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ls" ContentType="application/vnd.ms-exce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124" r:id="rId1"/>
    <p:sldMasterId id="2147485136" r:id="rId2"/>
  </p:sldMasterIdLst>
  <p:notesMasterIdLst>
    <p:notesMasterId r:id="rId22"/>
  </p:notesMasterIdLst>
  <p:handoutMasterIdLst>
    <p:handoutMasterId r:id="rId23"/>
  </p:handoutMasterIdLst>
  <p:sldIdLst>
    <p:sldId id="357" r:id="rId3"/>
    <p:sldId id="329" r:id="rId4"/>
    <p:sldId id="347" r:id="rId5"/>
    <p:sldId id="315" r:id="rId6"/>
    <p:sldId id="318" r:id="rId7"/>
    <p:sldId id="317" r:id="rId8"/>
    <p:sldId id="351" r:id="rId9"/>
    <p:sldId id="352" r:id="rId10"/>
    <p:sldId id="353" r:id="rId11"/>
    <p:sldId id="313" r:id="rId12"/>
    <p:sldId id="319" r:id="rId13"/>
    <p:sldId id="320" r:id="rId14"/>
    <p:sldId id="302" r:id="rId15"/>
    <p:sldId id="322" r:id="rId16"/>
    <p:sldId id="321" r:id="rId17"/>
    <p:sldId id="338" r:id="rId18"/>
    <p:sldId id="337" r:id="rId19"/>
    <p:sldId id="355" r:id="rId20"/>
    <p:sldId id="358" r:id="rId21"/>
  </p:sldIdLst>
  <p:sldSz cx="9144000" cy="6858000" type="screen4x3"/>
  <p:notesSz cx="9926638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5pPr>
    <a:lvl6pPr marL="22860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6pPr>
    <a:lvl7pPr marL="27432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7pPr>
    <a:lvl8pPr marL="32004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8pPr>
    <a:lvl9pPr marL="36576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9D13"/>
    <a:srgbClr val="FF9900"/>
    <a:srgbClr val="FF00FF"/>
    <a:srgbClr val="0000FF"/>
    <a:srgbClr val="00FF00"/>
    <a:srgbClr val="0082D1"/>
    <a:srgbClr val="F62E2E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45" autoAdjust="0"/>
    <p:restoredTop sz="97548" autoAdjust="0"/>
  </p:normalViewPr>
  <p:slideViewPr>
    <p:cSldViewPr>
      <p:cViewPr varScale="1">
        <p:scale>
          <a:sx n="67" d="100"/>
          <a:sy n="67" d="100"/>
        </p:scale>
        <p:origin x="1172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F567BF28-C234-48C6-9142-DD4C22337916}" type="datetimeFigureOut">
              <a:rPr lang="en-GB"/>
              <a:pPr>
                <a:defRPr/>
              </a:pPr>
              <a:t>15/03/2023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r>
              <a:rPr lang="en-US"/>
              <a:t>The data is not including meals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338" y="6456363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0A8BF5E3-2C1D-4E04-B783-77E61A781F9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79533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338" y="0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8975"/>
            <a:ext cx="7939088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The data is not including meals</a:t>
            </a: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338" y="6456363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C583A53-5300-49F6-94C7-560E2D83583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040874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2532" name="Footer Placeholder 1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cs typeface="Geneva"/>
              </a:rPr>
              <a:t>The data is not including meals</a:t>
            </a:r>
            <a:endParaRPr lang="en-GB" altLang="en-US"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360056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34119-F043-4D5F-B0CF-123E1F1FA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D200C0-DB0E-4C9E-A6FE-A6EEFA4673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DA102-7322-4141-8046-DEA0B0B5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701E6-62FD-4FF2-8896-D0D8A79E2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CC87D-BF06-4791-ABAA-0716E2F3B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60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5A096-1163-486A-9E1B-EE3EA00D0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981F21-14A7-4F9E-B60F-31BF6BC1EC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39B0E-D341-4725-ADAF-B03AB2CBA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19774-62E5-46D8-A7A3-4E888AF07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C9177-237A-471D-A22A-BC56D0A62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40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C1CB4B-5900-49B5-B6EB-4D738EF160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5AC476-ED94-4A4F-8FD6-0B081A533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E8005-2DA6-4AF4-85A3-370D9DA57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E985E-B7E4-4419-A7DB-4DA5D331F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861F6-B1E1-42A1-96BB-CFD9DB00F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91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2A42ECB2-3207-6F48-9DDA-785BF4B735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260648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Click to add deck heading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2816165"/>
            <a:ext cx="6858000" cy="785210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master subtitle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AF5A4D7-D883-4EBE-8916-FC78C46EA0E2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C0645E0-1D34-274A-B562-F1E288E0FE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6573" y="4077073"/>
            <a:ext cx="6858000" cy="384175"/>
          </a:xfrm>
        </p:spPr>
        <p:txBody>
          <a:bodyPr lIns="0">
            <a:no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71F9C13C-78EB-8A48-BEE6-DD022B5297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573" y="3607368"/>
            <a:ext cx="6858000" cy="469704"/>
          </a:xfrm>
        </p:spPr>
        <p:txBody>
          <a:bodyPr lIns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Presentation to:</a:t>
            </a:r>
          </a:p>
        </p:txBody>
      </p:sp>
      <p:pic>
        <p:nvPicPr>
          <p:cNvPr id="44" name="Graphic 43" hidden="1">
            <a:extLst>
              <a:ext uri="{FF2B5EF4-FFF2-40B4-BE49-F238E27FC236}">
                <a16:creationId xmlns:a16="http://schemas.microsoft.com/office/drawing/2014/main" id="{0E40D33D-4666-8F49-A8B0-B844FC69EC9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11A3E66-655F-6A40-94BA-DB0D4265420F}"/>
              </a:ext>
            </a:extLst>
          </p:cNvPr>
          <p:cNvGrpSpPr/>
          <p:nvPr/>
        </p:nvGrpSpPr>
        <p:grpSpPr>
          <a:xfrm>
            <a:off x="296573" y="291132"/>
            <a:ext cx="1201915" cy="545580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1A97ED6-5C32-CF47-9CE5-1C29DFB5DB00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DC4591-ECE0-BF48-AC50-26F739F7138B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66FF38A-80A1-554C-B397-04631BBF6CE0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2D590B0-24E5-E243-A823-130681904CB5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F92560D-7945-814C-B65A-38713A75E848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9B38B0A-C492-4C44-9692-31F9F4433048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E4F21A6-DCD8-0E41-8227-2AA52E29D89E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90FAF5A-783B-4043-861A-EF5DC216EE5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3DA2A93-532D-F747-B8BF-3A455251F346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103F525-6967-7E4B-AAE8-E4A29DF2075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9414F69-2208-D54B-B3DB-73B3B50761B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28B16DA-2F51-064B-AF10-7592296AA04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C92904F-9B0E-844D-BE26-D82B9614ED90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0B336F3A-EA30-D64C-BD14-2A7DBFC9C8B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73510" y="5557837"/>
            <a:ext cx="873919" cy="11636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client logo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8623D75-3C0C-B440-8100-5B9A1841E9E6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Secondary title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When including a third-party logo please go to ‘picture format/crop/fit to resize the logo to fit the image placeholder. </a:t>
            </a:r>
          </a:p>
        </p:txBody>
      </p:sp>
    </p:spTree>
    <p:extLst>
      <p:ext uri="{BB962C8B-B14F-4D97-AF65-F5344CB8AC3E}">
        <p14:creationId xmlns:p14="http://schemas.microsoft.com/office/powerpoint/2010/main" val="338854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41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97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B688-3EC8-A945-9D8B-486DC934AE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7000" y="819737"/>
            <a:ext cx="7829846" cy="589869"/>
          </a:xfrm>
        </p:spPr>
        <p:txBody>
          <a:bodyPr lIns="0" anchor="t">
            <a:normAutofit/>
          </a:bodyPr>
          <a:lstStyle>
            <a:lvl1pPr>
              <a:lnSpc>
                <a:spcPct val="100000"/>
              </a:lnSpc>
              <a:defRPr sz="1800" b="0" i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GB" dirty="0"/>
              <a:t>Sub heading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179B8-A0E9-CD48-B766-97BEAFFF52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96572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13C9-915C-E843-8DF1-3552102B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AF5A4D7-D883-4EBE-8916-FC78C46EA0E2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4156A-790B-EF48-B819-FFF7984F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827DB8B-FB38-4844-81F6-5AC72BBD82EF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5FF8648-C03B-0344-A3F3-392AEDA2DA93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D85D80C-3D9A-B546-BA16-9AA3F30336CC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53857AE-94A7-4643-BF8C-6BAE77BE201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F4F47DD0-C6F3-0F46-935F-6E958BF12507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09CB379-36AF-1B41-9D54-570D4E491D5D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18838EEB-87F9-CB44-8F5D-AC1014936322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B1D2D24-C025-1842-A0B0-FEA354DE810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9BF23D6D-3930-8E45-BFF1-31F98EF94CB2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2D9698C-09A0-904B-BCE8-90E194CB175C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5EF929D5-4FCE-3A43-8847-5815D3F2B44D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ACE368FB-32A5-D94A-8BE6-2FB5F5E2243E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31E63F82-DBE6-1D4C-BC58-6F076A4236AD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1B410430-28B2-2E45-8876-844B073A7C4F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B3FA29B-00AE-E446-BDD0-664D2A52415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37574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AE73EB7-1237-414D-93BB-E74BF2597C4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263358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9FED0D8-423D-8E4C-8A31-4526757D426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704360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90A684F-44AB-0646-B2D1-F689461E749B}"/>
              </a:ext>
            </a:extLst>
          </p:cNvPr>
          <p:cNvSpPr txBox="1">
            <a:spLocks/>
          </p:cNvSpPr>
          <p:nvPr/>
        </p:nvSpPr>
        <p:spPr>
          <a:xfrm>
            <a:off x="297000" y="360002"/>
            <a:ext cx="3943350" cy="589869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sz="2400" dirty="0"/>
              <a:t>Agenda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C27FE43-8986-D549-B124-FDAD65D0BC53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Standard agenda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You can add another element by simply adding a hard return and typing. 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B0C555-1671-B145-BFBC-B19FD53A418A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56012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0A6C8948-C48C-BD45-AA08-42FCD53781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6EC86-0A88-CE4A-90F3-F99E0AA2C3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6573" y="3393803"/>
            <a:ext cx="7886700" cy="1500187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 heading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398D8-B5B5-9F4A-B62E-0044E609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40F2D-F77F-9442-BBD8-E9910534A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7F155-B051-D546-83FC-ED3393382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573" y="443866"/>
            <a:ext cx="7886700" cy="2852737"/>
          </a:xfrm>
        </p:spPr>
        <p:txBody>
          <a:bodyPr lIns="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divider title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6E19109-318E-D448-911A-EB3D591861A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ED5C6B9-DE33-6C46-BB12-0A80AAFFFA71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B4D01146-A78C-0E42-A382-6723ED8B6997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2CE6755-C55A-DD44-B8A3-E1575B6D3FE2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54B2DF2-1FFA-9B44-B6E3-6427615F2C94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1A858AC5-6CEE-D04B-A85C-B0EB3BE60754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CAEC928-01CF-3A4B-A3D1-5918512F23D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7489577-7207-3649-A7AF-1A87A42F1E19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6039528-2BD9-374F-AE5B-CF82FBEB398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2D3C901F-1A67-4E48-B550-C439B5D679F0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466A2C1-B10E-674B-93DF-8B849E23211F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1C60A523-EF99-7B49-953D-D41BDA191064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55445870-9909-C543-943D-B36864F5F10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30613EC-301F-DA4A-831C-8D89491EB86D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BA57A8F-B586-FF47-BE12-E4D5E460EFE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Section divider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Feel free to use any of the section dividers to punctuate your presentation.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DC3E4-248B-8F4F-82C9-F90D1200F573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29432351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hank you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4687F56E-A5E5-274E-B6BC-9396DCA10B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909003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6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Thank you or similar sign-off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3464520"/>
            <a:ext cx="6858000" cy="2305857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Add contact details here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AF5A4D7-D883-4EBE-8916-FC78C46EA0E2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pic>
        <p:nvPicPr>
          <p:cNvPr id="42" name="Graphic 41" hidden="1">
            <a:extLst>
              <a:ext uri="{FF2B5EF4-FFF2-40B4-BE49-F238E27FC236}">
                <a16:creationId xmlns:a16="http://schemas.microsoft.com/office/drawing/2014/main" id="{92856788-B400-5B45-8DEF-A0292067685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2A28C200-00F5-CF4B-92D3-307A378D85E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0E28408-8D4E-4344-8BF4-CD5DA4DEDCE9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D898F521-BBCE-B945-8E05-6842B450C945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618D403-97DC-6A44-A60F-17BED50A6C6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C1E9C99-6351-564F-9D37-A5DA72845FA8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06AF373B-77F9-AC44-A45B-B3CFA2CC5ABB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68BD73D-4D48-044C-B445-4F371FD34CB5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CD02F10-7A8E-A04E-908C-D3BF88104B66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A7A4469-74B3-664D-9132-50A94F14B46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BAFA495-2475-D646-8479-BE5CFD7D0355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D397CE15-1104-2147-B5FC-3E8953E6AF51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B2B5A4A-D808-744B-A478-AC01A95253D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401F86AB-60A2-524B-8716-88B1A098C69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C9739BC6-7BBE-FB4E-833B-9B95DB8C29B9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72973B89-9345-8948-8C1C-D7237D8B9EC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Thank you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Please enter your contact details.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D89FDE-EC8C-514A-8704-22D2D3F67CCC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8315697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34119-F043-4D5F-B0CF-123E1F1FA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D200C0-DB0E-4C9E-A6FE-A6EEFA4673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DA102-7322-4141-8046-DEA0B0B5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701E6-62FD-4FF2-8896-D0D8A79E2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CC87D-BF06-4791-ABAA-0716E2F3B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7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51346-79BD-4CDA-85F9-C82A31C79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090C8-7331-486C-B2C2-3D7142848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0A695-C013-42E0-86B3-915558D1A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CF872-17DA-455E-9DBF-E9DAF68FA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E8584-9449-48E4-A07F-9F3A49122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74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2BA80-3330-4947-95DF-CFC8FF856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BD0CD-7864-4229-BAB4-BFB348C1E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E3434-D98B-4409-B8D1-74DCF2307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9505D-6BD3-459B-9448-B1330EF6C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07EA8-AE3F-4A90-84AE-8B7E384E2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84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1036B-4808-42DA-9665-F35DCD759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50346-F0D1-412D-88E0-4CDD3CE3B1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2ED6A9-72B7-4C32-A12F-C58F21E9F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5D644-463D-4A70-8740-44CCF498A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2FDA69-DBE7-4F41-BE9A-2D9BF96F2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DA88B7-469B-4FB3-8F93-9095B8433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3A830-A148-4925-9E43-842A23575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30C99-1A99-4CA8-BF9D-58214A97A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D95B0D-DDEE-4FDF-8B16-F84216AD2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7505CA-E30D-4B17-9794-1FDA0F5097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D897F7-7C0F-4684-89B1-F71E235DCE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65AA75-24A5-4AC3-B135-15D855D8F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865A4D-A570-4ECD-896F-0D1592BF8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2FF8B6-488B-4874-A136-AECA71F5D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4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553B0-E250-450B-823F-DB8F692F8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166B3A-A592-424E-8E99-F55D9B0D0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8B9EA2-C06C-4937-8D24-199BAA42A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23F8CA-EFF7-4D74-9CDD-F36D3E0C5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41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9C0AC7-5226-4052-B600-EB89AE209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5C7AB0-0F18-460E-B242-8F8AF0B95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9C1D86-884E-4D94-BBED-38EC84A83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80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8F939-6482-411F-B249-41FE1DB53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F3E56-3344-4023-839C-B0070744C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56701-64F4-4529-8739-FB22B24EB5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F4864C-3A5D-4D3F-A26B-E210E0335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E6B0CC-2C3F-40BF-B959-506F31A2E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A6FD9C-AAB5-45B0-87E0-C26CB799E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63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55E7C-28A6-4CAA-B8EE-C0DF5912B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E0BFEA-8A0F-48BA-B979-3549E50695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B89B10-0EF2-4AB1-A864-41F831B29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E667EC-EA0E-4AB4-A17C-C61D1B270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42D3EB-5568-43B6-B224-649243B39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601164-DC9D-4FA9-B832-10D293C83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3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2CE913-59F5-4F19-A76B-9DE62BA23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5B23B-3EF5-4DE7-A6C6-D863EA291F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C2C6A-E306-4A23-B275-6029453FF1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5A4D7-D883-4EBE-8916-FC78C46EA0E2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F42CC-F764-405C-BF1E-F3FA13C70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D681F-FABC-450D-B6F9-141C654A05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36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25" r:id="rId1"/>
    <p:sldLayoutId id="2147485126" r:id="rId2"/>
    <p:sldLayoutId id="2147485127" r:id="rId3"/>
    <p:sldLayoutId id="2147485128" r:id="rId4"/>
    <p:sldLayoutId id="2147485129" r:id="rId5"/>
    <p:sldLayoutId id="2147485130" r:id="rId6"/>
    <p:sldLayoutId id="2147485131" r:id="rId7"/>
    <p:sldLayoutId id="2147485132" r:id="rId8"/>
    <p:sldLayoutId id="2147485133" r:id="rId9"/>
    <p:sldLayoutId id="2147485134" r:id="rId10"/>
    <p:sldLayoutId id="21474851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5A4D7-D883-4EBE-8916-FC78C46EA0E2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718C21-D33F-4186-BFC3-CA8677BE0024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3FDD681D-9FBF-4325-BEAA-D301B78A9885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907B811-9065-4E73-8C9E-942E82BE07E6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2AEB1179-D3D1-40D1-887C-C7EB77B0D96F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BCC7CF1-E986-4993-98C2-BEBD6307F8AE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CFDAB5D-C9BB-4D65-A0C6-CD7979298297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23FEEA05-EC24-4591-A49C-8F356C87F47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48CC66E6-552C-48B8-AE1D-3935330C627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E8CF68F4-DB46-41E1-BC4A-EFD2F372AD1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263439C4-0478-473E-A0B9-D594AF3DFA58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3E528B9C-5C17-4F05-B01C-F3DF6FBA98B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C7CEB79D-DB89-4278-ABEC-81F24A86C38C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C2BD4A0F-9225-4512-8563-E714F425D30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E9186958-B2AE-486C-8298-A66A8F602E62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2636127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37" r:id="rId1"/>
    <p:sldLayoutId id="2147485138" r:id="rId2"/>
    <p:sldLayoutId id="2147485139" r:id="rId3"/>
    <p:sldLayoutId id="2147485140" r:id="rId4"/>
    <p:sldLayoutId id="2147485141" r:id="rId5"/>
    <p:sldLayoutId id="2147485142" r:id="rId6"/>
    <p:sldLayoutId id="2147485143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1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.xls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emf"/><Relationship Id="rId4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oleObject" Target="../embeddings/Microsoft_Excel_97-2003_Worksheet1.xls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oleObject" Target="../embeddings/Microsoft_Excel_97-2003_Worksheet2.xls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B2712-2E0D-42A0-AE89-30323FFB36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9894" y="1268760"/>
            <a:ext cx="8024555" cy="1152128"/>
          </a:xfrm>
        </p:spPr>
        <p:txBody>
          <a:bodyPr>
            <a:normAutofit/>
          </a:bodyPr>
          <a:lstStyle/>
          <a:p>
            <a:r>
              <a:rPr lang="en-US" dirty="0"/>
              <a:t>UK Haddock Report Data to 25.02.23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22745" y="2274570"/>
            <a:ext cx="8081704" cy="3746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GB" sz="1500" b="0" dirty="0" err="1">
                <a:latin typeface="Roboto Slab Light"/>
              </a:rPr>
              <a:t>ScanTrack</a:t>
            </a:r>
            <a:r>
              <a:rPr lang="en-GB" sz="1500" b="0" dirty="0">
                <a:latin typeface="Roboto Slab Light"/>
              </a:rPr>
              <a:t> data includes GB Total Coverage and the discounters, plus Northern Ireland Total Coverage and Musgraves.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Roboto Slab Light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 err="1">
                <a:latin typeface="Roboto Slab Light"/>
              </a:rPr>
              <a:t>HomeScan</a:t>
            </a:r>
            <a:r>
              <a:rPr lang="en-GB" sz="1500" b="0" dirty="0">
                <a:latin typeface="Roboto Slab Light"/>
              </a:rPr>
              <a:t> data is based upon a GB consumer panel and should only be used for trends, not absolute values.	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Roboto Slab Light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>
                <a:latin typeface="Roboto Slab Light"/>
              </a:rPr>
              <a:t>All data released after w/e 26.03.16 is coded according to refined definitions available from </a:t>
            </a:r>
            <a:r>
              <a:rPr lang="en-GB" sz="1500" b="0" dirty="0" err="1">
                <a:latin typeface="Roboto Slab Light"/>
              </a:rPr>
              <a:t>Seafish</a:t>
            </a:r>
            <a:r>
              <a:rPr lang="en-GB" sz="1500" b="0" dirty="0">
                <a:latin typeface="Roboto Slab Light"/>
              </a:rPr>
              <a:t>.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Roboto Slab Light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>
                <a:latin typeface="Roboto Slab Light"/>
              </a:rPr>
              <a:t>Species 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2188264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3338" y="548680"/>
            <a:ext cx="8642350" cy="6191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Rolling Purchase KPI’s – Total Haddock</a:t>
            </a:r>
          </a:p>
        </p:txBody>
      </p:sp>
      <p:graphicFrame>
        <p:nvGraphicFramePr>
          <p:cNvPr id="1229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614505"/>
              </p:ext>
            </p:extLst>
          </p:nvPr>
        </p:nvGraphicFramePr>
        <p:xfrm>
          <a:off x="711200" y="1290638"/>
          <a:ext cx="7643813" cy="462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8731287" imgH="5283025" progId="Excel.Sheet.8">
                  <p:embed/>
                </p:oleObj>
              </mc:Choice>
              <mc:Fallback>
                <p:oleObj name="Worksheet" r:id="rId3" imgW="8731287" imgH="5283025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1290638"/>
                        <a:ext cx="7643813" cy="462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650A17A-3757-53DE-E129-16E93D1100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6038" y="504031"/>
            <a:ext cx="8642350" cy="6207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Rolling Purchase KPI’s – Chilled Haddock</a:t>
            </a:r>
          </a:p>
        </p:txBody>
      </p:sp>
      <p:graphicFrame>
        <p:nvGraphicFramePr>
          <p:cNvPr id="1331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3449078"/>
              </p:ext>
            </p:extLst>
          </p:nvPr>
        </p:nvGraphicFramePr>
        <p:xfrm>
          <a:off x="409575" y="1312863"/>
          <a:ext cx="8318500" cy="473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521774" imgH="4851444" progId="Excel.Sheet.8">
                  <p:embed/>
                </p:oleObj>
              </mc:Choice>
              <mc:Fallback>
                <p:oleObj name="Worksheet" r:id="rId2" imgW="8521774" imgH="4851444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" y="1312863"/>
                        <a:ext cx="8318500" cy="473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0342BF2-4AFF-33DB-69E8-5BCD2BE0A4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3338" y="548680"/>
            <a:ext cx="8642350" cy="6921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Rolling Purchase KPI’s – Frozen Haddock</a:t>
            </a:r>
          </a:p>
        </p:txBody>
      </p:sp>
      <p:graphicFrame>
        <p:nvGraphicFramePr>
          <p:cNvPr id="1433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5139609"/>
              </p:ext>
            </p:extLst>
          </p:nvPr>
        </p:nvGraphicFramePr>
        <p:xfrm>
          <a:off x="593725" y="1349375"/>
          <a:ext cx="7950200" cy="467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7264301" imgH="4273638" progId="Excel.Sheet.8">
                  <p:embed/>
                </p:oleObj>
              </mc:Choice>
              <mc:Fallback>
                <p:oleObj name="Worksheet" r:id="rId2" imgW="7264301" imgH="4273638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1349375"/>
                        <a:ext cx="7950200" cy="467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88B4672-C557-0521-4064-D70DAB4D1B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4925" y="981075"/>
            <a:ext cx="8713788" cy="5476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Retailer Share of Trade £ - Total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23FCBDF-DED8-7737-5624-3C5D03CC6D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600" y="1666875"/>
            <a:ext cx="8940800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0784E88-305C-BF50-17DC-A9CD38E16C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4925" y="981075"/>
            <a:ext cx="8137525" cy="6524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Retailer Share of Trade £ - Chilled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865B3B0-DAE6-011E-718C-390C4920E2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3038" y="1808163"/>
            <a:ext cx="8797925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B2DD37B-0CBF-D90D-254A-96D1D8BD86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4925" y="981075"/>
            <a:ext cx="8391525" cy="5762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Retailer Share of Trade £ - Frozen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929A6B2-CFDE-032D-91D8-F09F5DC19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213" y="1668463"/>
            <a:ext cx="8861425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6F506FA-A0FA-BE75-4F38-5B9DD840E3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 txBox="1">
            <a:spLocks/>
          </p:cNvSpPr>
          <p:nvPr/>
        </p:nvSpPr>
        <p:spPr bwMode="auto">
          <a:xfrm>
            <a:off x="41275" y="692696"/>
            <a:ext cx="913923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0" dirty="0">
                <a:solidFill>
                  <a:srgbClr val="012E7F"/>
                </a:solidFill>
                <a:latin typeface="+mj-lt"/>
              </a:rPr>
              <a:t>Market Context – Total Fish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7EE406B-7C8D-6ECE-1DA8-A50D300D2E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275" y="1268760"/>
            <a:ext cx="9102725" cy="476774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06BD6F-5FE9-99AB-6479-1B9F2ABAE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025A0C-205B-7A00-FADA-74407223E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" y="1196753"/>
            <a:ext cx="9109075" cy="475252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4925" y="692696"/>
            <a:ext cx="8642350" cy="63023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457200" eaLnBrk="1" hangingPunct="1">
              <a:defRPr/>
            </a:pPr>
            <a:r>
              <a:rPr lang="en-GB" altLang="en-US" sz="2800" b="0" dirty="0">
                <a:solidFill>
                  <a:srgbClr val="012E7F"/>
                </a:solidFill>
              </a:rPr>
              <a:t>Market Context – Total Fish continued</a:t>
            </a:r>
          </a:p>
          <a:p>
            <a:pPr>
              <a:defRPr/>
            </a:pPr>
            <a:endParaRPr lang="en-GB" altLang="en-US" sz="2800" kern="0" dirty="0"/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1C3A0F-8679-4481-938C-B514B371C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76672"/>
            <a:ext cx="6481763" cy="650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1046438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 err="1">
                <a:solidFill>
                  <a:srgbClr val="0062AE"/>
                </a:solidFill>
              </a:rPr>
              <a:t>Scantrack</a:t>
            </a:r>
            <a:r>
              <a:rPr lang="en-GB" altLang="en-US" sz="1000" b="0" dirty="0">
                <a:solidFill>
                  <a:srgbClr val="0062AE"/>
                </a:solidFill>
              </a:rPr>
              <a:t> – EPOS from key retailers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212061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5494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3813" y="1014413"/>
            <a:ext cx="6996112" cy="5429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dirty="0"/>
              <a:t>Moving Annual Trends -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4D73033-8CA4-17DA-1098-276A5C196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468" y="1844824"/>
            <a:ext cx="9156468" cy="395708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D95B33-C1F7-27F8-BB18-47109AE4F9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8100" y="981075"/>
            <a:ext cx="9142413" cy="5429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dirty="0"/>
              <a:t>Moving Annual Trends – Haddock Continued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A75E2FD-65E0-9374-FB02-E64EECBAF8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" y="1916832"/>
            <a:ext cx="9105900" cy="381642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9D6BC53-F7EC-D66A-A92A-81C3BD5DC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3338" y="1022350"/>
            <a:ext cx="8642350" cy="5349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Long Term Trends – Total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009E746-CF47-9B66-A080-3B4F3F0985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3" y="1554163"/>
            <a:ext cx="9150350" cy="466248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B49DFCF-262C-AB74-CC67-CC6774EFB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3338" y="965200"/>
            <a:ext cx="8642350" cy="5191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Long Term Trends – Chilled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C4212C2-3C3A-EE40-3819-8D2AC9F1DD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3" y="1449388"/>
            <a:ext cx="9117012" cy="48482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33230C-58FB-9245-411E-A98D022DBD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4925" y="981075"/>
            <a:ext cx="8642350" cy="5492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Long Term Trends – Frozen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330703B-72DB-0E6C-2D18-86596BD6E7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0" y="1697038"/>
            <a:ext cx="8969375" cy="4394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CBC719-678C-11AF-E71A-92D9A4920F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 txBox="1">
            <a:spLocks/>
          </p:cNvSpPr>
          <p:nvPr/>
        </p:nvSpPr>
        <p:spPr bwMode="auto">
          <a:xfrm>
            <a:off x="34925" y="404664"/>
            <a:ext cx="86423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0" dirty="0">
                <a:solidFill>
                  <a:srgbClr val="012E7F"/>
                </a:solidFill>
                <a:latin typeface="+mj-lt"/>
              </a:rPr>
              <a:t>Purchase KPI’s – Total Haddock</a:t>
            </a:r>
          </a:p>
        </p:txBody>
      </p:sp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52030F-5CA8-63D2-CCAE-F596D1E1AE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94DA9E2-BD17-2BC0-6F30-C172A315DB9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5483"/>
          <a:stretch/>
        </p:blipFill>
        <p:spPr>
          <a:xfrm>
            <a:off x="-1885" y="1303992"/>
            <a:ext cx="9144000" cy="529336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 txBox="1">
            <a:spLocks/>
          </p:cNvSpPr>
          <p:nvPr/>
        </p:nvSpPr>
        <p:spPr bwMode="auto">
          <a:xfrm>
            <a:off x="34925" y="476672"/>
            <a:ext cx="8642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0" dirty="0">
                <a:solidFill>
                  <a:srgbClr val="012E7F"/>
                </a:solidFill>
                <a:latin typeface="+mj-lt"/>
              </a:rPr>
              <a:t>Purchase KPI’s – Frozen Haddock</a:t>
            </a:r>
          </a:p>
        </p:txBody>
      </p:sp>
      <p:sp>
        <p:nvSpPr>
          <p:cNvPr id="10243" name="Text Box 154"/>
          <p:cNvSpPr txBox="1">
            <a:spLocks noChangeArrowheads="1"/>
          </p:cNvSpPr>
          <p:nvPr/>
        </p:nvSpPr>
        <p:spPr bwMode="auto">
          <a:xfrm>
            <a:off x="5181600" y="76200"/>
            <a:ext cx="38100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endParaRPr lang="en-US" altLang="en-US" sz="1200" b="0">
              <a:solidFill>
                <a:srgbClr val="010407"/>
              </a:solidFill>
              <a:latin typeface="Arial Unicode MS" pitchFamily="34" charset="-128"/>
            </a:endParaRPr>
          </a:p>
        </p:txBody>
      </p:sp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F59465-6B9E-4AC2-4C56-AB91B5EAF8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C06AD44-C0BD-7F5C-2764-9D001FCF4EC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6598"/>
          <a:stretch/>
        </p:blipFill>
        <p:spPr>
          <a:xfrm>
            <a:off x="-34925" y="1104918"/>
            <a:ext cx="9144000" cy="540065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 txBox="1">
            <a:spLocks/>
          </p:cNvSpPr>
          <p:nvPr/>
        </p:nvSpPr>
        <p:spPr bwMode="auto">
          <a:xfrm>
            <a:off x="34925" y="404664"/>
            <a:ext cx="86423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0" dirty="0">
                <a:solidFill>
                  <a:srgbClr val="012E7F"/>
                </a:solidFill>
                <a:latin typeface="+mj-lt"/>
              </a:rPr>
              <a:t>Purchase KPI’s – Chilled Haddock</a:t>
            </a:r>
          </a:p>
        </p:txBody>
      </p:sp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F0B397-C236-A1A1-0C65-E669FDF42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1A659AA-5D01-11EE-21EC-3562E61F971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5483"/>
          <a:stretch/>
        </p:blipFill>
        <p:spPr>
          <a:xfrm>
            <a:off x="8260" y="966638"/>
            <a:ext cx="9144000" cy="55754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afish - reduced template for supplier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Label xmlns="cebd32e3-9ab6-41ee-b1af-b8405a8d4e68" xsi:nil="true"/>
    <DocumentTopic xmlns="cebd32e3-9ab6-41ee-b1af-b8405a8d4e68">
      <Value>Technical Report</Value>
    </DocumentTopic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>Nielsen</DocumentSource>
    <PublicationDate xmlns="cebd32e3-9ab6-41ee-b1af-b8405a8d4e68">2023-03-15T00:00:00+00:00</PublicationDate>
    <DocumentAdded xmlns="cebd32e3-9ab6-41ee-b1af-b8405a8d4e68">2023-03-15T00:00:00+00:00</DocumentAdded>
    <TaxCatchAll xmlns="cebd32e3-9ab6-41ee-b1af-b8405a8d4e68">
      <Value>1588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02 February 2023</TermName>
          <TermId xmlns="http://schemas.microsoft.com/office/infopath/2007/PartnerControls">eb1863cf-be35-48d6-8bdb-0555fa63832d</TermId>
        </TermInfo>
      </Terms>
    </j7c1b49d505545c2a69692ae734740bd>
    <DocumentSummary xmlns="cebd32e3-9ab6-41ee-b1af-b8405a8d4e68">February 2023 Nielsen Monthly Retail Reports
</DocumentSummary>
    <ContentStartDate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215716E0-3A9A-44C5-8D71-92D30B23C5B3}"/>
</file>

<file path=customXml/itemProps2.xml><?xml version="1.0" encoding="utf-8"?>
<ds:datastoreItem xmlns:ds="http://schemas.openxmlformats.org/officeDocument/2006/customXml" ds:itemID="{D20E8431-D8A8-4ADA-8957-08FEF735B3EC}"/>
</file>

<file path=customXml/itemProps3.xml><?xml version="1.0" encoding="utf-8"?>
<ds:datastoreItem xmlns:ds="http://schemas.openxmlformats.org/officeDocument/2006/customXml" ds:itemID="{EB448A14-EA08-4F48-9496-B57B0AB8313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648</Words>
  <Application>Microsoft Office PowerPoint</Application>
  <PresentationFormat>On-screen Show (4:3)</PresentationFormat>
  <Paragraphs>64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2" baseType="lpstr">
      <vt:lpstr>Arial</vt:lpstr>
      <vt:lpstr>Arial Unicode MS</vt:lpstr>
      <vt:lpstr>Calibri</vt:lpstr>
      <vt:lpstr>Calibri Light</vt:lpstr>
      <vt:lpstr>Poppins</vt:lpstr>
      <vt:lpstr>Poppins Light</vt:lpstr>
      <vt:lpstr>Roboto</vt:lpstr>
      <vt:lpstr>Roboto Light</vt:lpstr>
      <vt:lpstr>Roboto Slab</vt:lpstr>
      <vt:lpstr>Roboto Slab Light</vt:lpstr>
      <vt:lpstr>Custom Design</vt:lpstr>
      <vt:lpstr>Seafish - reduced template for suppliers</vt:lpstr>
      <vt:lpstr>Microsoft Excel 97-2003 Worksheet</vt:lpstr>
      <vt:lpstr>UK Haddock Report Data to 25.02.23 </vt:lpstr>
      <vt:lpstr>Moving Annual Trends - Haddock</vt:lpstr>
      <vt:lpstr>Moving Annual Trends – Haddock Continued</vt:lpstr>
      <vt:lpstr>Long Term Trends – Total Haddock</vt:lpstr>
      <vt:lpstr>Long Term Trends – Chilled Haddock</vt:lpstr>
      <vt:lpstr>Long Term Trends – Frozen Haddock</vt:lpstr>
      <vt:lpstr>PowerPoint Presentation</vt:lpstr>
      <vt:lpstr>PowerPoint Presentation</vt:lpstr>
      <vt:lpstr>PowerPoint Presentation</vt:lpstr>
      <vt:lpstr>Rolling Purchase KPI’s – Total Haddock</vt:lpstr>
      <vt:lpstr>Rolling Purchase KPI’s – Chilled Haddock</vt:lpstr>
      <vt:lpstr>Rolling Purchase KPI’s – Frozen Haddock</vt:lpstr>
      <vt:lpstr>Retailer Share of Trade £ - Total Haddock</vt:lpstr>
      <vt:lpstr>Retailer Share of Trade £ - Chilled Haddock</vt:lpstr>
      <vt:lpstr>Retailer Share of Trade £ - Frozen Haddock</vt:lpstr>
      <vt:lpstr>PowerPoint Presentation</vt:lpstr>
      <vt:lpstr>PowerPoint Presentation</vt:lpstr>
      <vt:lpstr>Glossary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February NIQ Haddock Report</dc:title>
  <dc:creator/>
  <cp:lastModifiedBy/>
  <cp:revision>18</cp:revision>
  <dcterms:created xsi:type="dcterms:W3CDTF">2012-10-25T12:49:19Z</dcterms:created>
  <dcterms:modified xsi:type="dcterms:W3CDTF">2023-03-15T03:47:55Z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0x010100FBC0F8BFD01A91498CA7837A71EEDFDB02005AE5335FCC83EB48B1308B6A764FBC1C</vt:lpwstr>
  </property>
  <property fmtid="{D5CDD505-2E9C-101B-9397-08002B2CF9AE}" pid="3" name="Market Data Document Path">
    <vt:lpwstr>1588;#02 February 2023|eb1863cf-be35-48d6-8bdb-0555fa63832d</vt:lpwstr>
  </property>
</Properties>
</file>