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72" r:id="rId4"/>
    <p:sldId id="267" r:id="rId5"/>
    <p:sldId id="277" r:id="rId6"/>
    <p:sldId id="259" r:id="rId7"/>
    <p:sldId id="260" r:id="rId8"/>
    <p:sldId id="268" r:id="rId9"/>
    <p:sldId id="269" r:id="rId10"/>
    <p:sldId id="27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33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61CA2-CA37-4D50-BC6B-6BEC6ED6455E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D43A-34EA-427D-A237-097FC233A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5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5581761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76262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579928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6398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561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265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6461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347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388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7926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892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5803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62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7099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660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4" r:id="rId4"/>
    <p:sldLayoutId id="2147483664" r:id="rId5"/>
    <p:sldLayoutId id="2147483673" r:id="rId6"/>
    <p:sldLayoutId id="2147483675" r:id="rId7"/>
    <p:sldLayoutId id="2147483680" r:id="rId8"/>
    <p:sldLayoutId id="2147483677" r:id="rId9"/>
    <p:sldLayoutId id="2147483678" r:id="rId10"/>
    <p:sldLayoutId id="2147483679" r:id="rId11"/>
    <p:sldLayoutId id="2147483676" r:id="rId12"/>
    <p:sldLayoutId id="2147483666" r:id="rId13"/>
    <p:sldLayoutId id="2147483667" r:id="rId14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 Store &amp; On-line Observations</a:t>
            </a:r>
            <a:br>
              <a:rPr lang="en-GB" b="1" dirty="0"/>
            </a:br>
            <a:r>
              <a:rPr lang="en-GB" b="1" dirty="0"/>
              <a:t> New and Re-launched </a:t>
            </a:r>
            <a:r>
              <a:rPr lang="en-GB" b="1" dirty="0" smtClean="0"/>
              <a:t>Products</a:t>
            </a:r>
            <a:br>
              <a:rPr lang="en-GB" b="1" dirty="0" smtClean="0"/>
            </a:br>
            <a:r>
              <a:rPr lang="en-GB" b="1" dirty="0" smtClean="0"/>
              <a:t>February 2019</a:t>
            </a:r>
            <a:br>
              <a:rPr lang="en-GB" b="1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b="1" dirty="0" smtClean="0"/>
              <a:t>Suzi Pegg, Market Insight Analyst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9603222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Waitrose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10</a:t>
            </a:fld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0884" y="6514988"/>
            <a:ext cx="8394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Website (20/02/2019)</a:t>
            </a:r>
            <a:endParaRPr lang="en-US" sz="900" i="1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66501" y="3712686"/>
            <a:ext cx="2618102" cy="2326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Chilled (1)</a:t>
            </a:r>
            <a:endParaRPr lang="en-GB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30" y="4017332"/>
            <a:ext cx="1607884" cy="209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550602"/>
              </p:ext>
            </p:extLst>
          </p:nvPr>
        </p:nvGraphicFramePr>
        <p:xfrm>
          <a:off x="2897372" y="1297173"/>
          <a:ext cx="32004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9378"/>
                <a:gridCol w="1090037"/>
                <a:gridCol w="75098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Standard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Chilled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Meals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9758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53488" y="6230938"/>
            <a:ext cx="290512" cy="258762"/>
          </a:xfrm>
        </p:spPr>
        <p:txBody>
          <a:bodyPr/>
          <a:lstStyle/>
          <a:p>
            <a:fld id="{3F17AC1C-9FE1-42FA-99A3-80DA8DDB6D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410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0884" y="6514988"/>
            <a:ext cx="8394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Visits 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/02/2019)/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Website 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(20/02/2019)</a:t>
            </a:r>
            <a:endParaRPr lang="en-US" sz="900" i="1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512359"/>
              </p:ext>
            </p:extLst>
          </p:nvPr>
        </p:nvGraphicFramePr>
        <p:xfrm>
          <a:off x="1102685" y="1658680"/>
          <a:ext cx="6896099" cy="429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1296"/>
                <a:gridCol w="552893"/>
                <a:gridCol w="616689"/>
                <a:gridCol w="489097"/>
                <a:gridCol w="871870"/>
                <a:gridCol w="627321"/>
                <a:gridCol w="925033"/>
                <a:gridCol w="520995"/>
                <a:gridCol w="754912"/>
                <a:gridCol w="55599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Asda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Iceland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M&amp;S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effectLst/>
                        </a:rPr>
                        <a:t>Morrisons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effectLst/>
                        </a:rPr>
                        <a:t>Ocado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effectLst/>
                        </a:rPr>
                        <a:t>Sainsburys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Tesco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Waitrose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Ambient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Prepared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Sauce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Chilled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Breaded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Meals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Natural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Prepared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Sauce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Frozen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Battered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Breaded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Fingers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Prepared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36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5595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Asda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3266501" y="3712686"/>
            <a:ext cx="2618102" cy="2326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Chilled (1)</a:t>
            </a:r>
            <a:endParaRPr lang="en-GB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0884" y="6514988"/>
            <a:ext cx="8394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website (20/02/2019)</a:t>
            </a:r>
            <a:endParaRPr lang="en-US" sz="900" i="1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00" y="4048680"/>
            <a:ext cx="2751344" cy="202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0031"/>
              </p:ext>
            </p:extLst>
          </p:nvPr>
        </p:nvGraphicFramePr>
        <p:xfrm>
          <a:off x="2833344" y="1297173"/>
          <a:ext cx="32004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9378"/>
                <a:gridCol w="1090037"/>
                <a:gridCol w="75098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Standard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Chilled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Meals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8262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Iceland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3266501" y="3712686"/>
            <a:ext cx="2618102" cy="2326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Frozen (6)</a:t>
            </a:r>
            <a:endParaRPr lang="en-GB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0884" y="6514988"/>
            <a:ext cx="8394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Website (20/02/2019)</a:t>
            </a:r>
            <a:endParaRPr lang="en-US" sz="900" i="1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29" y="4128241"/>
            <a:ext cx="1578935" cy="15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48" y="4904423"/>
            <a:ext cx="1568303" cy="7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30" y="4112293"/>
            <a:ext cx="1594884" cy="154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32" y="4112293"/>
            <a:ext cx="157361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8" y="4516329"/>
            <a:ext cx="1589569" cy="73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14" y="4184062"/>
            <a:ext cx="1562986" cy="13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71645"/>
              </p:ext>
            </p:extLst>
          </p:nvPr>
        </p:nvGraphicFramePr>
        <p:xfrm>
          <a:off x="2975352" y="1297173"/>
          <a:ext cx="3200400" cy="151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9378"/>
                <a:gridCol w="1090037"/>
                <a:gridCol w="75098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Birds Eye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Frozen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Fingers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Prepared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777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M&amp;S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0884" y="6514988"/>
            <a:ext cx="8394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In-Store (21/02/2019)</a:t>
            </a:r>
            <a:endParaRPr lang="en-US" sz="900" i="1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:\Users\S_Pegg\AppData\Local\Microsoft\Windows\Temporary Internet Files\Content.Outlook\1B8G4OVE\20190221_1156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9" t="16615" r="16744" b="24759"/>
          <a:stretch/>
        </p:blipFill>
        <p:spPr bwMode="auto">
          <a:xfrm rot="5400000">
            <a:off x="6265108" y="4760229"/>
            <a:ext cx="708566" cy="14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266501" y="3712686"/>
            <a:ext cx="2618102" cy="2326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Chilled </a:t>
            </a:r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6)</a:t>
            </a:r>
            <a:endParaRPr lang="en-GB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6" descr="C:\Users\S_Pegg\AppData\Local\Microsoft\Windows\Temporary Internet Files\Content.Outlook\1B8G4OVE\20190221_1156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2" t="2680" b="6606"/>
          <a:stretch/>
        </p:blipFill>
        <p:spPr bwMode="auto">
          <a:xfrm rot="5400000">
            <a:off x="3188703" y="3868021"/>
            <a:ext cx="1089122" cy="15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S_Pegg\AppData\Local\Microsoft\Windows\Temporary Internet Files\Content.Outlook\1B8G4OVE\20190221_1156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5" t="20698" r="38215" b="19646"/>
          <a:stretch/>
        </p:blipFill>
        <p:spPr bwMode="auto">
          <a:xfrm rot="5400000">
            <a:off x="3294733" y="4886506"/>
            <a:ext cx="877061" cy="15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S_Pegg\AppData\Local\Microsoft\Windows\Temporary Internet Files\Content.Outlook\1B8G4OVE\20190221_115559 (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t="50000" r="45392" b="14720"/>
          <a:stretch/>
        </p:blipFill>
        <p:spPr bwMode="auto">
          <a:xfrm rot="5400000">
            <a:off x="1631035" y="4609529"/>
            <a:ext cx="1646123" cy="82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_Pegg\AppData\Local\Microsoft\Windows\Temporary Internet Files\Content.Outlook\1B8G4OVE\20190221_1154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17752" r="47325" b="16304"/>
          <a:stretch/>
        </p:blipFill>
        <p:spPr bwMode="auto">
          <a:xfrm rot="5400000">
            <a:off x="4669649" y="4380875"/>
            <a:ext cx="1089123" cy="127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S_Pegg\AppData\Local\Microsoft\Windows\Temporary Internet Files\Content.Outlook\1B8G4OVE\20190221_1152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0" t="55892" r="26017" b="23643"/>
          <a:stretch/>
        </p:blipFill>
        <p:spPr bwMode="auto">
          <a:xfrm>
            <a:off x="5948401" y="4310968"/>
            <a:ext cx="1341981" cy="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34801"/>
              </p:ext>
            </p:extLst>
          </p:nvPr>
        </p:nvGraphicFramePr>
        <p:xfrm>
          <a:off x="2897539" y="1297173"/>
          <a:ext cx="3200400" cy="151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9378"/>
                <a:gridCol w="1090037"/>
                <a:gridCol w="75098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Standard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Chilled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Meals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Prepared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4075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03" y="3894882"/>
            <a:ext cx="882087" cy="13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Morrisons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360667"/>
            <a:ext cx="148453" cy="129066"/>
          </a:xfrm>
        </p:spPr>
        <p:txBody>
          <a:bodyPr/>
          <a:lstStyle/>
          <a:p>
            <a:fld id="{3F17AC1C-9FE1-42FA-99A3-80DA8DDB6D2B}" type="slidenum">
              <a:rPr lang="en-GB" smtClean="0"/>
              <a:t>6</a:t>
            </a:fld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96900" y="3712686"/>
            <a:ext cx="2618102" cy="2326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Frozen (7)</a:t>
            </a:r>
            <a:endParaRPr lang="en-GB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8998" y="3712686"/>
            <a:ext cx="2618102" cy="2326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Ambient (6)</a:t>
            </a:r>
            <a:endParaRPr lang="en-GB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66501" y="3712686"/>
            <a:ext cx="2618102" cy="2326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Chilled (1)</a:t>
            </a:r>
            <a:endParaRPr lang="en-GB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0884" y="6514988"/>
            <a:ext cx="8394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Website (20/02/2019)</a:t>
            </a:r>
            <a:endParaRPr lang="en-US" sz="900" i="1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679944" y="1286541"/>
            <a:ext cx="5475768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98" y="5193954"/>
            <a:ext cx="1024695" cy="56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79" y="5675701"/>
            <a:ext cx="965058" cy="5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97" y="3974606"/>
            <a:ext cx="1307805" cy="71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6" y="4205551"/>
            <a:ext cx="1971372" cy="151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69" y="4725397"/>
            <a:ext cx="917059" cy="79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72" y="5272687"/>
            <a:ext cx="1343036" cy="71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41" y="3952791"/>
            <a:ext cx="860216" cy="12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073" y="3985595"/>
            <a:ext cx="780027" cy="12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8" y="4658106"/>
            <a:ext cx="1085563" cy="68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0" y="5266818"/>
            <a:ext cx="1061574" cy="50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24" y="5582829"/>
            <a:ext cx="655148" cy="5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0" y="5713944"/>
            <a:ext cx="1067571" cy="52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061177"/>
            <a:ext cx="1133545" cy="64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54477"/>
              </p:ext>
            </p:extLst>
          </p:nvPr>
        </p:nvGraphicFramePr>
        <p:xfrm>
          <a:off x="1044952" y="1297173"/>
          <a:ext cx="7061200" cy="2116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240"/>
                <a:gridCol w="1090729"/>
                <a:gridCol w="684876"/>
                <a:gridCol w="1027314"/>
                <a:gridCol w="485121"/>
                <a:gridCol w="596096"/>
                <a:gridCol w="570730"/>
                <a:gridCol w="494633"/>
                <a:gridCol w="75146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Birds Eye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John West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Kingfisher Catch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Lagoon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Standard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The Best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effectLst/>
                        </a:rPr>
                        <a:t>Youngs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Grand 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Ambient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Prepared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Chilled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Prepared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Frozen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Battered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Breaded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Fingers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Prepared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Grand 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9545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99729"/>
              </p:ext>
            </p:extLst>
          </p:nvPr>
        </p:nvGraphicFramePr>
        <p:xfrm>
          <a:off x="1435049" y="1297173"/>
          <a:ext cx="6007101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637"/>
                <a:gridCol w="1091047"/>
                <a:gridCol w="1116420"/>
                <a:gridCol w="596270"/>
                <a:gridCol w="1091047"/>
                <a:gridCol w="7516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Bar </a:t>
                      </a:r>
                      <a:r>
                        <a:rPr lang="en-GB" sz="1600" b="1" u="none" strike="noStrike" dirty="0" err="1">
                          <a:effectLst/>
                        </a:rPr>
                        <a:t>Harbor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H. Forman &amp; Sons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Standard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Whitby </a:t>
                      </a:r>
                      <a:r>
                        <a:rPr lang="en-GB" sz="1600" b="1" u="none" strike="noStrike" dirty="0" err="1">
                          <a:effectLst/>
                        </a:rPr>
                        <a:t>Seafoods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Ambient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Prepared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Sauce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Chilled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Breaded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Sauce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Ocado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7</a:t>
            </a:fld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324840" y="3712686"/>
            <a:ext cx="2618102" cy="2326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Chilled (4)</a:t>
            </a:r>
            <a:endParaRPr lang="en-GB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15908" y="3712686"/>
            <a:ext cx="2618102" cy="2326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Ambient (2)</a:t>
            </a:r>
            <a:endParaRPr lang="en-GB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49" y="3981118"/>
            <a:ext cx="914752" cy="12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0884" y="6514988"/>
            <a:ext cx="8394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Website (20/02/2019)</a:t>
            </a:r>
            <a:endParaRPr lang="en-US" sz="900" i="1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1" y="5249574"/>
            <a:ext cx="1146924" cy="9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87" y="5262593"/>
            <a:ext cx="1116607" cy="88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96" y="3981117"/>
            <a:ext cx="1043820" cy="124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51" y="4023649"/>
            <a:ext cx="11620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01" y="4023649"/>
            <a:ext cx="1047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6367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Sainsburys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266501" y="3712686"/>
            <a:ext cx="2618102" cy="2326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Chilled (1)</a:t>
            </a:r>
            <a:endParaRPr lang="en-GB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0884" y="6514988"/>
            <a:ext cx="8394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Website (20/02/2019)</a:t>
            </a:r>
            <a:endParaRPr lang="en-US" sz="900" i="1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53" y="3994927"/>
            <a:ext cx="2673742" cy="230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32817"/>
              </p:ext>
            </p:extLst>
          </p:nvPr>
        </p:nvGraphicFramePr>
        <p:xfrm>
          <a:off x="2945224" y="1297173"/>
          <a:ext cx="32004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9378"/>
                <a:gridCol w="1090037"/>
                <a:gridCol w="75098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effectLst/>
                        </a:rPr>
                        <a:t>Fishermans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Chilled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Natural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99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Tesco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86" y="3945372"/>
            <a:ext cx="2726240" cy="14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0884" y="6514988"/>
            <a:ext cx="8394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i="1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Website (20/02/2019)</a:t>
            </a:r>
            <a:endParaRPr lang="en-US" sz="900" i="1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6501" y="3712686"/>
            <a:ext cx="2618102" cy="2326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Frozen (1)</a:t>
            </a:r>
            <a:endParaRPr lang="en-GB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20989"/>
              </p:ext>
            </p:extLst>
          </p:nvPr>
        </p:nvGraphicFramePr>
        <p:xfrm>
          <a:off x="2975352" y="1297173"/>
          <a:ext cx="32004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9378"/>
                <a:gridCol w="1090037"/>
                <a:gridCol w="75098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Birds Eye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Frozen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Fingers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Grand 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6580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eafish PowerPoint 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1514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749ec744-6e40-4c36-976d-795efc190c5a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AC2DBCBF-8035-4792-A5FF-81DEA3E0957E}"/>
</file>

<file path=customXml/itemProps2.xml><?xml version="1.0" encoding="utf-8"?>
<ds:datastoreItem xmlns:ds="http://schemas.openxmlformats.org/officeDocument/2006/customXml" ds:itemID="{E5CA50D9-4C71-4FFB-A28F-CFB004401AF4}"/>
</file>

<file path=customXml/itemProps3.xml><?xml version="1.0" encoding="utf-8"?>
<ds:datastoreItem xmlns:ds="http://schemas.openxmlformats.org/officeDocument/2006/customXml" ds:itemID="{A282E80A-2CD9-42F6-9DEC-50194F286C6F}"/>
</file>

<file path=docProps/app.xml><?xml version="1.0" encoding="utf-8"?>
<Properties xmlns="http://schemas.openxmlformats.org/officeDocument/2006/extended-properties" xmlns:vt="http://schemas.openxmlformats.org/officeDocument/2006/docPropsVTypes">
  <Template>Seafish PowerPoint template</Template>
  <TotalTime>685</TotalTime>
  <Words>392</Words>
  <Application>Microsoft Office PowerPoint</Application>
  <PresentationFormat>On-screen Show (4:3)</PresentationFormat>
  <Paragraphs>266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Seafish PowerPoint template</vt:lpstr>
      <vt:lpstr>In Store &amp; On-line Observations  New and Re-launched Products February 2019  Suzi Pegg, Market Insight Analyst</vt:lpstr>
      <vt:lpstr>New Products</vt:lpstr>
      <vt:lpstr>Asda</vt:lpstr>
      <vt:lpstr>Iceland</vt:lpstr>
      <vt:lpstr>M&amp;S</vt:lpstr>
      <vt:lpstr>Morrisons</vt:lpstr>
      <vt:lpstr>Ocado</vt:lpstr>
      <vt:lpstr>Sainsburys</vt:lpstr>
      <vt:lpstr>Tesco</vt:lpstr>
      <vt:lpstr>Waitrose</vt:lpstr>
      <vt:lpstr>PowerPoint Presentation</vt:lpstr>
    </vt:vector>
  </TitlesOfParts>
  <Company>Seafish Industry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February Seafish Store Visits.pptx</dc:title>
  <dc:creator>CMPAdmin</dc:creator>
  <cp:lastModifiedBy>CMPAdmin</cp:lastModifiedBy>
  <cp:revision>53</cp:revision>
  <dcterms:created xsi:type="dcterms:W3CDTF">2018-11-15T15:50:52Z</dcterms:created>
  <dcterms:modified xsi:type="dcterms:W3CDTF">2019-02-21T14:13:18Z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1514;#2019|749ec744-6e40-4c36-976d-795efc190c5a</vt:lpwstr>
  </property>
</Properties>
</file>