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4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35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6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73" r:id="rId1"/>
    <p:sldMasterId id="2147486339" r:id="rId2"/>
    <p:sldMasterId id="2147486357" r:id="rId3"/>
  </p:sldMasterIdLst>
  <p:notesMasterIdLst>
    <p:notesMasterId r:id="rId45"/>
  </p:notesMasterIdLst>
  <p:handoutMasterIdLst>
    <p:handoutMasterId r:id="rId46"/>
  </p:handoutMasterIdLst>
  <p:sldIdLst>
    <p:sldId id="528" r:id="rId4"/>
    <p:sldId id="448" r:id="rId5"/>
    <p:sldId id="470" r:id="rId6"/>
    <p:sldId id="458" r:id="rId7"/>
    <p:sldId id="459" r:id="rId8"/>
    <p:sldId id="471" r:id="rId9"/>
    <p:sldId id="472" r:id="rId10"/>
    <p:sldId id="505" r:id="rId11"/>
    <p:sldId id="473" r:id="rId12"/>
    <p:sldId id="460" r:id="rId13"/>
    <p:sldId id="474" r:id="rId14"/>
    <p:sldId id="483" r:id="rId15"/>
    <p:sldId id="506" r:id="rId16"/>
    <p:sldId id="482" r:id="rId17"/>
    <p:sldId id="461" r:id="rId18"/>
    <p:sldId id="518" r:id="rId19"/>
    <p:sldId id="464" r:id="rId20"/>
    <p:sldId id="519" r:id="rId21"/>
    <p:sldId id="465" r:id="rId22"/>
    <p:sldId id="521" r:id="rId23"/>
    <p:sldId id="467" r:id="rId24"/>
    <p:sldId id="520" r:id="rId25"/>
    <p:sldId id="466" r:id="rId26"/>
    <p:sldId id="449" r:id="rId27"/>
    <p:sldId id="496" r:id="rId28"/>
    <p:sldId id="450" r:id="rId29"/>
    <p:sldId id="451" r:id="rId30"/>
    <p:sldId id="452" r:id="rId31"/>
    <p:sldId id="453" r:id="rId32"/>
    <p:sldId id="477" r:id="rId33"/>
    <p:sldId id="478" r:id="rId34"/>
    <p:sldId id="479" r:id="rId35"/>
    <p:sldId id="517" r:id="rId36"/>
    <p:sldId id="480" r:id="rId37"/>
    <p:sldId id="481" r:id="rId38"/>
    <p:sldId id="454" r:id="rId39"/>
    <p:sldId id="455" r:id="rId40"/>
    <p:sldId id="456" r:id="rId41"/>
    <p:sldId id="457" r:id="rId42"/>
    <p:sldId id="524" r:id="rId43"/>
    <p:sldId id="527" r:id="rId4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3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21 October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57089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9151734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681288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4" y="6044401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78486707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1001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7850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5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1"/>
            <a:ext cx="1592708" cy="31693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1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0699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21 October 2020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79399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21 October 2020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2324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315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3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21 October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97774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6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7546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0182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2174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75100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9047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31413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6811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1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109677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4" y="6044401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18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Mill, </a:t>
            </a:r>
            <a:r>
              <a:rPr lang="en-GB" sz="950" dirty="0" err="1">
                <a:solidFill>
                  <a:prstClr val="white"/>
                </a:solidFill>
                <a:cs typeface="Arial" pitchFamily="34" charset="0"/>
              </a:rPr>
              <a:t>Logie</a:t>
            </a: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  <a:cs typeface="Arial" pitchFamily="34" charset="0"/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676707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304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105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796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5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1"/>
            <a:ext cx="1592708" cy="316931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8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58593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5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5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12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69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56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72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24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60" y="1450429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60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5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6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3917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633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37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039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6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6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00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50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440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9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75113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389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8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5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085845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1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30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8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2" y="527051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9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9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21 October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5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2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1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896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  <p:sldLayoutId id="2147486281" r:id="rId8"/>
    <p:sldLayoutId id="2147486282" r:id="rId9"/>
    <p:sldLayoutId id="2147486283" r:id="rId10"/>
    <p:sldLayoutId id="2147486284" r:id="rId11"/>
    <p:sldLayoutId id="2147486285" r:id="rId12"/>
    <p:sldLayoutId id="2147486286" r:id="rId13"/>
    <p:sldLayoutId id="2147486287" r:id="rId14"/>
    <p:sldLayoutId id="2147486288" r:id="rId15"/>
    <p:sldLayoutId id="2147486289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2" y="527051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9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9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  <a:cs typeface="Arial" pitchFamily="34" charset="0"/>
              </a:rPr>
              <a:pPr/>
              <a:t>21 October 2020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5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2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  <a:cs typeface="Arial" pitchFamily="34" charset="0"/>
              </a:rPr>
              <a:pPr/>
              <a:t>‹#›</a:t>
            </a:fld>
            <a:endParaRPr lang="en-GB" dirty="0">
              <a:solidFill>
                <a:srgbClr val="0075BF"/>
              </a:solidFill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1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37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0" r:id="rId1"/>
    <p:sldLayoutId id="2147486341" r:id="rId2"/>
    <p:sldLayoutId id="2147486342" r:id="rId3"/>
    <p:sldLayoutId id="2147486343" r:id="rId4"/>
    <p:sldLayoutId id="2147486344" r:id="rId5"/>
    <p:sldLayoutId id="2147486345" r:id="rId6"/>
    <p:sldLayoutId id="2147486346" r:id="rId7"/>
    <p:sldLayoutId id="2147486347" r:id="rId8"/>
    <p:sldLayoutId id="2147486348" r:id="rId9"/>
    <p:sldLayoutId id="2147486349" r:id="rId10"/>
    <p:sldLayoutId id="2147486350" r:id="rId11"/>
    <p:sldLayoutId id="2147486351" r:id="rId12"/>
    <p:sldLayoutId id="2147486352" r:id="rId13"/>
    <p:sldLayoutId id="2147486353" r:id="rId14"/>
    <p:sldLayoutId id="2147486354" r:id="rId15"/>
    <p:sldLayoutId id="2147486355" r:id="rId16"/>
    <p:sldLayoutId id="2147486356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2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9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5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58" r:id="rId1"/>
    <p:sldLayoutId id="2147486359" r:id="rId2"/>
    <p:sldLayoutId id="2147486360" r:id="rId3"/>
    <p:sldLayoutId id="2147486361" r:id="rId4"/>
    <p:sldLayoutId id="2147486362" r:id="rId5"/>
    <p:sldLayoutId id="2147486363" r:id="rId6"/>
    <p:sldLayoutId id="2147486364" r:id="rId7"/>
    <p:sldLayoutId id="2147486365" r:id="rId8"/>
    <p:sldLayoutId id="2147486366" r:id="rId9"/>
    <p:sldLayoutId id="2147486367" r:id="rId10"/>
    <p:sldLayoutId id="2147486368" r:id="rId11"/>
    <p:sldLayoutId id="2147486369" r:id="rId12"/>
    <p:sldLayoutId id="2147486370" r:id="rId13"/>
    <p:sldLayoutId id="2147486371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1.emf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image" Target="../media/image40.emf"/><Relationship Id="rId4" Type="http://schemas.openxmlformats.org/officeDocument/2006/relationships/oleObject" Target="../embeddings/Microsoft_Excel_97-2003_Worksheet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image" Target="../media/image42.emf"/><Relationship Id="rId4" Type="http://schemas.openxmlformats.org/officeDocument/2006/relationships/oleObject" Target="../embeddings/Microsoft_Excel_97-2003_Worksheet2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emf"/><Relationship Id="rId5" Type="http://schemas.openxmlformats.org/officeDocument/2006/relationships/image" Target="../media/image44.emf"/><Relationship Id="rId4" Type="http://schemas.openxmlformats.org/officeDocument/2006/relationships/oleObject" Target="../embeddings/Microsoft_Excel_97-2003_Worksheet3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image" Target="../media/image46.emf"/><Relationship Id="rId4" Type="http://schemas.openxmlformats.org/officeDocument/2006/relationships/oleObject" Target="../embeddings/Microsoft_Excel_97-2003_Worksheet4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UK Context Report Data to </a:t>
            </a:r>
            <a:r>
              <a:rPr lang="en-GB" dirty="0" smtClean="0"/>
              <a:t>03.10.20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 smtClean="0"/>
          </a:p>
          <a:p>
            <a:r>
              <a:rPr lang="en-GB" dirty="0" err="1" smtClean="0"/>
              <a:t>HomeScan</a:t>
            </a:r>
            <a:r>
              <a:rPr lang="en-GB" dirty="0" smtClean="0"/>
              <a:t> </a:t>
            </a:r>
            <a:r>
              <a:rPr lang="en-GB" dirty="0"/>
              <a:t>data is based upon a GB consumer panel and should only be used for trends, not absolute values.	</a:t>
            </a:r>
          </a:p>
          <a:p>
            <a:endParaRPr lang="en-GB" dirty="0" smtClean="0"/>
          </a:p>
          <a:p>
            <a:r>
              <a:rPr lang="en-GB" dirty="0" smtClean="0"/>
              <a:t>All </a:t>
            </a:r>
            <a:r>
              <a:rPr lang="en-GB" dirty="0"/>
              <a:t>data released after w/e 26.03.16 is coded according to refined definitions available from Seafish.</a:t>
            </a:r>
          </a:p>
          <a:p>
            <a:endParaRPr lang="en-GB" dirty="0" smtClean="0"/>
          </a:p>
          <a:p>
            <a:r>
              <a:rPr lang="en-GB" dirty="0" smtClean="0"/>
              <a:t>Species </a:t>
            </a:r>
            <a:r>
              <a:rPr lang="en-GB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0151739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100" y="1595438"/>
            <a:ext cx="8523288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226150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307756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90" y="1012246"/>
            <a:ext cx="4154487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821894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9940" y="1032882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2795004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625" y="3779258"/>
            <a:ext cx="414813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4959541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6450" y="3780846"/>
            <a:ext cx="4148138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7162025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677749"/>
            <a:ext cx="8988425" cy="60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400041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5" y="1352550"/>
            <a:ext cx="4146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135093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7875" y="1304925"/>
            <a:ext cx="41465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9727214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8925" y="3911600"/>
            <a:ext cx="41465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5548760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-22225" y="976314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533683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675" y="1808163"/>
            <a:ext cx="44783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203647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52950" y="1798638"/>
            <a:ext cx="4478338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7483439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2507469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85975350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9075" y="1519651"/>
            <a:ext cx="8724900" cy="4919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73226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" y="1428750"/>
            <a:ext cx="87884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5738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588" y="557693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415924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85451" y="6593581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" y="826938"/>
            <a:ext cx="8877300" cy="5667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795354"/>
              </p:ext>
            </p:extLst>
          </p:nvPr>
        </p:nvGraphicFramePr>
        <p:xfrm>
          <a:off x="61913" y="1265239"/>
          <a:ext cx="8990012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4" name="Worksheet" r:id="rId4" imgW="8581964" imgH="5229096" progId="Excel.Sheet.8">
                  <p:embed/>
                </p:oleObj>
              </mc:Choice>
              <mc:Fallback>
                <p:oleObj name="Worksheet" r:id="rId4" imgW="8581964" imgH="522909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1265239"/>
                        <a:ext cx="8990012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09129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7861424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1588" y="55281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620664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" y="891333"/>
            <a:ext cx="8877300" cy="5667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71750"/>
              </p:ext>
            </p:extLst>
          </p:nvPr>
        </p:nvGraphicFramePr>
        <p:xfrm>
          <a:off x="261938" y="1273175"/>
          <a:ext cx="8834437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2" name="Worksheet" r:id="rId4" imgW="8534362" imgH="4752972" progId="Excel.Sheet.8">
                  <p:embed/>
                </p:oleObj>
              </mc:Choice>
              <mc:Fallback>
                <p:oleObj name="Worksheet" r:id="rId4" imgW="8534362" imgH="4752972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1273175"/>
                        <a:ext cx="8834437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60325" y="532001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0314665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021899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57650922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9929" y="1385384"/>
            <a:ext cx="8436842" cy="449839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588" y="555046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409101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631577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" y="788301"/>
            <a:ext cx="8877300" cy="5667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052951"/>
              </p:ext>
            </p:extLst>
          </p:nvPr>
        </p:nvGraphicFramePr>
        <p:xfrm>
          <a:off x="214313" y="1114425"/>
          <a:ext cx="8656637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0" name="Worksheet" r:id="rId4" imgW="8572444" imgH="5143540" progId="Excel.Sheet.8">
                  <p:embed/>
                </p:oleObj>
              </mc:Choice>
              <mc:Fallback>
                <p:oleObj name="Worksheet" r:id="rId4" imgW="8572444" imgH="5143540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114425"/>
                        <a:ext cx="8656637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73025" y="505073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9573738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-7938" y="485668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183214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" y="736785"/>
            <a:ext cx="8877300" cy="5667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95405"/>
              </p:ext>
            </p:extLst>
          </p:nvPr>
        </p:nvGraphicFramePr>
        <p:xfrm>
          <a:off x="203200" y="1203325"/>
          <a:ext cx="8802688" cy="4910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6" name="Worksheet" r:id="rId4" imgW="8505801" imgH="4991193" progId="Excel.Sheet.8">
                  <p:embed/>
                </p:oleObj>
              </mc:Choice>
              <mc:Fallback>
                <p:oleObj name="Worksheet" r:id="rId4" imgW="8505801" imgH="4991193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1203325"/>
                        <a:ext cx="8802688" cy="4910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588" y="462504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6018917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54254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5" y="1500842"/>
            <a:ext cx="8985250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5886608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061042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5" y="1384488"/>
            <a:ext cx="906462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296364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02402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163" y="1224030"/>
            <a:ext cx="9123362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9527548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114968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" y="1137071"/>
            <a:ext cx="9143999" cy="4953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255135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107819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340" y="1437048"/>
            <a:ext cx="90773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5322322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949916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1789" y="1903486"/>
            <a:ext cx="8242011" cy="343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3493534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699159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92989998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0165" y="1250949"/>
            <a:ext cx="9083675" cy="483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3175" y="725608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724716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177" y="1525708"/>
            <a:ext cx="89376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678653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1588" y="721492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2663149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677" y="1385067"/>
            <a:ext cx="8729663" cy="492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4394452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5496740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765" y="1284115"/>
            <a:ext cx="8904287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750094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-68263" y="648942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521468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325" y="1260129"/>
            <a:ext cx="8904288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008023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217634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1357907"/>
            <a:ext cx="8951912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1588" y="5863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1246713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492130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84481"/>
            <a:ext cx="89027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4775" y="755831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70743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999330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5575" y="1531478"/>
            <a:ext cx="889635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8192427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78392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77" y="1508313"/>
            <a:ext cx="88868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6837644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5156991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965" y="1581690"/>
            <a:ext cx="8728075" cy="450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587667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923416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800" y="1272835"/>
            <a:ext cx="8839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851923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519866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688" y="1458914"/>
            <a:ext cx="86868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15195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597118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38" y="1568449"/>
            <a:ext cx="8710612" cy="479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25231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064867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189751"/>
            <a:ext cx="4152900" cy="2432051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22305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9165" y="1209096"/>
            <a:ext cx="4154487" cy="236855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8568142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39725" y="382688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87162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33925" y="3839582"/>
            <a:ext cx="414813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2948004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169196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106849"/>
            <a:ext cx="41544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</a:rPr>
              <a:t>Long Term Trends – Chilled Segments </a:t>
            </a:r>
            <a:r>
              <a:rPr lang="en-GB" altLang="en-US" sz="2800" i="1" dirty="0" smtClean="0">
                <a:latin typeface="Arial" pitchFamily="34" charset="0"/>
              </a:rPr>
              <a:t>continued</a:t>
            </a:r>
            <a:endParaRPr lang="en-GB" altLang="en-US" sz="28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03226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53731" y="993423"/>
            <a:ext cx="4592638" cy="267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5425588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5740" y="3781785"/>
            <a:ext cx="4148137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7311195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7401" y="3794486"/>
            <a:ext cx="414972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8872410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9159221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" y="2028826"/>
            <a:ext cx="44767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97195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2165" y="2028826"/>
            <a:ext cx="447992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1053106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742286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73577" y="6596065"/>
            <a:ext cx="14573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23635740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47652" y="1606551"/>
            <a:ext cx="8677275" cy="4867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3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1615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10 - October 2020</TermName>
          <TermId xmlns="http://schemas.microsoft.com/office/infopath/2007/PartnerControls">c4abf988-cb5a-41d6-a524-e97f985bd1e4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65CD8979-EDF3-4943-BA05-47217E0EA6A8}"/>
</file>

<file path=customXml/itemProps2.xml><?xml version="1.0" encoding="utf-8"?>
<ds:datastoreItem xmlns:ds="http://schemas.openxmlformats.org/officeDocument/2006/customXml" ds:itemID="{35A9DB1A-F425-4572-84E3-CEF2DA0D31A2}"/>
</file>

<file path=customXml/itemProps3.xml><?xml version="1.0" encoding="utf-8"?>
<ds:datastoreItem xmlns:ds="http://schemas.openxmlformats.org/officeDocument/2006/customXml" ds:itemID="{18DB55E5-972B-43B2-A69B-AD556A7A709E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7146</TotalTime>
  <Words>802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 Unicode MS</vt:lpstr>
      <vt:lpstr>ＭＳ Ｐゴシック</vt:lpstr>
      <vt:lpstr>Arial</vt:lpstr>
      <vt:lpstr>Arial Narrow</vt:lpstr>
      <vt:lpstr>Courier New</vt:lpstr>
      <vt:lpstr>Geneva</vt:lpstr>
      <vt:lpstr>Lucida Grande</vt:lpstr>
      <vt:lpstr>Mangal</vt:lpstr>
      <vt:lpstr>Seafish-PowerPoint-template</vt:lpstr>
      <vt:lpstr>1_Seafish-PowerPoint-template</vt:lpstr>
      <vt:lpstr>Seafish - Light</vt:lpstr>
      <vt:lpstr>Worksheet</vt:lpstr>
      <vt:lpstr>UK Context Report Data to 03.10.20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October Nielsen Context Report.pptx</dc:title>
  <dc:creator>anderi01</dc:creator>
  <cp:lastModifiedBy>Taunk, Shirish Kumar</cp:lastModifiedBy>
  <cp:revision>671</cp:revision>
  <dcterms:created xsi:type="dcterms:W3CDTF">2009-04-16T08:15:59Z</dcterms:created>
  <dcterms:modified xsi:type="dcterms:W3CDTF">2020-10-21T12:58:50Z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1615;#10 - October 2020|c4abf988-cb5a-41d6-a524-e97f985bd1e4</vt:lpwstr>
  </property>
</Properties>
</file>