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4" r:id="rId1"/>
    <p:sldMasterId id="2147485506" r:id="rId2"/>
  </p:sldMasterIdLst>
  <p:notesMasterIdLst>
    <p:notesMasterId r:id="rId24"/>
  </p:notesMasterIdLst>
  <p:handoutMasterIdLst>
    <p:handoutMasterId r:id="rId25"/>
  </p:handoutMasterIdLst>
  <p:sldIdLst>
    <p:sldId id="551" r:id="rId3"/>
    <p:sldId id="477" r:id="rId4"/>
    <p:sldId id="448" r:id="rId5"/>
    <p:sldId id="449" r:id="rId6"/>
    <p:sldId id="545" r:id="rId7"/>
    <p:sldId id="470" r:id="rId8"/>
    <p:sldId id="450" r:id="rId9"/>
    <p:sldId id="546" r:id="rId10"/>
    <p:sldId id="455" r:id="rId11"/>
    <p:sldId id="547" r:id="rId12"/>
    <p:sldId id="453" r:id="rId13"/>
    <p:sldId id="538" r:id="rId14"/>
    <p:sldId id="451" r:id="rId15"/>
    <p:sldId id="539" r:id="rId16"/>
    <p:sldId id="454" r:id="rId17"/>
    <p:sldId id="540" r:id="rId18"/>
    <p:sldId id="452" r:id="rId19"/>
    <p:sldId id="496" r:id="rId20"/>
    <p:sldId id="497" r:id="rId21"/>
    <p:sldId id="548" r:id="rId22"/>
    <p:sldId id="553" r:id="rId23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12E7F"/>
    <a:srgbClr val="0082D2"/>
    <a:srgbClr val="D6BC38"/>
    <a:srgbClr val="ED8000"/>
    <a:srgbClr val="63B1E5"/>
    <a:srgbClr val="477F80"/>
    <a:srgbClr val="A8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7680" autoAdjust="0"/>
  </p:normalViewPr>
  <p:slideViewPr>
    <p:cSldViewPr snapToGrid="0">
      <p:cViewPr varScale="1">
        <p:scale>
          <a:sx n="69" d="100"/>
          <a:sy n="69" d="100"/>
        </p:scale>
        <p:origin x="7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4C1BBD8-D509-49BE-93B8-063FA90AEB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515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00682EC-FB34-49AE-974A-05CB4C0D89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434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4A1DDA-8527-433F-BFB4-B6A9C555323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8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D7AED0-4667-476F-A4C6-BF53ED1A5CB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CF1278-75BF-43C0-8C69-78A6A95545E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19099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7AD65A-3C50-4B89-828A-F69D379AF82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27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A254C6-1D68-4133-B9BD-3F2D1C34B907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66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D4CC7B-68E4-400E-BFEB-A9DA4E6B1DD5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9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963501-7D8C-4F07-9B18-096F0220F94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6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770DD1-0343-4529-B64C-69C88B6385E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2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F0C7E7-D98B-453B-8D97-27268C1BD2F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9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B79E-2D87-406C-B94C-97AA5A84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4D59E-879D-4903-BF9B-1E018291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1BE99-4AA5-4449-9BA2-E0738B03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3AAC5-7C8E-443D-8816-34B83A9F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0368-4256-4FCE-A4C9-F761DB3E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7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57EB-02DE-421A-B43C-A4095343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C8CC2-A2C4-45C4-9B09-A8D9B1E9D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6C07-0F4D-45C9-A9AB-D4FBBE92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94CAD-2ED1-4D18-A9E6-75C0883E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E2F4-D8BB-49E7-BAEF-F7266907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36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4FAD-6D9D-4C5E-B75E-165471DB9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FC636-9C47-4D8E-8181-E82033E3E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42A76-693B-4293-8ED8-47867221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D9BE2-10E1-4651-B268-6447979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6B963-EF34-4994-9150-7DCFB2E9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0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99773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57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27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10115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28493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16425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B79E-2D87-406C-B94C-97AA5A84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4D59E-879D-4903-BF9B-1E0182914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1BE99-4AA5-4449-9BA2-E0738B03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3AAC5-7C8E-443D-8816-34B83A9F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0368-4256-4FCE-A4C9-F761DB3E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6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EFF9-22D2-415D-B78A-6B24645C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EC37-6560-4454-9501-B0CD4E440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34B80-C4DA-4428-B8D4-07D29BD6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27369-6BBE-43DC-8981-8E7A55B4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CE696-617B-4EBC-9F5F-14B62557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6567A-62D6-4101-8582-C9D6070A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5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E3ED-E9AB-43C1-80A0-49E16C42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81DB-4D20-443D-A873-7462F521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C086-8112-4624-88DA-D4C3B5B0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65304-4908-4681-8337-143FAF22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CEE53-9303-4F35-8D7B-350387AC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4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EEC7-44A7-4520-AA3A-BCE2A526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A6EA7-4E7F-435A-B3C6-C8E60C5D8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EBA2A-A78D-40B8-9CC6-930A676B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DBF3-C06C-436F-9E05-B58AC1C9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F85AC-8599-4457-B0D5-4339167E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6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EFF9-22D2-415D-B78A-6B24645C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EC37-6560-4454-9501-B0CD4E440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34B80-C4DA-4428-B8D4-07D29BD6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27369-6BBE-43DC-8981-8E7A55B4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CE696-617B-4EBC-9F5F-14B62557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6567A-62D6-4101-8582-C9D6070A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9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F744-D442-4FBA-B1E1-51E8848D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37AF0-4A3F-4EDB-97F8-1DE76B00C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E116D-870A-49F8-84D1-1F788B49A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0733A1-D6F1-4FEF-B2B9-2634FFF84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1C2A3-5820-495C-A465-613D8CADA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3C8CF-6C79-46EF-A7A1-849B6860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E7F10-5410-4E25-B5FE-871FF741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1D67F-D766-430A-ABAC-862F7637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8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6FA97-708A-4022-9FDA-DA2A2CD1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C830E-A7E5-49C2-99FF-CE26A50D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AD014-7D27-44E4-B639-C28DAF24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B96DC-8EE2-4111-BF1C-B4E57729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37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01F2D-9268-4E41-830B-56C8062F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BB7D6-76BE-4395-8565-DCBE8314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04D4-74EE-4B94-B502-C24223A0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8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7926-735A-4A93-B440-3F0E32272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B28A7-7C80-4235-A7EF-133569D6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876A6-69D8-4773-B441-64D0C54B0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3EE8-6493-49B9-9199-E04A0A6A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691EC-C3BA-42C7-8D6F-DD92E432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82CB0-82E6-47FF-9C54-93F2F2D4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0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59F0-22DC-4EBD-A4D9-1D8FC37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88218-8616-494B-8DE8-C2BDE701A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6B87D-E483-40CD-91C1-6347D3928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82257-A265-4911-9082-C37E1FB0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FAB21-4AEE-4B01-8C2E-7BCB5A1A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7BE5A-10A8-48FE-A89B-EDA69370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5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552E1-D38C-4597-9195-68BDC7A7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80956-9CDE-4B65-A843-D8F39D704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61358-1A03-4176-8CEB-27E3FB98B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62590-A8D1-4575-8740-76933CE7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452E2-22E3-45E6-AE1B-EC4596FA8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6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5" r:id="rId1"/>
    <p:sldLayoutId id="2147485496" r:id="rId2"/>
    <p:sldLayoutId id="2147485497" r:id="rId3"/>
    <p:sldLayoutId id="2147485498" r:id="rId4"/>
    <p:sldLayoutId id="2147485499" r:id="rId5"/>
    <p:sldLayoutId id="2147485500" r:id="rId6"/>
    <p:sldLayoutId id="2147485501" r:id="rId7"/>
    <p:sldLayoutId id="2147485502" r:id="rId8"/>
    <p:sldLayoutId id="2147485503" r:id="rId9"/>
    <p:sldLayoutId id="2147485504" r:id="rId10"/>
    <p:sldLayoutId id="21474855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A6B3-579D-45C4-8BBF-152CBF479DC8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BA7C-5CCE-438F-A9BC-9A94B7AB814E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13839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7" r:id="rId1"/>
    <p:sldLayoutId id="2147485508" r:id="rId2"/>
    <p:sldLayoutId id="2147485509" r:id="rId3"/>
    <p:sldLayoutId id="2147485510" r:id="rId4"/>
    <p:sldLayoutId id="2147485511" r:id="rId5"/>
    <p:sldLayoutId id="2147485512" r:id="rId6"/>
    <p:sldLayoutId id="2147485513" r:id="rId7"/>
    <p:sldLayoutId id="214748551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UK Ambient Report Data to </a:t>
            </a:r>
            <a:r>
              <a:rPr lang="en-GB" dirty="0" smtClean="0"/>
              <a:t>21.05.22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347306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588" y="489725"/>
            <a:ext cx="9145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Ambient Total Salmon</a:t>
            </a:r>
            <a:endParaRPr lang="en-US" altLang="en-US" sz="2800" dirty="0">
              <a:solidFill>
                <a:srgbClr val="012E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693560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67596B-3585-43AE-968C-50C644541251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55" y="753557"/>
            <a:ext cx="8241145" cy="57686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4273253917"/>
              </p:ext>
            </p:extLst>
          </p:nvPr>
        </p:nvPicPr>
        <p:blipFill>
          <a:blip r:embed="rId3"/>
          <a:srcRect t="1768" r="1134"/>
          <a:stretch>
            <a:fillRect/>
          </a:stretch>
        </p:blipFill>
        <p:spPr bwMode="auto">
          <a:xfrm>
            <a:off x="695325" y="1690688"/>
            <a:ext cx="763905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 txBox="1">
            <a:spLocks/>
          </p:cNvSpPr>
          <p:nvPr/>
        </p:nvSpPr>
        <p:spPr bwMode="auto">
          <a:xfrm>
            <a:off x="12700" y="885208"/>
            <a:ext cx="91408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Ambient Total Salmon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324714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-3175" y="414826"/>
            <a:ext cx="9147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Ambient Mackerel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2435504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B5145F-72EB-4DDF-98B7-EB4196E770E7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3" y="818817"/>
            <a:ext cx="7982527" cy="58050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3777445269"/>
              </p:ext>
            </p:extLst>
          </p:nvPr>
        </p:nvPicPr>
        <p:blipFill>
          <a:blip r:embed="rId3"/>
          <a:srcRect t="1794"/>
          <a:stretch>
            <a:fillRect/>
          </a:stretch>
        </p:blipFill>
        <p:spPr bwMode="auto">
          <a:xfrm>
            <a:off x="1028700" y="1825625"/>
            <a:ext cx="7085013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 txBox="1">
            <a:spLocks/>
          </p:cNvSpPr>
          <p:nvPr/>
        </p:nvSpPr>
        <p:spPr bwMode="auto">
          <a:xfrm>
            <a:off x="3175" y="681436"/>
            <a:ext cx="91408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Ambient Mackerel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6865823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763" y="455770"/>
            <a:ext cx="9139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Ambient Sardines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517655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183F29-F742-46A3-AAFF-07D5CA726318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21" y="949902"/>
            <a:ext cx="8314170" cy="574646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14478439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08025" y="1620838"/>
            <a:ext cx="7653338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3175" y="803320"/>
            <a:ext cx="91408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Ambient Sardines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9154608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0" y="495127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Ambient Pilchards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945418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DE7AEF-EB24-45A6-8FBD-26075D3174A3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8" y="688253"/>
            <a:ext cx="8369300" cy="597130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5990692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60400" y="1366838"/>
            <a:ext cx="766921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 txBox="1">
            <a:spLocks/>
          </p:cNvSpPr>
          <p:nvPr/>
        </p:nvSpPr>
        <p:spPr bwMode="auto">
          <a:xfrm>
            <a:off x="3175" y="584952"/>
            <a:ext cx="91408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Ambient Pilchards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1081796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522114"/>
            <a:ext cx="91455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97390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27633"/>
            <a:ext cx="9144000" cy="44700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446308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-1588" y="637953"/>
            <a:ext cx="9145588" cy="61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dirty="0">
              <a:solidFill>
                <a:srgbClr val="012E7F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10886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87" y="1597360"/>
            <a:ext cx="9145588" cy="442567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784806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3175" y="708732"/>
            <a:ext cx="86423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Executive Overview –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379903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9285"/>
            <a:ext cx="8790565" cy="428385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1546049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6821" y="550029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43990" y="1119795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(excluding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67608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85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3175" y="626205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Moving Annual Trends -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805133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33558"/>
            <a:ext cx="9177194" cy="41112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177008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21741"/>
            <a:ext cx="6656388" cy="601662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Long Term Trends – Total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9489952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9700" y="1419225"/>
            <a:ext cx="88614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4282815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3175" y="478772"/>
            <a:ext cx="914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Total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901888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50025"/>
            <a:ext cx="1041400" cy="24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166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399B62-0B3D-4639-AD2F-14E415F91065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1" y="653184"/>
            <a:ext cx="8305800" cy="60174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175" y="939800"/>
            <a:ext cx="9140825" cy="595313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Rolling Purchase KPI’s – Total Ambient</a:t>
            </a: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28537"/>
              </p:ext>
            </p:extLst>
          </p:nvPr>
        </p:nvGraphicFramePr>
        <p:xfrm>
          <a:off x="330200" y="1606550"/>
          <a:ext cx="8358188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8" name="Worksheet" r:id="rId4" imgW="7950052" imgH="4337094" progId="Excel.Sheet.8">
                  <p:embed/>
                </p:oleObj>
              </mc:Choice>
              <mc:Fallback>
                <p:oleObj name="Worksheet" r:id="rId4" imgW="7950052" imgH="433709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606550"/>
                        <a:ext cx="8358188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114502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29229303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5963" y="1662113"/>
            <a:ext cx="7640637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3175" y="855685"/>
            <a:ext cx="91408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Total Ambient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475984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587" y="494994"/>
            <a:ext cx="9142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lang="en-GB" altLang="en-US" sz="2800" dirty="0">
                <a:solidFill>
                  <a:srgbClr val="012E7F"/>
                </a:solidFill>
                <a:latin typeface="+mj-lt"/>
                <a:ea typeface="+mj-ea"/>
                <a:cs typeface="+mj-cs"/>
              </a:rPr>
              <a:t>Purchase KPI’s – Ambient Tuna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240120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B1CDD8-5D4D-46DF-BC96-6675C9BB236D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1" y="921635"/>
            <a:ext cx="8148783" cy="57129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672005181"/>
              </p:ext>
            </p:extLst>
          </p:nvPr>
        </p:nvPicPr>
        <p:blipFill>
          <a:blip r:embed="rId3"/>
          <a:srcRect l="816" t="1833" r="966"/>
          <a:stretch>
            <a:fillRect/>
          </a:stretch>
        </p:blipFill>
        <p:spPr bwMode="auto">
          <a:xfrm>
            <a:off x="857250" y="1643063"/>
            <a:ext cx="7367588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 txBox="1">
            <a:spLocks/>
          </p:cNvSpPr>
          <p:nvPr/>
        </p:nvSpPr>
        <p:spPr bwMode="auto">
          <a:xfrm>
            <a:off x="16823" y="776664"/>
            <a:ext cx="9140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2E7F"/>
                </a:solidFill>
                <a:latin typeface="+mj-lt"/>
              </a:rPr>
              <a:t>Retailer Share of Trade £ - Ambient Tuna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33994930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8575" y="6538913"/>
            <a:ext cx="1041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2022-06-07T23:00:00+00:00</PublicationDate>
    <DocumentAdded xmlns="cebd32e3-9ab6-41ee-b1af-b8405a8d4e68">2022-06-07T23:00:00+00:00</DocumentAdded>
    <TaxCatchAll xmlns="cebd32e3-9ab6-41ee-b1af-b8405a8d4e68">
      <Value>1598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 May 2022</TermName>
          <TermId xmlns="http://schemas.microsoft.com/office/infopath/2007/PartnerControls">98e24f0d-9b6b-401c-a1ac-87b6974a594d</TermId>
        </TermInfo>
      </Terms>
    </j7c1b49d505545c2a69692ae734740bd>
    <DocumentSummary xmlns="cebd32e3-9ab6-41ee-b1af-b8405a8d4e68">Monthly NielsenIQ reports </DocumentSummary>
    <ContentStartDate xmlns="cebd32e3-9ab6-41ee-b1af-b8405a8d4e68">2022-05-22T23:00:00+00:00</ContentStartDate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C007A7C-1292-424B-B584-6592688353CD}"/>
</file>

<file path=customXml/itemProps2.xml><?xml version="1.0" encoding="utf-8"?>
<ds:datastoreItem xmlns:ds="http://schemas.openxmlformats.org/officeDocument/2006/customXml" ds:itemID="{B677C42F-E759-465E-A3A5-997E0ED8DE4A}"/>
</file>

<file path=customXml/itemProps3.xml><?xml version="1.0" encoding="utf-8"?>
<ds:datastoreItem xmlns:ds="http://schemas.openxmlformats.org/officeDocument/2006/customXml" ds:itemID="{279AA7AA-9639-4D6A-B99B-BD76421EAC6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6459</TotalTime>
  <Words>656</Words>
  <Application>Microsoft Office PowerPoint</Application>
  <PresentationFormat>On-screen Show (4:3)</PresentationFormat>
  <Paragraphs>76</Paragraphs>
  <Slides>21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Worksheet</vt:lpstr>
      <vt:lpstr>UK Ambient Report Data to 21.05.22 </vt:lpstr>
      <vt:lpstr>PowerPoint Presentation</vt:lpstr>
      <vt:lpstr>PowerPoint Presentation</vt:lpstr>
      <vt:lpstr>Long Term Trends – Total Ambient</vt:lpstr>
      <vt:lpstr>PowerPoint Presentation</vt:lpstr>
      <vt:lpstr>Rolling Purchase KPI’s – Total Ambient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May NielsenIQ Ambient Report</dc:title>
  <dc:creator>anderi01</dc:creator>
  <cp:lastModifiedBy>Meher, Shivam</cp:lastModifiedBy>
  <cp:revision>865</cp:revision>
  <dcterms:created xsi:type="dcterms:W3CDTF">2009-04-16T08:15:59Z</dcterms:created>
  <dcterms:modified xsi:type="dcterms:W3CDTF">2022-06-07T12:14:25Z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1598;#05 May 2022|98e24f0d-9b6b-401c-a1ac-87b6974a594d</vt:lpwstr>
  </property>
</Properties>
</file>