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318" r:id="rId1"/>
    <p:sldMasterId id="2147488330" r:id="rId2"/>
  </p:sldMasterIdLst>
  <p:notesMasterIdLst>
    <p:notesMasterId r:id="rId38"/>
  </p:notesMasterIdLst>
  <p:sldIdLst>
    <p:sldId id="410" r:id="rId3"/>
    <p:sldId id="299" r:id="rId4"/>
    <p:sldId id="260" r:id="rId5"/>
    <p:sldId id="367" r:id="rId6"/>
    <p:sldId id="297" r:id="rId7"/>
    <p:sldId id="368" r:id="rId8"/>
    <p:sldId id="261" r:id="rId9"/>
    <p:sldId id="263" r:id="rId10"/>
    <p:sldId id="264" r:id="rId11"/>
    <p:sldId id="262" r:id="rId12"/>
    <p:sldId id="395" r:id="rId13"/>
    <p:sldId id="396" r:id="rId14"/>
    <p:sldId id="397" r:id="rId15"/>
    <p:sldId id="39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99" r:id="rId25"/>
    <p:sldId id="400" r:id="rId26"/>
    <p:sldId id="401" r:id="rId27"/>
    <p:sldId id="402" r:id="rId28"/>
    <p:sldId id="403" r:id="rId29"/>
    <p:sldId id="404" r:id="rId30"/>
    <p:sldId id="406" r:id="rId31"/>
    <p:sldId id="405" r:id="rId32"/>
    <p:sldId id="407" r:id="rId33"/>
    <p:sldId id="286" r:id="rId34"/>
    <p:sldId id="314" r:id="rId35"/>
    <p:sldId id="409" r:id="rId36"/>
    <p:sldId id="411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E7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92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E38251-FB25-49A3-8994-CB90D6527194}" type="datetimeFigureOut">
              <a:rPr lang="en-US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F08E-325B-45C0-8B04-092ED5713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48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2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5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3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C3AB378B-5480-4BB1-9ED7-B06787872D2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664283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45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63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C3AB378B-5480-4BB1-9ED7-B06787872D2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774154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619873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C3AB378B-5480-4BB1-9ED7-B06787872D2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713398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9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4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0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5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0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1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7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4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B378B-5480-4BB1-9ED7-B06787872D2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9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19" r:id="rId1"/>
    <p:sldLayoutId id="2147488320" r:id="rId2"/>
    <p:sldLayoutId id="2147488321" r:id="rId3"/>
    <p:sldLayoutId id="2147488322" r:id="rId4"/>
    <p:sldLayoutId id="2147488323" r:id="rId5"/>
    <p:sldLayoutId id="2147488324" r:id="rId6"/>
    <p:sldLayoutId id="2147488325" r:id="rId7"/>
    <p:sldLayoutId id="2147488326" r:id="rId8"/>
    <p:sldLayoutId id="2147488327" r:id="rId9"/>
    <p:sldLayoutId id="2147488328" r:id="rId10"/>
    <p:sldLayoutId id="21474883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B378B-5480-4BB1-9ED7-B06787872D2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90971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31" r:id="rId1"/>
    <p:sldLayoutId id="2147488332" r:id="rId2"/>
    <p:sldLayoutId id="2147488333" r:id="rId3"/>
    <p:sldLayoutId id="2147488334" r:id="rId4"/>
    <p:sldLayoutId id="2147488335" r:id="rId5"/>
    <p:sldLayoutId id="2147488336" r:id="rId6"/>
    <p:sldLayoutId id="214748833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416824" cy="1152128"/>
          </a:xfrm>
        </p:spPr>
        <p:txBody>
          <a:bodyPr>
            <a:normAutofit/>
          </a:bodyPr>
          <a:lstStyle/>
          <a:p>
            <a:r>
              <a:rPr lang="en-GB" dirty="0"/>
              <a:t>UK Shellfish Report Data to </a:t>
            </a:r>
            <a:r>
              <a:rPr lang="en-GB" dirty="0" smtClean="0"/>
              <a:t>23.04.22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7416824" cy="3816424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/>
          </a:p>
          <a:p>
            <a:r>
              <a:rPr lang="en-GB" sz="1500" dirty="0" err="1"/>
              <a:t>HomeScan</a:t>
            </a:r>
            <a:r>
              <a:rPr lang="en-GB" sz="1500" dirty="0"/>
              <a:t> data is based upon a GB consumer panel and should only be used for trends, not absolute values.	</a:t>
            </a:r>
          </a:p>
          <a:p>
            <a:endParaRPr lang="en-GB" sz="1500" dirty="0"/>
          </a:p>
          <a:p>
            <a:r>
              <a:rPr lang="en-GB" sz="1500" dirty="0"/>
              <a:t>All data released after w/e 26.03.16 is coded according to refined definitions available from Seafish.</a:t>
            </a:r>
          </a:p>
          <a:p>
            <a:endParaRPr lang="en-GB" sz="1500" dirty="0"/>
          </a:p>
          <a:p>
            <a:r>
              <a:rPr lang="en-GB" sz="1500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237524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2700" y="620688"/>
            <a:ext cx="9049196" cy="695187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Long Term Trends –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7374688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" y="1435571"/>
            <a:ext cx="91059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7588511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6350" y="476672"/>
            <a:ext cx="8642350" cy="5793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12E7F"/>
                </a:solidFill>
                <a:cs typeface="Arial" panose="020B0604020202020204" pitchFamily="34" charset="0"/>
              </a:rPr>
              <a:t>Purchase KPI’s – Total Shellfish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62752837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80736F-9AF0-481D-9F24-F4BDF3D2F02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7633"/>
            <a:ext cx="8924636" cy="53276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25340"/>
            <a:ext cx="8642350" cy="7148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Chilled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68329770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BCAD3D-D863-422C-982D-3D99974F9FF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82751"/>
            <a:ext cx="8640960" cy="51525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720575"/>
            <a:ext cx="8642351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Ambient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6424699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EE8DD6-295C-40F6-B0E6-E81B4E54C05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3885"/>
            <a:ext cx="8496944" cy="50414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692696"/>
            <a:ext cx="8642350" cy="6301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Frozen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43029588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4AB624-8B2D-4E7B-B391-3C5D3FF54F5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1043491"/>
            <a:ext cx="8976165" cy="51218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350" y="476672"/>
            <a:ext cx="8642350" cy="620712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Rolling Purchase KPI’s – Total Shellfish</a:t>
            </a:r>
          </a:p>
        </p:txBody>
      </p:sp>
      <p:graphicFrame>
        <p:nvGraphicFramePr>
          <p:cNvPr id="2765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816414"/>
              </p:ext>
            </p:extLst>
          </p:nvPr>
        </p:nvGraphicFramePr>
        <p:xfrm>
          <a:off x="467544" y="1268760"/>
          <a:ext cx="8102724" cy="439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4" name="Worksheet" r:id="rId3" imgW="8743913" imgH="4171950" progId="Excel.Sheet.8">
                  <p:embed/>
                </p:oleObj>
              </mc:Choice>
              <mc:Fallback>
                <p:oleObj name="Worksheet" r:id="rId3" imgW="8743913" imgH="417195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268760"/>
                        <a:ext cx="8102724" cy="4396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50921856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350" y="908720"/>
            <a:ext cx="9137650" cy="620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Rolling Purchase KPI’s – Total Shellfish Chilled</a:t>
            </a:r>
          </a:p>
        </p:txBody>
      </p:sp>
      <p:graphicFrame>
        <p:nvGraphicFramePr>
          <p:cNvPr id="28675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694174"/>
              </p:ext>
            </p:extLst>
          </p:nvPr>
        </p:nvGraphicFramePr>
        <p:xfrm>
          <a:off x="187325" y="1489075"/>
          <a:ext cx="8764588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8" name="Worksheet" r:id="rId3" imgW="8521774" imgH="4184562" progId="Excel.Sheet.8">
                  <p:embed/>
                </p:oleObj>
              </mc:Choice>
              <mc:Fallback>
                <p:oleObj name="Worksheet" r:id="rId3" imgW="8521774" imgH="4184562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1489075"/>
                        <a:ext cx="8764588" cy="455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090325200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350" y="1008088"/>
            <a:ext cx="8642350" cy="620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Rolling Purchase KPI’s – Total Shellfish Ambient</a:t>
            </a:r>
          </a:p>
        </p:txBody>
      </p:sp>
      <p:graphicFrame>
        <p:nvGraphicFramePr>
          <p:cNvPr id="29699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536638"/>
              </p:ext>
            </p:extLst>
          </p:nvPr>
        </p:nvGraphicFramePr>
        <p:xfrm>
          <a:off x="107950" y="1438275"/>
          <a:ext cx="8859838" cy="424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0" name="Worksheet" r:id="rId3" imgW="8528087" imgH="3905119" progId="Excel.Sheet.8">
                  <p:embed/>
                </p:oleObj>
              </mc:Choice>
              <mc:Fallback>
                <p:oleObj name="Worksheet" r:id="rId3" imgW="8528087" imgH="3905119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438275"/>
                        <a:ext cx="8859838" cy="424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44255261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350" y="1000720"/>
            <a:ext cx="9030146" cy="620712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Rolling Purchase KPI’s – Total Shellfish Frozen</a:t>
            </a:r>
          </a:p>
        </p:txBody>
      </p:sp>
      <p:graphicFrame>
        <p:nvGraphicFramePr>
          <p:cNvPr id="30723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343629"/>
              </p:ext>
            </p:extLst>
          </p:nvPr>
        </p:nvGraphicFramePr>
        <p:xfrm>
          <a:off x="33338" y="1844675"/>
          <a:ext cx="8863012" cy="412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6" name="Worksheet" r:id="rId3" imgW="8528087" imgH="3905119" progId="Excel.Sheet.8">
                  <p:embed/>
                </p:oleObj>
              </mc:Choice>
              <mc:Fallback>
                <p:oleObj name="Worksheet" r:id="rId3" imgW="8528087" imgH="3905119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1844675"/>
                        <a:ext cx="8863012" cy="412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7596581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8970838" cy="550863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6668944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30313"/>
            <a:ext cx="8199437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3174010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50" y="1080864"/>
            <a:ext cx="8642350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Executive Overview – Total Shellfish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1061503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988840"/>
            <a:ext cx="907732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85102826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2882985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538" y="1520825"/>
            <a:ext cx="82010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6350" y="861913"/>
            <a:ext cx="9150350" cy="5508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Total Shellfish Chilled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6577534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22226" y="908720"/>
            <a:ext cx="9166225" cy="549275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6478078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975" y="1557338"/>
            <a:ext cx="8181975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81533154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350" y="847228"/>
            <a:ext cx="9137650" cy="576263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7336228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700" y="1700213"/>
            <a:ext cx="8204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15484590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9042846" cy="674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Squid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0504945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DF85C1-612F-46BF-AB98-ACA4FE68DCA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" y="759140"/>
            <a:ext cx="9011484" cy="550969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970838" cy="76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Scallop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16124443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4D379D-F6BB-4A81-84EA-D7F09EEFE97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7" y="678628"/>
            <a:ext cx="9065927" cy="562043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642350" cy="788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35645783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EEEF6A-6E33-4098-BAEC-13B5B6866C0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40237"/>
            <a:ext cx="9062322" cy="552506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1183010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285F49-ED99-4A52-B745-944F5AFC01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3" y="732055"/>
            <a:ext cx="9065927" cy="556479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7433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Lobster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3294453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F38E9F-1AB5-48F0-A520-00C6B49EDB0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" y="692696"/>
            <a:ext cx="8976165" cy="57334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8642350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Crabstick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74202741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992FFF-BEAD-42EC-8243-99A84B63291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692696"/>
            <a:ext cx="8976165" cy="562043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83539339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6350" y="332656"/>
            <a:ext cx="8642350" cy="6222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Crab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13C82E-D3D1-4776-BEA3-60F58A41D42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0047"/>
            <a:ext cx="8568952" cy="55328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 bwMode="auto">
          <a:xfrm>
            <a:off x="468313" y="2316273"/>
            <a:ext cx="81661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62A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Shellfish is defined as cockles, crab, crabstick, mussels, scallops, squid (calamari) and lobster</a:t>
            </a:r>
          </a:p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For data on cold water or warm water prawns please see the Prawn Report</a:t>
            </a:r>
          </a:p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For data on langoustine and scampi please see the Scampi and Langoustine Report</a:t>
            </a:r>
          </a:p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MAT 2YA = moving annual total two years ago</a:t>
            </a:r>
          </a:p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MAT YA = moving annual total last year</a:t>
            </a:r>
          </a:p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MAT TY = moving annual total this year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xfrm>
            <a:off x="34924" y="1101835"/>
            <a:ext cx="9109075" cy="76040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 algn="l" eaLnBrk="1" hangingPunct="1"/>
            <a:r>
              <a:rPr lang="en-GB" altLang="en-US" sz="2800" dirty="0"/>
              <a:t>Notes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0051091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7938" y="404664"/>
            <a:ext cx="8642351" cy="720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Ambient Crab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A5C117-AE5C-4797-9DD1-0B04BADDB10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5026"/>
            <a:ext cx="8799299" cy="556479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2969587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6350" y="404664"/>
            <a:ext cx="8642350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Crab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44E77-E73A-4EF9-95C5-012B9402765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036496" cy="550969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-7938" y="620688"/>
            <a:ext cx="8642351" cy="571500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979086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" y="1535088"/>
            <a:ext cx="91090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17110064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350" y="764704"/>
            <a:ext cx="8642350" cy="495300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5013139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" y="1412776"/>
            <a:ext cx="90820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40929593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32656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02422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Homescan</a:t>
            </a:r>
            <a:r>
              <a:rPr lang="en-GB" altLang="en-US" sz="1000" dirty="0">
                <a:solidFill>
                  <a:srgbClr val="0062AE"/>
                </a:solidFill>
              </a:rPr>
              <a:t>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74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350" y="1079971"/>
            <a:ext cx="9030146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Executive Overview – Total Shellfish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4679980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2060848"/>
            <a:ext cx="907732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84423147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463" y="1052736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/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458931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988840"/>
            <a:ext cx="907732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19083099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463" y="1053747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/>
              <a:t>Moving Annual Trends</a:t>
            </a:r>
            <a:r>
              <a:rPr lang="en-GB" altLang="en-US" sz="2800" dirty="0"/>
              <a:t> continued</a:t>
            </a:r>
            <a:endParaRPr lang="en-US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8742048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2060848"/>
            <a:ext cx="90773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21696136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7938" y="502443"/>
            <a:ext cx="9044434" cy="622301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Long Term Trends –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8466215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8" y="1340197"/>
            <a:ext cx="88487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0446210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6350" y="534833"/>
            <a:ext cx="9042846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Long Term Trends – Total Shellfish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2955630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5230"/>
            <a:ext cx="88487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69491984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9109075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Long Term Trends –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0795964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713" y="1508156"/>
            <a:ext cx="88487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99544686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2022-05-12T23:00:00+00:00</PublicationDate>
    <DocumentAdded xmlns="cebd32e3-9ab6-41ee-b1af-b8405a8d4e68">2022-05-12T23:00:00+00:00</DocumentAdded>
    <TaxCatchAll xmlns="cebd32e3-9ab6-41ee-b1af-b8405a8d4e68">
      <Value>1499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61a02389-8c0e-4b26-ab76-c23088ff913d</TermId>
        </TermInfo>
      </Terms>
    </j7c1b49d505545c2a69692ae734740bd>
    <DocumentSummary xmlns="cebd32e3-9ab6-41ee-b1af-b8405a8d4e68">Nielsen Monthly Retail Reports
</DocumentSummary>
    <ContentStartDate xmlns="cebd32e3-9ab6-41ee-b1af-b8405a8d4e68">2022-04-22T23:00:00+00:00</ContentStartDate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DE0AE219-FAA4-4ACD-8EC4-D0B0D562BC5D}"/>
</file>

<file path=customXml/itemProps2.xml><?xml version="1.0" encoding="utf-8"?>
<ds:datastoreItem xmlns:ds="http://schemas.openxmlformats.org/officeDocument/2006/customXml" ds:itemID="{FF753406-72CF-4936-8404-592ADCDBCB43}"/>
</file>

<file path=customXml/itemProps3.xml><?xml version="1.0" encoding="utf-8"?>
<ds:datastoreItem xmlns:ds="http://schemas.openxmlformats.org/officeDocument/2006/customXml" ds:itemID="{9DD416C0-B55F-473B-94B0-1BBE4C67284D}"/>
</file>

<file path=docProps/app.xml><?xml version="1.0" encoding="utf-8"?>
<Properties xmlns="http://schemas.openxmlformats.org/officeDocument/2006/extended-properties" xmlns:vt="http://schemas.openxmlformats.org/officeDocument/2006/docPropsVTypes">
  <TotalTime>12427</TotalTime>
  <Words>838</Words>
  <Application>Microsoft Office PowerPoint</Application>
  <PresentationFormat>On-screen Show (4:3)</PresentationFormat>
  <Paragraphs>100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Shellfish Report Data to 23.04.22 </vt:lpstr>
      <vt:lpstr>Executive Overview – Total Shellfish</vt:lpstr>
      <vt:lpstr>Notes</vt:lpstr>
      <vt:lpstr>Executive Overview – Total Shellfish continued</vt:lpstr>
      <vt:lpstr>Moving Annual Trends</vt:lpstr>
      <vt:lpstr>Moving Annual Trends continued</vt:lpstr>
      <vt:lpstr>Long Term Trends – Total Shellfish</vt:lpstr>
      <vt:lpstr>Long Term Trends – Total Shellfish Chilled</vt:lpstr>
      <vt:lpstr>Long Term Trends – Total Shellfish Ambient</vt:lpstr>
      <vt:lpstr>Long Term Trends – Total Shellfish Frozen</vt:lpstr>
      <vt:lpstr>PowerPoint Presentation</vt:lpstr>
      <vt:lpstr>PowerPoint Presentation</vt:lpstr>
      <vt:lpstr>PowerPoint Presentation</vt:lpstr>
      <vt:lpstr>PowerPoint Presentation</vt:lpstr>
      <vt:lpstr>Rolling Purchase KPI’s – Total Shellfish</vt:lpstr>
      <vt:lpstr>PowerPoint Presentation</vt:lpstr>
      <vt:lpstr>PowerPoint Presentation</vt:lpstr>
      <vt:lpstr>Rolling Purchase KPI’s – Total Shellfish Frozen</vt:lpstr>
      <vt:lpstr>Retailer Share of Trade £ - Total Shellfish</vt:lpstr>
      <vt:lpstr>PowerPoint Presentation</vt:lpstr>
      <vt:lpstr>Retailer Share of Trade £ - Total Shellfish Ambient</vt:lpstr>
      <vt:lpstr>Retailer Share of Trade £ - Total Shellfish Frozen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Context – Total Fish</vt:lpstr>
      <vt:lpstr>Market Context – Total Fish continued</vt:lpstr>
      <vt:lpstr>Glossary</vt:lpstr>
      <vt:lpstr>PowerPoint Presentation</vt:lpstr>
    </vt:vector>
  </TitlesOfParts>
  <Company>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April NielsenIQ Shellfish Report</dc:title>
  <dc:creator>Shrimali, Ruchita Jayanti</dc:creator>
  <cp:lastModifiedBy>Mehera, Harjyot Kaur P</cp:lastModifiedBy>
  <cp:revision>656</cp:revision>
  <dcterms:created xsi:type="dcterms:W3CDTF">2014-08-19T10:17:11Z</dcterms:created>
  <dcterms:modified xsi:type="dcterms:W3CDTF">2022-05-10T08:38:23Z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1499;#2022|61a02389-8c0e-4b26-ab76-c23088ff913d</vt:lpwstr>
  </property>
</Properties>
</file>