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drawings/drawing1.xml" ContentType="application/vnd.openxmlformats-officedocument.drawingml.chartshapes+xml"/>
  <Override PartName="/ppt/slideMasters/slideMaster1.xml" ContentType="application/vnd.openxmlformats-officedocument.presentationml.slideMaster+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25.xml" ContentType="application/vnd.openxmlformats-officedocument.presentationml.notes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notesSlides/notesSlide2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charts/chart12.xml" ContentType="application/vnd.openxmlformats-officedocument.drawingml.chart+xml"/>
  <Override PartName="/ppt/charts/style5.xml" ContentType="application/vnd.ms-office.chartstyle+xml"/>
  <Override PartName="/ppt/charts/colors5.xml" ContentType="application/vnd.ms-office.chartcolorstyle+xml"/>
  <Override PartName="/ppt/charts/chart13.xml" ContentType="application/vnd.openxmlformats-officedocument.drawingml.chart+xml"/>
  <Override PartName="/ppt/charts/chart16.xml" ContentType="application/vnd.openxmlformats-officedocument.drawingml.chart+xml"/>
  <Override PartName="/ppt/charts/style8.xml" ContentType="application/vnd.ms-office.chartstyle+xml"/>
  <Override PartName="/ppt/charts/chart14.xml" ContentType="application/vnd.openxmlformats-officedocument.drawingml.chart+xml"/>
  <Override PartName="/ppt/charts/style6.xml" ContentType="application/vnd.ms-office.chartstyle+xml"/>
  <Override PartName="/ppt/charts/colors6.xml" ContentType="application/vnd.ms-office.chartcolorstyle+xml"/>
  <Override PartName="/ppt/charts/chart15.xml" ContentType="application/vnd.openxmlformats-officedocument.drawingml.chart+xml"/>
  <Override PartName="/ppt/charts/colors8.xml" ContentType="application/vnd.ms-office.chartcolorstyle+xml"/>
  <Override PartName="/ppt/charts/style7.xml" ContentType="application/vnd.ms-office.chartstyle+xml"/>
  <Override PartName="/ppt/charts/colors7.xml" ContentType="application/vnd.ms-office.chartcolorstyle+xml"/>
  <Override PartName="/ppt/charts/chart17.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0" r:id="rId1"/>
  </p:sldMasterIdLst>
  <p:notesMasterIdLst>
    <p:notesMasterId r:id="rId46"/>
  </p:notesMasterIdLst>
  <p:sldIdLst>
    <p:sldId id="1788" r:id="rId2"/>
    <p:sldId id="1845" r:id="rId3"/>
    <p:sldId id="406" r:id="rId4"/>
    <p:sldId id="368" r:id="rId5"/>
    <p:sldId id="370" r:id="rId6"/>
    <p:sldId id="1648" r:id="rId7"/>
    <p:sldId id="366" r:id="rId8"/>
    <p:sldId id="394" r:id="rId9"/>
    <p:sldId id="398" r:id="rId10"/>
    <p:sldId id="1799" r:id="rId11"/>
    <p:sldId id="1540" r:id="rId12"/>
    <p:sldId id="374" r:id="rId13"/>
    <p:sldId id="384" r:id="rId14"/>
    <p:sldId id="1841" r:id="rId15"/>
    <p:sldId id="1825" r:id="rId16"/>
    <p:sldId id="1708" r:id="rId17"/>
    <p:sldId id="1635" r:id="rId18"/>
    <p:sldId id="1826" r:id="rId19"/>
    <p:sldId id="407" r:id="rId20"/>
    <p:sldId id="1587" r:id="rId21"/>
    <p:sldId id="1792" r:id="rId22"/>
    <p:sldId id="1637" r:id="rId23"/>
    <p:sldId id="386" r:id="rId24"/>
    <p:sldId id="388" r:id="rId25"/>
    <p:sldId id="1790" r:id="rId26"/>
    <p:sldId id="1539" r:id="rId27"/>
    <p:sldId id="1541" r:id="rId28"/>
    <p:sldId id="408" r:id="rId29"/>
    <p:sldId id="1548" r:id="rId30"/>
    <p:sldId id="1836" r:id="rId31"/>
    <p:sldId id="1640" r:id="rId32"/>
    <p:sldId id="1833" r:id="rId33"/>
    <p:sldId id="1839" r:id="rId34"/>
    <p:sldId id="369" r:id="rId35"/>
    <p:sldId id="1793" r:id="rId36"/>
    <p:sldId id="1824" r:id="rId37"/>
    <p:sldId id="1846" r:id="rId38"/>
    <p:sldId id="397" r:id="rId39"/>
    <p:sldId id="1827" r:id="rId40"/>
    <p:sldId id="1808" r:id="rId41"/>
    <p:sldId id="1829" r:id="rId42"/>
    <p:sldId id="1843" r:id="rId43"/>
    <p:sldId id="1844" r:id="rId44"/>
    <p:sldId id="364" r:id="rId4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wen, Sally F." initials="CSF" lastIdx="1" clrIdx="0">
    <p:extLst>
      <p:ext uri="{19B8F6BF-5375-455C-9EA6-DF929625EA0E}">
        <p15:presenceInfo xmlns:p15="http://schemas.microsoft.com/office/powerpoint/2012/main" userId="S::Sally.F.Cowen@nielseniq.com::3ac635c9-9221-46bb-aba3-3155d450bf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3FDC"/>
    <a:srgbClr val="A282FC"/>
    <a:srgbClr val="C65017"/>
    <a:srgbClr val="6529EC"/>
    <a:srgbClr val="0C6A6B"/>
    <a:srgbClr val="870A36"/>
    <a:srgbClr val="267DFB"/>
    <a:srgbClr val="D00B46"/>
    <a:srgbClr val="12119A"/>
    <a:srgbClr val="17A2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BE4ED3-A11A-413B-A309-AE78DBB60736}">
  <a:tblStyle styleId="{0DBE4ED3-A11A-413B-A309-AE78DBB6073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5FAB3DE-05D3-4ADE-B967-B5961B6925EA}" styleName="Table_1">
    <a:wholeTbl>
      <a:tcTxStyle b="off" i="off">
        <a:font>
          <a:latin typeface="Calibri"/>
          <a:ea typeface="Calibri"/>
          <a:cs typeface="Calibri"/>
        </a:font>
        <a:srgbClr val="5F5F5F"/>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6EFF8"/>
          </a:solidFill>
        </a:fill>
      </a:tcStyle>
    </a:wholeTbl>
    <a:band1H>
      <a:tcTxStyle/>
      <a:tcStyle>
        <a:tcBdr/>
        <a:fill>
          <a:solidFill>
            <a:srgbClr val="CADEF1"/>
          </a:solidFill>
        </a:fill>
      </a:tcStyle>
    </a:band1H>
    <a:band2H>
      <a:tcTxStyle/>
      <a:tcStyle>
        <a:tcBdr/>
      </a:tcStyle>
    </a:band2H>
    <a:band1V>
      <a:tcTxStyle/>
      <a:tcStyle>
        <a:tcBdr/>
        <a:fill>
          <a:solidFill>
            <a:srgbClr val="CADEF1"/>
          </a:solidFill>
        </a:fill>
      </a:tcStyle>
    </a:band1V>
    <a:band2V>
      <a:tcTxStyle/>
      <a:tcStyle>
        <a:tcBdr/>
      </a:tcStyle>
    </a:band2V>
    <a:lastCol>
      <a:tcTxStyle b="on" i="off">
        <a:font>
          <a:latin typeface="Calibri"/>
          <a:ea typeface="Calibri"/>
          <a:cs typeface="Calibri"/>
        </a:font>
        <a:srgbClr val="FFFFFF"/>
      </a:tcTxStyle>
      <a:tcStyle>
        <a:tcBdr/>
        <a:fill>
          <a:solidFill>
            <a:srgbClr val="009DD9"/>
          </a:solidFill>
        </a:fill>
      </a:tcStyle>
    </a:lastCol>
    <a:firstCol>
      <a:tcTxStyle b="on" i="off">
        <a:font>
          <a:latin typeface="Calibri"/>
          <a:ea typeface="Calibri"/>
          <a:cs typeface="Calibri"/>
        </a:font>
        <a:srgbClr val="FFFFFF"/>
      </a:tcTxStyle>
      <a:tcStyle>
        <a:tcBdr/>
        <a:fill>
          <a:solidFill>
            <a:srgbClr val="009DD9"/>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009DD9"/>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009DD9"/>
          </a:solidFill>
        </a:fill>
      </a:tcStyle>
    </a:firstRow>
    <a:neCell>
      <a:tcTxStyle/>
      <a:tcStyle>
        <a:tcBdr/>
      </a:tcStyle>
    </a:neCell>
    <a:nwCell>
      <a:tcTxStyle/>
      <a:tcStyle>
        <a:tcBdr/>
      </a:tcStyle>
    </a:nwCell>
  </a:tblStyle>
  <a:tblStyle styleId="{FE6EBBFE-2F77-4B1B-A800-991F91E3888A}" styleName="Table_2">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56" autoAdjust="0"/>
    <p:restoredTop sz="93062" autoAdjust="0"/>
  </p:normalViewPr>
  <p:slideViewPr>
    <p:cSldViewPr snapToGrid="0">
      <p:cViewPr varScale="1">
        <p:scale>
          <a:sx n="194" d="100"/>
          <a:sy n="194" d="100"/>
        </p:scale>
        <p:origin x="736" y="10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2120"/>
    </p:cViewPr>
  </p:sorterViewPr>
  <p:notesViewPr>
    <p:cSldViewPr snapToGrid="0">
      <p:cViewPr varScale="1">
        <p:scale>
          <a:sx n="51" d="100"/>
          <a:sy n="51" d="100"/>
        </p:scale>
        <p:origin x="1836" y="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3.xml"/><Relationship Id="rId1" Type="http://schemas.microsoft.com/office/2011/relationships/chartStyle" Target="style3.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4.xml"/><Relationship Id="rId1" Type="http://schemas.microsoft.com/office/2011/relationships/chartStyle" Target="style4.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5.xml"/><Relationship Id="rId1" Type="http://schemas.microsoft.com/office/2011/relationships/chartStyle" Target="style5.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6.xml"/><Relationship Id="rId1" Type="http://schemas.microsoft.com/office/2011/relationships/chartStyle" Target="style6.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7.xml"/><Relationship Id="rId1" Type="http://schemas.microsoft.com/office/2011/relationships/chartStyle" Target="style7.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8.xml"/><Relationship Id="rId1" Type="http://schemas.microsoft.com/office/2011/relationships/chartStyle" Target="style8.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890239527773143E-2"/>
          <c:y val="0.15053309773546641"/>
          <c:w val="0.87967786038055329"/>
          <c:h val="0.55233791678840161"/>
        </c:manualLayout>
      </c:layout>
      <c:barChart>
        <c:barDir val="col"/>
        <c:grouping val="clustered"/>
        <c:varyColors val="0"/>
        <c:ser>
          <c:idx val="0"/>
          <c:order val="0"/>
          <c:tx>
            <c:strRef>
              <c:f>Sheet1!$B$1</c:f>
              <c:strCache>
                <c:ptCount val="1"/>
                <c:pt idx="0">
                  <c:v>GB</c:v>
                </c:pt>
              </c:strCache>
            </c:strRef>
          </c:tx>
          <c:spPr>
            <a:solidFill>
              <a:schemeClr val="accent1"/>
            </a:solidFill>
            <a:ln>
              <a:noFill/>
            </a:ln>
            <a:effectLst/>
          </c:spPr>
          <c:invertIfNegative val="0"/>
          <c:cat>
            <c:strRef>
              <c:f>Sheet1!$A$2:$A$45</c:f>
              <c:strCache>
                <c:ptCount val="14"/>
                <c:pt idx="0">
                  <c:v>11-Sep-21</c:v>
                </c:pt>
                <c:pt idx="1">
                  <c:v>09-Oct-21</c:v>
                </c:pt>
                <c:pt idx="2">
                  <c:v>06-Nov-21</c:v>
                </c:pt>
                <c:pt idx="3">
                  <c:v>04-Dec-21</c:v>
                </c:pt>
                <c:pt idx="4">
                  <c:v>01-Jan-22</c:v>
                </c:pt>
                <c:pt idx="5">
                  <c:v>29-Jan-22</c:v>
                </c:pt>
                <c:pt idx="6">
                  <c:v>26-Feb-22</c:v>
                </c:pt>
                <c:pt idx="7">
                  <c:v>26-Mar-22</c:v>
                </c:pt>
                <c:pt idx="8">
                  <c:v> 23-Apr-22</c:v>
                </c:pt>
                <c:pt idx="9">
                  <c:v> 21-May-22</c:v>
                </c:pt>
                <c:pt idx="10">
                  <c:v> 18-Jun-22</c:v>
                </c:pt>
                <c:pt idx="11">
                  <c:v> 16-Jul-22</c:v>
                </c:pt>
                <c:pt idx="12">
                  <c:v>13-Aug-22</c:v>
                </c:pt>
                <c:pt idx="13">
                  <c:v> 10-Sep-22</c:v>
                </c:pt>
              </c:strCache>
            </c:strRef>
          </c:cat>
          <c:val>
            <c:numRef>
              <c:f>Sheet1!$B$2:$B$45</c:f>
              <c:numCache>
                <c:formatCode>0.0%</c:formatCode>
                <c:ptCount val="14"/>
                <c:pt idx="0">
                  <c:v>-1.3046612041602068E-2</c:v>
                </c:pt>
                <c:pt idx="1">
                  <c:v>-7.9547375427372335E-3</c:v>
                </c:pt>
                <c:pt idx="2">
                  <c:v>1.1444014200993946E-2</c:v>
                </c:pt>
                <c:pt idx="3">
                  <c:v>5.3879502103008736E-2</c:v>
                </c:pt>
                <c:pt idx="4">
                  <c:v>0.12005478991891017</c:v>
                </c:pt>
                <c:pt idx="5">
                  <c:v>-0.21133284106059014</c:v>
                </c:pt>
                <c:pt idx="6">
                  <c:v>4.251760940817273E-2</c:v>
                </c:pt>
                <c:pt idx="7">
                  <c:v>2.9118082085780594E-2</c:v>
                </c:pt>
                <c:pt idx="8">
                  <c:v>1.6943310277215629E-2</c:v>
                </c:pt>
                <c:pt idx="9">
                  <c:v>-6.3308113689507506E-3</c:v>
                </c:pt>
                <c:pt idx="10">
                  <c:v>3.4971105035802363E-2</c:v>
                </c:pt>
                <c:pt idx="11">
                  <c:v>2.2671757288539318E-3</c:v>
                </c:pt>
                <c:pt idx="12">
                  <c:v>5.6604362119427876E-4</c:v>
                </c:pt>
                <c:pt idx="13">
                  <c:v>-3.1830455351322451E-2</c:v>
                </c:pt>
              </c:numCache>
            </c:numRef>
          </c:val>
          <c:extLst>
            <c:ext xmlns:c16="http://schemas.microsoft.com/office/drawing/2014/chart" uri="{C3380CC4-5D6E-409C-BE32-E72D297353CC}">
              <c16:uniqueId val="{00000000-8708-460B-B70D-3027C22FFFA0}"/>
            </c:ext>
          </c:extLst>
        </c:ser>
        <c:dLbls>
          <c:showLegendKey val="0"/>
          <c:showVal val="0"/>
          <c:showCatName val="0"/>
          <c:showSerName val="0"/>
          <c:showPercent val="0"/>
          <c:showBubbleSize val="0"/>
        </c:dLbls>
        <c:gapWidth val="219"/>
        <c:axId val="559234192"/>
        <c:axId val="559233864"/>
      </c:barChart>
      <c:lineChart>
        <c:grouping val="standard"/>
        <c:varyColors val="0"/>
        <c:ser>
          <c:idx val="1"/>
          <c:order val="1"/>
          <c:tx>
            <c:strRef>
              <c:f>Sheet1!$C$1</c:f>
              <c:strCache>
                <c:ptCount val="1"/>
                <c:pt idx="0">
                  <c:v>Grocery Multiples</c:v>
                </c:pt>
              </c:strCache>
            </c:strRef>
          </c:tx>
          <c:spPr>
            <a:ln w="28575" cap="rnd">
              <a:solidFill>
                <a:schemeClr val="accent2"/>
              </a:solidFill>
              <a:round/>
            </a:ln>
            <a:effectLst/>
          </c:spPr>
          <c:marker>
            <c:symbol val="none"/>
          </c:marker>
          <c:cat>
            <c:strRef>
              <c:f>Sheet1!$A$2:$A$45</c:f>
              <c:strCache>
                <c:ptCount val="14"/>
                <c:pt idx="0">
                  <c:v>11-Sep-21</c:v>
                </c:pt>
                <c:pt idx="1">
                  <c:v>09-Oct-21</c:v>
                </c:pt>
                <c:pt idx="2">
                  <c:v>06-Nov-21</c:v>
                </c:pt>
                <c:pt idx="3">
                  <c:v>04-Dec-21</c:v>
                </c:pt>
                <c:pt idx="4">
                  <c:v>01-Jan-22</c:v>
                </c:pt>
                <c:pt idx="5">
                  <c:v>29-Jan-22</c:v>
                </c:pt>
                <c:pt idx="6">
                  <c:v>26-Feb-22</c:v>
                </c:pt>
                <c:pt idx="7">
                  <c:v>26-Mar-22</c:v>
                </c:pt>
                <c:pt idx="8">
                  <c:v> 23-Apr-22</c:v>
                </c:pt>
                <c:pt idx="9">
                  <c:v> 21-May-22</c:v>
                </c:pt>
                <c:pt idx="10">
                  <c:v> 18-Jun-22</c:v>
                </c:pt>
                <c:pt idx="11">
                  <c:v> 16-Jul-22</c:v>
                </c:pt>
                <c:pt idx="12">
                  <c:v>13-Aug-22</c:v>
                </c:pt>
                <c:pt idx="13">
                  <c:v> 10-Sep-22</c:v>
                </c:pt>
              </c:strCache>
            </c:strRef>
          </c:cat>
          <c:val>
            <c:numRef>
              <c:f>Sheet1!$C$2:$C$45</c:f>
              <c:numCache>
                <c:formatCode>0.0%</c:formatCode>
                <c:ptCount val="14"/>
                <c:pt idx="0">
                  <c:v>-1.1178149433021201E-2</c:v>
                </c:pt>
                <c:pt idx="1">
                  <c:v>-5.0982944186004353E-3</c:v>
                </c:pt>
                <c:pt idx="2">
                  <c:v>1.9495931449541315E-2</c:v>
                </c:pt>
                <c:pt idx="3">
                  <c:v>6.339379744088447E-2</c:v>
                </c:pt>
                <c:pt idx="4">
                  <c:v>0.14235443030641126</c:v>
                </c:pt>
                <c:pt idx="5">
                  <c:v>-0.22906522446184285</c:v>
                </c:pt>
                <c:pt idx="6">
                  <c:v>3.9949008310983025E-2</c:v>
                </c:pt>
                <c:pt idx="7">
                  <c:v>2.5831715438955793E-2</c:v>
                </c:pt>
                <c:pt idx="8">
                  <c:v>1.8719218201740384E-2</c:v>
                </c:pt>
                <c:pt idx="9">
                  <c:v>-1.1896578163115845E-2</c:v>
                </c:pt>
                <c:pt idx="10">
                  <c:v>3.8372503145580161E-2</c:v>
                </c:pt>
                <c:pt idx="11">
                  <c:v>-3.9939753967260794E-3</c:v>
                </c:pt>
                <c:pt idx="12">
                  <c:v>-2.3187200250831541E-3</c:v>
                </c:pt>
                <c:pt idx="13">
                  <c:v>-2.8587134197738617E-2</c:v>
                </c:pt>
              </c:numCache>
            </c:numRef>
          </c:val>
          <c:smooth val="1"/>
          <c:extLst>
            <c:ext xmlns:c16="http://schemas.microsoft.com/office/drawing/2014/chart" uri="{C3380CC4-5D6E-409C-BE32-E72D297353CC}">
              <c16:uniqueId val="{00000001-8708-460B-B70D-3027C22FFFA0}"/>
            </c:ext>
          </c:extLst>
        </c:ser>
        <c:dLbls>
          <c:showLegendKey val="0"/>
          <c:showVal val="0"/>
          <c:showCatName val="0"/>
          <c:showSerName val="0"/>
          <c:showPercent val="0"/>
          <c:showBubbleSize val="0"/>
        </c:dLbls>
        <c:marker val="1"/>
        <c:smooth val="0"/>
        <c:axId val="214567584"/>
        <c:axId val="214566272"/>
      </c:lineChart>
      <c:catAx>
        <c:axId val="55923419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ontserrat" panose="00000500000000000000" pitchFamily="2" charset="0"/>
                <a:ea typeface="+mn-ea"/>
                <a:cs typeface="+mn-cs"/>
              </a:defRPr>
            </a:pPr>
            <a:endParaRPr lang="en-US"/>
          </a:p>
        </c:txPr>
        <c:crossAx val="559233864"/>
        <c:crosses val="autoZero"/>
        <c:auto val="1"/>
        <c:lblAlgn val="ctr"/>
        <c:lblOffset val="100"/>
        <c:noMultiLvlLbl val="0"/>
      </c:catAx>
      <c:valAx>
        <c:axId val="559233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t" anchorCtr="0"/>
              <a:lstStyle/>
              <a:p>
                <a:pPr algn="l">
                  <a:defRPr sz="1000" b="0" i="0" u="none" strike="noStrike" kern="1200" baseline="0">
                    <a:solidFill>
                      <a:schemeClr val="tx1"/>
                    </a:solidFill>
                    <a:latin typeface="Montserrat" panose="00000500000000000000" pitchFamily="2" charset="0"/>
                    <a:ea typeface="+mn-ea"/>
                    <a:cs typeface="+mn-cs"/>
                  </a:defRPr>
                </a:pPr>
                <a:r>
                  <a:rPr lang="en-GB" sz="1000" dirty="0">
                    <a:solidFill>
                      <a:schemeClr val="tx1"/>
                    </a:solidFill>
                  </a:rPr>
                  <a:t>4w/e growth vs </a:t>
                </a:r>
                <a:r>
                  <a:rPr lang="en-GB" sz="1000" b="1" dirty="0">
                    <a:solidFill>
                      <a:schemeClr val="tx1"/>
                    </a:solidFill>
                  </a:rPr>
                  <a:t>prior</a:t>
                </a:r>
                <a:r>
                  <a:rPr lang="en-GB" sz="1000" dirty="0">
                    <a:solidFill>
                      <a:schemeClr val="tx1"/>
                    </a:solidFill>
                  </a:rPr>
                  <a:t> period</a:t>
                </a:r>
              </a:p>
            </c:rich>
          </c:tx>
          <c:layout>
            <c:manualLayout>
              <c:xMode val="edge"/>
              <c:yMode val="edge"/>
              <c:x val="1.9877510709595828E-2"/>
              <c:y val="0"/>
            </c:manualLayout>
          </c:layout>
          <c:overlay val="0"/>
          <c:spPr>
            <a:noFill/>
            <a:ln>
              <a:noFill/>
            </a:ln>
            <a:effectLst/>
          </c:spPr>
          <c:txPr>
            <a:bodyPr rot="0" spcFirstLastPara="1" vertOverflow="ellipsis" wrap="square" anchor="t" anchorCtr="0"/>
            <a:lstStyle/>
            <a:p>
              <a:pPr algn="l">
                <a:defRPr sz="1000" b="0" i="0" u="none" strike="noStrike" kern="1200" baseline="0">
                  <a:solidFill>
                    <a:schemeClr val="tx1"/>
                  </a:solidFill>
                  <a:latin typeface="Montserrat" panose="00000500000000000000" pitchFamily="2"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ontserrat" panose="00000500000000000000" pitchFamily="2" charset="0"/>
                <a:ea typeface="+mn-ea"/>
                <a:cs typeface="+mn-cs"/>
              </a:defRPr>
            </a:pPr>
            <a:endParaRPr lang="en-US"/>
          </a:p>
        </c:txPr>
        <c:crossAx val="559234192"/>
        <c:crosses val="autoZero"/>
        <c:crossBetween val="between"/>
      </c:valAx>
      <c:valAx>
        <c:axId val="214566272"/>
        <c:scaling>
          <c:orientation val="minMax"/>
          <c:max val="0.12000000000000001"/>
        </c:scaling>
        <c:delete val="1"/>
        <c:axPos val="r"/>
        <c:numFmt formatCode="0%" sourceLinked="0"/>
        <c:majorTickMark val="out"/>
        <c:minorTickMark val="none"/>
        <c:tickLblPos val="nextTo"/>
        <c:crossAx val="214567584"/>
        <c:crosses val="max"/>
        <c:crossBetween val="between"/>
      </c:valAx>
      <c:catAx>
        <c:axId val="214567584"/>
        <c:scaling>
          <c:orientation val="minMax"/>
        </c:scaling>
        <c:delete val="1"/>
        <c:axPos val="b"/>
        <c:numFmt formatCode="General" sourceLinked="1"/>
        <c:majorTickMark val="out"/>
        <c:minorTickMark val="none"/>
        <c:tickLblPos val="nextTo"/>
        <c:crossAx val="21456627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70266574171188"/>
          <c:y val="0.15870486168421374"/>
          <c:w val="0.79253239138597087"/>
          <c:h val="0.66957056905970258"/>
        </c:manualLayout>
      </c:layout>
      <c:barChart>
        <c:barDir val="col"/>
        <c:grouping val="clustered"/>
        <c:varyColors val="0"/>
        <c:ser>
          <c:idx val="0"/>
          <c:order val="0"/>
          <c:tx>
            <c:strRef>
              <c:f>Sheet1!$B$1</c:f>
              <c:strCache>
                <c:ptCount val="1"/>
                <c:pt idx="0">
                  <c:v>Online % GB</c:v>
                </c:pt>
              </c:strCache>
            </c:strRef>
          </c:tx>
          <c:spPr>
            <a:solidFill>
              <a:schemeClr val="accent1"/>
            </a:solidFill>
            <a:ln>
              <a:noFill/>
            </a:ln>
            <a:effectLst/>
          </c:spPr>
          <c:invertIfNegative val="0"/>
          <c:cat>
            <c:strRef>
              <c:f>Sheet1!$A$2:$A$36</c:f>
              <c:strCache>
                <c:ptCount val="27"/>
                <c:pt idx="0">
                  <c:v>12-Sep-20</c:v>
                </c:pt>
                <c:pt idx="1">
                  <c:v>10-Oct-20</c:v>
                </c:pt>
                <c:pt idx="2">
                  <c:v>07-Nov-20</c:v>
                </c:pt>
                <c:pt idx="3">
                  <c:v>05-Dec-20</c:v>
                </c:pt>
                <c:pt idx="4">
                  <c:v>02-Jan-21</c:v>
                </c:pt>
                <c:pt idx="5">
                  <c:v>30-Jan-21</c:v>
                </c:pt>
                <c:pt idx="6">
                  <c:v> 27-Feb-21</c:v>
                </c:pt>
                <c:pt idx="7">
                  <c:v>27-Mar-21</c:v>
                </c:pt>
                <c:pt idx="8">
                  <c:v>24-Apr-21</c:v>
                </c:pt>
                <c:pt idx="9">
                  <c:v>22-May-21</c:v>
                </c:pt>
                <c:pt idx="10">
                  <c:v>19-Jun-21</c:v>
                </c:pt>
                <c:pt idx="11">
                  <c:v> 17-Jul-21</c:v>
                </c:pt>
                <c:pt idx="12">
                  <c:v>14-Aug-21</c:v>
                </c:pt>
                <c:pt idx="13">
                  <c:v>11-Sep-21</c:v>
                </c:pt>
                <c:pt idx="14">
                  <c:v>09-Oct-21</c:v>
                </c:pt>
                <c:pt idx="15">
                  <c:v>06-Nov-21</c:v>
                </c:pt>
                <c:pt idx="16">
                  <c:v> 04-Dec-21</c:v>
                </c:pt>
                <c:pt idx="17">
                  <c:v> 01-Jan-22</c:v>
                </c:pt>
                <c:pt idx="18">
                  <c:v> 29-Jan-22</c:v>
                </c:pt>
                <c:pt idx="19">
                  <c:v>26-Feb-22</c:v>
                </c:pt>
                <c:pt idx="20">
                  <c:v> 26-Mar-22</c:v>
                </c:pt>
                <c:pt idx="21">
                  <c:v> 23-Apr-22</c:v>
                </c:pt>
                <c:pt idx="22">
                  <c:v> 21-May-22</c:v>
                </c:pt>
                <c:pt idx="23">
                  <c:v>18-Jun-22</c:v>
                </c:pt>
                <c:pt idx="24">
                  <c:v> 16-Jul-22</c:v>
                </c:pt>
                <c:pt idx="25">
                  <c:v>13-Aug-22</c:v>
                </c:pt>
                <c:pt idx="26">
                  <c:v>10-Sep-22</c:v>
                </c:pt>
              </c:strCache>
            </c:strRef>
          </c:cat>
          <c:val>
            <c:numRef>
              <c:f>Sheet1!$B$2:$B$36</c:f>
              <c:numCache>
                <c:formatCode>0.0%</c:formatCode>
                <c:ptCount val="27"/>
                <c:pt idx="0">
                  <c:v>0.13012882897227632</c:v>
                </c:pt>
                <c:pt idx="1">
                  <c:v>0.12945478247528047</c:v>
                </c:pt>
                <c:pt idx="2">
                  <c:v>0.13031473302147797</c:v>
                </c:pt>
                <c:pt idx="3">
                  <c:v>0.14052731707940547</c:v>
                </c:pt>
                <c:pt idx="4">
                  <c:v>0.12151309049438247</c:v>
                </c:pt>
                <c:pt idx="5">
                  <c:v>0.15995472804794408</c:v>
                </c:pt>
                <c:pt idx="6">
                  <c:v>0.15446381608099224</c:v>
                </c:pt>
                <c:pt idx="7">
                  <c:v>0.14766132634342141</c:v>
                </c:pt>
                <c:pt idx="8">
                  <c:v>0.14167833009141861</c:v>
                </c:pt>
                <c:pt idx="9">
                  <c:v>0.13727479006917159</c:v>
                </c:pt>
                <c:pt idx="10">
                  <c:v>0.13098876720487995</c:v>
                </c:pt>
                <c:pt idx="11">
                  <c:v>0.13326139301962817</c:v>
                </c:pt>
                <c:pt idx="12">
                  <c:v>0.12645445561458249</c:v>
                </c:pt>
                <c:pt idx="13">
                  <c:v>0.123137009247587</c:v>
                </c:pt>
                <c:pt idx="14">
                  <c:v>0.12582721634763402</c:v>
                </c:pt>
                <c:pt idx="15">
                  <c:v>0.12169790645630978</c:v>
                </c:pt>
                <c:pt idx="16">
                  <c:v>0.12346758637384916</c:v>
                </c:pt>
                <c:pt idx="17">
                  <c:v>0.11243662846378384</c:v>
                </c:pt>
                <c:pt idx="18">
                  <c:v>0.13019595902670325</c:v>
                </c:pt>
                <c:pt idx="19">
                  <c:v>0.12438038673426123</c:v>
                </c:pt>
                <c:pt idx="20">
                  <c:v>0.1232336750784956</c:v>
                </c:pt>
                <c:pt idx="21">
                  <c:v>0.11756383971338509</c:v>
                </c:pt>
                <c:pt idx="22">
                  <c:v>0.11671479049661332</c:v>
                </c:pt>
                <c:pt idx="23">
                  <c:v>0.11283809725213616</c:v>
                </c:pt>
                <c:pt idx="24">
                  <c:v>0.1142540915363055</c:v>
                </c:pt>
                <c:pt idx="25">
                  <c:v>0.11251159108729365</c:v>
                </c:pt>
                <c:pt idx="26">
                  <c:v>0.11050425873046436</c:v>
                </c:pt>
              </c:numCache>
            </c:numRef>
          </c:val>
          <c:extLst>
            <c:ext xmlns:c16="http://schemas.microsoft.com/office/drawing/2014/chart" uri="{C3380CC4-5D6E-409C-BE32-E72D297353CC}">
              <c16:uniqueId val="{00000000-0EDA-4848-BCD9-6A098ECFFB7E}"/>
            </c:ext>
          </c:extLst>
        </c:ser>
        <c:dLbls>
          <c:showLegendKey val="0"/>
          <c:showVal val="0"/>
          <c:showCatName val="0"/>
          <c:showSerName val="0"/>
          <c:showPercent val="0"/>
          <c:showBubbleSize val="0"/>
        </c:dLbls>
        <c:gapWidth val="150"/>
        <c:axId val="559234192"/>
        <c:axId val="559233864"/>
      </c:barChart>
      <c:lineChart>
        <c:grouping val="standard"/>
        <c:varyColors val="0"/>
        <c:ser>
          <c:idx val="1"/>
          <c:order val="1"/>
          <c:tx>
            <c:strRef>
              <c:f>Sheet1!$C$1</c:f>
              <c:strCache>
                <c:ptCount val="1"/>
                <c:pt idx="0">
                  <c:v>%Growth</c:v>
                </c:pt>
              </c:strCache>
            </c:strRef>
          </c:tx>
          <c:spPr>
            <a:ln w="28575" cap="rnd">
              <a:solidFill>
                <a:schemeClr val="accent2"/>
              </a:solidFill>
              <a:round/>
            </a:ln>
            <a:effectLst/>
          </c:spPr>
          <c:marker>
            <c:symbol val="none"/>
          </c:marker>
          <c:dPt>
            <c:idx val="12"/>
            <c:marker>
              <c:symbol val="none"/>
            </c:marker>
            <c:bubble3D val="0"/>
            <c:extLst>
              <c:ext xmlns:c16="http://schemas.microsoft.com/office/drawing/2014/chart" uri="{C3380CC4-5D6E-409C-BE32-E72D297353CC}">
                <c16:uniqueId val="{00000003-91F6-47D5-9F8C-E99AE87A683A}"/>
              </c:ext>
            </c:extLst>
          </c:dPt>
          <c:dPt>
            <c:idx val="13"/>
            <c:marker>
              <c:symbol val="none"/>
            </c:marker>
            <c:bubble3D val="0"/>
            <c:extLst>
              <c:ext xmlns:c16="http://schemas.microsoft.com/office/drawing/2014/chart" uri="{C3380CC4-5D6E-409C-BE32-E72D297353CC}">
                <c16:uniqueId val="{00000001-9F9B-4E19-9F84-00239FD8E77D}"/>
              </c:ext>
            </c:extLst>
          </c:dPt>
          <c:cat>
            <c:strRef>
              <c:f>Sheet1!$A$2:$A$36</c:f>
              <c:strCache>
                <c:ptCount val="27"/>
                <c:pt idx="0">
                  <c:v>12-Sep-20</c:v>
                </c:pt>
                <c:pt idx="1">
                  <c:v>10-Oct-20</c:v>
                </c:pt>
                <c:pt idx="2">
                  <c:v>07-Nov-20</c:v>
                </c:pt>
                <c:pt idx="3">
                  <c:v>05-Dec-20</c:v>
                </c:pt>
                <c:pt idx="4">
                  <c:v>02-Jan-21</c:v>
                </c:pt>
                <c:pt idx="5">
                  <c:v>30-Jan-21</c:v>
                </c:pt>
                <c:pt idx="6">
                  <c:v> 27-Feb-21</c:v>
                </c:pt>
                <c:pt idx="7">
                  <c:v>27-Mar-21</c:v>
                </c:pt>
                <c:pt idx="8">
                  <c:v>24-Apr-21</c:v>
                </c:pt>
                <c:pt idx="9">
                  <c:v>22-May-21</c:v>
                </c:pt>
                <c:pt idx="10">
                  <c:v>19-Jun-21</c:v>
                </c:pt>
                <c:pt idx="11">
                  <c:v> 17-Jul-21</c:v>
                </c:pt>
                <c:pt idx="12">
                  <c:v>14-Aug-21</c:v>
                </c:pt>
                <c:pt idx="13">
                  <c:v>11-Sep-21</c:v>
                </c:pt>
                <c:pt idx="14">
                  <c:v>09-Oct-21</c:v>
                </c:pt>
                <c:pt idx="15">
                  <c:v>06-Nov-21</c:v>
                </c:pt>
                <c:pt idx="16">
                  <c:v> 04-Dec-21</c:v>
                </c:pt>
                <c:pt idx="17">
                  <c:v> 01-Jan-22</c:v>
                </c:pt>
                <c:pt idx="18">
                  <c:v> 29-Jan-22</c:v>
                </c:pt>
                <c:pt idx="19">
                  <c:v>26-Feb-22</c:v>
                </c:pt>
                <c:pt idx="20">
                  <c:v> 26-Mar-22</c:v>
                </c:pt>
                <c:pt idx="21">
                  <c:v> 23-Apr-22</c:v>
                </c:pt>
                <c:pt idx="22">
                  <c:v> 21-May-22</c:v>
                </c:pt>
                <c:pt idx="23">
                  <c:v>18-Jun-22</c:v>
                </c:pt>
                <c:pt idx="24">
                  <c:v> 16-Jul-22</c:v>
                </c:pt>
                <c:pt idx="25">
                  <c:v>13-Aug-22</c:v>
                </c:pt>
                <c:pt idx="26">
                  <c:v>10-Sep-22</c:v>
                </c:pt>
              </c:strCache>
            </c:strRef>
          </c:cat>
          <c:val>
            <c:numRef>
              <c:f>Sheet1!$C$2:$C$36</c:f>
              <c:numCache>
                <c:formatCode>0.0%</c:formatCode>
                <c:ptCount val="27"/>
                <c:pt idx="0">
                  <c:v>0.89167528690603071</c:v>
                </c:pt>
                <c:pt idx="1">
                  <c:v>0.86150809571485909</c:v>
                </c:pt>
                <c:pt idx="2">
                  <c:v>0.90028684088669242</c:v>
                </c:pt>
                <c:pt idx="3">
                  <c:v>0.98908542473622862</c:v>
                </c:pt>
                <c:pt idx="4">
                  <c:v>0.86819550164924619</c:v>
                </c:pt>
                <c:pt idx="5">
                  <c:v>1.1903481283925101</c:v>
                </c:pt>
                <c:pt idx="6">
                  <c:v>1.1279581937878396</c:v>
                </c:pt>
                <c:pt idx="7">
                  <c:v>0.91686050451934498</c:v>
                </c:pt>
                <c:pt idx="8">
                  <c:v>0.25133308131561805</c:v>
                </c:pt>
                <c:pt idx="9">
                  <c:v>3.3255696129499412E-3</c:v>
                </c:pt>
                <c:pt idx="10">
                  <c:v>-6.7531296735582003E-2</c:v>
                </c:pt>
                <c:pt idx="11">
                  <c:v>-3.4947304126431211E-2</c:v>
                </c:pt>
                <c:pt idx="12">
                  <c:v>-9.6720683010206088E-2</c:v>
                </c:pt>
                <c:pt idx="13">
                  <c:v>-3.7083794746642251E-2</c:v>
                </c:pt>
                <c:pt idx="14">
                  <c:v>-3.4701514537555656E-2</c:v>
                </c:pt>
                <c:pt idx="15">
                  <c:v>-8.6743155742811329E-2</c:v>
                </c:pt>
                <c:pt idx="16">
                  <c:v>-0.1321628342066441</c:v>
                </c:pt>
                <c:pt idx="17">
                  <c:v>-6.8708574262661526E-2</c:v>
                </c:pt>
                <c:pt idx="18">
                  <c:v>-0.20422533729332981</c:v>
                </c:pt>
                <c:pt idx="19">
                  <c:v>-0.21895160689841009</c:v>
                </c:pt>
                <c:pt idx="20">
                  <c:v>-0.19128576068627878</c:v>
                </c:pt>
                <c:pt idx="21">
                  <c:v>-0.18361488661564529</c:v>
                </c:pt>
                <c:pt idx="22">
                  <c:v>-0.15029487229925087</c:v>
                </c:pt>
                <c:pt idx="23">
                  <c:v>-0.12280018079837007</c:v>
                </c:pt>
                <c:pt idx="24">
                  <c:v>-0.10547652811576236</c:v>
                </c:pt>
                <c:pt idx="25">
                  <c:v>-6.7725113779153023E-2</c:v>
                </c:pt>
                <c:pt idx="26">
                  <c:v>-7.2416549699264476E-2</c:v>
                </c:pt>
              </c:numCache>
            </c:numRef>
          </c:val>
          <c:smooth val="0"/>
          <c:extLst>
            <c:ext xmlns:c16="http://schemas.microsoft.com/office/drawing/2014/chart" uri="{C3380CC4-5D6E-409C-BE32-E72D297353CC}">
              <c16:uniqueId val="{00000004-0EDA-4848-BCD9-6A098ECFFB7E}"/>
            </c:ext>
          </c:extLst>
        </c:ser>
        <c:dLbls>
          <c:showLegendKey val="0"/>
          <c:showVal val="0"/>
          <c:showCatName val="0"/>
          <c:showSerName val="0"/>
          <c:showPercent val="0"/>
          <c:showBubbleSize val="0"/>
        </c:dLbls>
        <c:marker val="1"/>
        <c:smooth val="0"/>
        <c:axId val="214567584"/>
        <c:axId val="214566272"/>
      </c:lineChart>
      <c:catAx>
        <c:axId val="55923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bg1"/>
                </a:solidFill>
                <a:latin typeface="Montserrat" panose="00000500000000000000" pitchFamily="2" charset="0"/>
                <a:ea typeface="+mn-ea"/>
                <a:cs typeface="+mn-cs"/>
              </a:defRPr>
            </a:pPr>
            <a:endParaRPr lang="en-US"/>
          </a:p>
        </c:txPr>
        <c:crossAx val="559233864"/>
        <c:crosses val="autoZero"/>
        <c:auto val="1"/>
        <c:lblAlgn val="ctr"/>
        <c:lblOffset val="100"/>
        <c:noMultiLvlLbl val="0"/>
      </c:catAx>
      <c:valAx>
        <c:axId val="559233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r>
                  <a:rPr lang="en-GB" sz="1000" dirty="0">
                    <a:solidFill>
                      <a:schemeClr val="bg1"/>
                    </a:solidFill>
                  </a:rPr>
                  <a:t>Online % GB</a:t>
                </a:r>
              </a:p>
            </c:rich>
          </c:tx>
          <c:layout>
            <c:manualLayout>
              <c:xMode val="edge"/>
              <c:yMode val="edge"/>
              <c:x val="1.8296293343846901E-2"/>
              <c:y val="0.3144055400969087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Montserrat" panose="00000500000000000000" pitchFamily="2" charset="0"/>
                <a:ea typeface="+mn-ea"/>
                <a:cs typeface="+mn-cs"/>
              </a:defRPr>
            </a:pPr>
            <a:endParaRPr lang="en-US"/>
          </a:p>
        </c:txPr>
        <c:crossAx val="559234192"/>
        <c:crosses val="autoZero"/>
        <c:crossBetween val="between"/>
      </c:valAx>
      <c:valAx>
        <c:axId val="214566272"/>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r>
                  <a:rPr lang="en-GB" sz="1000" dirty="0">
                    <a:solidFill>
                      <a:schemeClr val="bg1"/>
                    </a:solidFill>
                  </a:rPr>
                  <a:t>Online Growth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crossAx val="214567584"/>
        <c:crosses val="max"/>
        <c:crossBetween val="between"/>
      </c:valAx>
      <c:catAx>
        <c:axId val="214567584"/>
        <c:scaling>
          <c:orientation val="minMax"/>
        </c:scaling>
        <c:delete val="1"/>
        <c:axPos val="b"/>
        <c:numFmt formatCode="General" sourceLinked="1"/>
        <c:majorTickMark val="out"/>
        <c:minorTickMark val="none"/>
        <c:tickLblPos val="nextTo"/>
        <c:crossAx val="214566272"/>
        <c:crosses val="autoZero"/>
        <c:auto val="1"/>
        <c:lblAlgn val="ctr"/>
        <c:lblOffset val="100"/>
        <c:noMultiLvlLbl val="0"/>
      </c:catAx>
      <c:spPr>
        <a:noFill/>
        <a:ln>
          <a:noFill/>
        </a:ln>
        <a:effectLst/>
      </c:spPr>
    </c:plotArea>
    <c:legend>
      <c:legendPos val="b"/>
      <c:layout>
        <c:manualLayout>
          <c:xMode val="edge"/>
          <c:yMode val="edge"/>
          <c:x val="0.31300888066542804"/>
          <c:y val="6.3220316675643151E-2"/>
          <c:w val="0.28555015417388396"/>
          <c:h val="7.139623472790966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Growth v last year</c:v>
                </c:pt>
              </c:strCache>
            </c:strRef>
          </c:tx>
          <c:spPr>
            <a:solidFill>
              <a:schemeClr val="accent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GB</c:v>
                </c:pt>
                <c:pt idx="1">
                  <c:v>Supermarkets</c:v>
                </c:pt>
                <c:pt idx="2">
                  <c:v>Convenience</c:v>
                </c:pt>
              </c:strCache>
            </c:strRef>
          </c:cat>
          <c:val>
            <c:numRef>
              <c:f>Sheet1!$B$2:$B$4</c:f>
              <c:numCache>
                <c:formatCode>0.0%</c:formatCode>
                <c:ptCount val="3"/>
                <c:pt idx="0">
                  <c:v>3.2476251263114264E-2</c:v>
                </c:pt>
                <c:pt idx="1">
                  <c:v>2.3558758999432161E-2</c:v>
                </c:pt>
                <c:pt idx="2">
                  <c:v>6.1870344027148416E-2</c:v>
                </c:pt>
              </c:numCache>
            </c:numRef>
          </c:val>
          <c:extLst>
            <c:ext xmlns:c16="http://schemas.microsoft.com/office/drawing/2014/chart" uri="{C3380CC4-5D6E-409C-BE32-E72D297353CC}">
              <c16:uniqueId val="{00000000-0DB4-4466-BC10-F066DD93ED87}"/>
            </c:ext>
          </c:extLst>
        </c:ser>
        <c:ser>
          <c:idx val="1"/>
          <c:order val="1"/>
          <c:tx>
            <c:strRef>
              <c:f>Sheet1!$C$1</c:f>
              <c:strCache>
                <c:ptCount val="1"/>
                <c:pt idx="0">
                  <c:v>Growth v Last Month</c:v>
                </c:pt>
              </c:strCache>
            </c:strRef>
          </c:tx>
          <c:spPr>
            <a:solidFill>
              <a:schemeClr val="accent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GB</c:v>
                </c:pt>
                <c:pt idx="1">
                  <c:v>Supermarkets</c:v>
                </c:pt>
                <c:pt idx="2">
                  <c:v>Convenience</c:v>
                </c:pt>
              </c:strCache>
            </c:strRef>
          </c:cat>
          <c:val>
            <c:numRef>
              <c:f>Sheet1!$C$2:$C$4</c:f>
              <c:numCache>
                <c:formatCode>0.0%</c:formatCode>
                <c:ptCount val="3"/>
                <c:pt idx="0">
                  <c:v>-3.2495260615888144E-2</c:v>
                </c:pt>
                <c:pt idx="1">
                  <c:v>-2.5550249664854308E-2</c:v>
                </c:pt>
                <c:pt idx="2">
                  <c:v>-5.3919247779016022E-2</c:v>
                </c:pt>
              </c:numCache>
            </c:numRef>
          </c:val>
          <c:extLst>
            <c:ext xmlns:c16="http://schemas.microsoft.com/office/drawing/2014/chart" uri="{C3380CC4-5D6E-409C-BE32-E72D297353CC}">
              <c16:uniqueId val="{00000001-0DB4-4466-BC10-F066DD93ED87}"/>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scaling>
        <c:delete val="1"/>
        <c:axPos val="l"/>
        <c:majorGridlines>
          <c:spPr>
            <a:ln w="9525" cap="flat" cmpd="sng" algn="ctr">
              <a:solidFill>
                <a:schemeClr val="tx2"/>
              </a:solidFill>
              <a:round/>
            </a:ln>
            <a:effectLst/>
          </c:spPr>
        </c:majorGridlines>
        <c:numFmt formatCode="0%" sourceLinked="0"/>
        <c:majorTickMark val="out"/>
        <c:minorTickMark val="none"/>
        <c:tickLblPos val="nextTo"/>
        <c:crossAx val="2186035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bg2"/>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721604500170861E-2"/>
          <c:y val="0.25920245812345621"/>
          <c:w val="0.92655679099965826"/>
          <c:h val="0.55742722164097802"/>
        </c:manualLayout>
      </c:layout>
      <c:barChart>
        <c:barDir val="col"/>
        <c:grouping val="clustered"/>
        <c:varyColors val="0"/>
        <c:ser>
          <c:idx val="0"/>
          <c:order val="0"/>
          <c:tx>
            <c:strRef>
              <c:f>Sheet1!$B$1</c:f>
              <c:strCache>
                <c:ptCount val="1"/>
                <c:pt idx="0">
                  <c:v>Supermarkets</c:v>
                </c:pt>
              </c:strCache>
            </c:strRef>
          </c:tx>
          <c:spPr>
            <a:solidFill>
              <a:schemeClr val="accent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4"/>
                <c:pt idx="0">
                  <c:v>20-Aug-22</c:v>
                </c:pt>
                <c:pt idx="1">
                  <c:v>27-Aug-22</c:v>
                </c:pt>
                <c:pt idx="2">
                  <c:v>03-Sep-22</c:v>
                </c:pt>
                <c:pt idx="3">
                  <c:v> 10-Sep-22</c:v>
                </c:pt>
              </c:strCache>
            </c:strRef>
          </c:cat>
          <c:val>
            <c:numRef>
              <c:f>Sheet1!$B$2:$B$17</c:f>
              <c:numCache>
                <c:formatCode>0.0%</c:formatCode>
                <c:ptCount val="4"/>
                <c:pt idx="0">
                  <c:v>3.2278566612603532E-2</c:v>
                </c:pt>
                <c:pt idx="1">
                  <c:v>2.2531205966021428E-2</c:v>
                </c:pt>
                <c:pt idx="2">
                  <c:v>2.1070880994651153E-2</c:v>
                </c:pt>
                <c:pt idx="3">
                  <c:v>1.8482554695969711E-2</c:v>
                </c:pt>
              </c:numCache>
            </c:numRef>
          </c:val>
          <c:extLst>
            <c:ext xmlns:c16="http://schemas.microsoft.com/office/drawing/2014/chart" uri="{C3380CC4-5D6E-409C-BE32-E72D297353CC}">
              <c16:uniqueId val="{00000000-5B73-4A27-9641-28355ACACCC0}"/>
            </c:ext>
          </c:extLst>
        </c:ser>
        <c:ser>
          <c:idx val="1"/>
          <c:order val="1"/>
          <c:tx>
            <c:strRef>
              <c:f>Sheet1!$C$1</c:f>
              <c:strCache>
                <c:ptCount val="1"/>
                <c:pt idx="0">
                  <c:v>Convenience</c:v>
                </c:pt>
              </c:strCache>
            </c:strRef>
          </c:tx>
          <c:spPr>
            <a:solidFill>
              <a:schemeClr val="accent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4"/>
                <c:pt idx="0">
                  <c:v>20-Aug-22</c:v>
                </c:pt>
                <c:pt idx="1">
                  <c:v>27-Aug-22</c:v>
                </c:pt>
                <c:pt idx="2">
                  <c:v>03-Sep-22</c:v>
                </c:pt>
                <c:pt idx="3">
                  <c:v> 10-Sep-22</c:v>
                </c:pt>
              </c:strCache>
            </c:strRef>
          </c:cat>
          <c:val>
            <c:numRef>
              <c:f>Sheet1!$C$2:$C$17</c:f>
              <c:numCache>
                <c:formatCode>0.0%</c:formatCode>
                <c:ptCount val="4"/>
                <c:pt idx="0">
                  <c:v>0.11077687058661434</c:v>
                </c:pt>
                <c:pt idx="1">
                  <c:v>5.161611932132848E-2</c:v>
                </c:pt>
                <c:pt idx="2">
                  <c:v>7.7926267101845914E-2</c:v>
                </c:pt>
                <c:pt idx="3">
                  <c:v>1.0094017041499814E-2</c:v>
                </c:pt>
              </c:numCache>
            </c:numRef>
          </c:val>
          <c:extLst>
            <c:ext xmlns:c16="http://schemas.microsoft.com/office/drawing/2014/chart" uri="{C3380CC4-5D6E-409C-BE32-E72D297353CC}">
              <c16:uniqueId val="{00000001-5B73-4A27-9641-28355ACACCC0}"/>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800" b="1" i="0" u="none" strike="noStrike" kern="1200" baseline="0">
                <a:solidFill>
                  <a:schemeClr val="tx1"/>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ax val="0.2"/>
        </c:scaling>
        <c:delete val="1"/>
        <c:axPos val="l"/>
        <c:majorGridlines>
          <c:spPr>
            <a:ln w="9525" cap="flat" cmpd="sng" algn="ctr">
              <a:solidFill>
                <a:schemeClr val="tx2"/>
              </a:solidFill>
              <a:round/>
            </a:ln>
            <a:effectLst/>
          </c:spPr>
        </c:majorGridlines>
        <c:numFmt formatCode="0%" sourceLinked="0"/>
        <c:majorTickMark val="out"/>
        <c:minorTickMark val="none"/>
        <c:tickLblPos val="nextTo"/>
        <c:crossAx val="218603520"/>
        <c:crosses val="autoZero"/>
        <c:crossBetween val="between"/>
        <c:minorUnit val="1.0000000000000002E-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bg2"/>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latin typeface="Calibri" panose="020F0502020204030204" pitchFamily="34" charset="0"/>
              </a:defRPr>
            </a:pPr>
            <a:r>
              <a:rPr lang="en-GB" sz="1400" b="0" dirty="0">
                <a:latin typeface="Calibri" panose="020F0502020204030204" pitchFamily="34" charset="0"/>
              </a:rPr>
              <a:t>Derived Inflation/Deflation</a:t>
            </a:r>
          </a:p>
        </c:rich>
      </c:tx>
      <c:layout>
        <c:manualLayout>
          <c:xMode val="edge"/>
          <c:yMode val="edge"/>
          <c:x val="0.71833997854156051"/>
          <c:y val="0"/>
        </c:manualLayout>
      </c:layout>
      <c:overlay val="1"/>
    </c:title>
    <c:autoTitleDeleted val="0"/>
    <c:plotArea>
      <c:layout>
        <c:manualLayout>
          <c:layoutTarget val="inner"/>
          <c:xMode val="edge"/>
          <c:yMode val="edge"/>
          <c:x val="2.6502681948447227E-2"/>
          <c:y val="2.7011081948089821E-2"/>
          <c:w val="0.94661545382966195"/>
          <c:h val="0.61852794786062937"/>
        </c:manualLayout>
      </c:layout>
      <c:barChart>
        <c:barDir val="col"/>
        <c:grouping val="clustered"/>
        <c:varyColors val="0"/>
        <c:ser>
          <c:idx val="0"/>
          <c:order val="0"/>
          <c:tx>
            <c:strRef>
              <c:f>Sheet1!$B$1</c:f>
              <c:strCache>
                <c:ptCount val="1"/>
                <c:pt idx="0">
                  <c:v>Derived Inflation</c:v>
                </c:pt>
              </c:strCache>
            </c:strRef>
          </c:tx>
          <c:spPr>
            <a:solidFill>
              <a:srgbClr val="00F000"/>
            </a:solidFill>
          </c:spPr>
          <c:invertIfNegative val="1"/>
          <c:dLbls>
            <c:spPr>
              <a:noFill/>
              <a:ln>
                <a:noFill/>
              </a:ln>
              <a:effectLst/>
            </c:spPr>
            <c:txPr>
              <a:bodyPr/>
              <a:lstStyle/>
              <a:p>
                <a:pPr>
                  <a:defRPr sz="105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8"/>
                <c:pt idx="0">
                  <c:v>Pet &amp; Petcare</c:v>
                </c:pt>
                <c:pt idx="1">
                  <c:v>Dairy</c:v>
                </c:pt>
                <c:pt idx="2">
                  <c:v>Bakery</c:v>
                </c:pt>
                <c:pt idx="3">
                  <c:v>Frozen</c:v>
                </c:pt>
                <c:pt idx="4">
                  <c:v>Household</c:v>
                </c:pt>
                <c:pt idx="5">
                  <c:v>Crisps &amp; Snacks</c:v>
                </c:pt>
                <c:pt idx="6">
                  <c:v>Delicatessen</c:v>
                </c:pt>
                <c:pt idx="7">
                  <c:v>Meat Fish &amp; Poultry</c:v>
                </c:pt>
                <c:pt idx="8">
                  <c:v>Packaged Grocery</c:v>
                </c:pt>
                <c:pt idx="9">
                  <c:v>TSR*</c:v>
                </c:pt>
                <c:pt idx="10">
                  <c:v>Total Store Read</c:v>
                </c:pt>
                <c:pt idx="11">
                  <c:v>Confectionery</c:v>
                </c:pt>
                <c:pt idx="12">
                  <c:v>Soft Drinks</c:v>
                </c:pt>
                <c:pt idx="13">
                  <c:v>Health &amp; Beauty inc Baby</c:v>
                </c:pt>
                <c:pt idx="14">
                  <c:v>General Merchandise</c:v>
                </c:pt>
                <c:pt idx="15">
                  <c:v>Tobacco</c:v>
                </c:pt>
                <c:pt idx="16">
                  <c:v>Produce</c:v>
                </c:pt>
                <c:pt idx="17">
                  <c:v>BWS</c:v>
                </c:pt>
              </c:strCache>
            </c:strRef>
          </c:cat>
          <c:val>
            <c:numRef>
              <c:f>Sheet1!$B$2:$B$20</c:f>
              <c:numCache>
                <c:formatCode>0.0%</c:formatCode>
                <c:ptCount val="19"/>
                <c:pt idx="0">
                  <c:v>0.17255041225410694</c:v>
                </c:pt>
                <c:pt idx="1">
                  <c:v>0.15824497682807226</c:v>
                </c:pt>
                <c:pt idx="2">
                  <c:v>0.13084306791609013</c:v>
                </c:pt>
                <c:pt idx="3">
                  <c:v>0.1139758290438293</c:v>
                </c:pt>
                <c:pt idx="4">
                  <c:v>0.10395108232227512</c:v>
                </c:pt>
                <c:pt idx="5">
                  <c:v>9.5916810828215904E-2</c:v>
                </c:pt>
                <c:pt idx="6">
                  <c:v>9.488846942259932E-2</c:v>
                </c:pt>
                <c:pt idx="7">
                  <c:v>9.323125807751631E-2</c:v>
                </c:pt>
                <c:pt idx="8">
                  <c:v>9.1871464733714991E-2</c:v>
                </c:pt>
                <c:pt idx="9">
                  <c:v>8.3871305209683222E-2</c:v>
                </c:pt>
                <c:pt idx="10">
                  <c:v>7.6208895553545708E-2</c:v>
                </c:pt>
                <c:pt idx="11">
                  <c:v>6.7183272801989546E-2</c:v>
                </c:pt>
                <c:pt idx="12">
                  <c:v>6.4819850214678176E-2</c:v>
                </c:pt>
                <c:pt idx="13">
                  <c:v>6.2894950950183603E-2</c:v>
                </c:pt>
                <c:pt idx="14">
                  <c:v>5.5668893744037162E-2</c:v>
                </c:pt>
                <c:pt idx="15">
                  <c:v>4.6363988604279038E-2</c:v>
                </c:pt>
                <c:pt idx="16">
                  <c:v>4.4202384689500662E-2</c:v>
                </c:pt>
                <c:pt idx="17">
                  <c:v>1.3167648576036362E-2</c:v>
                </c:pt>
              </c:numCache>
            </c:numRef>
          </c:val>
          <c:extLst>
            <c:ext xmlns:c14="http://schemas.microsoft.com/office/drawing/2007/8/2/chart" uri="{6F2FDCE9-48DA-4B69-8628-5D25D57E5C99}">
              <c14:invertSolidFillFmt>
                <c14:spPr xmlns:c14="http://schemas.microsoft.com/office/drawing/2007/8/2/chart">
                  <a:solidFill>
                    <a:srgbClr val="D70036"/>
                  </a:solidFill>
                </c14:spPr>
              </c14:invertSolidFillFmt>
            </c:ext>
            <c:ext xmlns:c16="http://schemas.microsoft.com/office/drawing/2014/chart" uri="{C3380CC4-5D6E-409C-BE32-E72D297353CC}">
              <c16:uniqueId val="{00000000-7CCC-40DD-BDCB-4E9469EB4E8B}"/>
            </c:ext>
          </c:extLst>
        </c:ser>
        <c:dLbls>
          <c:showLegendKey val="0"/>
          <c:showVal val="0"/>
          <c:showCatName val="0"/>
          <c:showSerName val="0"/>
          <c:showPercent val="0"/>
          <c:showBubbleSize val="0"/>
        </c:dLbls>
        <c:gapWidth val="150"/>
        <c:axId val="382150360"/>
        <c:axId val="382151928"/>
      </c:barChart>
      <c:catAx>
        <c:axId val="382150360"/>
        <c:scaling>
          <c:orientation val="minMax"/>
        </c:scaling>
        <c:delete val="0"/>
        <c:axPos val="b"/>
        <c:numFmt formatCode="General" sourceLinked="0"/>
        <c:majorTickMark val="out"/>
        <c:minorTickMark val="none"/>
        <c:tickLblPos val="low"/>
        <c:txPr>
          <a:bodyPr/>
          <a:lstStyle/>
          <a:p>
            <a:pPr>
              <a:defRPr sz="800" baseline="0">
                <a:latin typeface="Calibri" panose="020F0502020204030204" pitchFamily="34" charset="0"/>
              </a:defRPr>
            </a:pPr>
            <a:endParaRPr lang="en-US"/>
          </a:p>
        </c:txPr>
        <c:crossAx val="382151928"/>
        <c:crosses val="autoZero"/>
        <c:auto val="1"/>
        <c:lblAlgn val="ctr"/>
        <c:lblOffset val="100"/>
        <c:noMultiLvlLbl val="0"/>
      </c:catAx>
      <c:valAx>
        <c:axId val="382151928"/>
        <c:scaling>
          <c:orientation val="minMax"/>
        </c:scaling>
        <c:delete val="1"/>
        <c:axPos val="l"/>
        <c:numFmt formatCode="0%" sourceLinked="0"/>
        <c:majorTickMark val="out"/>
        <c:minorTickMark val="none"/>
        <c:tickLblPos val="nextTo"/>
        <c:crossAx val="3821503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67942334139514E-2"/>
          <c:y val="3.7412415810355704E-2"/>
          <c:w val="0.96687532603025561"/>
          <c:h val="0.64750450736586818"/>
        </c:manualLayout>
      </c:layout>
      <c:barChart>
        <c:barDir val="col"/>
        <c:grouping val="clustered"/>
        <c:varyColors val="0"/>
        <c:ser>
          <c:idx val="0"/>
          <c:order val="0"/>
          <c:tx>
            <c:strRef>
              <c:f>Sheet1!$B$1</c:f>
              <c:strCache>
                <c:ptCount val="1"/>
                <c:pt idx="0">
                  <c:v>New Shoppers</c:v>
                </c:pt>
              </c:strCache>
            </c:strRef>
          </c:tx>
          <c:spPr>
            <a:solidFill>
              <a:schemeClr val="bg1">
                <a:lumMod val="75000"/>
              </a:schemeClr>
            </a:solidFill>
            <a:ln>
              <a:noFill/>
            </a:ln>
            <a:effectLst/>
          </c:spPr>
          <c:invertIfNegative val="0"/>
          <c:dLbls>
            <c:delete val="1"/>
          </c:dLbls>
          <c:cat>
            <c:strRef>
              <c:f>Sheet1!$A$2:$A$12</c:f>
              <c:strCache>
                <c:ptCount val="11"/>
                <c:pt idx="0">
                  <c:v>Aldi </c:v>
                </c:pt>
                <c:pt idx="1">
                  <c:v>ASDA</c:v>
                </c:pt>
                <c:pt idx="2">
                  <c:v>Lidl</c:v>
                </c:pt>
                <c:pt idx="3">
                  <c:v>Ocado</c:v>
                </c:pt>
                <c:pt idx="4">
                  <c:v>Waitrose</c:v>
                </c:pt>
                <c:pt idx="5">
                  <c:v>Sainsburys</c:v>
                </c:pt>
                <c:pt idx="6">
                  <c:v>Tesco</c:v>
                </c:pt>
                <c:pt idx="7">
                  <c:v>Marks and Spencer</c:v>
                </c:pt>
                <c:pt idx="8">
                  <c:v>Morrisons</c:v>
                </c:pt>
                <c:pt idx="9">
                  <c:v>Iceland</c:v>
                </c:pt>
                <c:pt idx="10">
                  <c:v>Coop</c:v>
                </c:pt>
              </c:strCache>
            </c:strRef>
          </c:cat>
          <c:val>
            <c:numRef>
              <c:f>Sheet1!$B$2:$B$12</c:f>
              <c:numCache>
                <c:formatCode>0.0%</c:formatCode>
                <c:ptCount val="11"/>
                <c:pt idx="0">
                  <c:v>1.4007206777179704E-2</c:v>
                </c:pt>
                <c:pt idx="1">
                  <c:v>-9.8053122583409147E-3</c:v>
                </c:pt>
                <c:pt idx="2">
                  <c:v>7.8831452164886961E-3</c:v>
                </c:pt>
                <c:pt idx="3">
                  <c:v>-4.6454470980258011E-2</c:v>
                </c:pt>
                <c:pt idx="4">
                  <c:v>3.7054330496688159E-2</c:v>
                </c:pt>
                <c:pt idx="5">
                  <c:v>-1.7249381235423744E-2</c:v>
                </c:pt>
                <c:pt idx="6">
                  <c:v>6.7281088961586022E-3</c:v>
                </c:pt>
                <c:pt idx="7">
                  <c:v>1.7637250290496231E-2</c:v>
                </c:pt>
                <c:pt idx="8">
                  <c:v>4.8445089003146258E-3</c:v>
                </c:pt>
                <c:pt idx="9">
                  <c:v>-1.1449072733471288E-2</c:v>
                </c:pt>
                <c:pt idx="10">
                  <c:v>-3.7527907057762766E-3</c:v>
                </c:pt>
              </c:numCache>
            </c:numRef>
          </c:val>
          <c:extLst>
            <c:ext xmlns:c16="http://schemas.microsoft.com/office/drawing/2014/chart" uri="{C3380CC4-5D6E-409C-BE32-E72D297353CC}">
              <c16:uniqueId val="{00000000-0DB4-4466-BC10-F066DD93ED87}"/>
            </c:ext>
          </c:extLst>
        </c:ser>
        <c:ser>
          <c:idx val="1"/>
          <c:order val="1"/>
          <c:tx>
            <c:strRef>
              <c:f>Sheet1!$C$1</c:f>
              <c:strCache>
                <c:ptCount val="1"/>
                <c:pt idx="0">
                  <c:v>Visits</c:v>
                </c:pt>
              </c:strCache>
            </c:strRef>
          </c:tx>
          <c:spPr>
            <a:solidFill>
              <a:schemeClr val="accent1"/>
            </a:solidFill>
            <a:ln>
              <a:solidFill>
                <a:schemeClr val="bg2"/>
              </a:solidFill>
            </a:ln>
            <a:effectLst/>
          </c:spPr>
          <c:invertIfNegative val="0"/>
          <c:dLbls>
            <c:delete val="1"/>
          </c:dLbls>
          <c:cat>
            <c:strRef>
              <c:f>Sheet1!$A$2:$A$12</c:f>
              <c:strCache>
                <c:ptCount val="11"/>
                <c:pt idx="0">
                  <c:v>Aldi </c:v>
                </c:pt>
                <c:pt idx="1">
                  <c:v>ASDA</c:v>
                </c:pt>
                <c:pt idx="2">
                  <c:v>Lidl</c:v>
                </c:pt>
                <c:pt idx="3">
                  <c:v>Ocado</c:v>
                </c:pt>
                <c:pt idx="4">
                  <c:v>Waitrose</c:v>
                </c:pt>
                <c:pt idx="5">
                  <c:v>Sainsburys</c:v>
                </c:pt>
                <c:pt idx="6">
                  <c:v>Tesco</c:v>
                </c:pt>
                <c:pt idx="7">
                  <c:v>Marks and Spencer</c:v>
                </c:pt>
                <c:pt idx="8">
                  <c:v>Morrisons</c:v>
                </c:pt>
                <c:pt idx="9">
                  <c:v>Iceland</c:v>
                </c:pt>
                <c:pt idx="10">
                  <c:v>Coop</c:v>
                </c:pt>
              </c:strCache>
            </c:strRef>
          </c:cat>
          <c:val>
            <c:numRef>
              <c:f>Sheet1!$C$2:$C$12</c:f>
              <c:numCache>
                <c:formatCode>0.0%</c:formatCode>
                <c:ptCount val="11"/>
                <c:pt idx="0">
                  <c:v>9.0347928516258946E-3</c:v>
                </c:pt>
                <c:pt idx="1">
                  <c:v>2.8594062876738935E-3</c:v>
                </c:pt>
                <c:pt idx="2">
                  <c:v>2.2455285579263684E-3</c:v>
                </c:pt>
                <c:pt idx="3">
                  <c:v>6.4273558869398784E-5</c:v>
                </c:pt>
                <c:pt idx="4">
                  <c:v>-4.2358090330537945E-2</c:v>
                </c:pt>
                <c:pt idx="5">
                  <c:v>-4.2709934457157539E-2</c:v>
                </c:pt>
                <c:pt idx="6">
                  <c:v>-3.1691559127232094E-2</c:v>
                </c:pt>
                <c:pt idx="7">
                  <c:v>-2.0466462761455362E-2</c:v>
                </c:pt>
                <c:pt idx="8">
                  <c:v>-3.5182323220346534E-2</c:v>
                </c:pt>
                <c:pt idx="9">
                  <c:v>-3.5204642032981015E-2</c:v>
                </c:pt>
                <c:pt idx="10">
                  <c:v>-2.1304369267597267E-2</c:v>
                </c:pt>
              </c:numCache>
            </c:numRef>
          </c:val>
          <c:extLst>
            <c:ext xmlns:c16="http://schemas.microsoft.com/office/drawing/2014/chart" uri="{C3380CC4-5D6E-409C-BE32-E72D297353CC}">
              <c16:uniqueId val="{00000001-0DB4-4466-BC10-F066DD93ED87}"/>
            </c:ext>
          </c:extLst>
        </c:ser>
        <c:ser>
          <c:idx val="2"/>
          <c:order val="2"/>
          <c:tx>
            <c:strRef>
              <c:f>Sheet1!$D$1</c:f>
              <c:strCache>
                <c:ptCount val="1"/>
                <c:pt idx="0">
                  <c:v>Spend Per Visit</c:v>
                </c:pt>
              </c:strCache>
            </c:strRef>
          </c:tx>
          <c:spPr>
            <a:solidFill>
              <a:schemeClr val="accent5"/>
            </a:solidFill>
            <a:ln>
              <a:noFill/>
            </a:ln>
            <a:effectLst/>
          </c:spPr>
          <c:invertIfNegative val="0"/>
          <c:dLbls>
            <c:delete val="1"/>
          </c:dLbls>
          <c:cat>
            <c:strRef>
              <c:f>Sheet1!$A$2:$A$12</c:f>
              <c:strCache>
                <c:ptCount val="11"/>
                <c:pt idx="0">
                  <c:v>Aldi </c:v>
                </c:pt>
                <c:pt idx="1">
                  <c:v>ASDA</c:v>
                </c:pt>
                <c:pt idx="2">
                  <c:v>Lidl</c:v>
                </c:pt>
                <c:pt idx="3">
                  <c:v>Ocado</c:v>
                </c:pt>
                <c:pt idx="4">
                  <c:v>Waitrose</c:v>
                </c:pt>
                <c:pt idx="5">
                  <c:v>Sainsburys</c:v>
                </c:pt>
                <c:pt idx="6">
                  <c:v>Tesco</c:v>
                </c:pt>
                <c:pt idx="7">
                  <c:v>Marks and Spencer</c:v>
                </c:pt>
                <c:pt idx="8">
                  <c:v>Morrisons</c:v>
                </c:pt>
                <c:pt idx="9">
                  <c:v>Iceland</c:v>
                </c:pt>
                <c:pt idx="10">
                  <c:v>Coop</c:v>
                </c:pt>
              </c:strCache>
            </c:strRef>
          </c:cat>
          <c:val>
            <c:numRef>
              <c:f>Sheet1!$D$2:$D$12</c:f>
              <c:numCache>
                <c:formatCode>0.0%</c:formatCode>
                <c:ptCount val="11"/>
                <c:pt idx="0">
                  <c:v>2.2222222222222143E-2</c:v>
                </c:pt>
                <c:pt idx="1">
                  <c:v>4.8130322102923895E-3</c:v>
                </c:pt>
                <c:pt idx="2">
                  <c:v>-2.3980815347721673E-3</c:v>
                </c:pt>
                <c:pt idx="3">
                  <c:v>-3.558718861209953E-3</c:v>
                </c:pt>
                <c:pt idx="4">
                  <c:v>3.1559114460668836E-2</c:v>
                </c:pt>
                <c:pt idx="5">
                  <c:v>1.4820913956360648E-2</c:v>
                </c:pt>
                <c:pt idx="6">
                  <c:v>2.3174971031285629E-3</c:v>
                </c:pt>
                <c:pt idx="7">
                  <c:v>-1.810865191146882E-2</c:v>
                </c:pt>
                <c:pt idx="8">
                  <c:v>-1.0113780025284513E-2</c:v>
                </c:pt>
                <c:pt idx="9">
                  <c:v>-2.0703933747411973E-2</c:v>
                </c:pt>
                <c:pt idx="10">
                  <c:v>-4.0948275862068839E-2</c:v>
                </c:pt>
              </c:numCache>
            </c:numRef>
          </c:val>
          <c:extLst>
            <c:ext xmlns:c16="http://schemas.microsoft.com/office/drawing/2014/chart" uri="{C3380CC4-5D6E-409C-BE32-E72D297353CC}">
              <c16:uniqueId val="{00000001-A654-4BCC-9B4F-7C0E2B639742}"/>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ax val="0.5"/>
          <c:min val="-0.2"/>
        </c:scaling>
        <c:delete val="0"/>
        <c:axPos val="l"/>
        <c:majorGridlines>
          <c:spPr>
            <a:ln w="9525" cap="flat" cmpd="sng" algn="ctr">
              <a:solidFill>
                <a:schemeClr val="tx2"/>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3520"/>
        <c:crosses val="autoZero"/>
        <c:crossBetween val="between"/>
        <c:majorUnit val="0.1"/>
      </c:valAx>
      <c:spPr>
        <a:noFill/>
        <a:ln>
          <a:noFill/>
        </a:ln>
        <a:effectLst/>
      </c:spPr>
    </c:plotArea>
    <c:legend>
      <c:legendPos val="t"/>
      <c:layout>
        <c:manualLayout>
          <c:xMode val="edge"/>
          <c:yMode val="edge"/>
          <c:x val="0.56513444302176696"/>
          <c:y val="1.9993380144605662E-2"/>
          <c:w val="0.4147824489021672"/>
          <c:h val="9.634723306180906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301074783275049E-2"/>
          <c:y val="3.3945431382618137E-2"/>
          <c:w val="0.90988275260035412"/>
          <c:h val="0.64699491052405267"/>
        </c:manualLayout>
      </c:layout>
      <c:barChart>
        <c:barDir val="col"/>
        <c:grouping val="clustered"/>
        <c:varyColors val="0"/>
        <c:ser>
          <c:idx val="0"/>
          <c:order val="0"/>
          <c:tx>
            <c:strRef>
              <c:f>Sheet1!$B$1</c:f>
              <c:strCache>
                <c:ptCount val="1"/>
                <c:pt idx="0">
                  <c:v>Discounters</c:v>
                </c:pt>
              </c:strCache>
            </c:strRef>
          </c:tx>
          <c:spPr>
            <a:solidFill>
              <a:schemeClr val="accent1"/>
            </a:solidFill>
            <a:ln>
              <a:noFill/>
            </a:ln>
            <a:effectLst/>
          </c:spPr>
          <c:invertIfNegative val="0"/>
          <c:dLbls>
            <c:dLbl>
              <c:idx val="0"/>
              <c:layout>
                <c:manualLayout>
                  <c:x val="0"/>
                  <c:y val="5.940450491958173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18-4376-97AA-B336706BDB23}"/>
                </c:ext>
              </c:extLst>
            </c:dLbl>
            <c:dLbl>
              <c:idx val="26"/>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63E-43B7-8B8B-C09F56A64D22}"/>
                </c:ext>
              </c:extLst>
            </c:dLbl>
            <c:dLbl>
              <c:idx val="44"/>
              <c:layout>
                <c:manualLayout>
                  <c:x val="-4.279655612406238E-3"/>
                  <c:y val="-1.9447678735047357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518-4376-97AA-B336706BDB23}"/>
                </c:ext>
              </c:extLst>
            </c:dLbl>
            <c:dLbl>
              <c:idx val="45"/>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18-4376-97AA-B336706BDB2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Sheet1!$A$2:$A$50</c:f>
              <c:strCache>
                <c:ptCount val="27"/>
                <c:pt idx="0">
                  <c:v>12-Sep-20</c:v>
                </c:pt>
                <c:pt idx="1">
                  <c:v>10-Oct-20</c:v>
                </c:pt>
                <c:pt idx="2">
                  <c:v>07-Nov-20</c:v>
                </c:pt>
                <c:pt idx="3">
                  <c:v>05-Dec-20</c:v>
                </c:pt>
                <c:pt idx="4">
                  <c:v>02-Jan-21</c:v>
                </c:pt>
                <c:pt idx="5">
                  <c:v>30-Jan-21</c:v>
                </c:pt>
                <c:pt idx="6">
                  <c:v>27-Feb-21</c:v>
                </c:pt>
                <c:pt idx="7">
                  <c:v>27-Mar-21</c:v>
                </c:pt>
                <c:pt idx="8">
                  <c:v>24-Apr-21</c:v>
                </c:pt>
                <c:pt idx="9">
                  <c:v>22-May-21</c:v>
                </c:pt>
                <c:pt idx="10">
                  <c:v>19-Jun-21</c:v>
                </c:pt>
                <c:pt idx="11">
                  <c:v>17-Jul-21</c:v>
                </c:pt>
                <c:pt idx="12">
                  <c:v>14-Aug-21</c:v>
                </c:pt>
                <c:pt idx="13">
                  <c:v>11-Sep-21</c:v>
                </c:pt>
                <c:pt idx="14">
                  <c:v>09-Oct-21</c:v>
                </c:pt>
                <c:pt idx="15">
                  <c:v>06-Nov-21</c:v>
                </c:pt>
                <c:pt idx="16">
                  <c:v>04-Dec-21</c:v>
                </c:pt>
                <c:pt idx="17">
                  <c:v>01-Jan-22</c:v>
                </c:pt>
                <c:pt idx="18">
                  <c:v>29-Jan-22</c:v>
                </c:pt>
                <c:pt idx="19">
                  <c:v>26-Feb-22</c:v>
                </c:pt>
                <c:pt idx="20">
                  <c:v>26-Mar-22</c:v>
                </c:pt>
                <c:pt idx="21">
                  <c:v>23-Apr-22</c:v>
                </c:pt>
                <c:pt idx="22">
                  <c:v>21-May-22</c:v>
                </c:pt>
                <c:pt idx="23">
                  <c:v> 18-Jun-22</c:v>
                </c:pt>
                <c:pt idx="24">
                  <c:v>16-Jul-22</c:v>
                </c:pt>
                <c:pt idx="25">
                  <c:v>13-Aug-22</c:v>
                </c:pt>
                <c:pt idx="26">
                  <c:v>10-Sep-22</c:v>
                </c:pt>
              </c:strCache>
            </c:strRef>
          </c:cat>
          <c:val>
            <c:numRef>
              <c:f>Sheet1!$B$2:$B$50</c:f>
              <c:numCache>
                <c:formatCode>0.0%</c:formatCode>
                <c:ptCount val="27"/>
                <c:pt idx="0">
                  <c:v>0.16048263712379018</c:v>
                </c:pt>
                <c:pt idx="1">
                  <c:v>0.16659002423299346</c:v>
                </c:pt>
                <c:pt idx="2">
                  <c:v>0.16894177485907591</c:v>
                </c:pt>
                <c:pt idx="3">
                  <c:v>0.16897145568184752</c:v>
                </c:pt>
                <c:pt idx="4">
                  <c:v>0.16250135695343132</c:v>
                </c:pt>
                <c:pt idx="5">
                  <c:v>0.16675360316778645</c:v>
                </c:pt>
                <c:pt idx="6">
                  <c:v>0.16988026809167955</c:v>
                </c:pt>
                <c:pt idx="7">
                  <c:v>0.179157725066204</c:v>
                </c:pt>
                <c:pt idx="8">
                  <c:v>0.17634966771126914</c:v>
                </c:pt>
                <c:pt idx="9">
                  <c:v>0.17843130662718332</c:v>
                </c:pt>
                <c:pt idx="10">
                  <c:v>0.17698854200452588</c:v>
                </c:pt>
                <c:pt idx="11">
                  <c:v>0.17795200767556232</c:v>
                </c:pt>
                <c:pt idx="12">
                  <c:v>0.17553596839333233</c:v>
                </c:pt>
                <c:pt idx="13">
                  <c:v>0.17820478239005116</c:v>
                </c:pt>
                <c:pt idx="14">
                  <c:v>0.18224566348911289</c:v>
                </c:pt>
                <c:pt idx="15">
                  <c:v>0.18449611120442383</c:v>
                </c:pt>
                <c:pt idx="16">
                  <c:v>0.18258109049652199</c:v>
                </c:pt>
                <c:pt idx="17">
                  <c:v>0.17486468099776559</c:v>
                </c:pt>
                <c:pt idx="18">
                  <c:v>0.17938467679625122</c:v>
                </c:pt>
                <c:pt idx="19">
                  <c:v>0.18440294917395961</c:v>
                </c:pt>
                <c:pt idx="20">
                  <c:v>0.19787143252937051</c:v>
                </c:pt>
                <c:pt idx="21">
                  <c:v>0.19518093918128498</c:v>
                </c:pt>
                <c:pt idx="22">
                  <c:v>0.19510974008141993</c:v>
                </c:pt>
                <c:pt idx="23">
                  <c:v>0.19097744269474268</c:v>
                </c:pt>
                <c:pt idx="24">
                  <c:v>0.19026550391873506</c:v>
                </c:pt>
                <c:pt idx="25">
                  <c:v>0.18424993055247735</c:v>
                </c:pt>
                <c:pt idx="26">
                  <c:v>0.18226666807967964</c:v>
                </c:pt>
              </c:numCache>
            </c:numRef>
          </c:val>
          <c:extLst>
            <c:ext xmlns:c16="http://schemas.microsoft.com/office/drawing/2014/chart" uri="{C3380CC4-5D6E-409C-BE32-E72D297353CC}">
              <c16:uniqueId val="{00000001-5116-454F-9287-FB22551D94DD}"/>
            </c:ext>
          </c:extLst>
        </c:ser>
        <c:dLbls>
          <c:showLegendKey val="0"/>
          <c:showVal val="0"/>
          <c:showCatName val="0"/>
          <c:showSerName val="0"/>
          <c:showPercent val="0"/>
          <c:showBubbleSize val="0"/>
        </c:dLbls>
        <c:gapWidth val="74"/>
        <c:axId val="656549336"/>
        <c:axId val="656552616"/>
      </c:barChart>
      <c:lineChart>
        <c:grouping val="standard"/>
        <c:varyColors val="0"/>
        <c:ser>
          <c:idx val="1"/>
          <c:order val="1"/>
          <c:tx>
            <c:strRef>
              <c:f>Sheet1!$C$1</c:f>
              <c:strCache>
                <c:ptCount val="1"/>
                <c:pt idx="0">
                  <c:v>Top 4</c:v>
                </c:pt>
              </c:strCache>
            </c:strRef>
          </c:tx>
          <c:spPr>
            <a:ln w="28575" cap="rnd">
              <a:solidFill>
                <a:schemeClr val="accent2"/>
              </a:solidFill>
              <a:round/>
            </a:ln>
            <a:effectLst/>
          </c:spPr>
          <c:marker>
            <c:symbol val="none"/>
          </c:marker>
          <c:dLbls>
            <c:dLbl>
              <c:idx val="0"/>
              <c:layout>
                <c:manualLayout>
                  <c:x val="-3.7382791774367131E-2"/>
                  <c:y val="-5.09181470739272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518-4376-97AA-B336706BDB23}"/>
                </c:ext>
              </c:extLst>
            </c:dLbl>
            <c:dLbl>
              <c:idx val="26"/>
              <c:layout>
                <c:manualLayout>
                  <c:x val="-3.8645290180026916E-2"/>
                  <c:y val="-3.39454313826181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63E-43B7-8B8B-C09F56A64D22}"/>
                </c:ext>
              </c:extLst>
            </c:dLbl>
            <c:dLbl>
              <c:idx val="44"/>
              <c:layout>
                <c:manualLayout>
                  <c:x val="-3.3275501819106372E-2"/>
                  <c:y val="-3.81886103054454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518-4376-97AA-B336706BDB23}"/>
                </c:ext>
              </c:extLst>
            </c:dLbl>
            <c:dLbl>
              <c:idx val="45"/>
              <c:layout>
                <c:manualLayout>
                  <c:x val="-2.1371319601479815E-3"/>
                  <c:y val="-4.66749681510999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518-4376-97AA-B336706BDB2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Sheet1!$A$2:$A$50</c:f>
              <c:strCache>
                <c:ptCount val="27"/>
                <c:pt idx="0">
                  <c:v>12-Sep-20</c:v>
                </c:pt>
                <c:pt idx="1">
                  <c:v>10-Oct-20</c:v>
                </c:pt>
                <c:pt idx="2">
                  <c:v>07-Nov-20</c:v>
                </c:pt>
                <c:pt idx="3">
                  <c:v>05-Dec-20</c:v>
                </c:pt>
                <c:pt idx="4">
                  <c:v>02-Jan-21</c:v>
                </c:pt>
                <c:pt idx="5">
                  <c:v>30-Jan-21</c:v>
                </c:pt>
                <c:pt idx="6">
                  <c:v>27-Feb-21</c:v>
                </c:pt>
                <c:pt idx="7">
                  <c:v>27-Mar-21</c:v>
                </c:pt>
                <c:pt idx="8">
                  <c:v>24-Apr-21</c:v>
                </c:pt>
                <c:pt idx="9">
                  <c:v>22-May-21</c:v>
                </c:pt>
                <c:pt idx="10">
                  <c:v>19-Jun-21</c:v>
                </c:pt>
                <c:pt idx="11">
                  <c:v>17-Jul-21</c:v>
                </c:pt>
                <c:pt idx="12">
                  <c:v>14-Aug-21</c:v>
                </c:pt>
                <c:pt idx="13">
                  <c:v>11-Sep-21</c:v>
                </c:pt>
                <c:pt idx="14">
                  <c:v>09-Oct-21</c:v>
                </c:pt>
                <c:pt idx="15">
                  <c:v>06-Nov-21</c:v>
                </c:pt>
                <c:pt idx="16">
                  <c:v>04-Dec-21</c:v>
                </c:pt>
                <c:pt idx="17">
                  <c:v>01-Jan-22</c:v>
                </c:pt>
                <c:pt idx="18">
                  <c:v>29-Jan-22</c:v>
                </c:pt>
                <c:pt idx="19">
                  <c:v>26-Feb-22</c:v>
                </c:pt>
                <c:pt idx="20">
                  <c:v>26-Mar-22</c:v>
                </c:pt>
                <c:pt idx="21">
                  <c:v>23-Apr-22</c:v>
                </c:pt>
                <c:pt idx="22">
                  <c:v>21-May-22</c:v>
                </c:pt>
                <c:pt idx="23">
                  <c:v> 18-Jun-22</c:v>
                </c:pt>
                <c:pt idx="24">
                  <c:v>16-Jul-22</c:v>
                </c:pt>
                <c:pt idx="25">
                  <c:v>13-Aug-22</c:v>
                </c:pt>
                <c:pt idx="26">
                  <c:v>10-Sep-22</c:v>
                </c:pt>
              </c:strCache>
            </c:strRef>
          </c:cat>
          <c:val>
            <c:numRef>
              <c:f>Sheet1!$C$2:$C$50</c:f>
              <c:numCache>
                <c:formatCode>0.0%</c:formatCode>
                <c:ptCount val="27"/>
                <c:pt idx="0">
                  <c:v>0.6338447927946268</c:v>
                </c:pt>
                <c:pt idx="1">
                  <c:v>0.63092423285496368</c:v>
                </c:pt>
                <c:pt idx="2">
                  <c:v>0.63248845542522414</c:v>
                </c:pt>
                <c:pt idx="3">
                  <c:v>0.63540105857827345</c:v>
                </c:pt>
                <c:pt idx="4">
                  <c:v>0.64394468397826676</c:v>
                </c:pt>
                <c:pt idx="5">
                  <c:v>0.64154061643173887</c:v>
                </c:pt>
                <c:pt idx="6">
                  <c:v>0.63928709666463224</c:v>
                </c:pt>
                <c:pt idx="7">
                  <c:v>0.63099900352730909</c:v>
                </c:pt>
                <c:pt idx="8">
                  <c:v>0.6311295214382564</c:v>
                </c:pt>
                <c:pt idx="9">
                  <c:v>0.62791059580567721</c:v>
                </c:pt>
                <c:pt idx="10">
                  <c:v>0.62761127575587361</c:v>
                </c:pt>
                <c:pt idx="11">
                  <c:v>0.6261746070640658</c:v>
                </c:pt>
                <c:pt idx="12">
                  <c:v>0.62779415829431207</c:v>
                </c:pt>
                <c:pt idx="13">
                  <c:v>0.62530139167900112</c:v>
                </c:pt>
                <c:pt idx="14">
                  <c:v>0.62336089681614326</c:v>
                </c:pt>
                <c:pt idx="15">
                  <c:v>0.6230688631638801</c:v>
                </c:pt>
                <c:pt idx="16">
                  <c:v>0.62675588981535413</c:v>
                </c:pt>
                <c:pt idx="17">
                  <c:v>0.63405214026688128</c:v>
                </c:pt>
                <c:pt idx="18">
                  <c:v>0.63097676940363068</c:v>
                </c:pt>
                <c:pt idx="19">
                  <c:v>0.62607302238659823</c:v>
                </c:pt>
                <c:pt idx="20">
                  <c:v>0.61426988122938031</c:v>
                </c:pt>
                <c:pt idx="21">
                  <c:v>0.61529142960395511</c:v>
                </c:pt>
                <c:pt idx="22">
                  <c:v>0.61326494668082199</c:v>
                </c:pt>
                <c:pt idx="23">
                  <c:v>0.61564979340974835</c:v>
                </c:pt>
                <c:pt idx="24">
                  <c:v>0.61475374153336759</c:v>
                </c:pt>
                <c:pt idx="25">
                  <c:v>0.61950329466151299</c:v>
                </c:pt>
                <c:pt idx="26">
                  <c:v>0.62168673668827745</c:v>
                </c:pt>
              </c:numCache>
            </c:numRef>
          </c:val>
          <c:smooth val="1"/>
          <c:extLst>
            <c:ext xmlns:c16="http://schemas.microsoft.com/office/drawing/2014/chart" uri="{C3380CC4-5D6E-409C-BE32-E72D297353CC}">
              <c16:uniqueId val="{00000002-5116-454F-9287-FB22551D94DD}"/>
            </c:ext>
          </c:extLst>
        </c:ser>
        <c:dLbls>
          <c:showLegendKey val="0"/>
          <c:showVal val="0"/>
          <c:showCatName val="0"/>
          <c:showSerName val="0"/>
          <c:showPercent val="0"/>
          <c:showBubbleSize val="0"/>
        </c:dLbls>
        <c:marker val="1"/>
        <c:smooth val="0"/>
        <c:axId val="168527256"/>
        <c:axId val="168529552"/>
      </c:lineChart>
      <c:catAx>
        <c:axId val="168527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168529552"/>
        <c:crosses val="autoZero"/>
        <c:auto val="1"/>
        <c:lblAlgn val="ctr"/>
        <c:lblOffset val="100"/>
        <c:noMultiLvlLbl val="0"/>
      </c:catAx>
      <c:valAx>
        <c:axId val="1685295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168527256"/>
        <c:crosses val="autoZero"/>
        <c:crossBetween val="between"/>
        <c:majorUnit val="0.1"/>
      </c:valAx>
      <c:valAx>
        <c:axId val="656552616"/>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656549336"/>
        <c:crosses val="max"/>
        <c:crossBetween val="between"/>
      </c:valAx>
      <c:catAx>
        <c:axId val="656549336"/>
        <c:scaling>
          <c:orientation val="minMax"/>
        </c:scaling>
        <c:delete val="1"/>
        <c:axPos val="b"/>
        <c:numFmt formatCode="General" sourceLinked="1"/>
        <c:majorTickMark val="out"/>
        <c:minorTickMark val="none"/>
        <c:tickLblPos val="nextTo"/>
        <c:crossAx val="65655261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301074783275049E-2"/>
          <c:y val="3.3945431382618137E-2"/>
          <c:w val="0.90988275260035412"/>
          <c:h val="0.5784008878131881"/>
        </c:manualLayout>
      </c:layout>
      <c:barChart>
        <c:barDir val="col"/>
        <c:grouping val="clustered"/>
        <c:varyColors val="0"/>
        <c:ser>
          <c:idx val="0"/>
          <c:order val="0"/>
          <c:tx>
            <c:strRef>
              <c:f>Sheet1!$B$1</c:f>
              <c:strCache>
                <c:ptCount val="1"/>
                <c:pt idx="0">
                  <c:v> OL Contribution </c:v>
                </c:pt>
              </c:strCache>
            </c:strRef>
          </c:tx>
          <c:spPr>
            <a:solidFill>
              <a:schemeClr val="accent1"/>
            </a:solidFill>
            <a:ln>
              <a:noFill/>
            </a:ln>
            <a:effectLst/>
          </c:spPr>
          <c:invertIfNegative val="0"/>
          <c:dLbls>
            <c:dLbl>
              <c:idx val="4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518-4376-97AA-B336706BDB23}"/>
                </c:ext>
              </c:extLst>
            </c:dLbl>
            <c:dLbl>
              <c:idx val="45"/>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18-4376-97AA-B336706BDB2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Bakery OL</c:v>
                </c:pt>
                <c:pt idx="1">
                  <c:v>Dry Grocery OL</c:v>
                </c:pt>
                <c:pt idx="2">
                  <c:v>Health &amp; Beauty OL</c:v>
                </c:pt>
                <c:pt idx="3">
                  <c:v>Confectionery OL</c:v>
                </c:pt>
                <c:pt idx="4">
                  <c:v>Household OL</c:v>
                </c:pt>
                <c:pt idx="5">
                  <c:v>Dairy OL</c:v>
                </c:pt>
                <c:pt idx="6">
                  <c:v>FMCG OL</c:v>
                </c:pt>
                <c:pt idx="7">
                  <c:v>Frozen OL</c:v>
                </c:pt>
                <c:pt idx="8">
                  <c:v>Delicatessen OL</c:v>
                </c:pt>
                <c:pt idx="9">
                  <c:v>Produce OL</c:v>
                </c:pt>
                <c:pt idx="10">
                  <c:v>MFP OL</c:v>
                </c:pt>
                <c:pt idx="11">
                  <c:v>BWS OL</c:v>
                </c:pt>
                <c:pt idx="12">
                  <c:v>Soft Drinks OL</c:v>
                </c:pt>
              </c:strCache>
            </c:strRef>
          </c:cat>
          <c:val>
            <c:numRef>
              <c:f>Sheet1!$B$2:$B$14</c:f>
              <c:numCache>
                <c:formatCode>0.0%</c:formatCode>
                <c:ptCount val="13"/>
                <c:pt idx="0">
                  <c:v>0.65557844384163966</c:v>
                </c:pt>
                <c:pt idx="1">
                  <c:v>0.52617129744468338</c:v>
                </c:pt>
                <c:pt idx="2">
                  <c:v>0.29032978895124395</c:v>
                </c:pt>
                <c:pt idx="3">
                  <c:v>0.26957542920226263</c:v>
                </c:pt>
                <c:pt idx="4">
                  <c:v>0.4594416496049783</c:v>
                </c:pt>
                <c:pt idx="5">
                  <c:v>0.63763825769726767</c:v>
                </c:pt>
                <c:pt idx="6">
                  <c:v>0.62073702313801205</c:v>
                </c:pt>
                <c:pt idx="7">
                  <c:v>0.57966518241694265</c:v>
                </c:pt>
                <c:pt idx="8">
                  <c:v>0.81049376176957133</c:v>
                </c:pt>
                <c:pt idx="9">
                  <c:v>0.99902874444570045</c:v>
                </c:pt>
                <c:pt idx="10">
                  <c:v>0.95688839174035534</c:v>
                </c:pt>
                <c:pt idx="11">
                  <c:v>0.23711302610242926</c:v>
                </c:pt>
                <c:pt idx="12">
                  <c:v>0.41085136872443917</c:v>
                </c:pt>
              </c:numCache>
            </c:numRef>
          </c:val>
          <c:extLst>
            <c:ext xmlns:c16="http://schemas.microsoft.com/office/drawing/2014/chart" uri="{C3380CC4-5D6E-409C-BE32-E72D297353CC}">
              <c16:uniqueId val="{00000001-5116-454F-9287-FB22551D94DD}"/>
            </c:ext>
          </c:extLst>
        </c:ser>
        <c:dLbls>
          <c:showLegendKey val="0"/>
          <c:showVal val="0"/>
          <c:showCatName val="0"/>
          <c:showSerName val="0"/>
          <c:showPercent val="0"/>
          <c:showBubbleSize val="0"/>
        </c:dLbls>
        <c:gapWidth val="74"/>
        <c:axId val="168527256"/>
        <c:axId val="168529552"/>
      </c:barChart>
      <c:lineChart>
        <c:grouping val="standard"/>
        <c:varyColors val="0"/>
        <c:ser>
          <c:idx val="1"/>
          <c:order val="1"/>
          <c:tx>
            <c:strRef>
              <c:f>Sheet1!$C$1</c:f>
              <c:strCache>
                <c:ptCount val="1"/>
                <c:pt idx="0">
                  <c:v> OL Growth pts diff vs category total </c:v>
                </c:pt>
              </c:strCache>
            </c:strRef>
          </c:tx>
          <c:spPr>
            <a:ln w="28575" cap="rnd">
              <a:solidFill>
                <a:schemeClr val="accent2"/>
              </a:solidFill>
              <a:round/>
            </a:ln>
            <a:effectLst/>
          </c:spPr>
          <c:marker>
            <c:symbol val="none"/>
          </c:marker>
          <c:cat>
            <c:strRef>
              <c:f>Sheet1!$A$2:$A$14</c:f>
              <c:strCache>
                <c:ptCount val="13"/>
                <c:pt idx="0">
                  <c:v>Bakery OL</c:v>
                </c:pt>
                <c:pt idx="1">
                  <c:v>Dry Grocery OL</c:v>
                </c:pt>
                <c:pt idx="2">
                  <c:v>Health &amp; Beauty OL</c:v>
                </c:pt>
                <c:pt idx="3">
                  <c:v>Confectionery OL</c:v>
                </c:pt>
                <c:pt idx="4">
                  <c:v>Household OL</c:v>
                </c:pt>
                <c:pt idx="5">
                  <c:v>Dairy OL</c:v>
                </c:pt>
                <c:pt idx="6">
                  <c:v>FMCG OL</c:v>
                </c:pt>
                <c:pt idx="7">
                  <c:v>Frozen OL</c:v>
                </c:pt>
                <c:pt idx="8">
                  <c:v>Delicatessen OL</c:v>
                </c:pt>
                <c:pt idx="9">
                  <c:v>Produce OL</c:v>
                </c:pt>
                <c:pt idx="10">
                  <c:v>MFP OL</c:v>
                </c:pt>
                <c:pt idx="11">
                  <c:v>BWS OL</c:v>
                </c:pt>
                <c:pt idx="12">
                  <c:v>Soft Drinks OL</c:v>
                </c:pt>
              </c:strCache>
            </c:strRef>
          </c:cat>
          <c:val>
            <c:numRef>
              <c:f>Sheet1!$C$2:$C$14</c:f>
              <c:numCache>
                <c:formatCode>0.0%</c:formatCode>
                <c:ptCount val="13"/>
                <c:pt idx="0">
                  <c:v>4.0531390145154056E-2</c:v>
                </c:pt>
                <c:pt idx="1">
                  <c:v>4.0392304922366118E-2</c:v>
                </c:pt>
                <c:pt idx="2">
                  <c:v>3.6776720565468546E-2</c:v>
                </c:pt>
                <c:pt idx="3">
                  <c:v>2.9661274772278423E-2</c:v>
                </c:pt>
                <c:pt idx="4">
                  <c:v>2.5674583498631609E-2</c:v>
                </c:pt>
                <c:pt idx="5">
                  <c:v>1.817934553077416E-2</c:v>
                </c:pt>
                <c:pt idx="6">
                  <c:v>1.0278188849597747E-2</c:v>
                </c:pt>
                <c:pt idx="7">
                  <c:v>5.7172520215088563E-3</c:v>
                </c:pt>
                <c:pt idx="8">
                  <c:v>5.1669291315918908E-3</c:v>
                </c:pt>
                <c:pt idx="9">
                  <c:v>1.6393522813906714E-5</c:v>
                </c:pt>
                <c:pt idx="10">
                  <c:v>-2.0349447645598984E-3</c:v>
                </c:pt>
                <c:pt idx="11">
                  <c:v>-8.6697678661828981E-3</c:v>
                </c:pt>
                <c:pt idx="12">
                  <c:v>-2.2891339819466117E-2</c:v>
                </c:pt>
              </c:numCache>
            </c:numRef>
          </c:val>
          <c:smooth val="1"/>
          <c:extLst>
            <c:ext xmlns:c16="http://schemas.microsoft.com/office/drawing/2014/chart" uri="{C3380CC4-5D6E-409C-BE32-E72D297353CC}">
              <c16:uniqueId val="{00000002-5116-454F-9287-FB22551D94DD}"/>
            </c:ext>
          </c:extLst>
        </c:ser>
        <c:dLbls>
          <c:showLegendKey val="0"/>
          <c:showVal val="0"/>
          <c:showCatName val="0"/>
          <c:showSerName val="0"/>
          <c:showPercent val="0"/>
          <c:showBubbleSize val="0"/>
        </c:dLbls>
        <c:marker val="1"/>
        <c:smooth val="0"/>
        <c:axId val="501252896"/>
        <c:axId val="501253880"/>
      </c:lineChart>
      <c:catAx>
        <c:axId val="168527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168529552"/>
        <c:crosses val="autoZero"/>
        <c:auto val="1"/>
        <c:lblAlgn val="ctr"/>
        <c:lblOffset val="100"/>
        <c:noMultiLvlLbl val="0"/>
      </c:catAx>
      <c:valAx>
        <c:axId val="1685295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168527256"/>
        <c:crosses val="autoZero"/>
        <c:crossBetween val="between"/>
        <c:majorUnit val="0.1"/>
      </c:valAx>
      <c:valAx>
        <c:axId val="501253880"/>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1252896"/>
        <c:crosses val="max"/>
        <c:crossBetween val="between"/>
      </c:valAx>
      <c:catAx>
        <c:axId val="501252896"/>
        <c:scaling>
          <c:orientation val="minMax"/>
        </c:scaling>
        <c:delete val="1"/>
        <c:axPos val="b"/>
        <c:numFmt formatCode="General" sourceLinked="1"/>
        <c:majorTickMark val="out"/>
        <c:minorTickMark val="none"/>
        <c:tickLblPos val="nextTo"/>
        <c:crossAx val="501253880"/>
        <c:crosses val="autoZero"/>
        <c:auto val="1"/>
        <c:lblAlgn val="ctr"/>
        <c:lblOffset val="100"/>
        <c:noMultiLvlLbl val="0"/>
      </c:catAx>
      <c:spPr>
        <a:noFill/>
        <a:ln>
          <a:noFill/>
        </a:ln>
        <a:effectLst/>
      </c:spPr>
    </c:plotArea>
    <c:legend>
      <c:legendPos val="b"/>
      <c:layout>
        <c:manualLayout>
          <c:xMode val="edge"/>
          <c:yMode val="edge"/>
          <c:x val="5.8853015227991912E-2"/>
          <c:y val="0.91443138049803829"/>
          <c:w val="0.8133741596752988"/>
          <c:h val="7.2903365804513981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051460970687542E-2"/>
          <c:y val="5.122148193014335E-2"/>
          <c:w val="0.9085414728063852"/>
          <c:h val="0.57238493153864245"/>
        </c:manualLayout>
      </c:layout>
      <c:lineChart>
        <c:grouping val="standard"/>
        <c:varyColors val="0"/>
        <c:ser>
          <c:idx val="0"/>
          <c:order val="0"/>
          <c:tx>
            <c:strRef>
              <c:f>Sheet1!$B$1</c:f>
              <c:strCache>
                <c:ptCount val="1"/>
                <c:pt idx="0">
                  <c:v>% on Offer</c:v>
                </c:pt>
              </c:strCache>
            </c:strRef>
          </c:tx>
          <c:spPr>
            <a:ln w="38100">
              <a:solidFill>
                <a:schemeClr val="tx1">
                  <a:lumMod val="65000"/>
                  <a:lumOff val="35000"/>
                </a:schemeClr>
              </a:solidFill>
            </a:ln>
          </c:spPr>
          <c:marker>
            <c:symbol val="none"/>
          </c:marker>
          <c:cat>
            <c:numRef>
              <c:f>Sheet1!$A$2:$A$185</c:f>
              <c:numCache>
                <c:formatCode>d\-mmm\-yy</c:formatCode>
                <c:ptCount val="28"/>
                <c:pt idx="0">
                  <c:v>44058</c:v>
                </c:pt>
                <c:pt idx="1">
                  <c:v>44086</c:v>
                </c:pt>
                <c:pt idx="2">
                  <c:v>44114</c:v>
                </c:pt>
                <c:pt idx="3">
                  <c:v>44142</c:v>
                </c:pt>
                <c:pt idx="4">
                  <c:v>44170</c:v>
                </c:pt>
                <c:pt idx="5">
                  <c:v>44198</c:v>
                </c:pt>
                <c:pt idx="6">
                  <c:v>44226</c:v>
                </c:pt>
                <c:pt idx="7">
                  <c:v>44254</c:v>
                </c:pt>
                <c:pt idx="8">
                  <c:v>44282</c:v>
                </c:pt>
                <c:pt idx="9">
                  <c:v>44310</c:v>
                </c:pt>
                <c:pt idx="10">
                  <c:v>44338</c:v>
                </c:pt>
                <c:pt idx="11">
                  <c:v>44366</c:v>
                </c:pt>
                <c:pt idx="12">
                  <c:v>44394</c:v>
                </c:pt>
                <c:pt idx="13">
                  <c:v>44422</c:v>
                </c:pt>
                <c:pt idx="14">
                  <c:v>44450</c:v>
                </c:pt>
                <c:pt idx="15">
                  <c:v>44478</c:v>
                </c:pt>
                <c:pt idx="16">
                  <c:v>44506</c:v>
                </c:pt>
                <c:pt idx="17">
                  <c:v>44534</c:v>
                </c:pt>
                <c:pt idx="18">
                  <c:v>44562</c:v>
                </c:pt>
                <c:pt idx="19">
                  <c:v>44590</c:v>
                </c:pt>
                <c:pt idx="20">
                  <c:v>44618</c:v>
                </c:pt>
                <c:pt idx="21">
                  <c:v>44646</c:v>
                </c:pt>
                <c:pt idx="22">
                  <c:v>44674</c:v>
                </c:pt>
                <c:pt idx="23">
                  <c:v>44702</c:v>
                </c:pt>
                <c:pt idx="24">
                  <c:v>44730</c:v>
                </c:pt>
                <c:pt idx="25">
                  <c:v>44758</c:v>
                </c:pt>
                <c:pt idx="26">
                  <c:v>44786</c:v>
                </c:pt>
                <c:pt idx="27">
                  <c:v>44814</c:v>
                </c:pt>
              </c:numCache>
            </c:numRef>
          </c:cat>
          <c:val>
            <c:numRef>
              <c:f>Sheet1!$B$2:$B$185</c:f>
              <c:numCache>
                <c:formatCode>0.0%</c:formatCode>
                <c:ptCount val="28"/>
                <c:pt idx="0">
                  <c:v>0.20422627436079036</c:v>
                </c:pt>
                <c:pt idx="1">
                  <c:v>0.21636714185502476</c:v>
                </c:pt>
                <c:pt idx="2">
                  <c:v>0.21561998282273565</c:v>
                </c:pt>
                <c:pt idx="3">
                  <c:v>0.21600022011719194</c:v>
                </c:pt>
                <c:pt idx="4">
                  <c:v>0.23019641124563575</c:v>
                </c:pt>
                <c:pt idx="5">
                  <c:v>0.2205709434935656</c:v>
                </c:pt>
                <c:pt idx="6">
                  <c:v>0.1928176196722394</c:v>
                </c:pt>
                <c:pt idx="7">
                  <c:v>0.20168651991255868</c:v>
                </c:pt>
                <c:pt idx="8">
                  <c:v>0.20571746287933335</c:v>
                </c:pt>
                <c:pt idx="9">
                  <c:v>0.21309876720291776</c:v>
                </c:pt>
                <c:pt idx="10">
                  <c:v>0.20679934218718915</c:v>
                </c:pt>
                <c:pt idx="11">
                  <c:v>0.21376787486096194</c:v>
                </c:pt>
                <c:pt idx="12">
                  <c:v>0.20845381744682881</c:v>
                </c:pt>
                <c:pt idx="13">
                  <c:v>0.19490020531987645</c:v>
                </c:pt>
                <c:pt idx="14">
                  <c:v>0.19901723378952377</c:v>
                </c:pt>
                <c:pt idx="15">
                  <c:v>0.20098757905975939</c:v>
                </c:pt>
                <c:pt idx="16">
                  <c:v>0.20320677828231123</c:v>
                </c:pt>
                <c:pt idx="17">
                  <c:v>0.21814427775333639</c:v>
                </c:pt>
                <c:pt idx="18">
                  <c:v>0.22243989822863128</c:v>
                </c:pt>
                <c:pt idx="19">
                  <c:v>0.19235215397178734</c:v>
                </c:pt>
                <c:pt idx="20">
                  <c:v>0.19892947945052344</c:v>
                </c:pt>
                <c:pt idx="21">
                  <c:v>0.19885533432617003</c:v>
                </c:pt>
                <c:pt idx="22">
                  <c:v>0.21490563257245207</c:v>
                </c:pt>
                <c:pt idx="23">
                  <c:v>0.20446154321891047</c:v>
                </c:pt>
                <c:pt idx="24">
                  <c:v>0.21841374610338155</c:v>
                </c:pt>
                <c:pt idx="25">
                  <c:v>0.20473805747398663</c:v>
                </c:pt>
                <c:pt idx="26">
                  <c:v>0.20348922320610346</c:v>
                </c:pt>
                <c:pt idx="27">
                  <c:v>0.20936470076531183</c:v>
                </c:pt>
              </c:numCache>
            </c:numRef>
          </c:val>
          <c:smooth val="1"/>
          <c:extLst>
            <c:ext xmlns:c16="http://schemas.microsoft.com/office/drawing/2014/chart" uri="{C3380CC4-5D6E-409C-BE32-E72D297353CC}">
              <c16:uniqueId val="{00000000-7609-4901-B44B-2F888437377A}"/>
            </c:ext>
          </c:extLst>
        </c:ser>
        <c:ser>
          <c:idx val="1"/>
          <c:order val="1"/>
          <c:tx>
            <c:strRef>
              <c:f>Sheet1!$C$1</c:f>
              <c:strCache>
                <c:ptCount val="1"/>
                <c:pt idx="0">
                  <c:v>Annual Average</c:v>
                </c:pt>
              </c:strCache>
            </c:strRef>
          </c:tx>
          <c:spPr>
            <a:ln w="12700">
              <a:solidFill>
                <a:schemeClr val="tx1"/>
              </a:solidFill>
            </a:ln>
          </c:spPr>
          <c:marker>
            <c:symbol val="none"/>
          </c:marker>
          <c:cat>
            <c:numRef>
              <c:f>Sheet1!$A$2:$A$185</c:f>
              <c:numCache>
                <c:formatCode>d\-mmm\-yy</c:formatCode>
                <c:ptCount val="28"/>
                <c:pt idx="0">
                  <c:v>44058</c:v>
                </c:pt>
                <c:pt idx="1">
                  <c:v>44086</c:v>
                </c:pt>
                <c:pt idx="2">
                  <c:v>44114</c:v>
                </c:pt>
                <c:pt idx="3">
                  <c:v>44142</c:v>
                </c:pt>
                <c:pt idx="4">
                  <c:v>44170</c:v>
                </c:pt>
                <c:pt idx="5">
                  <c:v>44198</c:v>
                </c:pt>
                <c:pt idx="6">
                  <c:v>44226</c:v>
                </c:pt>
                <c:pt idx="7">
                  <c:v>44254</c:v>
                </c:pt>
                <c:pt idx="8">
                  <c:v>44282</c:v>
                </c:pt>
                <c:pt idx="9">
                  <c:v>44310</c:v>
                </c:pt>
                <c:pt idx="10">
                  <c:v>44338</c:v>
                </c:pt>
                <c:pt idx="11">
                  <c:v>44366</c:v>
                </c:pt>
                <c:pt idx="12">
                  <c:v>44394</c:v>
                </c:pt>
                <c:pt idx="13">
                  <c:v>44422</c:v>
                </c:pt>
                <c:pt idx="14">
                  <c:v>44450</c:v>
                </c:pt>
                <c:pt idx="15">
                  <c:v>44478</c:v>
                </c:pt>
                <c:pt idx="16">
                  <c:v>44506</c:v>
                </c:pt>
                <c:pt idx="17">
                  <c:v>44534</c:v>
                </c:pt>
                <c:pt idx="18">
                  <c:v>44562</c:v>
                </c:pt>
                <c:pt idx="19">
                  <c:v>44590</c:v>
                </c:pt>
                <c:pt idx="20">
                  <c:v>44618</c:v>
                </c:pt>
                <c:pt idx="21">
                  <c:v>44646</c:v>
                </c:pt>
                <c:pt idx="22">
                  <c:v>44674</c:v>
                </c:pt>
                <c:pt idx="23">
                  <c:v>44702</c:v>
                </c:pt>
                <c:pt idx="24">
                  <c:v>44730</c:v>
                </c:pt>
                <c:pt idx="25">
                  <c:v>44758</c:v>
                </c:pt>
                <c:pt idx="26">
                  <c:v>44786</c:v>
                </c:pt>
                <c:pt idx="27">
                  <c:v>44814</c:v>
                </c:pt>
              </c:numCache>
            </c:numRef>
          </c:cat>
          <c:val>
            <c:numRef>
              <c:f>Sheet1!$C$2:$C$185</c:f>
              <c:numCache>
                <c:formatCode>0.0%</c:formatCode>
                <c:ptCount val="28"/>
                <c:pt idx="0">
                  <c:v>0.20825243545141056</c:v>
                </c:pt>
                <c:pt idx="1">
                  <c:v>0.20825243545141056</c:v>
                </c:pt>
                <c:pt idx="2">
                  <c:v>0.20825243545141056</c:v>
                </c:pt>
                <c:pt idx="3">
                  <c:v>0.20825243545141056</c:v>
                </c:pt>
                <c:pt idx="4">
                  <c:v>0.20825243545141056</c:v>
                </c:pt>
                <c:pt idx="5">
                  <c:v>0.20825243545141056</c:v>
                </c:pt>
                <c:pt idx="6">
                  <c:v>0.20627717710312071</c:v>
                </c:pt>
                <c:pt idx="7">
                  <c:v>0.20627717710312071</c:v>
                </c:pt>
                <c:pt idx="8">
                  <c:v>0.20627717710312071</c:v>
                </c:pt>
                <c:pt idx="9">
                  <c:v>0.20627717710312071</c:v>
                </c:pt>
                <c:pt idx="10">
                  <c:v>0.20627717710312071</c:v>
                </c:pt>
                <c:pt idx="11">
                  <c:v>0.20627717710312071</c:v>
                </c:pt>
                <c:pt idx="12">
                  <c:v>0.20627717710312071</c:v>
                </c:pt>
                <c:pt idx="13">
                  <c:v>0.20627717710312071</c:v>
                </c:pt>
                <c:pt idx="14">
                  <c:v>0.20627717710312071</c:v>
                </c:pt>
                <c:pt idx="15">
                  <c:v>0.20627717710312071</c:v>
                </c:pt>
                <c:pt idx="16">
                  <c:v>0.20627717710312071</c:v>
                </c:pt>
                <c:pt idx="17">
                  <c:v>0.20627717710312071</c:v>
                </c:pt>
                <c:pt idx="18">
                  <c:v>0.20627717710312071</c:v>
                </c:pt>
                <c:pt idx="19">
                  <c:v>0.20491474114720293</c:v>
                </c:pt>
                <c:pt idx="20">
                  <c:v>0.20491474114720293</c:v>
                </c:pt>
                <c:pt idx="21">
                  <c:v>0.20491474114720293</c:v>
                </c:pt>
                <c:pt idx="22">
                  <c:v>0.20491474114720293</c:v>
                </c:pt>
                <c:pt idx="23">
                  <c:v>0.20491474114720293</c:v>
                </c:pt>
                <c:pt idx="24">
                  <c:v>0.20491474114720293</c:v>
                </c:pt>
                <c:pt idx="25">
                  <c:v>0.20491474114720293</c:v>
                </c:pt>
                <c:pt idx="26">
                  <c:v>0.20491474114720293</c:v>
                </c:pt>
                <c:pt idx="27">
                  <c:v>0.20491474114720293</c:v>
                </c:pt>
              </c:numCache>
            </c:numRef>
          </c:val>
          <c:smooth val="0"/>
          <c:extLst>
            <c:ext xmlns:c16="http://schemas.microsoft.com/office/drawing/2014/chart" uri="{C3380CC4-5D6E-409C-BE32-E72D297353CC}">
              <c16:uniqueId val="{00000001-7609-4901-B44B-2F888437377A}"/>
            </c:ext>
          </c:extLst>
        </c:ser>
        <c:dLbls>
          <c:showLegendKey val="0"/>
          <c:showVal val="0"/>
          <c:showCatName val="0"/>
          <c:showSerName val="0"/>
          <c:showPercent val="0"/>
          <c:showBubbleSize val="0"/>
        </c:dLbls>
        <c:smooth val="0"/>
        <c:axId val="382148008"/>
        <c:axId val="382150752"/>
      </c:lineChart>
      <c:catAx>
        <c:axId val="382148008"/>
        <c:scaling>
          <c:orientation val="minMax"/>
        </c:scaling>
        <c:delete val="0"/>
        <c:axPos val="b"/>
        <c:numFmt formatCode="d\-mmm\-yy" sourceLinked="1"/>
        <c:majorTickMark val="out"/>
        <c:minorTickMark val="none"/>
        <c:tickLblPos val="low"/>
        <c:txPr>
          <a:bodyPr/>
          <a:lstStyle/>
          <a:p>
            <a:pPr>
              <a:defRPr sz="900">
                <a:latin typeface="Avenir Next LT Pro" panose="020B0604020202020204" charset="0"/>
              </a:defRPr>
            </a:pPr>
            <a:endParaRPr lang="en-US"/>
          </a:p>
        </c:txPr>
        <c:crossAx val="382150752"/>
        <c:crosses val="autoZero"/>
        <c:auto val="0"/>
        <c:lblAlgn val="ctr"/>
        <c:lblOffset val="100"/>
        <c:noMultiLvlLbl val="1"/>
      </c:catAx>
      <c:valAx>
        <c:axId val="382150752"/>
        <c:scaling>
          <c:orientation val="minMax"/>
          <c:min val="0.14000000000000001"/>
        </c:scaling>
        <c:delete val="0"/>
        <c:axPos val="l"/>
        <c:numFmt formatCode="0%" sourceLinked="0"/>
        <c:majorTickMark val="out"/>
        <c:minorTickMark val="none"/>
        <c:tickLblPos val="nextTo"/>
        <c:txPr>
          <a:bodyPr/>
          <a:lstStyle/>
          <a:p>
            <a:pPr>
              <a:defRPr sz="1000">
                <a:latin typeface="Avenir Next LT Pro" panose="020B0604020202020204" charset="0"/>
              </a:defRPr>
            </a:pPr>
            <a:endParaRPr lang="en-US"/>
          </a:p>
        </c:txPr>
        <c:crossAx val="382148008"/>
        <c:crosses val="autoZero"/>
        <c:crossBetween val="between"/>
        <c:majorUnit val="2.0000000000000004E-2"/>
      </c:valAx>
    </c:plotArea>
    <c:legend>
      <c:legendPos val="r"/>
      <c:layout>
        <c:manualLayout>
          <c:xMode val="edge"/>
          <c:yMode val="edge"/>
          <c:x val="0.59430730761939732"/>
          <c:y val="0"/>
          <c:w val="0.33612394369848397"/>
          <c:h val="0.13142421218227704"/>
        </c:manualLayout>
      </c:layout>
      <c:overlay val="0"/>
      <c:txPr>
        <a:bodyPr/>
        <a:lstStyle/>
        <a:p>
          <a:pPr>
            <a:defRPr sz="1000">
              <a:latin typeface="Avenir Next LT Pro" panose="020B060402020202020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6.0602174460895643E-2"/>
          <c:w val="0.97294397998183768"/>
          <c:h val="0.76718058225209262"/>
        </c:manualLayout>
      </c:layout>
      <c:lineChart>
        <c:grouping val="standard"/>
        <c:varyColors val="0"/>
        <c:ser>
          <c:idx val="0"/>
          <c:order val="0"/>
          <c:tx>
            <c:strRef>
              <c:f>Sheet1!$B$1</c:f>
              <c:strCache>
                <c:ptCount val="1"/>
                <c:pt idx="0">
                  <c:v>Total Store Value Sales</c:v>
                </c:pt>
              </c:strCache>
            </c:strRef>
          </c:tx>
          <c:spPr>
            <a:ln w="19050" cap="rnd">
              <a:solidFill>
                <a:srgbClr val="17A24B"/>
              </a:solidFill>
              <a:round/>
            </a:ln>
            <a:effectLst/>
          </c:spPr>
          <c:marker>
            <c:symbol val="none"/>
          </c:marker>
          <c:dLbls>
            <c:dLbl>
              <c:idx val="8"/>
              <c:layout>
                <c:manualLayout>
                  <c:x val="-3.2778292704378285E-2"/>
                  <c:y val="-3.70872185182589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6F-480A-817D-AC37DCD21D7E}"/>
                </c:ext>
              </c:extLst>
            </c:dLbl>
            <c:dLbl>
              <c:idx val="10"/>
              <c:layout>
                <c:manualLayout>
                  <c:x val="-2.9394138904843218E-2"/>
                  <c:y val="-3.97163676574955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6A-4BE2-8069-92F47ED8720F}"/>
                </c:ext>
              </c:extLst>
            </c:dLbl>
            <c:dLbl>
              <c:idx val="11"/>
              <c:layout>
                <c:manualLayout>
                  <c:x val="-1.8727383931132959E-2"/>
                  <c:y val="-2.66158048490650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99D-4BA8-89DF-E9CC1BF11F6D}"/>
                </c:ext>
              </c:extLst>
            </c:dLbl>
            <c:numFmt formatCode="0.0%" sourceLinked="0"/>
            <c:spPr>
              <a:noFill/>
              <a:ln>
                <a:noFill/>
              </a:ln>
              <a:effectLst/>
            </c:spPr>
            <c:txPr>
              <a:bodyPr wrap="square" lIns="38100" tIns="19050" rIns="38100" bIns="19050" anchor="ctr">
                <a:spAutoFit/>
              </a:bodyPr>
              <a:lstStyle/>
              <a:p>
                <a:pPr>
                  <a:defRPr>
                    <a:latin typeface="Montserrat" panose="00000500000000000000" pitchFamily="2"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Sheet1!$A$2:$A$338</c:f>
              <c:strCache>
                <c:ptCount val="12"/>
                <c:pt idx="0">
                  <c:v>25-Jun-22</c:v>
                </c:pt>
                <c:pt idx="1">
                  <c:v>02-Jul-22</c:v>
                </c:pt>
                <c:pt idx="2">
                  <c:v>09-Jul-22</c:v>
                </c:pt>
                <c:pt idx="3">
                  <c:v> 16-Jul-22</c:v>
                </c:pt>
                <c:pt idx="4">
                  <c:v>23-Jul-22</c:v>
                </c:pt>
                <c:pt idx="5">
                  <c:v>30-Jul-22</c:v>
                </c:pt>
                <c:pt idx="6">
                  <c:v>06-Aug-22</c:v>
                </c:pt>
                <c:pt idx="7">
                  <c:v>13-Aug-22</c:v>
                </c:pt>
                <c:pt idx="8">
                  <c:v>20-Aug-22</c:v>
                </c:pt>
                <c:pt idx="9">
                  <c:v> 27-Aug-22</c:v>
                </c:pt>
                <c:pt idx="10">
                  <c:v>03-Sep-22</c:v>
                </c:pt>
                <c:pt idx="11">
                  <c:v> 10-Sep-22</c:v>
                </c:pt>
              </c:strCache>
            </c:strRef>
          </c:cat>
          <c:val>
            <c:numRef>
              <c:f>Sheet1!$B$2:$B$338</c:f>
              <c:numCache>
                <c:formatCode>0.0%</c:formatCode>
                <c:ptCount val="12"/>
                <c:pt idx="0">
                  <c:v>2.178498386681671E-2</c:v>
                </c:pt>
                <c:pt idx="1">
                  <c:v>-1.7716310092362741E-3</c:v>
                </c:pt>
                <c:pt idx="2">
                  <c:v>3.1454945496497189E-2</c:v>
                </c:pt>
                <c:pt idx="3">
                  <c:v>5.7564988338967282E-2</c:v>
                </c:pt>
                <c:pt idx="4">
                  <c:v>1.9065223064635317E-2</c:v>
                </c:pt>
                <c:pt idx="5">
                  <c:v>4.03562534820745E-2</c:v>
                </c:pt>
                <c:pt idx="6">
                  <c:v>3.4885232300449154E-2</c:v>
                </c:pt>
                <c:pt idx="7">
                  <c:v>7.0547661285125018E-2</c:v>
                </c:pt>
                <c:pt idx="8">
                  <c:v>3.229163729447504E-2</c:v>
                </c:pt>
                <c:pt idx="9">
                  <c:v>1.9060973196132647E-2</c:v>
                </c:pt>
                <c:pt idx="10">
                  <c:v>1.9640261092311651E-2</c:v>
                </c:pt>
                <c:pt idx="11">
                  <c:v>1.8959820213091172E-2</c:v>
                </c:pt>
              </c:numCache>
            </c:numRef>
          </c:val>
          <c:smooth val="1"/>
          <c:extLst>
            <c:ext xmlns:c16="http://schemas.microsoft.com/office/drawing/2014/chart" uri="{C3380CC4-5D6E-409C-BE32-E72D297353CC}">
              <c16:uniqueId val="{00000000-2B7F-4242-9281-CF9A63A04573}"/>
            </c:ext>
          </c:extLst>
        </c:ser>
        <c:ser>
          <c:idx val="1"/>
          <c:order val="1"/>
          <c:tx>
            <c:strRef>
              <c:f>Sheet1!$C$1</c:f>
              <c:strCache>
                <c:ptCount val="1"/>
                <c:pt idx="0">
                  <c:v>Total Store Unit Sales</c:v>
                </c:pt>
              </c:strCache>
            </c:strRef>
          </c:tx>
          <c:spPr>
            <a:ln w="19050" cap="rnd">
              <a:solidFill>
                <a:srgbClr val="0056FF"/>
              </a:solidFill>
              <a:round/>
            </a:ln>
            <a:effectLst/>
          </c:spPr>
          <c:marker>
            <c:symbol val="none"/>
          </c:marker>
          <c:dLbls>
            <c:dLbl>
              <c:idx val="9"/>
              <c:layout>
                <c:manualLayout>
                  <c:x val="-3.2084892504571728E-2"/>
                  <c:y val="3.09830029653345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CD-41F0-BB85-45154F17FB11}"/>
                </c:ext>
              </c:extLst>
            </c:dLbl>
            <c:numFmt formatCode="0.0%" sourceLinked="0"/>
            <c:spPr>
              <a:noFill/>
              <a:ln>
                <a:noFill/>
              </a:ln>
              <a:effectLst/>
            </c:spPr>
            <c:txPr>
              <a:bodyPr wrap="square" lIns="38100" tIns="19050" rIns="38100" bIns="19050" anchor="ctr">
                <a:spAutoFit/>
              </a:bodyPr>
              <a:lstStyle/>
              <a:p>
                <a:pPr>
                  <a:defRPr>
                    <a:latin typeface="Montserrat" panose="00000500000000000000" pitchFamily="2"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Sheet1!$A$2:$A$338</c:f>
              <c:strCache>
                <c:ptCount val="12"/>
                <c:pt idx="0">
                  <c:v>25-Jun-22</c:v>
                </c:pt>
                <c:pt idx="1">
                  <c:v>02-Jul-22</c:v>
                </c:pt>
                <c:pt idx="2">
                  <c:v>09-Jul-22</c:v>
                </c:pt>
                <c:pt idx="3">
                  <c:v> 16-Jul-22</c:v>
                </c:pt>
                <c:pt idx="4">
                  <c:v>23-Jul-22</c:v>
                </c:pt>
                <c:pt idx="5">
                  <c:v>30-Jul-22</c:v>
                </c:pt>
                <c:pt idx="6">
                  <c:v>06-Aug-22</c:v>
                </c:pt>
                <c:pt idx="7">
                  <c:v>13-Aug-22</c:v>
                </c:pt>
                <c:pt idx="8">
                  <c:v>20-Aug-22</c:v>
                </c:pt>
                <c:pt idx="9">
                  <c:v> 27-Aug-22</c:v>
                </c:pt>
                <c:pt idx="10">
                  <c:v>03-Sep-22</c:v>
                </c:pt>
                <c:pt idx="11">
                  <c:v> 10-Sep-22</c:v>
                </c:pt>
              </c:strCache>
            </c:strRef>
          </c:cat>
          <c:val>
            <c:numRef>
              <c:f>Sheet1!$C$2:$C$338</c:f>
              <c:numCache>
                <c:formatCode>0.0%</c:formatCode>
                <c:ptCount val="12"/>
                <c:pt idx="0">
                  <c:v>-4.0725506655352128E-2</c:v>
                </c:pt>
                <c:pt idx="1">
                  <c:v>-6.0465040468117515E-2</c:v>
                </c:pt>
                <c:pt idx="2">
                  <c:v>-4.0185752719047674E-2</c:v>
                </c:pt>
                <c:pt idx="3">
                  <c:v>-2.0790657817216007E-2</c:v>
                </c:pt>
                <c:pt idx="4">
                  <c:v>-5.4045299267325486E-2</c:v>
                </c:pt>
                <c:pt idx="5">
                  <c:v>-4.2223375856066503E-2</c:v>
                </c:pt>
                <c:pt idx="6">
                  <c:v>-4.4173295822368952E-2</c:v>
                </c:pt>
                <c:pt idx="7">
                  <c:v>-9.0272099178598797E-3</c:v>
                </c:pt>
                <c:pt idx="8">
                  <c:v>-4.3865118797083769E-2</c:v>
                </c:pt>
                <c:pt idx="9">
                  <c:v>-5.4940402691328827E-2</c:v>
                </c:pt>
                <c:pt idx="10">
                  <c:v>-5.5843746857390686E-2</c:v>
                </c:pt>
                <c:pt idx="11">
                  <c:v>-6.0295796221611075E-2</c:v>
                </c:pt>
              </c:numCache>
            </c:numRef>
          </c:val>
          <c:smooth val="1"/>
          <c:extLst>
            <c:ext xmlns:c16="http://schemas.microsoft.com/office/drawing/2014/chart" uri="{C3380CC4-5D6E-409C-BE32-E72D297353CC}">
              <c16:uniqueId val="{00000001-2B7F-4242-9281-CF9A63A04573}"/>
            </c:ext>
          </c:extLst>
        </c:ser>
        <c:dLbls>
          <c:showLegendKey val="0"/>
          <c:showVal val="1"/>
          <c:showCatName val="0"/>
          <c:showSerName val="0"/>
          <c:showPercent val="0"/>
          <c:showBubbleSize val="0"/>
        </c:dLbls>
        <c:smooth val="0"/>
        <c:axId val="45898368"/>
        <c:axId val="45912448"/>
      </c:lineChart>
      <c:catAx>
        <c:axId val="45898368"/>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0" spcFirstLastPara="1" vertOverflow="ellipsis" vert="horz" wrap="square" anchor="ctr" anchorCtr="1"/>
          <a:lstStyle/>
          <a:p>
            <a:pPr>
              <a:defRPr sz="800" b="1" i="0" u="none" strike="noStrike" kern="1200" baseline="0">
                <a:solidFill>
                  <a:schemeClr val="tx1"/>
                </a:solidFill>
                <a:latin typeface="Montserrat" panose="00000500000000000000" pitchFamily="2" charset="0"/>
                <a:ea typeface="+mn-ea"/>
                <a:cs typeface="+mn-cs"/>
              </a:defRPr>
            </a:pPr>
            <a:endParaRPr lang="en-US"/>
          </a:p>
        </c:txPr>
        <c:crossAx val="45912448"/>
        <c:crosses val="autoZero"/>
        <c:auto val="1"/>
        <c:lblAlgn val="ctr"/>
        <c:lblOffset val="100"/>
        <c:noMultiLvlLbl val="0"/>
      </c:catAx>
      <c:valAx>
        <c:axId val="45912448"/>
        <c:scaling>
          <c:orientation val="minMax"/>
          <c:min val="-0.25"/>
        </c:scaling>
        <c:delete val="1"/>
        <c:axPos val="l"/>
        <c:majorGridlines>
          <c:spPr>
            <a:ln w="9525" cap="flat" cmpd="sng" algn="ctr">
              <a:solidFill>
                <a:schemeClr val="tx2"/>
              </a:solidFill>
              <a:round/>
            </a:ln>
            <a:effectLst/>
          </c:spPr>
        </c:majorGridlines>
        <c:numFmt formatCode="0.0%" sourceLinked="1"/>
        <c:majorTickMark val="out"/>
        <c:minorTickMark val="none"/>
        <c:tickLblPos val="nextTo"/>
        <c:crossAx val="45898368"/>
        <c:crosses val="autoZero"/>
        <c:crossBetween val="between"/>
      </c:valAx>
      <c:spPr>
        <a:noFill/>
        <a:ln>
          <a:noFill/>
        </a:ln>
        <a:effectLst/>
      </c:spPr>
    </c:plotArea>
    <c:legend>
      <c:legendPos val="l"/>
      <c:layout>
        <c:manualLayout>
          <c:xMode val="edge"/>
          <c:yMode val="edge"/>
          <c:x val="0.75520326109366132"/>
          <c:y val="0.72722609353074774"/>
          <c:w val="0.21715485387854863"/>
          <c:h val="8.962351793833310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876635878802996E-2"/>
          <c:y val="0.17991872589528413"/>
          <c:w val="0.97294397998183768"/>
          <c:h val="0.74423334543674047"/>
        </c:manualLayout>
      </c:layout>
      <c:lineChart>
        <c:grouping val="standard"/>
        <c:varyColors val="0"/>
        <c:ser>
          <c:idx val="0"/>
          <c:order val="0"/>
          <c:tx>
            <c:strRef>
              <c:f>Sheet1!$A$2</c:f>
              <c:strCache>
                <c:ptCount val="1"/>
                <c:pt idx="0">
                  <c:v>Total SPI</c:v>
                </c:pt>
              </c:strCache>
            </c:strRef>
          </c:tx>
          <c:spPr>
            <a:ln w="19050" cap="rnd">
              <a:solidFill>
                <a:srgbClr val="17A24B"/>
              </a:solidFill>
              <a:round/>
            </a:ln>
            <a:effectLst/>
          </c:spPr>
          <c:marker>
            <c:symbol val="none"/>
          </c:marker>
          <c:cat>
            <c:numRef>
              <c:f>Sheet1!$B$1:$EK$1</c:f>
              <c:numCache>
                <c:formatCode>mmm\-yy</c:formatCode>
                <c:ptCount val="13"/>
                <c:pt idx="0">
                  <c:v>44409</c:v>
                </c:pt>
                <c:pt idx="1">
                  <c:v>44440</c:v>
                </c:pt>
                <c:pt idx="2">
                  <c:v>44470</c:v>
                </c:pt>
                <c:pt idx="3">
                  <c:v>44501</c:v>
                </c:pt>
                <c:pt idx="4">
                  <c:v>44531</c:v>
                </c:pt>
                <c:pt idx="5">
                  <c:v>44562</c:v>
                </c:pt>
                <c:pt idx="6">
                  <c:v>44593</c:v>
                </c:pt>
                <c:pt idx="7">
                  <c:v>44621</c:v>
                </c:pt>
                <c:pt idx="8">
                  <c:v>44652</c:v>
                </c:pt>
                <c:pt idx="9">
                  <c:v>44682</c:v>
                </c:pt>
                <c:pt idx="10">
                  <c:v>44713</c:v>
                </c:pt>
                <c:pt idx="11">
                  <c:v>44743</c:v>
                </c:pt>
                <c:pt idx="12">
                  <c:v>44774</c:v>
                </c:pt>
              </c:numCache>
            </c:numRef>
          </c:cat>
          <c:val>
            <c:numRef>
              <c:f>Sheet1!$B$2:$EK$2</c:f>
            </c:numRef>
          </c:val>
          <c:smooth val="1"/>
          <c:extLst>
            <c:ext xmlns:c16="http://schemas.microsoft.com/office/drawing/2014/chart" uri="{C3380CC4-5D6E-409C-BE32-E72D297353CC}">
              <c16:uniqueId val="{00000000-2B7F-4242-9281-CF9A63A04573}"/>
            </c:ext>
          </c:extLst>
        </c:ser>
        <c:ser>
          <c:idx val="1"/>
          <c:order val="1"/>
          <c:tx>
            <c:strRef>
              <c:f>Sheet1!$A$3</c:f>
              <c:strCache>
                <c:ptCount val="1"/>
                <c:pt idx="0">
                  <c:v>Food</c:v>
                </c:pt>
              </c:strCache>
            </c:strRef>
          </c:tx>
          <c:spPr>
            <a:ln>
              <a:solidFill>
                <a:schemeClr val="accent1"/>
              </a:solidFill>
            </a:ln>
          </c:spPr>
          <c:marker>
            <c:symbol val="none"/>
          </c:marker>
          <c:dLbls>
            <c:dLbl>
              <c:idx val="10"/>
              <c:layout>
                <c:manualLayout>
                  <c:x val="-3.3416830485433875E-2"/>
                  <c:y val="2.25926119194113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B5-4847-8067-BB1208C3ECDA}"/>
                </c:ext>
              </c:extLst>
            </c:dLbl>
            <c:dLbl>
              <c:idx val="11"/>
              <c:layout>
                <c:manualLayout>
                  <c:x val="-3.7853790405528234E-2"/>
                  <c:y val="3.765435319901897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89F-4779-B3EB-E03891469346}"/>
                </c:ext>
              </c:extLst>
            </c:dLbl>
            <c:dLbl>
              <c:idx val="12"/>
              <c:layout>
                <c:manualLayout>
                  <c:x val="-2.1413184575519766E-2"/>
                  <c:y val="2.4475477824847366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6.8074607653426156E-2"/>
                      <c:h val="0.13250566890734775"/>
                    </c:manualLayout>
                  </c15:layout>
                </c:ext>
                <c:ext xmlns:c16="http://schemas.microsoft.com/office/drawing/2014/chart" uri="{C3380CC4-5D6E-409C-BE32-E72D297353CC}">
                  <c16:uniqueId val="{00000000-589F-4779-B3EB-E03891469346}"/>
                </c:ext>
              </c:extLst>
            </c:dLbl>
            <c:numFmt formatCode="0.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Sheet1!$B$1:$EK$1</c:f>
              <c:numCache>
                <c:formatCode>mmm\-yy</c:formatCode>
                <c:ptCount val="13"/>
                <c:pt idx="0">
                  <c:v>44409</c:v>
                </c:pt>
                <c:pt idx="1">
                  <c:v>44440</c:v>
                </c:pt>
                <c:pt idx="2">
                  <c:v>44470</c:v>
                </c:pt>
                <c:pt idx="3">
                  <c:v>44501</c:v>
                </c:pt>
                <c:pt idx="4">
                  <c:v>44531</c:v>
                </c:pt>
                <c:pt idx="5">
                  <c:v>44562</c:v>
                </c:pt>
                <c:pt idx="6">
                  <c:v>44593</c:v>
                </c:pt>
                <c:pt idx="7">
                  <c:v>44621</c:v>
                </c:pt>
                <c:pt idx="8">
                  <c:v>44652</c:v>
                </c:pt>
                <c:pt idx="9">
                  <c:v>44682</c:v>
                </c:pt>
                <c:pt idx="10">
                  <c:v>44713</c:v>
                </c:pt>
                <c:pt idx="11">
                  <c:v>44743</c:v>
                </c:pt>
                <c:pt idx="12">
                  <c:v>44774</c:v>
                </c:pt>
              </c:numCache>
            </c:numRef>
          </c:cat>
          <c:val>
            <c:numRef>
              <c:f>Sheet1!$B$3:$EK$3</c:f>
              <c:numCache>
                <c:formatCode>0.0%</c:formatCode>
                <c:ptCount val="13"/>
                <c:pt idx="0">
                  <c:v>-2E-3</c:v>
                </c:pt>
                <c:pt idx="1">
                  <c:v>1.1239977278609814E-3</c:v>
                </c:pt>
                <c:pt idx="2">
                  <c:v>5.0000000000000001E-3</c:v>
                </c:pt>
                <c:pt idx="3">
                  <c:v>1.0804857826826941E-2</c:v>
                </c:pt>
                <c:pt idx="4">
                  <c:v>2.4E-2</c:v>
                </c:pt>
                <c:pt idx="5">
                  <c:v>2.7E-2</c:v>
                </c:pt>
                <c:pt idx="6">
                  <c:v>2.7E-2</c:v>
                </c:pt>
                <c:pt idx="7">
                  <c:v>3.3000000000000002E-2</c:v>
                </c:pt>
                <c:pt idx="8">
                  <c:v>3.5000000000000003E-2</c:v>
                </c:pt>
                <c:pt idx="9">
                  <c:v>4.2999999999999997E-2</c:v>
                </c:pt>
                <c:pt idx="10">
                  <c:v>5.6000000000000001E-2</c:v>
                </c:pt>
                <c:pt idx="11">
                  <c:v>7.0000000000000007E-2</c:v>
                </c:pt>
                <c:pt idx="12">
                  <c:v>9.2999999999999999E-2</c:v>
                </c:pt>
              </c:numCache>
            </c:numRef>
          </c:val>
          <c:smooth val="1"/>
          <c:extLst>
            <c:ext xmlns:c16="http://schemas.microsoft.com/office/drawing/2014/chart" uri="{C3380CC4-5D6E-409C-BE32-E72D297353CC}">
              <c16:uniqueId val="{00000000-4FC6-4238-80D7-E3D752151CA6}"/>
            </c:ext>
          </c:extLst>
        </c:ser>
        <c:ser>
          <c:idx val="2"/>
          <c:order val="2"/>
          <c:tx>
            <c:strRef>
              <c:f>Sheet1!$A$4</c:f>
              <c:strCache>
                <c:ptCount val="1"/>
                <c:pt idx="0">
                  <c:v>Fresh</c:v>
                </c:pt>
              </c:strCache>
            </c:strRef>
          </c:tx>
          <c:spPr>
            <a:ln>
              <a:solidFill>
                <a:schemeClr val="bg2">
                  <a:lumMod val="40000"/>
                  <a:lumOff val="60000"/>
                </a:schemeClr>
              </a:solidFill>
            </a:ln>
          </c:spPr>
          <c:marker>
            <c:symbol val="none"/>
          </c:marker>
          <c:cat>
            <c:numRef>
              <c:f>Sheet1!$B$1:$EK$1</c:f>
              <c:numCache>
                <c:formatCode>mmm\-yy</c:formatCode>
                <c:ptCount val="13"/>
                <c:pt idx="0">
                  <c:v>44409</c:v>
                </c:pt>
                <c:pt idx="1">
                  <c:v>44440</c:v>
                </c:pt>
                <c:pt idx="2">
                  <c:v>44470</c:v>
                </c:pt>
                <c:pt idx="3">
                  <c:v>44501</c:v>
                </c:pt>
                <c:pt idx="4">
                  <c:v>44531</c:v>
                </c:pt>
                <c:pt idx="5">
                  <c:v>44562</c:v>
                </c:pt>
                <c:pt idx="6">
                  <c:v>44593</c:v>
                </c:pt>
                <c:pt idx="7">
                  <c:v>44621</c:v>
                </c:pt>
                <c:pt idx="8">
                  <c:v>44652</c:v>
                </c:pt>
                <c:pt idx="9">
                  <c:v>44682</c:v>
                </c:pt>
                <c:pt idx="10">
                  <c:v>44713</c:v>
                </c:pt>
                <c:pt idx="11">
                  <c:v>44743</c:v>
                </c:pt>
                <c:pt idx="12">
                  <c:v>44774</c:v>
                </c:pt>
              </c:numCache>
            </c:numRef>
          </c:cat>
          <c:val>
            <c:numRef>
              <c:f>Sheet1!$B$4:$EK$4</c:f>
              <c:numCache>
                <c:formatCode>0.0%</c:formatCode>
                <c:ptCount val="13"/>
                <c:pt idx="0">
                  <c:v>-6.0000000000000001E-3</c:v>
                </c:pt>
                <c:pt idx="1">
                  <c:v>-3.8252174583089937E-3</c:v>
                </c:pt>
                <c:pt idx="2">
                  <c:v>3.0000000000000001E-3</c:v>
                </c:pt>
                <c:pt idx="3">
                  <c:v>1.2273139724437554E-2</c:v>
                </c:pt>
                <c:pt idx="4">
                  <c:v>0.03</c:v>
                </c:pt>
                <c:pt idx="5">
                  <c:v>2.9000000000000001E-2</c:v>
                </c:pt>
                <c:pt idx="6">
                  <c:v>3.3000000000000002E-2</c:v>
                </c:pt>
                <c:pt idx="7">
                  <c:v>3.5000000000000003E-2</c:v>
                </c:pt>
                <c:pt idx="8">
                  <c:v>3.4000000000000002E-2</c:v>
                </c:pt>
                <c:pt idx="9">
                  <c:v>4.4999999999999998E-2</c:v>
                </c:pt>
                <c:pt idx="10">
                  <c:v>6.2E-2</c:v>
                </c:pt>
                <c:pt idx="11">
                  <c:v>0.08</c:v>
                </c:pt>
                <c:pt idx="12">
                  <c:v>0.105</c:v>
                </c:pt>
              </c:numCache>
            </c:numRef>
          </c:val>
          <c:smooth val="1"/>
          <c:extLst>
            <c:ext xmlns:c16="http://schemas.microsoft.com/office/drawing/2014/chart" uri="{C3380CC4-5D6E-409C-BE32-E72D297353CC}">
              <c16:uniqueId val="{00000001-4FC6-4238-80D7-E3D752151CA6}"/>
            </c:ext>
          </c:extLst>
        </c:ser>
        <c:ser>
          <c:idx val="3"/>
          <c:order val="3"/>
          <c:tx>
            <c:strRef>
              <c:f>Sheet1!$A$5</c:f>
              <c:strCache>
                <c:ptCount val="1"/>
                <c:pt idx="0">
                  <c:v>Ambient</c:v>
                </c:pt>
              </c:strCache>
            </c:strRef>
          </c:tx>
          <c:marker>
            <c:symbol val="none"/>
          </c:marker>
          <c:cat>
            <c:numRef>
              <c:f>Sheet1!$B$1:$EK$1</c:f>
              <c:numCache>
                <c:formatCode>mmm\-yy</c:formatCode>
                <c:ptCount val="13"/>
                <c:pt idx="0">
                  <c:v>44409</c:v>
                </c:pt>
                <c:pt idx="1">
                  <c:v>44440</c:v>
                </c:pt>
                <c:pt idx="2">
                  <c:v>44470</c:v>
                </c:pt>
                <c:pt idx="3">
                  <c:v>44501</c:v>
                </c:pt>
                <c:pt idx="4">
                  <c:v>44531</c:v>
                </c:pt>
                <c:pt idx="5">
                  <c:v>44562</c:v>
                </c:pt>
                <c:pt idx="6">
                  <c:v>44593</c:v>
                </c:pt>
                <c:pt idx="7">
                  <c:v>44621</c:v>
                </c:pt>
                <c:pt idx="8">
                  <c:v>44652</c:v>
                </c:pt>
                <c:pt idx="9">
                  <c:v>44682</c:v>
                </c:pt>
                <c:pt idx="10">
                  <c:v>44713</c:v>
                </c:pt>
                <c:pt idx="11">
                  <c:v>44743</c:v>
                </c:pt>
                <c:pt idx="12">
                  <c:v>44774</c:v>
                </c:pt>
              </c:numCache>
            </c:numRef>
          </c:cat>
          <c:val>
            <c:numRef>
              <c:f>Sheet1!$B$5:$EK$5</c:f>
              <c:numCache>
                <c:formatCode>0.0%</c:formatCode>
                <c:ptCount val="13"/>
                <c:pt idx="0">
                  <c:v>8.0000000000000002E-3</c:v>
                </c:pt>
                <c:pt idx="1">
                  <c:v>8.1331966902637998E-3</c:v>
                </c:pt>
                <c:pt idx="2">
                  <c:v>8.1331966902637998E-3</c:v>
                </c:pt>
                <c:pt idx="3">
                  <c:v>8.8945145227208311E-3</c:v>
                </c:pt>
                <c:pt idx="4">
                  <c:v>1.7000000000000001E-2</c:v>
                </c:pt>
                <c:pt idx="5">
                  <c:v>2.4E-2</c:v>
                </c:pt>
                <c:pt idx="6">
                  <c:v>0.02</c:v>
                </c:pt>
                <c:pt idx="7">
                  <c:v>0.03</c:v>
                </c:pt>
                <c:pt idx="8">
                  <c:v>3.5000000000000003E-2</c:v>
                </c:pt>
                <c:pt idx="9">
                  <c:v>0.04</c:v>
                </c:pt>
                <c:pt idx="10">
                  <c:v>4.8000000000000001E-2</c:v>
                </c:pt>
                <c:pt idx="11">
                  <c:v>5.7000000000000002E-2</c:v>
                </c:pt>
                <c:pt idx="12">
                  <c:v>7.8E-2</c:v>
                </c:pt>
              </c:numCache>
            </c:numRef>
          </c:val>
          <c:smooth val="1"/>
          <c:extLst>
            <c:ext xmlns:c16="http://schemas.microsoft.com/office/drawing/2014/chart" uri="{C3380CC4-5D6E-409C-BE32-E72D297353CC}">
              <c16:uniqueId val="{00000002-4FC6-4238-80D7-E3D752151CA6}"/>
            </c:ext>
          </c:extLst>
        </c:ser>
        <c:dLbls>
          <c:showLegendKey val="0"/>
          <c:showVal val="0"/>
          <c:showCatName val="0"/>
          <c:showSerName val="0"/>
          <c:showPercent val="0"/>
          <c:showBubbleSize val="0"/>
        </c:dLbls>
        <c:smooth val="0"/>
        <c:axId val="121624448"/>
        <c:axId val="121625984"/>
      </c:lineChart>
      <c:dateAx>
        <c:axId val="121624448"/>
        <c:scaling>
          <c:orientation val="minMax"/>
        </c:scaling>
        <c:delete val="0"/>
        <c:axPos val="b"/>
        <c:numFmt formatCode="mmm\-yy" sourceLinked="1"/>
        <c:majorTickMark val="none"/>
        <c:minorTickMark val="none"/>
        <c:tickLblPos val="low"/>
        <c:spPr>
          <a:noFill/>
          <a:ln w="9525" cap="flat" cmpd="sng" algn="ctr">
            <a:solidFill>
              <a:schemeClr val="tx1"/>
            </a:solidFill>
            <a:round/>
          </a:ln>
          <a:effectLst/>
        </c:spPr>
        <c:txPr>
          <a:bodyPr rot="0" vert="horz"/>
          <a:lstStyle/>
          <a:p>
            <a:pPr>
              <a:defRPr/>
            </a:pPr>
            <a:endParaRPr lang="en-US"/>
          </a:p>
        </c:txPr>
        <c:crossAx val="121625984"/>
        <c:crosses val="autoZero"/>
        <c:auto val="1"/>
        <c:lblOffset val="100"/>
        <c:baseTimeUnit val="months"/>
      </c:dateAx>
      <c:valAx>
        <c:axId val="121625984"/>
        <c:scaling>
          <c:orientation val="minMax"/>
        </c:scaling>
        <c:delete val="0"/>
        <c:axPos val="l"/>
        <c:majorGridlines>
          <c:spPr>
            <a:ln w="9525" cap="flat" cmpd="sng" algn="ctr">
              <a:solidFill>
                <a:schemeClr val="tx2"/>
              </a:solidFill>
              <a:round/>
            </a:ln>
            <a:effectLst/>
          </c:spPr>
        </c:majorGridlines>
        <c:title>
          <c:tx>
            <c:rich>
              <a:bodyPr rot="0" vert="horz"/>
              <a:lstStyle/>
              <a:p>
                <a:pPr algn="l">
                  <a:defRPr/>
                </a:pPr>
                <a:r>
                  <a:rPr lang="en-GB" dirty="0"/>
                  <a:t>Year on year % changes in shop prices</a:t>
                </a:r>
              </a:p>
            </c:rich>
          </c:tx>
          <c:layout>
            <c:manualLayout>
              <c:xMode val="edge"/>
              <c:yMode val="edge"/>
              <c:x val="0"/>
              <c:y val="2.0096157951413427E-3"/>
            </c:manualLayout>
          </c:layout>
          <c:overlay val="0"/>
        </c:title>
        <c:numFmt formatCode="0%" sourceLinked="0"/>
        <c:majorTickMark val="out"/>
        <c:minorTickMark val="none"/>
        <c:tickLblPos val="nextTo"/>
        <c:crossAx val="121624448"/>
        <c:crosses val="autoZero"/>
        <c:crossBetween val="between"/>
      </c:valAx>
      <c:spPr>
        <a:noFill/>
        <a:ln>
          <a:noFill/>
        </a:ln>
        <a:effectLst/>
      </c:spPr>
    </c:plotArea>
    <c:legend>
      <c:legendPos val="b"/>
      <c:layout>
        <c:manualLayout>
          <c:xMode val="edge"/>
          <c:yMode val="edge"/>
          <c:x val="0.68186438008396055"/>
          <c:y val="7.634701777522665E-2"/>
          <c:w val="0.28404684593708668"/>
          <c:h val="6.4250482687299271E-2"/>
        </c:manualLayout>
      </c:layout>
      <c:overlay val="0"/>
      <c:spPr>
        <a:noFill/>
        <a:ln>
          <a:noFill/>
        </a:ln>
        <a:effectLst/>
      </c:spPr>
      <c:txPr>
        <a:bodyPr rot="0" vert="horz"/>
        <a:lstStyle/>
        <a:p>
          <a:pPr>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170659773258856E-2"/>
          <c:y val="0.23398836721232832"/>
          <c:w val="0.9085414728063852"/>
          <c:h val="0.42651604005516575"/>
        </c:manualLayout>
      </c:layout>
      <c:barChart>
        <c:barDir val="col"/>
        <c:grouping val="clustered"/>
        <c:varyColors val="0"/>
        <c:ser>
          <c:idx val="0"/>
          <c:order val="0"/>
          <c:tx>
            <c:strRef>
              <c:f>Sheet1!$B$1</c:f>
              <c:strCache>
                <c:ptCount val="1"/>
                <c:pt idx="0">
                  <c:v>Unleaded Fuel</c:v>
                </c:pt>
              </c:strCache>
            </c:strRef>
          </c:tx>
          <c:spPr>
            <a:ln w="38100">
              <a:noFill/>
            </a:ln>
          </c:spPr>
          <c:invertIfNegative val="0"/>
          <c:cat>
            <c:numRef>
              <c:f>Sheet1!$A$2:$A$1008</c:f>
              <c:numCache>
                <c:formatCode>d\-mmm\-yy</c:formatCode>
                <c:ptCount val="12"/>
                <c:pt idx="0">
                  <c:v>44746</c:v>
                </c:pt>
                <c:pt idx="1">
                  <c:v>44753</c:v>
                </c:pt>
                <c:pt idx="2">
                  <c:v>44760</c:v>
                </c:pt>
                <c:pt idx="3">
                  <c:v>44767</c:v>
                </c:pt>
                <c:pt idx="4">
                  <c:v>44774</c:v>
                </c:pt>
                <c:pt idx="5">
                  <c:v>44781</c:v>
                </c:pt>
                <c:pt idx="6">
                  <c:v>44788</c:v>
                </c:pt>
                <c:pt idx="7">
                  <c:v>44795</c:v>
                </c:pt>
                <c:pt idx="8">
                  <c:v>44802</c:v>
                </c:pt>
                <c:pt idx="9">
                  <c:v>44809</c:v>
                </c:pt>
                <c:pt idx="10">
                  <c:v>44816</c:v>
                </c:pt>
                <c:pt idx="11">
                  <c:v>44823</c:v>
                </c:pt>
              </c:numCache>
            </c:numRef>
          </c:cat>
          <c:val>
            <c:numRef>
              <c:f>Sheet1!$B$2:$B$1008</c:f>
              <c:numCache>
                <c:formatCode>General</c:formatCode>
                <c:ptCount val="12"/>
                <c:pt idx="0">
                  <c:v>191.55</c:v>
                </c:pt>
                <c:pt idx="1">
                  <c:v>190.63</c:v>
                </c:pt>
                <c:pt idx="2">
                  <c:v>188.92</c:v>
                </c:pt>
                <c:pt idx="3">
                  <c:v>186.6</c:v>
                </c:pt>
                <c:pt idx="4">
                  <c:v>182.77</c:v>
                </c:pt>
                <c:pt idx="5">
                  <c:v>177.64</c:v>
                </c:pt>
                <c:pt idx="6">
                  <c:v>174.19</c:v>
                </c:pt>
                <c:pt idx="7">
                  <c:v>171.14</c:v>
                </c:pt>
                <c:pt idx="8">
                  <c:v>170.12</c:v>
                </c:pt>
                <c:pt idx="9">
                  <c:v>168.93</c:v>
                </c:pt>
                <c:pt idx="10">
                  <c:v>167.61</c:v>
                </c:pt>
                <c:pt idx="11">
                  <c:v>165.47</c:v>
                </c:pt>
              </c:numCache>
            </c:numRef>
          </c:val>
          <c:extLst>
            <c:ext xmlns:c16="http://schemas.microsoft.com/office/drawing/2014/chart" uri="{C3380CC4-5D6E-409C-BE32-E72D297353CC}">
              <c16:uniqueId val="{00000000-AA60-4DDB-BBA8-DB069E2F381B}"/>
            </c:ext>
          </c:extLst>
        </c:ser>
        <c:dLbls>
          <c:showLegendKey val="0"/>
          <c:showVal val="0"/>
          <c:showCatName val="0"/>
          <c:showSerName val="0"/>
          <c:showPercent val="0"/>
          <c:showBubbleSize val="0"/>
        </c:dLbls>
        <c:gapWidth val="150"/>
        <c:axId val="410855664"/>
        <c:axId val="410859192"/>
      </c:barChart>
      <c:lineChart>
        <c:grouping val="standard"/>
        <c:varyColors val="0"/>
        <c:ser>
          <c:idx val="2"/>
          <c:order val="2"/>
          <c:tx>
            <c:strRef>
              <c:f>Sheet1!$D$1</c:f>
              <c:strCache>
                <c:ptCount val="1"/>
                <c:pt idx="0">
                  <c:v>Pence Diff Yr on Yr</c:v>
                </c:pt>
              </c:strCache>
            </c:strRef>
          </c:tx>
          <c:spPr>
            <a:ln>
              <a:solidFill>
                <a:schemeClr val="accent1">
                  <a:lumMod val="75000"/>
                </a:schemeClr>
              </a:solidFill>
            </a:ln>
          </c:spPr>
          <c:marker>
            <c:symbol val="none"/>
          </c:marker>
          <c:dLbls>
            <c:dLbl>
              <c:idx val="10"/>
              <c:layout>
                <c:manualLayout>
                  <c:x val="-3.2574363179729983E-2"/>
                  <c:y val="-5.82988606361800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2F7-407F-B0A8-A31598045DC4}"/>
                </c:ext>
              </c:extLst>
            </c:dLbl>
            <c:numFmt formatCode="#,##0" sourceLinked="0"/>
            <c:spPr>
              <a:noFill/>
              <a:ln>
                <a:noFill/>
              </a:ln>
              <a:effectLst/>
            </c:spPr>
            <c:txPr>
              <a:bodyPr wrap="square" lIns="38100" tIns="19050" rIns="38100" bIns="19050" anchor="ctr">
                <a:spAutoFit/>
              </a:bodyPr>
              <a:lstStyle/>
              <a:p>
                <a:pPr>
                  <a:defRPr sz="1100">
                    <a:latin typeface="Montserrat" panose="00000500000000000000" pitchFamily="2"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Sheet1!$A$2:$A$1008</c:f>
              <c:numCache>
                <c:formatCode>d\-mmm\-yy</c:formatCode>
                <c:ptCount val="12"/>
                <c:pt idx="0">
                  <c:v>44746</c:v>
                </c:pt>
                <c:pt idx="1">
                  <c:v>44753</c:v>
                </c:pt>
                <c:pt idx="2">
                  <c:v>44760</c:v>
                </c:pt>
                <c:pt idx="3">
                  <c:v>44767</c:v>
                </c:pt>
                <c:pt idx="4">
                  <c:v>44774</c:v>
                </c:pt>
                <c:pt idx="5">
                  <c:v>44781</c:v>
                </c:pt>
                <c:pt idx="6">
                  <c:v>44788</c:v>
                </c:pt>
                <c:pt idx="7">
                  <c:v>44795</c:v>
                </c:pt>
                <c:pt idx="8">
                  <c:v>44802</c:v>
                </c:pt>
                <c:pt idx="9">
                  <c:v>44809</c:v>
                </c:pt>
                <c:pt idx="10">
                  <c:v>44816</c:v>
                </c:pt>
                <c:pt idx="11">
                  <c:v>44823</c:v>
                </c:pt>
              </c:numCache>
            </c:numRef>
          </c:cat>
          <c:val>
            <c:numRef>
              <c:f>Sheet1!$D$2:$D$1008</c:f>
              <c:numCache>
                <c:formatCode>General</c:formatCode>
                <c:ptCount val="12"/>
                <c:pt idx="0">
                  <c:v>59.850000000000023</c:v>
                </c:pt>
                <c:pt idx="1">
                  <c:v>58.16</c:v>
                </c:pt>
                <c:pt idx="2">
                  <c:v>55.72</c:v>
                </c:pt>
                <c:pt idx="3">
                  <c:v>53.120000000000005</c:v>
                </c:pt>
                <c:pt idx="4">
                  <c:v>48.56</c:v>
                </c:pt>
                <c:pt idx="5">
                  <c:v>42.94</c:v>
                </c:pt>
                <c:pt idx="6">
                  <c:v>39.419999999999987</c:v>
                </c:pt>
                <c:pt idx="7">
                  <c:v>36.45999999999998</c:v>
                </c:pt>
                <c:pt idx="8">
                  <c:v>35.460000000000008</c:v>
                </c:pt>
                <c:pt idx="9">
                  <c:v>34.170000000000016</c:v>
                </c:pt>
                <c:pt idx="10">
                  <c:v>32.860000000000014</c:v>
                </c:pt>
                <c:pt idx="11">
                  <c:v>30.609999999999985</c:v>
                </c:pt>
              </c:numCache>
            </c:numRef>
          </c:val>
          <c:smooth val="0"/>
          <c:extLst>
            <c:ext xmlns:c16="http://schemas.microsoft.com/office/drawing/2014/chart" uri="{C3380CC4-5D6E-409C-BE32-E72D297353CC}">
              <c16:uniqueId val="{00000009-AA60-4DDB-BBA8-DB069E2F381B}"/>
            </c:ext>
          </c:extLst>
        </c:ser>
        <c:dLbls>
          <c:showLegendKey val="0"/>
          <c:showVal val="0"/>
          <c:showCatName val="0"/>
          <c:showSerName val="0"/>
          <c:showPercent val="0"/>
          <c:showBubbleSize val="0"/>
        </c:dLbls>
        <c:marker val="1"/>
        <c:smooth val="0"/>
        <c:axId val="410855664"/>
        <c:axId val="410859192"/>
      </c:lineChart>
      <c:lineChart>
        <c:grouping val="standard"/>
        <c:varyColors val="0"/>
        <c:ser>
          <c:idx val="1"/>
          <c:order val="1"/>
          <c:tx>
            <c:strRef>
              <c:f>Sheet1!$C$1</c:f>
              <c:strCache>
                <c:ptCount val="1"/>
                <c:pt idx="0">
                  <c:v>Yr on Yr % Chg</c:v>
                </c:pt>
              </c:strCache>
            </c:strRef>
          </c:tx>
          <c:spPr>
            <a:ln w="12700">
              <a:solidFill>
                <a:schemeClr val="tx1"/>
              </a:solidFill>
            </a:ln>
          </c:spPr>
          <c:marker>
            <c:symbol val="none"/>
          </c:marker>
          <c:cat>
            <c:numRef>
              <c:f>Sheet1!$A$2:$A$1008</c:f>
              <c:numCache>
                <c:formatCode>d\-mmm\-yy</c:formatCode>
                <c:ptCount val="12"/>
                <c:pt idx="0">
                  <c:v>44746</c:v>
                </c:pt>
                <c:pt idx="1">
                  <c:v>44753</c:v>
                </c:pt>
                <c:pt idx="2">
                  <c:v>44760</c:v>
                </c:pt>
                <c:pt idx="3">
                  <c:v>44767</c:v>
                </c:pt>
                <c:pt idx="4">
                  <c:v>44774</c:v>
                </c:pt>
                <c:pt idx="5">
                  <c:v>44781</c:v>
                </c:pt>
                <c:pt idx="6">
                  <c:v>44788</c:v>
                </c:pt>
                <c:pt idx="7">
                  <c:v>44795</c:v>
                </c:pt>
                <c:pt idx="8">
                  <c:v>44802</c:v>
                </c:pt>
                <c:pt idx="9">
                  <c:v>44809</c:v>
                </c:pt>
                <c:pt idx="10">
                  <c:v>44816</c:v>
                </c:pt>
                <c:pt idx="11">
                  <c:v>44823</c:v>
                </c:pt>
              </c:numCache>
            </c:numRef>
          </c:cat>
          <c:val>
            <c:numRef>
              <c:f>Sheet1!$C$2:$C$1008</c:f>
              <c:numCache>
                <c:formatCode>0.0%</c:formatCode>
                <c:ptCount val="12"/>
                <c:pt idx="0">
                  <c:v>0.4544419134396358</c:v>
                </c:pt>
                <c:pt idx="1">
                  <c:v>0.43904280214388169</c:v>
                </c:pt>
                <c:pt idx="2">
                  <c:v>0.41831831831831834</c:v>
                </c:pt>
                <c:pt idx="3">
                  <c:v>0.39796224153431226</c:v>
                </c:pt>
                <c:pt idx="4">
                  <c:v>0.36182102674912442</c:v>
                </c:pt>
                <c:pt idx="5">
                  <c:v>0.31878247958426131</c:v>
                </c:pt>
                <c:pt idx="6">
                  <c:v>0.29249833048898122</c:v>
                </c:pt>
                <c:pt idx="7">
                  <c:v>0.27071577071577058</c:v>
                </c:pt>
                <c:pt idx="8">
                  <c:v>0.26332986781523848</c:v>
                </c:pt>
                <c:pt idx="9">
                  <c:v>0.25356188780053435</c:v>
                </c:pt>
                <c:pt idx="10">
                  <c:v>0.24385899814471257</c:v>
                </c:pt>
                <c:pt idx="11">
                  <c:v>0.22697612338721629</c:v>
                </c:pt>
              </c:numCache>
            </c:numRef>
          </c:val>
          <c:smooth val="0"/>
          <c:extLst>
            <c:ext xmlns:c16="http://schemas.microsoft.com/office/drawing/2014/chart" uri="{C3380CC4-5D6E-409C-BE32-E72D297353CC}">
              <c16:uniqueId val="{0000000A-AA60-4DDB-BBA8-DB069E2F381B}"/>
            </c:ext>
          </c:extLst>
        </c:ser>
        <c:dLbls>
          <c:showLegendKey val="0"/>
          <c:showVal val="0"/>
          <c:showCatName val="0"/>
          <c:showSerName val="0"/>
          <c:showPercent val="0"/>
          <c:showBubbleSize val="0"/>
        </c:dLbls>
        <c:marker val="1"/>
        <c:smooth val="0"/>
        <c:axId val="592221072"/>
        <c:axId val="592225336"/>
      </c:lineChart>
      <c:catAx>
        <c:axId val="410855664"/>
        <c:scaling>
          <c:orientation val="minMax"/>
        </c:scaling>
        <c:delete val="0"/>
        <c:axPos val="b"/>
        <c:numFmt formatCode="d\-mmm\-yy" sourceLinked="1"/>
        <c:majorTickMark val="out"/>
        <c:minorTickMark val="none"/>
        <c:tickLblPos val="low"/>
        <c:txPr>
          <a:bodyPr/>
          <a:lstStyle/>
          <a:p>
            <a:pPr>
              <a:defRPr sz="600">
                <a:latin typeface="Montserrat" panose="00000500000000000000" pitchFamily="2" charset="0"/>
              </a:defRPr>
            </a:pPr>
            <a:endParaRPr lang="en-US"/>
          </a:p>
        </c:txPr>
        <c:crossAx val="410859192"/>
        <c:crosses val="autoZero"/>
        <c:auto val="0"/>
        <c:lblAlgn val="ctr"/>
        <c:lblOffset val="100"/>
        <c:noMultiLvlLbl val="1"/>
      </c:catAx>
      <c:valAx>
        <c:axId val="410859192"/>
        <c:scaling>
          <c:orientation val="minMax"/>
        </c:scaling>
        <c:delete val="0"/>
        <c:axPos val="l"/>
        <c:numFmt formatCode="#,##0" sourceLinked="0"/>
        <c:majorTickMark val="out"/>
        <c:minorTickMark val="none"/>
        <c:tickLblPos val="nextTo"/>
        <c:txPr>
          <a:bodyPr/>
          <a:lstStyle/>
          <a:p>
            <a:pPr>
              <a:defRPr sz="700">
                <a:latin typeface="Montserrat" panose="00000500000000000000" pitchFamily="2" charset="0"/>
              </a:defRPr>
            </a:pPr>
            <a:endParaRPr lang="en-US"/>
          </a:p>
        </c:txPr>
        <c:crossAx val="410855664"/>
        <c:crosses val="autoZero"/>
        <c:crossBetween val="between"/>
      </c:valAx>
      <c:valAx>
        <c:axId val="592225336"/>
        <c:scaling>
          <c:orientation val="minMax"/>
        </c:scaling>
        <c:delete val="0"/>
        <c:axPos val="r"/>
        <c:numFmt formatCode="0%" sourceLinked="0"/>
        <c:majorTickMark val="out"/>
        <c:minorTickMark val="none"/>
        <c:tickLblPos val="nextTo"/>
        <c:txPr>
          <a:bodyPr/>
          <a:lstStyle/>
          <a:p>
            <a:pPr>
              <a:defRPr sz="700" baseline="0">
                <a:latin typeface="Montserrat" panose="00000500000000000000" pitchFamily="2" charset="0"/>
              </a:defRPr>
            </a:pPr>
            <a:endParaRPr lang="en-US"/>
          </a:p>
        </c:txPr>
        <c:crossAx val="592221072"/>
        <c:crosses val="max"/>
        <c:crossBetween val="between"/>
      </c:valAx>
      <c:dateAx>
        <c:axId val="592221072"/>
        <c:scaling>
          <c:orientation val="minMax"/>
        </c:scaling>
        <c:delete val="1"/>
        <c:axPos val="b"/>
        <c:numFmt formatCode="d\-mmm\-yy" sourceLinked="1"/>
        <c:majorTickMark val="out"/>
        <c:minorTickMark val="none"/>
        <c:tickLblPos val="nextTo"/>
        <c:crossAx val="592225336"/>
        <c:crosses val="autoZero"/>
        <c:auto val="1"/>
        <c:lblOffset val="100"/>
        <c:baseTimeUnit val="days"/>
      </c:dateAx>
    </c:plotArea>
    <c:legend>
      <c:legendPos val="r"/>
      <c:layout>
        <c:manualLayout>
          <c:xMode val="edge"/>
          <c:yMode val="edge"/>
          <c:x val="7.0259876787791262E-2"/>
          <c:y val="6.0922228218504529E-2"/>
          <c:w val="0.77632878104270253"/>
          <c:h val="0.10813023925166396"/>
        </c:manualLayout>
      </c:layout>
      <c:overlay val="0"/>
      <c:txPr>
        <a:bodyPr/>
        <a:lstStyle/>
        <a:p>
          <a:pPr>
            <a:defRPr sz="1000">
              <a:latin typeface="Avenir Next LT Pro" panose="020B060402020202020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218591954159651"/>
          <c:y val="6.0198442646938778E-2"/>
          <c:w val="0.70585692462459482"/>
          <c:h val="0.92023708871349719"/>
        </c:manualLayout>
      </c:layout>
      <c:barChart>
        <c:barDir val="bar"/>
        <c:grouping val="clustered"/>
        <c:varyColors val="0"/>
        <c:ser>
          <c:idx val="0"/>
          <c:order val="0"/>
          <c:tx>
            <c:strRef>
              <c:f>Sheet1!$B$1</c:f>
              <c:strCache>
                <c:ptCount val="1"/>
                <c:pt idx="0">
                  <c:v>vs year ago</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Packaged Grocery</c:v>
                </c:pt>
                <c:pt idx="1">
                  <c:v>Household</c:v>
                </c:pt>
                <c:pt idx="2">
                  <c:v>Impulse*</c:v>
                </c:pt>
                <c:pt idx="3">
                  <c:v>Dairy</c:v>
                </c:pt>
                <c:pt idx="4">
                  <c:v>Pet</c:v>
                </c:pt>
                <c:pt idx="5">
                  <c:v>Meat, Fish &amp; Poultry</c:v>
                </c:pt>
                <c:pt idx="6">
                  <c:v>Bakery</c:v>
                </c:pt>
                <c:pt idx="7">
                  <c:v>Non Food#</c:v>
                </c:pt>
                <c:pt idx="8">
                  <c:v>Convenience</c:v>
                </c:pt>
                <c:pt idx="9">
                  <c:v>Tobacco</c:v>
                </c:pt>
                <c:pt idx="10">
                  <c:v>HBA~</c:v>
                </c:pt>
                <c:pt idx="11">
                  <c:v>BWS</c:v>
                </c:pt>
                <c:pt idx="12">
                  <c:v>Produce </c:v>
                </c:pt>
                <c:pt idx="13">
                  <c:v>Frozen</c:v>
                </c:pt>
                <c:pt idx="14">
                  <c:v>Soft Drinks</c:v>
                </c:pt>
              </c:strCache>
            </c:strRef>
          </c:cat>
          <c:val>
            <c:numRef>
              <c:f>Sheet1!$B$2:$B$16</c:f>
              <c:numCache>
                <c:formatCode>0.0%</c:formatCode>
                <c:ptCount val="15"/>
                <c:pt idx="0">
                  <c:v>3.2178734166869116E-2</c:v>
                </c:pt>
                <c:pt idx="1">
                  <c:v>1.6764700142386069E-2</c:v>
                </c:pt>
                <c:pt idx="2">
                  <c:v>2.8011059246022318E-2</c:v>
                </c:pt>
                <c:pt idx="3">
                  <c:v>9.2946053056051303E-2</c:v>
                </c:pt>
                <c:pt idx="4">
                  <c:v>0.12736062257432201</c:v>
                </c:pt>
                <c:pt idx="5">
                  <c:v>1.096976531256777E-2</c:v>
                </c:pt>
                <c:pt idx="6">
                  <c:v>6.8720976588936722E-2</c:v>
                </c:pt>
                <c:pt idx="7">
                  <c:v>-2.1328158968105693E-2</c:v>
                </c:pt>
                <c:pt idx="8">
                  <c:v>5.1339849427229467E-2</c:v>
                </c:pt>
                <c:pt idx="9">
                  <c:v>-5.1357544163052382E-2</c:v>
                </c:pt>
                <c:pt idx="10">
                  <c:v>4.3235630322966845E-2</c:v>
                </c:pt>
                <c:pt idx="11">
                  <c:v>-4.481441866481195E-2</c:v>
                </c:pt>
                <c:pt idx="12">
                  <c:v>-2.2611785663704254E-2</c:v>
                </c:pt>
                <c:pt idx="13">
                  <c:v>6.7563143915105428E-2</c:v>
                </c:pt>
                <c:pt idx="14">
                  <c:v>0.10955810732116089</c:v>
                </c:pt>
              </c:numCache>
            </c:numRef>
          </c:val>
          <c:extLst>
            <c:ext xmlns:c16="http://schemas.microsoft.com/office/drawing/2014/chart" uri="{C3380CC4-5D6E-409C-BE32-E72D297353CC}">
              <c16:uniqueId val="{00000000-DA3E-4612-908A-DE664A6E660D}"/>
            </c:ext>
          </c:extLst>
        </c:ser>
        <c:ser>
          <c:idx val="1"/>
          <c:order val="1"/>
          <c:tx>
            <c:strRef>
              <c:f>Sheet1!$C$1</c:f>
              <c:strCache>
                <c:ptCount val="1"/>
                <c:pt idx="0">
                  <c:v>vs Prev month</c:v>
                </c:pt>
              </c:strCache>
            </c:strRef>
          </c:tx>
          <c:spPr>
            <a:solidFill>
              <a:schemeClr val="bg1">
                <a:lumMod val="5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Packaged Grocery</c:v>
                </c:pt>
                <c:pt idx="1">
                  <c:v>Household</c:v>
                </c:pt>
                <c:pt idx="2">
                  <c:v>Impulse*</c:v>
                </c:pt>
                <c:pt idx="3">
                  <c:v>Dairy</c:v>
                </c:pt>
                <c:pt idx="4">
                  <c:v>Pet</c:v>
                </c:pt>
                <c:pt idx="5">
                  <c:v>Meat, Fish &amp; Poultry</c:v>
                </c:pt>
                <c:pt idx="6">
                  <c:v>Bakery</c:v>
                </c:pt>
                <c:pt idx="7">
                  <c:v>Non Food#</c:v>
                </c:pt>
                <c:pt idx="8">
                  <c:v>Convenience</c:v>
                </c:pt>
                <c:pt idx="9">
                  <c:v>Tobacco</c:v>
                </c:pt>
                <c:pt idx="10">
                  <c:v>HBA~</c:v>
                </c:pt>
                <c:pt idx="11">
                  <c:v>BWS</c:v>
                </c:pt>
                <c:pt idx="12">
                  <c:v>Produce </c:v>
                </c:pt>
                <c:pt idx="13">
                  <c:v>Frozen</c:v>
                </c:pt>
                <c:pt idx="14">
                  <c:v>Soft Drinks</c:v>
                </c:pt>
              </c:strCache>
            </c:strRef>
          </c:cat>
          <c:val>
            <c:numRef>
              <c:f>Sheet1!$C$2:$C$16</c:f>
              <c:numCache>
                <c:formatCode>0.0%</c:formatCode>
                <c:ptCount val="15"/>
                <c:pt idx="0">
                  <c:v>3.826329989736732E-2</c:v>
                </c:pt>
                <c:pt idx="1">
                  <c:v>3.4745283354336687E-2</c:v>
                </c:pt>
                <c:pt idx="2">
                  <c:v>2.2244258987227816E-2</c:v>
                </c:pt>
                <c:pt idx="3">
                  <c:v>9.6649039407024073E-3</c:v>
                </c:pt>
                <c:pt idx="4">
                  <c:v>4.804507829108573E-3</c:v>
                </c:pt>
                <c:pt idx="5">
                  <c:v>-1.2605602406695615E-3</c:v>
                </c:pt>
                <c:pt idx="6">
                  <c:v>-5.6078969770780862E-3</c:v>
                </c:pt>
                <c:pt idx="7">
                  <c:v>-1.6422243928860381E-2</c:v>
                </c:pt>
                <c:pt idx="8">
                  <c:v>-3.6998910332618706E-2</c:v>
                </c:pt>
                <c:pt idx="9">
                  <c:v>-3.7536587909607233E-2</c:v>
                </c:pt>
                <c:pt idx="10">
                  <c:v>-5.4354443825279097E-2</c:v>
                </c:pt>
                <c:pt idx="11">
                  <c:v>-5.9546942869844188E-2</c:v>
                </c:pt>
                <c:pt idx="12">
                  <c:v>-6.952664200441383E-2</c:v>
                </c:pt>
                <c:pt idx="13">
                  <c:v>-0.10259262049645101</c:v>
                </c:pt>
                <c:pt idx="14">
                  <c:v>-0.12518987841311169</c:v>
                </c:pt>
              </c:numCache>
            </c:numRef>
          </c:val>
          <c:extLst>
            <c:ext xmlns:c16="http://schemas.microsoft.com/office/drawing/2014/chart" uri="{C3380CC4-5D6E-409C-BE32-E72D297353CC}">
              <c16:uniqueId val="{00000001-DA3E-4612-908A-DE664A6E660D}"/>
            </c:ext>
          </c:extLst>
        </c:ser>
        <c:dLbls>
          <c:dLblPos val="inEnd"/>
          <c:showLegendKey val="0"/>
          <c:showVal val="1"/>
          <c:showCatName val="0"/>
          <c:showSerName val="0"/>
          <c:showPercent val="0"/>
          <c:showBubbleSize val="0"/>
        </c:dLbls>
        <c:gapWidth val="125"/>
        <c:axId val="404480832"/>
        <c:axId val="404481616"/>
      </c:barChart>
      <c:catAx>
        <c:axId val="404480832"/>
        <c:scaling>
          <c:orientation val="maxMin"/>
        </c:scaling>
        <c:delete val="0"/>
        <c:axPos val="l"/>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ontserrat" panose="00000500000000000000" pitchFamily="2" charset="0"/>
                <a:ea typeface="+mn-ea"/>
                <a:cs typeface="+mn-cs"/>
              </a:defRPr>
            </a:pPr>
            <a:endParaRPr lang="en-US"/>
          </a:p>
        </c:txPr>
        <c:crossAx val="404481616"/>
        <c:crosses val="autoZero"/>
        <c:auto val="1"/>
        <c:lblAlgn val="ctr"/>
        <c:lblOffset val="100"/>
        <c:noMultiLvlLbl val="0"/>
      </c:catAx>
      <c:valAx>
        <c:axId val="404481616"/>
        <c:scaling>
          <c:orientation val="minMax"/>
          <c:max val="0.30000000000000004"/>
          <c:min val="-0.4"/>
        </c:scaling>
        <c:delete val="1"/>
        <c:axPos val="t"/>
        <c:majorGridlines>
          <c:spPr>
            <a:ln w="9525" cap="flat" cmpd="sng" algn="ctr">
              <a:solidFill>
                <a:schemeClr val="tx2"/>
              </a:solidFill>
              <a:round/>
            </a:ln>
            <a:effectLst/>
          </c:spPr>
        </c:majorGridlines>
        <c:numFmt formatCode="0.0%" sourceLinked="1"/>
        <c:majorTickMark val="out"/>
        <c:minorTickMark val="none"/>
        <c:tickLblPos val="nextTo"/>
        <c:crossAx val="404480832"/>
        <c:crosses val="autoZero"/>
        <c:crossBetween val="between"/>
        <c:majorUnit val="0.1"/>
      </c:valAx>
      <c:spPr>
        <a:noFill/>
        <a:ln>
          <a:noFill/>
        </a:ln>
        <a:effectLst/>
      </c:spPr>
    </c:plotArea>
    <c:legend>
      <c:legendPos val="tr"/>
      <c:layout>
        <c:manualLayout>
          <c:xMode val="edge"/>
          <c:yMode val="edge"/>
          <c:x val="0.31283380094981755"/>
          <c:y val="0.84713863075154405"/>
          <c:w val="0.20522176885937038"/>
          <c:h val="0.11838219327169013"/>
        </c:manualLayout>
      </c:layout>
      <c:overlay val="0"/>
      <c:spPr>
        <a:noFill/>
        <a:ln>
          <a:noFill/>
        </a:ln>
        <a:effectLst/>
      </c:spPr>
      <c:txPr>
        <a:bodyPr rot="0" spcFirstLastPara="1" vertOverflow="ellipsis" vert="horz" wrap="square" anchor="b" anchorCtr="0"/>
        <a:lstStyle/>
        <a:p>
          <a:pPr>
            <a:defRPr sz="7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342479356119995E-2"/>
          <c:y val="0.16804907124817531"/>
          <c:w val="0.90476350998223054"/>
          <c:h val="0.4215121198614406"/>
        </c:manualLayout>
      </c:layout>
      <c:barChart>
        <c:barDir val="col"/>
        <c:grouping val="clustered"/>
        <c:varyColors val="0"/>
        <c:ser>
          <c:idx val="0"/>
          <c:order val="0"/>
          <c:tx>
            <c:strRef>
              <c:f>Sheet1!$B$1</c:f>
              <c:strCache>
                <c:ptCount val="1"/>
                <c:pt idx="0">
                  <c:v>vs year ago</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Sheet1!$B$2:$B$6</c:f>
              <c:numCache>
                <c:formatCode>0.0%</c:formatCode>
                <c:ptCount val="5"/>
                <c:pt idx="0">
                  <c:v>2.2431427927051439E-2</c:v>
                </c:pt>
                <c:pt idx="1">
                  <c:v>3.1600704499334054E-2</c:v>
                </c:pt>
                <c:pt idx="2">
                  <c:v>2.9213228079431275E-2</c:v>
                </c:pt>
                <c:pt idx="3">
                  <c:v>4.4424134478760369E-2</c:v>
                </c:pt>
                <c:pt idx="4">
                  <c:v>3.1600704499334054E-2</c:v>
                </c:pt>
              </c:numCache>
            </c:numRef>
          </c:val>
          <c:extLst>
            <c:ext xmlns:c16="http://schemas.microsoft.com/office/drawing/2014/chart" uri="{C3380CC4-5D6E-409C-BE32-E72D297353CC}">
              <c16:uniqueId val="{00000000-E68B-4F84-BFC8-078DAC5BA2F0}"/>
            </c:ext>
          </c:extLst>
        </c:ser>
        <c:ser>
          <c:idx val="1"/>
          <c:order val="1"/>
          <c:tx>
            <c:strRef>
              <c:f>Sheet1!$C$1</c:f>
              <c:strCache>
                <c:ptCount val="1"/>
                <c:pt idx="0">
                  <c:v>vs 2 years ago</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Sheet1!$C$2:$C$6</c:f>
            </c:numRef>
          </c:val>
          <c:extLst>
            <c:ext xmlns:c16="http://schemas.microsoft.com/office/drawing/2014/chart" uri="{C3380CC4-5D6E-409C-BE32-E72D297353CC}">
              <c16:uniqueId val="{00000001-E68B-4F84-BFC8-078DAC5BA2F0}"/>
            </c:ext>
          </c:extLst>
        </c:ser>
        <c:ser>
          <c:idx val="2"/>
          <c:order val="2"/>
          <c:tx>
            <c:strRef>
              <c:f>Sheet1!$D$1</c:f>
              <c:strCache>
                <c:ptCount val="1"/>
                <c:pt idx="0">
                  <c:v>vs last month</c:v>
                </c:pt>
              </c:strCache>
            </c:strRef>
          </c:tx>
          <c:spPr>
            <a:solidFill>
              <a:schemeClr val="bg1">
                <a:lumMod val="50000"/>
              </a:schemeClr>
            </a:solidFill>
            <a:ln>
              <a:noFill/>
            </a:ln>
            <a:effectLst/>
          </c:spPr>
          <c:invertIfNegative val="0"/>
          <c:dLbls>
            <c:dLbl>
              <c:idx val="1"/>
              <c:numFmt formatCode="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82CB-4C0B-86C2-8D808F70F9D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Sheet1!$D$2:$D$6</c:f>
              <c:numCache>
                <c:formatCode>0.0%</c:formatCode>
                <c:ptCount val="5"/>
                <c:pt idx="0">
                  <c:v>-2.8587134197738617E-2</c:v>
                </c:pt>
                <c:pt idx="1">
                  <c:v>-2.913304962912433E-2</c:v>
                </c:pt>
                <c:pt idx="2">
                  <c:v>-3.0909204602076357E-2</c:v>
                </c:pt>
                <c:pt idx="3">
                  <c:v>-1.9622465859549965E-2</c:v>
                </c:pt>
                <c:pt idx="4">
                  <c:v>-2.913304962912433E-2</c:v>
                </c:pt>
              </c:numCache>
            </c:numRef>
          </c:val>
          <c:extLst>
            <c:ext xmlns:c16="http://schemas.microsoft.com/office/drawing/2014/chart" uri="{C3380CC4-5D6E-409C-BE32-E72D297353CC}">
              <c16:uniqueId val="{00000001-82CB-4C0B-86C2-8D808F70F9D7}"/>
            </c:ext>
          </c:extLst>
        </c:ser>
        <c:dLbls>
          <c:dLblPos val="inEnd"/>
          <c:showLegendKey val="0"/>
          <c:showVal val="1"/>
          <c:showCatName val="0"/>
          <c:showSerName val="0"/>
          <c:showPercent val="0"/>
          <c:showBubbleSize val="0"/>
        </c:dLbls>
        <c:gapWidth val="125"/>
        <c:axId val="404478872"/>
        <c:axId val="404479656"/>
      </c:barChart>
      <c:catAx>
        <c:axId val="404478872"/>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1" i="0" u="none" strike="noStrike" kern="1200" baseline="0">
                <a:solidFill>
                  <a:schemeClr val="tx1"/>
                </a:solidFill>
                <a:latin typeface="Montserrat" panose="00000500000000000000" pitchFamily="2" charset="0"/>
                <a:ea typeface="+mn-ea"/>
                <a:cs typeface="+mn-cs"/>
              </a:defRPr>
            </a:pPr>
            <a:endParaRPr lang="en-US"/>
          </a:p>
        </c:txPr>
        <c:crossAx val="404479656"/>
        <c:crosses val="autoZero"/>
        <c:auto val="1"/>
        <c:lblAlgn val="ctr"/>
        <c:lblOffset val="100"/>
        <c:noMultiLvlLbl val="0"/>
      </c:catAx>
      <c:valAx>
        <c:axId val="404479656"/>
        <c:scaling>
          <c:orientation val="minMax"/>
        </c:scaling>
        <c:delete val="1"/>
        <c:axPos val="l"/>
        <c:numFmt formatCode="0.0%" sourceLinked="1"/>
        <c:majorTickMark val="out"/>
        <c:minorTickMark val="none"/>
        <c:tickLblPos val="nextTo"/>
        <c:crossAx val="404478872"/>
        <c:crosses val="autoZero"/>
        <c:crossBetween val="between"/>
        <c:majorUnit val="0.25"/>
      </c:valAx>
      <c:spPr>
        <a:noFill/>
        <a:ln w="25400">
          <a:noFill/>
        </a:ln>
        <a:effectLst/>
      </c:spPr>
    </c:plotArea>
    <c:legend>
      <c:legendPos val="t"/>
      <c:layout>
        <c:manualLayout>
          <c:xMode val="edge"/>
          <c:yMode val="edge"/>
          <c:x val="0.22983223581059892"/>
          <c:y val="6.0542272160327378E-2"/>
          <c:w val="0.77016776418940103"/>
          <c:h val="7.291121499623227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92659021878165E-2"/>
          <c:y val="1.6011707257648236E-2"/>
          <c:w val="0.96107340978121836"/>
          <c:h val="0.58483022580724353"/>
        </c:manualLayout>
      </c:layout>
      <c:barChart>
        <c:barDir val="col"/>
        <c:grouping val="clustered"/>
        <c:varyColors val="0"/>
        <c:ser>
          <c:idx val="0"/>
          <c:order val="0"/>
          <c:tx>
            <c:strRef>
              <c:f>Sheet1!$B$1</c:f>
              <c:strCache>
                <c:ptCount val="1"/>
                <c:pt idx="0">
                  <c:v>GB</c:v>
                </c:pt>
              </c:strCache>
            </c:strRef>
          </c:tx>
          <c:spPr>
            <a:solidFill>
              <a:srgbClr val="00F000"/>
            </a:solidFill>
          </c:spPr>
          <c:invertIfNegative val="1"/>
          <c:dPt>
            <c:idx val="0"/>
            <c:invertIfNegative val="1"/>
            <c:bubble3D val="0"/>
            <c:extLst>
              <c:ext xmlns:c16="http://schemas.microsoft.com/office/drawing/2014/chart" uri="{C3380CC4-5D6E-409C-BE32-E72D297353CC}">
                <c16:uniqueId val="{00000001-6B65-4B0C-BC93-826B78D99838}"/>
              </c:ext>
            </c:extLst>
          </c:dPt>
          <c:dPt>
            <c:idx val="1"/>
            <c:invertIfNegative val="1"/>
            <c:bubble3D val="0"/>
            <c:extLst>
              <c:ext xmlns:c16="http://schemas.microsoft.com/office/drawing/2014/chart" uri="{C3380CC4-5D6E-409C-BE32-E72D297353CC}">
                <c16:uniqueId val="{00000003-6B65-4B0C-BC93-826B78D99838}"/>
              </c:ext>
            </c:extLst>
          </c:dPt>
          <c:dPt>
            <c:idx val="2"/>
            <c:invertIfNegative val="1"/>
            <c:bubble3D val="0"/>
            <c:extLst>
              <c:ext xmlns:c16="http://schemas.microsoft.com/office/drawing/2014/chart" uri="{C3380CC4-5D6E-409C-BE32-E72D297353CC}">
                <c16:uniqueId val="{00000005-6B65-4B0C-BC93-826B78D99838}"/>
              </c:ext>
            </c:extLst>
          </c:dPt>
          <c:dPt>
            <c:idx val="3"/>
            <c:invertIfNegative val="1"/>
            <c:bubble3D val="0"/>
            <c:extLst>
              <c:ext xmlns:c16="http://schemas.microsoft.com/office/drawing/2014/chart" uri="{C3380CC4-5D6E-409C-BE32-E72D297353CC}">
                <c16:uniqueId val="{00000007-6B65-4B0C-BC93-826B78D99838}"/>
              </c:ext>
            </c:extLst>
          </c:dPt>
          <c:dPt>
            <c:idx val="4"/>
            <c:invertIfNegative val="1"/>
            <c:bubble3D val="0"/>
            <c:extLst>
              <c:ext xmlns:c16="http://schemas.microsoft.com/office/drawing/2014/chart" uri="{C3380CC4-5D6E-409C-BE32-E72D297353CC}">
                <c16:uniqueId val="{00000009-6B65-4B0C-BC93-826B78D99838}"/>
              </c:ext>
            </c:extLst>
          </c:dPt>
          <c:dPt>
            <c:idx val="5"/>
            <c:invertIfNegative val="0"/>
            <c:bubble3D val="0"/>
            <c:spPr>
              <a:solidFill>
                <a:schemeClr val="bg1">
                  <a:lumMod val="50000"/>
                </a:schemeClr>
              </a:solidFill>
            </c:spPr>
            <c:extLst>
              <c:ext xmlns:c16="http://schemas.microsoft.com/office/drawing/2014/chart" uri="{C3380CC4-5D6E-409C-BE32-E72D297353CC}">
                <c16:uniqueId val="{0000000B-6B65-4B0C-BC93-826B78D99838}"/>
              </c:ext>
            </c:extLst>
          </c:dPt>
          <c:dPt>
            <c:idx val="6"/>
            <c:invertIfNegative val="1"/>
            <c:bubble3D val="0"/>
            <c:extLst>
              <c:ext xmlns:c16="http://schemas.microsoft.com/office/drawing/2014/chart" uri="{C3380CC4-5D6E-409C-BE32-E72D297353CC}">
                <c16:uniqueId val="{0000000D-6B65-4B0C-BC93-826B78D99838}"/>
              </c:ext>
            </c:extLst>
          </c:dPt>
          <c:dPt>
            <c:idx val="7"/>
            <c:invertIfNegative val="1"/>
            <c:bubble3D val="0"/>
            <c:extLst>
              <c:ext xmlns:c16="http://schemas.microsoft.com/office/drawing/2014/chart" uri="{C3380CC4-5D6E-409C-BE32-E72D297353CC}">
                <c16:uniqueId val="{0000000F-6B65-4B0C-BC93-826B78D99838}"/>
              </c:ext>
            </c:extLst>
          </c:dPt>
          <c:dPt>
            <c:idx val="8"/>
            <c:invertIfNegative val="1"/>
            <c:bubble3D val="0"/>
            <c:extLst>
              <c:ext xmlns:c16="http://schemas.microsoft.com/office/drawing/2014/chart" uri="{C3380CC4-5D6E-409C-BE32-E72D297353CC}">
                <c16:uniqueId val="{00000011-6B65-4B0C-BC93-826B78D99838}"/>
              </c:ext>
            </c:extLst>
          </c:dPt>
          <c:dPt>
            <c:idx val="9"/>
            <c:invertIfNegative val="1"/>
            <c:bubble3D val="0"/>
            <c:extLst>
              <c:ext xmlns:c16="http://schemas.microsoft.com/office/drawing/2014/chart" uri="{C3380CC4-5D6E-409C-BE32-E72D297353CC}">
                <c16:uniqueId val="{00000013-6B65-4B0C-BC93-826B78D99838}"/>
              </c:ext>
            </c:extLst>
          </c:dPt>
          <c:dPt>
            <c:idx val="10"/>
            <c:invertIfNegative val="0"/>
            <c:bubble3D val="0"/>
            <c:spPr>
              <a:solidFill>
                <a:schemeClr val="bg1">
                  <a:lumMod val="50000"/>
                </a:schemeClr>
              </a:solidFill>
            </c:spPr>
            <c:extLst>
              <c:ext xmlns:c16="http://schemas.microsoft.com/office/drawing/2014/chart" uri="{C3380CC4-5D6E-409C-BE32-E72D297353CC}">
                <c16:uniqueId val="{00000015-812A-480B-B333-94C132AA3928}"/>
              </c:ext>
            </c:extLst>
          </c:dPt>
          <c:dPt>
            <c:idx val="12"/>
            <c:invertIfNegative val="1"/>
            <c:bubble3D val="0"/>
            <c:spPr>
              <a:solidFill>
                <a:srgbClr val="00F000"/>
              </a:solidFill>
            </c:spPr>
            <c:extLst>
              <c:ext xmlns:c16="http://schemas.microsoft.com/office/drawing/2014/chart" uri="{C3380CC4-5D6E-409C-BE32-E72D297353CC}">
                <c16:uniqueId val="{0000000E-B289-473F-BFAB-6E51048588FB}"/>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GB</c:v>
                </c:pt>
                <c:pt idx="1">
                  <c:v>Supermarkets</c:v>
                </c:pt>
                <c:pt idx="2">
                  <c:v>Convenience</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1.7638205327256573E-2</c:v>
                </c:pt>
                <c:pt idx="1">
                  <c:v>1.5836949153581248E-2</c:v>
                </c:pt>
                <c:pt idx="2">
                  <c:v>2.2200597279345091E-2</c:v>
                </c:pt>
                <c:pt idx="4">
                  <c:v>2.2431427927051439E-2</c:v>
                </c:pt>
                <c:pt idx="5">
                  <c:v>-3.4194091023150741E-2</c:v>
                </c:pt>
                <c:pt idx="7">
                  <c:v>-3.8172414630783802E-2</c:v>
                </c:pt>
                <c:pt idx="8">
                  <c:v>2.1026064101554276E-2</c:v>
                </c:pt>
                <c:pt idx="9">
                  <c:v>-9.0480259863645607E-4</c:v>
                </c:pt>
                <c:pt idx="10">
                  <c:v>-3.4325943286049876E-3</c:v>
                </c:pt>
                <c:pt idx="12">
                  <c:v>4.5203730863409675E-2</c:v>
                </c:pt>
                <c:pt idx="13">
                  <c:v>1.8925682370261043E-3</c:v>
                </c:pt>
                <c:pt idx="14">
                  <c:v>-7.2416549699264476E-2</c:v>
                </c:pt>
                <c:pt idx="15">
                  <c:v>4.860409914899444E-2</c:v>
                </c:pt>
              </c:numCache>
            </c:numRef>
          </c:val>
          <c:extLst>
            <c:ext xmlns:c14="http://schemas.microsoft.com/office/drawing/2007/8/2/chart" uri="{6F2FDCE9-48DA-4B69-8628-5D25D57E5C99}">
              <c14:invertSolidFillFmt>
                <c14:spPr xmlns:c14="http://schemas.microsoft.com/office/drawing/2007/8/2/chart">
                  <a:solidFill>
                    <a:srgbClr val="7F7F7F"/>
                  </a:solidFill>
                </c14:spPr>
              </c14:invertSolidFillFmt>
            </c:ex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ontserrat" panose="00000500000000000000" pitchFamily="2" charset="0"/>
                <a:ea typeface="+mn-ea"/>
                <a:cs typeface="+mn-cs"/>
              </a:defRPr>
            </a:pPr>
            <a:endParaRPr lang="en-US"/>
          </a:p>
        </c:txPr>
        <c:crossAx val="145151104"/>
        <c:crosses val="autoZero"/>
        <c:auto val="1"/>
        <c:lblAlgn val="ctr"/>
        <c:lblOffset val="100"/>
        <c:noMultiLvlLbl val="0"/>
      </c:catAx>
      <c:valAx>
        <c:axId val="145151104"/>
        <c:scaling>
          <c:orientation val="minMax"/>
          <c:max val="0.25"/>
          <c:min val="-0.25"/>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469523224503754E-3"/>
          <c:y val="8.1181963141033105E-3"/>
          <c:w val="0.96107340978121836"/>
          <c:h val="0.58483022580724353"/>
        </c:manualLayout>
      </c:layout>
      <c:barChart>
        <c:barDir val="col"/>
        <c:grouping val="clustered"/>
        <c:varyColors val="0"/>
        <c:ser>
          <c:idx val="0"/>
          <c:order val="0"/>
          <c:tx>
            <c:strRef>
              <c:f>Sheet1!$B$1</c:f>
              <c:strCache>
                <c:ptCount val="1"/>
                <c:pt idx="0">
                  <c:v>GB</c:v>
                </c:pt>
              </c:strCache>
            </c:strRef>
          </c:tx>
          <c:spPr>
            <a:solidFill>
              <a:srgbClr val="00F000"/>
            </a:solidFill>
          </c:spPr>
          <c:invertIfNegative val="1"/>
          <c:dPt>
            <c:idx val="0"/>
            <c:invertIfNegative val="1"/>
            <c:bubble3D val="0"/>
            <c:extLst>
              <c:ext xmlns:c16="http://schemas.microsoft.com/office/drawing/2014/chart" uri="{C3380CC4-5D6E-409C-BE32-E72D297353CC}">
                <c16:uniqueId val="{00000001-6B65-4B0C-BC93-826B78D99838}"/>
              </c:ext>
            </c:extLst>
          </c:dPt>
          <c:dPt>
            <c:idx val="1"/>
            <c:invertIfNegative val="1"/>
            <c:bubble3D val="0"/>
            <c:extLst>
              <c:ext xmlns:c16="http://schemas.microsoft.com/office/drawing/2014/chart" uri="{C3380CC4-5D6E-409C-BE32-E72D297353CC}">
                <c16:uniqueId val="{00000003-6B65-4B0C-BC93-826B78D99838}"/>
              </c:ext>
            </c:extLst>
          </c:dPt>
          <c:dPt>
            <c:idx val="2"/>
            <c:invertIfNegative val="1"/>
            <c:bubble3D val="0"/>
            <c:extLst>
              <c:ext xmlns:c16="http://schemas.microsoft.com/office/drawing/2014/chart" uri="{C3380CC4-5D6E-409C-BE32-E72D297353CC}">
                <c16:uniqueId val="{00000005-6B65-4B0C-BC93-826B78D99838}"/>
              </c:ext>
            </c:extLst>
          </c:dPt>
          <c:dPt>
            <c:idx val="3"/>
            <c:invertIfNegative val="1"/>
            <c:bubble3D val="0"/>
            <c:extLst>
              <c:ext xmlns:c16="http://schemas.microsoft.com/office/drawing/2014/chart" uri="{C3380CC4-5D6E-409C-BE32-E72D297353CC}">
                <c16:uniqueId val="{00000007-6B65-4B0C-BC93-826B78D99838}"/>
              </c:ext>
            </c:extLst>
          </c:dPt>
          <c:dPt>
            <c:idx val="4"/>
            <c:invertIfNegative val="1"/>
            <c:bubble3D val="0"/>
            <c:extLst>
              <c:ext xmlns:c16="http://schemas.microsoft.com/office/drawing/2014/chart" uri="{C3380CC4-5D6E-409C-BE32-E72D297353CC}">
                <c16:uniqueId val="{00000009-6B65-4B0C-BC93-826B78D99838}"/>
              </c:ext>
            </c:extLst>
          </c:dPt>
          <c:dPt>
            <c:idx val="5"/>
            <c:invertIfNegative val="1"/>
            <c:bubble3D val="0"/>
            <c:spPr>
              <a:solidFill>
                <a:srgbClr val="00F000"/>
              </a:solidFill>
            </c:spPr>
            <c:extLst>
              <c:ext xmlns:c16="http://schemas.microsoft.com/office/drawing/2014/chart" uri="{C3380CC4-5D6E-409C-BE32-E72D297353CC}">
                <c16:uniqueId val="{0000000B-6B65-4B0C-BC93-826B78D99838}"/>
              </c:ext>
            </c:extLst>
          </c:dPt>
          <c:dPt>
            <c:idx val="6"/>
            <c:invertIfNegative val="1"/>
            <c:bubble3D val="0"/>
            <c:extLst>
              <c:ext xmlns:c16="http://schemas.microsoft.com/office/drawing/2014/chart" uri="{C3380CC4-5D6E-409C-BE32-E72D297353CC}">
                <c16:uniqueId val="{0000000D-6B65-4B0C-BC93-826B78D99838}"/>
              </c:ext>
            </c:extLst>
          </c:dPt>
          <c:dPt>
            <c:idx val="7"/>
            <c:invertIfNegative val="1"/>
            <c:bubble3D val="0"/>
            <c:extLst>
              <c:ext xmlns:c16="http://schemas.microsoft.com/office/drawing/2014/chart" uri="{C3380CC4-5D6E-409C-BE32-E72D297353CC}">
                <c16:uniqueId val="{0000000F-6B65-4B0C-BC93-826B78D99838}"/>
              </c:ext>
            </c:extLst>
          </c:dPt>
          <c:dPt>
            <c:idx val="8"/>
            <c:invertIfNegative val="1"/>
            <c:bubble3D val="0"/>
            <c:extLst>
              <c:ext xmlns:c16="http://schemas.microsoft.com/office/drawing/2014/chart" uri="{C3380CC4-5D6E-409C-BE32-E72D297353CC}">
                <c16:uniqueId val="{00000011-6B65-4B0C-BC93-826B78D99838}"/>
              </c:ext>
            </c:extLst>
          </c:dPt>
          <c:dPt>
            <c:idx val="9"/>
            <c:invertIfNegative val="1"/>
            <c:bubble3D val="0"/>
            <c:extLst>
              <c:ext xmlns:c16="http://schemas.microsoft.com/office/drawing/2014/chart" uri="{C3380CC4-5D6E-409C-BE32-E72D297353CC}">
                <c16:uniqueId val="{00000013-6B65-4B0C-BC93-826B78D99838}"/>
              </c:ext>
            </c:extLst>
          </c:dPt>
          <c:dPt>
            <c:idx val="10"/>
            <c:invertIfNegative val="1"/>
            <c:bubble3D val="0"/>
            <c:spPr>
              <a:solidFill>
                <a:srgbClr val="00F000"/>
              </a:solidFill>
            </c:spPr>
            <c:extLst>
              <c:ext xmlns:c16="http://schemas.microsoft.com/office/drawing/2014/chart" uri="{C3380CC4-5D6E-409C-BE32-E72D297353CC}">
                <c16:uniqueId val="{00000015-812A-480B-B333-94C132AA3928}"/>
              </c:ext>
            </c:extLst>
          </c:dPt>
          <c:dPt>
            <c:idx val="12"/>
            <c:invertIfNegative val="1"/>
            <c:bubble3D val="0"/>
            <c:spPr>
              <a:solidFill>
                <a:srgbClr val="00F000"/>
              </a:solidFill>
            </c:spPr>
            <c:extLst>
              <c:ext xmlns:c16="http://schemas.microsoft.com/office/drawing/2014/chart" uri="{C3380CC4-5D6E-409C-BE32-E72D297353CC}">
                <c16:uniqueId val="{0000000E-B289-473F-BFAB-6E51048588FB}"/>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GB</c:v>
                </c:pt>
                <c:pt idx="1">
                  <c:v>Supermarkets</c:v>
                </c:pt>
                <c:pt idx="2">
                  <c:v>Convenience</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-8.3273543832143027E-3</c:v>
                </c:pt>
                <c:pt idx="1">
                  <c:v>-2.1029781152343663E-2</c:v>
                </c:pt>
                <c:pt idx="2">
                  <c:v>2.631524365849125E-2</c:v>
                </c:pt>
                <c:pt idx="4">
                  <c:v>-8.5751530653737085E-3</c:v>
                </c:pt>
                <c:pt idx="5">
                  <c:v>0.11287460419877959</c:v>
                </c:pt>
                <c:pt idx="7">
                  <c:v>-2.9772194119935147E-2</c:v>
                </c:pt>
                <c:pt idx="8">
                  <c:v>-1.8241445711488447E-2</c:v>
                </c:pt>
                <c:pt idx="9">
                  <c:v>-8.5468995732562725E-3</c:v>
                </c:pt>
                <c:pt idx="10">
                  <c:v>2.047182106292933E-2</c:v>
                </c:pt>
                <c:pt idx="12">
                  <c:v>7.0849980673960644E-2</c:v>
                </c:pt>
                <c:pt idx="13">
                  <c:v>-1.7964837406549528E-2</c:v>
                </c:pt>
                <c:pt idx="14">
                  <c:v>-0.15095826053135675</c:v>
                </c:pt>
                <c:pt idx="15">
                  <c:v>2.974623700058765E-2</c:v>
                </c:pt>
              </c:numCache>
            </c:numRef>
          </c:val>
          <c:extLst>
            <c:ext xmlns:c14="http://schemas.microsoft.com/office/drawing/2007/8/2/chart" uri="{6F2FDCE9-48DA-4B69-8628-5D25D57E5C99}">
              <c14:invertSolidFillFmt>
                <c14:spPr xmlns:c14="http://schemas.microsoft.com/office/drawing/2007/8/2/chart">
                  <a:solidFill>
                    <a:srgbClr val="7F7F7F"/>
                  </a:solidFill>
                </c14:spPr>
              </c14:invertSolidFillFmt>
            </c:ex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ontserrat" panose="00000500000000000000" pitchFamily="2" charset="0"/>
                <a:ea typeface="+mn-ea"/>
                <a:cs typeface="+mn-cs"/>
              </a:defRPr>
            </a:pPr>
            <a:endParaRPr lang="en-US"/>
          </a:p>
        </c:txPr>
        <c:crossAx val="145151104"/>
        <c:crosses val="autoZero"/>
        <c:auto val="1"/>
        <c:lblAlgn val="ctr"/>
        <c:lblOffset val="100"/>
        <c:noMultiLvlLbl val="0"/>
      </c:catAx>
      <c:valAx>
        <c:axId val="145151104"/>
        <c:scaling>
          <c:orientation val="minMax"/>
          <c:min val="-0.30000000000000004"/>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693904644900749E-3"/>
          <c:y val="4.3477396123415973E-2"/>
          <c:w val="0.96107340978121836"/>
          <c:h val="0.58483022580724353"/>
        </c:manualLayout>
      </c:layout>
      <c:barChart>
        <c:barDir val="col"/>
        <c:grouping val="clustered"/>
        <c:varyColors val="0"/>
        <c:ser>
          <c:idx val="0"/>
          <c:order val="0"/>
          <c:tx>
            <c:strRef>
              <c:f>Sheet1!$B$1</c:f>
              <c:strCache>
                <c:ptCount val="1"/>
                <c:pt idx="0">
                  <c:v>UK</c:v>
                </c:pt>
              </c:strCache>
            </c:strRef>
          </c:tx>
          <c:spPr>
            <a:solidFill>
              <a:schemeClr val="bg1">
                <a:lumMod val="50000"/>
              </a:schemeClr>
            </a:solidFill>
            <a:ln>
              <a:noFill/>
            </a:ln>
            <a:effectLst/>
          </c:spPr>
          <c:invertIfNegative val="0"/>
          <c:dPt>
            <c:idx val="0"/>
            <c:invertIfNegative val="0"/>
            <c:bubble3D val="0"/>
            <c:extLst>
              <c:ext xmlns:c16="http://schemas.microsoft.com/office/drawing/2014/chart" uri="{C3380CC4-5D6E-409C-BE32-E72D297353CC}">
                <c16:uniqueId val="{00000001-6B65-4B0C-BC93-826B78D99838}"/>
              </c:ext>
            </c:extLst>
          </c:dPt>
          <c:dPt>
            <c:idx val="1"/>
            <c:invertIfNegative val="0"/>
            <c:bubble3D val="0"/>
            <c:extLst>
              <c:ext xmlns:c16="http://schemas.microsoft.com/office/drawing/2014/chart" uri="{C3380CC4-5D6E-409C-BE32-E72D297353CC}">
                <c16:uniqueId val="{00000003-6B65-4B0C-BC93-826B78D99838}"/>
              </c:ext>
            </c:extLst>
          </c:dPt>
          <c:dPt>
            <c:idx val="2"/>
            <c:invertIfNegative val="0"/>
            <c:bubble3D val="0"/>
            <c:extLst>
              <c:ext xmlns:c16="http://schemas.microsoft.com/office/drawing/2014/chart" uri="{C3380CC4-5D6E-409C-BE32-E72D297353CC}">
                <c16:uniqueId val="{00000005-6B65-4B0C-BC93-826B78D99838}"/>
              </c:ext>
            </c:extLst>
          </c:dPt>
          <c:dPt>
            <c:idx val="3"/>
            <c:invertIfNegative val="0"/>
            <c:bubble3D val="0"/>
            <c:extLst>
              <c:ext xmlns:c16="http://schemas.microsoft.com/office/drawing/2014/chart" uri="{C3380CC4-5D6E-409C-BE32-E72D297353CC}">
                <c16:uniqueId val="{00000007-6B65-4B0C-BC93-826B78D99838}"/>
              </c:ext>
            </c:extLst>
          </c:dPt>
          <c:dPt>
            <c:idx val="4"/>
            <c:invertIfNegative val="0"/>
            <c:bubble3D val="0"/>
            <c:extLst>
              <c:ext xmlns:c16="http://schemas.microsoft.com/office/drawing/2014/chart" uri="{C3380CC4-5D6E-409C-BE32-E72D297353CC}">
                <c16:uniqueId val="{00000009-6B65-4B0C-BC93-826B78D99838}"/>
              </c:ext>
            </c:extLst>
          </c:dPt>
          <c:dPt>
            <c:idx val="5"/>
            <c:invertIfNegative val="0"/>
            <c:bubble3D val="0"/>
            <c:extLst>
              <c:ext xmlns:c16="http://schemas.microsoft.com/office/drawing/2014/chart" uri="{C3380CC4-5D6E-409C-BE32-E72D297353CC}">
                <c16:uniqueId val="{0000000B-6B65-4B0C-BC93-826B78D99838}"/>
              </c:ext>
            </c:extLst>
          </c:dPt>
          <c:dPt>
            <c:idx val="6"/>
            <c:invertIfNegative val="0"/>
            <c:bubble3D val="0"/>
            <c:extLst>
              <c:ext xmlns:c16="http://schemas.microsoft.com/office/drawing/2014/chart" uri="{C3380CC4-5D6E-409C-BE32-E72D297353CC}">
                <c16:uniqueId val="{0000000D-6B65-4B0C-BC93-826B78D99838}"/>
              </c:ext>
            </c:extLst>
          </c:dPt>
          <c:dPt>
            <c:idx val="7"/>
            <c:invertIfNegative val="0"/>
            <c:bubble3D val="0"/>
            <c:extLst>
              <c:ext xmlns:c16="http://schemas.microsoft.com/office/drawing/2014/chart" uri="{C3380CC4-5D6E-409C-BE32-E72D297353CC}">
                <c16:uniqueId val="{0000000F-6B65-4B0C-BC93-826B78D99838}"/>
              </c:ext>
            </c:extLst>
          </c:dPt>
          <c:dPt>
            <c:idx val="8"/>
            <c:invertIfNegative val="0"/>
            <c:bubble3D val="0"/>
            <c:extLst>
              <c:ext xmlns:c16="http://schemas.microsoft.com/office/drawing/2014/chart" uri="{C3380CC4-5D6E-409C-BE32-E72D297353CC}">
                <c16:uniqueId val="{00000011-6B65-4B0C-BC93-826B78D99838}"/>
              </c:ext>
            </c:extLst>
          </c:dPt>
          <c:dPt>
            <c:idx val="9"/>
            <c:invertIfNegative val="0"/>
            <c:bubble3D val="0"/>
            <c:extLst>
              <c:ext xmlns:c16="http://schemas.microsoft.com/office/drawing/2014/chart" uri="{C3380CC4-5D6E-409C-BE32-E72D297353CC}">
                <c16:uniqueId val="{00000013-6B65-4B0C-BC93-826B78D99838}"/>
              </c:ext>
            </c:extLst>
          </c:dPt>
          <c:dPt>
            <c:idx val="10"/>
            <c:invertIfNegative val="0"/>
            <c:bubble3D val="0"/>
            <c:extLst>
              <c:ext xmlns:c16="http://schemas.microsoft.com/office/drawing/2014/chart" uri="{C3380CC4-5D6E-409C-BE32-E72D297353CC}">
                <c16:uniqueId val="{00000015-812A-480B-B333-94C132AA3928}"/>
              </c:ext>
            </c:extLst>
          </c:dPt>
          <c:dPt>
            <c:idx val="11"/>
            <c:invertIfNegative val="0"/>
            <c:bubble3D val="0"/>
            <c:extLst>
              <c:ext xmlns:c16="http://schemas.microsoft.com/office/drawing/2014/chart" uri="{C3380CC4-5D6E-409C-BE32-E72D297353CC}">
                <c16:uniqueId val="{00000000-6AB0-4945-8308-219870CA889A}"/>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0E-5199-412D-8C69-F8E3C0FDF239}"/>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00-6A5B-4B01-AD77-9BB57C16BE01}"/>
              </c:ext>
            </c:extLst>
          </c:dPt>
          <c:dPt>
            <c:idx val="14"/>
            <c:invertIfNegative val="0"/>
            <c:bubble3D val="0"/>
            <c:extLst>
              <c:ext xmlns:c16="http://schemas.microsoft.com/office/drawing/2014/chart" uri="{C3380CC4-5D6E-409C-BE32-E72D297353CC}">
                <c16:uniqueId val="{0000000F-5199-412D-8C69-F8E3C0FDF239}"/>
              </c:ext>
            </c:extLst>
          </c:dPt>
          <c:dPt>
            <c:idx val="15"/>
            <c:invertIfNegative val="0"/>
            <c:bubble3D val="0"/>
            <c:extLst>
              <c:ext xmlns:c16="http://schemas.microsoft.com/office/drawing/2014/chart" uri="{C3380CC4-5D6E-409C-BE32-E72D297353CC}">
                <c16:uniqueId val="{00000017-7525-486C-BAE8-C061A55543EE}"/>
              </c:ext>
            </c:extLst>
          </c:dPt>
          <c:dLbls>
            <c:numFmt formatCode="0.0%" sourceLinked="0"/>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GB</c:v>
                </c:pt>
                <c:pt idx="1">
                  <c:v>Supermarkets</c:v>
                </c:pt>
                <c:pt idx="2">
                  <c:v>Convenience</c:v>
                </c:pt>
                <c:pt idx="3">
                  <c:v> </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-3.1830455351322451E-2</c:v>
                </c:pt>
                <c:pt idx="1">
                  <c:v>-2.5144751563760392E-2</c:v>
                </c:pt>
                <c:pt idx="2">
                  <c:v>-4.8260177669350757E-2</c:v>
                </c:pt>
                <c:pt idx="4">
                  <c:v>-2.8587134197738617E-2</c:v>
                </c:pt>
                <c:pt idx="5">
                  <c:v>-8.1290749031322496E-2</c:v>
                </c:pt>
                <c:pt idx="7">
                  <c:v>-4.8261766885966284E-2</c:v>
                </c:pt>
                <c:pt idx="8">
                  <c:v>-4.131604642520359E-2</c:v>
                </c:pt>
                <c:pt idx="9">
                  <c:v>-5.4015208188192942E-2</c:v>
                </c:pt>
                <c:pt idx="10">
                  <c:v>-3.3505369830742371E-2</c:v>
                </c:pt>
                <c:pt idx="12">
                  <c:v>1.8109669757503166E-2</c:v>
                </c:pt>
                <c:pt idx="13">
                  <c:v>3.6686095778856398E-2</c:v>
                </c:pt>
                <c:pt idx="14">
                  <c:v>-3.5136924596077868E-2</c:v>
                </c:pt>
                <c:pt idx="15">
                  <c:v>-1.5455216253482784E-2</c:v>
                </c:pt>
              </c:numCache>
            </c:numRef>
          </c:val>
          <c:extLs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vert="horz"/>
          <a:lstStyle/>
          <a:p>
            <a:pPr>
              <a:defRPr sz="900" b="1"/>
            </a:pPr>
            <a:endParaRPr lang="en-US"/>
          </a:p>
        </c:txPr>
        <c:crossAx val="145151104"/>
        <c:crosses val="autoZero"/>
        <c:auto val="1"/>
        <c:lblAlgn val="ctr"/>
        <c:lblOffset val="100"/>
        <c:noMultiLvlLbl val="0"/>
      </c:catAx>
      <c:valAx>
        <c:axId val="145151104"/>
        <c:scaling>
          <c:orientation val="minMax"/>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0.13769</cdr:x>
      <cdr:y>0.36004</cdr:y>
    </cdr:from>
    <cdr:to>
      <cdr:x>0.15962</cdr:x>
      <cdr:y>0.43304</cdr:y>
    </cdr:to>
    <cdr:sp macro="" textlink="">
      <cdr:nvSpPr>
        <cdr:cNvPr id="2" name="TextBox 11"/>
        <cdr:cNvSpPr txBox="1"/>
      </cdr:nvSpPr>
      <cdr:spPr>
        <a:xfrm xmlns:a="http://schemas.openxmlformats.org/drawingml/2006/main">
          <a:off x="1160063" y="1214328"/>
          <a:ext cx="184730" cy="24622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xmlns:a="http://schemas.openxmlformats.org/drawingml/2006/main">
          <a:pPr algn="ctr"/>
          <a:endParaRPr lang="en-GB" sz="1000" dirty="0">
            <a:latin typeface="Montserrat"/>
            <a:cs typeface="Calibri" panose="020F050202020403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38520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b2d54ef91a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b2d54ef91a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6"/>
        <p:cNvGrpSpPr/>
        <p:nvPr/>
      </p:nvGrpSpPr>
      <p:grpSpPr>
        <a:xfrm>
          <a:off x="0" y="0"/>
          <a:ext cx="0" cy="0"/>
          <a:chOff x="0" y="0"/>
          <a:chExt cx="0" cy="0"/>
        </a:xfrm>
      </p:grpSpPr>
      <p:sp>
        <p:nvSpPr>
          <p:cNvPr id="877" name="Google Shape;877;gab84a955b5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8" name="Google Shape;878;gab84a955b5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8"/>
        <p:cNvGrpSpPr/>
        <p:nvPr/>
      </p:nvGrpSpPr>
      <p:grpSpPr>
        <a:xfrm>
          <a:off x="0" y="0"/>
          <a:ext cx="0" cy="0"/>
          <a:chOff x="0" y="0"/>
          <a:chExt cx="0" cy="0"/>
        </a:xfrm>
      </p:grpSpPr>
      <p:sp>
        <p:nvSpPr>
          <p:cNvPr id="1289" name="Google Shape;1289;gb2d54ef91a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0" name="Google Shape;1290;gb2d54ef91a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01814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8"/>
        <p:cNvGrpSpPr/>
        <p:nvPr/>
      </p:nvGrpSpPr>
      <p:grpSpPr>
        <a:xfrm>
          <a:off x="0" y="0"/>
          <a:ext cx="0" cy="0"/>
          <a:chOff x="0" y="0"/>
          <a:chExt cx="0" cy="0"/>
        </a:xfrm>
      </p:grpSpPr>
      <p:sp>
        <p:nvSpPr>
          <p:cNvPr id="1589" name="Google Shape;1589;gac14597a3a_1_14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0" name="Google Shape;1590;gac14597a3a_1_14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93614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Google Shape;712;gb97f635908_0_18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50000"/>
              </a:lnSpc>
              <a:spcBef>
                <a:spcPts val="470"/>
              </a:spcBef>
              <a:spcAft>
                <a:spcPts val="0"/>
              </a:spcAft>
              <a:buClr>
                <a:schemeClr val="dk1"/>
              </a:buClr>
              <a:buSzPts val="1100"/>
              <a:buFont typeface="Arial"/>
              <a:buNone/>
            </a:pPr>
            <a:endParaRPr dirty="0"/>
          </a:p>
        </p:txBody>
      </p:sp>
      <p:sp>
        <p:nvSpPr>
          <p:cNvPr id="713" name="Google Shape;713;gb97f635908_0_18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9623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96744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17629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4"/>
        <p:cNvGrpSpPr/>
        <p:nvPr/>
      </p:nvGrpSpPr>
      <p:grpSpPr>
        <a:xfrm>
          <a:off x="0" y="0"/>
          <a:ext cx="0" cy="0"/>
          <a:chOff x="0" y="0"/>
          <a:chExt cx="0" cy="0"/>
        </a:xfrm>
      </p:grpSpPr>
      <p:sp>
        <p:nvSpPr>
          <p:cNvPr id="1125" name="Google Shape;1125;gc5b0c22436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6" name="Google Shape;1126;gc5b0c2243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700792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3"/>
        <p:cNvGrpSpPr/>
        <p:nvPr/>
      </p:nvGrpSpPr>
      <p:grpSpPr>
        <a:xfrm>
          <a:off x="0" y="0"/>
          <a:ext cx="0" cy="0"/>
          <a:chOff x="0" y="0"/>
          <a:chExt cx="0" cy="0"/>
        </a:xfrm>
      </p:grpSpPr>
      <p:sp>
        <p:nvSpPr>
          <p:cNvPr id="1214" name="Google Shape;1214;gac2a4770c2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5" name="Google Shape;1215;gac2a4770c2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ac14597a3a_1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ac14597a3a_1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0"/>
        <p:cNvGrpSpPr/>
        <p:nvPr/>
      </p:nvGrpSpPr>
      <p:grpSpPr>
        <a:xfrm>
          <a:off x="0" y="0"/>
          <a:ext cx="0" cy="0"/>
          <a:chOff x="0" y="0"/>
          <a:chExt cx="0" cy="0"/>
        </a:xfrm>
      </p:grpSpPr>
      <p:sp>
        <p:nvSpPr>
          <p:cNvPr id="1601" name="Google Shape;1601;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2" name="Google Shape;1602;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221670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407988" y="698500"/>
            <a:ext cx="6207125"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787F44-EB60-4A0F-8A09-A436A27DB22D}" type="slidenum">
              <a:rPr lang="en-US">
                <a:solidFill>
                  <a:prstClr val="black"/>
                </a:solidFill>
              </a:rPr>
              <a:pPr fontAlgn="base">
                <a:spcBef>
                  <a:spcPct val="0"/>
                </a:spcBef>
                <a:spcAft>
                  <a:spcPct val="0"/>
                </a:spcAft>
                <a:defRPr/>
              </a:pPr>
              <a:t>26</a:t>
            </a:fld>
            <a:endParaRPr lang="en-US" dirty="0">
              <a:solidFill>
                <a:prstClr val="black"/>
              </a:solidFill>
            </a:endParaRPr>
          </a:p>
        </p:txBody>
      </p:sp>
    </p:spTree>
    <p:extLst>
      <p:ext uri="{BB962C8B-B14F-4D97-AF65-F5344CB8AC3E}">
        <p14:creationId xmlns:p14="http://schemas.microsoft.com/office/powerpoint/2010/main" val="8902981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108164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ac14597a3a_1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ac14597a3a_1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291851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31902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525562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2" name="Google Shape;572;gb2d54ef91a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3" name="Google Shape;573;gb2d54ef91a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511129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59315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b2d54ef91a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9" name="Google Shape;639;gb2d54ef91a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8"/>
        <p:cNvGrpSpPr/>
        <p:nvPr/>
      </p:nvGrpSpPr>
      <p:grpSpPr>
        <a:xfrm>
          <a:off x="0" y="0"/>
          <a:ext cx="0" cy="0"/>
          <a:chOff x="0" y="0"/>
          <a:chExt cx="0" cy="0"/>
        </a:xfrm>
      </p:grpSpPr>
      <p:sp>
        <p:nvSpPr>
          <p:cNvPr id="1289" name="Google Shape;1289;gb2d54ef91a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0" name="Google Shape;1290;gb2d54ef91a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b2d54ef91a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9" name="Google Shape;639;gb2d54ef91a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8"/>
        <p:cNvGrpSpPr/>
        <p:nvPr/>
      </p:nvGrpSpPr>
      <p:grpSpPr>
        <a:xfrm>
          <a:off x="0" y="0"/>
          <a:ext cx="0" cy="0"/>
          <a:chOff x="0" y="0"/>
          <a:chExt cx="0" cy="0"/>
        </a:xfrm>
      </p:grpSpPr>
      <p:sp>
        <p:nvSpPr>
          <p:cNvPr id="2359" name="Google Shape;2359;gac14597a3a_2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0" name="Google Shape;2360;gac14597a3a_2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079022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a:xfrm>
            <a:off x="381000" y="685800"/>
            <a:ext cx="6096000" cy="3429000"/>
          </a:xfrm>
          <a:ln>
            <a:miter lim="800000"/>
            <a:headEnd/>
            <a:tailEnd/>
          </a:ln>
        </p:spPr>
      </p:sp>
      <p:sp>
        <p:nvSpPr>
          <p:cNvPr id="89090"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marL="158750" indent="0">
              <a:spcBef>
                <a:spcPct val="0"/>
              </a:spcBef>
              <a:buNone/>
            </a:pPr>
            <a:endParaRPr lang="en-GB" altLang="en-US" dirty="0">
              <a:solidFill>
                <a:srgbClr val="000000"/>
              </a:solidFill>
              <a:latin typeface="Calibri" pitchFamily="34" charset="0"/>
              <a:cs typeface="Calibri" pitchFamily="34" charset="0"/>
              <a:sym typeface="Calibri" pitchFamily="34" charset="0"/>
            </a:endParaRPr>
          </a:p>
        </p:txBody>
      </p:sp>
      <p:sp>
        <p:nvSpPr>
          <p:cNvPr id="89091" name="Slide Number Placeholder 3"/>
          <p:cNvSpPr>
            <a:spLocks noGrp="1"/>
          </p:cNvSpPr>
          <p:nvPr>
            <p:ph type="sldNum" sz="quarter" idx="12"/>
          </p:nvPr>
        </p:nvSpPr>
        <p:spPr>
          <a:noFill/>
        </p:spPr>
        <p:txBody>
          <a:bodyPr/>
          <a:lstStyle>
            <a:lvl1pPr>
              <a:defRPr sz="1400">
                <a:solidFill>
                  <a:srgbClr val="000000"/>
                </a:solidFill>
                <a:latin typeface="Arial" pitchFamily="34" charset="0"/>
                <a:cs typeface="Arial" pitchFamily="34" charset="0"/>
                <a:sym typeface="Arial" pitchFamily="34" charset="0"/>
              </a:defRPr>
            </a:lvl1pPr>
            <a:lvl2pPr marL="742950" indent="-285750">
              <a:defRPr sz="1400">
                <a:solidFill>
                  <a:srgbClr val="000000"/>
                </a:solidFill>
                <a:latin typeface="Arial" pitchFamily="34" charset="0"/>
                <a:cs typeface="Arial" pitchFamily="34" charset="0"/>
                <a:sym typeface="Arial" pitchFamily="34" charset="0"/>
              </a:defRPr>
            </a:lvl2pPr>
            <a:lvl3pPr marL="1143000" indent="-228600">
              <a:defRPr sz="1400">
                <a:solidFill>
                  <a:srgbClr val="000000"/>
                </a:solidFill>
                <a:latin typeface="Arial" pitchFamily="34" charset="0"/>
                <a:cs typeface="Arial" pitchFamily="34" charset="0"/>
                <a:sym typeface="Arial" pitchFamily="34" charset="0"/>
              </a:defRPr>
            </a:lvl3pPr>
            <a:lvl4pPr marL="1600200" indent="-228600">
              <a:defRPr sz="1400">
                <a:solidFill>
                  <a:srgbClr val="000000"/>
                </a:solidFill>
                <a:latin typeface="Arial" pitchFamily="34" charset="0"/>
                <a:cs typeface="Arial" pitchFamily="34" charset="0"/>
                <a:sym typeface="Arial" pitchFamily="34" charset="0"/>
              </a:defRPr>
            </a:lvl4pPr>
            <a:lvl5pPr marL="2057400" indent="-228600">
              <a:defRPr sz="1400">
                <a:solidFill>
                  <a:srgbClr val="000000"/>
                </a:solidFill>
                <a:latin typeface="Arial" pitchFamily="34" charset="0"/>
                <a:cs typeface="Arial" pitchFamily="34" charset="0"/>
                <a:sym typeface="Arial" pitchFamily="34" charset="0"/>
              </a:defRPr>
            </a:lvl5pPr>
            <a:lvl6pPr marL="25146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l">
              <a:buSzTx/>
            </a:pPr>
            <a:fld id="{60AFAAE2-04A4-46AA-A99F-57B5849D2A03}" type="slidenum">
              <a:rPr lang="en-US" altLang="en-US"/>
              <a:pPr algn="l">
                <a:buSzTx/>
              </a:pPr>
              <a:t>42</a:t>
            </a:fld>
            <a:endParaRPr lang="en-US" altLang="en-US" dirty="0"/>
          </a:p>
        </p:txBody>
      </p:sp>
    </p:spTree>
    <p:extLst>
      <p:ext uri="{BB962C8B-B14F-4D97-AF65-F5344CB8AC3E}">
        <p14:creationId xmlns:p14="http://schemas.microsoft.com/office/powerpoint/2010/main" val="10970435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a:xfrm>
            <a:off x="381000" y="685800"/>
            <a:ext cx="6096000" cy="3429000"/>
          </a:xfrm>
          <a:ln>
            <a:headEnd/>
            <a:tailEnd/>
          </a:ln>
        </p:spPr>
      </p:sp>
      <p:sp>
        <p:nvSpPr>
          <p:cNvPr id="91138"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marL="158750" indent="0" defTabSz="931863">
              <a:spcBef>
                <a:spcPct val="0"/>
              </a:spcBef>
              <a:buNone/>
            </a:pPr>
            <a:endParaRPr lang="en-US" altLang="en-US" dirty="0">
              <a:solidFill>
                <a:srgbClr val="000000"/>
              </a:solidFill>
              <a:latin typeface="Calibri" pitchFamily="34" charset="0"/>
              <a:cs typeface="Calibri" pitchFamily="34" charset="0"/>
              <a:sym typeface="Calibri" pitchFamily="34" charset="0"/>
            </a:endParaRPr>
          </a:p>
        </p:txBody>
      </p:sp>
      <p:sp>
        <p:nvSpPr>
          <p:cNvPr id="91139" name="Slide Number Placeholder 3"/>
          <p:cNvSpPr>
            <a:spLocks noGrp="1"/>
          </p:cNvSpPr>
          <p:nvPr>
            <p:ph type="sldNum" sz="quarter" idx="12"/>
          </p:nvPr>
        </p:nvSpPr>
        <p:spPr>
          <a:noFill/>
        </p:spPr>
        <p:txBody>
          <a:bodyPr/>
          <a:lstStyle>
            <a:lvl1pPr>
              <a:defRPr sz="1400">
                <a:solidFill>
                  <a:srgbClr val="000000"/>
                </a:solidFill>
                <a:latin typeface="Arial" pitchFamily="34" charset="0"/>
                <a:cs typeface="Arial" pitchFamily="34" charset="0"/>
                <a:sym typeface="Arial" pitchFamily="34" charset="0"/>
              </a:defRPr>
            </a:lvl1pPr>
            <a:lvl2pPr marL="742950" indent="-285750">
              <a:defRPr sz="1400">
                <a:solidFill>
                  <a:srgbClr val="000000"/>
                </a:solidFill>
                <a:latin typeface="Arial" pitchFamily="34" charset="0"/>
                <a:cs typeface="Arial" pitchFamily="34" charset="0"/>
                <a:sym typeface="Arial" pitchFamily="34" charset="0"/>
              </a:defRPr>
            </a:lvl2pPr>
            <a:lvl3pPr marL="1143000" indent="-228600">
              <a:defRPr sz="1400">
                <a:solidFill>
                  <a:srgbClr val="000000"/>
                </a:solidFill>
                <a:latin typeface="Arial" pitchFamily="34" charset="0"/>
                <a:cs typeface="Arial" pitchFamily="34" charset="0"/>
                <a:sym typeface="Arial" pitchFamily="34" charset="0"/>
              </a:defRPr>
            </a:lvl3pPr>
            <a:lvl4pPr marL="1600200" indent="-228600">
              <a:defRPr sz="1400">
                <a:solidFill>
                  <a:srgbClr val="000000"/>
                </a:solidFill>
                <a:latin typeface="Arial" pitchFamily="34" charset="0"/>
                <a:cs typeface="Arial" pitchFamily="34" charset="0"/>
                <a:sym typeface="Arial" pitchFamily="34" charset="0"/>
              </a:defRPr>
            </a:lvl4pPr>
            <a:lvl5pPr marL="2057400" indent="-228600">
              <a:defRPr sz="1400">
                <a:solidFill>
                  <a:srgbClr val="000000"/>
                </a:solidFill>
                <a:latin typeface="Arial" pitchFamily="34" charset="0"/>
                <a:cs typeface="Arial" pitchFamily="34" charset="0"/>
                <a:sym typeface="Arial" pitchFamily="34" charset="0"/>
              </a:defRPr>
            </a:lvl5pPr>
            <a:lvl6pPr marL="25146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fld id="{C270FAEE-4491-4526-9BF0-ACB85CDB9DFA}" type="slidenum">
              <a:rPr lang="en-US" altLang="en-US" sz="1200">
                <a:latin typeface="Calibri" pitchFamily="34" charset="0"/>
                <a:cs typeface="Calibri" pitchFamily="34" charset="0"/>
                <a:sym typeface="Calibri" pitchFamily="34" charset="0"/>
              </a:rPr>
              <a:pPr/>
              <a:t>43</a:t>
            </a:fld>
            <a:endParaRPr lang="en-US" altLang="en-US" sz="1200" dirty="0">
              <a:latin typeface="Calibri" pitchFamily="34" charset="0"/>
              <a:cs typeface="Calibri" pitchFamily="34" charset="0"/>
              <a:sym typeface="Calibri" pitchFamily="34" charset="0"/>
            </a:endParaRPr>
          </a:p>
        </p:txBody>
      </p:sp>
    </p:spTree>
    <p:extLst>
      <p:ext uri="{BB962C8B-B14F-4D97-AF65-F5344CB8AC3E}">
        <p14:creationId xmlns:p14="http://schemas.microsoft.com/office/powerpoint/2010/main" val="40646451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2"/>
        <p:cNvGrpSpPr/>
        <p:nvPr/>
      </p:nvGrpSpPr>
      <p:grpSpPr>
        <a:xfrm>
          <a:off x="0" y="0"/>
          <a:ext cx="0" cy="0"/>
          <a:chOff x="0" y="0"/>
          <a:chExt cx="0" cy="0"/>
        </a:xfrm>
      </p:grpSpPr>
      <p:sp>
        <p:nvSpPr>
          <p:cNvPr id="2443" name="Google Shape;2443;ga10676d58a_0_10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4" name="Google Shape;2444;ga10676d58a_0_10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9"/>
        <p:cNvGrpSpPr/>
        <p:nvPr/>
      </p:nvGrpSpPr>
      <p:grpSpPr>
        <a:xfrm>
          <a:off x="0" y="0"/>
          <a:ext cx="0" cy="0"/>
          <a:chOff x="0" y="0"/>
          <a:chExt cx="0" cy="0"/>
        </a:xfrm>
      </p:grpSpPr>
      <p:sp>
        <p:nvSpPr>
          <p:cNvPr id="940" name="Google Shape;940;gb663873c2b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1" name="Google Shape;941;gb663873c2b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73945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7"/>
        <p:cNvGrpSpPr/>
        <p:nvPr/>
      </p:nvGrpSpPr>
      <p:grpSpPr>
        <a:xfrm>
          <a:off x="0" y="0"/>
          <a:ext cx="0" cy="0"/>
          <a:chOff x="0" y="0"/>
          <a:chExt cx="0" cy="0"/>
        </a:xfrm>
      </p:grpSpPr>
      <p:sp>
        <p:nvSpPr>
          <p:cNvPr id="778" name="Google Shape;778;gac90507b2d_1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9" name="Google Shape;779;gac90507b2d_1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00257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25560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Quote - Black">
  <p:cSld name="TITLE_AND_BODY_1_2_2_1">
    <p:bg>
      <p:bgPr>
        <a:solidFill>
          <a:srgbClr val="000000"/>
        </a:solidFill>
        <a:effectLst/>
      </p:bgPr>
    </p:bg>
    <p:spTree>
      <p:nvGrpSpPr>
        <p:cNvPr id="1" name="Shape 284"/>
        <p:cNvGrpSpPr/>
        <p:nvPr/>
      </p:nvGrpSpPr>
      <p:grpSpPr>
        <a:xfrm>
          <a:off x="0" y="0"/>
          <a:ext cx="0" cy="0"/>
          <a:chOff x="0" y="0"/>
          <a:chExt cx="0" cy="0"/>
        </a:xfrm>
      </p:grpSpPr>
      <p:sp>
        <p:nvSpPr>
          <p:cNvPr id="285" name="Google Shape;285;p32"/>
          <p:cNvSpPr/>
          <p:nvPr/>
        </p:nvSpPr>
        <p:spPr>
          <a:xfrm>
            <a:off x="-19050" y="2514600"/>
            <a:ext cx="2618100" cy="2644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6" name="Google Shape;286;p32"/>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50" dirty="0">
                <a:solidFill>
                  <a:srgbClr val="888888"/>
                </a:solidFill>
                <a:latin typeface="Montserrat" panose="00000500000000000000" pitchFamily="2" charset="0"/>
                <a:ea typeface="Montserrat Light"/>
                <a:cs typeface="Montserrat Light"/>
                <a:sym typeface="Montserrat Light"/>
              </a:rPr>
              <a:t>© 2022 </a:t>
            </a:r>
            <a:r>
              <a:rPr lang="en-GB" sz="550" dirty="0">
                <a:solidFill>
                  <a:srgbClr val="888888"/>
                </a:solidFill>
                <a:latin typeface="Montserrat" panose="00000500000000000000" pitchFamily="2" charset="0"/>
                <a:ea typeface="Montserrat Light"/>
                <a:cs typeface="Montserrat Light"/>
                <a:sym typeface="Montserrat Light"/>
              </a:rPr>
              <a:t>NielsenIQ</a:t>
            </a:r>
            <a:r>
              <a:rPr lang="en" sz="550" dirty="0">
                <a:solidFill>
                  <a:srgbClr val="888888"/>
                </a:solidFill>
                <a:latin typeface="Montserrat" panose="00000500000000000000" pitchFamily="2" charset="0"/>
                <a:ea typeface="Montserrat Light"/>
                <a:cs typeface="Montserrat Light"/>
                <a:sym typeface="Montserrat Light"/>
              </a:rPr>
              <a:t> Consumer LLC. All Rights Reserved.</a:t>
            </a:r>
            <a:endParaRPr sz="55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5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50" dirty="0">
              <a:solidFill>
                <a:srgbClr val="888888"/>
              </a:solidFill>
              <a:latin typeface="Montserrat" panose="00000500000000000000" pitchFamily="2" charset="0"/>
              <a:ea typeface="Montserrat Light"/>
              <a:cs typeface="Montserrat Light"/>
              <a:sym typeface="Montserrat Light"/>
            </a:endParaRPr>
          </a:p>
        </p:txBody>
      </p:sp>
      <p:sp>
        <p:nvSpPr>
          <p:cNvPr id="287" name="Google Shape;287;p32"/>
          <p:cNvSpPr/>
          <p:nvPr/>
        </p:nvSpPr>
        <p:spPr>
          <a:xfrm rot="10800000">
            <a:off x="6525900" y="-19050"/>
            <a:ext cx="2618100" cy="2644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9" name="Google Shape;289;p32"/>
          <p:cNvSpPr txBox="1"/>
          <p:nvPr/>
        </p:nvSpPr>
        <p:spPr>
          <a:xfrm>
            <a:off x="1308261" y="500178"/>
            <a:ext cx="645300" cy="55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0">
                <a:solidFill>
                  <a:schemeClr val="accent1"/>
                </a:solidFill>
              </a:rPr>
              <a:t>“</a:t>
            </a:r>
            <a:endParaRPr sz="15000" dirty="0">
              <a:solidFill>
                <a:schemeClr val="accent1"/>
              </a:solidFill>
            </a:endParaRPr>
          </a:p>
        </p:txBody>
      </p:sp>
      <p:sp>
        <p:nvSpPr>
          <p:cNvPr id="290" name="Google Shape;290;p32"/>
          <p:cNvSpPr txBox="1">
            <a:spLocks noGrp="1"/>
          </p:cNvSpPr>
          <p:nvPr>
            <p:ph type="ctrTitle"/>
          </p:nvPr>
        </p:nvSpPr>
        <p:spPr>
          <a:xfrm>
            <a:off x="1444900" y="1565050"/>
            <a:ext cx="5081100" cy="13893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291" name="Google Shape;291;p32"/>
          <p:cNvSpPr txBox="1">
            <a:spLocks noGrp="1"/>
          </p:cNvSpPr>
          <p:nvPr>
            <p:ph type="subTitle" idx="1"/>
          </p:nvPr>
        </p:nvSpPr>
        <p:spPr>
          <a:xfrm>
            <a:off x="1444900" y="2801950"/>
            <a:ext cx="5064000" cy="384300"/>
          </a:xfrm>
          <a:prstGeom prst="rect">
            <a:avLst/>
          </a:prstGeom>
        </p:spPr>
        <p:txBody>
          <a:bodyPr spcFirstLastPara="1" wrap="square" lIns="0" tIns="91425" rIns="0" bIns="91425" anchor="t" anchorCtr="0">
            <a:noAutofit/>
          </a:bodyPr>
          <a:lstStyle>
            <a:lvl1pPr marL="0" lvl="0" indent="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pic>
        <p:nvPicPr>
          <p:cNvPr id="292" name="Google Shape;292;p32"/>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52A62E47-4F2A-4A75-BED7-E049CB341766}"/>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nside - White/side bar">
  <p:cSld name="BLANK_2_2_1">
    <p:bg>
      <p:bgPr>
        <a:solidFill>
          <a:srgbClr val="FFFFFF"/>
        </a:solidFill>
        <a:effectLst/>
      </p:bgPr>
    </p:bg>
    <p:spTree>
      <p:nvGrpSpPr>
        <p:cNvPr id="1" name="Shape 157"/>
        <p:cNvGrpSpPr/>
        <p:nvPr/>
      </p:nvGrpSpPr>
      <p:grpSpPr>
        <a:xfrm>
          <a:off x="0" y="0"/>
          <a:ext cx="0" cy="0"/>
          <a:chOff x="0" y="0"/>
          <a:chExt cx="0" cy="0"/>
        </a:xfrm>
      </p:grpSpPr>
      <p:sp>
        <p:nvSpPr>
          <p:cNvPr id="158" name="Google Shape;158;p19"/>
          <p:cNvSpPr/>
          <p:nvPr/>
        </p:nvSpPr>
        <p:spPr>
          <a:xfrm>
            <a:off x="6057900" y="-17575"/>
            <a:ext cx="3132900" cy="5176500"/>
          </a:xfrm>
          <a:prstGeom prst="rect">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19"/>
          <p:cNvSpPr/>
          <p:nvPr/>
        </p:nvSpPr>
        <p:spPr>
          <a:xfrm>
            <a:off x="0" y="-62615"/>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 name="Google Shape;161;p19"/>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endParaRPr lang="en-GB"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62" name="Google Shape;162;p19"/>
          <p:cNvSpPr txBox="1">
            <a:spLocks noGrp="1"/>
          </p:cNvSpPr>
          <p:nvPr>
            <p:ph type="title"/>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63" name="Google Shape;163;p19"/>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64" name="Google Shape;164;p19"/>
          <p:cNvSpPr txBox="1">
            <a:spLocks noGrp="1"/>
          </p:cNvSpPr>
          <p:nvPr>
            <p:ph type="ctrTitle" idx="2"/>
          </p:nvPr>
        </p:nvSpPr>
        <p:spPr>
          <a:xfrm>
            <a:off x="6277650" y="1359650"/>
            <a:ext cx="2693400" cy="15780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165" name="Google Shape;165;p19"/>
          <p:cNvSpPr txBox="1">
            <a:spLocks noGrp="1"/>
          </p:cNvSpPr>
          <p:nvPr>
            <p:ph type="subTitle" idx="3"/>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66" name="Google Shape;166;p19"/>
          <p:cNvPicPr preferRelativeResize="0"/>
          <p:nvPr/>
        </p:nvPicPr>
        <p:blipFill>
          <a:blip r:embed="rId2">
            <a:alphaModFix/>
          </a:blip>
          <a:stretch>
            <a:fillRect/>
          </a:stretch>
        </p:blipFill>
        <p:spPr>
          <a:xfrm>
            <a:off x="0" y="0"/>
            <a:ext cx="354650" cy="355959"/>
          </a:xfrm>
          <a:prstGeom prst="rect">
            <a:avLst/>
          </a:prstGeom>
          <a:noFill/>
          <a:ln>
            <a:noFill/>
          </a:ln>
        </p:spPr>
      </p:pic>
      <p:sp>
        <p:nvSpPr>
          <p:cNvPr id="11" name="Slide Number Placeholder 1">
            <a:extLst>
              <a:ext uri="{FF2B5EF4-FFF2-40B4-BE49-F238E27FC236}">
                <a16:creationId xmlns:a16="http://schemas.microsoft.com/office/drawing/2014/main" id="{2B582BA4-F360-4537-A40A-0711DBD16365}"/>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nside - Black/side bar">
  <p:cSld name="BLANK_2_2_2_1">
    <p:bg>
      <p:bgPr>
        <a:solidFill>
          <a:srgbClr val="000000"/>
        </a:solidFill>
        <a:effectLst/>
      </p:bgPr>
    </p:bg>
    <p:spTree>
      <p:nvGrpSpPr>
        <p:cNvPr id="1" name="Shape 167"/>
        <p:cNvGrpSpPr/>
        <p:nvPr/>
      </p:nvGrpSpPr>
      <p:grpSpPr>
        <a:xfrm>
          <a:off x="0" y="0"/>
          <a:ext cx="0" cy="0"/>
          <a:chOff x="0" y="0"/>
          <a:chExt cx="0" cy="0"/>
        </a:xfrm>
      </p:grpSpPr>
      <p:sp>
        <p:nvSpPr>
          <p:cNvPr id="168" name="Google Shape;168;p20"/>
          <p:cNvSpPr/>
          <p:nvPr/>
        </p:nvSpPr>
        <p:spPr>
          <a:xfrm>
            <a:off x="6057900" y="-17575"/>
            <a:ext cx="3132900" cy="5176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9" name="Google Shape;169;p20"/>
          <p:cNvSpPr txBox="1">
            <a:spLocks noGrp="1"/>
          </p:cNvSpPr>
          <p:nvPr>
            <p:ph type="ctrTitle"/>
          </p:nvPr>
        </p:nvSpPr>
        <p:spPr>
          <a:xfrm>
            <a:off x="6277650" y="1359650"/>
            <a:ext cx="2693400" cy="15780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a:p>
        </p:txBody>
      </p:sp>
      <p:sp>
        <p:nvSpPr>
          <p:cNvPr id="170" name="Google Shape;170;p20"/>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20"/>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Avenir Next LT Pro" panose="020B0504020202020204" pitchFamily="34" charset="0"/>
                <a:ea typeface="Montserrat Light"/>
                <a:cs typeface="Montserrat Light"/>
                <a:sym typeface="Montserrat Light"/>
              </a:rPr>
              <a:t>© 2021 </a:t>
            </a:r>
            <a:r>
              <a:rPr lang="en-GB" sz="500" dirty="0">
                <a:solidFill>
                  <a:srgbClr val="888888"/>
                </a:solidFill>
                <a:latin typeface="Avenir Next LT Pro" panose="020B0504020202020204" pitchFamily="34" charset="0"/>
                <a:ea typeface="Montserrat Light"/>
                <a:cs typeface="Montserrat Light"/>
                <a:sym typeface="Montserrat Light"/>
              </a:rPr>
              <a:t>NielsenIQ</a:t>
            </a:r>
            <a:r>
              <a:rPr lang="en" sz="500" dirty="0">
                <a:solidFill>
                  <a:srgbClr val="888888"/>
                </a:solidFill>
                <a:latin typeface="Avenir Next LT Pro" panose="020B0504020202020204" pitchFamily="34" charset="0"/>
                <a:ea typeface="Montserrat Light"/>
                <a:cs typeface="Montserrat Light"/>
                <a:sym typeface="Montserrat Light"/>
              </a:rPr>
              <a:t> Consumer LLC. All Rights Reserved.</a:t>
            </a:r>
            <a:endParaRPr sz="500" i="0" u="none" strike="noStrike" cap="none" dirty="0">
              <a:solidFill>
                <a:srgbClr val="888888"/>
              </a:solidFill>
              <a:latin typeface="Avenir Next LT Pro" panose="020B0504020202020204" pitchFamily="34" charset="0"/>
              <a:ea typeface="Montserrat Light"/>
              <a:cs typeface="Montserrat Light"/>
              <a:sym typeface="Montserrat Light"/>
            </a:endParaRPr>
          </a:p>
        </p:txBody>
      </p:sp>
      <p:sp>
        <p:nvSpPr>
          <p:cNvPr id="173" name="Google Shape;173;p20"/>
          <p:cNvSpPr txBox="1">
            <a:spLocks noGrp="1"/>
          </p:cNvSpPr>
          <p:nvPr>
            <p:ph type="title" idx="2"/>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74" name="Google Shape;174;p20"/>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75" name="Google Shape;175;p20"/>
          <p:cNvSpPr txBox="1">
            <a:spLocks noGrp="1"/>
          </p:cNvSpPr>
          <p:nvPr>
            <p:ph type="subTitle" idx="3"/>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76" name="Google Shape;176;p20"/>
          <p:cNvPicPr preferRelativeResize="0"/>
          <p:nvPr/>
        </p:nvPicPr>
        <p:blipFill>
          <a:blip r:embed="rId2">
            <a:alphaModFix/>
          </a:blip>
          <a:stretch>
            <a:fillRect/>
          </a:stretch>
        </p:blipFill>
        <p:spPr>
          <a:xfrm>
            <a:off x="0" y="0"/>
            <a:ext cx="354650" cy="355959"/>
          </a:xfrm>
          <a:prstGeom prst="rect">
            <a:avLst/>
          </a:prstGeom>
          <a:noFill/>
          <a:ln>
            <a:noFill/>
          </a:ln>
        </p:spPr>
      </p:pic>
      <p:sp>
        <p:nvSpPr>
          <p:cNvPr id="11" name="Slide Number Placeholder 1">
            <a:extLst>
              <a:ext uri="{FF2B5EF4-FFF2-40B4-BE49-F238E27FC236}">
                <a16:creationId xmlns:a16="http://schemas.microsoft.com/office/drawing/2014/main" id="{8202D4FC-7AA1-4922-84F2-0C7B80786EE5}"/>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hank you - Black">
  <p:cSld name="TITLE_AND_BODY_1_1_1">
    <p:bg>
      <p:bgPr>
        <a:solidFill>
          <a:srgbClr val="000000"/>
        </a:solidFill>
        <a:effectLst/>
      </p:bgPr>
    </p:bg>
    <p:spTree>
      <p:nvGrpSpPr>
        <p:cNvPr id="1" name="Shape 302"/>
        <p:cNvGrpSpPr/>
        <p:nvPr/>
      </p:nvGrpSpPr>
      <p:grpSpPr>
        <a:xfrm>
          <a:off x="0" y="0"/>
          <a:ext cx="0" cy="0"/>
          <a:chOff x="0" y="0"/>
          <a:chExt cx="0" cy="0"/>
        </a:xfrm>
      </p:grpSpPr>
      <p:sp>
        <p:nvSpPr>
          <p:cNvPr id="303" name="Google Shape;303;p34"/>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304" name="Google Shape;304;p34"/>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Montserrat" panose="00000500000000000000" pitchFamily="2" charset="0"/>
              <a:ea typeface="Montserrat Light"/>
              <a:cs typeface="Montserrat Light"/>
              <a:sym typeface="Montserrat Light"/>
            </a:endParaRPr>
          </a:p>
        </p:txBody>
      </p:sp>
      <p:sp>
        <p:nvSpPr>
          <p:cNvPr id="306" name="Google Shape;306;p34"/>
          <p:cNvSpPr txBox="1"/>
          <p:nvPr/>
        </p:nvSpPr>
        <p:spPr>
          <a:xfrm>
            <a:off x="354650" y="1959975"/>
            <a:ext cx="2952300" cy="1269300"/>
          </a:xfrm>
          <a:prstGeom prst="rect">
            <a:avLst/>
          </a:prstGeom>
          <a:noFill/>
          <a:ln>
            <a:noFill/>
          </a:ln>
        </p:spPr>
        <p:txBody>
          <a:bodyPr spcFirstLastPara="1" wrap="square" lIns="0" tIns="91425" rIns="0" bIns="91425" anchor="t" anchorCtr="0">
            <a:noAutofit/>
          </a:bodyPr>
          <a:lstStyle/>
          <a:p>
            <a:pPr marL="0" lvl="0" indent="0" algn="l" rtl="0">
              <a:lnSpc>
                <a:spcPct val="90000"/>
              </a:lnSpc>
              <a:spcBef>
                <a:spcPts val="0"/>
              </a:spcBef>
              <a:spcAft>
                <a:spcPts val="0"/>
              </a:spcAft>
              <a:buNone/>
            </a:pPr>
            <a:r>
              <a:rPr lang="en" sz="1900" b="1" dirty="0">
                <a:solidFill>
                  <a:srgbClr val="FFFFFF"/>
                </a:solidFill>
                <a:latin typeface="Montserrat" panose="00000500000000000000" pitchFamily="2" charset="0"/>
                <a:ea typeface="Montserrat"/>
                <a:cs typeface="Montserrat"/>
                <a:sym typeface="Montserrat"/>
              </a:rPr>
              <a:t>Thank you.</a:t>
            </a:r>
            <a:endParaRPr sz="1900" b="1" dirty="0">
              <a:solidFill>
                <a:srgbClr val="FFFFFF"/>
              </a:solidFill>
              <a:latin typeface="Montserrat" panose="00000500000000000000" pitchFamily="2" charset="0"/>
              <a:ea typeface="Montserrat"/>
              <a:cs typeface="Montserrat"/>
              <a:sym typeface="Montserrat"/>
            </a:endParaRPr>
          </a:p>
        </p:txBody>
      </p:sp>
      <p:sp>
        <p:nvSpPr>
          <p:cNvPr id="307" name="Google Shape;307;p34"/>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08" name="Google Shape;308;p34"/>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Avenir Next LT Pro" panose="020B0504020202020204" pitchFamily="34"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pic>
        <p:nvPicPr>
          <p:cNvPr id="309" name="Google Shape;309;p34"/>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A24DAB37-606E-4530-933E-05066D5CC8E8}"/>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End slide - black">
  <p:cSld name="TITLE_AND_BODY_1_1_1_2">
    <p:bg>
      <p:bgPr>
        <a:solidFill>
          <a:srgbClr val="000000"/>
        </a:solidFill>
        <a:effectLst/>
      </p:bgPr>
    </p:bg>
    <p:spTree>
      <p:nvGrpSpPr>
        <p:cNvPr id="1" name="Shape 318"/>
        <p:cNvGrpSpPr/>
        <p:nvPr/>
      </p:nvGrpSpPr>
      <p:grpSpPr>
        <a:xfrm>
          <a:off x="0" y="0"/>
          <a:ext cx="0" cy="0"/>
          <a:chOff x="0" y="0"/>
          <a:chExt cx="0" cy="0"/>
        </a:xfrm>
      </p:grpSpPr>
      <p:sp>
        <p:nvSpPr>
          <p:cNvPr id="319" name="Google Shape;319;p36"/>
          <p:cNvSpPr/>
          <p:nvPr/>
        </p:nvSpPr>
        <p:spPr>
          <a:xfrm>
            <a:off x="0" y="-1530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0" name="Google Shape;320;p36"/>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322" name="Google Shape;322;p36"/>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23" name="Google Shape;323;p36"/>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pic>
        <p:nvPicPr>
          <p:cNvPr id="324" name="Google Shape;324;p36"/>
          <p:cNvPicPr preferRelativeResize="0"/>
          <p:nvPr/>
        </p:nvPicPr>
        <p:blipFill>
          <a:blip r:embed="rId2">
            <a:alphaModFix/>
          </a:blip>
          <a:stretch>
            <a:fillRect/>
          </a:stretch>
        </p:blipFill>
        <p:spPr>
          <a:xfrm>
            <a:off x="354643" y="4382014"/>
            <a:ext cx="1714500" cy="396636"/>
          </a:xfrm>
          <a:prstGeom prst="rect">
            <a:avLst/>
          </a:prstGeom>
          <a:noFill/>
          <a:ln>
            <a:noFill/>
          </a:ln>
        </p:spPr>
      </p:pic>
      <p:sp>
        <p:nvSpPr>
          <p:cNvPr id="8" name="Slide Number Placeholder 1">
            <a:extLst>
              <a:ext uri="{FF2B5EF4-FFF2-40B4-BE49-F238E27FC236}">
                <a16:creationId xmlns:a16="http://schemas.microsoft.com/office/drawing/2014/main" id="{71FCCCF3-68C9-4439-B4FE-3FEEACB3E5CA}"/>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d slide - white">
  <p:cSld name="TITLE_AND_BODY_1_1_1_1_1">
    <p:bg>
      <p:bgPr>
        <a:solidFill>
          <a:srgbClr val="FFFFFF"/>
        </a:solidFill>
        <a:effectLst/>
      </p:bgPr>
    </p:bg>
    <p:spTree>
      <p:nvGrpSpPr>
        <p:cNvPr id="1" name="Shape 325"/>
        <p:cNvGrpSpPr/>
        <p:nvPr/>
      </p:nvGrpSpPr>
      <p:grpSpPr>
        <a:xfrm>
          <a:off x="0" y="0"/>
          <a:ext cx="0" cy="0"/>
          <a:chOff x="0" y="0"/>
          <a:chExt cx="0" cy="0"/>
        </a:xfrm>
      </p:grpSpPr>
      <p:sp>
        <p:nvSpPr>
          <p:cNvPr id="326" name="Google Shape;326;p37"/>
          <p:cNvSpPr/>
          <p:nvPr/>
        </p:nvSpPr>
        <p:spPr>
          <a:xfrm>
            <a:off x="0" y="50"/>
            <a:ext cx="5107500" cy="5158800"/>
          </a:xfrm>
          <a:prstGeom prst="rtTriangle">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7" name="Google Shape;327;p3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r>
              <a:rPr lang="en" sz="500" dirty="0">
                <a:solidFill>
                  <a:srgbClr val="888888"/>
                </a:solidFill>
                <a:latin typeface="Avenir Next LT Pro" panose="020B0504020202020204" pitchFamily="34" charset="0"/>
                <a:ea typeface="Montserrat Light"/>
                <a:cs typeface="Montserrat Light"/>
                <a:sym typeface="Montserrat Light"/>
              </a:rPr>
              <a:t>.</a:t>
            </a: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329" name="Google Shape;329;p37"/>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SzPts val="1200"/>
              <a:buNone/>
              <a:defRPr sz="1200" b="1">
                <a:latin typeface="Montserrat" panose="00000500000000000000" pitchFamily="2" charset="0"/>
              </a:defRPr>
            </a:lvl1pPr>
            <a:lvl2pPr lvl="1" rtl="0">
              <a:lnSpc>
                <a:spcPct val="100000"/>
              </a:lnSpc>
              <a:spcBef>
                <a:spcPts val="0"/>
              </a:spcBef>
              <a:spcAft>
                <a:spcPts val="0"/>
              </a:spcAft>
              <a:buSzPts val="1800"/>
              <a:buNone/>
              <a:defRPr sz="1800" b="1"/>
            </a:lvl2pPr>
            <a:lvl3pPr lvl="2" rtl="0">
              <a:lnSpc>
                <a:spcPct val="100000"/>
              </a:lnSpc>
              <a:spcBef>
                <a:spcPts val="0"/>
              </a:spcBef>
              <a:spcAft>
                <a:spcPts val="0"/>
              </a:spcAft>
              <a:buSzPts val="1800"/>
              <a:buNone/>
              <a:defRPr sz="1800" b="1"/>
            </a:lvl3pPr>
            <a:lvl4pPr lvl="3" rtl="0">
              <a:lnSpc>
                <a:spcPct val="100000"/>
              </a:lnSpc>
              <a:spcBef>
                <a:spcPts val="0"/>
              </a:spcBef>
              <a:spcAft>
                <a:spcPts val="0"/>
              </a:spcAft>
              <a:buSzPts val="1800"/>
              <a:buNone/>
              <a:defRPr sz="1800" b="1"/>
            </a:lvl4pPr>
            <a:lvl5pPr lvl="4" rtl="0">
              <a:lnSpc>
                <a:spcPct val="100000"/>
              </a:lnSpc>
              <a:spcBef>
                <a:spcPts val="0"/>
              </a:spcBef>
              <a:spcAft>
                <a:spcPts val="0"/>
              </a:spcAft>
              <a:buSzPts val="1800"/>
              <a:buNone/>
              <a:defRPr sz="1800" b="1"/>
            </a:lvl5pPr>
            <a:lvl6pPr lvl="5" rtl="0">
              <a:lnSpc>
                <a:spcPct val="100000"/>
              </a:lnSpc>
              <a:spcBef>
                <a:spcPts val="0"/>
              </a:spcBef>
              <a:spcAft>
                <a:spcPts val="0"/>
              </a:spcAft>
              <a:buSzPts val="1800"/>
              <a:buNone/>
              <a:defRPr sz="1800" b="1"/>
            </a:lvl6pPr>
            <a:lvl7pPr lvl="6" rtl="0">
              <a:lnSpc>
                <a:spcPct val="100000"/>
              </a:lnSpc>
              <a:spcBef>
                <a:spcPts val="0"/>
              </a:spcBef>
              <a:spcAft>
                <a:spcPts val="0"/>
              </a:spcAft>
              <a:buSzPts val="1800"/>
              <a:buNone/>
              <a:defRPr sz="1800" b="1"/>
            </a:lvl7pPr>
            <a:lvl8pPr lvl="7" rtl="0">
              <a:lnSpc>
                <a:spcPct val="100000"/>
              </a:lnSpc>
              <a:spcBef>
                <a:spcPts val="0"/>
              </a:spcBef>
              <a:spcAft>
                <a:spcPts val="0"/>
              </a:spcAft>
              <a:buSzPts val="1800"/>
              <a:buNone/>
              <a:defRPr sz="1800" b="1"/>
            </a:lvl8pPr>
            <a:lvl9pPr lvl="8" rtl="0">
              <a:lnSpc>
                <a:spcPct val="100000"/>
              </a:lnSpc>
              <a:spcBef>
                <a:spcPts val="0"/>
              </a:spcBef>
              <a:spcAft>
                <a:spcPts val="0"/>
              </a:spcAft>
              <a:buSzPts val="1800"/>
              <a:buNone/>
              <a:defRPr sz="1800" b="1"/>
            </a:lvl9pPr>
          </a:lstStyle>
          <a:p>
            <a:endParaRPr dirty="0"/>
          </a:p>
        </p:txBody>
      </p:sp>
      <p:sp>
        <p:nvSpPr>
          <p:cNvPr id="330" name="Google Shape;330;p37"/>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4325" lvl="0" indent="-314325" rtl="0">
              <a:lnSpc>
                <a:spcPct val="100000"/>
              </a:lnSpc>
              <a:spcBef>
                <a:spcPts val="0"/>
              </a:spcBef>
              <a:spcAft>
                <a:spcPts val="0"/>
              </a:spcAft>
              <a:buSzPts val="1200"/>
              <a:buNone/>
              <a:defRPr sz="1200">
                <a:latin typeface="Montserrat" panose="00000500000000000000" pitchFamily="2" charset="0"/>
              </a:defRPr>
            </a:lvl1pPr>
            <a:lvl2pPr lvl="1" rtl="0">
              <a:lnSpc>
                <a:spcPct val="100000"/>
              </a:lnSpc>
              <a:spcBef>
                <a:spcPts val="0"/>
              </a:spcBef>
              <a:spcAft>
                <a:spcPts val="0"/>
              </a:spcAft>
              <a:buSzPts val="1800"/>
              <a:buNone/>
              <a:defRPr sz="1800" b="1"/>
            </a:lvl2pPr>
            <a:lvl3pPr lvl="2" rtl="0">
              <a:lnSpc>
                <a:spcPct val="100000"/>
              </a:lnSpc>
              <a:spcBef>
                <a:spcPts val="0"/>
              </a:spcBef>
              <a:spcAft>
                <a:spcPts val="0"/>
              </a:spcAft>
              <a:buSzPts val="1800"/>
              <a:buNone/>
              <a:defRPr sz="1800" b="1"/>
            </a:lvl3pPr>
            <a:lvl4pPr lvl="3" rtl="0">
              <a:lnSpc>
                <a:spcPct val="100000"/>
              </a:lnSpc>
              <a:spcBef>
                <a:spcPts val="0"/>
              </a:spcBef>
              <a:spcAft>
                <a:spcPts val="0"/>
              </a:spcAft>
              <a:buSzPts val="1800"/>
              <a:buNone/>
              <a:defRPr sz="1800" b="1"/>
            </a:lvl4pPr>
            <a:lvl5pPr lvl="4" rtl="0">
              <a:lnSpc>
                <a:spcPct val="100000"/>
              </a:lnSpc>
              <a:spcBef>
                <a:spcPts val="0"/>
              </a:spcBef>
              <a:spcAft>
                <a:spcPts val="0"/>
              </a:spcAft>
              <a:buSzPts val="1800"/>
              <a:buNone/>
              <a:defRPr sz="1800" b="1"/>
            </a:lvl5pPr>
            <a:lvl6pPr lvl="5" rtl="0">
              <a:lnSpc>
                <a:spcPct val="100000"/>
              </a:lnSpc>
              <a:spcBef>
                <a:spcPts val="0"/>
              </a:spcBef>
              <a:spcAft>
                <a:spcPts val="0"/>
              </a:spcAft>
              <a:buSzPts val="1800"/>
              <a:buNone/>
              <a:defRPr sz="1800" b="1"/>
            </a:lvl6pPr>
            <a:lvl7pPr lvl="6" rtl="0">
              <a:lnSpc>
                <a:spcPct val="100000"/>
              </a:lnSpc>
              <a:spcBef>
                <a:spcPts val="0"/>
              </a:spcBef>
              <a:spcAft>
                <a:spcPts val="0"/>
              </a:spcAft>
              <a:buSzPts val="1800"/>
              <a:buNone/>
              <a:defRPr sz="1800" b="1"/>
            </a:lvl7pPr>
            <a:lvl8pPr lvl="7" rtl="0">
              <a:lnSpc>
                <a:spcPct val="100000"/>
              </a:lnSpc>
              <a:spcBef>
                <a:spcPts val="0"/>
              </a:spcBef>
              <a:spcAft>
                <a:spcPts val="0"/>
              </a:spcAft>
              <a:buSzPts val="1800"/>
              <a:buNone/>
              <a:defRPr sz="1800" b="1"/>
            </a:lvl8pPr>
            <a:lvl9pPr lvl="8" rtl="0">
              <a:lnSpc>
                <a:spcPct val="100000"/>
              </a:lnSpc>
              <a:spcBef>
                <a:spcPts val="0"/>
              </a:spcBef>
              <a:spcAft>
                <a:spcPts val="0"/>
              </a:spcAft>
              <a:buSzPts val="1800"/>
              <a:buNone/>
              <a:defRPr sz="1800" b="1"/>
            </a:lvl9pPr>
          </a:lstStyle>
          <a:p>
            <a:endParaRPr dirty="0"/>
          </a:p>
        </p:txBody>
      </p:sp>
      <p:pic>
        <p:nvPicPr>
          <p:cNvPr id="331" name="Google Shape;331;p37"/>
          <p:cNvPicPr preferRelativeResize="0"/>
          <p:nvPr/>
        </p:nvPicPr>
        <p:blipFill rotWithShape="1">
          <a:blip r:embed="rId2">
            <a:alphaModFix/>
          </a:blip>
          <a:srcRect/>
          <a:stretch/>
        </p:blipFill>
        <p:spPr>
          <a:xfrm>
            <a:off x="354643" y="4382014"/>
            <a:ext cx="1714500" cy="396636"/>
          </a:xfrm>
          <a:prstGeom prst="rect">
            <a:avLst/>
          </a:prstGeom>
          <a:noFill/>
          <a:ln>
            <a:noFill/>
          </a:ln>
        </p:spPr>
      </p:pic>
      <p:sp>
        <p:nvSpPr>
          <p:cNvPr id="8" name="Slide Number Placeholder 1">
            <a:extLst>
              <a:ext uri="{FF2B5EF4-FFF2-40B4-BE49-F238E27FC236}">
                <a16:creationId xmlns:a16="http://schemas.microsoft.com/office/drawing/2014/main" id="{F12DD23D-F10A-4D50-90AE-90BE016AC95D}"/>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nside - White/title/body text" userDrawn="1">
  <p:cSld name="1_Inside - White/title/body text">
    <p:spTree>
      <p:nvGrpSpPr>
        <p:cNvPr id="1" name="Shape 64"/>
        <p:cNvGrpSpPr/>
        <p:nvPr/>
      </p:nvGrpSpPr>
      <p:grpSpPr>
        <a:xfrm>
          <a:off x="0" y="0"/>
          <a:ext cx="0" cy="0"/>
          <a:chOff x="0" y="0"/>
          <a:chExt cx="0" cy="0"/>
        </a:xfrm>
      </p:grpSpPr>
      <p:sp>
        <p:nvSpPr>
          <p:cNvPr id="65" name="Google Shape;65;p7"/>
          <p:cNvSpPr/>
          <p:nvPr/>
        </p:nvSpPr>
        <p:spPr>
          <a:xfrm>
            <a:off x="0" y="5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r>
              <a:rPr lang="en-GB" sz="500" dirty="0">
                <a:solidFill>
                  <a:srgbClr val="888888"/>
                </a:solidFill>
                <a:latin typeface="Avenir Next LT Pro" panose="020B0504020202020204" pitchFamily="34" charset="0"/>
                <a:ea typeface="Montserrat Light"/>
                <a:cs typeface="Montserrat Light"/>
                <a:sym typeface="Montserrat Light"/>
              </a:rPr>
              <a:t>.</a:t>
            </a:r>
          </a:p>
        </p:txBody>
      </p:sp>
      <p:sp>
        <p:nvSpPr>
          <p:cNvPr id="70" name="Google Shape;70;p7"/>
          <p:cNvSpPr txBox="1">
            <a:spLocks noGrp="1"/>
          </p:cNvSpPr>
          <p:nvPr>
            <p:ph type="sldNum" idx="12"/>
          </p:nvPr>
        </p:nvSpPr>
        <p:spPr>
          <a:xfrm>
            <a:off x="8396258" y="4749892"/>
            <a:ext cx="548700" cy="393600"/>
          </a:xfrm>
          <a:prstGeom prst="rect">
            <a:avLst/>
          </a:prstGeom>
        </p:spPr>
        <p:txBody>
          <a:bodyPr spcFirstLastPara="1" wrap="square" lIns="91425" tIns="91425" rIns="91425" bIns="91425" anchor="ctr" anchorCtr="0">
            <a:noAutofit/>
          </a:bodyPr>
          <a:lstStyle>
            <a:lvl1pPr lvl="0" algn="r" rtl="0">
              <a:buNone/>
              <a:defRPr sz="1000">
                <a:latin typeface="Montserrat Light"/>
                <a:ea typeface="Montserrat Light"/>
                <a:cs typeface="Montserrat Light"/>
                <a:sym typeface="Montserrat Light"/>
              </a:defRPr>
            </a:lvl1pPr>
            <a:lvl2pPr lvl="1" algn="r" rtl="0">
              <a:buNone/>
              <a:defRPr sz="1000">
                <a:latin typeface="Montserrat Light"/>
                <a:ea typeface="Montserrat Light"/>
                <a:cs typeface="Montserrat Light"/>
                <a:sym typeface="Montserrat Light"/>
              </a:defRPr>
            </a:lvl2pPr>
            <a:lvl3pPr lvl="2" algn="r" rtl="0">
              <a:buNone/>
              <a:defRPr sz="1000">
                <a:latin typeface="Montserrat Light"/>
                <a:ea typeface="Montserrat Light"/>
                <a:cs typeface="Montserrat Light"/>
                <a:sym typeface="Montserrat Light"/>
              </a:defRPr>
            </a:lvl3pPr>
            <a:lvl4pPr lvl="3" algn="r" rtl="0">
              <a:buNone/>
              <a:defRPr sz="1000">
                <a:latin typeface="Montserrat Light"/>
                <a:ea typeface="Montserrat Light"/>
                <a:cs typeface="Montserrat Light"/>
                <a:sym typeface="Montserrat Light"/>
              </a:defRPr>
            </a:lvl4pPr>
            <a:lvl5pPr lvl="4" algn="r" rtl="0">
              <a:buNone/>
              <a:defRPr sz="1000">
                <a:latin typeface="Montserrat Light"/>
                <a:ea typeface="Montserrat Light"/>
                <a:cs typeface="Montserrat Light"/>
                <a:sym typeface="Montserrat Light"/>
              </a:defRPr>
            </a:lvl5pPr>
            <a:lvl6pPr lvl="5" algn="r" rtl="0">
              <a:buNone/>
              <a:defRPr sz="1000">
                <a:latin typeface="Montserrat Light"/>
                <a:ea typeface="Montserrat Light"/>
                <a:cs typeface="Montserrat Light"/>
                <a:sym typeface="Montserrat Light"/>
              </a:defRPr>
            </a:lvl6pPr>
            <a:lvl7pPr lvl="6" algn="r" rtl="0">
              <a:buNone/>
              <a:defRPr sz="1000">
                <a:latin typeface="Montserrat Light"/>
                <a:ea typeface="Montserrat Light"/>
                <a:cs typeface="Montserrat Light"/>
                <a:sym typeface="Montserrat Light"/>
              </a:defRPr>
            </a:lvl7pPr>
            <a:lvl8pPr lvl="7" algn="r" rtl="0">
              <a:buNone/>
              <a:defRPr sz="1000">
                <a:latin typeface="Montserrat Light"/>
                <a:ea typeface="Montserrat Light"/>
                <a:cs typeface="Montserrat Light"/>
                <a:sym typeface="Montserrat Light"/>
              </a:defRPr>
            </a:lvl8pPr>
            <a:lvl9pPr lvl="8" algn="r" rtl="0">
              <a:buNone/>
              <a:defRPr sz="1000">
                <a:latin typeface="Montserrat Light"/>
                <a:ea typeface="Montserrat Light"/>
                <a:cs typeface="Montserrat Light"/>
                <a:sym typeface="Montserrat Light"/>
              </a:defRPr>
            </a:lvl9pPr>
          </a:lstStyle>
          <a:p>
            <a:pPr marL="0" lvl="0" indent="0" algn="r" rtl="0">
              <a:spcBef>
                <a:spcPts val="0"/>
              </a:spcBef>
              <a:spcAft>
                <a:spcPts val="0"/>
              </a:spcAft>
              <a:buNone/>
            </a:pPr>
            <a:fld id="{00000000-1234-1234-1234-123412341234}" type="slidenum">
              <a:rPr lang="en"/>
              <a:t>‹#›</a:t>
            </a:fld>
            <a:endParaRPr dirty="0"/>
          </a:p>
        </p:txBody>
      </p:sp>
      <p:pic>
        <p:nvPicPr>
          <p:cNvPr id="71" name="Google Shape;71;p7"/>
          <p:cNvPicPr preferRelativeResize="0"/>
          <p:nvPr/>
        </p:nvPicPr>
        <p:blipFill>
          <a:blip r:embed="rId2">
            <a:alphaModFix/>
          </a:blip>
          <a:stretch>
            <a:fillRect/>
          </a:stretch>
        </p:blipFill>
        <p:spPr>
          <a:xfrm>
            <a:off x="0" y="0"/>
            <a:ext cx="354650" cy="355959"/>
          </a:xfrm>
          <a:prstGeom prst="rect">
            <a:avLst/>
          </a:prstGeom>
          <a:noFill/>
          <a:ln>
            <a:noFill/>
          </a:ln>
        </p:spPr>
      </p:pic>
    </p:spTree>
    <p:extLst>
      <p:ext uri="{BB962C8B-B14F-4D97-AF65-F5344CB8AC3E}">
        <p14:creationId xmlns:p14="http://schemas.microsoft.com/office/powerpoint/2010/main" val="3392552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ver - Black/grid 1">
  <p:cSld name="TITLE_2_2_1_1_2">
    <p:bg>
      <p:bgPr>
        <a:solidFill>
          <a:srgbClr val="000000"/>
        </a:solidFill>
        <a:effectLst/>
      </p:bgPr>
    </p:bg>
    <p:spTree>
      <p:nvGrpSpPr>
        <p:cNvPr id="1" name="Shape 332"/>
        <p:cNvGrpSpPr/>
        <p:nvPr/>
      </p:nvGrpSpPr>
      <p:grpSpPr>
        <a:xfrm>
          <a:off x="0" y="0"/>
          <a:ext cx="0" cy="0"/>
          <a:chOff x="0" y="0"/>
          <a:chExt cx="0" cy="0"/>
        </a:xfrm>
      </p:grpSpPr>
      <p:sp>
        <p:nvSpPr>
          <p:cNvPr id="333" name="Google Shape;333;p38"/>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pic>
        <p:nvPicPr>
          <p:cNvPr id="334" name="Google Shape;334;p38"/>
          <p:cNvPicPr preferRelativeResize="0"/>
          <p:nvPr/>
        </p:nvPicPr>
        <p:blipFill>
          <a:blip r:embed="rId2">
            <a:alphaModFix/>
          </a:blip>
          <a:stretch>
            <a:fillRect/>
          </a:stretch>
        </p:blipFill>
        <p:spPr>
          <a:xfrm>
            <a:off x="354643" y="4382014"/>
            <a:ext cx="1714500" cy="396636"/>
          </a:xfrm>
          <a:prstGeom prst="rect">
            <a:avLst/>
          </a:prstGeom>
          <a:noFill/>
          <a:ln>
            <a:noFill/>
          </a:ln>
        </p:spPr>
      </p:pic>
      <p:sp>
        <p:nvSpPr>
          <p:cNvPr id="335" name="Google Shape;335;p38"/>
          <p:cNvSpPr/>
          <p:nvPr/>
        </p:nvSpPr>
        <p:spPr>
          <a:xfrm>
            <a:off x="4009290" y="2573712"/>
            <a:ext cx="2574000" cy="2574300"/>
          </a:xfrm>
          <a:prstGeom prst="rtTriangl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6" name="Google Shape;336;p38"/>
          <p:cNvSpPr/>
          <p:nvPr/>
        </p:nvSpPr>
        <p:spPr>
          <a:xfrm>
            <a:off x="6583326" y="2573712"/>
            <a:ext cx="2574000" cy="25743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7" name="Google Shape;337;p38"/>
          <p:cNvSpPr/>
          <p:nvPr/>
        </p:nvSpPr>
        <p:spPr>
          <a:xfrm rot="10800000">
            <a:off x="6583362" y="-49"/>
            <a:ext cx="2574000" cy="25743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8" name="Google Shape;338;p38"/>
          <p:cNvSpPr/>
          <p:nvPr/>
        </p:nvSpPr>
        <p:spPr>
          <a:xfrm rot="10800000">
            <a:off x="4009326" y="-49"/>
            <a:ext cx="2574000" cy="25743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9" name="Google Shape;339;p38"/>
          <p:cNvSpPr txBox="1">
            <a:spLocks noGrp="1"/>
          </p:cNvSpPr>
          <p:nvPr>
            <p:ph type="ctrTitle"/>
          </p:nvPr>
        </p:nvSpPr>
        <p:spPr>
          <a:xfrm>
            <a:off x="354650" y="826025"/>
            <a:ext cx="4126200" cy="12348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340" name="Google Shape;340;p38"/>
          <p:cNvSpPr txBox="1">
            <a:spLocks noGrp="1"/>
          </p:cNvSpPr>
          <p:nvPr>
            <p:ph type="subTitle" idx="1"/>
          </p:nvPr>
        </p:nvSpPr>
        <p:spPr>
          <a:xfrm>
            <a:off x="354650" y="1984625"/>
            <a:ext cx="4126200" cy="792600"/>
          </a:xfrm>
          <a:prstGeom prst="rect">
            <a:avLst/>
          </a:prstGeom>
        </p:spPr>
        <p:txBody>
          <a:bodyPr spcFirstLastPara="1" wrap="square" lIns="0" tIns="91425" rIns="0" bIns="91425" anchor="t" anchorCtr="0">
            <a:noAutofit/>
          </a:bodyPr>
          <a:lstStyle>
            <a:lvl1pPr marL="0" lvl="0" indent="0" rtl="0">
              <a:lnSpc>
                <a:spcPct val="100000"/>
              </a:lnSpc>
              <a:spcBef>
                <a:spcPts val="0"/>
              </a:spcBef>
              <a:spcAft>
                <a:spcPts val="0"/>
              </a:spcAft>
              <a:buClr>
                <a:srgbClr val="666666"/>
              </a:buClr>
              <a:buSzPts val="1800"/>
              <a:buFont typeface="Montserrat"/>
              <a:buNone/>
              <a:defRPr sz="1800">
                <a:solidFill>
                  <a:srgbClr val="666666"/>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2pPr>
            <a:lvl3pPr lvl="2"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3pPr>
            <a:lvl4pPr lvl="3"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4pPr>
            <a:lvl5pPr lvl="4"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5pPr>
            <a:lvl6pPr lvl="5"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6pPr>
            <a:lvl7pPr lvl="6"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7pPr>
            <a:lvl8pPr lvl="7"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8pPr>
            <a:lvl9pPr lvl="8"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9pPr>
          </a:lstStyle>
          <a:p>
            <a:endParaRPr dirty="0"/>
          </a:p>
        </p:txBody>
      </p:sp>
      <p:sp>
        <p:nvSpPr>
          <p:cNvPr id="341" name="Google Shape;341;p38"/>
          <p:cNvSpPr txBox="1">
            <a:spLocks noGrp="1"/>
          </p:cNvSpPr>
          <p:nvPr>
            <p:ph type="subTitle" idx="2"/>
          </p:nvPr>
        </p:nvSpPr>
        <p:spPr>
          <a:xfrm>
            <a:off x="354650" y="3059300"/>
            <a:ext cx="412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42" name="Google Shape;342;p38"/>
          <p:cNvSpPr txBox="1">
            <a:spLocks noGrp="1"/>
          </p:cNvSpPr>
          <p:nvPr>
            <p:ph type="subTitle" idx="3"/>
          </p:nvPr>
        </p:nvSpPr>
        <p:spPr>
          <a:xfrm>
            <a:off x="354650" y="3214400"/>
            <a:ext cx="412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43" name="Google Shape;343;p38"/>
          <p:cNvSpPr txBox="1">
            <a:spLocks noGrp="1"/>
          </p:cNvSpPr>
          <p:nvPr>
            <p:ph type="subTitle" idx="4"/>
          </p:nvPr>
        </p:nvSpPr>
        <p:spPr>
          <a:xfrm>
            <a:off x="354650" y="3642975"/>
            <a:ext cx="412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000"/>
              <a:buNone/>
              <a:defRPr sz="10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side - White/title/body text" userDrawn="1">
  <p:cSld name="TITLE_AND_BODY_1">
    <p:spTree>
      <p:nvGrpSpPr>
        <p:cNvPr id="1" name="Shape 64"/>
        <p:cNvGrpSpPr/>
        <p:nvPr/>
      </p:nvGrpSpPr>
      <p:grpSpPr>
        <a:xfrm>
          <a:off x="0" y="0"/>
          <a:ext cx="0" cy="0"/>
          <a:chOff x="0" y="0"/>
          <a:chExt cx="0" cy="0"/>
        </a:xfrm>
      </p:grpSpPr>
      <p:sp>
        <p:nvSpPr>
          <p:cNvPr id="65" name="Google Shape;65;p7"/>
          <p:cNvSpPr/>
          <p:nvPr/>
        </p:nvSpPr>
        <p:spPr>
          <a:xfrm>
            <a:off x="0" y="-1530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7"/>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67" name="Google Shape;67;p7"/>
          <p:cNvSpPr txBox="1">
            <a:spLocks noGrp="1"/>
          </p:cNvSpPr>
          <p:nvPr>
            <p:ph type="body" idx="1"/>
          </p:nvPr>
        </p:nvSpPr>
        <p:spPr>
          <a:xfrm>
            <a:off x="354650" y="1152475"/>
            <a:ext cx="8434800" cy="3416400"/>
          </a:xfrm>
          <a:prstGeom prst="rect">
            <a:avLst/>
          </a:prstGeom>
        </p:spPr>
        <p:txBody>
          <a:bodyPr spcFirstLastPara="1" wrap="square" lIns="0" tIns="91425" rIns="0" bIns="91425" anchor="t" anchorCtr="0">
            <a:noAutofit/>
          </a:bodyPr>
          <a:lstStyle>
            <a:lvl1pPr marL="274320" lvl="0" indent="-274320" rtl="0">
              <a:spcBef>
                <a:spcPts val="0"/>
              </a:spcBef>
              <a:spcAft>
                <a:spcPts val="0"/>
              </a:spcAft>
              <a:buSzPts val="1300"/>
              <a:buChar char="■"/>
              <a:defRPr>
                <a:latin typeface="Montserrat" panose="00000500000000000000" pitchFamily="2" charset="0"/>
              </a:defRPr>
            </a:lvl1pPr>
            <a:lvl2pPr marL="914400" lvl="1" indent="-304800" rtl="0">
              <a:spcBef>
                <a:spcPts val="1600"/>
              </a:spcBef>
              <a:spcAft>
                <a:spcPts val="0"/>
              </a:spcAft>
              <a:buSzPts val="1200"/>
              <a:buChar char="⎼"/>
              <a:defRPr/>
            </a:lvl2pPr>
            <a:lvl3pPr marL="1371600" lvl="2" indent="-292100" rtl="0">
              <a:spcBef>
                <a:spcPts val="1600"/>
              </a:spcBef>
              <a:spcAft>
                <a:spcPts val="0"/>
              </a:spcAft>
              <a:buSzPts val="1000"/>
              <a:buChar char="○"/>
              <a:defRPr/>
            </a:lvl3pPr>
            <a:lvl4pPr marL="1828800" lvl="3" indent="-292100" rtl="0">
              <a:spcBef>
                <a:spcPts val="1600"/>
              </a:spcBef>
              <a:spcAft>
                <a:spcPts val="0"/>
              </a:spcAft>
              <a:buSzPts val="1000"/>
              <a:buChar char="■"/>
              <a:defRPr/>
            </a:lvl4pPr>
            <a:lvl5pPr marL="2286000" lvl="4" indent="-292100" rtl="0">
              <a:spcBef>
                <a:spcPts val="1600"/>
              </a:spcBef>
              <a:spcAft>
                <a:spcPts val="0"/>
              </a:spcAft>
              <a:buSzPts val="1000"/>
              <a:buChar char="⎼"/>
              <a:defRPr/>
            </a:lvl5pPr>
            <a:lvl6pPr marL="2743200" lvl="5" indent="-292100" rtl="0">
              <a:spcBef>
                <a:spcPts val="1600"/>
              </a:spcBef>
              <a:spcAft>
                <a:spcPts val="0"/>
              </a:spcAft>
              <a:buSzPts val="1000"/>
              <a:buChar char="○"/>
              <a:defRPr/>
            </a:lvl6pPr>
            <a:lvl7pPr marL="3200400" lvl="6" indent="-292100" rtl="0">
              <a:spcBef>
                <a:spcPts val="1600"/>
              </a:spcBef>
              <a:spcAft>
                <a:spcPts val="0"/>
              </a:spcAft>
              <a:buSzPts val="1000"/>
              <a:buChar char="■"/>
              <a:defRPr/>
            </a:lvl7pPr>
            <a:lvl8pPr marL="3657600" lvl="7" indent="-292100" rtl="0">
              <a:spcBef>
                <a:spcPts val="1600"/>
              </a:spcBef>
              <a:spcAft>
                <a:spcPts val="0"/>
              </a:spcAft>
              <a:buSzPts val="1000"/>
              <a:buChar char="⎼"/>
              <a:defRPr/>
            </a:lvl8pPr>
            <a:lvl9pPr marL="4114800" lvl="8" indent="-292100" rtl="0">
              <a:spcBef>
                <a:spcPts val="1600"/>
              </a:spcBef>
              <a:spcAft>
                <a:spcPts val="1600"/>
              </a:spcAft>
              <a:buSzPts val="1000"/>
              <a:buChar char="○"/>
              <a:defRPr/>
            </a:lvl9pPr>
          </a:lstStyle>
          <a:p>
            <a:endParaRPr dirty="0"/>
          </a:p>
        </p:txBody>
      </p:sp>
      <p:sp>
        <p:nvSpPr>
          <p:cNvPr id="68" name="Google Shape;68;p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69" name="Google Shape;69;p7"/>
          <p:cNvSpPr txBox="1">
            <a:spLocks noGrp="1"/>
          </p:cNvSpPr>
          <p:nvPr>
            <p:ph type="subTitle" idx="2"/>
          </p:nvPr>
        </p:nvSpPr>
        <p:spPr>
          <a:xfrm>
            <a:off x="354650" y="620550"/>
            <a:ext cx="84348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pic>
        <p:nvPicPr>
          <p:cNvPr id="71" name="Google Shape;71;p7"/>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DECBD0CE-CBB5-47E2-9811-68DFF5D91FC4}"/>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side - Black/title only">
  <p:cSld name="TITLE_AND_BODY_1_1">
    <p:bg>
      <p:bgPr>
        <a:solidFill>
          <a:srgbClr val="000000"/>
        </a:solidFill>
        <a:effectLst/>
      </p:bgPr>
    </p:bg>
    <p:spTree>
      <p:nvGrpSpPr>
        <p:cNvPr id="1" name="Shape 89"/>
        <p:cNvGrpSpPr/>
        <p:nvPr/>
      </p:nvGrpSpPr>
      <p:grpSpPr>
        <a:xfrm>
          <a:off x="0" y="0"/>
          <a:ext cx="0" cy="0"/>
          <a:chOff x="0" y="0"/>
          <a:chExt cx="0" cy="0"/>
        </a:xfrm>
      </p:grpSpPr>
      <p:sp>
        <p:nvSpPr>
          <p:cNvPr id="90" name="Google Shape;90;p10"/>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0"/>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93" name="Google Shape;93;p10"/>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sp>
        <p:nvSpPr>
          <p:cNvPr id="94" name="Google Shape;94;p10"/>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Avenir Next LT Pro" panose="020B0504020202020204" pitchFamily="34"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pic>
        <p:nvPicPr>
          <p:cNvPr id="95" name="Google Shape;95;p10"/>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000BDBC4-3F02-409D-A9BB-6FD11DAF8DC4}"/>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nside - White blank" type="blank">
  <p:cSld name="BLANK">
    <p:spTree>
      <p:nvGrpSpPr>
        <p:cNvPr id="1" name="Shape 96"/>
        <p:cNvGrpSpPr/>
        <p:nvPr/>
      </p:nvGrpSpPr>
      <p:grpSpPr>
        <a:xfrm>
          <a:off x="0" y="0"/>
          <a:ext cx="0" cy="0"/>
          <a:chOff x="0" y="0"/>
          <a:chExt cx="0" cy="0"/>
        </a:xfrm>
      </p:grpSpPr>
      <p:sp>
        <p:nvSpPr>
          <p:cNvPr id="98" name="Google Shape;98;p11"/>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2021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99" name="Google Shape;99;p11"/>
          <p:cNvSpPr txBox="1">
            <a:spLocks noGrp="1"/>
          </p:cNvSpPr>
          <p:nvPr>
            <p:ph type="subTitle" idx="1"/>
          </p:nvPr>
        </p:nvSpPr>
        <p:spPr>
          <a:xfrm>
            <a:off x="354550" y="4779743"/>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00" name="Google Shape;100;p11"/>
          <p:cNvPicPr preferRelativeResize="0"/>
          <p:nvPr/>
        </p:nvPicPr>
        <p:blipFill>
          <a:blip r:embed="rId2">
            <a:alphaModFix/>
          </a:blip>
          <a:stretch>
            <a:fillRect/>
          </a:stretch>
        </p:blipFill>
        <p:spPr>
          <a:xfrm>
            <a:off x="0" y="0"/>
            <a:ext cx="354650" cy="355959"/>
          </a:xfrm>
          <a:prstGeom prst="rect">
            <a:avLst/>
          </a:prstGeom>
          <a:noFill/>
          <a:ln>
            <a:noFill/>
          </a:ln>
        </p:spPr>
      </p:pic>
      <p:sp>
        <p:nvSpPr>
          <p:cNvPr id="6" name="Slide Number Placeholder 1">
            <a:extLst>
              <a:ext uri="{FF2B5EF4-FFF2-40B4-BE49-F238E27FC236}">
                <a16:creationId xmlns:a16="http://schemas.microsoft.com/office/drawing/2014/main" id="{33E4119A-B785-460B-BC0C-F9FD211E8203}"/>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nside - White/grey right">
  <p:cSld name="BLANK_2_4">
    <p:bg>
      <p:bgPr>
        <a:solidFill>
          <a:srgbClr val="FFFFFF"/>
        </a:solidFill>
        <a:effectLst/>
      </p:bgPr>
    </p:bg>
    <p:spTree>
      <p:nvGrpSpPr>
        <p:cNvPr id="1" name="Shape 115"/>
        <p:cNvGrpSpPr/>
        <p:nvPr/>
      </p:nvGrpSpPr>
      <p:grpSpPr>
        <a:xfrm>
          <a:off x="0" y="0"/>
          <a:ext cx="0" cy="0"/>
          <a:chOff x="0" y="0"/>
          <a:chExt cx="0" cy="0"/>
        </a:xfrm>
      </p:grpSpPr>
      <p:sp>
        <p:nvSpPr>
          <p:cNvPr id="116" name="Google Shape;116;p14"/>
          <p:cNvSpPr/>
          <p:nvPr/>
        </p:nvSpPr>
        <p:spPr>
          <a:xfrm>
            <a:off x="3007550" y="-13750"/>
            <a:ext cx="6139500" cy="5172600"/>
          </a:xfrm>
          <a:prstGeom prst="rect">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14"/>
          <p:cNvSpPr/>
          <p:nvPr/>
        </p:nvSpPr>
        <p:spPr>
          <a:xfrm>
            <a:off x="0" y="5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4"/>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19" name="Google Shape;119;p14"/>
          <p:cNvSpPr txBox="1">
            <a:spLocks noGrp="1"/>
          </p:cNvSpPr>
          <p:nvPr>
            <p:ph type="title"/>
          </p:nvPr>
        </p:nvSpPr>
        <p:spPr>
          <a:xfrm>
            <a:off x="354650" y="29262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20" name="Google Shape;120;p14"/>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21" name="Google Shape;121;p14"/>
          <p:cNvPicPr preferRelativeResize="0"/>
          <p:nvPr/>
        </p:nvPicPr>
        <p:blipFill>
          <a:blip r:embed="rId2">
            <a:alphaModFix/>
          </a:blip>
          <a:stretch>
            <a:fillRect/>
          </a:stretch>
        </p:blipFill>
        <p:spPr>
          <a:xfrm>
            <a:off x="0" y="0"/>
            <a:ext cx="354650" cy="355959"/>
          </a:xfrm>
          <a:prstGeom prst="rect">
            <a:avLst/>
          </a:prstGeom>
          <a:noFill/>
          <a:ln>
            <a:noFill/>
          </a:ln>
        </p:spPr>
      </p:pic>
      <p:sp>
        <p:nvSpPr>
          <p:cNvPr id="8" name="Slide Number Placeholder 1">
            <a:extLst>
              <a:ext uri="{FF2B5EF4-FFF2-40B4-BE49-F238E27FC236}">
                <a16:creationId xmlns:a16="http://schemas.microsoft.com/office/drawing/2014/main" id="{689B1D6C-AC39-4A74-97AF-C59CE0CB9D4C}"/>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nside - Black/photo right">
  <p:cSld name="BLANK_2_3">
    <p:bg>
      <p:bgPr>
        <a:solidFill>
          <a:srgbClr val="000000"/>
        </a:solidFill>
        <a:effectLst/>
      </p:bgPr>
    </p:bg>
    <p:spTree>
      <p:nvGrpSpPr>
        <p:cNvPr id="1" name="Shape 122"/>
        <p:cNvGrpSpPr/>
        <p:nvPr/>
      </p:nvGrpSpPr>
      <p:grpSpPr>
        <a:xfrm>
          <a:off x="0" y="0"/>
          <a:ext cx="0" cy="0"/>
          <a:chOff x="0" y="0"/>
          <a:chExt cx="0" cy="0"/>
        </a:xfrm>
      </p:grpSpPr>
      <p:pic>
        <p:nvPicPr>
          <p:cNvPr id="123" name="Google Shape;123;p15"/>
          <p:cNvPicPr preferRelativeResize="0"/>
          <p:nvPr/>
        </p:nvPicPr>
        <p:blipFill rotWithShape="1">
          <a:blip r:embed="rId2">
            <a:alphaModFix/>
          </a:blip>
          <a:srcRect l="16719" t="12617" r="16852"/>
          <a:stretch/>
        </p:blipFill>
        <p:spPr>
          <a:xfrm>
            <a:off x="3017125" y="50"/>
            <a:ext cx="6126880" cy="5122574"/>
          </a:xfrm>
          <a:prstGeom prst="rect">
            <a:avLst/>
          </a:prstGeom>
          <a:noFill/>
          <a:ln>
            <a:noFill/>
          </a:ln>
        </p:spPr>
      </p:pic>
      <p:sp>
        <p:nvSpPr>
          <p:cNvPr id="124" name="Google Shape;124;p15"/>
          <p:cNvSpPr/>
          <p:nvPr/>
        </p:nvSpPr>
        <p:spPr>
          <a:xfrm>
            <a:off x="48" y="20876"/>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15"/>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27" name="Google Shape;127;p15"/>
          <p:cNvSpPr txBox="1">
            <a:spLocks noGrp="1"/>
          </p:cNvSpPr>
          <p:nvPr>
            <p:ph type="title"/>
          </p:nvPr>
        </p:nvSpPr>
        <p:spPr>
          <a:xfrm>
            <a:off x="354650" y="29262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Clr>
                <a:srgbClr val="FFFFFF"/>
              </a:buClr>
              <a:buSzPts val="1900"/>
              <a:buNone/>
              <a:defRPr>
                <a:solidFill>
                  <a:srgbClr val="FFFFFF"/>
                </a:solidFill>
              </a:defRPr>
            </a:lvl2pPr>
            <a:lvl3pPr lvl="2" rtl="0">
              <a:spcBef>
                <a:spcPts val="0"/>
              </a:spcBef>
              <a:spcAft>
                <a:spcPts val="0"/>
              </a:spcAft>
              <a:buClr>
                <a:srgbClr val="FFFFFF"/>
              </a:buClr>
              <a:buSzPts val="1900"/>
              <a:buNone/>
              <a:defRPr>
                <a:solidFill>
                  <a:srgbClr val="FFFFFF"/>
                </a:solidFill>
              </a:defRPr>
            </a:lvl3pPr>
            <a:lvl4pPr lvl="3" rtl="0">
              <a:spcBef>
                <a:spcPts val="0"/>
              </a:spcBef>
              <a:spcAft>
                <a:spcPts val="0"/>
              </a:spcAft>
              <a:buClr>
                <a:srgbClr val="FFFFFF"/>
              </a:buClr>
              <a:buSzPts val="1900"/>
              <a:buNone/>
              <a:defRPr>
                <a:solidFill>
                  <a:srgbClr val="FFFFFF"/>
                </a:solidFill>
              </a:defRPr>
            </a:lvl4pPr>
            <a:lvl5pPr lvl="4" rtl="0">
              <a:spcBef>
                <a:spcPts val="0"/>
              </a:spcBef>
              <a:spcAft>
                <a:spcPts val="0"/>
              </a:spcAft>
              <a:buClr>
                <a:srgbClr val="FFFFFF"/>
              </a:buClr>
              <a:buSzPts val="1900"/>
              <a:buNone/>
              <a:defRPr>
                <a:solidFill>
                  <a:srgbClr val="FFFFFF"/>
                </a:solidFill>
              </a:defRPr>
            </a:lvl5pPr>
            <a:lvl6pPr lvl="5" rtl="0">
              <a:spcBef>
                <a:spcPts val="0"/>
              </a:spcBef>
              <a:spcAft>
                <a:spcPts val="0"/>
              </a:spcAft>
              <a:buClr>
                <a:srgbClr val="FFFFFF"/>
              </a:buClr>
              <a:buSzPts val="1900"/>
              <a:buNone/>
              <a:defRPr>
                <a:solidFill>
                  <a:srgbClr val="FFFFFF"/>
                </a:solidFill>
              </a:defRPr>
            </a:lvl6pPr>
            <a:lvl7pPr lvl="6" rtl="0">
              <a:spcBef>
                <a:spcPts val="0"/>
              </a:spcBef>
              <a:spcAft>
                <a:spcPts val="0"/>
              </a:spcAft>
              <a:buClr>
                <a:srgbClr val="FFFFFF"/>
              </a:buClr>
              <a:buSzPts val="1900"/>
              <a:buNone/>
              <a:defRPr>
                <a:solidFill>
                  <a:srgbClr val="FFFFFF"/>
                </a:solidFill>
              </a:defRPr>
            </a:lvl7pPr>
            <a:lvl8pPr lvl="7" rtl="0">
              <a:spcBef>
                <a:spcPts val="0"/>
              </a:spcBef>
              <a:spcAft>
                <a:spcPts val="0"/>
              </a:spcAft>
              <a:buClr>
                <a:srgbClr val="FFFFFF"/>
              </a:buClr>
              <a:buSzPts val="1900"/>
              <a:buNone/>
              <a:defRPr>
                <a:solidFill>
                  <a:srgbClr val="FFFFFF"/>
                </a:solidFill>
              </a:defRPr>
            </a:lvl8pPr>
            <a:lvl9pPr lvl="8" rtl="0">
              <a:spcBef>
                <a:spcPts val="0"/>
              </a:spcBef>
              <a:spcAft>
                <a:spcPts val="0"/>
              </a:spcAft>
              <a:buClr>
                <a:srgbClr val="FFFFFF"/>
              </a:buClr>
              <a:buSzPts val="1900"/>
              <a:buNone/>
              <a:defRPr>
                <a:solidFill>
                  <a:srgbClr val="FFFFFF"/>
                </a:solidFill>
              </a:defRPr>
            </a:lvl9pPr>
          </a:lstStyle>
          <a:p>
            <a:endParaRPr dirty="0"/>
          </a:p>
        </p:txBody>
      </p:sp>
      <p:pic>
        <p:nvPicPr>
          <p:cNvPr id="129" name="Google Shape;129;p15"/>
          <p:cNvPicPr preferRelativeResize="0"/>
          <p:nvPr/>
        </p:nvPicPr>
        <p:blipFill>
          <a:blip r:embed="rId3">
            <a:alphaModFix/>
          </a:blip>
          <a:stretch>
            <a:fillRect/>
          </a:stretch>
        </p:blipFill>
        <p:spPr>
          <a:xfrm>
            <a:off x="0" y="0"/>
            <a:ext cx="354650" cy="355959"/>
          </a:xfrm>
          <a:prstGeom prst="rect">
            <a:avLst/>
          </a:prstGeom>
          <a:noFill/>
          <a:ln>
            <a:noFill/>
          </a:ln>
        </p:spPr>
      </p:pic>
      <p:sp>
        <p:nvSpPr>
          <p:cNvPr id="130" name="Google Shape;130;p15"/>
          <p:cNvSpPr/>
          <p:nvPr/>
        </p:nvSpPr>
        <p:spPr>
          <a:xfrm>
            <a:off x="3007548" y="3047807"/>
            <a:ext cx="2100000" cy="21003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Slide Number Placeholder 1">
            <a:extLst>
              <a:ext uri="{FF2B5EF4-FFF2-40B4-BE49-F238E27FC236}">
                <a16:creationId xmlns:a16="http://schemas.microsoft.com/office/drawing/2014/main" id="{9D4D6193-60F0-4B02-AEB1-A7B8FA391640}"/>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
        <p:nvSpPr>
          <p:cNvPr id="128" name="Google Shape;128;p15"/>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side - Black/grey right">
  <p:cSld name="BLANK_2_3_1">
    <p:bg>
      <p:bgPr>
        <a:solidFill>
          <a:srgbClr val="000000"/>
        </a:solidFill>
        <a:effectLst/>
      </p:bgPr>
    </p:bg>
    <p:spTree>
      <p:nvGrpSpPr>
        <p:cNvPr id="1" name="Shape 131"/>
        <p:cNvGrpSpPr/>
        <p:nvPr/>
      </p:nvGrpSpPr>
      <p:grpSpPr>
        <a:xfrm>
          <a:off x="0" y="0"/>
          <a:ext cx="0" cy="0"/>
          <a:chOff x="0" y="0"/>
          <a:chExt cx="0" cy="0"/>
        </a:xfrm>
      </p:grpSpPr>
      <p:sp>
        <p:nvSpPr>
          <p:cNvPr id="132" name="Google Shape;132;p16"/>
          <p:cNvSpPr/>
          <p:nvPr/>
        </p:nvSpPr>
        <p:spPr>
          <a:xfrm>
            <a:off x="3007550" y="0"/>
            <a:ext cx="6139500" cy="5172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16"/>
          <p:cNvSpPr/>
          <p:nvPr/>
        </p:nvSpPr>
        <p:spPr>
          <a:xfrm>
            <a:off x="0" y="1380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6"/>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endParaRPr lang="en-GB"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36" name="Google Shape;136;p16"/>
          <p:cNvSpPr txBox="1">
            <a:spLocks noGrp="1"/>
          </p:cNvSpPr>
          <p:nvPr>
            <p:ph type="title"/>
          </p:nvPr>
        </p:nvSpPr>
        <p:spPr>
          <a:xfrm>
            <a:off x="354650" y="30637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Avenir Next LT Pro" panose="020B0504020202020204" pitchFamily="34" charset="0"/>
              </a:defRPr>
            </a:lvl1pPr>
            <a:lvl2pPr lvl="1" rtl="0">
              <a:spcBef>
                <a:spcPts val="0"/>
              </a:spcBef>
              <a:spcAft>
                <a:spcPts val="0"/>
              </a:spcAft>
              <a:buClr>
                <a:srgbClr val="FFFFFF"/>
              </a:buClr>
              <a:buSzPts val="1900"/>
              <a:buNone/>
              <a:defRPr>
                <a:solidFill>
                  <a:srgbClr val="FFFFFF"/>
                </a:solidFill>
              </a:defRPr>
            </a:lvl2pPr>
            <a:lvl3pPr lvl="2" rtl="0">
              <a:spcBef>
                <a:spcPts val="0"/>
              </a:spcBef>
              <a:spcAft>
                <a:spcPts val="0"/>
              </a:spcAft>
              <a:buClr>
                <a:srgbClr val="FFFFFF"/>
              </a:buClr>
              <a:buSzPts val="1900"/>
              <a:buNone/>
              <a:defRPr>
                <a:solidFill>
                  <a:srgbClr val="FFFFFF"/>
                </a:solidFill>
              </a:defRPr>
            </a:lvl3pPr>
            <a:lvl4pPr lvl="3" rtl="0">
              <a:spcBef>
                <a:spcPts val="0"/>
              </a:spcBef>
              <a:spcAft>
                <a:spcPts val="0"/>
              </a:spcAft>
              <a:buClr>
                <a:srgbClr val="FFFFFF"/>
              </a:buClr>
              <a:buSzPts val="1900"/>
              <a:buNone/>
              <a:defRPr>
                <a:solidFill>
                  <a:srgbClr val="FFFFFF"/>
                </a:solidFill>
              </a:defRPr>
            </a:lvl4pPr>
            <a:lvl5pPr lvl="4" rtl="0">
              <a:spcBef>
                <a:spcPts val="0"/>
              </a:spcBef>
              <a:spcAft>
                <a:spcPts val="0"/>
              </a:spcAft>
              <a:buClr>
                <a:srgbClr val="FFFFFF"/>
              </a:buClr>
              <a:buSzPts val="1900"/>
              <a:buNone/>
              <a:defRPr>
                <a:solidFill>
                  <a:srgbClr val="FFFFFF"/>
                </a:solidFill>
              </a:defRPr>
            </a:lvl5pPr>
            <a:lvl6pPr lvl="5" rtl="0">
              <a:spcBef>
                <a:spcPts val="0"/>
              </a:spcBef>
              <a:spcAft>
                <a:spcPts val="0"/>
              </a:spcAft>
              <a:buClr>
                <a:srgbClr val="FFFFFF"/>
              </a:buClr>
              <a:buSzPts val="1900"/>
              <a:buNone/>
              <a:defRPr>
                <a:solidFill>
                  <a:srgbClr val="FFFFFF"/>
                </a:solidFill>
              </a:defRPr>
            </a:lvl6pPr>
            <a:lvl7pPr lvl="6" rtl="0">
              <a:spcBef>
                <a:spcPts val="0"/>
              </a:spcBef>
              <a:spcAft>
                <a:spcPts val="0"/>
              </a:spcAft>
              <a:buClr>
                <a:srgbClr val="FFFFFF"/>
              </a:buClr>
              <a:buSzPts val="1900"/>
              <a:buNone/>
              <a:defRPr>
                <a:solidFill>
                  <a:srgbClr val="FFFFFF"/>
                </a:solidFill>
              </a:defRPr>
            </a:lvl7pPr>
            <a:lvl8pPr lvl="7" rtl="0">
              <a:spcBef>
                <a:spcPts val="0"/>
              </a:spcBef>
              <a:spcAft>
                <a:spcPts val="0"/>
              </a:spcAft>
              <a:buClr>
                <a:srgbClr val="FFFFFF"/>
              </a:buClr>
              <a:buSzPts val="1900"/>
              <a:buNone/>
              <a:defRPr>
                <a:solidFill>
                  <a:srgbClr val="FFFFFF"/>
                </a:solidFill>
              </a:defRPr>
            </a:lvl8pPr>
            <a:lvl9pPr lvl="8" rtl="0">
              <a:spcBef>
                <a:spcPts val="0"/>
              </a:spcBef>
              <a:spcAft>
                <a:spcPts val="0"/>
              </a:spcAft>
              <a:buClr>
                <a:srgbClr val="FFFFFF"/>
              </a:buClr>
              <a:buSzPts val="1900"/>
              <a:buNone/>
              <a:defRPr>
                <a:solidFill>
                  <a:srgbClr val="FFFFFF"/>
                </a:solidFill>
              </a:defRPr>
            </a:lvl9pPr>
          </a:lstStyle>
          <a:p>
            <a:endParaRPr dirty="0"/>
          </a:p>
        </p:txBody>
      </p:sp>
      <p:sp>
        <p:nvSpPr>
          <p:cNvPr id="137" name="Google Shape;137;p16"/>
          <p:cNvSpPr txBox="1">
            <a:spLocks noGrp="1"/>
          </p:cNvSpPr>
          <p:nvPr>
            <p:ph type="subTitle" idx="1"/>
          </p:nvPr>
        </p:nvSpPr>
        <p:spPr>
          <a:xfrm>
            <a:off x="354650" y="487076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Avenir Next LT Pro" panose="020B0504020202020204" pitchFamily="34"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38" name="Google Shape;138;p16"/>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B9A55D93-D9A9-46FE-93F7-6FE686D9D0AC}"/>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nside - Black/side photo">
  <p:cSld name="BLANK_2_2_2">
    <p:bg>
      <p:bgPr>
        <a:solidFill>
          <a:srgbClr val="000000"/>
        </a:solidFill>
        <a:effectLst/>
      </p:bgPr>
    </p:bg>
    <p:spTree>
      <p:nvGrpSpPr>
        <p:cNvPr id="1" name="Shape 148"/>
        <p:cNvGrpSpPr/>
        <p:nvPr/>
      </p:nvGrpSpPr>
      <p:grpSpPr>
        <a:xfrm>
          <a:off x="0" y="0"/>
          <a:ext cx="0" cy="0"/>
          <a:chOff x="0" y="0"/>
          <a:chExt cx="0" cy="0"/>
        </a:xfrm>
      </p:grpSpPr>
      <p:sp>
        <p:nvSpPr>
          <p:cNvPr id="149" name="Google Shape;149;p18"/>
          <p:cNvSpPr/>
          <p:nvPr/>
        </p:nvSpPr>
        <p:spPr>
          <a:xfrm>
            <a:off x="6057900" y="125"/>
            <a:ext cx="3086100" cy="5158800"/>
          </a:xfrm>
          <a:prstGeom prst="rect">
            <a:avLst/>
          </a:prstGeom>
          <a:solidFill>
            <a:schemeClr val="accent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Montserrat" panose="00000500000000000000" pitchFamily="2" charset="0"/>
                <a:ea typeface="Montserrat"/>
                <a:cs typeface="Montserrat"/>
                <a:sym typeface="Montserrat"/>
              </a:rPr>
              <a:t>Image placeholder</a:t>
            </a:r>
            <a:endParaRPr dirty="0">
              <a:solidFill>
                <a:srgbClr val="FFFFFF"/>
              </a:solidFill>
              <a:latin typeface="Montserrat" panose="00000500000000000000" pitchFamily="2" charset="0"/>
              <a:ea typeface="Montserrat"/>
              <a:cs typeface="Montserrat"/>
              <a:sym typeface="Montserrat"/>
            </a:endParaRPr>
          </a:p>
        </p:txBody>
      </p:sp>
      <p:sp>
        <p:nvSpPr>
          <p:cNvPr id="150" name="Google Shape;150;p18"/>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8"/>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Avenir Next LT Pro" panose="020B0504020202020204" pitchFamily="34" charset="0"/>
                <a:ea typeface="Montserrat Light"/>
                <a:cs typeface="Montserrat Light"/>
                <a:sym typeface="Montserrat Light"/>
              </a:rPr>
              <a:t>© 2021 </a:t>
            </a:r>
            <a:r>
              <a:rPr lang="en-GB" sz="500" dirty="0">
                <a:solidFill>
                  <a:srgbClr val="888888"/>
                </a:solidFill>
                <a:latin typeface="Avenir Next LT Pro" panose="020B0504020202020204" pitchFamily="34" charset="0"/>
                <a:ea typeface="Montserrat Light"/>
                <a:cs typeface="Montserrat Light"/>
                <a:sym typeface="Montserrat Light"/>
              </a:rPr>
              <a:t>NielsenIQ</a:t>
            </a:r>
            <a:r>
              <a:rPr lang="en" sz="500" dirty="0">
                <a:solidFill>
                  <a:srgbClr val="888888"/>
                </a:solidFill>
                <a:latin typeface="Avenir Next LT Pro" panose="020B0504020202020204" pitchFamily="34" charset="0"/>
                <a:ea typeface="Montserrat Light"/>
                <a:cs typeface="Montserrat Light"/>
                <a:sym typeface="Montserrat Light"/>
              </a:rPr>
              <a:t> Consumer LLC. All Rights Reserved.</a:t>
            </a:r>
            <a:endParaRPr sz="500" i="0" u="none" strike="noStrike" cap="none" dirty="0">
              <a:solidFill>
                <a:srgbClr val="888888"/>
              </a:solidFill>
              <a:latin typeface="Avenir Next LT Pro" panose="020B0504020202020204" pitchFamily="34" charset="0"/>
              <a:ea typeface="Montserrat Light"/>
              <a:cs typeface="Montserrat Light"/>
              <a:sym typeface="Montserrat Light"/>
            </a:endParaRPr>
          </a:p>
        </p:txBody>
      </p:sp>
      <p:sp>
        <p:nvSpPr>
          <p:cNvPr id="153" name="Google Shape;153;p18"/>
          <p:cNvSpPr txBox="1">
            <a:spLocks noGrp="1"/>
          </p:cNvSpPr>
          <p:nvPr>
            <p:ph type="title"/>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54" name="Google Shape;154;p18"/>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55" name="Google Shape;155;p18"/>
          <p:cNvSpPr txBox="1">
            <a:spLocks noGrp="1"/>
          </p:cNvSpPr>
          <p:nvPr>
            <p:ph type="subTitle" idx="2"/>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56" name="Google Shape;156;p18"/>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D3A6C3C2-8F25-4D70-BE37-ABC872FD2E11}"/>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54650" y="292625"/>
            <a:ext cx="8434800" cy="393600"/>
          </a:xfrm>
          <a:prstGeom prst="rect">
            <a:avLst/>
          </a:prstGeom>
          <a:noFill/>
          <a:ln>
            <a:noFill/>
          </a:ln>
        </p:spPr>
        <p:txBody>
          <a:bodyPr spcFirstLastPara="1" wrap="square" lIns="0" tIns="91425" rIns="0" bIns="91425" anchor="t" anchorCtr="0">
            <a:noAutofit/>
          </a:bodyPr>
          <a:lstStyle>
            <a:lvl1pPr lvl="0"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1pPr>
            <a:lvl2pPr lvl="1"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2pPr>
            <a:lvl3pPr lvl="2"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3pPr>
            <a:lvl4pPr lvl="3"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4pPr>
            <a:lvl5pPr lvl="4"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5pPr>
            <a:lvl6pPr lvl="5"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6pPr>
            <a:lvl7pPr lvl="6"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7pPr>
            <a:lvl8pPr lvl="7"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8pPr>
            <a:lvl9pPr lvl="8"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9pPr>
          </a:lstStyle>
          <a:p>
            <a:endParaRPr dirty="0"/>
          </a:p>
        </p:txBody>
      </p:sp>
      <p:sp>
        <p:nvSpPr>
          <p:cNvPr id="7" name="Google Shape;7;p1"/>
          <p:cNvSpPr txBox="1">
            <a:spLocks noGrp="1"/>
          </p:cNvSpPr>
          <p:nvPr>
            <p:ph type="body" idx="1"/>
          </p:nvPr>
        </p:nvSpPr>
        <p:spPr>
          <a:xfrm>
            <a:off x="354650" y="1152475"/>
            <a:ext cx="8434800" cy="3416400"/>
          </a:xfrm>
          <a:prstGeom prst="rect">
            <a:avLst/>
          </a:prstGeom>
          <a:noFill/>
          <a:ln>
            <a:noFill/>
          </a:ln>
        </p:spPr>
        <p:txBody>
          <a:bodyPr spcFirstLastPara="1" wrap="square" lIns="0" tIns="91425" rIns="0" bIns="91425" anchor="t" anchorCtr="0">
            <a:noAutofit/>
          </a:bodyPr>
          <a:lstStyle>
            <a:lvl1pPr marL="457200" lvl="0" indent="-311150" rtl="0">
              <a:lnSpc>
                <a:spcPct val="100000"/>
              </a:lnSpc>
              <a:spcBef>
                <a:spcPts val="0"/>
              </a:spcBef>
              <a:spcAft>
                <a:spcPts val="0"/>
              </a:spcAft>
              <a:buSzPts val="1300"/>
              <a:buFont typeface="Montserrat"/>
              <a:buChar char="■"/>
              <a:defRPr sz="1300">
                <a:latin typeface="Montserrat"/>
                <a:ea typeface="Montserrat"/>
                <a:cs typeface="Montserrat"/>
                <a:sym typeface="Montserrat"/>
              </a:defRPr>
            </a:lvl1pPr>
            <a:lvl2pPr marL="914400" lvl="1" indent="-304800" rtl="0">
              <a:lnSpc>
                <a:spcPct val="100000"/>
              </a:lnSpc>
              <a:spcBef>
                <a:spcPts val="1600"/>
              </a:spcBef>
              <a:spcAft>
                <a:spcPts val="0"/>
              </a:spcAft>
              <a:buSzPts val="1200"/>
              <a:buFont typeface="Montserrat"/>
              <a:buChar char="⎼"/>
              <a:defRPr sz="1200">
                <a:latin typeface="Montserrat"/>
                <a:ea typeface="Montserrat"/>
                <a:cs typeface="Montserrat"/>
                <a:sym typeface="Montserrat"/>
              </a:defRPr>
            </a:lvl2pPr>
            <a:lvl3pPr marL="1371600" lvl="2"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3pPr>
            <a:lvl4pPr marL="1828800" lvl="3"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4pPr>
            <a:lvl5pPr marL="2286000" lvl="4"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5pPr>
            <a:lvl6pPr marL="2743200" lvl="5"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6pPr>
            <a:lvl7pPr marL="3200400" lvl="6"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7pPr>
            <a:lvl8pPr marL="3657600" lvl="7"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8pPr>
            <a:lvl9pPr marL="4114800" lvl="8" indent="-292100" rtl="0">
              <a:lnSpc>
                <a:spcPct val="100000"/>
              </a:lnSpc>
              <a:spcBef>
                <a:spcPts val="1600"/>
              </a:spcBef>
              <a:spcAft>
                <a:spcPts val="1600"/>
              </a:spcAft>
              <a:buSzPts val="1000"/>
              <a:buFont typeface="Montserrat"/>
              <a:buChar char="○"/>
              <a:defRPr sz="1000">
                <a:latin typeface="Montserrat"/>
                <a:ea typeface="Montserrat"/>
                <a:cs typeface="Montserrat"/>
                <a:sym typeface="Montserrat"/>
              </a:defRPr>
            </a:lvl9pPr>
          </a:lstStyle>
          <a:p>
            <a:endParaRPr dirty="0"/>
          </a:p>
        </p:txBody>
      </p:sp>
      <p:sp>
        <p:nvSpPr>
          <p:cNvPr id="2" name="Footer Placeholder 1">
            <a:extLst>
              <a:ext uri="{FF2B5EF4-FFF2-40B4-BE49-F238E27FC236}">
                <a16:creationId xmlns:a16="http://schemas.microsoft.com/office/drawing/2014/main" id="{F081B9E8-2535-494E-9603-AC1AFAAF7267}"/>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pitchFamily="2" charset="0"/>
              </a:defRPr>
            </a:lvl1pPr>
          </a:lstStyle>
          <a:p>
            <a:endParaRPr lang="en-GB" dirty="0"/>
          </a:p>
        </p:txBody>
      </p:sp>
    </p:spTree>
  </p:cSld>
  <p:clrMap bg1="lt1" tx1="dk1" bg2="dk2" tx2="lt2" accent1="accent1" accent2="accent2" accent3="accent3" accent4="accent4" accent5="accent5" accent6="accent6" hlink="hlink" folHlink="folHlink"/>
  <p:sldLayoutIdLst>
    <p:sldLayoutId id="2147483678" r:id="rId1"/>
    <p:sldLayoutId id="2147483684" r:id="rId2"/>
    <p:sldLayoutId id="2147483653" r:id="rId3"/>
    <p:sldLayoutId id="2147483656" r:id="rId4"/>
    <p:sldLayoutId id="2147483657" r:id="rId5"/>
    <p:sldLayoutId id="2147483660" r:id="rId6"/>
    <p:sldLayoutId id="2147483661" r:id="rId7"/>
    <p:sldLayoutId id="2147483662" r:id="rId8"/>
    <p:sldLayoutId id="2147483664" r:id="rId9"/>
    <p:sldLayoutId id="2147483665" r:id="rId10"/>
    <p:sldLayoutId id="2147483666" r:id="rId11"/>
    <p:sldLayoutId id="2147483680" r:id="rId12"/>
    <p:sldLayoutId id="2147483682" r:id="rId13"/>
    <p:sldLayoutId id="2147483683" r:id="rId14"/>
    <p:sldLayoutId id="2147483691"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baseline="0">
          <a:solidFill>
            <a:srgbClr val="000000"/>
          </a:solidFill>
          <a:latin typeface="Avenir Next" panose="020B0503020202020204" pitchFamily="34" charset="0"/>
          <a:ea typeface="Avenir Next" panose="020B0503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venir Next LT Pro" panose="020B0504020202020204" pitchFamily="34" charset="0"/>
          <a:ea typeface="Avenir Next LT Pro" panose="020B0504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chart" Target="../charts/char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44"/>
          <p:cNvSpPr txBox="1">
            <a:spLocks noGrp="1"/>
          </p:cNvSpPr>
          <p:nvPr>
            <p:ph type="ctrTitle"/>
          </p:nvPr>
        </p:nvSpPr>
        <p:spPr>
          <a:xfrm>
            <a:off x="354650" y="826025"/>
            <a:ext cx="4126200" cy="1234800"/>
          </a:xfrm>
        </p:spPr>
        <p:txBody>
          <a:bodyPr spcFirstLastPara="1" wrap="square" lIns="0" tIns="91425" rIns="0" bIns="91425" anchor="b" anchorCtr="0">
            <a:noAutofit/>
          </a:bodyPr>
          <a:lstStyle/>
          <a:p>
            <a:pPr lvl="0"/>
            <a:r>
              <a:rPr lang="en-US" dirty="0">
                <a:latin typeface="Montserrat" panose="00000500000000000000" pitchFamily="2" charset="0"/>
              </a:rPr>
              <a:t>NielsenIQ Total Till Executive Summary</a:t>
            </a:r>
            <a:endParaRPr lang="en-PH" dirty="0">
              <a:latin typeface="Montserrat" panose="00000500000000000000" pitchFamily="2" charset="0"/>
            </a:endParaRPr>
          </a:p>
        </p:txBody>
      </p:sp>
      <p:sp>
        <p:nvSpPr>
          <p:cNvPr id="401" name="Google Shape;401;p44"/>
          <p:cNvSpPr txBox="1">
            <a:spLocks noGrp="1"/>
          </p:cNvSpPr>
          <p:nvPr>
            <p:ph type="subTitle" idx="1"/>
          </p:nvPr>
        </p:nvSpPr>
        <p:spPr>
          <a:xfrm>
            <a:off x="354650" y="1984625"/>
            <a:ext cx="4126200" cy="792600"/>
          </a:xfrm>
        </p:spPr>
        <p:txBody>
          <a:bodyPr spcFirstLastPara="1" wrap="square" lIns="0" tIns="91425" rIns="0" bIns="91425" anchor="t" anchorCtr="0">
            <a:noAutofit/>
          </a:bodyPr>
          <a:lstStyle/>
          <a:p>
            <a:pPr lvl="0"/>
            <a:endParaRPr lang="en-PH" dirty="0">
              <a:latin typeface="Montserrat" panose="00000500000000000000" pitchFamily="2" charset="0"/>
            </a:endParaRPr>
          </a:p>
          <a:p>
            <a:pPr lvl="0"/>
            <a:r>
              <a:rPr lang="en-PH" dirty="0">
                <a:latin typeface="Montserrat" panose="00000500000000000000" pitchFamily="2" charset="0"/>
              </a:rPr>
              <a:t>4 weeks ending 10</a:t>
            </a:r>
            <a:r>
              <a:rPr lang="en-PH" baseline="30000" dirty="0">
                <a:latin typeface="Montserrat" panose="00000500000000000000" pitchFamily="2" charset="0"/>
              </a:rPr>
              <a:t>th</a:t>
            </a:r>
            <a:r>
              <a:rPr lang="en-PH" dirty="0">
                <a:latin typeface="Montserrat" panose="00000500000000000000" pitchFamily="2" charset="0"/>
              </a:rPr>
              <a:t> September 2022</a:t>
            </a:r>
          </a:p>
        </p:txBody>
      </p:sp>
      <p:sp>
        <p:nvSpPr>
          <p:cNvPr id="5" name="Subtitle 4">
            <a:extLst>
              <a:ext uri="{FF2B5EF4-FFF2-40B4-BE49-F238E27FC236}">
                <a16:creationId xmlns:a16="http://schemas.microsoft.com/office/drawing/2014/main" id="{015EC88A-CB7A-4ED5-8EEA-1D285F661B20}"/>
              </a:ext>
            </a:extLst>
          </p:cNvPr>
          <p:cNvSpPr>
            <a:spLocks noGrp="1"/>
          </p:cNvSpPr>
          <p:nvPr>
            <p:ph type="subTitle" idx="2"/>
          </p:nvPr>
        </p:nvSpPr>
        <p:spPr>
          <a:xfrm>
            <a:off x="354650" y="3417109"/>
            <a:ext cx="4126200" cy="307500"/>
          </a:xfrm>
        </p:spPr>
        <p:txBody>
          <a:bodyPr/>
          <a:lstStyle/>
          <a:p>
            <a:r>
              <a:rPr lang="en-GB" altLang="en-US" dirty="0">
                <a:latin typeface="Montserrat" panose="00000500000000000000" pitchFamily="2" charset="0"/>
                <a:cs typeface="Calibri" pitchFamily="34" charset="0"/>
                <a:sym typeface="Arial" pitchFamily="34" charset="0"/>
              </a:rPr>
              <a:t>Sally Cowen</a:t>
            </a:r>
          </a:p>
          <a:p>
            <a:r>
              <a:rPr lang="en-GB" altLang="en-US" dirty="0">
                <a:latin typeface="Montserrat" panose="00000500000000000000" pitchFamily="2" charset="0"/>
                <a:cs typeface="Calibri" pitchFamily="34" charset="0"/>
                <a:sym typeface="Arial" pitchFamily="34" charset="0"/>
              </a:rPr>
              <a:t>Retailer &amp; Business Insights Team</a:t>
            </a:r>
            <a:endParaRPr lang="en-PH" dirty="0">
              <a:latin typeface="Montserrat" panose="00000500000000000000" pitchFamily="2" charset="0"/>
            </a:endParaRPr>
          </a:p>
        </p:txBody>
      </p:sp>
      <p:sp>
        <p:nvSpPr>
          <p:cNvPr id="402" name="Google Shape;402;p44"/>
          <p:cNvSpPr txBox="1">
            <a:spLocks noGrp="1"/>
          </p:cNvSpPr>
          <p:nvPr>
            <p:ph type="subTitle" idx="4"/>
          </p:nvPr>
        </p:nvSpPr>
        <p:spPr>
          <a:xfrm>
            <a:off x="354650" y="3642975"/>
            <a:ext cx="4126200" cy="307500"/>
          </a:xfrm>
        </p:spPr>
        <p:txBody>
          <a:bodyPr spcFirstLastPara="1" wrap="square" lIns="0" tIns="91425" rIns="0" bIns="91425" anchor="t" anchorCtr="0">
            <a:noAutofit/>
          </a:bodyPr>
          <a:lstStyle/>
          <a:p>
            <a:pPr lvl="0"/>
            <a:r>
              <a:rPr lang="en-PH" dirty="0">
                <a:latin typeface="Montserrat" panose="00000500000000000000" pitchFamily="2" charset="0"/>
              </a:rPr>
              <a:t>22</a:t>
            </a:r>
            <a:r>
              <a:rPr lang="en-PH" baseline="30000" dirty="0">
                <a:latin typeface="Montserrat" panose="00000500000000000000" pitchFamily="2" charset="0"/>
              </a:rPr>
              <a:t>nd</a:t>
            </a:r>
            <a:r>
              <a:rPr lang="en-PH" dirty="0">
                <a:latin typeface="Montserrat" panose="00000500000000000000" pitchFamily="2" charset="0"/>
              </a:rPr>
              <a:t> September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89" name="Google Shape;2189;p135"/>
          <p:cNvSpPr txBox="1"/>
          <p:nvPr/>
        </p:nvSpPr>
        <p:spPr>
          <a:xfrm>
            <a:off x="6502086" y="1750866"/>
            <a:ext cx="2549927" cy="2549845"/>
          </a:xfrm>
          <a:prstGeom prst="rect">
            <a:avLst/>
          </a:prstGeom>
          <a:noFill/>
          <a:ln>
            <a:noFill/>
          </a:ln>
        </p:spPr>
        <p:txBody>
          <a:bodyPr spcFirstLastPara="1" wrap="square" lIns="0" tIns="45700" rIns="0" bIns="45700" anchor="t" anchorCtr="0">
            <a:noAutofit/>
          </a:bodyPr>
          <a:lstStyle/>
          <a:p>
            <a:r>
              <a:rPr lang="en-GB" sz="1300" b="1" dirty="0">
                <a:solidFill>
                  <a:schemeClr val="bg1"/>
                </a:solidFill>
                <a:latin typeface="Montserrat" panose="00000500000000000000" pitchFamily="2" charset="0"/>
              </a:rPr>
              <a:t>Shoppers are on average still paying </a:t>
            </a:r>
            <a:r>
              <a:rPr lang="en-GB" sz="1300" b="1" dirty="0">
                <a:solidFill>
                  <a:schemeClr val="accent1"/>
                </a:solidFill>
                <a:latin typeface="Montserrat" panose="00000500000000000000" pitchFamily="2" charset="0"/>
              </a:rPr>
              <a:t>£17 more, each time </a:t>
            </a:r>
            <a:r>
              <a:rPr lang="en-GB" sz="1300" b="1" dirty="0">
                <a:solidFill>
                  <a:schemeClr val="bg1"/>
                </a:solidFill>
                <a:latin typeface="Montserrat" panose="00000500000000000000" pitchFamily="2" charset="0"/>
              </a:rPr>
              <a:t>they fill up a 55 litre tank with unleaded fuel.</a:t>
            </a:r>
          </a:p>
          <a:p>
            <a:endParaRPr lang="en-GB" sz="1300" b="1" dirty="0">
              <a:solidFill>
                <a:schemeClr val="bg1"/>
              </a:solidFill>
              <a:latin typeface="Montserrat" panose="00000500000000000000" pitchFamily="2" charset="0"/>
            </a:endParaRPr>
          </a:p>
          <a:p>
            <a:r>
              <a:rPr lang="en-GB" sz="1300" b="1" dirty="0">
                <a:solidFill>
                  <a:schemeClr val="bg1"/>
                </a:solidFill>
                <a:latin typeface="Montserrat" panose="00000500000000000000" pitchFamily="2" charset="0"/>
              </a:rPr>
              <a:t>For shoppers filling up </a:t>
            </a:r>
            <a:r>
              <a:rPr lang="en-GB" sz="1300" b="1" dirty="0">
                <a:solidFill>
                  <a:schemeClr val="accent1"/>
                </a:solidFill>
                <a:latin typeface="Montserrat" panose="00000500000000000000" pitchFamily="2" charset="0"/>
              </a:rPr>
              <a:t>weekly,</a:t>
            </a:r>
            <a:r>
              <a:rPr lang="en-GB" sz="1300" b="1" dirty="0">
                <a:solidFill>
                  <a:schemeClr val="bg1"/>
                </a:solidFill>
                <a:latin typeface="Montserrat" panose="00000500000000000000" pitchFamily="2" charset="0"/>
              </a:rPr>
              <a:t> this will equate to an additional </a:t>
            </a:r>
            <a:r>
              <a:rPr lang="en-GB" sz="1300" b="1" dirty="0">
                <a:solidFill>
                  <a:schemeClr val="accent1"/>
                </a:solidFill>
                <a:latin typeface="Montserrat" panose="00000500000000000000" pitchFamily="2" charset="0"/>
              </a:rPr>
              <a:t>£875 </a:t>
            </a:r>
            <a:r>
              <a:rPr lang="en-GB" sz="1300" b="1" dirty="0">
                <a:solidFill>
                  <a:schemeClr val="bg1"/>
                </a:solidFill>
                <a:latin typeface="Montserrat" panose="00000500000000000000" pitchFamily="2" charset="0"/>
              </a:rPr>
              <a:t>per annum.</a:t>
            </a:r>
          </a:p>
          <a:p>
            <a:endParaRPr lang="en-GB" sz="1300" b="1" dirty="0">
              <a:solidFill>
                <a:schemeClr val="bg1"/>
              </a:solidFill>
              <a:latin typeface="Montserrat" panose="00000500000000000000" pitchFamily="2" charset="0"/>
            </a:endParaRPr>
          </a:p>
          <a:p>
            <a:r>
              <a:rPr lang="en-GB" sz="1300" b="1" dirty="0">
                <a:solidFill>
                  <a:schemeClr val="bg1"/>
                </a:solidFill>
                <a:latin typeface="Montserrat" panose="00000500000000000000" pitchFamily="2" charset="0"/>
              </a:rPr>
              <a:t>Whilst fuel prices are lower than July, they are significantly higher than last year and will be an </a:t>
            </a:r>
            <a:r>
              <a:rPr lang="en-GB" sz="1300" b="1" dirty="0">
                <a:solidFill>
                  <a:schemeClr val="accent1"/>
                </a:solidFill>
                <a:latin typeface="Montserrat" panose="00000500000000000000" pitchFamily="2" charset="0"/>
              </a:rPr>
              <a:t>unwelcome squeeze</a:t>
            </a:r>
            <a:r>
              <a:rPr lang="en-GB" sz="1300" b="1" dirty="0">
                <a:solidFill>
                  <a:schemeClr val="bg1"/>
                </a:solidFill>
                <a:latin typeface="Montserrat" panose="00000500000000000000" pitchFamily="2" charset="0"/>
              </a:rPr>
              <a:t> on household income.</a:t>
            </a:r>
          </a:p>
          <a:p>
            <a:endParaRPr lang="en-GB" sz="1300" b="1" dirty="0">
              <a:solidFill>
                <a:schemeClr val="bg1"/>
              </a:solidFill>
              <a:latin typeface="Montserrat" panose="00000500000000000000" pitchFamily="2" charset="0"/>
            </a:endParaRPr>
          </a:p>
          <a:p>
            <a:r>
              <a:rPr lang="en-GB" sz="1300" b="1" dirty="0">
                <a:solidFill>
                  <a:schemeClr val="bg1"/>
                </a:solidFill>
                <a:latin typeface="Montserrat" panose="00000500000000000000" pitchFamily="2" charset="0"/>
              </a:rPr>
              <a:t> </a:t>
            </a:r>
          </a:p>
          <a:p>
            <a:endParaRPr lang="en-GB" sz="1300" b="1" dirty="0">
              <a:solidFill>
                <a:schemeClr val="bg1"/>
              </a:solidFill>
              <a:latin typeface="Montserrat" panose="00000500000000000000" pitchFamily="2" charset="0"/>
            </a:endParaRPr>
          </a:p>
          <a:p>
            <a:endParaRPr lang="en-GB" sz="1300" b="1" dirty="0">
              <a:solidFill>
                <a:schemeClr val="bg1"/>
              </a:solidFill>
              <a:latin typeface="Montserrat" panose="00000500000000000000" pitchFamily="2" charset="0"/>
            </a:endParaRPr>
          </a:p>
          <a:p>
            <a:endParaRPr lang="en-GB" sz="1300" b="1"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7" y="1112027"/>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2195" name="Google Shape;2195;p135"/>
          <p:cNvSpPr txBox="1">
            <a:spLocks noGrp="1"/>
          </p:cNvSpPr>
          <p:nvPr>
            <p:ph type="title"/>
          </p:nvPr>
        </p:nvSpPr>
        <p:spPr>
          <a:xfrm>
            <a:off x="63887" y="316270"/>
            <a:ext cx="5992139" cy="670013"/>
          </a:xfrm>
        </p:spPr>
        <p:txBody>
          <a:bodyPr spcFirstLastPara="1" wrap="square" lIns="0" tIns="91425" rIns="0" bIns="91425" anchor="t" anchorCtr="0">
            <a:noAutofit/>
          </a:bodyPr>
          <a:lstStyle/>
          <a:p>
            <a:pPr lvl="0"/>
            <a:r>
              <a:rPr lang="en-PH" sz="1750" dirty="0"/>
              <a:t>Fuel prices have continued to fall since the July peak but remain significantly higher than last year</a:t>
            </a:r>
            <a:endParaRPr lang="da-DK" sz="1750" dirty="0">
              <a:latin typeface="Montserrat" panose="00000500000000000000" pitchFamily="2" charset="0"/>
            </a:endParaRPr>
          </a:p>
        </p:txBody>
      </p:sp>
      <p:graphicFrame>
        <p:nvGraphicFramePr>
          <p:cNvPr id="21" name="Chart Placeholder 8">
            <a:extLst>
              <a:ext uri="{FF2B5EF4-FFF2-40B4-BE49-F238E27FC236}">
                <a16:creationId xmlns:a16="http://schemas.microsoft.com/office/drawing/2014/main" id="{1181FAD6-67FD-4433-BCCA-C9A75EED33D6}"/>
              </a:ext>
            </a:extLst>
          </p:cNvPr>
          <p:cNvGraphicFramePr>
            <a:graphicFrameLocks/>
          </p:cNvGraphicFramePr>
          <p:nvPr>
            <p:extLst>
              <p:ext uri="{D42A27DB-BD31-4B8C-83A1-F6EECF244321}">
                <p14:modId xmlns:p14="http://schemas.microsoft.com/office/powerpoint/2010/main" val="1020877838"/>
              </p:ext>
            </p:extLst>
          </p:nvPr>
        </p:nvGraphicFramePr>
        <p:xfrm>
          <a:off x="370826" y="1833775"/>
          <a:ext cx="5550899" cy="2549844"/>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a:extLst>
              <a:ext uri="{FF2B5EF4-FFF2-40B4-BE49-F238E27FC236}">
                <a16:creationId xmlns:a16="http://schemas.microsoft.com/office/drawing/2014/main" id="{73A4AE27-CD7A-4020-9675-E96D4BCC8163}"/>
              </a:ext>
            </a:extLst>
          </p:cNvPr>
          <p:cNvSpPr txBox="1"/>
          <p:nvPr/>
        </p:nvSpPr>
        <p:spPr>
          <a:xfrm>
            <a:off x="239842" y="3843862"/>
            <a:ext cx="4618074" cy="215444"/>
          </a:xfrm>
          <a:prstGeom prst="rect">
            <a:avLst/>
          </a:prstGeom>
          <a:noFill/>
        </p:spPr>
        <p:txBody>
          <a:bodyPr wrap="square">
            <a:spAutoFit/>
          </a:bodyPr>
          <a:lstStyle/>
          <a:p>
            <a:pPr marL="114300" indent="0" eaLnBrk="1" hangingPunct="1">
              <a:spcBef>
                <a:spcPct val="0"/>
              </a:spcBef>
              <a:buNone/>
            </a:pPr>
            <a:r>
              <a:rPr lang="en-GB" altLang="en-US" sz="800" dirty="0">
                <a:latin typeface="Avenir Next LT Pro" panose="020B0604020202020204" charset="0"/>
                <a:ea typeface="ＭＳ Ｐゴシック" pitchFamily="34" charset="-128"/>
              </a:rPr>
              <a:t>Source:  Government UK</a:t>
            </a:r>
          </a:p>
        </p:txBody>
      </p:sp>
      <p:sp>
        <p:nvSpPr>
          <p:cNvPr id="26" name="Text Box 7">
            <a:extLst>
              <a:ext uri="{FF2B5EF4-FFF2-40B4-BE49-F238E27FC236}">
                <a16:creationId xmlns:a16="http://schemas.microsoft.com/office/drawing/2014/main" id="{20C57F58-278C-4334-A4C6-B4D2612B16B0}"/>
              </a:ext>
            </a:extLst>
          </p:cNvPr>
          <p:cNvSpPr txBox="1">
            <a:spLocks noChangeArrowheads="1"/>
          </p:cNvSpPr>
          <p:nvPr/>
        </p:nvSpPr>
        <p:spPr bwMode="auto">
          <a:xfrm>
            <a:off x="239842" y="1602943"/>
            <a:ext cx="210025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a:spcBef>
                <a:spcPct val="0"/>
              </a:spcBef>
              <a:buClrTx/>
              <a:buFontTx/>
              <a:buNone/>
            </a:pPr>
            <a:r>
              <a:rPr lang="en-GB" altLang="en-US" sz="900" dirty="0">
                <a:solidFill>
                  <a:srgbClr val="000000"/>
                </a:solidFill>
                <a:latin typeface="Montserrat" panose="00000500000000000000" pitchFamily="2" charset="0"/>
                <a:ea typeface="ＭＳ Ｐゴシック" pitchFamily="34" charset="-128"/>
              </a:rPr>
              <a:t>Ultra Low Sulphur Unleaded Fuel</a:t>
            </a:r>
          </a:p>
        </p:txBody>
      </p:sp>
      <p:cxnSp>
        <p:nvCxnSpPr>
          <p:cNvPr id="3" name="Straight Connector 2">
            <a:extLst>
              <a:ext uri="{FF2B5EF4-FFF2-40B4-BE49-F238E27FC236}">
                <a16:creationId xmlns:a16="http://schemas.microsoft.com/office/drawing/2014/main" id="{E20932AB-0FA9-BA68-F215-D9A2D94A4674}"/>
              </a:ext>
            </a:extLst>
          </p:cNvPr>
          <p:cNvCxnSpPr/>
          <p:nvPr/>
        </p:nvCxnSpPr>
        <p:spPr>
          <a:xfrm>
            <a:off x="2279137" y="2438164"/>
            <a:ext cx="0" cy="11578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D8E9706-3814-F467-E83A-ED034AEB4F58}"/>
              </a:ext>
            </a:extLst>
          </p:cNvPr>
          <p:cNvCxnSpPr/>
          <p:nvPr/>
        </p:nvCxnSpPr>
        <p:spPr>
          <a:xfrm>
            <a:off x="3958142" y="2358217"/>
            <a:ext cx="0" cy="1157802"/>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72E03114-05F6-444E-EEE7-0EA75FCD874C}"/>
              </a:ext>
            </a:extLst>
          </p:cNvPr>
          <p:cNvSpPr txBox="1"/>
          <p:nvPr/>
        </p:nvSpPr>
        <p:spPr>
          <a:xfrm>
            <a:off x="0" y="1983677"/>
            <a:ext cx="640080" cy="338554"/>
          </a:xfrm>
          <a:prstGeom prst="rect">
            <a:avLst/>
          </a:prstGeom>
          <a:noFill/>
        </p:spPr>
        <p:txBody>
          <a:bodyPr wrap="square" rtlCol="0">
            <a:spAutoFit/>
          </a:bodyPr>
          <a:lstStyle/>
          <a:p>
            <a:pPr algn="r"/>
            <a:r>
              <a:rPr lang="en-GB" sz="800" dirty="0">
                <a:latin typeface="Montserrat" panose="00000500000000000000" pitchFamily="2" charset="0"/>
                <a:cs typeface="Calibri" panose="020F0502020204030204" pitchFamily="34" charset="0"/>
              </a:rPr>
              <a:t>Pence per Litre</a:t>
            </a:r>
          </a:p>
        </p:txBody>
      </p:sp>
      <p:sp>
        <p:nvSpPr>
          <p:cNvPr id="15" name="TextBox 14">
            <a:extLst>
              <a:ext uri="{FF2B5EF4-FFF2-40B4-BE49-F238E27FC236}">
                <a16:creationId xmlns:a16="http://schemas.microsoft.com/office/drawing/2014/main" id="{E4D2E3E9-DE59-2901-5425-B0D1B7FB55B4}"/>
              </a:ext>
            </a:extLst>
          </p:cNvPr>
          <p:cNvSpPr txBox="1"/>
          <p:nvPr/>
        </p:nvSpPr>
        <p:spPr>
          <a:xfrm>
            <a:off x="5339402" y="2142773"/>
            <a:ext cx="713307" cy="215444"/>
          </a:xfrm>
          <a:prstGeom prst="rect">
            <a:avLst/>
          </a:prstGeom>
          <a:noFill/>
        </p:spPr>
        <p:txBody>
          <a:bodyPr wrap="square" rtlCol="0">
            <a:spAutoFit/>
          </a:bodyPr>
          <a:lstStyle/>
          <a:p>
            <a:pPr algn="r"/>
            <a:r>
              <a:rPr lang="en-GB" sz="800" dirty="0">
                <a:latin typeface="Montserrat" panose="00000500000000000000" pitchFamily="2" charset="0"/>
                <a:cs typeface="Calibri" panose="020F0502020204030204" pitchFamily="34" charset="0"/>
              </a:rPr>
              <a:t>% Growth</a:t>
            </a:r>
          </a:p>
        </p:txBody>
      </p:sp>
    </p:spTree>
    <p:extLst>
      <p:ext uri="{BB962C8B-B14F-4D97-AF65-F5344CB8AC3E}">
        <p14:creationId xmlns:p14="http://schemas.microsoft.com/office/powerpoint/2010/main" val="1159550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444898" y="1565049"/>
            <a:ext cx="7294367" cy="1801237"/>
          </a:xfrm>
        </p:spPr>
        <p:txBody>
          <a:bodyPr spcFirstLastPara="1" wrap="square" lIns="0" tIns="91425" rIns="0" bIns="91425" anchor="t" anchorCtr="0">
            <a:noAutofit/>
          </a:bodyPr>
          <a:lstStyle/>
          <a:p>
            <a:r>
              <a:rPr lang="en-PH" sz="1800" dirty="0">
                <a:solidFill>
                  <a:schemeClr val="bg1"/>
                </a:solidFill>
              </a:rPr>
              <a:t>September has been a </a:t>
            </a:r>
            <a:r>
              <a:rPr lang="en-PH" sz="1800" dirty="0">
                <a:solidFill>
                  <a:schemeClr val="accent1"/>
                </a:solidFill>
              </a:rPr>
              <a:t>watershed month </a:t>
            </a:r>
            <a:r>
              <a:rPr lang="en-PH" sz="1800" dirty="0">
                <a:solidFill>
                  <a:schemeClr val="bg1"/>
                </a:solidFill>
              </a:rPr>
              <a:t>after a </a:t>
            </a:r>
            <a:r>
              <a:rPr lang="en-PH" sz="1800" dirty="0">
                <a:solidFill>
                  <a:schemeClr val="accent1"/>
                </a:solidFill>
              </a:rPr>
              <a:t>Summer </a:t>
            </a:r>
            <a:r>
              <a:rPr lang="en-PH" sz="1800" dirty="0">
                <a:solidFill>
                  <a:schemeClr val="bg1"/>
                </a:solidFill>
              </a:rPr>
              <a:t>of </a:t>
            </a:r>
            <a:r>
              <a:rPr lang="en-PH" sz="1800" dirty="0">
                <a:solidFill>
                  <a:schemeClr val="accent1"/>
                </a:solidFill>
              </a:rPr>
              <a:t>festivities</a:t>
            </a:r>
            <a:r>
              <a:rPr lang="en-PH" sz="1800" dirty="0">
                <a:solidFill>
                  <a:schemeClr val="bg1"/>
                </a:solidFill>
              </a:rPr>
              <a:t> and </a:t>
            </a:r>
            <a:r>
              <a:rPr lang="en-PH" sz="1800" dirty="0">
                <a:solidFill>
                  <a:schemeClr val="accent1"/>
                </a:solidFill>
              </a:rPr>
              <a:t>warm weather</a:t>
            </a:r>
            <a:r>
              <a:rPr lang="en-PH" sz="1800" dirty="0">
                <a:solidFill>
                  <a:schemeClr val="bg1"/>
                </a:solidFill>
              </a:rPr>
              <a:t>.</a:t>
            </a:r>
            <a:br>
              <a:rPr lang="en-PH" sz="1800" dirty="0">
                <a:solidFill>
                  <a:schemeClr val="bg1"/>
                </a:solidFill>
              </a:rPr>
            </a:br>
            <a:br>
              <a:rPr lang="en-PH" sz="1800" dirty="0">
                <a:solidFill>
                  <a:schemeClr val="bg1"/>
                </a:solidFill>
              </a:rPr>
            </a:br>
            <a:r>
              <a:rPr lang="en-PH" sz="1800" dirty="0">
                <a:solidFill>
                  <a:schemeClr val="bg1"/>
                </a:solidFill>
              </a:rPr>
              <a:t>More shoppers will start to </a:t>
            </a:r>
            <a:r>
              <a:rPr lang="en-PH" sz="1800" dirty="0">
                <a:solidFill>
                  <a:schemeClr val="accent1"/>
                </a:solidFill>
              </a:rPr>
              <a:t>face up</a:t>
            </a:r>
            <a:r>
              <a:rPr lang="en-PH" sz="1800" dirty="0">
                <a:solidFill>
                  <a:schemeClr val="bg1"/>
                </a:solidFill>
              </a:rPr>
              <a:t> to an </a:t>
            </a:r>
            <a:r>
              <a:rPr lang="en-PH" sz="1800" dirty="0">
                <a:solidFill>
                  <a:schemeClr val="accent1"/>
                </a:solidFill>
              </a:rPr>
              <a:t>Autumn</a:t>
            </a:r>
            <a:r>
              <a:rPr lang="en-PH" sz="1800" dirty="0">
                <a:solidFill>
                  <a:schemeClr val="bg1"/>
                </a:solidFill>
              </a:rPr>
              <a:t> of </a:t>
            </a:r>
            <a:r>
              <a:rPr lang="en-PH" sz="1800" dirty="0">
                <a:solidFill>
                  <a:schemeClr val="accent1"/>
                </a:solidFill>
              </a:rPr>
              <a:t>adjustment</a:t>
            </a:r>
            <a:r>
              <a:rPr lang="en-PH" sz="1800" dirty="0">
                <a:solidFill>
                  <a:schemeClr val="bg1"/>
                </a:solidFill>
              </a:rPr>
              <a:t>, having to make household </a:t>
            </a:r>
            <a:r>
              <a:rPr lang="en-PH" sz="1800" dirty="0">
                <a:solidFill>
                  <a:schemeClr val="accent1"/>
                </a:solidFill>
              </a:rPr>
              <a:t>budgets stretch further </a:t>
            </a:r>
            <a:r>
              <a:rPr lang="en-PH" sz="1800" dirty="0">
                <a:solidFill>
                  <a:schemeClr val="bg1"/>
                </a:solidFill>
              </a:rPr>
              <a:t>with </a:t>
            </a:r>
            <a:r>
              <a:rPr lang="en-PH" sz="1800" dirty="0">
                <a:solidFill>
                  <a:schemeClr val="accent1"/>
                </a:solidFill>
              </a:rPr>
              <a:t>uncertainty ahead</a:t>
            </a:r>
            <a:r>
              <a:rPr lang="en-PH" sz="1800" dirty="0">
                <a:solidFill>
                  <a:schemeClr val="bg1"/>
                </a:solidFill>
              </a:rPr>
              <a:t>.</a:t>
            </a:r>
            <a:br>
              <a:rPr lang="en-PH" sz="1800" dirty="0">
                <a:solidFill>
                  <a:schemeClr val="bg1"/>
                </a:solidFill>
              </a:rPr>
            </a:br>
            <a:br>
              <a:rPr lang="en-PH" sz="1800" b="0" dirty="0">
                <a:solidFill>
                  <a:schemeClr val="bg1"/>
                </a:solidFill>
                <a:latin typeface="Montserrat" panose="00000500000000000000" pitchFamily="2" charset="0"/>
              </a:rPr>
            </a:br>
            <a:br>
              <a:rPr lang="en-PH" sz="1800" b="0" dirty="0">
                <a:solidFill>
                  <a:schemeClr val="bg1"/>
                </a:solidFill>
                <a:latin typeface="Montserrat" panose="00000500000000000000" pitchFamily="2" charset="0"/>
              </a:rPr>
            </a:br>
            <a:endParaRPr lang="en-PH" sz="1800"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1090601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79"/>
        <p:cNvGrpSpPr/>
        <p:nvPr/>
      </p:nvGrpSpPr>
      <p:grpSpPr>
        <a:xfrm>
          <a:off x="0" y="0"/>
          <a:ext cx="0" cy="0"/>
          <a:chOff x="0" y="0"/>
          <a:chExt cx="0" cy="0"/>
        </a:xfrm>
      </p:grpSpPr>
      <p:sp>
        <p:nvSpPr>
          <p:cNvPr id="880" name="Google Shape;880;p73"/>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sp>
        <p:nvSpPr>
          <p:cNvPr id="881" name="Google Shape;881;p73"/>
          <p:cNvSpPr txBox="1"/>
          <p:nvPr/>
        </p:nvSpPr>
        <p:spPr>
          <a:xfrm>
            <a:off x="356649" y="2283425"/>
            <a:ext cx="2913391" cy="1180200"/>
          </a:xfrm>
          <a:prstGeom prst="rect">
            <a:avLst/>
          </a:prstGeom>
          <a:noFill/>
          <a:ln>
            <a:noFill/>
          </a:ln>
        </p:spPr>
        <p:txBody>
          <a:bodyPr spcFirstLastPara="1" wrap="square" lIns="0" tIns="45700" rIns="0" bIns="45700" anchor="t" anchorCtr="0">
            <a:noAutofit/>
          </a:bodyPr>
          <a:lstStyle/>
          <a:p>
            <a:pPr lvl="0">
              <a:buSzPts val="1100"/>
            </a:pPr>
            <a:r>
              <a:rPr lang="en" sz="1200" dirty="0">
                <a:solidFill>
                  <a:srgbClr val="FFFFFF"/>
                </a:solidFill>
                <a:latin typeface="Montserrat" panose="00000500000000000000" pitchFamily="2" charset="0"/>
                <a:ea typeface="Montserrat"/>
                <a:cs typeface="Montserrat"/>
                <a:sym typeface="Montserrat"/>
              </a:rPr>
              <a:t>Spend per visit fell to </a:t>
            </a:r>
            <a:r>
              <a:rPr lang="en" sz="1200" b="1" dirty="0">
                <a:solidFill>
                  <a:srgbClr val="FFFFFF"/>
                </a:solidFill>
                <a:latin typeface="Montserrat" panose="00000500000000000000" pitchFamily="2" charset="0"/>
                <a:ea typeface="Montserrat"/>
                <a:cs typeface="Montserrat"/>
                <a:sym typeface="Montserrat"/>
              </a:rPr>
              <a:t>£18.15 </a:t>
            </a:r>
            <a:r>
              <a:rPr lang="en" sz="1200" dirty="0">
                <a:solidFill>
                  <a:srgbClr val="FFFFFF"/>
                </a:solidFill>
                <a:latin typeface="Montserrat" panose="00000500000000000000" pitchFamily="2" charset="0"/>
                <a:ea typeface="Montserrat"/>
                <a:cs typeface="Montserrat"/>
                <a:sym typeface="Montserrat"/>
              </a:rPr>
              <a:t>from</a:t>
            </a:r>
          </a:p>
          <a:p>
            <a:pPr lvl="0">
              <a:buSzPts val="1100"/>
            </a:pPr>
            <a:r>
              <a:rPr lang="en" sz="1200" dirty="0">
                <a:solidFill>
                  <a:srgbClr val="FFFFFF"/>
                </a:solidFill>
                <a:latin typeface="Montserrat" panose="00000500000000000000" pitchFamily="2" charset="0"/>
                <a:ea typeface="Montserrat"/>
                <a:cs typeface="Montserrat"/>
                <a:sym typeface="Montserrat"/>
              </a:rPr>
              <a:t>£18.30</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cxnSp>
        <p:nvCxnSpPr>
          <p:cNvPr id="882" name="Google Shape;882;p73"/>
          <p:cNvCxnSpPr/>
          <p:nvPr/>
        </p:nvCxnSpPr>
        <p:spPr>
          <a:xfrm>
            <a:off x="338424" y="2210070"/>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883" name="Google Shape;883;p73"/>
          <p:cNvCxnSpPr/>
          <p:nvPr/>
        </p:nvCxnSpPr>
        <p:spPr>
          <a:xfrm>
            <a:off x="3215999" y="2210070"/>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884" name="Google Shape;884;p73"/>
          <p:cNvCxnSpPr/>
          <p:nvPr/>
        </p:nvCxnSpPr>
        <p:spPr>
          <a:xfrm>
            <a:off x="6093574" y="2210070"/>
            <a:ext cx="2712000" cy="0"/>
          </a:xfrm>
          <a:prstGeom prst="straightConnector1">
            <a:avLst/>
          </a:prstGeom>
          <a:noFill/>
          <a:ln w="9525" cap="flat" cmpd="sng">
            <a:solidFill>
              <a:srgbClr val="FFFFFF"/>
            </a:solidFill>
            <a:prstDash val="solid"/>
            <a:round/>
            <a:headEnd type="none" w="med" len="med"/>
            <a:tailEnd type="none" w="med" len="med"/>
          </a:ln>
        </p:spPr>
      </p:cxnSp>
      <p:sp>
        <p:nvSpPr>
          <p:cNvPr id="885" name="Google Shape;885;p73"/>
          <p:cNvSpPr txBox="1"/>
          <p:nvPr/>
        </p:nvSpPr>
        <p:spPr>
          <a:xfrm>
            <a:off x="3225200" y="2283425"/>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200" dirty="0">
                <a:solidFill>
                  <a:srgbClr val="FFFFFF"/>
                </a:solidFill>
                <a:latin typeface="Montserrat" panose="00000500000000000000" pitchFamily="2" charset="0"/>
                <a:ea typeface="Montserrat"/>
                <a:cs typeface="Montserrat"/>
                <a:sym typeface="Montserrat"/>
              </a:rPr>
              <a:t>Items in basket fell to </a:t>
            </a:r>
            <a:r>
              <a:rPr lang="en" sz="1200" b="1" dirty="0">
                <a:solidFill>
                  <a:srgbClr val="FFFFFF"/>
                </a:solidFill>
                <a:latin typeface="Montserrat" panose="00000500000000000000" pitchFamily="2" charset="0"/>
                <a:ea typeface="Montserrat"/>
                <a:cs typeface="Montserrat"/>
                <a:sym typeface="Montserrat"/>
              </a:rPr>
              <a:t>10.5</a:t>
            </a:r>
            <a:r>
              <a:rPr lang="en" sz="1200" dirty="0">
                <a:solidFill>
                  <a:srgbClr val="FFFFFF"/>
                </a:solidFill>
                <a:latin typeface="Montserrat" panose="00000500000000000000" pitchFamily="2" charset="0"/>
                <a:ea typeface="Montserrat"/>
                <a:cs typeface="Montserrat"/>
                <a:sym typeface="Montserrat"/>
              </a:rPr>
              <a:t> from 11.5</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sp>
        <p:nvSpPr>
          <p:cNvPr id="886" name="Google Shape;886;p73"/>
          <p:cNvSpPr txBox="1"/>
          <p:nvPr/>
        </p:nvSpPr>
        <p:spPr>
          <a:xfrm>
            <a:off x="6093749" y="2283425"/>
            <a:ext cx="2890593" cy="1180200"/>
          </a:xfrm>
          <a:prstGeom prst="rect">
            <a:avLst/>
          </a:prstGeom>
          <a:noFill/>
          <a:ln>
            <a:noFill/>
          </a:ln>
        </p:spPr>
        <p:txBody>
          <a:bodyPr spcFirstLastPara="1" wrap="square" lIns="0" tIns="45700" rIns="0" bIns="45700" anchor="t" anchorCtr="0">
            <a:noAutofit/>
          </a:bodyPr>
          <a:lstStyle/>
          <a:p>
            <a:pPr>
              <a:buSzPts val="1100"/>
            </a:pPr>
            <a:r>
              <a:rPr lang="en" sz="1200" dirty="0">
                <a:solidFill>
                  <a:srgbClr val="FFFFFF"/>
                </a:solidFill>
                <a:latin typeface="Montserrat" panose="00000500000000000000" pitchFamily="2" charset="0"/>
                <a:ea typeface="Montserrat"/>
                <a:cs typeface="Montserrat"/>
                <a:sym typeface="Montserrat"/>
              </a:rPr>
              <a:t>Frequency of visit </a:t>
            </a:r>
            <a:r>
              <a:rPr lang="en" sz="1200" b="1" dirty="0">
                <a:solidFill>
                  <a:srgbClr val="FFFFFF"/>
                </a:solidFill>
                <a:latin typeface="Montserrat" panose="00000500000000000000" pitchFamily="2" charset="0"/>
                <a:ea typeface="Montserrat"/>
                <a:cs typeface="Montserrat"/>
                <a:sym typeface="Montserrat"/>
              </a:rPr>
              <a:t>increased</a:t>
            </a:r>
            <a:r>
              <a:rPr lang="en" sz="1200" dirty="0">
                <a:solidFill>
                  <a:srgbClr val="FFFFFF"/>
                </a:solidFill>
                <a:latin typeface="Montserrat" panose="00000500000000000000" pitchFamily="2" charset="0"/>
                <a:ea typeface="Montserrat"/>
                <a:cs typeface="Montserrat"/>
                <a:sym typeface="Montserrat"/>
              </a:rPr>
              <a:t> to </a:t>
            </a:r>
            <a:r>
              <a:rPr lang="en" sz="1200" b="1" dirty="0">
                <a:solidFill>
                  <a:srgbClr val="FFFFFF"/>
                </a:solidFill>
                <a:latin typeface="Montserrat" panose="00000500000000000000" pitchFamily="2" charset="0"/>
                <a:ea typeface="Montserrat"/>
                <a:cs typeface="Montserrat"/>
                <a:sym typeface="Montserrat"/>
              </a:rPr>
              <a:t>17.6 trips</a:t>
            </a:r>
            <a:r>
              <a:rPr lang="en" sz="1200" dirty="0">
                <a:solidFill>
                  <a:srgbClr val="FFFFFF"/>
                </a:solidFill>
                <a:latin typeface="Montserrat" panose="00000500000000000000" pitchFamily="2" charset="0"/>
                <a:ea typeface="Montserrat"/>
                <a:cs typeface="Montserrat"/>
                <a:sym typeface="Montserrat"/>
              </a:rPr>
              <a:t> from 17.0</a:t>
            </a:r>
          </a:p>
          <a:p>
            <a:pPr marL="0" marR="0" lvl="0" indent="0" algn="l" rtl="0">
              <a:lnSpc>
                <a:spcPct val="100000"/>
              </a:lnSpc>
              <a:spcBef>
                <a:spcPts val="0"/>
              </a:spcBef>
              <a:spcAft>
                <a:spcPts val="0"/>
              </a:spcAft>
              <a:buClr>
                <a:srgbClr val="000000"/>
              </a:buClr>
              <a:buSzPts val="1100"/>
              <a:buFont typeface="Arial"/>
              <a:buNone/>
            </a:pPr>
            <a:r>
              <a:rPr lang="en" sz="1200" dirty="0">
                <a:solidFill>
                  <a:srgbClr val="FFFFFF"/>
                </a:solidFill>
                <a:latin typeface="Montserrat" panose="00000500000000000000" pitchFamily="2" charset="0"/>
                <a:ea typeface="Montserrat"/>
                <a:cs typeface="Montserrat"/>
                <a:sym typeface="Montserrat"/>
              </a:rPr>
              <a:t>.</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sp>
        <p:nvSpPr>
          <p:cNvPr id="3" name="Subtitle 2">
            <a:extLst>
              <a:ext uri="{FF2B5EF4-FFF2-40B4-BE49-F238E27FC236}">
                <a16:creationId xmlns:a16="http://schemas.microsoft.com/office/drawing/2014/main" id="{23A34955-74D6-4E88-B955-906E495822A3}"/>
              </a:ext>
            </a:extLst>
          </p:cNvPr>
          <p:cNvSpPr>
            <a:spLocks noGrp="1"/>
          </p:cNvSpPr>
          <p:nvPr>
            <p:ph type="subTitle" idx="1"/>
          </p:nvPr>
        </p:nvSpPr>
        <p:spPr>
          <a:xfrm>
            <a:off x="354650" y="4850875"/>
            <a:ext cx="8159100" cy="184800"/>
          </a:xfrm>
        </p:spPr>
        <p:txBody>
          <a:bodyPr/>
          <a:lstStyle/>
          <a:p>
            <a:r>
              <a:rPr lang="en-PH" dirty="0">
                <a:latin typeface="Montserrat" panose="00000500000000000000" pitchFamily="2" charset="0"/>
              </a:rPr>
              <a:t>Source:  NielsenIQ Homescan GB FMCG 4w/e 10</a:t>
            </a:r>
            <a:r>
              <a:rPr lang="en-PH" baseline="30000" dirty="0">
                <a:latin typeface="Montserrat" panose="00000500000000000000" pitchFamily="2" charset="0"/>
              </a:rPr>
              <a:t>th</a:t>
            </a:r>
            <a:r>
              <a:rPr lang="en-PH" dirty="0">
                <a:latin typeface="Montserrat" panose="00000500000000000000" pitchFamily="2" charset="0"/>
              </a:rPr>
              <a:t> September 2022 vs 4we 11</a:t>
            </a:r>
            <a:r>
              <a:rPr lang="en-PH" baseline="30000" dirty="0">
                <a:latin typeface="Montserrat" panose="00000500000000000000" pitchFamily="2" charset="0"/>
              </a:rPr>
              <a:t>th</a:t>
            </a:r>
            <a:r>
              <a:rPr lang="en-PH" dirty="0">
                <a:latin typeface="Montserrat" panose="00000500000000000000" pitchFamily="2" charset="0"/>
              </a:rPr>
              <a:t> September 2021</a:t>
            </a:r>
          </a:p>
        </p:txBody>
      </p:sp>
      <p:sp>
        <p:nvSpPr>
          <p:cNvPr id="888" name="Google Shape;888;p73"/>
          <p:cNvSpPr txBox="1">
            <a:spLocks noGrp="1"/>
          </p:cNvSpPr>
          <p:nvPr>
            <p:ph type="title"/>
          </p:nvPr>
        </p:nvSpPr>
        <p:spPr>
          <a:xfrm>
            <a:off x="354650" y="292625"/>
            <a:ext cx="8629692" cy="393600"/>
          </a:xfrm>
        </p:spPr>
        <p:txBody>
          <a:bodyPr spcFirstLastPara="1" wrap="square" lIns="0" tIns="91425" rIns="0" bIns="91425" anchor="t" anchorCtr="0">
            <a:noAutofit/>
          </a:bodyPr>
          <a:lstStyle/>
          <a:p>
            <a:pPr lvl="0"/>
            <a:r>
              <a:rPr lang="en-PH" dirty="0"/>
              <a:t>Shoppers made </a:t>
            </a:r>
            <a:r>
              <a:rPr lang="en-PH" dirty="0">
                <a:solidFill>
                  <a:schemeClr val="accent1"/>
                </a:solidFill>
              </a:rPr>
              <a:t>22m</a:t>
            </a:r>
            <a:r>
              <a:rPr lang="en-PH" dirty="0"/>
              <a:t> </a:t>
            </a:r>
            <a:r>
              <a:rPr lang="en-PH" dirty="0">
                <a:solidFill>
                  <a:schemeClr val="accent1"/>
                </a:solidFill>
              </a:rPr>
              <a:t>MORE</a:t>
            </a:r>
            <a:r>
              <a:rPr lang="en-PH" dirty="0">
                <a:solidFill>
                  <a:schemeClr val="bg1"/>
                </a:solidFill>
              </a:rPr>
              <a:t> </a:t>
            </a:r>
            <a:r>
              <a:rPr lang="en-PH" dirty="0"/>
              <a:t>shopping trips but </a:t>
            </a:r>
            <a:r>
              <a:rPr lang="en-PH" dirty="0">
                <a:solidFill>
                  <a:schemeClr val="bg1"/>
                </a:solidFill>
              </a:rPr>
              <a:t>spent </a:t>
            </a:r>
            <a:r>
              <a:rPr lang="en-PH" dirty="0">
                <a:solidFill>
                  <a:schemeClr val="accent1"/>
                </a:solidFill>
              </a:rPr>
              <a:t>£0.18 LESS </a:t>
            </a:r>
            <a:r>
              <a:rPr lang="en-PH" dirty="0"/>
              <a:t>per trip, buying </a:t>
            </a:r>
            <a:r>
              <a:rPr lang="en-PH" dirty="0">
                <a:solidFill>
                  <a:schemeClr val="accent1"/>
                </a:solidFill>
              </a:rPr>
              <a:t>0.9 FEWER </a:t>
            </a:r>
            <a:r>
              <a:rPr lang="en-PH" dirty="0">
                <a:solidFill>
                  <a:schemeClr val="bg1"/>
                </a:solidFill>
                <a:latin typeface="Montserrat" panose="00000500000000000000" pitchFamily="2" charset="0"/>
              </a:rPr>
              <a:t>fmcg items</a:t>
            </a:r>
          </a:p>
        </p:txBody>
      </p:sp>
      <p:pic>
        <p:nvPicPr>
          <p:cNvPr id="890" name="Google Shape;890;p73"/>
          <p:cNvPicPr preferRelativeResize="0"/>
          <p:nvPr/>
        </p:nvPicPr>
        <p:blipFill rotWithShape="1">
          <a:blip r:embed="rId3">
            <a:alphaModFix/>
          </a:blip>
          <a:srcRect l="258" r="248"/>
          <a:stretch/>
        </p:blipFill>
        <p:spPr>
          <a:xfrm>
            <a:off x="6093750" y="2825503"/>
            <a:ext cx="356616" cy="332842"/>
          </a:xfrm>
          <a:prstGeom prst="rect">
            <a:avLst/>
          </a:prstGeom>
          <a:noFill/>
          <a:ln>
            <a:noFill/>
          </a:ln>
        </p:spPr>
      </p:pic>
      <p:pic>
        <p:nvPicPr>
          <p:cNvPr id="891" name="Google Shape;891;p73"/>
          <p:cNvPicPr preferRelativeResize="0"/>
          <p:nvPr/>
        </p:nvPicPr>
        <p:blipFill>
          <a:blip r:embed="rId4">
            <a:alphaModFix/>
          </a:blip>
          <a:stretch>
            <a:fillRect/>
          </a:stretch>
        </p:blipFill>
        <p:spPr>
          <a:xfrm>
            <a:off x="3225200" y="2825503"/>
            <a:ext cx="356616" cy="273406"/>
          </a:xfrm>
          <a:prstGeom prst="rect">
            <a:avLst/>
          </a:prstGeom>
          <a:noFill/>
          <a:ln>
            <a:noFill/>
          </a:ln>
        </p:spPr>
      </p:pic>
      <p:pic>
        <p:nvPicPr>
          <p:cNvPr id="892" name="Google Shape;892;p73"/>
          <p:cNvPicPr preferRelativeResize="0"/>
          <p:nvPr/>
        </p:nvPicPr>
        <p:blipFill>
          <a:blip r:embed="rId5">
            <a:alphaModFix/>
          </a:blip>
          <a:stretch>
            <a:fillRect/>
          </a:stretch>
        </p:blipFill>
        <p:spPr>
          <a:xfrm>
            <a:off x="363785" y="2825503"/>
            <a:ext cx="356616" cy="309067"/>
          </a:xfrm>
          <a:prstGeom prst="rect">
            <a:avLst/>
          </a:prstGeom>
          <a:noFill/>
          <a:ln>
            <a:noFill/>
          </a:ln>
        </p:spPr>
      </p:pic>
      <p:sp>
        <p:nvSpPr>
          <p:cNvPr id="2" name="Rectangle 1"/>
          <p:cNvSpPr/>
          <p:nvPr/>
        </p:nvSpPr>
        <p:spPr>
          <a:xfrm>
            <a:off x="278613" y="1758891"/>
            <a:ext cx="777777"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-1%</a:t>
            </a:r>
          </a:p>
        </p:txBody>
      </p:sp>
      <p:sp>
        <p:nvSpPr>
          <p:cNvPr id="4" name="Rectangle 3"/>
          <p:cNvSpPr/>
          <p:nvPr/>
        </p:nvSpPr>
        <p:spPr>
          <a:xfrm>
            <a:off x="3148844" y="1758891"/>
            <a:ext cx="873957"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-8%</a:t>
            </a:r>
          </a:p>
        </p:txBody>
      </p:sp>
      <p:sp>
        <p:nvSpPr>
          <p:cNvPr id="5" name="Rectangle 4"/>
          <p:cNvSpPr/>
          <p:nvPr/>
        </p:nvSpPr>
        <p:spPr>
          <a:xfrm>
            <a:off x="5995154" y="1745777"/>
            <a:ext cx="960519"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+4%</a:t>
            </a:r>
          </a:p>
        </p:txBody>
      </p:sp>
    </p:spTree>
    <p:extLst>
      <p:ext uri="{BB962C8B-B14F-4D97-AF65-F5344CB8AC3E}">
        <p14:creationId xmlns:p14="http://schemas.microsoft.com/office/powerpoint/2010/main" val="786646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1"/>
        <p:cNvGrpSpPr/>
        <p:nvPr/>
      </p:nvGrpSpPr>
      <p:grpSpPr>
        <a:xfrm>
          <a:off x="0" y="0"/>
          <a:ext cx="0" cy="0"/>
          <a:chOff x="0" y="0"/>
          <a:chExt cx="0" cy="0"/>
        </a:xfrm>
      </p:grpSpPr>
      <p:sp>
        <p:nvSpPr>
          <p:cNvPr id="3" name="Subtitle 2">
            <a:extLst>
              <a:ext uri="{FF2B5EF4-FFF2-40B4-BE49-F238E27FC236}">
                <a16:creationId xmlns:a16="http://schemas.microsoft.com/office/drawing/2014/main" id="{DF131891-A103-4FBD-848A-0183FD008A90}"/>
              </a:ext>
            </a:extLst>
          </p:cNvPr>
          <p:cNvSpPr>
            <a:spLocks noGrp="1"/>
          </p:cNvSpPr>
          <p:nvPr>
            <p:ph type="subTitle" idx="1"/>
          </p:nvPr>
        </p:nvSpPr>
        <p:spPr/>
        <p:txBody>
          <a:bodyPr/>
          <a:lstStyle/>
          <a:p>
            <a:r>
              <a:rPr lang="en-PH" dirty="0">
                <a:latin typeface="Montserrat" panose="00000500000000000000" pitchFamily="2" charset="0"/>
              </a:rPr>
              <a:t>Source:  NielsenIQ Homescan GB FMCG</a:t>
            </a:r>
          </a:p>
        </p:txBody>
      </p:sp>
      <p:sp>
        <p:nvSpPr>
          <p:cNvPr id="1292" name="Google Shape;1292;p93"/>
          <p:cNvSpPr txBox="1">
            <a:spLocks noGrp="1"/>
          </p:cNvSpPr>
          <p:nvPr>
            <p:ph type="title"/>
          </p:nvPr>
        </p:nvSpPr>
        <p:spPr>
          <a:xfrm>
            <a:off x="252549" y="289857"/>
            <a:ext cx="8924355" cy="675538"/>
          </a:xfrm>
        </p:spPr>
        <p:txBody>
          <a:bodyPr spcFirstLastPara="1" wrap="square" lIns="0" tIns="91425" rIns="0" bIns="91425" anchor="t" anchorCtr="0">
            <a:noAutofit/>
          </a:bodyPr>
          <a:lstStyle/>
          <a:p>
            <a:pPr lvl="0"/>
            <a:r>
              <a:rPr lang="en-PH" sz="1800" dirty="0">
                <a:solidFill>
                  <a:schemeClr val="bg1"/>
                </a:solidFill>
                <a:latin typeface="Montserrat" panose="00000500000000000000" pitchFamily="2" charset="0"/>
              </a:rPr>
              <a:t>As we edge into Autumn, shoppers bought more items than last month and shopped more often at the Discounters</a:t>
            </a:r>
            <a:endParaRPr lang="en-PH" sz="1800" dirty="0">
              <a:solidFill>
                <a:schemeClr val="accent1"/>
              </a:solidFill>
              <a:latin typeface="Montserrat" panose="00000500000000000000" pitchFamily="2" charset="0"/>
            </a:endParaRPr>
          </a:p>
        </p:txBody>
      </p:sp>
      <p:graphicFrame>
        <p:nvGraphicFramePr>
          <p:cNvPr id="1293" name="Google Shape;1293;p93"/>
          <p:cNvGraphicFramePr/>
          <p:nvPr>
            <p:extLst>
              <p:ext uri="{D42A27DB-BD31-4B8C-83A1-F6EECF244321}">
                <p14:modId xmlns:p14="http://schemas.microsoft.com/office/powerpoint/2010/main" val="2174605456"/>
              </p:ext>
            </p:extLst>
          </p:nvPr>
        </p:nvGraphicFramePr>
        <p:xfrm>
          <a:off x="184758" y="1024064"/>
          <a:ext cx="8840295" cy="3732071"/>
        </p:xfrm>
        <a:graphic>
          <a:graphicData uri="http://schemas.openxmlformats.org/drawingml/2006/table">
            <a:tbl>
              <a:tblPr>
                <a:noFill/>
                <a:tableStyleId>{0DBE4ED3-A11A-413B-A309-AE78DBB60736}</a:tableStyleId>
              </a:tblPr>
              <a:tblGrid>
                <a:gridCol w="1369423">
                  <a:extLst>
                    <a:ext uri="{9D8B030D-6E8A-4147-A177-3AD203B41FA5}">
                      <a16:colId xmlns:a16="http://schemas.microsoft.com/office/drawing/2014/main" val="20000"/>
                    </a:ext>
                  </a:extLst>
                </a:gridCol>
                <a:gridCol w="3805854">
                  <a:extLst>
                    <a:ext uri="{9D8B030D-6E8A-4147-A177-3AD203B41FA5}">
                      <a16:colId xmlns:a16="http://schemas.microsoft.com/office/drawing/2014/main" val="20001"/>
                    </a:ext>
                  </a:extLst>
                </a:gridCol>
                <a:gridCol w="3665018">
                  <a:extLst>
                    <a:ext uri="{9D8B030D-6E8A-4147-A177-3AD203B41FA5}">
                      <a16:colId xmlns:a16="http://schemas.microsoft.com/office/drawing/2014/main" val="20002"/>
                    </a:ext>
                  </a:extLst>
                </a:gridCol>
              </a:tblGrid>
              <a:tr h="791139">
                <a:tc>
                  <a:txBody>
                    <a:bodyPr/>
                    <a:lstStyle/>
                    <a:p>
                      <a:pPr marL="0" lvl="0" indent="0" algn="l" rtl="0">
                        <a:spcBef>
                          <a:spcPts val="0"/>
                        </a:spcBef>
                        <a:spcAft>
                          <a:spcPts val="0"/>
                        </a:spcAft>
                        <a:buNone/>
                      </a:pPr>
                      <a:endParaRPr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 b="1" baseline="0" dirty="0">
                          <a:solidFill>
                            <a:srgbClr val="FFFFFF"/>
                          </a:solidFill>
                          <a:latin typeface="Montserrat" panose="00000500000000000000" pitchFamily="2" charset="0"/>
                          <a:ea typeface="Montserrat"/>
                          <a:cs typeface="Montserrat"/>
                          <a:sym typeface="Montserrat"/>
                        </a:rPr>
                        <a:t>More Summer Sun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a:solidFill>
                            <a:schemeClr val="bg1">
                              <a:lumMod val="65000"/>
                            </a:schemeClr>
                          </a:solidFill>
                          <a:latin typeface="Montserrat" panose="00000500000000000000" pitchFamily="2" charset="0"/>
                        </a:rPr>
                        <a:t>4w/e 13</a:t>
                      </a:r>
                      <a:r>
                        <a:rPr lang="en-GB" baseline="30000" dirty="0">
                          <a:solidFill>
                            <a:schemeClr val="bg1">
                              <a:lumMod val="65000"/>
                            </a:schemeClr>
                          </a:solidFill>
                          <a:latin typeface="Montserrat" panose="00000500000000000000" pitchFamily="2" charset="0"/>
                        </a:rPr>
                        <a:t>th</a:t>
                      </a:r>
                      <a:r>
                        <a:rPr lang="en-GB" dirty="0">
                          <a:solidFill>
                            <a:schemeClr val="bg1">
                              <a:lumMod val="65000"/>
                            </a:schemeClr>
                          </a:solidFill>
                          <a:latin typeface="Montserrat" panose="00000500000000000000" pitchFamily="2" charset="0"/>
                        </a:rPr>
                        <a:t> August 2022</a:t>
                      </a: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19050"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 b="1" baseline="0" dirty="0">
                          <a:solidFill>
                            <a:srgbClr val="FFFFFF"/>
                          </a:solidFill>
                          <a:latin typeface="Montserrat" panose="00000500000000000000" pitchFamily="2" charset="0"/>
                          <a:ea typeface="Montserrat"/>
                          <a:cs typeface="Montserrat"/>
                          <a:sym typeface="Montserrat"/>
                        </a:rPr>
                        <a:t>S</a:t>
                      </a:r>
                      <a:r>
                        <a:rPr lang="en-GB" b="1" baseline="0" dirty="0">
                          <a:solidFill>
                            <a:srgbClr val="FFFFFF"/>
                          </a:solidFill>
                          <a:latin typeface="Montserrat" panose="00000500000000000000" pitchFamily="2" charset="0"/>
                          <a:ea typeface="Montserrat"/>
                          <a:cs typeface="Montserrat"/>
                          <a:sym typeface="Montserrat"/>
                        </a:rPr>
                        <a:t>e</a:t>
                      </a:r>
                      <a:r>
                        <a:rPr lang="en" b="1" baseline="0" dirty="0">
                          <a:solidFill>
                            <a:srgbClr val="FFFFFF"/>
                          </a:solidFill>
                          <a:latin typeface="Montserrat" panose="00000500000000000000" pitchFamily="2" charset="0"/>
                          <a:ea typeface="Montserrat"/>
                          <a:cs typeface="Montserrat"/>
                          <a:sym typeface="Montserrat"/>
                        </a:rPr>
                        <a:t>ptember watershed</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a:solidFill>
                            <a:schemeClr val="bg1">
                              <a:lumMod val="65000"/>
                            </a:schemeClr>
                          </a:solidFill>
                          <a:latin typeface="Montserrat" panose="00000500000000000000" pitchFamily="2" charset="0"/>
                        </a:rPr>
                        <a:t>4w/e 10</a:t>
                      </a:r>
                      <a:r>
                        <a:rPr lang="en-GB" baseline="30000" dirty="0">
                          <a:solidFill>
                            <a:schemeClr val="bg1">
                              <a:lumMod val="65000"/>
                            </a:schemeClr>
                          </a:solidFill>
                          <a:latin typeface="Montserrat" panose="00000500000000000000" pitchFamily="2" charset="0"/>
                        </a:rPr>
                        <a:t>th</a:t>
                      </a:r>
                      <a:r>
                        <a:rPr lang="en-GB" dirty="0">
                          <a:solidFill>
                            <a:schemeClr val="bg1">
                              <a:lumMod val="65000"/>
                            </a:schemeClr>
                          </a:solidFill>
                          <a:latin typeface="Montserrat" panose="00000500000000000000" pitchFamily="2" charset="0"/>
                        </a:rPr>
                        <a:t> September 2022</a:t>
                      </a: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61836">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Basket Size</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£17.84</a:t>
                      </a:r>
                    </a:p>
                    <a:p>
                      <a:pPr marL="365760" lvl="0" indent="-292100" algn="l" rtl="0">
                        <a:spcBef>
                          <a:spcPts val="600"/>
                        </a:spcBef>
                        <a:spcAft>
                          <a:spcPts val="0"/>
                        </a:spcAft>
                        <a:buClr>
                          <a:srgbClr val="FFFFFF"/>
                        </a:buClr>
                        <a:buSzPts val="1000"/>
                        <a:buFont typeface="Montserrat Light"/>
                        <a:buChar char="■"/>
                      </a:pPr>
                      <a:r>
                        <a:rPr lang="en-GB" sz="900" dirty="0">
                          <a:solidFill>
                            <a:srgbClr val="FFFFFF"/>
                          </a:solidFill>
                          <a:latin typeface="Montserrat" panose="00000500000000000000" pitchFamily="2" charset="0"/>
                          <a:ea typeface="Montserrat Light"/>
                          <a:cs typeface="Montserrat Light"/>
                          <a:sym typeface="Montserrat Light"/>
                        </a:rPr>
                        <a:t>-£0.51/</a:t>
                      </a:r>
                      <a:r>
                        <a:rPr lang="en-GB" sz="900" b="1" dirty="0">
                          <a:solidFill>
                            <a:schemeClr val="accent1"/>
                          </a:solidFill>
                          <a:latin typeface="Montserrat" panose="00000500000000000000" pitchFamily="2" charset="0"/>
                          <a:ea typeface="Montserrat Light"/>
                          <a:cs typeface="Montserrat Light"/>
                          <a:sym typeface="Montserrat Light"/>
                        </a:rPr>
                        <a:t>-2.8% </a:t>
                      </a:r>
                      <a:r>
                        <a:rPr lang="en-GB" sz="900" baseline="0" dirty="0">
                          <a:solidFill>
                            <a:srgbClr val="FFFFFF"/>
                          </a:solidFill>
                          <a:latin typeface="Montserrat" panose="00000500000000000000" pitchFamily="2" charset="0"/>
                          <a:ea typeface="Montserrat Light"/>
                          <a:cs typeface="Montserrat Light"/>
                          <a:sym typeface="Montserrat Light"/>
                        </a:rPr>
                        <a:t>vs last year and </a:t>
                      </a:r>
                      <a:r>
                        <a:rPr lang="en-GB" sz="900" b="1" baseline="0" dirty="0">
                          <a:solidFill>
                            <a:schemeClr val="accent1"/>
                          </a:solidFill>
                          <a:latin typeface="Montserrat" panose="00000500000000000000" pitchFamily="2" charset="0"/>
                          <a:ea typeface="Montserrat Light"/>
                          <a:cs typeface="Montserrat Light"/>
                          <a:sym typeface="Montserrat Light"/>
                        </a:rPr>
                        <a:t>-1.2% </a:t>
                      </a:r>
                      <a:r>
                        <a:rPr lang="en-GB" sz="900" baseline="0" dirty="0">
                          <a:solidFill>
                            <a:srgbClr val="FFFFFF"/>
                          </a:solidFill>
                          <a:latin typeface="Montserrat" panose="00000500000000000000" pitchFamily="2" charset="0"/>
                          <a:ea typeface="Montserrat Light"/>
                          <a:cs typeface="Montserrat Light"/>
                          <a:sym typeface="Montserrat Light"/>
                        </a:rPr>
                        <a:t>vs last month</a:t>
                      </a:r>
                    </a:p>
                    <a:p>
                      <a:pPr marL="365760" marR="0" lvl="0" indent="-292100" algn="l" defTabSz="914400" rtl="0" eaLnBrk="1" fontAlgn="auto" latinLnBrk="0" hangingPunct="1">
                        <a:lnSpc>
                          <a:spcPct val="100000"/>
                        </a:lnSpc>
                        <a:spcBef>
                          <a:spcPts val="600"/>
                        </a:spcBef>
                        <a:spcAft>
                          <a:spcPts val="0"/>
                        </a:spcAft>
                        <a:buClr>
                          <a:srgbClr val="FFFFFF"/>
                        </a:buClr>
                        <a:buSzPts val="1000"/>
                        <a:buFont typeface="Montserrat Light"/>
                        <a:buChar char="■"/>
                        <a:tabLst/>
                        <a:defRPr/>
                      </a:pPr>
                      <a:r>
                        <a:rPr lang="en-GB" sz="900" b="1" baseline="0" dirty="0">
                          <a:solidFill>
                            <a:schemeClr val="accent1"/>
                          </a:solidFill>
                          <a:latin typeface="Montserrat" panose="00000500000000000000" pitchFamily="2" charset="0"/>
                          <a:ea typeface="Montserrat"/>
                          <a:cs typeface="Montserrat"/>
                          <a:sym typeface="Montserrat Light"/>
                        </a:rPr>
                        <a:t>10.4</a:t>
                      </a:r>
                      <a:r>
                        <a:rPr lang="en-GB" sz="900" baseline="0" dirty="0">
                          <a:solidFill>
                            <a:srgbClr val="FFFFFF"/>
                          </a:solidFill>
                          <a:latin typeface="Montserrat" panose="00000500000000000000" pitchFamily="2" charset="0"/>
                          <a:ea typeface="Montserrat"/>
                          <a:cs typeface="Montserrat"/>
                          <a:sym typeface="Montserrat Light"/>
                        </a:rPr>
                        <a:t> items (</a:t>
                      </a:r>
                      <a:r>
                        <a:rPr lang="en-GB" sz="900" b="1" baseline="0" dirty="0">
                          <a:solidFill>
                            <a:schemeClr val="accent1"/>
                          </a:solidFill>
                          <a:latin typeface="Montserrat" panose="00000500000000000000" pitchFamily="2" charset="0"/>
                          <a:ea typeface="Montserrat"/>
                          <a:cs typeface="Montserrat"/>
                          <a:sym typeface="Montserrat Light"/>
                        </a:rPr>
                        <a:t>-9.3%</a:t>
                      </a:r>
                      <a:r>
                        <a:rPr lang="en-GB" sz="900" b="1" baseline="0" dirty="0">
                          <a:solidFill>
                            <a:srgbClr val="FFFFFF"/>
                          </a:solidFill>
                          <a:latin typeface="Montserrat" panose="00000500000000000000" pitchFamily="2" charset="0"/>
                          <a:ea typeface="Montserrat"/>
                          <a:cs typeface="Montserrat"/>
                          <a:sym typeface="Montserrat Light"/>
                        </a:rPr>
                        <a:t> </a:t>
                      </a:r>
                      <a:r>
                        <a:rPr lang="en-GB" sz="900" b="0" baseline="0" dirty="0">
                          <a:solidFill>
                            <a:srgbClr val="FFFFFF"/>
                          </a:solidFill>
                          <a:latin typeface="Montserrat" panose="00000500000000000000" pitchFamily="2" charset="0"/>
                          <a:ea typeface="Montserrat"/>
                          <a:cs typeface="Montserrat"/>
                          <a:sym typeface="Montserrat Light"/>
                        </a:rPr>
                        <a:t>vs last year and -2.9% vs last month)</a:t>
                      </a:r>
                      <a:endParaRPr lang="en-GB" sz="900" dirty="0">
                        <a:solidFill>
                          <a:srgbClr val="FFFFFF"/>
                        </a:solidFill>
                        <a:highlight>
                          <a:srgbClr val="C0C0C0"/>
                        </a:highlight>
                        <a:latin typeface="Montserrat" panose="00000500000000000000" pitchFamily="2" charset="0"/>
                        <a:ea typeface="Montserrat"/>
                        <a:cs typeface="Montserrat"/>
                        <a:sym typeface="Montserrat"/>
                      </a:endParaRP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£18.15</a:t>
                      </a:r>
                    </a:p>
                    <a:p>
                      <a:pPr marL="365760" lvl="0" indent="-292100" algn="l" rtl="0">
                        <a:spcBef>
                          <a:spcPts val="600"/>
                        </a:spcBef>
                        <a:spcAft>
                          <a:spcPts val="0"/>
                        </a:spcAft>
                        <a:buClr>
                          <a:srgbClr val="FFFFFF"/>
                        </a:buClr>
                        <a:buSzPts val="1000"/>
                        <a:buFont typeface="Montserrat Light"/>
                        <a:buChar char="■"/>
                      </a:pPr>
                      <a:r>
                        <a:rPr lang="en-GB" sz="900" dirty="0">
                          <a:solidFill>
                            <a:srgbClr val="FFFFFF"/>
                          </a:solidFill>
                          <a:latin typeface="Montserrat" panose="00000500000000000000" pitchFamily="2" charset="0"/>
                          <a:ea typeface="Montserrat Light"/>
                          <a:cs typeface="Montserrat Light"/>
                          <a:sym typeface="Montserrat Light"/>
                        </a:rPr>
                        <a:t>-£0.18/</a:t>
                      </a:r>
                      <a:r>
                        <a:rPr lang="en-GB" sz="900" b="1" dirty="0">
                          <a:solidFill>
                            <a:schemeClr val="accent1"/>
                          </a:solidFill>
                          <a:latin typeface="Montserrat" panose="00000500000000000000" pitchFamily="2" charset="0"/>
                          <a:ea typeface="Montserrat Light"/>
                          <a:cs typeface="Montserrat Light"/>
                          <a:sym typeface="Montserrat Light"/>
                        </a:rPr>
                        <a:t>-1.0% </a:t>
                      </a:r>
                      <a:r>
                        <a:rPr lang="en-GB" sz="900" baseline="0" dirty="0">
                          <a:solidFill>
                            <a:srgbClr val="FFFFFF"/>
                          </a:solidFill>
                          <a:latin typeface="Montserrat" panose="00000500000000000000" pitchFamily="2" charset="0"/>
                          <a:ea typeface="Montserrat Light"/>
                          <a:cs typeface="Montserrat Light"/>
                          <a:sym typeface="Montserrat Light"/>
                        </a:rPr>
                        <a:t>vs last year and </a:t>
                      </a:r>
                      <a:r>
                        <a:rPr lang="en-GB" sz="900" b="1" baseline="0" dirty="0">
                          <a:solidFill>
                            <a:schemeClr val="accent1"/>
                          </a:solidFill>
                          <a:latin typeface="Montserrat" panose="00000500000000000000" pitchFamily="2" charset="0"/>
                          <a:ea typeface="Montserrat Light"/>
                          <a:cs typeface="Montserrat Light"/>
                          <a:sym typeface="Montserrat Light"/>
                        </a:rPr>
                        <a:t>+1.6% </a:t>
                      </a:r>
                      <a:r>
                        <a:rPr lang="en-GB" sz="900" baseline="0" dirty="0">
                          <a:solidFill>
                            <a:srgbClr val="FFFFFF"/>
                          </a:solidFill>
                          <a:latin typeface="Montserrat" panose="00000500000000000000" pitchFamily="2" charset="0"/>
                          <a:ea typeface="Montserrat Light"/>
                          <a:cs typeface="Montserrat Light"/>
                          <a:sym typeface="Montserrat Light"/>
                        </a:rPr>
                        <a:t>vs last month</a:t>
                      </a:r>
                    </a:p>
                    <a:p>
                      <a:pPr marL="365760" marR="0" lvl="0" indent="-292100" algn="l" defTabSz="914400" rtl="0" eaLnBrk="1" fontAlgn="auto" latinLnBrk="0" hangingPunct="1">
                        <a:lnSpc>
                          <a:spcPct val="100000"/>
                        </a:lnSpc>
                        <a:spcBef>
                          <a:spcPts val="600"/>
                        </a:spcBef>
                        <a:spcAft>
                          <a:spcPts val="0"/>
                        </a:spcAft>
                        <a:buClr>
                          <a:srgbClr val="FFFFFF"/>
                        </a:buClr>
                        <a:buSzPts val="1000"/>
                        <a:buFont typeface="Montserrat Light"/>
                        <a:buChar char="■"/>
                        <a:tabLst/>
                        <a:defRPr/>
                      </a:pPr>
                      <a:r>
                        <a:rPr lang="en-GB" sz="900" b="1" baseline="0" dirty="0">
                          <a:solidFill>
                            <a:schemeClr val="accent1"/>
                          </a:solidFill>
                          <a:latin typeface="Montserrat" panose="00000500000000000000" pitchFamily="2" charset="0"/>
                          <a:ea typeface="Montserrat"/>
                          <a:cs typeface="Montserrat"/>
                          <a:sym typeface="Montserrat Light"/>
                        </a:rPr>
                        <a:t>10.5</a:t>
                      </a:r>
                      <a:r>
                        <a:rPr lang="en-GB" sz="900" baseline="0" dirty="0">
                          <a:solidFill>
                            <a:srgbClr val="FFFFFF"/>
                          </a:solidFill>
                          <a:latin typeface="Montserrat" panose="00000500000000000000" pitchFamily="2" charset="0"/>
                          <a:ea typeface="Montserrat"/>
                          <a:cs typeface="Montserrat"/>
                          <a:sym typeface="Montserrat Light"/>
                        </a:rPr>
                        <a:t> items (</a:t>
                      </a:r>
                      <a:r>
                        <a:rPr lang="en-GB" sz="900" b="1" baseline="0" dirty="0">
                          <a:solidFill>
                            <a:schemeClr val="accent1"/>
                          </a:solidFill>
                          <a:latin typeface="Montserrat" panose="00000500000000000000" pitchFamily="2" charset="0"/>
                          <a:ea typeface="Montserrat"/>
                          <a:cs typeface="Montserrat"/>
                          <a:sym typeface="Montserrat Light"/>
                        </a:rPr>
                        <a:t>-8.0%</a:t>
                      </a:r>
                      <a:r>
                        <a:rPr lang="en-GB" sz="900" b="1" baseline="0" dirty="0">
                          <a:solidFill>
                            <a:srgbClr val="FFFFFF"/>
                          </a:solidFill>
                          <a:latin typeface="Montserrat" panose="00000500000000000000" pitchFamily="2" charset="0"/>
                          <a:ea typeface="Montserrat"/>
                          <a:cs typeface="Montserrat"/>
                          <a:sym typeface="Montserrat Light"/>
                        </a:rPr>
                        <a:t> </a:t>
                      </a:r>
                      <a:r>
                        <a:rPr lang="en-GB" sz="900" b="0" baseline="0" dirty="0">
                          <a:solidFill>
                            <a:srgbClr val="FFFFFF"/>
                          </a:solidFill>
                          <a:latin typeface="Montserrat" panose="00000500000000000000" pitchFamily="2" charset="0"/>
                          <a:ea typeface="Montserrat"/>
                          <a:cs typeface="Montserrat"/>
                          <a:sym typeface="Montserrat Light"/>
                        </a:rPr>
                        <a:t>vs last year and +1.6% vs last month)</a:t>
                      </a:r>
                      <a:endParaRPr lang="en-GB" sz="900" dirty="0">
                        <a:solidFill>
                          <a:srgbClr val="FFFFFF"/>
                        </a:solidFill>
                        <a:highlight>
                          <a:srgbClr val="C0C0C0"/>
                        </a:highlight>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extLst>
                  <a:ext uri="{0D108BD9-81ED-4DB2-BD59-A6C34878D82A}">
                    <a16:rowId xmlns:a16="http://schemas.microsoft.com/office/drawing/2014/main" val="10002"/>
                  </a:ext>
                </a:extLst>
              </a:tr>
              <a:tr h="761836">
                <a:tc>
                  <a:txBody>
                    <a:bodyPr/>
                    <a:lstStyle/>
                    <a:p>
                      <a:pPr marL="0" lvl="0" indent="0" algn="l" rtl="0">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Bricks</a:t>
                      </a:r>
                      <a:r>
                        <a:rPr lang="en" sz="1200" b="1" baseline="0" dirty="0">
                          <a:solidFill>
                            <a:srgbClr val="FFFFFF"/>
                          </a:solidFill>
                          <a:latin typeface="Montserrat" panose="00000500000000000000" pitchFamily="2" charset="0"/>
                          <a:ea typeface="Montserrat"/>
                          <a:cs typeface="Montserrat"/>
                          <a:sym typeface="Montserrat"/>
                        </a:rPr>
                        <a:t> &amp; mortar shopping trips</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900" dirty="0">
                          <a:solidFill>
                            <a:srgbClr val="FFFFFF"/>
                          </a:solidFill>
                          <a:latin typeface="Montserrat" panose="00000500000000000000" pitchFamily="2" charset="0"/>
                          <a:ea typeface="Montserrat Light"/>
                          <a:cs typeface="Montserrat Light"/>
                          <a:sym typeface="Montserrat Light"/>
                        </a:rPr>
                        <a:t>503m shopping occasions</a:t>
                      </a:r>
                      <a:endParaRPr sz="900" dirty="0">
                        <a:solidFill>
                          <a:srgbClr val="FFFFFF"/>
                        </a:solidFill>
                        <a:latin typeface="Montserrat" panose="00000500000000000000" pitchFamily="2" charset="0"/>
                        <a:ea typeface="Montserrat Light"/>
                        <a:cs typeface="Montserrat Light"/>
                        <a:sym typeface="Montserrat Light"/>
                      </a:endParaRPr>
                    </a:p>
                    <a:p>
                      <a:pPr marL="365760" lvl="0" indent="-292100" algn="l" rtl="0">
                        <a:spcBef>
                          <a:spcPts val="600"/>
                        </a:spcBef>
                        <a:spcAft>
                          <a:spcPts val="0"/>
                        </a:spcAft>
                        <a:buClr>
                          <a:srgbClr val="FFFFFF"/>
                        </a:buClr>
                        <a:buSzPts val="1000"/>
                        <a:buFont typeface="Montserrat Light"/>
                        <a:buChar char="■"/>
                      </a:pPr>
                      <a:r>
                        <a:rPr lang="en" sz="900" dirty="0">
                          <a:solidFill>
                            <a:srgbClr val="FFFFFF"/>
                          </a:solidFill>
                          <a:latin typeface="Montserrat" panose="00000500000000000000" pitchFamily="2" charset="0"/>
                          <a:ea typeface="Montserrat Light"/>
                          <a:cs typeface="Montserrat Light"/>
                          <a:sym typeface="Montserrat Light"/>
                        </a:rPr>
                        <a:t>+7.9%/+37m</a:t>
                      </a:r>
                      <a:r>
                        <a:rPr lang="en" sz="900" baseline="0" dirty="0">
                          <a:solidFill>
                            <a:srgbClr val="FFFFFF"/>
                          </a:solidFill>
                          <a:latin typeface="Montserrat" panose="00000500000000000000" pitchFamily="2" charset="0"/>
                          <a:ea typeface="Montserrat Light"/>
                          <a:cs typeface="Montserrat Light"/>
                          <a:sym typeface="Montserrat Light"/>
                        </a:rPr>
                        <a:t> </a:t>
                      </a:r>
                      <a:r>
                        <a:rPr lang="en" sz="900" b="1" baseline="0" dirty="0">
                          <a:solidFill>
                            <a:schemeClr val="accent1"/>
                          </a:solidFill>
                          <a:latin typeface="Montserrat" panose="00000500000000000000" pitchFamily="2" charset="0"/>
                          <a:ea typeface="Montserrat Light"/>
                          <a:cs typeface="Montserrat Light"/>
                          <a:sym typeface="Montserrat Light"/>
                        </a:rPr>
                        <a:t>more</a:t>
                      </a:r>
                      <a:r>
                        <a:rPr lang="en" sz="900" baseline="0" dirty="0">
                          <a:solidFill>
                            <a:srgbClr val="FFFFFF"/>
                          </a:solidFill>
                          <a:latin typeface="Montserrat" panose="00000500000000000000" pitchFamily="2" charset="0"/>
                          <a:ea typeface="Montserrat Light"/>
                          <a:cs typeface="Montserrat Light"/>
                          <a:sym typeface="Montserrat Light"/>
                        </a:rPr>
                        <a:t> than last year </a:t>
                      </a:r>
                      <a:r>
                        <a:rPr lang="en" sz="900" b="0" baseline="0" dirty="0">
                          <a:solidFill>
                            <a:srgbClr val="FFFFFF"/>
                          </a:solidFill>
                          <a:latin typeface="Montserrat" panose="00000500000000000000" pitchFamily="2" charset="0"/>
                          <a:ea typeface="Montserrat Light"/>
                          <a:cs typeface="Montserrat Light"/>
                          <a:sym typeface="Montserrat Light"/>
                        </a:rPr>
                        <a:t>and </a:t>
                      </a:r>
                      <a:r>
                        <a:rPr lang="en" sz="900" b="1" baseline="0" dirty="0">
                          <a:solidFill>
                            <a:schemeClr val="accent1"/>
                          </a:solidFill>
                          <a:latin typeface="Montserrat" panose="00000500000000000000" pitchFamily="2" charset="0"/>
                          <a:ea typeface="Montserrat Light"/>
                          <a:cs typeface="Montserrat Light"/>
                          <a:sym typeface="Montserrat Light"/>
                        </a:rPr>
                        <a:t>-0.6%</a:t>
                      </a:r>
                      <a:r>
                        <a:rPr lang="en" sz="900" b="1" baseline="0" dirty="0">
                          <a:solidFill>
                            <a:srgbClr val="FFFFFF"/>
                          </a:solidFill>
                          <a:latin typeface="Montserrat" panose="00000500000000000000" pitchFamily="2" charset="0"/>
                          <a:ea typeface="Montserrat Light"/>
                          <a:cs typeface="Montserrat Light"/>
                          <a:sym typeface="Montserrat Light"/>
                        </a:rPr>
                        <a:t> </a:t>
                      </a:r>
                      <a:r>
                        <a:rPr lang="en" sz="900" b="1" baseline="0" dirty="0">
                          <a:solidFill>
                            <a:schemeClr val="accent1"/>
                          </a:solidFill>
                          <a:latin typeface="Montserrat" panose="00000500000000000000" pitchFamily="2" charset="0"/>
                          <a:ea typeface="Montserrat Light"/>
                          <a:cs typeface="Montserrat Light"/>
                          <a:sym typeface="Montserrat Light"/>
                        </a:rPr>
                        <a:t>less</a:t>
                      </a:r>
                      <a:r>
                        <a:rPr lang="en" sz="900" b="1" baseline="0" dirty="0">
                          <a:solidFill>
                            <a:srgbClr val="FFFFFF"/>
                          </a:solidFill>
                          <a:latin typeface="Montserrat" panose="00000500000000000000" pitchFamily="2" charset="0"/>
                          <a:ea typeface="Montserrat Light"/>
                          <a:cs typeface="Montserrat Light"/>
                          <a:sym typeface="Montserrat Light"/>
                        </a:rPr>
                        <a:t> trips v last month</a:t>
                      </a:r>
                      <a:endParaRPr sz="9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900" dirty="0">
                          <a:solidFill>
                            <a:srgbClr val="FFFFFF"/>
                          </a:solidFill>
                          <a:latin typeface="Montserrat" panose="00000500000000000000" pitchFamily="2" charset="0"/>
                          <a:ea typeface="Montserrat Light"/>
                          <a:cs typeface="Montserrat Light"/>
                          <a:sym typeface="Montserrat Light"/>
                        </a:rPr>
                        <a:t>487m shopping occasions</a:t>
                      </a:r>
                      <a:endParaRPr sz="900" dirty="0">
                        <a:solidFill>
                          <a:srgbClr val="FFFFFF"/>
                        </a:solidFill>
                        <a:latin typeface="Montserrat" panose="00000500000000000000" pitchFamily="2" charset="0"/>
                        <a:ea typeface="Montserrat Light"/>
                        <a:cs typeface="Montserrat Light"/>
                        <a:sym typeface="Montserrat Light"/>
                      </a:endParaRPr>
                    </a:p>
                    <a:p>
                      <a:pPr marL="365760" lvl="0" indent="-292100" algn="l" rtl="0">
                        <a:spcBef>
                          <a:spcPts val="600"/>
                        </a:spcBef>
                        <a:spcAft>
                          <a:spcPts val="0"/>
                        </a:spcAft>
                        <a:buClr>
                          <a:srgbClr val="FFFFFF"/>
                        </a:buClr>
                        <a:buSzPts val="1000"/>
                        <a:buFont typeface="Montserrat Light"/>
                        <a:buChar char="■"/>
                      </a:pPr>
                      <a:r>
                        <a:rPr lang="en" sz="900" dirty="0">
                          <a:solidFill>
                            <a:srgbClr val="FFFFFF"/>
                          </a:solidFill>
                          <a:latin typeface="Montserrat" panose="00000500000000000000" pitchFamily="2" charset="0"/>
                          <a:ea typeface="Montserrat Light"/>
                          <a:cs typeface="Montserrat Light"/>
                          <a:sym typeface="Montserrat Light"/>
                        </a:rPr>
                        <a:t>+4.8%/+22m</a:t>
                      </a:r>
                      <a:r>
                        <a:rPr lang="en" sz="900" baseline="0" dirty="0">
                          <a:solidFill>
                            <a:srgbClr val="FFFFFF"/>
                          </a:solidFill>
                          <a:latin typeface="Montserrat" panose="00000500000000000000" pitchFamily="2" charset="0"/>
                          <a:ea typeface="Montserrat Light"/>
                          <a:cs typeface="Montserrat Light"/>
                          <a:sym typeface="Montserrat Light"/>
                        </a:rPr>
                        <a:t> </a:t>
                      </a:r>
                      <a:r>
                        <a:rPr lang="en" sz="900" b="1" baseline="0" dirty="0">
                          <a:solidFill>
                            <a:schemeClr val="accent1"/>
                          </a:solidFill>
                          <a:latin typeface="Montserrat" panose="00000500000000000000" pitchFamily="2" charset="0"/>
                          <a:ea typeface="Montserrat Light"/>
                          <a:cs typeface="Montserrat Light"/>
                          <a:sym typeface="Montserrat Light"/>
                        </a:rPr>
                        <a:t>more</a:t>
                      </a:r>
                      <a:r>
                        <a:rPr lang="en" sz="900" baseline="0" dirty="0">
                          <a:solidFill>
                            <a:srgbClr val="FFFFFF"/>
                          </a:solidFill>
                          <a:latin typeface="Montserrat" panose="00000500000000000000" pitchFamily="2" charset="0"/>
                          <a:ea typeface="Montserrat Light"/>
                          <a:cs typeface="Montserrat Light"/>
                          <a:sym typeface="Montserrat Light"/>
                        </a:rPr>
                        <a:t> than last year </a:t>
                      </a:r>
                      <a:r>
                        <a:rPr lang="en" sz="900" b="0" baseline="0" dirty="0">
                          <a:solidFill>
                            <a:srgbClr val="FFFFFF"/>
                          </a:solidFill>
                          <a:latin typeface="Montserrat" panose="00000500000000000000" pitchFamily="2" charset="0"/>
                          <a:ea typeface="Montserrat Light"/>
                          <a:cs typeface="Montserrat Light"/>
                          <a:sym typeface="Montserrat Light"/>
                        </a:rPr>
                        <a:t>and </a:t>
                      </a:r>
                      <a:r>
                        <a:rPr lang="en" sz="900" b="1" baseline="0" dirty="0">
                          <a:solidFill>
                            <a:schemeClr val="accent1"/>
                          </a:solidFill>
                          <a:latin typeface="Montserrat" panose="00000500000000000000" pitchFamily="2" charset="0"/>
                          <a:ea typeface="Montserrat Light"/>
                          <a:cs typeface="Montserrat Light"/>
                          <a:sym typeface="Montserrat Light"/>
                        </a:rPr>
                        <a:t>-3.3%</a:t>
                      </a:r>
                      <a:r>
                        <a:rPr lang="en" sz="900" b="1" baseline="0" dirty="0">
                          <a:solidFill>
                            <a:srgbClr val="FFFFFF"/>
                          </a:solidFill>
                          <a:latin typeface="Montserrat" panose="00000500000000000000" pitchFamily="2" charset="0"/>
                          <a:ea typeface="Montserrat Light"/>
                          <a:cs typeface="Montserrat Light"/>
                          <a:sym typeface="Montserrat Light"/>
                        </a:rPr>
                        <a:t> </a:t>
                      </a:r>
                      <a:r>
                        <a:rPr lang="en" sz="900" b="1" baseline="0" dirty="0">
                          <a:solidFill>
                            <a:schemeClr val="accent1"/>
                          </a:solidFill>
                          <a:latin typeface="Montserrat" panose="00000500000000000000" pitchFamily="2" charset="0"/>
                          <a:ea typeface="Montserrat Light"/>
                          <a:cs typeface="Montserrat Light"/>
                          <a:sym typeface="Montserrat Light"/>
                        </a:rPr>
                        <a:t>less</a:t>
                      </a:r>
                      <a:r>
                        <a:rPr lang="en" sz="900" b="1" baseline="0" dirty="0">
                          <a:solidFill>
                            <a:srgbClr val="FFFFFF"/>
                          </a:solidFill>
                          <a:latin typeface="Montserrat" panose="00000500000000000000" pitchFamily="2" charset="0"/>
                          <a:ea typeface="Montserrat Light"/>
                          <a:cs typeface="Montserrat Light"/>
                          <a:sym typeface="Montserrat Light"/>
                        </a:rPr>
                        <a:t> trips v last month</a:t>
                      </a:r>
                      <a:endParaRPr sz="9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10003"/>
                  </a:ext>
                </a:extLst>
              </a:tr>
              <a:tr h="615324">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Online Penetration</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26%</a:t>
                      </a:r>
                      <a:r>
                        <a:rPr lang="en-GB" sz="900" dirty="0">
                          <a:solidFill>
                            <a:srgbClr val="FFFFFF"/>
                          </a:solidFill>
                          <a:latin typeface="Montserrat" panose="00000500000000000000" pitchFamily="2" charset="0"/>
                          <a:ea typeface="Montserrat Light"/>
                          <a:cs typeface="Montserrat Light"/>
                          <a:sym typeface="Montserrat Light"/>
                        </a:rPr>
                        <a:t> of GB shoppers</a:t>
                      </a:r>
                    </a:p>
                    <a:p>
                      <a:pPr marL="365760" lvl="0" indent="-292100" algn="l" rtl="0">
                        <a:spcBef>
                          <a:spcPts val="600"/>
                        </a:spcBef>
                        <a:spcAft>
                          <a:spcPts val="0"/>
                        </a:spcAft>
                        <a:buClr>
                          <a:srgbClr val="FFFFFF"/>
                        </a:buClr>
                        <a:buSzPts val="1000"/>
                        <a:buFont typeface="Montserrat Light"/>
                        <a:buChar char="■"/>
                      </a:pPr>
                      <a:r>
                        <a:rPr lang="en-GB" sz="900" dirty="0">
                          <a:solidFill>
                            <a:srgbClr val="FFFFFF"/>
                          </a:solidFill>
                          <a:latin typeface="Montserrat" panose="00000500000000000000" pitchFamily="2" charset="0"/>
                          <a:ea typeface="Montserrat Light"/>
                          <a:cs typeface="Montserrat Light"/>
                          <a:sym typeface="Montserrat Light"/>
                        </a:rPr>
                        <a:t>-4%/0.3m </a:t>
                      </a:r>
                      <a:r>
                        <a:rPr lang="en-GB" sz="900" b="1" dirty="0">
                          <a:solidFill>
                            <a:schemeClr val="accent1"/>
                          </a:solidFill>
                          <a:latin typeface="Montserrat" panose="00000500000000000000" pitchFamily="2" charset="0"/>
                          <a:ea typeface="Montserrat Light"/>
                          <a:cs typeface="Montserrat Light"/>
                          <a:sym typeface="Montserrat Light"/>
                        </a:rPr>
                        <a:t>fewer</a:t>
                      </a:r>
                      <a:r>
                        <a:rPr lang="en-GB" sz="900" dirty="0">
                          <a:solidFill>
                            <a:srgbClr val="FFFFFF"/>
                          </a:solidFill>
                          <a:latin typeface="Montserrat" panose="00000500000000000000" pitchFamily="2" charset="0"/>
                          <a:ea typeface="Montserrat Light"/>
                          <a:cs typeface="Montserrat Light"/>
                          <a:sym typeface="Montserrat Light"/>
                        </a:rPr>
                        <a:t> </a:t>
                      </a:r>
                      <a:r>
                        <a:rPr lang="en-GB" sz="900" baseline="0" dirty="0">
                          <a:solidFill>
                            <a:srgbClr val="FFFFFF"/>
                          </a:solidFill>
                          <a:latin typeface="Montserrat" panose="00000500000000000000" pitchFamily="2" charset="0"/>
                          <a:ea typeface="Montserrat Light"/>
                          <a:cs typeface="Montserrat Light"/>
                          <a:sym typeface="Montserrat Light"/>
                        </a:rPr>
                        <a:t>shoppers vs last year</a:t>
                      </a:r>
                    </a:p>
                    <a:p>
                      <a:pPr marL="365760" lvl="0" indent="-292100" algn="l" rtl="0">
                        <a:spcBef>
                          <a:spcPts val="600"/>
                        </a:spcBef>
                        <a:spcAft>
                          <a:spcPts val="0"/>
                        </a:spcAft>
                        <a:buClr>
                          <a:srgbClr val="FFFFFF"/>
                        </a:buClr>
                        <a:buSzPts val="1000"/>
                        <a:buFont typeface="Montserrat Light"/>
                        <a:buChar char="■"/>
                      </a:pPr>
                      <a:r>
                        <a:rPr lang="en-GB" sz="900" baseline="0" dirty="0">
                          <a:solidFill>
                            <a:srgbClr val="FFFFFF"/>
                          </a:solidFill>
                          <a:latin typeface="Montserrat" panose="00000500000000000000" pitchFamily="2" charset="0"/>
                          <a:ea typeface="Montserrat"/>
                          <a:cs typeface="Montserrat"/>
                          <a:sym typeface="Montserrat Light"/>
                        </a:rPr>
                        <a:t>-2.2%/-174k </a:t>
                      </a:r>
                      <a:r>
                        <a:rPr lang="en-GB" sz="900" b="1" baseline="0" dirty="0">
                          <a:solidFill>
                            <a:schemeClr val="accent1"/>
                          </a:solidFill>
                          <a:latin typeface="Montserrat" panose="00000500000000000000" pitchFamily="2" charset="0"/>
                          <a:ea typeface="Montserrat"/>
                          <a:cs typeface="Montserrat"/>
                          <a:sym typeface="Montserrat Light"/>
                        </a:rPr>
                        <a:t>fewer </a:t>
                      </a:r>
                      <a:r>
                        <a:rPr lang="en-GB" sz="900" baseline="0" dirty="0">
                          <a:solidFill>
                            <a:srgbClr val="FFFFFF"/>
                          </a:solidFill>
                          <a:latin typeface="Montserrat" panose="00000500000000000000" pitchFamily="2" charset="0"/>
                          <a:ea typeface="Montserrat"/>
                          <a:cs typeface="Montserrat"/>
                          <a:sym typeface="Montserrat Light"/>
                        </a:rPr>
                        <a:t>shoppers than </a:t>
                      </a:r>
                      <a:r>
                        <a:rPr lang="en-GB" sz="900" b="1" baseline="0" dirty="0">
                          <a:solidFill>
                            <a:srgbClr val="FFFFFF"/>
                          </a:solidFill>
                          <a:latin typeface="Montserrat" panose="00000500000000000000" pitchFamily="2" charset="0"/>
                          <a:ea typeface="Montserrat"/>
                          <a:cs typeface="Montserrat"/>
                          <a:sym typeface="Montserrat Light"/>
                        </a:rPr>
                        <a:t>last</a:t>
                      </a:r>
                      <a:r>
                        <a:rPr lang="en-GB" sz="900" baseline="0" dirty="0">
                          <a:solidFill>
                            <a:srgbClr val="FFFFFF"/>
                          </a:solidFill>
                          <a:latin typeface="Montserrat" panose="00000500000000000000" pitchFamily="2" charset="0"/>
                          <a:ea typeface="Montserrat"/>
                          <a:cs typeface="Montserrat"/>
                          <a:sym typeface="Montserrat Light"/>
                        </a:rPr>
                        <a:t> month</a:t>
                      </a:r>
                      <a:endParaRPr lang="en-GB" sz="900"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lgn="ctr">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9050"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26%</a:t>
                      </a:r>
                      <a:r>
                        <a:rPr lang="en-GB" sz="900" dirty="0">
                          <a:solidFill>
                            <a:srgbClr val="FFFFFF"/>
                          </a:solidFill>
                          <a:latin typeface="Montserrat" panose="00000500000000000000" pitchFamily="2" charset="0"/>
                          <a:ea typeface="Montserrat Light"/>
                          <a:cs typeface="Montserrat Light"/>
                          <a:sym typeface="Montserrat Light"/>
                        </a:rPr>
                        <a:t> of GB shoppers</a:t>
                      </a:r>
                    </a:p>
                    <a:p>
                      <a:pPr marL="365760" lvl="0" indent="-292100" algn="l" rtl="0">
                        <a:spcBef>
                          <a:spcPts val="600"/>
                        </a:spcBef>
                        <a:spcAft>
                          <a:spcPts val="0"/>
                        </a:spcAft>
                        <a:buClr>
                          <a:srgbClr val="FFFFFF"/>
                        </a:buClr>
                        <a:buSzPts val="1000"/>
                        <a:buFont typeface="Montserrat Light"/>
                        <a:buChar char="■"/>
                      </a:pPr>
                      <a:r>
                        <a:rPr lang="en-GB" sz="900" dirty="0">
                          <a:solidFill>
                            <a:srgbClr val="FFFFFF"/>
                          </a:solidFill>
                          <a:latin typeface="Montserrat" panose="00000500000000000000" pitchFamily="2" charset="0"/>
                          <a:ea typeface="Montserrat Light"/>
                          <a:cs typeface="Montserrat Light"/>
                          <a:sym typeface="Montserrat Light"/>
                        </a:rPr>
                        <a:t>-1%/-111k </a:t>
                      </a:r>
                      <a:r>
                        <a:rPr lang="en-GB" sz="900" b="1" dirty="0">
                          <a:solidFill>
                            <a:schemeClr val="accent1"/>
                          </a:solidFill>
                          <a:latin typeface="Montserrat" panose="00000500000000000000" pitchFamily="2" charset="0"/>
                          <a:ea typeface="Montserrat Light"/>
                          <a:cs typeface="Montserrat Light"/>
                          <a:sym typeface="Montserrat Light"/>
                        </a:rPr>
                        <a:t>fewer</a:t>
                      </a:r>
                      <a:r>
                        <a:rPr lang="en-GB" sz="900" dirty="0">
                          <a:solidFill>
                            <a:srgbClr val="FFFFFF"/>
                          </a:solidFill>
                          <a:latin typeface="Montserrat" panose="00000500000000000000" pitchFamily="2" charset="0"/>
                          <a:ea typeface="Montserrat Light"/>
                          <a:cs typeface="Montserrat Light"/>
                          <a:sym typeface="Montserrat Light"/>
                        </a:rPr>
                        <a:t> </a:t>
                      </a:r>
                      <a:r>
                        <a:rPr lang="en-GB" sz="900" baseline="0" dirty="0">
                          <a:solidFill>
                            <a:srgbClr val="FFFFFF"/>
                          </a:solidFill>
                          <a:latin typeface="Montserrat" panose="00000500000000000000" pitchFamily="2" charset="0"/>
                          <a:ea typeface="Montserrat Light"/>
                          <a:cs typeface="Montserrat Light"/>
                          <a:sym typeface="Montserrat Light"/>
                        </a:rPr>
                        <a:t>shoppers vs last year</a:t>
                      </a:r>
                    </a:p>
                    <a:p>
                      <a:pPr marL="365760" lvl="0" indent="-292100" algn="l" rtl="0">
                        <a:spcBef>
                          <a:spcPts val="600"/>
                        </a:spcBef>
                        <a:spcAft>
                          <a:spcPts val="0"/>
                        </a:spcAft>
                        <a:buClr>
                          <a:srgbClr val="FFFFFF"/>
                        </a:buClr>
                        <a:buSzPts val="1000"/>
                        <a:buFont typeface="Montserrat Light"/>
                        <a:buChar char="■"/>
                      </a:pPr>
                      <a:r>
                        <a:rPr lang="en-GB" sz="900" baseline="0" dirty="0">
                          <a:solidFill>
                            <a:srgbClr val="FFFFFF"/>
                          </a:solidFill>
                          <a:latin typeface="Montserrat" panose="00000500000000000000" pitchFamily="2" charset="0"/>
                          <a:ea typeface="Montserrat"/>
                          <a:cs typeface="Montserrat"/>
                          <a:sym typeface="Montserrat Light"/>
                        </a:rPr>
                        <a:t>-0.4%/-27k </a:t>
                      </a:r>
                      <a:r>
                        <a:rPr lang="en-GB" sz="900" b="1" baseline="0" dirty="0">
                          <a:solidFill>
                            <a:schemeClr val="accent1"/>
                          </a:solidFill>
                          <a:latin typeface="Montserrat" panose="00000500000000000000" pitchFamily="2" charset="0"/>
                          <a:ea typeface="Montserrat"/>
                          <a:cs typeface="Montserrat"/>
                          <a:sym typeface="Montserrat Light"/>
                        </a:rPr>
                        <a:t>fewer </a:t>
                      </a:r>
                      <a:r>
                        <a:rPr lang="en-GB" sz="900" baseline="0" dirty="0">
                          <a:solidFill>
                            <a:srgbClr val="FFFFFF"/>
                          </a:solidFill>
                          <a:latin typeface="Montserrat" panose="00000500000000000000" pitchFamily="2" charset="0"/>
                          <a:ea typeface="Montserrat"/>
                          <a:cs typeface="Montserrat"/>
                          <a:sym typeface="Montserrat Light"/>
                        </a:rPr>
                        <a:t>shoppers than </a:t>
                      </a:r>
                      <a:r>
                        <a:rPr lang="en-GB" sz="900" b="1" baseline="0" dirty="0">
                          <a:solidFill>
                            <a:srgbClr val="FFFFFF"/>
                          </a:solidFill>
                          <a:latin typeface="Montserrat" panose="00000500000000000000" pitchFamily="2" charset="0"/>
                          <a:ea typeface="Montserrat"/>
                          <a:cs typeface="Montserrat"/>
                          <a:sym typeface="Montserrat Light"/>
                        </a:rPr>
                        <a:t>last</a:t>
                      </a:r>
                      <a:r>
                        <a:rPr lang="en-GB" sz="900" baseline="0" dirty="0">
                          <a:solidFill>
                            <a:srgbClr val="FFFFFF"/>
                          </a:solidFill>
                          <a:latin typeface="Montserrat" panose="00000500000000000000" pitchFamily="2" charset="0"/>
                          <a:ea typeface="Montserrat"/>
                          <a:cs typeface="Montserrat"/>
                          <a:sym typeface="Montserrat Light"/>
                        </a:rPr>
                        <a:t> month</a:t>
                      </a:r>
                      <a:endParaRPr lang="en-GB" sz="900" dirty="0">
                        <a:solidFill>
                          <a:srgbClr val="FFFFFF"/>
                        </a:solidFill>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99611913"/>
                  </a:ext>
                </a:extLst>
              </a:tr>
              <a:tr h="615324">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Growth of the Discounters</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60%</a:t>
                      </a:r>
                      <a:r>
                        <a:rPr lang="en-GB" sz="900" dirty="0">
                          <a:solidFill>
                            <a:srgbClr val="FFFFFF"/>
                          </a:solidFill>
                          <a:latin typeface="Montserrat" panose="00000500000000000000" pitchFamily="2" charset="0"/>
                          <a:ea typeface="Montserrat Light"/>
                          <a:cs typeface="Montserrat Light"/>
                          <a:sym typeface="Montserrat Light"/>
                        </a:rPr>
                        <a:t> of GB shoppers, </a:t>
                      </a:r>
                      <a:r>
                        <a:rPr lang="en-GB" sz="900" b="1" dirty="0">
                          <a:solidFill>
                            <a:schemeClr val="accent1"/>
                          </a:solidFill>
                          <a:latin typeface="Montserrat" panose="00000500000000000000" pitchFamily="2" charset="0"/>
                          <a:ea typeface="Montserrat Light"/>
                          <a:cs typeface="Montserrat Light"/>
                          <a:sym typeface="Montserrat Light"/>
                        </a:rPr>
                        <a:t>+7%/+1.2m more</a:t>
                      </a:r>
                      <a:r>
                        <a:rPr lang="en-GB" sz="900" dirty="0">
                          <a:solidFill>
                            <a:srgbClr val="FFFFFF"/>
                          </a:solidFill>
                          <a:latin typeface="Montserrat" panose="00000500000000000000" pitchFamily="2" charset="0"/>
                          <a:ea typeface="Montserrat Light"/>
                          <a:cs typeface="Montserrat Light"/>
                          <a:sym typeface="Montserrat Light"/>
                        </a:rPr>
                        <a:t> v last year</a:t>
                      </a:r>
                    </a:p>
                    <a:p>
                      <a:pPr marL="365760" lvl="0" indent="-292100" algn="l" rtl="0">
                        <a:spcBef>
                          <a:spcPts val="60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+8%/+5m more</a:t>
                      </a:r>
                      <a:r>
                        <a:rPr lang="en-GB" sz="900" b="1" dirty="0">
                          <a:solidFill>
                            <a:srgbClr val="FFFFFF"/>
                          </a:solidFill>
                          <a:latin typeface="Montserrat" panose="00000500000000000000" pitchFamily="2" charset="0"/>
                          <a:ea typeface="Montserrat Light"/>
                          <a:cs typeface="Montserrat Light"/>
                          <a:sym typeface="Montserrat Light"/>
                        </a:rPr>
                        <a:t> </a:t>
                      </a:r>
                      <a:r>
                        <a:rPr lang="en-GB" sz="900" baseline="0" dirty="0">
                          <a:solidFill>
                            <a:srgbClr val="FFFFFF"/>
                          </a:solidFill>
                          <a:latin typeface="Montserrat" panose="00000500000000000000" pitchFamily="2" charset="0"/>
                          <a:ea typeface="Montserrat Light"/>
                          <a:cs typeface="Montserrat Light"/>
                          <a:sym typeface="Montserrat Light"/>
                        </a:rPr>
                        <a:t>shopping occasions v last year and </a:t>
                      </a:r>
                      <a:r>
                        <a:rPr lang="en-GB" sz="900" b="1" baseline="0" dirty="0">
                          <a:solidFill>
                            <a:schemeClr val="accent1"/>
                          </a:solidFill>
                          <a:latin typeface="Montserrat" panose="00000500000000000000" pitchFamily="2" charset="0"/>
                          <a:ea typeface="Montserrat Light"/>
                          <a:cs typeface="Montserrat Light"/>
                          <a:sym typeface="Montserrat Light"/>
                        </a:rPr>
                        <a:t>-5% fewer </a:t>
                      </a:r>
                      <a:r>
                        <a:rPr lang="en-GB" sz="900" baseline="0" dirty="0">
                          <a:solidFill>
                            <a:srgbClr val="FFFFFF"/>
                          </a:solidFill>
                          <a:latin typeface="Montserrat" panose="00000500000000000000" pitchFamily="2" charset="0"/>
                          <a:ea typeface="Montserrat Light"/>
                          <a:cs typeface="Montserrat Light"/>
                          <a:sym typeface="Montserrat Light"/>
                        </a:rPr>
                        <a:t>trips vs </a:t>
                      </a:r>
                      <a:r>
                        <a:rPr lang="en-GB" sz="900" baseline="0" dirty="0">
                          <a:solidFill>
                            <a:schemeClr val="accent1"/>
                          </a:solidFill>
                          <a:latin typeface="Montserrat" panose="00000500000000000000" pitchFamily="2" charset="0"/>
                          <a:ea typeface="Montserrat Light"/>
                          <a:cs typeface="Montserrat Light"/>
                          <a:sym typeface="Montserrat Light"/>
                        </a:rPr>
                        <a:t>last month</a:t>
                      </a:r>
                      <a:r>
                        <a:rPr lang="en-GB" sz="900" baseline="0" dirty="0">
                          <a:solidFill>
                            <a:srgbClr val="FFFFFF"/>
                          </a:solidFill>
                          <a:latin typeface="Montserrat" panose="00000500000000000000" pitchFamily="2" charset="0"/>
                          <a:ea typeface="Montserrat Light"/>
                          <a:cs typeface="Montserrat Light"/>
                          <a:sym typeface="Montserrat Light"/>
                        </a:rPr>
                        <a:t>.</a:t>
                      </a:r>
                      <a:endParaRPr lang="en-GB" sz="900"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lgn="ctr">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9050"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60%</a:t>
                      </a:r>
                      <a:r>
                        <a:rPr lang="en-GB" sz="900" dirty="0">
                          <a:solidFill>
                            <a:srgbClr val="FFFFFF"/>
                          </a:solidFill>
                          <a:latin typeface="Montserrat" panose="00000500000000000000" pitchFamily="2" charset="0"/>
                          <a:ea typeface="Montserrat Light"/>
                          <a:cs typeface="Montserrat Light"/>
                          <a:sym typeface="Montserrat Light"/>
                        </a:rPr>
                        <a:t> of GB shoppers, </a:t>
                      </a:r>
                      <a:r>
                        <a:rPr lang="en-GB" sz="900" b="1" dirty="0">
                          <a:solidFill>
                            <a:schemeClr val="accent1"/>
                          </a:solidFill>
                          <a:latin typeface="Montserrat" panose="00000500000000000000" pitchFamily="2" charset="0"/>
                          <a:ea typeface="Montserrat Light"/>
                          <a:cs typeface="Montserrat Light"/>
                          <a:sym typeface="Montserrat Light"/>
                        </a:rPr>
                        <a:t>+6%/+1m more</a:t>
                      </a:r>
                      <a:r>
                        <a:rPr lang="en-GB" sz="900" dirty="0">
                          <a:solidFill>
                            <a:srgbClr val="FFFFFF"/>
                          </a:solidFill>
                          <a:latin typeface="Montserrat" panose="00000500000000000000" pitchFamily="2" charset="0"/>
                          <a:ea typeface="Montserrat Light"/>
                          <a:cs typeface="Montserrat Light"/>
                          <a:sym typeface="Montserrat Light"/>
                        </a:rPr>
                        <a:t> v last year</a:t>
                      </a:r>
                    </a:p>
                    <a:p>
                      <a:pPr marL="365760" lvl="0" indent="-292100" algn="l" rtl="0">
                        <a:spcBef>
                          <a:spcPts val="600"/>
                        </a:spcBef>
                        <a:spcAft>
                          <a:spcPts val="0"/>
                        </a:spcAft>
                        <a:buClr>
                          <a:srgbClr val="FFFFFF"/>
                        </a:buClr>
                        <a:buSzPts val="1000"/>
                        <a:buFont typeface="Montserrat Light"/>
                        <a:buChar char="■"/>
                      </a:pPr>
                      <a:r>
                        <a:rPr lang="en-GB" sz="900" b="1" dirty="0">
                          <a:solidFill>
                            <a:schemeClr val="accent1"/>
                          </a:solidFill>
                          <a:latin typeface="Montserrat" panose="00000500000000000000" pitchFamily="2" charset="0"/>
                          <a:ea typeface="Montserrat Light"/>
                          <a:cs typeface="Montserrat Light"/>
                          <a:sym typeface="Montserrat Light"/>
                        </a:rPr>
                        <a:t>+4%/+2.6m more</a:t>
                      </a:r>
                      <a:r>
                        <a:rPr lang="en-GB" sz="900" b="1" dirty="0">
                          <a:solidFill>
                            <a:srgbClr val="FFFFFF"/>
                          </a:solidFill>
                          <a:latin typeface="Montserrat" panose="00000500000000000000" pitchFamily="2" charset="0"/>
                          <a:ea typeface="Montserrat Light"/>
                          <a:cs typeface="Montserrat Light"/>
                          <a:sym typeface="Montserrat Light"/>
                        </a:rPr>
                        <a:t> </a:t>
                      </a:r>
                      <a:r>
                        <a:rPr lang="en-GB" sz="900" baseline="0" dirty="0">
                          <a:solidFill>
                            <a:srgbClr val="FFFFFF"/>
                          </a:solidFill>
                          <a:latin typeface="Montserrat" panose="00000500000000000000" pitchFamily="2" charset="0"/>
                          <a:ea typeface="Montserrat Light"/>
                          <a:cs typeface="Montserrat Light"/>
                          <a:sym typeface="Montserrat Light"/>
                        </a:rPr>
                        <a:t>shopping occasions v last year and      </a:t>
                      </a:r>
                      <a:r>
                        <a:rPr lang="en-GB" sz="900" b="1" baseline="0" dirty="0">
                          <a:solidFill>
                            <a:schemeClr val="accent1"/>
                          </a:solidFill>
                          <a:latin typeface="Montserrat" panose="00000500000000000000" pitchFamily="2" charset="0"/>
                          <a:ea typeface="Montserrat Light"/>
                          <a:cs typeface="Montserrat Light"/>
                          <a:sym typeface="Montserrat Light"/>
                        </a:rPr>
                        <a:t>+1% more </a:t>
                      </a:r>
                      <a:r>
                        <a:rPr lang="en-GB" sz="900" baseline="0" dirty="0">
                          <a:solidFill>
                            <a:srgbClr val="FFFFFF"/>
                          </a:solidFill>
                          <a:latin typeface="Montserrat" panose="00000500000000000000" pitchFamily="2" charset="0"/>
                          <a:ea typeface="Montserrat Light"/>
                          <a:cs typeface="Montserrat Light"/>
                          <a:sym typeface="Montserrat Light"/>
                        </a:rPr>
                        <a:t>trips vs </a:t>
                      </a:r>
                      <a:r>
                        <a:rPr lang="en-GB" sz="900" baseline="0" dirty="0">
                          <a:solidFill>
                            <a:schemeClr val="accent1"/>
                          </a:solidFill>
                          <a:latin typeface="Montserrat" panose="00000500000000000000" pitchFamily="2" charset="0"/>
                          <a:ea typeface="Montserrat Light"/>
                          <a:cs typeface="Montserrat Light"/>
                          <a:sym typeface="Montserrat Light"/>
                        </a:rPr>
                        <a:t>last month</a:t>
                      </a:r>
                      <a:r>
                        <a:rPr lang="en-GB" sz="900" baseline="0" dirty="0">
                          <a:solidFill>
                            <a:srgbClr val="FFFFFF"/>
                          </a:solidFill>
                          <a:latin typeface="Montserrat" panose="00000500000000000000" pitchFamily="2" charset="0"/>
                          <a:ea typeface="Montserrat Light"/>
                          <a:cs typeface="Montserrat Light"/>
                          <a:sym typeface="Montserrat Light"/>
                        </a:rPr>
                        <a:t>.</a:t>
                      </a:r>
                      <a:endParaRPr lang="en-GB" sz="900" dirty="0">
                        <a:solidFill>
                          <a:srgbClr val="FFFFFF"/>
                        </a:solidFill>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886537625"/>
                  </a:ext>
                </a:extLst>
              </a:tr>
            </a:tbl>
          </a:graphicData>
        </a:graphic>
      </p:graphicFrame>
    </p:spTree>
    <p:extLst>
      <p:ext uri="{BB962C8B-B14F-4D97-AF65-F5344CB8AC3E}">
        <p14:creationId xmlns:p14="http://schemas.microsoft.com/office/powerpoint/2010/main" val="318350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444898" y="1565049"/>
            <a:ext cx="7124567" cy="1801237"/>
          </a:xfrm>
        </p:spPr>
        <p:txBody>
          <a:bodyPr spcFirstLastPara="1" wrap="square" lIns="0" tIns="91425" rIns="0" bIns="91425" anchor="t" anchorCtr="0">
            <a:noAutofit/>
          </a:bodyPr>
          <a:lstStyle/>
          <a:p>
            <a:r>
              <a:rPr lang="en-PH" sz="1800" dirty="0">
                <a:solidFill>
                  <a:schemeClr val="bg1"/>
                </a:solidFill>
              </a:rPr>
              <a:t>With </a:t>
            </a:r>
            <a:r>
              <a:rPr lang="en-PH" sz="1800" dirty="0">
                <a:solidFill>
                  <a:schemeClr val="accent1"/>
                </a:solidFill>
              </a:rPr>
              <a:t>holidays </a:t>
            </a:r>
            <a:r>
              <a:rPr lang="en-PH" sz="1800" dirty="0">
                <a:solidFill>
                  <a:schemeClr val="bg1"/>
                </a:solidFill>
              </a:rPr>
              <a:t>disrupting </a:t>
            </a:r>
            <a:r>
              <a:rPr lang="en-PH" sz="1800" dirty="0">
                <a:solidFill>
                  <a:schemeClr val="accent1"/>
                </a:solidFill>
              </a:rPr>
              <a:t>online shopping</a:t>
            </a:r>
            <a:r>
              <a:rPr lang="en-PH" sz="1800" dirty="0">
                <a:solidFill>
                  <a:schemeClr val="bg1"/>
                </a:solidFill>
              </a:rPr>
              <a:t>, share has drifted to a new post lockdown low, however, is expected to </a:t>
            </a:r>
            <a:r>
              <a:rPr lang="en-PH" sz="1800" dirty="0">
                <a:solidFill>
                  <a:schemeClr val="accent1"/>
                </a:solidFill>
              </a:rPr>
              <a:t>regain momentum </a:t>
            </a:r>
            <a:r>
              <a:rPr lang="en-PH" sz="1800" dirty="0">
                <a:solidFill>
                  <a:schemeClr val="bg1"/>
                </a:solidFill>
              </a:rPr>
              <a:t>as we enter the winter months.</a:t>
            </a:r>
            <a:endParaRPr lang="en-PH" sz="1800"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416890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Category</a:t>
            </a:r>
          </a:p>
        </p:txBody>
      </p:sp>
    </p:spTree>
    <p:extLst>
      <p:ext uri="{BB962C8B-B14F-4D97-AF65-F5344CB8AC3E}">
        <p14:creationId xmlns:p14="http://schemas.microsoft.com/office/powerpoint/2010/main" val="1886932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1"/>
        <p:cNvGrpSpPr/>
        <p:nvPr/>
      </p:nvGrpSpPr>
      <p:grpSpPr>
        <a:xfrm>
          <a:off x="0" y="0"/>
          <a:ext cx="0" cy="0"/>
          <a:chOff x="0" y="0"/>
          <a:chExt cx="0" cy="0"/>
        </a:xfrm>
      </p:grpSpPr>
      <p:sp>
        <p:nvSpPr>
          <p:cNvPr id="1592" name="Google Shape;1592;p116"/>
          <p:cNvSpPr txBox="1">
            <a:spLocks noGrp="1"/>
          </p:cNvSpPr>
          <p:nvPr>
            <p:ph type="title"/>
          </p:nvPr>
        </p:nvSpPr>
        <p:spPr>
          <a:xfrm>
            <a:off x="438345" y="215751"/>
            <a:ext cx="8777000" cy="720858"/>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GB" sz="1700" dirty="0"/>
              <a:t>Absolute value sales have slowed since August, as shoppers have replaced seasonal food with core packaged grocery</a:t>
            </a:r>
            <a:endParaRPr sz="1700" dirty="0">
              <a:latin typeface="Montserrat" panose="00000500000000000000" pitchFamily="2" charset="0"/>
            </a:endParaRPr>
          </a:p>
        </p:txBody>
      </p:sp>
      <p:graphicFrame>
        <p:nvGraphicFramePr>
          <p:cNvPr id="11" name="Chart 10">
            <a:extLst>
              <a:ext uri="{FF2B5EF4-FFF2-40B4-BE49-F238E27FC236}">
                <a16:creationId xmlns:a16="http://schemas.microsoft.com/office/drawing/2014/main" id="{3FE8725C-6F38-4B00-8214-542CE7F9E791}"/>
              </a:ext>
            </a:extLst>
          </p:cNvPr>
          <p:cNvGraphicFramePr/>
          <p:nvPr>
            <p:extLst>
              <p:ext uri="{D42A27DB-BD31-4B8C-83A1-F6EECF244321}">
                <p14:modId xmlns:p14="http://schemas.microsoft.com/office/powerpoint/2010/main" val="2673262050"/>
              </p:ext>
            </p:extLst>
          </p:nvPr>
        </p:nvGraphicFramePr>
        <p:xfrm>
          <a:off x="4554008" y="1583283"/>
          <a:ext cx="3995083" cy="3099233"/>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Straight Connector 15">
            <a:extLst>
              <a:ext uri="{FF2B5EF4-FFF2-40B4-BE49-F238E27FC236}">
                <a16:creationId xmlns:a16="http://schemas.microsoft.com/office/drawing/2014/main" id="{099D4744-4CED-4614-8ED5-C2A4991FCF6C}"/>
              </a:ext>
            </a:extLst>
          </p:cNvPr>
          <p:cNvCxnSpPr>
            <a:cxnSpLocks/>
          </p:cNvCxnSpPr>
          <p:nvPr/>
        </p:nvCxnSpPr>
        <p:spPr>
          <a:xfrm>
            <a:off x="7920827" y="518016"/>
            <a:ext cx="95820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93" name="Google Shape;1593;p116"/>
          <p:cNvCxnSpPr/>
          <p:nvPr/>
        </p:nvCxnSpPr>
        <p:spPr>
          <a:xfrm>
            <a:off x="354650"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594" name="Google Shape;1594;p116"/>
          <p:cNvSpPr txBox="1"/>
          <p:nvPr/>
        </p:nvSpPr>
        <p:spPr>
          <a:xfrm>
            <a:off x="354650" y="1357941"/>
            <a:ext cx="3804300" cy="509587"/>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Catgory overview</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10</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September 2022 Value Growth</a:t>
            </a:r>
            <a:endParaRPr sz="1000" dirty="0">
              <a:solidFill>
                <a:srgbClr val="000000"/>
              </a:solidFill>
              <a:latin typeface="Montserrat" panose="00000500000000000000" pitchFamily="2" charset="0"/>
              <a:ea typeface="Montserrat"/>
              <a:cs typeface="Montserrat"/>
              <a:sym typeface="Montserrat"/>
            </a:endParaRPr>
          </a:p>
        </p:txBody>
      </p:sp>
      <p:cxnSp>
        <p:nvCxnSpPr>
          <p:cNvPr id="1595" name="Google Shape;1595;p116"/>
          <p:cNvCxnSpPr/>
          <p:nvPr/>
        </p:nvCxnSpPr>
        <p:spPr>
          <a:xfrm>
            <a:off x="4823306"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596" name="Google Shape;1596;p116"/>
          <p:cNvSpPr txBox="1"/>
          <p:nvPr/>
        </p:nvSpPr>
        <p:spPr>
          <a:xfrm>
            <a:off x="4801176" y="1313182"/>
            <a:ext cx="3804300" cy="504846"/>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Supercategory performance</a:t>
            </a:r>
            <a:br>
              <a:rPr lang="en" b="1" dirty="0">
                <a:solidFill>
                  <a:srgbClr val="000000"/>
                </a:solidFill>
                <a:latin typeface="Montserrat" panose="00000500000000000000" pitchFamily="2" charset="0"/>
                <a:ea typeface="Montserrat"/>
                <a:cs typeface="Montserrat"/>
                <a:sym typeface="Montserrat"/>
              </a:rPr>
            </a:br>
            <a:r>
              <a:rPr lang="en" sz="1000" dirty="0">
                <a:solidFill>
                  <a:schemeClr val="dk1"/>
                </a:solidFill>
                <a:latin typeface="Montserrat" panose="00000500000000000000" pitchFamily="2" charset="0"/>
                <a:ea typeface="Montserrat"/>
                <a:cs typeface="Montserrat"/>
                <a:sym typeface="Montserrat"/>
              </a:rPr>
              <a:t>4w/e 10</a:t>
            </a:r>
            <a:r>
              <a:rPr lang="en" sz="1000" baseline="30000" dirty="0">
                <a:solidFill>
                  <a:schemeClr val="dk1"/>
                </a:solidFill>
                <a:latin typeface="Montserrat" panose="00000500000000000000" pitchFamily="2" charset="0"/>
                <a:ea typeface="Montserrat"/>
                <a:cs typeface="Montserrat"/>
                <a:sym typeface="Montserrat"/>
              </a:rPr>
              <a:t>th</a:t>
            </a:r>
            <a:r>
              <a:rPr lang="en" sz="1000" dirty="0">
                <a:solidFill>
                  <a:schemeClr val="dk1"/>
                </a:solidFill>
                <a:latin typeface="Montserrat" panose="00000500000000000000" pitchFamily="2" charset="0"/>
                <a:ea typeface="Montserrat"/>
                <a:cs typeface="Montserrat"/>
                <a:sym typeface="Montserrat"/>
              </a:rPr>
              <a:t> September 2022 Value Growth</a:t>
            </a:r>
            <a:endParaRPr sz="1800" b="1" dirty="0">
              <a:solidFill>
                <a:srgbClr val="1A1A1A"/>
              </a:solidFill>
              <a:latin typeface="Montserrat" panose="00000500000000000000" pitchFamily="2" charset="0"/>
              <a:ea typeface="Montserrat"/>
              <a:cs typeface="Montserrat"/>
              <a:sym typeface="Montserrat"/>
            </a:endParaRPr>
          </a:p>
        </p:txBody>
      </p:sp>
      <p:graphicFrame>
        <p:nvGraphicFramePr>
          <p:cNvPr id="10" name="Chart 9">
            <a:extLst>
              <a:ext uri="{FF2B5EF4-FFF2-40B4-BE49-F238E27FC236}">
                <a16:creationId xmlns:a16="http://schemas.microsoft.com/office/drawing/2014/main" id="{39308796-EFA1-4CF1-A796-04F1B1A079AC}"/>
              </a:ext>
            </a:extLst>
          </p:cNvPr>
          <p:cNvGraphicFramePr/>
          <p:nvPr>
            <p:extLst>
              <p:ext uri="{D42A27DB-BD31-4B8C-83A1-F6EECF244321}">
                <p14:modId xmlns:p14="http://schemas.microsoft.com/office/powerpoint/2010/main" val="829871185"/>
              </p:ext>
            </p:extLst>
          </p:nvPr>
        </p:nvGraphicFramePr>
        <p:xfrm>
          <a:off x="365060" y="1745725"/>
          <a:ext cx="3826800" cy="2936791"/>
        </p:xfrm>
        <a:graphic>
          <a:graphicData uri="http://schemas.openxmlformats.org/drawingml/2006/chart">
            <c:chart xmlns:c="http://schemas.openxmlformats.org/drawingml/2006/chart" xmlns:r="http://schemas.openxmlformats.org/officeDocument/2006/relationships" r:id="rId4"/>
          </a:graphicData>
        </a:graphic>
      </p:graphicFrame>
      <p:sp>
        <p:nvSpPr>
          <p:cNvPr id="9" name="Subtitle 4">
            <a:extLst>
              <a:ext uri="{FF2B5EF4-FFF2-40B4-BE49-F238E27FC236}">
                <a16:creationId xmlns:a16="http://schemas.microsoft.com/office/drawing/2014/main" id="{76EB4B21-28D2-4A8E-B462-913ED964F9FB}"/>
              </a:ext>
            </a:extLst>
          </p:cNvPr>
          <p:cNvSpPr txBox="1">
            <a:spLocks/>
          </p:cNvSpPr>
          <p:nvPr/>
        </p:nvSpPr>
        <p:spPr>
          <a:xfrm>
            <a:off x="260320" y="4822003"/>
            <a:ext cx="8159100" cy="184800"/>
          </a:xfrm>
          <a:prstGeom prst="rect">
            <a:avLst/>
          </a:prstGeom>
        </p:spPr>
        <p:txBody>
          <a:bodyPr spcFirstLastPara="1" vert="horz" wrap="square" lIns="0" tIns="91425" rIns="0" bIns="91425" rtlCol="0"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Montserrat" panose="00000500000000000000" pitchFamily="2" charset="0"/>
                <a:ea typeface="Montserrat" panose="00000500000000000000" pitchFamily="2" charset="0"/>
                <a:cs typeface="Arial"/>
                <a:sym typeface="Arial"/>
              </a:defRPr>
            </a:lvl1pPr>
            <a:lvl2pPr marR="0" lvl="1"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2pPr>
            <a:lvl3pPr marR="0" lvl="2"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3pPr>
            <a:lvl4pPr marR="0" lvl="3"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4pPr>
            <a:lvl5pPr marR="0" lvl="4"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5pPr>
            <a:lvl6pPr marR="0" lvl="5"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6pPr>
            <a:lvl7pPr marR="0" lvl="6"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7pPr>
            <a:lvl8pPr marR="0" lvl="7"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8pPr>
            <a:lvl9pPr marR="0" lvl="8"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9pPr>
          </a:lstStyle>
          <a:p>
            <a:r>
              <a:rPr lang="en-PH" dirty="0"/>
              <a:t>Source:  NielsenIQ Scantrack Grocery Multiples</a:t>
            </a:r>
          </a:p>
        </p:txBody>
      </p:sp>
      <p:sp>
        <p:nvSpPr>
          <p:cNvPr id="2" name="TextBox 1">
            <a:extLst>
              <a:ext uri="{FF2B5EF4-FFF2-40B4-BE49-F238E27FC236}">
                <a16:creationId xmlns:a16="http://schemas.microsoft.com/office/drawing/2014/main" id="{5015118C-152A-48D7-A8B5-3C6825450201}"/>
              </a:ext>
            </a:extLst>
          </p:cNvPr>
          <p:cNvSpPr txBox="1"/>
          <p:nvPr/>
        </p:nvSpPr>
        <p:spPr>
          <a:xfrm>
            <a:off x="5117021" y="4700194"/>
            <a:ext cx="3488455" cy="369332"/>
          </a:xfrm>
          <a:prstGeom prst="rect">
            <a:avLst/>
          </a:prstGeom>
          <a:noFill/>
        </p:spPr>
        <p:txBody>
          <a:bodyPr wrap="none" rtlCol="0">
            <a:spAutoFit/>
          </a:bodyPr>
          <a:lstStyle/>
          <a:p>
            <a:pPr algn="r"/>
            <a:r>
              <a:rPr lang="en-GB" sz="600" dirty="0">
                <a:latin typeface="Montserrat" panose="00000500000000000000" pitchFamily="2" charset="0"/>
              </a:rPr>
              <a:t>~Health, Beauty, Toiletries &amp; Baby</a:t>
            </a:r>
          </a:p>
          <a:p>
            <a:pPr algn="r"/>
            <a:r>
              <a:rPr lang="en-GB" sz="600" dirty="0">
                <a:latin typeface="Montserrat" panose="00000500000000000000" pitchFamily="2" charset="0"/>
              </a:rPr>
              <a:t>*Confectionery, Crisps &amp; Snacks, Nuts &amp; Seeds</a:t>
            </a:r>
          </a:p>
          <a:p>
            <a:pPr algn="r"/>
            <a:r>
              <a:rPr lang="en-GB" sz="600" dirty="0">
                <a:latin typeface="Montserrat" panose="00000500000000000000" pitchFamily="2" charset="0"/>
              </a:rPr>
              <a:t>#Clothing, Entertainment, Electrical, Home, Sports &amp; Leisure, Seasonal, Stationery, Toys</a:t>
            </a:r>
          </a:p>
        </p:txBody>
      </p:sp>
      <p:cxnSp>
        <p:nvCxnSpPr>
          <p:cNvPr id="13" name="Straight Connector 12">
            <a:extLst>
              <a:ext uri="{FF2B5EF4-FFF2-40B4-BE49-F238E27FC236}">
                <a16:creationId xmlns:a16="http://schemas.microsoft.com/office/drawing/2014/main" id="{A26F70B4-74A1-A642-FD51-E68FF4F4B8EE}"/>
              </a:ext>
            </a:extLst>
          </p:cNvPr>
          <p:cNvCxnSpPr>
            <a:cxnSpLocks/>
          </p:cNvCxnSpPr>
          <p:nvPr/>
        </p:nvCxnSpPr>
        <p:spPr>
          <a:xfrm>
            <a:off x="438345" y="518016"/>
            <a:ext cx="104211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6DFA67F-D32C-BB57-A3A7-FFC920801EEF}"/>
              </a:ext>
            </a:extLst>
          </p:cNvPr>
          <p:cNvCxnSpPr>
            <a:cxnSpLocks/>
          </p:cNvCxnSpPr>
          <p:nvPr/>
        </p:nvCxnSpPr>
        <p:spPr>
          <a:xfrm flipV="1">
            <a:off x="3236888" y="779274"/>
            <a:ext cx="1047729" cy="172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1CE14245-B784-1292-0A6C-557C3D3601B5}"/>
              </a:ext>
            </a:extLst>
          </p:cNvPr>
          <p:cNvCxnSpPr>
            <a:cxnSpLocks/>
          </p:cNvCxnSpPr>
          <p:nvPr/>
        </p:nvCxnSpPr>
        <p:spPr>
          <a:xfrm>
            <a:off x="3414716" y="518016"/>
            <a:ext cx="76673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B93925B-0EA1-1ED8-E055-945B39CA61A5}"/>
              </a:ext>
            </a:extLst>
          </p:cNvPr>
          <p:cNvCxnSpPr>
            <a:cxnSpLocks/>
          </p:cNvCxnSpPr>
          <p:nvPr/>
        </p:nvCxnSpPr>
        <p:spPr>
          <a:xfrm flipV="1">
            <a:off x="438345" y="779274"/>
            <a:ext cx="955026" cy="17274"/>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9781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14"/>
        <p:cNvGrpSpPr/>
        <p:nvPr/>
      </p:nvGrpSpPr>
      <p:grpSpPr>
        <a:xfrm>
          <a:off x="0" y="0"/>
          <a:ext cx="0" cy="0"/>
          <a:chOff x="0" y="0"/>
          <a:chExt cx="0" cy="0"/>
        </a:xfrm>
      </p:grpSpPr>
      <p:sp>
        <p:nvSpPr>
          <p:cNvPr id="718" name="Google Shape;718;p47"/>
          <p:cNvSpPr/>
          <p:nvPr/>
        </p:nvSpPr>
        <p:spPr>
          <a:xfrm>
            <a:off x="6740018" y="1515568"/>
            <a:ext cx="2000100" cy="2418900"/>
          </a:xfrm>
          <a:prstGeom prst="rect">
            <a:avLst/>
          </a:prstGeom>
          <a:solidFill>
            <a:srgbClr val="D8D8D8"/>
          </a:solidFill>
          <a:ln>
            <a:noFill/>
          </a:ln>
        </p:spPr>
        <p:txBody>
          <a:bodyPr spcFirstLastPara="1" wrap="square" lIns="91425" tIns="45700" rIns="91425" bIns="45700" anchor="ctr" anchorCtr="0">
            <a:noAutofit/>
          </a:bodyPr>
          <a:lstStyle/>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Umbrellas +121%</a:t>
            </a:r>
          </a:p>
          <a:p>
            <a:pPr>
              <a:buClr>
                <a:srgbClr val="009DD9"/>
              </a:buClr>
              <a:buSzPts val="1350"/>
            </a:pPr>
            <a:r>
              <a:rPr lang="en-GB" sz="900" dirty="0">
                <a:latin typeface="Montserrat" panose="00000500000000000000" pitchFamily="2" charset="0"/>
              </a:rPr>
              <a:t>Luggage +23%</a:t>
            </a:r>
          </a:p>
          <a:p>
            <a:pPr>
              <a:buClr>
                <a:srgbClr val="009DD9"/>
              </a:buClr>
              <a:buSzPts val="1350"/>
            </a:pPr>
            <a:r>
              <a:rPr lang="en-GB" sz="900" dirty="0">
                <a:latin typeface="Montserrat" panose="00000500000000000000" pitchFamily="2" charset="0"/>
              </a:rPr>
              <a:t>Jewellery +15%</a:t>
            </a:r>
          </a:p>
          <a:p>
            <a:pPr>
              <a:buClr>
                <a:srgbClr val="009DD9"/>
              </a:buClr>
              <a:buSzPts val="1350"/>
            </a:pPr>
            <a:r>
              <a:rPr lang="en-GB" sz="900" dirty="0">
                <a:latin typeface="Montserrat" panose="00000500000000000000" pitchFamily="2" charset="0"/>
              </a:rPr>
              <a:t>Insect Control +10%</a:t>
            </a:r>
          </a:p>
        </p:txBody>
      </p:sp>
      <p:sp>
        <p:nvSpPr>
          <p:cNvPr id="715" name="Google Shape;715;p47"/>
          <p:cNvSpPr txBox="1">
            <a:spLocks noGrp="1"/>
          </p:cNvSpPr>
          <p:nvPr>
            <p:ph type="title"/>
          </p:nvPr>
        </p:nvSpPr>
        <p:spPr>
          <a:xfrm>
            <a:off x="190500" y="407214"/>
            <a:ext cx="9144000" cy="619124"/>
          </a:xfrm>
          <a:prstGeom prst="rect">
            <a:avLst/>
          </a:prstGeom>
          <a:noFill/>
          <a:ln>
            <a:noFill/>
          </a:ln>
        </p:spPr>
        <p:txBody>
          <a:bodyPr spcFirstLastPara="1" wrap="square" lIns="91425" tIns="0" rIns="91425" bIns="0" anchor="b" anchorCtr="0">
            <a:noAutofit/>
          </a:bodyPr>
          <a:lstStyle/>
          <a:p>
            <a:pPr marL="0" lvl="0" indent="0" algn="l" rtl="0">
              <a:spcBef>
                <a:spcPts val="0"/>
              </a:spcBef>
              <a:spcAft>
                <a:spcPts val="0"/>
              </a:spcAft>
              <a:buClr>
                <a:schemeClr val="dk2"/>
              </a:buClr>
              <a:buSzPts val="3000"/>
              <a:buFont typeface="Arial"/>
              <a:buNone/>
            </a:pPr>
            <a:r>
              <a:rPr lang="en-GB" sz="1700" dirty="0">
                <a:latin typeface="Montserrat" panose="00000500000000000000" pitchFamily="2" charset="0"/>
              </a:rPr>
              <a:t>Shoppers reigned in spend in September, focussing instead on core groceries and items that met specific needs</a:t>
            </a:r>
            <a:endParaRPr sz="1700" dirty="0">
              <a:latin typeface="Montserrat" panose="00000500000000000000" pitchFamily="2" charset="0"/>
            </a:endParaRPr>
          </a:p>
        </p:txBody>
      </p:sp>
      <p:sp>
        <p:nvSpPr>
          <p:cNvPr id="716" name="Google Shape;716;p47"/>
          <p:cNvSpPr/>
          <p:nvPr/>
        </p:nvSpPr>
        <p:spPr>
          <a:xfrm>
            <a:off x="359773" y="1531008"/>
            <a:ext cx="2103168" cy="2418900"/>
          </a:xfrm>
          <a:prstGeom prst="rect">
            <a:avLst/>
          </a:prstGeom>
          <a:solidFill>
            <a:srgbClr val="D9D9D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a:buSzPts val="1350"/>
            </a:pPr>
            <a:endParaRPr lang="en-GB" sz="900" dirty="0">
              <a:solidFill>
                <a:schemeClr val="tx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Suncare +47%</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Gift Packs +34%</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Deodorants/Body Spray +22%</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Glasses &amp; Lenses +20%</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Beauty/Skincare +13%</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Anti Smoking +12%</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Sports Equipment +11%</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Baby Changing +10%</a:t>
            </a:r>
          </a:p>
        </p:txBody>
      </p:sp>
      <p:sp>
        <p:nvSpPr>
          <p:cNvPr id="717" name="Google Shape;717;p47"/>
          <p:cNvSpPr/>
          <p:nvPr/>
        </p:nvSpPr>
        <p:spPr>
          <a:xfrm>
            <a:off x="2546716" y="1515568"/>
            <a:ext cx="2000100" cy="2418900"/>
          </a:xfrm>
          <a:prstGeom prst="rect">
            <a:avLst/>
          </a:prstGeom>
          <a:solidFill>
            <a:srgbClr val="D9D9D9"/>
          </a:solidFill>
          <a:ln>
            <a:noFill/>
          </a:ln>
        </p:spPr>
        <p:txBody>
          <a:bodyPr spcFirstLastPara="1" wrap="square" lIns="91425" tIns="45700" rIns="91425" bIns="45700" anchor="ctr" anchorCtr="0">
            <a:noAutofit/>
          </a:bodyPr>
          <a:lstStyle/>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Dry Pasta +29%</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Oil +20%</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Milk +19%</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Oil +16%</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Frozen Potato +18%</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Dog +15%</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Cat +14%</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Rice &amp; Grains +13%</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Frozen Ready Meals +12%</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Eggs +12%</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Frozen Poultry +10%</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Poultry +10%</a:t>
            </a:r>
          </a:p>
        </p:txBody>
      </p:sp>
      <p:sp>
        <p:nvSpPr>
          <p:cNvPr id="721" name="Google Shape;721;p47"/>
          <p:cNvSpPr/>
          <p:nvPr/>
        </p:nvSpPr>
        <p:spPr>
          <a:xfrm>
            <a:off x="359772" y="1078615"/>
            <a:ext cx="2055181"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GB" sz="1200" dirty="0">
                <a:latin typeface="Montserrat" panose="00000500000000000000" pitchFamily="2" charset="0"/>
                <a:ea typeface="Montserrat"/>
                <a:cs typeface="Montserrat"/>
                <a:sym typeface="Montserrat"/>
              </a:rPr>
              <a:t>Health &amp; Personal Care</a:t>
            </a:r>
            <a:endParaRPr lang="en-GB" sz="1200" i="0" u="none" strike="noStrike" cap="none" dirty="0">
              <a:latin typeface="Montserrat" panose="00000500000000000000" pitchFamily="2" charset="0"/>
              <a:ea typeface="Montserrat"/>
              <a:cs typeface="Montserrat"/>
              <a:sym typeface="Montserrat"/>
            </a:endParaRPr>
          </a:p>
        </p:txBody>
      </p:sp>
      <p:sp>
        <p:nvSpPr>
          <p:cNvPr id="722" name="Google Shape;722;p47"/>
          <p:cNvSpPr/>
          <p:nvPr/>
        </p:nvSpPr>
        <p:spPr>
          <a:xfrm>
            <a:off x="281876" y="4064885"/>
            <a:ext cx="8523879" cy="511921"/>
          </a:xfrm>
          <a:prstGeom prst="rect">
            <a:avLst/>
          </a:prstGeom>
          <a:solidFill>
            <a:schemeClr val="tx1"/>
          </a:solidFill>
          <a:ln>
            <a:noFill/>
          </a:ln>
        </p:spPr>
        <p:txBody>
          <a:bodyPr spcFirstLastPara="1" wrap="square" lIns="91425" tIns="45700" rIns="91425" bIns="45700" anchor="ctr" anchorCtr="0">
            <a:noAutofit/>
          </a:bodyPr>
          <a:lstStyle/>
          <a:p>
            <a:pPr lvl="0">
              <a:buClr>
                <a:schemeClr val="accent1"/>
              </a:buClr>
              <a:buSzPts val="1600"/>
            </a:pPr>
            <a:r>
              <a:rPr lang="en-GB" sz="1200" b="1" dirty="0">
                <a:solidFill>
                  <a:schemeClr val="accent1"/>
                </a:solidFill>
                <a:latin typeface="Montserrat" panose="00000500000000000000" pitchFamily="2" charset="0"/>
                <a:ea typeface="Montserrat"/>
                <a:cs typeface="Montserrat"/>
                <a:sym typeface="Montserrat"/>
              </a:rPr>
              <a:t>Shoppers spent more on personal products, convenient and staple foods as they returned to work, sporting activities and regular routines.</a:t>
            </a:r>
            <a:endParaRPr sz="1200" b="1" dirty="0">
              <a:solidFill>
                <a:schemeClr val="accent1"/>
              </a:solidFill>
              <a:latin typeface="Montserrat" panose="00000500000000000000" pitchFamily="2" charset="0"/>
              <a:ea typeface="Montserrat"/>
              <a:cs typeface="Montserrat"/>
              <a:sym typeface="Montserrat"/>
            </a:endParaRPr>
          </a:p>
        </p:txBody>
      </p:sp>
      <p:sp>
        <p:nvSpPr>
          <p:cNvPr id="723" name="Google Shape;723;p47"/>
          <p:cNvSpPr/>
          <p:nvPr/>
        </p:nvSpPr>
        <p:spPr>
          <a:xfrm>
            <a:off x="4643367" y="1515568"/>
            <a:ext cx="2000100" cy="2418900"/>
          </a:xfrm>
          <a:prstGeom prst="rect">
            <a:avLst/>
          </a:prstGeom>
          <a:solidFill>
            <a:srgbClr val="D9D9D9"/>
          </a:solidFill>
          <a:ln>
            <a:noFill/>
          </a:ln>
        </p:spPr>
        <p:txBody>
          <a:bodyPr spcFirstLastPara="1" wrap="square" lIns="91425" tIns="45700" rIns="91425" bIns="45700" anchor="ctr" anchorCtr="0">
            <a:noAutofit/>
          </a:bodyPr>
          <a:lstStyle/>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r>
              <a:rPr lang="en-GB" sz="900" dirty="0">
                <a:latin typeface="Montserrat" panose="00000500000000000000" pitchFamily="2" charset="0"/>
              </a:rPr>
              <a:t>Ice Cubes +23%</a:t>
            </a:r>
          </a:p>
          <a:p>
            <a:pPr>
              <a:buClr>
                <a:srgbClr val="009DD9"/>
              </a:buClr>
              <a:buSzPts val="1350"/>
            </a:pPr>
            <a:r>
              <a:rPr lang="en-GB" sz="900" dirty="0">
                <a:latin typeface="Montserrat" panose="00000500000000000000" pitchFamily="2" charset="0"/>
              </a:rPr>
              <a:t>Ambient Fruit Juice +22%</a:t>
            </a:r>
          </a:p>
          <a:p>
            <a:pPr>
              <a:buClr>
                <a:srgbClr val="009DD9"/>
              </a:buClr>
              <a:buSzPts val="1350"/>
            </a:pPr>
            <a:r>
              <a:rPr lang="en-GB" sz="900" dirty="0">
                <a:latin typeface="Montserrat" panose="00000500000000000000" pitchFamily="2" charset="0"/>
              </a:rPr>
              <a:t>Sports &amp; Energy Drinks +20%</a:t>
            </a:r>
          </a:p>
          <a:p>
            <a:pPr>
              <a:buClr>
                <a:srgbClr val="009DD9"/>
              </a:buClr>
              <a:buSzPts val="1350"/>
            </a:pPr>
            <a:r>
              <a:rPr lang="en-GB" sz="900" dirty="0">
                <a:latin typeface="Montserrat" panose="00000500000000000000" pitchFamily="2" charset="0"/>
              </a:rPr>
              <a:t>Sandwiches +17%</a:t>
            </a:r>
          </a:p>
          <a:p>
            <a:pPr>
              <a:buClr>
                <a:srgbClr val="009DD9"/>
              </a:buClr>
              <a:buSzPts val="1350"/>
            </a:pPr>
            <a:r>
              <a:rPr lang="en-GB" sz="900" dirty="0">
                <a:latin typeface="Montserrat" panose="00000500000000000000" pitchFamily="2" charset="0"/>
              </a:rPr>
              <a:t>Flavoured Carbonates +16%</a:t>
            </a:r>
          </a:p>
          <a:p>
            <a:pPr>
              <a:buClr>
                <a:srgbClr val="009DD9"/>
              </a:buClr>
              <a:buSzPts val="1350"/>
            </a:pPr>
            <a:r>
              <a:rPr lang="en-GB" sz="900" dirty="0">
                <a:latin typeface="Montserrat" panose="00000500000000000000" pitchFamily="2" charset="0"/>
              </a:rPr>
              <a:t>Mineral Water +15%</a:t>
            </a:r>
          </a:p>
          <a:p>
            <a:pPr>
              <a:buClr>
                <a:srgbClr val="009DD9"/>
              </a:buClr>
              <a:buSzPts val="1350"/>
            </a:pPr>
            <a:r>
              <a:rPr lang="en-GB" sz="900" dirty="0">
                <a:latin typeface="Montserrat" panose="00000500000000000000" pitchFamily="2" charset="0"/>
              </a:rPr>
              <a:t>Plasticware +14%</a:t>
            </a:r>
          </a:p>
          <a:p>
            <a:pPr>
              <a:buClr>
                <a:srgbClr val="009DD9"/>
              </a:buClr>
              <a:buSzPts val="1350"/>
            </a:pPr>
            <a:r>
              <a:rPr lang="en-GB" sz="900" dirty="0">
                <a:latin typeface="Montserrat" panose="00000500000000000000" pitchFamily="2" charset="0"/>
              </a:rPr>
              <a:t>Pot Snacks +12%</a:t>
            </a:r>
          </a:p>
          <a:p>
            <a:pPr>
              <a:buClr>
                <a:srgbClr val="009DD9"/>
              </a:buClr>
              <a:buSzPts val="1350"/>
            </a:pPr>
            <a:r>
              <a:rPr lang="en-GB" sz="900" dirty="0">
                <a:latin typeface="Montserrat" panose="00000500000000000000" pitchFamily="2" charset="0"/>
              </a:rPr>
              <a:t>Dry Noodles +12%</a:t>
            </a:r>
          </a:p>
          <a:p>
            <a:pPr>
              <a:buClr>
                <a:srgbClr val="009DD9"/>
              </a:buClr>
              <a:buSzPts val="1350"/>
            </a:pPr>
            <a:r>
              <a:rPr lang="en-GB" sz="900" dirty="0">
                <a:latin typeface="Montserrat" panose="00000500000000000000" pitchFamily="2" charset="0"/>
              </a:rPr>
              <a:t>Chilled Bread +11%</a:t>
            </a:r>
          </a:p>
        </p:txBody>
      </p:sp>
      <p:sp>
        <p:nvSpPr>
          <p:cNvPr id="726" name="Google Shape;726;p47"/>
          <p:cNvSpPr/>
          <p:nvPr/>
        </p:nvSpPr>
        <p:spPr>
          <a:xfrm>
            <a:off x="4636997" y="1078615"/>
            <a:ext cx="1997100"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Convenience</a:t>
            </a:r>
            <a:endParaRPr sz="1200" i="0" u="none" strike="noStrike" cap="none" dirty="0">
              <a:latin typeface="Montserrat" panose="00000500000000000000" pitchFamily="2" charset="0"/>
              <a:ea typeface="Montserrat"/>
              <a:cs typeface="Montserrat"/>
              <a:sym typeface="Montserrat"/>
            </a:endParaRPr>
          </a:p>
        </p:txBody>
      </p:sp>
      <p:sp>
        <p:nvSpPr>
          <p:cNvPr id="727" name="Google Shape;727;p47"/>
          <p:cNvSpPr/>
          <p:nvPr/>
        </p:nvSpPr>
        <p:spPr>
          <a:xfrm>
            <a:off x="6685834" y="1078615"/>
            <a:ext cx="1997100" cy="332400"/>
          </a:xfrm>
          <a:prstGeom prst="rect">
            <a:avLst/>
          </a:prstGeom>
          <a:noFill/>
          <a:ln w="9525" cap="flat" cmpd="sng">
            <a:solidFill>
              <a:srgbClr val="000000"/>
            </a:solidFill>
            <a:prstDash val="solid"/>
            <a:round/>
            <a:headEnd type="none" w="sm" len="sm"/>
            <a:tailEnd type="none" w="sm" len="sm"/>
          </a:ln>
        </p:spPr>
        <p:txBody>
          <a:bodyPr spcFirstLastPara="1" wrap="none" lIns="91425" tIns="45700" rIns="91425" bIns="45700" anchor="b"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Autumn</a:t>
            </a:r>
            <a:endParaRPr sz="1200" i="0" u="none" strike="noStrike" cap="none" dirty="0">
              <a:latin typeface="Montserrat" panose="00000500000000000000" pitchFamily="2" charset="0"/>
              <a:ea typeface="Montserrat"/>
              <a:cs typeface="Montserrat"/>
              <a:sym typeface="Montserrat"/>
            </a:endParaRPr>
          </a:p>
        </p:txBody>
      </p:sp>
      <p:sp>
        <p:nvSpPr>
          <p:cNvPr id="728" name="Google Shape;728;p47"/>
          <p:cNvSpPr/>
          <p:nvPr/>
        </p:nvSpPr>
        <p:spPr>
          <a:xfrm>
            <a:off x="2546716" y="1078615"/>
            <a:ext cx="1997100" cy="332400"/>
          </a:xfrm>
          <a:prstGeom prst="rect">
            <a:avLst/>
          </a:prstGeom>
          <a:noFill/>
          <a:ln w="9525" cap="flat" cmpd="sng">
            <a:solidFill>
              <a:schemeClr val="tx1"/>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GB" sz="1200" dirty="0">
                <a:latin typeface="Montserrat" panose="00000500000000000000" pitchFamily="2" charset="0"/>
                <a:ea typeface="Montserrat"/>
                <a:cs typeface="Montserrat"/>
                <a:sym typeface="Montserrat"/>
              </a:rPr>
              <a:t>Household/Staples</a:t>
            </a:r>
            <a:endParaRPr lang="en-GB" i="0" u="none" strike="noStrike" cap="none" dirty="0">
              <a:latin typeface="Montserrat" panose="00000500000000000000" pitchFamily="2" charset="0"/>
              <a:ea typeface="Montserrat"/>
              <a:cs typeface="Montserrat"/>
              <a:sym typeface="Montserrat"/>
            </a:endParaRPr>
          </a:p>
        </p:txBody>
      </p:sp>
      <p:sp>
        <p:nvSpPr>
          <p:cNvPr id="27"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281876" y="4746716"/>
            <a:ext cx="8159100" cy="138851"/>
          </a:xfrm>
        </p:spPr>
        <p:txBody>
          <a:bodyPr/>
          <a:lstStyle/>
          <a:p>
            <a:pPr marL="146050" indent="0">
              <a:buNone/>
            </a:pPr>
            <a:r>
              <a:rPr lang="en-PH" sz="700" dirty="0">
                <a:latin typeface="Montserrat" panose="00000500000000000000" pitchFamily="2" charset="0"/>
              </a:rPr>
              <a:t>Source:  NielsenIQ Scantrack Grocery Multiples 4w/e 10</a:t>
            </a:r>
            <a:r>
              <a:rPr lang="en-PH" sz="700" baseline="30000" dirty="0">
                <a:latin typeface="Montserrat" panose="00000500000000000000" pitchFamily="2" charset="0"/>
              </a:rPr>
              <a:t>th</a:t>
            </a:r>
            <a:r>
              <a:rPr lang="en-PH" sz="700" dirty="0">
                <a:latin typeface="Montserrat" panose="00000500000000000000" pitchFamily="2" charset="0"/>
              </a:rPr>
              <a:t> September 22 vs year ago</a:t>
            </a:r>
          </a:p>
        </p:txBody>
      </p:sp>
      <p:pic>
        <p:nvPicPr>
          <p:cNvPr id="7" name="Picture 2">
            <a:extLst>
              <a:ext uri="{FF2B5EF4-FFF2-40B4-BE49-F238E27FC236}">
                <a16:creationId xmlns:a16="http://schemas.microsoft.com/office/drawing/2014/main" id="{BDB09129-91AD-47A2-A7EC-0E25A8AD3E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772" y="1525722"/>
            <a:ext cx="609600" cy="6191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9E31CCB5-02D2-11FA-D212-88141BF864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7557" y="1476437"/>
            <a:ext cx="619125" cy="6191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3B5CBB80-DAE5-430F-BF28-F3E3A5F49E1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5173" y="1499384"/>
            <a:ext cx="619125" cy="6191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455BC188-DDCD-FA3E-88B9-F9FA133EF32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92317" y="1559965"/>
            <a:ext cx="6191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11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531984" y="1717449"/>
            <a:ext cx="7383415" cy="2539757"/>
          </a:xfrm>
        </p:spPr>
        <p:txBody>
          <a:bodyPr spcFirstLastPara="1" wrap="square" lIns="0" tIns="91425" rIns="0" bIns="91425" anchor="t" anchorCtr="0">
            <a:noAutofit/>
          </a:bodyPr>
          <a:lstStyle/>
          <a:p>
            <a:pPr lvl="0"/>
            <a:r>
              <a:rPr lang="en-GB" sz="1800" b="0" dirty="0">
                <a:solidFill>
                  <a:schemeClr val="bg1"/>
                </a:solidFill>
              </a:rPr>
              <a:t>Looking ahead shoppers are expected to </a:t>
            </a:r>
            <a:r>
              <a:rPr lang="en-GB" sz="1800" dirty="0">
                <a:solidFill>
                  <a:schemeClr val="accent1"/>
                </a:solidFill>
              </a:rPr>
              <a:t>adjust</a:t>
            </a:r>
            <a:r>
              <a:rPr lang="en-GB" sz="1800" b="0" dirty="0">
                <a:solidFill>
                  <a:schemeClr val="bg1"/>
                </a:solidFill>
              </a:rPr>
              <a:t> their shopping behaviour to help </a:t>
            </a:r>
            <a:r>
              <a:rPr lang="en-GB" sz="1800" dirty="0">
                <a:solidFill>
                  <a:schemeClr val="bg1"/>
                </a:solidFill>
              </a:rPr>
              <a:t>manage</a:t>
            </a:r>
            <a:r>
              <a:rPr lang="en-GB" sz="1800" b="0" dirty="0">
                <a:solidFill>
                  <a:schemeClr val="bg1"/>
                </a:solidFill>
              </a:rPr>
              <a:t> overall household spend.</a:t>
            </a:r>
            <a:endParaRPr lang="en-PH" sz="1800" dirty="0">
              <a:solidFill>
                <a:schemeClr val="accent1"/>
              </a:solidFill>
              <a:latin typeface="Montserrat" panose="00000500000000000000" pitchFamily="2" charset="0"/>
            </a:endParaRPr>
          </a:p>
        </p:txBody>
      </p:sp>
    </p:spTree>
    <p:extLst>
      <p:ext uri="{BB962C8B-B14F-4D97-AF65-F5344CB8AC3E}">
        <p14:creationId xmlns:p14="http://schemas.microsoft.com/office/powerpoint/2010/main" val="3193940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What happened by channel? </a:t>
            </a:r>
          </a:p>
        </p:txBody>
      </p:sp>
      <p:sp>
        <p:nvSpPr>
          <p:cNvPr id="4" name="TextBox 3">
            <a:extLst>
              <a:ext uri="{FF2B5EF4-FFF2-40B4-BE49-F238E27FC236}">
                <a16:creationId xmlns:a16="http://schemas.microsoft.com/office/drawing/2014/main" id="{769C8D9D-AA73-4C1F-B956-0EB145CCF334}"/>
              </a:ext>
            </a:extLst>
          </p:cNvPr>
          <p:cNvSpPr txBox="1"/>
          <p:nvPr/>
        </p:nvSpPr>
        <p:spPr>
          <a:xfrm>
            <a:off x="2222500" y="2424212"/>
            <a:ext cx="4614332" cy="307777"/>
          </a:xfrm>
          <a:prstGeom prst="rect">
            <a:avLst/>
          </a:prstGeom>
          <a:noFill/>
        </p:spPr>
        <p:txBody>
          <a:bodyPr wrap="square">
            <a:spAutoFit/>
          </a:bodyPr>
          <a:lstStyle/>
          <a:p>
            <a:r>
              <a:rPr lang="en-GB" sz="1400" b="1" i="0" u="none" strike="noStrike" dirty="0">
                <a:solidFill>
                  <a:srgbClr val="000000"/>
                </a:solidFill>
                <a:effectLst/>
                <a:latin typeface="Calibri" panose="020F0502020204030204" pitchFamily="34" charset="0"/>
              </a:rPr>
              <a:t>-1.8%</a:t>
            </a:r>
            <a:r>
              <a:rPr lang="en-GB" dirty="0"/>
              <a:t> </a:t>
            </a:r>
          </a:p>
        </p:txBody>
      </p:sp>
    </p:spTree>
    <p:extLst>
      <p:ext uri="{BB962C8B-B14F-4D97-AF65-F5344CB8AC3E}">
        <p14:creationId xmlns:p14="http://schemas.microsoft.com/office/powerpoint/2010/main" val="2202126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7"/>
        <p:cNvGrpSpPr/>
        <p:nvPr/>
      </p:nvGrpSpPr>
      <p:grpSpPr>
        <a:xfrm>
          <a:off x="0" y="0"/>
          <a:ext cx="0" cy="0"/>
          <a:chOff x="0" y="0"/>
          <a:chExt cx="0" cy="0"/>
        </a:xfrm>
      </p:grpSpPr>
      <p:sp>
        <p:nvSpPr>
          <p:cNvPr id="1128" name="Google Shape;1128;p125"/>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 sz="1800" dirty="0"/>
              <a:t>Five take outs from Total Till for the 4 weeks to 10</a:t>
            </a:r>
            <a:r>
              <a:rPr lang="en" sz="1800" baseline="30000" dirty="0"/>
              <a:t>th</a:t>
            </a:r>
            <a:r>
              <a:rPr lang="en" sz="1800" dirty="0"/>
              <a:t> September 2022</a:t>
            </a:r>
            <a:endParaRPr sz="1800" dirty="0"/>
          </a:p>
        </p:txBody>
      </p:sp>
      <p:sp>
        <p:nvSpPr>
          <p:cNvPr id="1130" name="Google Shape;1130;p125"/>
          <p:cNvSpPr txBox="1"/>
          <p:nvPr/>
        </p:nvSpPr>
        <p:spPr>
          <a:xfrm>
            <a:off x="318936" y="1965329"/>
            <a:ext cx="548700" cy="243795"/>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2</a:t>
            </a:r>
            <a:endParaRPr sz="2000" b="1" i="0" u="none" strike="noStrike" cap="none" dirty="0">
              <a:latin typeface="Montserrat"/>
              <a:ea typeface="Montserrat"/>
              <a:cs typeface="Montserrat"/>
              <a:sym typeface="Montserrat"/>
            </a:endParaRPr>
          </a:p>
        </p:txBody>
      </p:sp>
      <p:sp>
        <p:nvSpPr>
          <p:cNvPr id="1132" name="Google Shape;1132;p125"/>
          <p:cNvSpPr txBox="1"/>
          <p:nvPr/>
        </p:nvSpPr>
        <p:spPr>
          <a:xfrm>
            <a:off x="332221" y="2582866"/>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3</a:t>
            </a:r>
            <a:endParaRPr sz="2000" b="1" i="0" u="none" strike="noStrike" cap="none" dirty="0">
              <a:latin typeface="Montserrat"/>
              <a:ea typeface="Montserrat"/>
              <a:cs typeface="Montserrat"/>
              <a:sym typeface="Montserrat"/>
            </a:endParaRPr>
          </a:p>
        </p:txBody>
      </p:sp>
      <p:sp>
        <p:nvSpPr>
          <p:cNvPr id="1133" name="Google Shape;1133;p125"/>
          <p:cNvSpPr txBox="1"/>
          <p:nvPr/>
        </p:nvSpPr>
        <p:spPr>
          <a:xfrm>
            <a:off x="641121" y="3928467"/>
            <a:ext cx="8311413" cy="661200"/>
          </a:xfrm>
          <a:prstGeom prst="rect">
            <a:avLst/>
          </a:prstGeom>
          <a:noFill/>
          <a:ln>
            <a:noFill/>
          </a:ln>
        </p:spPr>
        <p:txBody>
          <a:bodyPr spcFirstLastPara="1" wrap="square" lIns="0" tIns="45700" rIns="0" bIns="45700" anchor="ctr" anchorCtr="0">
            <a:noAutofit/>
          </a:bodyPr>
          <a:lstStyle/>
          <a:p>
            <a:pPr marL="0" lvl="0" indent="0" rtl="0">
              <a:spcBef>
                <a:spcPts val="0"/>
              </a:spcBef>
              <a:spcAft>
                <a:spcPts val="0"/>
              </a:spcAft>
              <a:buClr>
                <a:schemeClr val="dk1"/>
              </a:buClr>
              <a:buSzPts val="1100"/>
              <a:buFont typeface="Arial"/>
              <a:buNone/>
            </a:pPr>
            <a:r>
              <a:rPr lang="en-GB" b="1" dirty="0">
                <a:solidFill>
                  <a:schemeClr val="dk1"/>
                </a:solidFill>
                <a:latin typeface="Montserrat"/>
                <a:ea typeface="Montserrat"/>
                <a:cs typeface="Montserrat"/>
                <a:sym typeface="Montserrat"/>
              </a:rPr>
              <a:t>Shoppers </a:t>
            </a:r>
            <a:r>
              <a:rPr lang="en-GB" dirty="0">
                <a:solidFill>
                  <a:schemeClr val="dk1"/>
                </a:solidFill>
                <a:latin typeface="Montserrat"/>
                <a:ea typeface="Montserrat"/>
                <a:cs typeface="Montserrat"/>
                <a:sym typeface="Montserrat"/>
              </a:rPr>
              <a:t>remain </a:t>
            </a:r>
            <a:r>
              <a:rPr lang="en-GB" b="1" dirty="0">
                <a:solidFill>
                  <a:schemeClr val="dk1"/>
                </a:solidFill>
                <a:latin typeface="Montserrat"/>
                <a:ea typeface="Montserrat"/>
                <a:cs typeface="Montserrat"/>
                <a:sym typeface="Montserrat"/>
              </a:rPr>
              <a:t>cautious </a:t>
            </a:r>
            <a:r>
              <a:rPr lang="en-GB" dirty="0">
                <a:solidFill>
                  <a:schemeClr val="dk1"/>
                </a:solidFill>
                <a:latin typeface="Montserrat"/>
                <a:ea typeface="Montserrat"/>
                <a:cs typeface="Montserrat"/>
                <a:sym typeface="Montserrat"/>
              </a:rPr>
              <a:t>about their own personal finances</a:t>
            </a:r>
            <a:endParaRPr lang="en-GB" b="1" dirty="0">
              <a:solidFill>
                <a:schemeClr val="dk1"/>
              </a:solidFill>
              <a:latin typeface="Montserrat"/>
              <a:ea typeface="Montserrat"/>
              <a:cs typeface="Montserrat"/>
              <a:sym typeface="Montserrat"/>
            </a:endParaRPr>
          </a:p>
        </p:txBody>
      </p:sp>
      <p:sp>
        <p:nvSpPr>
          <p:cNvPr id="1134" name="Google Shape;1134;p125"/>
          <p:cNvSpPr txBox="1"/>
          <p:nvPr/>
        </p:nvSpPr>
        <p:spPr>
          <a:xfrm>
            <a:off x="318936" y="3309741"/>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4</a:t>
            </a:r>
            <a:endParaRPr sz="2000" b="1" i="0" u="none" strike="noStrike" cap="none" dirty="0">
              <a:latin typeface="Montserrat"/>
              <a:ea typeface="Montserrat"/>
              <a:cs typeface="Montserrat"/>
              <a:sym typeface="Montserrat"/>
            </a:endParaRPr>
          </a:p>
        </p:txBody>
      </p:sp>
      <p:sp>
        <p:nvSpPr>
          <p:cNvPr id="1135" name="Google Shape;1135;p125"/>
          <p:cNvSpPr txBox="1"/>
          <p:nvPr/>
        </p:nvSpPr>
        <p:spPr>
          <a:xfrm>
            <a:off x="707267" y="1161855"/>
            <a:ext cx="8124608" cy="393600"/>
          </a:xfrm>
          <a:prstGeom prst="rect">
            <a:avLst/>
          </a:prstGeom>
          <a:noFill/>
          <a:ln>
            <a:noFill/>
          </a:ln>
        </p:spPr>
        <p:txBody>
          <a:bodyPr spcFirstLastPara="1" wrap="square" lIns="0" tIns="45700" rIns="0" bIns="45700" anchor="ctr" anchorCtr="0">
            <a:noAutofit/>
          </a:bodyPr>
          <a:lstStyle/>
          <a:p>
            <a:pPr marL="0" lvl="0" indent="0" rtl="0">
              <a:spcBef>
                <a:spcPts val="0"/>
              </a:spcBef>
              <a:spcAft>
                <a:spcPts val="0"/>
              </a:spcAft>
              <a:buClr>
                <a:schemeClr val="dk1"/>
              </a:buClr>
              <a:buSzPts val="1100"/>
              <a:buFont typeface="Arial"/>
              <a:buNone/>
            </a:pPr>
            <a:r>
              <a:rPr lang="en-GB" b="1" dirty="0">
                <a:solidFill>
                  <a:schemeClr val="dk1"/>
                </a:solidFill>
                <a:latin typeface="Montserrat"/>
                <a:ea typeface="Montserrat"/>
                <a:cs typeface="Montserrat"/>
                <a:sym typeface="Montserrat"/>
              </a:rPr>
              <a:t>Growths slow </a:t>
            </a:r>
            <a:r>
              <a:rPr lang="en-GB" dirty="0">
                <a:solidFill>
                  <a:schemeClr val="dk1"/>
                </a:solidFill>
                <a:latin typeface="Montserrat"/>
                <a:ea typeface="Montserrat"/>
                <a:cs typeface="Montserrat"/>
                <a:sym typeface="Montserrat"/>
              </a:rPr>
              <a:t>to </a:t>
            </a:r>
            <a:r>
              <a:rPr lang="en-GB" b="1" dirty="0">
                <a:solidFill>
                  <a:schemeClr val="dk1"/>
                </a:solidFill>
                <a:latin typeface="Montserrat"/>
                <a:ea typeface="Montserrat"/>
                <a:cs typeface="Montserrat"/>
                <a:sym typeface="Montserrat"/>
              </a:rPr>
              <a:t>2.5% </a:t>
            </a:r>
            <a:r>
              <a:rPr lang="en-GB" dirty="0">
                <a:solidFill>
                  <a:schemeClr val="dk1"/>
                </a:solidFill>
                <a:latin typeface="Montserrat"/>
                <a:ea typeface="Montserrat"/>
                <a:cs typeface="Montserrat"/>
                <a:sym typeface="Montserrat"/>
              </a:rPr>
              <a:t>as shoppers return from holidays</a:t>
            </a:r>
          </a:p>
        </p:txBody>
      </p:sp>
      <p:sp>
        <p:nvSpPr>
          <p:cNvPr id="1136" name="Google Shape;1136;p125"/>
          <p:cNvSpPr txBox="1"/>
          <p:nvPr/>
        </p:nvSpPr>
        <p:spPr>
          <a:xfrm>
            <a:off x="332221" y="4024523"/>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5</a:t>
            </a:r>
            <a:endParaRPr sz="2000" b="1" i="0" u="none" strike="noStrike" cap="none" dirty="0">
              <a:latin typeface="Montserrat"/>
              <a:ea typeface="Montserrat"/>
              <a:cs typeface="Montserrat"/>
              <a:sym typeface="Montserrat"/>
            </a:endParaRPr>
          </a:p>
        </p:txBody>
      </p:sp>
      <p:sp>
        <p:nvSpPr>
          <p:cNvPr id="1137" name="Google Shape;1137;p125"/>
          <p:cNvSpPr txBox="1"/>
          <p:nvPr/>
        </p:nvSpPr>
        <p:spPr>
          <a:xfrm>
            <a:off x="676284" y="1792543"/>
            <a:ext cx="8186574" cy="544768"/>
          </a:xfrm>
          <a:prstGeom prst="rect">
            <a:avLst/>
          </a:prstGeom>
          <a:noFill/>
          <a:ln>
            <a:noFill/>
          </a:ln>
        </p:spPr>
        <p:txBody>
          <a:bodyPr spcFirstLastPara="1" wrap="square" lIns="0" tIns="45700" rIns="0" bIns="45700" anchor="ctr" anchorCtr="0">
            <a:noAutofit/>
          </a:bodyPr>
          <a:lstStyle/>
          <a:p>
            <a:pPr marL="0" lvl="0" indent="0" rtl="0">
              <a:spcBef>
                <a:spcPts val="0"/>
              </a:spcBef>
              <a:spcAft>
                <a:spcPts val="0"/>
              </a:spcAft>
              <a:buClr>
                <a:schemeClr val="dk1"/>
              </a:buClr>
              <a:buSzPts val="1100"/>
              <a:buFont typeface="Arial"/>
              <a:buNone/>
            </a:pPr>
            <a:r>
              <a:rPr lang="en-GB" b="1" dirty="0">
                <a:solidFill>
                  <a:schemeClr val="dk1"/>
                </a:solidFill>
                <a:latin typeface="Montserrat"/>
                <a:ea typeface="Montserrat"/>
                <a:cs typeface="Montserrat"/>
                <a:sym typeface="Montserrat"/>
              </a:rPr>
              <a:t>ASDA </a:t>
            </a:r>
            <a:r>
              <a:rPr lang="en-GB" dirty="0">
                <a:solidFill>
                  <a:schemeClr val="dk1"/>
                </a:solidFill>
                <a:latin typeface="Montserrat"/>
                <a:ea typeface="Montserrat"/>
                <a:cs typeface="Montserrat"/>
                <a:sym typeface="Montserrat"/>
              </a:rPr>
              <a:t>was the fastest growing Grocery Multiple</a:t>
            </a:r>
            <a:endParaRPr lang="en-GB" b="1" dirty="0">
              <a:solidFill>
                <a:schemeClr val="dk1"/>
              </a:solidFill>
              <a:latin typeface="Montserrat"/>
              <a:ea typeface="Montserrat"/>
              <a:cs typeface="Montserrat"/>
              <a:sym typeface="Montserrat"/>
            </a:endParaRPr>
          </a:p>
        </p:txBody>
      </p:sp>
      <p:sp>
        <p:nvSpPr>
          <p:cNvPr id="1138" name="Google Shape;1138;p125"/>
          <p:cNvSpPr txBox="1"/>
          <p:nvPr/>
        </p:nvSpPr>
        <p:spPr>
          <a:xfrm>
            <a:off x="332221" y="1123767"/>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1</a:t>
            </a:r>
            <a:endParaRPr sz="2000" b="1" i="0" u="none" strike="noStrike" cap="none" dirty="0">
              <a:latin typeface="Montserrat"/>
              <a:ea typeface="Montserrat"/>
              <a:cs typeface="Montserrat"/>
              <a:sym typeface="Montserrat"/>
            </a:endParaRPr>
          </a:p>
        </p:txBody>
      </p:sp>
      <p:sp>
        <p:nvSpPr>
          <p:cNvPr id="13" name="Google Shape;1137;p125">
            <a:extLst>
              <a:ext uri="{FF2B5EF4-FFF2-40B4-BE49-F238E27FC236}">
                <a16:creationId xmlns:a16="http://schemas.microsoft.com/office/drawing/2014/main" id="{E5683DC5-CA79-45CF-9547-EDE013695E52}"/>
              </a:ext>
            </a:extLst>
          </p:cNvPr>
          <p:cNvSpPr txBox="1"/>
          <p:nvPr/>
        </p:nvSpPr>
        <p:spPr>
          <a:xfrm>
            <a:off x="641121" y="2534086"/>
            <a:ext cx="8095787" cy="617476"/>
          </a:xfrm>
          <a:prstGeom prst="rect">
            <a:avLst/>
          </a:prstGeom>
          <a:noFill/>
          <a:ln>
            <a:noFill/>
          </a:ln>
        </p:spPr>
        <p:txBody>
          <a:bodyPr spcFirstLastPara="1" wrap="square" lIns="0" tIns="45700" rIns="0" bIns="45700" anchor="ctr" anchorCtr="0">
            <a:noAutofit/>
          </a:bodyPr>
          <a:lstStyle/>
          <a:p>
            <a:pPr marL="0" lvl="0" indent="0" rtl="0">
              <a:spcBef>
                <a:spcPts val="0"/>
              </a:spcBef>
              <a:spcAft>
                <a:spcPts val="0"/>
              </a:spcAft>
              <a:buClr>
                <a:schemeClr val="dk1"/>
              </a:buClr>
              <a:buSzPts val="1100"/>
              <a:buFont typeface="Arial"/>
              <a:buNone/>
            </a:pPr>
            <a:r>
              <a:rPr lang="en-GB" b="1" dirty="0">
                <a:solidFill>
                  <a:schemeClr val="dk1"/>
                </a:solidFill>
                <a:latin typeface="Montserrat"/>
                <a:ea typeface="Montserrat"/>
                <a:cs typeface="Montserrat"/>
                <a:sym typeface="Montserrat"/>
              </a:rPr>
              <a:t>Online share </a:t>
            </a:r>
            <a:r>
              <a:rPr lang="en-GB" dirty="0">
                <a:solidFill>
                  <a:schemeClr val="dk1"/>
                </a:solidFill>
                <a:latin typeface="Montserrat"/>
                <a:ea typeface="Montserrat"/>
                <a:cs typeface="Montserrat"/>
                <a:sym typeface="Montserrat"/>
              </a:rPr>
              <a:t>looks to be </a:t>
            </a:r>
            <a:r>
              <a:rPr lang="en-GB" b="1" dirty="0">
                <a:solidFill>
                  <a:schemeClr val="dk1"/>
                </a:solidFill>
                <a:latin typeface="Montserrat"/>
                <a:ea typeface="Montserrat"/>
                <a:cs typeface="Montserrat"/>
                <a:sym typeface="Montserrat"/>
              </a:rPr>
              <a:t>stablising </a:t>
            </a:r>
            <a:r>
              <a:rPr lang="en-GB" dirty="0">
                <a:solidFill>
                  <a:schemeClr val="dk1"/>
                </a:solidFill>
                <a:latin typeface="Montserrat"/>
                <a:ea typeface="Montserrat"/>
                <a:cs typeface="Montserrat"/>
                <a:sym typeface="Montserrat"/>
              </a:rPr>
              <a:t>at around </a:t>
            </a:r>
            <a:r>
              <a:rPr lang="en-GB" b="1" dirty="0">
                <a:solidFill>
                  <a:schemeClr val="dk1"/>
                </a:solidFill>
                <a:latin typeface="Montserrat"/>
                <a:ea typeface="Montserrat"/>
                <a:cs typeface="Montserrat"/>
                <a:sym typeface="Montserrat"/>
              </a:rPr>
              <a:t>11%</a:t>
            </a:r>
          </a:p>
        </p:txBody>
      </p:sp>
      <p:sp>
        <p:nvSpPr>
          <p:cNvPr id="15" name="Google Shape;1135;p125">
            <a:extLst>
              <a:ext uri="{FF2B5EF4-FFF2-40B4-BE49-F238E27FC236}">
                <a16:creationId xmlns:a16="http://schemas.microsoft.com/office/drawing/2014/main" id="{500B54D9-C89E-47A8-A9AE-1A4EAC3BB06E}"/>
              </a:ext>
            </a:extLst>
          </p:cNvPr>
          <p:cNvSpPr txBox="1"/>
          <p:nvPr/>
        </p:nvSpPr>
        <p:spPr>
          <a:xfrm>
            <a:off x="676284" y="3379122"/>
            <a:ext cx="8060624" cy="393600"/>
          </a:xfrm>
          <a:prstGeom prst="rect">
            <a:avLst/>
          </a:prstGeom>
          <a:noFill/>
          <a:ln>
            <a:noFill/>
          </a:ln>
        </p:spPr>
        <p:txBody>
          <a:bodyPr spcFirstLastPara="1" wrap="square" lIns="0" tIns="45700" rIns="0" bIns="45700" anchor="ctr" anchorCtr="0">
            <a:noAutofit/>
          </a:bodyPr>
          <a:lstStyle/>
          <a:p>
            <a:pPr marL="0" lvl="0" indent="0" rtl="0">
              <a:spcBef>
                <a:spcPts val="0"/>
              </a:spcBef>
              <a:spcAft>
                <a:spcPts val="0"/>
              </a:spcAft>
              <a:buNone/>
            </a:pPr>
            <a:r>
              <a:rPr lang="en-GB" b="1" dirty="0">
                <a:latin typeface="Montserrat"/>
                <a:ea typeface="Montserrat"/>
                <a:cs typeface="Montserrat"/>
                <a:sym typeface="Montserrat"/>
              </a:rPr>
              <a:t>Volume growths are </a:t>
            </a:r>
            <a:r>
              <a:rPr lang="en-GB" dirty="0">
                <a:latin typeface="Montserrat"/>
                <a:ea typeface="Montserrat"/>
                <a:cs typeface="Montserrat"/>
                <a:sym typeface="Montserrat"/>
              </a:rPr>
              <a:t>down in all supercategories </a:t>
            </a:r>
            <a:r>
              <a:rPr lang="en-GB" b="1" dirty="0">
                <a:latin typeface="Montserrat"/>
                <a:ea typeface="Montserrat"/>
                <a:cs typeface="Montserrat"/>
                <a:sym typeface="Montserrat"/>
              </a:rPr>
              <a:t>except Soft Drinks</a:t>
            </a:r>
            <a:r>
              <a:rPr lang="en-GB" dirty="0">
                <a:latin typeface="Montserrat"/>
                <a:ea typeface="Montserrat"/>
                <a:cs typeface="Montserrat"/>
                <a:sym typeface="Montserrat"/>
              </a:rPr>
              <a:t> </a:t>
            </a:r>
          </a:p>
        </p:txBody>
      </p:sp>
    </p:spTree>
    <p:extLst>
      <p:ext uri="{BB962C8B-B14F-4D97-AF65-F5344CB8AC3E}">
        <p14:creationId xmlns:p14="http://schemas.microsoft.com/office/powerpoint/2010/main" val="3974501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76421" y="1113223"/>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10</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September 2022 vs last year</a:t>
            </a:r>
            <a:endParaRPr sz="1000"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376420" y="165526"/>
            <a:ext cx="8767579" cy="372012"/>
          </a:xfrm>
        </p:spPr>
        <p:txBody>
          <a:bodyPr spcFirstLastPara="1" wrap="square" lIns="0" tIns="91425" rIns="0" bIns="91425" anchor="t" anchorCtr="0">
            <a:noAutofit/>
          </a:bodyPr>
          <a:lstStyle/>
          <a:p>
            <a:pPr lvl="0"/>
            <a:r>
              <a:rPr lang="en-PH" sz="2000" dirty="0"/>
              <a:t>Growth slowed across most trade channels at the end of Summer</a:t>
            </a:r>
            <a:endParaRPr lang="en-PH" sz="2000" dirty="0">
              <a:latin typeface="Montserrat" panose="00000500000000000000" pitchFamily="2" charset="0"/>
            </a:endParaRP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164979" y="4749778"/>
            <a:ext cx="8159100" cy="184800"/>
          </a:xfrm>
        </p:spPr>
        <p:txBody>
          <a:bodyPr/>
          <a:lstStyle/>
          <a:p>
            <a:pPr marL="146050" indent="0">
              <a:buNone/>
            </a:pPr>
            <a:r>
              <a:rPr lang="en-PH" sz="700" dirty="0">
                <a:latin typeface="Montserrat" panose="00000500000000000000" pitchFamily="2" charset="0"/>
              </a:rPr>
              <a:t>Source:  NielsenIQ Scantrack Total Store Read , *Homescan FMCG, **Homescan Total FMCG</a:t>
            </a:r>
          </a:p>
          <a:p>
            <a:pPr marL="146050" indent="0">
              <a:buNone/>
            </a:pPr>
            <a:endParaRPr lang="en-PH" sz="700" dirty="0">
              <a:latin typeface="Montserrat" panose="00000500000000000000" pitchFamily="2" charset="0"/>
            </a:endParaRP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2616104068"/>
              </p:ext>
            </p:extLst>
          </p:nvPr>
        </p:nvGraphicFramePr>
        <p:xfrm>
          <a:off x="740598" y="1573342"/>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06967" y="4863066"/>
            <a:ext cx="3714478" cy="246221"/>
          </a:xfrm>
          <a:prstGeom prst="rect">
            <a:avLst/>
          </a:prstGeom>
          <a:noFill/>
        </p:spPr>
        <p:txBody>
          <a:bodyPr wrap="none" rtlCol="0">
            <a:spAutoFit/>
          </a:bodyPr>
          <a:lstStyle/>
          <a:p>
            <a:pPr algn="r"/>
            <a:r>
              <a:rPr lang="en-GB" sz="1000" dirty="0">
                <a:latin typeface="Montserrat" panose="00000500000000000000" pitchFamily="2" charset="0"/>
                <a:cs typeface="Calibri" panose="020F0502020204030204" pitchFamily="34" charset="0"/>
              </a:rPr>
              <a:t>Nb.  Supermarkets include Dark Stores and Pick stores</a:t>
            </a:r>
          </a:p>
        </p:txBody>
      </p:sp>
    </p:spTree>
    <p:extLst>
      <p:ext uri="{BB962C8B-B14F-4D97-AF65-F5344CB8AC3E}">
        <p14:creationId xmlns:p14="http://schemas.microsoft.com/office/powerpoint/2010/main" val="3091049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76421" y="1020603"/>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YTD </a:t>
            </a:r>
            <a:r>
              <a:rPr lang="en" sz="1000" dirty="0">
                <a:latin typeface="Montserrat" panose="00000500000000000000" pitchFamily="2" charset="0"/>
                <a:ea typeface="Montserrat"/>
                <a:cs typeface="Montserrat"/>
                <a:sym typeface="Montserrat"/>
              </a:rPr>
              <a:t>36 </a:t>
            </a:r>
            <a:r>
              <a:rPr lang="en" sz="1000" dirty="0">
                <a:solidFill>
                  <a:srgbClr val="000000"/>
                </a:solidFill>
                <a:latin typeface="Montserrat" panose="00000500000000000000" pitchFamily="2" charset="0"/>
                <a:ea typeface="Montserrat"/>
                <a:cs typeface="Montserrat"/>
                <a:sym typeface="Montserrat"/>
              </a:rPr>
              <a:t>w/e 10</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September 2022 vs last year</a:t>
            </a:r>
            <a:endParaRPr sz="1000"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376421" y="180431"/>
            <a:ext cx="8717386" cy="372012"/>
          </a:xfrm>
        </p:spPr>
        <p:txBody>
          <a:bodyPr spcFirstLastPara="1" wrap="square" lIns="0" tIns="91425" rIns="0" bIns="91425" anchor="t" anchorCtr="0">
            <a:noAutofit/>
          </a:bodyPr>
          <a:lstStyle/>
          <a:p>
            <a:pPr lvl="0"/>
            <a:r>
              <a:rPr lang="en-PH" sz="2000" dirty="0">
                <a:latin typeface="Montserrat" panose="00000500000000000000" pitchFamily="2" charset="0"/>
              </a:rPr>
              <a:t>Tougher </a:t>
            </a:r>
            <a:r>
              <a:rPr lang="en-PH" sz="2000" dirty="0"/>
              <a:t>comparatives continue to challenge </a:t>
            </a:r>
            <a:r>
              <a:rPr lang="en-PH" sz="2000" dirty="0">
                <a:latin typeface="Montserrat" panose="00000500000000000000" pitchFamily="2" charset="0"/>
              </a:rPr>
              <a:t>YTD growth, whilst </a:t>
            </a:r>
            <a:r>
              <a:rPr lang="en-PH" sz="2000" dirty="0"/>
              <a:t>store openings help drive momentum at the Discounters</a:t>
            </a:r>
            <a:endParaRPr lang="en-PH" sz="2000" dirty="0">
              <a:latin typeface="Montserrat" panose="00000500000000000000" pitchFamily="2" charset="0"/>
            </a:endParaRP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164979" y="4742283"/>
            <a:ext cx="8159100" cy="184800"/>
          </a:xfrm>
        </p:spPr>
        <p:txBody>
          <a:bodyPr/>
          <a:lstStyle/>
          <a:p>
            <a:pPr marL="146050" indent="0">
              <a:buNone/>
            </a:pPr>
            <a:r>
              <a:rPr lang="en-PH" sz="700" dirty="0">
                <a:latin typeface="Montserrat" panose="00000500000000000000" pitchFamily="2" charset="0"/>
              </a:rPr>
              <a:t>Source:  NielsenIQ Scantrack Total Store Read , *Homescan FMCG, **Homescan Total FMCG</a:t>
            </a:r>
          </a:p>
          <a:p>
            <a:pPr marL="146050" indent="0">
              <a:buNone/>
            </a:pPr>
            <a:endParaRPr lang="en-PH" sz="700" dirty="0">
              <a:latin typeface="Montserrat" panose="00000500000000000000" pitchFamily="2" charset="0"/>
            </a:endParaRP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3030914622"/>
              </p:ext>
            </p:extLst>
          </p:nvPr>
        </p:nvGraphicFramePr>
        <p:xfrm>
          <a:off x="753025" y="1581715"/>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06967" y="4863066"/>
            <a:ext cx="3714478" cy="246221"/>
          </a:xfrm>
          <a:prstGeom prst="rect">
            <a:avLst/>
          </a:prstGeom>
          <a:noFill/>
        </p:spPr>
        <p:txBody>
          <a:bodyPr wrap="none" rtlCol="0">
            <a:spAutoFit/>
          </a:bodyPr>
          <a:lstStyle/>
          <a:p>
            <a:pPr algn="r"/>
            <a:r>
              <a:rPr lang="en-GB" sz="1000" dirty="0">
                <a:latin typeface="Montserrat" panose="00000500000000000000" pitchFamily="2" charset="0"/>
                <a:cs typeface="Calibri" panose="020F0502020204030204" pitchFamily="34" charset="0"/>
              </a:rPr>
              <a:t>Nb.  Supermarkets include Dark Stores and Pick stores</a:t>
            </a:r>
          </a:p>
        </p:txBody>
      </p:sp>
    </p:spTree>
    <p:extLst>
      <p:ext uri="{BB962C8B-B14F-4D97-AF65-F5344CB8AC3E}">
        <p14:creationId xmlns:p14="http://schemas.microsoft.com/office/powerpoint/2010/main" val="3658801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54650" y="1288924"/>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10</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September vs </a:t>
            </a:r>
            <a:r>
              <a:rPr lang="en" sz="1000" b="1" dirty="0">
                <a:solidFill>
                  <a:srgbClr val="000000"/>
                </a:solidFill>
                <a:latin typeface="Montserrat" panose="00000500000000000000" pitchFamily="2" charset="0"/>
                <a:ea typeface="Montserrat"/>
                <a:cs typeface="Montserrat"/>
                <a:sym typeface="Montserrat"/>
              </a:rPr>
              <a:t>Prior period</a:t>
            </a:r>
            <a:endParaRPr sz="1000" b="1"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116733" y="288388"/>
            <a:ext cx="8962532" cy="596983"/>
          </a:xfrm>
        </p:spPr>
        <p:txBody>
          <a:bodyPr spcFirstLastPara="1" wrap="square" lIns="0" tIns="91425" rIns="0" bIns="91425" anchor="t" anchorCtr="0">
            <a:noAutofit/>
          </a:bodyPr>
          <a:lstStyle/>
          <a:p>
            <a:pPr lvl="0"/>
            <a:r>
              <a:rPr lang="en-PH" sz="2000" dirty="0"/>
              <a:t>Despite weaker sales in September vs August, shoppers still spent more in the Discounters and Value Retailers</a:t>
            </a:r>
            <a:endParaRPr lang="en-PH" sz="2000" dirty="0">
              <a:latin typeface="Montserrat" panose="00000500000000000000" pitchFamily="2" charset="0"/>
            </a:endParaRP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262281" y="4778827"/>
            <a:ext cx="8159100" cy="184800"/>
          </a:xfrm>
        </p:spPr>
        <p:txBody>
          <a:bodyPr/>
          <a:lstStyle/>
          <a:p>
            <a:pPr marL="146050" indent="0">
              <a:buNone/>
            </a:pPr>
            <a:r>
              <a:rPr lang="en-PH" sz="600" dirty="0">
                <a:latin typeface="Montserrat" panose="00000500000000000000" pitchFamily="2" charset="0"/>
              </a:rPr>
              <a:t>Source:  NielsenIQ Scantrack Total Store Read, *Homescan FMCG, **Homescan Total FMCG</a:t>
            </a: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3865543322"/>
              </p:ext>
            </p:extLst>
          </p:nvPr>
        </p:nvGraphicFramePr>
        <p:xfrm>
          <a:off x="789299" y="1500554"/>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747657" y="4927853"/>
            <a:ext cx="2988318" cy="215444"/>
          </a:xfrm>
          <a:prstGeom prst="rect">
            <a:avLst/>
          </a:prstGeom>
          <a:noFill/>
        </p:spPr>
        <p:txBody>
          <a:bodyPr wrap="none" rtlCol="0">
            <a:spAutoFit/>
          </a:bodyPr>
          <a:lstStyle/>
          <a:p>
            <a:pPr algn="r"/>
            <a:r>
              <a:rPr lang="en-GB" sz="800" dirty="0">
                <a:latin typeface="Montserrat" panose="00000500000000000000" pitchFamily="2" charset="0"/>
                <a:cs typeface="Calibri" panose="020F0502020204030204" pitchFamily="34" charset="0"/>
              </a:rPr>
              <a:t>Nb.  Supermarkets include Dark Stores and Pick stores</a:t>
            </a:r>
          </a:p>
        </p:txBody>
      </p:sp>
      <p:sp>
        <p:nvSpPr>
          <p:cNvPr id="2" name="TextBox 1">
            <a:extLst>
              <a:ext uri="{FF2B5EF4-FFF2-40B4-BE49-F238E27FC236}">
                <a16:creationId xmlns:a16="http://schemas.microsoft.com/office/drawing/2014/main" id="{819C6D79-CFE2-4009-B154-A638AAB33519}"/>
              </a:ext>
            </a:extLst>
          </p:cNvPr>
          <p:cNvSpPr txBox="1"/>
          <p:nvPr/>
        </p:nvSpPr>
        <p:spPr>
          <a:xfrm>
            <a:off x="7309271" y="1260780"/>
            <a:ext cx="992579" cy="215444"/>
          </a:xfrm>
          <a:prstGeom prst="rect">
            <a:avLst/>
          </a:prstGeom>
          <a:noFill/>
        </p:spPr>
        <p:txBody>
          <a:bodyPr wrap="none" rtlCol="0">
            <a:spAutoFit/>
          </a:bodyPr>
          <a:lstStyle/>
          <a:p>
            <a:r>
              <a:rPr lang="en-GB" sz="800" b="1" dirty="0">
                <a:latin typeface="Montserrat" panose="00000500000000000000" pitchFamily="2" charset="0"/>
              </a:rPr>
              <a:t>Vs prior month</a:t>
            </a:r>
          </a:p>
        </p:txBody>
      </p:sp>
    </p:spTree>
    <p:extLst>
      <p:ext uri="{BB962C8B-B14F-4D97-AF65-F5344CB8AC3E}">
        <p14:creationId xmlns:p14="http://schemas.microsoft.com/office/powerpoint/2010/main" val="2557500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16"/>
        <p:cNvGrpSpPr/>
        <p:nvPr/>
      </p:nvGrpSpPr>
      <p:grpSpPr>
        <a:xfrm>
          <a:off x="0" y="0"/>
          <a:ext cx="0" cy="0"/>
          <a:chOff x="0" y="0"/>
          <a:chExt cx="0" cy="0"/>
        </a:xfrm>
      </p:grpSpPr>
      <p:sp>
        <p:nvSpPr>
          <p:cNvPr id="1217" name="Google Shape;1217;p89"/>
          <p:cNvSpPr txBox="1">
            <a:spLocks noGrp="1"/>
          </p:cNvSpPr>
          <p:nvPr>
            <p:ph type="title"/>
          </p:nvPr>
        </p:nvSpPr>
        <p:spPr>
          <a:xfrm>
            <a:off x="64548" y="435671"/>
            <a:ext cx="9108749" cy="764115"/>
          </a:xfrm>
        </p:spPr>
        <p:txBody>
          <a:bodyPr spcFirstLastPara="1" wrap="square" lIns="0" tIns="91425" rIns="0" bIns="91425" anchor="t" anchorCtr="0">
            <a:noAutofit/>
          </a:bodyPr>
          <a:lstStyle/>
          <a:p>
            <a:pPr lvl="0"/>
            <a:r>
              <a:rPr lang="en-PH" sz="1700" dirty="0">
                <a:solidFill>
                  <a:schemeClr val="bg1"/>
                </a:solidFill>
                <a:latin typeface="Montserrat" panose="00000500000000000000" pitchFamily="2" charset="0"/>
              </a:rPr>
              <a:t>Online </a:t>
            </a:r>
            <a:r>
              <a:rPr lang="en-PH" sz="1700" dirty="0">
                <a:solidFill>
                  <a:schemeClr val="accent1"/>
                </a:solidFill>
                <a:latin typeface="Montserrat" panose="00000500000000000000" pitchFamily="2" charset="0"/>
              </a:rPr>
              <a:t>share</a:t>
            </a:r>
            <a:r>
              <a:rPr lang="en-PH" sz="1700" dirty="0">
                <a:solidFill>
                  <a:schemeClr val="bg1"/>
                </a:solidFill>
                <a:latin typeface="Montserrat" panose="00000500000000000000" pitchFamily="2" charset="0"/>
              </a:rPr>
              <a:t> has stabilised over the last 4 months and is now at its lowest level since post pandemic, growth is anticipated in the colder months</a:t>
            </a:r>
            <a:endParaRPr lang="en-PH" sz="1700" dirty="0">
              <a:solidFill>
                <a:schemeClr val="accent1"/>
              </a:solidFill>
              <a:latin typeface="Montserrat" panose="00000500000000000000" pitchFamily="2" charset="0"/>
            </a:endParaRPr>
          </a:p>
        </p:txBody>
      </p:sp>
      <p:sp>
        <p:nvSpPr>
          <p:cNvPr id="25" name="Subtitle 2">
            <a:extLst>
              <a:ext uri="{FF2B5EF4-FFF2-40B4-BE49-F238E27FC236}">
                <a16:creationId xmlns:a16="http://schemas.microsoft.com/office/drawing/2014/main" id="{DF131891-A103-4FBD-848A-0183FD008A90}"/>
              </a:ext>
            </a:extLst>
          </p:cNvPr>
          <p:cNvSpPr>
            <a:spLocks noGrp="1"/>
          </p:cNvSpPr>
          <p:nvPr>
            <p:ph type="subTitle" idx="1"/>
          </p:nvPr>
        </p:nvSpPr>
        <p:spPr/>
        <p:txBody>
          <a:bodyPr/>
          <a:lstStyle/>
          <a:p>
            <a:r>
              <a:rPr lang="en-PH" dirty="0">
                <a:solidFill>
                  <a:schemeClr val="bg1"/>
                </a:solidFill>
              </a:rPr>
              <a:t>Source:  NielsenIQ </a:t>
            </a:r>
            <a:r>
              <a:rPr lang="en-PH" dirty="0">
                <a:solidFill>
                  <a:schemeClr val="bg1"/>
                </a:solidFill>
                <a:latin typeface="Montserrat" panose="00000500000000000000" pitchFamily="2" charset="0"/>
              </a:rPr>
              <a:t>Homescan</a:t>
            </a:r>
            <a:r>
              <a:rPr lang="en-PH" dirty="0">
                <a:solidFill>
                  <a:schemeClr val="bg1"/>
                </a:solidFill>
              </a:rPr>
              <a:t> </a:t>
            </a:r>
            <a:r>
              <a:rPr lang="en-PH" dirty="0">
                <a:solidFill>
                  <a:schemeClr val="bg1"/>
                </a:solidFill>
                <a:latin typeface="Montserrat" panose="00000500000000000000" pitchFamily="2" charset="0"/>
              </a:rPr>
              <a:t>Online</a:t>
            </a:r>
            <a:r>
              <a:rPr lang="en-PH" dirty="0">
                <a:solidFill>
                  <a:schemeClr val="bg1"/>
                </a:solidFill>
              </a:rPr>
              <a:t> FMCG</a:t>
            </a:r>
          </a:p>
        </p:txBody>
      </p:sp>
      <p:graphicFrame>
        <p:nvGraphicFramePr>
          <p:cNvPr id="5" name="Chart 4">
            <a:extLst>
              <a:ext uri="{FF2B5EF4-FFF2-40B4-BE49-F238E27FC236}">
                <a16:creationId xmlns:a16="http://schemas.microsoft.com/office/drawing/2014/main" id="{DFBD8321-2FE8-47BC-BAAD-A89C45F2B8B1}"/>
              </a:ext>
            </a:extLst>
          </p:cNvPr>
          <p:cNvGraphicFramePr/>
          <p:nvPr>
            <p:extLst>
              <p:ext uri="{D42A27DB-BD31-4B8C-83A1-F6EECF244321}">
                <p14:modId xmlns:p14="http://schemas.microsoft.com/office/powerpoint/2010/main" val="3923237129"/>
              </p:ext>
            </p:extLst>
          </p:nvPr>
        </p:nvGraphicFramePr>
        <p:xfrm>
          <a:off x="468090" y="1420905"/>
          <a:ext cx="8301667" cy="332619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C1FFF317-43D7-48AB-89FB-6AAE60EF9C8C}"/>
              </a:ext>
            </a:extLst>
          </p:cNvPr>
          <p:cNvSpPr txBox="1"/>
          <p:nvPr/>
        </p:nvSpPr>
        <p:spPr>
          <a:xfrm>
            <a:off x="669865" y="4165545"/>
            <a:ext cx="437940" cy="215444"/>
          </a:xfrm>
          <a:prstGeom prst="rect">
            <a:avLst/>
          </a:prstGeom>
          <a:noFill/>
        </p:spPr>
        <p:txBody>
          <a:bodyPr wrap="none" rtlCol="0">
            <a:spAutoFit/>
          </a:bodyPr>
          <a:lstStyle/>
          <a:p>
            <a:r>
              <a:rPr lang="en-GB" sz="800" dirty="0">
                <a:solidFill>
                  <a:schemeClr val="bg1"/>
                </a:solidFill>
                <a:latin typeface="Montserrat" panose="00000500000000000000" pitchFamily="2" charset="0"/>
              </a:rPr>
              <a:t>4w/e</a:t>
            </a:r>
          </a:p>
        </p:txBody>
      </p:sp>
      <p:pic>
        <p:nvPicPr>
          <p:cNvPr id="1026" name="Picture 2">
            <a:extLst>
              <a:ext uri="{FF2B5EF4-FFF2-40B4-BE49-F238E27FC236}">
                <a16:creationId xmlns:a16="http://schemas.microsoft.com/office/drawing/2014/main" id="{AA0450C7-4C7C-4BEF-8342-A47B049560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8620" y="1199786"/>
            <a:ext cx="6191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289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sp>
        <p:nvSpPr>
          <p:cNvPr id="1723" name="Google Shape;1723;p127"/>
          <p:cNvSpPr txBox="1">
            <a:spLocks noGrp="1"/>
          </p:cNvSpPr>
          <p:nvPr>
            <p:ph type="title"/>
          </p:nvPr>
        </p:nvSpPr>
        <p:spPr>
          <a:xfrm>
            <a:off x="52614" y="295901"/>
            <a:ext cx="9038772" cy="403761"/>
          </a:xfrm>
        </p:spPr>
        <p:txBody>
          <a:bodyPr spcFirstLastPara="1" wrap="square" lIns="0" tIns="91425" rIns="0" bIns="91425" anchor="t" anchorCtr="0">
            <a:noAutofit/>
          </a:bodyPr>
          <a:lstStyle/>
          <a:p>
            <a:pPr lvl="0"/>
            <a:r>
              <a:rPr lang="en-PH" dirty="0"/>
              <a:t>End of the heatwave at the start of the period, lifted fmcg sales at Convenience stores</a:t>
            </a:r>
            <a:endParaRPr lang="en-PH" dirty="0">
              <a:latin typeface="Montserrat" panose="00000500000000000000" pitchFamily="2" charset="0"/>
            </a:endParaRPr>
          </a:p>
        </p:txBody>
      </p:sp>
      <p:sp>
        <p:nvSpPr>
          <p:cNvPr id="5"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211892" y="4803205"/>
            <a:ext cx="8159100" cy="184800"/>
          </a:xfrm>
        </p:spPr>
        <p:txBody>
          <a:bodyPr/>
          <a:lstStyle/>
          <a:p>
            <a:pPr marL="146050" indent="0">
              <a:buNone/>
            </a:pPr>
            <a:r>
              <a:rPr lang="en-PH" sz="600" dirty="0">
                <a:latin typeface="Montserrat" panose="00000500000000000000" pitchFamily="2" charset="0"/>
              </a:rPr>
              <a:t>Source:  NielsenIQ Scantrack (FMCG = Total Store Read excluding General Merchandise, Tobacco and Healthcare</a:t>
            </a:r>
          </a:p>
        </p:txBody>
      </p:sp>
      <p:sp>
        <p:nvSpPr>
          <p:cNvPr id="3" name="Rectangle 2"/>
          <p:cNvSpPr/>
          <p:nvPr/>
        </p:nvSpPr>
        <p:spPr>
          <a:xfrm>
            <a:off x="4852559" y="4659498"/>
            <a:ext cx="3595480" cy="338554"/>
          </a:xfrm>
          <a:prstGeom prst="rect">
            <a:avLst/>
          </a:prstGeom>
        </p:spPr>
        <p:txBody>
          <a:bodyPr wrap="square">
            <a:spAutoFit/>
          </a:bodyPr>
          <a:lstStyle/>
          <a:p>
            <a:r>
              <a:rPr lang="en-GB" sz="800" dirty="0">
                <a:latin typeface="Montserrat" panose="00000500000000000000" pitchFamily="2" charset="0"/>
                <a:cs typeface="Calibri" panose="020F0502020204030204" pitchFamily="34" charset="0"/>
              </a:rPr>
              <a:t>*Supermarkets include Online Dark Stores, Depots and Picking stores</a:t>
            </a:r>
            <a:endParaRPr lang="en-GB" sz="800" dirty="0">
              <a:latin typeface="Montserrat" panose="00000500000000000000" pitchFamily="2" charset="0"/>
            </a:endParaRPr>
          </a:p>
        </p:txBody>
      </p:sp>
      <p:graphicFrame>
        <p:nvGraphicFramePr>
          <p:cNvPr id="15" name="Chart 14">
            <a:extLst>
              <a:ext uri="{FF2B5EF4-FFF2-40B4-BE49-F238E27FC236}">
                <a16:creationId xmlns:a16="http://schemas.microsoft.com/office/drawing/2014/main" id="{FB1D449C-293B-433D-AF8B-B19CAAF836DC}"/>
              </a:ext>
            </a:extLst>
          </p:cNvPr>
          <p:cNvGraphicFramePr/>
          <p:nvPr>
            <p:extLst>
              <p:ext uri="{D42A27DB-BD31-4B8C-83A1-F6EECF244321}">
                <p14:modId xmlns:p14="http://schemas.microsoft.com/office/powerpoint/2010/main" val="3016875576"/>
              </p:ext>
            </p:extLst>
          </p:nvPr>
        </p:nvGraphicFramePr>
        <p:xfrm>
          <a:off x="4852559" y="1218091"/>
          <a:ext cx="3804300" cy="1483408"/>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Google Shape;1719;p127">
            <a:extLst>
              <a:ext uri="{FF2B5EF4-FFF2-40B4-BE49-F238E27FC236}">
                <a16:creationId xmlns:a16="http://schemas.microsoft.com/office/drawing/2014/main" id="{52778CA0-66FA-4AEE-9999-1A82D1F83488}"/>
              </a:ext>
            </a:extLst>
          </p:cNvPr>
          <p:cNvCxnSpPr/>
          <p:nvPr/>
        </p:nvCxnSpPr>
        <p:spPr>
          <a:xfrm>
            <a:off x="354650"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7" name="Google Shape;1720;p127">
            <a:extLst>
              <a:ext uri="{FF2B5EF4-FFF2-40B4-BE49-F238E27FC236}">
                <a16:creationId xmlns:a16="http://schemas.microsoft.com/office/drawing/2014/main" id="{970C9709-0DA1-4983-A412-AA8DDFFC7BC0}"/>
              </a:ext>
            </a:extLst>
          </p:cNvPr>
          <p:cNvSpPr txBox="1"/>
          <p:nvPr/>
        </p:nvSpPr>
        <p:spPr>
          <a:xfrm>
            <a:off x="211892" y="1477029"/>
            <a:ext cx="4664908" cy="24622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200" dirty="0">
                <a:solidFill>
                  <a:srgbClr val="1A1A1A"/>
                </a:solidFill>
                <a:latin typeface="Montserrat" panose="00000500000000000000" pitchFamily="2" charset="0"/>
                <a:ea typeface="Montserrat"/>
                <a:cs typeface="Montserrat"/>
                <a:sym typeface="Montserrat"/>
              </a:rPr>
              <a:t>GB Total Coverage </a:t>
            </a:r>
            <a:r>
              <a:rPr lang="en" sz="1200" b="1" dirty="0">
                <a:solidFill>
                  <a:srgbClr val="1A1A1A"/>
                </a:solidFill>
                <a:latin typeface="Montserrat" panose="00000500000000000000" pitchFamily="2" charset="0"/>
                <a:ea typeface="Montserrat"/>
                <a:cs typeface="Montserrat"/>
                <a:sym typeface="Montserrat"/>
              </a:rPr>
              <a:t>FMCG</a:t>
            </a:r>
            <a:r>
              <a:rPr lang="en" sz="1200" dirty="0">
                <a:solidFill>
                  <a:srgbClr val="1A1A1A"/>
                </a:solidFill>
                <a:latin typeface="Montserrat" panose="00000500000000000000" pitchFamily="2" charset="0"/>
                <a:ea typeface="Montserrat"/>
                <a:cs typeface="Montserrat"/>
                <a:sym typeface="Montserrat"/>
              </a:rPr>
              <a:t> Sales, 4w/e 10</a:t>
            </a:r>
            <a:r>
              <a:rPr lang="en" sz="1200" baseline="30000" dirty="0">
                <a:solidFill>
                  <a:srgbClr val="1A1A1A"/>
                </a:solidFill>
                <a:latin typeface="Montserrat" panose="00000500000000000000" pitchFamily="2" charset="0"/>
                <a:ea typeface="Montserrat"/>
                <a:cs typeface="Montserrat"/>
                <a:sym typeface="Montserrat"/>
              </a:rPr>
              <a:t>th</a:t>
            </a:r>
            <a:r>
              <a:rPr lang="en" sz="1200" dirty="0">
                <a:solidFill>
                  <a:srgbClr val="1A1A1A"/>
                </a:solidFill>
                <a:latin typeface="Montserrat" panose="00000500000000000000" pitchFamily="2" charset="0"/>
                <a:ea typeface="Montserrat"/>
                <a:cs typeface="Montserrat"/>
                <a:sym typeface="Montserrat"/>
              </a:rPr>
              <a:t> S</a:t>
            </a:r>
            <a:r>
              <a:rPr lang="en-GB" sz="1200" dirty="0">
                <a:solidFill>
                  <a:srgbClr val="1A1A1A"/>
                </a:solidFill>
                <a:latin typeface="Montserrat" panose="00000500000000000000" pitchFamily="2" charset="0"/>
                <a:ea typeface="Montserrat"/>
                <a:cs typeface="Montserrat"/>
                <a:sym typeface="Montserrat"/>
              </a:rPr>
              <a:t>e</a:t>
            </a:r>
            <a:r>
              <a:rPr lang="en" sz="1200" dirty="0">
                <a:solidFill>
                  <a:srgbClr val="1A1A1A"/>
                </a:solidFill>
                <a:latin typeface="Montserrat" panose="00000500000000000000" pitchFamily="2" charset="0"/>
                <a:ea typeface="Montserrat"/>
                <a:cs typeface="Montserrat"/>
                <a:sym typeface="Montserrat"/>
              </a:rPr>
              <a:t>ptember 2022</a:t>
            </a:r>
            <a:br>
              <a:rPr lang="en" sz="1200" dirty="0">
                <a:solidFill>
                  <a:srgbClr val="000000"/>
                </a:solidFill>
                <a:latin typeface="Montserrat" panose="00000500000000000000" pitchFamily="2" charset="0"/>
                <a:ea typeface="Montserrat"/>
                <a:cs typeface="Montserrat"/>
                <a:sym typeface="Montserrat"/>
              </a:rPr>
            </a:br>
            <a:endParaRPr sz="1200" dirty="0">
              <a:solidFill>
                <a:srgbClr val="000000"/>
              </a:solidFill>
              <a:latin typeface="Montserrat" panose="00000500000000000000" pitchFamily="2" charset="0"/>
              <a:ea typeface="Montserrat"/>
              <a:cs typeface="Montserrat"/>
              <a:sym typeface="Montserrat"/>
            </a:endParaRPr>
          </a:p>
        </p:txBody>
      </p:sp>
      <p:sp>
        <p:nvSpPr>
          <p:cNvPr id="18" name="Google Shape;1721;p127">
            <a:extLst>
              <a:ext uri="{FF2B5EF4-FFF2-40B4-BE49-F238E27FC236}">
                <a16:creationId xmlns:a16="http://schemas.microsoft.com/office/drawing/2014/main" id="{783BCF4E-61B1-440E-962B-DCF8AA5882D1}"/>
              </a:ext>
            </a:extLst>
          </p:cNvPr>
          <p:cNvSpPr txBox="1"/>
          <p:nvPr/>
        </p:nvSpPr>
        <p:spPr>
          <a:xfrm>
            <a:off x="397946" y="2253903"/>
            <a:ext cx="2901514" cy="5913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en" sz="2400" b="1" dirty="0">
                <a:solidFill>
                  <a:srgbClr val="1A1A1A"/>
                </a:solidFill>
                <a:latin typeface="Montserrat" panose="00000500000000000000" pitchFamily="2" charset="0"/>
                <a:ea typeface="Montserrat"/>
                <a:cs typeface="Montserrat"/>
                <a:sym typeface="Montserrat"/>
              </a:rPr>
              <a:t>+£306m</a:t>
            </a:r>
            <a:br>
              <a:rPr lang="en" b="1" dirty="0">
                <a:solidFill>
                  <a:srgbClr val="1A1A1A"/>
                </a:solidFill>
                <a:latin typeface="Montserrat" panose="00000500000000000000" pitchFamily="2" charset="0"/>
                <a:ea typeface="Montserrat"/>
                <a:cs typeface="Montserrat"/>
                <a:sym typeface="Montserrat"/>
              </a:rPr>
            </a:br>
            <a:r>
              <a:rPr lang="en" sz="1200" b="1" dirty="0">
                <a:solidFill>
                  <a:srgbClr val="1A1A1A"/>
                </a:solidFill>
                <a:latin typeface="Montserrat" panose="00000500000000000000" pitchFamily="2" charset="0"/>
                <a:ea typeface="Montserrat"/>
                <a:cs typeface="Montserrat"/>
                <a:sym typeface="Montserrat"/>
              </a:rPr>
              <a:t>Shoppers spent MORE on groceries than last year</a:t>
            </a:r>
            <a:endParaRPr sz="1500" b="1" dirty="0">
              <a:solidFill>
                <a:srgbClr val="1A1A1A"/>
              </a:solidFill>
              <a:latin typeface="Montserrat" panose="00000500000000000000" pitchFamily="2" charset="0"/>
              <a:ea typeface="Montserrat"/>
              <a:cs typeface="Montserrat"/>
              <a:sym typeface="Montserrat"/>
            </a:endParaRPr>
          </a:p>
        </p:txBody>
      </p:sp>
      <p:sp>
        <p:nvSpPr>
          <p:cNvPr id="19" name="Google Shape;1722;p127">
            <a:extLst>
              <a:ext uri="{FF2B5EF4-FFF2-40B4-BE49-F238E27FC236}">
                <a16:creationId xmlns:a16="http://schemas.microsoft.com/office/drawing/2014/main" id="{87F335D8-9F32-45A3-96D6-8D5D9FC1CE48}"/>
              </a:ext>
            </a:extLst>
          </p:cNvPr>
          <p:cNvSpPr txBox="1"/>
          <p:nvPr/>
        </p:nvSpPr>
        <p:spPr>
          <a:xfrm>
            <a:off x="407497" y="3318318"/>
            <a:ext cx="3155759" cy="5913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Clr>
                <a:schemeClr val="dk1"/>
              </a:buClr>
              <a:buSzPts val="1100"/>
              <a:buFont typeface="Arial"/>
              <a:buNone/>
            </a:pPr>
            <a:r>
              <a:rPr lang="en" sz="2400" b="1" dirty="0">
                <a:solidFill>
                  <a:schemeClr val="accent3"/>
                </a:solidFill>
                <a:latin typeface="Montserrat" panose="00000500000000000000" pitchFamily="2" charset="0"/>
                <a:ea typeface="Montserrat"/>
                <a:cs typeface="Montserrat"/>
                <a:sym typeface="Montserrat"/>
              </a:rPr>
              <a:t>-£326m</a:t>
            </a:r>
            <a:br>
              <a:rPr lang="en" b="1" dirty="0">
                <a:solidFill>
                  <a:schemeClr val="accent3"/>
                </a:solidFill>
                <a:latin typeface="Montserrat" panose="00000500000000000000" pitchFamily="2" charset="0"/>
                <a:ea typeface="Montserrat"/>
                <a:cs typeface="Montserrat"/>
                <a:sym typeface="Montserrat"/>
              </a:rPr>
            </a:br>
            <a:r>
              <a:rPr lang="en-GB" sz="1200" b="1" dirty="0">
                <a:solidFill>
                  <a:schemeClr val="accent3"/>
                </a:solidFill>
                <a:latin typeface="Montserrat" panose="00000500000000000000" pitchFamily="2" charset="0"/>
                <a:ea typeface="Montserrat"/>
                <a:cs typeface="Montserrat"/>
                <a:sym typeface="Montserrat"/>
              </a:rPr>
              <a:t>MORE than 4w/e 13</a:t>
            </a:r>
            <a:r>
              <a:rPr lang="en-GB" sz="1200" b="1" baseline="30000" dirty="0">
                <a:solidFill>
                  <a:schemeClr val="accent3"/>
                </a:solidFill>
                <a:latin typeface="Montserrat" panose="00000500000000000000" pitchFamily="2" charset="0"/>
                <a:ea typeface="Montserrat"/>
                <a:cs typeface="Montserrat"/>
                <a:sym typeface="Montserrat"/>
              </a:rPr>
              <a:t>th</a:t>
            </a:r>
            <a:r>
              <a:rPr lang="en-GB" sz="1200" b="1" dirty="0">
                <a:solidFill>
                  <a:schemeClr val="accent3"/>
                </a:solidFill>
                <a:latin typeface="Montserrat" panose="00000500000000000000" pitchFamily="2" charset="0"/>
                <a:ea typeface="Montserrat"/>
                <a:cs typeface="Montserrat"/>
                <a:sym typeface="Montserrat"/>
              </a:rPr>
              <a:t> August 2022</a:t>
            </a:r>
            <a:endParaRPr sz="1500" b="1" dirty="0">
              <a:solidFill>
                <a:schemeClr val="accent3"/>
              </a:solidFill>
              <a:latin typeface="Montserrat" panose="00000500000000000000" pitchFamily="2" charset="0"/>
              <a:ea typeface="Montserrat"/>
              <a:cs typeface="Montserrat"/>
              <a:sym typeface="Montserrat"/>
            </a:endParaRPr>
          </a:p>
          <a:p>
            <a:pPr marL="0" lvl="0" indent="0" algn="l" rtl="0">
              <a:spcBef>
                <a:spcPts val="0"/>
              </a:spcBef>
              <a:spcAft>
                <a:spcPts val="0"/>
              </a:spcAft>
              <a:buNone/>
            </a:pPr>
            <a:endParaRPr sz="1200" b="1" dirty="0">
              <a:solidFill>
                <a:srgbClr val="1A1A1A"/>
              </a:solidFill>
              <a:latin typeface="Montserrat" panose="00000500000000000000" pitchFamily="2" charset="0"/>
              <a:ea typeface="Montserrat"/>
              <a:cs typeface="Montserrat"/>
              <a:sym typeface="Montserrat"/>
            </a:endParaRPr>
          </a:p>
        </p:txBody>
      </p:sp>
      <p:cxnSp>
        <p:nvCxnSpPr>
          <p:cNvPr id="20" name="Google Shape;1725;p127">
            <a:extLst>
              <a:ext uri="{FF2B5EF4-FFF2-40B4-BE49-F238E27FC236}">
                <a16:creationId xmlns:a16="http://schemas.microsoft.com/office/drawing/2014/main" id="{550B18CA-63BA-4A9F-9EFB-D34F54E5CE9F}"/>
              </a:ext>
            </a:extLst>
          </p:cNvPr>
          <p:cNvCxnSpPr>
            <a:cxnSpLocks/>
          </p:cNvCxnSpPr>
          <p:nvPr/>
        </p:nvCxnSpPr>
        <p:spPr>
          <a:xfrm>
            <a:off x="624114" y="3545716"/>
            <a:ext cx="775808" cy="0"/>
          </a:xfrm>
          <a:prstGeom prst="straightConnector1">
            <a:avLst/>
          </a:prstGeom>
          <a:noFill/>
          <a:ln w="19050" cap="flat" cmpd="sng">
            <a:solidFill>
              <a:schemeClr val="accent1"/>
            </a:solidFill>
            <a:prstDash val="solid"/>
            <a:round/>
            <a:headEnd type="none" w="med" len="med"/>
            <a:tailEnd type="none" w="med" len="med"/>
          </a:ln>
        </p:spPr>
      </p:cxnSp>
      <p:sp>
        <p:nvSpPr>
          <p:cNvPr id="2" name="TextBox 1">
            <a:extLst>
              <a:ext uri="{FF2B5EF4-FFF2-40B4-BE49-F238E27FC236}">
                <a16:creationId xmlns:a16="http://schemas.microsoft.com/office/drawing/2014/main" id="{AA892376-BA68-4A43-B304-A47FCA48628A}"/>
              </a:ext>
            </a:extLst>
          </p:cNvPr>
          <p:cNvSpPr txBox="1"/>
          <p:nvPr/>
        </p:nvSpPr>
        <p:spPr>
          <a:xfrm>
            <a:off x="5998900" y="4864180"/>
            <a:ext cx="2713993" cy="307777"/>
          </a:xfrm>
          <a:prstGeom prst="rect">
            <a:avLst/>
          </a:prstGeom>
          <a:noFill/>
        </p:spPr>
        <p:txBody>
          <a:bodyPr wrap="square" rtlCol="0">
            <a:spAutoFit/>
          </a:bodyPr>
          <a:lstStyle/>
          <a:p>
            <a:pPr algn="r"/>
            <a:r>
              <a:rPr lang="en-GB" sz="700" dirty="0">
                <a:latin typeface="Montserrat" panose="00000500000000000000" pitchFamily="2" charset="0"/>
              </a:rPr>
              <a:t>Supermarkets &gt; 3,000sqft</a:t>
            </a:r>
          </a:p>
          <a:p>
            <a:pPr algn="r"/>
            <a:r>
              <a:rPr lang="en-GB" sz="700" dirty="0">
                <a:latin typeface="Montserrat" panose="00000500000000000000" pitchFamily="2" charset="0"/>
              </a:rPr>
              <a:t>Convenience &lt; 3,000sqft</a:t>
            </a:r>
          </a:p>
        </p:txBody>
      </p:sp>
      <p:graphicFrame>
        <p:nvGraphicFramePr>
          <p:cNvPr id="13" name="Chart 12">
            <a:extLst>
              <a:ext uri="{FF2B5EF4-FFF2-40B4-BE49-F238E27FC236}">
                <a16:creationId xmlns:a16="http://schemas.microsoft.com/office/drawing/2014/main" id="{C524A74A-DA7B-4CDD-B780-4378126F880B}"/>
              </a:ext>
            </a:extLst>
          </p:cNvPr>
          <p:cNvGraphicFramePr/>
          <p:nvPr>
            <p:extLst>
              <p:ext uri="{D42A27DB-BD31-4B8C-83A1-F6EECF244321}">
                <p14:modId xmlns:p14="http://schemas.microsoft.com/office/powerpoint/2010/main" val="929559997"/>
              </p:ext>
            </p:extLst>
          </p:nvPr>
        </p:nvGraphicFramePr>
        <p:xfrm>
          <a:off x="4852559" y="3132330"/>
          <a:ext cx="3804300" cy="1483408"/>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76FB403D-D181-47EF-941B-6F66CD7B70D4}"/>
              </a:ext>
            </a:extLst>
          </p:cNvPr>
          <p:cNvSpPr txBox="1"/>
          <p:nvPr/>
        </p:nvSpPr>
        <p:spPr>
          <a:xfrm>
            <a:off x="4737655" y="2991885"/>
            <a:ext cx="2472152" cy="246221"/>
          </a:xfrm>
          <a:prstGeom prst="rect">
            <a:avLst/>
          </a:prstGeom>
          <a:noFill/>
        </p:spPr>
        <p:txBody>
          <a:bodyPr wrap="none" rtlCol="0">
            <a:spAutoFit/>
          </a:bodyPr>
          <a:lstStyle/>
          <a:p>
            <a:r>
              <a:rPr lang="en-GB" sz="1000" b="1" dirty="0">
                <a:latin typeface="Montserrat" panose="00000500000000000000" pitchFamily="2" charset="0"/>
              </a:rPr>
              <a:t>Weekly yoy value growth (FMCG)</a:t>
            </a:r>
          </a:p>
        </p:txBody>
      </p:sp>
      <p:sp>
        <p:nvSpPr>
          <p:cNvPr id="21" name="TextBox 20">
            <a:extLst>
              <a:ext uri="{FF2B5EF4-FFF2-40B4-BE49-F238E27FC236}">
                <a16:creationId xmlns:a16="http://schemas.microsoft.com/office/drawing/2014/main" id="{4626C26E-B1F5-49D0-BA0E-0B623F897C4A}"/>
              </a:ext>
            </a:extLst>
          </p:cNvPr>
          <p:cNvSpPr txBox="1"/>
          <p:nvPr/>
        </p:nvSpPr>
        <p:spPr>
          <a:xfrm>
            <a:off x="4671131" y="1112244"/>
            <a:ext cx="1712328" cy="246221"/>
          </a:xfrm>
          <a:prstGeom prst="rect">
            <a:avLst/>
          </a:prstGeom>
          <a:noFill/>
        </p:spPr>
        <p:txBody>
          <a:bodyPr wrap="none" rtlCol="0">
            <a:spAutoFit/>
          </a:bodyPr>
          <a:lstStyle/>
          <a:p>
            <a:r>
              <a:rPr lang="en-GB" sz="1000" b="1" dirty="0">
                <a:latin typeface="Montserrat" panose="00000500000000000000" pitchFamily="2" charset="0"/>
              </a:rPr>
              <a:t>4 week ending (FMCG)</a:t>
            </a:r>
          </a:p>
        </p:txBody>
      </p:sp>
    </p:spTree>
    <p:extLst>
      <p:ext uri="{BB962C8B-B14F-4D97-AF65-F5344CB8AC3E}">
        <p14:creationId xmlns:p14="http://schemas.microsoft.com/office/powerpoint/2010/main" val="700481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03"/>
        <p:cNvGrpSpPr/>
        <p:nvPr/>
      </p:nvGrpSpPr>
      <p:grpSpPr>
        <a:xfrm>
          <a:off x="0" y="0"/>
          <a:ext cx="0" cy="0"/>
          <a:chOff x="0" y="0"/>
          <a:chExt cx="0" cy="0"/>
        </a:xfrm>
      </p:grpSpPr>
      <p:sp>
        <p:nvSpPr>
          <p:cNvPr id="1604" name="Google Shape;1604;p117"/>
          <p:cNvSpPr txBox="1">
            <a:spLocks noGrp="1"/>
          </p:cNvSpPr>
          <p:nvPr>
            <p:ph type="title"/>
          </p:nvPr>
        </p:nvSpPr>
        <p:spPr/>
        <p:txBody>
          <a:bodyPr/>
          <a:lstStyle/>
          <a:p>
            <a:pPr lvl="0"/>
            <a:r>
              <a:rPr lang="en-GB" dirty="0"/>
              <a:t>With back to normality on most agendas, shoppers spent more on dairy, pet and lunchtime refreshments</a:t>
            </a:r>
          </a:p>
        </p:txBody>
      </p:sp>
      <p:sp>
        <p:nvSpPr>
          <p:cNvPr id="20" name="Subtitle 4">
            <a:extLst>
              <a:ext uri="{FF2B5EF4-FFF2-40B4-BE49-F238E27FC236}">
                <a16:creationId xmlns:a16="http://schemas.microsoft.com/office/drawing/2014/main" id="{316CDDDF-5FE9-4A3E-A6E4-6C23D5082DB0}"/>
              </a:ext>
            </a:extLst>
          </p:cNvPr>
          <p:cNvSpPr>
            <a:spLocks noGrp="1"/>
          </p:cNvSpPr>
          <p:nvPr>
            <p:ph type="subTitle" idx="2"/>
          </p:nvPr>
        </p:nvSpPr>
        <p:spPr>
          <a:xfrm>
            <a:off x="354650" y="292624"/>
            <a:ext cx="8434800" cy="712226"/>
          </a:xfrm>
        </p:spPr>
        <p:txBody>
          <a:bodyPr/>
          <a:lstStyle/>
          <a:p>
            <a:endParaRPr lang="en-PH" dirty="0"/>
          </a:p>
          <a:p>
            <a:endParaRPr lang="en-PH" dirty="0"/>
          </a:p>
          <a:p>
            <a:endParaRPr lang="en-PH" dirty="0"/>
          </a:p>
          <a:p>
            <a:endParaRPr lang="en-PH" dirty="0"/>
          </a:p>
          <a:p>
            <a:endParaRPr lang="en-PH" dirty="0"/>
          </a:p>
        </p:txBody>
      </p:sp>
      <p:cxnSp>
        <p:nvCxnSpPr>
          <p:cNvPr id="1606" name="Google Shape;1606;p117"/>
          <p:cNvCxnSpPr/>
          <p:nvPr/>
        </p:nvCxnSpPr>
        <p:spPr>
          <a:xfrm>
            <a:off x="354650" y="1745725"/>
            <a:ext cx="3241800" cy="0"/>
          </a:xfrm>
          <a:prstGeom prst="straightConnector1">
            <a:avLst/>
          </a:prstGeom>
          <a:noFill/>
          <a:ln w="9525" cap="flat" cmpd="sng">
            <a:solidFill>
              <a:srgbClr val="333333"/>
            </a:solidFill>
            <a:prstDash val="solid"/>
            <a:round/>
            <a:headEnd type="none" w="med" len="med"/>
            <a:tailEnd type="none" w="med" len="med"/>
          </a:ln>
        </p:spPr>
      </p:cxnSp>
      <p:sp>
        <p:nvSpPr>
          <p:cNvPr id="1607" name="Google Shape;1607;p117"/>
          <p:cNvSpPr txBox="1"/>
          <p:nvPr/>
        </p:nvSpPr>
        <p:spPr>
          <a:xfrm>
            <a:off x="342239" y="1307112"/>
            <a:ext cx="3804300" cy="438613"/>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Incremental Sales</a:t>
            </a:r>
            <a:br>
              <a:rPr lang="en" dirty="0">
                <a:solidFill>
                  <a:srgbClr val="000000"/>
                </a:solidFill>
                <a:latin typeface="Montserrat" panose="00000500000000000000" pitchFamily="2" charset="0"/>
                <a:ea typeface="Montserrat"/>
                <a:cs typeface="Montserrat"/>
                <a:sym typeface="Montserrat"/>
              </a:rPr>
            </a:br>
            <a:r>
              <a:rPr lang="en" sz="1000" dirty="0">
                <a:latin typeface="Montserrat" panose="00000500000000000000" pitchFamily="2" charset="0"/>
                <a:ea typeface="Montserrat"/>
                <a:cs typeface="Montserrat"/>
                <a:sym typeface="Montserrat"/>
              </a:rPr>
              <a:t>4</a:t>
            </a:r>
            <a:r>
              <a:rPr lang="en" sz="1000" dirty="0">
                <a:solidFill>
                  <a:schemeClr val="dk1"/>
                </a:solidFill>
                <a:latin typeface="Montserrat" panose="00000500000000000000" pitchFamily="2" charset="0"/>
                <a:ea typeface="Montserrat"/>
                <a:cs typeface="Montserrat"/>
                <a:sym typeface="Montserrat"/>
              </a:rPr>
              <a:t>w/e 10</a:t>
            </a:r>
            <a:r>
              <a:rPr lang="en" sz="1000" baseline="30000" dirty="0">
                <a:solidFill>
                  <a:schemeClr val="dk1"/>
                </a:solidFill>
                <a:latin typeface="Montserrat" panose="00000500000000000000" pitchFamily="2" charset="0"/>
                <a:ea typeface="Montserrat"/>
                <a:cs typeface="Montserrat"/>
                <a:sym typeface="Montserrat"/>
              </a:rPr>
              <a:t>th</a:t>
            </a:r>
            <a:r>
              <a:rPr lang="en" sz="1000" dirty="0">
                <a:solidFill>
                  <a:schemeClr val="dk1"/>
                </a:solidFill>
                <a:latin typeface="Montserrat" panose="00000500000000000000" pitchFamily="2" charset="0"/>
                <a:ea typeface="Montserrat"/>
                <a:cs typeface="Montserrat"/>
                <a:sym typeface="Montserrat"/>
              </a:rPr>
              <a:t> September 2022 vs </a:t>
            </a:r>
            <a:r>
              <a:rPr lang="en" sz="1200" b="1" dirty="0">
                <a:solidFill>
                  <a:schemeClr val="dk1"/>
                </a:solidFill>
                <a:latin typeface="Montserrat" panose="00000500000000000000" pitchFamily="2" charset="0"/>
                <a:ea typeface="Montserrat"/>
                <a:cs typeface="Montserrat"/>
                <a:sym typeface="Montserrat"/>
              </a:rPr>
              <a:t>prior</a:t>
            </a:r>
            <a:r>
              <a:rPr lang="en" sz="1000" b="1" dirty="0">
                <a:solidFill>
                  <a:schemeClr val="dk1"/>
                </a:solidFill>
                <a:latin typeface="Montserrat" panose="00000500000000000000" pitchFamily="2" charset="0"/>
                <a:ea typeface="Montserrat"/>
                <a:cs typeface="Montserrat"/>
                <a:sym typeface="Montserrat"/>
              </a:rPr>
              <a:t> </a:t>
            </a:r>
            <a:r>
              <a:rPr lang="en" sz="1000" dirty="0">
                <a:solidFill>
                  <a:schemeClr val="dk1"/>
                </a:solidFill>
                <a:latin typeface="Montserrat" panose="00000500000000000000" pitchFamily="2" charset="0"/>
                <a:ea typeface="Montserrat"/>
                <a:cs typeface="Montserrat"/>
                <a:sym typeface="Montserrat"/>
              </a:rPr>
              <a:t>period</a:t>
            </a:r>
            <a:endParaRPr sz="1000" b="1" dirty="0">
              <a:solidFill>
                <a:srgbClr val="000000"/>
              </a:solidFill>
              <a:latin typeface="Montserrat" panose="00000500000000000000" pitchFamily="2" charset="0"/>
              <a:ea typeface="Montserrat Light"/>
              <a:cs typeface="Montserrat Light"/>
              <a:sym typeface="Montserrat Light"/>
            </a:endParaRPr>
          </a:p>
        </p:txBody>
      </p:sp>
      <p:grpSp>
        <p:nvGrpSpPr>
          <p:cNvPr id="1609" name="Google Shape;1609;p117"/>
          <p:cNvGrpSpPr/>
          <p:nvPr/>
        </p:nvGrpSpPr>
        <p:grpSpPr>
          <a:xfrm>
            <a:off x="150442" y="1894287"/>
            <a:ext cx="696533" cy="307800"/>
            <a:chOff x="3272277" y="2468249"/>
            <a:chExt cx="674029" cy="307800"/>
          </a:xfrm>
        </p:grpSpPr>
        <p:sp>
          <p:nvSpPr>
            <p:cNvPr id="1610" name="Google Shape;1610;p117"/>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1" name="Google Shape;1611;p117"/>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2" name="Google Shape;1612;p117"/>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1613" name="Google Shape;1613;p117"/>
          <p:cNvSpPr txBox="1"/>
          <p:nvPr/>
        </p:nvSpPr>
        <p:spPr>
          <a:xfrm>
            <a:off x="905309" y="1831720"/>
            <a:ext cx="3379392" cy="295659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GB" sz="1050" dirty="0">
                <a:solidFill>
                  <a:schemeClr val="tx1"/>
                </a:solidFill>
                <a:latin typeface="Montserrat" panose="00000500000000000000" pitchFamily="2" charset="0"/>
                <a:ea typeface="Montserrat"/>
                <a:cs typeface="Montserrat"/>
                <a:sym typeface="Montserrat"/>
              </a:rPr>
              <a:t>With shoppers returning to work and schools re-opening, shoppers spent more on </a:t>
            </a:r>
            <a:r>
              <a:rPr lang="en-GB" sz="1050" b="1" dirty="0">
                <a:solidFill>
                  <a:schemeClr val="tx1"/>
                </a:solidFill>
                <a:latin typeface="Montserrat" panose="00000500000000000000" pitchFamily="2" charset="0"/>
                <a:ea typeface="Montserrat"/>
                <a:cs typeface="Montserrat"/>
                <a:sym typeface="Montserrat"/>
              </a:rPr>
              <a:t>Food to Go</a:t>
            </a:r>
            <a:r>
              <a:rPr lang="en-GB" sz="1050" dirty="0">
                <a:solidFill>
                  <a:schemeClr val="tx1"/>
                </a:solidFill>
                <a:latin typeface="Montserrat" panose="00000500000000000000" pitchFamily="2" charset="0"/>
                <a:ea typeface="Montserrat"/>
                <a:cs typeface="Montserrat"/>
                <a:sym typeface="Montserrat"/>
              </a:rPr>
              <a:t> compared to August.</a:t>
            </a:r>
          </a:p>
          <a:p>
            <a:pPr marL="0" lvl="0" indent="0" algn="l" rtl="0">
              <a:spcBef>
                <a:spcPts val="0"/>
              </a:spcBef>
              <a:spcAft>
                <a:spcPts val="1200"/>
              </a:spcAft>
              <a:buClr>
                <a:schemeClr val="dk1"/>
              </a:buClr>
              <a:buSzPts val="1100"/>
              <a:buFont typeface="Arial"/>
              <a:buNone/>
            </a:pPr>
            <a:r>
              <a:rPr lang="en-GB" sz="1050" dirty="0">
                <a:solidFill>
                  <a:schemeClr val="tx1"/>
                </a:solidFill>
                <a:latin typeface="Montserrat" panose="00000500000000000000" pitchFamily="2" charset="0"/>
                <a:ea typeface="Montserrat"/>
                <a:cs typeface="Montserrat"/>
                <a:sym typeface="Montserrat"/>
              </a:rPr>
              <a:t>Shoppers also spent more on </a:t>
            </a:r>
            <a:r>
              <a:rPr lang="en-GB" sz="1050" b="1" dirty="0">
                <a:solidFill>
                  <a:schemeClr val="tx1"/>
                </a:solidFill>
                <a:latin typeface="Montserrat" panose="00000500000000000000" pitchFamily="2" charset="0"/>
                <a:ea typeface="Montserrat"/>
                <a:cs typeface="Montserrat"/>
                <a:sym typeface="Montserrat"/>
              </a:rPr>
              <a:t>Dairy </a:t>
            </a:r>
            <a:r>
              <a:rPr lang="en-GB" sz="1050" dirty="0">
                <a:solidFill>
                  <a:schemeClr val="tx1"/>
                </a:solidFill>
                <a:latin typeface="Montserrat" panose="00000500000000000000" pitchFamily="2" charset="0"/>
                <a:ea typeface="Montserrat"/>
                <a:cs typeface="Montserrat"/>
                <a:sym typeface="Montserrat"/>
              </a:rPr>
              <a:t>and </a:t>
            </a:r>
            <a:r>
              <a:rPr lang="en-GB" sz="1050" b="1" dirty="0">
                <a:solidFill>
                  <a:schemeClr val="tx1"/>
                </a:solidFill>
                <a:latin typeface="Montserrat" panose="00000500000000000000" pitchFamily="2" charset="0"/>
                <a:ea typeface="Montserrat"/>
                <a:cs typeface="Montserrat"/>
                <a:sym typeface="Montserrat"/>
              </a:rPr>
              <a:t>Pet </a:t>
            </a:r>
            <a:r>
              <a:rPr lang="en-GB" sz="1050" dirty="0">
                <a:solidFill>
                  <a:schemeClr val="tx1"/>
                </a:solidFill>
                <a:latin typeface="Montserrat" panose="00000500000000000000" pitchFamily="2" charset="0"/>
                <a:ea typeface="Montserrat"/>
                <a:cs typeface="Montserrat"/>
                <a:sym typeface="Montserrat"/>
              </a:rPr>
              <a:t>at the </a:t>
            </a:r>
            <a:r>
              <a:rPr lang="en-GB" sz="1050" b="1" dirty="0">
                <a:solidFill>
                  <a:schemeClr val="tx1"/>
                </a:solidFill>
                <a:latin typeface="Montserrat" panose="00000500000000000000" pitchFamily="2" charset="0"/>
                <a:ea typeface="Montserrat"/>
                <a:cs typeface="Montserrat"/>
                <a:sym typeface="Montserrat"/>
              </a:rPr>
              <a:t>Supermarkets, </a:t>
            </a:r>
            <a:r>
              <a:rPr lang="en-GB" sz="1050" dirty="0">
                <a:solidFill>
                  <a:schemeClr val="tx1"/>
                </a:solidFill>
                <a:latin typeface="Montserrat" panose="00000500000000000000" pitchFamily="2" charset="0"/>
                <a:ea typeface="Montserrat"/>
                <a:cs typeface="Montserrat"/>
                <a:sym typeface="Montserrat"/>
              </a:rPr>
              <a:t>whilst the hotter weather at the start of the period would have stimulated demand for </a:t>
            </a:r>
            <a:r>
              <a:rPr lang="en-GB" sz="1050" b="1" dirty="0">
                <a:solidFill>
                  <a:schemeClr val="tx1"/>
                </a:solidFill>
                <a:latin typeface="Montserrat" panose="00000500000000000000" pitchFamily="2" charset="0"/>
                <a:ea typeface="Montserrat"/>
                <a:cs typeface="Montserrat"/>
                <a:sym typeface="Montserrat"/>
              </a:rPr>
              <a:t>Soft Drinks</a:t>
            </a:r>
            <a:r>
              <a:rPr lang="en-GB" sz="1050" dirty="0">
                <a:solidFill>
                  <a:schemeClr val="tx1"/>
                </a:solidFill>
                <a:latin typeface="Montserrat" panose="00000500000000000000" pitchFamily="2" charset="0"/>
                <a:ea typeface="Montserrat"/>
                <a:cs typeface="Montserrat"/>
                <a:sym typeface="Montserrat"/>
              </a:rPr>
              <a:t>.</a:t>
            </a:r>
          </a:p>
          <a:p>
            <a:pPr>
              <a:spcAft>
                <a:spcPts val="1200"/>
              </a:spcAft>
              <a:buClr>
                <a:schemeClr val="dk1"/>
              </a:buClr>
              <a:buSzPts val="1100"/>
            </a:pPr>
            <a:r>
              <a:rPr lang="en-GB" sz="1050" b="1" dirty="0">
                <a:solidFill>
                  <a:schemeClr val="dk1"/>
                </a:solidFill>
                <a:latin typeface="Montserrat" panose="00000500000000000000" pitchFamily="2" charset="0"/>
                <a:ea typeface="Montserrat"/>
                <a:cs typeface="Montserrat"/>
                <a:sym typeface="Montserrat"/>
              </a:rPr>
              <a:t>Milk </a:t>
            </a:r>
            <a:r>
              <a:rPr lang="en-GB" sz="1050" dirty="0">
                <a:solidFill>
                  <a:schemeClr val="dk1"/>
                </a:solidFill>
                <a:latin typeface="Montserrat" panose="00000500000000000000" pitchFamily="2" charset="0"/>
                <a:ea typeface="Montserrat"/>
                <a:cs typeface="Montserrat"/>
                <a:sym typeface="Montserrat"/>
              </a:rPr>
              <a:t>was also the biggest drivers of incremental sales at </a:t>
            </a:r>
            <a:r>
              <a:rPr lang="en-GB" sz="1050" b="1" dirty="0">
                <a:solidFill>
                  <a:schemeClr val="dk1"/>
                </a:solidFill>
                <a:latin typeface="Montserrat" panose="00000500000000000000" pitchFamily="2" charset="0"/>
                <a:ea typeface="Montserrat"/>
                <a:cs typeface="Montserrat"/>
                <a:sym typeface="Montserrat"/>
              </a:rPr>
              <a:t>Convenience stores, </a:t>
            </a:r>
            <a:r>
              <a:rPr lang="en-GB" sz="1050" dirty="0">
                <a:solidFill>
                  <a:schemeClr val="dk1"/>
                </a:solidFill>
                <a:latin typeface="Montserrat" panose="00000500000000000000" pitchFamily="2" charset="0"/>
                <a:ea typeface="Montserrat"/>
                <a:cs typeface="Montserrat"/>
                <a:sym typeface="Montserrat"/>
              </a:rPr>
              <a:t>compared to prior month.  There was also more demand for </a:t>
            </a:r>
            <a:r>
              <a:rPr lang="en-GB" sz="1050" b="1" dirty="0">
                <a:solidFill>
                  <a:schemeClr val="dk1"/>
                </a:solidFill>
                <a:latin typeface="Montserrat" panose="00000500000000000000" pitchFamily="2" charset="0"/>
                <a:ea typeface="Montserrat"/>
                <a:cs typeface="Montserrat"/>
                <a:sym typeface="Montserrat"/>
              </a:rPr>
              <a:t>convenience foods</a:t>
            </a:r>
            <a:r>
              <a:rPr lang="en-GB" sz="1050" dirty="0">
                <a:solidFill>
                  <a:schemeClr val="dk1"/>
                </a:solidFill>
                <a:latin typeface="Montserrat" panose="00000500000000000000" pitchFamily="2" charset="0"/>
                <a:ea typeface="Montserrat"/>
                <a:cs typeface="Montserrat"/>
                <a:sym typeface="Montserrat"/>
              </a:rPr>
              <a:t> and </a:t>
            </a:r>
            <a:r>
              <a:rPr lang="en-GB" sz="1050" b="1" dirty="0">
                <a:solidFill>
                  <a:schemeClr val="dk1"/>
                </a:solidFill>
                <a:latin typeface="Montserrat" panose="00000500000000000000" pitchFamily="2" charset="0"/>
                <a:ea typeface="Montserrat"/>
                <a:cs typeface="Montserrat"/>
                <a:sym typeface="Montserrat"/>
              </a:rPr>
              <a:t>treats </a:t>
            </a:r>
            <a:r>
              <a:rPr lang="en-GB" sz="1050" dirty="0">
                <a:solidFill>
                  <a:schemeClr val="dk1"/>
                </a:solidFill>
                <a:latin typeface="Montserrat" panose="00000500000000000000" pitchFamily="2" charset="0"/>
                <a:ea typeface="Montserrat"/>
                <a:cs typeface="Montserrat"/>
                <a:sym typeface="Montserrat"/>
              </a:rPr>
              <a:t>including </a:t>
            </a:r>
            <a:r>
              <a:rPr lang="en-GB" sz="1050" b="1" dirty="0">
                <a:solidFill>
                  <a:schemeClr val="dk1"/>
                </a:solidFill>
                <a:latin typeface="Montserrat" panose="00000500000000000000" pitchFamily="2" charset="0"/>
                <a:ea typeface="Montserrat"/>
                <a:cs typeface="Montserrat"/>
                <a:sym typeface="Montserrat"/>
              </a:rPr>
              <a:t>Sugar Confectionery, Morning Goods</a:t>
            </a:r>
            <a:r>
              <a:rPr lang="en-GB" sz="1050" dirty="0">
                <a:solidFill>
                  <a:schemeClr val="dk1"/>
                </a:solidFill>
                <a:latin typeface="Montserrat" panose="00000500000000000000" pitchFamily="2" charset="0"/>
                <a:ea typeface="Montserrat"/>
                <a:cs typeface="Montserrat"/>
                <a:sym typeface="Montserrat"/>
              </a:rPr>
              <a:t> and </a:t>
            </a:r>
            <a:r>
              <a:rPr lang="en-GB" sz="1050" b="1" dirty="0">
                <a:solidFill>
                  <a:schemeClr val="dk1"/>
                </a:solidFill>
                <a:latin typeface="Montserrat" panose="00000500000000000000" pitchFamily="2" charset="0"/>
                <a:ea typeface="Montserrat"/>
                <a:cs typeface="Montserrat"/>
                <a:sym typeface="Montserrat"/>
              </a:rPr>
              <a:t>Ice-Cream</a:t>
            </a:r>
            <a:r>
              <a:rPr lang="en-GB" sz="1050" dirty="0">
                <a:solidFill>
                  <a:schemeClr val="dk1"/>
                </a:solidFill>
                <a:latin typeface="Montserrat" panose="00000500000000000000" pitchFamily="2" charset="0"/>
                <a:ea typeface="Montserrat"/>
                <a:cs typeface="Montserrat"/>
                <a:sym typeface="Montserrat"/>
              </a:rPr>
              <a:t>.</a:t>
            </a:r>
          </a:p>
          <a:p>
            <a:pPr marL="0" lvl="0" indent="0" algn="l" rtl="0">
              <a:spcBef>
                <a:spcPts val="0"/>
              </a:spcBef>
              <a:spcAft>
                <a:spcPts val="1200"/>
              </a:spcAft>
              <a:buClr>
                <a:schemeClr val="dk1"/>
              </a:buClr>
              <a:buSzPts val="1100"/>
              <a:buFont typeface="Arial"/>
              <a:buNone/>
            </a:pPr>
            <a:endParaRPr lang="en-GB" sz="1050" dirty="0">
              <a:solidFill>
                <a:schemeClr val="dk1"/>
              </a:solidFill>
              <a:latin typeface="Montserrat" panose="00000500000000000000" pitchFamily="2" charset="0"/>
              <a:ea typeface="Montserrat"/>
              <a:cs typeface="Montserrat"/>
              <a:sym typeface="Montserrat"/>
            </a:endParaRPr>
          </a:p>
        </p:txBody>
      </p:sp>
      <p:sp>
        <p:nvSpPr>
          <p:cNvPr id="14" name="Google Shape;716;p47">
            <a:extLst>
              <a:ext uri="{FF2B5EF4-FFF2-40B4-BE49-F238E27FC236}">
                <a16:creationId xmlns:a16="http://schemas.microsoft.com/office/drawing/2014/main" id="{01775745-36DD-4B2B-90F9-C9B960F4B5A7}"/>
              </a:ext>
            </a:extLst>
          </p:cNvPr>
          <p:cNvSpPr/>
          <p:nvPr/>
        </p:nvSpPr>
        <p:spPr>
          <a:xfrm>
            <a:off x="6542688" y="1773323"/>
            <a:ext cx="2103168" cy="2418900"/>
          </a:xfrm>
          <a:prstGeom prst="rect">
            <a:avLst/>
          </a:prstGeom>
          <a:solidFill>
            <a:srgbClr val="D9D9D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Milk +£16m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Sports &amp; Energy Drinks +£14m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Crisps &amp; Snacks +£12m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Sandwiches +£11m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Mineral Water +£11m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Cola +£7m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Sugar Confectionery +£6m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Flavoured Carbonates +£5m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Morning Goods/Spec Breads +£4m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Ready Meals +£4m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Cheese +£3m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Ice Cream +£3m</a:t>
            </a: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p:txBody>
      </p:sp>
      <p:sp>
        <p:nvSpPr>
          <p:cNvPr id="15" name="Google Shape;717;p47">
            <a:extLst>
              <a:ext uri="{FF2B5EF4-FFF2-40B4-BE49-F238E27FC236}">
                <a16:creationId xmlns:a16="http://schemas.microsoft.com/office/drawing/2014/main" id="{C0172188-CFF4-4C41-B2D0-8DC65C01FCB4}"/>
              </a:ext>
            </a:extLst>
          </p:cNvPr>
          <p:cNvSpPr/>
          <p:nvPr/>
        </p:nvSpPr>
        <p:spPr>
          <a:xfrm>
            <a:off x="4473930" y="1764614"/>
            <a:ext cx="1997100" cy="2418900"/>
          </a:xfrm>
          <a:prstGeom prst="rect">
            <a:avLst/>
          </a:prstGeom>
          <a:solidFill>
            <a:srgbClr val="D9D9D9"/>
          </a:solidFill>
          <a:ln>
            <a:noFill/>
          </a:ln>
        </p:spPr>
        <p:txBody>
          <a:bodyPr spcFirstLastPara="1" wrap="square" lIns="91425" tIns="45700" rIns="91425" bIns="45700" anchor="ctr" anchorCtr="0">
            <a:noAutofit/>
          </a:bodyPr>
          <a:lstStyle/>
          <a:p>
            <a:pPr lvl="0">
              <a:buClr>
                <a:srgbClr val="009DD9"/>
              </a:buClr>
              <a:buSzPts val="1350"/>
            </a:pPr>
            <a:endParaRPr lang="en-GB" sz="11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11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Milk +£32m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Cheese +£15m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Crisps &amp; Snacks  +£13m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Poultry +£12m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Dog +£9m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Cat +£9m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Ready Meals +£8m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Sandwiches +£8m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Butter &amp; Spreads +£7m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Sports &amp; Energy Drinks +£7m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Mineral Water +£7m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Flav Carbs +£7m</a:t>
            </a:r>
          </a:p>
        </p:txBody>
      </p:sp>
      <p:sp>
        <p:nvSpPr>
          <p:cNvPr id="16" name="Google Shape;721;p47">
            <a:extLst>
              <a:ext uri="{FF2B5EF4-FFF2-40B4-BE49-F238E27FC236}">
                <a16:creationId xmlns:a16="http://schemas.microsoft.com/office/drawing/2014/main" id="{F41552FB-BAB6-4328-A672-140303BE8979}"/>
              </a:ext>
            </a:extLst>
          </p:cNvPr>
          <p:cNvSpPr/>
          <p:nvPr/>
        </p:nvSpPr>
        <p:spPr>
          <a:xfrm>
            <a:off x="6542688" y="1327661"/>
            <a:ext cx="2055181"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Convenience</a:t>
            </a:r>
            <a:endParaRPr sz="1200" i="0" u="none" strike="noStrike" cap="none" dirty="0">
              <a:latin typeface="Montserrat" panose="00000500000000000000" pitchFamily="2" charset="0"/>
              <a:ea typeface="Montserrat"/>
              <a:cs typeface="Montserrat"/>
              <a:sym typeface="Montserrat"/>
            </a:endParaRPr>
          </a:p>
        </p:txBody>
      </p:sp>
      <p:sp>
        <p:nvSpPr>
          <p:cNvPr id="17" name="Google Shape;728;p47">
            <a:extLst>
              <a:ext uri="{FF2B5EF4-FFF2-40B4-BE49-F238E27FC236}">
                <a16:creationId xmlns:a16="http://schemas.microsoft.com/office/drawing/2014/main" id="{194572A7-9713-449E-A7E7-820BA55C07C0}"/>
              </a:ext>
            </a:extLst>
          </p:cNvPr>
          <p:cNvSpPr/>
          <p:nvPr/>
        </p:nvSpPr>
        <p:spPr>
          <a:xfrm>
            <a:off x="4476930" y="1327661"/>
            <a:ext cx="1997100" cy="332400"/>
          </a:xfrm>
          <a:prstGeom prst="rect">
            <a:avLst/>
          </a:prstGeom>
          <a:noFill/>
          <a:ln w="1587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GB" sz="1200" dirty="0">
                <a:latin typeface="Montserrat" panose="00000500000000000000" pitchFamily="2" charset="0"/>
                <a:ea typeface="Montserrat"/>
                <a:cs typeface="Montserrat"/>
                <a:sym typeface="Montserrat"/>
              </a:rPr>
              <a:t>Supermarkets</a:t>
            </a:r>
            <a:endParaRPr lang="en-GB" i="0" u="none" strike="noStrike" cap="none" dirty="0">
              <a:latin typeface="Montserrat" panose="00000500000000000000" pitchFamily="2" charset="0"/>
              <a:ea typeface="Montserrat"/>
              <a:cs typeface="Montserrat"/>
              <a:sym typeface="Montserrat"/>
            </a:endParaRPr>
          </a:p>
        </p:txBody>
      </p:sp>
      <p:pic>
        <p:nvPicPr>
          <p:cNvPr id="1026" name="Picture 2">
            <a:extLst>
              <a:ext uri="{FF2B5EF4-FFF2-40B4-BE49-F238E27FC236}">
                <a16:creationId xmlns:a16="http://schemas.microsoft.com/office/drawing/2014/main" id="{13030CB6-21D5-4802-947A-A4A163959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930" y="1745725"/>
            <a:ext cx="619125" cy="6191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3FED45E-6DE8-4F2F-894F-399D7B5EBE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7828" y="1757580"/>
            <a:ext cx="480060" cy="49530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E258DA24-B943-4FD3-8EF3-F849B4C49CFE}"/>
              </a:ext>
            </a:extLst>
          </p:cNvPr>
          <p:cNvSpPr txBox="1"/>
          <p:nvPr/>
        </p:nvSpPr>
        <p:spPr>
          <a:xfrm>
            <a:off x="127253" y="4835555"/>
            <a:ext cx="4583242" cy="215444"/>
          </a:xfrm>
          <a:prstGeom prst="rect">
            <a:avLst/>
          </a:prstGeom>
          <a:noFill/>
        </p:spPr>
        <p:txBody>
          <a:bodyPr wrap="square">
            <a:spAutoFit/>
          </a:bodyPr>
          <a:lstStyle/>
          <a:p>
            <a:r>
              <a:rPr lang="en-PH" sz="800" dirty="0">
                <a:latin typeface="Montserrat" panose="00000500000000000000" pitchFamily="2" charset="0"/>
              </a:rPr>
              <a:t>Source:  NielsenIQ Scantrack </a:t>
            </a:r>
            <a:endParaRPr lang="en-GB" dirty="0"/>
          </a:p>
        </p:txBody>
      </p:sp>
    </p:spTree>
    <p:extLst>
      <p:ext uri="{BB962C8B-B14F-4D97-AF65-F5344CB8AC3E}">
        <p14:creationId xmlns:p14="http://schemas.microsoft.com/office/powerpoint/2010/main" val="3903314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6"/>
          <p:cNvGraphicFramePr>
            <a:graphicFrameLocks noGrp="1"/>
          </p:cNvGraphicFramePr>
          <p:nvPr>
            <p:ph type="chart" sz="quarter" idx="4294967295"/>
            <p:extLst>
              <p:ext uri="{D42A27DB-BD31-4B8C-83A1-F6EECF244321}">
                <p14:modId xmlns:p14="http://schemas.microsoft.com/office/powerpoint/2010/main" val="1589908282"/>
              </p:ext>
            </p:extLst>
          </p:nvPr>
        </p:nvGraphicFramePr>
        <p:xfrm>
          <a:off x="726997" y="1186607"/>
          <a:ext cx="8415337"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7"/>
          <p:cNvSpPr>
            <a:spLocks noGrp="1"/>
          </p:cNvSpPr>
          <p:nvPr>
            <p:ph type="body" idx="4294967295"/>
          </p:nvPr>
        </p:nvSpPr>
        <p:spPr>
          <a:xfrm>
            <a:off x="0" y="4476701"/>
            <a:ext cx="8785225" cy="533400"/>
          </a:xfrm>
        </p:spPr>
        <p:txBody>
          <a:bodyPr/>
          <a:lstStyle/>
          <a:p>
            <a:pPr marL="146050" indent="0">
              <a:spcBef>
                <a:spcPts val="63"/>
              </a:spcBef>
              <a:buNone/>
            </a:pPr>
            <a:r>
              <a:rPr lang="en-GB" altLang="en-US" sz="800" dirty="0">
                <a:solidFill>
                  <a:schemeClr val="tx1">
                    <a:lumMod val="50000"/>
                    <a:lumOff val="50000"/>
                  </a:schemeClr>
                </a:solidFill>
              </a:rPr>
              <a:t>Source:  NielsenIQ Scantrack Grocery Multiples, 4we  10th Sep 2022</a:t>
            </a:r>
          </a:p>
          <a:p>
            <a:pPr>
              <a:spcBef>
                <a:spcPts val="63"/>
              </a:spcBef>
            </a:pPr>
            <a:endParaRPr lang="en-GB" altLang="en-US" sz="800" dirty="0">
              <a:solidFill>
                <a:schemeClr val="tx1">
                  <a:lumMod val="50000"/>
                  <a:lumOff val="50000"/>
                </a:schemeClr>
              </a:solidFill>
            </a:endParaRPr>
          </a:p>
          <a:p>
            <a:pPr marL="628650" lvl="1" indent="-171450">
              <a:spcBef>
                <a:spcPts val="63"/>
              </a:spcBef>
              <a:buFont typeface="Arial" charset="0"/>
              <a:buChar char="•"/>
            </a:pPr>
            <a:r>
              <a:rPr lang="en-GB" altLang="en-US" sz="600" dirty="0">
                <a:solidFill>
                  <a:schemeClr val="tx1">
                    <a:lumMod val="50000"/>
                    <a:lumOff val="50000"/>
                  </a:schemeClr>
                </a:solidFill>
              </a:rPr>
              <a:t>Derived Inflation:  </a:t>
            </a:r>
            <a:r>
              <a:rPr lang="en-GB" sz="600" dirty="0">
                <a:solidFill>
                  <a:schemeClr val="tx1">
                    <a:lumMod val="50000"/>
                    <a:lumOff val="50000"/>
                  </a:schemeClr>
                </a:solidFill>
              </a:rPr>
              <a:t>Difference between Value Sales growth and Unit Sales growth</a:t>
            </a:r>
          </a:p>
          <a:p>
            <a:pPr marL="171450" indent="-171450">
              <a:spcBef>
                <a:spcPts val="63"/>
              </a:spcBef>
              <a:buFont typeface="Arial" charset="0"/>
              <a:buChar char="•"/>
            </a:pPr>
            <a:endParaRPr lang="en-GB" sz="700" dirty="0">
              <a:solidFill>
                <a:schemeClr val="tx1">
                  <a:lumMod val="50000"/>
                  <a:lumOff val="50000"/>
                </a:schemeClr>
              </a:solidFill>
            </a:endParaRPr>
          </a:p>
        </p:txBody>
      </p:sp>
      <p:sp>
        <p:nvSpPr>
          <p:cNvPr id="8" name="Title 27"/>
          <p:cNvSpPr txBox="1">
            <a:spLocks/>
          </p:cNvSpPr>
          <p:nvPr/>
        </p:nvSpPr>
        <p:spPr>
          <a:xfrm>
            <a:off x="0" y="474217"/>
            <a:ext cx="9036496" cy="428625"/>
          </a:xfrm>
          <a:prstGeom prst="rect">
            <a:avLst/>
          </a:prstGeom>
        </p:spPr>
        <p:txBody>
          <a:bodyPr vert="horz" wrap="square" lIns="91440" tIns="0" rIns="91440" bIns="0" rtlCol="0" anchor="b" anchorCtr="0">
            <a:noAutofit/>
          </a:bodyPr>
          <a:lstStyle>
            <a:lvl1pPr algn="l" defTabSz="457200" rtl="0" eaLnBrk="1" latinLnBrk="0" hangingPunct="1">
              <a:spcBef>
                <a:spcPct val="0"/>
              </a:spcBef>
              <a:buNone/>
              <a:defRPr sz="3000" kern="1200" cap="all" baseline="0">
                <a:solidFill>
                  <a:srgbClr val="009DD9"/>
                </a:solidFill>
                <a:latin typeface="+mj-lt"/>
                <a:ea typeface="+mj-ea"/>
                <a:cs typeface="+mj-cs"/>
              </a:defRPr>
            </a:lvl1pPr>
          </a:lstStyle>
          <a:p>
            <a:pPr>
              <a:lnSpc>
                <a:spcPct val="80000"/>
              </a:lnSpc>
            </a:pPr>
            <a:r>
              <a:rPr lang="en-GB" sz="2000" b="1" cap="none" dirty="0">
                <a:solidFill>
                  <a:schemeClr val="tx1"/>
                </a:solidFill>
                <a:latin typeface="Montserrat" panose="00000500000000000000" pitchFamily="2" charset="0"/>
              </a:rPr>
              <a:t>Double digit growth in Pet, Dairy, Frozen and Household is now all being driven by inflation</a:t>
            </a:r>
          </a:p>
        </p:txBody>
      </p:sp>
      <p:sp>
        <p:nvSpPr>
          <p:cNvPr id="2" name="TextBox 1"/>
          <p:cNvSpPr txBox="1"/>
          <p:nvPr/>
        </p:nvSpPr>
        <p:spPr>
          <a:xfrm>
            <a:off x="6300192" y="4754512"/>
            <a:ext cx="2424062" cy="230832"/>
          </a:xfrm>
          <a:prstGeom prst="rect">
            <a:avLst/>
          </a:prstGeom>
          <a:noFill/>
        </p:spPr>
        <p:txBody>
          <a:bodyPr wrap="none" rtlCol="0">
            <a:spAutoFit/>
          </a:bodyPr>
          <a:lstStyle/>
          <a:p>
            <a:r>
              <a:rPr lang="en-GB" sz="900" dirty="0">
                <a:solidFill>
                  <a:schemeClr val="tx1">
                    <a:lumMod val="50000"/>
                    <a:lumOff val="50000"/>
                  </a:schemeClr>
                </a:solidFill>
                <a:latin typeface="Calibri" panose="020F0502020204030204" pitchFamily="34" charset="0"/>
              </a:rPr>
              <a:t>* TSR Excludes General Merchandise &amp; Tobacco</a:t>
            </a:r>
            <a:endParaRPr lang="en-US" sz="900" dirty="0">
              <a:solidFill>
                <a:schemeClr val="tx1">
                  <a:lumMod val="50000"/>
                  <a:lumOff val="50000"/>
                </a:schemeClr>
              </a:solidFill>
              <a:latin typeface="Calibri" panose="020F0502020204030204" pitchFamily="34" charset="0"/>
            </a:endParaRPr>
          </a:p>
        </p:txBody>
      </p:sp>
    </p:spTree>
    <p:extLst>
      <p:ext uri="{BB962C8B-B14F-4D97-AF65-F5344CB8AC3E}">
        <p14:creationId xmlns:p14="http://schemas.microsoft.com/office/powerpoint/2010/main" val="29604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531985" y="1717449"/>
            <a:ext cx="7109096" cy="2539757"/>
          </a:xfrm>
        </p:spPr>
        <p:txBody>
          <a:bodyPr spcFirstLastPara="1" wrap="square" lIns="0" tIns="91425" rIns="0" bIns="91425" anchor="t" anchorCtr="0">
            <a:noAutofit/>
          </a:bodyPr>
          <a:lstStyle/>
          <a:p>
            <a:r>
              <a:rPr lang="en-GB" sz="1600" dirty="0">
                <a:solidFill>
                  <a:schemeClr val="bg1"/>
                </a:solidFill>
              </a:rPr>
              <a:t>Moving out of the holiday season, shoppers are demanding </a:t>
            </a:r>
            <a:r>
              <a:rPr lang="en-GB" sz="1600" dirty="0">
                <a:solidFill>
                  <a:schemeClr val="accent1"/>
                </a:solidFill>
              </a:rPr>
              <a:t>more ‘Food to Go’ </a:t>
            </a:r>
            <a:r>
              <a:rPr lang="en-GB" sz="1600" dirty="0">
                <a:solidFill>
                  <a:schemeClr val="bg1"/>
                </a:solidFill>
              </a:rPr>
              <a:t>and </a:t>
            </a:r>
            <a:r>
              <a:rPr lang="en-GB" sz="1600" dirty="0">
                <a:solidFill>
                  <a:schemeClr val="accent1"/>
                </a:solidFill>
              </a:rPr>
              <a:t>Convenience Foods</a:t>
            </a:r>
            <a:r>
              <a:rPr lang="en-GB" sz="1600" dirty="0">
                <a:solidFill>
                  <a:schemeClr val="bg1"/>
                </a:solidFill>
              </a:rPr>
              <a:t>, as they return to work and everyday living.</a:t>
            </a:r>
            <a:br>
              <a:rPr lang="en-GB" sz="1600" dirty="0">
                <a:solidFill>
                  <a:schemeClr val="bg1"/>
                </a:solidFill>
              </a:rPr>
            </a:br>
            <a:br>
              <a:rPr lang="en-GB" sz="1600" dirty="0">
                <a:solidFill>
                  <a:schemeClr val="bg1"/>
                </a:solidFill>
              </a:rPr>
            </a:br>
            <a:r>
              <a:rPr lang="en-GB" sz="1600" dirty="0">
                <a:solidFill>
                  <a:schemeClr val="accent1"/>
                </a:solidFill>
              </a:rPr>
              <a:t>Inflation</a:t>
            </a:r>
            <a:r>
              <a:rPr lang="en-GB" sz="1600" dirty="0">
                <a:solidFill>
                  <a:schemeClr val="bg1"/>
                </a:solidFill>
              </a:rPr>
              <a:t> will be </a:t>
            </a:r>
            <a:r>
              <a:rPr lang="en-GB" sz="1600" dirty="0">
                <a:solidFill>
                  <a:schemeClr val="accent1"/>
                </a:solidFill>
              </a:rPr>
              <a:t>squeezing</a:t>
            </a:r>
            <a:r>
              <a:rPr lang="en-GB" sz="1600" dirty="0">
                <a:solidFill>
                  <a:schemeClr val="bg1"/>
                </a:solidFill>
              </a:rPr>
              <a:t> shopper budgets as shoppers adjust to </a:t>
            </a:r>
            <a:r>
              <a:rPr lang="en-GB" sz="1600" dirty="0">
                <a:solidFill>
                  <a:schemeClr val="accent1"/>
                </a:solidFill>
              </a:rPr>
              <a:t>spending more </a:t>
            </a:r>
            <a:r>
              <a:rPr lang="en-GB" sz="1600" dirty="0">
                <a:solidFill>
                  <a:schemeClr val="bg1"/>
                </a:solidFill>
              </a:rPr>
              <a:t>on </a:t>
            </a:r>
            <a:r>
              <a:rPr lang="en-GB" sz="1600" dirty="0">
                <a:solidFill>
                  <a:schemeClr val="accent1"/>
                </a:solidFill>
              </a:rPr>
              <a:t>weekly grocery items </a:t>
            </a:r>
            <a:r>
              <a:rPr lang="en-GB" sz="1600" dirty="0">
                <a:solidFill>
                  <a:schemeClr val="bg1"/>
                </a:solidFill>
              </a:rPr>
              <a:t>such as Milk, Cheese &amp; Butter and Spreads.</a:t>
            </a:r>
            <a:br>
              <a:rPr lang="en-GB" sz="1600" dirty="0">
                <a:solidFill>
                  <a:schemeClr val="bg1"/>
                </a:solidFill>
              </a:rPr>
            </a:br>
            <a:endParaRPr lang="en-GB" sz="1600"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161443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Retailer News</a:t>
            </a:r>
          </a:p>
        </p:txBody>
      </p:sp>
    </p:spTree>
    <p:extLst>
      <p:ext uri="{BB962C8B-B14F-4D97-AF65-F5344CB8AC3E}">
        <p14:creationId xmlns:p14="http://schemas.microsoft.com/office/powerpoint/2010/main" val="3406894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Text Placeholder 9"/>
          <p:cNvSpPr>
            <a:spLocks noGrp="1"/>
          </p:cNvSpPr>
          <p:nvPr>
            <p:ph type="body" idx="4294967295"/>
          </p:nvPr>
        </p:nvSpPr>
        <p:spPr>
          <a:xfrm>
            <a:off x="-108520" y="4692241"/>
            <a:ext cx="3884613" cy="523875"/>
          </a:xfrm>
        </p:spPr>
        <p:txBody>
          <a:bodyPr/>
          <a:lstStyle/>
          <a:p>
            <a:pPr>
              <a:spcBef>
                <a:spcPts val="63"/>
              </a:spcBef>
            </a:pPr>
            <a:r>
              <a:rPr lang="en-GB" altLang="en-US" sz="900" dirty="0">
                <a:solidFill>
                  <a:schemeClr val="tx1">
                    <a:lumMod val="50000"/>
                    <a:lumOff val="50000"/>
                  </a:schemeClr>
                </a:solidFill>
                <a:latin typeface="Calibri" panose="020F0502020204030204" pitchFamily="34" charset="0"/>
              </a:rPr>
              <a:t>Source:  NielsenIQ Homescan Total Till 4 weeks ending 10th Sep 2022</a:t>
            </a:r>
          </a:p>
        </p:txBody>
      </p:sp>
      <p:sp>
        <p:nvSpPr>
          <p:cNvPr id="10" name="Title 2"/>
          <p:cNvSpPr txBox="1">
            <a:spLocks/>
          </p:cNvSpPr>
          <p:nvPr/>
        </p:nvSpPr>
        <p:spPr>
          <a:xfrm>
            <a:off x="229046" y="483791"/>
            <a:ext cx="8708615" cy="575791"/>
          </a:xfrm>
          <a:prstGeom prst="rect">
            <a:avLst/>
          </a:prstGeom>
        </p:spPr>
        <p:txBody>
          <a:bodyPr vert="horz" wrap="square" lIns="91440" tIns="0" rIns="91440" bIns="0" rtlCol="0" anchor="b" anchorCtr="0">
            <a:noAutofit/>
          </a:bodyPr>
          <a:lstStyle>
            <a:lvl1pPr algn="l" defTabSz="457200" rtl="0" eaLnBrk="0" fontAlgn="base" hangingPunct="0">
              <a:spcBef>
                <a:spcPct val="0"/>
              </a:spcBef>
              <a:spcAft>
                <a:spcPct val="0"/>
              </a:spcAft>
              <a:defRPr sz="3000" kern="1200" cap="all" baseline="0">
                <a:solidFill>
                  <a:srgbClr val="009DD9"/>
                </a:solidFill>
                <a:latin typeface="+mj-lt"/>
                <a:ea typeface="+mj-ea"/>
                <a:cs typeface="+mj-cs"/>
              </a:defRPr>
            </a:lvl1pPr>
            <a:lvl2pPr algn="l" defTabSz="457200" rtl="0" eaLnBrk="0" fontAlgn="base" hangingPunct="0">
              <a:spcBef>
                <a:spcPct val="0"/>
              </a:spcBef>
              <a:spcAft>
                <a:spcPct val="0"/>
              </a:spcAft>
              <a:defRPr sz="3000">
                <a:solidFill>
                  <a:srgbClr val="009DD9"/>
                </a:solidFill>
                <a:latin typeface="Calibri" pitchFamily="34" charset="0"/>
              </a:defRPr>
            </a:lvl2pPr>
            <a:lvl3pPr algn="l" defTabSz="457200" rtl="0" eaLnBrk="0" fontAlgn="base" hangingPunct="0">
              <a:spcBef>
                <a:spcPct val="0"/>
              </a:spcBef>
              <a:spcAft>
                <a:spcPct val="0"/>
              </a:spcAft>
              <a:defRPr sz="3000">
                <a:solidFill>
                  <a:srgbClr val="009DD9"/>
                </a:solidFill>
                <a:latin typeface="Calibri" pitchFamily="34" charset="0"/>
              </a:defRPr>
            </a:lvl3pPr>
            <a:lvl4pPr algn="l" defTabSz="457200" rtl="0" eaLnBrk="0" fontAlgn="base" hangingPunct="0">
              <a:spcBef>
                <a:spcPct val="0"/>
              </a:spcBef>
              <a:spcAft>
                <a:spcPct val="0"/>
              </a:spcAft>
              <a:defRPr sz="3000">
                <a:solidFill>
                  <a:srgbClr val="009DD9"/>
                </a:solidFill>
                <a:latin typeface="Calibri" pitchFamily="34" charset="0"/>
              </a:defRPr>
            </a:lvl4pPr>
            <a:lvl5pPr algn="l" defTabSz="457200" rtl="0" eaLnBrk="0" fontAlgn="base" hangingPunct="0">
              <a:spcBef>
                <a:spcPct val="0"/>
              </a:spcBef>
              <a:spcAft>
                <a:spcPct val="0"/>
              </a:spcAft>
              <a:defRPr sz="3000">
                <a:solidFill>
                  <a:srgbClr val="009DD9"/>
                </a:solidFill>
                <a:latin typeface="Calibri" pitchFamily="34" charset="0"/>
              </a:defRPr>
            </a:lvl5pPr>
            <a:lvl6pPr marL="457200" algn="l" defTabSz="457200" rtl="0" fontAlgn="base">
              <a:spcBef>
                <a:spcPct val="0"/>
              </a:spcBef>
              <a:spcAft>
                <a:spcPct val="0"/>
              </a:spcAft>
              <a:defRPr sz="3000">
                <a:solidFill>
                  <a:srgbClr val="009DD9"/>
                </a:solidFill>
                <a:latin typeface="Calibri" pitchFamily="34" charset="0"/>
              </a:defRPr>
            </a:lvl6pPr>
            <a:lvl7pPr marL="914400" algn="l" defTabSz="457200" rtl="0" fontAlgn="base">
              <a:spcBef>
                <a:spcPct val="0"/>
              </a:spcBef>
              <a:spcAft>
                <a:spcPct val="0"/>
              </a:spcAft>
              <a:defRPr sz="3000">
                <a:solidFill>
                  <a:srgbClr val="009DD9"/>
                </a:solidFill>
                <a:latin typeface="Calibri" pitchFamily="34" charset="0"/>
              </a:defRPr>
            </a:lvl7pPr>
            <a:lvl8pPr marL="1371600" algn="l" defTabSz="457200" rtl="0" fontAlgn="base">
              <a:spcBef>
                <a:spcPct val="0"/>
              </a:spcBef>
              <a:spcAft>
                <a:spcPct val="0"/>
              </a:spcAft>
              <a:defRPr sz="3000">
                <a:solidFill>
                  <a:srgbClr val="009DD9"/>
                </a:solidFill>
                <a:latin typeface="Calibri" pitchFamily="34" charset="0"/>
              </a:defRPr>
            </a:lvl8pPr>
            <a:lvl9pPr marL="1828800" algn="l" defTabSz="457200" rtl="0" fontAlgn="base">
              <a:spcBef>
                <a:spcPct val="0"/>
              </a:spcBef>
              <a:spcAft>
                <a:spcPct val="0"/>
              </a:spcAft>
              <a:defRPr sz="3000">
                <a:solidFill>
                  <a:srgbClr val="009DD9"/>
                </a:solidFill>
                <a:latin typeface="Calibri" pitchFamily="34" charset="0"/>
              </a:defRPr>
            </a:lvl9pPr>
          </a:lstStyle>
          <a:p>
            <a:r>
              <a:rPr lang="en-GB" sz="2000" b="1" cap="none" dirty="0">
                <a:solidFill>
                  <a:schemeClr val="tx1"/>
                </a:solidFill>
                <a:latin typeface="Montserrat" panose="00000500000000000000" pitchFamily="2" charset="0"/>
                <a:cs typeface="Calibri" panose="020F0502020204030204" pitchFamily="34" charset="0"/>
              </a:rPr>
              <a:t>ASDA is the fastest growing retailer</a:t>
            </a:r>
            <a:endParaRPr lang="en-GB" sz="2000" b="1" dirty="0">
              <a:solidFill>
                <a:schemeClr val="tx1"/>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45F71B69-9B07-4946-4526-6E695090086F}"/>
              </a:ext>
            </a:extLst>
          </p:cNvPr>
          <p:cNvPicPr>
            <a:picLocks noChangeAspect="1"/>
          </p:cNvPicPr>
          <p:nvPr/>
        </p:nvPicPr>
        <p:blipFill>
          <a:blip r:embed="rId2"/>
          <a:stretch>
            <a:fillRect/>
          </a:stretch>
        </p:blipFill>
        <p:spPr>
          <a:xfrm>
            <a:off x="467544" y="1098172"/>
            <a:ext cx="7541764" cy="3633817"/>
          </a:xfrm>
          <a:prstGeom prst="rect">
            <a:avLst/>
          </a:prstGeom>
        </p:spPr>
      </p:pic>
    </p:spTree>
    <p:extLst>
      <p:ext uri="{BB962C8B-B14F-4D97-AF65-F5344CB8AC3E}">
        <p14:creationId xmlns:p14="http://schemas.microsoft.com/office/powerpoint/2010/main" val="100153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4124045" cy="1174200"/>
          </a:xfrm>
        </p:spPr>
        <p:txBody>
          <a:bodyPr/>
          <a:lstStyle/>
          <a:p>
            <a:r>
              <a:rPr lang="en-GB" sz="2800" dirty="0"/>
              <a:t>Market Overview</a:t>
            </a:r>
          </a:p>
        </p:txBody>
      </p:sp>
    </p:spTree>
    <p:extLst>
      <p:ext uri="{BB962C8B-B14F-4D97-AF65-F5344CB8AC3E}">
        <p14:creationId xmlns:p14="http://schemas.microsoft.com/office/powerpoint/2010/main" val="2802729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txBox="1">
            <a:spLocks/>
          </p:cNvSpPr>
          <p:nvPr/>
        </p:nvSpPr>
        <p:spPr>
          <a:xfrm>
            <a:off x="217568" y="220865"/>
            <a:ext cx="8926432" cy="669900"/>
          </a:xfrm>
          <a:prstGeom prst="rect">
            <a:avLst/>
          </a:prstGeom>
        </p:spPr>
        <p:txBody>
          <a:bodyPr vert="horz" wrap="square" lIns="91440" tIns="0" rIns="91440" bIns="0" rtlCol="0" anchor="b" anchorCtr="0">
            <a:noAutofit/>
          </a:bodyPr>
          <a:lstStyle>
            <a:lvl1pPr algn="l" defTabSz="457200" rtl="0" eaLnBrk="0" fontAlgn="base" hangingPunct="0">
              <a:spcBef>
                <a:spcPct val="0"/>
              </a:spcBef>
              <a:spcAft>
                <a:spcPct val="0"/>
              </a:spcAft>
              <a:defRPr sz="3000" kern="1200" cap="all" baseline="0">
                <a:solidFill>
                  <a:srgbClr val="009DD9"/>
                </a:solidFill>
                <a:latin typeface="+mj-lt"/>
                <a:ea typeface="+mj-ea"/>
                <a:cs typeface="+mj-cs"/>
              </a:defRPr>
            </a:lvl1pPr>
            <a:lvl2pPr algn="l" defTabSz="457200" rtl="0" eaLnBrk="0" fontAlgn="base" hangingPunct="0">
              <a:spcBef>
                <a:spcPct val="0"/>
              </a:spcBef>
              <a:spcAft>
                <a:spcPct val="0"/>
              </a:spcAft>
              <a:defRPr sz="3000">
                <a:solidFill>
                  <a:srgbClr val="009DD9"/>
                </a:solidFill>
                <a:latin typeface="Calibri" pitchFamily="34" charset="0"/>
              </a:defRPr>
            </a:lvl2pPr>
            <a:lvl3pPr algn="l" defTabSz="457200" rtl="0" eaLnBrk="0" fontAlgn="base" hangingPunct="0">
              <a:spcBef>
                <a:spcPct val="0"/>
              </a:spcBef>
              <a:spcAft>
                <a:spcPct val="0"/>
              </a:spcAft>
              <a:defRPr sz="3000">
                <a:solidFill>
                  <a:srgbClr val="009DD9"/>
                </a:solidFill>
                <a:latin typeface="Calibri" pitchFamily="34" charset="0"/>
              </a:defRPr>
            </a:lvl3pPr>
            <a:lvl4pPr algn="l" defTabSz="457200" rtl="0" eaLnBrk="0" fontAlgn="base" hangingPunct="0">
              <a:spcBef>
                <a:spcPct val="0"/>
              </a:spcBef>
              <a:spcAft>
                <a:spcPct val="0"/>
              </a:spcAft>
              <a:defRPr sz="3000">
                <a:solidFill>
                  <a:srgbClr val="009DD9"/>
                </a:solidFill>
                <a:latin typeface="Calibri" pitchFamily="34" charset="0"/>
              </a:defRPr>
            </a:lvl4pPr>
            <a:lvl5pPr algn="l" defTabSz="457200" rtl="0" eaLnBrk="0" fontAlgn="base" hangingPunct="0">
              <a:spcBef>
                <a:spcPct val="0"/>
              </a:spcBef>
              <a:spcAft>
                <a:spcPct val="0"/>
              </a:spcAft>
              <a:defRPr sz="3000">
                <a:solidFill>
                  <a:srgbClr val="009DD9"/>
                </a:solidFill>
                <a:latin typeface="Calibri" pitchFamily="34" charset="0"/>
              </a:defRPr>
            </a:lvl5pPr>
            <a:lvl6pPr marL="457200" algn="l" defTabSz="457200" rtl="0" fontAlgn="base">
              <a:spcBef>
                <a:spcPct val="0"/>
              </a:spcBef>
              <a:spcAft>
                <a:spcPct val="0"/>
              </a:spcAft>
              <a:defRPr sz="3000">
                <a:solidFill>
                  <a:srgbClr val="009DD9"/>
                </a:solidFill>
                <a:latin typeface="Calibri" pitchFamily="34" charset="0"/>
              </a:defRPr>
            </a:lvl6pPr>
            <a:lvl7pPr marL="914400" algn="l" defTabSz="457200" rtl="0" fontAlgn="base">
              <a:spcBef>
                <a:spcPct val="0"/>
              </a:spcBef>
              <a:spcAft>
                <a:spcPct val="0"/>
              </a:spcAft>
              <a:defRPr sz="3000">
                <a:solidFill>
                  <a:srgbClr val="009DD9"/>
                </a:solidFill>
                <a:latin typeface="Calibri" pitchFamily="34" charset="0"/>
              </a:defRPr>
            </a:lvl7pPr>
            <a:lvl8pPr marL="1371600" algn="l" defTabSz="457200" rtl="0" fontAlgn="base">
              <a:spcBef>
                <a:spcPct val="0"/>
              </a:spcBef>
              <a:spcAft>
                <a:spcPct val="0"/>
              </a:spcAft>
              <a:defRPr sz="3000">
                <a:solidFill>
                  <a:srgbClr val="009DD9"/>
                </a:solidFill>
                <a:latin typeface="Calibri" pitchFamily="34" charset="0"/>
              </a:defRPr>
            </a:lvl8pPr>
            <a:lvl9pPr marL="1828800" algn="l" defTabSz="457200" rtl="0" fontAlgn="base">
              <a:spcBef>
                <a:spcPct val="0"/>
              </a:spcBef>
              <a:spcAft>
                <a:spcPct val="0"/>
              </a:spcAft>
              <a:defRPr sz="3000">
                <a:solidFill>
                  <a:srgbClr val="009DD9"/>
                </a:solidFill>
                <a:latin typeface="Calibri" pitchFamily="34" charset="0"/>
              </a:defRPr>
            </a:lvl9pPr>
          </a:lstStyle>
          <a:p>
            <a:r>
              <a:rPr lang="en-PH" sz="1700" b="1" cap="none" dirty="0">
                <a:solidFill>
                  <a:schemeClr val="tx1"/>
                </a:solidFill>
                <a:latin typeface="Montserrat" panose="00000500000000000000" pitchFamily="2" charset="0"/>
                <a:cs typeface="Calibri" panose="020F0502020204030204" pitchFamily="34" charset="0"/>
              </a:rPr>
              <a:t>With shoppers buying less impulse and food for alfresco dining, many retailers are continuing to see a decline in spend per trip</a:t>
            </a:r>
            <a:endParaRPr lang="en-GB" sz="1700" b="1" dirty="0">
              <a:solidFill>
                <a:schemeClr val="tx1"/>
              </a:solidFill>
              <a:latin typeface="Calibri" panose="020F0502020204030204" pitchFamily="34" charset="0"/>
              <a:cs typeface="Calibri" panose="020F0502020204030204" pitchFamily="34" charset="0"/>
            </a:endParaRPr>
          </a:p>
        </p:txBody>
      </p:sp>
      <p:sp>
        <p:nvSpPr>
          <p:cNvPr id="11" name="Text Placeholder 9"/>
          <p:cNvSpPr txBox="1">
            <a:spLocks/>
          </p:cNvSpPr>
          <p:nvPr/>
        </p:nvSpPr>
        <p:spPr>
          <a:xfrm>
            <a:off x="160418" y="4707607"/>
            <a:ext cx="8166100" cy="274637"/>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227013" marR="0" lvl="0" indent="-112713" algn="l" rtl="0">
              <a:lnSpc>
                <a:spcPct val="100000"/>
              </a:lnSpc>
              <a:spcBef>
                <a:spcPts val="8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1pPr>
            <a:lvl2pPr marL="454025" marR="0" lvl="1" indent="-123825" algn="l" rtl="0">
              <a:lnSpc>
                <a:spcPct val="100000"/>
              </a:lnSpc>
              <a:spcBef>
                <a:spcPts val="80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2pPr>
            <a:lvl3pPr marL="688975" marR="0" lvl="2" indent="-142875" algn="l" rtl="0">
              <a:lnSpc>
                <a:spcPct val="100000"/>
              </a:lnSpc>
              <a:spcBef>
                <a:spcPts val="7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915988" marR="0" lvl="3" indent="-153987" algn="l" rtl="0">
              <a:lnSpc>
                <a:spcPct val="100000"/>
              </a:lnSpc>
              <a:spcBef>
                <a:spcPts val="7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4pPr>
            <a:lvl5pPr marL="1143000" marR="0" lvl="4" indent="-177800" algn="l" rtl="0">
              <a:lnSpc>
                <a:spcPct val="100000"/>
              </a:lnSpc>
              <a:spcBef>
                <a:spcPts val="700"/>
              </a:spcBef>
              <a:spcAft>
                <a:spcPts val="0"/>
              </a:spcAft>
              <a:buClr>
                <a:schemeClr val="dk2"/>
              </a:buClr>
              <a:buSzPct val="100000"/>
              <a:buFont typeface="Arial"/>
              <a:buChar char="•"/>
              <a:defRPr sz="1000" b="0" i="0" u="none" strike="noStrike" cap="none">
                <a:solidFill>
                  <a:schemeClr val="dk2"/>
                </a:solidFill>
                <a:latin typeface="Arial"/>
                <a:ea typeface="Arial"/>
                <a:cs typeface="Arial"/>
                <a:sym typeface="Arial"/>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pPr marL="114300" indent="0">
              <a:spcBef>
                <a:spcPts val="63"/>
              </a:spcBef>
              <a:buFont typeface="Arial"/>
              <a:buNone/>
            </a:pPr>
            <a:r>
              <a:rPr lang="en-GB" altLang="en-US" sz="900" dirty="0">
                <a:solidFill>
                  <a:schemeClr val="tx1">
                    <a:lumMod val="50000"/>
                    <a:lumOff val="50000"/>
                  </a:schemeClr>
                </a:solidFill>
                <a:latin typeface="Calibri" panose="020F0502020204030204" pitchFamily="34" charset="0"/>
              </a:rPr>
              <a:t>Source:  NielsenIQ Total Till and Homescan FMCG 4 weeks ending 10</a:t>
            </a:r>
            <a:r>
              <a:rPr lang="en-GB" altLang="en-US" sz="900" baseline="30000" dirty="0">
                <a:solidFill>
                  <a:schemeClr val="tx1">
                    <a:lumMod val="50000"/>
                    <a:lumOff val="50000"/>
                  </a:schemeClr>
                </a:solidFill>
                <a:latin typeface="Calibri" panose="020F0502020204030204" pitchFamily="34" charset="0"/>
              </a:rPr>
              <a:t>th</a:t>
            </a:r>
            <a:r>
              <a:rPr lang="en-GB" altLang="en-US" sz="900" dirty="0">
                <a:solidFill>
                  <a:schemeClr val="tx1">
                    <a:lumMod val="50000"/>
                    <a:lumOff val="50000"/>
                  </a:schemeClr>
                </a:solidFill>
                <a:latin typeface="Calibri" panose="020F0502020204030204" pitchFamily="34" charset="0"/>
              </a:rPr>
              <a:t> September 2022</a:t>
            </a:r>
          </a:p>
        </p:txBody>
      </p:sp>
      <p:pic>
        <p:nvPicPr>
          <p:cNvPr id="6" name="Picture 5">
            <a:extLst>
              <a:ext uri="{FF2B5EF4-FFF2-40B4-BE49-F238E27FC236}">
                <a16:creationId xmlns:a16="http://schemas.microsoft.com/office/drawing/2014/main" id="{E947FCB3-84FC-BC75-6EFF-0B2033C258BD}"/>
              </a:ext>
            </a:extLst>
          </p:cNvPr>
          <p:cNvPicPr>
            <a:picLocks noChangeAspect="1"/>
          </p:cNvPicPr>
          <p:nvPr/>
        </p:nvPicPr>
        <p:blipFill>
          <a:blip r:embed="rId2"/>
          <a:stretch>
            <a:fillRect/>
          </a:stretch>
        </p:blipFill>
        <p:spPr>
          <a:xfrm>
            <a:off x="718901" y="980905"/>
            <a:ext cx="7607617" cy="3636561"/>
          </a:xfrm>
          <a:prstGeom prst="rect">
            <a:avLst/>
          </a:prstGeom>
        </p:spPr>
      </p:pic>
    </p:spTree>
    <p:extLst>
      <p:ext uri="{BB962C8B-B14F-4D97-AF65-F5344CB8AC3E}">
        <p14:creationId xmlns:p14="http://schemas.microsoft.com/office/powerpoint/2010/main" val="21526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sp>
        <p:nvSpPr>
          <p:cNvPr id="1723" name="Google Shape;1723;p127"/>
          <p:cNvSpPr txBox="1">
            <a:spLocks noGrp="1"/>
          </p:cNvSpPr>
          <p:nvPr>
            <p:ph type="title"/>
          </p:nvPr>
        </p:nvSpPr>
        <p:spPr>
          <a:xfrm>
            <a:off x="354650" y="133348"/>
            <a:ext cx="8910731" cy="635824"/>
          </a:xfrm>
        </p:spPr>
        <p:txBody>
          <a:bodyPr spcFirstLastPara="1" wrap="square" lIns="0" tIns="91425" rIns="0" bIns="91425" anchor="t" anchorCtr="0">
            <a:noAutofit/>
          </a:bodyPr>
          <a:lstStyle/>
          <a:p>
            <a:pPr lvl="0"/>
            <a:r>
              <a:rPr lang="en-PH" sz="1600" dirty="0"/>
              <a:t>After the hot summer the Discounters and ASDA are showing signs of recovery</a:t>
            </a:r>
            <a:endParaRPr lang="en-PH" sz="1600" dirty="0">
              <a:latin typeface="Montserrat" panose="00000500000000000000" pitchFamily="2" charset="0"/>
            </a:endParaRPr>
          </a:p>
        </p:txBody>
      </p:sp>
      <p:graphicFrame>
        <p:nvGraphicFramePr>
          <p:cNvPr id="15" name="Chart 14">
            <a:extLst>
              <a:ext uri="{FF2B5EF4-FFF2-40B4-BE49-F238E27FC236}">
                <a16:creationId xmlns:a16="http://schemas.microsoft.com/office/drawing/2014/main" id="{FB1D449C-293B-433D-AF8B-B19CAAF836DC}"/>
              </a:ext>
            </a:extLst>
          </p:cNvPr>
          <p:cNvGraphicFramePr/>
          <p:nvPr>
            <p:extLst>
              <p:ext uri="{D42A27DB-BD31-4B8C-83A1-F6EECF244321}">
                <p14:modId xmlns:p14="http://schemas.microsoft.com/office/powerpoint/2010/main" val="3173965746"/>
              </p:ext>
            </p:extLst>
          </p:nvPr>
        </p:nvGraphicFramePr>
        <p:xfrm>
          <a:off x="477972" y="1748430"/>
          <a:ext cx="8434800" cy="2540841"/>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Rounded Corners 6">
            <a:extLst>
              <a:ext uri="{FF2B5EF4-FFF2-40B4-BE49-F238E27FC236}">
                <a16:creationId xmlns:a16="http://schemas.microsoft.com/office/drawing/2014/main" id="{A7C25BD2-26CE-4E9F-910B-7B53539B25BB}"/>
              </a:ext>
            </a:extLst>
          </p:cNvPr>
          <p:cNvSpPr/>
          <p:nvPr/>
        </p:nvSpPr>
        <p:spPr>
          <a:xfrm>
            <a:off x="966186" y="1731519"/>
            <a:ext cx="592468" cy="2360799"/>
          </a:xfrm>
          <a:prstGeom prst="round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354650" y="4850875"/>
            <a:ext cx="8159100" cy="184800"/>
          </a:xfrm>
        </p:spPr>
        <p:txBody>
          <a:bodyPr/>
          <a:lstStyle/>
          <a:p>
            <a:pPr marL="146050" indent="0">
              <a:buNone/>
            </a:pPr>
            <a:r>
              <a:rPr lang="en-PH" sz="600" dirty="0">
                <a:latin typeface="Montserrat" panose="00000500000000000000" pitchFamily="2" charset="0"/>
              </a:rPr>
              <a:t>Source:  NielsenIQ Homescan FMCG</a:t>
            </a:r>
          </a:p>
        </p:txBody>
      </p:sp>
      <p:sp>
        <p:nvSpPr>
          <p:cNvPr id="4" name="TextBox 3">
            <a:extLst>
              <a:ext uri="{FF2B5EF4-FFF2-40B4-BE49-F238E27FC236}">
                <a16:creationId xmlns:a16="http://schemas.microsoft.com/office/drawing/2014/main" id="{BD93E350-3E23-4555-AA6E-38E4E3A60613}"/>
              </a:ext>
            </a:extLst>
          </p:cNvPr>
          <p:cNvSpPr txBox="1"/>
          <p:nvPr/>
        </p:nvSpPr>
        <p:spPr>
          <a:xfrm>
            <a:off x="0" y="3794803"/>
            <a:ext cx="8769246" cy="230832"/>
          </a:xfrm>
          <a:prstGeom prst="rect">
            <a:avLst/>
          </a:prstGeom>
          <a:noFill/>
        </p:spPr>
        <p:txBody>
          <a:bodyPr wrap="square" rtlCol="0">
            <a:spAutoFit/>
          </a:bodyPr>
          <a:lstStyle/>
          <a:p>
            <a:r>
              <a:rPr lang="en-GB" sz="900" b="1" dirty="0">
                <a:latin typeface="Montserrat" panose="00000500000000000000" pitchFamily="2" charset="0"/>
              </a:rPr>
              <a:t>FMCG Growth     +3%                +1%                 +0%                -0.4%              -1.2%            -2.8%                -3%               -4%                -5%               -6%               -6</a:t>
            </a:r>
            <a:r>
              <a:rPr lang="en-GB" sz="900" b="1" dirty="0">
                <a:solidFill>
                  <a:schemeClr val="tx1"/>
                </a:solidFill>
                <a:latin typeface="Montserrat" panose="00000500000000000000" pitchFamily="2" charset="0"/>
              </a:rPr>
              <a:t>%</a:t>
            </a:r>
          </a:p>
        </p:txBody>
      </p:sp>
      <p:sp>
        <p:nvSpPr>
          <p:cNvPr id="8" name="TextBox 7">
            <a:extLst>
              <a:ext uri="{FF2B5EF4-FFF2-40B4-BE49-F238E27FC236}">
                <a16:creationId xmlns:a16="http://schemas.microsoft.com/office/drawing/2014/main" id="{9AB7A4C8-02CC-4676-BF71-F603FAC00A54}"/>
              </a:ext>
            </a:extLst>
          </p:cNvPr>
          <p:cNvSpPr txBox="1"/>
          <p:nvPr/>
        </p:nvSpPr>
        <p:spPr>
          <a:xfrm>
            <a:off x="153963" y="1305253"/>
            <a:ext cx="3658374" cy="246221"/>
          </a:xfrm>
          <a:prstGeom prst="rect">
            <a:avLst/>
          </a:prstGeom>
          <a:noFill/>
        </p:spPr>
        <p:txBody>
          <a:bodyPr wrap="none" rtlCol="0">
            <a:spAutoFit/>
          </a:bodyPr>
          <a:lstStyle/>
          <a:p>
            <a:r>
              <a:rPr lang="en-GB" sz="1000" b="1" dirty="0">
                <a:latin typeface="Montserrat" panose="00000500000000000000" pitchFamily="2" charset="0"/>
              </a:rPr>
              <a:t>4w/e 10</a:t>
            </a:r>
            <a:r>
              <a:rPr lang="en-GB" sz="1000" b="1" baseline="30000" dirty="0">
                <a:latin typeface="Montserrat" panose="00000500000000000000" pitchFamily="2" charset="0"/>
              </a:rPr>
              <a:t>th</a:t>
            </a:r>
            <a:r>
              <a:rPr lang="en-GB" sz="1000" b="1" dirty="0">
                <a:latin typeface="Montserrat" panose="00000500000000000000" pitchFamily="2" charset="0"/>
              </a:rPr>
              <a:t> September 2022 vs 4w/e 13th August 2022</a:t>
            </a:r>
          </a:p>
        </p:txBody>
      </p:sp>
      <p:cxnSp>
        <p:nvCxnSpPr>
          <p:cNvPr id="12" name="Straight Connector 11">
            <a:extLst>
              <a:ext uri="{FF2B5EF4-FFF2-40B4-BE49-F238E27FC236}">
                <a16:creationId xmlns:a16="http://schemas.microsoft.com/office/drawing/2014/main" id="{3D5CD46B-648F-4E82-A403-F57FDA8E62D3}"/>
              </a:ext>
            </a:extLst>
          </p:cNvPr>
          <p:cNvCxnSpPr>
            <a:cxnSpLocks/>
          </p:cNvCxnSpPr>
          <p:nvPr/>
        </p:nvCxnSpPr>
        <p:spPr>
          <a:xfrm>
            <a:off x="3172734" y="425737"/>
            <a:ext cx="121188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594DF6C-3E4C-747E-6B55-909974FE31E9}"/>
              </a:ext>
            </a:extLst>
          </p:cNvPr>
          <p:cNvCxnSpPr>
            <a:cxnSpLocks/>
          </p:cNvCxnSpPr>
          <p:nvPr/>
        </p:nvCxnSpPr>
        <p:spPr>
          <a:xfrm>
            <a:off x="7885345" y="425737"/>
            <a:ext cx="883901"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5970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89" name="Google Shape;2189;p135"/>
          <p:cNvSpPr txBox="1"/>
          <p:nvPr/>
        </p:nvSpPr>
        <p:spPr>
          <a:xfrm>
            <a:off x="6336368" y="1362701"/>
            <a:ext cx="2547575" cy="3205767"/>
          </a:xfrm>
          <a:prstGeom prst="rect">
            <a:avLst/>
          </a:prstGeom>
          <a:noFill/>
          <a:ln>
            <a:noFill/>
          </a:ln>
        </p:spPr>
        <p:txBody>
          <a:bodyPr spcFirstLastPara="1" wrap="square" lIns="0" tIns="45700" rIns="0" bIns="45700" anchor="t" anchorCtr="0">
            <a:noAutofit/>
          </a:bodyPr>
          <a:lstStyle/>
          <a:p>
            <a:r>
              <a:rPr lang="en-GB" sz="1200" dirty="0">
                <a:solidFill>
                  <a:schemeClr val="bg1"/>
                </a:solidFill>
                <a:latin typeface="Montserrat" panose="00000500000000000000" pitchFamily="2" charset="0"/>
              </a:rPr>
              <a:t>Over the longer term  </a:t>
            </a:r>
            <a:r>
              <a:rPr lang="en-GB" sz="1200" b="1" dirty="0">
                <a:solidFill>
                  <a:schemeClr val="bg1"/>
                </a:solidFill>
                <a:latin typeface="Montserrat" panose="00000500000000000000" pitchFamily="2" charset="0"/>
              </a:rPr>
              <a:t>Top 4</a:t>
            </a:r>
            <a:r>
              <a:rPr lang="en-GB" sz="1200" dirty="0">
                <a:solidFill>
                  <a:schemeClr val="bg1"/>
                </a:solidFill>
                <a:latin typeface="Montserrat" panose="00000500000000000000" pitchFamily="2" charset="0"/>
              </a:rPr>
              <a:t> and the </a:t>
            </a:r>
            <a:r>
              <a:rPr lang="en-GB" sz="1200" b="1" dirty="0">
                <a:solidFill>
                  <a:schemeClr val="bg1"/>
                </a:solidFill>
                <a:latin typeface="Montserrat" panose="00000500000000000000" pitchFamily="2" charset="0"/>
              </a:rPr>
              <a:t>Discounter</a:t>
            </a:r>
            <a:r>
              <a:rPr lang="en-GB" sz="1200" dirty="0">
                <a:solidFill>
                  <a:schemeClr val="bg1"/>
                </a:solidFill>
                <a:latin typeface="Montserrat" panose="00000500000000000000" pitchFamily="2" charset="0"/>
              </a:rPr>
              <a:t> </a:t>
            </a:r>
            <a:r>
              <a:rPr lang="en-GB" sz="1200" b="1" dirty="0">
                <a:solidFill>
                  <a:schemeClr val="accent1"/>
                </a:solidFill>
                <a:latin typeface="Montserrat" panose="00000500000000000000" pitchFamily="2" charset="0"/>
              </a:rPr>
              <a:t>combined</a:t>
            </a:r>
            <a:r>
              <a:rPr lang="en-GB" sz="1200" dirty="0">
                <a:solidFill>
                  <a:schemeClr val="bg1"/>
                </a:solidFill>
                <a:latin typeface="Montserrat" panose="00000500000000000000" pitchFamily="2" charset="0"/>
              </a:rPr>
              <a:t> share of </a:t>
            </a:r>
            <a:r>
              <a:rPr lang="en-GB" sz="1200" b="1" dirty="0">
                <a:solidFill>
                  <a:schemeClr val="bg1"/>
                </a:solidFill>
                <a:latin typeface="Montserrat" panose="00000500000000000000" pitchFamily="2" charset="0"/>
              </a:rPr>
              <a:t>Total Till Spend</a:t>
            </a:r>
            <a:r>
              <a:rPr lang="en-GB" sz="1200" dirty="0">
                <a:solidFill>
                  <a:schemeClr val="bg1"/>
                </a:solidFill>
                <a:latin typeface="Montserrat" panose="00000500000000000000" pitchFamily="2" charset="0"/>
              </a:rPr>
              <a:t>, has held at </a:t>
            </a:r>
            <a:r>
              <a:rPr lang="en-GB" sz="1200" b="1" dirty="0">
                <a:solidFill>
                  <a:schemeClr val="accent1"/>
                </a:solidFill>
                <a:latin typeface="Montserrat" panose="00000500000000000000" pitchFamily="2" charset="0"/>
              </a:rPr>
              <a:t>80%</a:t>
            </a:r>
            <a:r>
              <a:rPr lang="en-GB" sz="1200" dirty="0">
                <a:solidFill>
                  <a:schemeClr val="bg1"/>
                </a:solidFill>
                <a:latin typeface="Montserrat" panose="00000500000000000000" pitchFamily="2" charset="0"/>
              </a:rPr>
              <a:t>.  </a:t>
            </a:r>
          </a:p>
          <a:p>
            <a:endParaRPr lang="en-GB" sz="1200" b="1" dirty="0">
              <a:solidFill>
                <a:schemeClr val="bg1"/>
              </a:solidFill>
              <a:latin typeface="Montserrat" panose="00000500000000000000" pitchFamily="2" charset="0"/>
            </a:endParaRPr>
          </a:p>
          <a:p>
            <a:r>
              <a:rPr lang="en-GB" sz="1200" b="1" dirty="0">
                <a:solidFill>
                  <a:schemeClr val="bg1"/>
                </a:solidFill>
                <a:latin typeface="Montserrat" panose="00000500000000000000" pitchFamily="2" charset="0"/>
              </a:rPr>
              <a:t>Top 4 share </a:t>
            </a:r>
            <a:r>
              <a:rPr lang="en-GB" sz="1200" dirty="0">
                <a:solidFill>
                  <a:schemeClr val="bg1"/>
                </a:solidFill>
                <a:latin typeface="Montserrat" panose="00000500000000000000" pitchFamily="2" charset="0"/>
              </a:rPr>
              <a:t>has held at</a:t>
            </a:r>
            <a:r>
              <a:rPr lang="en-GB" sz="1200" b="1" dirty="0">
                <a:solidFill>
                  <a:schemeClr val="bg1"/>
                </a:solidFill>
                <a:latin typeface="Montserrat" panose="00000500000000000000" pitchFamily="2" charset="0"/>
              </a:rPr>
              <a:t> 62% </a:t>
            </a:r>
            <a:r>
              <a:rPr lang="en-GB" sz="1200" dirty="0">
                <a:solidFill>
                  <a:schemeClr val="bg1"/>
                </a:solidFill>
                <a:latin typeface="Montserrat" panose="00000500000000000000" pitchFamily="2" charset="0"/>
              </a:rPr>
              <a:t>the highest since February.  </a:t>
            </a:r>
            <a:r>
              <a:rPr lang="en-GB" sz="1200" b="1" dirty="0">
                <a:solidFill>
                  <a:schemeClr val="bg1"/>
                </a:solidFill>
                <a:latin typeface="Montserrat" panose="00000500000000000000" pitchFamily="2" charset="0"/>
              </a:rPr>
              <a:t> </a:t>
            </a:r>
            <a:r>
              <a:rPr lang="en-GB" sz="1200" b="1" dirty="0">
                <a:solidFill>
                  <a:schemeClr val="accent1"/>
                </a:solidFill>
                <a:latin typeface="Montserrat" panose="00000500000000000000" pitchFamily="2" charset="0"/>
              </a:rPr>
              <a:t>Discounter share</a:t>
            </a:r>
            <a:r>
              <a:rPr lang="en-GB" sz="1200" dirty="0">
                <a:solidFill>
                  <a:schemeClr val="bg1"/>
                </a:solidFill>
                <a:latin typeface="Montserrat" panose="00000500000000000000" pitchFamily="2" charset="0"/>
              </a:rPr>
              <a:t> has </a:t>
            </a:r>
            <a:r>
              <a:rPr lang="en-GB" sz="1200" b="1" dirty="0">
                <a:solidFill>
                  <a:schemeClr val="accent1"/>
                </a:solidFill>
                <a:latin typeface="Montserrat" panose="00000500000000000000" pitchFamily="2" charset="0"/>
              </a:rPr>
              <a:t>fallen</a:t>
            </a:r>
            <a:r>
              <a:rPr lang="en-GB" sz="1200" b="1" dirty="0">
                <a:solidFill>
                  <a:schemeClr val="bg1"/>
                </a:solidFill>
                <a:latin typeface="Montserrat" panose="00000500000000000000" pitchFamily="2" charset="0"/>
              </a:rPr>
              <a:t> </a:t>
            </a:r>
            <a:r>
              <a:rPr lang="en-GB" sz="1200" dirty="0">
                <a:solidFill>
                  <a:schemeClr val="bg1"/>
                </a:solidFill>
                <a:latin typeface="Montserrat" panose="00000500000000000000" pitchFamily="2" charset="0"/>
              </a:rPr>
              <a:t>to </a:t>
            </a:r>
            <a:r>
              <a:rPr lang="en-GB" sz="1200" b="1" dirty="0">
                <a:solidFill>
                  <a:schemeClr val="bg1"/>
                </a:solidFill>
                <a:latin typeface="Montserrat" panose="00000500000000000000" pitchFamily="2" charset="0"/>
              </a:rPr>
              <a:t>18%</a:t>
            </a:r>
            <a:r>
              <a:rPr lang="en-GB" sz="1200" dirty="0">
                <a:solidFill>
                  <a:schemeClr val="bg1"/>
                </a:solidFill>
                <a:latin typeface="Montserrat" panose="00000500000000000000" pitchFamily="2" charset="0"/>
              </a:rPr>
              <a:t>, the lowest since February.</a:t>
            </a:r>
          </a:p>
          <a:p>
            <a:endParaRPr lang="en-GB" sz="1200" b="1" dirty="0">
              <a:solidFill>
                <a:schemeClr val="bg1"/>
              </a:solidFill>
              <a:latin typeface="Montserrat" panose="00000500000000000000" pitchFamily="2" charset="0"/>
            </a:endParaRPr>
          </a:p>
          <a:p>
            <a:r>
              <a:rPr lang="en-GB" sz="1200" dirty="0">
                <a:solidFill>
                  <a:schemeClr val="bg1"/>
                </a:solidFill>
                <a:latin typeface="Montserrat" panose="00000500000000000000" pitchFamily="2" charset="0"/>
              </a:rPr>
              <a:t>The </a:t>
            </a:r>
            <a:r>
              <a:rPr lang="en-GB" sz="1200" b="1" dirty="0">
                <a:solidFill>
                  <a:schemeClr val="bg1"/>
                </a:solidFill>
                <a:latin typeface="Montserrat" panose="00000500000000000000" pitchFamily="2" charset="0"/>
              </a:rPr>
              <a:t>latest period </a:t>
            </a:r>
            <a:r>
              <a:rPr lang="en-GB" sz="1200" dirty="0">
                <a:solidFill>
                  <a:schemeClr val="bg1"/>
                </a:solidFill>
                <a:latin typeface="Montserrat" panose="00000500000000000000" pitchFamily="2" charset="0"/>
              </a:rPr>
              <a:t>may yet prove a </a:t>
            </a:r>
            <a:r>
              <a:rPr lang="en-GB" sz="1200" b="1" dirty="0">
                <a:solidFill>
                  <a:schemeClr val="accent1"/>
                </a:solidFill>
                <a:latin typeface="Montserrat" panose="00000500000000000000" pitchFamily="2" charset="0"/>
              </a:rPr>
              <a:t>turning point </a:t>
            </a:r>
            <a:r>
              <a:rPr lang="en-GB" sz="1200" dirty="0">
                <a:solidFill>
                  <a:schemeClr val="bg1"/>
                </a:solidFill>
                <a:latin typeface="Montserrat" panose="00000500000000000000" pitchFamily="2" charset="0"/>
              </a:rPr>
              <a:t>as </a:t>
            </a:r>
            <a:r>
              <a:rPr lang="en-GB" sz="1200" b="1" dirty="0">
                <a:solidFill>
                  <a:schemeClr val="bg1"/>
                </a:solidFill>
                <a:latin typeface="Montserrat" panose="00000500000000000000" pitchFamily="2" charset="0"/>
              </a:rPr>
              <a:t>more</a:t>
            </a:r>
            <a:r>
              <a:rPr lang="en-GB" sz="1200" dirty="0">
                <a:solidFill>
                  <a:schemeClr val="bg1"/>
                </a:solidFill>
                <a:latin typeface="Montserrat" panose="00000500000000000000" pitchFamily="2" charset="0"/>
              </a:rPr>
              <a:t> shoppers look to </a:t>
            </a:r>
            <a:r>
              <a:rPr lang="en-GB" sz="1200" b="1" dirty="0">
                <a:solidFill>
                  <a:schemeClr val="accent1"/>
                </a:solidFill>
                <a:latin typeface="Montserrat" panose="00000500000000000000" pitchFamily="2" charset="0"/>
              </a:rPr>
              <a:t>manage</a:t>
            </a:r>
            <a:r>
              <a:rPr lang="en-GB" sz="1200" dirty="0">
                <a:solidFill>
                  <a:schemeClr val="bg1"/>
                </a:solidFill>
                <a:latin typeface="Montserrat" panose="00000500000000000000" pitchFamily="2" charset="0"/>
              </a:rPr>
              <a:t> household spend by looking to </a:t>
            </a:r>
            <a:r>
              <a:rPr lang="en-GB" sz="1200" b="1" dirty="0">
                <a:solidFill>
                  <a:schemeClr val="accent1"/>
                </a:solidFill>
                <a:latin typeface="Montserrat" panose="00000500000000000000" pitchFamily="2" charset="0"/>
              </a:rPr>
              <a:t>save </a:t>
            </a:r>
            <a:r>
              <a:rPr lang="en-GB" sz="1200" dirty="0">
                <a:solidFill>
                  <a:schemeClr val="bg1"/>
                </a:solidFill>
                <a:latin typeface="Montserrat" panose="00000500000000000000" pitchFamily="2" charset="0"/>
              </a:rPr>
              <a:t>on their </a:t>
            </a:r>
            <a:r>
              <a:rPr lang="en-GB" sz="1200" b="1" dirty="0">
                <a:solidFill>
                  <a:schemeClr val="bg1"/>
                </a:solidFill>
                <a:latin typeface="Montserrat" panose="00000500000000000000" pitchFamily="2" charset="0"/>
              </a:rPr>
              <a:t>weekly groceries</a:t>
            </a:r>
            <a:r>
              <a:rPr lang="en-GB" sz="1200" dirty="0">
                <a:solidFill>
                  <a:schemeClr val="bg1"/>
                </a:solidFill>
                <a:latin typeface="Montserrat" panose="00000500000000000000" pitchFamily="2" charset="0"/>
              </a:rPr>
              <a:t>.</a:t>
            </a:r>
          </a:p>
          <a:p>
            <a:endParaRPr lang="en-GB" sz="1200" dirty="0">
              <a:solidFill>
                <a:schemeClr val="bg1"/>
              </a:solidFill>
              <a:latin typeface="Montserrat" panose="00000500000000000000" pitchFamily="2" charset="0"/>
            </a:endParaRPr>
          </a:p>
          <a:p>
            <a:r>
              <a:rPr lang="en-GB" sz="1200" b="1" dirty="0">
                <a:solidFill>
                  <a:schemeClr val="accent1"/>
                </a:solidFill>
                <a:latin typeface="Montserrat" panose="00000500000000000000" pitchFamily="2" charset="0"/>
              </a:rPr>
              <a:t>Discounter</a:t>
            </a:r>
            <a:r>
              <a:rPr lang="en-GB" sz="1200" dirty="0">
                <a:solidFill>
                  <a:schemeClr val="bg1"/>
                </a:solidFill>
                <a:latin typeface="Montserrat" panose="00000500000000000000" pitchFamily="2" charset="0"/>
              </a:rPr>
              <a:t> </a:t>
            </a:r>
            <a:r>
              <a:rPr lang="en-GB" sz="1200" b="1" dirty="0">
                <a:solidFill>
                  <a:schemeClr val="bg1"/>
                </a:solidFill>
                <a:latin typeface="Montserrat" panose="00000500000000000000" pitchFamily="2" charset="0"/>
              </a:rPr>
              <a:t>momentum</a:t>
            </a:r>
            <a:r>
              <a:rPr lang="en-GB" sz="1200" dirty="0">
                <a:solidFill>
                  <a:schemeClr val="bg1"/>
                </a:solidFill>
                <a:latin typeface="Montserrat" panose="00000500000000000000" pitchFamily="2" charset="0"/>
              </a:rPr>
              <a:t> is expected to return in Q4.</a:t>
            </a:r>
          </a:p>
          <a:p>
            <a:endParaRPr lang="en-GB" sz="1200" dirty="0">
              <a:solidFill>
                <a:schemeClr val="bg1"/>
              </a:solidFill>
              <a:latin typeface="Montserrat" panose="00000500000000000000" pitchFamily="2" charset="0"/>
            </a:endParaRPr>
          </a:p>
          <a:p>
            <a:r>
              <a:rPr lang="en-GB" sz="1200" dirty="0">
                <a:solidFill>
                  <a:schemeClr val="bg1"/>
                </a:solidFill>
                <a:latin typeface="Montserrat" panose="00000500000000000000" pitchFamily="2" charset="0"/>
              </a:rPr>
              <a:t> </a:t>
            </a:r>
          </a:p>
          <a:p>
            <a:endParaRPr lang="en-GB" sz="1200" dirty="0">
              <a:solidFill>
                <a:schemeClr val="bg1"/>
              </a:solidFill>
              <a:latin typeface="Montserrat" panose="00000500000000000000" pitchFamily="2" charset="0"/>
            </a:endParaRPr>
          </a:p>
          <a:p>
            <a:endParaRPr lang="en-GB" sz="1200" dirty="0">
              <a:solidFill>
                <a:schemeClr val="bg1"/>
              </a:solidFill>
              <a:latin typeface="Montserrat" panose="00000500000000000000" pitchFamily="2" charset="0"/>
            </a:endParaRPr>
          </a:p>
          <a:p>
            <a:endParaRPr lang="en-GB" sz="1200"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6" y="814411"/>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15" name="Subtitle 5">
            <a:extLst>
              <a:ext uri="{FF2B5EF4-FFF2-40B4-BE49-F238E27FC236}">
                <a16:creationId xmlns:a16="http://schemas.microsoft.com/office/drawing/2014/main" id="{06952880-1C23-9CCE-93CC-75AC63AF1764}"/>
              </a:ext>
            </a:extLst>
          </p:cNvPr>
          <p:cNvSpPr txBox="1">
            <a:spLocks/>
          </p:cNvSpPr>
          <p:nvPr/>
        </p:nvSpPr>
        <p:spPr>
          <a:xfrm>
            <a:off x="260057" y="4522050"/>
            <a:ext cx="8159100" cy="184800"/>
          </a:xfrm>
          <a:prstGeom prst="rect">
            <a:avLst/>
          </a:prstGeom>
          <a:noFill/>
          <a:ln>
            <a:noFill/>
          </a:ln>
        </p:spPr>
        <p:txBody>
          <a:bodyPr spcFirstLastPara="1" wrap="square" lIns="0" tIns="91425" rIns="0" bIns="91425"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panose="00000500000000000000" pitchFamily="2"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r>
              <a:rPr lang="en-GB" sz="900" dirty="0"/>
              <a:t>Source:  NielsenIQ Total Till 12w/e 10</a:t>
            </a:r>
            <a:r>
              <a:rPr lang="en-GB" sz="900" baseline="30000" dirty="0"/>
              <a:t>th</a:t>
            </a:r>
            <a:r>
              <a:rPr lang="en-GB" sz="900" dirty="0"/>
              <a:t> September 22 vs year ago</a:t>
            </a:r>
          </a:p>
        </p:txBody>
      </p:sp>
      <p:graphicFrame>
        <p:nvGraphicFramePr>
          <p:cNvPr id="18" name="Chart 17">
            <a:extLst>
              <a:ext uri="{FF2B5EF4-FFF2-40B4-BE49-F238E27FC236}">
                <a16:creationId xmlns:a16="http://schemas.microsoft.com/office/drawing/2014/main" id="{A2335727-E565-4BA7-A992-72547606777A}"/>
              </a:ext>
            </a:extLst>
          </p:cNvPr>
          <p:cNvGraphicFramePr/>
          <p:nvPr>
            <p:extLst>
              <p:ext uri="{D42A27DB-BD31-4B8C-83A1-F6EECF244321}">
                <p14:modId xmlns:p14="http://schemas.microsoft.com/office/powerpoint/2010/main" val="2333481014"/>
              </p:ext>
            </p:extLst>
          </p:nvPr>
        </p:nvGraphicFramePr>
        <p:xfrm>
          <a:off x="103136" y="1374541"/>
          <a:ext cx="5935057" cy="2993039"/>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309891F0-9E6B-F5C8-289C-DC7995FA08EA}"/>
              </a:ext>
            </a:extLst>
          </p:cNvPr>
          <p:cNvSpPr>
            <a:spLocks noGrp="1"/>
          </p:cNvSpPr>
          <p:nvPr>
            <p:ph type="title"/>
          </p:nvPr>
        </p:nvSpPr>
        <p:spPr>
          <a:xfrm>
            <a:off x="365423" y="281233"/>
            <a:ext cx="5672770" cy="393600"/>
          </a:xfrm>
        </p:spPr>
        <p:txBody>
          <a:bodyPr/>
          <a:lstStyle/>
          <a:p>
            <a:r>
              <a:rPr lang="en-GB" sz="2000" dirty="0"/>
              <a:t>Top 4 continue to have momentum with share holding at 62%</a:t>
            </a:r>
          </a:p>
        </p:txBody>
      </p:sp>
      <p:sp>
        <p:nvSpPr>
          <p:cNvPr id="5" name="TextBox 4">
            <a:extLst>
              <a:ext uri="{FF2B5EF4-FFF2-40B4-BE49-F238E27FC236}">
                <a16:creationId xmlns:a16="http://schemas.microsoft.com/office/drawing/2014/main" id="{3F7EB7E5-F247-6540-CC76-A68002F09C39}"/>
              </a:ext>
            </a:extLst>
          </p:cNvPr>
          <p:cNvSpPr txBox="1"/>
          <p:nvPr/>
        </p:nvSpPr>
        <p:spPr>
          <a:xfrm>
            <a:off x="2271195" y="1059106"/>
            <a:ext cx="1737976" cy="246221"/>
          </a:xfrm>
          <a:prstGeom prst="rect">
            <a:avLst/>
          </a:prstGeom>
          <a:noFill/>
        </p:spPr>
        <p:txBody>
          <a:bodyPr wrap="none" rtlCol="0">
            <a:spAutoFit/>
          </a:bodyPr>
          <a:lstStyle/>
          <a:p>
            <a:r>
              <a:rPr lang="en-GB" sz="1000" b="1" dirty="0">
                <a:latin typeface="Montserrat" panose="00000500000000000000" pitchFamily="2" charset="0"/>
              </a:rPr>
              <a:t>12w/e share of Total Till</a:t>
            </a:r>
          </a:p>
        </p:txBody>
      </p:sp>
      <p:sp>
        <p:nvSpPr>
          <p:cNvPr id="2" name="TextBox 1">
            <a:extLst>
              <a:ext uri="{FF2B5EF4-FFF2-40B4-BE49-F238E27FC236}">
                <a16:creationId xmlns:a16="http://schemas.microsoft.com/office/drawing/2014/main" id="{8E29FFF8-3DC3-725E-A53E-7F96D74B44BA}"/>
              </a:ext>
            </a:extLst>
          </p:cNvPr>
          <p:cNvSpPr txBox="1"/>
          <p:nvPr/>
        </p:nvSpPr>
        <p:spPr>
          <a:xfrm>
            <a:off x="0" y="1165542"/>
            <a:ext cx="639919" cy="261610"/>
          </a:xfrm>
          <a:prstGeom prst="rect">
            <a:avLst/>
          </a:prstGeom>
          <a:noFill/>
        </p:spPr>
        <p:txBody>
          <a:bodyPr wrap="none" rtlCol="0">
            <a:spAutoFit/>
          </a:bodyPr>
          <a:lstStyle/>
          <a:p>
            <a:r>
              <a:rPr lang="en-GB" sz="1100" b="1" dirty="0">
                <a:latin typeface="Montserrat" panose="00000500000000000000" pitchFamily="2" charset="0"/>
              </a:rPr>
              <a:t>Top 4 </a:t>
            </a:r>
          </a:p>
        </p:txBody>
      </p:sp>
      <p:sp>
        <p:nvSpPr>
          <p:cNvPr id="3" name="TextBox 2">
            <a:extLst>
              <a:ext uri="{FF2B5EF4-FFF2-40B4-BE49-F238E27FC236}">
                <a16:creationId xmlns:a16="http://schemas.microsoft.com/office/drawing/2014/main" id="{A8B4DCAF-E603-2702-53CC-393A969E06D4}"/>
              </a:ext>
            </a:extLst>
          </p:cNvPr>
          <p:cNvSpPr txBox="1"/>
          <p:nvPr/>
        </p:nvSpPr>
        <p:spPr>
          <a:xfrm>
            <a:off x="5052617" y="1174522"/>
            <a:ext cx="1075936" cy="261610"/>
          </a:xfrm>
          <a:prstGeom prst="rect">
            <a:avLst/>
          </a:prstGeom>
          <a:noFill/>
        </p:spPr>
        <p:txBody>
          <a:bodyPr wrap="none" rtlCol="0">
            <a:spAutoFit/>
          </a:bodyPr>
          <a:lstStyle/>
          <a:p>
            <a:r>
              <a:rPr lang="en-GB" sz="1100" b="1" dirty="0">
                <a:latin typeface="Montserrat" panose="00000500000000000000" pitchFamily="2" charset="0"/>
              </a:rPr>
              <a:t>Discounters</a:t>
            </a:r>
          </a:p>
        </p:txBody>
      </p:sp>
    </p:spTree>
    <p:extLst>
      <p:ext uri="{BB962C8B-B14F-4D97-AF65-F5344CB8AC3E}">
        <p14:creationId xmlns:p14="http://schemas.microsoft.com/office/powerpoint/2010/main" val="24790042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89" name="Google Shape;2189;p135"/>
          <p:cNvSpPr txBox="1"/>
          <p:nvPr/>
        </p:nvSpPr>
        <p:spPr>
          <a:xfrm>
            <a:off x="6277640" y="1360511"/>
            <a:ext cx="2701476" cy="3205767"/>
          </a:xfrm>
          <a:prstGeom prst="rect">
            <a:avLst/>
          </a:prstGeom>
          <a:noFill/>
          <a:ln>
            <a:noFill/>
          </a:ln>
        </p:spPr>
        <p:txBody>
          <a:bodyPr spcFirstLastPara="1" wrap="square" lIns="0" tIns="45700" rIns="0" bIns="45700" anchor="t" anchorCtr="0">
            <a:noAutofit/>
          </a:bodyPr>
          <a:lstStyle/>
          <a:p>
            <a:r>
              <a:rPr lang="en-GB" sz="1200" dirty="0">
                <a:solidFill>
                  <a:schemeClr val="bg1"/>
                </a:solidFill>
                <a:latin typeface="Montserrat" panose="00000500000000000000" pitchFamily="2" charset="0"/>
              </a:rPr>
              <a:t>As </a:t>
            </a:r>
            <a:r>
              <a:rPr lang="en-GB" sz="1200" b="1" dirty="0">
                <a:solidFill>
                  <a:schemeClr val="bg1"/>
                </a:solidFill>
                <a:latin typeface="Montserrat" panose="00000500000000000000" pitchFamily="2" charset="0"/>
              </a:rPr>
              <a:t>inflation</a:t>
            </a:r>
            <a:r>
              <a:rPr lang="en-GB" sz="1200" dirty="0">
                <a:solidFill>
                  <a:schemeClr val="bg1"/>
                </a:solidFill>
                <a:latin typeface="Montserrat" panose="00000500000000000000" pitchFamily="2" charset="0"/>
              </a:rPr>
              <a:t> </a:t>
            </a:r>
            <a:r>
              <a:rPr lang="en-GB" sz="1200" b="1" dirty="0">
                <a:solidFill>
                  <a:schemeClr val="bg1"/>
                </a:solidFill>
                <a:latin typeface="Montserrat" panose="00000500000000000000" pitchFamily="2" charset="0"/>
              </a:rPr>
              <a:t>continues</a:t>
            </a:r>
            <a:r>
              <a:rPr lang="en-GB" sz="1200" dirty="0">
                <a:solidFill>
                  <a:schemeClr val="bg1"/>
                </a:solidFill>
                <a:latin typeface="Montserrat" panose="00000500000000000000" pitchFamily="2" charset="0"/>
              </a:rPr>
              <a:t> to </a:t>
            </a:r>
            <a:r>
              <a:rPr lang="en-GB" sz="1200" b="1" dirty="0">
                <a:solidFill>
                  <a:schemeClr val="accent1"/>
                </a:solidFill>
                <a:latin typeface="Montserrat" panose="00000500000000000000" pitchFamily="2" charset="0"/>
              </a:rPr>
              <a:t>bite</a:t>
            </a:r>
            <a:r>
              <a:rPr lang="en-GB" sz="1200" dirty="0">
                <a:solidFill>
                  <a:schemeClr val="bg1"/>
                </a:solidFill>
                <a:latin typeface="Montserrat" panose="00000500000000000000" pitchFamily="2" charset="0"/>
              </a:rPr>
              <a:t>, shoppers are looking to </a:t>
            </a:r>
            <a:r>
              <a:rPr lang="en-GB" sz="1200" b="1" dirty="0">
                <a:solidFill>
                  <a:schemeClr val="bg1"/>
                </a:solidFill>
                <a:latin typeface="Montserrat" panose="00000500000000000000" pitchFamily="2" charset="0"/>
              </a:rPr>
              <a:t>make savings </a:t>
            </a:r>
            <a:r>
              <a:rPr lang="en-GB" sz="1200" b="1" dirty="0">
                <a:solidFill>
                  <a:schemeClr val="accent1"/>
                </a:solidFill>
                <a:latin typeface="Montserrat" panose="00000500000000000000" pitchFamily="2" charset="0"/>
              </a:rPr>
              <a:t>across</a:t>
            </a:r>
            <a:r>
              <a:rPr lang="en-GB" sz="1200" dirty="0">
                <a:solidFill>
                  <a:schemeClr val="bg1"/>
                </a:solidFill>
                <a:latin typeface="Montserrat" panose="00000500000000000000" pitchFamily="2" charset="0"/>
              </a:rPr>
              <a:t> their </a:t>
            </a:r>
            <a:r>
              <a:rPr lang="en-GB" sz="1200" b="1" dirty="0">
                <a:solidFill>
                  <a:schemeClr val="bg1"/>
                </a:solidFill>
                <a:latin typeface="Montserrat" panose="00000500000000000000" pitchFamily="2" charset="0"/>
              </a:rPr>
              <a:t>grocery basket</a:t>
            </a:r>
            <a:r>
              <a:rPr lang="en-GB" sz="1200" dirty="0">
                <a:solidFill>
                  <a:schemeClr val="bg1"/>
                </a:solidFill>
                <a:latin typeface="Montserrat" panose="00000500000000000000" pitchFamily="2" charset="0"/>
              </a:rPr>
              <a:t>.</a:t>
            </a:r>
          </a:p>
          <a:p>
            <a:endParaRPr lang="en-GB" sz="1200" dirty="0">
              <a:solidFill>
                <a:schemeClr val="bg1"/>
              </a:solidFill>
              <a:latin typeface="Montserrat" panose="00000500000000000000" pitchFamily="2" charset="0"/>
            </a:endParaRPr>
          </a:p>
          <a:p>
            <a:r>
              <a:rPr lang="en-GB" sz="1200" dirty="0">
                <a:solidFill>
                  <a:schemeClr val="bg1"/>
                </a:solidFill>
                <a:latin typeface="Montserrat" panose="00000500000000000000" pitchFamily="2" charset="0"/>
              </a:rPr>
              <a:t>The </a:t>
            </a:r>
            <a:r>
              <a:rPr lang="en-GB" sz="1200" b="1" dirty="0">
                <a:solidFill>
                  <a:schemeClr val="bg1"/>
                </a:solidFill>
                <a:latin typeface="Montserrat" panose="00000500000000000000" pitchFamily="2" charset="0"/>
              </a:rPr>
              <a:t>summer</a:t>
            </a:r>
            <a:r>
              <a:rPr lang="en-GB" sz="1200" dirty="0">
                <a:solidFill>
                  <a:schemeClr val="bg1"/>
                </a:solidFill>
                <a:latin typeface="Montserrat" panose="00000500000000000000" pitchFamily="2" charset="0"/>
              </a:rPr>
              <a:t> of </a:t>
            </a:r>
            <a:r>
              <a:rPr lang="en-GB" sz="1200" b="1" dirty="0">
                <a:solidFill>
                  <a:schemeClr val="accent1"/>
                </a:solidFill>
                <a:latin typeface="Montserrat" panose="00000500000000000000" pitchFamily="2" charset="0"/>
              </a:rPr>
              <a:t>heatwaves</a:t>
            </a:r>
            <a:r>
              <a:rPr lang="en-GB" sz="1200" dirty="0">
                <a:solidFill>
                  <a:schemeClr val="bg1"/>
                </a:solidFill>
                <a:latin typeface="Montserrat" panose="00000500000000000000" pitchFamily="2" charset="0"/>
              </a:rPr>
              <a:t> and </a:t>
            </a:r>
            <a:r>
              <a:rPr lang="en-GB" sz="1200" b="1" dirty="0">
                <a:solidFill>
                  <a:schemeClr val="accent1"/>
                </a:solidFill>
                <a:latin typeface="Montserrat" panose="00000500000000000000" pitchFamily="2" charset="0"/>
              </a:rPr>
              <a:t>events</a:t>
            </a:r>
            <a:r>
              <a:rPr lang="en-GB" sz="1200" dirty="0">
                <a:solidFill>
                  <a:schemeClr val="bg1"/>
                </a:solidFill>
                <a:latin typeface="Montserrat" panose="00000500000000000000" pitchFamily="2" charset="0"/>
              </a:rPr>
              <a:t> has helped drive </a:t>
            </a:r>
            <a:r>
              <a:rPr lang="en-GB" sz="1200" b="1" dirty="0">
                <a:solidFill>
                  <a:schemeClr val="bg1"/>
                </a:solidFill>
                <a:latin typeface="Montserrat" panose="00000500000000000000" pitchFamily="2" charset="0"/>
              </a:rPr>
              <a:t>demand</a:t>
            </a:r>
            <a:r>
              <a:rPr lang="en-GB" sz="1200" dirty="0">
                <a:solidFill>
                  <a:schemeClr val="bg1"/>
                </a:solidFill>
                <a:latin typeface="Montserrat" panose="00000500000000000000" pitchFamily="2" charset="0"/>
              </a:rPr>
              <a:t> in </a:t>
            </a:r>
            <a:r>
              <a:rPr lang="en-GB" sz="1200" b="1" dirty="0">
                <a:solidFill>
                  <a:schemeClr val="bg1"/>
                </a:solidFill>
                <a:latin typeface="Montserrat" panose="00000500000000000000" pitchFamily="2" charset="0"/>
              </a:rPr>
              <a:t>Soft Drinks</a:t>
            </a:r>
            <a:r>
              <a:rPr lang="en-GB" sz="1200" dirty="0">
                <a:solidFill>
                  <a:schemeClr val="bg1"/>
                </a:solidFill>
                <a:latin typeface="Montserrat" panose="00000500000000000000" pitchFamily="2" charset="0"/>
              </a:rPr>
              <a:t> which is one of the few categories where </a:t>
            </a:r>
            <a:r>
              <a:rPr lang="en-GB" sz="1200" b="1" dirty="0">
                <a:solidFill>
                  <a:schemeClr val="accent1"/>
                </a:solidFill>
                <a:latin typeface="Montserrat" panose="00000500000000000000" pitchFamily="2" charset="0"/>
              </a:rPr>
              <a:t>brands have outperformed</a:t>
            </a:r>
            <a:r>
              <a:rPr lang="en-GB" sz="1200" dirty="0">
                <a:solidFill>
                  <a:schemeClr val="bg1"/>
                </a:solidFill>
                <a:latin typeface="Montserrat" panose="00000500000000000000" pitchFamily="2" charset="0"/>
              </a:rPr>
              <a:t>.</a:t>
            </a:r>
          </a:p>
          <a:p>
            <a:endParaRPr lang="en-GB" sz="1200" dirty="0">
              <a:solidFill>
                <a:schemeClr val="bg1"/>
              </a:solidFill>
              <a:latin typeface="Montserrat" panose="00000500000000000000" pitchFamily="2" charset="0"/>
            </a:endParaRPr>
          </a:p>
          <a:p>
            <a:r>
              <a:rPr lang="en-GB" sz="1200" b="1" dirty="0">
                <a:solidFill>
                  <a:schemeClr val="bg1"/>
                </a:solidFill>
                <a:latin typeface="Montserrat" panose="00000500000000000000" pitchFamily="2" charset="0"/>
              </a:rPr>
              <a:t>Switching</a:t>
            </a:r>
            <a:r>
              <a:rPr lang="en-GB" sz="1200" dirty="0">
                <a:solidFill>
                  <a:schemeClr val="bg1"/>
                </a:solidFill>
                <a:latin typeface="Montserrat" panose="00000500000000000000" pitchFamily="2" charset="0"/>
              </a:rPr>
              <a:t> to </a:t>
            </a:r>
            <a:r>
              <a:rPr lang="en-GB" sz="1200" b="1" dirty="0">
                <a:solidFill>
                  <a:schemeClr val="bg1"/>
                </a:solidFill>
                <a:latin typeface="Montserrat" panose="00000500000000000000" pitchFamily="2" charset="0"/>
              </a:rPr>
              <a:t>Own Label </a:t>
            </a:r>
            <a:r>
              <a:rPr lang="en-GB" sz="1200" dirty="0">
                <a:solidFill>
                  <a:schemeClr val="bg1"/>
                </a:solidFill>
                <a:latin typeface="Montserrat" panose="00000500000000000000" pitchFamily="2" charset="0"/>
              </a:rPr>
              <a:t>is a </a:t>
            </a:r>
            <a:r>
              <a:rPr lang="en-GB" sz="1200" b="1" dirty="0">
                <a:solidFill>
                  <a:schemeClr val="accent1"/>
                </a:solidFill>
                <a:latin typeface="Montserrat" panose="00000500000000000000" pitchFamily="2" charset="0"/>
              </a:rPr>
              <a:t>compromise</a:t>
            </a:r>
            <a:r>
              <a:rPr lang="en-GB" sz="1200" dirty="0">
                <a:solidFill>
                  <a:schemeClr val="bg1"/>
                </a:solidFill>
                <a:latin typeface="Montserrat" panose="00000500000000000000" pitchFamily="2" charset="0"/>
              </a:rPr>
              <a:t> many shoppers are </a:t>
            </a:r>
            <a:r>
              <a:rPr lang="en-GB" sz="1200" b="1" dirty="0">
                <a:solidFill>
                  <a:schemeClr val="bg1"/>
                </a:solidFill>
                <a:latin typeface="Montserrat" panose="00000500000000000000" pitchFamily="2" charset="0"/>
              </a:rPr>
              <a:t>willing </a:t>
            </a:r>
            <a:r>
              <a:rPr lang="en-GB" sz="1200" dirty="0">
                <a:solidFill>
                  <a:schemeClr val="bg1"/>
                </a:solidFill>
                <a:latin typeface="Montserrat" panose="00000500000000000000" pitchFamily="2" charset="0"/>
              </a:rPr>
              <a:t>to make, we expect this </a:t>
            </a:r>
            <a:r>
              <a:rPr lang="en-GB" sz="1200" b="1" dirty="0">
                <a:solidFill>
                  <a:schemeClr val="bg1"/>
                </a:solidFill>
                <a:latin typeface="Montserrat" panose="00000500000000000000" pitchFamily="2" charset="0"/>
              </a:rPr>
              <a:t>momentum</a:t>
            </a:r>
            <a:r>
              <a:rPr lang="en-GB" sz="1200" dirty="0">
                <a:solidFill>
                  <a:schemeClr val="bg1"/>
                </a:solidFill>
                <a:latin typeface="Montserrat" panose="00000500000000000000" pitchFamily="2" charset="0"/>
              </a:rPr>
              <a:t> will </a:t>
            </a:r>
            <a:r>
              <a:rPr lang="en-GB" sz="1200" b="1" dirty="0">
                <a:solidFill>
                  <a:schemeClr val="accent1"/>
                </a:solidFill>
                <a:latin typeface="Montserrat" panose="00000500000000000000" pitchFamily="2" charset="0"/>
              </a:rPr>
              <a:t>continue in Q4</a:t>
            </a:r>
            <a:r>
              <a:rPr lang="en-GB" sz="1200" dirty="0">
                <a:solidFill>
                  <a:schemeClr val="bg1"/>
                </a:solidFill>
                <a:latin typeface="Montserrat" panose="00000500000000000000" pitchFamily="2" charset="0"/>
              </a:rPr>
              <a:t>.</a:t>
            </a:r>
          </a:p>
          <a:p>
            <a:endParaRPr lang="en-GB" sz="1200" dirty="0">
              <a:solidFill>
                <a:schemeClr val="bg1"/>
              </a:solidFill>
              <a:latin typeface="Montserrat" panose="00000500000000000000" pitchFamily="2" charset="0"/>
            </a:endParaRPr>
          </a:p>
          <a:p>
            <a:endParaRPr lang="en-GB" sz="1200"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6" y="851309"/>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15" name="Subtitle 5">
            <a:extLst>
              <a:ext uri="{FF2B5EF4-FFF2-40B4-BE49-F238E27FC236}">
                <a16:creationId xmlns:a16="http://schemas.microsoft.com/office/drawing/2014/main" id="{06952880-1C23-9CCE-93CC-75AC63AF1764}"/>
              </a:ext>
            </a:extLst>
          </p:cNvPr>
          <p:cNvSpPr txBox="1">
            <a:spLocks/>
          </p:cNvSpPr>
          <p:nvPr/>
        </p:nvSpPr>
        <p:spPr>
          <a:xfrm>
            <a:off x="243728" y="4705839"/>
            <a:ext cx="8159100" cy="184800"/>
          </a:xfrm>
          <a:prstGeom prst="rect">
            <a:avLst/>
          </a:prstGeom>
          <a:noFill/>
          <a:ln>
            <a:noFill/>
          </a:ln>
        </p:spPr>
        <p:txBody>
          <a:bodyPr spcFirstLastPara="1" wrap="square" lIns="0" tIns="91425" rIns="0" bIns="91425"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panose="00000500000000000000" pitchFamily="2"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r>
              <a:rPr lang="en-GB" sz="900" dirty="0"/>
              <a:t>Source:  NielsenIQ Homescan Total GB, 36w/e 10Sep22 vs year ago</a:t>
            </a:r>
          </a:p>
        </p:txBody>
      </p:sp>
      <p:graphicFrame>
        <p:nvGraphicFramePr>
          <p:cNvPr id="18" name="Chart 17">
            <a:extLst>
              <a:ext uri="{FF2B5EF4-FFF2-40B4-BE49-F238E27FC236}">
                <a16:creationId xmlns:a16="http://schemas.microsoft.com/office/drawing/2014/main" id="{A2335727-E565-4BA7-A992-72547606777A}"/>
              </a:ext>
            </a:extLst>
          </p:cNvPr>
          <p:cNvGraphicFramePr/>
          <p:nvPr>
            <p:extLst>
              <p:ext uri="{D42A27DB-BD31-4B8C-83A1-F6EECF244321}">
                <p14:modId xmlns:p14="http://schemas.microsoft.com/office/powerpoint/2010/main" val="2716013403"/>
              </p:ext>
            </p:extLst>
          </p:nvPr>
        </p:nvGraphicFramePr>
        <p:xfrm>
          <a:off x="103136" y="1374541"/>
          <a:ext cx="5935057" cy="3147509"/>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309891F0-9E6B-F5C8-289C-DC7995FA08EA}"/>
              </a:ext>
            </a:extLst>
          </p:cNvPr>
          <p:cNvSpPr>
            <a:spLocks noGrp="1"/>
          </p:cNvSpPr>
          <p:nvPr>
            <p:ph type="title"/>
          </p:nvPr>
        </p:nvSpPr>
        <p:spPr>
          <a:xfrm>
            <a:off x="409302" y="157887"/>
            <a:ext cx="5507195" cy="393600"/>
          </a:xfrm>
        </p:spPr>
        <p:txBody>
          <a:bodyPr/>
          <a:lstStyle/>
          <a:p>
            <a:r>
              <a:rPr lang="en-GB" sz="1800" dirty="0"/>
              <a:t>OL has outperformed across the assortment with the exception of drinks</a:t>
            </a:r>
          </a:p>
        </p:txBody>
      </p:sp>
      <p:sp>
        <p:nvSpPr>
          <p:cNvPr id="2" name="TextBox 1">
            <a:extLst>
              <a:ext uri="{FF2B5EF4-FFF2-40B4-BE49-F238E27FC236}">
                <a16:creationId xmlns:a16="http://schemas.microsoft.com/office/drawing/2014/main" id="{1E95224C-8157-FE30-ECAF-9E9BC39A6CD5}"/>
              </a:ext>
            </a:extLst>
          </p:cNvPr>
          <p:cNvSpPr txBox="1"/>
          <p:nvPr/>
        </p:nvSpPr>
        <p:spPr>
          <a:xfrm>
            <a:off x="0" y="1066764"/>
            <a:ext cx="1119217" cy="369332"/>
          </a:xfrm>
          <a:prstGeom prst="rect">
            <a:avLst/>
          </a:prstGeom>
          <a:noFill/>
        </p:spPr>
        <p:txBody>
          <a:bodyPr wrap="none" rtlCol="0">
            <a:spAutoFit/>
          </a:bodyPr>
          <a:lstStyle/>
          <a:p>
            <a:r>
              <a:rPr lang="en-GB" sz="900" dirty="0">
                <a:latin typeface="Montserrat" panose="00000500000000000000" pitchFamily="2" charset="0"/>
              </a:rPr>
              <a:t>OL Contribution</a:t>
            </a:r>
          </a:p>
          <a:p>
            <a:r>
              <a:rPr lang="en-GB" sz="900" dirty="0">
                <a:latin typeface="Montserrat" panose="00000500000000000000" pitchFamily="2" charset="0"/>
              </a:rPr>
              <a:t>Value Sales</a:t>
            </a:r>
          </a:p>
        </p:txBody>
      </p:sp>
      <p:sp>
        <p:nvSpPr>
          <p:cNvPr id="12" name="TextBox 11">
            <a:extLst>
              <a:ext uri="{FF2B5EF4-FFF2-40B4-BE49-F238E27FC236}">
                <a16:creationId xmlns:a16="http://schemas.microsoft.com/office/drawing/2014/main" id="{30FFC7CB-67DB-E013-B664-9B4B8D1047A3}"/>
              </a:ext>
            </a:extLst>
          </p:cNvPr>
          <p:cNvSpPr txBox="1"/>
          <p:nvPr/>
        </p:nvSpPr>
        <p:spPr>
          <a:xfrm>
            <a:off x="5213929" y="1005209"/>
            <a:ext cx="824264" cy="369332"/>
          </a:xfrm>
          <a:prstGeom prst="rect">
            <a:avLst/>
          </a:prstGeom>
          <a:noFill/>
        </p:spPr>
        <p:txBody>
          <a:bodyPr wrap="none" rtlCol="0">
            <a:spAutoFit/>
          </a:bodyPr>
          <a:lstStyle/>
          <a:p>
            <a:pPr algn="r"/>
            <a:r>
              <a:rPr lang="en-GB" sz="900" dirty="0">
                <a:latin typeface="Montserrat" panose="00000500000000000000" pitchFamily="2" charset="0"/>
              </a:rPr>
              <a:t>Growth </a:t>
            </a:r>
          </a:p>
          <a:p>
            <a:pPr algn="r"/>
            <a:r>
              <a:rPr lang="en-GB" sz="900" dirty="0">
                <a:latin typeface="Montserrat" panose="00000500000000000000" pitchFamily="2" charset="0"/>
              </a:rPr>
              <a:t>Differential</a:t>
            </a:r>
          </a:p>
        </p:txBody>
      </p:sp>
    </p:spTree>
    <p:extLst>
      <p:ext uri="{BB962C8B-B14F-4D97-AF65-F5344CB8AC3E}">
        <p14:creationId xmlns:p14="http://schemas.microsoft.com/office/powerpoint/2010/main" val="980073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6" name="TextBox 5">
            <a:extLst>
              <a:ext uri="{FF2B5EF4-FFF2-40B4-BE49-F238E27FC236}">
                <a16:creationId xmlns:a16="http://schemas.microsoft.com/office/drawing/2014/main" id="{9E598B3E-362E-DE28-7888-C9E164A972D0}"/>
              </a:ext>
            </a:extLst>
          </p:cNvPr>
          <p:cNvSpPr txBox="1"/>
          <p:nvPr/>
        </p:nvSpPr>
        <p:spPr>
          <a:xfrm>
            <a:off x="189700" y="2933709"/>
            <a:ext cx="4398855" cy="1107996"/>
          </a:xfrm>
          <a:prstGeom prst="rect">
            <a:avLst/>
          </a:prstGeom>
          <a:noFill/>
        </p:spPr>
        <p:txBody>
          <a:bodyPr wrap="square">
            <a:spAutoFit/>
          </a:bodyPr>
          <a:lstStyle/>
          <a:p>
            <a:pPr marL="342900" lvl="0" indent="-342900">
              <a:buSzPts val="1100"/>
              <a:buFont typeface="Symbol" panose="05050102010706020507" pitchFamily="18" charset="2"/>
              <a:buChar char=""/>
            </a:pPr>
            <a:r>
              <a:rPr lang="en-GB" sz="1100" b="1" spc="10" dirty="0">
                <a:solidFill>
                  <a:schemeClr val="accent1"/>
                </a:solidFill>
                <a:effectLst/>
                <a:latin typeface="Montserrat" panose="00000500000000000000" pitchFamily="2" charset="0"/>
                <a:ea typeface="Times New Roman" panose="02020603050405020304" pitchFamily="18" charset="0"/>
              </a:rPr>
              <a:t>ASDA (+7.3%) </a:t>
            </a:r>
            <a:r>
              <a:rPr lang="en-GB" sz="1100" spc="10" dirty="0">
                <a:solidFill>
                  <a:schemeClr val="bg1"/>
                </a:solidFill>
                <a:effectLst/>
                <a:latin typeface="Montserrat" panose="00000500000000000000" pitchFamily="2" charset="0"/>
                <a:ea typeface="Times New Roman" panose="02020603050405020304" pitchFamily="18" charset="0"/>
              </a:rPr>
              <a:t>have </a:t>
            </a:r>
            <a:r>
              <a:rPr lang="en-GB" sz="1100" b="1" spc="10" dirty="0">
                <a:solidFill>
                  <a:schemeClr val="bg1"/>
                </a:solidFill>
                <a:effectLst/>
                <a:latin typeface="Montserrat" panose="00000500000000000000" pitchFamily="2" charset="0"/>
                <a:ea typeface="Times New Roman" panose="02020603050405020304" pitchFamily="18" charset="0"/>
              </a:rPr>
              <a:t>rebounded strongly </a:t>
            </a:r>
            <a:r>
              <a:rPr lang="en-GB" sz="1100" spc="10" dirty="0">
                <a:solidFill>
                  <a:schemeClr val="bg1"/>
                </a:solidFill>
                <a:effectLst/>
                <a:latin typeface="Montserrat" panose="00000500000000000000" pitchFamily="2" charset="0"/>
                <a:ea typeface="Times New Roman" panose="02020603050405020304" pitchFamily="18" charset="0"/>
              </a:rPr>
              <a:t>in the </a:t>
            </a:r>
            <a:r>
              <a:rPr lang="en-GB" sz="1100" b="1" spc="10" dirty="0">
                <a:solidFill>
                  <a:schemeClr val="bg1"/>
                </a:solidFill>
                <a:effectLst/>
                <a:latin typeface="Montserrat" panose="00000500000000000000" pitchFamily="2" charset="0"/>
                <a:ea typeface="Times New Roman" panose="02020603050405020304" pitchFamily="18" charset="0"/>
              </a:rPr>
              <a:t>last 4 weeks</a:t>
            </a:r>
            <a:r>
              <a:rPr lang="en-GB" sz="1100" spc="10" dirty="0">
                <a:solidFill>
                  <a:schemeClr val="bg1"/>
                </a:solidFill>
                <a:effectLst/>
                <a:latin typeface="Montserrat" panose="00000500000000000000" pitchFamily="2" charset="0"/>
                <a:ea typeface="Times New Roman" panose="02020603050405020304" pitchFamily="18" charset="0"/>
              </a:rPr>
              <a:t>, helped by </a:t>
            </a:r>
            <a:r>
              <a:rPr lang="en-GB" sz="1100" b="1" spc="10" dirty="0">
                <a:solidFill>
                  <a:schemeClr val="bg1"/>
                </a:solidFill>
                <a:effectLst/>
                <a:latin typeface="Montserrat" panose="00000500000000000000" pitchFamily="2" charset="0"/>
                <a:ea typeface="Times New Roman" panose="02020603050405020304" pitchFamily="18" charset="0"/>
              </a:rPr>
              <a:t>weak year ago sales</a:t>
            </a:r>
            <a:r>
              <a:rPr lang="en-GB" sz="1100" spc="10" dirty="0">
                <a:solidFill>
                  <a:schemeClr val="bg1"/>
                </a:solidFill>
                <a:effectLst/>
                <a:latin typeface="Montserrat" panose="00000500000000000000" pitchFamily="2" charset="0"/>
                <a:ea typeface="Times New Roman" panose="02020603050405020304" pitchFamily="18" charset="0"/>
              </a:rPr>
              <a:t> (this time last year sales were down almost 2%) but ASDA are also attracting </a:t>
            </a:r>
            <a:r>
              <a:rPr lang="en-GB" sz="1100" b="1" spc="10" dirty="0">
                <a:solidFill>
                  <a:schemeClr val="bg1"/>
                </a:solidFill>
                <a:effectLst/>
                <a:latin typeface="Montserrat" panose="00000500000000000000" pitchFamily="2" charset="0"/>
                <a:ea typeface="Times New Roman" panose="02020603050405020304" pitchFamily="18" charset="0"/>
              </a:rPr>
              <a:t>300K </a:t>
            </a:r>
            <a:r>
              <a:rPr lang="en-GB" sz="1100" b="1" spc="10" dirty="0">
                <a:solidFill>
                  <a:schemeClr val="accent1"/>
                </a:solidFill>
                <a:effectLst/>
                <a:latin typeface="Montserrat" panose="00000500000000000000" pitchFamily="2" charset="0"/>
                <a:ea typeface="Times New Roman" panose="02020603050405020304" pitchFamily="18" charset="0"/>
              </a:rPr>
              <a:t>new shoppers</a:t>
            </a:r>
            <a:r>
              <a:rPr lang="en-GB" sz="1100" spc="10" dirty="0">
                <a:solidFill>
                  <a:schemeClr val="bg1"/>
                </a:solidFill>
                <a:effectLst/>
                <a:latin typeface="Montserrat" panose="00000500000000000000" pitchFamily="2" charset="0"/>
                <a:ea typeface="Times New Roman" panose="02020603050405020304" pitchFamily="18" charset="0"/>
              </a:rPr>
              <a:t>, suggesting that </a:t>
            </a:r>
            <a:r>
              <a:rPr lang="en-GB" sz="1100" b="1" spc="10" dirty="0">
                <a:solidFill>
                  <a:schemeClr val="bg1"/>
                </a:solidFill>
                <a:effectLst/>
                <a:latin typeface="Montserrat" panose="00000500000000000000" pitchFamily="2" charset="0"/>
                <a:ea typeface="Times New Roman" panose="02020603050405020304" pitchFamily="18" charset="0"/>
              </a:rPr>
              <a:t>new pricing</a:t>
            </a:r>
            <a:r>
              <a:rPr lang="en-GB" sz="1100" spc="10" dirty="0">
                <a:solidFill>
                  <a:schemeClr val="bg1"/>
                </a:solidFill>
                <a:effectLst/>
                <a:latin typeface="Montserrat" panose="00000500000000000000" pitchFamily="2" charset="0"/>
                <a:ea typeface="Times New Roman" panose="02020603050405020304" pitchFamily="18" charset="0"/>
              </a:rPr>
              <a:t> and range initiatives for example ‘</a:t>
            </a:r>
            <a:r>
              <a:rPr lang="en-GB" sz="1100" b="1" spc="10" dirty="0">
                <a:solidFill>
                  <a:schemeClr val="bg1"/>
                </a:solidFill>
                <a:effectLst/>
                <a:latin typeface="Montserrat" panose="00000500000000000000" pitchFamily="2" charset="0"/>
                <a:ea typeface="Times New Roman" panose="02020603050405020304" pitchFamily="18" charset="0"/>
              </a:rPr>
              <a:t>Just Essentials</a:t>
            </a:r>
            <a:r>
              <a:rPr lang="en-GB" sz="1100" spc="10" dirty="0">
                <a:solidFill>
                  <a:schemeClr val="bg1"/>
                </a:solidFill>
                <a:effectLst/>
                <a:latin typeface="Montserrat" panose="00000500000000000000" pitchFamily="2" charset="0"/>
                <a:ea typeface="Times New Roman" panose="02020603050405020304" pitchFamily="18" charset="0"/>
              </a:rPr>
              <a:t>’ are starting to have an impact.</a:t>
            </a:r>
          </a:p>
        </p:txBody>
      </p:sp>
      <p:sp>
        <p:nvSpPr>
          <p:cNvPr id="575" name="Google Shape;575;p57"/>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Two column numbered list</a:t>
            </a:r>
            <a:endParaRPr sz="2000" b="1" dirty="0">
              <a:solidFill>
                <a:srgbClr val="000000"/>
              </a:solidFill>
              <a:latin typeface="Montserrat"/>
              <a:ea typeface="Montserrat"/>
              <a:cs typeface="Montserrat"/>
              <a:sym typeface="Montserrat"/>
            </a:endParaRPr>
          </a:p>
        </p:txBody>
      </p:sp>
      <p:grpSp>
        <p:nvGrpSpPr>
          <p:cNvPr id="576" name="Google Shape;576;p57"/>
          <p:cNvGrpSpPr/>
          <p:nvPr/>
        </p:nvGrpSpPr>
        <p:grpSpPr>
          <a:xfrm>
            <a:off x="311450" y="879181"/>
            <a:ext cx="4277105" cy="1301369"/>
            <a:chOff x="4389510" y="417201"/>
            <a:chExt cx="4087800" cy="1451325"/>
          </a:xfrm>
        </p:grpSpPr>
        <p:grpSp>
          <p:nvGrpSpPr>
            <p:cNvPr id="577" name="Google Shape;577;p57"/>
            <p:cNvGrpSpPr/>
            <p:nvPr/>
          </p:nvGrpSpPr>
          <p:grpSpPr>
            <a:xfrm>
              <a:off x="4389510" y="417201"/>
              <a:ext cx="4087800" cy="1401064"/>
              <a:chOff x="4389360" y="909701"/>
              <a:chExt cx="4087800" cy="1401064"/>
            </a:xfrm>
          </p:grpSpPr>
          <p:sp>
            <p:nvSpPr>
              <p:cNvPr id="579" name="Google Shape;579;p57"/>
              <p:cNvSpPr txBox="1"/>
              <p:nvPr/>
            </p:nvSpPr>
            <p:spPr>
              <a:xfrm>
                <a:off x="4422470" y="909701"/>
                <a:ext cx="548700" cy="530101"/>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1</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sp>
            <p:nvSpPr>
              <p:cNvPr id="578" name="Google Shape;578;p57"/>
              <p:cNvSpPr txBox="1"/>
              <p:nvPr/>
            </p:nvSpPr>
            <p:spPr>
              <a:xfrm>
                <a:off x="4389360" y="971258"/>
                <a:ext cx="4087800" cy="1339507"/>
              </a:xfrm>
              <a:prstGeom prst="rect">
                <a:avLst/>
              </a:prstGeom>
              <a:noFill/>
              <a:ln>
                <a:noFill/>
              </a:ln>
            </p:spPr>
            <p:txBody>
              <a:bodyPr spcFirstLastPara="1" wrap="square" lIns="0" tIns="45700" rIns="0" bIns="45700" anchor="ctr" anchorCtr="0">
                <a:noAutofit/>
              </a:bodyPr>
              <a:lstStyle/>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Whilst all of the retailers remain in growth (except </a:t>
                </a:r>
                <a:r>
                  <a:rPr lang="en-GB" sz="1100" b="1" spc="10" dirty="0">
                    <a:solidFill>
                      <a:schemeClr val="accent1"/>
                    </a:solidFill>
                    <a:effectLst/>
                    <a:latin typeface="Montserrat" panose="00000500000000000000" pitchFamily="2" charset="0"/>
                    <a:ea typeface="Times New Roman" panose="02020603050405020304" pitchFamily="18" charset="0"/>
                  </a:rPr>
                  <a:t>Morrisons -3.1% and Waitrose -2.5%</a:t>
                </a:r>
                <a:r>
                  <a:rPr lang="en-GB" sz="1100" spc="10" dirty="0">
                    <a:solidFill>
                      <a:schemeClr val="bg1"/>
                    </a:solidFill>
                    <a:effectLst/>
                    <a:latin typeface="Montserrat" panose="00000500000000000000" pitchFamily="2" charset="0"/>
                    <a:ea typeface="Times New Roman" panose="02020603050405020304" pitchFamily="18" charset="0"/>
                  </a:rPr>
                  <a:t>), the Top4 continue to lose market share to Aldi and Lidl due to their accelerated store opening programme and </a:t>
                </a:r>
                <a:r>
                  <a:rPr lang="en-GB" sz="1100" b="1" spc="10" dirty="0">
                    <a:solidFill>
                      <a:schemeClr val="accent1"/>
                    </a:solidFill>
                    <a:effectLst/>
                    <a:latin typeface="Montserrat" panose="00000500000000000000" pitchFamily="2" charset="0"/>
                    <a:ea typeface="Times New Roman" panose="02020603050405020304" pitchFamily="18" charset="0"/>
                  </a:rPr>
                  <a:t>Discounter share</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in the last 4 weeks remains at </a:t>
                </a:r>
                <a:r>
                  <a:rPr lang="en-GB" sz="1100" b="1" spc="10" dirty="0">
                    <a:solidFill>
                      <a:schemeClr val="accent1"/>
                    </a:solidFill>
                    <a:effectLst/>
                    <a:latin typeface="Montserrat" panose="00000500000000000000" pitchFamily="2" charset="0"/>
                    <a:ea typeface="Times New Roman" panose="02020603050405020304" pitchFamily="18" charset="0"/>
                  </a:rPr>
                  <a:t>18.3%</a:t>
                </a:r>
                <a:r>
                  <a:rPr lang="en-GB" sz="1100" spc="10" dirty="0">
                    <a:solidFill>
                      <a:schemeClr val="bg1"/>
                    </a:solidFill>
                    <a:effectLst/>
                    <a:latin typeface="Montserrat" panose="00000500000000000000" pitchFamily="2" charset="0"/>
                    <a:ea typeface="Times New Roman" panose="02020603050405020304" pitchFamily="18" charset="0"/>
                  </a:rPr>
                  <a:t>. </a:t>
                </a:r>
              </a:p>
              <a:p>
                <a:pPr marL="342900" lvl="0" indent="-342900">
                  <a:buSzPts val="1100"/>
                  <a:buFont typeface="Symbol" panose="05050102010706020507" pitchFamily="18" charset="2"/>
                  <a:buChar char=""/>
                  <a:tabLst>
                    <a:tab pos="-450215" algn="l"/>
                    <a:tab pos="685800" algn="l"/>
                  </a:tabLst>
                </a:pPr>
                <a:endParaRPr lang="en-GB" sz="1100" spc="10" dirty="0">
                  <a:solidFill>
                    <a:schemeClr val="bg1"/>
                  </a:solidFill>
                  <a:effectLst/>
                  <a:latin typeface="Montserrat" panose="00000500000000000000" pitchFamily="2" charset="0"/>
                  <a:ea typeface="Times New Roman" panose="02020603050405020304" pitchFamily="18" charset="0"/>
                </a:endParaRPr>
              </a:p>
            </p:txBody>
          </p:sp>
        </p:grpSp>
        <p:sp>
          <p:nvSpPr>
            <p:cNvPr id="28" name="Google Shape;582;p57">
              <a:extLst>
                <a:ext uri="{FF2B5EF4-FFF2-40B4-BE49-F238E27FC236}">
                  <a16:creationId xmlns:a16="http://schemas.microsoft.com/office/drawing/2014/main" id="{3D2BEB90-BC7E-45AD-B552-C57622647121}"/>
                </a:ext>
              </a:extLst>
            </p:cNvPr>
            <p:cNvSpPr txBox="1"/>
            <p:nvPr/>
          </p:nvSpPr>
          <p:spPr>
            <a:xfrm>
              <a:off x="4413939" y="1338427"/>
              <a:ext cx="548700" cy="530099"/>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2</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grpSp>
      <p:sp>
        <p:nvSpPr>
          <p:cNvPr id="3" name="Subtitle 2">
            <a:extLst>
              <a:ext uri="{FF2B5EF4-FFF2-40B4-BE49-F238E27FC236}">
                <a16:creationId xmlns:a16="http://schemas.microsoft.com/office/drawing/2014/main" id="{355941BB-AF8A-4FCF-A8A7-50977305226F}"/>
              </a:ext>
            </a:extLst>
          </p:cNvPr>
          <p:cNvSpPr>
            <a:spLocks noGrp="1"/>
          </p:cNvSpPr>
          <p:nvPr>
            <p:ph type="subTitle" idx="1"/>
          </p:nvPr>
        </p:nvSpPr>
        <p:spPr/>
        <p:txBody>
          <a:bodyPr/>
          <a:lstStyle/>
          <a:p>
            <a:r>
              <a:rPr lang="en-PH" dirty="0">
                <a:latin typeface="Montserrat" panose="00000500000000000000" pitchFamily="2" charset="0"/>
              </a:rPr>
              <a:t>Source:  NielsenIQ Total Till, Nielsen Homescan FMCG</a:t>
            </a:r>
          </a:p>
        </p:txBody>
      </p:sp>
      <p:sp>
        <p:nvSpPr>
          <p:cNvPr id="603" name="Google Shape;603;p57"/>
          <p:cNvSpPr txBox="1">
            <a:spLocks noGrp="1"/>
          </p:cNvSpPr>
          <p:nvPr>
            <p:ph type="title"/>
          </p:nvPr>
        </p:nvSpPr>
        <p:spPr>
          <a:xfrm>
            <a:off x="354550" y="244824"/>
            <a:ext cx="8865789" cy="655617"/>
          </a:xfrm>
        </p:spPr>
        <p:txBody>
          <a:bodyPr spcFirstLastPara="1" wrap="square" lIns="0" tIns="91425" rIns="0" bIns="91425" anchor="t" anchorCtr="0">
            <a:noAutofit/>
          </a:bodyPr>
          <a:lstStyle/>
          <a:p>
            <a:r>
              <a:rPr lang="en-GB" sz="1800" b="1" dirty="0">
                <a:solidFill>
                  <a:schemeClr val="bg1"/>
                </a:solidFill>
                <a:effectLst/>
                <a:latin typeface="Montserrat" panose="00000500000000000000" pitchFamily="2" charset="0"/>
                <a:ea typeface="Times New Roman" panose="02020603050405020304" pitchFamily="18" charset="0"/>
              </a:rPr>
              <a:t>ASDA is the fastest growing retailer and growth has slowed at the Discounters </a:t>
            </a:r>
            <a:br>
              <a:rPr lang="en-GB" sz="1800" dirty="0">
                <a:solidFill>
                  <a:schemeClr val="bg1"/>
                </a:solidFill>
                <a:effectLst/>
                <a:latin typeface="Montserrat" panose="00000500000000000000" pitchFamily="2" charset="0"/>
                <a:ea typeface="Times New Roman" panose="02020603050405020304" pitchFamily="18" charset="0"/>
              </a:rPr>
            </a:br>
            <a:br>
              <a:rPr lang="en-GB" sz="1700" b="1" dirty="0">
                <a:solidFill>
                  <a:schemeClr val="bg1"/>
                </a:solidFill>
                <a:latin typeface="Montserrat" panose="00000500000000000000" pitchFamily="2" charset="0"/>
                <a:sym typeface="Montserrat"/>
              </a:rPr>
            </a:br>
            <a:br>
              <a:rPr lang="en-GB" sz="1700" dirty="0">
                <a:solidFill>
                  <a:schemeClr val="bg1"/>
                </a:solidFill>
                <a:effectLst/>
                <a:latin typeface="Montserrat" panose="00000500000000000000" pitchFamily="2" charset="0"/>
                <a:ea typeface="Times New Roman" panose="02020603050405020304" pitchFamily="18" charset="0"/>
              </a:rPr>
            </a:br>
            <a:endParaRPr lang="en-GB" sz="1700" b="1" dirty="0">
              <a:solidFill>
                <a:schemeClr val="bg1"/>
              </a:solidFill>
              <a:latin typeface="Montserrat" panose="00000500000000000000" pitchFamily="2" charset="0"/>
              <a:cs typeface="Calibri" panose="020F0502020204030204" pitchFamily="34" charset="0"/>
            </a:endParaRPr>
          </a:p>
        </p:txBody>
      </p:sp>
      <p:sp>
        <p:nvSpPr>
          <p:cNvPr id="20" name="Google Shape;592;p57">
            <a:extLst>
              <a:ext uri="{FF2B5EF4-FFF2-40B4-BE49-F238E27FC236}">
                <a16:creationId xmlns:a16="http://schemas.microsoft.com/office/drawing/2014/main" id="{DB4E6097-C9C7-4EF9-8DDE-F9829733CCAA}"/>
              </a:ext>
            </a:extLst>
          </p:cNvPr>
          <p:cNvSpPr txBox="1"/>
          <p:nvPr/>
        </p:nvSpPr>
        <p:spPr>
          <a:xfrm>
            <a:off x="335682" y="2871160"/>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3</a:t>
            </a:r>
            <a:endParaRPr sz="1200" b="1" i="0" u="none" strike="noStrike" cap="none" dirty="0">
              <a:solidFill>
                <a:srgbClr val="FFFFFF"/>
              </a:solidFill>
              <a:latin typeface="Montserrat" panose="00000500000000000000" pitchFamily="2" charset="0"/>
              <a:ea typeface="Montserrat"/>
              <a:cs typeface="Montserrat"/>
              <a:sym typeface="Montserrat"/>
            </a:endParaRPr>
          </a:p>
        </p:txBody>
      </p:sp>
      <p:sp>
        <p:nvSpPr>
          <p:cNvPr id="24" name="Google Shape;579;p57">
            <a:extLst>
              <a:ext uri="{FF2B5EF4-FFF2-40B4-BE49-F238E27FC236}">
                <a16:creationId xmlns:a16="http://schemas.microsoft.com/office/drawing/2014/main" id="{D34A23FF-8AE1-46E2-847A-0D41EC7BA5BA}"/>
              </a:ext>
            </a:extLst>
          </p:cNvPr>
          <p:cNvSpPr txBox="1"/>
          <p:nvPr/>
        </p:nvSpPr>
        <p:spPr>
          <a:xfrm>
            <a:off x="4727787" y="1568770"/>
            <a:ext cx="631521" cy="47533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5</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sp>
        <p:nvSpPr>
          <p:cNvPr id="26" name="Google Shape;579;p57">
            <a:extLst>
              <a:ext uri="{FF2B5EF4-FFF2-40B4-BE49-F238E27FC236}">
                <a16:creationId xmlns:a16="http://schemas.microsoft.com/office/drawing/2014/main" id="{39759505-A7EB-4D40-BC10-660DADD18E62}"/>
              </a:ext>
            </a:extLst>
          </p:cNvPr>
          <p:cNvSpPr txBox="1"/>
          <p:nvPr/>
        </p:nvSpPr>
        <p:spPr>
          <a:xfrm>
            <a:off x="4746149" y="2811605"/>
            <a:ext cx="594798" cy="47533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6</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grpSp>
        <p:nvGrpSpPr>
          <p:cNvPr id="32" name="Google Shape;589;p57">
            <a:extLst>
              <a:ext uri="{FF2B5EF4-FFF2-40B4-BE49-F238E27FC236}">
                <a16:creationId xmlns:a16="http://schemas.microsoft.com/office/drawing/2014/main" id="{37851616-9E5E-34AE-63F0-427EC89EBEF0}"/>
              </a:ext>
            </a:extLst>
          </p:cNvPr>
          <p:cNvGrpSpPr/>
          <p:nvPr/>
        </p:nvGrpSpPr>
        <p:grpSpPr>
          <a:xfrm>
            <a:off x="224256" y="4244966"/>
            <a:ext cx="1074685" cy="499581"/>
            <a:chOff x="4353245" y="2769753"/>
            <a:chExt cx="3948648" cy="1021028"/>
          </a:xfrm>
        </p:grpSpPr>
        <p:grpSp>
          <p:nvGrpSpPr>
            <p:cNvPr id="33" name="Google Shape;590;p57">
              <a:extLst>
                <a:ext uri="{FF2B5EF4-FFF2-40B4-BE49-F238E27FC236}">
                  <a16:creationId xmlns:a16="http://schemas.microsoft.com/office/drawing/2014/main" id="{FCF84B68-C330-DD6A-6128-5896FDACF3F3}"/>
                </a:ext>
              </a:extLst>
            </p:cNvPr>
            <p:cNvGrpSpPr/>
            <p:nvPr/>
          </p:nvGrpSpPr>
          <p:grpSpPr>
            <a:xfrm>
              <a:off x="4655693" y="2769753"/>
              <a:ext cx="3646200" cy="1021028"/>
              <a:chOff x="4655543" y="3262253"/>
              <a:chExt cx="3646200" cy="1021028"/>
            </a:xfrm>
          </p:grpSpPr>
          <p:sp>
            <p:nvSpPr>
              <p:cNvPr id="35" name="Google Shape;591;p57">
                <a:extLst>
                  <a:ext uri="{FF2B5EF4-FFF2-40B4-BE49-F238E27FC236}">
                    <a16:creationId xmlns:a16="http://schemas.microsoft.com/office/drawing/2014/main" id="{AD2E3132-EDED-439F-C58A-472C6102CEBB}"/>
                  </a:ext>
                </a:extLst>
              </p:cNvPr>
              <p:cNvSpPr txBox="1"/>
              <p:nvPr/>
            </p:nvSpPr>
            <p:spPr>
              <a:xfrm>
                <a:off x="4655543" y="3372172"/>
                <a:ext cx="3646200" cy="911109"/>
              </a:xfrm>
              <a:prstGeom prst="rect">
                <a:avLst/>
              </a:prstGeom>
              <a:noFill/>
              <a:ln>
                <a:noFill/>
              </a:ln>
            </p:spPr>
            <p:txBody>
              <a:bodyPr spcFirstLastPara="1" wrap="square" lIns="0" tIns="45700" rIns="0" bIns="45700" anchor="ctr" anchorCtr="0">
                <a:noAutofit/>
              </a:bodyPr>
              <a:lstStyle/>
              <a:p>
                <a:r>
                  <a:rPr lang="en-GB" sz="1100" b="1" dirty="0">
                    <a:solidFill>
                      <a:schemeClr val="bg1"/>
                    </a:solidFill>
                    <a:effectLst/>
                    <a:latin typeface="Montserrat" panose="00000500000000000000" pitchFamily="2" charset="0"/>
                    <a:ea typeface="Times New Roman" panose="02020603050405020304" pitchFamily="18" charset="0"/>
                  </a:rPr>
                  <a:t> </a:t>
                </a:r>
                <a:endParaRPr lang="en-GB" sz="1100" dirty="0">
                  <a:solidFill>
                    <a:schemeClr val="bg1"/>
                  </a:solidFill>
                  <a:effectLst/>
                  <a:latin typeface="Montserrat" panose="00000500000000000000" pitchFamily="2" charset="0"/>
                  <a:ea typeface="Times New Roman" panose="02020603050405020304" pitchFamily="18" charset="0"/>
                </a:endParaRPr>
              </a:p>
            </p:txBody>
          </p:sp>
          <p:sp>
            <p:nvSpPr>
              <p:cNvPr id="36" name="Google Shape;592;p57">
                <a:extLst>
                  <a:ext uri="{FF2B5EF4-FFF2-40B4-BE49-F238E27FC236}">
                    <a16:creationId xmlns:a16="http://schemas.microsoft.com/office/drawing/2014/main" id="{D53086B6-2BEC-09DF-194C-0FDAEC06CFDF}"/>
                  </a:ext>
                </a:extLst>
              </p:cNvPr>
              <p:cNvSpPr txBox="1"/>
              <p:nvPr/>
            </p:nvSpPr>
            <p:spPr>
              <a:xfrm>
                <a:off x="4662210" y="3262253"/>
                <a:ext cx="548700" cy="530101"/>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4</a:t>
                </a:r>
                <a:endParaRPr sz="1200" b="1" i="0" u="none" strike="noStrike" cap="none" dirty="0">
                  <a:solidFill>
                    <a:srgbClr val="FFFFFF"/>
                  </a:solidFill>
                  <a:latin typeface="Montserrat" panose="00000500000000000000" pitchFamily="2" charset="0"/>
                  <a:ea typeface="Montserrat"/>
                  <a:cs typeface="Montserrat"/>
                  <a:sym typeface="Montserrat"/>
                </a:endParaRPr>
              </a:p>
            </p:txBody>
          </p:sp>
        </p:grpSp>
        <p:sp>
          <p:nvSpPr>
            <p:cNvPr id="34" name="Google Shape;598;p57">
              <a:extLst>
                <a:ext uri="{FF2B5EF4-FFF2-40B4-BE49-F238E27FC236}">
                  <a16:creationId xmlns:a16="http://schemas.microsoft.com/office/drawing/2014/main" id="{45295745-0C07-E686-FCD2-38D539FBBB48}"/>
                </a:ext>
              </a:extLst>
            </p:cNvPr>
            <p:cNvSpPr txBox="1"/>
            <p:nvPr/>
          </p:nvSpPr>
          <p:spPr>
            <a:xfrm>
              <a:off x="4353245" y="2947861"/>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endParaRPr sz="1000" b="1" i="0" u="none" strike="noStrike" cap="none" dirty="0">
                <a:solidFill>
                  <a:srgbClr val="FFFFFF"/>
                </a:solidFill>
                <a:latin typeface="Avenir Next LT Pro" panose="020B0504020202020204" pitchFamily="34" charset="0"/>
                <a:ea typeface="Montserrat"/>
                <a:cs typeface="Montserrat"/>
                <a:sym typeface="Montserrat"/>
              </a:endParaRPr>
            </a:p>
          </p:txBody>
        </p:sp>
      </p:grpSp>
      <p:sp>
        <p:nvSpPr>
          <p:cNvPr id="8" name="TextBox 7">
            <a:extLst>
              <a:ext uri="{FF2B5EF4-FFF2-40B4-BE49-F238E27FC236}">
                <a16:creationId xmlns:a16="http://schemas.microsoft.com/office/drawing/2014/main" id="{1D0ED811-B7BA-CB86-8BC8-784B9BC56D80}"/>
              </a:ext>
            </a:extLst>
          </p:cNvPr>
          <p:cNvSpPr txBox="1"/>
          <p:nvPr/>
        </p:nvSpPr>
        <p:spPr>
          <a:xfrm>
            <a:off x="189700" y="4077079"/>
            <a:ext cx="4698274" cy="938719"/>
          </a:xfrm>
          <a:prstGeom prst="rect">
            <a:avLst/>
          </a:prstGeom>
          <a:noFill/>
        </p:spPr>
        <p:txBody>
          <a:bodyPr wrap="square">
            <a:spAutoFit/>
          </a:bodyPr>
          <a:lstStyle/>
          <a:p>
            <a:pPr marL="342900" lvl="0" indent="-342900">
              <a:buSzPts val="1100"/>
              <a:buFont typeface="Symbol" panose="05050102010706020507" pitchFamily="18" charset="2"/>
              <a:buChar char=""/>
            </a:pPr>
            <a:r>
              <a:rPr lang="en-GB" sz="1100" b="1" spc="10" dirty="0">
                <a:solidFill>
                  <a:schemeClr val="accent1"/>
                </a:solidFill>
                <a:effectLst/>
                <a:latin typeface="Montserrat" panose="00000500000000000000" pitchFamily="2" charset="0"/>
                <a:ea typeface="Times New Roman" panose="02020603050405020304" pitchFamily="18" charset="0"/>
              </a:rPr>
              <a:t>Sainsbury’s</a:t>
            </a:r>
            <a:r>
              <a:rPr lang="en-GB" sz="1100" b="1" spc="10" dirty="0">
                <a:solidFill>
                  <a:schemeClr val="bg1"/>
                </a:solidFill>
                <a:effectLst/>
                <a:latin typeface="Montserrat" panose="00000500000000000000" pitchFamily="2" charset="0"/>
                <a:ea typeface="Times New Roman" panose="02020603050405020304" pitchFamily="18" charset="0"/>
              </a:rPr>
              <a:t> sales </a:t>
            </a:r>
            <a:r>
              <a:rPr lang="en-GB" sz="1100" spc="10" dirty="0">
                <a:solidFill>
                  <a:schemeClr val="bg1"/>
                </a:solidFill>
                <a:effectLst/>
                <a:latin typeface="Montserrat" panose="00000500000000000000" pitchFamily="2" charset="0"/>
                <a:ea typeface="Times New Roman" panose="02020603050405020304" pitchFamily="18" charset="0"/>
              </a:rPr>
              <a:t>remain robust (</a:t>
            </a:r>
            <a:r>
              <a:rPr lang="en-GB" sz="1100" b="1" spc="10" dirty="0">
                <a:solidFill>
                  <a:schemeClr val="accent1"/>
                </a:solidFill>
                <a:effectLst/>
                <a:latin typeface="Montserrat" panose="00000500000000000000" pitchFamily="2" charset="0"/>
                <a:ea typeface="Times New Roman" panose="02020603050405020304" pitchFamily="18" charset="0"/>
              </a:rPr>
              <a:t>+4.4%</a:t>
            </a:r>
            <a:r>
              <a:rPr lang="en-GB" sz="1100" spc="10" dirty="0">
                <a:solidFill>
                  <a:schemeClr val="bg1"/>
                </a:solidFill>
                <a:effectLst/>
                <a:latin typeface="Montserrat" panose="00000500000000000000" pitchFamily="2" charset="0"/>
                <a:ea typeface="Times New Roman" panose="02020603050405020304" pitchFamily="18" charset="0"/>
              </a:rPr>
              <a:t>) and like </a:t>
            </a:r>
            <a:r>
              <a:rPr lang="en-GB" sz="1100" b="1" spc="10" dirty="0">
                <a:solidFill>
                  <a:schemeClr val="accent1"/>
                </a:solidFill>
                <a:effectLst/>
                <a:latin typeface="Montserrat" panose="00000500000000000000" pitchFamily="2" charset="0"/>
                <a:ea typeface="Times New Roman" panose="02020603050405020304" pitchFamily="18" charset="0"/>
              </a:rPr>
              <a:t>Tesco</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accent1"/>
                </a:solidFill>
                <a:effectLst/>
                <a:latin typeface="Montserrat" panose="00000500000000000000" pitchFamily="2" charset="0"/>
                <a:ea typeface="Times New Roman" panose="02020603050405020304" pitchFamily="18" charset="0"/>
              </a:rPr>
              <a:t>+2.4%</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recent</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growth has been driven by </a:t>
            </a:r>
            <a:r>
              <a:rPr lang="en-GB" sz="1100" b="1" spc="10" dirty="0">
                <a:solidFill>
                  <a:schemeClr val="bg1"/>
                </a:solidFill>
                <a:effectLst/>
                <a:latin typeface="Montserrat" panose="00000500000000000000" pitchFamily="2" charset="0"/>
                <a:ea typeface="Times New Roman" panose="02020603050405020304" pitchFamily="18" charset="0"/>
              </a:rPr>
              <a:t>more visits </a:t>
            </a:r>
            <a:r>
              <a:rPr lang="en-GB" sz="1100" spc="10" dirty="0">
                <a:solidFill>
                  <a:schemeClr val="bg1"/>
                </a:solidFill>
                <a:effectLst/>
                <a:latin typeface="Montserrat" panose="00000500000000000000" pitchFamily="2" charset="0"/>
                <a:ea typeface="Times New Roman" panose="02020603050405020304" pitchFamily="18" charset="0"/>
              </a:rPr>
              <a:t>and </a:t>
            </a:r>
            <a:r>
              <a:rPr lang="en-GB" sz="1100" b="1" spc="10" dirty="0">
                <a:solidFill>
                  <a:schemeClr val="bg1"/>
                </a:solidFill>
                <a:effectLst/>
                <a:latin typeface="Montserrat" panose="00000500000000000000" pitchFamily="2" charset="0"/>
                <a:ea typeface="Times New Roman" panose="02020603050405020304" pitchFamily="18" charset="0"/>
              </a:rPr>
              <a:t>new shoppers</a:t>
            </a:r>
            <a:r>
              <a:rPr lang="en-GB" sz="1100" spc="10" dirty="0">
                <a:solidFill>
                  <a:schemeClr val="bg1"/>
                </a:solidFill>
                <a:effectLst/>
                <a:latin typeface="Montserrat" panose="00000500000000000000" pitchFamily="2" charset="0"/>
                <a:ea typeface="Times New Roman" panose="02020603050405020304" pitchFamily="18" charset="0"/>
              </a:rPr>
              <a:t> with </a:t>
            </a:r>
            <a:r>
              <a:rPr lang="en-GB" sz="1100" b="1" spc="10" dirty="0">
                <a:solidFill>
                  <a:schemeClr val="bg1"/>
                </a:solidFill>
                <a:effectLst/>
                <a:latin typeface="Montserrat" panose="00000500000000000000" pitchFamily="2" charset="0"/>
                <a:ea typeface="Times New Roman" panose="02020603050405020304" pitchFamily="18" charset="0"/>
              </a:rPr>
              <a:t>spend per visit</a:t>
            </a:r>
            <a:r>
              <a:rPr lang="en-GB" sz="1100" spc="10" dirty="0">
                <a:solidFill>
                  <a:schemeClr val="bg1"/>
                </a:solidFill>
                <a:effectLst/>
                <a:latin typeface="Montserrat" panose="00000500000000000000" pitchFamily="2" charset="0"/>
                <a:ea typeface="Times New Roman" panose="02020603050405020304" pitchFamily="18" charset="0"/>
              </a:rPr>
              <a:t> up slightly v last year at Sainsbury to £24.70 and down 1% at Tesco to £26.00. </a:t>
            </a:r>
          </a:p>
        </p:txBody>
      </p:sp>
      <p:sp>
        <p:nvSpPr>
          <p:cNvPr id="10" name="TextBox 9">
            <a:extLst>
              <a:ext uri="{FF2B5EF4-FFF2-40B4-BE49-F238E27FC236}">
                <a16:creationId xmlns:a16="http://schemas.microsoft.com/office/drawing/2014/main" id="{CBDC9B0C-FE9C-E168-6F56-B37C1D6F3DEC}"/>
              </a:ext>
            </a:extLst>
          </p:cNvPr>
          <p:cNvSpPr txBox="1"/>
          <p:nvPr/>
        </p:nvSpPr>
        <p:spPr>
          <a:xfrm>
            <a:off x="4561765" y="988014"/>
            <a:ext cx="4435966" cy="430887"/>
          </a:xfrm>
          <a:prstGeom prst="rect">
            <a:avLst/>
          </a:prstGeom>
          <a:noFill/>
        </p:spPr>
        <p:txBody>
          <a:bodyPr wrap="square">
            <a:spAutoFit/>
          </a:bodyPr>
          <a:lstStyle/>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After a stellar 6 months, </a:t>
            </a:r>
            <a:r>
              <a:rPr lang="en-GB" sz="1100" b="1" spc="10" dirty="0">
                <a:solidFill>
                  <a:schemeClr val="accent1"/>
                </a:solidFill>
                <a:effectLst/>
                <a:latin typeface="Montserrat" panose="00000500000000000000" pitchFamily="2" charset="0"/>
                <a:ea typeface="Times New Roman" panose="02020603050405020304" pitchFamily="18" charset="0"/>
              </a:rPr>
              <a:t>M&amp;S</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is holding market share at 3.3% and growths (</a:t>
            </a:r>
            <a:r>
              <a:rPr lang="en-GB" sz="1100" b="1" spc="10" dirty="0">
                <a:solidFill>
                  <a:schemeClr val="accent1"/>
                </a:solidFill>
                <a:effectLst/>
                <a:latin typeface="Montserrat" panose="00000500000000000000" pitchFamily="2" charset="0"/>
                <a:ea typeface="Times New Roman" panose="02020603050405020304" pitchFamily="18" charset="0"/>
              </a:rPr>
              <a:t>+2.2%</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are now </a:t>
            </a:r>
            <a:r>
              <a:rPr lang="en-GB" sz="1100" b="1" spc="10" dirty="0">
                <a:solidFill>
                  <a:schemeClr val="accent1"/>
                </a:solidFill>
                <a:effectLst/>
                <a:latin typeface="Montserrat" panose="00000500000000000000" pitchFamily="2" charset="0"/>
                <a:ea typeface="Times New Roman" panose="02020603050405020304" pitchFamily="18" charset="0"/>
              </a:rPr>
              <a:t>normalising</a:t>
            </a:r>
            <a:r>
              <a:rPr lang="en-GB" sz="1100" spc="10" dirty="0">
                <a:solidFill>
                  <a:schemeClr val="bg1"/>
                </a:solidFill>
                <a:effectLst/>
                <a:latin typeface="Montserrat" panose="00000500000000000000" pitchFamily="2" charset="0"/>
                <a:ea typeface="Times New Roman" panose="02020603050405020304" pitchFamily="18" charset="0"/>
              </a:rPr>
              <a:t>.</a:t>
            </a:r>
          </a:p>
        </p:txBody>
      </p:sp>
      <p:sp>
        <p:nvSpPr>
          <p:cNvPr id="12" name="TextBox 11">
            <a:extLst>
              <a:ext uri="{FF2B5EF4-FFF2-40B4-BE49-F238E27FC236}">
                <a16:creationId xmlns:a16="http://schemas.microsoft.com/office/drawing/2014/main" id="{87886CDA-4789-E4D0-30E7-2BFAA827C66E}"/>
              </a:ext>
            </a:extLst>
          </p:cNvPr>
          <p:cNvSpPr txBox="1"/>
          <p:nvPr/>
        </p:nvSpPr>
        <p:spPr>
          <a:xfrm>
            <a:off x="4875603" y="1644410"/>
            <a:ext cx="4277105" cy="1277273"/>
          </a:xfrm>
          <a:prstGeom prst="rect">
            <a:avLst/>
          </a:prstGeom>
          <a:noFill/>
        </p:spPr>
        <p:txBody>
          <a:bodyPr wrap="square">
            <a:spAutoFit/>
          </a:bodyPr>
          <a:lstStyle/>
          <a:p>
            <a:pPr lvl="0">
              <a:buSzPts val="1100"/>
            </a:pPr>
            <a:r>
              <a:rPr lang="en-GB" sz="1100" b="1" spc="10" dirty="0">
                <a:solidFill>
                  <a:schemeClr val="accent1"/>
                </a:solidFill>
                <a:effectLst/>
                <a:latin typeface="Montserrat" panose="00000500000000000000" pitchFamily="2" charset="0"/>
                <a:ea typeface="Times New Roman" panose="02020603050405020304" pitchFamily="18" charset="0"/>
              </a:rPr>
              <a:t>Co-op</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accent1"/>
                </a:solidFill>
                <a:effectLst/>
                <a:latin typeface="Montserrat" panose="00000500000000000000" pitchFamily="2" charset="0"/>
                <a:ea typeface="Times New Roman" panose="02020603050405020304" pitchFamily="18" charset="0"/>
              </a:rPr>
              <a:t>+5%</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had a </a:t>
            </a:r>
            <a:r>
              <a:rPr lang="en-GB" sz="1100" b="1" spc="10" dirty="0">
                <a:solidFill>
                  <a:schemeClr val="accent1"/>
                </a:solidFill>
                <a:effectLst/>
                <a:latin typeface="Montserrat" panose="00000500000000000000" pitchFamily="2" charset="0"/>
                <a:ea typeface="Times New Roman" panose="02020603050405020304" pitchFamily="18" charset="0"/>
              </a:rPr>
              <a:t>strong</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bg1"/>
                </a:solidFill>
                <a:effectLst/>
                <a:latin typeface="Montserrat" panose="00000500000000000000" pitchFamily="2" charset="0"/>
                <a:ea typeface="Times New Roman" panose="02020603050405020304" pitchFamily="18" charset="0"/>
              </a:rPr>
              <a:t>end to summer</a:t>
            </a:r>
            <a:r>
              <a:rPr lang="en-GB" sz="1100" spc="10" dirty="0">
                <a:solidFill>
                  <a:schemeClr val="bg1"/>
                </a:solidFill>
                <a:effectLst/>
                <a:latin typeface="Montserrat" panose="00000500000000000000" pitchFamily="2" charset="0"/>
                <a:ea typeface="Times New Roman" panose="02020603050405020304" pitchFamily="18" charset="0"/>
              </a:rPr>
              <a:t> driven by +10% increase in </a:t>
            </a:r>
            <a:r>
              <a:rPr lang="en-GB" sz="1100" b="1" spc="10" dirty="0">
                <a:solidFill>
                  <a:schemeClr val="accent1"/>
                </a:solidFill>
                <a:effectLst/>
                <a:latin typeface="Montserrat" panose="00000500000000000000" pitchFamily="2" charset="0"/>
                <a:ea typeface="Times New Roman" panose="02020603050405020304" pitchFamily="18" charset="0"/>
              </a:rPr>
              <a:t>visits</a:t>
            </a:r>
            <a:r>
              <a:rPr lang="en-GB" sz="1100" spc="10" dirty="0">
                <a:solidFill>
                  <a:schemeClr val="bg1"/>
                </a:solidFill>
                <a:effectLst/>
                <a:latin typeface="Montserrat" panose="00000500000000000000" pitchFamily="2" charset="0"/>
                <a:ea typeface="Times New Roman" panose="02020603050405020304" pitchFamily="18" charset="0"/>
              </a:rPr>
              <a:t> and </a:t>
            </a:r>
            <a:r>
              <a:rPr lang="en-GB" sz="1100" b="1" spc="10" dirty="0">
                <a:solidFill>
                  <a:schemeClr val="accent1"/>
                </a:solidFill>
                <a:effectLst/>
                <a:latin typeface="Montserrat" panose="00000500000000000000" pitchFamily="2" charset="0"/>
                <a:ea typeface="Times New Roman" panose="02020603050405020304" pitchFamily="18" charset="0"/>
              </a:rPr>
              <a:t>Iceland</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accent1"/>
                </a:solidFill>
                <a:effectLst/>
                <a:latin typeface="Montserrat" panose="00000500000000000000" pitchFamily="2" charset="0"/>
                <a:ea typeface="Times New Roman" panose="02020603050405020304" pitchFamily="18" charset="0"/>
              </a:rPr>
              <a:t>+5.7%</a:t>
            </a:r>
            <a:r>
              <a:rPr lang="en-GB" sz="1100" spc="10" dirty="0">
                <a:solidFill>
                  <a:schemeClr val="bg1"/>
                </a:solidFill>
                <a:effectLst/>
                <a:latin typeface="Montserrat" panose="00000500000000000000" pitchFamily="2" charset="0"/>
                <a:ea typeface="Times New Roman" panose="02020603050405020304" pitchFamily="18" charset="0"/>
              </a:rPr>
              <a:t>) had a </a:t>
            </a:r>
            <a:r>
              <a:rPr lang="en-GB" sz="1100" b="1" spc="10" dirty="0">
                <a:solidFill>
                  <a:schemeClr val="bg1"/>
                </a:solidFill>
                <a:effectLst/>
                <a:latin typeface="Montserrat" panose="00000500000000000000" pitchFamily="2" charset="0"/>
                <a:ea typeface="Times New Roman" panose="02020603050405020304" pitchFamily="18" charset="0"/>
              </a:rPr>
              <a:t>significant increase </a:t>
            </a:r>
            <a:r>
              <a:rPr lang="en-GB" sz="1100" spc="10" dirty="0">
                <a:solidFill>
                  <a:schemeClr val="bg1"/>
                </a:solidFill>
                <a:effectLst/>
                <a:latin typeface="Montserrat" panose="00000500000000000000" pitchFamily="2" charset="0"/>
                <a:ea typeface="Times New Roman" panose="02020603050405020304" pitchFamily="18" charset="0"/>
              </a:rPr>
              <a:t>in </a:t>
            </a:r>
            <a:r>
              <a:rPr lang="en-GB" sz="1100" b="1" spc="10" dirty="0">
                <a:solidFill>
                  <a:schemeClr val="bg1"/>
                </a:solidFill>
                <a:effectLst/>
                <a:latin typeface="Montserrat" panose="00000500000000000000" pitchFamily="2" charset="0"/>
                <a:ea typeface="Times New Roman" panose="02020603050405020304" pitchFamily="18" charset="0"/>
              </a:rPr>
              <a:t>shopper penetration</a:t>
            </a:r>
            <a:r>
              <a:rPr lang="en-GB" sz="1100" spc="10" dirty="0">
                <a:solidFill>
                  <a:schemeClr val="bg1"/>
                </a:solidFill>
                <a:effectLst/>
                <a:latin typeface="Montserrat" panose="00000500000000000000" pitchFamily="2" charset="0"/>
                <a:ea typeface="Times New Roman" panose="02020603050405020304" pitchFamily="18" charset="0"/>
              </a:rPr>
              <a:t> (+9%) as households looked to </a:t>
            </a:r>
            <a:r>
              <a:rPr lang="en-GB" sz="1100" b="1" spc="10" dirty="0">
                <a:solidFill>
                  <a:schemeClr val="accent1"/>
                </a:solidFill>
                <a:effectLst/>
                <a:latin typeface="Montserrat" panose="00000500000000000000" pitchFamily="2" charset="0"/>
                <a:ea typeface="Times New Roman" panose="02020603050405020304" pitchFamily="18" charset="0"/>
              </a:rPr>
              <a:t>manage budgets </a:t>
            </a:r>
            <a:r>
              <a:rPr lang="en-GB" sz="1100" spc="10" dirty="0">
                <a:solidFill>
                  <a:schemeClr val="bg1"/>
                </a:solidFill>
                <a:effectLst/>
                <a:latin typeface="Montserrat" panose="00000500000000000000" pitchFamily="2" charset="0"/>
                <a:ea typeface="Times New Roman" panose="02020603050405020304" pitchFamily="18" charset="0"/>
              </a:rPr>
              <a:t>by buying </a:t>
            </a:r>
            <a:r>
              <a:rPr lang="en-GB" sz="1100" b="1" spc="10" dirty="0">
                <a:solidFill>
                  <a:schemeClr val="bg1"/>
                </a:solidFill>
                <a:effectLst/>
                <a:latin typeface="Montserrat" panose="00000500000000000000" pitchFamily="2" charset="0"/>
                <a:ea typeface="Times New Roman" panose="02020603050405020304" pitchFamily="18" charset="0"/>
              </a:rPr>
              <a:t>more frozen foods</a:t>
            </a:r>
            <a:r>
              <a:rPr lang="en-GB" sz="1100" spc="10" dirty="0">
                <a:solidFill>
                  <a:schemeClr val="bg1"/>
                </a:solidFill>
                <a:effectLst/>
                <a:latin typeface="Montserrat" panose="00000500000000000000" pitchFamily="2" charset="0"/>
                <a:ea typeface="Times New Roman" panose="02020603050405020304" pitchFamily="18" charset="0"/>
              </a:rPr>
              <a:t>.  As neighbourhood retailers, both are benefiting from the trend of shopping </a:t>
            </a:r>
            <a:r>
              <a:rPr lang="en-GB" sz="1100" b="1" spc="10" dirty="0">
                <a:solidFill>
                  <a:schemeClr val="bg1"/>
                </a:solidFill>
                <a:effectLst/>
                <a:latin typeface="Montserrat" panose="00000500000000000000" pitchFamily="2" charset="0"/>
                <a:ea typeface="Times New Roman" panose="02020603050405020304" pitchFamily="18" charset="0"/>
              </a:rPr>
              <a:t>little</a:t>
            </a:r>
            <a:r>
              <a:rPr lang="en-GB" sz="1100" spc="10" dirty="0">
                <a:solidFill>
                  <a:schemeClr val="bg1"/>
                </a:solidFill>
                <a:effectLst/>
                <a:latin typeface="Montserrat" panose="00000500000000000000" pitchFamily="2" charset="0"/>
                <a:ea typeface="Times New Roman" panose="02020603050405020304" pitchFamily="18" charset="0"/>
              </a:rPr>
              <a:t> and </a:t>
            </a:r>
            <a:r>
              <a:rPr lang="en-GB" sz="1100" b="1" spc="10" dirty="0">
                <a:solidFill>
                  <a:schemeClr val="bg1"/>
                </a:solidFill>
                <a:effectLst/>
                <a:latin typeface="Montserrat" panose="00000500000000000000" pitchFamily="2" charset="0"/>
                <a:ea typeface="Times New Roman" panose="02020603050405020304" pitchFamily="18" charset="0"/>
              </a:rPr>
              <a:t>more often</a:t>
            </a:r>
            <a:r>
              <a:rPr lang="en-GB" sz="1100" spc="10" dirty="0">
                <a:solidFill>
                  <a:schemeClr val="bg1"/>
                </a:solidFill>
                <a:effectLst/>
                <a:latin typeface="Montserrat" panose="00000500000000000000" pitchFamily="2" charset="0"/>
                <a:ea typeface="Times New Roman" panose="02020603050405020304" pitchFamily="18" charset="0"/>
              </a:rPr>
              <a:t>.</a:t>
            </a:r>
          </a:p>
        </p:txBody>
      </p:sp>
      <p:sp>
        <p:nvSpPr>
          <p:cNvPr id="14" name="TextBox 13">
            <a:extLst>
              <a:ext uri="{FF2B5EF4-FFF2-40B4-BE49-F238E27FC236}">
                <a16:creationId xmlns:a16="http://schemas.microsoft.com/office/drawing/2014/main" id="{4D204A5F-65B8-ABB8-C1AC-07C91BAEF8CA}"/>
              </a:ext>
            </a:extLst>
          </p:cNvPr>
          <p:cNvSpPr txBox="1"/>
          <p:nvPr/>
        </p:nvSpPr>
        <p:spPr>
          <a:xfrm>
            <a:off x="4572000" y="2891114"/>
            <a:ext cx="4590943" cy="769441"/>
          </a:xfrm>
          <a:prstGeom prst="rect">
            <a:avLst/>
          </a:prstGeom>
          <a:noFill/>
        </p:spPr>
        <p:txBody>
          <a:bodyPr wrap="square">
            <a:spAutoFit/>
          </a:bodyPr>
          <a:lstStyle/>
          <a:p>
            <a:pPr marL="342900" indent="-342900">
              <a:buSzPts val="1100"/>
              <a:buFont typeface="Symbol" panose="05050102010706020507" pitchFamily="18" charset="2"/>
              <a:buChar char=""/>
            </a:pPr>
            <a:r>
              <a:rPr lang="en-GB" sz="1100" b="1" spc="10" dirty="0">
                <a:solidFill>
                  <a:schemeClr val="accent1"/>
                </a:solidFill>
                <a:effectLst/>
                <a:latin typeface="Montserrat" panose="00000500000000000000" pitchFamily="2" charset="0"/>
                <a:ea typeface="Times New Roman" panose="02020603050405020304" pitchFamily="18" charset="0"/>
              </a:rPr>
              <a:t>Ocado</a:t>
            </a:r>
            <a:r>
              <a:rPr lang="en-GB" sz="1100" b="1" spc="10" dirty="0">
                <a:solidFill>
                  <a:schemeClr val="bg1"/>
                </a:solidFill>
                <a:effectLst/>
                <a:latin typeface="Montserrat" panose="00000500000000000000" pitchFamily="2" charset="0"/>
                <a:ea typeface="Times New Roman" panose="02020603050405020304" pitchFamily="18" charset="0"/>
              </a:rPr>
              <a:t> growth </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accent1"/>
                </a:solidFill>
                <a:effectLst/>
                <a:latin typeface="Montserrat" panose="00000500000000000000" pitchFamily="2" charset="0"/>
                <a:ea typeface="Times New Roman" panose="02020603050405020304" pitchFamily="18" charset="0"/>
              </a:rPr>
              <a:t>+3.9%</a:t>
            </a:r>
            <a:r>
              <a:rPr lang="en-GB" sz="1100" spc="10" dirty="0">
                <a:solidFill>
                  <a:schemeClr val="bg1"/>
                </a:solidFill>
                <a:effectLst/>
                <a:latin typeface="Montserrat" panose="00000500000000000000" pitchFamily="2" charset="0"/>
                <a:ea typeface="Times New Roman" panose="02020603050405020304" pitchFamily="18" charset="0"/>
              </a:rPr>
              <a:t>)</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is still just ahead of the overall market and continue to gain market share in online</a:t>
            </a:r>
            <a:r>
              <a:rPr lang="en-GB" sz="1100" spc="10" dirty="0">
                <a:solidFill>
                  <a:schemeClr val="bg1"/>
                </a:solidFill>
                <a:latin typeface="Montserrat" panose="00000500000000000000" pitchFamily="2" charset="0"/>
                <a:ea typeface="Times New Roman" panose="02020603050405020304" pitchFamily="18" charset="0"/>
              </a:rPr>
              <a:t>.</a:t>
            </a:r>
            <a:endParaRPr lang="en-GB" sz="1100" spc="10" dirty="0">
              <a:solidFill>
                <a:schemeClr val="bg1"/>
              </a:solidFill>
              <a:effectLst/>
              <a:latin typeface="Montserrat" panose="00000500000000000000" pitchFamily="2" charset="0"/>
              <a:ea typeface="Times New Roman" panose="02020603050405020304" pitchFamily="18" charset="0"/>
            </a:endParaRPr>
          </a:p>
          <a:p>
            <a:pPr marL="342900" indent="-342900">
              <a:buSzPts val="1100"/>
              <a:buFont typeface="Symbol" panose="05050102010706020507" pitchFamily="18" charset="2"/>
              <a:buChar char=""/>
            </a:pPr>
            <a:endParaRPr lang="en-GB" sz="1100" spc="10" dirty="0">
              <a:solidFill>
                <a:schemeClr val="bg1"/>
              </a:solidFill>
              <a:latin typeface="Montserrat" panose="00000500000000000000" pitchFamily="2" charset="0"/>
              <a:ea typeface="Times New Roman" panose="02020603050405020304" pitchFamily="18" charset="0"/>
            </a:endParaRPr>
          </a:p>
          <a:p>
            <a:pPr marL="342900" indent="-342900">
              <a:buSzPts val="1100"/>
              <a:buFont typeface="Symbol" panose="05050102010706020507" pitchFamily="18" charset="2"/>
              <a:buChar char=""/>
            </a:pPr>
            <a:endParaRPr lang="en-GB" sz="1100" spc="10" dirty="0">
              <a:solidFill>
                <a:schemeClr val="bg1"/>
              </a:solidFill>
              <a:effectLst/>
              <a:latin typeface="Montserrat" panose="00000500000000000000" pitchFamily="2" charset="0"/>
              <a:ea typeface="Times New Roman" panose="02020603050405020304" pitchFamily="18" charset="0"/>
            </a:endParaRPr>
          </a:p>
        </p:txBody>
      </p:sp>
      <p:sp>
        <p:nvSpPr>
          <p:cNvPr id="18" name="Google Shape;592;p57">
            <a:extLst>
              <a:ext uri="{FF2B5EF4-FFF2-40B4-BE49-F238E27FC236}">
                <a16:creationId xmlns:a16="http://schemas.microsoft.com/office/drawing/2014/main" id="{0887AAFF-DBC6-F57D-A10E-7C25BC0FA2B5}"/>
              </a:ext>
            </a:extLst>
          </p:cNvPr>
          <p:cNvSpPr txBox="1"/>
          <p:nvPr/>
        </p:nvSpPr>
        <p:spPr>
          <a:xfrm>
            <a:off x="4712775" y="1033534"/>
            <a:ext cx="149337" cy="259374"/>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4</a:t>
            </a:r>
            <a:endParaRPr sz="1200" b="1" i="0" u="none" strike="noStrike" cap="none" dirty="0">
              <a:solidFill>
                <a:srgbClr val="FFFFFF"/>
              </a:solidFill>
              <a:latin typeface="Montserrat" panose="00000500000000000000" pitchFamily="2" charset="0"/>
              <a:ea typeface="Montserrat"/>
              <a:cs typeface="Montserrat"/>
              <a:sym typeface="Montserrat"/>
            </a:endParaRPr>
          </a:p>
        </p:txBody>
      </p:sp>
      <p:sp>
        <p:nvSpPr>
          <p:cNvPr id="5" name="TextBox 4">
            <a:extLst>
              <a:ext uri="{FF2B5EF4-FFF2-40B4-BE49-F238E27FC236}">
                <a16:creationId xmlns:a16="http://schemas.microsoft.com/office/drawing/2014/main" id="{117B1240-98D3-854C-5551-5DB04DA233C7}"/>
              </a:ext>
            </a:extLst>
          </p:cNvPr>
          <p:cNvSpPr txBox="1"/>
          <p:nvPr/>
        </p:nvSpPr>
        <p:spPr>
          <a:xfrm>
            <a:off x="189700" y="2030837"/>
            <a:ext cx="4646022" cy="769441"/>
          </a:xfrm>
          <a:prstGeom prst="rect">
            <a:avLst/>
          </a:prstGeom>
          <a:noFill/>
        </p:spPr>
        <p:txBody>
          <a:bodyPr wrap="square">
            <a:spAutoFit/>
          </a:bodyPr>
          <a:lstStyle/>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Discounter growth moderated after a strong summer and against high comparatives,</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accent1"/>
                </a:solidFill>
                <a:effectLst/>
                <a:latin typeface="Montserrat" panose="00000500000000000000" pitchFamily="2" charset="0"/>
                <a:ea typeface="Times New Roman" panose="02020603050405020304" pitchFamily="18" charset="0"/>
              </a:rPr>
              <a:t>Lidl</a:t>
            </a:r>
            <a:r>
              <a:rPr lang="en-GB" sz="1100" b="1" spc="10" dirty="0">
                <a:solidFill>
                  <a:schemeClr val="bg1"/>
                </a:solidFill>
                <a:effectLst/>
                <a:latin typeface="Montserrat" panose="00000500000000000000" pitchFamily="2" charset="0"/>
                <a:ea typeface="Times New Roman" panose="02020603050405020304" pitchFamily="18" charset="0"/>
              </a:rPr>
              <a:t> growths slowed to </a:t>
            </a:r>
            <a:r>
              <a:rPr lang="en-GB" sz="1100" b="1" spc="10" dirty="0">
                <a:solidFill>
                  <a:schemeClr val="accent1"/>
                </a:solidFill>
                <a:effectLst/>
                <a:latin typeface="Montserrat" panose="00000500000000000000" pitchFamily="2" charset="0"/>
                <a:ea typeface="Times New Roman" panose="02020603050405020304" pitchFamily="18" charset="0"/>
              </a:rPr>
              <a:t>+2.5% </a:t>
            </a:r>
            <a:r>
              <a:rPr lang="en-GB" sz="1100" spc="10" dirty="0">
                <a:solidFill>
                  <a:schemeClr val="bg1"/>
                </a:solidFill>
                <a:effectLst/>
                <a:latin typeface="Montserrat" panose="00000500000000000000" pitchFamily="2" charset="0"/>
                <a:ea typeface="Times New Roman" panose="02020603050405020304" pitchFamily="18" charset="0"/>
              </a:rPr>
              <a:t>with </a:t>
            </a:r>
            <a:r>
              <a:rPr lang="en-GB" sz="1100" b="1" spc="10" dirty="0">
                <a:solidFill>
                  <a:schemeClr val="accent1"/>
                </a:solidFill>
                <a:effectLst/>
                <a:latin typeface="Montserrat" panose="00000500000000000000" pitchFamily="2" charset="0"/>
                <a:ea typeface="Times New Roman" panose="02020603050405020304" pitchFamily="18" charset="0"/>
              </a:rPr>
              <a:t>Aldi</a:t>
            </a:r>
            <a:r>
              <a:rPr lang="en-GB" sz="1100" b="1" spc="10" dirty="0">
                <a:solidFill>
                  <a:schemeClr val="bg1"/>
                </a:solidFill>
                <a:effectLst/>
                <a:latin typeface="Montserrat" panose="00000500000000000000" pitchFamily="2" charset="0"/>
                <a:ea typeface="Times New Roman" panose="02020603050405020304" pitchFamily="18" charset="0"/>
              </a:rPr>
              <a:t> sales were down </a:t>
            </a:r>
            <a:r>
              <a:rPr lang="en-GB" sz="1100" b="1" spc="10" dirty="0">
                <a:solidFill>
                  <a:schemeClr val="accent1"/>
                </a:solidFill>
                <a:effectLst/>
                <a:latin typeface="Montserrat" panose="00000500000000000000" pitchFamily="2" charset="0"/>
                <a:ea typeface="Times New Roman" panose="02020603050405020304" pitchFamily="18" charset="0"/>
              </a:rPr>
              <a:t>-0.7%. </a:t>
            </a:r>
            <a:r>
              <a:rPr lang="en-GB" sz="1100" spc="10" dirty="0">
                <a:solidFill>
                  <a:schemeClr val="bg1"/>
                </a:solidFill>
                <a:effectLst/>
                <a:latin typeface="Montserrat" panose="00000500000000000000" pitchFamily="2" charset="0"/>
                <a:ea typeface="Times New Roman" panose="02020603050405020304" pitchFamily="18" charset="0"/>
              </a:rPr>
              <a:t>The next 8 weeks sales will inform if this is a one off `trend break`.</a:t>
            </a:r>
          </a:p>
        </p:txBody>
      </p:sp>
    </p:spTree>
    <p:extLst>
      <p:ext uri="{BB962C8B-B14F-4D97-AF65-F5344CB8AC3E}">
        <p14:creationId xmlns:p14="http://schemas.microsoft.com/office/powerpoint/2010/main" val="24665975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531985" y="1620013"/>
            <a:ext cx="7079864" cy="2539757"/>
          </a:xfrm>
        </p:spPr>
        <p:txBody>
          <a:bodyPr spcFirstLastPara="1" wrap="square" lIns="0" tIns="91425" rIns="0" bIns="91425" anchor="t" anchorCtr="0">
            <a:noAutofit/>
          </a:bodyPr>
          <a:lstStyle/>
          <a:p>
            <a:r>
              <a:rPr lang="en-GB" sz="1600" b="0" dirty="0">
                <a:latin typeface="Montserrat" panose="00000500000000000000" pitchFamily="2" charset="0"/>
              </a:rPr>
              <a:t>The </a:t>
            </a:r>
            <a:r>
              <a:rPr lang="en-GB" sz="1600" b="0" dirty="0">
                <a:solidFill>
                  <a:schemeClr val="bg1"/>
                </a:solidFill>
                <a:latin typeface="Montserrat" panose="00000500000000000000" pitchFamily="2" charset="0"/>
              </a:rPr>
              <a:t>next </a:t>
            </a:r>
            <a:r>
              <a:rPr lang="en-GB" sz="1600" dirty="0">
                <a:solidFill>
                  <a:schemeClr val="bg1"/>
                </a:solidFill>
                <a:latin typeface="Montserrat" panose="00000500000000000000" pitchFamily="2" charset="0"/>
              </a:rPr>
              <a:t>8 weeks </a:t>
            </a:r>
            <a:r>
              <a:rPr lang="en-GB" sz="1600" b="0" dirty="0">
                <a:solidFill>
                  <a:schemeClr val="bg1"/>
                </a:solidFill>
                <a:latin typeface="Montserrat" panose="00000500000000000000" pitchFamily="2" charset="0"/>
              </a:rPr>
              <a:t>may see a </a:t>
            </a:r>
            <a:r>
              <a:rPr lang="en-GB" sz="1600" dirty="0">
                <a:solidFill>
                  <a:schemeClr val="accent1"/>
                </a:solidFill>
                <a:latin typeface="Montserrat" panose="00000500000000000000" pitchFamily="2" charset="0"/>
              </a:rPr>
              <a:t>change</a:t>
            </a:r>
            <a:r>
              <a:rPr lang="en-GB" sz="1600" b="0" dirty="0">
                <a:solidFill>
                  <a:schemeClr val="bg1"/>
                </a:solidFill>
                <a:latin typeface="Montserrat" panose="00000500000000000000" pitchFamily="2" charset="0"/>
              </a:rPr>
              <a:t> in </a:t>
            </a:r>
            <a:r>
              <a:rPr lang="en-GB" sz="1600" dirty="0">
                <a:solidFill>
                  <a:schemeClr val="bg1"/>
                </a:solidFill>
                <a:latin typeface="Montserrat" panose="00000500000000000000" pitchFamily="2" charset="0"/>
              </a:rPr>
              <a:t>shopping behaviour </a:t>
            </a:r>
            <a:r>
              <a:rPr lang="en-GB" sz="1600" b="0" dirty="0">
                <a:solidFill>
                  <a:schemeClr val="bg1"/>
                </a:solidFill>
              </a:rPr>
              <a:t>as the </a:t>
            </a:r>
            <a:r>
              <a:rPr lang="en-GB" sz="1600" dirty="0">
                <a:solidFill>
                  <a:schemeClr val="bg1"/>
                </a:solidFill>
              </a:rPr>
              <a:t>cost of living crisis </a:t>
            </a:r>
            <a:r>
              <a:rPr lang="en-GB" sz="1600" dirty="0">
                <a:solidFill>
                  <a:schemeClr val="accent1"/>
                </a:solidFill>
              </a:rPr>
              <a:t>impacts more</a:t>
            </a:r>
            <a:r>
              <a:rPr lang="en-GB" sz="1600" b="0" dirty="0">
                <a:solidFill>
                  <a:schemeClr val="bg1"/>
                </a:solidFill>
              </a:rPr>
              <a:t> </a:t>
            </a:r>
            <a:r>
              <a:rPr lang="en-GB" sz="1600" dirty="0">
                <a:solidFill>
                  <a:schemeClr val="bg1"/>
                </a:solidFill>
              </a:rPr>
              <a:t>shoppers</a:t>
            </a:r>
            <a:r>
              <a:rPr lang="en-GB" sz="1600" b="0" dirty="0">
                <a:solidFill>
                  <a:schemeClr val="bg1"/>
                </a:solidFill>
              </a:rPr>
              <a:t>.</a:t>
            </a:r>
            <a:br>
              <a:rPr lang="en-GB" sz="1600" dirty="0">
                <a:solidFill>
                  <a:schemeClr val="accent1"/>
                </a:solidFill>
              </a:rPr>
            </a:br>
            <a:br>
              <a:rPr lang="en-GB" sz="1600" b="0" dirty="0">
                <a:latin typeface="Montserrat" panose="00000500000000000000" pitchFamily="2" charset="0"/>
              </a:rPr>
            </a:br>
            <a:r>
              <a:rPr lang="en-GB" sz="1600" dirty="0">
                <a:solidFill>
                  <a:schemeClr val="accent1"/>
                </a:solidFill>
                <a:latin typeface="Montserrat" panose="00000500000000000000" pitchFamily="2" charset="0"/>
              </a:rPr>
              <a:t>Price</a:t>
            </a:r>
            <a:r>
              <a:rPr lang="en-GB" sz="1600" b="0" dirty="0">
                <a:latin typeface="Montserrat" panose="00000500000000000000" pitchFamily="2" charset="0"/>
              </a:rPr>
              <a:t> and the </a:t>
            </a:r>
            <a:r>
              <a:rPr lang="en-GB" sz="1600" dirty="0">
                <a:solidFill>
                  <a:schemeClr val="accent1"/>
                </a:solidFill>
                <a:latin typeface="Montserrat" panose="00000500000000000000" pitchFamily="2" charset="0"/>
              </a:rPr>
              <a:t>perception</a:t>
            </a:r>
            <a:r>
              <a:rPr lang="en-GB" sz="1600" b="0" dirty="0">
                <a:latin typeface="Montserrat" panose="00000500000000000000" pitchFamily="2" charset="0"/>
              </a:rPr>
              <a:t> of </a:t>
            </a:r>
            <a:r>
              <a:rPr lang="en-GB" sz="1600" dirty="0">
                <a:latin typeface="Montserrat" panose="00000500000000000000" pitchFamily="2" charset="0"/>
              </a:rPr>
              <a:t>value</a:t>
            </a:r>
            <a:r>
              <a:rPr lang="en-GB" sz="1600" b="0" dirty="0">
                <a:latin typeface="Montserrat" panose="00000500000000000000" pitchFamily="2" charset="0"/>
              </a:rPr>
              <a:t>, will become </a:t>
            </a:r>
            <a:r>
              <a:rPr lang="en-GB" sz="1600" dirty="0">
                <a:solidFill>
                  <a:schemeClr val="accent1"/>
                </a:solidFill>
                <a:latin typeface="Montserrat" panose="00000500000000000000" pitchFamily="2" charset="0"/>
              </a:rPr>
              <a:t>ever</a:t>
            </a:r>
            <a:r>
              <a:rPr lang="en-GB" sz="1600" b="0" dirty="0">
                <a:latin typeface="Montserrat" panose="00000500000000000000" pitchFamily="2" charset="0"/>
              </a:rPr>
              <a:t> </a:t>
            </a:r>
            <a:r>
              <a:rPr lang="en-GB" sz="1600" dirty="0">
                <a:latin typeface="Montserrat" panose="00000500000000000000" pitchFamily="2" charset="0"/>
              </a:rPr>
              <a:t>more important</a:t>
            </a:r>
            <a:r>
              <a:rPr lang="en-GB" sz="1600" b="0" dirty="0">
                <a:latin typeface="Montserrat" panose="00000500000000000000" pitchFamily="2" charset="0"/>
              </a:rPr>
              <a:t> as we </a:t>
            </a:r>
            <a:r>
              <a:rPr lang="en-GB" sz="1600" dirty="0">
                <a:latin typeface="Montserrat" panose="00000500000000000000" pitchFamily="2" charset="0"/>
              </a:rPr>
              <a:t>edge</a:t>
            </a:r>
            <a:r>
              <a:rPr lang="en-GB" sz="1600" b="0" dirty="0">
                <a:latin typeface="Montserrat" panose="00000500000000000000" pitchFamily="2" charset="0"/>
              </a:rPr>
              <a:t> into the </a:t>
            </a:r>
            <a:r>
              <a:rPr lang="en-GB" sz="1600" dirty="0">
                <a:latin typeface="Montserrat" panose="00000500000000000000" pitchFamily="2" charset="0"/>
              </a:rPr>
              <a:t>final quarter</a:t>
            </a:r>
            <a:r>
              <a:rPr lang="en-GB" sz="1600" b="0" dirty="0">
                <a:latin typeface="Montserrat" panose="00000500000000000000" pitchFamily="2" charset="0"/>
              </a:rPr>
              <a:t>.</a:t>
            </a:r>
            <a:endParaRPr lang="en-PH" sz="1600" b="0" dirty="0">
              <a:solidFill>
                <a:schemeClr val="bg1"/>
              </a:solidFill>
              <a:highlight>
                <a:srgbClr val="FFFF00"/>
              </a:highlight>
              <a:latin typeface="Montserrat" panose="00000500000000000000" pitchFamily="2" charset="0"/>
            </a:endParaRPr>
          </a:p>
        </p:txBody>
      </p:sp>
    </p:spTree>
    <p:extLst>
      <p:ext uri="{BB962C8B-B14F-4D97-AF65-F5344CB8AC3E}">
        <p14:creationId xmlns:p14="http://schemas.microsoft.com/office/powerpoint/2010/main" val="39016688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Promotions</a:t>
            </a:r>
          </a:p>
        </p:txBody>
      </p:sp>
    </p:spTree>
    <p:extLst>
      <p:ext uri="{BB962C8B-B14F-4D97-AF65-F5344CB8AC3E}">
        <p14:creationId xmlns:p14="http://schemas.microsoft.com/office/powerpoint/2010/main" val="3379829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8"/>
          <p:cNvGraphicFramePr>
            <a:graphicFrameLocks noGrp="1"/>
          </p:cNvGraphicFramePr>
          <p:nvPr>
            <p:ph type="chart" sz="quarter" idx="4294967295"/>
            <p:extLst>
              <p:ext uri="{D42A27DB-BD31-4B8C-83A1-F6EECF244321}">
                <p14:modId xmlns:p14="http://schemas.microsoft.com/office/powerpoint/2010/main" val="1370843636"/>
              </p:ext>
            </p:extLst>
          </p:nvPr>
        </p:nvGraphicFramePr>
        <p:xfrm>
          <a:off x="293563" y="1707654"/>
          <a:ext cx="8640762"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 Placeholder 6"/>
          <p:cNvSpPr>
            <a:spLocks noGrp="1"/>
          </p:cNvSpPr>
          <p:nvPr>
            <p:ph type="body" idx="4294967295"/>
          </p:nvPr>
        </p:nvSpPr>
        <p:spPr>
          <a:xfrm>
            <a:off x="197858" y="4710504"/>
            <a:ext cx="4572000" cy="522287"/>
          </a:xfrm>
        </p:spPr>
        <p:txBody>
          <a:bodyPr/>
          <a:lstStyle/>
          <a:p>
            <a:pPr marL="114300" indent="0" eaLnBrk="1" hangingPunct="1">
              <a:spcBef>
                <a:spcPct val="0"/>
              </a:spcBef>
              <a:buNone/>
            </a:pPr>
            <a:r>
              <a:rPr lang="en-GB" altLang="en-US" sz="600" dirty="0">
                <a:latin typeface="Avenir Next LT Pro" panose="020B0604020202020204" charset="0"/>
                <a:ea typeface="ＭＳ Ｐゴシック" pitchFamily="34" charset="-128"/>
              </a:rPr>
              <a:t>Source:  Nielsen Homescan Grocery Multiples 4w/e</a:t>
            </a:r>
          </a:p>
        </p:txBody>
      </p:sp>
      <p:sp>
        <p:nvSpPr>
          <p:cNvPr id="17" name="Title 27"/>
          <p:cNvSpPr>
            <a:spLocks noGrp="1"/>
          </p:cNvSpPr>
          <p:nvPr>
            <p:ph type="title" idx="4294967295"/>
          </p:nvPr>
        </p:nvSpPr>
        <p:spPr>
          <a:xfrm>
            <a:off x="120637" y="339502"/>
            <a:ext cx="9061028" cy="633412"/>
          </a:xfrm>
        </p:spPr>
        <p:txBody>
          <a:bodyPr numCol="1" compatLnSpc="1">
            <a:prstTxWarp prst="textNoShape">
              <a:avLst/>
            </a:prstTxWarp>
          </a:bodyPr>
          <a:lstStyle/>
          <a:p>
            <a:pPr eaLnBrk="1" hangingPunct="1">
              <a:lnSpc>
                <a:spcPct val="80000"/>
              </a:lnSpc>
              <a:defRPr/>
            </a:pPr>
            <a:r>
              <a:rPr lang="en-GB" sz="2000" dirty="0">
                <a:effectLst/>
                <a:latin typeface="Montserrat" panose="00000500000000000000" pitchFamily="2" charset="0"/>
                <a:ea typeface="Times New Roman" panose="02020603050405020304" pitchFamily="18" charset="0"/>
              </a:rPr>
              <a:t>Promotional spend edged up slightly, with more branded offers in Drinks, Frozen and Dairy categories</a:t>
            </a:r>
            <a:endParaRPr lang="en-GB" sz="2000" b="0" dirty="0">
              <a:solidFill>
                <a:schemeClr val="tx1"/>
              </a:solidFill>
              <a:latin typeface="Montserrat" panose="00000500000000000000" pitchFamily="2" charset="0"/>
              <a:ea typeface="ＭＳ Ｐゴシック"/>
              <a:cs typeface="ＭＳ Ｐゴシック"/>
            </a:endParaRPr>
          </a:p>
        </p:txBody>
      </p:sp>
      <p:sp>
        <p:nvSpPr>
          <p:cNvPr id="8" name="Oval 17"/>
          <p:cNvSpPr>
            <a:spLocks noChangeArrowheads="1"/>
          </p:cNvSpPr>
          <p:nvPr/>
        </p:nvSpPr>
        <p:spPr bwMode="auto">
          <a:xfrm>
            <a:off x="1023337" y="2139702"/>
            <a:ext cx="148225" cy="398808"/>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9" name="AutoShape 13"/>
          <p:cNvSpPr>
            <a:spLocks noChangeArrowheads="1"/>
          </p:cNvSpPr>
          <p:nvPr/>
        </p:nvSpPr>
        <p:spPr bwMode="auto">
          <a:xfrm>
            <a:off x="8137289" y="1667022"/>
            <a:ext cx="514350" cy="519351"/>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b="1" dirty="0">
                <a:solidFill>
                  <a:srgbClr val="00F000"/>
                </a:solidFill>
                <a:latin typeface="Avenir Next LT Pro" panose="020B0604020202020204" charset="0"/>
              </a:rPr>
              <a:t>21%</a:t>
            </a:r>
          </a:p>
        </p:txBody>
      </p:sp>
      <p:sp>
        <p:nvSpPr>
          <p:cNvPr id="10" name="AutoShape 13"/>
          <p:cNvSpPr>
            <a:spLocks noChangeArrowheads="1"/>
          </p:cNvSpPr>
          <p:nvPr/>
        </p:nvSpPr>
        <p:spPr bwMode="auto">
          <a:xfrm>
            <a:off x="840274" y="1556473"/>
            <a:ext cx="514350" cy="470468"/>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dirty="0">
                <a:solidFill>
                  <a:srgbClr val="FFFFFF"/>
                </a:solidFill>
                <a:latin typeface="Avenir Next LT Pro" panose="020B0604020202020204" charset="0"/>
              </a:rPr>
              <a:t>22%</a:t>
            </a:r>
          </a:p>
        </p:txBody>
      </p:sp>
      <p:sp>
        <p:nvSpPr>
          <p:cNvPr id="11" name="Oval 9"/>
          <p:cNvSpPr>
            <a:spLocks noChangeArrowheads="1"/>
          </p:cNvSpPr>
          <p:nvPr/>
        </p:nvSpPr>
        <p:spPr bwMode="auto">
          <a:xfrm>
            <a:off x="4644008" y="2427734"/>
            <a:ext cx="125850" cy="369537"/>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13" name="AutoShape 13"/>
          <p:cNvSpPr>
            <a:spLocks noChangeArrowheads="1"/>
          </p:cNvSpPr>
          <p:nvPr/>
        </p:nvSpPr>
        <p:spPr bwMode="auto">
          <a:xfrm>
            <a:off x="4412701" y="1834080"/>
            <a:ext cx="514350" cy="497818"/>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dirty="0">
                <a:solidFill>
                  <a:srgbClr val="FFFFFF"/>
                </a:solidFill>
                <a:latin typeface="Avenir Next LT Pro" panose="020B0604020202020204" charset="0"/>
              </a:rPr>
              <a:t>20%</a:t>
            </a:r>
          </a:p>
        </p:txBody>
      </p:sp>
      <p:sp>
        <p:nvSpPr>
          <p:cNvPr id="19" name="Text Box 7"/>
          <p:cNvSpPr txBox="1">
            <a:spLocks noChangeArrowheads="1"/>
          </p:cNvSpPr>
          <p:nvPr/>
        </p:nvSpPr>
        <p:spPr bwMode="auto">
          <a:xfrm>
            <a:off x="193444" y="1116714"/>
            <a:ext cx="152477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a:spcBef>
                <a:spcPct val="0"/>
              </a:spcBef>
              <a:buClrTx/>
              <a:buFontTx/>
              <a:buNone/>
            </a:pPr>
            <a:r>
              <a:rPr lang="en-GB" altLang="en-US" sz="1100" b="1" dirty="0">
                <a:solidFill>
                  <a:srgbClr val="000000"/>
                </a:solidFill>
                <a:ea typeface="ＭＳ Ｐゴシック" pitchFamily="34" charset="-128"/>
              </a:rPr>
              <a:t>% Exp On Offer: FMCG</a:t>
            </a:r>
          </a:p>
        </p:txBody>
      </p:sp>
      <p:sp>
        <p:nvSpPr>
          <p:cNvPr id="14" name="Text Box 19"/>
          <p:cNvSpPr txBox="1">
            <a:spLocks noChangeArrowheads="1"/>
          </p:cNvSpPr>
          <p:nvPr/>
        </p:nvSpPr>
        <p:spPr bwMode="auto">
          <a:xfrm>
            <a:off x="553852" y="4373919"/>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2020</a:t>
            </a:r>
          </a:p>
        </p:txBody>
      </p:sp>
      <p:sp>
        <p:nvSpPr>
          <p:cNvPr id="21" name="Text Box 19"/>
          <p:cNvSpPr txBox="1">
            <a:spLocks noChangeArrowheads="1"/>
          </p:cNvSpPr>
          <p:nvPr/>
        </p:nvSpPr>
        <p:spPr bwMode="auto">
          <a:xfrm>
            <a:off x="4321573" y="4340900"/>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2021</a:t>
            </a:r>
          </a:p>
        </p:txBody>
      </p:sp>
      <p:sp>
        <p:nvSpPr>
          <p:cNvPr id="15" name="Oval 9"/>
          <p:cNvSpPr>
            <a:spLocks noChangeArrowheads="1"/>
          </p:cNvSpPr>
          <p:nvPr/>
        </p:nvSpPr>
        <p:spPr bwMode="auto">
          <a:xfrm>
            <a:off x="8316416" y="2283718"/>
            <a:ext cx="144016" cy="369537"/>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16" name="Text Box 19">
            <a:extLst>
              <a:ext uri="{FF2B5EF4-FFF2-40B4-BE49-F238E27FC236}">
                <a16:creationId xmlns:a16="http://schemas.microsoft.com/office/drawing/2014/main" id="{DE92A392-40E9-4162-9000-6B5BED9296DA}"/>
              </a:ext>
            </a:extLst>
          </p:cNvPr>
          <p:cNvSpPr txBox="1">
            <a:spLocks noChangeArrowheads="1"/>
          </p:cNvSpPr>
          <p:nvPr/>
        </p:nvSpPr>
        <p:spPr bwMode="auto">
          <a:xfrm>
            <a:off x="7942573" y="4340900"/>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2022</a:t>
            </a:r>
          </a:p>
        </p:txBody>
      </p:sp>
    </p:spTree>
    <p:extLst>
      <p:ext uri="{BB962C8B-B14F-4D97-AF65-F5344CB8AC3E}">
        <p14:creationId xmlns:p14="http://schemas.microsoft.com/office/powerpoint/2010/main" val="541120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291"/>
        <p:cNvGrpSpPr/>
        <p:nvPr/>
      </p:nvGrpSpPr>
      <p:grpSpPr>
        <a:xfrm>
          <a:off x="0" y="0"/>
          <a:ext cx="0" cy="0"/>
          <a:chOff x="0" y="0"/>
          <a:chExt cx="0" cy="0"/>
        </a:xfrm>
      </p:grpSpPr>
      <p:sp>
        <p:nvSpPr>
          <p:cNvPr id="1292" name="Google Shape;1292;p93"/>
          <p:cNvSpPr txBox="1">
            <a:spLocks noGrp="1"/>
          </p:cNvSpPr>
          <p:nvPr>
            <p:ph type="title"/>
          </p:nvPr>
        </p:nvSpPr>
        <p:spPr>
          <a:xfrm>
            <a:off x="224852" y="206455"/>
            <a:ext cx="8867267" cy="313448"/>
          </a:xfrm>
        </p:spPr>
        <p:txBody>
          <a:bodyPr spcFirstLastPara="1" wrap="square" lIns="0" tIns="91425" rIns="0" bIns="91425" anchor="t" anchorCtr="0">
            <a:noAutofit/>
          </a:bodyPr>
          <a:lstStyle/>
          <a:p>
            <a:pPr lvl="0"/>
            <a:r>
              <a:rPr lang="en-PH" sz="2000" dirty="0">
                <a:solidFill>
                  <a:schemeClr val="bg1"/>
                </a:solidFill>
                <a:latin typeface="Montserrat" panose="00000500000000000000" pitchFamily="2" charset="0"/>
              </a:rPr>
              <a:t>Retailers are using multiple strategies to emphasise </a:t>
            </a:r>
            <a:r>
              <a:rPr lang="en-PH" sz="2000" dirty="0">
                <a:solidFill>
                  <a:schemeClr val="accent1"/>
                </a:solidFill>
                <a:latin typeface="Montserrat" panose="00000500000000000000" pitchFamily="2" charset="0"/>
              </a:rPr>
              <a:t>value and savings </a:t>
            </a:r>
            <a:r>
              <a:rPr lang="en-PH" sz="2000" dirty="0">
                <a:solidFill>
                  <a:schemeClr val="bg1"/>
                </a:solidFill>
                <a:latin typeface="Montserrat" panose="00000500000000000000" pitchFamily="2" charset="0"/>
              </a:rPr>
              <a:t>to customers</a:t>
            </a:r>
          </a:p>
        </p:txBody>
      </p:sp>
      <p:graphicFrame>
        <p:nvGraphicFramePr>
          <p:cNvPr id="1293" name="Google Shape;1293;p93"/>
          <p:cNvGraphicFramePr/>
          <p:nvPr>
            <p:extLst>
              <p:ext uri="{D42A27DB-BD31-4B8C-83A1-F6EECF244321}">
                <p14:modId xmlns:p14="http://schemas.microsoft.com/office/powerpoint/2010/main" val="297414585"/>
              </p:ext>
            </p:extLst>
          </p:nvPr>
        </p:nvGraphicFramePr>
        <p:xfrm>
          <a:off x="3807620" y="927733"/>
          <a:ext cx="5205751" cy="4083960"/>
        </p:xfrm>
        <a:graphic>
          <a:graphicData uri="http://schemas.openxmlformats.org/drawingml/2006/table">
            <a:tbl>
              <a:tblPr>
                <a:noFill/>
                <a:tableStyleId>{0DBE4ED3-A11A-413B-A309-AE78DBB60736}</a:tableStyleId>
              </a:tblPr>
              <a:tblGrid>
                <a:gridCol w="1039631">
                  <a:extLst>
                    <a:ext uri="{9D8B030D-6E8A-4147-A177-3AD203B41FA5}">
                      <a16:colId xmlns:a16="http://schemas.microsoft.com/office/drawing/2014/main" val="20000"/>
                    </a:ext>
                  </a:extLst>
                </a:gridCol>
                <a:gridCol w="2359092">
                  <a:extLst>
                    <a:ext uri="{9D8B030D-6E8A-4147-A177-3AD203B41FA5}">
                      <a16:colId xmlns:a16="http://schemas.microsoft.com/office/drawing/2014/main" val="20001"/>
                    </a:ext>
                  </a:extLst>
                </a:gridCol>
                <a:gridCol w="1807028">
                  <a:extLst>
                    <a:ext uri="{9D8B030D-6E8A-4147-A177-3AD203B41FA5}">
                      <a16:colId xmlns:a16="http://schemas.microsoft.com/office/drawing/2014/main" val="20002"/>
                    </a:ext>
                  </a:extLst>
                </a:gridCol>
              </a:tblGrid>
              <a:tr h="0">
                <a:tc>
                  <a:txBody>
                    <a:bodyPr/>
                    <a:lstStyle/>
                    <a:p>
                      <a:pPr marL="0" lvl="0" indent="0" algn="l" rtl="0">
                        <a:spcBef>
                          <a:spcPts val="0"/>
                        </a:spcBef>
                        <a:spcAft>
                          <a:spcPts val="0"/>
                        </a:spcAft>
                        <a:buNone/>
                      </a:pPr>
                      <a:endParaRPr sz="1400"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100" b="1" dirty="0">
                          <a:solidFill>
                            <a:srgbClr val="FFFFFF"/>
                          </a:solidFill>
                          <a:latin typeface="Montserrat" panose="00000500000000000000" pitchFamily="2" charset="0"/>
                          <a:ea typeface="Montserrat"/>
                          <a:cs typeface="Montserrat"/>
                          <a:sym typeface="Montserrat"/>
                        </a:rPr>
                        <a:t>%Value</a:t>
                      </a:r>
                      <a:r>
                        <a:rPr lang="en" sz="1100" b="1" baseline="0" dirty="0">
                          <a:solidFill>
                            <a:srgbClr val="FFFFFF"/>
                          </a:solidFill>
                          <a:latin typeface="Montserrat" panose="00000500000000000000" pitchFamily="2" charset="0"/>
                          <a:ea typeface="Montserrat"/>
                          <a:cs typeface="Montserrat"/>
                          <a:sym typeface="Montserrat"/>
                        </a:rPr>
                        <a:t> sales bought on offer</a:t>
                      </a:r>
                      <a:endParaRPr sz="11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19050" cap="flat" cmpd="sng">
                      <a:solidFill>
                        <a:schemeClr val="accent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100" b="1" dirty="0">
                          <a:solidFill>
                            <a:srgbClr val="FFFFFF"/>
                          </a:solidFill>
                          <a:latin typeface="Montserrat" panose="00000500000000000000" pitchFamily="2" charset="0"/>
                          <a:ea typeface="Montserrat"/>
                          <a:cs typeface="Montserrat"/>
                          <a:sym typeface="Montserrat"/>
                        </a:rPr>
                        <a:t>+/- %</a:t>
                      </a:r>
                      <a:r>
                        <a:rPr lang="en" sz="1100" b="1" baseline="0" dirty="0">
                          <a:solidFill>
                            <a:srgbClr val="FFFFFF"/>
                          </a:solidFill>
                          <a:latin typeface="Montserrat" panose="00000500000000000000" pitchFamily="2" charset="0"/>
                          <a:ea typeface="Montserrat"/>
                          <a:cs typeface="Montserrat"/>
                          <a:sym typeface="Montserrat"/>
                        </a:rPr>
                        <a:t> pts vs last year</a:t>
                      </a:r>
                      <a:endParaRPr sz="11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322113">
                <a:tc>
                  <a:txBody>
                    <a:bodyPr/>
                    <a:lstStyle/>
                    <a:p>
                      <a:pPr marL="0" lvl="0" indent="0" algn="l" rtl="0">
                        <a:spcBef>
                          <a:spcPts val="0"/>
                        </a:spcBef>
                        <a:spcAft>
                          <a:spcPts val="0"/>
                        </a:spcAft>
                        <a:buNone/>
                      </a:pPr>
                      <a:r>
                        <a:rPr lang="en" sz="1000" b="1" dirty="0">
                          <a:solidFill>
                            <a:srgbClr val="FFFFFF"/>
                          </a:solidFill>
                          <a:latin typeface="Montserrat" panose="00000500000000000000" pitchFamily="2" charset="0"/>
                          <a:ea typeface="Montserrat"/>
                          <a:cs typeface="Montserrat"/>
                          <a:sym typeface="Montserrat"/>
                        </a:rPr>
                        <a:t>Ocado</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1" dirty="0">
                          <a:solidFill>
                            <a:srgbClr val="FFFFFF"/>
                          </a:solidFill>
                          <a:latin typeface="Montserrat" panose="00000500000000000000" pitchFamily="2" charset="0"/>
                          <a:ea typeface="Montserrat Light"/>
                          <a:cs typeface="Montserrat Light"/>
                          <a:sym typeface="Montserrat Light"/>
                        </a:rPr>
                        <a:t>40%</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1" dirty="0">
                          <a:solidFill>
                            <a:schemeClr val="accent1"/>
                          </a:solidFill>
                          <a:latin typeface="Montserrat" panose="00000500000000000000" pitchFamily="2" charset="0"/>
                          <a:ea typeface="Montserrat Light"/>
                          <a:cs typeface="Montserrat Light"/>
                          <a:sym typeface="Montserrat Light"/>
                        </a:rPr>
                        <a:t>+10%</a:t>
                      </a:r>
                      <a:endParaRPr sz="1000" b="1" dirty="0">
                        <a:solidFill>
                          <a:schemeClr val="accent1"/>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1"/>
                  </a:ext>
                </a:extLst>
              </a:tr>
              <a:tr h="322113">
                <a:tc>
                  <a:txBody>
                    <a:bodyPr/>
                    <a:lstStyle/>
                    <a:p>
                      <a:pPr marL="0" lvl="0" indent="0" algn="l" rtl="0">
                        <a:spcBef>
                          <a:spcPts val="0"/>
                        </a:spcBef>
                        <a:spcAft>
                          <a:spcPts val="0"/>
                        </a:spcAft>
                        <a:buNone/>
                      </a:pPr>
                      <a:r>
                        <a:rPr lang="en" sz="1000" b="1" dirty="0">
                          <a:solidFill>
                            <a:srgbClr val="FFFFFF"/>
                          </a:solidFill>
                          <a:latin typeface="Montserrat" panose="00000500000000000000" pitchFamily="2" charset="0"/>
                          <a:ea typeface="Montserrat"/>
                          <a:cs typeface="Montserrat"/>
                          <a:sym typeface="Montserrat"/>
                        </a:rPr>
                        <a:t>Waitrose</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0" dirty="0">
                          <a:solidFill>
                            <a:srgbClr val="FFFFFF"/>
                          </a:solidFill>
                          <a:latin typeface="Montserrat" panose="00000500000000000000" pitchFamily="2" charset="0"/>
                          <a:ea typeface="Montserrat Light"/>
                          <a:cs typeface="Montserrat Light"/>
                          <a:sym typeface="Montserrat Light"/>
                        </a:rPr>
                        <a:t>33%</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0" dirty="0">
                          <a:solidFill>
                            <a:schemeClr val="bg1"/>
                          </a:solidFill>
                          <a:latin typeface="Montserrat" panose="00000500000000000000" pitchFamily="2" charset="0"/>
                          <a:ea typeface="Montserrat Light"/>
                          <a:cs typeface="Montserrat Light"/>
                          <a:sym typeface="Montserrat Light"/>
                        </a:rPr>
                        <a:t>-1%</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extLst>
                  <a:ext uri="{0D108BD9-81ED-4DB2-BD59-A6C34878D82A}">
                    <a16:rowId xmlns:a16="http://schemas.microsoft.com/office/drawing/2014/main" val="10002"/>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Co-op</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marR="0" lvl="0" indent="-292100" algn="l" defTabSz="914400" rtl="0" eaLnBrk="1" fontAlgn="auto" latinLnBrk="0" hangingPunct="1">
                        <a:lnSpc>
                          <a:spcPct val="100000"/>
                        </a:lnSpc>
                        <a:spcBef>
                          <a:spcPts val="0"/>
                        </a:spcBef>
                        <a:spcAft>
                          <a:spcPts val="0"/>
                        </a:spcAft>
                        <a:buClr>
                          <a:srgbClr val="FFFFFF"/>
                        </a:buClr>
                        <a:buSzPts val="1000"/>
                        <a:buFont typeface="Montserrat Light"/>
                        <a:buChar char="■"/>
                        <a:tabLst/>
                        <a:defRPr/>
                      </a:pPr>
                      <a:r>
                        <a:rPr lang="en" sz="1000" b="0" dirty="0">
                          <a:solidFill>
                            <a:srgbClr val="FFFFFF"/>
                          </a:solidFill>
                          <a:latin typeface="Montserrat" panose="00000500000000000000" pitchFamily="2" charset="0"/>
                          <a:ea typeface="Montserrat Light"/>
                          <a:cs typeface="Montserrat Light"/>
                          <a:sym typeface="Montserrat Light"/>
                        </a:rPr>
                        <a:t>29%</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+1%</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3"/>
                  </a:ext>
                </a:extLst>
              </a:tr>
              <a:tr h="219536">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Iceland</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rgbClr val="FFFFFF"/>
                          </a:solidFill>
                          <a:latin typeface="Montserrat" panose="00000500000000000000" pitchFamily="2" charset="0"/>
                          <a:ea typeface="Montserrat Light"/>
                          <a:cs typeface="Montserrat Light"/>
                          <a:sym typeface="Montserrat Light"/>
                        </a:rPr>
                        <a:t>27%</a:t>
                      </a:r>
                      <a:endParaRPr sz="1000" b="1"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+6%</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4"/>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Morrisons</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bg1"/>
                          </a:solidFill>
                          <a:latin typeface="Montserrat" panose="00000500000000000000" pitchFamily="2" charset="0"/>
                          <a:ea typeface="Montserrat Light"/>
                          <a:cs typeface="Montserrat Light"/>
                          <a:sym typeface="Montserrat Light"/>
                        </a:rPr>
                        <a:t>26%</a:t>
                      </a:r>
                      <a:endParaRPr sz="1000" b="1"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bg1"/>
                          </a:solidFill>
                          <a:latin typeface="Montserrat" panose="00000500000000000000" pitchFamily="2" charset="0"/>
                          <a:ea typeface="Montserrat Light"/>
                          <a:cs typeface="Montserrat Light"/>
                          <a:sym typeface="Montserrat Light"/>
                        </a:rPr>
                        <a:t>-3%</a:t>
                      </a:r>
                      <a:endParaRPr sz="1000" b="1"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5"/>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Tesco</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25%</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+3%</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6"/>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M&amp;S</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rgbClr val="FFFFFF"/>
                          </a:solidFill>
                          <a:latin typeface="Montserrat" panose="00000500000000000000" pitchFamily="2" charset="0"/>
                          <a:ea typeface="Montserrat Light"/>
                          <a:cs typeface="Montserrat Light"/>
                          <a:sym typeface="Montserrat Light"/>
                        </a:rPr>
                        <a:t>25%</a:t>
                      </a:r>
                      <a:endParaRPr sz="1000" b="1"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+2%</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7"/>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Sainsbury’s</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24%</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bg1"/>
                          </a:solidFill>
                          <a:latin typeface="Montserrat" panose="00000500000000000000" pitchFamily="2" charset="0"/>
                          <a:ea typeface="Montserrat Light"/>
                          <a:cs typeface="Montserrat Light"/>
                          <a:sym typeface="Montserrat Light"/>
                        </a:rPr>
                        <a:t>+5%</a:t>
                      </a:r>
                      <a:endParaRPr sz="1000" b="1"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8"/>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ASDA</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17%</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-2%</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9"/>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Lidl</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8%</a:t>
                      </a: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-1%</a:t>
                      </a: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10"/>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Aldi</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3%</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0%</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11"/>
                  </a:ext>
                </a:extLst>
              </a:tr>
            </a:tbl>
          </a:graphicData>
        </a:graphic>
      </p:graphicFrame>
      <p:grpSp>
        <p:nvGrpSpPr>
          <p:cNvPr id="6" name="Group 5">
            <a:extLst>
              <a:ext uri="{FF2B5EF4-FFF2-40B4-BE49-F238E27FC236}">
                <a16:creationId xmlns:a16="http://schemas.microsoft.com/office/drawing/2014/main" id="{E214E7B5-A926-498C-AEAF-DB2A97ABA9AC}"/>
              </a:ext>
            </a:extLst>
          </p:cNvPr>
          <p:cNvGrpSpPr/>
          <p:nvPr/>
        </p:nvGrpSpPr>
        <p:grpSpPr>
          <a:xfrm>
            <a:off x="1203522" y="1904908"/>
            <a:ext cx="1268730" cy="1477328"/>
            <a:chOff x="1087408" y="1542051"/>
            <a:chExt cx="1268730" cy="1477328"/>
          </a:xfrm>
        </p:grpSpPr>
        <p:sp>
          <p:nvSpPr>
            <p:cNvPr id="5" name="TextBox 4"/>
            <p:cNvSpPr txBox="1"/>
            <p:nvPr/>
          </p:nvSpPr>
          <p:spPr>
            <a:xfrm>
              <a:off x="1087408" y="1542051"/>
              <a:ext cx="1268730" cy="1477328"/>
            </a:xfrm>
            <a:prstGeom prst="rect">
              <a:avLst/>
            </a:prstGeom>
            <a:solidFill>
              <a:schemeClr val="bg1"/>
            </a:solidFill>
          </p:spPr>
          <p:txBody>
            <a:bodyPr wrap="square" rtlCol="0">
              <a:spAutoFit/>
            </a:bodyPr>
            <a:lstStyle/>
            <a:p>
              <a:pPr algn="ctr"/>
              <a:r>
                <a:rPr lang="en-GB" sz="1000" dirty="0">
                  <a:latin typeface="Avenir Next LT Pro" panose="020B0604020202020204" charset="0"/>
                </a:rPr>
                <a:t>% Value sales bought on offer</a:t>
              </a: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r>
                <a:rPr lang="en-GB" sz="1000" dirty="0">
                  <a:latin typeface="Montserrat" panose="00000500000000000000" pitchFamily="2" charset="0"/>
                </a:rPr>
                <a:t>Grocery</a:t>
              </a:r>
              <a:r>
                <a:rPr lang="en-GB" sz="1000" dirty="0">
                  <a:latin typeface="Avenir Next LT Pro" panose="020B0604020202020204" charset="0"/>
                </a:rPr>
                <a:t> Multiples 21% </a:t>
              </a:r>
              <a:r>
                <a:rPr lang="en-GB" sz="1000" dirty="0">
                  <a:solidFill>
                    <a:schemeClr val="tx1"/>
                  </a:solidFill>
                  <a:latin typeface="Avenir Next LT Pro" panose="020B0604020202020204" charset="0"/>
                </a:rPr>
                <a:t>(</a:t>
              </a:r>
              <a:r>
                <a:rPr lang="en-GB" sz="1000" b="1" dirty="0">
                  <a:solidFill>
                    <a:schemeClr val="tx1"/>
                  </a:solidFill>
                  <a:latin typeface="Avenir Next LT Pro" panose="020B0604020202020204" charset="0"/>
                </a:rPr>
                <a:t>+1%</a:t>
              </a:r>
              <a:r>
                <a:rPr lang="en-GB" sz="1000" dirty="0">
                  <a:solidFill>
                    <a:schemeClr val="tx1"/>
                  </a:solidFill>
                  <a:latin typeface="Avenir Next LT Pro" panose="020B0604020202020204" charset="0"/>
                </a:rPr>
                <a:t> </a:t>
              </a:r>
              <a:r>
                <a:rPr lang="en-GB" sz="1000" dirty="0">
                  <a:latin typeface="Avenir Next LT Pro" panose="020B0604020202020204" charset="0"/>
                </a:rPr>
                <a:t>points)</a:t>
              </a:r>
            </a:p>
          </p:txBody>
        </p:sp>
        <p:pic>
          <p:nvPicPr>
            <p:cNvPr id="9" name="Google Shape;833;p53"/>
            <p:cNvPicPr preferRelativeResize="0"/>
            <p:nvPr/>
          </p:nvPicPr>
          <p:blipFill>
            <a:blip r:embed="rId3">
              <a:alphaModFix/>
            </a:blip>
            <a:stretch>
              <a:fillRect/>
            </a:stretch>
          </p:blipFill>
          <p:spPr>
            <a:xfrm>
              <a:off x="1448925" y="1993424"/>
              <a:ext cx="413675" cy="618125"/>
            </a:xfrm>
            <a:prstGeom prst="rect">
              <a:avLst/>
            </a:prstGeom>
            <a:noFill/>
            <a:ln>
              <a:noFill/>
            </a:ln>
          </p:spPr>
        </p:pic>
      </p:grpSp>
      <p:sp>
        <p:nvSpPr>
          <p:cNvPr id="3" name="Subtitle 2">
            <a:extLst>
              <a:ext uri="{FF2B5EF4-FFF2-40B4-BE49-F238E27FC236}">
                <a16:creationId xmlns:a16="http://schemas.microsoft.com/office/drawing/2014/main" id="{DF131891-A103-4FBD-848A-0183FD008A90}"/>
              </a:ext>
            </a:extLst>
          </p:cNvPr>
          <p:cNvSpPr>
            <a:spLocks noGrp="1"/>
          </p:cNvSpPr>
          <p:nvPr>
            <p:ph type="subTitle" idx="1"/>
          </p:nvPr>
        </p:nvSpPr>
        <p:spPr>
          <a:xfrm>
            <a:off x="364329" y="4943474"/>
            <a:ext cx="8159100" cy="136437"/>
          </a:xfrm>
        </p:spPr>
        <p:txBody>
          <a:bodyPr/>
          <a:lstStyle/>
          <a:p>
            <a:r>
              <a:rPr lang="en-PH" dirty="0">
                <a:latin typeface="Montserrat" panose="00000500000000000000" pitchFamily="2" charset="0"/>
              </a:rPr>
              <a:t>Source:  NielsenIQ Homescan % Value fmcg sales bought on offer, 4w/e </a:t>
            </a:r>
            <a:r>
              <a:rPr lang="en-PH" dirty="0"/>
              <a:t>10</a:t>
            </a:r>
            <a:r>
              <a:rPr lang="en-PH" baseline="30000" dirty="0"/>
              <a:t>th</a:t>
            </a:r>
            <a:r>
              <a:rPr lang="en-PH" dirty="0"/>
              <a:t> September </a:t>
            </a:r>
            <a:r>
              <a:rPr lang="en-PH" dirty="0">
                <a:latin typeface="Montserrat" panose="00000500000000000000" pitchFamily="2" charset="0"/>
              </a:rPr>
              <a:t>2022 vs year ago</a:t>
            </a:r>
          </a:p>
        </p:txBody>
      </p:sp>
    </p:spTree>
    <p:extLst>
      <p:ext uri="{BB962C8B-B14F-4D97-AF65-F5344CB8AC3E}">
        <p14:creationId xmlns:p14="http://schemas.microsoft.com/office/powerpoint/2010/main" val="1058382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What’s next?</a:t>
            </a:r>
          </a:p>
        </p:txBody>
      </p:sp>
    </p:spTree>
    <p:extLst>
      <p:ext uri="{BB962C8B-B14F-4D97-AF65-F5344CB8AC3E}">
        <p14:creationId xmlns:p14="http://schemas.microsoft.com/office/powerpoint/2010/main" val="445977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645" name="Google Shape;645;p59"/>
          <p:cNvSpPr txBox="1"/>
          <p:nvPr/>
        </p:nvSpPr>
        <p:spPr>
          <a:xfrm>
            <a:off x="163727" y="1478176"/>
            <a:ext cx="2712000" cy="3172645"/>
          </a:xfrm>
          <a:prstGeom prst="rect">
            <a:avLst/>
          </a:prstGeom>
          <a:noFill/>
          <a:ln>
            <a:noFill/>
          </a:ln>
        </p:spPr>
        <p:txBody>
          <a:bodyPr spcFirstLastPara="1" wrap="square" lIns="0" tIns="45700" rIns="0" bIns="45700" anchor="t" anchorCtr="0">
            <a:noAutofit/>
          </a:bodyPr>
          <a:lstStyle/>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With </a:t>
            </a:r>
            <a:r>
              <a:rPr lang="en-GB" sz="1100" b="1" spc="10" dirty="0">
                <a:solidFill>
                  <a:schemeClr val="bg1"/>
                </a:solidFill>
                <a:effectLst/>
                <a:latin typeface="Montserrat" panose="00000500000000000000" pitchFamily="2" charset="0"/>
                <a:ea typeface="Times New Roman" panose="02020603050405020304" pitchFamily="18" charset="0"/>
              </a:rPr>
              <a:t>food inflation</a:t>
            </a:r>
            <a:r>
              <a:rPr lang="en-GB" sz="1100" b="1" spc="10" dirty="0">
                <a:solidFill>
                  <a:schemeClr val="accent1"/>
                </a:solidFill>
                <a:effectLst/>
                <a:latin typeface="Montserrat" panose="00000500000000000000" pitchFamily="2" charset="0"/>
                <a:ea typeface="Times New Roman" panose="02020603050405020304" pitchFamily="18" charset="0"/>
              </a:rPr>
              <a:t> still accelerating</a:t>
            </a:r>
            <a:r>
              <a:rPr lang="en-GB" sz="1100" spc="10" dirty="0">
                <a:solidFill>
                  <a:schemeClr val="bg1"/>
                </a:solidFill>
                <a:effectLst/>
                <a:latin typeface="Montserrat" panose="00000500000000000000" pitchFamily="2" charset="0"/>
                <a:ea typeface="Times New Roman" panose="02020603050405020304" pitchFamily="18" charset="0"/>
              </a:rPr>
              <a:t> (BRC NielsenIQ Food SPI Aug22 +9.3%), </a:t>
            </a:r>
            <a:r>
              <a:rPr lang="en-GB" sz="1100" b="1" spc="10" dirty="0">
                <a:solidFill>
                  <a:schemeClr val="bg1"/>
                </a:solidFill>
                <a:effectLst/>
                <a:latin typeface="Montserrat" panose="00000500000000000000" pitchFamily="2" charset="0"/>
                <a:ea typeface="Times New Roman" panose="02020603050405020304" pitchFamily="18" charset="0"/>
              </a:rPr>
              <a:t>Total Till</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bg1"/>
                </a:solidFill>
                <a:effectLst/>
                <a:latin typeface="Montserrat" panose="00000500000000000000" pitchFamily="2" charset="0"/>
                <a:ea typeface="Times New Roman" panose="02020603050405020304" pitchFamily="18" charset="0"/>
              </a:rPr>
              <a:t>sales growth </a:t>
            </a:r>
            <a:r>
              <a:rPr lang="en-GB" sz="1100" b="1" spc="10" dirty="0">
                <a:solidFill>
                  <a:schemeClr val="accent1"/>
                </a:solidFill>
                <a:effectLst/>
                <a:latin typeface="Montserrat" panose="00000500000000000000" pitchFamily="2" charset="0"/>
                <a:ea typeface="Times New Roman" panose="02020603050405020304" pitchFamily="18" charset="0"/>
              </a:rPr>
              <a:t>slowed</a:t>
            </a:r>
            <a:r>
              <a:rPr lang="en-GB" sz="1100" spc="10" dirty="0">
                <a:solidFill>
                  <a:schemeClr val="bg1"/>
                </a:solidFill>
                <a:effectLst/>
                <a:latin typeface="Montserrat" panose="00000500000000000000" pitchFamily="2" charset="0"/>
                <a:ea typeface="Times New Roman" panose="02020603050405020304" pitchFamily="18" charset="0"/>
              </a:rPr>
              <a:t> in the last 4 weeks as shoppers </a:t>
            </a:r>
            <a:r>
              <a:rPr lang="en-GB" sz="1100" b="1" spc="10" dirty="0">
                <a:solidFill>
                  <a:schemeClr val="bg1"/>
                </a:solidFill>
                <a:effectLst/>
                <a:latin typeface="Montserrat" panose="00000500000000000000" pitchFamily="2" charset="0"/>
                <a:ea typeface="Times New Roman" panose="02020603050405020304" pitchFamily="18" charset="0"/>
              </a:rPr>
              <a:t>returned </a:t>
            </a:r>
            <a:r>
              <a:rPr lang="en-GB" sz="1100" spc="10" dirty="0">
                <a:solidFill>
                  <a:schemeClr val="bg1"/>
                </a:solidFill>
                <a:effectLst/>
                <a:latin typeface="Montserrat" panose="00000500000000000000" pitchFamily="2" charset="0"/>
                <a:ea typeface="Times New Roman" panose="02020603050405020304" pitchFamily="18" charset="0"/>
              </a:rPr>
              <a:t>from </a:t>
            </a:r>
            <a:r>
              <a:rPr lang="en-GB" sz="1100" b="1" spc="10" dirty="0">
                <a:solidFill>
                  <a:schemeClr val="bg1"/>
                </a:solidFill>
                <a:effectLst/>
                <a:latin typeface="Montserrat" panose="00000500000000000000" pitchFamily="2" charset="0"/>
                <a:ea typeface="Times New Roman" panose="02020603050405020304" pitchFamily="18" charset="0"/>
              </a:rPr>
              <a:t>holidays </a:t>
            </a:r>
            <a:r>
              <a:rPr lang="en-GB" sz="1100" spc="10" dirty="0">
                <a:solidFill>
                  <a:schemeClr val="bg1"/>
                </a:solidFill>
                <a:effectLst/>
                <a:latin typeface="Montserrat" panose="00000500000000000000" pitchFamily="2" charset="0"/>
                <a:ea typeface="Times New Roman" panose="02020603050405020304" pitchFamily="18" charset="0"/>
              </a:rPr>
              <a:t>and </a:t>
            </a:r>
            <a:r>
              <a:rPr lang="en-GB" sz="1100" b="1" spc="10" dirty="0">
                <a:solidFill>
                  <a:schemeClr val="accent1"/>
                </a:solidFill>
                <a:effectLst/>
                <a:latin typeface="Montserrat" panose="00000500000000000000" pitchFamily="2" charset="0"/>
                <a:ea typeface="Times New Roman" panose="02020603050405020304" pitchFamily="18" charset="0"/>
              </a:rPr>
              <a:t>reset</a:t>
            </a:r>
            <a:r>
              <a:rPr lang="en-GB" sz="1100" spc="10" dirty="0">
                <a:solidFill>
                  <a:schemeClr val="bg1"/>
                </a:solidFill>
                <a:effectLst/>
                <a:latin typeface="Montserrat" panose="00000500000000000000" pitchFamily="2" charset="0"/>
                <a:ea typeface="Times New Roman" panose="02020603050405020304" pitchFamily="18" charset="0"/>
              </a:rPr>
              <a:t> their </a:t>
            </a:r>
            <a:r>
              <a:rPr lang="en-GB" sz="1100" b="1" spc="10" dirty="0">
                <a:solidFill>
                  <a:schemeClr val="bg1"/>
                </a:solidFill>
                <a:effectLst/>
                <a:latin typeface="Montserrat" panose="00000500000000000000" pitchFamily="2" charset="0"/>
                <a:ea typeface="Times New Roman" panose="02020603050405020304" pitchFamily="18" charset="0"/>
              </a:rPr>
              <a:t>spending patterns </a:t>
            </a:r>
            <a:r>
              <a:rPr lang="en-GB" sz="1100" spc="10" dirty="0">
                <a:solidFill>
                  <a:schemeClr val="bg1"/>
                </a:solidFill>
                <a:effectLst/>
                <a:latin typeface="Montserrat" panose="00000500000000000000" pitchFamily="2" charset="0"/>
                <a:ea typeface="Times New Roman" panose="02020603050405020304" pitchFamily="18" charset="0"/>
              </a:rPr>
              <a:t>after the recent hot summer weather.</a:t>
            </a:r>
          </a:p>
          <a:p>
            <a:pPr marL="342900" indent="-342900">
              <a:buClr>
                <a:schemeClr val="bg1"/>
              </a:buClr>
              <a:buSzPts val="1100"/>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This time </a:t>
            </a:r>
            <a:r>
              <a:rPr lang="en-GB" sz="1100" b="1" spc="10" dirty="0">
                <a:solidFill>
                  <a:schemeClr val="bg1"/>
                </a:solidFill>
                <a:effectLst/>
                <a:latin typeface="Montserrat" panose="00000500000000000000" pitchFamily="2" charset="0"/>
                <a:ea typeface="Times New Roman" panose="02020603050405020304" pitchFamily="18" charset="0"/>
              </a:rPr>
              <a:t>last year </a:t>
            </a:r>
            <a:r>
              <a:rPr lang="en-GB" sz="1100" spc="10" dirty="0">
                <a:solidFill>
                  <a:schemeClr val="bg1"/>
                </a:solidFill>
                <a:effectLst/>
                <a:latin typeface="Montserrat" panose="00000500000000000000" pitchFamily="2" charset="0"/>
                <a:ea typeface="Times New Roman" panose="02020603050405020304" pitchFamily="18" charset="0"/>
              </a:rPr>
              <a:t>we had </a:t>
            </a:r>
            <a:r>
              <a:rPr lang="en-GB" sz="1100" b="1" spc="10" dirty="0">
                <a:solidFill>
                  <a:schemeClr val="accent1"/>
                </a:solidFill>
                <a:effectLst/>
                <a:latin typeface="Montserrat" panose="00000500000000000000" pitchFamily="2" charset="0"/>
                <a:ea typeface="Times New Roman" panose="02020603050405020304" pitchFamily="18" charset="0"/>
              </a:rPr>
              <a:t>food price deflation</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bg1"/>
                </a:solidFill>
                <a:effectLst/>
                <a:latin typeface="Montserrat" panose="00000500000000000000" pitchFamily="2" charset="0"/>
                <a:ea typeface="Times New Roman" panose="02020603050405020304" pitchFamily="18" charset="0"/>
              </a:rPr>
              <a:t>-0.2%</a:t>
            </a:r>
            <a:r>
              <a:rPr lang="en-GB" sz="1100" spc="10" dirty="0">
                <a:solidFill>
                  <a:schemeClr val="bg1"/>
                </a:solidFill>
                <a:effectLst/>
                <a:latin typeface="Montserrat" panose="00000500000000000000" pitchFamily="2" charset="0"/>
                <a:ea typeface="Times New Roman" panose="02020603050405020304" pitchFamily="18" charset="0"/>
              </a:rPr>
              <a:t>).</a:t>
            </a:r>
            <a:endParaRPr lang="en-GB" sz="1100" dirty="0">
              <a:solidFill>
                <a:schemeClr val="bg1"/>
              </a:solidFill>
              <a:latin typeface="Montserrat" panose="00000500000000000000" pitchFamily="2" charset="0"/>
              <a:ea typeface="Times New Roman" panose="02020603050405020304" pitchFamily="18" charset="0"/>
            </a:endParaRPr>
          </a:p>
        </p:txBody>
      </p:sp>
      <p:sp>
        <p:nvSpPr>
          <p:cNvPr id="3" name="Subtitle 2">
            <a:extLst>
              <a:ext uri="{FF2B5EF4-FFF2-40B4-BE49-F238E27FC236}">
                <a16:creationId xmlns:a16="http://schemas.microsoft.com/office/drawing/2014/main" id="{612AEE3A-5ACA-4840-9F4C-8A91BAC6C508}"/>
              </a:ext>
            </a:extLst>
          </p:cNvPr>
          <p:cNvSpPr>
            <a:spLocks noGrp="1"/>
          </p:cNvSpPr>
          <p:nvPr>
            <p:ph type="subTitle" idx="1"/>
          </p:nvPr>
        </p:nvSpPr>
        <p:spPr>
          <a:xfrm>
            <a:off x="272100" y="4850875"/>
            <a:ext cx="8159100" cy="184800"/>
          </a:xfrm>
        </p:spPr>
        <p:txBody>
          <a:bodyPr/>
          <a:lstStyle/>
          <a:p>
            <a:r>
              <a:rPr lang="en-PH" dirty="0">
                <a:solidFill>
                  <a:schemeClr val="bg1"/>
                </a:solidFill>
                <a:latin typeface="Montserrat" panose="00000500000000000000" pitchFamily="2" charset="0"/>
              </a:rPr>
              <a:t>Source:  NielsenIQ Homescan FMCG, NielsenIQ Scantrack</a:t>
            </a:r>
          </a:p>
        </p:txBody>
      </p:sp>
      <p:sp>
        <p:nvSpPr>
          <p:cNvPr id="641" name="Google Shape;641;p59"/>
          <p:cNvSpPr txBox="1"/>
          <p:nvPr/>
        </p:nvSpPr>
        <p:spPr>
          <a:xfrm>
            <a:off x="338424" y="975974"/>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solidFill>
                  <a:srgbClr val="FFFFFF"/>
                </a:solidFill>
                <a:latin typeface="Montserrat" panose="00000500000000000000" pitchFamily="2" charset="0"/>
                <a:ea typeface="Montserrat"/>
                <a:cs typeface="Montserrat"/>
                <a:sym typeface="Montserrat"/>
              </a:rPr>
              <a:t>1</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2" name="Google Shape;642;p59"/>
          <p:cNvSpPr txBox="1"/>
          <p:nvPr/>
        </p:nvSpPr>
        <p:spPr>
          <a:xfrm>
            <a:off x="3206875" y="975974"/>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solidFill>
                  <a:srgbClr val="FFFFFF"/>
                </a:solidFill>
                <a:latin typeface="Montserrat" panose="00000500000000000000" pitchFamily="2" charset="0"/>
                <a:ea typeface="Montserrat"/>
                <a:cs typeface="Montserrat"/>
                <a:sym typeface="Montserrat"/>
              </a:rPr>
              <a:t>2</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3" name="Google Shape;643;p59"/>
          <p:cNvSpPr txBox="1"/>
          <p:nvPr/>
        </p:nvSpPr>
        <p:spPr>
          <a:xfrm>
            <a:off x="6093575" y="975974"/>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Montserrat" panose="00000500000000000000" pitchFamily="2" charset="0"/>
                <a:ea typeface="Montserrat"/>
                <a:cs typeface="Montserrat"/>
                <a:sym typeface="Montserrat"/>
              </a:rPr>
              <a:t>3</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4" name="Google Shape;644;p59"/>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dirty="0">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cxnSp>
        <p:nvCxnSpPr>
          <p:cNvPr id="646" name="Google Shape;646;p59"/>
          <p:cNvCxnSpPr/>
          <p:nvPr/>
        </p:nvCxnSpPr>
        <p:spPr>
          <a:xfrm>
            <a:off x="338424" y="1433352"/>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7" name="Google Shape;647;p59"/>
          <p:cNvCxnSpPr/>
          <p:nvPr/>
        </p:nvCxnSpPr>
        <p:spPr>
          <a:xfrm>
            <a:off x="3215999" y="1433352"/>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8" name="Google Shape;648;p59"/>
          <p:cNvCxnSpPr/>
          <p:nvPr/>
        </p:nvCxnSpPr>
        <p:spPr>
          <a:xfrm>
            <a:off x="6093574" y="1433352"/>
            <a:ext cx="2712000" cy="0"/>
          </a:xfrm>
          <a:prstGeom prst="straightConnector1">
            <a:avLst/>
          </a:prstGeom>
          <a:noFill/>
          <a:ln w="9525" cap="flat" cmpd="sng">
            <a:solidFill>
              <a:srgbClr val="FFFFFF"/>
            </a:solidFill>
            <a:prstDash val="solid"/>
            <a:round/>
            <a:headEnd type="none" w="med" len="med"/>
            <a:tailEnd type="none" w="med" len="med"/>
          </a:ln>
        </p:spPr>
      </p:cxnSp>
      <p:sp>
        <p:nvSpPr>
          <p:cNvPr id="649" name="Google Shape;649;p59"/>
          <p:cNvSpPr txBox="1"/>
          <p:nvPr/>
        </p:nvSpPr>
        <p:spPr>
          <a:xfrm>
            <a:off x="3206875" y="1478178"/>
            <a:ext cx="2693700" cy="3172643"/>
          </a:xfrm>
          <a:prstGeom prst="rect">
            <a:avLst/>
          </a:prstGeom>
          <a:noFill/>
          <a:ln>
            <a:noFill/>
          </a:ln>
        </p:spPr>
        <p:txBody>
          <a:bodyPr spcFirstLastPara="1" wrap="square" lIns="0" tIns="45700" rIns="0" bIns="45700" anchor="t" anchorCtr="0">
            <a:noAutofit/>
          </a:bodyPr>
          <a:lstStyle/>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In terms of channel performance</a:t>
            </a:r>
            <a:r>
              <a:rPr lang="en-GB" sz="1100" b="1" spc="10" dirty="0">
                <a:solidFill>
                  <a:schemeClr val="bg1"/>
                </a:solidFill>
                <a:effectLst/>
                <a:latin typeface="Montserrat" panose="00000500000000000000" pitchFamily="2" charset="0"/>
                <a:ea typeface="Times New Roman" panose="02020603050405020304" pitchFamily="18" charset="0"/>
              </a:rPr>
              <a:t>, visits to store </a:t>
            </a:r>
            <a:r>
              <a:rPr lang="en-GB" sz="1100" spc="10" dirty="0">
                <a:solidFill>
                  <a:schemeClr val="bg1"/>
                </a:solidFill>
                <a:effectLst/>
                <a:latin typeface="Montserrat" panose="00000500000000000000" pitchFamily="2" charset="0"/>
                <a:ea typeface="Times New Roman" panose="02020603050405020304" pitchFamily="18" charset="0"/>
              </a:rPr>
              <a:t>were up </a:t>
            </a:r>
            <a:r>
              <a:rPr lang="en-GB" sz="1100" b="1" spc="10" dirty="0">
                <a:solidFill>
                  <a:schemeClr val="accent1"/>
                </a:solidFill>
                <a:effectLst/>
                <a:latin typeface="Montserrat" panose="00000500000000000000" pitchFamily="2" charset="0"/>
                <a:ea typeface="Times New Roman" panose="02020603050405020304" pitchFamily="18" charset="0"/>
              </a:rPr>
              <a:t>+4.8%</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and</a:t>
            </a:r>
            <a:r>
              <a:rPr lang="en-GB" sz="1100" b="1"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accent1"/>
                </a:solidFill>
                <a:effectLst/>
                <a:latin typeface="Montserrat" panose="00000500000000000000" pitchFamily="2" charset="0"/>
                <a:ea typeface="Times New Roman" panose="02020603050405020304" pitchFamily="18" charset="0"/>
              </a:rPr>
              <a:t>continue to normalise</a:t>
            </a:r>
            <a:r>
              <a:rPr lang="en-GB" sz="1100" spc="10" dirty="0">
                <a:solidFill>
                  <a:schemeClr val="bg1"/>
                </a:solidFill>
                <a:effectLst/>
                <a:latin typeface="Montserrat" panose="00000500000000000000" pitchFamily="2" charset="0"/>
                <a:ea typeface="Times New Roman" panose="02020603050405020304" pitchFamily="18" charset="0"/>
              </a:rPr>
              <a:t> with </a:t>
            </a:r>
            <a:r>
              <a:rPr lang="en-GB" sz="1100" b="1" spc="10" dirty="0">
                <a:solidFill>
                  <a:schemeClr val="bg1"/>
                </a:solidFill>
                <a:effectLst/>
                <a:latin typeface="Montserrat" panose="00000500000000000000" pitchFamily="2" charset="0"/>
                <a:ea typeface="Times New Roman" panose="02020603050405020304" pitchFamily="18" charset="0"/>
              </a:rPr>
              <a:t>online visits down 5.3%.</a:t>
            </a:r>
            <a:r>
              <a:rPr lang="en-GB" sz="1100" spc="10" dirty="0">
                <a:solidFill>
                  <a:schemeClr val="bg1"/>
                </a:solidFill>
                <a:effectLst/>
                <a:latin typeface="Montserrat" panose="00000500000000000000" pitchFamily="2" charset="0"/>
                <a:ea typeface="Times New Roman" panose="02020603050405020304" pitchFamily="18" charset="0"/>
              </a:rPr>
              <a:t>  </a:t>
            </a:r>
          </a:p>
          <a:p>
            <a:pPr marL="342900" lvl="0" indent="-342900">
              <a:buSzPts val="1100"/>
              <a:buFont typeface="Symbol" panose="05050102010706020507" pitchFamily="18" charset="2"/>
              <a:buChar char=""/>
            </a:pPr>
            <a:endParaRPr lang="en-GB" sz="1100" spc="10" dirty="0">
              <a:solidFill>
                <a:schemeClr val="bg1"/>
              </a:solidFill>
              <a:latin typeface="Montserrat" panose="00000500000000000000" pitchFamily="2" charset="0"/>
              <a:ea typeface="Times New Roman" panose="02020603050405020304" pitchFamily="18" charset="0"/>
            </a:endParaRPr>
          </a:p>
          <a:p>
            <a:pPr marL="342900" indent="-342900">
              <a:buSzPts val="1100"/>
              <a:buFont typeface="Symbol" panose="05050102010706020507" pitchFamily="18" charset="2"/>
              <a:buChar char=""/>
            </a:pPr>
            <a:r>
              <a:rPr lang="en-GB" sz="1100" b="1" spc="10" dirty="0">
                <a:solidFill>
                  <a:schemeClr val="bg1"/>
                </a:solidFill>
                <a:effectLst/>
                <a:latin typeface="Montserrat" panose="00000500000000000000" pitchFamily="2" charset="0"/>
                <a:ea typeface="Times New Roman" panose="02020603050405020304" pitchFamily="18" charset="0"/>
              </a:rPr>
              <a:t>Online share </a:t>
            </a:r>
            <a:r>
              <a:rPr lang="en-GB" sz="1100" spc="10" dirty="0">
                <a:solidFill>
                  <a:schemeClr val="bg1"/>
                </a:solidFill>
                <a:effectLst/>
                <a:latin typeface="Montserrat" panose="00000500000000000000" pitchFamily="2" charset="0"/>
                <a:ea typeface="Times New Roman" panose="02020603050405020304" pitchFamily="18" charset="0"/>
              </a:rPr>
              <a:t>of fmcg sales has now </a:t>
            </a:r>
            <a:r>
              <a:rPr lang="en-GB" sz="1100" spc="10" dirty="0">
                <a:solidFill>
                  <a:schemeClr val="bg1"/>
                </a:solidFill>
                <a:latin typeface="Montserrat" panose="00000500000000000000" pitchFamily="2" charset="0"/>
                <a:ea typeface="Times New Roman" panose="02020603050405020304" pitchFamily="18" charset="0"/>
              </a:rPr>
              <a:t>fallen </a:t>
            </a:r>
            <a:r>
              <a:rPr lang="en-GB" sz="1100" spc="10" dirty="0">
                <a:solidFill>
                  <a:schemeClr val="bg1"/>
                </a:solidFill>
                <a:effectLst/>
                <a:latin typeface="Montserrat" panose="00000500000000000000" pitchFamily="2" charset="0"/>
                <a:ea typeface="Times New Roman" panose="02020603050405020304" pitchFamily="18" charset="0"/>
              </a:rPr>
              <a:t>to </a:t>
            </a:r>
            <a:r>
              <a:rPr lang="en-GB" sz="1100" b="1" spc="10" dirty="0">
                <a:solidFill>
                  <a:schemeClr val="bg1"/>
                </a:solidFill>
                <a:effectLst/>
                <a:latin typeface="Montserrat" panose="00000500000000000000" pitchFamily="2" charset="0"/>
                <a:ea typeface="Times New Roman" panose="02020603050405020304" pitchFamily="18" charset="0"/>
              </a:rPr>
              <a:t>11.1%</a:t>
            </a:r>
            <a:r>
              <a:rPr lang="en-GB" sz="1100" spc="10" dirty="0">
                <a:solidFill>
                  <a:schemeClr val="bg1"/>
                </a:solidFill>
                <a:effectLst/>
                <a:latin typeface="Montserrat" panose="00000500000000000000" pitchFamily="2" charset="0"/>
                <a:ea typeface="Times New Roman" panose="02020603050405020304" pitchFamily="18" charset="0"/>
              </a:rPr>
              <a:t> from 12.3% a year ago but </a:t>
            </a:r>
            <a:r>
              <a:rPr lang="en-GB" sz="1100" b="1" spc="10" dirty="0">
                <a:solidFill>
                  <a:schemeClr val="bg1"/>
                </a:solidFill>
                <a:effectLst/>
                <a:latin typeface="Montserrat" panose="00000500000000000000" pitchFamily="2" charset="0"/>
                <a:ea typeface="Times New Roman" panose="02020603050405020304" pitchFamily="18" charset="0"/>
              </a:rPr>
              <a:t>remains similar to last month</a:t>
            </a:r>
            <a:r>
              <a:rPr lang="en-GB" sz="1100" spc="10" dirty="0">
                <a:solidFill>
                  <a:schemeClr val="bg1"/>
                </a:solidFill>
                <a:effectLst/>
                <a:latin typeface="Montserrat" panose="00000500000000000000" pitchFamily="2" charset="0"/>
                <a:ea typeface="Times New Roman" panose="02020603050405020304" pitchFamily="18" charset="0"/>
              </a:rPr>
              <a:t> and may indicate that we have reached the next sustainable level for online share.  </a:t>
            </a:r>
          </a:p>
          <a:p>
            <a:pPr marL="342900" lvl="0" indent="-342900">
              <a:buSzPts val="1100"/>
              <a:buFont typeface="Symbol" panose="05050102010706020507" pitchFamily="18" charset="2"/>
              <a:buChar char=""/>
            </a:pPr>
            <a:endParaRPr lang="en-GB" sz="1100" spc="10" dirty="0">
              <a:solidFill>
                <a:schemeClr val="bg1"/>
              </a:solidFill>
              <a:effectLst/>
              <a:latin typeface="Montserrat" panose="00000500000000000000" pitchFamily="2" charset="0"/>
              <a:ea typeface="Times New Roman" panose="02020603050405020304" pitchFamily="18" charset="0"/>
            </a:endParaRPr>
          </a:p>
          <a:p>
            <a:pPr marL="342900" indent="-342900">
              <a:buSzPts val="1100"/>
              <a:buFont typeface="Symbol" panose="05050102010706020507" pitchFamily="18" charset="2"/>
              <a:buChar char=""/>
            </a:pPr>
            <a:r>
              <a:rPr lang="en-GB" sz="1100" b="1" spc="10" dirty="0">
                <a:solidFill>
                  <a:schemeClr val="accent1"/>
                </a:solidFill>
                <a:effectLst/>
                <a:latin typeface="Montserrat" panose="00000500000000000000" pitchFamily="2" charset="0"/>
                <a:ea typeface="Times New Roman" panose="02020603050405020304" pitchFamily="18" charset="0"/>
              </a:rPr>
              <a:t>Convenience stores</a:t>
            </a:r>
            <a:r>
              <a:rPr lang="en-GB" sz="1100" spc="10" dirty="0">
                <a:solidFill>
                  <a:schemeClr val="accent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are still trading well with </a:t>
            </a:r>
            <a:r>
              <a:rPr lang="en-GB" sz="1100" b="1" spc="10" dirty="0">
                <a:solidFill>
                  <a:schemeClr val="bg1"/>
                </a:solidFill>
                <a:effectLst/>
                <a:latin typeface="Montserrat" panose="00000500000000000000" pitchFamily="2" charset="0"/>
                <a:ea typeface="Times New Roman" panose="02020603050405020304" pitchFamily="18" charset="0"/>
              </a:rPr>
              <a:t>sales </a:t>
            </a:r>
            <a:r>
              <a:rPr lang="en-GB" sz="1100" b="1" spc="10" dirty="0">
                <a:solidFill>
                  <a:schemeClr val="accent1"/>
                </a:solidFill>
                <a:effectLst/>
                <a:latin typeface="Montserrat" panose="00000500000000000000" pitchFamily="2" charset="0"/>
                <a:ea typeface="Times New Roman" panose="02020603050405020304" pitchFamily="18" charset="0"/>
              </a:rPr>
              <a:t>+2.2%</a:t>
            </a:r>
            <a:r>
              <a:rPr lang="en-GB" sz="1100" spc="10" dirty="0">
                <a:solidFill>
                  <a:schemeClr val="accent1"/>
                </a:solidFill>
                <a:effectLst/>
                <a:latin typeface="Montserrat" panose="00000500000000000000" pitchFamily="2" charset="0"/>
                <a:ea typeface="Times New Roman" panose="02020603050405020304" pitchFamily="18" charset="0"/>
              </a:rPr>
              <a:t> </a:t>
            </a:r>
            <a:r>
              <a:rPr lang="en-GB" sz="1100" spc="10" dirty="0">
                <a:solidFill>
                  <a:schemeClr val="bg1"/>
                </a:solidFill>
                <a:effectLst/>
                <a:latin typeface="Montserrat" panose="00000500000000000000" pitchFamily="2" charset="0"/>
                <a:ea typeface="Times New Roman" panose="02020603050405020304" pitchFamily="18" charset="0"/>
              </a:rPr>
              <a:t>albeit a little off the peak we saw during the 3 Heatwaves.</a:t>
            </a:r>
          </a:p>
          <a:p>
            <a:pPr marL="34290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 </a:t>
            </a:r>
          </a:p>
          <a:p>
            <a:pPr>
              <a:buSzPts val="1100"/>
            </a:pPr>
            <a:endParaRPr lang="en" sz="1100" b="1" dirty="0">
              <a:solidFill>
                <a:schemeClr val="bg1"/>
              </a:solidFill>
              <a:latin typeface="Montserrat" panose="00000500000000000000" pitchFamily="2" charset="0"/>
              <a:ea typeface="Montserrat"/>
              <a:cs typeface="Montserrat"/>
              <a:sym typeface="Montserrat"/>
            </a:endParaRPr>
          </a:p>
        </p:txBody>
      </p:sp>
      <p:sp>
        <p:nvSpPr>
          <p:cNvPr id="650" name="Google Shape;650;p59"/>
          <p:cNvSpPr txBox="1"/>
          <p:nvPr/>
        </p:nvSpPr>
        <p:spPr>
          <a:xfrm>
            <a:off x="6183263" y="1526479"/>
            <a:ext cx="2693700" cy="3295416"/>
          </a:xfrm>
          <a:prstGeom prst="rect">
            <a:avLst/>
          </a:prstGeom>
          <a:noFill/>
          <a:ln>
            <a:noFill/>
          </a:ln>
        </p:spPr>
        <p:txBody>
          <a:bodyPr spcFirstLastPara="1" wrap="square" lIns="0" tIns="45700" rIns="0" bIns="45700" anchor="t" anchorCtr="0">
            <a:noAutofit/>
          </a:bodyPr>
          <a:lstStyle/>
          <a:p>
            <a:pPr lvl="0">
              <a:spcAft>
                <a:spcPts val="0"/>
              </a:spcAft>
              <a:buClr>
                <a:schemeClr val="bg1"/>
              </a:buClr>
              <a:buSzPts val="1100"/>
            </a:pPr>
            <a:r>
              <a:rPr lang="en-GB" sz="1100" b="1" dirty="0">
                <a:solidFill>
                  <a:schemeClr val="bg1"/>
                </a:solidFill>
                <a:effectLst/>
                <a:latin typeface="Montserrat" panose="00000500000000000000" pitchFamily="2" charset="0"/>
                <a:ea typeface="Times New Roman" panose="02020603050405020304" pitchFamily="18" charset="0"/>
              </a:rPr>
              <a:t>Volume </a:t>
            </a:r>
            <a:r>
              <a:rPr lang="en-GB" sz="1100" dirty="0">
                <a:solidFill>
                  <a:schemeClr val="bg1"/>
                </a:solidFill>
                <a:effectLst/>
                <a:latin typeface="Montserrat" panose="00000500000000000000" pitchFamily="2" charset="0"/>
                <a:ea typeface="Times New Roman" panose="02020603050405020304" pitchFamily="18" charset="0"/>
              </a:rPr>
              <a:t>sales remain </a:t>
            </a:r>
            <a:r>
              <a:rPr lang="en-GB" sz="1100" b="1" dirty="0">
                <a:solidFill>
                  <a:schemeClr val="bg1"/>
                </a:solidFill>
                <a:effectLst/>
                <a:latin typeface="Montserrat" panose="00000500000000000000" pitchFamily="2" charset="0"/>
                <a:ea typeface="Times New Roman" panose="02020603050405020304" pitchFamily="18" charset="0"/>
              </a:rPr>
              <a:t>weak </a:t>
            </a:r>
            <a:r>
              <a:rPr lang="en-GB" sz="1100" b="1" dirty="0">
                <a:solidFill>
                  <a:schemeClr val="accent1"/>
                </a:solidFill>
                <a:effectLst/>
                <a:latin typeface="Montserrat" panose="00000500000000000000" pitchFamily="2" charset="0"/>
                <a:ea typeface="Times New Roman" panose="02020603050405020304" pitchFamily="18" charset="0"/>
              </a:rPr>
              <a:t>across the assortment </a:t>
            </a:r>
            <a:r>
              <a:rPr lang="en-GB" sz="1100" dirty="0">
                <a:solidFill>
                  <a:schemeClr val="bg1"/>
                </a:solidFill>
                <a:effectLst/>
                <a:latin typeface="Montserrat" panose="00000500000000000000" pitchFamily="2" charset="0"/>
                <a:ea typeface="Times New Roman" panose="02020603050405020304" pitchFamily="18" charset="0"/>
              </a:rPr>
              <a:t>with </a:t>
            </a:r>
            <a:r>
              <a:rPr lang="en-GB" sz="1100" b="1" dirty="0">
                <a:solidFill>
                  <a:schemeClr val="accent1"/>
                </a:solidFill>
                <a:effectLst/>
                <a:latin typeface="Montserrat" panose="00000500000000000000" pitchFamily="2" charset="0"/>
                <a:ea typeface="Times New Roman" panose="02020603050405020304" pitchFamily="18" charset="0"/>
              </a:rPr>
              <a:t>Soft Drinks</a:t>
            </a:r>
            <a:r>
              <a:rPr lang="en-GB" sz="1100" dirty="0">
                <a:solidFill>
                  <a:schemeClr val="bg1"/>
                </a:solidFill>
                <a:effectLst/>
                <a:latin typeface="Montserrat" panose="00000500000000000000" pitchFamily="2" charset="0"/>
                <a:ea typeface="Times New Roman" panose="02020603050405020304" pitchFamily="18" charset="0"/>
              </a:rPr>
              <a:t> the </a:t>
            </a:r>
            <a:r>
              <a:rPr lang="en-GB" sz="1100" b="1" dirty="0">
                <a:solidFill>
                  <a:schemeClr val="accent1"/>
                </a:solidFill>
                <a:effectLst/>
                <a:latin typeface="Montserrat" panose="00000500000000000000" pitchFamily="2" charset="0"/>
                <a:ea typeface="Times New Roman" panose="02020603050405020304" pitchFamily="18" charset="0"/>
              </a:rPr>
              <a:t>only</a:t>
            </a:r>
            <a:r>
              <a:rPr lang="en-GB" sz="1100" b="1" dirty="0">
                <a:solidFill>
                  <a:schemeClr val="bg1"/>
                </a:solidFill>
                <a:effectLst/>
                <a:latin typeface="Montserrat" panose="00000500000000000000" pitchFamily="2" charset="0"/>
                <a:ea typeface="Times New Roman" panose="02020603050405020304" pitchFamily="18" charset="0"/>
              </a:rPr>
              <a:t> category</a:t>
            </a:r>
            <a:r>
              <a:rPr lang="en-GB" sz="1100" dirty="0">
                <a:solidFill>
                  <a:schemeClr val="bg1"/>
                </a:solidFill>
                <a:effectLst/>
                <a:latin typeface="Montserrat" panose="00000500000000000000" pitchFamily="2" charset="0"/>
                <a:ea typeface="Times New Roman" panose="02020603050405020304" pitchFamily="18" charset="0"/>
              </a:rPr>
              <a:t> to see</a:t>
            </a:r>
            <a:r>
              <a:rPr lang="en-GB" sz="1100" b="1" dirty="0">
                <a:solidFill>
                  <a:schemeClr val="bg1"/>
                </a:solidFill>
                <a:effectLst/>
                <a:latin typeface="Montserrat" panose="00000500000000000000" pitchFamily="2" charset="0"/>
                <a:ea typeface="Times New Roman" panose="02020603050405020304" pitchFamily="18" charset="0"/>
              </a:rPr>
              <a:t> growth</a:t>
            </a:r>
            <a:r>
              <a:rPr lang="en-GB" sz="1100" dirty="0">
                <a:solidFill>
                  <a:schemeClr val="bg1"/>
                </a:solidFill>
                <a:effectLst/>
                <a:latin typeface="Montserrat" panose="00000500000000000000" pitchFamily="2" charset="0"/>
                <a:ea typeface="Times New Roman" panose="02020603050405020304" pitchFamily="18" charset="0"/>
              </a:rPr>
              <a:t> in September, helped by the final days of the 3</a:t>
            </a:r>
            <a:r>
              <a:rPr lang="en-GB" sz="1100" baseline="30000" dirty="0">
                <a:solidFill>
                  <a:schemeClr val="bg1"/>
                </a:solidFill>
                <a:effectLst/>
                <a:latin typeface="Montserrat" panose="00000500000000000000" pitchFamily="2" charset="0"/>
                <a:ea typeface="Times New Roman" panose="02020603050405020304" pitchFamily="18" charset="0"/>
              </a:rPr>
              <a:t>rd</a:t>
            </a:r>
            <a:r>
              <a:rPr lang="en-GB" sz="1100" dirty="0">
                <a:solidFill>
                  <a:schemeClr val="bg1"/>
                </a:solidFill>
                <a:effectLst/>
                <a:latin typeface="Montserrat" panose="00000500000000000000" pitchFamily="2" charset="0"/>
                <a:ea typeface="Times New Roman" panose="02020603050405020304" pitchFamily="18" charset="0"/>
              </a:rPr>
              <a:t> heatwave.</a:t>
            </a:r>
          </a:p>
          <a:p>
            <a:pPr lvl="0">
              <a:spcAft>
                <a:spcPts val="0"/>
              </a:spcAft>
              <a:buClr>
                <a:schemeClr val="bg1"/>
              </a:buClr>
              <a:buSzPts val="1100"/>
            </a:pPr>
            <a:endParaRPr lang="en-GB" sz="1100" dirty="0">
              <a:solidFill>
                <a:schemeClr val="accent1"/>
              </a:solidFill>
              <a:latin typeface="Montserrat" panose="00000500000000000000" pitchFamily="2" charset="0"/>
              <a:ea typeface="Times New Roman" panose="02020603050405020304" pitchFamily="18" charset="0"/>
            </a:endParaRPr>
          </a:p>
          <a:p>
            <a:pPr>
              <a:buClr>
                <a:schemeClr val="bg1"/>
              </a:buClr>
              <a:buSzPts val="1100"/>
            </a:pPr>
            <a:r>
              <a:rPr lang="en-GB" sz="1100" b="1" spc="10" dirty="0">
                <a:solidFill>
                  <a:schemeClr val="accent1"/>
                </a:solidFill>
                <a:effectLst/>
                <a:latin typeface="Montserrat" panose="00000500000000000000" pitchFamily="2" charset="0"/>
                <a:ea typeface="Times New Roman" panose="02020603050405020304" pitchFamily="18" charset="0"/>
              </a:rPr>
              <a:t>Pet &amp; Petcare</a:t>
            </a:r>
            <a:r>
              <a:rPr lang="en-GB" sz="1100" spc="10" dirty="0">
                <a:solidFill>
                  <a:schemeClr val="bg1"/>
                </a:solidFill>
                <a:effectLst/>
                <a:latin typeface="Montserrat" panose="00000500000000000000" pitchFamily="2" charset="0"/>
                <a:ea typeface="Times New Roman" panose="02020603050405020304" pitchFamily="18" charset="0"/>
              </a:rPr>
              <a:t> saw robust value growth at </a:t>
            </a:r>
            <a:r>
              <a:rPr lang="en-GB" sz="1100" b="1" spc="10" dirty="0">
                <a:solidFill>
                  <a:schemeClr val="bg1"/>
                </a:solidFill>
                <a:effectLst/>
                <a:latin typeface="Montserrat" panose="00000500000000000000" pitchFamily="2" charset="0"/>
                <a:ea typeface="Times New Roman" panose="02020603050405020304" pitchFamily="18" charset="0"/>
              </a:rPr>
              <a:t>+12.7%</a:t>
            </a:r>
            <a:r>
              <a:rPr lang="en-GB" sz="1100" spc="10" dirty="0">
                <a:solidFill>
                  <a:schemeClr val="bg1"/>
                </a:solidFill>
                <a:effectLst/>
                <a:latin typeface="Montserrat" panose="00000500000000000000" pitchFamily="2" charset="0"/>
                <a:ea typeface="Times New Roman" panose="02020603050405020304" pitchFamily="18" charset="0"/>
              </a:rPr>
              <a:t>, indicating some shoppers are less willing to economise where their pets are concerned.</a:t>
            </a:r>
          </a:p>
          <a:p>
            <a:pPr>
              <a:buClr>
                <a:schemeClr val="bg1"/>
              </a:buClr>
              <a:buSzPts val="1100"/>
            </a:pPr>
            <a:endParaRPr lang="en-GB" sz="1100" spc="10" dirty="0">
              <a:solidFill>
                <a:schemeClr val="bg1"/>
              </a:solidFill>
              <a:latin typeface="Montserrat" panose="00000500000000000000" pitchFamily="2" charset="0"/>
              <a:ea typeface="Times New Roman" panose="02020603050405020304" pitchFamily="18" charset="0"/>
            </a:endParaRPr>
          </a:p>
          <a:p>
            <a:pPr>
              <a:buClr>
                <a:schemeClr val="bg1"/>
              </a:buClr>
              <a:buSzPts val="1100"/>
            </a:pPr>
            <a:r>
              <a:rPr lang="en-GB" sz="1100" b="1" spc="10" dirty="0">
                <a:solidFill>
                  <a:schemeClr val="accent1"/>
                </a:solidFill>
                <a:effectLst/>
                <a:latin typeface="Montserrat" panose="00000500000000000000" pitchFamily="2" charset="0"/>
                <a:ea typeface="Times New Roman" panose="02020603050405020304" pitchFamily="18" charset="0"/>
              </a:rPr>
              <a:t>Food inflation </a:t>
            </a:r>
            <a:r>
              <a:rPr lang="en-GB" sz="1100" spc="10" dirty="0">
                <a:solidFill>
                  <a:schemeClr val="bg1"/>
                </a:solidFill>
                <a:effectLst/>
                <a:latin typeface="Montserrat" panose="00000500000000000000" pitchFamily="2" charset="0"/>
                <a:ea typeface="Times New Roman" panose="02020603050405020304" pitchFamily="18" charset="0"/>
              </a:rPr>
              <a:t>continues to lift sales in </a:t>
            </a:r>
            <a:r>
              <a:rPr lang="en-GB" sz="1100" b="1" spc="10" dirty="0">
                <a:solidFill>
                  <a:schemeClr val="bg1"/>
                </a:solidFill>
                <a:effectLst/>
                <a:latin typeface="Montserrat" panose="00000500000000000000" pitchFamily="2" charset="0"/>
                <a:ea typeface="Times New Roman" panose="02020603050405020304" pitchFamily="18" charset="0"/>
              </a:rPr>
              <a:t>Dairy +9.3% </a:t>
            </a:r>
            <a:r>
              <a:rPr lang="en-GB" sz="1100" spc="10" dirty="0">
                <a:solidFill>
                  <a:schemeClr val="bg1"/>
                </a:solidFill>
                <a:effectLst/>
                <a:latin typeface="Montserrat" panose="00000500000000000000" pitchFamily="2" charset="0"/>
                <a:ea typeface="Times New Roman" panose="02020603050405020304" pitchFamily="18" charset="0"/>
              </a:rPr>
              <a:t>and</a:t>
            </a:r>
            <a:r>
              <a:rPr lang="en-GB" sz="1100" b="1" spc="10" dirty="0">
                <a:solidFill>
                  <a:schemeClr val="bg1"/>
                </a:solidFill>
                <a:effectLst/>
                <a:latin typeface="Montserrat" panose="00000500000000000000" pitchFamily="2" charset="0"/>
                <a:ea typeface="Times New Roman" panose="02020603050405020304" pitchFamily="18" charset="0"/>
              </a:rPr>
              <a:t> Bakery +6.9%. </a:t>
            </a:r>
          </a:p>
          <a:p>
            <a:pPr>
              <a:buClr>
                <a:schemeClr val="bg1"/>
              </a:buClr>
              <a:buSzPts val="1100"/>
            </a:pPr>
            <a:endParaRPr lang="en-GB" sz="1100" b="1" spc="10" dirty="0">
              <a:solidFill>
                <a:schemeClr val="bg1"/>
              </a:solidFill>
              <a:latin typeface="Montserrat" panose="00000500000000000000" pitchFamily="2" charset="0"/>
              <a:ea typeface="Times New Roman" panose="02020603050405020304" pitchFamily="18" charset="0"/>
            </a:endParaRPr>
          </a:p>
          <a:p>
            <a:pPr>
              <a:buClr>
                <a:schemeClr val="bg1"/>
              </a:buClr>
              <a:buSzPts val="1100"/>
            </a:pPr>
            <a:r>
              <a:rPr lang="en-GB" sz="1100" spc="10" dirty="0">
                <a:solidFill>
                  <a:schemeClr val="bg1"/>
                </a:solidFill>
                <a:effectLst/>
                <a:latin typeface="Montserrat" panose="00000500000000000000" pitchFamily="2" charset="0"/>
                <a:ea typeface="Times New Roman" panose="02020603050405020304" pitchFamily="18" charset="0"/>
              </a:rPr>
              <a:t>After last month’s heatwave, value growth slowed for </a:t>
            </a:r>
            <a:r>
              <a:rPr lang="en-GB" sz="1100" b="1" spc="10" dirty="0">
                <a:solidFill>
                  <a:schemeClr val="bg1"/>
                </a:solidFill>
                <a:effectLst/>
                <a:latin typeface="Montserrat" panose="00000500000000000000" pitchFamily="2" charset="0"/>
                <a:ea typeface="Times New Roman" panose="02020603050405020304" pitchFamily="18" charset="0"/>
              </a:rPr>
              <a:t>Frozen </a:t>
            </a:r>
            <a:r>
              <a:rPr lang="en-GB" sz="1100" spc="10" dirty="0">
                <a:solidFill>
                  <a:schemeClr val="bg1"/>
                </a:solidFill>
                <a:effectLst/>
                <a:latin typeface="Montserrat" panose="00000500000000000000" pitchFamily="2" charset="0"/>
                <a:ea typeface="Times New Roman" panose="02020603050405020304" pitchFamily="18" charset="0"/>
              </a:rPr>
              <a:t>to </a:t>
            </a:r>
            <a:r>
              <a:rPr lang="en-GB" sz="1100" b="1" spc="10" dirty="0">
                <a:solidFill>
                  <a:schemeClr val="bg1"/>
                </a:solidFill>
                <a:effectLst/>
                <a:latin typeface="Montserrat" panose="00000500000000000000" pitchFamily="2" charset="0"/>
                <a:ea typeface="Times New Roman" panose="02020603050405020304" pitchFamily="18" charset="0"/>
              </a:rPr>
              <a:t>+6.8% </a:t>
            </a:r>
            <a:r>
              <a:rPr lang="en-GB" sz="1100" spc="10" dirty="0">
                <a:solidFill>
                  <a:schemeClr val="bg1"/>
                </a:solidFill>
                <a:effectLst/>
                <a:latin typeface="Montserrat" panose="00000500000000000000" pitchFamily="2" charset="0"/>
                <a:ea typeface="Times New Roman" panose="02020603050405020304" pitchFamily="18" charset="0"/>
              </a:rPr>
              <a:t>and</a:t>
            </a:r>
            <a:r>
              <a:rPr lang="en-GB" sz="1100" b="1" spc="10" dirty="0">
                <a:solidFill>
                  <a:schemeClr val="bg1"/>
                </a:solidFill>
                <a:effectLst/>
                <a:latin typeface="Montserrat" panose="00000500000000000000" pitchFamily="2" charset="0"/>
                <a:ea typeface="Times New Roman" panose="02020603050405020304" pitchFamily="18" charset="0"/>
              </a:rPr>
              <a:t> Delicatessen </a:t>
            </a:r>
            <a:r>
              <a:rPr lang="en-GB" sz="1100" spc="10" dirty="0">
                <a:solidFill>
                  <a:schemeClr val="bg1"/>
                </a:solidFill>
                <a:effectLst/>
                <a:latin typeface="Montserrat" panose="00000500000000000000" pitchFamily="2" charset="0"/>
                <a:ea typeface="Times New Roman" panose="02020603050405020304" pitchFamily="18" charset="0"/>
              </a:rPr>
              <a:t>to </a:t>
            </a:r>
            <a:r>
              <a:rPr lang="en-GB" sz="1100" b="1" spc="10" dirty="0">
                <a:solidFill>
                  <a:schemeClr val="bg1"/>
                </a:solidFill>
                <a:effectLst/>
                <a:latin typeface="Montserrat" panose="00000500000000000000" pitchFamily="2" charset="0"/>
                <a:ea typeface="Times New Roman" panose="02020603050405020304" pitchFamily="18" charset="0"/>
              </a:rPr>
              <a:t>+5.1%</a:t>
            </a:r>
            <a:r>
              <a:rPr lang="en-GB" sz="1100" spc="10" dirty="0">
                <a:solidFill>
                  <a:schemeClr val="bg1"/>
                </a:solidFill>
                <a:effectLst/>
                <a:latin typeface="Montserrat" panose="00000500000000000000" pitchFamily="2" charset="0"/>
                <a:ea typeface="Times New Roman" panose="02020603050405020304" pitchFamily="18" charset="0"/>
              </a:rPr>
              <a:t>.</a:t>
            </a:r>
          </a:p>
          <a:p>
            <a:pPr>
              <a:buClr>
                <a:schemeClr val="bg1"/>
              </a:buClr>
              <a:buSzPts val="1100"/>
            </a:pPr>
            <a:endParaRPr lang="en-GB" sz="1100" spc="10" dirty="0">
              <a:solidFill>
                <a:schemeClr val="bg1"/>
              </a:solidFill>
              <a:effectLst/>
              <a:latin typeface="Montserrat" panose="00000500000000000000" pitchFamily="2" charset="0"/>
              <a:ea typeface="Times New Roman" panose="02020603050405020304" pitchFamily="18" charset="0"/>
            </a:endParaRPr>
          </a:p>
          <a:p>
            <a:pPr lvl="0">
              <a:spcAft>
                <a:spcPts val="0"/>
              </a:spcAft>
              <a:buClr>
                <a:schemeClr val="bg1"/>
              </a:buClr>
              <a:buSzPts val="1100"/>
            </a:pPr>
            <a:endParaRPr lang="en-GB" sz="1100" dirty="0">
              <a:solidFill>
                <a:schemeClr val="bg1"/>
              </a:solidFill>
              <a:effectLst/>
              <a:latin typeface="Montserrat" panose="00000500000000000000" pitchFamily="2" charset="0"/>
              <a:ea typeface="Times New Roman" panose="02020603050405020304" pitchFamily="18" charset="0"/>
            </a:endParaRPr>
          </a:p>
          <a:p>
            <a:pPr marL="171450" lvl="0" indent="-171450">
              <a:spcAft>
                <a:spcPts val="0"/>
              </a:spcAft>
              <a:buClr>
                <a:schemeClr val="bg1"/>
              </a:buClr>
              <a:buSzPts val="1100"/>
              <a:buFont typeface="Wingdings" panose="05000000000000000000" pitchFamily="2" charset="2"/>
              <a:buChar char="§"/>
            </a:pPr>
            <a:endParaRPr lang="en-GB" sz="1100" spc="10" dirty="0">
              <a:solidFill>
                <a:schemeClr val="bg1"/>
              </a:solidFill>
              <a:latin typeface="Montserrat" panose="00000500000000000000" pitchFamily="2" charset="0"/>
              <a:ea typeface="Times New Roman" panose="02020603050405020304" pitchFamily="18" charset="0"/>
            </a:endParaRPr>
          </a:p>
          <a:p>
            <a:pPr marL="171450" lvl="0" indent="-171450">
              <a:spcAft>
                <a:spcPts val="0"/>
              </a:spcAft>
              <a:buClr>
                <a:schemeClr val="bg1"/>
              </a:buClr>
              <a:buSzPts val="1100"/>
              <a:buFont typeface="Wingdings" panose="05000000000000000000" pitchFamily="2" charset="2"/>
              <a:buChar char="§"/>
            </a:pPr>
            <a:endParaRPr lang="en-GB" sz="1100" spc="10" dirty="0">
              <a:solidFill>
                <a:schemeClr val="bg1"/>
              </a:solidFill>
              <a:effectLst/>
              <a:latin typeface="Montserrat" panose="00000500000000000000" pitchFamily="2" charset="0"/>
              <a:ea typeface="Times New Roman" panose="02020603050405020304" pitchFamily="18" charset="0"/>
            </a:endParaRPr>
          </a:p>
        </p:txBody>
      </p:sp>
      <p:sp>
        <p:nvSpPr>
          <p:cNvPr id="652" name="Google Shape;652;p59"/>
          <p:cNvSpPr txBox="1">
            <a:spLocks noGrp="1"/>
          </p:cNvSpPr>
          <p:nvPr>
            <p:ph type="title"/>
          </p:nvPr>
        </p:nvSpPr>
        <p:spPr>
          <a:xfrm>
            <a:off x="200775" y="292625"/>
            <a:ext cx="8735431" cy="393600"/>
          </a:xfrm>
        </p:spPr>
        <p:txBody>
          <a:bodyPr spcFirstLastPara="1" wrap="square" lIns="0" tIns="91425" rIns="0" bIns="91425" anchor="t" anchorCtr="0">
            <a:noAutofit/>
          </a:bodyPr>
          <a:lstStyle/>
          <a:p>
            <a:r>
              <a:rPr lang="en-GB" dirty="0">
                <a:solidFill>
                  <a:schemeClr val="bg1"/>
                </a:solidFill>
                <a:latin typeface="Montserrat" panose="00000500000000000000" pitchFamily="2" charset="0"/>
                <a:cs typeface="Times New Roman" panose="02020603050405020304" pitchFamily="18" charset="0"/>
              </a:rPr>
              <a:t>Total Till growths have slowed in September</a:t>
            </a:r>
            <a:endParaRPr lang="en-GB"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710707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641" name="Google Shape;641;p59"/>
          <p:cNvSpPr txBox="1"/>
          <p:nvPr/>
        </p:nvSpPr>
        <p:spPr>
          <a:xfrm>
            <a:off x="356660" y="126536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solidFill>
                  <a:srgbClr val="FFFFFF"/>
                </a:solidFill>
                <a:latin typeface="Avenir Next LT Pro" panose="020B0504020202020204" pitchFamily="34" charset="0"/>
                <a:ea typeface="Montserrat"/>
                <a:cs typeface="Montserrat"/>
                <a:sym typeface="Montserrat"/>
              </a:rPr>
              <a:t>1</a:t>
            </a:r>
            <a:endParaRPr sz="3000" b="1" i="0" u="none" strike="noStrike" cap="none" dirty="0">
              <a:solidFill>
                <a:srgbClr val="FFFFFF"/>
              </a:solidFill>
              <a:latin typeface="Avenir Next LT Pro" panose="020B0504020202020204" pitchFamily="34" charset="0"/>
              <a:ea typeface="Montserrat"/>
              <a:cs typeface="Montserrat"/>
              <a:sym typeface="Montserrat"/>
            </a:endParaRPr>
          </a:p>
        </p:txBody>
      </p:sp>
      <p:sp>
        <p:nvSpPr>
          <p:cNvPr id="642" name="Google Shape;642;p59"/>
          <p:cNvSpPr txBox="1"/>
          <p:nvPr/>
        </p:nvSpPr>
        <p:spPr>
          <a:xfrm>
            <a:off x="3225111" y="126536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Avenir Next LT Pro" panose="020B0504020202020204" pitchFamily="34" charset="0"/>
                <a:ea typeface="Montserrat"/>
                <a:cs typeface="Montserrat"/>
                <a:sym typeface="Montserrat"/>
              </a:rPr>
              <a:t>2</a:t>
            </a:r>
            <a:endParaRPr sz="3000" b="1" i="0" u="none" strike="noStrike" cap="none" dirty="0">
              <a:solidFill>
                <a:srgbClr val="FFFFFF"/>
              </a:solidFill>
              <a:latin typeface="Avenir Next LT Pro" panose="020B0504020202020204" pitchFamily="34" charset="0"/>
              <a:ea typeface="Montserrat"/>
              <a:cs typeface="Montserrat"/>
              <a:sym typeface="Montserrat"/>
            </a:endParaRPr>
          </a:p>
        </p:txBody>
      </p:sp>
      <p:sp>
        <p:nvSpPr>
          <p:cNvPr id="643" name="Google Shape;643;p59"/>
          <p:cNvSpPr txBox="1"/>
          <p:nvPr/>
        </p:nvSpPr>
        <p:spPr>
          <a:xfrm>
            <a:off x="6093575" y="126536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Avenir Next LT Pro" panose="020B0504020202020204" pitchFamily="34" charset="0"/>
                <a:ea typeface="Montserrat"/>
                <a:cs typeface="Montserrat"/>
                <a:sym typeface="Montserrat"/>
              </a:rPr>
              <a:t>3</a:t>
            </a:r>
            <a:endParaRPr sz="3000" b="1" i="0" u="none" strike="noStrike" cap="none" dirty="0">
              <a:solidFill>
                <a:srgbClr val="FFFFFF"/>
              </a:solidFill>
              <a:latin typeface="Avenir Next LT Pro" panose="020B0504020202020204" pitchFamily="34" charset="0"/>
              <a:ea typeface="Montserrat"/>
              <a:cs typeface="Montserrat"/>
              <a:sym typeface="Montserrat"/>
            </a:endParaRPr>
          </a:p>
        </p:txBody>
      </p:sp>
      <p:sp>
        <p:nvSpPr>
          <p:cNvPr id="644" name="Google Shape;644;p59"/>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sp>
        <p:nvSpPr>
          <p:cNvPr id="645" name="Google Shape;645;p59"/>
          <p:cNvSpPr txBox="1"/>
          <p:nvPr/>
        </p:nvSpPr>
        <p:spPr>
          <a:xfrm>
            <a:off x="10055" y="1868928"/>
            <a:ext cx="2906167" cy="2712590"/>
          </a:xfrm>
          <a:prstGeom prst="rect">
            <a:avLst/>
          </a:prstGeom>
          <a:noFill/>
          <a:ln>
            <a:noFill/>
          </a:ln>
        </p:spPr>
        <p:txBody>
          <a:bodyPr spcFirstLastPara="1" wrap="square" lIns="0" tIns="45700" rIns="0" bIns="45700" anchor="t" anchorCtr="0">
            <a:noAutofit/>
          </a:bodyPr>
          <a:lstStyle/>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With </a:t>
            </a:r>
            <a:r>
              <a:rPr lang="en-GB" sz="1100" b="1" spc="10" dirty="0">
                <a:solidFill>
                  <a:schemeClr val="bg1"/>
                </a:solidFill>
                <a:effectLst/>
                <a:latin typeface="Montserrat" panose="00000500000000000000" pitchFamily="2" charset="0"/>
                <a:ea typeface="Times New Roman" panose="02020603050405020304" pitchFamily="18" charset="0"/>
              </a:rPr>
              <a:t>food prices </a:t>
            </a:r>
            <a:r>
              <a:rPr lang="en-GB" sz="1100" spc="10" dirty="0">
                <a:solidFill>
                  <a:schemeClr val="bg1"/>
                </a:solidFill>
                <a:effectLst/>
                <a:latin typeface="Montserrat" panose="00000500000000000000" pitchFamily="2" charset="0"/>
                <a:ea typeface="Times New Roman" panose="02020603050405020304" pitchFamily="18" charset="0"/>
              </a:rPr>
              <a:t>continuing to </a:t>
            </a:r>
            <a:r>
              <a:rPr lang="en-GB" sz="1100" b="1" spc="10" dirty="0">
                <a:solidFill>
                  <a:schemeClr val="accent1"/>
                </a:solidFill>
                <a:effectLst/>
                <a:latin typeface="Montserrat" panose="00000500000000000000" pitchFamily="2" charset="0"/>
                <a:ea typeface="Times New Roman" panose="02020603050405020304" pitchFamily="18" charset="0"/>
              </a:rPr>
              <a:t>rise</a:t>
            </a:r>
            <a:r>
              <a:rPr lang="en-GB" sz="1100" spc="10" dirty="0">
                <a:solidFill>
                  <a:schemeClr val="bg1"/>
                </a:solidFill>
                <a:effectLst/>
                <a:latin typeface="Montserrat" panose="00000500000000000000" pitchFamily="2" charset="0"/>
                <a:ea typeface="Times New Roman" panose="02020603050405020304" pitchFamily="18" charset="0"/>
              </a:rPr>
              <a:t> and </a:t>
            </a:r>
            <a:r>
              <a:rPr lang="en-GB" sz="1100" b="1" spc="10" dirty="0">
                <a:solidFill>
                  <a:schemeClr val="bg1"/>
                </a:solidFill>
                <a:effectLst/>
                <a:latin typeface="Montserrat" panose="00000500000000000000" pitchFamily="2" charset="0"/>
                <a:ea typeface="Times New Roman" panose="02020603050405020304" pitchFamily="18" charset="0"/>
              </a:rPr>
              <a:t>household energy costs </a:t>
            </a:r>
            <a:r>
              <a:rPr lang="en-GB" sz="1100" spc="10" dirty="0">
                <a:solidFill>
                  <a:schemeClr val="bg1"/>
                </a:solidFill>
                <a:effectLst/>
                <a:latin typeface="Montserrat" panose="00000500000000000000" pitchFamily="2" charset="0"/>
                <a:ea typeface="Times New Roman" panose="02020603050405020304" pitchFamily="18" charset="0"/>
              </a:rPr>
              <a:t>about to </a:t>
            </a:r>
            <a:r>
              <a:rPr lang="en-GB" sz="1100" b="1" spc="10" dirty="0">
                <a:solidFill>
                  <a:schemeClr val="accent1"/>
                </a:solidFill>
                <a:effectLst/>
                <a:latin typeface="Montserrat" panose="00000500000000000000" pitchFamily="2" charset="0"/>
                <a:ea typeface="Times New Roman" panose="02020603050405020304" pitchFamily="18" charset="0"/>
              </a:rPr>
              <a:t>jump</a:t>
            </a:r>
            <a:r>
              <a:rPr lang="en-GB" sz="1100" spc="10" dirty="0">
                <a:solidFill>
                  <a:schemeClr val="bg1"/>
                </a:solidFill>
                <a:effectLst/>
                <a:latin typeface="Montserrat" panose="00000500000000000000" pitchFamily="2" charset="0"/>
                <a:ea typeface="Times New Roman" panose="02020603050405020304" pitchFamily="18" charset="0"/>
              </a:rPr>
              <a:t> in October shoppers will </a:t>
            </a:r>
            <a:r>
              <a:rPr lang="en-GB" sz="1100" b="1" spc="10" dirty="0">
                <a:solidFill>
                  <a:schemeClr val="bg1"/>
                </a:solidFill>
                <a:effectLst/>
                <a:latin typeface="Montserrat" panose="00000500000000000000" pitchFamily="2" charset="0"/>
                <a:ea typeface="Times New Roman" panose="02020603050405020304" pitchFamily="18" charset="0"/>
              </a:rPr>
              <a:t>increasingly</a:t>
            </a:r>
            <a:r>
              <a:rPr lang="en-GB" sz="1100" spc="10" dirty="0">
                <a:solidFill>
                  <a:schemeClr val="bg1"/>
                </a:solidFill>
                <a:effectLst/>
                <a:latin typeface="Montserrat" panose="00000500000000000000" pitchFamily="2" charset="0"/>
                <a:ea typeface="Times New Roman" panose="02020603050405020304" pitchFamily="18" charset="0"/>
              </a:rPr>
              <a:t> now </a:t>
            </a:r>
            <a:r>
              <a:rPr lang="en-GB" sz="1100" b="1" spc="10" dirty="0">
                <a:solidFill>
                  <a:schemeClr val="bg1"/>
                </a:solidFill>
                <a:effectLst/>
                <a:latin typeface="Montserrat" panose="00000500000000000000" pitchFamily="2" charset="0"/>
                <a:ea typeface="Times New Roman" panose="02020603050405020304" pitchFamily="18" charset="0"/>
              </a:rPr>
              <a:t>focus</a:t>
            </a:r>
            <a:r>
              <a:rPr lang="en-GB" sz="1100" spc="10" dirty="0">
                <a:solidFill>
                  <a:schemeClr val="bg1"/>
                </a:solidFill>
                <a:effectLst/>
                <a:latin typeface="Montserrat" panose="00000500000000000000" pitchFamily="2" charset="0"/>
                <a:ea typeface="Times New Roman" panose="02020603050405020304" pitchFamily="18" charset="0"/>
              </a:rPr>
              <a:t> on the </a:t>
            </a:r>
            <a:r>
              <a:rPr lang="en-GB" sz="1100" b="1" spc="10" dirty="0">
                <a:solidFill>
                  <a:schemeClr val="accent1"/>
                </a:solidFill>
                <a:effectLst/>
                <a:latin typeface="Montserrat" panose="00000500000000000000" pitchFamily="2" charset="0"/>
                <a:ea typeface="Times New Roman" panose="02020603050405020304" pitchFamily="18" charset="0"/>
              </a:rPr>
              <a:t>cost</a:t>
            </a:r>
            <a:r>
              <a:rPr lang="en-GB" sz="1100" spc="10" dirty="0">
                <a:solidFill>
                  <a:schemeClr val="bg1"/>
                </a:solidFill>
                <a:effectLst/>
                <a:latin typeface="Montserrat" panose="00000500000000000000" pitchFamily="2" charset="0"/>
                <a:ea typeface="Times New Roman" panose="02020603050405020304" pitchFamily="18" charset="0"/>
              </a:rPr>
              <a:t> of their </a:t>
            </a:r>
            <a:r>
              <a:rPr lang="en-GB" sz="1100" b="1" spc="10" dirty="0">
                <a:solidFill>
                  <a:schemeClr val="bg1"/>
                </a:solidFill>
                <a:effectLst/>
                <a:latin typeface="Montserrat" panose="00000500000000000000" pitchFamily="2" charset="0"/>
                <a:ea typeface="Times New Roman" panose="02020603050405020304" pitchFamily="18" charset="0"/>
              </a:rPr>
              <a:t>weekly groceries</a:t>
            </a:r>
            <a:r>
              <a:rPr lang="en-GB" sz="1100" spc="10" dirty="0">
                <a:solidFill>
                  <a:schemeClr val="bg1"/>
                </a:solidFill>
                <a:effectLst/>
                <a:latin typeface="Montserrat" panose="00000500000000000000" pitchFamily="2" charset="0"/>
                <a:ea typeface="Times New Roman" panose="02020603050405020304" pitchFamily="18" charset="0"/>
              </a:rPr>
              <a:t> and how to further reign in spend during Q4.</a:t>
            </a:r>
          </a:p>
          <a:p>
            <a:pPr marL="342900" lvl="0" indent="-342900">
              <a:buSzPts val="1100"/>
              <a:buFont typeface="Symbol" panose="05050102010706020507" pitchFamily="18" charset="2"/>
              <a:buChar char=""/>
              <a:tabLst>
                <a:tab pos="457200" algn="l"/>
              </a:tabLst>
            </a:pPr>
            <a:endParaRPr lang="en-US" sz="1100" dirty="0">
              <a:solidFill>
                <a:schemeClr val="bg1"/>
              </a:solidFill>
              <a:latin typeface="Montserrat" panose="00000500000000000000" pitchFamily="2" charset="0"/>
              <a:ea typeface="Times New Roman" panose="02020603050405020304" pitchFamily="18" charset="0"/>
            </a:endParaRPr>
          </a:p>
          <a:p>
            <a:pPr marL="342900" lvl="0" indent="-342900">
              <a:buSzPts val="1100"/>
              <a:buFont typeface="Symbol" panose="05050102010706020507" pitchFamily="18" charset="2"/>
              <a:buChar char=""/>
              <a:tabLst>
                <a:tab pos="457200" algn="l"/>
              </a:tabLst>
            </a:pPr>
            <a:endParaRPr lang="en-US" sz="1100" dirty="0">
              <a:solidFill>
                <a:schemeClr val="bg1"/>
              </a:solidFill>
              <a:effectLst/>
              <a:latin typeface="Montserrat" panose="00000500000000000000" pitchFamily="2" charset="0"/>
              <a:ea typeface="Times New Roman" panose="02020603050405020304" pitchFamily="18" charset="0"/>
            </a:endParaRPr>
          </a:p>
        </p:txBody>
      </p:sp>
      <p:cxnSp>
        <p:nvCxnSpPr>
          <p:cNvPr id="646" name="Google Shape;646;p59"/>
          <p:cNvCxnSpPr/>
          <p:nvPr/>
        </p:nvCxnSpPr>
        <p:spPr>
          <a:xfrm>
            <a:off x="338424" y="1795575"/>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7" name="Google Shape;647;p59"/>
          <p:cNvCxnSpPr/>
          <p:nvPr/>
        </p:nvCxnSpPr>
        <p:spPr>
          <a:xfrm>
            <a:off x="3215999" y="1795575"/>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8" name="Google Shape;648;p59"/>
          <p:cNvCxnSpPr/>
          <p:nvPr/>
        </p:nvCxnSpPr>
        <p:spPr>
          <a:xfrm>
            <a:off x="6093574" y="1795575"/>
            <a:ext cx="2712000" cy="0"/>
          </a:xfrm>
          <a:prstGeom prst="straightConnector1">
            <a:avLst/>
          </a:prstGeom>
          <a:noFill/>
          <a:ln w="9525" cap="flat" cmpd="sng">
            <a:solidFill>
              <a:srgbClr val="FFFFFF"/>
            </a:solidFill>
            <a:prstDash val="solid"/>
            <a:round/>
            <a:headEnd type="none" w="med" len="med"/>
            <a:tailEnd type="none" w="med" len="med"/>
          </a:ln>
        </p:spPr>
      </p:cxnSp>
      <p:sp>
        <p:nvSpPr>
          <p:cNvPr id="649" name="Google Shape;649;p59"/>
          <p:cNvSpPr txBox="1"/>
          <p:nvPr/>
        </p:nvSpPr>
        <p:spPr>
          <a:xfrm>
            <a:off x="3301577" y="1833006"/>
            <a:ext cx="2489623" cy="2903517"/>
          </a:xfrm>
          <a:prstGeom prst="rect">
            <a:avLst/>
          </a:prstGeom>
          <a:noFill/>
          <a:ln>
            <a:noFill/>
          </a:ln>
        </p:spPr>
        <p:txBody>
          <a:bodyPr spcFirstLastPara="1" wrap="square" lIns="0" tIns="45700" rIns="0" bIns="45700" anchor="t" anchorCtr="0">
            <a:noAutofit/>
          </a:bodyPr>
          <a:lstStyle/>
          <a:p>
            <a:pPr>
              <a:spcBef>
                <a:spcPts val="500"/>
              </a:spcBef>
              <a:buSzPts val="1100"/>
            </a:pPr>
            <a:r>
              <a:rPr lang="en-GB" sz="1100" spc="10" dirty="0">
                <a:solidFill>
                  <a:schemeClr val="bg1"/>
                </a:solidFill>
                <a:effectLst/>
                <a:latin typeface="Montserrat" panose="00000500000000000000" pitchFamily="2" charset="0"/>
                <a:ea typeface="Times New Roman" panose="02020603050405020304" pitchFamily="18" charset="0"/>
              </a:rPr>
              <a:t>With </a:t>
            </a:r>
            <a:r>
              <a:rPr lang="en-GB" sz="1100" b="1" spc="10" dirty="0">
                <a:solidFill>
                  <a:schemeClr val="bg1"/>
                </a:solidFill>
                <a:effectLst/>
                <a:latin typeface="Montserrat" panose="00000500000000000000" pitchFamily="2" charset="0"/>
                <a:ea typeface="Times New Roman" panose="02020603050405020304" pitchFamily="18" charset="0"/>
              </a:rPr>
              <a:t>CPI inflation </a:t>
            </a:r>
            <a:r>
              <a:rPr lang="en-GB" sz="1100" spc="10" dirty="0">
                <a:solidFill>
                  <a:schemeClr val="bg1"/>
                </a:solidFill>
                <a:effectLst/>
                <a:latin typeface="Montserrat" panose="00000500000000000000" pitchFamily="2" charset="0"/>
                <a:ea typeface="Times New Roman" panose="02020603050405020304" pitchFamily="18" charset="0"/>
              </a:rPr>
              <a:t>expected to remain </a:t>
            </a:r>
            <a:r>
              <a:rPr lang="en-GB" sz="1100" b="1" spc="10" dirty="0">
                <a:solidFill>
                  <a:schemeClr val="accent1"/>
                </a:solidFill>
                <a:effectLst/>
                <a:latin typeface="Montserrat" panose="00000500000000000000" pitchFamily="2" charset="0"/>
                <a:ea typeface="Times New Roman" panose="02020603050405020304" pitchFamily="18" charset="0"/>
              </a:rPr>
              <a:t>close</a:t>
            </a:r>
            <a:r>
              <a:rPr lang="en-GB" sz="1100" spc="10" dirty="0">
                <a:solidFill>
                  <a:schemeClr val="bg1"/>
                </a:solidFill>
                <a:effectLst/>
                <a:latin typeface="Montserrat" panose="00000500000000000000" pitchFamily="2" charset="0"/>
                <a:ea typeface="Times New Roman" panose="02020603050405020304" pitchFamily="18" charset="0"/>
              </a:rPr>
              <a:t> to </a:t>
            </a:r>
            <a:r>
              <a:rPr lang="en-GB" sz="1100" b="1" spc="10" dirty="0">
                <a:solidFill>
                  <a:schemeClr val="bg1"/>
                </a:solidFill>
                <a:effectLst/>
                <a:latin typeface="Montserrat" panose="00000500000000000000" pitchFamily="2" charset="0"/>
                <a:ea typeface="Times New Roman" panose="02020603050405020304" pitchFamily="18" charset="0"/>
              </a:rPr>
              <a:t>current (+10%) </a:t>
            </a:r>
            <a:r>
              <a:rPr lang="en-GB" sz="1100" spc="10" dirty="0">
                <a:solidFill>
                  <a:schemeClr val="bg1"/>
                </a:solidFill>
                <a:effectLst/>
                <a:latin typeface="Montserrat" panose="00000500000000000000" pitchFamily="2" charset="0"/>
                <a:ea typeface="Times New Roman" panose="02020603050405020304" pitchFamily="18" charset="0"/>
              </a:rPr>
              <a:t>levels for the </a:t>
            </a:r>
            <a:r>
              <a:rPr lang="en-GB" sz="1100" b="1" spc="10" dirty="0">
                <a:solidFill>
                  <a:schemeClr val="bg1"/>
                </a:solidFill>
                <a:effectLst/>
                <a:latin typeface="Montserrat" panose="00000500000000000000" pitchFamily="2" charset="0"/>
                <a:ea typeface="Times New Roman" panose="02020603050405020304" pitchFamily="18" charset="0"/>
              </a:rPr>
              <a:t>rest of the year </a:t>
            </a:r>
            <a:r>
              <a:rPr lang="en-GB" sz="1100" spc="10" dirty="0">
                <a:solidFill>
                  <a:schemeClr val="bg1"/>
                </a:solidFill>
                <a:effectLst/>
                <a:latin typeface="Montserrat" panose="00000500000000000000" pitchFamily="2" charset="0"/>
                <a:ea typeface="Times New Roman" panose="02020603050405020304" pitchFamily="18" charset="0"/>
              </a:rPr>
              <a:t>and large </a:t>
            </a:r>
            <a:r>
              <a:rPr lang="en-GB" sz="1100" b="1" spc="10" dirty="0">
                <a:solidFill>
                  <a:schemeClr val="accent1"/>
                </a:solidFill>
                <a:effectLst/>
                <a:latin typeface="Montserrat" panose="00000500000000000000" pitchFamily="2" charset="0"/>
                <a:ea typeface="Times New Roman" panose="02020603050405020304" pitchFamily="18" charset="0"/>
              </a:rPr>
              <a:t>increases</a:t>
            </a:r>
            <a:r>
              <a:rPr lang="en-GB" sz="1100" spc="10" dirty="0">
                <a:solidFill>
                  <a:schemeClr val="bg1"/>
                </a:solidFill>
                <a:effectLst/>
                <a:latin typeface="Montserrat" panose="00000500000000000000" pitchFamily="2" charset="0"/>
                <a:ea typeface="Times New Roman" panose="02020603050405020304" pitchFamily="18" charset="0"/>
              </a:rPr>
              <a:t> in </a:t>
            </a:r>
            <a:r>
              <a:rPr lang="en-GB" sz="1100" b="1" spc="10" dirty="0">
                <a:solidFill>
                  <a:schemeClr val="accent1"/>
                </a:solidFill>
                <a:effectLst/>
                <a:latin typeface="Montserrat" panose="00000500000000000000" pitchFamily="2" charset="0"/>
                <a:ea typeface="Times New Roman" panose="02020603050405020304" pitchFamily="18" charset="0"/>
              </a:rPr>
              <a:t>energy costs </a:t>
            </a:r>
            <a:r>
              <a:rPr lang="en-GB" sz="1100" b="1" spc="10" dirty="0">
                <a:solidFill>
                  <a:schemeClr val="bg1"/>
                </a:solidFill>
                <a:effectLst/>
                <a:latin typeface="Montserrat" panose="00000500000000000000" pitchFamily="2" charset="0"/>
                <a:ea typeface="Times New Roman" panose="02020603050405020304" pitchFamily="18" charset="0"/>
              </a:rPr>
              <a:t>anticipated </a:t>
            </a:r>
            <a:r>
              <a:rPr lang="en-GB" sz="1100" spc="10" dirty="0">
                <a:solidFill>
                  <a:schemeClr val="bg1"/>
                </a:solidFill>
                <a:effectLst/>
                <a:latin typeface="Montserrat" panose="00000500000000000000" pitchFamily="2" charset="0"/>
                <a:ea typeface="Times New Roman" panose="02020603050405020304" pitchFamily="18" charset="0"/>
              </a:rPr>
              <a:t>as we </a:t>
            </a:r>
            <a:r>
              <a:rPr lang="en-GB" sz="1100" b="1" spc="10" dirty="0">
                <a:solidFill>
                  <a:schemeClr val="bg1"/>
                </a:solidFill>
                <a:effectLst/>
                <a:latin typeface="Montserrat" panose="00000500000000000000" pitchFamily="2" charset="0"/>
                <a:ea typeface="Times New Roman" panose="02020603050405020304" pitchFamily="18" charset="0"/>
              </a:rPr>
              <a:t>enter autumn</a:t>
            </a:r>
            <a:r>
              <a:rPr lang="en-GB" sz="1100" spc="10" dirty="0">
                <a:solidFill>
                  <a:schemeClr val="bg1"/>
                </a:solidFill>
                <a:effectLst/>
                <a:latin typeface="Montserrat" panose="00000500000000000000" pitchFamily="2" charset="0"/>
                <a:ea typeface="Times New Roman" panose="02020603050405020304" pitchFamily="18" charset="0"/>
              </a:rPr>
              <a:t>, it is not a surprise that </a:t>
            </a:r>
            <a:r>
              <a:rPr lang="en-GB" sz="1100" b="1" spc="10" dirty="0">
                <a:solidFill>
                  <a:schemeClr val="accent1"/>
                </a:solidFill>
                <a:effectLst/>
                <a:latin typeface="Montserrat" panose="00000500000000000000" pitchFamily="2" charset="0"/>
                <a:ea typeface="Times New Roman" panose="02020603050405020304" pitchFamily="18" charset="0"/>
              </a:rPr>
              <a:t>57%</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bg1"/>
                </a:solidFill>
                <a:effectLst/>
                <a:latin typeface="Montserrat" panose="00000500000000000000" pitchFamily="2" charset="0"/>
                <a:ea typeface="Times New Roman" panose="02020603050405020304" pitchFamily="18" charset="0"/>
              </a:rPr>
              <a:t>of consumers </a:t>
            </a:r>
            <a:r>
              <a:rPr lang="en-GB" sz="1100" spc="10" dirty="0">
                <a:solidFill>
                  <a:schemeClr val="bg1"/>
                </a:solidFill>
                <a:effectLst/>
                <a:latin typeface="Montserrat" panose="00000500000000000000" pitchFamily="2" charset="0"/>
                <a:ea typeface="Times New Roman" panose="02020603050405020304" pitchFamily="18" charset="0"/>
              </a:rPr>
              <a:t>are saying they have </a:t>
            </a:r>
            <a:r>
              <a:rPr lang="en-GB" sz="1100" b="1" spc="10" dirty="0">
                <a:solidFill>
                  <a:schemeClr val="bg1"/>
                </a:solidFill>
                <a:effectLst/>
                <a:latin typeface="Montserrat" panose="00000500000000000000" pitchFamily="2" charset="0"/>
                <a:ea typeface="Times New Roman" panose="02020603050405020304" pitchFamily="18" charset="0"/>
              </a:rPr>
              <a:t>been </a:t>
            </a:r>
            <a:r>
              <a:rPr lang="en-GB" sz="1100" b="1" spc="10" dirty="0">
                <a:solidFill>
                  <a:schemeClr val="accent1"/>
                </a:solidFill>
                <a:effectLst/>
                <a:latin typeface="Montserrat" panose="00000500000000000000" pitchFamily="2" charset="0"/>
                <a:ea typeface="Times New Roman" panose="02020603050405020304" pitchFamily="18" charset="0"/>
              </a:rPr>
              <a:t>severely</a:t>
            </a:r>
            <a:r>
              <a:rPr lang="en-GB" sz="1100" spc="10" dirty="0">
                <a:solidFill>
                  <a:schemeClr val="bg1"/>
                </a:solidFill>
                <a:effectLst/>
                <a:latin typeface="Montserrat" panose="00000500000000000000" pitchFamily="2" charset="0"/>
                <a:ea typeface="Times New Roman" panose="02020603050405020304" pitchFamily="18" charset="0"/>
              </a:rPr>
              <a:t> or </a:t>
            </a:r>
            <a:r>
              <a:rPr lang="en-GB" sz="1100" b="1" spc="10" dirty="0">
                <a:solidFill>
                  <a:schemeClr val="accent1"/>
                </a:solidFill>
                <a:effectLst/>
                <a:latin typeface="Montserrat" panose="00000500000000000000" pitchFamily="2" charset="0"/>
                <a:ea typeface="Times New Roman" panose="02020603050405020304" pitchFamily="18" charset="0"/>
              </a:rPr>
              <a:t>moderately</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bg1"/>
                </a:solidFill>
                <a:effectLst/>
                <a:latin typeface="Montserrat" panose="00000500000000000000" pitchFamily="2" charset="0"/>
                <a:ea typeface="Times New Roman" panose="02020603050405020304" pitchFamily="18" charset="0"/>
              </a:rPr>
              <a:t>affected</a:t>
            </a:r>
            <a:r>
              <a:rPr lang="en-GB" sz="1100" spc="10" dirty="0">
                <a:solidFill>
                  <a:schemeClr val="bg1"/>
                </a:solidFill>
                <a:effectLst/>
                <a:latin typeface="Montserrat" panose="00000500000000000000" pitchFamily="2" charset="0"/>
                <a:ea typeface="Times New Roman" panose="02020603050405020304" pitchFamily="18" charset="0"/>
              </a:rPr>
              <a:t> by the </a:t>
            </a:r>
            <a:r>
              <a:rPr lang="en-GB" sz="1100" b="1" spc="10" dirty="0">
                <a:solidFill>
                  <a:schemeClr val="bg1"/>
                </a:solidFill>
                <a:effectLst/>
                <a:latin typeface="Montserrat" panose="00000500000000000000" pitchFamily="2" charset="0"/>
                <a:ea typeface="Times New Roman" panose="02020603050405020304" pitchFamily="18" charset="0"/>
              </a:rPr>
              <a:t>cost of living crisis </a:t>
            </a:r>
            <a:r>
              <a:rPr lang="en-GB" sz="1100" spc="10" dirty="0">
                <a:solidFill>
                  <a:schemeClr val="bg1"/>
                </a:solidFill>
                <a:effectLst/>
                <a:latin typeface="Montserrat" panose="00000500000000000000" pitchFamily="2" charset="0"/>
                <a:ea typeface="Times New Roman" panose="02020603050405020304" pitchFamily="18" charset="0"/>
              </a:rPr>
              <a:t>and in </a:t>
            </a:r>
            <a:r>
              <a:rPr lang="en-GB" sz="1100" b="1" spc="10" dirty="0">
                <a:solidFill>
                  <a:schemeClr val="accent1"/>
                </a:solidFill>
                <a:effectLst/>
                <a:latin typeface="Montserrat" panose="00000500000000000000" pitchFamily="2" charset="0"/>
                <a:ea typeface="Times New Roman" panose="02020603050405020304" pitchFamily="18" charset="0"/>
              </a:rPr>
              <a:t>3 months </a:t>
            </a:r>
            <a:r>
              <a:rPr lang="en-GB" sz="1100" spc="10" dirty="0">
                <a:solidFill>
                  <a:schemeClr val="bg1"/>
                </a:solidFill>
                <a:effectLst/>
                <a:latin typeface="Montserrat" panose="00000500000000000000" pitchFamily="2" charset="0"/>
                <a:ea typeface="Times New Roman" panose="02020603050405020304" pitchFamily="18" charset="0"/>
              </a:rPr>
              <a:t>this is </a:t>
            </a:r>
            <a:r>
              <a:rPr lang="en-GB" sz="1100" b="1" spc="10" dirty="0">
                <a:solidFill>
                  <a:schemeClr val="bg1"/>
                </a:solidFill>
                <a:effectLst/>
                <a:latin typeface="Montserrat" panose="00000500000000000000" pitchFamily="2" charset="0"/>
                <a:ea typeface="Times New Roman" panose="02020603050405020304" pitchFamily="18" charset="0"/>
              </a:rPr>
              <a:t>anticipated</a:t>
            </a:r>
            <a:r>
              <a:rPr lang="en-GB" sz="1100" spc="10" dirty="0">
                <a:solidFill>
                  <a:schemeClr val="bg1"/>
                </a:solidFill>
                <a:effectLst/>
                <a:latin typeface="Montserrat" panose="00000500000000000000" pitchFamily="2" charset="0"/>
                <a:ea typeface="Times New Roman" panose="02020603050405020304" pitchFamily="18" charset="0"/>
              </a:rPr>
              <a:t> to rise to </a:t>
            </a:r>
            <a:r>
              <a:rPr lang="en-GB" sz="1100" b="1" spc="10" dirty="0">
                <a:solidFill>
                  <a:schemeClr val="accent1"/>
                </a:solidFill>
                <a:effectLst/>
                <a:latin typeface="Montserrat" panose="00000500000000000000" pitchFamily="2" charset="0"/>
                <a:ea typeface="Times New Roman" panose="02020603050405020304" pitchFamily="18" charset="0"/>
              </a:rPr>
              <a:t>76%.*</a:t>
            </a:r>
          </a:p>
          <a:p>
            <a:pPr>
              <a:spcBef>
                <a:spcPts val="500"/>
              </a:spcBef>
              <a:buSzPts val="1100"/>
            </a:pPr>
            <a:endParaRPr lang="en-GB" sz="1100" spc="10" dirty="0">
              <a:solidFill>
                <a:schemeClr val="bg1"/>
              </a:solidFill>
              <a:latin typeface="Montserrat" panose="00000500000000000000" pitchFamily="2" charset="0"/>
              <a:ea typeface="Times New Roman" panose="02020603050405020304" pitchFamily="18" charset="0"/>
            </a:endParaRPr>
          </a:p>
          <a:p>
            <a:pPr>
              <a:spcBef>
                <a:spcPts val="500"/>
              </a:spcBef>
              <a:buSzPts val="1100"/>
            </a:pPr>
            <a:endParaRPr lang="en-GB" sz="1100" spc="10" dirty="0">
              <a:solidFill>
                <a:schemeClr val="bg1"/>
              </a:solidFill>
              <a:effectLst/>
              <a:latin typeface="Montserrat" panose="00000500000000000000" pitchFamily="2" charset="0"/>
              <a:ea typeface="Times New Roman" panose="02020603050405020304" pitchFamily="18" charset="0"/>
            </a:endParaRPr>
          </a:p>
          <a:p>
            <a:pPr>
              <a:spcBef>
                <a:spcPts val="500"/>
              </a:spcBef>
              <a:buSzPts val="1100"/>
            </a:pPr>
            <a:r>
              <a:rPr lang="en-GB" sz="800" dirty="0">
                <a:solidFill>
                  <a:schemeClr val="bg1"/>
                </a:solidFill>
                <a:effectLst/>
                <a:latin typeface="Montserrat" panose="00000500000000000000" pitchFamily="2" charset="0"/>
                <a:ea typeface="Times New Roman" panose="02020603050405020304" pitchFamily="18" charset="0"/>
              </a:rPr>
              <a:t>*NielsenIQ Homescan Survey August 2022 ( Basis:  those asked to what extent do they see themselves affected in 3 months’ time)</a:t>
            </a:r>
          </a:p>
          <a:p>
            <a:pPr>
              <a:spcBef>
                <a:spcPts val="500"/>
              </a:spcBef>
              <a:buSzPts val="1100"/>
            </a:pPr>
            <a:endParaRPr lang="en-GB" sz="1100" spc="10" dirty="0">
              <a:solidFill>
                <a:schemeClr val="bg1"/>
              </a:solidFill>
              <a:effectLst/>
              <a:latin typeface="Montserrat" panose="00000500000000000000" pitchFamily="2" charset="0"/>
              <a:ea typeface="Times New Roman" panose="02020603050405020304" pitchFamily="18" charset="0"/>
            </a:endParaRPr>
          </a:p>
          <a:p>
            <a:pPr>
              <a:spcBef>
                <a:spcPts val="500"/>
              </a:spcBef>
              <a:buSzPts val="1100"/>
            </a:pPr>
            <a:endParaRPr lang="en-US" sz="1100" dirty="0">
              <a:solidFill>
                <a:schemeClr val="bg1"/>
              </a:solidFill>
              <a:latin typeface="Montserrat" panose="00000500000000000000" pitchFamily="2" charset="0"/>
              <a:ea typeface="Times New Roman" panose="02020603050405020304" pitchFamily="18" charset="0"/>
            </a:endParaRPr>
          </a:p>
          <a:p>
            <a:pPr lvl="0">
              <a:spcAft>
                <a:spcPts val="0"/>
              </a:spcAft>
              <a:buSzPts val="1100"/>
              <a:tabLst>
                <a:tab pos="-90170" algn="l"/>
              </a:tabLst>
            </a:pPr>
            <a:endParaRPr lang="en-US" sz="1100" dirty="0">
              <a:solidFill>
                <a:schemeClr val="bg1"/>
              </a:solidFill>
              <a:latin typeface="Montserrat" panose="00000500000000000000" pitchFamily="2" charset="0"/>
              <a:ea typeface="MS Mincho" panose="02020609040205080304" pitchFamily="49" charset="-128"/>
            </a:endParaRPr>
          </a:p>
          <a:p>
            <a:pPr lvl="0">
              <a:spcAft>
                <a:spcPts val="0"/>
              </a:spcAft>
              <a:buSzPts val="1100"/>
              <a:tabLst>
                <a:tab pos="-90170" algn="l"/>
              </a:tabLst>
            </a:pPr>
            <a:endParaRPr lang="en-GB" sz="1100" dirty="0">
              <a:solidFill>
                <a:schemeClr val="bg1"/>
              </a:solidFill>
              <a:effectLst/>
              <a:latin typeface="Montserrat" panose="00000500000000000000" pitchFamily="2" charset="0"/>
              <a:ea typeface="Times New Roman" panose="02020603050405020304" pitchFamily="18" charset="0"/>
            </a:endParaRPr>
          </a:p>
          <a:p>
            <a:pPr lvl="0">
              <a:spcAft>
                <a:spcPts val="0"/>
              </a:spcAft>
              <a:buSzPts val="1100"/>
              <a:tabLst>
                <a:tab pos="-90170" algn="l"/>
              </a:tabLst>
            </a:pPr>
            <a:endParaRPr lang="en-GB" sz="1100" dirty="0">
              <a:solidFill>
                <a:schemeClr val="bg1"/>
              </a:solidFill>
              <a:latin typeface="Montserrat" panose="00000500000000000000" pitchFamily="2" charset="0"/>
              <a:ea typeface="Times New Roman" panose="02020603050405020304" pitchFamily="18" charset="0"/>
            </a:endParaRPr>
          </a:p>
          <a:p>
            <a:pPr lvl="0">
              <a:spcAft>
                <a:spcPts val="0"/>
              </a:spcAft>
              <a:buSzPts val="1100"/>
              <a:tabLst>
                <a:tab pos="-90170" algn="l"/>
              </a:tabLst>
            </a:pPr>
            <a:endParaRPr lang="en-GB" sz="1100" dirty="0">
              <a:solidFill>
                <a:schemeClr val="bg1"/>
              </a:solidFill>
              <a:effectLst/>
              <a:latin typeface="Montserrat" panose="00000500000000000000" pitchFamily="2" charset="0"/>
              <a:ea typeface="Times New Roman" panose="02020603050405020304" pitchFamily="18" charset="0"/>
            </a:endParaRPr>
          </a:p>
          <a:p>
            <a:pPr marL="342900" lvl="0" indent="-342900">
              <a:lnSpc>
                <a:spcPts val="1265"/>
              </a:lnSpc>
              <a:spcAft>
                <a:spcPts val="0"/>
              </a:spcAft>
              <a:buFont typeface="Symbol" panose="05050102010706020507" pitchFamily="18" charset="2"/>
              <a:buChar char=""/>
            </a:pPr>
            <a:endParaRPr lang="en-GB" sz="1100" dirty="0">
              <a:solidFill>
                <a:schemeClr val="bg1"/>
              </a:solidFill>
              <a:latin typeface="Montserrat" panose="00000500000000000000" pitchFamily="2" charset="0"/>
              <a:ea typeface="Times New Roman" panose="02020603050405020304" pitchFamily="18" charset="0"/>
            </a:endParaRPr>
          </a:p>
          <a:p>
            <a:pPr marL="342900" lvl="0" indent="-342900">
              <a:lnSpc>
                <a:spcPts val="1265"/>
              </a:lnSpc>
              <a:spcAft>
                <a:spcPts val="0"/>
              </a:spcAft>
              <a:buFont typeface="Symbol" panose="05050102010706020507" pitchFamily="18"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lvl="0">
              <a:buClr>
                <a:schemeClr val="accent1"/>
              </a:buClr>
            </a:pPr>
            <a:endParaRPr lang="en-GB" sz="1100" dirty="0">
              <a:solidFill>
                <a:schemeClr val="bg1"/>
              </a:solidFill>
              <a:latin typeface="Montserrat" panose="00000500000000000000" pitchFamily="2" charset="0"/>
              <a:cs typeface="Calibri" panose="020F0502020204030204" pitchFamily="34" charset="0"/>
            </a:endParaRPr>
          </a:p>
        </p:txBody>
      </p:sp>
      <p:sp>
        <p:nvSpPr>
          <p:cNvPr id="650" name="Google Shape;650;p59"/>
          <p:cNvSpPr txBox="1"/>
          <p:nvPr/>
        </p:nvSpPr>
        <p:spPr>
          <a:xfrm>
            <a:off x="5976700" y="1868929"/>
            <a:ext cx="2828874" cy="2903527"/>
          </a:xfrm>
          <a:prstGeom prst="rect">
            <a:avLst/>
          </a:prstGeom>
          <a:noFill/>
          <a:ln>
            <a:noFill/>
          </a:ln>
        </p:spPr>
        <p:txBody>
          <a:bodyPr spcFirstLastPara="1" wrap="square" lIns="0" tIns="45700" rIns="0" bIns="45700" anchor="t" anchorCtr="0">
            <a:noAutofit/>
          </a:bodyPr>
          <a:lstStyle/>
          <a:p>
            <a:pPr marL="342900" indent="-342900">
              <a:spcBef>
                <a:spcPts val="500"/>
              </a:spcBef>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This will </a:t>
            </a:r>
            <a:r>
              <a:rPr lang="en-GB" sz="1100" b="1" spc="10" dirty="0">
                <a:solidFill>
                  <a:schemeClr val="bg1"/>
                </a:solidFill>
                <a:effectLst/>
                <a:latin typeface="Montserrat" panose="00000500000000000000" pitchFamily="2" charset="0"/>
                <a:ea typeface="Times New Roman" panose="02020603050405020304" pitchFamily="18" charset="0"/>
              </a:rPr>
              <a:t>inevitably</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accent1"/>
                </a:solidFill>
                <a:effectLst/>
                <a:latin typeface="Montserrat" panose="00000500000000000000" pitchFamily="2" charset="0"/>
                <a:ea typeface="Times New Roman" panose="02020603050405020304" pitchFamily="18" charset="0"/>
              </a:rPr>
              <a:t>encourage</a:t>
            </a:r>
            <a:r>
              <a:rPr lang="en-GB" sz="1100" spc="10" dirty="0">
                <a:solidFill>
                  <a:schemeClr val="bg1"/>
                </a:solidFill>
                <a:effectLst/>
                <a:latin typeface="Montserrat" panose="00000500000000000000" pitchFamily="2" charset="0"/>
                <a:ea typeface="Times New Roman" panose="02020603050405020304" pitchFamily="18" charset="0"/>
              </a:rPr>
              <a:t> households to </a:t>
            </a:r>
            <a:r>
              <a:rPr lang="en-GB" sz="1100" b="1" spc="10" dirty="0">
                <a:solidFill>
                  <a:schemeClr val="accent1"/>
                </a:solidFill>
                <a:effectLst/>
                <a:latin typeface="Montserrat" panose="00000500000000000000" pitchFamily="2" charset="0"/>
                <a:ea typeface="Times New Roman" panose="02020603050405020304" pitchFamily="18" charset="0"/>
              </a:rPr>
              <a:t>shop around </a:t>
            </a:r>
            <a:r>
              <a:rPr lang="en-GB" sz="1100" spc="10" dirty="0">
                <a:solidFill>
                  <a:schemeClr val="bg1"/>
                </a:solidFill>
                <a:effectLst/>
                <a:latin typeface="Montserrat" panose="00000500000000000000" pitchFamily="2" charset="0"/>
                <a:ea typeface="Times New Roman" panose="02020603050405020304" pitchFamily="18" charset="0"/>
              </a:rPr>
              <a:t>for groceries, look for </a:t>
            </a:r>
            <a:r>
              <a:rPr lang="en-GB" sz="1100" b="1" spc="10" dirty="0">
                <a:solidFill>
                  <a:schemeClr val="accent1"/>
                </a:solidFill>
                <a:effectLst/>
                <a:latin typeface="Montserrat" panose="00000500000000000000" pitchFamily="2" charset="0"/>
                <a:ea typeface="Times New Roman" panose="02020603050405020304" pitchFamily="18" charset="0"/>
              </a:rPr>
              <a:t>savings</a:t>
            </a:r>
            <a:r>
              <a:rPr lang="en-GB" sz="1100" spc="10" dirty="0">
                <a:solidFill>
                  <a:schemeClr val="bg1"/>
                </a:solidFill>
                <a:effectLst/>
                <a:latin typeface="Montserrat" panose="00000500000000000000" pitchFamily="2" charset="0"/>
                <a:ea typeface="Times New Roman" panose="02020603050405020304" pitchFamily="18" charset="0"/>
              </a:rPr>
              <a:t> across </a:t>
            </a:r>
            <a:r>
              <a:rPr lang="en-GB" sz="1100" b="1" spc="10" dirty="0">
                <a:solidFill>
                  <a:schemeClr val="bg1"/>
                </a:solidFill>
                <a:effectLst/>
                <a:latin typeface="Montserrat" panose="00000500000000000000" pitchFamily="2" charset="0"/>
                <a:ea typeface="Times New Roman" panose="02020603050405020304" pitchFamily="18" charset="0"/>
              </a:rPr>
              <a:t>different retailers </a:t>
            </a:r>
            <a:r>
              <a:rPr lang="en-GB" sz="1100" spc="10" dirty="0">
                <a:solidFill>
                  <a:schemeClr val="bg1"/>
                </a:solidFill>
                <a:effectLst/>
                <a:latin typeface="Montserrat" panose="00000500000000000000" pitchFamily="2" charset="0"/>
                <a:ea typeface="Times New Roman" panose="02020603050405020304" pitchFamily="18" charset="0"/>
              </a:rPr>
              <a:t>and </a:t>
            </a:r>
            <a:r>
              <a:rPr lang="en-GB" sz="1100" b="1" spc="10" dirty="0">
                <a:solidFill>
                  <a:schemeClr val="accent1"/>
                </a:solidFill>
                <a:effectLst/>
                <a:latin typeface="Montserrat" panose="00000500000000000000" pitchFamily="2" charset="0"/>
                <a:ea typeface="Times New Roman" panose="02020603050405020304" pitchFamily="18" charset="0"/>
              </a:rPr>
              <a:t>kerb basket spend</a:t>
            </a:r>
            <a:r>
              <a:rPr lang="en-GB" sz="1100" spc="10" dirty="0">
                <a:solidFill>
                  <a:schemeClr val="bg1"/>
                </a:solidFill>
                <a:effectLst/>
                <a:latin typeface="Montserrat" panose="00000500000000000000" pitchFamily="2" charset="0"/>
                <a:ea typeface="Times New Roman" panose="02020603050405020304" pitchFamily="18" charset="0"/>
              </a:rPr>
              <a:t> to help </a:t>
            </a:r>
            <a:r>
              <a:rPr lang="en-GB" sz="1100" b="1" spc="10" dirty="0">
                <a:solidFill>
                  <a:schemeClr val="bg1"/>
                </a:solidFill>
                <a:effectLst/>
                <a:latin typeface="Montserrat" panose="00000500000000000000" pitchFamily="2" charset="0"/>
                <a:ea typeface="Times New Roman" panose="02020603050405020304" pitchFamily="18" charset="0"/>
              </a:rPr>
              <a:t>manage personal finances. </a:t>
            </a:r>
          </a:p>
          <a:p>
            <a:pPr marL="342900" indent="-342900">
              <a:spcBef>
                <a:spcPts val="500"/>
              </a:spcBef>
              <a:buSzPts val="1100"/>
              <a:buFont typeface="Symbol" panose="05050102010706020507" pitchFamily="18" charset="2"/>
              <a:buChar char=""/>
            </a:pPr>
            <a:endParaRPr lang="en-GB" sz="1100" spc="10" dirty="0">
              <a:solidFill>
                <a:schemeClr val="bg1"/>
              </a:solidFill>
              <a:effectLst/>
              <a:latin typeface="Montserrat" panose="00000500000000000000" pitchFamily="2" charset="0"/>
              <a:ea typeface="Times New Roman" panose="02020603050405020304" pitchFamily="18" charset="0"/>
            </a:endParaRPr>
          </a:p>
          <a:p>
            <a:pPr marL="342900" lvl="0" indent="-342900">
              <a:spcBef>
                <a:spcPts val="500"/>
              </a:spcBef>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With </a:t>
            </a:r>
            <a:r>
              <a:rPr lang="en-GB" sz="1100" b="1" spc="10" dirty="0">
                <a:solidFill>
                  <a:schemeClr val="accent1"/>
                </a:solidFill>
                <a:effectLst/>
                <a:latin typeface="Montserrat" panose="00000500000000000000" pitchFamily="2" charset="0"/>
                <a:ea typeface="Times New Roman" panose="02020603050405020304" pitchFamily="18" charset="0"/>
              </a:rPr>
              <a:t>these headwinds</a:t>
            </a:r>
            <a:r>
              <a:rPr lang="en-GB" sz="1100" spc="10" dirty="0">
                <a:solidFill>
                  <a:schemeClr val="bg1"/>
                </a:solidFill>
                <a:effectLst/>
                <a:latin typeface="Montserrat" panose="00000500000000000000" pitchFamily="2" charset="0"/>
                <a:ea typeface="Times New Roman" panose="02020603050405020304" pitchFamily="18" charset="0"/>
              </a:rPr>
              <a:t>, we are expecting FMCG growths for </a:t>
            </a:r>
            <a:r>
              <a:rPr lang="en-GB" sz="1100" b="1" spc="10" dirty="0">
                <a:solidFill>
                  <a:schemeClr val="bg1"/>
                </a:solidFill>
                <a:effectLst/>
                <a:latin typeface="Montserrat" panose="00000500000000000000" pitchFamily="2" charset="0"/>
                <a:ea typeface="Times New Roman" panose="02020603050405020304" pitchFamily="18" charset="0"/>
              </a:rPr>
              <a:t>the </a:t>
            </a:r>
            <a:r>
              <a:rPr lang="en-GB" sz="1100" b="1" spc="10" dirty="0">
                <a:solidFill>
                  <a:schemeClr val="accent1"/>
                </a:solidFill>
                <a:effectLst/>
                <a:latin typeface="Montserrat" panose="00000500000000000000" pitchFamily="2" charset="0"/>
                <a:ea typeface="Times New Roman" panose="02020603050405020304" pitchFamily="18" charset="0"/>
              </a:rPr>
              <a:t>rest of the year</a:t>
            </a:r>
            <a:r>
              <a:rPr lang="en-GB" sz="1100" b="1" spc="10" dirty="0">
                <a:solidFill>
                  <a:schemeClr val="bg1"/>
                </a:solidFill>
                <a:effectLst/>
                <a:latin typeface="Montserrat" panose="00000500000000000000" pitchFamily="2" charset="0"/>
                <a:ea typeface="Times New Roman" panose="02020603050405020304" pitchFamily="18" charset="0"/>
              </a:rPr>
              <a:t> to sit close to </a:t>
            </a:r>
            <a:r>
              <a:rPr lang="en-GB" sz="1100" b="1" spc="10" dirty="0">
                <a:solidFill>
                  <a:schemeClr val="accent1"/>
                </a:solidFill>
                <a:effectLst/>
                <a:latin typeface="Montserrat" panose="00000500000000000000" pitchFamily="2" charset="0"/>
                <a:ea typeface="Times New Roman" panose="02020603050405020304" pitchFamily="18" charset="0"/>
              </a:rPr>
              <a:t>+2/+3%</a:t>
            </a:r>
            <a:r>
              <a:rPr lang="en-GB" sz="1100" spc="10" dirty="0">
                <a:solidFill>
                  <a:schemeClr val="bg1"/>
                </a:solidFill>
                <a:effectLst/>
                <a:latin typeface="Montserrat" panose="00000500000000000000" pitchFamily="2" charset="0"/>
                <a:ea typeface="Times New Roman" panose="02020603050405020304" pitchFamily="18" charset="0"/>
              </a:rPr>
              <a:t> </a:t>
            </a:r>
            <a:r>
              <a:rPr lang="en-GB" sz="1100" b="1" spc="10" dirty="0">
                <a:solidFill>
                  <a:schemeClr val="bg1"/>
                </a:solidFill>
                <a:effectLst/>
                <a:latin typeface="Montserrat" panose="00000500000000000000" pitchFamily="2" charset="0"/>
                <a:ea typeface="Times New Roman" panose="02020603050405020304" pitchFamily="18" charset="0"/>
              </a:rPr>
              <a:t>driven</a:t>
            </a:r>
            <a:r>
              <a:rPr lang="en-GB" sz="1100" spc="10" dirty="0">
                <a:solidFill>
                  <a:schemeClr val="bg1"/>
                </a:solidFill>
                <a:effectLst/>
                <a:latin typeface="Montserrat" panose="00000500000000000000" pitchFamily="2" charset="0"/>
                <a:ea typeface="Times New Roman" panose="02020603050405020304" pitchFamily="18" charset="0"/>
              </a:rPr>
              <a:t> by </a:t>
            </a:r>
            <a:r>
              <a:rPr lang="en-GB" sz="1100" b="1" spc="10" dirty="0">
                <a:solidFill>
                  <a:schemeClr val="bg1"/>
                </a:solidFill>
                <a:effectLst/>
                <a:latin typeface="Montserrat" panose="00000500000000000000" pitchFamily="2" charset="0"/>
                <a:ea typeface="Times New Roman" panose="02020603050405020304" pitchFamily="18" charset="0"/>
              </a:rPr>
              <a:t>inflation</a:t>
            </a:r>
            <a:r>
              <a:rPr lang="en-GB" sz="1100" spc="10" dirty="0">
                <a:solidFill>
                  <a:schemeClr val="bg1"/>
                </a:solidFill>
                <a:effectLst/>
                <a:latin typeface="Montserrat" panose="00000500000000000000" pitchFamily="2" charset="0"/>
                <a:ea typeface="Times New Roman" panose="02020603050405020304" pitchFamily="18" charset="0"/>
              </a:rPr>
              <a:t> but with </a:t>
            </a:r>
            <a:r>
              <a:rPr lang="en-GB" sz="1100" b="1" spc="10" dirty="0">
                <a:solidFill>
                  <a:schemeClr val="accent1"/>
                </a:solidFill>
                <a:effectLst/>
                <a:latin typeface="Montserrat" panose="00000500000000000000" pitchFamily="2" charset="0"/>
                <a:ea typeface="Times New Roman" panose="02020603050405020304" pitchFamily="18" charset="0"/>
              </a:rPr>
              <a:t>negative volume</a:t>
            </a:r>
            <a:r>
              <a:rPr lang="en-GB" sz="1100" spc="10" dirty="0">
                <a:solidFill>
                  <a:schemeClr val="bg1"/>
                </a:solidFill>
                <a:effectLst/>
                <a:latin typeface="Montserrat" panose="00000500000000000000" pitchFamily="2" charset="0"/>
                <a:ea typeface="Times New Roman" panose="02020603050405020304" pitchFamily="18" charset="0"/>
              </a:rPr>
              <a:t> growth </a:t>
            </a:r>
            <a:r>
              <a:rPr lang="en-GB" sz="1100" b="1" spc="10" dirty="0">
                <a:solidFill>
                  <a:schemeClr val="bg1"/>
                </a:solidFill>
                <a:effectLst/>
                <a:latin typeface="Montserrat" panose="00000500000000000000" pitchFamily="2" charset="0"/>
                <a:ea typeface="Times New Roman" panose="02020603050405020304" pitchFamily="18" charset="0"/>
              </a:rPr>
              <a:t>continuing into Q4 </a:t>
            </a:r>
            <a:r>
              <a:rPr lang="en-GB" sz="1100" spc="10" dirty="0">
                <a:solidFill>
                  <a:schemeClr val="bg1"/>
                </a:solidFill>
                <a:effectLst/>
                <a:latin typeface="Montserrat" panose="00000500000000000000" pitchFamily="2" charset="0"/>
                <a:ea typeface="Times New Roman" panose="02020603050405020304" pitchFamily="18" charset="0"/>
              </a:rPr>
              <a:t>and the </a:t>
            </a:r>
            <a:r>
              <a:rPr lang="en-GB" sz="1100" b="1" spc="10" dirty="0">
                <a:solidFill>
                  <a:schemeClr val="bg1"/>
                </a:solidFill>
                <a:effectLst/>
                <a:latin typeface="Montserrat" panose="00000500000000000000" pitchFamily="2" charset="0"/>
                <a:ea typeface="Times New Roman" panose="02020603050405020304" pitchFamily="18" charset="0"/>
              </a:rPr>
              <a:t>potential</a:t>
            </a:r>
            <a:r>
              <a:rPr lang="en-GB" sz="1100" spc="10" dirty="0">
                <a:solidFill>
                  <a:schemeClr val="bg1"/>
                </a:solidFill>
                <a:effectLst/>
                <a:latin typeface="Montserrat" panose="00000500000000000000" pitchFamily="2" charset="0"/>
                <a:ea typeface="Times New Roman" panose="02020603050405020304" pitchFamily="18" charset="0"/>
              </a:rPr>
              <a:t> for the industry to bring </a:t>
            </a:r>
            <a:r>
              <a:rPr lang="en-GB" sz="1100" b="1" spc="10" dirty="0">
                <a:solidFill>
                  <a:schemeClr val="bg1"/>
                </a:solidFill>
                <a:effectLst/>
                <a:latin typeface="Montserrat" panose="00000500000000000000" pitchFamily="2" charset="0"/>
                <a:ea typeface="Times New Roman" panose="02020603050405020304" pitchFamily="18" charset="0"/>
              </a:rPr>
              <a:t>forward seasonal promotions</a:t>
            </a:r>
            <a:r>
              <a:rPr lang="en-GB" sz="1100" spc="10" dirty="0">
                <a:solidFill>
                  <a:schemeClr val="bg1"/>
                </a:solidFill>
                <a:effectLst/>
                <a:latin typeface="Montserrat" panose="00000500000000000000" pitchFamily="2" charset="0"/>
                <a:ea typeface="Times New Roman" panose="02020603050405020304" pitchFamily="18" charset="0"/>
              </a:rPr>
              <a:t> during the Autumn half-term.</a:t>
            </a:r>
          </a:p>
          <a:p>
            <a:pPr marL="342900" lvl="0" indent="-342900">
              <a:spcBef>
                <a:spcPts val="500"/>
              </a:spcBef>
              <a:buSzPts val="1100"/>
              <a:buFont typeface="Symbol" panose="05050102010706020507" pitchFamily="18" charset="2"/>
              <a:buChar char=""/>
            </a:pPr>
            <a:endParaRPr lang="en-GB" sz="1100" spc="10" dirty="0">
              <a:solidFill>
                <a:schemeClr val="bg1"/>
              </a:solidFill>
              <a:latin typeface="Montserrat" panose="00000500000000000000" pitchFamily="2" charset="0"/>
              <a:ea typeface="Times New Roman" panose="02020603050405020304" pitchFamily="18" charset="0"/>
            </a:endParaRPr>
          </a:p>
          <a:p>
            <a:pPr marL="342900" lvl="0" indent="-342900">
              <a:spcBef>
                <a:spcPts val="500"/>
              </a:spcBef>
              <a:buSzPts val="1100"/>
              <a:buFont typeface="Symbol" panose="05050102010706020507" pitchFamily="18" charset="2"/>
              <a:buChar char=""/>
            </a:pPr>
            <a:endParaRPr lang="en-GB" sz="1100" spc="10" dirty="0">
              <a:solidFill>
                <a:schemeClr val="bg1"/>
              </a:solidFill>
              <a:effectLst/>
              <a:latin typeface="Montserrat" panose="00000500000000000000" pitchFamily="2" charset="0"/>
              <a:ea typeface="Times New Roman" panose="02020603050405020304" pitchFamily="18" charset="0"/>
            </a:endParaRPr>
          </a:p>
          <a:p>
            <a:pPr marL="342900" lvl="0" indent="-342900">
              <a:buSzPts val="1100"/>
              <a:buFont typeface="Symbol" panose="05050102010706020507" pitchFamily="18" charset="2"/>
              <a:buChar char=""/>
            </a:pPr>
            <a:r>
              <a:rPr lang="en-GB" sz="1100" spc="10" dirty="0">
                <a:solidFill>
                  <a:schemeClr val="bg1"/>
                </a:solidFill>
                <a:effectLst/>
                <a:latin typeface="Montserrat" panose="00000500000000000000" pitchFamily="2" charset="0"/>
                <a:ea typeface="Times New Roman" panose="02020603050405020304" pitchFamily="18" charset="0"/>
              </a:rPr>
              <a:t>  </a:t>
            </a:r>
          </a:p>
          <a:p>
            <a:pPr marL="342900" lvl="0" indent="-342900">
              <a:buFont typeface="Symbol" panose="05050102010706020507" pitchFamily="18"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342900" lvl="0" indent="-342900">
              <a:buFont typeface="Symbol" panose="05050102010706020507" pitchFamily="18" charset="2"/>
              <a:buChar char=""/>
            </a:pPr>
            <a:endParaRPr lang="en-GB" sz="1100" dirty="0">
              <a:solidFill>
                <a:schemeClr val="bg1"/>
              </a:solidFill>
              <a:latin typeface="Montserrat" panose="00000500000000000000" pitchFamily="2" charset="0"/>
              <a:ea typeface="Times New Roman" panose="02020603050405020304" pitchFamily="18" charset="0"/>
            </a:endParaRPr>
          </a:p>
          <a:p>
            <a:pPr marL="342900" lvl="0" indent="-342900">
              <a:buFont typeface="Symbol" panose="05050102010706020507" pitchFamily="18"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342900" lvl="0" indent="-342900">
              <a:buFont typeface="Symbol" panose="05050102010706020507" pitchFamily="18"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171450" lvl="0" indent="-171450">
              <a:buClr>
                <a:schemeClr val="accent1"/>
              </a:buClr>
              <a:buFont typeface="Arial" panose="020B0604020202020204" pitchFamily="34" charset="0"/>
              <a:buChar char="•"/>
            </a:pPr>
            <a:endParaRPr lang="en-GB" sz="1100" dirty="0">
              <a:solidFill>
                <a:schemeClr val="bg1"/>
              </a:solidFill>
              <a:latin typeface="Montserrat" panose="00000500000000000000" pitchFamily="2" charset="0"/>
              <a:cs typeface="Calibri" panose="020F0502020204030204" pitchFamily="34" charset="0"/>
            </a:endParaRPr>
          </a:p>
        </p:txBody>
      </p:sp>
      <p:sp>
        <p:nvSpPr>
          <p:cNvPr id="652" name="Google Shape;652;p59"/>
          <p:cNvSpPr txBox="1">
            <a:spLocks noGrp="1"/>
          </p:cNvSpPr>
          <p:nvPr>
            <p:ph type="title"/>
          </p:nvPr>
        </p:nvSpPr>
        <p:spPr>
          <a:xfrm>
            <a:off x="354649" y="292625"/>
            <a:ext cx="8552527" cy="393600"/>
          </a:xfrm>
        </p:spPr>
        <p:txBody>
          <a:bodyPr spcFirstLastPara="1" wrap="square" lIns="0" tIns="91425" rIns="0" bIns="91425" anchor="t" anchorCtr="0">
            <a:noAutofit/>
          </a:bodyPr>
          <a:lstStyle/>
          <a:p>
            <a:r>
              <a:rPr lang="en-GB" sz="2400" b="1" dirty="0">
                <a:solidFill>
                  <a:schemeClr val="bg1"/>
                </a:solidFill>
                <a:effectLst/>
                <a:latin typeface="Montserrat" panose="00000500000000000000" pitchFamily="2" charset="0"/>
                <a:ea typeface="Times New Roman" panose="02020603050405020304" pitchFamily="18" charset="0"/>
              </a:rPr>
              <a:t>Expect a </a:t>
            </a:r>
            <a:r>
              <a:rPr lang="en-GB" sz="2400" b="1" dirty="0">
                <a:solidFill>
                  <a:schemeClr val="accent1"/>
                </a:solidFill>
                <a:effectLst/>
                <a:latin typeface="Montserrat" panose="00000500000000000000" pitchFamily="2" charset="0"/>
                <a:ea typeface="Times New Roman" panose="02020603050405020304" pitchFamily="18" charset="0"/>
              </a:rPr>
              <a:t>slow</a:t>
            </a:r>
            <a:r>
              <a:rPr lang="en-GB" sz="2400" b="1" dirty="0">
                <a:solidFill>
                  <a:schemeClr val="bg1"/>
                </a:solidFill>
                <a:effectLst/>
                <a:latin typeface="Montserrat" panose="00000500000000000000" pitchFamily="2" charset="0"/>
                <a:ea typeface="Times New Roman" panose="02020603050405020304" pitchFamily="18" charset="0"/>
              </a:rPr>
              <a:t> October with sales momentum </a:t>
            </a:r>
            <a:r>
              <a:rPr lang="en-GB" sz="2400" b="1" dirty="0">
                <a:solidFill>
                  <a:schemeClr val="accent1"/>
                </a:solidFill>
                <a:effectLst/>
                <a:latin typeface="Montserrat" panose="00000500000000000000" pitchFamily="2" charset="0"/>
                <a:ea typeface="Times New Roman" panose="02020603050405020304" pitchFamily="18" charset="0"/>
              </a:rPr>
              <a:t>only</a:t>
            </a:r>
            <a:r>
              <a:rPr lang="en-GB" sz="2400" b="1" dirty="0">
                <a:solidFill>
                  <a:schemeClr val="bg1"/>
                </a:solidFill>
                <a:effectLst/>
                <a:latin typeface="Montserrat" panose="00000500000000000000" pitchFamily="2" charset="0"/>
                <a:ea typeface="Times New Roman" panose="02020603050405020304" pitchFamily="18" charset="0"/>
              </a:rPr>
              <a:t> improving at the end of November </a:t>
            </a:r>
            <a:endParaRPr lang="en-GB" sz="2400" dirty="0">
              <a:solidFill>
                <a:schemeClr val="bg1"/>
              </a:solidFill>
              <a:effectLst/>
              <a:latin typeface="Montserrat" panose="00000500000000000000" pitchFamily="2" charset="0"/>
              <a:ea typeface="Times New Roman" panose="02020603050405020304" pitchFamily="18" charset="0"/>
            </a:endParaRPr>
          </a:p>
        </p:txBody>
      </p:sp>
      <p:sp>
        <p:nvSpPr>
          <p:cNvPr id="3" name="TextBox 2">
            <a:extLst>
              <a:ext uri="{FF2B5EF4-FFF2-40B4-BE49-F238E27FC236}">
                <a16:creationId xmlns:a16="http://schemas.microsoft.com/office/drawing/2014/main" id="{E176E90D-7500-74FC-89C2-3F11069108D0}"/>
              </a:ext>
            </a:extLst>
          </p:cNvPr>
          <p:cNvSpPr txBox="1"/>
          <p:nvPr/>
        </p:nvSpPr>
        <p:spPr>
          <a:xfrm>
            <a:off x="4308364" y="99842"/>
            <a:ext cx="4572000" cy="261610"/>
          </a:xfrm>
          <a:prstGeom prst="rect">
            <a:avLst/>
          </a:prstGeom>
          <a:noFill/>
        </p:spPr>
        <p:txBody>
          <a:bodyPr wrap="square">
            <a:spAutoFit/>
          </a:bodyPr>
          <a:lstStyle/>
          <a:p>
            <a:r>
              <a:rPr lang="en-GB" sz="1100" dirty="0">
                <a:solidFill>
                  <a:schemeClr val="bg1"/>
                </a:solidFill>
                <a:effectLst/>
                <a:latin typeface="Montserrat" panose="00000500000000000000" pitchFamily="2" charset="0"/>
                <a:ea typeface="Times New Roman" panose="02020603050405020304" pitchFamily="18" charset="0"/>
              </a:rPr>
              <a:t> </a:t>
            </a:r>
          </a:p>
        </p:txBody>
      </p:sp>
    </p:spTree>
    <p:extLst>
      <p:ext uri="{BB962C8B-B14F-4D97-AF65-F5344CB8AC3E}">
        <p14:creationId xmlns:p14="http://schemas.microsoft.com/office/powerpoint/2010/main" val="33115900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361"/>
        <p:cNvGrpSpPr/>
        <p:nvPr/>
      </p:nvGrpSpPr>
      <p:grpSpPr>
        <a:xfrm>
          <a:off x="0" y="0"/>
          <a:ext cx="0" cy="0"/>
          <a:chOff x="0" y="0"/>
          <a:chExt cx="0" cy="0"/>
        </a:xfrm>
      </p:grpSpPr>
      <p:sp>
        <p:nvSpPr>
          <p:cNvPr id="2" name="Subtitle 1">
            <a:extLst>
              <a:ext uri="{FF2B5EF4-FFF2-40B4-BE49-F238E27FC236}">
                <a16:creationId xmlns:a16="http://schemas.microsoft.com/office/drawing/2014/main" id="{8E12A230-3919-4B33-AEEB-C7C58224F1C5}"/>
              </a:ext>
            </a:extLst>
          </p:cNvPr>
          <p:cNvSpPr>
            <a:spLocks noGrp="1"/>
          </p:cNvSpPr>
          <p:nvPr>
            <p:ph type="subTitle" idx="1"/>
          </p:nvPr>
        </p:nvSpPr>
        <p:spPr/>
        <p:txBody>
          <a:bodyPr/>
          <a:lstStyle/>
          <a:p>
            <a:endParaRPr lang="en-PH" dirty="0"/>
          </a:p>
        </p:txBody>
      </p:sp>
      <p:sp>
        <p:nvSpPr>
          <p:cNvPr id="2363" name="Google Shape;2363;p144"/>
          <p:cNvSpPr txBox="1"/>
          <p:nvPr/>
        </p:nvSpPr>
        <p:spPr>
          <a:xfrm>
            <a:off x="354650" y="1933300"/>
            <a:ext cx="7351200" cy="85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dirty="0">
                <a:latin typeface="Montserrat" panose="00000500000000000000" pitchFamily="2" charset="0"/>
                <a:ea typeface="Montserrat"/>
                <a:cs typeface="Montserrat"/>
                <a:sym typeface="Montserrat"/>
              </a:rPr>
              <a:t>Appendix</a:t>
            </a:r>
            <a:endParaRPr sz="3000" b="1" dirty="0">
              <a:latin typeface="Montserrat" panose="00000500000000000000" pitchFamily="2" charset="0"/>
              <a:ea typeface="Montserrat"/>
              <a:cs typeface="Montserrat"/>
              <a:sym typeface="Montserrat"/>
            </a:endParaRPr>
          </a:p>
        </p:txBody>
      </p:sp>
    </p:spTree>
    <p:extLst>
      <p:ext uri="{BB962C8B-B14F-4D97-AF65-F5344CB8AC3E}">
        <p14:creationId xmlns:p14="http://schemas.microsoft.com/office/powerpoint/2010/main" val="39201508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8A5D16C-C80D-C0CE-8557-FF3AD3CBCAFC}"/>
              </a:ext>
            </a:extLst>
          </p:cNvPr>
          <p:cNvPicPr>
            <a:picLocks noChangeAspect="1"/>
          </p:cNvPicPr>
          <p:nvPr/>
        </p:nvPicPr>
        <p:blipFill>
          <a:blip r:embed="rId3"/>
          <a:stretch>
            <a:fillRect/>
          </a:stretch>
        </p:blipFill>
        <p:spPr>
          <a:xfrm>
            <a:off x="1161383" y="1047410"/>
            <a:ext cx="6346018" cy="3611744"/>
          </a:xfrm>
          <a:prstGeom prst="rect">
            <a:avLst/>
          </a:prstGeom>
        </p:spPr>
      </p:pic>
      <p:sp>
        <p:nvSpPr>
          <p:cNvPr id="88066" name="Text Placeholder 10"/>
          <p:cNvSpPr txBox="1">
            <a:spLocks noGrp="1"/>
          </p:cNvSpPr>
          <p:nvPr>
            <p:ph type="body" idx="4294967295"/>
          </p:nvPr>
        </p:nvSpPr>
        <p:spPr>
          <a:xfrm>
            <a:off x="119254" y="4696942"/>
            <a:ext cx="6977063" cy="276225"/>
          </a:xfrm>
        </p:spPr>
        <p:txBody>
          <a:bodyPr/>
          <a:lstStyle/>
          <a:p>
            <a:pPr eaLnBrk="1" hangingPunct="1">
              <a:spcBef>
                <a:spcPts val="63"/>
              </a:spcBef>
              <a:buClr>
                <a:srgbClr val="000000"/>
              </a:buClr>
              <a:buFontTx/>
              <a:buNone/>
            </a:pPr>
            <a:r>
              <a:rPr lang="en-GB" altLang="en-US" sz="600" dirty="0">
                <a:solidFill>
                  <a:schemeClr val="tx1">
                    <a:lumMod val="50000"/>
                    <a:lumOff val="50000"/>
                  </a:schemeClr>
                </a:solidFill>
                <a:cs typeface="Calibri" pitchFamily="34" charset="0"/>
                <a:sym typeface="Arial" pitchFamily="34" charset="0"/>
              </a:rPr>
              <a:t>Source:  NielsenIQ Scantrack Total Store Read Grocery Multiples</a:t>
            </a:r>
          </a:p>
        </p:txBody>
      </p:sp>
      <p:sp>
        <p:nvSpPr>
          <p:cNvPr id="18437" name="Title 27"/>
          <p:cNvSpPr txBox="1">
            <a:spLocks/>
          </p:cNvSpPr>
          <p:nvPr/>
        </p:nvSpPr>
        <p:spPr bwMode="auto">
          <a:xfrm>
            <a:off x="234057" y="-346075"/>
            <a:ext cx="9251950" cy="1082676"/>
          </a:xfrm>
          <a:prstGeom prst="rect">
            <a:avLst/>
          </a:prstGeom>
          <a:noFill/>
          <a:ln>
            <a:noFill/>
          </a:ln>
        </p:spPr>
        <p:txBody>
          <a:bodyPr tIns="0" bIns="0" anchor="b"/>
          <a:lstStyle>
            <a:lvl1pPr defTabSz="457200" eaLnBrk="0" hangingPunct="0">
              <a:spcBef>
                <a:spcPts val="800"/>
              </a:spcBef>
              <a:buClr>
                <a:srgbClr val="5F5F5F"/>
              </a:buClr>
              <a:buFont typeface="Arial" charset="0"/>
              <a:buChar char="•"/>
              <a:defRPr sz="3200">
                <a:solidFill>
                  <a:srgbClr val="5F5F5F"/>
                </a:solidFill>
                <a:latin typeface="Calibri" pitchFamily="34" charset="0"/>
              </a:defRPr>
            </a:lvl1pPr>
            <a:lvl2pPr marL="908050" indent="-457200" defTabSz="457200" eaLnBrk="0" hangingPunct="0">
              <a:spcBef>
                <a:spcPts val="800"/>
              </a:spcBef>
              <a:buClr>
                <a:srgbClr val="5F5F5F"/>
              </a:buClr>
              <a:buFont typeface="Arial" charset="0"/>
              <a:buChar char="•"/>
              <a:defRPr sz="1600">
                <a:solidFill>
                  <a:srgbClr val="5F5F5F"/>
                </a:solidFill>
                <a:latin typeface="Calibri" pitchFamily="34" charset="0"/>
              </a:defRPr>
            </a:lvl2pPr>
            <a:lvl3pPr marL="1371600" indent="-457200" defTabSz="457200" eaLnBrk="0" hangingPunct="0">
              <a:spcBef>
                <a:spcPts val="700"/>
              </a:spcBef>
              <a:buClr>
                <a:srgbClr val="5F5F5F"/>
              </a:buClr>
              <a:buFont typeface="Arial" charset="0"/>
              <a:buChar char="•"/>
              <a:defRPr sz="1400">
                <a:solidFill>
                  <a:srgbClr val="5F5F5F"/>
                </a:solidFill>
                <a:latin typeface="Calibri" pitchFamily="34" charset="0"/>
              </a:defRPr>
            </a:lvl3pPr>
            <a:lvl4pPr marL="1825625" indent="-454025" defTabSz="457200" eaLnBrk="0" hangingPunct="0">
              <a:spcBef>
                <a:spcPts val="700"/>
              </a:spcBef>
              <a:buClr>
                <a:srgbClr val="5F5F5F"/>
              </a:buClr>
              <a:buFont typeface="Arial" charset="0"/>
              <a:buChar char="•"/>
              <a:defRPr sz="1200">
                <a:solidFill>
                  <a:srgbClr val="5F5F5F"/>
                </a:solidFill>
                <a:latin typeface="Calibri" pitchFamily="34" charset="0"/>
              </a:defRPr>
            </a:lvl4pPr>
            <a:lvl5pPr marL="2286000" indent="-457200" defTabSz="457200" eaLnBrk="0" hangingPunct="0">
              <a:spcBef>
                <a:spcPts val="700"/>
              </a:spcBef>
              <a:buClr>
                <a:srgbClr val="5F5F5F"/>
              </a:buClr>
              <a:buFont typeface="Arial" charset="0"/>
              <a:buChar char="•"/>
              <a:defRPr sz="1200">
                <a:solidFill>
                  <a:srgbClr val="5F5F5F"/>
                </a:solidFill>
                <a:latin typeface="Calibri" pitchFamily="34" charset="0"/>
              </a:defRPr>
            </a:lvl5pPr>
            <a:lvl6pPr marL="27432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32004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6576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41148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fontAlgn="auto" hangingPunct="1">
              <a:lnSpc>
                <a:spcPct val="80000"/>
              </a:lnSpc>
              <a:spcBef>
                <a:spcPct val="0"/>
              </a:spcBef>
              <a:spcAft>
                <a:spcPts val="0"/>
              </a:spcAft>
              <a:buClrTx/>
              <a:buFontTx/>
              <a:buNone/>
              <a:defRPr/>
            </a:pPr>
            <a:endParaRPr lang="en-US" altLang="en-US" sz="2800" kern="0" dirty="0">
              <a:solidFill>
                <a:schemeClr val="accent1"/>
              </a:solidFill>
              <a:latin typeface="+mn-lt"/>
              <a:ea typeface="ＭＳ Ｐゴシック" pitchFamily="34" charset="-128"/>
              <a:cs typeface="Arial"/>
              <a:sym typeface="Arial"/>
            </a:endParaRPr>
          </a:p>
        </p:txBody>
      </p:sp>
      <p:sp>
        <p:nvSpPr>
          <p:cNvPr id="88068" name="Title 27"/>
          <p:cNvSpPr txBox="1">
            <a:spLocks/>
          </p:cNvSpPr>
          <p:nvPr/>
        </p:nvSpPr>
        <p:spPr bwMode="auto">
          <a:xfrm>
            <a:off x="255017" y="288469"/>
            <a:ext cx="8888983"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defTabSz="457200">
              <a:defRPr sz="1400">
                <a:solidFill>
                  <a:srgbClr val="000000"/>
                </a:solidFill>
                <a:latin typeface="Arial" pitchFamily="34" charset="0"/>
                <a:cs typeface="Arial" pitchFamily="34" charset="0"/>
                <a:sym typeface="Arial" pitchFamily="34" charset="0"/>
              </a:defRPr>
            </a:lvl1pPr>
            <a:lvl2pPr marL="742950" indent="-285750" defTabSz="457200">
              <a:defRPr sz="1400">
                <a:solidFill>
                  <a:srgbClr val="000000"/>
                </a:solidFill>
                <a:latin typeface="Arial" pitchFamily="34" charset="0"/>
                <a:cs typeface="Arial" pitchFamily="34" charset="0"/>
                <a:sym typeface="Arial" pitchFamily="34" charset="0"/>
              </a:defRPr>
            </a:lvl2pPr>
            <a:lvl3pPr marL="1143000" indent="-228600" defTabSz="457200">
              <a:defRPr sz="1400">
                <a:solidFill>
                  <a:srgbClr val="000000"/>
                </a:solidFill>
                <a:latin typeface="Arial" pitchFamily="34" charset="0"/>
                <a:cs typeface="Arial" pitchFamily="34" charset="0"/>
                <a:sym typeface="Arial" pitchFamily="34" charset="0"/>
              </a:defRPr>
            </a:lvl3pPr>
            <a:lvl4pPr marL="1600200" indent="-228600" defTabSz="457200">
              <a:defRPr sz="1400">
                <a:solidFill>
                  <a:srgbClr val="000000"/>
                </a:solidFill>
                <a:latin typeface="Arial" pitchFamily="34" charset="0"/>
                <a:cs typeface="Arial" pitchFamily="34" charset="0"/>
                <a:sym typeface="Arial" pitchFamily="34" charset="0"/>
              </a:defRPr>
            </a:lvl4pPr>
            <a:lvl5pPr marL="2057400" indent="-228600" defTabSz="457200">
              <a:defRPr sz="1400">
                <a:solidFill>
                  <a:srgbClr val="000000"/>
                </a:solidFill>
                <a:latin typeface="Arial" pitchFamily="34" charset="0"/>
                <a:cs typeface="Arial" pitchFamily="34" charset="0"/>
                <a:sym typeface="Arial" pitchFamily="34" charset="0"/>
              </a:defRPr>
            </a:lvl5pPr>
            <a:lvl6pPr marL="25146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0" hangingPunct="0">
              <a:spcBef>
                <a:spcPts val="800"/>
              </a:spcBef>
              <a:buClr>
                <a:srgbClr val="5F5F5F"/>
              </a:buClr>
            </a:pPr>
            <a:r>
              <a:rPr lang="en-GB" altLang="en-US" sz="1900" b="1" dirty="0">
                <a:solidFill>
                  <a:schemeClr val="tx1"/>
                </a:solidFill>
                <a:latin typeface="Montserrat" panose="00000500000000000000" pitchFamily="2" charset="0"/>
              </a:rPr>
              <a:t>Whilst the end of the 3rd heatwave will have helped to stimulate demand in Soft Drinks, inflation will be distorting growth in others</a:t>
            </a:r>
          </a:p>
        </p:txBody>
      </p:sp>
      <p:sp>
        <p:nvSpPr>
          <p:cNvPr id="15" name="Oval 14"/>
          <p:cNvSpPr/>
          <p:nvPr/>
        </p:nvSpPr>
        <p:spPr>
          <a:xfrm>
            <a:off x="7019108" y="3743090"/>
            <a:ext cx="488292" cy="16433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6" name="Oval 15"/>
          <p:cNvSpPr/>
          <p:nvPr/>
        </p:nvSpPr>
        <p:spPr>
          <a:xfrm>
            <a:off x="7019109" y="3397445"/>
            <a:ext cx="488292" cy="180518"/>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4" name="Oval 3">
            <a:extLst>
              <a:ext uri="{FF2B5EF4-FFF2-40B4-BE49-F238E27FC236}">
                <a16:creationId xmlns:a16="http://schemas.microsoft.com/office/drawing/2014/main" id="{247C88AC-7655-26B1-2F19-E41B0AC5D8C2}"/>
              </a:ext>
            </a:extLst>
          </p:cNvPr>
          <p:cNvSpPr/>
          <p:nvPr/>
        </p:nvSpPr>
        <p:spPr>
          <a:xfrm>
            <a:off x="7019108" y="2124473"/>
            <a:ext cx="488292" cy="180518"/>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Tree>
    <p:extLst>
      <p:ext uri="{BB962C8B-B14F-4D97-AF65-F5344CB8AC3E}">
        <p14:creationId xmlns:p14="http://schemas.microsoft.com/office/powerpoint/2010/main" val="42226492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1B1CF5-4431-98A4-E544-208DF5F64DB9}"/>
              </a:ext>
            </a:extLst>
          </p:cNvPr>
          <p:cNvPicPr>
            <a:picLocks noChangeAspect="1"/>
          </p:cNvPicPr>
          <p:nvPr/>
        </p:nvPicPr>
        <p:blipFill>
          <a:blip r:embed="rId3"/>
          <a:stretch>
            <a:fillRect/>
          </a:stretch>
        </p:blipFill>
        <p:spPr>
          <a:xfrm>
            <a:off x="1085934" y="989423"/>
            <a:ext cx="6494794" cy="3742567"/>
          </a:xfrm>
          <a:prstGeom prst="rect">
            <a:avLst/>
          </a:prstGeom>
        </p:spPr>
      </p:pic>
      <p:sp>
        <p:nvSpPr>
          <p:cNvPr id="90114" name="Title 27"/>
          <p:cNvSpPr txBox="1">
            <a:spLocks/>
          </p:cNvSpPr>
          <p:nvPr/>
        </p:nvSpPr>
        <p:spPr bwMode="auto">
          <a:xfrm>
            <a:off x="161479" y="215691"/>
            <a:ext cx="8821042"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defTabSz="457200">
              <a:defRPr sz="1400">
                <a:solidFill>
                  <a:srgbClr val="000000"/>
                </a:solidFill>
                <a:latin typeface="Arial" pitchFamily="34" charset="0"/>
                <a:cs typeface="Arial" pitchFamily="34" charset="0"/>
                <a:sym typeface="Arial" pitchFamily="34" charset="0"/>
              </a:defRPr>
            </a:lvl1pPr>
            <a:lvl2pPr marL="742950" indent="-285750" defTabSz="457200">
              <a:defRPr sz="1400">
                <a:solidFill>
                  <a:srgbClr val="000000"/>
                </a:solidFill>
                <a:latin typeface="Arial" pitchFamily="34" charset="0"/>
                <a:cs typeface="Arial" pitchFamily="34" charset="0"/>
                <a:sym typeface="Arial" pitchFamily="34" charset="0"/>
              </a:defRPr>
            </a:lvl2pPr>
            <a:lvl3pPr marL="1143000" indent="-228600" defTabSz="457200">
              <a:defRPr sz="1400">
                <a:solidFill>
                  <a:srgbClr val="000000"/>
                </a:solidFill>
                <a:latin typeface="Arial" pitchFamily="34" charset="0"/>
                <a:cs typeface="Arial" pitchFamily="34" charset="0"/>
                <a:sym typeface="Arial" pitchFamily="34" charset="0"/>
              </a:defRPr>
            </a:lvl3pPr>
            <a:lvl4pPr marL="1600200" indent="-228600" defTabSz="457200">
              <a:defRPr sz="1400">
                <a:solidFill>
                  <a:srgbClr val="000000"/>
                </a:solidFill>
                <a:latin typeface="Arial" pitchFamily="34" charset="0"/>
                <a:cs typeface="Arial" pitchFamily="34" charset="0"/>
                <a:sym typeface="Arial" pitchFamily="34" charset="0"/>
              </a:defRPr>
            </a:lvl4pPr>
            <a:lvl5pPr marL="2057400" indent="-228600" defTabSz="457200">
              <a:defRPr sz="1400">
                <a:solidFill>
                  <a:srgbClr val="000000"/>
                </a:solidFill>
                <a:latin typeface="Arial" pitchFamily="34" charset="0"/>
                <a:cs typeface="Arial" pitchFamily="34" charset="0"/>
                <a:sym typeface="Arial" pitchFamily="34" charset="0"/>
              </a:defRPr>
            </a:lvl5pPr>
            <a:lvl6pPr marL="25146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0" hangingPunct="0">
              <a:spcBef>
                <a:spcPts val="800"/>
              </a:spcBef>
              <a:buClr>
                <a:srgbClr val="5F5F5F"/>
              </a:buClr>
            </a:pPr>
            <a:r>
              <a:rPr lang="en-GB" sz="2000" b="1" dirty="0">
                <a:solidFill>
                  <a:srgbClr val="000000"/>
                </a:solidFill>
                <a:effectLst/>
                <a:latin typeface="Montserrat" panose="00000500000000000000" pitchFamily="2" charset="0"/>
                <a:ea typeface="Times New Roman" panose="02020603050405020304" pitchFamily="18" charset="0"/>
              </a:rPr>
              <a:t>Unit growth remains weak across the assortment, with Soft Drinks the only category to see growth in September </a:t>
            </a:r>
            <a:endParaRPr lang="en-US" altLang="en-US" sz="2000" b="1" dirty="0">
              <a:solidFill>
                <a:schemeClr val="tx1"/>
              </a:solidFill>
              <a:latin typeface="Montserrat" panose="00000500000000000000" pitchFamily="2" charset="0"/>
            </a:endParaRPr>
          </a:p>
        </p:txBody>
      </p:sp>
      <p:sp>
        <p:nvSpPr>
          <p:cNvPr id="90115" name="Text Placeholder 10"/>
          <p:cNvSpPr txBox="1">
            <a:spLocks noGrp="1"/>
          </p:cNvSpPr>
          <p:nvPr>
            <p:ph type="body" idx="4294967295"/>
          </p:nvPr>
        </p:nvSpPr>
        <p:spPr>
          <a:xfrm>
            <a:off x="0" y="4731990"/>
            <a:ext cx="6769100" cy="341312"/>
          </a:xfrm>
        </p:spPr>
        <p:txBody>
          <a:bodyPr/>
          <a:lstStyle/>
          <a:p>
            <a:pPr eaLnBrk="1" hangingPunct="1">
              <a:spcBef>
                <a:spcPts val="63"/>
              </a:spcBef>
              <a:buClr>
                <a:srgbClr val="000000"/>
              </a:buClr>
              <a:buFontTx/>
              <a:buNone/>
            </a:pPr>
            <a:r>
              <a:rPr lang="en-GB" altLang="en-US" sz="700" dirty="0">
                <a:solidFill>
                  <a:schemeClr val="tx1">
                    <a:lumMod val="50000"/>
                    <a:lumOff val="50000"/>
                  </a:schemeClr>
                </a:solidFill>
                <a:cs typeface="Calibri" pitchFamily="34" charset="0"/>
                <a:sym typeface="Arial" pitchFamily="34" charset="0"/>
              </a:rPr>
              <a:t>Source:  NielsenIQ Scantrack Total Store Read Grocery Multiples</a:t>
            </a:r>
          </a:p>
        </p:txBody>
      </p:sp>
      <p:sp>
        <p:nvSpPr>
          <p:cNvPr id="2" name="Oval 1">
            <a:extLst>
              <a:ext uri="{FF2B5EF4-FFF2-40B4-BE49-F238E27FC236}">
                <a16:creationId xmlns:a16="http://schemas.microsoft.com/office/drawing/2014/main" id="{75F148D3-417B-B4D1-1014-A41BCA45D896}"/>
              </a:ext>
            </a:extLst>
          </p:cNvPr>
          <p:cNvSpPr/>
          <p:nvPr/>
        </p:nvSpPr>
        <p:spPr>
          <a:xfrm>
            <a:off x="7167154" y="3762104"/>
            <a:ext cx="522882" cy="217714"/>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Tree>
    <p:extLst>
      <p:ext uri="{BB962C8B-B14F-4D97-AF65-F5344CB8AC3E}">
        <p14:creationId xmlns:p14="http://schemas.microsoft.com/office/powerpoint/2010/main" val="2932019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445"/>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2"/>
        <p:cNvGrpSpPr/>
        <p:nvPr/>
      </p:nvGrpSpPr>
      <p:grpSpPr>
        <a:xfrm>
          <a:off x="0" y="0"/>
          <a:ext cx="0" cy="0"/>
          <a:chOff x="0" y="0"/>
          <a:chExt cx="0" cy="0"/>
        </a:xfrm>
      </p:grpSpPr>
      <p:sp>
        <p:nvSpPr>
          <p:cNvPr id="943" name="Google Shape;943;p77"/>
          <p:cNvSpPr txBox="1">
            <a:spLocks noGrp="1"/>
          </p:cNvSpPr>
          <p:nvPr>
            <p:ph type="title"/>
          </p:nvPr>
        </p:nvSpPr>
        <p:spPr>
          <a:xfrm>
            <a:off x="354651" y="360974"/>
            <a:ext cx="5668778" cy="568665"/>
          </a:xfrm>
        </p:spPr>
        <p:txBody>
          <a:bodyPr spcFirstLastPara="1" wrap="square" lIns="0" tIns="91425" rIns="0" bIns="91425" anchor="t" anchorCtr="0">
            <a:noAutofit/>
          </a:bodyPr>
          <a:lstStyle/>
          <a:p>
            <a:pPr lvl="0"/>
            <a:r>
              <a:rPr lang="en-PH" sz="1700" dirty="0"/>
              <a:t>Growths in September were more subdued as shoppers took stock after Britain’s hot summer</a:t>
            </a:r>
            <a:endParaRPr lang="en-US" sz="1700" dirty="0">
              <a:latin typeface="Montserrat" panose="00000500000000000000" pitchFamily="2" charset="0"/>
            </a:endParaRPr>
          </a:p>
        </p:txBody>
      </p:sp>
      <p:sp>
        <p:nvSpPr>
          <p:cNvPr id="5" name="Subtitle 4">
            <a:extLst>
              <a:ext uri="{FF2B5EF4-FFF2-40B4-BE49-F238E27FC236}">
                <a16:creationId xmlns:a16="http://schemas.microsoft.com/office/drawing/2014/main" id="{A2CF0243-A70B-4B96-B944-AA7661425FCB}"/>
              </a:ext>
            </a:extLst>
          </p:cNvPr>
          <p:cNvSpPr>
            <a:spLocks noGrp="1"/>
          </p:cNvSpPr>
          <p:nvPr>
            <p:ph type="subTitle" idx="3"/>
          </p:nvPr>
        </p:nvSpPr>
        <p:spPr/>
        <p:txBody>
          <a:bodyPr/>
          <a:lstStyle/>
          <a:p>
            <a:r>
              <a:rPr lang="en-PH" dirty="0">
                <a:latin typeface="Montserrat" panose="00000500000000000000" pitchFamily="2" charset="0"/>
              </a:rPr>
              <a:t>Source:  NielsenIQ Scantrack Total Store Read, *Homescan FMCG 4w/e 10</a:t>
            </a:r>
            <a:r>
              <a:rPr lang="en-PH" baseline="30000" dirty="0">
                <a:latin typeface="Montserrat" panose="00000500000000000000" pitchFamily="2" charset="0"/>
              </a:rPr>
              <a:t>th</a:t>
            </a:r>
            <a:r>
              <a:rPr lang="en-PH" dirty="0">
                <a:latin typeface="Montserrat" panose="00000500000000000000" pitchFamily="2" charset="0"/>
              </a:rPr>
              <a:t> September 22,  **Homescan Total FMCG </a:t>
            </a:r>
          </a:p>
        </p:txBody>
      </p:sp>
      <p:sp>
        <p:nvSpPr>
          <p:cNvPr id="944" name="Google Shape;944;p77"/>
          <p:cNvSpPr txBox="1"/>
          <p:nvPr/>
        </p:nvSpPr>
        <p:spPr>
          <a:xfrm>
            <a:off x="354650" y="2148350"/>
            <a:ext cx="2242982" cy="11586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0"/>
              </a:spcAft>
              <a:buNone/>
            </a:pPr>
            <a:r>
              <a:rPr lang="en" b="1" dirty="0">
                <a:solidFill>
                  <a:srgbClr val="000000"/>
                </a:solidFill>
                <a:latin typeface="Montserrat" panose="00000500000000000000" pitchFamily="2" charset="0"/>
                <a:ea typeface="Montserrat"/>
                <a:cs typeface="Montserrat"/>
                <a:sym typeface="Montserrat"/>
              </a:rPr>
              <a:t>Tailwinds</a:t>
            </a:r>
            <a:endParaRPr dirty="0">
              <a:solidFill>
                <a:srgbClr val="000000"/>
              </a:solidFill>
              <a:latin typeface="Montserrat" panose="00000500000000000000" pitchFamily="2" charset="0"/>
              <a:ea typeface="Montserrat Light"/>
              <a:cs typeface="Montserrat Light"/>
              <a:sym typeface="Montserrat Light"/>
            </a:endParaRPr>
          </a:p>
          <a:p>
            <a:pPr marL="365760" lvl="0" indent="-304800" algn="l" rtl="0">
              <a:spcBef>
                <a:spcPts val="600"/>
              </a:spcBef>
              <a:spcAft>
                <a:spcPts val="600"/>
              </a:spcAft>
              <a:buClr>
                <a:srgbClr val="000000"/>
              </a:buClr>
              <a:buSzPts val="1200"/>
              <a:buFont typeface="Montserrat"/>
              <a:buChar char="■"/>
            </a:pPr>
            <a:r>
              <a:rPr lang="en" sz="1200" dirty="0">
                <a:latin typeface="Montserrat" panose="00000500000000000000" pitchFamily="2" charset="0"/>
                <a:ea typeface="Montserrat"/>
                <a:cs typeface="Montserrat"/>
                <a:sym typeface="Montserrat"/>
              </a:rPr>
              <a:t>*Instore +4.9%</a:t>
            </a:r>
          </a:p>
          <a:p>
            <a:pPr marL="365760" indent="-304800">
              <a:spcBef>
                <a:spcPts val="600"/>
              </a:spcBef>
              <a:spcAft>
                <a:spcPts val="600"/>
              </a:spcAft>
              <a:buSzPts val="1200"/>
              <a:buFont typeface="Montserrat"/>
              <a:buChar char="■"/>
            </a:pPr>
            <a:r>
              <a:rPr lang="en" sz="1200" dirty="0">
                <a:solidFill>
                  <a:srgbClr val="000000"/>
                </a:solidFill>
                <a:latin typeface="Montserrat" panose="00000500000000000000" pitchFamily="2" charset="0"/>
                <a:ea typeface="Montserrat"/>
                <a:cs typeface="Montserrat"/>
                <a:sym typeface="Montserrat"/>
              </a:rPr>
              <a:t>*Discounters +4.5%</a:t>
            </a:r>
          </a:p>
          <a:p>
            <a:pPr marL="365760" indent="-304800">
              <a:spcBef>
                <a:spcPts val="600"/>
              </a:spcBef>
              <a:spcAft>
                <a:spcPts val="600"/>
              </a:spcAft>
              <a:buSzPts val="1200"/>
              <a:buFont typeface="Montserrat"/>
              <a:buChar char="■"/>
            </a:pPr>
            <a:r>
              <a:rPr lang="en-GB" sz="1200" dirty="0">
                <a:solidFill>
                  <a:srgbClr val="000000"/>
                </a:solidFill>
                <a:latin typeface="Montserrat" panose="00000500000000000000" pitchFamily="2" charset="0"/>
                <a:ea typeface="Montserrat"/>
                <a:cs typeface="Montserrat"/>
                <a:sym typeface="Montserrat"/>
              </a:rPr>
              <a:t>Convenience +2.2%</a:t>
            </a:r>
          </a:p>
          <a:p>
            <a:pPr marL="365760" indent="-304800">
              <a:spcBef>
                <a:spcPts val="600"/>
              </a:spcBef>
              <a:spcAft>
                <a:spcPts val="600"/>
              </a:spcAft>
              <a:buSzPts val="1200"/>
              <a:buFont typeface="Montserrat"/>
              <a:buChar char="■"/>
            </a:pPr>
            <a:r>
              <a:rPr lang="en-GB" sz="1200" dirty="0">
                <a:latin typeface="Montserrat" panose="00000500000000000000" pitchFamily="2" charset="0"/>
                <a:ea typeface="Montserrat"/>
                <a:cs typeface="Montserrat"/>
                <a:sym typeface="Montserrat"/>
              </a:rPr>
              <a:t>Grocery Multiples +2.2%</a:t>
            </a:r>
            <a:endParaRPr lang="en-GB" sz="1200" dirty="0">
              <a:solidFill>
                <a:srgbClr val="000000"/>
              </a:solidFill>
              <a:latin typeface="Montserrat" panose="00000500000000000000" pitchFamily="2" charset="0"/>
              <a:ea typeface="Montserrat"/>
              <a:cs typeface="Montserrat"/>
              <a:sym typeface="Montserrat"/>
            </a:endParaRPr>
          </a:p>
          <a:p>
            <a:pPr marL="60960">
              <a:spcBef>
                <a:spcPts val="600"/>
              </a:spcBef>
              <a:spcAft>
                <a:spcPts val="600"/>
              </a:spcAft>
              <a:buSzPts val="1200"/>
            </a:pPr>
            <a:endParaRPr lang="en-GB" sz="1200" dirty="0">
              <a:solidFill>
                <a:srgbClr val="000000"/>
              </a:solidFill>
              <a:latin typeface="Montserrat" panose="00000500000000000000" pitchFamily="2" charset="0"/>
              <a:ea typeface="Montserrat"/>
              <a:cs typeface="Montserrat"/>
              <a:sym typeface="Montserrat"/>
            </a:endParaRPr>
          </a:p>
          <a:p>
            <a:pPr marL="60960">
              <a:spcBef>
                <a:spcPts val="600"/>
              </a:spcBef>
              <a:spcAft>
                <a:spcPts val="600"/>
              </a:spcAft>
              <a:buSzPts val="1200"/>
            </a:pPr>
            <a:endParaRPr lang="en-GB" sz="1200" dirty="0">
              <a:latin typeface="Montserrat" panose="00000500000000000000" pitchFamily="2" charset="0"/>
              <a:ea typeface="Montserrat"/>
              <a:cs typeface="Montserrat"/>
              <a:sym typeface="Montserrat"/>
            </a:endParaRPr>
          </a:p>
          <a:p>
            <a:pPr marL="60960" lvl="0" algn="l" rtl="0">
              <a:spcBef>
                <a:spcPts val="600"/>
              </a:spcBef>
              <a:spcAft>
                <a:spcPts val="600"/>
              </a:spcAft>
              <a:buClr>
                <a:srgbClr val="000000"/>
              </a:buClr>
              <a:buSzPts val="1200"/>
            </a:pPr>
            <a:endParaRPr lang="en" sz="1200" dirty="0">
              <a:latin typeface="Montserrat" panose="00000500000000000000" pitchFamily="2" charset="0"/>
              <a:ea typeface="Montserrat"/>
              <a:cs typeface="Montserrat"/>
              <a:sym typeface="Montserrat"/>
            </a:endParaRPr>
          </a:p>
          <a:p>
            <a:pPr marL="60960">
              <a:spcBef>
                <a:spcPts val="600"/>
              </a:spcBef>
              <a:spcAft>
                <a:spcPts val="600"/>
              </a:spcAft>
              <a:buSzPts val="1200"/>
            </a:pPr>
            <a:endParaRPr lang="en" sz="1200" dirty="0">
              <a:solidFill>
                <a:schemeClr val="tx1"/>
              </a:solidFill>
              <a:latin typeface="Montserrat" panose="00000500000000000000" pitchFamily="2" charset="0"/>
              <a:ea typeface="Montserrat"/>
              <a:cs typeface="Montserrat"/>
              <a:sym typeface="Montserrat"/>
            </a:endParaRPr>
          </a:p>
          <a:p>
            <a:pPr marL="60960" lvl="0" algn="l" rtl="0">
              <a:spcBef>
                <a:spcPts val="600"/>
              </a:spcBef>
              <a:spcAft>
                <a:spcPts val="600"/>
              </a:spcAft>
              <a:buClr>
                <a:srgbClr val="000000"/>
              </a:buClr>
              <a:buSzPts val="1200"/>
            </a:pPr>
            <a:endParaRPr lang="en" sz="1200" dirty="0">
              <a:solidFill>
                <a:srgbClr val="000000"/>
              </a:solidFill>
              <a:latin typeface="Avenir Next LT Pro" panose="020B0504020202020204" pitchFamily="34" charset="0"/>
              <a:ea typeface="Montserrat"/>
              <a:cs typeface="Montserrat"/>
              <a:sym typeface="Montserrat"/>
            </a:endParaRPr>
          </a:p>
          <a:p>
            <a:pPr marL="365760" lvl="0" indent="-304800" algn="l" rtl="0">
              <a:spcBef>
                <a:spcPts val="600"/>
              </a:spcBef>
              <a:spcAft>
                <a:spcPts val="600"/>
              </a:spcAft>
              <a:buClr>
                <a:srgbClr val="000000"/>
              </a:buClr>
              <a:buSzPts val="1200"/>
              <a:buFont typeface="Montserrat"/>
              <a:buChar char="■"/>
            </a:pPr>
            <a:endParaRPr lang="en" sz="1200" dirty="0">
              <a:solidFill>
                <a:srgbClr val="000000"/>
              </a:solidFill>
              <a:latin typeface="Avenir Next LT Pro" panose="020B0504020202020204" pitchFamily="34" charset="0"/>
              <a:ea typeface="Montserrat"/>
              <a:cs typeface="Montserrat"/>
              <a:sym typeface="Montserrat"/>
            </a:endParaRPr>
          </a:p>
          <a:p>
            <a:pPr marL="365760" lvl="0" indent="-304800" algn="l" rtl="0">
              <a:spcAft>
                <a:spcPts val="600"/>
              </a:spcAft>
              <a:buClr>
                <a:srgbClr val="000000"/>
              </a:buClr>
              <a:buSzPts val="1200"/>
              <a:buFont typeface="Montserrat"/>
              <a:buChar char="■"/>
            </a:pPr>
            <a:endParaRPr sz="1200" dirty="0">
              <a:solidFill>
                <a:srgbClr val="FF0000"/>
              </a:solidFill>
              <a:latin typeface="Avenir Next LT Pro" panose="020B0504020202020204" pitchFamily="34" charset="0"/>
              <a:ea typeface="Montserrat"/>
              <a:cs typeface="Montserrat"/>
              <a:sym typeface="Montserrat"/>
            </a:endParaRPr>
          </a:p>
        </p:txBody>
      </p:sp>
      <p:sp>
        <p:nvSpPr>
          <p:cNvPr id="945" name="Google Shape;945;p77"/>
          <p:cNvSpPr txBox="1"/>
          <p:nvPr/>
        </p:nvSpPr>
        <p:spPr>
          <a:xfrm>
            <a:off x="3217224" y="2095363"/>
            <a:ext cx="2242981" cy="11586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0"/>
              </a:spcAft>
              <a:buNone/>
            </a:pPr>
            <a:r>
              <a:rPr lang="en" b="1" dirty="0">
                <a:latin typeface="Montserrat" panose="00000500000000000000" pitchFamily="2" charset="0"/>
                <a:ea typeface="Montserrat"/>
                <a:cs typeface="Montserrat"/>
                <a:sym typeface="Montserrat"/>
              </a:rPr>
              <a:t>Head</a:t>
            </a:r>
            <a:r>
              <a:rPr lang="en" b="1" dirty="0">
                <a:solidFill>
                  <a:srgbClr val="000000"/>
                </a:solidFill>
                <a:latin typeface="Montserrat" panose="00000500000000000000" pitchFamily="2" charset="0"/>
                <a:ea typeface="Montserrat"/>
                <a:cs typeface="Montserrat"/>
                <a:sym typeface="Montserrat"/>
              </a:rPr>
              <a:t>winds</a:t>
            </a:r>
            <a:endParaRPr lang="en-GB" sz="1200" dirty="0">
              <a:solidFill>
                <a:srgbClr val="000000"/>
              </a:solidFill>
              <a:latin typeface="Montserrat" panose="00000500000000000000" pitchFamily="2" charset="0"/>
              <a:ea typeface="Montserrat"/>
              <a:cs typeface="Montserrat"/>
              <a:sym typeface="Montserrat"/>
            </a:endParaRPr>
          </a:p>
          <a:p>
            <a:pPr marL="365760" indent="-304800">
              <a:spcBef>
                <a:spcPts val="600"/>
              </a:spcBef>
              <a:spcAft>
                <a:spcPts val="600"/>
              </a:spcAft>
              <a:buSzPts val="1200"/>
              <a:buFont typeface="Montserrat"/>
              <a:buChar char="■"/>
            </a:pPr>
            <a:r>
              <a:rPr lang="en" sz="1200" dirty="0">
                <a:latin typeface="Montserrat" panose="00000500000000000000" pitchFamily="2" charset="0"/>
                <a:ea typeface="Montserrat"/>
                <a:cs typeface="Montserrat"/>
                <a:sym typeface="Montserrat"/>
              </a:rPr>
              <a:t>**Value R</a:t>
            </a:r>
            <a:r>
              <a:rPr lang="en-GB" sz="1200" dirty="0">
                <a:latin typeface="Montserrat" panose="00000500000000000000" pitchFamily="2" charset="0"/>
                <a:ea typeface="Montserrat"/>
                <a:cs typeface="Montserrat"/>
                <a:sym typeface="Montserrat"/>
              </a:rPr>
              <a:t>e</a:t>
            </a:r>
            <a:r>
              <a:rPr lang="en" sz="1200" dirty="0">
                <a:latin typeface="Montserrat" panose="00000500000000000000" pitchFamily="2" charset="0"/>
                <a:ea typeface="Montserrat"/>
                <a:cs typeface="Montserrat"/>
                <a:sym typeface="Montserrat"/>
              </a:rPr>
              <a:t>tailers +0.2%</a:t>
            </a:r>
          </a:p>
          <a:p>
            <a:pPr marL="365760" indent="-304800">
              <a:spcBef>
                <a:spcPts val="600"/>
              </a:spcBef>
              <a:spcAft>
                <a:spcPts val="600"/>
              </a:spcAft>
              <a:buSzPts val="1200"/>
              <a:buFont typeface="Montserrat"/>
              <a:buChar char="■"/>
            </a:pPr>
            <a:r>
              <a:rPr lang="en-GB" sz="1200" dirty="0">
                <a:latin typeface="Montserrat" panose="00000500000000000000" pitchFamily="2" charset="0"/>
                <a:ea typeface="Montserrat"/>
                <a:cs typeface="Montserrat"/>
                <a:sym typeface="Montserrat"/>
              </a:rPr>
              <a:t>Supermarkets +1.6%</a:t>
            </a:r>
            <a:endParaRPr lang="en-GB" sz="1200" dirty="0">
              <a:solidFill>
                <a:srgbClr val="000000"/>
              </a:solidFill>
              <a:latin typeface="Montserrat" panose="00000500000000000000" pitchFamily="2" charset="0"/>
              <a:ea typeface="Montserrat"/>
              <a:cs typeface="Montserrat"/>
              <a:sym typeface="Montserrat"/>
            </a:endParaRPr>
          </a:p>
          <a:p>
            <a:pPr marL="360000" indent="-304800">
              <a:spcBef>
                <a:spcPts val="600"/>
              </a:spcBef>
              <a:spcAft>
                <a:spcPts val="600"/>
              </a:spcAft>
              <a:buSzPts val="1200"/>
              <a:buFont typeface="Montserrat"/>
              <a:buChar char="■"/>
            </a:pPr>
            <a:r>
              <a:rPr lang="en-GB" sz="1200" dirty="0">
                <a:solidFill>
                  <a:srgbClr val="000000"/>
                </a:solidFill>
                <a:latin typeface="Montserrat" panose="00000500000000000000" pitchFamily="2" charset="0"/>
                <a:ea typeface="Montserrat"/>
                <a:cs typeface="Montserrat"/>
                <a:sym typeface="Montserrat"/>
              </a:rPr>
              <a:t>*Online -7.2%</a:t>
            </a:r>
          </a:p>
          <a:p>
            <a:pPr marL="360000" indent="-304800">
              <a:spcBef>
                <a:spcPts val="600"/>
              </a:spcBef>
              <a:spcAft>
                <a:spcPts val="600"/>
              </a:spcAft>
              <a:buSzPts val="1200"/>
              <a:buFont typeface="Montserrat"/>
              <a:buChar char="■"/>
            </a:pPr>
            <a:endParaRPr lang="en" sz="1200" dirty="0">
              <a:solidFill>
                <a:srgbClr val="000000"/>
              </a:solidFill>
              <a:latin typeface="Montserrat" panose="00000500000000000000" pitchFamily="2" charset="0"/>
              <a:ea typeface="Montserrat"/>
              <a:cs typeface="Montserrat"/>
              <a:sym typeface="Montserrat"/>
            </a:endParaRPr>
          </a:p>
          <a:p>
            <a:pPr marL="360000" lvl="0" indent="-304800" algn="l" rtl="0">
              <a:spcBef>
                <a:spcPts val="600"/>
              </a:spcBef>
              <a:spcAft>
                <a:spcPts val="600"/>
              </a:spcAft>
              <a:buClr>
                <a:srgbClr val="000000"/>
              </a:buClr>
              <a:buSzPts val="1200"/>
              <a:buFont typeface="Montserrat"/>
              <a:buChar char="■"/>
            </a:pPr>
            <a:endParaRPr lang="en" sz="1200" dirty="0">
              <a:solidFill>
                <a:schemeClr val="tx1"/>
              </a:solidFill>
              <a:latin typeface="Avenir Next LT Pro" panose="020B0504020202020204" pitchFamily="34" charset="0"/>
              <a:ea typeface="Montserrat"/>
              <a:cs typeface="Montserrat"/>
              <a:sym typeface="Montserrat"/>
            </a:endParaRPr>
          </a:p>
        </p:txBody>
      </p:sp>
      <p:sp>
        <p:nvSpPr>
          <p:cNvPr id="947" name="Google Shape;947;p77"/>
          <p:cNvSpPr txBox="1"/>
          <p:nvPr/>
        </p:nvSpPr>
        <p:spPr>
          <a:xfrm>
            <a:off x="6277650" y="2287850"/>
            <a:ext cx="2511600" cy="1019100"/>
          </a:xfrm>
          <a:prstGeom prst="rect">
            <a:avLst/>
          </a:prstGeom>
          <a:noFill/>
          <a:ln>
            <a:noFill/>
          </a:ln>
        </p:spPr>
        <p:txBody>
          <a:bodyPr spcFirstLastPara="1" wrap="square" lIns="0" tIns="91425" rIns="0" bIns="91425" anchor="ctr" anchorCtr="0">
            <a:noAutofit/>
          </a:bodyPr>
          <a:lstStyle/>
          <a:p>
            <a:pPr marL="0" lvl="0" indent="0" algn="l" rtl="0">
              <a:spcBef>
                <a:spcPts val="0"/>
              </a:spcBef>
              <a:spcAft>
                <a:spcPts val="0"/>
              </a:spcAft>
              <a:buNone/>
            </a:pPr>
            <a:r>
              <a:rPr lang="en" sz="3600" b="1" dirty="0">
                <a:solidFill>
                  <a:schemeClr val="accent1"/>
                </a:solidFill>
                <a:latin typeface="Montserrat" panose="00000500000000000000" pitchFamily="2" charset="0"/>
                <a:ea typeface="Montserrat"/>
                <a:cs typeface="Montserrat"/>
                <a:sym typeface="Montserrat"/>
              </a:rPr>
              <a:t>+2.5%</a:t>
            </a:r>
            <a:endParaRPr sz="3600" dirty="0">
              <a:solidFill>
                <a:schemeClr val="accent1"/>
              </a:solidFill>
              <a:latin typeface="Montserrat" panose="00000500000000000000" pitchFamily="2" charset="0"/>
              <a:ea typeface="Montserrat Light"/>
              <a:cs typeface="Montserrat Light"/>
              <a:sym typeface="Montserrat Light"/>
            </a:endParaRPr>
          </a:p>
          <a:p>
            <a:pPr marL="0" lvl="0" indent="0" algn="l" rtl="0">
              <a:spcBef>
                <a:spcPts val="600"/>
              </a:spcBef>
              <a:spcAft>
                <a:spcPts val="600"/>
              </a:spcAft>
              <a:buNone/>
            </a:pPr>
            <a:r>
              <a:rPr lang="en" sz="1200" dirty="0">
                <a:solidFill>
                  <a:srgbClr val="FFFFFF"/>
                </a:solidFill>
                <a:latin typeface="Montserrat" panose="00000500000000000000" pitchFamily="2" charset="0"/>
                <a:ea typeface="Montserrat"/>
                <a:cs typeface="Montserrat"/>
                <a:sym typeface="Montserrat"/>
              </a:rPr>
              <a:t>Total Till</a:t>
            </a:r>
          </a:p>
        </p:txBody>
      </p:sp>
      <p:pic>
        <p:nvPicPr>
          <p:cNvPr id="952" name="Google Shape;952;p77"/>
          <p:cNvPicPr preferRelativeResize="0"/>
          <p:nvPr/>
        </p:nvPicPr>
        <p:blipFill rotWithShape="1">
          <a:blip r:embed="rId3">
            <a:alphaModFix/>
          </a:blip>
          <a:srcRect l="258" r="248"/>
          <a:stretch/>
        </p:blipFill>
        <p:spPr>
          <a:xfrm>
            <a:off x="6277650" y="1443196"/>
            <a:ext cx="722376" cy="666191"/>
          </a:xfrm>
          <a:prstGeom prst="rect">
            <a:avLst/>
          </a:prstGeom>
          <a:noFill/>
          <a:ln>
            <a:noFill/>
          </a:ln>
        </p:spPr>
      </p:pic>
    </p:spTree>
    <p:extLst>
      <p:ext uri="{BB962C8B-B14F-4D97-AF65-F5344CB8AC3E}">
        <p14:creationId xmlns:p14="http://schemas.microsoft.com/office/powerpoint/2010/main" val="326925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95" name="Google Shape;2195;p135"/>
          <p:cNvSpPr txBox="1">
            <a:spLocks noGrp="1"/>
          </p:cNvSpPr>
          <p:nvPr>
            <p:ph type="title"/>
          </p:nvPr>
        </p:nvSpPr>
        <p:spPr>
          <a:xfrm>
            <a:off x="283221" y="287655"/>
            <a:ext cx="5826266" cy="721575"/>
          </a:xfrm>
        </p:spPr>
        <p:txBody>
          <a:bodyPr spcFirstLastPara="1" wrap="square" lIns="0" tIns="91425" rIns="0" bIns="91425" anchor="t" anchorCtr="0">
            <a:noAutofit/>
          </a:bodyPr>
          <a:lstStyle/>
          <a:p>
            <a:pPr lvl="0"/>
            <a:r>
              <a:rPr lang="en-PH" sz="1820" dirty="0"/>
              <a:t>Without the summer sun to help boost basket spends, shoppers spent less in September</a:t>
            </a:r>
            <a:endParaRPr lang="da-DK" sz="1820" dirty="0">
              <a:latin typeface="Montserrat" panose="00000500000000000000" pitchFamily="2" charset="0"/>
            </a:endParaRPr>
          </a:p>
        </p:txBody>
      </p:sp>
      <p:cxnSp>
        <p:nvCxnSpPr>
          <p:cNvPr id="11" name="Straight Connector 10">
            <a:extLst>
              <a:ext uri="{FF2B5EF4-FFF2-40B4-BE49-F238E27FC236}">
                <a16:creationId xmlns:a16="http://schemas.microsoft.com/office/drawing/2014/main" id="{46683260-9566-4F22-BB23-1B2D537F5686}"/>
              </a:ext>
            </a:extLst>
          </p:cNvPr>
          <p:cNvCxnSpPr>
            <a:cxnSpLocks/>
          </p:cNvCxnSpPr>
          <p:nvPr/>
        </p:nvCxnSpPr>
        <p:spPr>
          <a:xfrm>
            <a:off x="2926080" y="612374"/>
            <a:ext cx="403046"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189" name="Google Shape;2189;p135"/>
          <p:cNvSpPr txBox="1"/>
          <p:nvPr/>
        </p:nvSpPr>
        <p:spPr>
          <a:xfrm>
            <a:off x="6475750" y="1664742"/>
            <a:ext cx="2511495" cy="3001835"/>
          </a:xfrm>
          <a:prstGeom prst="rect">
            <a:avLst/>
          </a:prstGeom>
          <a:noFill/>
          <a:ln>
            <a:noFill/>
          </a:ln>
        </p:spPr>
        <p:txBody>
          <a:bodyPr spcFirstLastPara="1" wrap="square" lIns="0" tIns="45700" rIns="0" bIns="45700" anchor="t" anchorCtr="0">
            <a:noAutofit/>
          </a:bodyPr>
          <a:lstStyle/>
          <a:p>
            <a:r>
              <a:rPr lang="en-PH" b="1" dirty="0">
                <a:solidFill>
                  <a:schemeClr val="bg1"/>
                </a:solidFill>
                <a:latin typeface="Montserrat" panose="00000500000000000000" pitchFamily="2" charset="0"/>
              </a:rPr>
              <a:t>Whilst 4 weekly sales remained </a:t>
            </a:r>
            <a:r>
              <a:rPr lang="en-PH" b="1" dirty="0">
                <a:solidFill>
                  <a:schemeClr val="accent1"/>
                </a:solidFill>
                <a:latin typeface="Montserrat" panose="00000500000000000000" pitchFamily="2" charset="0"/>
              </a:rPr>
              <a:t>robust throughout</a:t>
            </a:r>
            <a:r>
              <a:rPr lang="en-PH" b="1" dirty="0">
                <a:solidFill>
                  <a:schemeClr val="bg1"/>
                </a:solidFill>
                <a:latin typeface="Montserrat" panose="00000500000000000000" pitchFamily="2" charset="0"/>
              </a:rPr>
              <a:t> the long </a:t>
            </a:r>
            <a:r>
              <a:rPr lang="en-PH" b="1" dirty="0">
                <a:solidFill>
                  <a:schemeClr val="accent1"/>
                </a:solidFill>
                <a:latin typeface="Montserrat" panose="00000500000000000000" pitchFamily="2" charset="0"/>
              </a:rPr>
              <a:t>summer</a:t>
            </a:r>
            <a:r>
              <a:rPr lang="en-PH" b="1" dirty="0">
                <a:solidFill>
                  <a:schemeClr val="bg1"/>
                </a:solidFill>
                <a:latin typeface="Montserrat" panose="00000500000000000000" pitchFamily="2" charset="0"/>
              </a:rPr>
              <a:t>, shoppers are reigning in spend at the start of Autumn.</a:t>
            </a:r>
          </a:p>
          <a:p>
            <a:endParaRPr lang="en-PH" b="1" dirty="0">
              <a:solidFill>
                <a:schemeClr val="bg1"/>
              </a:solidFill>
              <a:latin typeface="Montserrat" panose="00000500000000000000" pitchFamily="2" charset="0"/>
            </a:endParaRPr>
          </a:p>
          <a:p>
            <a:r>
              <a:rPr lang="en-GB" b="1" dirty="0">
                <a:solidFill>
                  <a:schemeClr val="accent1"/>
                </a:solidFill>
                <a:latin typeface="Montserrat" panose="00000500000000000000" pitchFamily="2" charset="0"/>
              </a:rPr>
              <a:t>Inflation</a:t>
            </a:r>
            <a:r>
              <a:rPr lang="en-GB" b="1" dirty="0">
                <a:solidFill>
                  <a:schemeClr val="bg1"/>
                </a:solidFill>
                <a:latin typeface="Montserrat" panose="00000500000000000000" pitchFamily="2" charset="0"/>
              </a:rPr>
              <a:t> continues to </a:t>
            </a:r>
            <a:r>
              <a:rPr lang="en-GB" b="1" dirty="0">
                <a:solidFill>
                  <a:schemeClr val="accent1"/>
                </a:solidFill>
                <a:latin typeface="Montserrat" panose="00000500000000000000" pitchFamily="2" charset="0"/>
              </a:rPr>
              <a:t>lift value growths </a:t>
            </a:r>
            <a:r>
              <a:rPr lang="en-GB" b="1" dirty="0">
                <a:solidFill>
                  <a:schemeClr val="bg1"/>
                </a:solidFill>
                <a:latin typeface="Montserrat" panose="00000500000000000000" pitchFamily="2" charset="0"/>
              </a:rPr>
              <a:t>but there is an </a:t>
            </a:r>
            <a:r>
              <a:rPr lang="en-GB" b="1" dirty="0">
                <a:solidFill>
                  <a:schemeClr val="accent1"/>
                </a:solidFill>
                <a:latin typeface="Montserrat" panose="00000500000000000000" pitchFamily="2" charset="0"/>
              </a:rPr>
              <a:t>undercurrent</a:t>
            </a:r>
            <a:r>
              <a:rPr lang="en-GB" b="1" dirty="0">
                <a:solidFill>
                  <a:schemeClr val="bg1"/>
                </a:solidFill>
                <a:latin typeface="Montserrat" panose="00000500000000000000" pitchFamily="2" charset="0"/>
              </a:rPr>
              <a:t> of shoppers </a:t>
            </a:r>
            <a:r>
              <a:rPr lang="en-GB" b="1" dirty="0">
                <a:solidFill>
                  <a:schemeClr val="accent1"/>
                </a:solidFill>
                <a:latin typeface="Montserrat" panose="00000500000000000000" pitchFamily="2" charset="0"/>
              </a:rPr>
              <a:t>managing basket spend</a:t>
            </a:r>
            <a:r>
              <a:rPr lang="en-GB" b="1" dirty="0">
                <a:solidFill>
                  <a:schemeClr val="bg1"/>
                </a:solidFill>
                <a:latin typeface="Montserrat" panose="00000500000000000000" pitchFamily="2" charset="0"/>
              </a:rPr>
              <a:t> by reducing wastage and buying cheaper staples.</a:t>
            </a:r>
          </a:p>
          <a:p>
            <a:endParaRPr lang="en-GB" sz="1600" b="1" dirty="0">
              <a:solidFill>
                <a:schemeClr val="bg1"/>
              </a:solidFill>
              <a:latin typeface="Montserrat" panose="00000500000000000000" pitchFamily="2" charset="0"/>
            </a:endParaRPr>
          </a:p>
          <a:p>
            <a:endParaRPr lang="en-GB" sz="1600" b="1" dirty="0">
              <a:solidFill>
                <a:schemeClr val="bg1"/>
              </a:solidFill>
              <a:latin typeface="Montserrat" panose="00000500000000000000" pitchFamily="2" charset="0"/>
            </a:endParaRPr>
          </a:p>
          <a:p>
            <a:endParaRPr lang="en-GB" sz="1600" b="1"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7" y="1112027"/>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5" name="Subtitle 4">
            <a:extLst>
              <a:ext uri="{FF2B5EF4-FFF2-40B4-BE49-F238E27FC236}">
                <a16:creationId xmlns:a16="http://schemas.microsoft.com/office/drawing/2014/main" id="{431FEDF8-4128-4E76-8DE8-CFD67FD31018}"/>
              </a:ext>
            </a:extLst>
          </p:cNvPr>
          <p:cNvSpPr>
            <a:spLocks noGrp="1"/>
          </p:cNvSpPr>
          <p:nvPr>
            <p:ph type="subTitle" idx="3"/>
          </p:nvPr>
        </p:nvSpPr>
        <p:spPr>
          <a:xfrm>
            <a:off x="351200" y="4828425"/>
            <a:ext cx="5550900" cy="184800"/>
          </a:xfrm>
        </p:spPr>
        <p:txBody>
          <a:bodyPr/>
          <a:lstStyle/>
          <a:p>
            <a:r>
              <a:rPr lang="en-PH" dirty="0">
                <a:latin typeface="Montserrat" panose="00000500000000000000" pitchFamily="2" charset="0"/>
              </a:rPr>
              <a:t>Source:  *Nielsen Scantrack Total Store Read Total Coverage and Grocery Multiples 4w/e value growth vs prior period</a:t>
            </a:r>
          </a:p>
        </p:txBody>
      </p:sp>
      <p:graphicFrame>
        <p:nvGraphicFramePr>
          <p:cNvPr id="32" name="Chart 31">
            <a:extLst>
              <a:ext uri="{FF2B5EF4-FFF2-40B4-BE49-F238E27FC236}">
                <a16:creationId xmlns:a16="http://schemas.microsoft.com/office/drawing/2014/main" id="{45DDBC3D-4297-4717-9B97-36DEB14B4BA1}"/>
              </a:ext>
            </a:extLst>
          </p:cNvPr>
          <p:cNvGraphicFramePr/>
          <p:nvPr>
            <p:extLst>
              <p:ext uri="{D42A27DB-BD31-4B8C-83A1-F6EECF244321}">
                <p14:modId xmlns:p14="http://schemas.microsoft.com/office/powerpoint/2010/main" val="3600936173"/>
              </p:ext>
            </p:extLst>
          </p:nvPr>
        </p:nvGraphicFramePr>
        <p:xfrm>
          <a:off x="351200" y="1451550"/>
          <a:ext cx="5111304" cy="32150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5275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0"/>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E6731463-AED5-CD1D-7D93-172AC5E51342}"/>
              </a:ext>
            </a:extLst>
          </p:cNvPr>
          <p:cNvCxnSpPr>
            <a:cxnSpLocks/>
          </p:cNvCxnSpPr>
          <p:nvPr/>
        </p:nvCxnSpPr>
        <p:spPr>
          <a:xfrm>
            <a:off x="2799282" y="453172"/>
            <a:ext cx="104990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81" name="Google Shape;781;p68"/>
          <p:cNvSpPr txBox="1"/>
          <p:nvPr/>
        </p:nvSpPr>
        <p:spPr>
          <a:xfrm>
            <a:off x="503315" y="132131"/>
            <a:ext cx="8640685" cy="393595"/>
          </a:xfrm>
          <a:prstGeom prst="rect">
            <a:avLst/>
          </a:prstGeom>
          <a:noFill/>
          <a:ln>
            <a:noFill/>
          </a:ln>
        </p:spPr>
        <p:txBody>
          <a:bodyPr spcFirstLastPara="1" wrap="square" lIns="0" tIns="91425" rIns="0" bIns="91425" anchor="t" anchorCtr="0">
            <a:noAutofit/>
          </a:bodyPr>
          <a:lstStyle/>
          <a:p>
            <a:r>
              <a:rPr lang="en-GB" sz="1900" b="1" dirty="0">
                <a:latin typeface="Montserrat" panose="00000500000000000000" pitchFamily="2" charset="0"/>
                <a:ea typeface="Montserrat"/>
                <a:cs typeface="Montserrat"/>
                <a:sym typeface="Montserrat"/>
              </a:rPr>
              <a:t>September was a transient month after the Summer holidays</a:t>
            </a:r>
            <a:endParaRPr lang="en-GB" sz="1900" b="1" dirty="0">
              <a:solidFill>
                <a:srgbClr val="000000"/>
              </a:solidFill>
              <a:latin typeface="Montserrat" panose="00000500000000000000" pitchFamily="2" charset="0"/>
              <a:ea typeface="Montserrat"/>
              <a:cs typeface="Montserrat"/>
              <a:sym typeface="Montserrat"/>
            </a:endParaRPr>
          </a:p>
        </p:txBody>
      </p:sp>
      <p:sp>
        <p:nvSpPr>
          <p:cNvPr id="2" name="Subtitle 1"/>
          <p:cNvSpPr>
            <a:spLocks noGrp="1"/>
          </p:cNvSpPr>
          <p:nvPr>
            <p:ph type="subTitle" idx="4294967295"/>
          </p:nvPr>
        </p:nvSpPr>
        <p:spPr>
          <a:xfrm>
            <a:off x="338423" y="4872984"/>
            <a:ext cx="8159100" cy="184800"/>
          </a:xfrm>
        </p:spPr>
        <p:txBody>
          <a:bodyPr/>
          <a:lstStyle/>
          <a:p>
            <a:endParaRPr lang="en-GB" dirty="0">
              <a:latin typeface="Montserrat" panose="00000500000000000000" pitchFamily="2" charset="0"/>
            </a:endParaRPr>
          </a:p>
          <a:p>
            <a:pPr marL="146050" indent="0">
              <a:buNone/>
            </a:pPr>
            <a:endParaRPr lang="en-GB" dirty="0">
              <a:latin typeface="Montserrat" panose="00000500000000000000" pitchFamily="2" charset="0"/>
            </a:endParaRPr>
          </a:p>
        </p:txBody>
      </p:sp>
      <p:sp>
        <p:nvSpPr>
          <p:cNvPr id="790" name="Google Shape;790;p68"/>
          <p:cNvSpPr txBox="1"/>
          <p:nvPr/>
        </p:nvSpPr>
        <p:spPr>
          <a:xfrm>
            <a:off x="4572000" y="1425396"/>
            <a:ext cx="2175710" cy="3273641"/>
          </a:xfrm>
          <a:prstGeom prst="rect">
            <a:avLst/>
          </a:prstGeom>
          <a:noFill/>
          <a:ln>
            <a:noFill/>
          </a:ln>
        </p:spPr>
        <p:txBody>
          <a:bodyPr spcFirstLastPara="1" wrap="square" lIns="0" tIns="45700" rIns="0" bIns="45700" anchor="t" anchorCtr="0">
            <a:noAutofit/>
          </a:bodyPr>
          <a:lstStyle/>
          <a:p>
            <a:pPr marL="171450" indent="-171450">
              <a:buClr>
                <a:schemeClr val="accent1"/>
              </a:buClr>
              <a:buFont typeface="Wingdings" panose="05000000000000000000" pitchFamily="2" charset="2"/>
              <a:buChar char="§"/>
            </a:pPr>
            <a:r>
              <a:rPr lang="en-GB" sz="1100" dirty="0">
                <a:latin typeface="Montserrat" panose="00000500000000000000" pitchFamily="2" charset="0"/>
                <a:ea typeface="Times New Roman" panose="02020603050405020304" pitchFamily="18" charset="0"/>
              </a:rPr>
              <a:t>The final week before school, some shoppers planned last minute breaks boosting sales of </a:t>
            </a:r>
            <a:r>
              <a:rPr lang="en-GB" sz="1100" b="1" dirty="0">
                <a:latin typeface="Montserrat" panose="00000500000000000000" pitchFamily="2" charset="0"/>
                <a:ea typeface="Times New Roman" panose="02020603050405020304" pitchFamily="18" charset="0"/>
              </a:rPr>
              <a:t>Suncare.</a:t>
            </a:r>
          </a:p>
          <a:p>
            <a:pPr marL="171450" indent="-171450">
              <a:buClr>
                <a:schemeClr val="accent1"/>
              </a:buClr>
              <a:buFont typeface="Wingdings" panose="05000000000000000000" pitchFamily="2" charset="2"/>
              <a:buChar char="§"/>
            </a:pPr>
            <a:endParaRPr lang="en-GB" sz="1100" b="1"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r>
              <a:rPr lang="en-GB" sz="1100" b="1" dirty="0">
                <a:latin typeface="Montserrat" panose="00000500000000000000" pitchFamily="2" charset="0"/>
                <a:ea typeface="Times New Roman" panose="02020603050405020304" pitchFamily="18" charset="0"/>
              </a:rPr>
              <a:t>Impulse categories </a:t>
            </a:r>
            <a:r>
              <a:rPr lang="en-GB" sz="1100" dirty="0">
                <a:latin typeface="Montserrat" panose="00000500000000000000" pitchFamily="2" charset="0"/>
                <a:ea typeface="Times New Roman" panose="02020603050405020304" pitchFamily="18" charset="0"/>
              </a:rPr>
              <a:t>continue to report strong growth as demand for ‘food to go’ increased.</a:t>
            </a:r>
            <a:endParaRPr lang="en-GB" sz="1100" dirty="0">
              <a:solidFill>
                <a:srgbClr val="000000"/>
              </a:solidFill>
              <a:effectLst/>
              <a:latin typeface="Montserrat" panose="00000500000000000000" pitchFamily="2" charset="0"/>
              <a:ea typeface="Times New Roman" panose="02020603050405020304" pitchFamily="18" charset="0"/>
            </a:endParaRPr>
          </a:p>
          <a:p>
            <a:pPr>
              <a:buClr>
                <a:schemeClr val="accent1"/>
              </a:buClr>
            </a:pPr>
            <a:r>
              <a:rPr lang="en-GB" sz="1100" dirty="0">
                <a:solidFill>
                  <a:srgbClr val="000000"/>
                </a:solidFill>
                <a:effectLst/>
                <a:latin typeface="Montserrat" panose="00000500000000000000" pitchFamily="2" charset="0"/>
                <a:ea typeface="Times New Roman" panose="02020603050405020304" pitchFamily="18" charset="0"/>
              </a:rPr>
              <a:t> </a:t>
            </a: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r>
              <a:rPr lang="en-GB" sz="1100" spc="10" dirty="0">
                <a:latin typeface="Montserrat" panose="00000500000000000000" pitchFamily="2" charset="0"/>
                <a:ea typeface="Times New Roman" panose="02020603050405020304" pitchFamily="18" charset="0"/>
              </a:rPr>
              <a:t>As shoppers look to make savings on their weekly groceries </a:t>
            </a:r>
            <a:r>
              <a:rPr lang="en-GB" sz="1100" b="1" spc="10" dirty="0">
                <a:latin typeface="Montserrat" panose="00000500000000000000" pitchFamily="2" charset="0"/>
                <a:ea typeface="Times New Roman" panose="02020603050405020304" pitchFamily="18" charset="0"/>
              </a:rPr>
              <a:t>Dry Pasta </a:t>
            </a:r>
            <a:r>
              <a:rPr lang="en-GB" sz="1100" spc="10" dirty="0">
                <a:latin typeface="Montserrat" panose="00000500000000000000" pitchFamily="2" charset="0"/>
                <a:ea typeface="Times New Roman" panose="02020603050405020304" pitchFamily="18" charset="0"/>
              </a:rPr>
              <a:t>has become a top performer with sales growth this week </a:t>
            </a:r>
            <a:r>
              <a:rPr lang="en-GB" sz="1100" b="1" spc="10" dirty="0">
                <a:latin typeface="Montserrat" panose="00000500000000000000" pitchFamily="2" charset="0"/>
                <a:ea typeface="Times New Roman" panose="02020603050405020304" pitchFamily="18" charset="0"/>
              </a:rPr>
              <a:t>+27%</a:t>
            </a:r>
            <a:r>
              <a:rPr lang="en-GB" sz="1100" spc="10" dirty="0">
                <a:latin typeface="Montserrat" panose="00000500000000000000" pitchFamily="2" charset="0"/>
                <a:ea typeface="Times New Roman" panose="02020603050405020304" pitchFamily="18" charset="0"/>
              </a:rPr>
              <a:t>.</a:t>
            </a:r>
            <a:endParaRPr lang="en-GB" sz="1100" b="1" spc="10" dirty="0">
              <a:latin typeface="Montserrat" panose="00000500000000000000" pitchFamily="2" charset="0"/>
              <a:ea typeface="Times New Roman" panose="02020603050405020304" pitchFamily="18" charset="0"/>
            </a:endParaRPr>
          </a:p>
          <a:p>
            <a:pPr>
              <a:buClr>
                <a:schemeClr val="accent1"/>
              </a:buClr>
            </a:pPr>
            <a:endParaRPr lang="en-GB" sz="1100" spc="10" dirty="0">
              <a:latin typeface="Montserrat" panose="00000500000000000000" pitchFamily="2" charset="0"/>
              <a:ea typeface="Times New Roman" panose="02020603050405020304" pitchFamily="18" charset="0"/>
            </a:endParaRPr>
          </a:p>
          <a:p>
            <a:pPr>
              <a:buClr>
                <a:schemeClr val="accent1"/>
              </a:buClr>
            </a:pP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marL="171450" indent="-171450">
              <a:buFont typeface="Wingdings" panose="05000000000000000000" pitchFamily="2" charset="2"/>
              <a:buChar char="§"/>
            </a:pPr>
            <a:endParaRPr lang="en-GB" sz="1100" spc="10" dirty="0">
              <a:effectLst/>
              <a:latin typeface="Montserrat" panose="00000500000000000000" pitchFamily="2" charset="0"/>
              <a:ea typeface="Times New Roman" panose="02020603050405020304" pitchFamily="18" charset="0"/>
            </a:endParaRPr>
          </a:p>
          <a:p>
            <a:endParaRPr lang="en-GB" sz="1100" spc="10" dirty="0">
              <a:effectLst/>
              <a:latin typeface="Montserrat" panose="00000500000000000000" pitchFamily="2" charset="0"/>
              <a:ea typeface="Times New Roman" panose="02020603050405020304" pitchFamily="18" charset="0"/>
            </a:endParaRPr>
          </a:p>
        </p:txBody>
      </p:sp>
      <p:cxnSp>
        <p:nvCxnSpPr>
          <p:cNvPr id="782" name="Google Shape;782;p68"/>
          <p:cNvCxnSpPr>
            <a:cxnSpLocks/>
          </p:cNvCxnSpPr>
          <p:nvPr/>
        </p:nvCxnSpPr>
        <p:spPr>
          <a:xfrm>
            <a:off x="354650" y="1397270"/>
            <a:ext cx="1960379" cy="0"/>
          </a:xfrm>
          <a:prstGeom prst="straightConnector1">
            <a:avLst/>
          </a:prstGeom>
          <a:noFill/>
          <a:ln w="9525" cap="flat" cmpd="sng">
            <a:solidFill>
              <a:srgbClr val="333333"/>
            </a:solidFill>
            <a:prstDash val="solid"/>
            <a:round/>
            <a:headEnd type="none" w="med" len="med"/>
            <a:tailEnd type="none" w="med" len="med"/>
          </a:ln>
        </p:spPr>
      </p:cxnSp>
      <p:cxnSp>
        <p:nvCxnSpPr>
          <p:cNvPr id="783" name="Google Shape;783;p68"/>
          <p:cNvCxnSpPr>
            <a:cxnSpLocks/>
          </p:cNvCxnSpPr>
          <p:nvPr/>
        </p:nvCxnSpPr>
        <p:spPr>
          <a:xfrm>
            <a:off x="2508025" y="1397270"/>
            <a:ext cx="1969291" cy="0"/>
          </a:xfrm>
          <a:prstGeom prst="straightConnector1">
            <a:avLst/>
          </a:prstGeom>
          <a:noFill/>
          <a:ln w="9525" cap="flat" cmpd="sng">
            <a:solidFill>
              <a:srgbClr val="333333"/>
            </a:solidFill>
            <a:prstDash val="solid"/>
            <a:round/>
            <a:headEnd type="none" w="med" len="med"/>
            <a:tailEnd type="none" w="med" len="med"/>
          </a:ln>
        </p:spPr>
      </p:cxnSp>
      <p:cxnSp>
        <p:nvCxnSpPr>
          <p:cNvPr id="784" name="Google Shape;784;p68"/>
          <p:cNvCxnSpPr>
            <a:cxnSpLocks/>
          </p:cNvCxnSpPr>
          <p:nvPr/>
        </p:nvCxnSpPr>
        <p:spPr>
          <a:xfrm>
            <a:off x="4662036" y="1397270"/>
            <a:ext cx="2177197" cy="0"/>
          </a:xfrm>
          <a:prstGeom prst="straightConnector1">
            <a:avLst/>
          </a:prstGeom>
          <a:noFill/>
          <a:ln w="9525" cap="flat" cmpd="sng">
            <a:solidFill>
              <a:srgbClr val="333333"/>
            </a:solidFill>
            <a:prstDash val="solid"/>
            <a:round/>
            <a:headEnd type="none" w="med" len="med"/>
            <a:tailEnd type="none" w="med" len="med"/>
          </a:ln>
        </p:spPr>
      </p:cxnSp>
      <p:cxnSp>
        <p:nvCxnSpPr>
          <p:cNvPr id="785" name="Google Shape;785;p68"/>
          <p:cNvCxnSpPr/>
          <p:nvPr/>
        </p:nvCxnSpPr>
        <p:spPr>
          <a:xfrm>
            <a:off x="6997541" y="1397270"/>
            <a:ext cx="1964700" cy="0"/>
          </a:xfrm>
          <a:prstGeom prst="straightConnector1">
            <a:avLst/>
          </a:prstGeom>
          <a:noFill/>
          <a:ln w="9525" cap="flat" cmpd="sng">
            <a:solidFill>
              <a:srgbClr val="333333"/>
            </a:solidFill>
            <a:prstDash val="solid"/>
            <a:round/>
            <a:headEnd type="none" w="med" len="med"/>
            <a:tailEnd type="none" w="med" len="med"/>
          </a:ln>
        </p:spPr>
      </p:cxnSp>
      <p:sp>
        <p:nvSpPr>
          <p:cNvPr id="786" name="Google Shape;786;p68"/>
          <p:cNvSpPr txBox="1"/>
          <p:nvPr/>
        </p:nvSpPr>
        <p:spPr>
          <a:xfrm>
            <a:off x="-211712" y="1435930"/>
            <a:ext cx="2634427" cy="2826697"/>
          </a:xfrm>
          <a:prstGeom prst="rect">
            <a:avLst/>
          </a:prstGeom>
          <a:noFill/>
          <a:ln>
            <a:noFill/>
          </a:ln>
        </p:spPr>
        <p:txBody>
          <a:bodyPr spcFirstLastPara="1" wrap="square" lIns="0" tIns="45700" rIns="0" bIns="45700" anchor="t" anchorCtr="0">
            <a:noAutofit/>
          </a:bodyPr>
          <a:lstStyle/>
          <a:p>
            <a:pPr marL="628650" indent="-171450">
              <a:lnSpc>
                <a:spcPts val="1175"/>
              </a:lnSpc>
              <a:spcAft>
                <a:spcPts val="800"/>
              </a:spcAft>
              <a:buClr>
                <a:schemeClr val="accent1"/>
              </a:buClr>
              <a:buFont typeface="Wingdings" panose="05000000000000000000" pitchFamily="2" charset="2"/>
              <a:buChar char="§"/>
            </a:pPr>
            <a:r>
              <a:rPr lang="en-GB" sz="1100" dirty="0">
                <a:solidFill>
                  <a:srgbClr val="000000"/>
                </a:solidFill>
                <a:effectLst/>
                <a:latin typeface="Montserrat" panose="00000500000000000000" pitchFamily="2" charset="0"/>
                <a:ea typeface="Times New Roman" panose="02020603050405020304" pitchFamily="18" charset="0"/>
              </a:rPr>
              <a:t>After soaring temperatures at the start </a:t>
            </a:r>
            <a:r>
              <a:rPr lang="en-GB" sz="1100" dirty="0">
                <a:latin typeface="Montserrat" panose="00000500000000000000" pitchFamily="2" charset="0"/>
                <a:ea typeface="Times New Roman" panose="02020603050405020304" pitchFamily="18" charset="0"/>
              </a:rPr>
              <a:t>of the week, mixed weather followed and value sales slowed to </a:t>
            </a:r>
            <a:r>
              <a:rPr lang="en-GB" sz="1100" b="1" dirty="0">
                <a:solidFill>
                  <a:srgbClr val="000000"/>
                </a:solidFill>
                <a:effectLst/>
                <a:latin typeface="Montserrat" panose="00000500000000000000" pitchFamily="2" charset="0"/>
                <a:ea typeface="Times New Roman" panose="02020603050405020304" pitchFamily="18" charset="0"/>
              </a:rPr>
              <a:t>£2.5Bn </a:t>
            </a:r>
            <a:r>
              <a:rPr lang="en-GB" sz="1100" dirty="0">
                <a:solidFill>
                  <a:srgbClr val="000000"/>
                </a:solidFill>
                <a:effectLst/>
                <a:latin typeface="Montserrat" panose="00000500000000000000" pitchFamily="2" charset="0"/>
                <a:ea typeface="Times New Roman" panose="02020603050405020304" pitchFamily="18" charset="0"/>
              </a:rPr>
              <a:t>at the Grocery Multiples.</a:t>
            </a:r>
          </a:p>
          <a:p>
            <a:pPr marL="628650" indent="-171450">
              <a:lnSpc>
                <a:spcPts val="1175"/>
              </a:lnSpc>
              <a:spcAft>
                <a:spcPts val="800"/>
              </a:spcAft>
              <a:buClr>
                <a:schemeClr val="accent1"/>
              </a:buClr>
              <a:buFont typeface="Wingdings" panose="05000000000000000000" pitchFamily="2" charset="2"/>
              <a:buChar char="§"/>
            </a:pP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Against soft year ago comparatives value growth was upbeat at </a:t>
            </a: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+3.2%</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a:t>
            </a:r>
            <a:endPar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endParaRPr>
          </a:p>
          <a:p>
            <a:pPr marL="457200">
              <a:lnSpc>
                <a:spcPts val="1175"/>
              </a:lnSpc>
              <a:spcAft>
                <a:spcPts val="800"/>
              </a:spcAft>
              <a:buClr>
                <a:schemeClr val="accent1"/>
              </a:buClr>
            </a:pPr>
            <a:endPar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endParaRPr>
          </a:p>
        </p:txBody>
      </p:sp>
      <p:sp>
        <p:nvSpPr>
          <p:cNvPr id="787" name="Google Shape;787;p68"/>
          <p:cNvSpPr txBox="1"/>
          <p:nvPr/>
        </p:nvSpPr>
        <p:spPr>
          <a:xfrm flipH="1">
            <a:off x="270905" y="1099876"/>
            <a:ext cx="222360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W</a:t>
            </a:r>
            <a:r>
              <a:rPr lang="en" sz="1300" b="1" dirty="0">
                <a:latin typeface="Montserrat" panose="00000500000000000000" pitchFamily="2" charset="0"/>
                <a:ea typeface="Montserrat"/>
                <a:cs typeface="Montserrat"/>
                <a:sym typeface="Montserrat"/>
              </a:rPr>
              <a:t>k 1:  </a:t>
            </a:r>
            <a:endParaRPr lang="en" sz="1100" b="1" dirty="0">
              <a:latin typeface="Montserrat" panose="00000500000000000000" pitchFamily="2" charset="0"/>
              <a:ea typeface="Montserrat"/>
              <a:cs typeface="Montserrat"/>
              <a:sym typeface="Montserrat"/>
            </a:endParaRPr>
          </a:p>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L</a:t>
            </a:r>
            <a:r>
              <a:rPr lang="en" sz="1300" b="1" dirty="0">
                <a:latin typeface="Montserrat" panose="00000500000000000000" pitchFamily="2" charset="0"/>
                <a:ea typeface="Montserrat"/>
                <a:cs typeface="Montserrat"/>
                <a:sym typeface="Montserrat"/>
              </a:rPr>
              <a:t>ast days of 3</a:t>
            </a:r>
            <a:r>
              <a:rPr lang="en" sz="1300" b="1" baseline="30000" dirty="0">
                <a:latin typeface="Montserrat" panose="00000500000000000000" pitchFamily="2" charset="0"/>
                <a:ea typeface="Montserrat"/>
                <a:cs typeface="Montserrat"/>
                <a:sym typeface="Montserrat"/>
              </a:rPr>
              <a:t>rd</a:t>
            </a:r>
            <a:r>
              <a:rPr lang="en" sz="1300" b="1" dirty="0">
                <a:latin typeface="Montserrat" panose="00000500000000000000" pitchFamily="2" charset="0"/>
                <a:ea typeface="Montserrat"/>
                <a:cs typeface="Montserrat"/>
                <a:sym typeface="Montserrat"/>
              </a:rPr>
              <a:t> heatwave</a:t>
            </a:r>
            <a:endParaRPr sz="1300" b="1" dirty="0">
              <a:latin typeface="Montserrat" panose="00000500000000000000" pitchFamily="2" charset="0"/>
              <a:ea typeface="Montserrat"/>
              <a:cs typeface="Montserrat"/>
              <a:sym typeface="Montserrat"/>
            </a:endParaRPr>
          </a:p>
        </p:txBody>
      </p:sp>
      <p:sp>
        <p:nvSpPr>
          <p:cNvPr id="788" name="Google Shape;788;p68"/>
          <p:cNvSpPr txBox="1"/>
          <p:nvPr/>
        </p:nvSpPr>
        <p:spPr>
          <a:xfrm>
            <a:off x="2445722" y="1435930"/>
            <a:ext cx="2078927" cy="3577823"/>
          </a:xfrm>
          <a:prstGeom prst="rect">
            <a:avLst/>
          </a:prstGeom>
          <a:noFill/>
          <a:ln>
            <a:noFill/>
          </a:ln>
        </p:spPr>
        <p:txBody>
          <a:bodyPr spcFirstLastPara="1" wrap="square" lIns="0" tIns="45700" rIns="0" bIns="45700" anchor="t" anchorCtr="0">
            <a:noAutofit/>
          </a:bodyPr>
          <a:lstStyle/>
          <a:p>
            <a:pPr marL="186691" lvl="0" indent="-171450" algn="l" rtl="0">
              <a:spcBef>
                <a:spcPts val="0"/>
              </a:spcBef>
              <a:spcAft>
                <a:spcPts val="0"/>
              </a:spcAft>
              <a:buClr>
                <a:schemeClr val="accent1"/>
              </a:buClr>
              <a:buSzPct val="100000"/>
              <a:buFont typeface="Wingdings" panose="05000000000000000000" pitchFamily="2" charset="2"/>
              <a:buChar char="§"/>
            </a:pPr>
            <a:r>
              <a:rPr lang="en-GB" sz="1100" dirty="0">
                <a:latin typeface="Montserrat" panose="00000500000000000000" pitchFamily="2" charset="0"/>
                <a:ea typeface="Montserrat"/>
                <a:cs typeface="Montserrat"/>
                <a:sym typeface="Montserrat"/>
              </a:rPr>
              <a:t>More mixed weather followed as the nation’s youth received their exam results.</a:t>
            </a: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r>
              <a:rPr lang="en-GB" sz="1100" dirty="0">
                <a:solidFill>
                  <a:srgbClr val="000000"/>
                </a:solidFill>
                <a:effectLst/>
                <a:latin typeface="Montserrat" panose="00000500000000000000" pitchFamily="2" charset="0"/>
                <a:ea typeface="Times New Roman" panose="02020603050405020304" pitchFamily="18" charset="0"/>
                <a:cs typeface="Calibri" panose="020F0502020204030204" pitchFamily="34" charset="0"/>
              </a:rPr>
              <a:t>The Bank</a:t>
            </a:r>
            <a:r>
              <a:rPr lang="en-GB" sz="1100" dirty="0">
                <a:latin typeface="Montserrat" panose="00000500000000000000" pitchFamily="2" charset="0"/>
                <a:ea typeface="Times New Roman" panose="02020603050405020304" pitchFamily="18" charset="0"/>
                <a:cs typeface="Calibri" panose="020F0502020204030204" pitchFamily="34" charset="0"/>
              </a:rPr>
              <a:t> holiday weekend will have encouraged some last minute trips whilst others will have taken extended leave.</a:t>
            </a: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Calibri" panose="020F0502020204030204" pitchFamily="34" charset="0"/>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r>
              <a:rPr lang="en-GB" sz="1100" dirty="0">
                <a:latin typeface="Montserrat" panose="00000500000000000000" pitchFamily="2" charset="0"/>
                <a:ea typeface="Montserrat"/>
                <a:cs typeface="Montserrat"/>
                <a:sym typeface="Montserrat"/>
              </a:rPr>
              <a:t>Value sales improved on the prior week, indicating some additional purchasing for the weekend.</a:t>
            </a:r>
          </a:p>
          <a:p>
            <a:pPr marL="15241" lvl="0" algn="l" rtl="0">
              <a:spcBef>
                <a:spcPts val="0"/>
              </a:spcBef>
              <a:spcAft>
                <a:spcPts val="0"/>
              </a:spcAft>
              <a:buClr>
                <a:schemeClr val="accent3"/>
              </a:buClr>
              <a:buSzPct val="100000"/>
            </a:pPr>
            <a:endParaRPr lang="en-GB" sz="1100" dirty="0">
              <a:solidFill>
                <a:schemeClr val="accent3"/>
              </a:solidFill>
              <a:latin typeface="Montserrat" panose="00000500000000000000" pitchFamily="2" charset="0"/>
              <a:ea typeface="Montserrat"/>
              <a:cs typeface="Montserrat"/>
              <a:sym typeface="Montserrat"/>
            </a:endParaRPr>
          </a:p>
        </p:txBody>
      </p:sp>
      <p:sp>
        <p:nvSpPr>
          <p:cNvPr id="791" name="Google Shape;791;p68"/>
          <p:cNvSpPr txBox="1"/>
          <p:nvPr/>
        </p:nvSpPr>
        <p:spPr>
          <a:xfrm flipH="1">
            <a:off x="4689077" y="1099876"/>
            <a:ext cx="2144166"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Wk 3: </a:t>
            </a:r>
          </a:p>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Getting ready for school</a:t>
            </a:r>
          </a:p>
        </p:txBody>
      </p:sp>
      <p:sp>
        <p:nvSpPr>
          <p:cNvPr id="789" name="Google Shape;789;p68"/>
          <p:cNvSpPr txBox="1"/>
          <p:nvPr/>
        </p:nvSpPr>
        <p:spPr>
          <a:xfrm flipH="1">
            <a:off x="2642424" y="1099876"/>
            <a:ext cx="231935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Wk 2:  </a:t>
            </a:r>
          </a:p>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August Bank Holiday</a:t>
            </a:r>
            <a:endParaRPr sz="1300" b="1" dirty="0">
              <a:latin typeface="Montserrat" panose="00000500000000000000" pitchFamily="2" charset="0"/>
              <a:ea typeface="Montserrat"/>
              <a:cs typeface="Montserrat"/>
              <a:sym typeface="Montserrat"/>
            </a:endParaRPr>
          </a:p>
        </p:txBody>
      </p:sp>
      <p:sp>
        <p:nvSpPr>
          <p:cNvPr id="792" name="Google Shape;792;p68"/>
          <p:cNvSpPr txBox="1"/>
          <p:nvPr/>
        </p:nvSpPr>
        <p:spPr>
          <a:xfrm>
            <a:off x="6839233" y="1470624"/>
            <a:ext cx="2078927" cy="3273640"/>
          </a:xfrm>
          <a:prstGeom prst="rect">
            <a:avLst/>
          </a:prstGeom>
          <a:noFill/>
          <a:ln>
            <a:noFill/>
          </a:ln>
        </p:spPr>
        <p:txBody>
          <a:bodyPr spcFirstLastPara="1" wrap="square" lIns="0" tIns="45700" rIns="0" bIns="45700" anchor="t" anchorCtr="0">
            <a:noAutofit/>
          </a:bodyPr>
          <a:lstStyle/>
          <a:p>
            <a:pPr marL="228600" indent="-213359">
              <a:buClr>
                <a:schemeClr val="accent1"/>
              </a:buClr>
              <a:buSzPts val="1200"/>
              <a:buFont typeface="Wingdings" panose="05000000000000000000" pitchFamily="2" charset="2"/>
              <a:buChar char="§"/>
            </a:pPr>
            <a:r>
              <a:rPr lang="en-GB" sz="1100" dirty="0">
                <a:solidFill>
                  <a:schemeClr val="accent3"/>
                </a:solidFill>
                <a:latin typeface="Montserrat" panose="00000500000000000000" pitchFamily="2" charset="0"/>
                <a:ea typeface="Montserrat"/>
                <a:cs typeface="Montserrat"/>
                <a:sym typeface="Montserrat"/>
              </a:rPr>
              <a:t>With all kids now back at school, some shoppers booked late summer holidays </a:t>
            </a:r>
            <a:r>
              <a:rPr lang="en-GB" sz="1100" b="1" dirty="0">
                <a:solidFill>
                  <a:schemeClr val="accent3"/>
                </a:solidFill>
                <a:latin typeface="Montserrat" panose="00000500000000000000" pitchFamily="2" charset="0"/>
                <a:ea typeface="Montserrat"/>
                <a:cs typeface="Montserrat"/>
                <a:sym typeface="Montserrat"/>
              </a:rPr>
              <a:t>Bags &amp; Luggage </a:t>
            </a:r>
            <a:r>
              <a:rPr lang="en-GB" sz="1100" dirty="0">
                <a:solidFill>
                  <a:schemeClr val="accent3"/>
                </a:solidFill>
                <a:latin typeface="Montserrat" panose="00000500000000000000" pitchFamily="2" charset="0"/>
                <a:ea typeface="Montserrat"/>
                <a:cs typeface="Montserrat"/>
                <a:sym typeface="Montserrat"/>
              </a:rPr>
              <a:t>saw growth </a:t>
            </a:r>
            <a:r>
              <a:rPr lang="en-GB" sz="1100" b="1" dirty="0">
                <a:solidFill>
                  <a:schemeClr val="accent3"/>
                </a:solidFill>
                <a:latin typeface="Montserrat" panose="00000500000000000000" pitchFamily="2" charset="0"/>
                <a:ea typeface="Montserrat"/>
                <a:cs typeface="Montserrat"/>
                <a:sym typeface="Montserrat"/>
              </a:rPr>
              <a:t>+28%</a:t>
            </a:r>
            <a:r>
              <a:rPr lang="en-GB" sz="1100" dirty="0">
                <a:solidFill>
                  <a:schemeClr val="accent3"/>
                </a:solidFill>
                <a:latin typeface="Montserrat" panose="00000500000000000000" pitchFamily="2" charset="0"/>
                <a:ea typeface="Montserrat"/>
                <a:cs typeface="Montserrat"/>
                <a:sym typeface="Montserrat"/>
              </a:rPr>
              <a:t>. </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r>
              <a:rPr lang="en-GB" sz="1100" dirty="0">
                <a:latin typeface="Montserrat" panose="00000500000000000000" pitchFamily="2" charset="0"/>
                <a:ea typeface="Montserrat"/>
                <a:cs typeface="Montserrat"/>
                <a:sym typeface="Montserrat"/>
              </a:rPr>
              <a:t>As </a:t>
            </a:r>
            <a:r>
              <a:rPr lang="en-GB" sz="1100" b="1" dirty="0">
                <a:latin typeface="Montserrat" panose="00000500000000000000" pitchFamily="2" charset="0"/>
                <a:ea typeface="Montserrat"/>
                <a:cs typeface="Montserrat"/>
                <a:sym typeface="Montserrat"/>
              </a:rPr>
              <a:t>news </a:t>
            </a:r>
            <a:r>
              <a:rPr lang="en-GB" sz="1100" dirty="0">
                <a:latin typeface="Montserrat" panose="00000500000000000000" pitchFamily="2" charset="0"/>
                <a:ea typeface="Montserrat"/>
                <a:cs typeface="Montserrat"/>
                <a:sym typeface="Montserrat"/>
              </a:rPr>
              <a:t>of our </a:t>
            </a:r>
            <a:r>
              <a:rPr lang="en-GB" sz="1100" b="1" dirty="0">
                <a:latin typeface="Montserrat" panose="00000500000000000000" pitchFamily="2" charset="0"/>
                <a:ea typeface="Montserrat"/>
                <a:cs typeface="Montserrat"/>
                <a:sym typeface="Montserrat"/>
              </a:rPr>
              <a:t>Queen spread across the nation</a:t>
            </a:r>
            <a:r>
              <a:rPr lang="en-GB" sz="1100" dirty="0">
                <a:latin typeface="Montserrat" panose="00000500000000000000" pitchFamily="2" charset="0"/>
                <a:ea typeface="Montserrat"/>
                <a:cs typeface="Montserrat"/>
                <a:sym typeface="Montserrat"/>
              </a:rPr>
              <a:t>, sales this week were </a:t>
            </a:r>
            <a:r>
              <a:rPr lang="en-GB" sz="1100" b="1" dirty="0">
                <a:latin typeface="Montserrat" panose="00000500000000000000" pitchFamily="2" charset="0"/>
                <a:ea typeface="Montserrat"/>
                <a:cs typeface="Montserrat"/>
                <a:sym typeface="Montserrat"/>
              </a:rPr>
              <a:t>subdued</a:t>
            </a:r>
            <a:r>
              <a:rPr lang="en-GB" sz="1100" dirty="0">
                <a:latin typeface="Montserrat" panose="00000500000000000000" pitchFamily="2" charset="0"/>
                <a:ea typeface="Montserrat"/>
                <a:cs typeface="Montserrat"/>
                <a:sym typeface="Montserrat"/>
              </a:rPr>
              <a:t>.  </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r>
              <a:rPr lang="en-GB" sz="1100" dirty="0">
                <a:latin typeface="Montserrat" panose="00000500000000000000" pitchFamily="2" charset="0"/>
                <a:ea typeface="Montserrat"/>
                <a:cs typeface="Montserrat"/>
                <a:sym typeface="Montserrat"/>
              </a:rPr>
              <a:t>Value sales </a:t>
            </a:r>
            <a:r>
              <a:rPr lang="en-GB" sz="1100" b="1" dirty="0">
                <a:latin typeface="Montserrat" panose="00000500000000000000" pitchFamily="2" charset="0"/>
                <a:ea typeface="Montserrat"/>
                <a:cs typeface="Montserrat"/>
                <a:sym typeface="Montserrat"/>
              </a:rPr>
              <a:t>dipped </a:t>
            </a:r>
            <a:r>
              <a:rPr lang="en-GB" sz="1100" dirty="0">
                <a:latin typeface="Montserrat" panose="00000500000000000000" pitchFamily="2" charset="0"/>
                <a:ea typeface="Montserrat"/>
                <a:cs typeface="Montserrat"/>
                <a:sym typeface="Montserrat"/>
              </a:rPr>
              <a:t>to their</a:t>
            </a:r>
            <a:r>
              <a:rPr lang="en-GB" sz="1100" b="1" dirty="0">
                <a:latin typeface="Montserrat" panose="00000500000000000000" pitchFamily="2" charset="0"/>
                <a:ea typeface="Montserrat"/>
                <a:cs typeface="Montserrat"/>
                <a:sym typeface="Montserrat"/>
              </a:rPr>
              <a:t> lowest </a:t>
            </a:r>
            <a:r>
              <a:rPr lang="en-GB" sz="1100" dirty="0">
                <a:latin typeface="Montserrat" panose="00000500000000000000" pitchFamily="2" charset="0"/>
                <a:ea typeface="Montserrat"/>
                <a:cs typeface="Montserrat"/>
                <a:sym typeface="Montserrat"/>
              </a:rPr>
              <a:t>level since the </a:t>
            </a:r>
            <a:r>
              <a:rPr lang="en-GB" sz="1100" b="1" dirty="0">
                <a:latin typeface="Montserrat" panose="00000500000000000000" pitchFamily="2" charset="0"/>
                <a:ea typeface="Montserrat"/>
                <a:cs typeface="Montserrat"/>
                <a:sym typeface="Montserrat"/>
              </a:rPr>
              <a:t>lull after Easter.</a:t>
            </a:r>
          </a:p>
          <a:p>
            <a:pPr marL="228600" lvl="1" indent="-213359">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r>
              <a:rPr lang="en-GB" sz="1100" dirty="0">
                <a:solidFill>
                  <a:schemeClr val="accent3"/>
                </a:solidFill>
                <a:latin typeface="Montserrat" panose="00000500000000000000" pitchFamily="2" charset="0"/>
                <a:ea typeface="Montserrat"/>
                <a:cs typeface="Montserrat"/>
                <a:sym typeface="Montserrat"/>
              </a:rPr>
              <a:t>The mixed weather also saw a run on umbrellas which saw sales increase </a:t>
            </a:r>
            <a:r>
              <a:rPr lang="en-GB" sz="1100" b="1" dirty="0">
                <a:solidFill>
                  <a:schemeClr val="accent3"/>
                </a:solidFill>
                <a:latin typeface="Montserrat" panose="00000500000000000000" pitchFamily="2" charset="0"/>
                <a:ea typeface="Montserrat"/>
                <a:cs typeface="Montserrat"/>
                <a:sym typeface="Montserrat"/>
              </a:rPr>
              <a:t>225%.</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15241" lvl="0" algn="l" rtl="0">
              <a:spcBef>
                <a:spcPts val="0"/>
              </a:spcBef>
              <a:spcAft>
                <a:spcPts val="0"/>
              </a:spcAft>
              <a:buClr>
                <a:schemeClr val="accent1"/>
              </a:buClr>
              <a:buSzPts val="1200"/>
            </a:pPr>
            <a:endParaRPr lang="en-GB" sz="1100" dirty="0">
              <a:solidFill>
                <a:schemeClr val="accent3"/>
              </a:solidFill>
              <a:latin typeface="Montserrat" panose="00000500000000000000" pitchFamily="2" charset="0"/>
              <a:ea typeface="Montserrat"/>
              <a:cs typeface="Montserrat"/>
              <a:sym typeface="Montserrat"/>
            </a:endParaRPr>
          </a:p>
          <a:p>
            <a:pPr marL="15241" lvl="0" algn="l" rtl="0">
              <a:spcBef>
                <a:spcPts val="0"/>
              </a:spcBef>
              <a:spcAft>
                <a:spcPts val="0"/>
              </a:spcAft>
              <a:buClr>
                <a:schemeClr val="accent3"/>
              </a:buClr>
              <a:buSzPts val="1200"/>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3"/>
              </a:buClr>
              <a:buSzPts val="1200"/>
              <a:buFont typeface="Montserrat"/>
              <a:buChar char="■"/>
            </a:pPr>
            <a:endParaRPr sz="1100" dirty="0">
              <a:solidFill>
                <a:schemeClr val="accent3"/>
              </a:solidFill>
              <a:latin typeface="Montserrat" panose="00000500000000000000" pitchFamily="2" charset="0"/>
              <a:ea typeface="Montserrat"/>
              <a:cs typeface="Montserrat"/>
              <a:sym typeface="Montserrat"/>
            </a:endParaRPr>
          </a:p>
        </p:txBody>
      </p:sp>
      <p:sp>
        <p:nvSpPr>
          <p:cNvPr id="793" name="Google Shape;793;p68"/>
          <p:cNvSpPr txBox="1"/>
          <p:nvPr/>
        </p:nvSpPr>
        <p:spPr>
          <a:xfrm flipH="1">
            <a:off x="6997541" y="1099876"/>
            <a:ext cx="231935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Wk 4:  </a:t>
            </a:r>
          </a:p>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 The end of an era </a:t>
            </a:r>
            <a:r>
              <a:rPr lang="en" sz="1300" b="1" dirty="0">
                <a:latin typeface="Montserrat" panose="00000500000000000000" pitchFamily="2" charset="0"/>
                <a:ea typeface="Montserrat"/>
                <a:cs typeface="Montserrat"/>
                <a:sym typeface="Montserrat"/>
              </a:rPr>
              <a:t>…</a:t>
            </a:r>
          </a:p>
        </p:txBody>
      </p:sp>
      <p:sp>
        <p:nvSpPr>
          <p:cNvPr id="20" name="TextBox 19">
            <a:extLst>
              <a:ext uri="{FF2B5EF4-FFF2-40B4-BE49-F238E27FC236}">
                <a16:creationId xmlns:a16="http://schemas.microsoft.com/office/drawing/2014/main" id="{735F69FB-BD78-40BB-BE7E-85973888726B}"/>
              </a:ext>
            </a:extLst>
          </p:cNvPr>
          <p:cNvSpPr txBox="1"/>
          <p:nvPr/>
        </p:nvSpPr>
        <p:spPr>
          <a:xfrm>
            <a:off x="338423" y="4740980"/>
            <a:ext cx="4714874" cy="230832"/>
          </a:xfrm>
          <a:prstGeom prst="rect">
            <a:avLst/>
          </a:prstGeom>
          <a:noFill/>
        </p:spPr>
        <p:txBody>
          <a:bodyPr wrap="square">
            <a:spAutoFit/>
          </a:bodyPr>
          <a:lstStyle/>
          <a:p>
            <a:r>
              <a:rPr lang="en-GB" sz="900" dirty="0">
                <a:latin typeface="Montserrat" panose="00000500000000000000" pitchFamily="2" charset="0"/>
              </a:rPr>
              <a:t>Source:  NielsenIQ Scantrack</a:t>
            </a:r>
            <a:endParaRPr lang="en-GB" sz="900" dirty="0"/>
          </a:p>
        </p:txBody>
      </p:sp>
    </p:spTree>
    <p:extLst>
      <p:ext uri="{BB962C8B-B14F-4D97-AF65-F5344CB8AC3E}">
        <p14:creationId xmlns:p14="http://schemas.microsoft.com/office/powerpoint/2010/main" val="623577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3" name="Google Shape;1743;p129"/>
          <p:cNvSpPr txBox="1"/>
          <p:nvPr/>
        </p:nvSpPr>
        <p:spPr>
          <a:xfrm>
            <a:off x="326801" y="903416"/>
            <a:ext cx="3804300" cy="492327"/>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Grocery Multiples</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Weekly year on year value growth</a:t>
            </a:r>
            <a:endParaRPr sz="1000" dirty="0">
              <a:solidFill>
                <a:srgbClr val="000000"/>
              </a:solidFill>
              <a:latin typeface="Montserrat" panose="00000500000000000000" pitchFamily="2" charset="0"/>
              <a:ea typeface="Montserrat"/>
              <a:cs typeface="Montserrat"/>
              <a:sym typeface="Montserrat"/>
            </a:endParaRPr>
          </a:p>
        </p:txBody>
      </p:sp>
      <p:sp>
        <p:nvSpPr>
          <p:cNvPr id="1744" name="Google Shape;1744;p129"/>
          <p:cNvSpPr txBox="1">
            <a:spLocks noGrp="1"/>
          </p:cNvSpPr>
          <p:nvPr>
            <p:ph type="title"/>
          </p:nvPr>
        </p:nvSpPr>
        <p:spPr>
          <a:xfrm>
            <a:off x="354648" y="213640"/>
            <a:ext cx="8658721" cy="393600"/>
          </a:xfrm>
        </p:spPr>
        <p:txBody>
          <a:bodyPr spcFirstLastPara="1" wrap="square" lIns="0" tIns="91425" rIns="0" bIns="91425" anchor="t" anchorCtr="0">
            <a:noAutofit/>
          </a:bodyPr>
          <a:lstStyle/>
          <a:p>
            <a:r>
              <a:rPr lang="en-GB" dirty="0">
                <a:solidFill>
                  <a:schemeClr val="tx1"/>
                </a:solidFill>
                <a:ea typeface="MS PGothic" pitchFamily="34" charset="-128"/>
                <a:cs typeface="Calibri" pitchFamily="34" charset="0"/>
              </a:rPr>
              <a:t>A turning point for many as shoppers enjoyed last minute breaks and prepare for the financial headwinds</a:t>
            </a:r>
            <a:endParaRPr lang="en-PH" dirty="0">
              <a:latin typeface="Montserrat" panose="00000500000000000000" pitchFamily="2" charset="0"/>
            </a:endParaRPr>
          </a:p>
        </p:txBody>
      </p: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219737" y="4786310"/>
            <a:ext cx="8159100" cy="184800"/>
          </a:xfrm>
        </p:spPr>
        <p:txBody>
          <a:bodyPr/>
          <a:lstStyle/>
          <a:p>
            <a:pPr marL="146050" indent="0">
              <a:buNone/>
            </a:pPr>
            <a:r>
              <a:rPr lang="en-PH" sz="700" dirty="0">
                <a:latin typeface="Montserrat" panose="00000500000000000000" pitchFamily="2" charset="0"/>
              </a:rPr>
              <a:t>Source:  NielsenIQ Scantrack Total Store Read  Grocery Multiples</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3417878165"/>
              </p:ext>
            </p:extLst>
          </p:nvPr>
        </p:nvGraphicFramePr>
        <p:xfrm>
          <a:off x="359425" y="1618095"/>
          <a:ext cx="8425149" cy="3353015"/>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a:extLst>
              <a:ext uri="{FF2B5EF4-FFF2-40B4-BE49-F238E27FC236}">
                <a16:creationId xmlns:a16="http://schemas.microsoft.com/office/drawing/2014/main" id="{624B59C6-6E32-47FA-B93B-440759F12FDD}"/>
              </a:ext>
            </a:extLst>
          </p:cNvPr>
          <p:cNvCxnSpPr>
            <a:cxnSpLocks/>
          </p:cNvCxnSpPr>
          <p:nvPr/>
        </p:nvCxnSpPr>
        <p:spPr>
          <a:xfrm>
            <a:off x="3135919" y="1889567"/>
            <a:ext cx="0" cy="2681872"/>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DCEF0A4B-63F8-4632-AC83-5C2B3D473C1B}"/>
              </a:ext>
            </a:extLst>
          </p:cNvPr>
          <p:cNvCxnSpPr>
            <a:cxnSpLocks/>
          </p:cNvCxnSpPr>
          <p:nvPr/>
        </p:nvCxnSpPr>
        <p:spPr>
          <a:xfrm>
            <a:off x="5842120" y="1887053"/>
            <a:ext cx="0" cy="2681872"/>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19" name="Picture 2">
            <a:extLst>
              <a:ext uri="{FF2B5EF4-FFF2-40B4-BE49-F238E27FC236}">
                <a16:creationId xmlns:a16="http://schemas.microsoft.com/office/drawing/2014/main" id="{45BCA163-497A-9CBE-12D9-31BEA0F409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2965" y="1647365"/>
            <a:ext cx="241620" cy="24162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9A1F0466-48E1-7AB6-85CD-A0CEBC44A678}"/>
              </a:ext>
            </a:extLst>
          </p:cNvPr>
          <p:cNvSpPr txBox="1"/>
          <p:nvPr/>
        </p:nvSpPr>
        <p:spPr>
          <a:xfrm>
            <a:off x="2616468" y="1410559"/>
            <a:ext cx="841897" cy="200055"/>
          </a:xfrm>
          <a:prstGeom prst="rect">
            <a:avLst/>
          </a:prstGeom>
          <a:noFill/>
        </p:spPr>
        <p:txBody>
          <a:bodyPr wrap="none" rtlCol="0">
            <a:spAutoFit/>
          </a:bodyPr>
          <a:lstStyle/>
          <a:p>
            <a:pPr algn="ctr"/>
            <a:r>
              <a:rPr lang="en-GB" sz="700" i="1" dirty="0">
                <a:latin typeface="Montserrat" panose="00000500000000000000" pitchFamily="2" charset="0"/>
              </a:rPr>
              <a:t>July heatwave</a:t>
            </a:r>
          </a:p>
        </p:txBody>
      </p:sp>
      <p:pic>
        <p:nvPicPr>
          <p:cNvPr id="2" name="Picture 2">
            <a:extLst>
              <a:ext uri="{FF2B5EF4-FFF2-40B4-BE49-F238E27FC236}">
                <a16:creationId xmlns:a16="http://schemas.microsoft.com/office/drawing/2014/main" id="{9C1F36A6-8FFB-25B6-28BA-2CDE2BA608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9471" y="1760487"/>
            <a:ext cx="241620" cy="24162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B82410DC-6EB7-11E4-7765-099076351D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46743" y="1575461"/>
            <a:ext cx="241620" cy="2416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BA964F7-22D6-B6F8-800F-24B67AC77239}"/>
              </a:ext>
            </a:extLst>
          </p:cNvPr>
          <p:cNvSpPr txBox="1"/>
          <p:nvPr/>
        </p:nvSpPr>
        <p:spPr>
          <a:xfrm>
            <a:off x="5204656" y="1348163"/>
            <a:ext cx="803426" cy="200055"/>
          </a:xfrm>
          <a:prstGeom prst="rect">
            <a:avLst/>
          </a:prstGeom>
          <a:noFill/>
        </p:spPr>
        <p:txBody>
          <a:bodyPr wrap="none" rtlCol="0">
            <a:spAutoFit/>
          </a:bodyPr>
          <a:lstStyle/>
          <a:p>
            <a:pPr algn="ctr"/>
            <a:r>
              <a:rPr lang="en-GB" sz="700" i="1" dirty="0">
                <a:latin typeface="Montserrat" panose="00000500000000000000" pitchFamily="2" charset="0"/>
              </a:rPr>
              <a:t>3</a:t>
            </a:r>
            <a:r>
              <a:rPr lang="en-GB" sz="700" i="1" baseline="30000" dirty="0">
                <a:latin typeface="Montserrat" panose="00000500000000000000" pitchFamily="2" charset="0"/>
              </a:rPr>
              <a:t>rd</a:t>
            </a:r>
            <a:r>
              <a:rPr lang="en-GB" sz="700" i="1" dirty="0">
                <a:latin typeface="Montserrat" panose="00000500000000000000" pitchFamily="2" charset="0"/>
              </a:rPr>
              <a:t>  heatwave</a:t>
            </a:r>
          </a:p>
        </p:txBody>
      </p:sp>
      <p:pic>
        <p:nvPicPr>
          <p:cNvPr id="7" name="Picture 2">
            <a:extLst>
              <a:ext uri="{FF2B5EF4-FFF2-40B4-BE49-F238E27FC236}">
                <a16:creationId xmlns:a16="http://schemas.microsoft.com/office/drawing/2014/main" id="{46A65966-CE14-A04E-FAA9-592D010008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3198" y="3837402"/>
            <a:ext cx="241620" cy="2416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a:extLst>
              <a:ext uri="{FF2B5EF4-FFF2-40B4-BE49-F238E27FC236}">
                <a16:creationId xmlns:a16="http://schemas.microsoft.com/office/drawing/2014/main" id="{B472BBED-62DC-0848-496D-C62ED6FF7F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9206" y="3844141"/>
            <a:ext cx="241620" cy="24162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CAE26D79-6BAD-E602-02EE-C92937A67379}"/>
              </a:ext>
            </a:extLst>
          </p:cNvPr>
          <p:cNvSpPr txBox="1"/>
          <p:nvPr/>
        </p:nvSpPr>
        <p:spPr>
          <a:xfrm>
            <a:off x="2198176" y="3555632"/>
            <a:ext cx="1547091" cy="307777"/>
          </a:xfrm>
          <a:prstGeom prst="rect">
            <a:avLst/>
          </a:prstGeom>
          <a:noFill/>
        </p:spPr>
        <p:txBody>
          <a:bodyPr wrap="square" rtlCol="0">
            <a:spAutoFit/>
          </a:bodyPr>
          <a:lstStyle/>
          <a:p>
            <a:pPr algn="ctr"/>
            <a:r>
              <a:rPr lang="en-GB" sz="700" i="1" dirty="0">
                <a:latin typeface="Montserrat" panose="00000500000000000000" pitchFamily="2" charset="0"/>
              </a:rPr>
              <a:t>2021 Hot Spell</a:t>
            </a:r>
          </a:p>
          <a:p>
            <a:pPr algn="ctr"/>
            <a:r>
              <a:rPr lang="en-GB" sz="700" i="1" dirty="0">
                <a:latin typeface="Montserrat" panose="00000500000000000000" pitchFamily="2" charset="0"/>
              </a:rPr>
              <a:t>2w/e 23Jul21</a:t>
            </a:r>
          </a:p>
        </p:txBody>
      </p:sp>
    </p:spTree>
    <p:extLst>
      <p:ext uri="{BB962C8B-B14F-4D97-AF65-F5344CB8AC3E}">
        <p14:creationId xmlns:p14="http://schemas.microsoft.com/office/powerpoint/2010/main" val="18672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4" name="Google Shape;1744;p129"/>
          <p:cNvSpPr txBox="1">
            <a:spLocks noGrp="1"/>
          </p:cNvSpPr>
          <p:nvPr>
            <p:ph type="title"/>
          </p:nvPr>
        </p:nvSpPr>
        <p:spPr>
          <a:xfrm>
            <a:off x="357971" y="201468"/>
            <a:ext cx="8502385" cy="565030"/>
          </a:xfrm>
          <a:ln>
            <a:noFill/>
          </a:ln>
        </p:spPr>
        <p:txBody>
          <a:bodyPr spcFirstLastPara="1" wrap="square" lIns="0" tIns="91425" rIns="0" bIns="91425" anchor="t" anchorCtr="0">
            <a:noAutofit/>
          </a:bodyPr>
          <a:lstStyle/>
          <a:p>
            <a:r>
              <a:rPr lang="en-GB" dirty="0">
                <a:solidFill>
                  <a:schemeClr val="tx1"/>
                </a:solidFill>
                <a:latin typeface="Montserrat" panose="00000500000000000000" pitchFamily="2" charset="0"/>
                <a:ea typeface="MS PGothic" pitchFamily="34" charset="-128"/>
                <a:cs typeface="Calibri" pitchFamily="34" charset="0"/>
              </a:rPr>
              <a:t>Food inflation continues to accelerate and is now at a 14 year </a:t>
            </a:r>
            <a:r>
              <a:rPr lang="en-GB" dirty="0">
                <a:solidFill>
                  <a:schemeClr val="tx1"/>
                </a:solidFill>
                <a:ea typeface="MS PGothic" pitchFamily="34" charset="-128"/>
                <a:cs typeface="Calibri" pitchFamily="34" charset="0"/>
              </a:rPr>
              <a:t>high</a:t>
            </a:r>
            <a:endParaRPr lang="en-PH" dirty="0">
              <a:latin typeface="Montserrat" panose="00000500000000000000" pitchFamily="2" charset="0"/>
            </a:endParaRPr>
          </a:p>
        </p:txBody>
      </p:sp>
      <p:cxnSp>
        <p:nvCxnSpPr>
          <p:cNvPr id="15" name="Straight Connector 14">
            <a:extLst>
              <a:ext uri="{FF2B5EF4-FFF2-40B4-BE49-F238E27FC236}">
                <a16:creationId xmlns:a16="http://schemas.microsoft.com/office/drawing/2014/main" id="{C85062F2-EE7A-41AD-A7A9-78973C56D773}"/>
              </a:ext>
            </a:extLst>
          </p:cNvPr>
          <p:cNvCxnSpPr>
            <a:cxnSpLocks/>
          </p:cNvCxnSpPr>
          <p:nvPr/>
        </p:nvCxnSpPr>
        <p:spPr>
          <a:xfrm>
            <a:off x="3927566" y="541119"/>
            <a:ext cx="122790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1BE9FB3-6DFB-438F-9EDF-91D24BFE39A7}"/>
              </a:ext>
            </a:extLst>
          </p:cNvPr>
          <p:cNvCxnSpPr>
            <a:cxnSpLocks/>
          </p:cNvCxnSpPr>
          <p:nvPr/>
        </p:nvCxnSpPr>
        <p:spPr>
          <a:xfrm>
            <a:off x="7239476" y="549234"/>
            <a:ext cx="83337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212244" y="4784578"/>
            <a:ext cx="8159100" cy="184800"/>
          </a:xfrm>
        </p:spPr>
        <p:txBody>
          <a:bodyPr/>
          <a:lstStyle/>
          <a:p>
            <a:pPr marL="146050" indent="0">
              <a:buNone/>
            </a:pPr>
            <a:r>
              <a:rPr lang="en-PH" sz="900" dirty="0">
                <a:latin typeface="Montserrat" panose="00000500000000000000" pitchFamily="2" charset="0"/>
              </a:rPr>
              <a:t>Source:  BRC-NielsenIQ Shop Price Index</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1289625152"/>
              </p:ext>
            </p:extLst>
          </p:nvPr>
        </p:nvGraphicFramePr>
        <p:xfrm>
          <a:off x="357971" y="1215460"/>
          <a:ext cx="8644207" cy="33727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5908017"/>
      </p:ext>
    </p:extLst>
  </p:cSld>
  <p:clrMapOvr>
    <a:masterClrMapping/>
  </p:clrMapOvr>
</p:sld>
</file>

<file path=ppt/theme/theme1.xml><?xml version="1.0" encoding="utf-8"?>
<a:theme xmlns:a="http://schemas.openxmlformats.org/drawingml/2006/main" name="NIQ-presentation-template-v1">
  <a:themeElements>
    <a:clrScheme name="Simple Light">
      <a:dk1>
        <a:srgbClr val="000000"/>
      </a:dk1>
      <a:lt1>
        <a:srgbClr val="FFFFFF"/>
      </a:lt1>
      <a:dk2>
        <a:srgbClr val="333333"/>
      </a:dk2>
      <a:lt2>
        <a:srgbClr val="E5E5E5"/>
      </a:lt2>
      <a:accent1>
        <a:srgbClr val="00F000"/>
      </a:accent1>
      <a:accent2>
        <a:srgbClr val="00A346"/>
      </a:accent2>
      <a:accent3>
        <a:srgbClr val="1A1A1A"/>
      </a:accent3>
      <a:accent4>
        <a:srgbClr val="333333"/>
      </a:accent4>
      <a:accent5>
        <a:srgbClr val="666666"/>
      </a:accent5>
      <a:accent6>
        <a:srgbClr val="BDFFBB"/>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Topic xmlns="cebd32e3-9ab6-41ee-b1af-b8405a8d4e68">
      <Value>Technical Report</Value>
    </DocumentTopic>
    <FreeTextDate xmlns="cebd32e3-9ab6-41ee-b1af-b8405a8d4e68" xsi:nil="true"/>
    <DocumentStatus xmlns="cebd32e3-9ab6-41ee-b1af-b8405a8d4e68">Published</DocumentStatus>
    <ContentEndDate xmlns="cebd32e3-9ab6-41ee-b1af-b8405a8d4e68" xsi:nil="true"/>
    <DocumentSource xmlns="cebd32e3-9ab6-41ee-b1af-b8405a8d4e68">Nielsen</DocumentSource>
    <PublicationDate xmlns="cebd32e3-9ab6-41ee-b1af-b8405a8d4e68" xsi:nil="true"/>
    <DocumentAdded xmlns="cebd32e3-9ab6-41ee-b1af-b8405a8d4e68">2022-11-04T00:00:00+00:00</DocumentAdded>
    <TaxCatchAll xmlns="cebd32e3-9ab6-41ee-b1af-b8405a8d4e68">
      <Value>1494</Value>
    </TaxCatchAll>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2022</TermName>
          <TermId xmlns="http://schemas.microsoft.com/office/infopath/2007/PartnerControls">67bbf58d-5484-4dae-9293-84043b1f07c4</TermId>
        </TermInfo>
      </Terms>
    </j7c1b49d505545c2a69692ae734740bd>
    <DocumentSummary xmlns="cebd32e3-9ab6-41ee-b1af-b8405a8d4e68">October 2022 Grocery Reports</DocumentSummary>
    <ContentStartDate xmlns="cebd32e3-9ab6-41ee-b1af-b8405a8d4e68" xsi:nil="true"/>
    <TaxCatchAllLabel xmlns="cebd32e3-9ab6-41ee-b1af-b8405a8d4e68" xsi:nil="true"/>
  </documentManagement>
</p:properties>
</file>

<file path=customXml/itemProps1.xml><?xml version="1.0" encoding="utf-8"?>
<ds:datastoreItem xmlns:ds="http://schemas.openxmlformats.org/officeDocument/2006/customXml" ds:itemID="{5C5CCD10-2EA9-49DB-A0D0-00563637FC9E}"/>
</file>

<file path=customXml/itemProps2.xml><?xml version="1.0" encoding="utf-8"?>
<ds:datastoreItem xmlns:ds="http://schemas.openxmlformats.org/officeDocument/2006/customXml" ds:itemID="{D729A55E-653C-43EF-B9B6-3D2F95BD3A17}"/>
</file>

<file path=customXml/itemProps3.xml><?xml version="1.0" encoding="utf-8"?>
<ds:datastoreItem xmlns:ds="http://schemas.openxmlformats.org/officeDocument/2006/customXml" ds:itemID="{C8432362-D1DE-403B-A2BD-B2F3C6C4F4EA}"/>
</file>

<file path=docProps/app.xml><?xml version="1.0" encoding="utf-8"?>
<Properties xmlns="http://schemas.openxmlformats.org/officeDocument/2006/extended-properties" xmlns:vt="http://schemas.openxmlformats.org/officeDocument/2006/docPropsVTypes">
  <TotalTime>40193</TotalTime>
  <Words>3552</Words>
  <Application>Microsoft Office PowerPoint</Application>
  <PresentationFormat>On-screen Show (16:9)</PresentationFormat>
  <Paragraphs>476</Paragraphs>
  <Slides>44</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Avenir Next</vt:lpstr>
      <vt:lpstr>Avenir Next LT Pro</vt:lpstr>
      <vt:lpstr>Calibri</vt:lpstr>
      <vt:lpstr>Montserrat</vt:lpstr>
      <vt:lpstr>Montserrat Light</vt:lpstr>
      <vt:lpstr>Symbol</vt:lpstr>
      <vt:lpstr>Wingdings</vt:lpstr>
      <vt:lpstr>NIQ-presentation-template-v1</vt:lpstr>
      <vt:lpstr>NielsenIQ Total Till Executive Summary</vt:lpstr>
      <vt:lpstr>Five take outs from Total Till for the 4 weeks to 10th September 2022</vt:lpstr>
      <vt:lpstr>Market Overview</vt:lpstr>
      <vt:lpstr>Total Till growths have slowed in September</vt:lpstr>
      <vt:lpstr>Growths in September were more subdued as shoppers took stock after Britain’s hot summer</vt:lpstr>
      <vt:lpstr>Without the summer sun to help boost basket spends, shoppers spent less in September</vt:lpstr>
      <vt:lpstr>PowerPoint Presentation</vt:lpstr>
      <vt:lpstr>A turning point for many as shoppers enjoyed last minute breaks and prepare for the financial headwinds</vt:lpstr>
      <vt:lpstr>Food inflation continues to accelerate and is now at a 14 year high</vt:lpstr>
      <vt:lpstr>Fuel prices have continued to fall since the July peak but remain significantly higher than last year</vt:lpstr>
      <vt:lpstr>September has been a watershed month after a Summer of festivities and warm weather.  More shoppers will start to face up to an Autumn of adjustment, having to make household budgets stretch further with uncertainty ahead.   </vt:lpstr>
      <vt:lpstr>Shoppers made 22m MORE shopping trips but spent £0.18 LESS per trip, buying 0.9 FEWER fmcg items</vt:lpstr>
      <vt:lpstr>As we edge into Autumn, shoppers bought more items than last month and shopped more often at the Discounters</vt:lpstr>
      <vt:lpstr>With holidays disrupting online shopping, share has drifted to a new post lockdown low, however, is expected to regain momentum as we enter the winter months.</vt:lpstr>
      <vt:lpstr>Category</vt:lpstr>
      <vt:lpstr>Absolute value sales have slowed since August, as shoppers have replaced seasonal food with core packaged grocery</vt:lpstr>
      <vt:lpstr>Shoppers reigned in spend in September, focussing instead on core groceries and items that met specific needs</vt:lpstr>
      <vt:lpstr>Looking ahead shoppers are expected to adjust their shopping behaviour to help manage overall household spend.</vt:lpstr>
      <vt:lpstr>What happened by channel? </vt:lpstr>
      <vt:lpstr>Growth slowed across most trade channels at the end of Summer</vt:lpstr>
      <vt:lpstr>Tougher comparatives continue to challenge YTD growth, whilst store openings help drive momentum at the Discounters</vt:lpstr>
      <vt:lpstr>Despite weaker sales in September vs August, shoppers still spent more in the Discounters and Value Retailers</vt:lpstr>
      <vt:lpstr>Online share has stabilised over the last 4 months and is now at its lowest level since post pandemic, growth is anticipated in the colder months</vt:lpstr>
      <vt:lpstr>End of the heatwave at the start of the period, lifted fmcg sales at Convenience stores</vt:lpstr>
      <vt:lpstr>With back to normality on most agendas, shoppers spent more on dairy, pet and lunchtime refreshments</vt:lpstr>
      <vt:lpstr>PowerPoint Presentation</vt:lpstr>
      <vt:lpstr>Moving out of the holiday season, shoppers are demanding more ‘Food to Go’ and Convenience Foods, as they return to work and everyday living.  Inflation will be squeezing shopper budgets as shoppers adjust to spending more on weekly grocery items such as Milk, Cheese &amp; Butter and Spreads. </vt:lpstr>
      <vt:lpstr>Retailer News</vt:lpstr>
      <vt:lpstr>PowerPoint Presentation</vt:lpstr>
      <vt:lpstr>PowerPoint Presentation</vt:lpstr>
      <vt:lpstr>After the hot summer the Discounters and ASDA are showing signs of recovery</vt:lpstr>
      <vt:lpstr>Top 4 continue to have momentum with share holding at 62%</vt:lpstr>
      <vt:lpstr>OL has outperformed across the assortment with the exception of drinks</vt:lpstr>
      <vt:lpstr>ASDA is the fastest growing retailer and growth has slowed at the Discounters    </vt:lpstr>
      <vt:lpstr>The next 8 weeks may see a change in shopping behaviour as the cost of living crisis impacts more shoppers.  Price and the perception of value, will become ever more important as we edge into the final quarter.</vt:lpstr>
      <vt:lpstr>Promotions</vt:lpstr>
      <vt:lpstr>Promotional spend edged up slightly, with more branded offers in Drinks, Frozen and Dairy categories</vt:lpstr>
      <vt:lpstr>Retailers are using multiple strategies to emphasise value and savings to customers</vt:lpstr>
      <vt:lpstr>What’s next?</vt:lpstr>
      <vt:lpstr>Expect a slow October with sales momentum only improving at the end of November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October NielsenIQ Total Till Exec Summary</dc:title>
  <dc:creator>Cowen, Sally F.</dc:creator>
  <cp:lastModifiedBy>Sally F Cowen</cp:lastModifiedBy>
  <cp:revision>899</cp:revision>
  <dcterms:modified xsi:type="dcterms:W3CDTF">2022-09-23T09:01:19Z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0x010100FBC0F8BFD01A91498CA7837A71EEDFDB02005AE5335FCC83EB48B1308B6A764FBC1C</vt:lpwstr>
  </property>
  <property fmtid="{D5CDD505-2E9C-101B-9397-08002B2CF9AE}" pid="3" name="Market Data Document Path">
    <vt:lpwstr>1494;#2022|67bbf58d-5484-4dae-9293-84043b1f07c4</vt:lpwstr>
  </property>
</Properties>
</file>