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 id="2147483689" r:id="rId2"/>
  </p:sldMasterIdLst>
  <p:notesMasterIdLst>
    <p:notesMasterId r:id="rId8"/>
  </p:notesMasterIdLst>
  <p:handoutMasterIdLst>
    <p:handoutMasterId r:id="rId9"/>
  </p:handoutMasterIdLst>
  <p:sldIdLst>
    <p:sldId id="265" r:id="rId3"/>
    <p:sldId id="2147478764" r:id="rId4"/>
    <p:sldId id="2147478767" r:id="rId5"/>
    <p:sldId id="2147478768" r:id="rId6"/>
    <p:sldId id="2147478769" r:id="rId7"/>
  </p:sldIdLst>
  <p:sldSz cx="9144000" cy="5143500" type="screen16x9"/>
  <p:notesSz cx="6858000" cy="9144000"/>
  <p:embeddedFontLst>
    <p:embeddedFont>
      <p:font typeface="Georgia" panose="02040502050405020303" pitchFamily="18" charset="0"/>
      <p:regular r:id="rId10"/>
      <p:bold r:id="rId11"/>
      <p:italic r:id="rId12"/>
      <p:boldItalic r:id="rId13"/>
    </p:embeddedFont>
    <p:embeddedFont>
      <p:font typeface="Montserrat" panose="00000500000000000000" pitchFamily="2" charset="0"/>
      <p:regular r:id="rId14"/>
      <p:bold r:id="rId15"/>
      <p:italic r:id="rId16"/>
      <p:boldItalic r:id="rId17"/>
    </p:embeddedFon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FBFBF"/>
    <a:srgbClr val="2D6DF6"/>
    <a:srgbClr val="2D6FF9"/>
    <a:srgbClr val="65F01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AA6D84-B244-4D73-9DEA-9EEBEB396815}" v="11" dt="2024-02-07T11:16:23.9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1" autoAdjust="0"/>
    <p:restoredTop sz="94177" autoAdjust="0"/>
  </p:normalViewPr>
  <p:slideViewPr>
    <p:cSldViewPr snapToGrid="0">
      <p:cViewPr varScale="1">
        <p:scale>
          <a:sx n="85" d="100"/>
          <a:sy n="85" d="100"/>
        </p:scale>
        <p:origin x="836" y="4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presProps" Target="presProps.xml"/><Relationship Id="rId27" Type="http://schemas.microsoft.com/office/2015/10/relationships/revisionInfo" Target="revisionInfo.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ootton" userId="526938c4-8ce3-4c07-bb74-9d82b87cdb66" providerId="ADAL" clId="{68AA6D84-B244-4D73-9DEA-9EEBEB396815}"/>
    <pc:docChg chg="undo custSel modSld modMainMaster">
      <pc:chgData name="Jason Wootton" userId="526938c4-8ce3-4c07-bb74-9d82b87cdb66" providerId="ADAL" clId="{68AA6D84-B244-4D73-9DEA-9EEBEB396815}" dt="2024-02-07T11:16:23.972" v="406"/>
      <pc:docMkLst>
        <pc:docMk/>
      </pc:docMkLst>
      <pc:sldChg chg="modSp mod">
        <pc:chgData name="Jason Wootton" userId="526938c4-8ce3-4c07-bb74-9d82b87cdb66" providerId="ADAL" clId="{68AA6D84-B244-4D73-9DEA-9EEBEB396815}" dt="2024-02-06T10:15:10.605" v="4" actId="14826"/>
        <pc:sldMkLst>
          <pc:docMk/>
          <pc:sldMk cId="1998922150" sldId="265"/>
        </pc:sldMkLst>
        <pc:picChg chg="mod">
          <ac:chgData name="Jason Wootton" userId="526938c4-8ce3-4c07-bb74-9d82b87cdb66" providerId="ADAL" clId="{68AA6D84-B244-4D73-9DEA-9EEBEB396815}" dt="2024-02-06T10:15:10.605" v="4" actId="14826"/>
          <ac:picMkLst>
            <pc:docMk/>
            <pc:sldMk cId="1998922150" sldId="265"/>
            <ac:picMk id="63" creationId="{3203B358-D723-8E19-A35F-1A1D18737F8A}"/>
          </ac:picMkLst>
        </pc:picChg>
      </pc:sldChg>
      <pc:sldChg chg="modSp mod">
        <pc:chgData name="Jason Wootton" userId="526938c4-8ce3-4c07-bb74-9d82b87cdb66" providerId="ADAL" clId="{68AA6D84-B244-4D73-9DEA-9EEBEB396815}" dt="2024-02-06T12:57:14.782" v="19" actId="1035"/>
        <pc:sldMkLst>
          <pc:docMk/>
          <pc:sldMk cId="3624966409" sldId="2147478764"/>
        </pc:sldMkLst>
        <pc:picChg chg="mod">
          <ac:chgData name="Jason Wootton" userId="526938c4-8ce3-4c07-bb74-9d82b87cdb66" providerId="ADAL" clId="{68AA6D84-B244-4D73-9DEA-9EEBEB396815}" dt="2024-02-06T10:13:38.196" v="0" actId="14826"/>
          <ac:picMkLst>
            <pc:docMk/>
            <pc:sldMk cId="3624966409" sldId="2147478764"/>
            <ac:picMk id="6" creationId="{7E05905E-E873-8265-F781-B446BE5404A6}"/>
          </ac:picMkLst>
        </pc:picChg>
        <pc:picChg chg="mod">
          <ac:chgData name="Jason Wootton" userId="526938c4-8ce3-4c07-bb74-9d82b87cdb66" providerId="ADAL" clId="{68AA6D84-B244-4D73-9DEA-9EEBEB396815}" dt="2024-02-06T12:57:14.782" v="19" actId="1035"/>
          <ac:picMkLst>
            <pc:docMk/>
            <pc:sldMk cId="3624966409" sldId="2147478764"/>
            <ac:picMk id="13" creationId="{3E2F7EFC-5BB7-F4C6-8E19-4D0B8BDEE9CF}"/>
          </ac:picMkLst>
        </pc:picChg>
      </pc:sldChg>
      <pc:sldChg chg="addSp modSp mod">
        <pc:chgData name="Jason Wootton" userId="526938c4-8ce3-4c07-bb74-9d82b87cdb66" providerId="ADAL" clId="{68AA6D84-B244-4D73-9DEA-9EEBEB396815}" dt="2024-02-07T11:16:08.994" v="401" actId="1037"/>
        <pc:sldMkLst>
          <pc:docMk/>
          <pc:sldMk cId="384620093" sldId="2147478767"/>
        </pc:sldMkLst>
        <pc:spChg chg="mod">
          <ac:chgData name="Jason Wootton" userId="526938c4-8ce3-4c07-bb74-9d82b87cdb66" providerId="ADAL" clId="{68AA6D84-B244-4D73-9DEA-9EEBEB396815}" dt="2024-02-07T11:16:08.994" v="401" actId="1037"/>
          <ac:spMkLst>
            <pc:docMk/>
            <pc:sldMk cId="384620093" sldId="2147478767"/>
            <ac:spMk id="2" creationId="{0AAAED1F-94E6-D5BC-8D2E-CD9BBC5C3C66}"/>
          </ac:spMkLst>
        </pc:spChg>
        <pc:spChg chg="add mod">
          <ac:chgData name="Jason Wootton" userId="526938c4-8ce3-4c07-bb74-9d82b87cdb66" providerId="ADAL" clId="{68AA6D84-B244-4D73-9DEA-9EEBEB396815}" dt="2024-02-07T11:16:08.994" v="401" actId="1037"/>
          <ac:spMkLst>
            <pc:docMk/>
            <pc:sldMk cId="384620093" sldId="2147478767"/>
            <ac:spMk id="3" creationId="{FFCE4CA7-3F89-D9A0-9F62-E267F82088EB}"/>
          </ac:spMkLst>
        </pc:spChg>
        <pc:spChg chg="mod">
          <ac:chgData name="Jason Wootton" userId="526938c4-8ce3-4c07-bb74-9d82b87cdb66" providerId="ADAL" clId="{68AA6D84-B244-4D73-9DEA-9EEBEB396815}" dt="2024-02-07T11:14:50.191" v="348" actId="1076"/>
          <ac:spMkLst>
            <pc:docMk/>
            <pc:sldMk cId="384620093" sldId="2147478767"/>
            <ac:spMk id="23" creationId="{8F8A8940-CB1E-A6A3-F039-814FCAC32305}"/>
          </ac:spMkLst>
        </pc:spChg>
        <pc:picChg chg="mod">
          <ac:chgData name="Jason Wootton" userId="526938c4-8ce3-4c07-bb74-9d82b87cdb66" providerId="ADAL" clId="{68AA6D84-B244-4D73-9DEA-9EEBEB396815}" dt="2024-02-07T11:13:38.785" v="339" actId="1076"/>
          <ac:picMkLst>
            <pc:docMk/>
            <pc:sldMk cId="384620093" sldId="2147478767"/>
            <ac:picMk id="19" creationId="{5758F6D2-D5BB-44DA-7C7B-6535218624E4}"/>
          </ac:picMkLst>
        </pc:picChg>
        <pc:picChg chg="mod">
          <ac:chgData name="Jason Wootton" userId="526938c4-8ce3-4c07-bb74-9d82b87cdb66" providerId="ADAL" clId="{68AA6D84-B244-4D73-9DEA-9EEBEB396815}" dt="2024-02-07T11:00:13.123" v="228" actId="1076"/>
          <ac:picMkLst>
            <pc:docMk/>
            <pc:sldMk cId="384620093" sldId="2147478767"/>
            <ac:picMk id="22" creationId="{C5850995-217E-F74D-CA77-14BE218048C8}"/>
          </ac:picMkLst>
        </pc:picChg>
      </pc:sldChg>
      <pc:sldChg chg="addSp delSp modSp mod">
        <pc:chgData name="Jason Wootton" userId="526938c4-8ce3-4c07-bb74-9d82b87cdb66" providerId="ADAL" clId="{68AA6D84-B244-4D73-9DEA-9EEBEB396815}" dt="2024-02-07T11:16:16.236" v="404"/>
        <pc:sldMkLst>
          <pc:docMk/>
          <pc:sldMk cId="851570490" sldId="2147478768"/>
        </pc:sldMkLst>
        <pc:spChg chg="del mod">
          <ac:chgData name="Jason Wootton" userId="526938c4-8ce3-4c07-bb74-9d82b87cdb66" providerId="ADAL" clId="{68AA6D84-B244-4D73-9DEA-9EEBEB396815}" dt="2024-02-07T11:16:15.723" v="403" actId="478"/>
          <ac:spMkLst>
            <pc:docMk/>
            <pc:sldMk cId="851570490" sldId="2147478768"/>
            <ac:spMk id="2" creationId="{F72ACB9A-61E0-D2B9-D530-EA1C67CC25B9}"/>
          </ac:spMkLst>
        </pc:spChg>
        <pc:spChg chg="add mod">
          <ac:chgData name="Jason Wootton" userId="526938c4-8ce3-4c07-bb74-9d82b87cdb66" providerId="ADAL" clId="{68AA6D84-B244-4D73-9DEA-9EEBEB396815}" dt="2024-02-07T11:16:16.236" v="404"/>
          <ac:spMkLst>
            <pc:docMk/>
            <pc:sldMk cId="851570490" sldId="2147478768"/>
            <ac:spMk id="3" creationId="{2B33C8DA-EE0A-4364-24B3-35AC8658D5F3}"/>
          </ac:spMkLst>
        </pc:spChg>
        <pc:spChg chg="add mod">
          <ac:chgData name="Jason Wootton" userId="526938c4-8ce3-4c07-bb74-9d82b87cdb66" providerId="ADAL" clId="{68AA6D84-B244-4D73-9DEA-9EEBEB396815}" dt="2024-02-07T11:16:16.236" v="404"/>
          <ac:spMkLst>
            <pc:docMk/>
            <pc:sldMk cId="851570490" sldId="2147478768"/>
            <ac:spMk id="4" creationId="{46FBDD9E-F422-10C4-8A91-782528185CDF}"/>
          </ac:spMkLst>
        </pc:spChg>
        <pc:spChg chg="mod">
          <ac:chgData name="Jason Wootton" userId="526938c4-8ce3-4c07-bb74-9d82b87cdb66" providerId="ADAL" clId="{68AA6D84-B244-4D73-9DEA-9EEBEB396815}" dt="2024-02-07T11:10:54.829" v="307" actId="20577"/>
          <ac:spMkLst>
            <pc:docMk/>
            <pc:sldMk cId="851570490" sldId="2147478768"/>
            <ac:spMk id="10" creationId="{5760BB0E-70B6-5E03-91DD-C500D36E05AE}"/>
          </ac:spMkLst>
        </pc:spChg>
        <pc:picChg chg="mod">
          <ac:chgData name="Jason Wootton" userId="526938c4-8ce3-4c07-bb74-9d82b87cdb66" providerId="ADAL" clId="{68AA6D84-B244-4D73-9DEA-9EEBEB396815}" dt="2024-02-07T11:10:59.091" v="308" actId="1076"/>
          <ac:picMkLst>
            <pc:docMk/>
            <pc:sldMk cId="851570490" sldId="2147478768"/>
            <ac:picMk id="8" creationId="{C692098D-E421-CC18-3EA3-3D8852A37F89}"/>
          </ac:picMkLst>
        </pc:picChg>
        <pc:picChg chg="mod">
          <ac:chgData name="Jason Wootton" userId="526938c4-8ce3-4c07-bb74-9d82b87cdb66" providerId="ADAL" clId="{68AA6D84-B244-4D73-9DEA-9EEBEB396815}" dt="2024-02-07T11:11:01.998" v="309" actId="1076"/>
          <ac:picMkLst>
            <pc:docMk/>
            <pc:sldMk cId="851570490" sldId="2147478768"/>
            <ac:picMk id="9" creationId="{FC7B1E1C-E97A-26C3-916C-FB28A667138F}"/>
          </ac:picMkLst>
        </pc:picChg>
      </pc:sldChg>
      <pc:sldChg chg="addSp delSp modSp mod">
        <pc:chgData name="Jason Wootton" userId="526938c4-8ce3-4c07-bb74-9d82b87cdb66" providerId="ADAL" clId="{68AA6D84-B244-4D73-9DEA-9EEBEB396815}" dt="2024-02-07T11:16:23.972" v="406"/>
        <pc:sldMkLst>
          <pc:docMk/>
          <pc:sldMk cId="3436373543" sldId="2147478769"/>
        </pc:sldMkLst>
        <pc:spChg chg="del">
          <ac:chgData name="Jason Wootton" userId="526938c4-8ce3-4c07-bb74-9d82b87cdb66" providerId="ADAL" clId="{68AA6D84-B244-4D73-9DEA-9EEBEB396815}" dt="2024-02-07T11:16:23.628" v="405" actId="478"/>
          <ac:spMkLst>
            <pc:docMk/>
            <pc:sldMk cId="3436373543" sldId="2147478769"/>
            <ac:spMk id="2" creationId="{673D454A-960E-69AA-384B-E868F387ED2E}"/>
          </ac:spMkLst>
        </pc:spChg>
        <pc:spChg chg="add mod">
          <ac:chgData name="Jason Wootton" userId="526938c4-8ce3-4c07-bb74-9d82b87cdb66" providerId="ADAL" clId="{68AA6D84-B244-4D73-9DEA-9EEBEB396815}" dt="2024-02-07T11:16:23.972" v="406"/>
          <ac:spMkLst>
            <pc:docMk/>
            <pc:sldMk cId="3436373543" sldId="2147478769"/>
            <ac:spMk id="3" creationId="{E2AA40F2-59A0-413D-575D-DD16C1E89745}"/>
          </ac:spMkLst>
        </pc:spChg>
        <pc:spChg chg="add mod">
          <ac:chgData name="Jason Wootton" userId="526938c4-8ce3-4c07-bb74-9d82b87cdb66" providerId="ADAL" clId="{68AA6D84-B244-4D73-9DEA-9EEBEB396815}" dt="2024-02-07T11:16:23.972" v="406"/>
          <ac:spMkLst>
            <pc:docMk/>
            <pc:sldMk cId="3436373543" sldId="2147478769"/>
            <ac:spMk id="4" creationId="{B6B33E17-04CE-9D8B-D47A-ED2571843AD6}"/>
          </ac:spMkLst>
        </pc:spChg>
        <pc:spChg chg="mod">
          <ac:chgData name="Jason Wootton" userId="526938c4-8ce3-4c07-bb74-9d82b87cdb66" providerId="ADAL" clId="{68AA6D84-B244-4D73-9DEA-9EEBEB396815}" dt="2024-02-07T11:13:25.880" v="336" actId="20577"/>
          <ac:spMkLst>
            <pc:docMk/>
            <pc:sldMk cId="3436373543" sldId="2147478769"/>
            <ac:spMk id="10" creationId="{BBE4613D-B5AF-2556-D01A-DC926F86BFC0}"/>
          </ac:spMkLst>
        </pc:spChg>
        <pc:picChg chg="mod">
          <ac:chgData name="Jason Wootton" userId="526938c4-8ce3-4c07-bb74-9d82b87cdb66" providerId="ADAL" clId="{68AA6D84-B244-4D73-9DEA-9EEBEB396815}" dt="2024-02-07T11:13:24.485" v="335" actId="1076"/>
          <ac:picMkLst>
            <pc:docMk/>
            <pc:sldMk cId="3436373543" sldId="2147478769"/>
            <ac:picMk id="8" creationId="{0A66EFEF-6A23-A481-B058-85ED671E4E1B}"/>
          </ac:picMkLst>
        </pc:picChg>
      </pc:sldChg>
      <pc:sldMasterChg chg="modSldLayout">
        <pc:chgData name="Jason Wootton" userId="526938c4-8ce3-4c07-bb74-9d82b87cdb66" providerId="ADAL" clId="{68AA6D84-B244-4D73-9DEA-9EEBEB396815}" dt="2024-02-07T11:14:03.675" v="343" actId="20577"/>
        <pc:sldMasterMkLst>
          <pc:docMk/>
          <pc:sldMasterMk cId="0" sldId="2147483684"/>
        </pc:sldMasterMkLst>
        <pc:sldLayoutChg chg="modSp mod">
          <pc:chgData name="Jason Wootton" userId="526938c4-8ce3-4c07-bb74-9d82b87cdb66" providerId="ADAL" clId="{68AA6D84-B244-4D73-9DEA-9EEBEB396815}" dt="2024-02-07T11:13:58.126" v="341" actId="20577"/>
          <pc:sldLayoutMkLst>
            <pc:docMk/>
            <pc:sldMasterMk cId="0" sldId="2147483684"/>
            <pc:sldLayoutMk cId="510873609" sldId="2147483686"/>
          </pc:sldLayoutMkLst>
          <pc:spChg chg="mod">
            <ac:chgData name="Jason Wootton" userId="526938c4-8ce3-4c07-bb74-9d82b87cdb66" providerId="ADAL" clId="{68AA6D84-B244-4D73-9DEA-9EEBEB396815}" dt="2024-02-07T11:13:58.126" v="341" actId="20577"/>
            <ac:spMkLst>
              <pc:docMk/>
              <pc:sldMasterMk cId="0" sldId="2147483684"/>
              <pc:sldLayoutMk cId="510873609" sldId="2147483686"/>
              <ac:spMk id="21" creationId="{130AA074-B57C-C578-1B29-6483DCE01A18}"/>
            </ac:spMkLst>
          </pc:spChg>
        </pc:sldLayoutChg>
        <pc:sldLayoutChg chg="modSp mod">
          <pc:chgData name="Jason Wootton" userId="526938c4-8ce3-4c07-bb74-9d82b87cdb66" providerId="ADAL" clId="{68AA6D84-B244-4D73-9DEA-9EEBEB396815}" dt="2024-02-07T11:14:03.675" v="343" actId="20577"/>
          <pc:sldLayoutMkLst>
            <pc:docMk/>
            <pc:sldMasterMk cId="0" sldId="2147483684"/>
            <pc:sldLayoutMk cId="1095520333" sldId="2147483687"/>
          </pc:sldLayoutMkLst>
          <pc:spChg chg="mod">
            <ac:chgData name="Jason Wootton" userId="526938c4-8ce3-4c07-bb74-9d82b87cdb66" providerId="ADAL" clId="{68AA6D84-B244-4D73-9DEA-9EEBEB396815}" dt="2024-02-07T11:14:03.675" v="343" actId="20577"/>
            <ac:spMkLst>
              <pc:docMk/>
              <pc:sldMasterMk cId="0" sldId="2147483684"/>
              <pc:sldLayoutMk cId="1095520333" sldId="2147483687"/>
              <ac:spMk id="4" creationId="{7C94C076-1CD8-CF76-1E98-52F5EBB5C1F2}"/>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7CC326-FF87-434C-A6B1-7D1783B904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230C4B-24D7-472A-9C61-365335A670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CF7A4-4B80-478A-AFC5-6D3855A1B4DA}" type="datetimeFigureOut">
              <a:rPr lang="en-GB" smtClean="0"/>
              <a:t>07/02/2024</a:t>
            </a:fld>
            <a:endParaRPr lang="en-GB"/>
          </a:p>
        </p:txBody>
      </p:sp>
      <p:sp>
        <p:nvSpPr>
          <p:cNvPr id="4" name="Footer Placeholder 3">
            <a:extLst>
              <a:ext uri="{FF2B5EF4-FFF2-40B4-BE49-F238E27FC236}">
                <a16:creationId xmlns:a16="http://schemas.microsoft.com/office/drawing/2014/main" id="{6DF2E713-6151-4443-9A1F-450FE926AA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80355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8_cover_photo_blu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57AC29-76A4-61A4-DEF0-9D880E7CC103}"/>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Picture Placeholder 11">
            <a:extLst>
              <a:ext uri="{FF2B5EF4-FFF2-40B4-BE49-F238E27FC236}">
                <a16:creationId xmlns:a16="http://schemas.microsoft.com/office/drawing/2014/main" id="{BC265AF3-8D1F-7540-5CFF-675EEA870502}"/>
              </a:ext>
            </a:extLst>
          </p:cNvPr>
          <p:cNvSpPr>
            <a:spLocks noGrp="1"/>
          </p:cNvSpPr>
          <p:nvPr>
            <p:ph type="pic" sz="quarter" idx="13" hasCustomPrompt="1"/>
          </p:nvPr>
        </p:nvSpPr>
        <p:spPr>
          <a:xfrm>
            <a:off x="3001780" y="0"/>
            <a:ext cx="6142219" cy="5143500"/>
          </a:xfrm>
          <a:solidFill>
            <a:schemeClr val="tx1"/>
          </a:solidFill>
        </p:spPr>
        <p:txBody>
          <a:bodyPr anchor="ctr" anchorCtr="0"/>
          <a:lstStyle>
            <a:lvl1pPr marL="0" indent="0" algn="ctr">
              <a:buNone/>
              <a:defRPr>
                <a:solidFill>
                  <a:schemeClr val="bg1"/>
                </a:solidFill>
              </a:defRPr>
            </a:lvl1pPr>
          </a:lstStyle>
          <a:p>
            <a:r>
              <a:rPr lang="en-US"/>
              <a:t>Click picture icon to add picture</a:t>
            </a:r>
          </a:p>
        </p:txBody>
      </p:sp>
      <p:sp>
        <p:nvSpPr>
          <p:cNvPr id="18" name="Text Placeholder 16">
            <a:extLst>
              <a:ext uri="{FF2B5EF4-FFF2-40B4-BE49-F238E27FC236}">
                <a16:creationId xmlns:a16="http://schemas.microsoft.com/office/drawing/2014/main" id="{E93FDD1C-7A1E-AEDA-AE44-DA18731572EB}"/>
              </a:ext>
            </a:extLst>
          </p:cNvPr>
          <p:cNvSpPr>
            <a:spLocks noGrp="1"/>
          </p:cNvSpPr>
          <p:nvPr>
            <p:ph type="body" sz="quarter" idx="14" hasCustomPrompt="1"/>
          </p:nvPr>
        </p:nvSpPr>
        <p:spPr>
          <a:xfrm>
            <a:off x="-397621" y="14384"/>
            <a:ext cx="4160535" cy="4160535"/>
          </a:xfrm>
          <a:prstGeom prst="ellipse">
            <a:avLst/>
          </a:prstGeom>
          <a:solidFill>
            <a:schemeClr val="bg2"/>
          </a:solidFill>
        </p:spPr>
        <p:txBody>
          <a:bodyPr tIns="0" bIns="0" anchor="ctr" anchorCtr="0"/>
          <a:lstStyle>
            <a:lvl1pPr marL="0" indent="0" algn="l">
              <a:buFont typeface="Arial" panose="020B0604020202020204" pitchFamily="34" charset="0"/>
              <a:buNone/>
              <a:defRPr sz="2700" b="1">
                <a:solidFill>
                  <a:schemeClr val="bg1"/>
                </a:solidFill>
                <a:latin typeface="+mj-lt"/>
              </a:defRPr>
            </a:lvl1pPr>
            <a:lvl2pPr marL="342900" indent="0" algn="ctr">
              <a:buFont typeface="Arial" panose="020B0604020202020204" pitchFamily="34" charset="0"/>
              <a:buNone/>
              <a:defRPr sz="2700">
                <a:solidFill>
                  <a:schemeClr val="bg1"/>
                </a:solidFill>
                <a:latin typeface="+mj-lt"/>
              </a:defRPr>
            </a:lvl2pPr>
            <a:lvl3pPr marL="685800" indent="0" algn="ctr">
              <a:buFont typeface="Arial" panose="020B0604020202020204" pitchFamily="34" charset="0"/>
              <a:buNone/>
              <a:defRPr sz="2700">
                <a:solidFill>
                  <a:schemeClr val="bg1"/>
                </a:solidFill>
                <a:latin typeface="+mj-lt"/>
              </a:defRPr>
            </a:lvl3pPr>
            <a:lvl4pPr marL="1028700" indent="0" algn="ctr">
              <a:buFont typeface="Arial" panose="020B0604020202020204" pitchFamily="34" charset="0"/>
              <a:buNone/>
              <a:defRPr sz="2700">
                <a:solidFill>
                  <a:schemeClr val="bg1"/>
                </a:solidFill>
                <a:latin typeface="+mj-lt"/>
              </a:defRPr>
            </a:lvl4pPr>
            <a:lvl5pPr marL="1371600" indent="0" algn="ctr">
              <a:buFont typeface="Arial" panose="020B0604020202020204" pitchFamily="34" charset="0"/>
              <a:buNone/>
              <a:defRPr sz="2700">
                <a:solidFill>
                  <a:schemeClr val="bg1"/>
                </a:solidFill>
                <a:latin typeface="+mj-lt"/>
              </a:defRPr>
            </a:lvl5pPr>
          </a:lstStyle>
          <a:p>
            <a:pPr lvl="0"/>
            <a:r>
              <a:rPr lang="en-US"/>
              <a:t>Insert your presentation title here maximum of four lines</a:t>
            </a:r>
          </a:p>
        </p:txBody>
      </p:sp>
      <p:sp>
        <p:nvSpPr>
          <p:cNvPr id="21" name="TextBox 20">
            <a:extLst>
              <a:ext uri="{FF2B5EF4-FFF2-40B4-BE49-F238E27FC236}">
                <a16:creationId xmlns:a16="http://schemas.microsoft.com/office/drawing/2014/main" id="{130AA074-B57C-C578-1B29-6483DCE01A18}"/>
              </a:ext>
            </a:extLst>
          </p:cNvPr>
          <p:cNvSpPr txBox="1"/>
          <p:nvPr userDrawn="1"/>
        </p:nvSpPr>
        <p:spPr>
          <a:xfrm>
            <a:off x="216419" y="4899177"/>
            <a:ext cx="1843841"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dirty="0">
                <a:solidFill>
                  <a:schemeClr val="tx1">
                    <a:lumMod val="40000"/>
                    <a:lumOff val="60000"/>
                  </a:schemeClr>
                </a:solidFill>
              </a:rPr>
              <a:t>© 2024 Nielsen Consumer LLC. All Rights Reserved.</a:t>
            </a:r>
          </a:p>
        </p:txBody>
      </p:sp>
      <p:pic>
        <p:nvPicPr>
          <p:cNvPr id="22" name="Picture 21">
            <a:extLst>
              <a:ext uri="{FF2B5EF4-FFF2-40B4-BE49-F238E27FC236}">
                <a16:creationId xmlns:a16="http://schemas.microsoft.com/office/drawing/2014/main" id="{B7249F3E-7261-69A9-09FC-57FE24EA02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8601" y="4270821"/>
            <a:ext cx="914399" cy="389106"/>
          </a:xfrm>
          <a:prstGeom prst="rect">
            <a:avLst/>
          </a:prstGeom>
        </p:spPr>
      </p:pic>
    </p:spTree>
    <p:extLst>
      <p:ext uri="{BB962C8B-B14F-4D97-AF65-F5344CB8AC3E}">
        <p14:creationId xmlns:p14="http://schemas.microsoft.com/office/powerpoint/2010/main" val="51087360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101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351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936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55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7_left_title_and_content_deep_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8F88F4-971A-A6B1-1A27-9CE89013B620}"/>
              </a:ext>
            </a:extLst>
          </p:cNvPr>
          <p:cNvSpPr/>
          <p:nvPr userDrawn="1"/>
        </p:nvSpPr>
        <p:spPr>
          <a:xfrm>
            <a:off x="0" y="0"/>
            <a:ext cx="1950929"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3218199" y="1253517"/>
            <a:ext cx="5696449" cy="299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16419" y="833644"/>
            <a:ext cx="2627964" cy="1793229"/>
          </a:xfrm>
        </p:spPr>
        <p:txBody>
          <a:bodyPr anchor="b" anchorCtr="0">
            <a:noAutofit/>
          </a:bodyPr>
          <a:lstStyle>
            <a:lvl1pPr algn="l">
              <a:defRPr sz="27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16419" y="2636635"/>
            <a:ext cx="2627965" cy="327158"/>
          </a:xfrm>
        </p:spPr>
        <p:txBody>
          <a:bodyPr>
            <a:noAutofit/>
          </a:bodyPr>
          <a:lstStyle>
            <a:lvl1pPr marL="0" indent="0" algn="l">
              <a:spcBef>
                <a:spcPts val="0"/>
              </a:spcBef>
              <a:spcAft>
                <a:spcPts val="0"/>
              </a:spcAft>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3218199" y="4488996"/>
            <a:ext cx="5696449" cy="273844"/>
          </a:xfrm>
        </p:spPr>
        <p:txBody>
          <a:bodyPr anchor="b" anchorCtr="0"/>
          <a:lstStyle>
            <a:lvl1pPr marL="0" indent="0">
              <a:spcBef>
                <a:spcPts val="0"/>
              </a:spcBef>
              <a:spcAft>
                <a:spcPts val="0"/>
              </a:spcAft>
              <a:buNone/>
              <a:defRPr sz="600">
                <a:solidFill>
                  <a:srgbClr val="B3B3B3"/>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userDrawn="1"/>
        </p:nvCxnSpPr>
        <p:spPr>
          <a:xfrm>
            <a:off x="2220686" y="4796816"/>
            <a:ext cx="66996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94C076-1CD8-CF76-1E98-52F5EBB5C1F2}"/>
              </a:ext>
            </a:extLst>
          </p:cNvPr>
          <p:cNvSpPr txBox="1"/>
          <p:nvPr userDrawn="1"/>
        </p:nvSpPr>
        <p:spPr>
          <a:xfrm>
            <a:off x="6626269" y="4888445"/>
            <a:ext cx="1950929" cy="173124"/>
          </a:xfrm>
          <a:prstGeom prst="rect">
            <a:avLst/>
          </a:prstGeom>
          <a:noFill/>
        </p:spPr>
        <p:txBody>
          <a:bodyPr wrap="square" lIns="0" r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525" dirty="0">
                <a:solidFill>
                  <a:schemeClr val="tx1">
                    <a:lumMod val="40000"/>
                    <a:lumOff val="60000"/>
                  </a:schemeClr>
                </a:solidFill>
              </a:rPr>
              <a:t>© 2024 Nielsen Consumer LLC. All Rights Reserved.</a:t>
            </a:r>
          </a:p>
        </p:txBody>
      </p:sp>
      <p:pic>
        <p:nvPicPr>
          <p:cNvPr id="5" name="Picture 4">
            <a:extLst>
              <a:ext uri="{FF2B5EF4-FFF2-40B4-BE49-F238E27FC236}">
                <a16:creationId xmlns:a16="http://schemas.microsoft.com/office/drawing/2014/main" id="{78DCBB00-0F22-82BA-6556-6C91997E38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109552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027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02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278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92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86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482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103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a:p>
        </p:txBody>
      </p:sp>
      <p:sp>
        <p:nvSpPr>
          <p:cNvPr id="2" name="Text Placeholder 1">
            <a:extLst>
              <a:ext uri="{FF2B5EF4-FFF2-40B4-BE49-F238E27FC236}">
                <a16:creationId xmlns:a16="http://schemas.microsoft.com/office/drawing/2014/main" id="{CB70BF4F-2333-FC41-AB04-2ADA3B55AC4C}"/>
              </a:ext>
            </a:extLst>
          </p:cNvPr>
          <p:cNvSpPr>
            <a:spLocks noGrp="1"/>
          </p:cNvSpPr>
          <p:nvPr>
            <p:ph type="body" idx="1"/>
          </p:nvPr>
        </p:nvSpPr>
        <p:spPr>
          <a:xfrm>
            <a:off x="354649" y="1370013"/>
            <a:ext cx="8434799"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Click to edit Master text styles</a:t>
            </a:r>
          </a:p>
          <a:p>
            <a:pPr marL="468313" marR="0" lvl="1"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Second level</a:t>
            </a:r>
          </a:p>
          <a:p>
            <a:pPr marL="688975" marR="0" lvl="2" indent="-2206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Third level</a:t>
            </a:r>
          </a:p>
          <a:p>
            <a:pPr marL="923925" marR="0" lvl="3"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Fifth level</a:t>
            </a: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24A961-2C10-E5CF-3180-4BD299A90136}"/>
              </a:ext>
            </a:extLst>
          </p:cNvPr>
          <p:cNvSpPr/>
          <p:nvPr userDrawn="1"/>
        </p:nvSpPr>
        <p:spPr>
          <a:xfrm>
            <a:off x="0" y="0"/>
            <a:ext cx="1950929" cy="51435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8" name="Straight Connector 7">
            <a:extLst>
              <a:ext uri="{FF2B5EF4-FFF2-40B4-BE49-F238E27FC236}">
                <a16:creationId xmlns:a16="http://schemas.microsoft.com/office/drawing/2014/main" id="{3A735344-6D35-4544-B877-D4C77E65942B}"/>
              </a:ext>
            </a:extLst>
          </p:cNvPr>
          <p:cNvCxnSpPr>
            <a:cxnSpLocks/>
          </p:cNvCxnSpPr>
          <p:nvPr userDrawn="1"/>
        </p:nvCxnSpPr>
        <p:spPr>
          <a:xfrm>
            <a:off x="2220686" y="4796816"/>
            <a:ext cx="66996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DC1497C-5688-2F8D-EBB2-49B1E7795489}"/>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217596" y="4871327"/>
            <a:ext cx="483489" cy="205740"/>
          </a:xfrm>
          <a:prstGeom prst="rect">
            <a:avLst/>
          </a:prstGeom>
        </p:spPr>
      </p:pic>
    </p:spTree>
    <p:extLst>
      <p:ext uri="{BB962C8B-B14F-4D97-AF65-F5344CB8AC3E}">
        <p14:creationId xmlns:p14="http://schemas.microsoft.com/office/powerpoint/2010/main" val="12345557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hyperlink" Target="https://www.theguardian.com/business/2023/jun/22/ocado-shares-soar-takeover-rumours"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2DD04C-BF24-B343-1E98-7AEB9FF70BB5}"/>
              </a:ext>
            </a:extLst>
          </p:cNvPr>
          <p:cNvSpPr>
            <a:spLocks noGrp="1"/>
          </p:cNvSpPr>
          <p:nvPr>
            <p:ph type="body" sz="quarter" idx="14"/>
          </p:nvPr>
        </p:nvSpPr>
        <p:spPr>
          <a:xfrm>
            <a:off x="-261435" y="435313"/>
            <a:ext cx="3604305" cy="3604305"/>
          </a:xfrm>
          <a:solidFill>
            <a:schemeClr val="bg1">
              <a:lumMod val="75000"/>
            </a:schemeClr>
          </a:solidFill>
        </p:spPr>
        <p:txBody>
          <a:bodyPr>
            <a:normAutofit/>
          </a:bodyPr>
          <a:lstStyle/>
          <a:p>
            <a:r>
              <a:rPr lang="en-US" sz="4400" dirty="0">
                <a:solidFill>
                  <a:srgbClr val="2D6DF6"/>
                </a:solidFill>
              </a:rPr>
              <a:t>Essential </a:t>
            </a:r>
          </a:p>
          <a:p>
            <a:r>
              <a:rPr lang="en-US" sz="4400" dirty="0">
                <a:solidFill>
                  <a:srgbClr val="2D6DF6"/>
                </a:solidFill>
              </a:rPr>
              <a:t>Retail</a:t>
            </a:r>
          </a:p>
          <a:p>
            <a:r>
              <a:rPr lang="en-GB" sz="1600" b="0" i="0" dirty="0">
                <a:effectLst/>
              </a:rPr>
              <a:t>52 w/e, </a:t>
            </a:r>
            <a:r>
              <a:rPr lang="en-GB" sz="1600" b="0" dirty="0"/>
              <a:t>04</a:t>
            </a:r>
            <a:r>
              <a:rPr lang="en-GB" sz="1600" b="0" i="0" baseline="30000" dirty="0">
                <a:effectLst/>
              </a:rPr>
              <a:t>TH</a:t>
            </a:r>
            <a:r>
              <a:rPr lang="en-GB" sz="1600" b="0" i="0" dirty="0">
                <a:effectLst/>
              </a:rPr>
              <a:t> NOV 23 </a:t>
            </a:r>
            <a:endParaRPr lang="en-US" sz="2400" b="0" dirty="0"/>
          </a:p>
        </p:txBody>
      </p:sp>
      <p:sp>
        <p:nvSpPr>
          <p:cNvPr id="7" name="TextBox 6">
            <a:extLst>
              <a:ext uri="{FF2B5EF4-FFF2-40B4-BE49-F238E27FC236}">
                <a16:creationId xmlns:a16="http://schemas.microsoft.com/office/drawing/2014/main" id="{56418323-9CC1-08E7-BBC9-D37A9694ECBC}"/>
              </a:ext>
            </a:extLst>
          </p:cNvPr>
          <p:cNvSpPr txBox="1"/>
          <p:nvPr/>
        </p:nvSpPr>
        <p:spPr>
          <a:xfrm>
            <a:off x="3342870" y="447369"/>
            <a:ext cx="5801129" cy="307777"/>
          </a:xfrm>
          <a:prstGeom prst="rect">
            <a:avLst/>
          </a:prstGeom>
          <a:noFill/>
        </p:spPr>
        <p:txBody>
          <a:bodyPr wrap="square">
            <a:spAutoFit/>
          </a:bodyPr>
          <a:lstStyle/>
          <a:p>
            <a:pPr algn="ctr"/>
            <a:r>
              <a:rPr lang="en-GB" sz="1400" b="1" dirty="0">
                <a:solidFill>
                  <a:srgbClr val="2D6FF9"/>
                </a:solidFill>
                <a:latin typeface="+mj-lt"/>
              </a:rPr>
              <a:t>FMCG - </a:t>
            </a:r>
            <a:r>
              <a:rPr lang="en-GB" b="0" i="0" dirty="0">
                <a:solidFill>
                  <a:srgbClr val="242424"/>
                </a:solidFill>
                <a:effectLst/>
                <a:latin typeface="Calibri" panose="020F0502020204030204" pitchFamily="34" charset="0"/>
              </a:rPr>
              <a:t> </a:t>
            </a:r>
            <a:r>
              <a:rPr lang="en-GB" b="1" i="0" dirty="0">
                <a:solidFill>
                  <a:srgbClr val="242424"/>
                </a:solidFill>
                <a:effectLst/>
                <a:latin typeface="+mj-lt"/>
              </a:rPr>
              <a:t>Share of Trade and KPIs</a:t>
            </a:r>
            <a:endParaRPr lang="en-GB" b="1" dirty="0">
              <a:latin typeface="+mj-lt"/>
            </a:endParaRPr>
          </a:p>
        </p:txBody>
      </p:sp>
      <p:grpSp>
        <p:nvGrpSpPr>
          <p:cNvPr id="56" name="Group 55">
            <a:extLst>
              <a:ext uri="{FF2B5EF4-FFF2-40B4-BE49-F238E27FC236}">
                <a16:creationId xmlns:a16="http://schemas.microsoft.com/office/drawing/2014/main" id="{BB1BEFE4-6CC4-B7E2-AD17-F760637E54F0}"/>
              </a:ext>
            </a:extLst>
          </p:cNvPr>
          <p:cNvGrpSpPr/>
          <p:nvPr/>
        </p:nvGrpSpPr>
        <p:grpSpPr>
          <a:xfrm>
            <a:off x="5480049" y="961324"/>
            <a:ext cx="1526769" cy="304877"/>
            <a:chOff x="5750168" y="907960"/>
            <a:chExt cx="1526769" cy="304877"/>
          </a:xfrm>
        </p:grpSpPr>
        <p:sp>
          <p:nvSpPr>
            <p:cNvPr id="10" name="Rectangle 9">
              <a:extLst>
                <a:ext uri="{FF2B5EF4-FFF2-40B4-BE49-F238E27FC236}">
                  <a16:creationId xmlns:a16="http://schemas.microsoft.com/office/drawing/2014/main" id="{C9539791-2C46-0B8C-F3B5-C791216A628B}"/>
                </a:ext>
              </a:extLst>
            </p:cNvPr>
            <p:cNvSpPr/>
            <p:nvPr/>
          </p:nvSpPr>
          <p:spPr>
            <a:xfrm>
              <a:off x="5750168" y="907960"/>
              <a:ext cx="1526769" cy="304877"/>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 name="TextBox 10">
              <a:extLst>
                <a:ext uri="{FF2B5EF4-FFF2-40B4-BE49-F238E27FC236}">
                  <a16:creationId xmlns:a16="http://schemas.microsoft.com/office/drawing/2014/main" id="{090FA72B-6123-612F-DE34-B0BE6A43F10A}"/>
                </a:ext>
              </a:extLst>
            </p:cNvPr>
            <p:cNvSpPr txBox="1"/>
            <p:nvPr/>
          </p:nvSpPr>
          <p:spPr>
            <a:xfrm>
              <a:off x="5784447" y="934985"/>
              <a:ext cx="1393362" cy="246221"/>
            </a:xfrm>
            <a:prstGeom prst="rect">
              <a:avLst/>
            </a:prstGeom>
            <a:noFill/>
          </p:spPr>
          <p:txBody>
            <a:bodyPr wrap="square" lIns="0" rIns="0" rtlCol="0">
              <a:spAutoFit/>
            </a:bodyPr>
            <a:lstStyle/>
            <a:p>
              <a:pPr algn="ctr"/>
              <a:r>
                <a:rPr lang="en-GB" sz="1000" b="1" dirty="0">
                  <a:solidFill>
                    <a:srgbClr val="2D6DF6"/>
                  </a:solidFill>
                  <a:latin typeface="Montserrat" pitchFamily="2" charset="77"/>
                </a:rPr>
                <a:t>Share of Trade</a:t>
              </a:r>
            </a:p>
          </p:txBody>
        </p:sp>
      </p:grpSp>
      <p:pic>
        <p:nvPicPr>
          <p:cNvPr id="63" name="Picture 62">
            <a:extLst>
              <a:ext uri="{FF2B5EF4-FFF2-40B4-BE49-F238E27FC236}">
                <a16:creationId xmlns:a16="http://schemas.microsoft.com/office/drawing/2014/main" id="{3203B358-D723-8E19-A35F-1A1D18737F8A}"/>
              </a:ext>
            </a:extLst>
          </p:cNvPr>
          <p:cNvPicPr>
            <a:picLocks noChangeAspect="1"/>
          </p:cNvPicPr>
          <p:nvPr/>
        </p:nvPicPr>
        <p:blipFill>
          <a:blip r:embed="rId2"/>
          <a:srcRect/>
          <a:stretch/>
        </p:blipFill>
        <p:spPr>
          <a:xfrm>
            <a:off x="3727693" y="1502258"/>
            <a:ext cx="4947458" cy="2611653"/>
          </a:xfrm>
          <a:prstGeom prst="rect">
            <a:avLst/>
          </a:prstGeom>
        </p:spPr>
      </p:pic>
      <p:sp>
        <p:nvSpPr>
          <p:cNvPr id="2" name="Subtitle 1">
            <a:extLst>
              <a:ext uri="{FF2B5EF4-FFF2-40B4-BE49-F238E27FC236}">
                <a16:creationId xmlns:a16="http://schemas.microsoft.com/office/drawing/2014/main" id="{40945E18-FD1E-A239-9525-D4CC6183D37D}"/>
              </a:ext>
            </a:extLst>
          </p:cNvPr>
          <p:cNvSpPr txBox="1">
            <a:spLocks/>
          </p:cNvSpPr>
          <p:nvPr/>
        </p:nvSpPr>
        <p:spPr>
          <a:xfrm>
            <a:off x="199186" y="4665931"/>
            <a:ext cx="5016533" cy="641119"/>
          </a:xfrm>
          <a:prstGeom prst="rect">
            <a:avLst/>
          </a:prstGeom>
        </p:spPr>
        <p:txBody>
          <a:bodyPr vert="horz" lIns="0" tIns="45720" rIns="0" bIns="45720" rtlCol="0">
            <a:noAutofit/>
          </a:bodyPr>
          <a:lst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00">
              <a:spcBef>
                <a:spcPts val="25"/>
              </a:spcBef>
            </a:pPr>
            <a:r>
              <a:rPr lang="en-GB" altLang="en-US" sz="600" i="1" dirty="0">
                <a:latin typeface="+mj-lt"/>
                <a:cs typeface="Calibri" panose="020F0502020204030204" pitchFamily="34" charset="0"/>
              </a:rPr>
              <a:t>Source: NIQ Homescan SOT based on FMCG, Benchmark Total Grocers</a:t>
            </a:r>
          </a:p>
          <a:p>
            <a:pPr marL="180000">
              <a:spcBef>
                <a:spcPts val="25"/>
              </a:spcBef>
            </a:pPr>
            <a:r>
              <a:rPr lang="en-GB" altLang="en-US" sz="600" i="1" dirty="0">
                <a:latin typeface="+mj-lt"/>
                <a:cs typeface="Calibri" panose="020F0502020204030204" pitchFamily="34" charset="0"/>
              </a:rPr>
              <a:t>% Change in Shoppers = % Change in Households buying</a:t>
            </a:r>
            <a:endParaRPr lang="en-GB" sz="600" dirty="0">
              <a:latin typeface="+mj-lt"/>
            </a:endParaRPr>
          </a:p>
        </p:txBody>
      </p:sp>
    </p:spTree>
    <p:extLst>
      <p:ext uri="{BB962C8B-B14F-4D97-AF65-F5344CB8AC3E}">
        <p14:creationId xmlns:p14="http://schemas.microsoft.com/office/powerpoint/2010/main" val="1998922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418323-9CC1-08E7-BBC9-D37A9694ECBC}"/>
              </a:ext>
            </a:extLst>
          </p:cNvPr>
          <p:cNvSpPr txBox="1"/>
          <p:nvPr/>
        </p:nvSpPr>
        <p:spPr>
          <a:xfrm>
            <a:off x="193976" y="28790"/>
            <a:ext cx="4771416" cy="307777"/>
          </a:xfrm>
          <a:prstGeom prst="rect">
            <a:avLst/>
          </a:prstGeom>
          <a:noFill/>
        </p:spPr>
        <p:txBody>
          <a:bodyPr wrap="square">
            <a:spAutoFit/>
          </a:bodyPr>
          <a:lstStyle/>
          <a:p>
            <a:r>
              <a:rPr lang="en-GB" sz="1400" b="1" dirty="0">
                <a:solidFill>
                  <a:srgbClr val="2D6FF9"/>
                </a:solidFill>
                <a:latin typeface="+mj-lt"/>
              </a:rPr>
              <a:t>FMCG - </a:t>
            </a:r>
            <a:r>
              <a:rPr lang="en-GB" b="1" i="0" dirty="0">
                <a:solidFill>
                  <a:srgbClr val="242424"/>
                </a:solidFill>
                <a:effectLst/>
                <a:latin typeface="+mj-lt"/>
              </a:rPr>
              <a:t>Store Numbers and Demographics</a:t>
            </a:r>
            <a:endParaRPr lang="en-GB" b="1" dirty="0">
              <a:latin typeface="+mj-lt"/>
            </a:endParaRPr>
          </a:p>
        </p:txBody>
      </p:sp>
      <p:pic>
        <p:nvPicPr>
          <p:cNvPr id="6" name="Picture 5">
            <a:extLst>
              <a:ext uri="{FF2B5EF4-FFF2-40B4-BE49-F238E27FC236}">
                <a16:creationId xmlns:a16="http://schemas.microsoft.com/office/drawing/2014/main" id="{7E05905E-E873-8265-F781-B446BE5404A6}"/>
              </a:ext>
            </a:extLst>
          </p:cNvPr>
          <p:cNvPicPr>
            <a:picLocks noChangeAspect="1"/>
          </p:cNvPicPr>
          <p:nvPr/>
        </p:nvPicPr>
        <p:blipFill>
          <a:blip r:embed="rId2"/>
          <a:srcRect/>
          <a:stretch/>
        </p:blipFill>
        <p:spPr>
          <a:xfrm>
            <a:off x="254049" y="1297555"/>
            <a:ext cx="3715941" cy="2316998"/>
          </a:xfrm>
          <a:prstGeom prst="rect">
            <a:avLst/>
          </a:prstGeom>
        </p:spPr>
      </p:pic>
      <p:grpSp>
        <p:nvGrpSpPr>
          <p:cNvPr id="9" name="Group 8">
            <a:extLst>
              <a:ext uri="{FF2B5EF4-FFF2-40B4-BE49-F238E27FC236}">
                <a16:creationId xmlns:a16="http://schemas.microsoft.com/office/drawing/2014/main" id="{B5ABAC44-AAA7-2644-E666-368D7E3F959E}"/>
              </a:ext>
            </a:extLst>
          </p:cNvPr>
          <p:cNvGrpSpPr/>
          <p:nvPr/>
        </p:nvGrpSpPr>
        <p:grpSpPr>
          <a:xfrm>
            <a:off x="1566635" y="792595"/>
            <a:ext cx="1526769" cy="304877"/>
            <a:chOff x="5750168" y="907960"/>
            <a:chExt cx="1526769" cy="304877"/>
          </a:xfrm>
        </p:grpSpPr>
        <p:sp>
          <p:nvSpPr>
            <p:cNvPr id="10" name="Rectangle 9">
              <a:extLst>
                <a:ext uri="{FF2B5EF4-FFF2-40B4-BE49-F238E27FC236}">
                  <a16:creationId xmlns:a16="http://schemas.microsoft.com/office/drawing/2014/main" id="{43576A68-154D-F720-C1FD-089AAE612CEB}"/>
                </a:ext>
              </a:extLst>
            </p:cNvPr>
            <p:cNvSpPr/>
            <p:nvPr/>
          </p:nvSpPr>
          <p:spPr>
            <a:xfrm>
              <a:off x="5750168" y="907960"/>
              <a:ext cx="1526769" cy="304877"/>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highlight>
                  <a:srgbClr val="FFFF00"/>
                </a:highlight>
                <a:latin typeface="Montserrat" pitchFamily="2" charset="77"/>
              </a:endParaRPr>
            </a:p>
          </p:txBody>
        </p:sp>
        <p:sp>
          <p:nvSpPr>
            <p:cNvPr id="11" name="TextBox 10">
              <a:extLst>
                <a:ext uri="{FF2B5EF4-FFF2-40B4-BE49-F238E27FC236}">
                  <a16:creationId xmlns:a16="http://schemas.microsoft.com/office/drawing/2014/main" id="{FB4C8788-333C-9A91-5026-88627A3B3492}"/>
                </a:ext>
              </a:extLst>
            </p:cNvPr>
            <p:cNvSpPr txBox="1"/>
            <p:nvPr/>
          </p:nvSpPr>
          <p:spPr>
            <a:xfrm>
              <a:off x="5784447" y="934985"/>
              <a:ext cx="1393362" cy="246221"/>
            </a:xfrm>
            <a:prstGeom prst="rect">
              <a:avLst/>
            </a:prstGeom>
            <a:noFill/>
          </p:spPr>
          <p:txBody>
            <a:bodyPr wrap="square" lIns="0" rIns="0" rtlCol="0">
              <a:spAutoFit/>
            </a:bodyPr>
            <a:lstStyle/>
            <a:p>
              <a:pPr algn="ctr"/>
              <a:r>
                <a:rPr lang="en-GB" sz="1000" b="1" dirty="0">
                  <a:solidFill>
                    <a:srgbClr val="2D6DF6"/>
                  </a:solidFill>
                  <a:latin typeface="Montserrat" pitchFamily="2" charset="77"/>
                </a:rPr>
                <a:t>Store Profile</a:t>
              </a:r>
            </a:p>
          </p:txBody>
        </p:sp>
      </p:grpSp>
      <p:pic>
        <p:nvPicPr>
          <p:cNvPr id="13" name="Picture 12">
            <a:extLst>
              <a:ext uri="{FF2B5EF4-FFF2-40B4-BE49-F238E27FC236}">
                <a16:creationId xmlns:a16="http://schemas.microsoft.com/office/drawing/2014/main" id="{3E2F7EFC-5BB7-F4C6-8E19-4D0B8BDEE9CF}"/>
              </a:ext>
            </a:extLst>
          </p:cNvPr>
          <p:cNvPicPr>
            <a:picLocks noChangeAspect="1"/>
          </p:cNvPicPr>
          <p:nvPr/>
        </p:nvPicPr>
        <p:blipFill>
          <a:blip r:embed="rId3"/>
          <a:srcRect/>
          <a:stretch/>
        </p:blipFill>
        <p:spPr>
          <a:xfrm>
            <a:off x="4161507" y="1299071"/>
            <a:ext cx="4767985" cy="2801861"/>
          </a:xfrm>
          <a:prstGeom prst="rect">
            <a:avLst/>
          </a:prstGeom>
        </p:spPr>
      </p:pic>
      <p:grpSp>
        <p:nvGrpSpPr>
          <p:cNvPr id="14" name="Group 13">
            <a:extLst>
              <a:ext uri="{FF2B5EF4-FFF2-40B4-BE49-F238E27FC236}">
                <a16:creationId xmlns:a16="http://schemas.microsoft.com/office/drawing/2014/main" id="{AC438177-D4D0-52AB-4B15-DDEB24160E2A}"/>
              </a:ext>
            </a:extLst>
          </p:cNvPr>
          <p:cNvGrpSpPr/>
          <p:nvPr/>
        </p:nvGrpSpPr>
        <p:grpSpPr>
          <a:xfrm>
            <a:off x="6125174" y="790291"/>
            <a:ext cx="1526769" cy="304877"/>
            <a:chOff x="5750168" y="907960"/>
            <a:chExt cx="1526769" cy="304877"/>
          </a:xfrm>
        </p:grpSpPr>
        <p:sp>
          <p:nvSpPr>
            <p:cNvPr id="15" name="Rectangle 14">
              <a:extLst>
                <a:ext uri="{FF2B5EF4-FFF2-40B4-BE49-F238E27FC236}">
                  <a16:creationId xmlns:a16="http://schemas.microsoft.com/office/drawing/2014/main" id="{F9BF9BDD-1D99-9E48-AE4A-BBA61413488F}"/>
                </a:ext>
              </a:extLst>
            </p:cNvPr>
            <p:cNvSpPr/>
            <p:nvPr/>
          </p:nvSpPr>
          <p:spPr>
            <a:xfrm>
              <a:off x="5750168" y="907960"/>
              <a:ext cx="1526769" cy="304877"/>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highlight>
                  <a:srgbClr val="FFFF00"/>
                </a:highlight>
                <a:latin typeface="Montserrat" pitchFamily="2" charset="77"/>
              </a:endParaRPr>
            </a:p>
          </p:txBody>
        </p:sp>
        <p:sp>
          <p:nvSpPr>
            <p:cNvPr id="16" name="TextBox 15">
              <a:extLst>
                <a:ext uri="{FF2B5EF4-FFF2-40B4-BE49-F238E27FC236}">
                  <a16:creationId xmlns:a16="http://schemas.microsoft.com/office/drawing/2014/main" id="{913452D8-F9AD-BC37-1503-B2A3E40ADA44}"/>
                </a:ext>
              </a:extLst>
            </p:cNvPr>
            <p:cNvSpPr txBox="1"/>
            <p:nvPr/>
          </p:nvSpPr>
          <p:spPr>
            <a:xfrm>
              <a:off x="5784447" y="934985"/>
              <a:ext cx="1393362" cy="246221"/>
            </a:xfrm>
            <a:prstGeom prst="rect">
              <a:avLst/>
            </a:prstGeom>
            <a:noFill/>
          </p:spPr>
          <p:txBody>
            <a:bodyPr wrap="square" lIns="0" rIns="0" rtlCol="0">
              <a:spAutoFit/>
            </a:bodyPr>
            <a:lstStyle/>
            <a:p>
              <a:pPr algn="ctr"/>
              <a:r>
                <a:rPr lang="en-GB" sz="1000" b="1" dirty="0">
                  <a:solidFill>
                    <a:srgbClr val="2D6DF6"/>
                  </a:solidFill>
                  <a:latin typeface="Montserrat" pitchFamily="2" charset="77"/>
                </a:rPr>
                <a:t>Life Stage</a:t>
              </a:r>
            </a:p>
          </p:txBody>
        </p:sp>
      </p:grpSp>
      <p:sp>
        <p:nvSpPr>
          <p:cNvPr id="2" name="Subtitle 1">
            <a:extLst>
              <a:ext uri="{FF2B5EF4-FFF2-40B4-BE49-F238E27FC236}">
                <a16:creationId xmlns:a16="http://schemas.microsoft.com/office/drawing/2014/main" id="{67DFEFBB-281B-9DC5-BC71-226255DB0489}"/>
              </a:ext>
            </a:extLst>
          </p:cNvPr>
          <p:cNvSpPr txBox="1">
            <a:spLocks/>
          </p:cNvSpPr>
          <p:nvPr/>
        </p:nvSpPr>
        <p:spPr>
          <a:xfrm>
            <a:off x="199186" y="4665931"/>
            <a:ext cx="5016533" cy="641119"/>
          </a:xfrm>
          <a:prstGeom prst="rect">
            <a:avLst/>
          </a:prstGeom>
        </p:spPr>
        <p:txBody>
          <a:bodyPr vert="horz" lIns="0" tIns="45720" rIns="0" bIns="45720" rtlCol="0">
            <a:noAutofit/>
          </a:bodyPr>
          <a:lst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000">
              <a:spcBef>
                <a:spcPts val="25"/>
              </a:spcBef>
            </a:pPr>
            <a:r>
              <a:rPr lang="en-GB" altLang="en-US" sz="600" i="1" dirty="0">
                <a:latin typeface="+mj-lt"/>
                <a:cs typeface="Calibri" panose="020F0502020204030204" pitchFamily="34" charset="0"/>
              </a:rPr>
              <a:t>Source: NIQ Store Numbers, Homescan </a:t>
            </a:r>
            <a:r>
              <a:rPr lang="en-GB" altLang="en-US" sz="600" i="1" dirty="0" err="1">
                <a:latin typeface="+mj-lt"/>
                <a:cs typeface="Calibri" panose="020F0502020204030204" pitchFamily="34" charset="0"/>
              </a:rPr>
              <a:t>Lifestage</a:t>
            </a:r>
            <a:r>
              <a:rPr lang="en-GB" altLang="en-US" sz="600" i="1" dirty="0">
                <a:latin typeface="+mj-lt"/>
                <a:cs typeface="Calibri" panose="020F0502020204030204" pitchFamily="34" charset="0"/>
              </a:rPr>
              <a:t> indices indexed on GB Households</a:t>
            </a:r>
          </a:p>
          <a:p>
            <a:endParaRPr lang="en-GB" sz="600" dirty="0">
              <a:latin typeface="+mj-lt"/>
            </a:endParaRPr>
          </a:p>
        </p:txBody>
      </p:sp>
    </p:spTree>
    <p:extLst>
      <p:ext uri="{BB962C8B-B14F-4D97-AF65-F5344CB8AC3E}">
        <p14:creationId xmlns:p14="http://schemas.microsoft.com/office/powerpoint/2010/main" val="3624966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Tesco logo | Logok">
            <a:extLst>
              <a:ext uri="{FF2B5EF4-FFF2-40B4-BE49-F238E27FC236}">
                <a16:creationId xmlns:a16="http://schemas.microsoft.com/office/drawing/2014/main" id="{50DFB956-2FA6-70AE-C8D1-C8B7D26F47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84" t="39056" r="23529" b="39135"/>
          <a:stretch/>
        </p:blipFill>
        <p:spPr bwMode="auto">
          <a:xfrm>
            <a:off x="314826" y="429265"/>
            <a:ext cx="1162643" cy="3501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Morrisons logo and symbol, meaning, history, PNG">
            <a:extLst>
              <a:ext uri="{FF2B5EF4-FFF2-40B4-BE49-F238E27FC236}">
                <a16:creationId xmlns:a16="http://schemas.microsoft.com/office/drawing/2014/main" id="{1965E2E4-17C8-1D63-38B2-477F22887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511" y="3535544"/>
            <a:ext cx="1091143" cy="6137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sainsburys-logo - Future of Heat Conference 2021">
            <a:extLst>
              <a:ext uri="{FF2B5EF4-FFF2-40B4-BE49-F238E27FC236}">
                <a16:creationId xmlns:a16="http://schemas.microsoft.com/office/drawing/2014/main" id="{5758F6D2-D5BB-44DA-7C7B-6535218624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5203" b="32261"/>
          <a:stretch/>
        </p:blipFill>
        <p:spPr bwMode="auto">
          <a:xfrm>
            <a:off x="236124" y="1504358"/>
            <a:ext cx="1320045" cy="24158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ASDA logo and symbol, meaning, history, PNG">
            <a:extLst>
              <a:ext uri="{FF2B5EF4-FFF2-40B4-BE49-F238E27FC236}">
                <a16:creationId xmlns:a16="http://schemas.microsoft.com/office/drawing/2014/main" id="{C5850995-217E-F74D-CA77-14BE218048C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237" t="27339" r="16337" b="27693"/>
          <a:stretch/>
        </p:blipFill>
        <p:spPr bwMode="auto">
          <a:xfrm>
            <a:off x="418459" y="2397338"/>
            <a:ext cx="1041195" cy="46292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F8A8940-CB1E-A6A3-F039-814FCAC32305}"/>
              </a:ext>
            </a:extLst>
          </p:cNvPr>
          <p:cNvSpPr txBox="1"/>
          <p:nvPr/>
        </p:nvSpPr>
        <p:spPr>
          <a:xfrm>
            <a:off x="2584220" y="275769"/>
            <a:ext cx="6090557" cy="4194866"/>
          </a:xfrm>
          <a:prstGeom prst="rect">
            <a:avLst/>
          </a:prstGeom>
          <a:noFill/>
        </p:spPr>
        <p:txBody>
          <a:bodyPr wrap="square" lIns="0" rIns="0" rtlCol="0">
            <a:spAutoFit/>
          </a:bodyPr>
          <a:lstStyle/>
          <a:p>
            <a:r>
              <a:rPr lang="en-GB" sz="900" b="1" dirty="0">
                <a:solidFill>
                  <a:srgbClr val="FF0000"/>
                </a:solidFill>
                <a:latin typeface="Arial" panose="020B0604020202020204" pitchFamily="34" charset="0"/>
                <a:cs typeface="Arial" panose="020B0604020202020204" pitchFamily="34" charset="0"/>
              </a:rPr>
              <a:t>Tesco </a:t>
            </a:r>
            <a:r>
              <a:rPr lang="en-GB" sz="900" dirty="0">
                <a:solidFill>
                  <a:srgbClr val="434955"/>
                </a:solidFill>
                <a:effectLst/>
                <a:latin typeface="Arial" panose="020B0604020202020204" pitchFamily="34" charset="0"/>
                <a:ea typeface="Times New Roman" panose="02020603050405020304" pitchFamily="18" charset="0"/>
                <a:cs typeface="Arial" panose="020B0604020202020204" pitchFamily="34" charset="0"/>
              </a:rPr>
              <a:t> </a:t>
            </a:r>
            <a:r>
              <a:rPr lang="en-GB" sz="9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is temporarily accepting slightly smaller vegetables to help UK growers struggling after recent storms and flooding. As a result of the rainfall and poor growing conditions this winter, vegetables such as sprouts, cauliflowers, cabbages and leeks may be smaller in size than usual. The move will also help the supermarket giant keep British produce on shelves for customers and reduce the risk of shortages.</a:t>
            </a:r>
          </a:p>
          <a:p>
            <a:pPr>
              <a:lnSpc>
                <a:spcPct val="107000"/>
              </a:lnSpc>
              <a:spcAft>
                <a:spcPts val="800"/>
              </a:spcAft>
            </a:pPr>
            <a:endParaRPr lang="en-GB" sz="900" b="1" dirty="0">
              <a:solidFill>
                <a:srgbClr val="FF0000"/>
              </a:solidFill>
              <a:latin typeface="Arial" panose="020B0604020202020204" pitchFamily="34" charset="0"/>
              <a:cs typeface="Arial" panose="020B0604020202020204" pitchFamily="34" charset="0"/>
            </a:endParaRPr>
          </a:p>
          <a:p>
            <a:pPr>
              <a:lnSpc>
                <a:spcPct val="107000"/>
              </a:lnSpc>
              <a:spcAft>
                <a:spcPts val="800"/>
              </a:spcAft>
            </a:pPr>
            <a:endParaRPr lang="en-GB" sz="900" b="1" dirty="0">
              <a:solidFill>
                <a:srgbClr val="FF0000"/>
              </a:solidFill>
              <a:latin typeface="Arial" panose="020B0604020202020204" pitchFamily="34" charset="0"/>
              <a:cs typeface="Arial" panose="020B0604020202020204" pitchFamily="34" charset="0"/>
            </a:endParaRPr>
          </a:p>
          <a:p>
            <a:r>
              <a:rPr lang="en-GB" sz="900" b="1" dirty="0">
                <a:solidFill>
                  <a:srgbClr val="FFC000"/>
                </a:solidFill>
                <a:latin typeface="Arial" panose="020B0604020202020204" pitchFamily="34" charset="0"/>
                <a:cs typeface="Arial" panose="020B0604020202020204" pitchFamily="34" charset="0"/>
              </a:rPr>
              <a:t>Sainsbury’s</a:t>
            </a:r>
            <a:r>
              <a:rPr lang="en-GB" sz="900" b="1" dirty="0">
                <a:solidFill>
                  <a:srgbClr val="434955"/>
                </a:solidFill>
                <a:latin typeface="Arial" panose="020B0604020202020204" pitchFamily="34" charset="0"/>
                <a:cs typeface="Arial" panose="020B0604020202020204" pitchFamily="34" charset="0"/>
              </a:rPr>
              <a:t> </a:t>
            </a:r>
            <a:r>
              <a:rPr lang="en-GB" sz="9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is investing a total of £220m into lowering prices this financial year to “give more value back” to shoppers amid the cost-of-living crisis. This month, the supermarket giant increased its Aldi Price Match campaign to a total of 550 products, almost doubling the range year on year. It now also has the largest range of baby products price matched to the discount grocer, with over 60 Little Ones lines matched including nappies, baby food and wipes.</a:t>
            </a:r>
          </a:p>
          <a:p>
            <a:endParaRPr lang="en-GB" sz="9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endParaRPr>
          </a:p>
          <a:p>
            <a:endParaRPr lang="en-GB" sz="9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endParaRPr>
          </a:p>
          <a:p>
            <a:endParaRPr lang="en-GB" sz="900" b="1" dirty="0">
              <a:solidFill>
                <a:srgbClr val="FFC000"/>
              </a:solidFill>
              <a:latin typeface="Arial" panose="020B0604020202020204" pitchFamily="34" charset="0"/>
              <a:cs typeface="Arial" panose="020B0604020202020204" pitchFamily="34" charset="0"/>
            </a:endParaRPr>
          </a:p>
          <a:p>
            <a:r>
              <a:rPr lang="en-GB" sz="900" b="1" dirty="0">
                <a:solidFill>
                  <a:schemeClr val="accent6">
                    <a:lumMod val="75000"/>
                  </a:schemeClr>
                </a:solidFill>
                <a:latin typeface="Arial" panose="020B0604020202020204" pitchFamily="34" charset="0"/>
                <a:cs typeface="Arial" panose="020B0604020202020204" pitchFamily="34" charset="0"/>
              </a:rPr>
              <a:t>ASDA </a:t>
            </a:r>
            <a:r>
              <a:rPr lang="en-GB" sz="9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has partnered with Grocery Aid, to provide financial, emotional and practical support to employees impacted by breast cancer as part of its Tickled Pink campaign.</a:t>
            </a:r>
            <a:r>
              <a:rPr lang="en-GB" sz="90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a:t>
            </a:r>
            <a:r>
              <a:rPr lang="en-GB" sz="9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The supermarket raised £1.4m in November through its </a:t>
            </a:r>
            <a:r>
              <a:rPr lang="en-GB" sz="900" dirty="0" err="1">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AsdaTickled</a:t>
            </a:r>
            <a:r>
              <a:rPr lang="en-GB" sz="9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 Pink Gala Ball. </a:t>
            </a:r>
            <a:r>
              <a:rPr lang="en-GB" sz="90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a:t>
            </a:r>
            <a:r>
              <a:rPr lang="en-GB" sz="9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Working with </a:t>
            </a:r>
            <a:r>
              <a:rPr lang="en-GB" sz="900" dirty="0" err="1">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GroceryAid</a:t>
            </a:r>
            <a:r>
              <a:rPr lang="en-GB" sz="9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 the retailer will make these funds available to provide financial support to employees that have either received a breast cancer diagnosis or treatment in the last 12 months themselves or have a partner who has via a grant scheme</a:t>
            </a:r>
          </a:p>
          <a:p>
            <a:endParaRPr lang="en-GB" sz="9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endParaRPr>
          </a:p>
          <a:p>
            <a:endParaRPr lang="en-GB" sz="900" b="1" dirty="0">
              <a:solidFill>
                <a:schemeClr val="tx1">
                  <a:lumMod val="65000"/>
                  <a:lumOff val="35000"/>
                </a:schemeClr>
              </a:solidFill>
              <a:latin typeface="Arial" panose="020B0604020202020204" pitchFamily="34" charset="0"/>
              <a:cs typeface="Arial" panose="020B0604020202020204" pitchFamily="34" charset="0"/>
            </a:endParaRPr>
          </a:p>
          <a:p>
            <a:pPr algn="l" rtl="0" fontAlgn="base"/>
            <a:r>
              <a:rPr lang="en-GB" sz="900" b="1" dirty="0">
                <a:solidFill>
                  <a:srgbClr val="92D050"/>
                </a:solidFill>
                <a:latin typeface="Arial" panose="020B0604020202020204" pitchFamily="34" charset="0"/>
                <a:cs typeface="Arial" panose="020B0604020202020204" pitchFamily="34" charset="0"/>
              </a:rPr>
              <a:t>Morrisons</a:t>
            </a:r>
            <a:r>
              <a:rPr lang="en-GB" sz="1800" b="0" i="0" dirty="0">
                <a:solidFill>
                  <a:srgbClr val="434955"/>
                </a:solidFill>
                <a:effectLst/>
                <a:latin typeface="Roboto" panose="02000000000000000000" pitchFamily="2" charset="0"/>
              </a:rPr>
              <a:t> </a:t>
            </a:r>
            <a:r>
              <a:rPr lang="en-GB" sz="900" b="0" i="0" dirty="0">
                <a:solidFill>
                  <a:schemeClr val="tx1">
                    <a:lumMod val="65000"/>
                    <a:lumOff val="35000"/>
                  </a:schemeClr>
                </a:solidFill>
                <a:effectLst/>
                <a:latin typeface="Arial" panose="020B0604020202020204" pitchFamily="34" charset="0"/>
                <a:cs typeface="Arial" panose="020B0604020202020204" pitchFamily="34" charset="0"/>
              </a:rPr>
              <a:t>has rolled out new seated areas in its stores as it encourages weary shoppers to “stop and rest”. </a:t>
            </a:r>
          </a:p>
          <a:p>
            <a:pPr algn="l" rtl="0" fontAlgn="base"/>
            <a:r>
              <a:rPr lang="en-GB" sz="900" b="0" i="0" dirty="0">
                <a:solidFill>
                  <a:schemeClr val="tx1">
                    <a:lumMod val="65000"/>
                    <a:lumOff val="35000"/>
                  </a:schemeClr>
                </a:solidFill>
                <a:effectLst/>
                <a:latin typeface="Arial" panose="020B0604020202020204" pitchFamily="34" charset="0"/>
                <a:cs typeface="Arial" panose="020B0604020202020204" pitchFamily="34" charset="0"/>
              </a:rPr>
              <a:t>A table with chairs has been introduced in store, along with a sign that reads: “Please feel free to take a break from your shopping”. The new feature was spotted by one customer in Kent who took to social media to praise the initiative. </a:t>
            </a:r>
          </a:p>
          <a:p>
            <a:pPr algn="l" rtl="0" fontAlgn="base"/>
            <a:r>
              <a:rPr lang="en-GB" sz="900" b="0" i="0" dirty="0">
                <a:solidFill>
                  <a:schemeClr val="tx1">
                    <a:lumMod val="65000"/>
                    <a:lumOff val="35000"/>
                  </a:schemeClr>
                </a:solidFill>
                <a:effectLst/>
                <a:latin typeface="Arial" panose="020B0604020202020204" pitchFamily="34" charset="0"/>
                <a:cs typeface="Arial" panose="020B0604020202020204" pitchFamily="34" charset="0"/>
              </a:rPr>
              <a:t>Morrisons replied on X: “Need to take five? We’ve put seating areas in our stores for anyone needing a break mid-shop. Sit down, have a chat and take as long as you need.”  Morrisons’ move follows other supermarkets’ attempts to improve the shopping experience. </a:t>
            </a:r>
            <a:endParaRPr lang="en-GB" sz="90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0AAAED1F-94E6-D5BC-8D2E-CD9BBC5C3C66}"/>
              </a:ext>
            </a:extLst>
          </p:cNvPr>
          <p:cNvSpPr txBox="1"/>
          <p:nvPr/>
        </p:nvSpPr>
        <p:spPr>
          <a:xfrm>
            <a:off x="2561735" y="4867731"/>
            <a:ext cx="3275937" cy="184666"/>
          </a:xfrm>
          <a:prstGeom prst="rect">
            <a:avLst/>
          </a:prstGeom>
          <a:noFill/>
        </p:spPr>
        <p:txBody>
          <a:bodyPr wrap="square" lIns="0" rIns="0" rtlCol="0">
            <a:spAutoFit/>
          </a:bodyPr>
          <a:lstStyle/>
          <a:p>
            <a:pPr algn="l"/>
            <a:r>
              <a:rPr lang="en-GB" sz="600" dirty="0">
                <a:solidFill>
                  <a:schemeClr val="bg1">
                    <a:lumMod val="50000"/>
                  </a:schemeClr>
                </a:solidFill>
                <a:latin typeface="Arial" panose="020B0604020202020204" pitchFamily="34" charset="0"/>
                <a:cs typeface="Arial" panose="020B0604020202020204" pitchFamily="34" charset="0"/>
              </a:rPr>
              <a:t>Source: </a:t>
            </a:r>
            <a:r>
              <a:rPr lang="en-GB" sz="600" dirty="0" err="1">
                <a:solidFill>
                  <a:schemeClr val="bg1">
                    <a:lumMod val="50000"/>
                  </a:schemeClr>
                </a:solidFill>
                <a:latin typeface="Arial" panose="020B0604020202020204" pitchFamily="34" charset="0"/>
                <a:cs typeface="Arial" panose="020B0604020202020204" pitchFamily="34" charset="0"/>
              </a:rPr>
              <a:t>NielsenIQ</a:t>
            </a:r>
            <a:r>
              <a:rPr lang="en-GB" sz="600" dirty="0">
                <a:solidFill>
                  <a:schemeClr val="bg1">
                    <a:lumMod val="50000"/>
                  </a:schemeClr>
                </a:solidFill>
                <a:latin typeface="Arial" panose="020B0604020202020204" pitchFamily="34" charset="0"/>
                <a:cs typeface="Arial" panose="020B0604020202020204" pitchFamily="34" charset="0"/>
              </a:rPr>
              <a:t> </a:t>
            </a:r>
            <a:r>
              <a:rPr lang="en-GB" sz="600" dirty="0" err="1">
                <a:solidFill>
                  <a:schemeClr val="bg1">
                    <a:lumMod val="50000"/>
                  </a:schemeClr>
                </a:solidFill>
                <a:latin typeface="Arial" panose="020B0604020202020204" pitchFamily="34" charset="0"/>
                <a:cs typeface="Arial" panose="020B0604020202020204" pitchFamily="34" charset="0"/>
              </a:rPr>
              <a:t>Homescan</a:t>
            </a:r>
            <a:r>
              <a:rPr lang="en-GB" sz="600" dirty="0">
                <a:solidFill>
                  <a:schemeClr val="bg1">
                    <a:lumMod val="50000"/>
                  </a:schemeClr>
                </a:solidFill>
                <a:latin typeface="Arial" panose="020B0604020202020204" pitchFamily="34" charset="0"/>
                <a:cs typeface="Arial" panose="020B0604020202020204" pitchFamily="34" charset="0"/>
              </a:rPr>
              <a:t>, Grocer &amp; Nam News </a:t>
            </a:r>
          </a:p>
        </p:txBody>
      </p:sp>
      <p:sp>
        <p:nvSpPr>
          <p:cNvPr id="3" name="TextBox 2">
            <a:extLst>
              <a:ext uri="{FF2B5EF4-FFF2-40B4-BE49-F238E27FC236}">
                <a16:creationId xmlns:a16="http://schemas.microsoft.com/office/drawing/2014/main" id="{FFCE4CA7-3F89-D9A0-9F62-E267F82088EB}"/>
              </a:ext>
            </a:extLst>
          </p:cNvPr>
          <p:cNvSpPr txBox="1"/>
          <p:nvPr/>
        </p:nvSpPr>
        <p:spPr>
          <a:xfrm>
            <a:off x="7043790" y="4867731"/>
            <a:ext cx="2662694" cy="353943"/>
          </a:xfrm>
          <a:prstGeom prst="rect">
            <a:avLst/>
          </a:prstGeom>
          <a:noFill/>
        </p:spPr>
        <p:txBody>
          <a:bodyPr wrap="square" rtlCol="0">
            <a:spAutoFit/>
          </a:bodyPr>
          <a:lstStyle/>
          <a:p>
            <a:r>
              <a:rPr lang="en-US" sz="600" dirty="0">
                <a:solidFill>
                  <a:schemeClr val="tx1">
                    <a:lumMod val="40000"/>
                    <a:lumOff val="60000"/>
                  </a:schemeClr>
                </a:solidFill>
              </a:rPr>
              <a:t>© 2024 Nielsen Consumer LLC. All Rights Reserved.</a:t>
            </a:r>
          </a:p>
          <a:p>
            <a:endParaRPr lang="en-GB" sz="1100" dirty="0"/>
          </a:p>
        </p:txBody>
      </p:sp>
    </p:spTree>
    <p:extLst>
      <p:ext uri="{BB962C8B-B14F-4D97-AF65-F5344CB8AC3E}">
        <p14:creationId xmlns:p14="http://schemas.microsoft.com/office/powerpoint/2010/main" val="384620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Waitrose logo and symbol, meaning, history, PNG">
            <a:extLst>
              <a:ext uri="{FF2B5EF4-FFF2-40B4-BE49-F238E27FC236}">
                <a16:creationId xmlns:a16="http://schemas.microsoft.com/office/drawing/2014/main" id="{0D0D7B3D-C050-EBF5-7079-15B6B6CA59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768" b="30277"/>
          <a:stretch/>
        </p:blipFill>
        <p:spPr bwMode="auto">
          <a:xfrm>
            <a:off x="109086" y="767644"/>
            <a:ext cx="1637385" cy="3962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C692098D-E421-CC18-3EA3-3D8852A37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39" y="3346123"/>
            <a:ext cx="684329" cy="6843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ldi logo and symbol, meaning, history, PNG">
            <a:extLst>
              <a:ext uri="{FF2B5EF4-FFF2-40B4-BE49-F238E27FC236}">
                <a16:creationId xmlns:a16="http://schemas.microsoft.com/office/drawing/2014/main" id="{FC7B1E1C-E97A-26C3-916C-FB28A66713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067" t="2987" r="27899" b="3010"/>
          <a:stretch/>
        </p:blipFill>
        <p:spPr bwMode="auto">
          <a:xfrm>
            <a:off x="589046" y="2100686"/>
            <a:ext cx="660681" cy="7933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760BB0E-70B6-5E03-91DD-C500D36E05AE}"/>
              </a:ext>
            </a:extLst>
          </p:cNvPr>
          <p:cNvSpPr txBox="1"/>
          <p:nvPr/>
        </p:nvSpPr>
        <p:spPr>
          <a:xfrm>
            <a:off x="2545678" y="404483"/>
            <a:ext cx="6043150" cy="3804503"/>
          </a:xfrm>
          <a:prstGeom prst="rect">
            <a:avLst/>
          </a:prstGeom>
          <a:noFill/>
        </p:spPr>
        <p:txBody>
          <a:bodyPr wrap="square" lIns="0" rIns="0" rtlCol="0">
            <a:spAutoFit/>
          </a:bodyPr>
          <a:lstStyle/>
          <a:p>
            <a:pPr algn="l"/>
            <a:endParaRPr lang="en-GB" sz="900" b="1" dirty="0">
              <a:solidFill>
                <a:srgbClr val="002060"/>
              </a:solidFill>
              <a:latin typeface="Arial" panose="020B0604020202020204" pitchFamily="34" charset="0"/>
              <a:cs typeface="Arial" panose="020B0604020202020204" pitchFamily="34" charset="0"/>
            </a:endParaRPr>
          </a:p>
          <a:p>
            <a:pPr algn="l" rtl="0" fontAlgn="base"/>
            <a:r>
              <a:rPr lang="en-GB" sz="900" b="1" dirty="0">
                <a:solidFill>
                  <a:srgbClr val="92D050"/>
                </a:solidFill>
                <a:latin typeface="Arial" panose="020B0604020202020204" pitchFamily="34" charset="0"/>
                <a:cs typeface="Arial" panose="020B0604020202020204" pitchFamily="34" charset="0"/>
              </a:rPr>
              <a:t>Waitrose </a:t>
            </a:r>
            <a:r>
              <a:rPr lang="en-GB" sz="900" b="0" i="0" dirty="0">
                <a:solidFill>
                  <a:schemeClr val="tx1">
                    <a:lumMod val="65000"/>
                    <a:lumOff val="35000"/>
                  </a:schemeClr>
                </a:solidFill>
                <a:effectLst/>
                <a:latin typeface="Arial" panose="020B0604020202020204" pitchFamily="34" charset="0"/>
                <a:cs typeface="Arial" panose="020B0604020202020204" pitchFamily="34" charset="0"/>
              </a:rPr>
              <a:t>has relaunched its food-to-go range with a renewed focus on animal welfare standards, British ingredients, and sustainable </a:t>
            </a:r>
            <a:r>
              <a:rPr lang="en-GB" sz="900" b="0" i="0" dirty="0" err="1">
                <a:solidFill>
                  <a:schemeClr val="tx1">
                    <a:lumMod val="65000"/>
                    <a:lumOff val="35000"/>
                  </a:schemeClr>
                </a:solidFill>
                <a:effectLst/>
                <a:latin typeface="Arial" panose="020B0604020202020204" pitchFamily="34" charset="0"/>
                <a:cs typeface="Arial" panose="020B0604020202020204" pitchFamily="34" charset="0"/>
              </a:rPr>
              <a:t>packaging.The</a:t>
            </a:r>
            <a:r>
              <a:rPr lang="en-GB" sz="900" b="0" i="0" dirty="0">
                <a:solidFill>
                  <a:schemeClr val="tx1">
                    <a:lumMod val="65000"/>
                    <a:lumOff val="35000"/>
                  </a:schemeClr>
                </a:solidFill>
                <a:effectLst/>
                <a:latin typeface="Arial" panose="020B0604020202020204" pitchFamily="34" charset="0"/>
                <a:cs typeface="Arial" panose="020B0604020202020204" pitchFamily="34" charset="0"/>
              </a:rPr>
              <a:t> refreshed range, which features a new brand design, boasts a new selection of recipes, offering shoppers more flavours including a spicy bean and sweet potato wrap, chicken and </a:t>
            </a:r>
            <a:r>
              <a:rPr lang="en-GB" sz="900" b="0" i="0" dirty="0" err="1">
                <a:solidFill>
                  <a:schemeClr val="tx1">
                    <a:lumMod val="65000"/>
                    <a:lumOff val="35000"/>
                  </a:schemeClr>
                </a:solidFill>
                <a:effectLst/>
                <a:latin typeface="Arial" panose="020B0604020202020204" pitchFamily="34" charset="0"/>
                <a:cs typeface="Arial" panose="020B0604020202020204" pitchFamily="34" charset="0"/>
              </a:rPr>
              <a:t>piri</a:t>
            </a:r>
            <a:r>
              <a:rPr lang="en-GB" sz="900" b="0" i="0" dirty="0">
                <a:solidFill>
                  <a:schemeClr val="tx1">
                    <a:lumMod val="65000"/>
                    <a:lumOff val="35000"/>
                  </a:schemeClr>
                </a:solidFill>
                <a:effectLst/>
                <a:latin typeface="Arial" panose="020B0604020202020204" pitchFamily="34" charset="0"/>
                <a:cs typeface="Arial" panose="020B0604020202020204" pitchFamily="34" charset="0"/>
              </a:rPr>
              <a:t> </a:t>
            </a:r>
            <a:r>
              <a:rPr lang="en-GB" sz="900" b="0" i="0" dirty="0" err="1">
                <a:solidFill>
                  <a:schemeClr val="tx1">
                    <a:lumMod val="65000"/>
                    <a:lumOff val="35000"/>
                  </a:schemeClr>
                </a:solidFill>
                <a:effectLst/>
                <a:latin typeface="Arial" panose="020B0604020202020204" pitchFamily="34" charset="0"/>
                <a:cs typeface="Arial" panose="020B0604020202020204" pitchFamily="34" charset="0"/>
              </a:rPr>
              <a:t>piri</a:t>
            </a:r>
            <a:r>
              <a:rPr lang="en-GB" sz="900" b="0" i="0" dirty="0">
                <a:solidFill>
                  <a:schemeClr val="tx1">
                    <a:lumMod val="65000"/>
                    <a:lumOff val="35000"/>
                  </a:schemeClr>
                </a:solidFill>
                <a:effectLst/>
                <a:latin typeface="Arial" panose="020B0604020202020204" pitchFamily="34" charset="0"/>
                <a:cs typeface="Arial" panose="020B0604020202020204" pitchFamily="34" charset="0"/>
              </a:rPr>
              <a:t> pasta, and a no chicken and pesto sandwich. Waitrose has also modified the packaging by reducing plastic and making it easier to recycle. It builds on the upmarket grocer’s move to introduce its </a:t>
            </a:r>
            <a:r>
              <a:rPr lang="en-GB" sz="900" b="0" i="0" strike="noStrike" dirty="0">
                <a:solidFill>
                  <a:schemeClr val="tx1">
                    <a:lumMod val="65000"/>
                    <a:lumOff val="35000"/>
                  </a:schemeClr>
                </a:solidFill>
                <a:effectLst/>
                <a:latin typeface="Arial" panose="020B0604020202020204" pitchFamily="34" charset="0"/>
                <a:cs typeface="Arial" panose="020B0604020202020204" pitchFamily="34" charset="0"/>
              </a:rPr>
              <a:t>first-ever £5 lunchtime meal deal</a:t>
            </a:r>
            <a:r>
              <a:rPr lang="en-GB" sz="900" b="0" i="0" dirty="0">
                <a:solidFill>
                  <a:schemeClr val="tx1">
                    <a:lumMod val="65000"/>
                    <a:lumOff val="35000"/>
                  </a:schemeClr>
                </a:solidFill>
                <a:effectLst/>
                <a:latin typeface="Arial" panose="020B0604020202020204" pitchFamily="34" charset="0"/>
                <a:cs typeface="Arial" panose="020B0604020202020204" pitchFamily="34" charset="0"/>
              </a:rPr>
              <a:t> in August last year. </a:t>
            </a:r>
          </a:p>
          <a:p>
            <a:pPr algn="l" rtl="0" fontAlgn="base"/>
            <a:r>
              <a:rPr lang="en-GB" sz="900" b="0" i="0" dirty="0">
                <a:solidFill>
                  <a:schemeClr val="tx1">
                    <a:lumMod val="65000"/>
                    <a:lumOff val="35000"/>
                  </a:schemeClr>
                </a:solidFill>
                <a:effectLst/>
                <a:latin typeface="Arial" panose="020B0604020202020204" pitchFamily="34" charset="0"/>
                <a:cs typeface="Arial" panose="020B0604020202020204" pitchFamily="34" charset="0"/>
              </a:rPr>
              <a:t>The relaunched range comes as Waitrose has </a:t>
            </a:r>
            <a:r>
              <a:rPr lang="en-GB" sz="900" b="0" i="0" strike="noStrike" dirty="0">
                <a:solidFill>
                  <a:schemeClr val="tx1">
                    <a:lumMod val="65000"/>
                    <a:lumOff val="35000"/>
                  </a:schemeClr>
                </a:solidFill>
                <a:effectLst/>
                <a:latin typeface="Arial" panose="020B0604020202020204" pitchFamily="34" charset="0"/>
                <a:cs typeface="Arial" panose="020B0604020202020204" pitchFamily="34" charset="0"/>
              </a:rPr>
              <a:t>called on the government to strengthen animal welfare labelling</a:t>
            </a:r>
            <a:r>
              <a:rPr lang="en-GB" sz="900" b="0" i="0" dirty="0">
                <a:solidFill>
                  <a:schemeClr val="tx1">
                    <a:lumMod val="65000"/>
                    <a:lumOff val="35000"/>
                  </a:schemeClr>
                </a:solidFill>
                <a:effectLst/>
                <a:latin typeface="Arial" panose="020B0604020202020204" pitchFamily="34" charset="0"/>
                <a:cs typeface="Arial" panose="020B0604020202020204" pitchFamily="34" charset="0"/>
              </a:rPr>
              <a:t> “so people can be in the know about how their food’s been produced, regardless of where they choose to shop’. </a:t>
            </a:r>
          </a:p>
          <a:p>
            <a:pPr algn="l" rtl="0" fontAlgn="base"/>
            <a:r>
              <a:rPr lang="en-GB" sz="900" b="0" i="0" dirty="0">
                <a:solidFill>
                  <a:schemeClr val="tx1">
                    <a:lumMod val="65000"/>
                    <a:lumOff val="35000"/>
                  </a:schemeClr>
                </a:solidFill>
                <a:effectLst/>
                <a:latin typeface="Arial" panose="020B0604020202020204" pitchFamily="34" charset="0"/>
                <a:cs typeface="Arial" panose="020B0604020202020204" pitchFamily="34" charset="0"/>
              </a:rPr>
              <a:t> </a:t>
            </a:r>
          </a:p>
          <a:p>
            <a:pPr algn="l" rtl="0" fontAlgn="base"/>
            <a:endParaRPr lang="en-GB" sz="9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929640" algn="l"/>
              </a:tabLst>
            </a:pPr>
            <a:endParaRPr lang="en-GB" sz="900" b="1" dirty="0">
              <a:solidFill>
                <a:srgbClr val="92D050"/>
              </a:solidFill>
              <a:latin typeface="Arial" panose="020B0604020202020204" pitchFamily="34" charset="0"/>
              <a:cs typeface="Arial" panose="020B0604020202020204" pitchFamily="34" charset="0"/>
            </a:endParaRPr>
          </a:p>
          <a:p>
            <a:pPr algn="l" rtl="0" fontAlgn="base"/>
            <a:r>
              <a:rPr lang="en-GB" sz="900" b="1" dirty="0">
                <a:solidFill>
                  <a:srgbClr val="002060"/>
                </a:solidFill>
                <a:latin typeface="Arial" panose="020B0604020202020204" pitchFamily="34" charset="0"/>
                <a:cs typeface="Arial" panose="020B0604020202020204" pitchFamily="34" charset="0"/>
              </a:rPr>
              <a:t>Aldi </a:t>
            </a:r>
            <a:r>
              <a:rPr lang="en-GB" sz="900" b="0" i="0" dirty="0">
                <a:solidFill>
                  <a:schemeClr val="tx1">
                    <a:lumMod val="65000"/>
                    <a:lumOff val="35000"/>
                  </a:schemeClr>
                </a:solidFill>
                <a:effectLst/>
                <a:latin typeface="Arial" panose="020B0604020202020204" pitchFamily="34" charset="0"/>
                <a:cs typeface="Arial" panose="020B0604020202020204" pitchFamily="34" charset="0"/>
              </a:rPr>
              <a:t>has hit a climate milestone of saving almost 1,000 tonnes of C02 in one year through its partnership with Too Good To Go. Since launching in February last year, the discount supermarket has sold 400,000 ‘</a:t>
            </a:r>
            <a:r>
              <a:rPr lang="en-GB" sz="900" b="0" i="0" strike="noStrike" dirty="0">
                <a:solidFill>
                  <a:schemeClr val="tx1">
                    <a:lumMod val="65000"/>
                    <a:lumOff val="35000"/>
                  </a:schemeClr>
                </a:solidFill>
                <a:effectLst/>
                <a:latin typeface="Arial" panose="020B0604020202020204" pitchFamily="34" charset="0"/>
                <a:cs typeface="Arial" panose="020B0604020202020204" pitchFamily="34" charset="0"/>
              </a:rPr>
              <a:t>surprise bags</a:t>
            </a:r>
            <a:r>
              <a:rPr lang="en-GB" sz="900" b="0" i="0" dirty="0">
                <a:solidFill>
                  <a:schemeClr val="tx1">
                    <a:lumMod val="65000"/>
                    <a:lumOff val="35000"/>
                  </a:schemeClr>
                </a:solidFill>
                <a:effectLst/>
                <a:latin typeface="Arial" panose="020B0604020202020204" pitchFamily="34" charset="0"/>
                <a:cs typeface="Arial" panose="020B0604020202020204" pitchFamily="34" charset="0"/>
              </a:rPr>
              <a:t>‘ to customers, which it claimed saved shoppers £8m. The surprise bags include a range of grocery products that are close to their sell-by-date for a reduced price of £3.30 each for at least £10 worth of food. Aldi UK national sustainability director Liz Fox said: “Our </a:t>
            </a:r>
            <a:r>
              <a:rPr lang="en-GB" sz="900" b="0" i="0" strike="noStrike" dirty="0">
                <a:solidFill>
                  <a:schemeClr val="tx1">
                    <a:lumMod val="65000"/>
                    <a:lumOff val="35000"/>
                  </a:schemeClr>
                </a:solidFill>
                <a:effectLst/>
                <a:latin typeface="Arial" panose="020B0604020202020204" pitchFamily="34" charset="0"/>
                <a:cs typeface="Arial" panose="020B0604020202020204" pitchFamily="34" charset="0"/>
              </a:rPr>
              <a:t>partnership with Too Good To Go</a:t>
            </a:r>
            <a:r>
              <a:rPr lang="en-GB" sz="900" b="0" i="0" dirty="0">
                <a:solidFill>
                  <a:schemeClr val="tx1">
                    <a:lumMod val="65000"/>
                    <a:lumOff val="35000"/>
                  </a:schemeClr>
                </a:solidFill>
                <a:effectLst/>
                <a:latin typeface="Arial" panose="020B0604020202020204" pitchFamily="34" charset="0"/>
                <a:cs typeface="Arial" panose="020B0604020202020204" pitchFamily="34" charset="0"/>
              </a:rPr>
              <a:t> has been vital in helping Aldi hit its target for reducing food waste early – which has since seen us set a new goal to reduce food waste by 90% before 2030. </a:t>
            </a:r>
          </a:p>
          <a:p>
            <a:pPr algn="l" rtl="0" fontAlgn="base"/>
            <a:endParaRPr lang="en-GB" sz="900" dirty="0">
              <a:solidFill>
                <a:schemeClr val="tx1">
                  <a:lumMod val="65000"/>
                  <a:lumOff val="35000"/>
                </a:schemeClr>
              </a:solidFill>
              <a:latin typeface="Arial" panose="020B0604020202020204" pitchFamily="34" charset="0"/>
              <a:cs typeface="Arial" panose="020B0604020202020204" pitchFamily="34" charset="0"/>
            </a:endParaRPr>
          </a:p>
          <a:p>
            <a:pPr algn="l" rtl="0" fontAlgn="base"/>
            <a:endParaRPr lang="en-GB" sz="900" b="0" i="0" dirty="0">
              <a:solidFill>
                <a:schemeClr val="tx1">
                  <a:lumMod val="65000"/>
                  <a:lumOff val="35000"/>
                </a:schemeClr>
              </a:solidFill>
              <a:effectLst/>
              <a:latin typeface="Arial" panose="020B0604020202020204" pitchFamily="34" charset="0"/>
              <a:cs typeface="Arial" panose="020B0604020202020204" pitchFamily="34" charset="0"/>
            </a:endParaRPr>
          </a:p>
          <a:p>
            <a:endParaRPr lang="en-GB" sz="900" b="1" dirty="0">
              <a:solidFill>
                <a:srgbClr val="0070C0"/>
              </a:solidFill>
              <a:latin typeface="Arial" panose="020B0604020202020204" pitchFamily="34" charset="0"/>
              <a:cs typeface="Arial" panose="020B0604020202020204" pitchFamily="34" charset="0"/>
            </a:endParaRPr>
          </a:p>
          <a:p>
            <a:r>
              <a:rPr lang="en-GB" sz="900" b="1" dirty="0">
                <a:solidFill>
                  <a:srgbClr val="0070C0"/>
                </a:solidFill>
                <a:latin typeface="Arial" panose="020B0604020202020204" pitchFamily="34" charset="0"/>
                <a:cs typeface="Arial" panose="020B0604020202020204" pitchFamily="34" charset="0"/>
              </a:rPr>
              <a:t>Lidl’s</a:t>
            </a:r>
            <a:r>
              <a:rPr lang="en-GB" sz="900" dirty="0">
                <a:solidFill>
                  <a:srgbClr val="434955"/>
                </a:solidFill>
                <a:effectLst/>
                <a:latin typeface="Arial" panose="020B0604020202020204" pitchFamily="34" charset="0"/>
                <a:ea typeface="Times New Roman" panose="02020603050405020304" pitchFamily="18" charset="0"/>
                <a:cs typeface="Arial" panose="020B0604020202020204" pitchFamily="34" charset="0"/>
              </a:rPr>
              <a:t> </a:t>
            </a:r>
            <a:r>
              <a:rPr lang="en-GB" sz="9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has made another investment into pay, which will see its 26,000 hourly-paid workers receive the highest rates of pay in the sector, it claimed.</a:t>
            </a:r>
            <a:r>
              <a:rPr lang="en-GB" sz="90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a:t>
            </a:r>
            <a:r>
              <a:rPr lang="en-GB" sz="9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The grocer has invested £37m in pay, which also includes increases for salaried colleagues across the business. From 1 March, entry-level roles at the discount supermarket will be 17% higher than the new National Minimum Wage being introduced in April.</a:t>
            </a:r>
          </a:p>
          <a:p>
            <a:endParaRPr lang="en-GB" sz="9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endParaRPr lang="en-GB" sz="9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2B33C8DA-EE0A-4364-24B3-35AC8658D5F3}"/>
              </a:ext>
            </a:extLst>
          </p:cNvPr>
          <p:cNvSpPr txBox="1"/>
          <p:nvPr/>
        </p:nvSpPr>
        <p:spPr>
          <a:xfrm>
            <a:off x="2561735" y="4867731"/>
            <a:ext cx="3275937" cy="184666"/>
          </a:xfrm>
          <a:prstGeom prst="rect">
            <a:avLst/>
          </a:prstGeom>
          <a:noFill/>
        </p:spPr>
        <p:txBody>
          <a:bodyPr wrap="square" lIns="0" rIns="0" rtlCol="0">
            <a:spAutoFit/>
          </a:bodyPr>
          <a:lstStyle/>
          <a:p>
            <a:pPr algn="l"/>
            <a:r>
              <a:rPr lang="en-GB" sz="600" dirty="0">
                <a:solidFill>
                  <a:schemeClr val="bg1">
                    <a:lumMod val="50000"/>
                  </a:schemeClr>
                </a:solidFill>
                <a:latin typeface="Arial" panose="020B0604020202020204" pitchFamily="34" charset="0"/>
                <a:cs typeface="Arial" panose="020B0604020202020204" pitchFamily="34" charset="0"/>
              </a:rPr>
              <a:t>Source: </a:t>
            </a:r>
            <a:r>
              <a:rPr lang="en-GB" sz="600" dirty="0" err="1">
                <a:solidFill>
                  <a:schemeClr val="bg1">
                    <a:lumMod val="50000"/>
                  </a:schemeClr>
                </a:solidFill>
                <a:latin typeface="Arial" panose="020B0604020202020204" pitchFamily="34" charset="0"/>
                <a:cs typeface="Arial" panose="020B0604020202020204" pitchFamily="34" charset="0"/>
              </a:rPr>
              <a:t>NielsenIQ</a:t>
            </a:r>
            <a:r>
              <a:rPr lang="en-GB" sz="600" dirty="0">
                <a:solidFill>
                  <a:schemeClr val="bg1">
                    <a:lumMod val="50000"/>
                  </a:schemeClr>
                </a:solidFill>
                <a:latin typeface="Arial" panose="020B0604020202020204" pitchFamily="34" charset="0"/>
                <a:cs typeface="Arial" panose="020B0604020202020204" pitchFamily="34" charset="0"/>
              </a:rPr>
              <a:t> </a:t>
            </a:r>
            <a:r>
              <a:rPr lang="en-GB" sz="600" dirty="0" err="1">
                <a:solidFill>
                  <a:schemeClr val="bg1">
                    <a:lumMod val="50000"/>
                  </a:schemeClr>
                </a:solidFill>
                <a:latin typeface="Arial" panose="020B0604020202020204" pitchFamily="34" charset="0"/>
                <a:cs typeface="Arial" panose="020B0604020202020204" pitchFamily="34" charset="0"/>
              </a:rPr>
              <a:t>Homescan</a:t>
            </a:r>
            <a:r>
              <a:rPr lang="en-GB" sz="600" dirty="0">
                <a:solidFill>
                  <a:schemeClr val="bg1">
                    <a:lumMod val="50000"/>
                  </a:schemeClr>
                </a:solidFill>
                <a:latin typeface="Arial" panose="020B0604020202020204" pitchFamily="34" charset="0"/>
                <a:cs typeface="Arial" panose="020B0604020202020204" pitchFamily="34" charset="0"/>
              </a:rPr>
              <a:t>, Grocer &amp; Nam News </a:t>
            </a:r>
          </a:p>
        </p:txBody>
      </p:sp>
      <p:sp>
        <p:nvSpPr>
          <p:cNvPr id="4" name="TextBox 3">
            <a:extLst>
              <a:ext uri="{FF2B5EF4-FFF2-40B4-BE49-F238E27FC236}">
                <a16:creationId xmlns:a16="http://schemas.microsoft.com/office/drawing/2014/main" id="{46FBDD9E-F422-10C4-8A91-782528185CDF}"/>
              </a:ext>
            </a:extLst>
          </p:cNvPr>
          <p:cNvSpPr txBox="1"/>
          <p:nvPr/>
        </p:nvSpPr>
        <p:spPr>
          <a:xfrm>
            <a:off x="7043790" y="4867731"/>
            <a:ext cx="2662694" cy="353943"/>
          </a:xfrm>
          <a:prstGeom prst="rect">
            <a:avLst/>
          </a:prstGeom>
          <a:noFill/>
        </p:spPr>
        <p:txBody>
          <a:bodyPr wrap="square" rtlCol="0">
            <a:spAutoFit/>
          </a:bodyPr>
          <a:lstStyle/>
          <a:p>
            <a:r>
              <a:rPr lang="en-US" sz="600" dirty="0">
                <a:solidFill>
                  <a:schemeClr val="tx1">
                    <a:lumMod val="40000"/>
                    <a:lumOff val="60000"/>
                  </a:schemeClr>
                </a:solidFill>
              </a:rPr>
              <a:t>© 2024 Nielsen Consumer LLC. All Rights Reserved.</a:t>
            </a:r>
          </a:p>
          <a:p>
            <a:endParaRPr lang="en-GB" sz="1100" dirty="0"/>
          </a:p>
        </p:txBody>
      </p:sp>
    </p:spTree>
    <p:extLst>
      <p:ext uri="{BB962C8B-B14F-4D97-AF65-F5344CB8AC3E}">
        <p14:creationId xmlns:p14="http://schemas.microsoft.com/office/powerpoint/2010/main" val="851570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The Co-operative brand - Wikipedia">
            <a:extLst>
              <a:ext uri="{FF2B5EF4-FFF2-40B4-BE49-F238E27FC236}">
                <a16:creationId xmlns:a16="http://schemas.microsoft.com/office/drawing/2014/main" id="{1F25B940-2791-4D4C-733A-00B08443F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32" y="1816200"/>
            <a:ext cx="713805" cy="755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Ocado: Online Groceries, Supermarket Savings, M&amp;amp;S and more">
            <a:extLst>
              <a:ext uri="{FF2B5EF4-FFF2-40B4-BE49-F238E27FC236}">
                <a16:creationId xmlns:a16="http://schemas.microsoft.com/office/drawing/2014/main" id="{0A66EFEF-6A23-A481-B058-85ED671E4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988" y="3324815"/>
            <a:ext cx="1207430" cy="2565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a:extLst>
              <a:ext uri="{FF2B5EF4-FFF2-40B4-BE49-F238E27FC236}">
                <a16:creationId xmlns:a16="http://schemas.microsoft.com/office/drawing/2014/main" id="{F3F7072D-FDB9-5F92-5BC4-A27A69F0F8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988" y="565473"/>
            <a:ext cx="1064094" cy="2410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BE4613D-B5AF-2556-D01A-DC926F86BFC0}"/>
              </a:ext>
            </a:extLst>
          </p:cNvPr>
          <p:cNvSpPr txBox="1"/>
          <p:nvPr/>
        </p:nvSpPr>
        <p:spPr>
          <a:xfrm>
            <a:off x="2458356" y="210126"/>
            <a:ext cx="5959928" cy="3970318"/>
          </a:xfrm>
          <a:prstGeom prst="rect">
            <a:avLst/>
          </a:prstGeom>
          <a:noFill/>
        </p:spPr>
        <p:txBody>
          <a:bodyPr wrap="square">
            <a:spAutoFit/>
          </a:bodyPr>
          <a:lstStyle/>
          <a:p>
            <a:r>
              <a:rPr lang="en-GB" sz="900" b="1" dirty="0">
                <a:solidFill>
                  <a:srgbClr val="D20043"/>
                </a:solidFill>
                <a:latin typeface="Georgia" panose="02040502050405020303" pitchFamily="18" charset="0"/>
              </a:rPr>
              <a:t>Iceland</a:t>
            </a:r>
            <a:r>
              <a:rPr lang="en-GB" sz="900" dirty="0">
                <a:solidFill>
                  <a:srgbClr val="434955"/>
                </a:solidFill>
                <a:effectLst/>
                <a:latin typeface="Roboto" panose="02000000000000000000" pitchFamily="2" charset="0"/>
                <a:ea typeface="Times New Roman" panose="02020603050405020304" pitchFamily="18" charset="0"/>
              </a:rPr>
              <a:t> </a:t>
            </a:r>
            <a:r>
              <a:rPr lang="en-GB" sz="900" dirty="0">
                <a:solidFill>
                  <a:schemeClr val="tx1">
                    <a:lumMod val="65000"/>
                    <a:lumOff val="35000"/>
                  </a:schemeClr>
                </a:solidFill>
                <a:effectLst/>
                <a:latin typeface="Roboto" panose="02000000000000000000" pitchFamily="2" charset="0"/>
                <a:ea typeface="Times New Roman" panose="02020603050405020304" pitchFamily="18" charset="0"/>
              </a:rPr>
              <a:t>Foods managing director Richard Walker is calling on lawmakers to give retailers more freedom to help reduce the cost of baby formula.</a:t>
            </a:r>
            <a:r>
              <a:rPr lang="en-GB" sz="900" dirty="0">
                <a:solidFill>
                  <a:schemeClr val="tx1">
                    <a:lumMod val="65000"/>
                    <a:lumOff val="35000"/>
                  </a:schemeClr>
                </a:solidFill>
                <a:latin typeface="Times New Roman" panose="02020603050405020304" pitchFamily="18" charset="0"/>
                <a:ea typeface="Times New Roman" panose="02020603050405020304" pitchFamily="18" charset="0"/>
              </a:rPr>
              <a:t> </a:t>
            </a:r>
            <a:r>
              <a:rPr lang="en-GB" sz="900" dirty="0">
                <a:solidFill>
                  <a:schemeClr val="tx1">
                    <a:lumMod val="65000"/>
                    <a:lumOff val="35000"/>
                  </a:schemeClr>
                </a:solidFill>
                <a:effectLst/>
                <a:latin typeface="Roboto" panose="02000000000000000000" pitchFamily="2" charset="0"/>
                <a:ea typeface="Times New Roman" panose="02020603050405020304" pitchFamily="18" charset="0"/>
              </a:rPr>
              <a:t>Walker is urging for cross-party support for the </a:t>
            </a:r>
            <a:r>
              <a:rPr lang="en-GB" sz="900" dirty="0" err="1">
                <a:solidFill>
                  <a:schemeClr val="tx1">
                    <a:lumMod val="65000"/>
                    <a:lumOff val="35000"/>
                  </a:schemeClr>
                </a:solidFill>
                <a:effectLst/>
                <a:latin typeface="Roboto" panose="02000000000000000000" pitchFamily="2" charset="0"/>
                <a:ea typeface="Times New Roman" panose="02020603050405020304" pitchFamily="18" charset="0"/>
              </a:rPr>
              <a:t>amednment</a:t>
            </a:r>
            <a:r>
              <a:rPr lang="en-GB" sz="900" dirty="0">
                <a:solidFill>
                  <a:schemeClr val="tx1">
                    <a:lumMod val="65000"/>
                    <a:lumOff val="35000"/>
                  </a:schemeClr>
                </a:solidFill>
                <a:effectLst/>
                <a:latin typeface="Roboto" panose="02000000000000000000" pitchFamily="2" charset="0"/>
                <a:ea typeface="Times New Roman" panose="02020603050405020304" pitchFamily="18" charset="0"/>
              </a:rPr>
              <a:t> of the Digital Markets, Competition and Consumers Bill which is currently being passed through the House of Lords, to allow the secretary of state to make regulations over the promotion and sale of infant formula, Sky News reported.</a:t>
            </a:r>
            <a:endParaRPr lang="en-GB" sz="900" dirty="0">
              <a:solidFill>
                <a:schemeClr val="tx1">
                  <a:lumMod val="65000"/>
                  <a:lumOff val="35000"/>
                </a:schemeClr>
              </a:solidFill>
              <a:effectLst/>
              <a:latin typeface="Times New Roman" panose="02020603050405020304" pitchFamily="18" charset="0"/>
              <a:ea typeface="Times New Roman" panose="02020603050405020304" pitchFamily="18" charset="0"/>
            </a:endParaRPr>
          </a:p>
          <a:p>
            <a:r>
              <a:rPr lang="en-GB" sz="900" dirty="0">
                <a:solidFill>
                  <a:schemeClr val="tx1">
                    <a:lumMod val="65000"/>
                    <a:lumOff val="35000"/>
                  </a:schemeClr>
                </a:solidFill>
                <a:effectLst/>
                <a:latin typeface="Roboto" panose="02000000000000000000" pitchFamily="2" charset="0"/>
                <a:ea typeface="Times New Roman" panose="02020603050405020304" pitchFamily="18" charset="0"/>
              </a:rPr>
              <a:t>He has said that this change could allow stores to sell baby formula in exchange for vouchers or loyalty points, or promote discounted products.</a:t>
            </a:r>
            <a:r>
              <a:rPr lang="en-GB" sz="900" dirty="0">
                <a:solidFill>
                  <a:schemeClr val="tx1">
                    <a:lumMod val="65000"/>
                    <a:lumOff val="35000"/>
                  </a:schemeClr>
                </a:solidFill>
                <a:latin typeface="Times New Roman" panose="02020603050405020304" pitchFamily="18" charset="0"/>
                <a:ea typeface="Times New Roman" panose="02020603050405020304" pitchFamily="18" charset="0"/>
              </a:rPr>
              <a:t> </a:t>
            </a:r>
            <a:r>
              <a:rPr lang="en-GB" sz="900" dirty="0">
                <a:solidFill>
                  <a:schemeClr val="tx1">
                    <a:lumMod val="65000"/>
                    <a:lumOff val="35000"/>
                  </a:schemeClr>
                </a:solidFill>
                <a:effectLst/>
                <a:latin typeface="Roboto" panose="02000000000000000000" pitchFamily="2" charset="0"/>
                <a:ea typeface="Times New Roman" panose="02020603050405020304" pitchFamily="18" charset="0"/>
              </a:rPr>
              <a:t>Walker also said the amendment would give ministers the opportunity to “strip away regulations which are currently making it harder for families to access more affordable formula.”</a:t>
            </a:r>
          </a:p>
          <a:p>
            <a:endParaRPr lang="en-GB" sz="900" dirty="0">
              <a:solidFill>
                <a:schemeClr val="tx1">
                  <a:lumMod val="65000"/>
                  <a:lumOff val="35000"/>
                </a:schemeClr>
              </a:solidFill>
              <a:latin typeface="Roboto" panose="02000000000000000000" pitchFamily="2" charset="0"/>
              <a:ea typeface="Times New Roman" panose="02020603050405020304" pitchFamily="18" charset="0"/>
            </a:endParaRPr>
          </a:p>
          <a:p>
            <a:endParaRPr lang="en-GB" sz="900" dirty="0">
              <a:solidFill>
                <a:schemeClr val="tx1">
                  <a:lumMod val="65000"/>
                  <a:lumOff val="35000"/>
                </a:schemeClr>
              </a:solidFill>
              <a:effectLst/>
              <a:latin typeface="Roboto" panose="02000000000000000000" pitchFamily="2" charset="0"/>
              <a:ea typeface="Times New Roman" panose="02020603050405020304" pitchFamily="18" charset="0"/>
            </a:endParaRPr>
          </a:p>
          <a:p>
            <a:endParaRPr lang="en-GB" sz="900" dirty="0">
              <a:solidFill>
                <a:schemeClr val="tx1">
                  <a:lumMod val="65000"/>
                  <a:lumOff val="35000"/>
                </a:schemeClr>
              </a:solidFill>
              <a:effectLst/>
              <a:latin typeface="Roboto" panose="02000000000000000000" pitchFamily="2" charset="0"/>
              <a:ea typeface="Times New Roman" panose="02020603050405020304" pitchFamily="18" charset="0"/>
            </a:endParaRPr>
          </a:p>
          <a:p>
            <a:endParaRPr lang="en-GB" sz="900" dirty="0">
              <a:solidFill>
                <a:srgbClr val="434955"/>
              </a:solidFill>
              <a:effectLst/>
              <a:latin typeface="Georgia" panose="02040502050405020303" pitchFamily="18" charset="0"/>
              <a:ea typeface="Calibri" panose="020F0502020204030204" pitchFamily="34" charset="0"/>
              <a:cs typeface="Times New Roman" panose="02020603050405020304" pitchFamily="18" charset="0"/>
            </a:endParaRPr>
          </a:p>
          <a:p>
            <a:r>
              <a:rPr lang="en-GB" sz="900" b="1" dirty="0">
                <a:solidFill>
                  <a:srgbClr val="00B0F0"/>
                </a:solidFill>
                <a:latin typeface="Georgia" panose="02040502050405020303" pitchFamily="18" charset="0"/>
              </a:rPr>
              <a:t>Coop </a:t>
            </a:r>
            <a:r>
              <a:rPr lang="en-GB" sz="9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is aiming to grow its number of members from 5m to 8m by 2030.</a:t>
            </a:r>
            <a:r>
              <a:rPr lang="en-GB" sz="90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a:t>
            </a:r>
            <a:r>
              <a:rPr lang="en-GB" sz="9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It comes as data shows that Co-op’s membership is growing ahead of its expectations, with its current members up almost 15% on the previous year, according to the retailer. </a:t>
            </a:r>
            <a:r>
              <a:rPr lang="en-GB" sz="90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T</a:t>
            </a:r>
            <a:r>
              <a:rPr lang="en-GB" sz="9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he convenience giant also saw a 21% uptick in members shopping with Co-op in December.</a:t>
            </a:r>
            <a:r>
              <a:rPr lang="en-GB" sz="90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a:t>
            </a:r>
            <a:r>
              <a:rPr lang="en-GB" sz="9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Co-op’s food business is now targeting a larger share of the convenience market via omnichannel growth, with plans to acquire new stores, more than double its number of new franchise stores, open 400 Nisa stores, and accelerate share in the quick commerce market to over 30%.</a:t>
            </a:r>
            <a:r>
              <a:rPr lang="en-GB" sz="90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a:t>
            </a:r>
          </a:p>
          <a:p>
            <a:endParaRPr lang="en-GB" sz="900" b="1" dirty="0">
              <a:solidFill>
                <a:schemeClr val="tx1">
                  <a:lumMod val="65000"/>
                  <a:lumOff val="35000"/>
                </a:schemeClr>
              </a:solidFill>
              <a:latin typeface="Arial" panose="020B0604020202020204" pitchFamily="34" charset="0"/>
              <a:cs typeface="Arial" panose="020B0604020202020204" pitchFamily="34" charset="0"/>
            </a:endParaRPr>
          </a:p>
          <a:p>
            <a:endParaRPr lang="en-GB" sz="900" b="1" dirty="0">
              <a:solidFill>
                <a:srgbClr val="00B0F0"/>
              </a:solidFill>
              <a:latin typeface="Georgia" panose="02040502050405020303" pitchFamily="18" charset="0"/>
            </a:endParaRPr>
          </a:p>
          <a:p>
            <a:endParaRPr lang="en-GB" sz="900" b="1" dirty="0">
              <a:solidFill>
                <a:srgbClr val="00B0F0"/>
              </a:solidFill>
              <a:latin typeface="Georgia" panose="02040502050405020303" pitchFamily="18" charset="0"/>
            </a:endParaRPr>
          </a:p>
          <a:p>
            <a:pPr algn="l" fontAlgn="base"/>
            <a:endParaRPr lang="en-GB" sz="900" b="1" dirty="0">
              <a:solidFill>
                <a:srgbClr val="00B0F0"/>
              </a:solidFill>
              <a:latin typeface="Georgia" panose="02040502050405020303" pitchFamily="18" charset="0"/>
            </a:endParaRPr>
          </a:p>
          <a:p>
            <a:pPr algn="l" rtl="0" fontAlgn="base"/>
            <a:r>
              <a:rPr lang="en-GB" sz="900" b="1" dirty="0">
                <a:solidFill>
                  <a:srgbClr val="7030A0"/>
                </a:solidFill>
                <a:latin typeface="Georgia" panose="02040502050405020303" pitchFamily="18" charset="0"/>
              </a:rPr>
              <a:t>Ocado’s </a:t>
            </a:r>
            <a:r>
              <a:rPr lang="en-GB" sz="900" b="0" i="0" dirty="0">
                <a:solidFill>
                  <a:schemeClr val="tx1">
                    <a:lumMod val="65000"/>
                    <a:lumOff val="35000"/>
                  </a:schemeClr>
                </a:solidFill>
                <a:effectLst/>
                <a:latin typeface="Arial" panose="020B0604020202020204" pitchFamily="34" charset="0"/>
                <a:cs typeface="Arial" panose="020B0604020202020204" pitchFamily="34" charset="0"/>
              </a:rPr>
              <a:t>has launched a new price promise TV ad campaign as it promises to match rival retailers’ prices. </a:t>
            </a:r>
          </a:p>
          <a:p>
            <a:pPr algn="l" rtl="0" fontAlgn="base"/>
            <a:r>
              <a:rPr lang="en-GB" sz="900" b="0" i="0" dirty="0">
                <a:solidFill>
                  <a:schemeClr val="tx1">
                    <a:lumMod val="65000"/>
                    <a:lumOff val="35000"/>
                  </a:schemeClr>
                </a:solidFill>
                <a:effectLst/>
                <a:latin typeface="Arial" panose="020B0604020202020204" pitchFamily="34" charset="0"/>
                <a:cs typeface="Arial" panose="020B0604020202020204" pitchFamily="34" charset="0"/>
              </a:rPr>
              <a:t>The 30-second spot introduces the </a:t>
            </a:r>
            <a:r>
              <a:rPr lang="en-GB" sz="900" b="0" i="0" strike="noStrike" dirty="0">
                <a:solidFill>
                  <a:schemeClr val="tx1">
                    <a:lumMod val="65000"/>
                    <a:lumOff val="35000"/>
                  </a:schemeClr>
                </a:solidFill>
                <a:effectLst/>
                <a:latin typeface="Arial" panose="020B0604020202020204" pitchFamily="34" charset="0"/>
                <a:cs typeface="Arial" panose="020B0604020202020204" pitchFamily="34" charset="0"/>
              </a:rPr>
              <a:t>online grocery reta</a:t>
            </a:r>
            <a:r>
              <a:rPr lang="en-GB" sz="900" b="0" i="0" strike="noStrike" dirty="0">
                <a:solidFill>
                  <a:schemeClr val="tx1">
                    <a:lumMod val="65000"/>
                    <a:lumOff val="35000"/>
                  </a:schemeClr>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iler’s</a:t>
            </a:r>
            <a:r>
              <a:rPr lang="en-GB" sz="900" b="0" i="0" dirty="0">
                <a:solidFill>
                  <a:schemeClr val="tx1">
                    <a:lumMod val="65000"/>
                    <a:lumOff val="35000"/>
                  </a:schemeClr>
                </a:solidFill>
                <a:effectLst/>
                <a:latin typeface="Arial" panose="020B0604020202020204" pitchFamily="34" charset="0"/>
                <a:cs typeface="Arial" panose="020B0604020202020204" pitchFamily="34" charset="0"/>
              </a:rPr>
              <a:t> new strapline, ‘Get the price promise that really stacks up’, highlighting its offer compared to other retailers. Building upon its previous </a:t>
            </a:r>
            <a:r>
              <a:rPr lang="en-GB" sz="900" b="0" i="0" strike="noStrike" dirty="0">
                <a:solidFill>
                  <a:schemeClr val="tx1">
                    <a:lumMod val="65000"/>
                    <a:lumOff val="35000"/>
                  </a:schemeClr>
                </a:solidFill>
                <a:effectLst/>
                <a:latin typeface="Arial" panose="020B0604020202020204" pitchFamily="34" charset="0"/>
                <a:cs typeface="Arial" panose="020B0604020202020204" pitchFamily="34" charset="0"/>
              </a:rPr>
              <a:t>campaign when the initiative launched last year</a:t>
            </a:r>
            <a:r>
              <a:rPr lang="en-GB" sz="900" b="0" i="0" dirty="0">
                <a:solidFill>
                  <a:schemeClr val="tx1">
                    <a:lumMod val="65000"/>
                    <a:lumOff val="35000"/>
                  </a:schemeClr>
                </a:solidFill>
                <a:effectLst/>
                <a:latin typeface="Arial" panose="020B0604020202020204" pitchFamily="34" charset="0"/>
                <a:cs typeface="Arial" panose="020B0604020202020204" pitchFamily="34" charset="0"/>
              </a:rPr>
              <a:t>, the ad explains that the Ocado Price Promise checks the prices on over 10,000 products on Tesco.com – including Clubcard prices. Ocado head of brand advertising Sarah Emerson said: “Everything we do at Ocado starts with our customers and we know that getting great value groceries is more important than ever. </a:t>
            </a:r>
          </a:p>
          <a:p>
            <a:pPr algn="l" fontAlgn="base"/>
            <a:endParaRPr lang="en-GB" sz="900" i="0" dirty="0">
              <a:solidFill>
                <a:schemeClr val="tx1"/>
              </a:solidFill>
              <a:effectLst/>
              <a:latin typeface="Georgia" panose="02040502050405020303" pitchFamily="18" charset="0"/>
            </a:endParaRPr>
          </a:p>
        </p:txBody>
      </p:sp>
      <p:sp>
        <p:nvSpPr>
          <p:cNvPr id="3" name="TextBox 2">
            <a:extLst>
              <a:ext uri="{FF2B5EF4-FFF2-40B4-BE49-F238E27FC236}">
                <a16:creationId xmlns:a16="http://schemas.microsoft.com/office/drawing/2014/main" id="{E2AA40F2-59A0-413D-575D-DD16C1E89745}"/>
              </a:ext>
            </a:extLst>
          </p:cNvPr>
          <p:cNvSpPr txBox="1"/>
          <p:nvPr/>
        </p:nvSpPr>
        <p:spPr>
          <a:xfrm>
            <a:off x="2561735" y="4867731"/>
            <a:ext cx="3275937" cy="184666"/>
          </a:xfrm>
          <a:prstGeom prst="rect">
            <a:avLst/>
          </a:prstGeom>
          <a:noFill/>
        </p:spPr>
        <p:txBody>
          <a:bodyPr wrap="square" lIns="0" rIns="0" rtlCol="0">
            <a:spAutoFit/>
          </a:bodyPr>
          <a:lstStyle/>
          <a:p>
            <a:pPr algn="l"/>
            <a:r>
              <a:rPr lang="en-GB" sz="600" dirty="0">
                <a:solidFill>
                  <a:schemeClr val="bg1">
                    <a:lumMod val="50000"/>
                  </a:schemeClr>
                </a:solidFill>
                <a:latin typeface="Arial" panose="020B0604020202020204" pitchFamily="34" charset="0"/>
                <a:cs typeface="Arial" panose="020B0604020202020204" pitchFamily="34" charset="0"/>
              </a:rPr>
              <a:t>Source: </a:t>
            </a:r>
            <a:r>
              <a:rPr lang="en-GB" sz="600" dirty="0" err="1">
                <a:solidFill>
                  <a:schemeClr val="bg1">
                    <a:lumMod val="50000"/>
                  </a:schemeClr>
                </a:solidFill>
                <a:latin typeface="Arial" panose="020B0604020202020204" pitchFamily="34" charset="0"/>
                <a:cs typeface="Arial" panose="020B0604020202020204" pitchFamily="34" charset="0"/>
              </a:rPr>
              <a:t>NielsenIQ</a:t>
            </a:r>
            <a:r>
              <a:rPr lang="en-GB" sz="600" dirty="0">
                <a:solidFill>
                  <a:schemeClr val="bg1">
                    <a:lumMod val="50000"/>
                  </a:schemeClr>
                </a:solidFill>
                <a:latin typeface="Arial" panose="020B0604020202020204" pitchFamily="34" charset="0"/>
                <a:cs typeface="Arial" panose="020B0604020202020204" pitchFamily="34" charset="0"/>
              </a:rPr>
              <a:t> </a:t>
            </a:r>
            <a:r>
              <a:rPr lang="en-GB" sz="600" dirty="0" err="1">
                <a:solidFill>
                  <a:schemeClr val="bg1">
                    <a:lumMod val="50000"/>
                  </a:schemeClr>
                </a:solidFill>
                <a:latin typeface="Arial" panose="020B0604020202020204" pitchFamily="34" charset="0"/>
                <a:cs typeface="Arial" panose="020B0604020202020204" pitchFamily="34" charset="0"/>
              </a:rPr>
              <a:t>Homescan</a:t>
            </a:r>
            <a:r>
              <a:rPr lang="en-GB" sz="600" dirty="0">
                <a:solidFill>
                  <a:schemeClr val="bg1">
                    <a:lumMod val="50000"/>
                  </a:schemeClr>
                </a:solidFill>
                <a:latin typeface="Arial" panose="020B0604020202020204" pitchFamily="34" charset="0"/>
                <a:cs typeface="Arial" panose="020B0604020202020204" pitchFamily="34" charset="0"/>
              </a:rPr>
              <a:t>, Grocer &amp; Nam News </a:t>
            </a:r>
          </a:p>
        </p:txBody>
      </p:sp>
      <p:sp>
        <p:nvSpPr>
          <p:cNvPr id="4" name="TextBox 3">
            <a:extLst>
              <a:ext uri="{FF2B5EF4-FFF2-40B4-BE49-F238E27FC236}">
                <a16:creationId xmlns:a16="http://schemas.microsoft.com/office/drawing/2014/main" id="{B6B33E17-04CE-9D8B-D47A-ED2571843AD6}"/>
              </a:ext>
            </a:extLst>
          </p:cNvPr>
          <p:cNvSpPr txBox="1"/>
          <p:nvPr/>
        </p:nvSpPr>
        <p:spPr>
          <a:xfrm>
            <a:off x="7043790" y="4867731"/>
            <a:ext cx="2662694" cy="353943"/>
          </a:xfrm>
          <a:prstGeom prst="rect">
            <a:avLst/>
          </a:prstGeom>
          <a:noFill/>
        </p:spPr>
        <p:txBody>
          <a:bodyPr wrap="square" rtlCol="0">
            <a:spAutoFit/>
          </a:bodyPr>
          <a:lstStyle/>
          <a:p>
            <a:r>
              <a:rPr lang="en-US" sz="600" dirty="0">
                <a:solidFill>
                  <a:schemeClr val="tx1">
                    <a:lumMod val="40000"/>
                    <a:lumOff val="60000"/>
                  </a:schemeClr>
                </a:solidFill>
              </a:rPr>
              <a:t>© 2024 Nielsen Consumer LLC. All Rights Reserved.</a:t>
            </a:r>
          </a:p>
          <a:p>
            <a:endParaRPr lang="en-GB" sz="1100" dirty="0"/>
          </a:p>
        </p:txBody>
      </p:sp>
    </p:spTree>
    <p:extLst>
      <p:ext uri="{BB962C8B-B14F-4D97-AF65-F5344CB8AC3E}">
        <p14:creationId xmlns:p14="http://schemas.microsoft.com/office/powerpoint/2010/main" val="3436373543"/>
      </p:ext>
    </p:extLst>
  </p:cSld>
  <p:clrMapOvr>
    <a:masterClrMapping/>
  </p:clrMapOvr>
</p:sld>
</file>

<file path=ppt/theme/theme1.xml><?xml version="1.0" encoding="utf-8"?>
<a:theme xmlns:a="http://schemas.openxmlformats.org/drawingml/2006/main" name="NIQ-presentation-template-v1">
  <a:themeElements>
    <a:clrScheme name="NielsenIQ">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sz="1000" dirty="0">
            <a:latin typeface="Montserra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Font typeface="Wingdings" pitchFamily="2" charset="2"/>
          <a:buChar char="§"/>
          <a:defRPr sz="1000" dirty="0" smtClean="0">
            <a:latin typeface="Montserrat" pitchFamily="2" charset="77"/>
          </a:defRPr>
        </a:defPPr>
      </a:lstStyle>
    </a:txDef>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Label xmlns="cebd32e3-9ab6-41ee-b1af-b8405a8d4e68" xsi:nil="true"/>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 xsi:nil="true"/>
    <DocumentSource xmlns="cebd32e3-9ab6-41ee-b1af-b8405a8d4e68">NielsenIQ</DocumentSource>
    <PublicationDate xmlns="cebd32e3-9ab6-41ee-b1af-b8405a8d4e68">2024-02-23T00:00:00+00:00</PublicationDate>
    <DocumentAdded xmlns="cebd32e3-9ab6-41ee-b1af-b8405a8d4e68">2024-02-23T00:00:00+00:00</DocumentAdded>
    <TaxCatchAll xmlns="cebd32e3-9ab6-41ee-b1af-b8405a8d4e68">
      <Value>1628</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01 January 2024</TermName>
          <TermId xmlns="http://schemas.microsoft.com/office/infopath/2007/PartnerControls">542fd6f2-9ce2-4758-aa76-2d96e2f4b457</TermId>
        </TermInfo>
      </Terms>
    </j7c1b49d505545c2a69692ae734740bd>
    <DocumentSummary xmlns="cebd32e3-9ab6-41ee-b1af-b8405a8d4e68" xsi:nil="true"/>
    <ContentStartDate xmlns="cebd32e3-9ab6-41ee-b1af-b8405a8d4e68" xsi:nil="true"/>
  </documentManagement>
</p:properties>
</file>

<file path=customXml/itemProps1.xml><?xml version="1.0" encoding="utf-8"?>
<ds:datastoreItem xmlns:ds="http://schemas.openxmlformats.org/officeDocument/2006/customXml" ds:itemID="{B8D87E37-1CDD-4E1B-9104-7E7604CC866F}"/>
</file>

<file path=customXml/itemProps2.xml><?xml version="1.0" encoding="utf-8"?>
<ds:datastoreItem xmlns:ds="http://schemas.openxmlformats.org/officeDocument/2006/customXml" ds:itemID="{C70662EE-D61F-4A21-808B-0CDA89858341}"/>
</file>

<file path=customXml/itemProps3.xml><?xml version="1.0" encoding="utf-8"?>
<ds:datastoreItem xmlns:ds="http://schemas.openxmlformats.org/officeDocument/2006/customXml" ds:itemID="{D47E7172-2A3D-4742-842A-D6054DBB6665}"/>
</file>

<file path=docProps/app.xml><?xml version="1.0" encoding="utf-8"?>
<Properties xmlns="http://schemas.openxmlformats.org/officeDocument/2006/extended-properties" xmlns:vt="http://schemas.openxmlformats.org/officeDocument/2006/docPropsVTypes">
  <TotalTime>4143</TotalTime>
  <Words>1199</Words>
  <Application>Microsoft Office PowerPoint</Application>
  <PresentationFormat>On-screen Show (16:9)</PresentationFormat>
  <Paragraphs>54</Paragraphs>
  <Slides>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Calibri</vt:lpstr>
      <vt:lpstr>Wingdings</vt:lpstr>
      <vt:lpstr>Montserrat</vt:lpstr>
      <vt:lpstr>Georgia</vt:lpstr>
      <vt:lpstr>Roboto</vt:lpstr>
      <vt:lpstr>Arial</vt:lpstr>
      <vt:lpstr>Times New Roman</vt:lpstr>
      <vt:lpstr>NIQ-presentation-template-v1</vt:lpstr>
      <vt:lpstr>Custom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January NIQ Essential Retail#</dc:title>
  <dc:creator>KD-NBK-32</dc:creator>
  <cp:lastModifiedBy>Jason Wootton</cp:lastModifiedBy>
  <cp:revision>20</cp:revision>
  <dcterms:modified xsi:type="dcterms:W3CDTF">2024-02-07T11:16:26Z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1628;#01 January 2024|542fd6f2-9ce2-4758-aa76-2d96e2f4b457</vt:lpwstr>
  </property>
</Properties>
</file>