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7" r:id="rId2"/>
    <p:sldId id="286" r:id="rId3"/>
    <p:sldId id="344" r:id="rId4"/>
    <p:sldId id="345" r:id="rId5"/>
    <p:sldId id="346" r:id="rId6"/>
    <p:sldId id="347" r:id="rId7"/>
    <p:sldId id="348" r:id="rId8"/>
    <p:sldId id="349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7" autoAdjust="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1284" y="-90"/>
      </p:cViewPr>
      <p:guideLst>
        <p:guide orient="horz" pos="3983"/>
        <p:guide orient="horz" pos="3566"/>
        <p:guide orient="horz" pos="315"/>
        <p:guide pos="287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12D66-B891-4D87-8070-F35D753D5937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308D3-7EB2-41E9-AECB-6E037A80CF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994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04394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2074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1020751_RT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279571" cy="6324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768015" cy="6324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8014" y="0"/>
            <a:ext cx="3375985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086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4030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 descr="Seafish_PPT template_8_C.png"/>
          <p:cNvPicPr>
            <a:picLocks noChangeAspect="1"/>
          </p:cNvPicPr>
          <p:nvPr userDrawn="1"/>
        </p:nvPicPr>
        <p:blipFill rotWithShape="1"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77191" cy="6858000"/>
          </a:xfrm>
          <a:prstGeom prst="rect">
            <a:avLst/>
          </a:prstGeom>
        </p:spPr>
      </p:pic>
      <p:pic>
        <p:nvPicPr>
          <p:cNvPr id="8" name="Picture 7" descr="Seafish_PPT template_8_D.png"/>
          <p:cNvPicPr>
            <a:picLocks noChangeAspect="1"/>
          </p:cNvPicPr>
          <p:nvPr userDrawn="1"/>
        </p:nvPicPr>
        <p:blipFill rotWithShape="1">
          <a:blip r:embed="rId4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17470" cy="6858000"/>
          </a:xfrm>
          <a:prstGeom prst="rect">
            <a:avLst/>
          </a:prstGeom>
        </p:spPr>
      </p:pic>
      <p:pic>
        <p:nvPicPr>
          <p:cNvPr id="9" name="Picture 8" descr="Seafish_PPT template_8_B.png"/>
          <p:cNvPicPr>
            <a:picLocks noChangeAspect="1"/>
          </p:cNvPicPr>
          <p:nvPr userDrawn="1"/>
        </p:nvPicPr>
        <p:blipFill rotWithShape="1">
          <a:blip r:embed="rId5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9850" y="0"/>
            <a:ext cx="3434150" cy="6858000"/>
          </a:xfrm>
          <a:prstGeom prst="rect">
            <a:avLst/>
          </a:prstGeom>
        </p:spPr>
      </p:pic>
      <p:pic>
        <p:nvPicPr>
          <p:cNvPr id="10" name="Picture 9" descr="Seafish_PPT template_8_A.png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4490" y="0"/>
            <a:ext cx="1679510" cy="13573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4069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spect="1"/>
          </p:cNvSpPr>
          <p:nvPr userDrawn="1"/>
        </p:nvSpPr>
        <p:spPr>
          <a:xfrm rot="5400000">
            <a:off x="-907133" y="1449070"/>
            <a:ext cx="647999" cy="64799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0468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0468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0468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567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0468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65777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4030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04680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046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40307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4680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5661025"/>
            <a:ext cx="4681538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87205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661581" y="5661025"/>
            <a:ext cx="3656919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61581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36624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FEF27-9120-2943-9098-E5350D780A7A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5A28-6055-F642-847B-C1724C6C4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50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661581" y="2504394"/>
            <a:ext cx="421934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661581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0633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0976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4030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8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4030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4030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2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6487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3142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FEF27-9120-2943-9098-E5350D780A7A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C5A28-6055-F642-847B-C1724C6C4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9" r:id="rId3"/>
    <p:sldLayoutId id="2147483663" r:id="rId4"/>
    <p:sldLayoutId id="2147483665" r:id="rId5"/>
    <p:sldLayoutId id="2147483673" r:id="rId6"/>
    <p:sldLayoutId id="2147483677" r:id="rId7"/>
    <p:sldLayoutId id="2147483678" r:id="rId8"/>
    <p:sldLayoutId id="2147483681" r:id="rId9"/>
    <p:sldLayoutId id="2147483684" r:id="rId10"/>
    <p:sldLayoutId id="2147483675" r:id="rId11"/>
    <p:sldLayoutId id="2147483683" r:id="rId12"/>
    <p:sldLayoutId id="2147483664" r:id="rId13"/>
    <p:sldLayoutId id="2147483668" r:id="rId14"/>
    <p:sldLayoutId id="2147483670" r:id="rId15"/>
    <p:sldLayoutId id="2147483672" r:id="rId16"/>
    <p:sldLayoutId id="2147483671" r:id="rId17"/>
    <p:sldLayoutId id="2147483666" r:id="rId18"/>
    <p:sldLayoutId id="2147483674" r:id="rId19"/>
    <p:sldLayoutId id="2147483676" r:id="rId20"/>
    <p:sldLayoutId id="2147483680" r:id="rId21"/>
    <p:sldLayoutId id="2147483682" r:id="rId22"/>
    <p:sldLayoutId id="2147483662" r:id="rId2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Retail Observations: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On-line New </a:t>
            </a:r>
            <a:r>
              <a:rPr lang="en-GB" dirty="0"/>
              <a:t>and Re-launched </a:t>
            </a:r>
            <a:r>
              <a:rPr lang="en-GB" dirty="0" smtClean="0"/>
              <a:t>Products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r>
              <a:rPr lang="en-US" baseline="30000" dirty="0" smtClean="0"/>
              <a:t>th</a:t>
            </a:r>
            <a:r>
              <a:rPr lang="en-US" dirty="0" smtClean="0"/>
              <a:t> June 2020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992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Products Summary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1091214"/>
              </p:ext>
            </p:extLst>
          </p:nvPr>
        </p:nvGraphicFramePr>
        <p:xfrm>
          <a:off x="457200" y="1767841"/>
          <a:ext cx="8229601" cy="36899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7546"/>
                <a:gridCol w="1204411"/>
                <a:gridCol w="1204411"/>
                <a:gridCol w="1204411"/>
                <a:gridCol w="1204411"/>
                <a:gridCol w="1204411"/>
              </a:tblGrid>
              <a:tr h="256430">
                <a:tc>
                  <a:txBody>
                    <a:bodyPr/>
                    <a:lstStyle/>
                    <a:p>
                      <a:pPr algn="l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Iceland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Morrisons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Tesco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Waitrose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Grand 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43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Ambient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43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Prepared</a:t>
                      </a:r>
                    </a:p>
                  </a:txBody>
                  <a:tcPr marL="857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43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Chilled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43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Natural</a:t>
                      </a:r>
                    </a:p>
                  </a:txBody>
                  <a:tcPr marL="857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43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Prepared</a:t>
                      </a:r>
                    </a:p>
                  </a:txBody>
                  <a:tcPr marL="857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43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Sauce</a:t>
                      </a:r>
                    </a:p>
                  </a:txBody>
                  <a:tcPr marL="857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43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Frozen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43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Battered</a:t>
                      </a:r>
                    </a:p>
                  </a:txBody>
                  <a:tcPr marL="857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43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Breaded</a:t>
                      </a:r>
                    </a:p>
                  </a:txBody>
                  <a:tcPr marL="857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43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Fingers</a:t>
                      </a:r>
                    </a:p>
                  </a:txBody>
                  <a:tcPr marL="857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43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Natural</a:t>
                      </a:r>
                    </a:p>
                  </a:txBody>
                  <a:tcPr marL="857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43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Grand Total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5548" y="6341017"/>
            <a:ext cx="8173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/>
              <a:t>Source: Retailer Website </a:t>
            </a:r>
            <a:r>
              <a:rPr lang="en-GB" sz="1200" i="1" dirty="0" smtClean="0"/>
              <a:t>(11/06/2020</a:t>
            </a:r>
            <a:r>
              <a:rPr lang="en-GB" sz="1200" i="1" dirty="0" smtClean="0"/>
              <a:t>)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2681173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Asda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06028" y="6341017"/>
            <a:ext cx="8173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/>
              <a:t>Source: Retailer Website </a:t>
            </a:r>
            <a:r>
              <a:rPr lang="en-GB" sz="1200" i="1" dirty="0" smtClean="0"/>
              <a:t>(11/06/2020</a:t>
            </a:r>
            <a:r>
              <a:rPr lang="en-GB" sz="1200" i="1" dirty="0" smtClean="0"/>
              <a:t>)</a:t>
            </a:r>
            <a:endParaRPr lang="en-GB" sz="1200" i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632" y="630340"/>
            <a:ext cx="2352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4" y="1417638"/>
            <a:ext cx="1788549" cy="476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5"/>
          <a:stretch/>
        </p:blipFill>
        <p:spPr bwMode="auto">
          <a:xfrm>
            <a:off x="1955278" y="2516540"/>
            <a:ext cx="1968045" cy="161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119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Iceland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06028" y="6341017"/>
            <a:ext cx="8173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/>
              <a:t>Source: Retailer Website </a:t>
            </a:r>
            <a:r>
              <a:rPr lang="en-GB" sz="1200" i="1" dirty="0" smtClean="0"/>
              <a:t>(11/06/2020</a:t>
            </a:r>
            <a:r>
              <a:rPr lang="en-GB" sz="1200" i="1" dirty="0" smtClean="0"/>
              <a:t>)</a:t>
            </a:r>
            <a:endParaRPr lang="en-GB" sz="12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13" y="2090738"/>
            <a:ext cx="25431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21101" y="1588443"/>
            <a:ext cx="2497694" cy="408623"/>
          </a:xfrm>
          <a:prstGeom prst="round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Frozen (</a:t>
            </a:r>
            <a:r>
              <a:rPr lang="en-GB" b="1" dirty="0">
                <a:solidFill>
                  <a:schemeClr val="bg1"/>
                </a:solidFill>
              </a:rPr>
              <a:t>1</a:t>
            </a:r>
            <a:r>
              <a:rPr lang="en-GB" b="1" dirty="0" smtClean="0">
                <a:solidFill>
                  <a:schemeClr val="bg1"/>
                </a:solidFill>
              </a:rPr>
              <a:t>)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808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Morrisons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06028" y="6341017"/>
            <a:ext cx="8173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/>
              <a:t>Source: Retailer Website </a:t>
            </a:r>
            <a:r>
              <a:rPr lang="en-GB" sz="1200" i="1" dirty="0" smtClean="0"/>
              <a:t>(11/06/2020</a:t>
            </a:r>
            <a:r>
              <a:rPr lang="en-GB" sz="1200" i="1" dirty="0" smtClean="0"/>
              <a:t>)</a:t>
            </a:r>
            <a:endParaRPr lang="en-GB" sz="12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5150392"/>
            <a:ext cx="82105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2732724"/>
            <a:ext cx="947738" cy="168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101" y="2574787"/>
            <a:ext cx="889643" cy="139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475" y="3353809"/>
            <a:ext cx="1406320" cy="64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342" y="4076891"/>
            <a:ext cx="1416586" cy="67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631" y="2391726"/>
            <a:ext cx="1413164" cy="87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767" y="3952091"/>
            <a:ext cx="1943101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362" y="1997066"/>
            <a:ext cx="1697913" cy="195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321101" y="1588443"/>
            <a:ext cx="2497694" cy="408623"/>
          </a:xfrm>
          <a:prstGeom prst="round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Ambient (</a:t>
            </a:r>
            <a:r>
              <a:rPr lang="en-GB" b="1" dirty="0">
                <a:solidFill>
                  <a:schemeClr val="bg1"/>
                </a:solidFill>
              </a:rPr>
              <a:t>4</a:t>
            </a:r>
            <a:r>
              <a:rPr lang="en-GB" b="1" dirty="0" smtClean="0">
                <a:solidFill>
                  <a:schemeClr val="bg1"/>
                </a:solidFill>
              </a:rPr>
              <a:t>)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745" y="3168760"/>
            <a:ext cx="1279234" cy="1013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395578" y="1588443"/>
            <a:ext cx="2497694" cy="408623"/>
          </a:xfrm>
          <a:prstGeom prst="round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Frozen </a:t>
            </a:r>
            <a:r>
              <a:rPr lang="en-GB" b="1" dirty="0" smtClean="0">
                <a:solidFill>
                  <a:schemeClr val="bg1"/>
                </a:solidFill>
              </a:rPr>
              <a:t>(2)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3900" y="1588442"/>
            <a:ext cx="2497694" cy="408623"/>
          </a:xfrm>
          <a:prstGeom prst="round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Chilled (2)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804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Sainsburys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06028" y="6341017"/>
            <a:ext cx="8173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/>
              <a:t>Source: Retailer Website </a:t>
            </a:r>
            <a:r>
              <a:rPr lang="en-GB" sz="1200" i="1" dirty="0" smtClean="0"/>
              <a:t>(11/06/2020</a:t>
            </a:r>
            <a:r>
              <a:rPr lang="en-GB" sz="1200" i="1" dirty="0" smtClean="0"/>
              <a:t>)</a:t>
            </a:r>
            <a:endParaRPr lang="en-GB" sz="1200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1490663"/>
            <a:ext cx="4943475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6566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Tesco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06028" y="6341017"/>
            <a:ext cx="8173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/>
              <a:t>Source: Retailer Website </a:t>
            </a:r>
            <a:r>
              <a:rPr lang="en-GB" sz="1200" i="1" dirty="0" smtClean="0"/>
              <a:t>(11/06/2020</a:t>
            </a:r>
            <a:r>
              <a:rPr lang="en-GB" sz="1200" i="1" dirty="0" smtClean="0"/>
              <a:t>)</a:t>
            </a:r>
            <a:endParaRPr lang="en-GB" sz="1200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751" y="2347624"/>
            <a:ext cx="1419402" cy="167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821" y="4263912"/>
            <a:ext cx="1648623" cy="1798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" y="2695575"/>
            <a:ext cx="19050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3908108"/>
            <a:ext cx="19431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183" y="2251710"/>
            <a:ext cx="18954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040" y="4181528"/>
            <a:ext cx="17907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51453" y="1599872"/>
            <a:ext cx="2497694" cy="408623"/>
          </a:xfrm>
          <a:prstGeom prst="round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Ambient (</a:t>
            </a:r>
            <a:r>
              <a:rPr lang="en-GB" b="1" dirty="0">
                <a:solidFill>
                  <a:schemeClr val="bg1"/>
                </a:solidFill>
              </a:rPr>
              <a:t>4</a:t>
            </a:r>
            <a:r>
              <a:rPr lang="en-GB" b="1" dirty="0" smtClean="0">
                <a:solidFill>
                  <a:schemeClr val="bg1"/>
                </a:solidFill>
              </a:rPr>
              <a:t>)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845" y="1599872"/>
            <a:ext cx="2497694" cy="408623"/>
          </a:xfrm>
          <a:prstGeom prst="round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Chilled (2)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277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Waitrose</a:t>
            </a:r>
            <a:endParaRPr lang="en-GB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13" y="2804161"/>
            <a:ext cx="155359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" y="4548097"/>
            <a:ext cx="1621615" cy="137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484" y="4560243"/>
            <a:ext cx="1737011" cy="1354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116" y="2532343"/>
            <a:ext cx="1767379" cy="141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12" y="2553601"/>
            <a:ext cx="1694497" cy="137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405" y="2512476"/>
            <a:ext cx="1557813" cy="96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053" y="3671784"/>
            <a:ext cx="1557813" cy="94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468" y="3728144"/>
            <a:ext cx="1487250" cy="78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7" y="2496506"/>
            <a:ext cx="1573699" cy="96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055" y="4733556"/>
            <a:ext cx="907462" cy="1139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01" y="4791807"/>
            <a:ext cx="1548517" cy="102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802558" y="1588441"/>
            <a:ext cx="2497694" cy="408623"/>
          </a:xfrm>
          <a:prstGeom prst="round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Frozen </a:t>
            </a:r>
            <a:r>
              <a:rPr lang="en-GB" b="1" dirty="0" smtClean="0">
                <a:solidFill>
                  <a:schemeClr val="bg1"/>
                </a:solidFill>
              </a:rPr>
              <a:t>(2)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3020" y="1588442"/>
            <a:ext cx="2497694" cy="408623"/>
          </a:xfrm>
          <a:prstGeom prst="round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Chilled (2)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746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sz="1200" dirty="0" smtClean="0"/>
              <a:t>For further details please contact: </a:t>
            </a:r>
          </a:p>
          <a:p>
            <a:endParaRPr lang="en-US" sz="1200" dirty="0" smtClean="0"/>
          </a:p>
          <a:p>
            <a:r>
              <a:rPr lang="en-US" sz="1200" b="1" dirty="0" smtClean="0"/>
              <a:t>Julia Brooks </a:t>
            </a:r>
          </a:p>
          <a:p>
            <a:r>
              <a:rPr lang="en-US" sz="1200" dirty="0" smtClean="0"/>
              <a:t>Market Insight Analyst </a:t>
            </a:r>
          </a:p>
          <a:p>
            <a:r>
              <a:rPr lang="en-US" sz="1200" dirty="0" err="1" smtClean="0"/>
              <a:t>Julia.brooks@seafish.co.uk</a:t>
            </a:r>
            <a:endParaRPr lang="en-US" sz="1200" dirty="0" smtClean="0"/>
          </a:p>
          <a:p>
            <a:r>
              <a:rPr lang="en-GB" sz="1200" dirty="0"/>
              <a:t>+44 (0) 1472252358 / </a:t>
            </a:r>
            <a:r>
              <a:rPr lang="en-GB" sz="1200" dirty="0" smtClean="0"/>
              <a:t>07944 682751</a:t>
            </a:r>
            <a:endParaRPr lang="en-US" sz="1200" dirty="0"/>
          </a:p>
          <a:p>
            <a:endParaRPr lang="en-US" sz="1200" b="1" dirty="0" smtClean="0"/>
          </a:p>
          <a:p>
            <a:r>
              <a:rPr lang="en-US" sz="1200" b="1" dirty="0" smtClean="0"/>
              <a:t>Suzi Pegg-</a:t>
            </a:r>
            <a:r>
              <a:rPr lang="en-US" sz="1200" b="1" dirty="0" err="1" smtClean="0"/>
              <a:t>Darlison</a:t>
            </a:r>
            <a:r>
              <a:rPr lang="en-US" sz="1200" b="1" dirty="0"/>
              <a:t>	</a:t>
            </a:r>
          </a:p>
          <a:p>
            <a:r>
              <a:rPr lang="en-US" sz="1200" dirty="0"/>
              <a:t>Market Insight </a:t>
            </a:r>
            <a:r>
              <a:rPr lang="en-US" sz="1200" dirty="0" smtClean="0"/>
              <a:t>Analyst</a:t>
            </a:r>
            <a:endParaRPr lang="en-US" sz="1200" dirty="0"/>
          </a:p>
          <a:p>
            <a:r>
              <a:rPr lang="en-US" sz="1200" dirty="0" err="1" smtClean="0"/>
              <a:t>Suzanne.pegg@seafish.co.uk</a:t>
            </a:r>
            <a:endParaRPr lang="en-US" sz="1200" dirty="0" smtClean="0"/>
          </a:p>
          <a:p>
            <a:r>
              <a:rPr lang="en-GB" sz="1200" dirty="0"/>
              <a:t>+44 (0) 1472 </a:t>
            </a:r>
            <a:r>
              <a:rPr lang="en-GB" sz="1200" dirty="0" smtClean="0"/>
              <a:t>252358 / </a:t>
            </a:r>
            <a:r>
              <a:rPr lang="en-GB" sz="1200" dirty="0"/>
              <a:t>07944 682697</a:t>
            </a:r>
            <a:endParaRPr lang="en-US" sz="1200" dirty="0"/>
          </a:p>
          <a:p>
            <a:endParaRPr lang="en-US" sz="1200" dirty="0" smtClean="0"/>
          </a:p>
          <a:p>
            <a:r>
              <a:rPr lang="en-US" sz="1200" b="1" dirty="0" err="1" smtClean="0"/>
              <a:t>seafish.org.uk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39665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ore Visits May">
  <a:themeElements>
    <a:clrScheme name="Seafish Final">
      <a:dk1>
        <a:srgbClr val="0069AB"/>
      </a:dk1>
      <a:lt1>
        <a:srgbClr val="FFFFFE"/>
      </a:lt1>
      <a:dk2>
        <a:srgbClr val="23292B"/>
      </a:dk2>
      <a:lt2>
        <a:srgbClr val="006FAB"/>
      </a:lt2>
      <a:accent1>
        <a:srgbClr val="DC5820"/>
      </a:accent1>
      <a:accent2>
        <a:srgbClr val="009096"/>
      </a:accent2>
      <a:accent3>
        <a:srgbClr val="FFE035"/>
      </a:accent3>
      <a:accent4>
        <a:srgbClr val="D0202F"/>
      </a:accent4>
      <a:accent5>
        <a:srgbClr val="B1CD29"/>
      </a:accent5>
      <a:accent6>
        <a:srgbClr val="D2372C"/>
      </a:accent6>
      <a:hlink>
        <a:srgbClr val="28A16D"/>
      </a:hlink>
      <a:folHlink>
        <a:srgbClr val="454A4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>
      <Value>Retail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 xsi:nil="true"/>
    <PublicationDate xmlns="cebd32e3-9ab6-41ee-b1af-b8405a8d4e68" xsi:nil="true"/>
    <DocumentAdded xmlns="cebd32e3-9ab6-41ee-b1af-b8405a8d4e68">2000-01-01T00:00:00+00:00</DocumentAdded>
    <TaxCatchAll xmlns="cebd32e3-9ab6-41ee-b1af-b8405a8d4e68">
      <Value>1515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2020</TermName>
          <TermId xmlns="http://schemas.microsoft.com/office/infopath/2007/PartnerControls">10881f01-2c2e-4b1a-aca5-fe9d92b7f213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75AA4631-37AD-4F91-9BFD-A39DB2B29363}"/>
</file>

<file path=customXml/itemProps2.xml><?xml version="1.0" encoding="utf-8"?>
<ds:datastoreItem xmlns:ds="http://schemas.openxmlformats.org/officeDocument/2006/customXml" ds:itemID="{08B5AD57-0862-49E2-A93F-FD6F969FBCF2}"/>
</file>

<file path=customXml/itemProps3.xml><?xml version="1.0" encoding="utf-8"?>
<ds:datastoreItem xmlns:ds="http://schemas.openxmlformats.org/officeDocument/2006/customXml" ds:itemID="{F9921F8E-C0AF-4F7B-A6E7-DE55AAA3912A}"/>
</file>

<file path=docProps/app.xml><?xml version="1.0" encoding="utf-8"?>
<Properties xmlns="http://schemas.openxmlformats.org/officeDocument/2006/extended-properties" xmlns:vt="http://schemas.openxmlformats.org/officeDocument/2006/docPropsVTypes">
  <Template>Store Visits May</Template>
  <TotalTime>2788</TotalTime>
  <Words>168</Words>
  <Application>Microsoft Office PowerPoint</Application>
  <PresentationFormat>On-screen Show (4:3)</PresentationFormat>
  <Paragraphs>89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Store Visits May</vt:lpstr>
      <vt:lpstr>PowerPoint Presentation</vt:lpstr>
      <vt:lpstr>New Products Summary</vt:lpstr>
      <vt:lpstr>Asda</vt:lpstr>
      <vt:lpstr>Iceland</vt:lpstr>
      <vt:lpstr>Morrisons</vt:lpstr>
      <vt:lpstr>Sainsburys</vt:lpstr>
      <vt:lpstr>Tesco</vt:lpstr>
      <vt:lpstr>Waitrose</vt:lpstr>
      <vt:lpstr>PowerPoint Presentation</vt:lpstr>
    </vt:vector>
  </TitlesOfParts>
  <Company>Seafish Industry Authority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June Seafish Store Visits.pptx</dc:title>
  <dc:creator>CMPAdmin</dc:creator>
  <cp:lastModifiedBy>Julia Brooks</cp:lastModifiedBy>
  <cp:revision>182</cp:revision>
  <dcterms:created xsi:type="dcterms:W3CDTF">2019-05-23T17:01:00Z</dcterms:created>
  <dcterms:modified xsi:type="dcterms:W3CDTF">2020-06-11T13:08:16Z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0x010100FBC0F8BFD01A91498CA7837A71EEDFDB02005AE5335FCC83EB48B1308B6A764FBC1C</vt:lpwstr>
  </property>
  <property fmtid="{D5CDD505-2E9C-101B-9397-08002B2CF9AE}" pid="3" name="Market Data Document Path">
    <vt:lpwstr>1515;#2020|10881f01-2c2e-4b1a-aca5-fe9d92b7f213</vt:lpwstr>
  </property>
</Properties>
</file>