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ls" ContentType="application/vnd.ms-excel"/>
  <Default Extension="xml" ContentType="application/xml"/>
  <Override PartName="/ppt/presentation.xml" ContentType="application/vnd.openxmlformats-officedocument.presentationml.presentation.main+xml"/>
  <Override PartName="/ppt/slides/slide21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20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2.xml" ContentType="application/vnd.openxmlformats-officedocument.presentationml.slide+xml"/>
  <Override PartName="/ppt/slides/slide16.xml" ContentType="application/vnd.openxmlformats-officedocument.presentationml.slide+xml"/>
  <Override PartName="/ppt/slides/slide23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2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4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ags/tag4.xml" ContentType="application/vnd.openxmlformats-officedocument.presentationml.tags+xml"/>
  <Override PartName="/ppt/tags/tag2.xml" ContentType="application/vnd.openxmlformats-officedocument.presentationml.tags+xml"/>
  <Override PartName="/docProps/custom.xml" ContentType="application/vnd.openxmlformats-officedocument.custom-propertie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gs/tag3.xml" ContentType="application/vnd.openxmlformats-officedocument.presentationml.tag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1302" r:id="rId1"/>
    <p:sldMasterId id="2147491314" r:id="rId2"/>
  </p:sldMasterIdLst>
  <p:notesMasterIdLst>
    <p:notesMasterId r:id="rId26"/>
  </p:notesMasterIdLst>
  <p:handoutMasterIdLst>
    <p:handoutMasterId r:id="rId27"/>
  </p:handoutMasterIdLst>
  <p:sldIdLst>
    <p:sldId id="610" r:id="rId3"/>
    <p:sldId id="530" r:id="rId4"/>
    <p:sldId id="532" r:id="rId5"/>
    <p:sldId id="495" r:id="rId6"/>
    <p:sldId id="496" r:id="rId7"/>
    <p:sldId id="497" r:id="rId8"/>
    <p:sldId id="498" r:id="rId9"/>
    <p:sldId id="603" r:id="rId10"/>
    <p:sldId id="604" r:id="rId11"/>
    <p:sldId id="605" r:id="rId12"/>
    <p:sldId id="606" r:id="rId13"/>
    <p:sldId id="503" r:id="rId14"/>
    <p:sldId id="504" r:id="rId15"/>
    <p:sldId id="505" r:id="rId16"/>
    <p:sldId id="506" r:id="rId17"/>
    <p:sldId id="484" r:id="rId18"/>
    <p:sldId id="485" r:id="rId19"/>
    <p:sldId id="486" r:id="rId20"/>
    <p:sldId id="487" r:id="rId21"/>
    <p:sldId id="507" r:id="rId22"/>
    <p:sldId id="516" r:id="rId23"/>
    <p:sldId id="607" r:id="rId24"/>
    <p:sldId id="609" r:id="rId25"/>
  </p:sldIdLst>
  <p:sldSz cx="9144000" cy="6858000" type="screen4x3"/>
  <p:notesSz cx="7035800" cy="93345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85BC"/>
    <a:srgbClr val="0082D1"/>
    <a:srgbClr val="D6BC38"/>
    <a:srgbClr val="ED8000"/>
    <a:srgbClr val="63B1E5"/>
    <a:srgbClr val="477F80"/>
    <a:srgbClr val="A8B400"/>
    <a:srgbClr val="007C9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0" autoAdjust="0"/>
    <p:restoredTop sz="88523" autoAdjust="0"/>
  </p:normalViewPr>
  <p:slideViewPr>
    <p:cSldViewPr snapToGrid="0">
      <p:cViewPr>
        <p:scale>
          <a:sx n="122" d="100"/>
          <a:sy n="122" d="100"/>
        </p:scale>
        <p:origin x="-131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customXml" Target="../customXml/item3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customXml" Target="../customXml/item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E384D02-DAA6-4F66-8EBC-8C2F63D573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407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0088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33888"/>
            <a:ext cx="5629275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F751FEE-26C0-4BD4-904C-EF1177735B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788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194B827-D9C8-41EA-B3FD-B558FB9A6E37}" type="slidenum">
              <a:rPr lang="en-GB" altLang="en-US" smtClean="0">
                <a:ea typeface="Geneva"/>
                <a:cs typeface="Geneva"/>
              </a:rPr>
              <a:pPr eaLnBrk="1" hangingPunct="1">
                <a:spcBef>
                  <a:spcPct val="0"/>
                </a:spcBef>
              </a:pPr>
              <a:t>12</a:t>
            </a:fld>
            <a:endParaRPr lang="en-GB" altLang="en-US">
              <a:ea typeface="Geneva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11137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150CE81-A24E-425A-903E-282FDC63EC2D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816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8CD8321-DE23-4552-9911-75B1718F04C4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17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525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DFB31CF-A03D-43D3-AD79-312CCA7C7723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18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515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E8DB839-1050-40D1-92E2-D65155EA4B38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19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420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sv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2F2089-5C50-42B9-97E0-16FE37316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345AEEC-97E0-47F5-96D9-5B88323716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4C6FB71-CF4C-4986-86A1-8E358279E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46B8FA-25AD-4AB3-B86D-98D4932A8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338D84-D2F4-46C9-917F-A374576F4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86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13141E-6EBD-4DFC-ADFE-84964D9AF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C65E8D1-BE92-4636-BC80-BA524B6672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8A597D3-3921-482E-BF9A-0C06B8C74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08BA90B-60A9-42F3-90C7-72D9DBAE4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738DA4E-CB47-4F55-BCB1-1F202A294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79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37CEE91-EBBA-45C2-9D8B-DAC1C8793F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CFA3340-EA52-41FD-81E3-0629D8956E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646784-22D4-45AF-8905-B1CBE1FA7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15947D8-A179-43C4-959B-E7A356413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7ED9A5-A190-4D16-8261-E2E1A74E9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188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xmlns="" id="{2A42ECB2-3207-6F48-9DDA-785BF4B735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260648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Click to add deck heading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2816165"/>
            <a:ext cx="6858000" cy="785210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master subtitle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C07710FE-F0C3-45EB-BB14-03E6E6AD02E8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xmlns="" id="{2C0645E0-1D34-274A-B562-F1E288E0FE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6573" y="4077073"/>
            <a:ext cx="6858000" cy="384175"/>
          </a:xfrm>
        </p:spPr>
        <p:txBody>
          <a:bodyPr lIns="0">
            <a:noAutofit/>
          </a:bodyPr>
          <a:lstStyle>
            <a:lvl1pPr marL="0" indent="0" algn="l">
              <a:buNone/>
              <a:defRPr sz="11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xmlns="" id="{71F9C13C-78EB-8A48-BEE6-DD022B5297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573" y="3607368"/>
            <a:ext cx="6858000" cy="469704"/>
          </a:xfrm>
        </p:spPr>
        <p:txBody>
          <a:bodyPr lIns="0">
            <a:noAutofit/>
          </a:bodyPr>
          <a:lstStyle>
            <a:lvl1pPr marL="0" indent="0" algn="l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Presentation to:</a:t>
            </a:r>
          </a:p>
        </p:txBody>
      </p:sp>
      <p:pic>
        <p:nvPicPr>
          <p:cNvPr id="44" name="Graphic 43" hidden="1">
            <a:extLst>
              <a:ext uri="{FF2B5EF4-FFF2-40B4-BE49-F238E27FC236}">
                <a16:creationId xmlns:a16="http://schemas.microsoft.com/office/drawing/2014/main" xmlns="" id="{0E40D33D-4666-8F49-A8B0-B844FC69EC9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611A3E66-655F-6A40-94BA-DB0D4265420F}"/>
              </a:ext>
            </a:extLst>
          </p:cNvPr>
          <p:cNvGrpSpPr/>
          <p:nvPr/>
        </p:nvGrpSpPr>
        <p:grpSpPr>
          <a:xfrm>
            <a:off x="296573" y="291132"/>
            <a:ext cx="1201915" cy="545580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xmlns="" id="{41A97ED6-5C32-CF47-9CE5-1C29DFB5DB00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xmlns="" id="{CFDC4591-ECE0-BF48-AC50-26F739F7138B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xmlns="" id="{F66FF38A-80A1-554C-B397-04631BBF6CE0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xmlns="" id="{12D590B0-24E5-E243-A823-130681904CB5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xmlns="" id="{FF92560D-7945-814C-B65A-38713A75E848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xmlns="" id="{69B38B0A-C492-4C44-9692-31F9F4433048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xmlns="" id="{4E4F21A6-DCD8-0E41-8227-2AA52E29D89E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xmlns="" id="{A90FAF5A-783B-4043-861A-EF5DC216EE5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xmlns="" id="{A3DA2A93-532D-F747-B8BF-3A455251F346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xmlns="" id="{B103F525-6967-7E4B-AAE8-E4A29DF2075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xmlns="" id="{89414F69-2208-D54B-B3DB-73B3B50761B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xmlns="" id="{E28B16DA-2F51-064B-AF10-7592296AA04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xmlns="" id="{AC92904F-9B0E-844D-BE26-D82B9614ED90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xmlns="" id="{0B336F3A-EA30-D64C-BD14-2A7DBFC9C8B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973510" y="5557837"/>
            <a:ext cx="873919" cy="11636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client logo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xmlns="" id="{48623D75-3C0C-B440-8100-5B9A1841E9E6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Secondary title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When including a third-party logo please go to ‘picture format/crop/fit to resize the logo to fit the image placeholder. </a:t>
            </a:r>
          </a:p>
        </p:txBody>
      </p:sp>
    </p:spTree>
    <p:extLst>
      <p:ext uri="{BB962C8B-B14F-4D97-AF65-F5344CB8AC3E}">
        <p14:creationId xmlns:p14="http://schemas.microsoft.com/office/powerpoint/2010/main" val="1586058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48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095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1CB688-3EC8-A945-9D8B-486DC934AE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7000" y="819737"/>
            <a:ext cx="7829846" cy="589869"/>
          </a:xfrm>
        </p:spPr>
        <p:txBody>
          <a:bodyPr lIns="0" anchor="t">
            <a:normAutofit/>
          </a:bodyPr>
          <a:lstStyle>
            <a:lvl1pPr>
              <a:lnSpc>
                <a:spcPct val="100000"/>
              </a:lnSpc>
              <a:defRPr sz="1800" b="0" i="0">
                <a:solidFill>
                  <a:schemeClr val="accent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en-GB" dirty="0"/>
              <a:t>Sub heading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8179B8-A0E9-CD48-B766-97BEAFFF52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96572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07B13C9-915C-E843-8DF1-3552102BC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C07710FE-F0C3-45EB-BB14-03E6E6AD02E8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BE4156A-790B-EF48-B819-FFF7984F0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F827DB8B-FB38-4844-81F6-5AC72BBD82EF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xmlns="" id="{C5FF8648-C03B-0344-A3F3-392AEDA2DA93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xmlns="" id="{ED85D80C-3D9A-B546-BA16-9AA3F30336CC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xmlns="" id="{A53857AE-94A7-4643-BF8C-6BAE77BE201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xmlns="" id="{F4F47DD0-C6F3-0F46-935F-6E958BF12507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xmlns="" id="{709CB379-36AF-1B41-9D54-570D4E491D5D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xmlns="" id="{18838EEB-87F9-CB44-8F5D-AC1014936322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xmlns="" id="{4B1D2D24-C025-1842-A0B0-FEA354DE810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xmlns="" id="{9BF23D6D-3930-8E45-BFF1-31F98EF94CB2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xmlns="" id="{82D9698C-09A0-904B-BCE8-90E194CB175C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xmlns="" id="{5EF929D5-4FCE-3A43-8847-5815D3F2B44D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xmlns="" id="{ACE368FB-32A5-D94A-8BE6-2FB5F5E2243E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xmlns="" id="{31E63F82-DBE6-1D4C-BC58-6F076A4236AD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xmlns="" id="{1B410430-28B2-2E45-8876-844B073A7C4F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xmlns="" id="{AB3FA29B-00AE-E446-BDD0-664D2A52415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37574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xmlns="" id="{4AE73EB7-1237-414D-93BB-E74BF2597C4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263358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xmlns="" id="{69FED0D8-423D-8E4C-8A31-4526757D426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704360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xmlns="" id="{390A684F-44AB-0646-B2D1-F689461E749B}"/>
              </a:ext>
            </a:extLst>
          </p:cNvPr>
          <p:cNvSpPr txBox="1">
            <a:spLocks/>
          </p:cNvSpPr>
          <p:nvPr/>
        </p:nvSpPr>
        <p:spPr>
          <a:xfrm>
            <a:off x="297000" y="360002"/>
            <a:ext cx="3943350" cy="589869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sz="2400" dirty="0"/>
              <a:t>Agenda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xmlns="" id="{8C27FE43-8986-D549-B124-FDAD65D0BC53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Standard agenda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You can add another element by simply adding a hard return and typing. 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CBB0C555-1671-B145-BFBC-B19FD53A418A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2835910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0A6C8948-C48C-BD45-AA08-42FCD53781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DD6EC86-0A88-CE4A-90F3-F99E0AA2C3D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6573" y="3393803"/>
            <a:ext cx="7886700" cy="1500187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 heading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14398D8-B5B5-9F4A-B62E-0044E609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F340F2D-F77F-9442-BBD8-E9910534A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BBD7F155-B051-D546-83FC-ED3393382A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6573" y="443866"/>
            <a:ext cx="7886700" cy="2852737"/>
          </a:xfrm>
        </p:spPr>
        <p:txBody>
          <a:bodyPr lIns="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Section divider title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xmlns="" id="{E6E19109-318E-D448-911A-EB3D591861A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xmlns="" id="{CED5C6B9-DE33-6C46-BB12-0A80AAFFFA71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xmlns="" id="{B4D01146-A78C-0E42-A382-6723ED8B6997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xmlns="" id="{E2CE6755-C55A-DD44-B8A3-E1575B6D3FE2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xmlns="" id="{954B2DF2-1FFA-9B44-B6E3-6427615F2C94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xmlns="" id="{1A858AC5-6CEE-D04B-A85C-B0EB3BE60754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xmlns="" id="{7CAEC928-01CF-3A4B-A3D1-5918512F23D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xmlns="" id="{B7489577-7207-3649-A7AF-1A87A42F1E19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xmlns="" id="{46039528-2BD9-374F-AE5B-CF82FBEB398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xmlns="" id="{2D3C901F-1A67-4E48-B550-C439B5D679F0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xmlns="" id="{8466A2C1-B10E-674B-93DF-8B849E23211F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xmlns="" id="{1C60A523-EF99-7B49-953D-D41BDA191064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xmlns="" id="{55445870-9909-C543-943D-B36864F5F10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xmlns="" id="{630613EC-301F-DA4A-831C-8D89491EB86D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xmlns="" id="{9BA57A8F-B586-FF47-BE12-E4D5E460EFE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Section divider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Feel free to use any of the section dividers to punctuate your presentation.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8F5DC3E4-248B-8F4F-82C9-F90D1200F573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1441340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hank you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>
            <a:extLst>
              <a:ext uri="{FF2B5EF4-FFF2-40B4-BE49-F238E27FC236}">
                <a16:creationId xmlns:a16="http://schemas.microsoft.com/office/drawing/2014/main" xmlns="" id="{4687F56E-A5E5-274E-B6BC-9396DCA10B9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909003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6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Thank you or similar sign-off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3464520"/>
            <a:ext cx="6858000" cy="2305857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Add contact details here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C07710FE-F0C3-45EB-BB14-03E6E6AD02E8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pic>
        <p:nvPicPr>
          <p:cNvPr id="42" name="Graphic 41" hidden="1">
            <a:extLst>
              <a:ext uri="{FF2B5EF4-FFF2-40B4-BE49-F238E27FC236}">
                <a16:creationId xmlns:a16="http://schemas.microsoft.com/office/drawing/2014/main" xmlns="" id="{92856788-B400-5B45-8DEF-A0292067685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2A28C200-00F5-CF4B-92D3-307A378D85E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xmlns="" id="{C0E28408-8D4E-4344-8BF4-CD5DA4DEDCE9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xmlns="" id="{D898F521-BBCE-B945-8E05-6842B450C945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xmlns="" id="{2618D403-97DC-6A44-A60F-17BED50A6C6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xmlns="" id="{BC1E9C99-6351-564F-9D37-A5DA72845FA8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xmlns="" id="{06AF373B-77F9-AC44-A45B-B3CFA2CC5ABB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xmlns="" id="{B68BD73D-4D48-044C-B445-4F371FD34CB5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xmlns="" id="{3CD02F10-7A8E-A04E-908C-D3BF88104B66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xmlns="" id="{5A7A4469-74B3-664D-9132-50A94F14B46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xmlns="" id="{1BAFA495-2475-D646-8479-BE5CFD7D0355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xmlns="" id="{D397CE15-1104-2147-B5FC-3E8953E6AF51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xmlns="" id="{2B2B5A4A-D808-744B-A478-AC01A95253D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xmlns="" id="{401F86AB-60A2-524B-8716-88B1A098C69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xmlns="" id="{C9739BC6-7BBE-FB4E-833B-9B95DB8C29B9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xmlns="" id="{72973B89-9345-8948-8C1C-D7237D8B9EC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Thank you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Please enter your contact details.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B7D89FDE-EC8C-514A-8704-22D2D3F67CCC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8442285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2F2089-5C50-42B9-97E0-16FE37316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345AEEC-97E0-47F5-96D9-5B88323716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4C6FB71-CF4C-4986-86A1-8E358279E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46B8FA-25AD-4AB3-B86D-98D4932A8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338D84-D2F4-46C9-917F-A374576F4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96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A1F6C6-8B52-4D9B-A467-8603478B7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E50347-3FE8-4762-AE37-2CFCF760D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642311E-BFEB-422A-AED0-ED70E0AD5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3249B0-C16D-4172-A175-A8FDFB03B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9FDDEE0-D3DD-48CF-B870-9307D792A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90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2C1AA5-6FBB-4B23-8BE4-7E13CDD7B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8993602-0062-454D-BD40-FF8622510E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BB74B79-5F19-423C-8366-F8C8C6D1C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8226B13-F9C8-4FB5-A104-42458CD57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023ECF6-D420-44D7-9D07-AA2A1A85A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34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B94C57-0229-4FA0-A5B1-CFCEBCFA8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8D275C-9B47-4AA7-A8AE-CCD5D107EF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F809D29-179E-4DF1-9968-FF8B278388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58AC28F-6F98-4120-BE8D-EFAFEDB91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25BD792-992E-41DE-B395-734D72779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0F2B0ED-75AC-4A49-ADB0-00D38C351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79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54635E-DEF1-4961-9233-9953C76B5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51EA5D4-0B95-4480-B64C-1F2E30E85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1B01F20-A1F3-4637-A39C-170F484873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B152EBE-9E33-483C-9BAB-446EA31806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8D086B5-D704-4B56-8B29-DF57FDF446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0BE498D-63A8-4963-A88B-408CE4B4D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BF0D68C-39BE-45F0-AAE6-D7516D4F0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D9F314F-24FB-4B23-B886-DF1283218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165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57D19F-E5B7-4E5D-8117-B09737753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3F4E2E2-F492-4F05-A5C3-6782EF7E5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D974EB2-1238-4181-8FFE-7144B8256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04C1237-8073-4C26-BB6C-CDE785B8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2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2AA81F8-3DEC-453A-9B88-110E12F17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D42A4C6-FD8A-4DFA-9458-81E525E5C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A40B3B7-C62B-4002-B719-1B7E8CC17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51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C6BA4F-25C2-4E67-9262-C67358368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83F366-12A2-43E3-A467-C3D35A8BA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D83D04D-8477-4C47-9E6A-398CF7C969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CF79172-295B-4300-99C5-FBE23C134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7CD8C29-DD37-4412-B955-24E7ABB55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E37CCF2-E20A-4B9A-A139-B04B5F1C2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89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2F614F-0FDC-4FDA-AFF1-EDE8C674A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5E393DA-91FC-4058-B3B2-C739AB2B01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BE04C97-2970-4187-9739-5E1CD911E5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E0AF304-1925-4093-A9A0-CEAF5F303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FF586F4-F916-4C4E-8938-F5EDD4929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8E1C777-3EC0-4433-AE30-5B71A7CE1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6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58A29B3-60D3-414B-8DD4-7A97D5521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F6F0F33-5AF5-4283-9CF3-B4A2BCAE6E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3445534-57E0-4C81-9ACF-67A1DDBE6A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710FE-F0C3-45EB-BB14-03E6E6AD02E8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4D7CE3-435A-4A89-96A8-027D503662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C5EA4C3-BC34-4D0A-B711-E09976E2B6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09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1303" r:id="rId1"/>
    <p:sldLayoutId id="2147491304" r:id="rId2"/>
    <p:sldLayoutId id="2147491305" r:id="rId3"/>
    <p:sldLayoutId id="2147491306" r:id="rId4"/>
    <p:sldLayoutId id="2147491307" r:id="rId5"/>
    <p:sldLayoutId id="2147491308" r:id="rId6"/>
    <p:sldLayoutId id="2147491309" r:id="rId7"/>
    <p:sldLayoutId id="2147491310" r:id="rId8"/>
    <p:sldLayoutId id="2147491311" r:id="rId9"/>
    <p:sldLayoutId id="2147491312" r:id="rId10"/>
    <p:sldLayoutId id="21474913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710FE-F0C3-45EB-BB14-03E6E6AD02E8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6D718C21-D33F-4186-BFC3-CA8677BE0024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8" name="Freeform 9">
              <a:extLst>
                <a:ext uri="{FF2B5EF4-FFF2-40B4-BE49-F238E27FC236}">
                  <a16:creationId xmlns:a16="http://schemas.microsoft.com/office/drawing/2014/main" xmlns="" id="{3FDD681D-9FBF-4325-BEAA-D301B78A9885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xmlns="" id="{8907B811-9065-4E73-8C9E-942E82BE07E6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xmlns="" id="{2AEB1179-D3D1-40D1-887C-C7EB77B0D96F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xmlns="" id="{9BCC7CF1-E986-4993-98C2-BEBD6307F8AE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xmlns="" id="{BCFDAB5D-C9BB-4D65-A0C6-CD7979298297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xmlns="" id="{23FEEA05-EC24-4591-A49C-8F356C87F47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xmlns="" id="{48CC66E6-552C-48B8-AE1D-3935330C627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xmlns="" id="{E8CF68F4-DB46-41E1-BC4A-EFD2F372AD1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xmlns="" id="{263439C4-0478-473E-A0B9-D594AF3DFA58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xmlns="" id="{3E528B9C-5C17-4F05-B01C-F3DF6FBA98B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xmlns="" id="{C7CEB79D-DB89-4278-ABEC-81F24A86C38C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xmlns="" id="{C2BD4A0F-9225-4512-8563-E714F425D30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xmlns="" id="{E9186958-B2AE-486C-8298-A66A8F602E62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</p:spTree>
    <p:extLst>
      <p:ext uri="{BB962C8B-B14F-4D97-AF65-F5344CB8AC3E}">
        <p14:creationId xmlns:p14="http://schemas.microsoft.com/office/powerpoint/2010/main" val="399682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1315" r:id="rId1"/>
    <p:sldLayoutId id="2147491316" r:id="rId2"/>
    <p:sldLayoutId id="2147491317" r:id="rId3"/>
    <p:sldLayoutId id="2147491318" r:id="rId4"/>
    <p:sldLayoutId id="2147491319" r:id="rId5"/>
    <p:sldLayoutId id="2147491320" r:id="rId6"/>
    <p:sldLayoutId id="2147491321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411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.xml"/><Relationship Id="rId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4.xml"/><Relationship Id="rId4" Type="http://schemas.openxmlformats.org/officeDocument/2006/relationships/image" Target="../media/image1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image" Target="../media/image15.emf"/><Relationship Id="rId4" Type="http://schemas.openxmlformats.org/officeDocument/2006/relationships/oleObject" Target="../embeddings/Microsoft_Excel_97-2003_Worksheet1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image" Target="../media/image1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image" Target="../media/image1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image" Target="../media/image18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2.x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780" y="1188720"/>
            <a:ext cx="7006590" cy="891540"/>
          </a:xfrm>
        </p:spPr>
        <p:txBody>
          <a:bodyPr>
            <a:normAutofit/>
          </a:bodyPr>
          <a:lstStyle/>
          <a:p>
            <a:r>
              <a:rPr lang="en-GB" dirty="0"/>
              <a:t>UK Salmon Report Data to </a:t>
            </a:r>
            <a:r>
              <a:rPr lang="en-GB" dirty="0" smtClean="0"/>
              <a:t>13.07.24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780" y="2400301"/>
            <a:ext cx="7452359" cy="2834639"/>
          </a:xfrm>
        </p:spPr>
        <p:txBody>
          <a:bodyPr>
            <a:normAutofit fontScale="77500" lnSpcReduction="20000"/>
          </a:bodyPr>
          <a:lstStyle/>
          <a:p>
            <a:r>
              <a:rPr lang="en-GB" dirty="0" err="1"/>
              <a:t>ScanTrack</a:t>
            </a:r>
            <a:r>
              <a:rPr lang="en-GB" dirty="0"/>
              <a:t> data includes GB Total Coverage and the discounters, plus Northern Ireland Total Coverage and Musgraves.</a:t>
            </a:r>
          </a:p>
          <a:p>
            <a:endParaRPr lang="en-GB" dirty="0"/>
          </a:p>
          <a:p>
            <a:r>
              <a:rPr lang="en-GB" dirty="0" err="1"/>
              <a:t>HomeScan</a:t>
            </a:r>
            <a:r>
              <a:rPr lang="en-GB" dirty="0"/>
              <a:t> data is based upon a GB consumer panel and should only be used for trends, not absolute values.	</a:t>
            </a:r>
          </a:p>
          <a:p>
            <a:endParaRPr lang="en-GB" dirty="0"/>
          </a:p>
          <a:p>
            <a:r>
              <a:rPr lang="en-GB" dirty="0"/>
              <a:t>All data released after w/e 26.03.16 is coded according to refined definitions available from Seafish.</a:t>
            </a:r>
          </a:p>
          <a:p>
            <a:endParaRPr lang="en-GB" dirty="0"/>
          </a:p>
          <a:p>
            <a:r>
              <a:rPr lang="en-GB" dirty="0"/>
              <a:t>Species 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1441474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9050" y="466535"/>
            <a:ext cx="6378575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Arial"/>
                <a:cs typeface="Arial" pitchFamily="34" charset="0"/>
              </a:rPr>
              <a:t>Purchase KPI’s – Frozen Total Salmon</a:t>
            </a:r>
            <a:endParaRPr lang="en-US" sz="2800" kern="0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792" y="647195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</a:t>
            </a:r>
            <a:r>
              <a:rPr lang="en-GB" altLang="en-US" sz="1400" dirty="0" err="1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HomeScan</a:t>
            </a: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 MAT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76656678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76750" y="6507163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04A38E35-D6CE-A911-15DE-94BBD7273B38}"/>
              </a:ext>
            </a:extLst>
          </p:cNvPr>
          <p:cNvPicPr>
            <a:picLocks/>
          </p:cNvPicPr>
          <p:nvPr/>
        </p:nvPicPr>
        <p:blipFill rotWithShape="1">
          <a:blip r:embed="rId4"/>
          <a:srcRect b="22266"/>
          <a:stretch/>
        </p:blipFill>
        <p:spPr>
          <a:xfrm>
            <a:off x="-224693" y="727679"/>
            <a:ext cx="9702800" cy="524412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7087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5875" y="540837"/>
            <a:ext cx="657860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Arial"/>
                <a:cs typeface="Arial" pitchFamily="34" charset="0"/>
              </a:rPr>
              <a:t>Purchase KPI’s – Ambient Total Salmon</a:t>
            </a:r>
            <a:endParaRPr lang="en-US" sz="2800" kern="0" dirty="0">
              <a:solidFill>
                <a:schemeClr val="tx2">
                  <a:lumMod val="90000"/>
                  <a:lumOff val="10000"/>
                </a:schemeClr>
              </a:solidFill>
              <a:latin typeface="Arial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620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23897314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76750" y="648335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FAA9D9F-5E0E-0B42-8064-43520105B352}"/>
              </a:ext>
            </a:extLst>
          </p:cNvPr>
          <p:cNvPicPr>
            <a:picLocks/>
          </p:cNvPicPr>
          <p:nvPr/>
        </p:nvPicPr>
        <p:blipFill rotWithShape="1">
          <a:blip r:embed="rId4"/>
          <a:srcRect b="24673"/>
          <a:stretch/>
        </p:blipFill>
        <p:spPr>
          <a:xfrm>
            <a:off x="-287215" y="802773"/>
            <a:ext cx="9702800" cy="516596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77504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42437" y="944563"/>
            <a:ext cx="8642351" cy="5715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Rolling Purchase KPI’s – Total Salmon</a:t>
            </a:r>
          </a:p>
        </p:txBody>
      </p:sp>
      <p:graphicFrame>
        <p:nvGraphicFramePr>
          <p:cNvPr id="1638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8681570"/>
              </p:ext>
            </p:extLst>
          </p:nvPr>
        </p:nvGraphicFramePr>
        <p:xfrm>
          <a:off x="688975" y="1837113"/>
          <a:ext cx="7381875" cy="437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2" name="Worksheet" r:id="rId4" imgW="8544001" imgH="5067390" progId="Excel.Sheet.8">
                  <p:embed/>
                </p:oleObj>
              </mc:Choice>
              <mc:Fallback>
                <p:oleObj name="Worksheet" r:id="rId4" imgW="8544001" imgH="5067390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975" y="1837113"/>
                        <a:ext cx="7381875" cy="437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626699876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476750" y="65182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-22225" y="947738"/>
            <a:ext cx="8642350" cy="5715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Rolling Purchase KPI’s – Chilled Total Salmon</a:t>
            </a:r>
          </a:p>
        </p:txBody>
      </p:sp>
      <p:graphicFrame>
        <p:nvGraphicFramePr>
          <p:cNvPr id="1741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6295932"/>
              </p:ext>
            </p:extLst>
          </p:nvPr>
        </p:nvGraphicFramePr>
        <p:xfrm>
          <a:off x="733425" y="1978025"/>
          <a:ext cx="7485063" cy="391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6" name="Worksheet" r:id="rId3" imgW="8734515" imgH="4572154" progId="Excel.Sheet.8">
                  <p:embed/>
                </p:oleObj>
              </mc:Choice>
              <mc:Fallback>
                <p:oleObj name="Worksheet" r:id="rId3" imgW="8734515" imgH="4572154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" y="1978025"/>
                        <a:ext cx="7485063" cy="391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7396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421616422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76750" y="6494463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-12700" y="952500"/>
            <a:ext cx="8642350" cy="4619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Rolling Purchase KPI’s – Frozen Total Salmon</a:t>
            </a:r>
          </a:p>
        </p:txBody>
      </p:sp>
      <p:graphicFrame>
        <p:nvGraphicFramePr>
          <p:cNvPr id="1843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5142763"/>
              </p:ext>
            </p:extLst>
          </p:nvPr>
        </p:nvGraphicFramePr>
        <p:xfrm>
          <a:off x="627428" y="1799859"/>
          <a:ext cx="7797800" cy="439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0" name="Worksheet" r:id="rId3" imgW="8524915" imgH="4800484" progId="Excel.Sheet.8">
                  <p:embed/>
                </p:oleObj>
              </mc:Choice>
              <mc:Fallback>
                <p:oleObj name="Worksheet" r:id="rId3" imgW="8524915" imgH="4800484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428" y="1799859"/>
                        <a:ext cx="7797800" cy="439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5095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065475318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76750" y="65309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-12700" y="952500"/>
            <a:ext cx="8642350" cy="5715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Rolling Purchase KPI’s – Ambient Total Salmon</a:t>
            </a:r>
          </a:p>
        </p:txBody>
      </p:sp>
      <p:graphicFrame>
        <p:nvGraphicFramePr>
          <p:cNvPr id="1945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8752692"/>
              </p:ext>
            </p:extLst>
          </p:nvPr>
        </p:nvGraphicFramePr>
        <p:xfrm>
          <a:off x="515938" y="1799013"/>
          <a:ext cx="7921625" cy="442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4" name="Worksheet" r:id="rId3" imgW="8544001" imgH="4771986" progId="Excel.Sheet.8">
                  <p:embed/>
                </p:oleObj>
              </mc:Choice>
              <mc:Fallback>
                <p:oleObj name="Worksheet" r:id="rId3" imgW="8544001" imgH="4771986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1799013"/>
                        <a:ext cx="7921625" cy="442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5095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158252937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76750" y="65309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-23813" y="944563"/>
            <a:ext cx="8642351" cy="53022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Retailer Share of Trade £ - Total Salmon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18089587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1325" y="1189038"/>
            <a:ext cx="8267700" cy="516413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977580521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6750" y="65182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-17463" y="947738"/>
            <a:ext cx="8642351" cy="588962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Retailer Share of Trade £ - Chilled Total Salmon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5839013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39725" y="1255713"/>
            <a:ext cx="8386763" cy="51149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52146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787016473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6750" y="6542088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763" y="966788"/>
            <a:ext cx="8642350" cy="531812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Retailer Share of Trade £ - Frozen Total Salmon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63210712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0850" y="1360488"/>
            <a:ext cx="8216900" cy="51038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845617584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6750" y="65182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763" y="969963"/>
            <a:ext cx="8642350" cy="4873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Retailer Share of Trade £ - Ambient Total Salmon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99637982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73038" y="1397000"/>
            <a:ext cx="8697912" cy="511333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7396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736476250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6750" y="6494463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434850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sp>
        <p:nvSpPr>
          <p:cNvPr id="6148" name="Title 1"/>
          <p:cNvSpPr txBox="1">
            <a:spLocks/>
          </p:cNvSpPr>
          <p:nvPr/>
        </p:nvSpPr>
        <p:spPr bwMode="auto">
          <a:xfrm>
            <a:off x="0" y="944563"/>
            <a:ext cx="42370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3200" dirty="0">
                <a:solidFill>
                  <a:srgbClr val="012E7F"/>
                </a:solidFill>
                <a:cs typeface="Arial" pitchFamily="34" charset="0"/>
              </a:rPr>
              <a:t>Executive </a:t>
            </a:r>
            <a:r>
              <a:rPr lang="en-GB" altLang="en-US" sz="32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Overview</a:t>
            </a:r>
          </a:p>
        </p:txBody>
      </p:sp>
      <p:pic>
        <p:nvPicPr>
          <p:cNvPr id="5" name="Picture 4"/>
          <p:cNvPicPr/>
          <p:nvPr>
            <p:extLst>
              <p:ext uri="{D42A27DB-BD31-4B8C-83A1-F6EECF244321}">
                <p14:modId xmlns:p14="http://schemas.microsoft.com/office/powerpoint/2010/main" val="313914444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408488" y="6456363"/>
            <a:ext cx="2200275" cy="247650"/>
          </a:xfrm>
          <a:prstGeom prst="rect">
            <a:avLst/>
          </a:prstGeom>
        </p:spPr>
      </p:pic>
      <p:pic>
        <p:nvPicPr>
          <p:cNvPr id="4" name="Picture 3"/>
          <p:cNvPicPr/>
          <p:nvPr>
            <p:extLst>
              <p:ext uri="{D42A27DB-BD31-4B8C-83A1-F6EECF244321}">
                <p14:modId xmlns:p14="http://schemas.microsoft.com/office/powerpoint/2010/main" val="2391304811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317500" y="1698625"/>
            <a:ext cx="8509000" cy="441642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-14288" y="486689"/>
            <a:ext cx="9144001" cy="4587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Market Context – Total Fish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86438152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27075" y="942975"/>
            <a:ext cx="7661275" cy="527526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57950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</a:t>
            </a:r>
            <a:r>
              <a:rPr lang="en-GB" altLang="en-US" sz="1400" dirty="0" err="1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Scanrack</a:t>
            </a: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377766237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491288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4288" y="302641"/>
            <a:ext cx="9104313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Market</a:t>
            </a:r>
            <a:r>
              <a:rPr lang="en-GB" altLang="en-US" sz="25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 </a:t>
            </a: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Context – Total Fish</a:t>
            </a: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ea typeface="MS PGothic" pitchFamily="34" charset="-128"/>
                <a:cs typeface="Arial" pitchFamily="34" charset="0"/>
              </a:rPr>
              <a:t> </a:t>
            </a:r>
            <a:r>
              <a:rPr lang="en-GB" altLang="en-US" sz="2800" i="1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continued</a:t>
            </a:r>
            <a:endParaRPr lang="en-US" sz="2800" i="1" kern="0" dirty="0">
              <a:solidFill>
                <a:schemeClr val="tx2">
                  <a:lumMod val="90000"/>
                  <a:lumOff val="10000"/>
                </a:schemeClr>
              </a:solidFill>
              <a:latin typeface="+mj-lt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0057862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4000" y="828675"/>
            <a:ext cx="8447088" cy="532288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89400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623304196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6198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525" y="406127"/>
            <a:ext cx="6481763" cy="650875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975893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Scantrack – EPOS from key retailers (including discounters) and 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33207702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5542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9525" y="946150"/>
            <a:ext cx="3786188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Arial"/>
                <a:ea typeface="MS PGothic" pitchFamily="34" charset="-128"/>
              </a:rPr>
              <a:t>Moving Annual Trends</a:t>
            </a: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  <a:ea typeface="MS PGothic" pitchFamily="34" charset="-128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31154796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66713" y="1462088"/>
            <a:ext cx="8570912" cy="48863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709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74712069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4928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-22225" y="927100"/>
            <a:ext cx="7805738" cy="48101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Long Term Trends – Total Salmon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46612287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0663" y="1489075"/>
            <a:ext cx="8702675" cy="468153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763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44460993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500813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-28575" y="965200"/>
            <a:ext cx="8642350" cy="57467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Long Term Trends – Chilled Total Salmon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60180516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2425" y="1201738"/>
            <a:ext cx="8439150" cy="52768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9066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71824926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513513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763" y="936625"/>
            <a:ext cx="8642350" cy="554038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Long Term Trends – Frozen Total Salmon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75121986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9238" y="1166813"/>
            <a:ext cx="8645525" cy="538321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70150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793896943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494463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-9525" y="955675"/>
            <a:ext cx="8642350" cy="519113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Long Term Trends – Ambient Total Salmon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90108243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52550"/>
            <a:ext cx="8489950" cy="49339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620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127947897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48335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463" y="535641"/>
            <a:ext cx="5059362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Purchase KPI’s –Total Salmon</a:t>
            </a: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95042165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65638" y="65182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60A95A9-6C14-DD87-E1DC-20750B6FFD76}"/>
              </a:ext>
            </a:extLst>
          </p:cNvPr>
          <p:cNvPicPr>
            <a:picLocks/>
          </p:cNvPicPr>
          <p:nvPr/>
        </p:nvPicPr>
        <p:blipFill rotWithShape="1">
          <a:blip r:embed="rId4"/>
          <a:srcRect b="24331"/>
          <a:stretch/>
        </p:blipFill>
        <p:spPr>
          <a:xfrm>
            <a:off x="-240324" y="796785"/>
            <a:ext cx="9702800" cy="518941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68359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6988" y="427612"/>
            <a:ext cx="6324601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Purchase</a:t>
            </a:r>
            <a:r>
              <a:rPr lang="en-GB" altLang="en-US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 </a:t>
            </a: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KPI’s – Chilled Total Salmon</a:t>
            </a: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8583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591473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76750" y="6507163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59176CE-D80D-B34A-B8D0-3BDE46ED9E57}"/>
              </a:ext>
            </a:extLst>
          </p:cNvPr>
          <p:cNvPicPr>
            <a:picLocks/>
          </p:cNvPicPr>
          <p:nvPr/>
        </p:nvPicPr>
        <p:blipFill rotWithShape="1">
          <a:blip r:embed="rId4"/>
          <a:srcRect b="21282"/>
          <a:stretch/>
        </p:blipFill>
        <p:spPr>
          <a:xfrm>
            <a:off x="-273539" y="1148862"/>
            <a:ext cx="9603154" cy="479864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697407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5C646565-504B-2049-4665-65645F32332E}"/>
  <p:tag name="WSP_FILE_NAME" val="C:\USERS\TEMP.ENTERPRISE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39,0,0"/>
  <p:tag name="LOCAL_PAGE_PANEL_TAG" val="Title"/>
  <p:tag name="WSP_FILE_DATA_TYPE" val="2"/>
  <p:tag name="IS APPENDED" val="0"/>
  <p:tag name="CONVERSION" val="NON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5C646565-504B-2049-4665-65645F32332E}"/>
  <p:tag name="WSP_FILE_NAME" val="C:\USERS\TEMP.ENTERPRISE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40,0,0"/>
  <p:tag name="LOCAL_PAGE_PANEL_TAG" val="Title"/>
  <p:tag name="WSP_FILE_DATA_TYPE" val="2"/>
  <p:tag name="IS APPENDED" val="0"/>
  <p:tag name="CONVERSION" val="NON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5C646565-504B-2049-4665-65645F32332E}"/>
  <p:tag name="WSP_FILE_NAME" val="C:\USERS\TEMP.ENTERPRISE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42,0,0"/>
  <p:tag name="LOCAL_PAGE_PANEL_TAG" val="Title"/>
  <p:tag name="WSP_FILE_DATA_TYPE" val="2"/>
  <p:tag name="IS APPENDED" val="0"/>
  <p:tag name="CONVERSION" val="NON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5C646565-504B-2049-4665-65645F32332E}"/>
  <p:tag name="WSP_FILE_NAME" val="C:\USERS\TEMP.ENTERPRISE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41,0,0"/>
  <p:tag name="LOCAL_PAGE_PANEL_TAG" val="Title"/>
  <p:tag name="WSP_FILE_DATA_TYPE" val="2"/>
  <p:tag name="IS APPENDED" val="0"/>
  <p:tag name="CONVERSION" val="NONE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afish - reduced template for supplier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Label xmlns="cebd32e3-9ab6-41ee-b1af-b8405a8d4e68" xsi:nil="true"/>
    <DocumentTopic xmlns="cebd32e3-9ab6-41ee-b1af-b8405a8d4e68">
      <Value>Technical Report</Value>
    </DocumentTopic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>NielsenIQ</DocumentSource>
    <PublicationDate xmlns="cebd32e3-9ab6-41ee-b1af-b8405a8d4e68">2024-08-08T23:00:00+00:00</PublicationDate>
    <DocumentAdded xmlns="cebd32e3-9ab6-41ee-b1af-b8405a8d4e68">2024-08-08T23:00:00+00:00</DocumentAdded>
    <TaxCatchAll xmlns="cebd32e3-9ab6-41ee-b1af-b8405a8d4e68">
      <Value>1661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July 2024</TermName>
          <TermId xmlns="http://schemas.microsoft.com/office/infopath/2007/PartnerControls">8dc28c85-19a5-461a-b615-eda8e00d2d13</TermId>
        </TermInfo>
      </Terms>
    </j7c1b49d505545c2a69692ae734740bd>
    <DocumentSummary xmlns="cebd32e3-9ab6-41ee-b1af-b8405a8d4e68">2024 Monthly Species reports</DocumentSummary>
    <ContentStartDate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4C8929BE-86CC-4B2B-9B94-2C65AD880CB4}"/>
</file>

<file path=customXml/itemProps2.xml><?xml version="1.0" encoding="utf-8"?>
<ds:datastoreItem xmlns:ds="http://schemas.openxmlformats.org/officeDocument/2006/customXml" ds:itemID="{75D9AEEF-A0BC-4880-B974-B50DBB069314}"/>
</file>

<file path=customXml/itemProps3.xml><?xml version="1.0" encoding="utf-8"?>
<ds:datastoreItem xmlns:ds="http://schemas.openxmlformats.org/officeDocument/2006/customXml" ds:itemID="{FAAD5127-5609-4570-8CE5-43BD25430CE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6800</TotalTime>
  <Words>652</Words>
  <Application>Microsoft Office PowerPoint</Application>
  <PresentationFormat>On-screen Show (4:3)</PresentationFormat>
  <Paragraphs>76</Paragraphs>
  <Slides>23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Custom Design</vt:lpstr>
      <vt:lpstr>Seafish - reduced template for suppliers</vt:lpstr>
      <vt:lpstr>Microsoft Excel 97-2003 Worksheet</vt:lpstr>
      <vt:lpstr>UK Salmon Report Data to 13.07.24</vt:lpstr>
      <vt:lpstr>PowerPoint Presentation</vt:lpstr>
      <vt:lpstr>PowerPoint Presentation</vt:lpstr>
      <vt:lpstr>Long Term Trends – Total Salmon</vt:lpstr>
      <vt:lpstr>Long Term Trends – Chilled Total Salmon</vt:lpstr>
      <vt:lpstr>Long Term Trends – Frozen Total Salmon</vt:lpstr>
      <vt:lpstr>Long Term Trends – Ambient Total Salmon </vt:lpstr>
      <vt:lpstr>PowerPoint Presentation</vt:lpstr>
      <vt:lpstr>PowerPoint Presentation</vt:lpstr>
      <vt:lpstr>PowerPoint Presentation</vt:lpstr>
      <vt:lpstr>PowerPoint Presentation</vt:lpstr>
      <vt:lpstr>Rolling Purchase KPI’s – Total Salmon</vt:lpstr>
      <vt:lpstr>Rolling Purchase KPI’s – Chilled Total Salmon</vt:lpstr>
      <vt:lpstr>Rolling Purchase KPI’s – Frozen Total Salmon</vt:lpstr>
      <vt:lpstr>Rolling Purchase KPI’s – Ambient Total Salmon</vt:lpstr>
      <vt:lpstr>Retailer Share of Trade £ - Total Salmon</vt:lpstr>
      <vt:lpstr>Retailer Share of Trade £ - Chilled Total Salmon</vt:lpstr>
      <vt:lpstr>Retailer Share of Trade £ - Frozen Total Salmon</vt:lpstr>
      <vt:lpstr>Retailer Share of Trade £ - Ambient Total Salmon</vt:lpstr>
      <vt:lpstr>Market Context – Total Fish</vt:lpstr>
      <vt:lpstr>PowerPoint Presentation</vt:lpstr>
      <vt:lpstr>Glossary</vt:lpstr>
      <vt:lpstr>PowerPoint Presentation</vt:lpstr>
    </vt:vector>
  </TitlesOfParts>
  <Company>ACNielsen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July NIQ Salmon Report</dc:title>
  <dc:creator>anderi01</dc:creator>
  <cp:lastModifiedBy>Mehera, Harjyot Kaur P</cp:lastModifiedBy>
  <cp:revision>773</cp:revision>
  <dcterms:created xsi:type="dcterms:W3CDTF">2009-04-16T08:15:59Z</dcterms:created>
  <dcterms:modified xsi:type="dcterms:W3CDTF">2024-07-31T09:09:26Z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White background PowerPoint template, 2007.</vt:lpwstr>
  </property>
  <property fmtid="{D5CDD505-2E9C-101B-9397-08002B2CF9AE}" pid="3" name="Order">
    <vt:lpwstr>1700.00000000000</vt:lpwstr>
  </property>
  <property fmtid="{D5CDD505-2E9C-101B-9397-08002B2CF9AE}" pid="4" name="Date of Announcement">
    <vt:lpwstr>2007-01-18T00:00:00Z</vt:lpwstr>
  </property>
  <property fmtid="{D5CDD505-2E9C-101B-9397-08002B2CF9AE}" pid="5" name="GeoScope">
    <vt:lpwstr>United States</vt:lpwstr>
  </property>
  <property fmtid="{D5CDD505-2E9C-101B-9397-08002B2CF9AE}" pid="6" name="Freshness Date">
    <vt:lpwstr>2008-12-22T00:00:00Z</vt:lpwstr>
  </property>
  <property fmtid="{D5CDD505-2E9C-101B-9397-08002B2CF9AE}" pid="7" name="Details">
    <vt:lpwstr>Presentation template with White background</vt:lpwstr>
  </property>
  <property fmtid="{D5CDD505-2E9C-101B-9397-08002B2CF9AE}" pid="8" name="Region">
    <vt:lpwstr>Global</vt:lpwstr>
  </property>
  <property fmtid="{D5CDD505-2E9C-101B-9397-08002B2CF9AE}" pid="9" name="display_urn:schemas-microsoft-com:office:office#Primary_x0020_Contact">
    <vt:lpwstr>Akhtar, Sonia</vt:lpwstr>
  </property>
  <property fmtid="{D5CDD505-2E9C-101B-9397-08002B2CF9AE}" pid="10" name="Topic">
    <vt:lpwstr>Templates</vt:lpwstr>
  </property>
  <property fmtid="{D5CDD505-2E9C-101B-9397-08002B2CF9AE}" pid="11" name="ContentType">
    <vt:lpwstr>iShare Document</vt:lpwstr>
  </property>
  <property fmtid="{D5CDD505-2E9C-101B-9397-08002B2CF9AE}" pid="12" name="Primary Contact">
    <vt:lpwstr>134</vt:lpwstr>
  </property>
  <property fmtid="{D5CDD505-2E9C-101B-9397-08002B2CF9AE}" pid="13" name="North American Consumer Group">
    <vt:lpwstr>0</vt:lpwstr>
  </property>
  <property fmtid="{D5CDD505-2E9C-101B-9397-08002B2CF9AE}" pid="14" name="ContentTypeId">
    <vt:lpwstr>0x010100FBC0F8BFD01A91498CA7837A71EEDFDB02005AE5335FCC83EB48B1308B6A764FBC1C</vt:lpwstr>
  </property>
  <property fmtid="{D5CDD505-2E9C-101B-9397-08002B2CF9AE}" pid="15" name="Market Data Document Path">
    <vt:lpwstr>1661;#July 2024|8dc28c85-19a5-461a-b615-eda8e00d2d13</vt:lpwstr>
  </property>
</Properties>
</file>