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ppt/tags/tag2.xml" ContentType="application/vnd.openxmlformats-officedocument.presentationml.tags+xml"/>
  <Override PartName="/docProps/core.xml" ContentType="application/vnd.openxmlformats-package.core-propertie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1286" r:id="rId1"/>
  </p:sldMasterIdLst>
  <p:notesMasterIdLst>
    <p:notesMasterId r:id="rId25"/>
  </p:notesMasterIdLst>
  <p:handoutMasterIdLst>
    <p:handoutMasterId r:id="rId26"/>
  </p:handoutMasterIdLst>
  <p:sldIdLst>
    <p:sldId id="610" r:id="rId2"/>
    <p:sldId id="530" r:id="rId3"/>
    <p:sldId id="532" r:id="rId4"/>
    <p:sldId id="495" r:id="rId5"/>
    <p:sldId id="496" r:id="rId6"/>
    <p:sldId id="497" r:id="rId7"/>
    <p:sldId id="498" r:id="rId8"/>
    <p:sldId id="603" r:id="rId9"/>
    <p:sldId id="604" r:id="rId10"/>
    <p:sldId id="605" r:id="rId11"/>
    <p:sldId id="606" r:id="rId12"/>
    <p:sldId id="503" r:id="rId13"/>
    <p:sldId id="504" r:id="rId14"/>
    <p:sldId id="505" r:id="rId15"/>
    <p:sldId id="506" r:id="rId16"/>
    <p:sldId id="484" r:id="rId17"/>
    <p:sldId id="485" r:id="rId18"/>
    <p:sldId id="486" r:id="rId19"/>
    <p:sldId id="487" r:id="rId20"/>
    <p:sldId id="507" r:id="rId21"/>
    <p:sldId id="516" r:id="rId22"/>
    <p:sldId id="607" r:id="rId23"/>
    <p:sldId id="609" r:id="rId24"/>
  </p:sldIdLst>
  <p:sldSz cx="9144000" cy="6858000" type="screen4x3"/>
  <p:notesSz cx="7035800" cy="9334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85BC"/>
    <a:srgbClr val="0082D1"/>
    <a:srgbClr val="D6BC38"/>
    <a:srgbClr val="ED8000"/>
    <a:srgbClr val="63B1E5"/>
    <a:srgbClr val="477F80"/>
    <a:srgbClr val="A8B400"/>
    <a:srgbClr val="007C9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0" autoAdjust="0"/>
    <p:restoredTop sz="88523" autoAdjust="0"/>
  </p:normalViewPr>
  <p:slideViewPr>
    <p:cSldViewPr snapToGrid="0"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E384D02-DAA6-4F66-8EBC-8C2F63D573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407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4625" y="0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33888"/>
            <a:ext cx="5629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4625" y="8866188"/>
            <a:ext cx="304958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543" tIns="46772" rIns="93543" bIns="4677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751FEE-26C0-4BD4-904C-EF1177735B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8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194B827-D9C8-41EA-B3FD-B558FB9A6E37}" type="slidenum">
              <a:rPr lang="en-GB" altLang="en-US" smtClean="0">
                <a:ea typeface="Geneva"/>
                <a:cs typeface="Geneva"/>
              </a:rPr>
              <a:pPr eaLnBrk="1" hangingPunct="1">
                <a:spcBef>
                  <a:spcPct val="0"/>
                </a:spcBef>
              </a:pPr>
              <a:t>12</a:t>
            </a:fld>
            <a:endParaRPr lang="en-GB" altLang="en-US" smtClean="0"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1137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50CE81-A24E-425A-903E-282FDC63EC2D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1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CD8321-DE23-4552-9911-75B1718F04C4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25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FB31CF-A03D-43D3-AD79-312CCA7C7723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8DB839-1050-40D1-92E2-D65155EA4B38}" type="slidenum">
              <a:rPr lang="en-GB" altLang="en-US" smtClean="0">
                <a:ea typeface="ＭＳ Ｐゴシック" pitchFamily="34" charset="-128"/>
                <a:cs typeface="Arial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 smtClean="0"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20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2"/>
            <a:ext cx="9143390" cy="6857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3000" b="1" baseline="0">
                <a:solidFill>
                  <a:schemeClr val="accent3"/>
                </a:solidFill>
              </a:defRPr>
            </a:lvl1pPr>
          </a:lstStyle>
          <a:p>
            <a:r>
              <a:rPr lang="en-GB" dirty="0"/>
              <a:t>Presentation title to go here, up to a maximum of two lines of text.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subtitle </a:t>
            </a:r>
            <a:r>
              <a:rPr lang="mr-IN" dirty="0"/>
              <a:t>–</a:t>
            </a:r>
            <a:r>
              <a:rPr lang="en-GB" dirty="0"/>
              <a:t> date / presenter’s name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4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367300" y="1384137"/>
            <a:ext cx="8387999" cy="4656000"/>
          </a:xfrm>
          <a:prstGeom prst="rect">
            <a:avLst/>
          </a:prstGeom>
        </p:spPr>
        <p:txBody>
          <a:bodyPr lIns="108000" tIns="46800" rIns="108000" bIns="46800" anchor="ctr" anchorCtr="0"/>
          <a:lstStyle>
            <a:lvl1pPr marL="0" indent="-360000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 sz="3200" b="0" baseline="0">
                <a:solidFill>
                  <a:schemeClr val="tx2"/>
                </a:solidFill>
              </a:defRPr>
            </a:lvl1pPr>
            <a:lvl2pPr marL="0" indent="-360000">
              <a:spcAft>
                <a:spcPts val="600"/>
              </a:spcAft>
              <a:buFont typeface="Arial" pitchFamily="34" charset="0"/>
              <a:buNone/>
              <a:defRPr sz="2400" b="0" baseline="0"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/>
              <a:t>Click here to insert a feature quote which could run to a number of lines.</a:t>
            </a:r>
          </a:p>
          <a:p>
            <a:pPr lvl="1"/>
            <a:r>
              <a:rPr lang="en-US" dirty="0"/>
              <a:t>Supporting information could be set in grey.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2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uture with caption (full ble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ln>
            <a:noFill/>
          </a:ln>
        </p:spPr>
        <p:txBody>
          <a:bodyPr anchor="ctr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/>
            </a:lvl1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" y="-1"/>
            <a:ext cx="2659063" cy="6858001"/>
          </a:xfrm>
          <a:gradFill flip="none" rotWithShape="1">
            <a:gsLst>
              <a:gs pos="0">
                <a:srgbClr val="0077C8">
                  <a:alpha val="85000"/>
                </a:srgbClr>
              </a:gs>
              <a:gs pos="100000">
                <a:schemeClr val="accent1">
                  <a:alpha val="90000"/>
                </a:schemeClr>
              </a:gs>
            </a:gsLst>
            <a:lin ang="16200000" scaled="0"/>
            <a:tileRect/>
          </a:gradFill>
          <a:ln>
            <a:noFill/>
          </a:ln>
        </p:spPr>
        <p:txBody>
          <a:bodyPr lIns="360000" tIns="342000">
            <a:normAutofit/>
          </a:bodyPr>
          <a:lstStyle>
            <a:lvl1pPr marL="0" indent="0" algn="l">
              <a:buNone/>
              <a:defRPr sz="24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image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02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7300" y="1354667"/>
            <a:ext cx="8387999" cy="41760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Lucida Grande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to add a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67300" y="5530667"/>
            <a:ext cx="8387999" cy="48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add a caption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43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904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 / Closing Slide">
    <p:bg>
      <p:bgPr>
        <a:gradFill flip="none" rotWithShape="1">
          <a:gsLst>
            <a:gs pos="0">
              <a:schemeClr val="tx2"/>
            </a:gs>
            <a:gs pos="100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" y="916"/>
            <a:ext cx="9142017" cy="68561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46" y="848699"/>
            <a:ext cx="8387999" cy="1225639"/>
          </a:xfrm>
        </p:spPr>
        <p:txBody>
          <a:bodyPr anchor="b">
            <a:normAutofit/>
          </a:bodyPr>
          <a:lstStyle>
            <a:lvl1pPr algn="l">
              <a:defRPr sz="4000" b="1" baseline="0">
                <a:solidFill>
                  <a:srgbClr val="FECC0C"/>
                </a:solidFill>
              </a:defRPr>
            </a:lvl1pPr>
          </a:lstStyle>
          <a:p>
            <a:r>
              <a:rPr lang="en-GB" dirty="0"/>
              <a:t>Thank you / closing text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46" y="2195084"/>
            <a:ext cx="8387999" cy="598757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Prompt for questions to go here?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0" y="5725585"/>
            <a:ext cx="1453485" cy="663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139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7100" y="6231601"/>
            <a:ext cx="290900" cy="258132"/>
          </a:xfrm>
          <a:prstGeom prst="rect">
            <a:avLst/>
          </a:prstGeom>
        </p:spPr>
        <p:txBody>
          <a:bodyPr/>
          <a:lstStyle/>
          <a:p>
            <a:fld id="{3F17AC1C-9FE1-42FA-99A3-80DA8DDB6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33772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Aqua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7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Oilskin Yellow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02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Lifebuoy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2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eaweed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17015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0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 - Storm Gre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7519737" y="5810809"/>
            <a:ext cx="1463842" cy="8382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8" y="20"/>
            <a:ext cx="91420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60" y="1450429"/>
            <a:ext cx="8387999" cy="1967999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760" y="860566"/>
            <a:ext cx="8387999" cy="494841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add sub heading if needed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4589" y="6026323"/>
            <a:ext cx="1162661" cy="530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21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ictu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="" xmlns:a16="http://schemas.microsoft.com/office/drawing/2014/main" id="{DC2554E4-8B5E-445A-BB8A-87BE2A43163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9307"/>
            <a:ext cx="9144000" cy="6867307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/>
              <a:t>Click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758" y="1617947"/>
            <a:ext cx="5573962" cy="707886"/>
          </a:xfrm>
          <a:solidFill>
            <a:schemeClr val="tx2">
              <a:alpha val="85000"/>
            </a:schemeClr>
          </a:solidFill>
        </p:spPr>
        <p:txBody>
          <a:bodyPr wrap="none" anchor="t">
            <a:spAutoFit/>
          </a:bodyPr>
          <a:lstStyle>
            <a:lvl1pPr algn="l">
              <a:lnSpc>
                <a:spcPct val="100000"/>
              </a:lnSpc>
              <a:defRPr sz="40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section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9742" y="879180"/>
            <a:ext cx="5270995" cy="461665"/>
          </a:xfrm>
          <a:solidFill>
            <a:schemeClr val="tx2">
              <a:alpha val="85000"/>
            </a:schemeClr>
          </a:solidFill>
        </p:spPr>
        <p:txBody>
          <a:bodyPr wrap="none">
            <a:sp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Add sub heading or delete this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56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3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7296" y="274642"/>
            <a:ext cx="8388000" cy="863999"/>
          </a:xfrm>
        </p:spPr>
        <p:txBody>
          <a:bodyPr/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696" y="1384403"/>
            <a:ext cx="4038600" cy="4656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46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7296" y="274642"/>
            <a:ext cx="8388000" cy="86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slide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296" y="1384205"/>
            <a:ext cx="8388000" cy="465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F4D6AC0-E236-44CD-AA44-B333F2F3E1A2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8122394" y="6207629"/>
            <a:ext cx="744852" cy="33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35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287" r:id="rId1"/>
    <p:sldLayoutId id="2147491288" r:id="rId2"/>
    <p:sldLayoutId id="2147491289" r:id="rId3"/>
    <p:sldLayoutId id="2147491290" r:id="rId4"/>
    <p:sldLayoutId id="2147491291" r:id="rId5"/>
    <p:sldLayoutId id="2147491292" r:id="rId6"/>
    <p:sldLayoutId id="2147491293" r:id="rId7"/>
    <p:sldLayoutId id="2147491294" r:id="rId8"/>
    <p:sldLayoutId id="2147491295" r:id="rId9"/>
    <p:sldLayoutId id="2147491296" r:id="rId10"/>
    <p:sldLayoutId id="2147491297" r:id="rId11"/>
    <p:sldLayoutId id="2147491298" r:id="rId12"/>
    <p:sldLayoutId id="2147491299" r:id="rId13"/>
    <p:sldLayoutId id="2147491300" r:id="rId14"/>
    <p:sldLayoutId id="2147491301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–"/>
        <a:defRPr sz="2600" kern="1200">
          <a:solidFill>
            <a:srgbClr val="54585A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–"/>
        <a:defRPr sz="2400" kern="1200">
          <a:solidFill>
            <a:srgbClr val="54585A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–"/>
        <a:defRPr sz="2200" kern="1200">
          <a:solidFill>
            <a:srgbClr val="54585A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rgbClr val="54585A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1800" kern="1200">
          <a:solidFill>
            <a:srgbClr val="54585A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image" Target="../media/image18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image" Target="../media/image1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image" Target="../media/image2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UK </a:t>
            </a:r>
            <a:r>
              <a:rPr lang="en-GB" dirty="0" smtClean="0"/>
              <a:t>Salmon </a:t>
            </a:r>
            <a:r>
              <a:rPr lang="en-GB" dirty="0"/>
              <a:t>Report Data to </a:t>
            </a:r>
            <a:r>
              <a:rPr lang="en-GB" dirty="0" smtClean="0"/>
              <a:t>03.10.20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744" y="2195083"/>
            <a:ext cx="8387999" cy="3035284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ScanTrack</a:t>
            </a:r>
            <a:r>
              <a:rPr lang="en-GB" dirty="0"/>
              <a:t> data includes GB Total Coverage and the discounters, plus Northern Ireland Total Coverage and Musgraves.</a:t>
            </a:r>
          </a:p>
          <a:p>
            <a:endParaRPr lang="en-GB" dirty="0" smtClean="0"/>
          </a:p>
          <a:p>
            <a:r>
              <a:rPr lang="en-GB" dirty="0" err="1" smtClean="0"/>
              <a:t>HomeScan</a:t>
            </a:r>
            <a:r>
              <a:rPr lang="en-GB" dirty="0" smtClean="0"/>
              <a:t> </a:t>
            </a:r>
            <a:r>
              <a:rPr lang="en-GB" dirty="0"/>
              <a:t>data is based upon a GB consumer panel and should only be used for trends, not absolute values.	</a:t>
            </a:r>
          </a:p>
          <a:p>
            <a:endParaRPr lang="en-GB" dirty="0" smtClean="0"/>
          </a:p>
          <a:p>
            <a:r>
              <a:rPr lang="en-GB" dirty="0" smtClean="0"/>
              <a:t>All </a:t>
            </a:r>
            <a:r>
              <a:rPr lang="en-GB" dirty="0"/>
              <a:t>data released after w/e 26.03.16 is coded according to refined definitions available from Seafish.</a:t>
            </a:r>
          </a:p>
          <a:p>
            <a:endParaRPr lang="en-GB" dirty="0" smtClean="0"/>
          </a:p>
          <a:p>
            <a:r>
              <a:rPr lang="en-GB" dirty="0" smtClean="0"/>
              <a:t>Species </a:t>
            </a:r>
            <a:r>
              <a:rPr lang="en-GB" dirty="0"/>
              <a:t>specific data now includes Meals</a:t>
            </a:r>
          </a:p>
        </p:txBody>
      </p:sp>
    </p:spTree>
    <p:extLst>
      <p:ext uri="{BB962C8B-B14F-4D97-AF65-F5344CB8AC3E}">
        <p14:creationId xmlns:p14="http://schemas.microsoft.com/office/powerpoint/2010/main" val="14414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9050" y="466535"/>
            <a:ext cx="63785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Frozen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5100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22.02.20</a:t>
            </a:r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" y="685269"/>
            <a:ext cx="8877300" cy="5667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0870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5875" y="540837"/>
            <a:ext cx="657860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cs typeface="Arial" pitchFamily="34" charset="0"/>
              </a:rPr>
              <a:t>Purchase KPI’s – Ambient Total Salmon</a:t>
            </a:r>
            <a:endParaRPr lang="en-US" sz="2800" kern="0" dirty="0">
              <a:solidFill>
                <a:schemeClr val="tx2">
                  <a:lumMod val="90000"/>
                  <a:lumOff val="10000"/>
                </a:schemeClr>
              </a:solidFill>
              <a:latin typeface="Arial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467901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4827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9" y="736785"/>
            <a:ext cx="8877300" cy="5667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77504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42437" y="944563"/>
            <a:ext cx="8642351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Total Salmon</a:t>
            </a:r>
          </a:p>
        </p:txBody>
      </p:sp>
      <p:graphicFrame>
        <p:nvGraphicFramePr>
          <p:cNvPr id="1638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523791"/>
              </p:ext>
            </p:extLst>
          </p:nvPr>
        </p:nvGraphicFramePr>
        <p:xfrm>
          <a:off x="360609" y="1820863"/>
          <a:ext cx="8242478" cy="411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93" name="Worksheet" r:id="rId4" imgW="8543883" imgH="5362678" progId="Excel.Sheet.8">
                  <p:embed/>
                </p:oleObj>
              </mc:Choice>
              <mc:Fallback>
                <p:oleObj name="Worksheet" r:id="rId4" imgW="8543883" imgH="536267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09" y="1820863"/>
                        <a:ext cx="8242478" cy="4116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396097115"/>
              </p:ext>
            </p:ext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-22225" y="947738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Chilled Total Salmon</a:t>
            </a:r>
          </a:p>
        </p:txBody>
      </p:sp>
      <p:graphicFrame>
        <p:nvGraphicFramePr>
          <p:cNvPr id="174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078893"/>
              </p:ext>
            </p:extLst>
          </p:nvPr>
        </p:nvGraphicFramePr>
        <p:xfrm>
          <a:off x="334852" y="1970088"/>
          <a:ext cx="8285274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17" name="Worksheet" r:id="rId3" imgW="8724769" imgH="4562458" progId="Excel.Sheet.8">
                  <p:embed/>
                </p:oleObj>
              </mc:Choice>
              <mc:Fallback>
                <p:oleObj name="Worksheet" r:id="rId3" imgW="8724769" imgH="4562458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52" y="1970088"/>
                        <a:ext cx="8285274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8114031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4619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Rolling Purchase KPI’s – Frozen Total Salmon</a:t>
            </a:r>
          </a:p>
        </p:txBody>
      </p:sp>
      <p:graphicFrame>
        <p:nvGraphicFramePr>
          <p:cNvPr id="1843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658114"/>
              </p:ext>
            </p:extLst>
          </p:nvPr>
        </p:nvGraphicFramePr>
        <p:xfrm>
          <a:off x="614363" y="1641475"/>
          <a:ext cx="7843837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1" name="Worksheet" r:id="rId3" imgW="8562923" imgH="4810221" progId="Excel.Sheet.8">
                  <p:embed/>
                </p:oleObj>
              </mc:Choice>
              <mc:Fallback>
                <p:oleObj name="Worksheet" r:id="rId3" imgW="8562923" imgH="4810221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641475"/>
                        <a:ext cx="7843837" cy="440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81309883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-12700" y="952500"/>
            <a:ext cx="8642350" cy="5715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Rolling Purchase KPI’s – Ambient Total Salmon</a:t>
            </a:r>
          </a:p>
        </p:txBody>
      </p:sp>
      <p:graphicFrame>
        <p:nvGraphicFramePr>
          <p:cNvPr id="1945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93727"/>
              </p:ext>
            </p:extLst>
          </p:nvPr>
        </p:nvGraphicFramePr>
        <p:xfrm>
          <a:off x="528638" y="1720850"/>
          <a:ext cx="7927975" cy="444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65" name="Worksheet" r:id="rId3" imgW="8534362" imgH="4781596" progId="Excel.Sheet.8">
                  <p:embed/>
                </p:oleObj>
              </mc:Choice>
              <mc:Fallback>
                <p:oleObj name="Worksheet" r:id="rId3" imgW="8534362" imgH="4781596" progId="Excel.Shee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720850"/>
                        <a:ext cx="7927975" cy="444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095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35125749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77325" y="653022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23813" y="944563"/>
            <a:ext cx="8642351" cy="5302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06783862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4025" y="1196975"/>
            <a:ext cx="8240713" cy="514667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45664729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-17463" y="947738"/>
            <a:ext cx="8642351" cy="58896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Chilled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63968366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4013" y="1262063"/>
            <a:ext cx="8358187" cy="50990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5214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27135088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421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763" y="966788"/>
            <a:ext cx="8642350" cy="531812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Retailer Share of Trade £ - Frozen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902099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3550" y="1370013"/>
            <a:ext cx="8189913" cy="508476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979689167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763" y="969963"/>
            <a:ext cx="8642350" cy="487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Retailer Share of Trade £ - Ambient Total Salmon</a:t>
            </a:r>
          </a:p>
        </p:txBody>
      </p:sp>
      <p:pic>
        <p:nvPicPr>
          <p:cNvPr id="2" name="Picture 1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10649363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7325" y="1406525"/>
            <a:ext cx="8669338" cy="50942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739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15262938"/>
              </p:ext>
            </p:ext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77325" y="649460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0" y="64348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sp>
        <p:nvSpPr>
          <p:cNvPr id="6148" name="Title 1"/>
          <p:cNvSpPr txBox="1">
            <a:spLocks/>
          </p:cNvSpPr>
          <p:nvPr/>
        </p:nvSpPr>
        <p:spPr bwMode="auto">
          <a:xfrm>
            <a:off x="0" y="944563"/>
            <a:ext cx="42370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457200" eaLnBrk="0" hangingPunct="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457200" eaLnBrk="0" hangingPunct="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3200" dirty="0" smtClean="0">
                <a:solidFill>
                  <a:srgbClr val="012E7F"/>
                </a:solidFill>
                <a:cs typeface="Arial" pitchFamily="34" charset="0"/>
              </a:rPr>
              <a:t>Executive </a:t>
            </a:r>
            <a:r>
              <a:rPr lang="en-GB" altLang="en-US" sz="3200" dirty="0" smtClean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Overview</a:t>
            </a:r>
          </a:p>
        </p:txBody>
      </p:sp>
      <p:pic>
        <p:nvPicPr>
          <p:cNvPr id="4" name="Picture 3"/>
          <p:cNvPicPr/>
          <p:nvPr>
            <p:extLst>
              <p:ext uri="{D42A27DB-BD31-4B8C-83A1-F6EECF244321}">
                <p14:modId xmlns:p14="http://schemas.microsoft.com/office/powerpoint/2010/main" val="42758023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408215" y="6456173"/>
            <a:ext cx="2200275" cy="247650"/>
          </a:xfrm>
          <a:prstGeom prst="rect">
            <a:avLst/>
          </a:prstGeom>
        </p:spPr>
      </p:pic>
      <p:pic>
        <p:nvPicPr>
          <p:cNvPr id="5" name="Picture 4"/>
          <p:cNvPicPr/>
          <p:nvPr>
            <p:extLst>
              <p:ext uri="{D42A27DB-BD31-4B8C-83A1-F6EECF244321}">
                <p14:modId xmlns:p14="http://schemas.microsoft.com/office/powerpoint/2010/main" val="3645932044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2700" y="1952625"/>
            <a:ext cx="9123363" cy="295275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-14288" y="486689"/>
            <a:ext cx="9144001" cy="4587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Market Context – Total Fish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2925673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338" y="1080438"/>
            <a:ext cx="9074150" cy="501491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579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</a:t>
            </a:r>
            <a:r>
              <a:rPr lang="en-GB" altLang="en-US" sz="1400" dirty="0" err="1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Scanrack</a:t>
            </a: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40617772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0912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4288" y="302641"/>
            <a:ext cx="9104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Market</a:t>
            </a:r>
            <a:r>
              <a:rPr lang="en-GB" altLang="en-US" sz="25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Context – Total Fish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ea typeface="MS PGothic" pitchFamily="34" charset="-128"/>
                <a:cs typeface="Arial" pitchFamily="34" charset="0"/>
              </a:rPr>
              <a:t> </a:t>
            </a:r>
            <a:r>
              <a:rPr lang="en-GB" altLang="en-US" sz="2800" i="1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</a:rPr>
              <a:t>continued</a:t>
            </a:r>
            <a:endParaRPr lang="en-US" sz="2800" i="1" kern="0" dirty="0">
              <a:solidFill>
                <a:schemeClr val="tx2">
                  <a:lumMod val="90000"/>
                  <a:lumOff val="1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5707479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13" y="782961"/>
            <a:ext cx="9097962" cy="5284787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58940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672047799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61918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9525" y="406127"/>
            <a:ext cx="6481763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>
                <a:latin typeface="Arial" pitchFamily="34" charset="0"/>
              </a:rPr>
              <a:t>Glossary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6694" y="975893"/>
            <a:ext cx="7708106" cy="448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Data is sourced from  Nielsen 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Scantrack – EPOS from key retailers </a:t>
            </a:r>
            <a:r>
              <a:rPr lang="en-GB" altLang="en-US" sz="1000" dirty="0" smtClean="0">
                <a:solidFill>
                  <a:srgbClr val="0062AE"/>
                </a:solidFill>
              </a:rPr>
              <a:t>(including </a:t>
            </a:r>
            <a:r>
              <a:rPr lang="en-GB" altLang="en-US" sz="1000" dirty="0">
                <a:solidFill>
                  <a:srgbClr val="0062AE"/>
                </a:solidFill>
              </a:rPr>
              <a:t>discounters) and some sample EPOS.</a:t>
            </a:r>
          </a:p>
          <a:p>
            <a:pPr marL="361950" lvl="2" indent="-180975">
              <a:spcBef>
                <a:spcPts val="300"/>
              </a:spcBef>
              <a:buClr>
                <a:srgbClr val="0062AE"/>
              </a:buClr>
              <a:buFont typeface="Arial" pitchFamily="34" charset="0"/>
              <a:buChar char="–"/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Homescan – Consumer panel of 15,000 households using hand held scanners to record grocery purchases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MAT – Moving Annual Total i.e. 52 weeks, TY= This year, YA= Year ago, 2YA =Two years ago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Fish – Seafood (i.e. fish and shellfish)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Fresh – Chilled 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 definitions: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Batter - Fish / shellfish which is described as being coated in batter / battered / tempura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 takes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Breaded - Fish / shellfish which is described as being coated in breadcrumbs / breaded / crumb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cake / finger segments takes priority.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Cakes - Fish / shellfish which are described as cakes.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Dusted - Fish / shellfish which are described as dusted or lightly coated (in seasoned flour)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Fingers - Fish / shellfish which are described as fingers.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Meals - Fish / shellfish which are described as meals and/or contain a carbohydrate, exclude all meals which contain a mixture of meat and seafood protein.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Natural - Fish / shellfish that has not had anything added or done to it, other than that required for basic processing. It can be raw or cooked or smoked, whole / fillets/ headed / gutted fish or shucked &amp; peeled shellfish.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Prepared - Fish / shellfish that has other ingredients or has been processed in any way different to the other segments e.g. packaged in brine / water / oil / marinade, or smoked  / treated / prepared / topped / crusted / stuffed / served with a relish but is not a meal.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Sauce - Fish / shellfish which is described as being in a sauce or with a separate sauce / dressing / dip (can be a sachet) but has no other additions e.g. lettuce </a:t>
            </a:r>
            <a:r>
              <a:rPr lang="en-GB" altLang="en-US" sz="1000" dirty="0" err="1">
                <a:solidFill>
                  <a:srgbClr val="0062AE"/>
                </a:solidFill>
              </a:rPr>
              <a:t>n.b.</a:t>
            </a:r>
            <a:r>
              <a:rPr lang="en-GB" altLang="en-US" sz="1000" dirty="0">
                <a:solidFill>
                  <a:srgbClr val="0062AE"/>
                </a:solidFill>
              </a:rPr>
              <a:t> Batter, Breaded, Cakes, Dusted &amp; Finger segments take priority.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Sushi - Fish / shellfish which is described as sushi or sashimi.</a:t>
            </a:r>
          </a:p>
          <a:p>
            <a:pPr marL="180975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50" dirty="0">
                <a:solidFill>
                  <a:srgbClr val="0070C0"/>
                </a:solidFill>
              </a:rPr>
              <a:t>Segments can be further broken down into: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Sector i.e. Chilled, Frozen &amp; Ambient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By Species e.g. Cod, Haddock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Smoked &amp; Unsmoked </a:t>
            </a:r>
          </a:p>
          <a:p>
            <a:pPr marL="361950" lvl="1" indent="-180975">
              <a:spcBef>
                <a:spcPts val="300"/>
              </a:spcBef>
              <a:buClr>
                <a:srgbClr val="0062AE"/>
              </a:buClr>
              <a:defRPr/>
            </a:pPr>
            <a:r>
              <a:rPr lang="en-GB" altLang="en-US" sz="1000" dirty="0">
                <a:solidFill>
                  <a:srgbClr val="0062AE"/>
                </a:solidFill>
              </a:rPr>
              <a:t>Organic &amp; Standard</a:t>
            </a:r>
          </a:p>
        </p:txBody>
      </p:sp>
    </p:spTree>
    <p:extLst>
      <p:ext uri="{BB962C8B-B14F-4D97-AF65-F5344CB8AC3E}">
        <p14:creationId xmlns:p14="http://schemas.microsoft.com/office/powerpoint/2010/main" val="332077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54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9525" y="946150"/>
            <a:ext cx="37861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kern="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MS PGothic" pitchFamily="34" charset="-128"/>
              </a:rPr>
              <a:t>Moving Annual Trends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ea typeface="MS PGothic" pitchFamily="34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94171406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525" y="1679575"/>
            <a:ext cx="9132888" cy="423545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9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706891354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840" y="649218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-22225" y="927100"/>
            <a:ext cx="7805738" cy="4810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Long Term Trends –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78702713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70025"/>
            <a:ext cx="8742363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6375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186682097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00519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-28575" y="965200"/>
            <a:ext cx="8642350" cy="57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Chilled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5468159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6700" y="1751013"/>
            <a:ext cx="8558213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9066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31583845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514167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63" y="936625"/>
            <a:ext cx="8642350" cy="5540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Frozen Total Salmon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268735073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4788" y="1716088"/>
            <a:ext cx="8797925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70150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538477835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93963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-9525" y="955675"/>
            <a:ext cx="8642350" cy="51911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latin typeface="Arial" pitchFamily="34" charset="0"/>
              </a:rPr>
              <a:t>Long Term Trends – Ambient Total Salmon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1650579118"/>
              </p:ext>
            </p:ext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7638" y="1641475"/>
            <a:ext cx="8847137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0" y="646208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ScanTrack MAT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2133345212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94200" y="6482748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63" y="535641"/>
            <a:ext cx="505936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 KPI’s –Total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97713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826471041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65450" y="6518350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" y="736785"/>
            <a:ext cx="8877300" cy="5667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83599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6988" y="427612"/>
            <a:ext cx="6324601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Purchase</a:t>
            </a:r>
            <a:r>
              <a:rPr lang="en-GB" altLang="en-US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 </a:t>
            </a:r>
            <a:r>
              <a:rPr lang="en-GB" altLang="en-US" sz="2800" kern="0" dirty="0">
                <a:solidFill>
                  <a:schemeClr val="tx2">
                    <a:lumMod val="90000"/>
                    <a:lumOff val="10000"/>
                  </a:schemeClr>
                </a:solidFill>
                <a:cs typeface="Arial" pitchFamily="34" charset="0"/>
              </a:rPr>
              <a:t>KPI’s – Chilled Total Salmon</a:t>
            </a:r>
            <a:endParaRPr lang="en-US" sz="2800" dirty="0">
              <a:solidFill>
                <a:schemeClr val="tx2">
                  <a:lumMod val="90000"/>
                  <a:lumOff val="10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125" y="6485838"/>
            <a:ext cx="522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200">
                <a:solidFill>
                  <a:srgbClr val="0062AE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400" dirty="0" smtClean="0">
                <a:solidFill>
                  <a:schemeClr val="tx2"/>
                </a:solidFill>
                <a:latin typeface="+mj-lt"/>
                <a:ea typeface="MS PGothic" pitchFamily="34" charset="-128"/>
                <a:cs typeface="Geneva"/>
              </a:rPr>
              <a:t>Source – HomeScan MAT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>
            <p:extLst>
              <p:ext uri="{D42A27DB-BD31-4B8C-83A1-F6EECF244321}">
                <p14:modId xmlns:p14="http://schemas.microsoft.com/office/powerpoint/2010/main" val="3967257680"/>
              </p:ext>
            </p:ext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77325" y="6506475"/>
            <a:ext cx="220027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" y="646632"/>
            <a:ext cx="8877300" cy="566776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69740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39,0,0"/>
  <p:tag name="LOCAL_PAGE_PANEL_TAG" val="Title"/>
  <p:tag name="WSP_FILE_DATA_TYPE" val="2"/>
  <p:tag name="IS APPENDED" val="0"/>
  <p:tag name="CONVERSION" val="NON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0,0,0"/>
  <p:tag name="LOCAL_PAGE_PANEL_TAG" val="Title"/>
  <p:tag name="WSP_FILE_DATA_TYPE" val="2"/>
  <p:tag name="IS APPENDED" val="0"/>
  <p:tag name="CONVERSION" val="NO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2,0,0"/>
  <p:tag name="LOCAL_PAGE_PANEL_TAG" val="Title"/>
  <p:tag name="WSP_FILE_DATA_TYPE" val="2"/>
  <p:tag name="IS APPENDED" val="0"/>
  <p:tag name="CONVERSION" val="NO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ORT_ID" val="{5C646565-504B-2049-4665-65645F32332E}"/>
  <p:tag name="WSP_FILE_NAME" val="C:\USERS\TEMP.ENTERPRISE\DOCUMENTS\MY NIELSEN ANSWERS\Answers Business Applications\CPS Reporting\CPS Reporting.wsp"/>
  <p:tag name="REPORT_BOOK_NAME" val="HomeScan KPI Tree - Volume"/>
  <p:tag name="PORTFOLIO_PATH" val="Ad Hoc - CASE,Mkt Summary"/>
  <p:tag name="REPORT_NAME" val="Table Template"/>
  <p:tag name="ANALYSIS_NAME" val="Hide NA"/>
  <p:tag name="OLAP_PAGE_TAGS" val="0,0,41,0,0"/>
  <p:tag name="LOCAL_PAGE_PANEL_TAG" val="Title"/>
  <p:tag name="WSP_FILE_DATA_TYPE" val="2"/>
  <p:tag name="IS APPENDED" val="0"/>
  <p:tag name="CONVERSION" val="NONE"/>
</p:tagLst>
</file>

<file path=ppt/theme/theme1.xml><?xml version="1.0" encoding="utf-8"?>
<a:theme xmlns:a="http://schemas.openxmlformats.org/drawingml/2006/main" name="Seafish - Light">
  <a:themeElements>
    <a:clrScheme name="Seafish">
      <a:dk1>
        <a:srgbClr val="54585A"/>
      </a:dk1>
      <a:lt1>
        <a:sysClr val="window" lastClr="FFFFFF"/>
      </a:lt1>
      <a:dk2>
        <a:srgbClr val="0077C8"/>
      </a:dk2>
      <a:lt2>
        <a:srgbClr val="FFFFFF"/>
      </a:lt2>
      <a:accent1>
        <a:srgbClr val="00A3E0"/>
      </a:accent1>
      <a:accent2>
        <a:srgbClr val="009CA6"/>
      </a:accent2>
      <a:accent3>
        <a:srgbClr val="FECC0C"/>
      </a:accent3>
      <a:accent4>
        <a:srgbClr val="ED6C05"/>
      </a:accent4>
      <a:accent5>
        <a:srgbClr val="B6C30C"/>
      </a:accent5>
      <a:accent6>
        <a:srgbClr val="E4002B"/>
      </a:accent6>
      <a:hlink>
        <a:srgbClr val="0077FF"/>
      </a:hlink>
      <a:folHlink>
        <a:srgbClr val="009C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arket Data Document" ma:contentTypeID="0x010100FBC0F8BFD01A91498CA7837A71EEDFDB02005AE5335FCC83EB48B1308B6A764FBC1C" ma:contentTypeVersion="27" ma:contentTypeDescription="Market Data Document Content Type" ma:contentTypeScope="" ma:versionID="da108508dc232e68c3eb0da7c7f570e3">
  <xsd:schema xmlns:xsd="http://www.w3.org/2001/XMLSchema" xmlns:xs="http://www.w3.org/2001/XMLSchema" xmlns:p="http://schemas.microsoft.com/office/2006/metadata/properties" xmlns:ns2="cebd32e3-9ab6-41ee-b1af-b8405a8d4e68" xmlns:ns3="f1844da6-a929-4072-a9ab-fc72a86c7633" targetNamespace="http://schemas.microsoft.com/office/2006/metadata/properties" ma:root="true" ma:fieldsID="0d9debfe9803182ce6077bd70346052f" ns2:_="" ns3:_="">
    <xsd:import namespace="cebd32e3-9ab6-41ee-b1af-b8405a8d4e68"/>
    <xsd:import namespace="f1844da6-a929-4072-a9ab-fc72a86c7633"/>
    <xsd:element name="properties">
      <xsd:complexType>
        <xsd:sequence>
          <xsd:element name="documentManagement">
            <xsd:complexType>
              <xsd:all>
                <xsd:element ref="ns2:DocumentSummary" minOccurs="0"/>
                <xsd:element ref="ns2:DocumentSource" minOccurs="0"/>
                <xsd:element ref="ns2:DocumentTopic" minOccurs="0"/>
                <xsd:element ref="ns2:PublicationDate" minOccurs="0"/>
                <xsd:element ref="ns2:FreeTextDate" minOccurs="0"/>
                <xsd:element ref="ns2:ContentStartDate" minOccurs="0"/>
                <xsd:element ref="ns2:ContentEndDate" minOccurs="0"/>
                <xsd:element ref="ns2:DocumentAdded" minOccurs="0"/>
                <xsd:element ref="ns2:DocumentStatus" minOccurs="0"/>
                <xsd:element ref="ns2:j7c1b49d505545c2a69692ae734740b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bd32e3-9ab6-41ee-b1af-b8405a8d4e68" elementFormDefault="qualified">
    <xsd:import namespace="http://schemas.microsoft.com/office/2006/documentManagement/types"/>
    <xsd:import namespace="http://schemas.microsoft.com/office/infopath/2007/PartnerControls"/>
    <xsd:element name="DocumentSummary" ma:index="3" nillable="true" ma:displayName="Summary" ma:internalName="DocumentSummary" ma:readOnly="false">
      <xsd:simpleType>
        <xsd:restriction base="dms:Note">
          <xsd:maxLength value="255"/>
        </xsd:restriction>
      </xsd:simpleType>
    </xsd:element>
    <xsd:element name="DocumentSource" ma:index="5" nillable="true" ma:displayName="Source" ma:format="Dropdown" ma:internalName="DocumentSource">
      <xsd:simpleType>
        <xsd:restriction base="dms:Choice">
          <xsd:enumeration value="Globefish"/>
          <xsd:enumeration value="HMRC via BTS"/>
          <xsd:enumeration value="IGD"/>
          <xsd:enumeration value="MMO"/>
          <xsd:enumeration value="Kantar"/>
          <xsd:enumeration value="NielsenIQ"/>
          <xsd:enumeration value="Circana"/>
          <xsd:enumeration value="Seafish"/>
          <xsd:enumeration value="Technomic"/>
        </xsd:restriction>
      </xsd:simpleType>
    </xsd:element>
    <xsd:element name="DocumentTopic" ma:index="6" nillable="true" ma:displayName="Topic" ma:default="" ma:internalName="DocumentTopic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Technical Report"/>
                    <xsd:enumeration value="Factsheet/Datasheet"/>
                    <xsd:enumeration value="Corporate Document"/>
                    <xsd:enumeration value="Guidelines"/>
                    <xsd:enumeration value="Marine Survey"/>
                    <xsd:enumeration value="Training Material"/>
                    <xsd:enumeration value="Careers"/>
                    <xsd:enumeration value="Economics and Business"/>
                    <xsd:enumeration value="Aquaculture"/>
                    <xsd:enumeration value="IPF Final Reports"/>
                    <xsd:enumeration value="Other"/>
                    <xsd:enumeration value="Not known"/>
                    <xsd:enumeration value="Internal Seafish Report"/>
                    <xsd:enumeration value="Confidential Seafish Report"/>
                    <xsd:enumeration value="Seafood Guide"/>
                    <xsd:enumeration value=".Web-About Seafish"/>
                    <xsd:enumeration value=".Web-Changing Landscapes"/>
                    <xsd:enumeration value=".Web-Promoting Seafood"/>
                    <xsd:enumeration value=".Web-Responsible Sourcing"/>
                    <xsd:enumeration value=".Web-Safety and Training"/>
                    <xsd:enumeration value=".Web-Insight and Research"/>
                  </xsd:restriction>
                </xsd:simpleType>
              </xsd:element>
            </xsd:sequence>
          </xsd:extension>
        </xsd:complexContent>
      </xsd:complexType>
    </xsd:element>
    <xsd:element name="PublicationDate" ma:index="7" nillable="true" ma:displayName="Publication Date" ma:format="DateOnly" ma:indexed="true" ma:internalName="PublicationDate">
      <xsd:simpleType>
        <xsd:restriction base="dms:DateTime"/>
      </xsd:simpleType>
    </xsd:element>
    <xsd:element name="FreeTextDate" ma:index="8" nillable="true" ma:displayName="Free Text Date" ma:internalName="FreeTextDate" ma:readOnly="false">
      <xsd:simpleType>
        <xsd:restriction base="dms:Text"/>
      </xsd:simpleType>
    </xsd:element>
    <xsd:element name="ContentStartDate" ma:index="9" nillable="true" ma:displayName="Content Start Date" ma:format="DateOnly" ma:internalName="ContentStartDate" ma:readOnly="false">
      <xsd:simpleType>
        <xsd:restriction base="dms:DateTime"/>
      </xsd:simpleType>
    </xsd:element>
    <xsd:element name="ContentEndDate" ma:index="10" nillable="true" ma:displayName="Content End Date" ma:format="DateOnly" ma:internalName="ContentEndDate" ma:readOnly="false">
      <xsd:simpleType>
        <xsd:restriction base="dms:DateTime"/>
      </xsd:simpleType>
    </xsd:element>
    <xsd:element name="DocumentAdded" ma:index="11" nillable="true" ma:displayName="Added" ma:format="DateOnly" ma:indexed="true" ma:internalName="DocumentAdded">
      <xsd:simpleType>
        <xsd:restriction base="dms:DateTime"/>
      </xsd:simpleType>
    </xsd:element>
    <xsd:element name="DocumentStatus" ma:index="12" nillable="true" ma:displayName="Document Status" ma:default="Unpublished" ma:format="Dropdown" ma:indexed="true" ma:internalName="DocumentStatus" ma:readOnly="false">
      <xsd:simpleType>
        <xsd:restriction base="dms:Choice">
          <xsd:enumeration value="Deleted"/>
          <xsd:enumeration value="Unpublished"/>
          <xsd:enumeration value="Published"/>
          <xsd:enumeration value="Archived"/>
        </xsd:restriction>
      </xsd:simpleType>
    </xsd:element>
    <xsd:element name="j7c1b49d505545c2a69692ae734740bd" ma:index="18" ma:taxonomy="true" ma:internalName="j7c1b49d505545c2a69692ae734740bd" ma:taxonomyFieldName="Market_x0020_Data_x0020_Document_x0020_Path" ma:displayName="Market Data Document Path" ma:indexed="true" ma:readOnly="false" ma:default="" ma:fieldId="{37c1b49d-5055-45c2-a696-92ae734740bd}" ma:sspId="63fa3ede-d9eb-4891-98d7-32cb363d3ca5" ma:termSetId="907aca91-42f0-4171-9a43-f9786420f34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5e028737-9680-4a7e-bfb2-5cfc569abfd5}" ma:internalName="TaxCatchAll" ma:readOnly="false" ma:showField="CatchAllData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5e028737-9680-4a7e-bfb2-5cfc569abfd5}" ma:internalName="TaxCatchAllLabel" ma:readOnly="false" ma:showField="CatchAllDataLabel" ma:web="cebd32e3-9ab6-41ee-b1af-b8405a8d4e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844da6-a929-4072-a9ab-fc72a86c76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hidden="true" ma:internalName="MediaServiceAutoTags" ma:readOnly="true">
      <xsd:simpleType>
        <xsd:restriction base="dms:Text"/>
      </xsd:simpleType>
    </xsd:element>
    <xsd:element name="MediaServiceOCR" ma:index="25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9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3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3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opic xmlns="cebd32e3-9ab6-41ee-b1af-b8405a8d4e68">
      <Value>Retail</Value>
    </DocumentTopic>
    <FreeTextDate xmlns="cebd32e3-9ab6-41ee-b1af-b8405a8d4e68" xsi:nil="true"/>
    <DocumentStatus xmlns="cebd32e3-9ab6-41ee-b1af-b8405a8d4e68">Published</DocumentStatus>
    <ContentEndDate xmlns="cebd32e3-9ab6-41ee-b1af-b8405a8d4e68" xsi:nil="true"/>
    <DocumentSource xmlns="cebd32e3-9ab6-41ee-b1af-b8405a8d4e68" xsi:nil="true"/>
    <PublicationDate xmlns="cebd32e3-9ab6-41ee-b1af-b8405a8d4e68" xsi:nil="true"/>
    <DocumentAdded xmlns="cebd32e3-9ab6-41ee-b1af-b8405a8d4e68">2000-01-01T00:00:00+00:00</DocumentAdded>
    <TaxCatchAll xmlns="cebd32e3-9ab6-41ee-b1af-b8405a8d4e68">
      <Value>1615</Value>
    </TaxCatchAll>
    <j7c1b49d505545c2a69692ae734740bd xmlns="cebd32e3-9ab6-41ee-b1af-b8405a8d4e68">
      <Terms xmlns="http://schemas.microsoft.com/office/infopath/2007/PartnerControls">
        <TermInfo xmlns="http://schemas.microsoft.com/office/infopath/2007/PartnerControls">
          <TermName xmlns="http://schemas.microsoft.com/office/infopath/2007/PartnerControls">10 - October 2020</TermName>
          <TermId xmlns="http://schemas.microsoft.com/office/infopath/2007/PartnerControls">c4abf988-cb5a-41d6-a524-e97f985bd1e4</TermId>
        </TermInfo>
      </Terms>
    </j7c1b49d505545c2a69692ae734740bd>
    <DocumentSummary xmlns="cebd32e3-9ab6-41ee-b1af-b8405a8d4e68" xsi:nil="true"/>
    <ContentStartDate xmlns="cebd32e3-9ab6-41ee-b1af-b8405a8d4e68" xsi:nil="true"/>
    <TaxCatchAllLabel xmlns="cebd32e3-9ab6-41ee-b1af-b8405a8d4e68" xsi:nil="true"/>
  </documentManagement>
</p:properties>
</file>

<file path=customXml/itemProps1.xml><?xml version="1.0" encoding="utf-8"?>
<ds:datastoreItem xmlns:ds="http://schemas.openxmlformats.org/officeDocument/2006/customXml" ds:itemID="{5641A69E-8834-4F25-8DF7-EF90A4871F36}"/>
</file>

<file path=customXml/itemProps2.xml><?xml version="1.0" encoding="utf-8"?>
<ds:datastoreItem xmlns:ds="http://schemas.openxmlformats.org/officeDocument/2006/customXml" ds:itemID="{AC785298-B080-45AC-AE13-45490C6A6DD3}"/>
</file>

<file path=customXml/itemProps3.xml><?xml version="1.0" encoding="utf-8"?>
<ds:datastoreItem xmlns:ds="http://schemas.openxmlformats.org/officeDocument/2006/customXml" ds:itemID="{DAE785B7-37E4-4670-A59F-3613851A12C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6358</TotalTime>
  <Words>653</Words>
  <Application>Microsoft Office PowerPoint</Application>
  <PresentationFormat>On-screen Show (4:3)</PresentationFormat>
  <Paragraphs>76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MS PGothic</vt:lpstr>
      <vt:lpstr>MS PGothic</vt:lpstr>
      <vt:lpstr>Arial</vt:lpstr>
      <vt:lpstr>Geneva</vt:lpstr>
      <vt:lpstr>Lucida Grande</vt:lpstr>
      <vt:lpstr>Mangal</vt:lpstr>
      <vt:lpstr>Seafish - Light</vt:lpstr>
      <vt:lpstr>Microsoft Excel 97-2003 Worksheet</vt:lpstr>
      <vt:lpstr>UK Salmon Report Data to 03.10.20</vt:lpstr>
      <vt:lpstr>PowerPoint Presentation</vt:lpstr>
      <vt:lpstr>PowerPoint Presentation</vt:lpstr>
      <vt:lpstr>Long Term Trends – Total Salmon</vt:lpstr>
      <vt:lpstr>Long Term Trends – Chilled Total Salmon</vt:lpstr>
      <vt:lpstr>Long Term Trends – Frozen Total Salmon</vt:lpstr>
      <vt:lpstr>Long Term Trends – Ambient Total Salmon </vt:lpstr>
      <vt:lpstr>PowerPoint Presentation</vt:lpstr>
      <vt:lpstr>PowerPoint Presentation</vt:lpstr>
      <vt:lpstr>PowerPoint Presentation</vt:lpstr>
      <vt:lpstr>PowerPoint Presentation</vt:lpstr>
      <vt:lpstr>Rolling Purchase KPI’s – Total Salmon</vt:lpstr>
      <vt:lpstr>Rolling Purchase KPI’s – Chilled Total Salmon</vt:lpstr>
      <vt:lpstr>Rolling Purchase KPI’s – Frozen Total Salmon</vt:lpstr>
      <vt:lpstr>Rolling Purchase KPI’s – Ambient Total Salmon</vt:lpstr>
      <vt:lpstr>Retailer Share of Trade £ - Total Salmon</vt:lpstr>
      <vt:lpstr>Retailer Share of Trade £ - Chilled Total Salmon</vt:lpstr>
      <vt:lpstr>Retailer Share of Trade £ - Frozen Total Salmon</vt:lpstr>
      <vt:lpstr>Retailer Share of Trade £ - Ambient Total Salmon</vt:lpstr>
      <vt:lpstr>Market Context – Total Fish</vt:lpstr>
      <vt:lpstr>PowerPoint Presentation</vt:lpstr>
      <vt:lpstr>Glossary</vt:lpstr>
      <vt:lpstr>PowerPoint Presentation</vt:lpstr>
    </vt:vector>
  </TitlesOfParts>
  <Company>ACNielsen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October Nielsen Salmon Report.pptx</dc:title>
  <dc:creator>anderi01</dc:creator>
  <cp:lastModifiedBy>Taunk, Shirish Kumar</cp:lastModifiedBy>
  <cp:revision>659</cp:revision>
  <dcterms:created xsi:type="dcterms:W3CDTF">2009-04-16T08:15:59Z</dcterms:created>
  <dcterms:modified xsi:type="dcterms:W3CDTF">2020-10-21T13:16:27Z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White background PowerPoint template, 2007.</vt:lpwstr>
  </property>
  <property fmtid="{D5CDD505-2E9C-101B-9397-08002B2CF9AE}" pid="3" name="Order">
    <vt:lpwstr>1700.00000000000</vt:lpwstr>
  </property>
  <property fmtid="{D5CDD505-2E9C-101B-9397-08002B2CF9AE}" pid="4" name="Date of Announcement">
    <vt:lpwstr>2007-01-18T00:00:00Z</vt:lpwstr>
  </property>
  <property fmtid="{D5CDD505-2E9C-101B-9397-08002B2CF9AE}" pid="5" name="GeoScope">
    <vt:lpwstr>United States</vt:lpwstr>
  </property>
  <property fmtid="{D5CDD505-2E9C-101B-9397-08002B2CF9AE}" pid="6" name="Freshness Date">
    <vt:lpwstr>2008-12-22T00:00:00Z</vt:lpwstr>
  </property>
  <property fmtid="{D5CDD505-2E9C-101B-9397-08002B2CF9AE}" pid="7" name="Details">
    <vt:lpwstr>Presentation template with White background</vt:lpwstr>
  </property>
  <property fmtid="{D5CDD505-2E9C-101B-9397-08002B2CF9AE}" pid="8" name="Region">
    <vt:lpwstr>Global</vt:lpwstr>
  </property>
  <property fmtid="{D5CDD505-2E9C-101B-9397-08002B2CF9AE}" pid="9" name="display_urn:schemas-microsoft-com:office:office#Primary_x0020_Contact">
    <vt:lpwstr>Akhtar, Sonia</vt:lpwstr>
  </property>
  <property fmtid="{D5CDD505-2E9C-101B-9397-08002B2CF9AE}" pid="10" name="Topic">
    <vt:lpwstr>Templates</vt:lpwstr>
  </property>
  <property fmtid="{D5CDD505-2E9C-101B-9397-08002B2CF9AE}" pid="11" name="ContentType">
    <vt:lpwstr>iShare Document</vt:lpwstr>
  </property>
  <property fmtid="{D5CDD505-2E9C-101B-9397-08002B2CF9AE}" pid="12" name="Primary Contact">
    <vt:lpwstr>134</vt:lpwstr>
  </property>
  <property fmtid="{D5CDD505-2E9C-101B-9397-08002B2CF9AE}" pid="13" name="North American Consumer Group">
    <vt:lpwstr>0</vt:lpwstr>
  </property>
  <property fmtid="{D5CDD505-2E9C-101B-9397-08002B2CF9AE}" pid="14" name="ContentTypeId">
    <vt:lpwstr>0x010100FBC0F8BFD01A91498CA7837A71EEDFDB02005AE5335FCC83EB48B1308B6A764FBC1C</vt:lpwstr>
  </property>
  <property fmtid="{D5CDD505-2E9C-101B-9397-08002B2CF9AE}" pid="15" name="Market Data Document Path">
    <vt:lpwstr>1615;#10 - October 2020|c4abf988-cb5a-41d6-a524-e97f985bd1e4</vt:lpwstr>
  </property>
</Properties>
</file>