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  <p:sldMasterId id="2147486339" r:id="rId2"/>
    <p:sldMasterId id="2147486357" r:id="rId3"/>
  </p:sldMasterIdLst>
  <p:notesMasterIdLst>
    <p:notesMasterId r:id="rId45"/>
  </p:notesMasterIdLst>
  <p:handoutMasterIdLst>
    <p:handoutMasterId r:id="rId46"/>
  </p:handoutMasterIdLst>
  <p:sldIdLst>
    <p:sldId id="528" r:id="rId4"/>
    <p:sldId id="448" r:id="rId5"/>
    <p:sldId id="470" r:id="rId6"/>
    <p:sldId id="458" r:id="rId7"/>
    <p:sldId id="459" r:id="rId8"/>
    <p:sldId id="471" r:id="rId9"/>
    <p:sldId id="472" r:id="rId10"/>
    <p:sldId id="505" r:id="rId11"/>
    <p:sldId id="473" r:id="rId12"/>
    <p:sldId id="460" r:id="rId13"/>
    <p:sldId id="474" r:id="rId14"/>
    <p:sldId id="483" r:id="rId15"/>
    <p:sldId id="506" r:id="rId16"/>
    <p:sldId id="482" r:id="rId17"/>
    <p:sldId id="461" r:id="rId18"/>
    <p:sldId id="518" r:id="rId19"/>
    <p:sldId id="464" r:id="rId20"/>
    <p:sldId id="519" r:id="rId21"/>
    <p:sldId id="465" r:id="rId22"/>
    <p:sldId id="521" r:id="rId23"/>
    <p:sldId id="467" r:id="rId24"/>
    <p:sldId id="520" r:id="rId25"/>
    <p:sldId id="466" r:id="rId26"/>
    <p:sldId id="449" r:id="rId27"/>
    <p:sldId id="496" r:id="rId28"/>
    <p:sldId id="450" r:id="rId29"/>
    <p:sldId id="451" r:id="rId30"/>
    <p:sldId id="452" r:id="rId31"/>
    <p:sldId id="453" r:id="rId32"/>
    <p:sldId id="477" r:id="rId33"/>
    <p:sldId id="478" r:id="rId34"/>
    <p:sldId id="479" r:id="rId35"/>
    <p:sldId id="517" r:id="rId36"/>
    <p:sldId id="480" r:id="rId37"/>
    <p:sldId id="481" r:id="rId38"/>
    <p:sldId id="454" r:id="rId39"/>
    <p:sldId id="455" r:id="rId40"/>
    <p:sldId id="456" r:id="rId41"/>
    <p:sldId id="457" r:id="rId42"/>
    <p:sldId id="524" r:id="rId43"/>
    <p:sldId id="527" r:id="rId4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69" d="100"/>
          <a:sy n="69" d="100"/>
        </p:scale>
        <p:origin x="12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14 April 2022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14 April 2022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7939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14 April 2022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2324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15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14 April 2022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546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18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217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75100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9047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31413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811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0967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18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Mill,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676707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304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79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859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5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5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1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2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4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63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3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3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14 April 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  <a:cs typeface="Arial" pitchFamily="34" charset="0"/>
              </a:rPr>
              <a:pPr/>
              <a:t>14 April 2022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  <p:sldLayoutId id="2147486342" r:id="rId3"/>
    <p:sldLayoutId id="2147486343" r:id="rId4"/>
    <p:sldLayoutId id="2147486344" r:id="rId5"/>
    <p:sldLayoutId id="2147486345" r:id="rId6"/>
    <p:sldLayoutId id="2147486346" r:id="rId7"/>
    <p:sldLayoutId id="2147486347" r:id="rId8"/>
    <p:sldLayoutId id="2147486348" r:id="rId9"/>
    <p:sldLayoutId id="2147486349" r:id="rId10"/>
    <p:sldLayoutId id="2147486350" r:id="rId11"/>
    <p:sldLayoutId id="2147486351" r:id="rId12"/>
    <p:sldLayoutId id="2147486352" r:id="rId13"/>
    <p:sldLayoutId id="2147486353" r:id="rId14"/>
    <p:sldLayoutId id="2147486354" r:id="rId15"/>
    <p:sldLayoutId id="2147486355" r:id="rId16"/>
    <p:sldLayoutId id="2147486356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  <p:sldLayoutId id="2147486369" r:id="rId12"/>
    <p:sldLayoutId id="2147486370" r:id="rId13"/>
    <p:sldLayoutId id="2147486371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 Context Report Data to </a:t>
            </a:r>
            <a:r>
              <a:rPr lang="en-GB" dirty="0" smtClean="0"/>
              <a:t>26.03.22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 smtClean="0"/>
          </a:p>
          <a:p>
            <a:r>
              <a:rPr lang="en-GB" dirty="0" err="1" smtClean="0"/>
              <a:t>HomeScan</a:t>
            </a:r>
            <a:r>
              <a:rPr lang="en-GB" dirty="0" smtClean="0"/>
              <a:t> </a:t>
            </a:r>
            <a:r>
              <a:rPr lang="en-GB" dirty="0"/>
              <a:t>data is based upon a GB consumer panel and should only be used for trends, not absolute values.	</a:t>
            </a:r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Seafish.</a:t>
            </a:r>
          </a:p>
          <a:p>
            <a:endParaRPr lang="en-GB" dirty="0" smtClean="0"/>
          </a:p>
          <a:p>
            <a:r>
              <a:rPr lang="en-GB" dirty="0" smtClean="0"/>
              <a:t>Species </a:t>
            </a:r>
            <a:r>
              <a:rPr lang="en-GB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87231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1595438"/>
            <a:ext cx="8523288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92638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2644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90" y="1012246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209729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40" y="1032882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083617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79258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098520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80846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530335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677749"/>
            <a:ext cx="8988425" cy="6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555003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" y="1352550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157707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7875" y="1304925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923104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8925" y="3911600"/>
            <a:ext cx="4146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551617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4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65423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" y="1808163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33629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798638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058719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5849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40028423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1"/>
            <a:ext cx="8724900" cy="4919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722663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" y="1428750"/>
            <a:ext cx="8788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91874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471968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94108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5451" y="6593581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DA504-7138-479F-9516-57B3E62C6D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1067280"/>
            <a:ext cx="8534399" cy="5264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98230"/>
              </p:ext>
            </p:extLst>
          </p:nvPr>
        </p:nvGraphicFramePr>
        <p:xfrm>
          <a:off x="141288" y="1265238"/>
          <a:ext cx="8208962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8" name="Worksheet" r:id="rId3" imgW="7912174" imgH="5232575" progId="Excel.Sheet.8">
                  <p:embed/>
                </p:oleObj>
              </mc:Choice>
              <mc:Fallback>
                <p:oleObj name="Worksheet" r:id="rId3" imgW="7912174" imgH="52325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1265238"/>
                        <a:ext cx="8208962" cy="493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9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318111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32625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21288-CA96-4179-9081-C28FB78F45C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" y="1171936"/>
            <a:ext cx="8913091" cy="5121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14457"/>
              </p:ext>
            </p:extLst>
          </p:nvPr>
        </p:nvGraphicFramePr>
        <p:xfrm>
          <a:off x="261938" y="1273175"/>
          <a:ext cx="8197850" cy="490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6" name="Worksheet" r:id="rId3" imgW="7918487" imgH="4743450" progId="Excel.Sheet.8">
                  <p:embed/>
                </p:oleObj>
              </mc:Choice>
              <mc:Fallback>
                <p:oleObj name="Worksheet" r:id="rId3" imgW="7918487" imgH="474345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197850" cy="490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2001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131036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62294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24791054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363" y="1400175"/>
            <a:ext cx="8435975" cy="44672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459796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851399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631577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206A83-3FA3-4A3D-BC64-628EE410D8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1" y="921614"/>
            <a:ext cx="9000259" cy="5426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46600"/>
              </p:ext>
            </p:extLst>
          </p:nvPr>
        </p:nvGraphicFramePr>
        <p:xfrm>
          <a:off x="214313" y="1114425"/>
          <a:ext cx="7996237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4" name="Worksheet" r:id="rId3" imgW="7918487" imgH="5149806" progId="Excel.Sheet.8">
                  <p:embed/>
                </p:oleObj>
              </mc:Choice>
              <mc:Fallback>
                <p:oleObj name="Worksheet" r:id="rId3" imgW="7918487" imgH="51498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14425"/>
                        <a:ext cx="7996237" cy="506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3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3729885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39041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4134920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3159E-A026-4EC1-950F-5FB9F91D39B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009543"/>
            <a:ext cx="8839200" cy="5089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62364"/>
              </p:ext>
            </p:extLst>
          </p:nvPr>
        </p:nvGraphicFramePr>
        <p:xfrm>
          <a:off x="203200" y="1203325"/>
          <a:ext cx="8201025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0" name="Worksheet" r:id="rId3" imgW="7924800" imgH="4984662" progId="Excel.Sheet.8">
                  <p:embed/>
                </p:oleObj>
              </mc:Choice>
              <mc:Fallback>
                <p:oleObj name="Worksheet" r:id="rId3" imgW="7924800" imgH="4984662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201025" cy="490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4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5061596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8407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2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691268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134043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5" y="1384488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10663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54712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30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618662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65895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" y="1137071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4448699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00312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40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7390858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99365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1789" y="1903486"/>
            <a:ext cx="8242011" cy="34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919057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860229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10310409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3" y="1263650"/>
            <a:ext cx="9083675" cy="480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097914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7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30182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2200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7" y="1385067"/>
            <a:ext cx="8729663" cy="49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872379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302821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5" y="1284115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480154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2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50999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9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399406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15209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7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62185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68710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1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1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346273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959267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8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379553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36112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7" y="1508313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872849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97090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5" y="1581690"/>
            <a:ext cx="8728075" cy="45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8818818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60306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068320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26873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4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34074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81583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49"/>
            <a:ext cx="8710612" cy="479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805488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216406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189751"/>
            <a:ext cx="4152900" cy="24320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65672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5" y="1209096"/>
            <a:ext cx="4154487" cy="236855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243244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8268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9034402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8395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984177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86884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106849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dirty="0" smtClean="0">
                <a:latin typeface="Arial" pitchFamily="34" charset="0"/>
              </a:rPr>
              <a:t>continued</a:t>
            </a:r>
            <a:endParaRPr lang="en-GB" altLang="en-US" sz="28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657840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3731" y="993423"/>
            <a:ext cx="4592638" cy="267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349949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40" y="37817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352103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1" y="3794486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360218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62399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6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169708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5" y="2028826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963408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60692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16602418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2" y="1606551"/>
            <a:ext cx="8677275" cy="486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3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2022-03-26T00:00:00+00:00</PublicationDate>
    <DocumentAdded xmlns="cebd32e3-9ab6-41ee-b1af-b8405a8d4e68">2022-04-14T23:00:00+00:00</DocumentAdded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1AAFBEF-BA3A-4294-9EDF-1495EFD8473E}"/>
</file>

<file path=customXml/itemProps2.xml><?xml version="1.0" encoding="utf-8"?>
<ds:datastoreItem xmlns:ds="http://schemas.openxmlformats.org/officeDocument/2006/customXml" ds:itemID="{EF1E32F2-E96A-4965-B482-901F54FC05C8}"/>
</file>

<file path=customXml/itemProps3.xml><?xml version="1.0" encoding="utf-8"?>
<ds:datastoreItem xmlns:ds="http://schemas.openxmlformats.org/officeDocument/2006/customXml" ds:itemID="{F694CE71-545F-48D8-BABD-729730B293C1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7423</TotalTime>
  <Words>825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ＭＳ Ｐゴシック</vt:lpstr>
      <vt:lpstr>Arial</vt:lpstr>
      <vt:lpstr>Arial Narrow</vt:lpstr>
      <vt:lpstr>Arial Unicode MS</vt:lpstr>
      <vt:lpstr>Courier New</vt:lpstr>
      <vt:lpstr>Geneva</vt:lpstr>
      <vt:lpstr>Lucida Grande</vt:lpstr>
      <vt:lpstr>Mangal</vt:lpstr>
      <vt:lpstr>Seafish-PowerPoint-template</vt:lpstr>
      <vt:lpstr>1_Seafish-PowerPoint-template</vt:lpstr>
      <vt:lpstr>Seafish - Light</vt:lpstr>
      <vt:lpstr>Microsoft Excel 97-2003 Worksheet</vt:lpstr>
      <vt:lpstr>UK Context Report Data to 26.03.22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March NielsenIQ Context Report (1)</dc:title>
  <dc:creator>anderi01</dc:creator>
  <cp:lastModifiedBy>Mehera, Harjyot Kaur P</cp:lastModifiedBy>
  <cp:revision>713</cp:revision>
  <dcterms:created xsi:type="dcterms:W3CDTF">2009-04-16T08:15:59Z</dcterms:created>
  <dcterms:modified xsi:type="dcterms:W3CDTF">2022-04-14T12:53:46Z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1499;#2022|61a02389-8c0e-4b26-ab76-c23088ff913d</vt:lpwstr>
  </property>
</Properties>
</file>