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27.xml" ContentType="application/vnd.openxmlformats-officedocument.presentationml.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925" r:id="rId1"/>
    <p:sldMasterId id="2147487937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7548" autoAdjust="0"/>
  </p:normalViewPr>
  <p:slideViewPr>
    <p:cSldViewPr>
      <p:cViewPr varScale="1">
        <p:scale>
          <a:sx n="113" d="100"/>
          <a:sy n="113" d="100"/>
        </p:scale>
        <p:origin x="1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18/01/2023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3B55-D139-4793-A6F7-707FC4BC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2B015-1F37-4685-8473-0B968CF50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A1CCE-A6C3-4BD5-97F8-4354DBCE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CB129-58F7-41C7-8413-6856D190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6AB25-8428-47AD-BBE0-ABFFD031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01B68-10C0-4D4A-80D5-8B5D6BF0E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2C5F4-B38B-48F9-BB20-B4A127D68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14F0A-B4A2-4B1C-BA64-8F46B9DB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E4D3-AFCD-4FAE-A38E-52717DD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BDB14-E28C-424B-9749-6BF0D1DD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96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47395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6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78032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269255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4187407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B8550-EAC3-46B6-828A-55FB0A6E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B033-E104-4398-BD35-73BFF9B3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7F193-DF13-464E-80A4-E92AF013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6CB2D-89E4-4626-A094-8BAE727B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8F15-3F8E-48E5-B6DA-EAA0CDFF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D1C1-4D73-4212-B5BF-F439B323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17041-9FF6-4C26-B4AB-92EE79A1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45937-4C8D-483B-A04A-304C4B42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443FC-FB08-4C60-A729-0096C75E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D7203-C58D-4CB8-9734-4DD23CD8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4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4D56-CA14-4BAB-A4BE-B96F5EF0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758B-9AA4-4976-8C0D-EAD5D27A2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0C912-1E42-46CA-A272-C3566CBEA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DA4DA-4162-4125-9236-4BCFD83D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36115-E137-47EF-B2C3-6257824C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3F5BD-88B9-4BCF-803D-84098833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B123-532F-4E72-B58F-B65B16CC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DD737-0800-4F5E-B438-869DD549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4CF96-6AE2-4227-B4ED-2850B208A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549D4-8D70-4338-BF92-98142949F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43D1A-D9FA-4C17-8704-04F6A5032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EF9C80-192E-40B0-B9CE-728C506B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691B9-39F7-4E9F-A78A-9E497DCB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E4F2B-5E91-4C94-85D7-19B2048F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EA6E-1C94-46D7-AB2B-DEF4EDA7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33E40-9C10-4BAB-8197-7545247E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C69886-E1CF-4B53-9897-42B153D1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FB542-68D4-4022-9A31-58E3ECD3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E2DE7-92F2-42C9-9B01-F5AE8A19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FFCB7-A7F9-4660-AD92-23663AA6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82A40-193A-4885-96B1-44BA8B8B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1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3F30-5204-4224-A9F1-0D157A92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C1C93-341F-4BDD-A1FE-5EACAE8BA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63422-9BE7-4128-8614-E47CA7495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A2ED0-0B4A-4057-BCC4-EE8A920D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7B34B-8923-43C2-B2E8-85A7E5C4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E8362-E392-4FAC-AADF-CBCA7F32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7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2F91-76DD-4D85-84AB-4E8649A4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4BC27-6D71-4C08-8A79-B7E72C07E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1C8D5-E328-4913-9441-894A175E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59D39-7D52-4889-A15B-2A1D8B95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A101E-29DF-49D1-B277-834DC9AD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5B4BC-3BB9-4FCF-98DA-476E71CD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5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46F9B-9781-456B-9ACA-69D9B488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5D056-A541-4733-A377-5E5E87FF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19109-C3D7-4209-8189-41CAA2BDA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2564-8174-4BFD-89A8-BBB63385D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6C48B-E8BF-41CF-9BEE-F65CE3E4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26" r:id="rId1"/>
    <p:sldLayoutId id="2147487927" r:id="rId2"/>
    <p:sldLayoutId id="2147487928" r:id="rId3"/>
    <p:sldLayoutId id="2147487929" r:id="rId4"/>
    <p:sldLayoutId id="2147487930" r:id="rId5"/>
    <p:sldLayoutId id="2147487931" r:id="rId6"/>
    <p:sldLayoutId id="2147487932" r:id="rId7"/>
    <p:sldLayoutId id="2147487933" r:id="rId8"/>
    <p:sldLayoutId id="2147487934" r:id="rId9"/>
    <p:sldLayoutId id="2147487935" r:id="rId10"/>
    <p:sldLayoutId id="21474879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13276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38" r:id="rId1"/>
    <p:sldLayoutId id="2147487939" r:id="rId2"/>
    <p:sldLayoutId id="2147487940" r:id="rId3"/>
    <p:sldLayoutId id="2147487941" r:id="rId4"/>
    <p:sldLayoutId id="2147487942" r:id="rId5"/>
    <p:sldLayoutId id="2147487943" r:id="rId6"/>
    <p:sldLayoutId id="214748794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3.emf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emf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6624735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UK Prawn Report Data </a:t>
            </a:r>
            <a:r>
              <a:rPr lang="en-GB"/>
              <a:t>to 31.12.22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560840" cy="2808312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3794103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13B518-1CB1-4B06-B0F6-2EB1A0E1D5BC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-279400" y="906885"/>
            <a:ext cx="97028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215353"/>
              </p:ext>
            </p:extLst>
          </p:nvPr>
        </p:nvGraphicFramePr>
        <p:xfrm>
          <a:off x="-26988" y="1090613"/>
          <a:ext cx="9144001" cy="506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73" name="Worksheet" r:id="rId3" imgW="8470875" imgH="5480094" progId="Excel.Sheet.8">
                  <p:embed/>
                </p:oleObj>
              </mc:Choice>
              <mc:Fallback>
                <p:oleObj name="Worksheet" r:id="rId3" imgW="8470875" imgH="548009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4001" cy="506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79429688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19229"/>
              </p:ext>
            </p:extLst>
          </p:nvPr>
        </p:nvGraphicFramePr>
        <p:xfrm>
          <a:off x="0" y="1125538"/>
          <a:ext cx="9140825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74" name="Worksheet" r:id="rId6" imgW="8467656" imgH="5476785" progId="Excel.Sheet.8">
                  <p:embed/>
                </p:oleObj>
              </mc:Choice>
              <mc:Fallback>
                <p:oleObj name="Worksheet" r:id="rId6" imgW="8467656" imgH="5476785" progId="Excel.Sheet.8">
                  <p:embed/>
                  <p:pic>
                    <p:nvPicPr>
                      <p:cNvPr id="21509" name="Object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5538"/>
                        <a:ext cx="9140825" cy="505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666436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DE7F0C-402A-44CA-85C5-C28656FF01F0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0"/>
          <a:stretch/>
        </p:blipFill>
        <p:spPr>
          <a:xfrm>
            <a:off x="-279400" y="723679"/>
            <a:ext cx="97028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9121339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3D886A-6766-4448-A0E2-6615FD0DAB0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-279400" y="690428"/>
            <a:ext cx="9702800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9713054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92225"/>
            <a:ext cx="9124949" cy="52847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530680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4958144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0769"/>
            <a:ext cx="8890000" cy="489654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3301598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1444397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063" y="1241425"/>
            <a:ext cx="8507412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088971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6359529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5BBE7A-2BA9-4AB6-87B0-8A7736AE7E9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-279400" y="836712"/>
            <a:ext cx="97028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067072"/>
              </p:ext>
            </p:extLst>
          </p:nvPr>
        </p:nvGraphicFramePr>
        <p:xfrm>
          <a:off x="6350" y="1268413"/>
          <a:ext cx="8999538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44" name="Worksheet" r:id="rId3" imgW="8486742" imgH="4267367" progId="Excel.Sheet.8">
                  <p:embed/>
                </p:oleObj>
              </mc:Choice>
              <mc:Fallback>
                <p:oleObj name="Worksheet" r:id="rId3" imgW="8486742" imgH="4267367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268413"/>
                        <a:ext cx="8999538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3483679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4519276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EA0391-A3E7-425C-AF7B-AB8BDDCC88D4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01"/>
          <a:stretch/>
        </p:blipFill>
        <p:spPr>
          <a:xfrm>
            <a:off x="-279400" y="691778"/>
            <a:ext cx="9702800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7590678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217762458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0291" y="1024119"/>
            <a:ext cx="9138342" cy="51161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8199987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E8B853-E3B5-47C3-AA01-F940EEB785E8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-279400" y="835176"/>
            <a:ext cx="97028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2305336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325" y="836613"/>
            <a:ext cx="9023350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4910057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6531349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25" y="1498600"/>
            <a:ext cx="90995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0526594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5654578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638" y="1549400"/>
            <a:ext cx="9172575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9615671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2716352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5733872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Market Context – Total Fish </a:t>
            </a:r>
            <a:r>
              <a:rPr lang="en-GB" altLang="en-US" sz="2800" i="1" dirty="0"/>
              <a:t>continued</a:t>
            </a:r>
            <a:endParaRPr lang="en-GB" altLang="en-US" sz="2800" dirty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6424071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5510351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1560900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8378332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913" y="1338263"/>
            <a:ext cx="9193212" cy="45513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6734404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5984" y="1556792"/>
            <a:ext cx="8480472" cy="4377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6026066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0424610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560" y="1624653"/>
            <a:ext cx="7920880" cy="456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7565191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5608433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409685"/>
            <a:ext cx="8496944" cy="461160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0042778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2559966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97E0C7-4BAE-4067-84A6-9F39CABA9BF7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4833"/>
          <a:stretch/>
        </p:blipFill>
        <p:spPr>
          <a:xfrm>
            <a:off x="-252536" y="936104"/>
            <a:ext cx="9702800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370355"/>
              </p:ext>
            </p:extLst>
          </p:nvPr>
        </p:nvGraphicFramePr>
        <p:xfrm>
          <a:off x="201613" y="1376363"/>
          <a:ext cx="8666162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00" name="Worksheet" r:id="rId3" imgW="8467656" imgH="4457816" progId="Excel.Sheet.8">
                  <p:embed/>
                </p:oleObj>
              </mc:Choice>
              <mc:Fallback>
                <p:oleObj name="Worksheet" r:id="rId3" imgW="8467656" imgH="445781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376363"/>
                        <a:ext cx="8666162" cy="456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3722489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5496149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0975" y="1125538"/>
            <a:ext cx="8732838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9676238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2023-01-27T00:00:00+00:00</PublicationDate>
    <DocumentAdded xmlns="cebd32e3-9ab6-41ee-b1af-b8405a8d4e68">2023-01-27T00:00:00+00:00</DocumentAdded>
    <TaxCatchAll xmlns="cebd32e3-9ab6-41ee-b1af-b8405a8d4e68">
      <Value>1591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13. Year end Dec 2022</TermName>
          <TermId xmlns="http://schemas.microsoft.com/office/infopath/2007/PartnerControls">10b93ae6-9670-4712-b571-2308f9d0df73</TermId>
        </TermInfo>
      </Terms>
    </j7c1b49d505545c2a69692ae734740bd>
    <DocumentSummary xmlns="cebd32e3-9ab6-41ee-b1af-b8405a8d4e68">December 2022 YE Nielsen Monthly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BCDAC170-89C3-45C5-871B-8B3DB35F818C}"/>
</file>

<file path=customXml/itemProps2.xml><?xml version="1.0" encoding="utf-8"?>
<ds:datastoreItem xmlns:ds="http://schemas.openxmlformats.org/officeDocument/2006/customXml" ds:itemID="{046AE18A-DB0F-4BC4-B21C-F26BBC97DACC}"/>
</file>

<file path=customXml/itemProps3.xml><?xml version="1.0" encoding="utf-8"?>
<ds:datastoreItem xmlns:ds="http://schemas.openxmlformats.org/officeDocument/2006/customXml" ds:itemID="{50BA3394-2F7F-4AD8-B6DF-1C12AF2C23D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729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Arial</vt:lpstr>
      <vt:lpstr>Arial Unicode MS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Worksheet</vt:lpstr>
      <vt:lpstr>UK Prawn Report Data to 31.12.22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December NielsenIQ YE Prawn Report</dc:title>
  <dc:creator/>
  <cp:lastModifiedBy/>
  <cp:revision>18</cp:revision>
  <dcterms:created xsi:type="dcterms:W3CDTF">2012-10-25T12:49:19Z</dcterms:created>
  <dcterms:modified xsi:type="dcterms:W3CDTF">2023-01-18T07:45:12Z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1591;#13. Year end Dec 2022|10b93ae6-9670-4712-b571-2308f9d0df73</vt:lpwstr>
  </property>
</Properties>
</file>