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 id="2147483689" r:id="rId2"/>
  </p:sldMasterIdLst>
  <p:notesMasterIdLst>
    <p:notesMasterId r:id="rId8"/>
  </p:notesMasterIdLst>
  <p:handoutMasterIdLst>
    <p:handoutMasterId r:id="rId9"/>
  </p:handoutMasterIdLst>
  <p:sldIdLst>
    <p:sldId id="265" r:id="rId3"/>
    <p:sldId id="2147478764" r:id="rId4"/>
    <p:sldId id="2147478767" r:id="rId5"/>
    <p:sldId id="2147478768" r:id="rId6"/>
    <p:sldId id="2147478769" r:id="rId7"/>
  </p:sldIdLst>
  <p:sldSz cx="9144000" cy="5143500" type="screen16x9"/>
  <p:notesSz cx="6858000" cy="9144000"/>
  <p:embeddedFontLst>
    <p:embeddedFont>
      <p:font typeface="Montserrat" panose="00000500000000000000" pitchFamily="2"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ADA76"/>
    <a:srgbClr val="000000"/>
    <a:srgbClr val="BFBFBF"/>
    <a:srgbClr val="2D6DF6"/>
    <a:srgbClr val="2D6FF9"/>
    <a:srgbClr val="65F01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D40404-1827-46DE-83D0-49547856A30E}" v="6" dt="2024-06-25T12:46:26.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1" autoAdjust="0"/>
    <p:restoredTop sz="94177" autoAdjust="0"/>
  </p:normalViewPr>
  <p:slideViewPr>
    <p:cSldViewPr snapToGrid="0">
      <p:cViewPr varScale="1">
        <p:scale>
          <a:sx n="85" d="100"/>
          <a:sy n="85" d="100"/>
        </p:scale>
        <p:origin x="836" y="4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font" Target="fonts/font1.fntdata"/><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ootton" userId="526938c4-8ce3-4c07-bb74-9d82b87cdb66" providerId="ADAL" clId="{BAF3C370-7E88-4221-B5E0-7114DC7339D6}"/>
    <pc:docChg chg="modSld">
      <pc:chgData name="Jason Wootton" userId="526938c4-8ce3-4c07-bb74-9d82b87cdb66" providerId="ADAL" clId="{BAF3C370-7E88-4221-B5E0-7114DC7339D6}" dt="2024-05-17T09:26:52.404" v="0" actId="14826"/>
      <pc:docMkLst>
        <pc:docMk/>
      </pc:docMkLst>
      <pc:sldChg chg="modSp mod">
        <pc:chgData name="Jason Wootton" userId="526938c4-8ce3-4c07-bb74-9d82b87cdb66" providerId="ADAL" clId="{BAF3C370-7E88-4221-B5E0-7114DC7339D6}" dt="2024-05-17T09:26:52.404" v="0" actId="14826"/>
        <pc:sldMkLst>
          <pc:docMk/>
          <pc:sldMk cId="1998922150" sldId="265"/>
        </pc:sldMkLst>
        <pc:picChg chg="mod">
          <ac:chgData name="Jason Wootton" userId="526938c4-8ce3-4c07-bb74-9d82b87cdb66" providerId="ADAL" clId="{BAF3C370-7E88-4221-B5E0-7114DC7339D6}" dt="2024-05-17T09:26:52.404" v="0" actId="14826"/>
          <ac:picMkLst>
            <pc:docMk/>
            <pc:sldMk cId="1998922150" sldId="265"/>
            <ac:picMk id="9" creationId="{D043C733-2BCE-2893-942B-8BF37C8F56F7}"/>
          </ac:picMkLst>
        </pc:picChg>
      </pc:sldChg>
    </pc:docChg>
  </pc:docChgLst>
  <pc:docChgLst>
    <pc:chgData name="Jason Wootton" userId="526938c4-8ce3-4c07-bb74-9d82b87cdb66" providerId="ADAL" clId="{9E3B8288-965C-4BAD-9C89-5E3D79DDEDA7}"/>
    <pc:docChg chg="undo custSel modSld">
      <pc:chgData name="Jason Wootton" userId="526938c4-8ce3-4c07-bb74-9d82b87cdb66" providerId="ADAL" clId="{9E3B8288-965C-4BAD-9C89-5E3D79DDEDA7}" dt="2024-05-29T13:39:24.350" v="234" actId="14826"/>
      <pc:docMkLst>
        <pc:docMk/>
      </pc:docMkLst>
      <pc:sldChg chg="addSp delSp modSp mod">
        <pc:chgData name="Jason Wootton" userId="526938c4-8ce3-4c07-bb74-9d82b87cdb66" providerId="ADAL" clId="{9E3B8288-965C-4BAD-9C89-5E3D79DDEDA7}" dt="2024-05-29T13:39:24.350" v="234" actId="14826"/>
        <pc:sldMkLst>
          <pc:docMk/>
          <pc:sldMk cId="1998922150" sldId="265"/>
        </pc:sldMkLst>
        <pc:spChg chg="mod">
          <ac:chgData name="Jason Wootton" userId="526938c4-8ce3-4c07-bb74-9d82b87cdb66" providerId="ADAL" clId="{9E3B8288-965C-4BAD-9C89-5E3D79DDEDA7}" dt="2024-05-28T10:10:23.466" v="40" actId="20577"/>
          <ac:spMkLst>
            <pc:docMk/>
            <pc:sldMk cId="1998922150" sldId="265"/>
            <ac:spMk id="2" creationId="{40945E18-FD1E-A239-9525-D4CC6183D37D}"/>
          </ac:spMkLst>
        </pc:spChg>
        <pc:spChg chg="mod">
          <ac:chgData name="Jason Wootton" userId="526938c4-8ce3-4c07-bb74-9d82b87cdb66" providerId="ADAL" clId="{9E3B8288-965C-4BAD-9C89-5E3D79DDEDA7}" dt="2024-05-28T10:11:49.904" v="58" actId="20577"/>
          <ac:spMkLst>
            <pc:docMk/>
            <pc:sldMk cId="1998922150" sldId="265"/>
            <ac:spMk id="3" creationId="{6C2DD04C-BF24-B343-1E98-7AEB9FF70BB5}"/>
          </ac:spMkLst>
        </pc:spChg>
        <pc:picChg chg="add del mod">
          <ac:chgData name="Jason Wootton" userId="526938c4-8ce3-4c07-bb74-9d82b87cdb66" providerId="ADAL" clId="{9E3B8288-965C-4BAD-9C89-5E3D79DDEDA7}" dt="2024-05-29T12:15:38.061" v="231" actId="478"/>
          <ac:picMkLst>
            <pc:docMk/>
            <pc:sldMk cId="1998922150" sldId="265"/>
            <ac:picMk id="5" creationId="{B061CC52-7AB0-582B-CAE6-D3876D5858EC}"/>
          </ac:picMkLst>
        </pc:picChg>
        <pc:picChg chg="mod">
          <ac:chgData name="Jason Wootton" userId="526938c4-8ce3-4c07-bb74-9d82b87cdb66" providerId="ADAL" clId="{9E3B8288-965C-4BAD-9C89-5E3D79DDEDA7}" dt="2024-05-29T13:39:24.350" v="234" actId="14826"/>
          <ac:picMkLst>
            <pc:docMk/>
            <pc:sldMk cId="1998922150" sldId="265"/>
            <ac:picMk id="9" creationId="{D043C733-2BCE-2893-942B-8BF37C8F56F7}"/>
          </ac:picMkLst>
        </pc:picChg>
      </pc:sldChg>
      <pc:sldChg chg="modSp mod">
        <pc:chgData name="Jason Wootton" userId="526938c4-8ce3-4c07-bb74-9d82b87cdb66" providerId="ADAL" clId="{9E3B8288-965C-4BAD-9C89-5E3D79DDEDA7}" dt="2024-05-28T10:05:45.049" v="1" actId="14826"/>
        <pc:sldMkLst>
          <pc:docMk/>
          <pc:sldMk cId="3624966409" sldId="2147478764"/>
        </pc:sldMkLst>
        <pc:picChg chg="mod">
          <ac:chgData name="Jason Wootton" userId="526938c4-8ce3-4c07-bb74-9d82b87cdb66" providerId="ADAL" clId="{9E3B8288-965C-4BAD-9C89-5E3D79DDEDA7}" dt="2024-05-28T10:05:45.049" v="1" actId="14826"/>
          <ac:picMkLst>
            <pc:docMk/>
            <pc:sldMk cId="3624966409" sldId="2147478764"/>
            <ac:picMk id="8" creationId="{4DAA624B-8F3C-0D80-737A-B6DC26F4D1B7}"/>
          </ac:picMkLst>
        </pc:picChg>
      </pc:sldChg>
      <pc:sldChg chg="modSp mod">
        <pc:chgData name="Jason Wootton" userId="526938c4-8ce3-4c07-bb74-9d82b87cdb66" providerId="ADAL" clId="{9E3B8288-965C-4BAD-9C89-5E3D79DDEDA7}" dt="2024-05-29T10:24:13.263" v="164" actId="1076"/>
        <pc:sldMkLst>
          <pc:docMk/>
          <pc:sldMk cId="384620093" sldId="2147478767"/>
        </pc:sldMkLst>
        <pc:spChg chg="mod">
          <ac:chgData name="Jason Wootton" userId="526938c4-8ce3-4c07-bb74-9d82b87cdb66" providerId="ADAL" clId="{9E3B8288-965C-4BAD-9C89-5E3D79DDEDA7}" dt="2024-05-29T10:24:08.734" v="162" actId="1076"/>
          <ac:spMkLst>
            <pc:docMk/>
            <pc:sldMk cId="384620093" sldId="2147478767"/>
            <ac:spMk id="23" creationId="{8F8A8940-CB1E-A6A3-F039-814FCAC32305}"/>
          </ac:spMkLst>
        </pc:spChg>
        <pc:picChg chg="mod">
          <ac:chgData name="Jason Wootton" userId="526938c4-8ce3-4c07-bb74-9d82b87cdb66" providerId="ADAL" clId="{9E3B8288-965C-4BAD-9C89-5E3D79DDEDA7}" dt="2024-05-29T10:24:13.263" v="164" actId="1076"/>
          <ac:picMkLst>
            <pc:docMk/>
            <pc:sldMk cId="384620093" sldId="2147478767"/>
            <ac:picMk id="19" creationId="{5758F6D2-D5BB-44DA-7C7B-6535218624E4}"/>
          </ac:picMkLst>
        </pc:picChg>
        <pc:picChg chg="mod">
          <ac:chgData name="Jason Wootton" userId="526938c4-8ce3-4c07-bb74-9d82b87cdb66" providerId="ADAL" clId="{9E3B8288-965C-4BAD-9C89-5E3D79DDEDA7}" dt="2024-05-29T10:24:10.839" v="163" actId="1076"/>
          <ac:picMkLst>
            <pc:docMk/>
            <pc:sldMk cId="384620093" sldId="2147478767"/>
            <ac:picMk id="22" creationId="{C5850995-217E-F74D-CA77-14BE218048C8}"/>
          </ac:picMkLst>
        </pc:picChg>
      </pc:sldChg>
      <pc:sldChg chg="modSp mod">
        <pc:chgData name="Jason Wootton" userId="526938c4-8ce3-4c07-bb74-9d82b87cdb66" providerId="ADAL" clId="{9E3B8288-965C-4BAD-9C89-5E3D79DDEDA7}" dt="2024-05-29T10:28:32.627" v="201" actId="1076"/>
        <pc:sldMkLst>
          <pc:docMk/>
          <pc:sldMk cId="851570490" sldId="2147478768"/>
        </pc:sldMkLst>
        <pc:spChg chg="mod">
          <ac:chgData name="Jason Wootton" userId="526938c4-8ce3-4c07-bb74-9d82b87cdb66" providerId="ADAL" clId="{9E3B8288-965C-4BAD-9C89-5E3D79DDEDA7}" dt="2024-05-29T10:28:29.868" v="199" actId="1076"/>
          <ac:spMkLst>
            <pc:docMk/>
            <pc:sldMk cId="851570490" sldId="2147478768"/>
            <ac:spMk id="10" creationId="{5760BB0E-70B6-5E03-91DD-C500D36E05AE}"/>
          </ac:spMkLst>
        </pc:spChg>
        <pc:picChg chg="mod">
          <ac:chgData name="Jason Wootton" userId="526938c4-8ce3-4c07-bb74-9d82b87cdb66" providerId="ADAL" clId="{9E3B8288-965C-4BAD-9C89-5E3D79DDEDA7}" dt="2024-05-29T10:28:32.627" v="201" actId="1076"/>
          <ac:picMkLst>
            <pc:docMk/>
            <pc:sldMk cId="851570490" sldId="2147478768"/>
            <ac:picMk id="8" creationId="{C692098D-E421-CC18-3EA3-3D8852A37F89}"/>
          </ac:picMkLst>
        </pc:picChg>
        <pc:picChg chg="mod">
          <ac:chgData name="Jason Wootton" userId="526938c4-8ce3-4c07-bb74-9d82b87cdb66" providerId="ADAL" clId="{9E3B8288-965C-4BAD-9C89-5E3D79DDEDA7}" dt="2024-05-29T10:28:31.375" v="200" actId="1076"/>
          <ac:picMkLst>
            <pc:docMk/>
            <pc:sldMk cId="851570490" sldId="2147478768"/>
            <ac:picMk id="9" creationId="{FC7B1E1C-E97A-26C3-916C-FB28A667138F}"/>
          </ac:picMkLst>
        </pc:picChg>
      </pc:sldChg>
      <pc:sldChg chg="modSp mod">
        <pc:chgData name="Jason Wootton" userId="526938c4-8ce3-4c07-bb74-9d82b87cdb66" providerId="ADAL" clId="{9E3B8288-965C-4BAD-9C89-5E3D79DDEDA7}" dt="2024-05-29T10:35:54.916" v="228" actId="1076"/>
        <pc:sldMkLst>
          <pc:docMk/>
          <pc:sldMk cId="3436373543" sldId="2147478769"/>
        </pc:sldMkLst>
        <pc:spChg chg="mod">
          <ac:chgData name="Jason Wootton" userId="526938c4-8ce3-4c07-bb74-9d82b87cdb66" providerId="ADAL" clId="{9E3B8288-965C-4BAD-9C89-5E3D79DDEDA7}" dt="2024-05-29T10:35:51.932" v="227" actId="1076"/>
          <ac:spMkLst>
            <pc:docMk/>
            <pc:sldMk cId="3436373543" sldId="2147478769"/>
            <ac:spMk id="10" creationId="{BBE4613D-B5AF-2556-D01A-DC926F86BFC0}"/>
          </ac:spMkLst>
        </pc:spChg>
        <pc:picChg chg="mod">
          <ac:chgData name="Jason Wootton" userId="526938c4-8ce3-4c07-bb74-9d82b87cdb66" providerId="ADAL" clId="{9E3B8288-965C-4BAD-9C89-5E3D79DDEDA7}" dt="2024-05-29T10:35:54.916" v="228" actId="1076"/>
          <ac:picMkLst>
            <pc:docMk/>
            <pc:sldMk cId="3436373543" sldId="2147478769"/>
            <ac:picMk id="8" creationId="{0A66EFEF-6A23-A481-B058-85ED671E4E1B}"/>
          </ac:picMkLst>
        </pc:picChg>
      </pc:sldChg>
    </pc:docChg>
  </pc:docChgLst>
  <pc:docChgLst>
    <pc:chgData name="Jason Wootton" userId="526938c4-8ce3-4c07-bb74-9d82b87cdb66" providerId="ADAL" clId="{FAD40404-1827-46DE-83D0-49547856A30E}"/>
    <pc:docChg chg="undo custSel modSld">
      <pc:chgData name="Jason Wootton" userId="526938c4-8ce3-4c07-bb74-9d82b87cdb66" providerId="ADAL" clId="{FAD40404-1827-46DE-83D0-49547856A30E}" dt="2024-06-26T15:16:43.976" v="286" actId="20577"/>
      <pc:docMkLst>
        <pc:docMk/>
      </pc:docMkLst>
      <pc:sldChg chg="addSp delSp modSp mod">
        <pc:chgData name="Jason Wootton" userId="526938c4-8ce3-4c07-bb74-9d82b87cdb66" providerId="ADAL" clId="{FAD40404-1827-46DE-83D0-49547856A30E}" dt="2024-06-25T10:19:06.450" v="55" actId="14826"/>
        <pc:sldMkLst>
          <pc:docMk/>
          <pc:sldMk cId="1998922150" sldId="265"/>
        </pc:sldMkLst>
        <pc:spChg chg="mod">
          <ac:chgData name="Jason Wootton" userId="526938c4-8ce3-4c07-bb74-9d82b87cdb66" providerId="ADAL" clId="{FAD40404-1827-46DE-83D0-49547856A30E}" dt="2024-06-24T09:24:44.395" v="48" actId="20577"/>
          <ac:spMkLst>
            <pc:docMk/>
            <pc:sldMk cId="1998922150" sldId="265"/>
            <ac:spMk id="3" creationId="{6C2DD04C-BF24-B343-1E98-7AEB9FF70BB5}"/>
          </ac:spMkLst>
        </pc:spChg>
        <pc:spChg chg="add del mod">
          <ac:chgData name="Jason Wootton" userId="526938c4-8ce3-4c07-bb74-9d82b87cdb66" providerId="ADAL" clId="{FAD40404-1827-46DE-83D0-49547856A30E}" dt="2024-06-25T10:17:01.064" v="53" actId="478"/>
          <ac:spMkLst>
            <pc:docMk/>
            <pc:sldMk cId="1998922150" sldId="265"/>
            <ac:spMk id="4" creationId="{BF5BBEDF-A990-D6BD-B57A-970FD7225266}"/>
          </ac:spMkLst>
        </pc:spChg>
        <pc:picChg chg="mod">
          <ac:chgData name="Jason Wootton" userId="526938c4-8ce3-4c07-bb74-9d82b87cdb66" providerId="ADAL" clId="{FAD40404-1827-46DE-83D0-49547856A30E}" dt="2024-06-25T10:19:06.450" v="55" actId="14826"/>
          <ac:picMkLst>
            <pc:docMk/>
            <pc:sldMk cId="1998922150" sldId="265"/>
            <ac:picMk id="9" creationId="{D043C733-2BCE-2893-942B-8BF37C8F56F7}"/>
          </ac:picMkLst>
        </pc:picChg>
      </pc:sldChg>
      <pc:sldChg chg="addSp delSp modSp mod">
        <pc:chgData name="Jason Wootton" userId="526938c4-8ce3-4c07-bb74-9d82b87cdb66" providerId="ADAL" clId="{FAD40404-1827-46DE-83D0-49547856A30E}" dt="2024-06-25T10:18:12.994" v="54" actId="14826"/>
        <pc:sldMkLst>
          <pc:docMk/>
          <pc:sldMk cId="3624966409" sldId="2147478764"/>
        </pc:sldMkLst>
        <pc:spChg chg="add del mod">
          <ac:chgData name="Jason Wootton" userId="526938c4-8ce3-4c07-bb74-9d82b87cdb66" providerId="ADAL" clId="{FAD40404-1827-46DE-83D0-49547856A30E}" dt="2024-06-24T09:24:39.522" v="44" actId="478"/>
          <ac:spMkLst>
            <pc:docMk/>
            <pc:sldMk cId="3624966409" sldId="2147478764"/>
            <ac:spMk id="3" creationId="{AACD69FD-BD22-C0FE-B389-4665C41EAEA6}"/>
          </ac:spMkLst>
        </pc:spChg>
        <pc:picChg chg="mod">
          <ac:chgData name="Jason Wootton" userId="526938c4-8ce3-4c07-bb74-9d82b87cdb66" providerId="ADAL" clId="{FAD40404-1827-46DE-83D0-49547856A30E}" dt="2024-06-24T08:52:25.548" v="41" actId="1076"/>
          <ac:picMkLst>
            <pc:docMk/>
            <pc:sldMk cId="3624966409" sldId="2147478764"/>
            <ac:picMk id="6" creationId="{7E05905E-E873-8265-F781-B446BE5404A6}"/>
          </ac:picMkLst>
        </pc:picChg>
        <pc:picChg chg="mod">
          <ac:chgData name="Jason Wootton" userId="526938c4-8ce3-4c07-bb74-9d82b87cdb66" providerId="ADAL" clId="{FAD40404-1827-46DE-83D0-49547856A30E}" dt="2024-06-25T10:18:12.994" v="54" actId="14826"/>
          <ac:picMkLst>
            <pc:docMk/>
            <pc:sldMk cId="3624966409" sldId="2147478764"/>
            <ac:picMk id="8" creationId="{4DAA624B-8F3C-0D80-737A-B6DC26F4D1B7}"/>
          </ac:picMkLst>
        </pc:picChg>
      </pc:sldChg>
      <pc:sldChg chg="modSp mod">
        <pc:chgData name="Jason Wootton" userId="526938c4-8ce3-4c07-bb74-9d82b87cdb66" providerId="ADAL" clId="{FAD40404-1827-46DE-83D0-49547856A30E}" dt="2024-06-26T15:16:43.976" v="286" actId="20577"/>
        <pc:sldMkLst>
          <pc:docMk/>
          <pc:sldMk cId="384620093" sldId="2147478767"/>
        </pc:sldMkLst>
        <pc:spChg chg="mod">
          <ac:chgData name="Jason Wootton" userId="526938c4-8ce3-4c07-bb74-9d82b87cdb66" providerId="ADAL" clId="{FAD40404-1827-46DE-83D0-49547856A30E}" dt="2024-06-26T15:16:43.976" v="286" actId="20577"/>
          <ac:spMkLst>
            <pc:docMk/>
            <pc:sldMk cId="384620093" sldId="2147478767"/>
            <ac:spMk id="23" creationId="{8F8A8940-CB1E-A6A3-F039-814FCAC32305}"/>
          </ac:spMkLst>
        </pc:spChg>
        <pc:picChg chg="mod">
          <ac:chgData name="Jason Wootton" userId="526938c4-8ce3-4c07-bb74-9d82b87cdb66" providerId="ADAL" clId="{FAD40404-1827-46DE-83D0-49547856A30E}" dt="2024-06-25T12:38:28.299" v="196" actId="1076"/>
          <ac:picMkLst>
            <pc:docMk/>
            <pc:sldMk cId="384620093" sldId="2147478767"/>
            <ac:picMk id="14" creationId="{1965E2E4-17C8-1D63-38B2-477F22887779}"/>
          </ac:picMkLst>
        </pc:picChg>
        <pc:picChg chg="mod">
          <ac:chgData name="Jason Wootton" userId="526938c4-8ce3-4c07-bb74-9d82b87cdb66" providerId="ADAL" clId="{FAD40404-1827-46DE-83D0-49547856A30E}" dt="2024-06-25T12:38:27.044" v="195" actId="1076"/>
          <ac:picMkLst>
            <pc:docMk/>
            <pc:sldMk cId="384620093" sldId="2147478767"/>
            <ac:picMk id="22" creationId="{C5850995-217E-F74D-CA77-14BE218048C8}"/>
          </ac:picMkLst>
        </pc:picChg>
      </pc:sldChg>
      <pc:sldChg chg="modSp mod">
        <pc:chgData name="Jason Wootton" userId="526938c4-8ce3-4c07-bb74-9d82b87cdb66" providerId="ADAL" clId="{FAD40404-1827-46DE-83D0-49547856A30E}" dt="2024-06-25T12:41:02.362" v="249"/>
        <pc:sldMkLst>
          <pc:docMk/>
          <pc:sldMk cId="851570490" sldId="2147478768"/>
        </pc:sldMkLst>
        <pc:spChg chg="mod">
          <ac:chgData name="Jason Wootton" userId="526938c4-8ce3-4c07-bb74-9d82b87cdb66" providerId="ADAL" clId="{FAD40404-1827-46DE-83D0-49547856A30E}" dt="2024-06-25T12:41:02.362" v="249"/>
          <ac:spMkLst>
            <pc:docMk/>
            <pc:sldMk cId="851570490" sldId="2147478768"/>
            <ac:spMk id="10" creationId="{5760BB0E-70B6-5E03-91DD-C500D36E05AE}"/>
          </ac:spMkLst>
        </pc:spChg>
      </pc:sldChg>
      <pc:sldChg chg="modSp mod">
        <pc:chgData name="Jason Wootton" userId="526938c4-8ce3-4c07-bb74-9d82b87cdb66" providerId="ADAL" clId="{FAD40404-1827-46DE-83D0-49547856A30E}" dt="2024-06-25T12:46:26.281" v="284" actId="1076"/>
        <pc:sldMkLst>
          <pc:docMk/>
          <pc:sldMk cId="3436373543" sldId="2147478769"/>
        </pc:sldMkLst>
        <pc:spChg chg="mod">
          <ac:chgData name="Jason Wootton" userId="526938c4-8ce3-4c07-bb74-9d82b87cdb66" providerId="ADAL" clId="{FAD40404-1827-46DE-83D0-49547856A30E}" dt="2024-06-25T12:46:22.878" v="282" actId="1076"/>
          <ac:spMkLst>
            <pc:docMk/>
            <pc:sldMk cId="3436373543" sldId="2147478769"/>
            <ac:spMk id="10" creationId="{BBE4613D-B5AF-2556-D01A-DC926F86BFC0}"/>
          </ac:spMkLst>
        </pc:spChg>
        <pc:picChg chg="mod">
          <ac:chgData name="Jason Wootton" userId="526938c4-8ce3-4c07-bb74-9d82b87cdb66" providerId="ADAL" clId="{FAD40404-1827-46DE-83D0-49547856A30E}" dt="2024-06-25T12:46:24.358" v="283" actId="1076"/>
          <ac:picMkLst>
            <pc:docMk/>
            <pc:sldMk cId="3436373543" sldId="2147478769"/>
            <ac:picMk id="7" creationId="{1F25B940-2791-4D4C-733A-00B08443F4A4}"/>
          </ac:picMkLst>
        </pc:picChg>
        <pc:picChg chg="mod">
          <ac:chgData name="Jason Wootton" userId="526938c4-8ce3-4c07-bb74-9d82b87cdb66" providerId="ADAL" clId="{FAD40404-1827-46DE-83D0-49547856A30E}" dt="2024-06-25T12:46:26.281" v="284" actId="1076"/>
          <ac:picMkLst>
            <pc:docMk/>
            <pc:sldMk cId="3436373543" sldId="2147478769"/>
            <ac:picMk id="8" creationId="{0A66EFEF-6A23-A481-B058-85ED671E4E1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26/06/2024</a:t>
            </a:fld>
            <a:endParaRPr lang="en-GB" dirty="0"/>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8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3001780" y="0"/>
            <a:ext cx="6142219" cy="5143500"/>
          </a:xfrm>
          <a:solidFill>
            <a:schemeClr val="tx1"/>
          </a:solidFill>
        </p:spPr>
        <p:txBody>
          <a:bodyPr anchor="ctr" anchorCtr="0"/>
          <a:lstStyle>
            <a:lvl1pPr marL="0" indent="0" algn="ctr">
              <a:buNone/>
              <a:defRPr>
                <a:solidFill>
                  <a:schemeClr val="bg1"/>
                </a:solidFill>
              </a:defRPr>
            </a:lvl1pPr>
          </a:lstStyle>
          <a:p>
            <a:r>
              <a:rPr lang="en-US" dirty="0"/>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397621" y="14384"/>
            <a:ext cx="4160535" cy="4160535"/>
          </a:xfrm>
          <a:prstGeom prst="ellipse">
            <a:avLst/>
          </a:prstGeom>
          <a:solidFill>
            <a:schemeClr val="bg2"/>
          </a:solidFill>
        </p:spPr>
        <p:txBody>
          <a:bodyPr tIns="0" bIns="0" anchor="ctr" anchorCtr="0"/>
          <a:lstStyle>
            <a:lvl1pPr marL="0" indent="0" algn="l">
              <a:buFont typeface="Arial" panose="020B0604020202020204" pitchFamily="34" charset="0"/>
              <a:buNone/>
              <a:defRPr sz="2700" b="1">
                <a:solidFill>
                  <a:schemeClr val="bg1"/>
                </a:solidFill>
                <a:latin typeface="+mj-lt"/>
              </a:defRPr>
            </a:lvl1pPr>
            <a:lvl2pPr marL="342900" indent="0" algn="ctr">
              <a:buFont typeface="Arial" panose="020B0604020202020204" pitchFamily="34" charset="0"/>
              <a:buNone/>
              <a:defRPr sz="2700">
                <a:solidFill>
                  <a:schemeClr val="bg1"/>
                </a:solidFill>
                <a:latin typeface="+mj-lt"/>
              </a:defRPr>
            </a:lvl2pPr>
            <a:lvl3pPr marL="685800" indent="0" algn="ctr">
              <a:buFont typeface="Arial" panose="020B0604020202020204" pitchFamily="34" charset="0"/>
              <a:buNone/>
              <a:defRPr sz="2700">
                <a:solidFill>
                  <a:schemeClr val="bg1"/>
                </a:solidFill>
                <a:latin typeface="+mj-lt"/>
              </a:defRPr>
            </a:lvl3pPr>
            <a:lvl4pPr marL="1028700" indent="0" algn="ctr">
              <a:buFont typeface="Arial" panose="020B0604020202020204" pitchFamily="34" charset="0"/>
              <a:buNone/>
              <a:defRPr sz="2700">
                <a:solidFill>
                  <a:schemeClr val="bg1"/>
                </a:solidFill>
                <a:latin typeface="+mj-lt"/>
              </a:defRPr>
            </a:lvl4pPr>
            <a:lvl5pPr marL="1371600" indent="0" algn="ctr">
              <a:buFont typeface="Arial" panose="020B0604020202020204" pitchFamily="34" charset="0"/>
              <a:buNone/>
              <a:defRPr sz="2700">
                <a:solidFill>
                  <a:schemeClr val="bg1"/>
                </a:solidFill>
                <a:latin typeface="+mj-lt"/>
              </a:defRPr>
            </a:lvl5pPr>
          </a:lstStyle>
          <a:p>
            <a:pPr lvl="0"/>
            <a:r>
              <a:rPr lang="en-US"/>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dirty="0">
                <a:solidFill>
                  <a:schemeClr val="tx1">
                    <a:lumMod val="40000"/>
                    <a:lumOff val="60000"/>
                  </a:schemeClr>
                </a:solidFill>
              </a:rPr>
              <a:t>© 2024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Tree>
    <p:extLst>
      <p:ext uri="{BB962C8B-B14F-4D97-AF65-F5344CB8AC3E}">
        <p14:creationId xmlns:p14="http://schemas.microsoft.com/office/powerpoint/2010/main" val="5108736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10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351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93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55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8F88F4-971A-A6B1-1A27-9CE89013B620}"/>
              </a:ext>
            </a:extLst>
          </p:cNvPr>
          <p:cNvSpPr/>
          <p:nvPr userDrawn="1"/>
        </p:nvSpPr>
        <p:spPr>
          <a:xfrm>
            <a:off x="0" y="0"/>
            <a:ext cx="1950929"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userDrawn="1"/>
        </p:nvCxnSpPr>
        <p:spPr>
          <a:xfrm>
            <a:off x="2220686" y="4796816"/>
            <a:ext cx="66996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09552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02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02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27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92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86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482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103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24A961-2C10-E5CF-3180-4BD299A90136}"/>
              </a:ext>
            </a:extLst>
          </p:cNvPr>
          <p:cNvSpPr/>
          <p:nvPr userDrawn="1"/>
        </p:nvSpPr>
        <p:spPr>
          <a:xfrm>
            <a:off x="0" y="0"/>
            <a:ext cx="1950929" cy="51435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cxnSp>
        <p:nvCxnSpPr>
          <p:cNvPr id="8" name="Straight Connector 7">
            <a:extLst>
              <a:ext uri="{FF2B5EF4-FFF2-40B4-BE49-F238E27FC236}">
                <a16:creationId xmlns:a16="http://schemas.microsoft.com/office/drawing/2014/main" id="{3A735344-6D35-4544-B877-D4C77E65942B}"/>
              </a:ext>
            </a:extLst>
          </p:cNvPr>
          <p:cNvCxnSpPr>
            <a:cxnSpLocks/>
          </p:cNvCxnSpPr>
          <p:nvPr userDrawn="1"/>
        </p:nvCxnSpPr>
        <p:spPr>
          <a:xfrm>
            <a:off x="2220686" y="4796816"/>
            <a:ext cx="66996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DC1497C-5688-2F8D-EBB2-49B1E7795489}"/>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2345557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2DD04C-BF24-B343-1E98-7AEB9FF70BB5}"/>
              </a:ext>
            </a:extLst>
          </p:cNvPr>
          <p:cNvSpPr>
            <a:spLocks noGrp="1"/>
          </p:cNvSpPr>
          <p:nvPr>
            <p:ph type="body" sz="quarter" idx="14"/>
          </p:nvPr>
        </p:nvSpPr>
        <p:spPr>
          <a:xfrm>
            <a:off x="-261435" y="435313"/>
            <a:ext cx="3604305" cy="3604305"/>
          </a:xfrm>
          <a:solidFill>
            <a:schemeClr val="bg1">
              <a:lumMod val="75000"/>
            </a:schemeClr>
          </a:solidFill>
        </p:spPr>
        <p:txBody>
          <a:bodyPr>
            <a:normAutofit/>
          </a:bodyPr>
          <a:lstStyle/>
          <a:p>
            <a:r>
              <a:rPr lang="en-US" sz="4400" dirty="0">
                <a:solidFill>
                  <a:srgbClr val="2D6DF6"/>
                </a:solidFill>
              </a:rPr>
              <a:t>Essential </a:t>
            </a:r>
          </a:p>
          <a:p>
            <a:r>
              <a:rPr lang="en-US" sz="4400" dirty="0">
                <a:solidFill>
                  <a:srgbClr val="2D6DF6"/>
                </a:solidFill>
              </a:rPr>
              <a:t>Retail</a:t>
            </a:r>
          </a:p>
          <a:p>
            <a:r>
              <a:rPr lang="en-GB" sz="1600" b="0" i="0" dirty="0">
                <a:effectLst/>
              </a:rPr>
              <a:t>52 w/e, </a:t>
            </a:r>
            <a:r>
              <a:rPr lang="en-GB" sz="1600" b="0" dirty="0"/>
              <a:t>15</a:t>
            </a:r>
            <a:r>
              <a:rPr lang="en-GB" sz="1600" b="0" baseline="30000" dirty="0"/>
              <a:t>th</a:t>
            </a:r>
            <a:r>
              <a:rPr lang="en-GB" sz="1600" b="0" i="0" dirty="0">
                <a:effectLst/>
              </a:rPr>
              <a:t> June 24 </a:t>
            </a:r>
            <a:endParaRPr lang="en-US" sz="2400" b="0" dirty="0"/>
          </a:p>
        </p:txBody>
      </p:sp>
      <p:sp>
        <p:nvSpPr>
          <p:cNvPr id="7" name="TextBox 6">
            <a:extLst>
              <a:ext uri="{FF2B5EF4-FFF2-40B4-BE49-F238E27FC236}">
                <a16:creationId xmlns:a16="http://schemas.microsoft.com/office/drawing/2014/main" id="{56418323-9CC1-08E7-BBC9-D37A9694ECBC}"/>
              </a:ext>
            </a:extLst>
          </p:cNvPr>
          <p:cNvSpPr txBox="1"/>
          <p:nvPr/>
        </p:nvSpPr>
        <p:spPr>
          <a:xfrm>
            <a:off x="3342870" y="447369"/>
            <a:ext cx="5801129" cy="307777"/>
          </a:xfrm>
          <a:prstGeom prst="rect">
            <a:avLst/>
          </a:prstGeom>
          <a:noFill/>
        </p:spPr>
        <p:txBody>
          <a:bodyPr wrap="square">
            <a:spAutoFit/>
          </a:bodyPr>
          <a:lstStyle/>
          <a:p>
            <a:pPr algn="ctr"/>
            <a:r>
              <a:rPr lang="en-GB" sz="1400" b="1" dirty="0">
                <a:solidFill>
                  <a:srgbClr val="2D6FF9"/>
                </a:solidFill>
                <a:latin typeface="+mj-lt"/>
              </a:rPr>
              <a:t>FMCG - </a:t>
            </a:r>
            <a:r>
              <a:rPr lang="en-GB" b="0" i="0" dirty="0">
                <a:solidFill>
                  <a:srgbClr val="242424"/>
                </a:solidFill>
                <a:effectLst/>
                <a:latin typeface="Calibri" panose="020F0502020204030204" pitchFamily="34" charset="0"/>
              </a:rPr>
              <a:t> </a:t>
            </a:r>
            <a:r>
              <a:rPr lang="en-GB" b="1" i="0" dirty="0">
                <a:solidFill>
                  <a:srgbClr val="242424"/>
                </a:solidFill>
                <a:effectLst/>
                <a:latin typeface="+mj-lt"/>
              </a:rPr>
              <a:t>Share of Trade and KPIs</a:t>
            </a:r>
            <a:endParaRPr lang="en-GB" b="1" dirty="0">
              <a:latin typeface="+mj-lt"/>
            </a:endParaRPr>
          </a:p>
        </p:txBody>
      </p:sp>
      <p:grpSp>
        <p:nvGrpSpPr>
          <p:cNvPr id="56" name="Group 55">
            <a:extLst>
              <a:ext uri="{FF2B5EF4-FFF2-40B4-BE49-F238E27FC236}">
                <a16:creationId xmlns:a16="http://schemas.microsoft.com/office/drawing/2014/main" id="{BB1BEFE4-6CC4-B7E2-AD17-F760637E54F0}"/>
              </a:ext>
            </a:extLst>
          </p:cNvPr>
          <p:cNvGrpSpPr/>
          <p:nvPr/>
        </p:nvGrpSpPr>
        <p:grpSpPr>
          <a:xfrm>
            <a:off x="5480049" y="961324"/>
            <a:ext cx="1526769" cy="304877"/>
            <a:chOff x="5750168" y="907960"/>
            <a:chExt cx="1526769" cy="304877"/>
          </a:xfrm>
        </p:grpSpPr>
        <p:sp>
          <p:nvSpPr>
            <p:cNvPr id="10" name="Rectangle 9">
              <a:extLst>
                <a:ext uri="{FF2B5EF4-FFF2-40B4-BE49-F238E27FC236}">
                  <a16:creationId xmlns:a16="http://schemas.microsoft.com/office/drawing/2014/main" id="{C9539791-2C46-0B8C-F3B5-C791216A628B}"/>
                </a:ext>
              </a:extLst>
            </p:cNvPr>
            <p:cNvSpPr/>
            <p:nvPr/>
          </p:nvSpPr>
          <p:spPr>
            <a:xfrm>
              <a:off x="5750168" y="907960"/>
              <a:ext cx="1526769" cy="30487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090FA72B-6123-612F-DE34-B0BE6A43F10A}"/>
                </a:ext>
              </a:extLst>
            </p:cNvPr>
            <p:cNvSpPr txBox="1"/>
            <p:nvPr/>
          </p:nvSpPr>
          <p:spPr>
            <a:xfrm>
              <a:off x="5784447" y="934985"/>
              <a:ext cx="1393362" cy="246221"/>
            </a:xfrm>
            <a:prstGeom prst="rect">
              <a:avLst/>
            </a:prstGeom>
            <a:noFill/>
          </p:spPr>
          <p:txBody>
            <a:bodyPr wrap="square" lIns="0" rIns="0" rtlCol="0">
              <a:spAutoFit/>
            </a:bodyPr>
            <a:lstStyle/>
            <a:p>
              <a:pPr algn="ctr"/>
              <a:r>
                <a:rPr lang="en-GB" sz="1000" b="1" dirty="0">
                  <a:solidFill>
                    <a:srgbClr val="2D6DF6"/>
                  </a:solidFill>
                  <a:latin typeface="Montserrat" pitchFamily="2" charset="77"/>
                </a:rPr>
                <a:t>Share of Trade</a:t>
              </a:r>
            </a:p>
          </p:txBody>
        </p:sp>
      </p:grpSp>
      <p:sp>
        <p:nvSpPr>
          <p:cNvPr id="2" name="Subtitle 1">
            <a:extLst>
              <a:ext uri="{FF2B5EF4-FFF2-40B4-BE49-F238E27FC236}">
                <a16:creationId xmlns:a16="http://schemas.microsoft.com/office/drawing/2014/main" id="{40945E18-FD1E-A239-9525-D4CC6183D37D}"/>
              </a:ext>
            </a:extLst>
          </p:cNvPr>
          <p:cNvSpPr txBox="1">
            <a:spLocks/>
          </p:cNvSpPr>
          <p:nvPr/>
        </p:nvSpPr>
        <p:spPr>
          <a:xfrm>
            <a:off x="199186" y="4665931"/>
            <a:ext cx="5016533" cy="641119"/>
          </a:xfrm>
          <a:prstGeom prst="rect">
            <a:avLst/>
          </a:prstGeom>
        </p:spPr>
        <p:txBody>
          <a:bodyPr vert="horz" lIns="0" tIns="45720" rIns="0" bIns="45720" rtlCol="0">
            <a:noAutofit/>
          </a:bodyPr>
          <a:lst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00">
              <a:spcBef>
                <a:spcPts val="25"/>
              </a:spcBef>
            </a:pPr>
            <a:r>
              <a:rPr lang="en-GB" altLang="en-US" sz="600" i="1" dirty="0">
                <a:latin typeface="+mj-lt"/>
                <a:cs typeface="Calibri" panose="020F0502020204030204" pitchFamily="34" charset="0"/>
              </a:rPr>
              <a:t>Source: NIQ Panel On Demand (POD), Benchmark Total Outlets</a:t>
            </a:r>
          </a:p>
          <a:p>
            <a:pPr marL="180000">
              <a:spcBef>
                <a:spcPts val="25"/>
              </a:spcBef>
            </a:pPr>
            <a:r>
              <a:rPr lang="en-GB" altLang="en-US" sz="600" i="1" dirty="0">
                <a:latin typeface="+mj-lt"/>
                <a:cs typeface="Calibri" panose="020F0502020204030204" pitchFamily="34" charset="0"/>
              </a:rPr>
              <a:t>% Change in Shoppers = % Change in Households buying</a:t>
            </a:r>
            <a:endParaRPr lang="en-GB" sz="600" dirty="0">
              <a:latin typeface="+mj-lt"/>
            </a:endParaRPr>
          </a:p>
        </p:txBody>
      </p:sp>
      <p:pic>
        <p:nvPicPr>
          <p:cNvPr id="9" name="Picture 8">
            <a:extLst>
              <a:ext uri="{FF2B5EF4-FFF2-40B4-BE49-F238E27FC236}">
                <a16:creationId xmlns:a16="http://schemas.microsoft.com/office/drawing/2014/main" id="{D043C733-2BCE-2893-942B-8BF37C8F56F7}"/>
              </a:ext>
            </a:extLst>
          </p:cNvPr>
          <p:cNvPicPr>
            <a:picLocks noChangeAspect="1"/>
          </p:cNvPicPr>
          <p:nvPr/>
        </p:nvPicPr>
        <p:blipFill>
          <a:blip r:embed="rId2"/>
          <a:srcRect/>
          <a:stretch/>
        </p:blipFill>
        <p:spPr>
          <a:xfrm>
            <a:off x="3753506" y="1410324"/>
            <a:ext cx="4944985" cy="2600425"/>
          </a:xfrm>
          <a:prstGeom prst="rect">
            <a:avLst/>
          </a:prstGeom>
        </p:spPr>
      </p:pic>
    </p:spTree>
    <p:extLst>
      <p:ext uri="{BB962C8B-B14F-4D97-AF65-F5344CB8AC3E}">
        <p14:creationId xmlns:p14="http://schemas.microsoft.com/office/powerpoint/2010/main" val="199892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418323-9CC1-08E7-BBC9-D37A9694ECBC}"/>
              </a:ext>
            </a:extLst>
          </p:cNvPr>
          <p:cNvSpPr txBox="1"/>
          <p:nvPr/>
        </p:nvSpPr>
        <p:spPr>
          <a:xfrm>
            <a:off x="193976" y="28790"/>
            <a:ext cx="4771416" cy="307777"/>
          </a:xfrm>
          <a:prstGeom prst="rect">
            <a:avLst/>
          </a:prstGeom>
          <a:noFill/>
        </p:spPr>
        <p:txBody>
          <a:bodyPr wrap="square">
            <a:spAutoFit/>
          </a:bodyPr>
          <a:lstStyle/>
          <a:p>
            <a:r>
              <a:rPr lang="en-GB" sz="1400" b="1" dirty="0">
                <a:solidFill>
                  <a:srgbClr val="2D6FF9"/>
                </a:solidFill>
                <a:latin typeface="+mj-lt"/>
              </a:rPr>
              <a:t>FMCG - </a:t>
            </a:r>
            <a:r>
              <a:rPr lang="en-GB" b="1" i="0" dirty="0">
                <a:solidFill>
                  <a:srgbClr val="242424"/>
                </a:solidFill>
                <a:effectLst/>
                <a:latin typeface="+mj-lt"/>
              </a:rPr>
              <a:t>Store Numbers and Demographics</a:t>
            </a:r>
            <a:endParaRPr lang="en-GB" b="1" dirty="0">
              <a:latin typeface="+mj-lt"/>
            </a:endParaRPr>
          </a:p>
        </p:txBody>
      </p:sp>
      <p:pic>
        <p:nvPicPr>
          <p:cNvPr id="6" name="Picture 5">
            <a:extLst>
              <a:ext uri="{FF2B5EF4-FFF2-40B4-BE49-F238E27FC236}">
                <a16:creationId xmlns:a16="http://schemas.microsoft.com/office/drawing/2014/main" id="{7E05905E-E873-8265-F781-B446BE5404A6}"/>
              </a:ext>
            </a:extLst>
          </p:cNvPr>
          <p:cNvPicPr>
            <a:picLocks noChangeAspect="1"/>
          </p:cNvPicPr>
          <p:nvPr/>
        </p:nvPicPr>
        <p:blipFill>
          <a:blip r:embed="rId2"/>
          <a:srcRect/>
          <a:stretch/>
        </p:blipFill>
        <p:spPr>
          <a:xfrm>
            <a:off x="352879" y="1310612"/>
            <a:ext cx="3627009" cy="2296154"/>
          </a:xfrm>
          <a:prstGeom prst="rect">
            <a:avLst/>
          </a:prstGeom>
        </p:spPr>
      </p:pic>
      <p:grpSp>
        <p:nvGrpSpPr>
          <p:cNvPr id="9" name="Group 8">
            <a:extLst>
              <a:ext uri="{FF2B5EF4-FFF2-40B4-BE49-F238E27FC236}">
                <a16:creationId xmlns:a16="http://schemas.microsoft.com/office/drawing/2014/main" id="{B5ABAC44-AAA7-2644-E666-368D7E3F959E}"/>
              </a:ext>
            </a:extLst>
          </p:cNvPr>
          <p:cNvGrpSpPr/>
          <p:nvPr/>
        </p:nvGrpSpPr>
        <p:grpSpPr>
          <a:xfrm>
            <a:off x="1566635" y="792595"/>
            <a:ext cx="1526769" cy="304877"/>
            <a:chOff x="5750168" y="907960"/>
            <a:chExt cx="1526769" cy="304877"/>
          </a:xfrm>
        </p:grpSpPr>
        <p:sp>
          <p:nvSpPr>
            <p:cNvPr id="10" name="Rectangle 9">
              <a:extLst>
                <a:ext uri="{FF2B5EF4-FFF2-40B4-BE49-F238E27FC236}">
                  <a16:creationId xmlns:a16="http://schemas.microsoft.com/office/drawing/2014/main" id="{43576A68-154D-F720-C1FD-089AAE612CEB}"/>
                </a:ext>
              </a:extLst>
            </p:cNvPr>
            <p:cNvSpPr/>
            <p:nvPr/>
          </p:nvSpPr>
          <p:spPr>
            <a:xfrm>
              <a:off x="5750168" y="907960"/>
              <a:ext cx="1526769" cy="30487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highlight>
                  <a:srgbClr val="FFFF00"/>
                </a:highlight>
                <a:latin typeface="Montserrat" pitchFamily="2" charset="77"/>
              </a:endParaRPr>
            </a:p>
          </p:txBody>
        </p:sp>
        <p:sp>
          <p:nvSpPr>
            <p:cNvPr id="11" name="TextBox 10">
              <a:extLst>
                <a:ext uri="{FF2B5EF4-FFF2-40B4-BE49-F238E27FC236}">
                  <a16:creationId xmlns:a16="http://schemas.microsoft.com/office/drawing/2014/main" id="{FB4C8788-333C-9A91-5026-88627A3B3492}"/>
                </a:ext>
              </a:extLst>
            </p:cNvPr>
            <p:cNvSpPr txBox="1"/>
            <p:nvPr/>
          </p:nvSpPr>
          <p:spPr>
            <a:xfrm>
              <a:off x="5784447" y="934985"/>
              <a:ext cx="1393362" cy="246221"/>
            </a:xfrm>
            <a:prstGeom prst="rect">
              <a:avLst/>
            </a:prstGeom>
            <a:noFill/>
          </p:spPr>
          <p:txBody>
            <a:bodyPr wrap="square" lIns="0" rIns="0" rtlCol="0">
              <a:spAutoFit/>
            </a:bodyPr>
            <a:lstStyle/>
            <a:p>
              <a:pPr algn="ctr"/>
              <a:r>
                <a:rPr lang="en-GB" sz="1000" b="1" dirty="0">
                  <a:solidFill>
                    <a:srgbClr val="2D6DF6"/>
                  </a:solidFill>
                  <a:latin typeface="Montserrat" pitchFamily="2" charset="77"/>
                </a:rPr>
                <a:t>Store Profile</a:t>
              </a:r>
            </a:p>
          </p:txBody>
        </p:sp>
      </p:grpSp>
      <p:grpSp>
        <p:nvGrpSpPr>
          <p:cNvPr id="14" name="Group 13">
            <a:extLst>
              <a:ext uri="{FF2B5EF4-FFF2-40B4-BE49-F238E27FC236}">
                <a16:creationId xmlns:a16="http://schemas.microsoft.com/office/drawing/2014/main" id="{AC438177-D4D0-52AB-4B15-DDEB24160E2A}"/>
              </a:ext>
            </a:extLst>
          </p:cNvPr>
          <p:cNvGrpSpPr/>
          <p:nvPr/>
        </p:nvGrpSpPr>
        <p:grpSpPr>
          <a:xfrm>
            <a:off x="6125174" y="790291"/>
            <a:ext cx="1526769" cy="304877"/>
            <a:chOff x="5750168" y="907960"/>
            <a:chExt cx="1526769" cy="304877"/>
          </a:xfrm>
        </p:grpSpPr>
        <p:sp>
          <p:nvSpPr>
            <p:cNvPr id="15" name="Rectangle 14">
              <a:extLst>
                <a:ext uri="{FF2B5EF4-FFF2-40B4-BE49-F238E27FC236}">
                  <a16:creationId xmlns:a16="http://schemas.microsoft.com/office/drawing/2014/main" id="{F9BF9BDD-1D99-9E48-AE4A-BBA61413488F}"/>
                </a:ext>
              </a:extLst>
            </p:cNvPr>
            <p:cNvSpPr/>
            <p:nvPr/>
          </p:nvSpPr>
          <p:spPr>
            <a:xfrm>
              <a:off x="5750168" y="907960"/>
              <a:ext cx="1526769" cy="30487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highlight>
                  <a:srgbClr val="FFFF00"/>
                </a:highlight>
                <a:latin typeface="Montserrat" pitchFamily="2" charset="77"/>
              </a:endParaRPr>
            </a:p>
          </p:txBody>
        </p:sp>
        <p:sp>
          <p:nvSpPr>
            <p:cNvPr id="16" name="TextBox 15">
              <a:extLst>
                <a:ext uri="{FF2B5EF4-FFF2-40B4-BE49-F238E27FC236}">
                  <a16:creationId xmlns:a16="http://schemas.microsoft.com/office/drawing/2014/main" id="{913452D8-F9AD-BC37-1503-B2A3E40ADA44}"/>
                </a:ext>
              </a:extLst>
            </p:cNvPr>
            <p:cNvSpPr txBox="1"/>
            <p:nvPr/>
          </p:nvSpPr>
          <p:spPr>
            <a:xfrm>
              <a:off x="5784447" y="934985"/>
              <a:ext cx="1393362" cy="246221"/>
            </a:xfrm>
            <a:prstGeom prst="rect">
              <a:avLst/>
            </a:prstGeom>
            <a:noFill/>
          </p:spPr>
          <p:txBody>
            <a:bodyPr wrap="square" lIns="0" rIns="0" rtlCol="0">
              <a:spAutoFit/>
            </a:bodyPr>
            <a:lstStyle/>
            <a:p>
              <a:pPr algn="ctr"/>
              <a:r>
                <a:rPr lang="en-GB" sz="1000" b="1" dirty="0">
                  <a:solidFill>
                    <a:srgbClr val="2D6DF6"/>
                  </a:solidFill>
                  <a:latin typeface="Montserrat" pitchFamily="2" charset="77"/>
                </a:rPr>
                <a:t>Life Stage</a:t>
              </a:r>
            </a:p>
          </p:txBody>
        </p:sp>
      </p:grpSp>
      <p:sp>
        <p:nvSpPr>
          <p:cNvPr id="2" name="Subtitle 1">
            <a:extLst>
              <a:ext uri="{FF2B5EF4-FFF2-40B4-BE49-F238E27FC236}">
                <a16:creationId xmlns:a16="http://schemas.microsoft.com/office/drawing/2014/main" id="{67DFEFBB-281B-9DC5-BC71-226255DB0489}"/>
              </a:ext>
            </a:extLst>
          </p:cNvPr>
          <p:cNvSpPr txBox="1">
            <a:spLocks/>
          </p:cNvSpPr>
          <p:nvPr/>
        </p:nvSpPr>
        <p:spPr>
          <a:xfrm>
            <a:off x="199186" y="4665931"/>
            <a:ext cx="5016533" cy="641119"/>
          </a:xfrm>
          <a:prstGeom prst="rect">
            <a:avLst/>
          </a:prstGeom>
        </p:spPr>
        <p:txBody>
          <a:bodyPr vert="horz" lIns="0" tIns="45720" rIns="0" bIns="45720" rtlCol="0">
            <a:noAutofit/>
          </a:bodyPr>
          <a:lst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00">
              <a:spcBef>
                <a:spcPts val="25"/>
              </a:spcBef>
            </a:pPr>
            <a:r>
              <a:rPr lang="en-GB" altLang="en-US" sz="600" i="1" dirty="0">
                <a:latin typeface="+mj-lt"/>
                <a:cs typeface="Calibri" panose="020F0502020204030204" pitchFamily="34" charset="0"/>
              </a:rPr>
              <a:t>Source: NIQ Store Numbers, Homescan Lifestage indices indexed on GB Households</a:t>
            </a:r>
          </a:p>
          <a:p>
            <a:endParaRPr lang="en-GB" sz="600" dirty="0">
              <a:latin typeface="+mj-lt"/>
            </a:endParaRPr>
          </a:p>
        </p:txBody>
      </p:sp>
      <p:pic>
        <p:nvPicPr>
          <p:cNvPr id="8" name="Picture 7">
            <a:extLst>
              <a:ext uri="{FF2B5EF4-FFF2-40B4-BE49-F238E27FC236}">
                <a16:creationId xmlns:a16="http://schemas.microsoft.com/office/drawing/2014/main" id="{4DAA624B-8F3C-0D80-737A-B6DC26F4D1B7}"/>
              </a:ext>
            </a:extLst>
          </p:cNvPr>
          <p:cNvPicPr>
            <a:picLocks noChangeAspect="1"/>
          </p:cNvPicPr>
          <p:nvPr/>
        </p:nvPicPr>
        <p:blipFill>
          <a:blip r:embed="rId3"/>
          <a:srcRect/>
          <a:stretch/>
        </p:blipFill>
        <p:spPr>
          <a:xfrm>
            <a:off x="4856292" y="1325980"/>
            <a:ext cx="3999685" cy="2333522"/>
          </a:xfrm>
          <a:prstGeom prst="rect">
            <a:avLst/>
          </a:prstGeom>
        </p:spPr>
      </p:pic>
    </p:spTree>
    <p:extLst>
      <p:ext uri="{BB962C8B-B14F-4D97-AF65-F5344CB8AC3E}">
        <p14:creationId xmlns:p14="http://schemas.microsoft.com/office/powerpoint/2010/main" val="362496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esco logo | Logok">
            <a:extLst>
              <a:ext uri="{FF2B5EF4-FFF2-40B4-BE49-F238E27FC236}">
                <a16:creationId xmlns:a16="http://schemas.microsoft.com/office/drawing/2014/main" id="{50DFB956-2FA6-70AE-C8D1-C8B7D26F47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84" t="39056" r="23529" b="39135"/>
          <a:stretch/>
        </p:blipFill>
        <p:spPr bwMode="auto">
          <a:xfrm>
            <a:off x="314826" y="429265"/>
            <a:ext cx="1162643" cy="3501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Morrisons logo and symbol, meaning, history, PNG">
            <a:extLst>
              <a:ext uri="{FF2B5EF4-FFF2-40B4-BE49-F238E27FC236}">
                <a16:creationId xmlns:a16="http://schemas.microsoft.com/office/drawing/2014/main" id="{1965E2E4-17C8-1D63-38B2-477F22887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84" y="3430613"/>
            <a:ext cx="1091143" cy="6137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sainsburys-logo - Future of Heat Conference 2021">
            <a:extLst>
              <a:ext uri="{FF2B5EF4-FFF2-40B4-BE49-F238E27FC236}">
                <a16:creationId xmlns:a16="http://schemas.microsoft.com/office/drawing/2014/main" id="{5758F6D2-D5BB-44DA-7C7B-6535218624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203" b="32261"/>
          <a:stretch/>
        </p:blipFill>
        <p:spPr bwMode="auto">
          <a:xfrm>
            <a:off x="236124" y="1654550"/>
            <a:ext cx="1320045" cy="24158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ASDA logo and symbol, meaning, history, PNG">
            <a:extLst>
              <a:ext uri="{FF2B5EF4-FFF2-40B4-BE49-F238E27FC236}">
                <a16:creationId xmlns:a16="http://schemas.microsoft.com/office/drawing/2014/main" id="{C5850995-217E-F74D-CA77-14BE218048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37" t="27339" r="16337" b="27693"/>
          <a:stretch/>
        </p:blipFill>
        <p:spPr bwMode="auto">
          <a:xfrm>
            <a:off x="436274" y="2340288"/>
            <a:ext cx="1041195" cy="4629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F8A8940-CB1E-A6A3-F039-814FCAC32305}"/>
              </a:ext>
            </a:extLst>
          </p:cNvPr>
          <p:cNvSpPr txBox="1"/>
          <p:nvPr/>
        </p:nvSpPr>
        <p:spPr>
          <a:xfrm>
            <a:off x="2544944" y="275920"/>
            <a:ext cx="6230512" cy="4323684"/>
          </a:xfrm>
          <a:prstGeom prst="rect">
            <a:avLst/>
          </a:prstGeom>
          <a:noFill/>
        </p:spPr>
        <p:txBody>
          <a:bodyPr wrap="square" lIns="0" rIns="0" rtlCol="0">
            <a:spAutoFit/>
          </a:bodyPr>
          <a:lstStyle/>
          <a:p>
            <a:r>
              <a:rPr lang="en-GB" sz="900" b="1" dirty="0">
                <a:solidFill>
                  <a:srgbClr val="FF0000"/>
                </a:solidFill>
                <a:latin typeface="Arial" panose="020B0604020202020204" pitchFamily="34" charset="0"/>
                <a:cs typeface="Arial" panose="020B0604020202020204" pitchFamily="34" charset="0"/>
              </a:rPr>
              <a:t>TESCO ROLLS OUT PERSONALISED RECEIPT CLUBCARD COUPONS</a:t>
            </a:r>
          </a:p>
          <a:p>
            <a:r>
              <a:rPr lang="en-GB" sz="900" dirty="0">
                <a:solidFill>
                  <a:schemeClr val="tx1">
                    <a:lumMod val="50000"/>
                    <a:lumOff val="50000"/>
                  </a:schemeClr>
                </a:solidFill>
                <a:latin typeface="Arial" panose="020B0604020202020204" pitchFamily="34" charset="0"/>
                <a:cs typeface="Arial" panose="020B0604020202020204" pitchFamily="34" charset="0"/>
              </a:rPr>
              <a:t>Tesco is rolling out Clubcard Coupons in receipt form, containing personalised promotions </a:t>
            </a:r>
            <a:r>
              <a:rPr lang="en-GB" sz="900">
                <a:solidFill>
                  <a:schemeClr val="tx1">
                    <a:lumMod val="50000"/>
                    <a:lumOff val="50000"/>
                  </a:schemeClr>
                </a:solidFill>
                <a:latin typeface="Arial" panose="020B0604020202020204" pitchFamily="34" charset="0"/>
                <a:cs typeface="Arial" panose="020B0604020202020204" pitchFamily="34" charset="0"/>
              </a:rPr>
              <a:t>and discounts </a:t>
            </a:r>
            <a:r>
              <a:rPr lang="en-GB" sz="900" dirty="0">
                <a:solidFill>
                  <a:schemeClr val="tx1">
                    <a:lumMod val="50000"/>
                    <a:lumOff val="50000"/>
                  </a:schemeClr>
                </a:solidFill>
                <a:latin typeface="Arial" panose="020B0604020202020204" pitchFamily="34" charset="0"/>
                <a:cs typeface="Arial" panose="020B0604020202020204" pitchFamily="34" charset="0"/>
              </a:rPr>
              <a:t>for customers. The supermarket giant is now encouraging Clubcard holders to regularly check for any coupons they might receive with their receipt. The new printed coupon initiative will run alongside Clubcard coupons in the Tesco Grocery &amp; Clubcard app and is based on customer’s shopping habits. The tailored discounts and free promotional products are selected based on customer’s tastes and include bonus points and instant discounts for them to use both in-store and online. </a:t>
            </a:r>
          </a:p>
          <a:p>
            <a:endParaRPr lang="en-GB" sz="900" b="1" dirty="0">
              <a:solidFill>
                <a:srgbClr val="FF0000"/>
              </a:solidFill>
              <a:highlight>
                <a:srgbClr val="FFFF00"/>
              </a:highlight>
              <a:latin typeface="Arial" panose="020B0604020202020204" pitchFamily="34" charset="0"/>
              <a:cs typeface="Arial" panose="020B0604020202020204" pitchFamily="34" charset="0"/>
            </a:endParaRPr>
          </a:p>
          <a:p>
            <a:r>
              <a:rPr lang="en-GB" sz="900" b="1" dirty="0">
                <a:solidFill>
                  <a:srgbClr val="FFC000"/>
                </a:solidFill>
                <a:latin typeface="Arial" panose="020B0604020202020204" pitchFamily="34" charset="0"/>
                <a:cs typeface="Arial" panose="020B0604020202020204" pitchFamily="34" charset="0"/>
              </a:rPr>
              <a:t>SAINSBURY’S ROLLS OUT ‘BUY NOW, PAY LATER’ OPTIONS ACROSS BRANDS</a:t>
            </a:r>
          </a:p>
          <a:p>
            <a:r>
              <a:rPr lang="en-GB" sz="900" dirty="0">
                <a:solidFill>
                  <a:schemeClr val="tx1">
                    <a:lumMod val="50000"/>
                    <a:lumOff val="50000"/>
                  </a:schemeClr>
                </a:solidFill>
                <a:latin typeface="Arial" panose="020B0604020202020204" pitchFamily="34" charset="0"/>
                <a:cs typeface="Arial" panose="020B0604020202020204" pitchFamily="34" charset="0"/>
              </a:rPr>
              <a:t>Sainsbury’s is rolling out ‘buy now, pay later’ options for its general merchandise and clothing brands, in a new partnership with payment processing service Klarna. Shoppers purchasing products online at Argos, Habitat and Tu clothing will be able to use a flexible payment option. The grocer‘s new partnership will allow customers to choose between paying for the product in full, within 30 days or across three interest-free payments. </a:t>
            </a:r>
          </a:p>
          <a:p>
            <a:endParaRPr lang="en-GB" sz="900" dirty="0">
              <a:solidFill>
                <a:schemeClr val="tx2"/>
              </a:solidFill>
              <a:highlight>
                <a:srgbClr val="FFFF00"/>
              </a:highlight>
              <a:latin typeface="Arial" panose="020B0604020202020204" pitchFamily="34" charset="0"/>
              <a:cs typeface="Arial" panose="020B0604020202020204" pitchFamily="34" charset="0"/>
            </a:endParaRPr>
          </a:p>
          <a:p>
            <a:r>
              <a:rPr lang="en-GB" sz="900" b="1" dirty="0">
                <a:solidFill>
                  <a:schemeClr val="accent6">
                    <a:lumMod val="75000"/>
                  </a:schemeClr>
                </a:solidFill>
                <a:latin typeface="Arial" panose="020B0604020202020204" pitchFamily="34" charset="0"/>
                <a:cs typeface="Arial" panose="020B0604020202020204" pitchFamily="34" charset="0"/>
              </a:rPr>
              <a:t>ASDA RELAUNCHES EUROS-INSPIRED ‘HAPPY TO CHAT ABOUT THE GAME’ INITIATIVE</a:t>
            </a:r>
          </a:p>
          <a:p>
            <a:r>
              <a:rPr lang="en-GB" sz="900" dirty="0">
                <a:solidFill>
                  <a:schemeClr val="tx1">
                    <a:lumMod val="50000"/>
                    <a:lumOff val="50000"/>
                  </a:schemeClr>
                </a:solidFill>
                <a:latin typeface="Arial" panose="020B0604020202020204" pitchFamily="34" charset="0"/>
                <a:cs typeface="Arial" panose="020B0604020202020204" pitchFamily="34" charset="0"/>
              </a:rPr>
              <a:t>Asda delivery drivers will wear ‘Happy to Chat about the game’ badges, using the Euros as a means to tackle loneliness.</a:t>
            </a:r>
          </a:p>
          <a:p>
            <a:r>
              <a:rPr lang="en-GB" sz="900" dirty="0">
                <a:solidFill>
                  <a:schemeClr val="tx1">
                    <a:lumMod val="50000"/>
                    <a:lumOff val="50000"/>
                  </a:schemeClr>
                </a:solidFill>
                <a:latin typeface="Arial" panose="020B0604020202020204" pitchFamily="34" charset="0"/>
                <a:cs typeface="Arial" panose="020B0604020202020204" pitchFamily="34" charset="0"/>
              </a:rPr>
              <a:t>It follows on from Asda’s ‘Happy to Chat’ initiative, which encourages customers to have a quick chat with their delivery driver as their shopping is being delivered. Centred around the upcoming summer of sports, the updated initiative aims to unite customers and sports fans of all ages. A survey found that almost a quarter (23%) of shoppers admitted they were only interacting with people once a week – many of whom were delivery drivers – with the figures showing that the elderly are identified group most in need of support in tackling loneliness.</a:t>
            </a:r>
          </a:p>
          <a:p>
            <a:endParaRPr lang="en-GB" sz="900" b="1" dirty="0">
              <a:solidFill>
                <a:schemeClr val="accent6">
                  <a:lumMod val="75000"/>
                </a:schemeClr>
              </a:solidFill>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GB" sz="900" b="1" dirty="0">
                <a:solidFill>
                  <a:srgbClr val="92D050"/>
                </a:solidFill>
                <a:latin typeface="Arial" panose="020B0604020202020204" pitchFamily="34" charset="0"/>
                <a:cs typeface="Arial" panose="020B0604020202020204" pitchFamily="34" charset="0"/>
              </a:rPr>
              <a:t>MORRISONS CUTS PRICES OF MATCH DAY ESSENTIALS AHEAD OF EUROS</a:t>
            </a:r>
            <a:br>
              <a:rPr lang="en-GB" sz="900" b="1" dirty="0">
                <a:solidFill>
                  <a:srgbClr val="92D050"/>
                </a:solidFill>
                <a:latin typeface="Arial" panose="020B0604020202020204" pitchFamily="34" charset="0"/>
                <a:cs typeface="Arial" panose="020B0604020202020204" pitchFamily="34" charset="0"/>
              </a:rPr>
            </a:br>
            <a:r>
              <a:rPr lang="en-GB" sz="900" dirty="0">
                <a:solidFill>
                  <a:schemeClr val="tx1">
                    <a:lumMod val="50000"/>
                    <a:lumOff val="50000"/>
                  </a:schemeClr>
                </a:solidFill>
                <a:latin typeface="Arial" panose="020B0604020202020204" pitchFamily="34" charset="0"/>
                <a:cs typeface="Arial" panose="020B0604020202020204" pitchFamily="34" charset="0"/>
              </a:rPr>
              <a:t>Morrisons is rolling out deals on a selection of food and drinks to help shoppers save ahead of the Euros. As part of the offers, the supermarket giant has launched a limited-edition Market Street pizza and nachos deal which includes two 14″ pizzas and large nachos for £10 – representing a saving of £3. This will be available alongside food items such as a limited-edition 14″ spicy ‘half n half’ pizza with tabasco, which is available in-store from 17 June for £3.50 and includes roasted chicken, sweetcorn, red and green jalapenos, nduja sausage and mini beef meatballs. Morrisons is also launching football themed treats to mark the occasion, including a giant football cookie, football cupcakes, and Euros football crumpets. Drinks offers include two for £21 on selected 10 to 20 pack World beers such as </a:t>
            </a:r>
            <a:r>
              <a:rPr lang="en-GB" sz="900" dirty="0" err="1">
                <a:solidFill>
                  <a:schemeClr val="tx1">
                    <a:lumMod val="50000"/>
                    <a:lumOff val="50000"/>
                  </a:schemeClr>
                </a:solidFill>
                <a:latin typeface="Arial" panose="020B0604020202020204" pitchFamily="34" charset="0"/>
                <a:cs typeface="Arial" panose="020B0604020202020204" pitchFamily="34" charset="0"/>
              </a:rPr>
              <a:t>Birra</a:t>
            </a:r>
            <a:r>
              <a:rPr lang="en-GB" sz="900" dirty="0">
                <a:solidFill>
                  <a:schemeClr val="tx1">
                    <a:lumMod val="50000"/>
                    <a:lumOff val="50000"/>
                  </a:schemeClr>
                </a:solidFill>
                <a:latin typeface="Arial" panose="020B0604020202020204" pitchFamily="34" charset="0"/>
                <a:cs typeface="Arial" panose="020B0604020202020204" pitchFamily="34" charset="0"/>
              </a:rPr>
              <a:t> Moretti, San Miguel and </a:t>
            </a:r>
            <a:r>
              <a:rPr lang="en-GB" sz="900" dirty="0" err="1">
                <a:solidFill>
                  <a:schemeClr val="tx1">
                    <a:lumMod val="50000"/>
                    <a:lumOff val="50000"/>
                  </a:schemeClr>
                </a:solidFill>
                <a:latin typeface="Arial" panose="020B0604020202020204" pitchFamily="34" charset="0"/>
                <a:cs typeface="Arial" panose="020B0604020202020204" pitchFamily="34" charset="0"/>
              </a:rPr>
              <a:t>Madri</a:t>
            </a:r>
            <a:r>
              <a:rPr lang="en-GB" sz="900" dirty="0">
                <a:solidFill>
                  <a:schemeClr val="tx1">
                    <a:lumMod val="50000"/>
                    <a:lumOff val="50000"/>
                  </a:schemeClr>
                </a:solidFill>
                <a:latin typeface="Arial" panose="020B0604020202020204" pitchFamily="34" charset="0"/>
                <a:cs typeface="Arial" panose="020B0604020202020204" pitchFamily="34" charset="0"/>
              </a:rPr>
              <a:t>, as well as ‘buy six save 25%’ on over 80 bottles until 18 June. </a:t>
            </a:r>
            <a:endParaRPr lang="en-GB" sz="900" dirty="0">
              <a:solidFill>
                <a:schemeClr val="tx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0AAAED1F-94E6-D5BC-8D2E-CD9BBC5C3C66}"/>
              </a:ext>
            </a:extLst>
          </p:cNvPr>
          <p:cNvSpPr txBox="1"/>
          <p:nvPr/>
        </p:nvSpPr>
        <p:spPr>
          <a:xfrm>
            <a:off x="2561735" y="4867731"/>
            <a:ext cx="3275937" cy="184666"/>
          </a:xfrm>
          <a:prstGeom prst="rect">
            <a:avLst/>
          </a:prstGeom>
          <a:noFill/>
        </p:spPr>
        <p:txBody>
          <a:bodyPr wrap="square" lIns="0" rIns="0" rtlCol="0">
            <a:spAutoFit/>
          </a:bodyPr>
          <a:lstStyle/>
          <a:p>
            <a:pPr algn="l"/>
            <a:r>
              <a:rPr lang="en-GB" sz="600" dirty="0">
                <a:solidFill>
                  <a:schemeClr val="bg1">
                    <a:lumMod val="50000"/>
                  </a:schemeClr>
                </a:solidFill>
                <a:latin typeface="Arial" panose="020B0604020202020204" pitchFamily="34" charset="0"/>
                <a:cs typeface="Arial" panose="020B0604020202020204" pitchFamily="34" charset="0"/>
              </a:rPr>
              <a:t>Source: NielsenIQ Homescan, Grocer &amp; Nam News </a:t>
            </a:r>
          </a:p>
        </p:txBody>
      </p:sp>
      <p:sp>
        <p:nvSpPr>
          <p:cNvPr id="3" name="TextBox 2">
            <a:extLst>
              <a:ext uri="{FF2B5EF4-FFF2-40B4-BE49-F238E27FC236}">
                <a16:creationId xmlns:a16="http://schemas.microsoft.com/office/drawing/2014/main" id="{FFCE4CA7-3F89-D9A0-9F62-E267F82088EB}"/>
              </a:ext>
            </a:extLst>
          </p:cNvPr>
          <p:cNvSpPr txBox="1"/>
          <p:nvPr/>
        </p:nvSpPr>
        <p:spPr>
          <a:xfrm>
            <a:off x="7043790" y="4867731"/>
            <a:ext cx="2662694" cy="353943"/>
          </a:xfrm>
          <a:prstGeom prst="rect">
            <a:avLst/>
          </a:prstGeom>
          <a:noFill/>
        </p:spPr>
        <p:txBody>
          <a:bodyPr wrap="square" rtlCol="0">
            <a:spAutoFit/>
          </a:bodyPr>
          <a:lstStyle/>
          <a:p>
            <a:r>
              <a:rPr lang="en-US" sz="600" dirty="0">
                <a:solidFill>
                  <a:schemeClr val="tx1">
                    <a:lumMod val="40000"/>
                    <a:lumOff val="60000"/>
                  </a:schemeClr>
                </a:solidFill>
              </a:rPr>
              <a:t>© 2024 Nielsen Consumer LLC. All Rights Reserved.</a:t>
            </a:r>
          </a:p>
          <a:p>
            <a:endParaRPr lang="en-GB" sz="1100" dirty="0"/>
          </a:p>
        </p:txBody>
      </p:sp>
    </p:spTree>
    <p:extLst>
      <p:ext uri="{BB962C8B-B14F-4D97-AF65-F5344CB8AC3E}">
        <p14:creationId xmlns:p14="http://schemas.microsoft.com/office/powerpoint/2010/main" val="38462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Waitrose logo and symbol, meaning, history, PNG">
            <a:extLst>
              <a:ext uri="{FF2B5EF4-FFF2-40B4-BE49-F238E27FC236}">
                <a16:creationId xmlns:a16="http://schemas.microsoft.com/office/drawing/2014/main" id="{0D0D7B3D-C050-EBF5-7079-15B6B6CA59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68" b="30277"/>
          <a:stretch/>
        </p:blipFill>
        <p:spPr bwMode="auto">
          <a:xfrm>
            <a:off x="109086" y="767644"/>
            <a:ext cx="1637385" cy="3962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C692098D-E421-CC18-3EA3-3D8852A37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13" y="3218892"/>
            <a:ext cx="684329" cy="6843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ldi logo and symbol, meaning, history, PNG">
            <a:extLst>
              <a:ext uri="{FF2B5EF4-FFF2-40B4-BE49-F238E27FC236}">
                <a16:creationId xmlns:a16="http://schemas.microsoft.com/office/drawing/2014/main" id="{FC7B1E1C-E97A-26C3-916C-FB28A66713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67" t="2987" r="27899" b="3010"/>
          <a:stretch/>
        </p:blipFill>
        <p:spPr bwMode="auto">
          <a:xfrm>
            <a:off x="621087" y="1965775"/>
            <a:ext cx="660681" cy="7933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760BB0E-70B6-5E03-91DD-C500D36E05AE}"/>
              </a:ext>
            </a:extLst>
          </p:cNvPr>
          <p:cNvSpPr txBox="1"/>
          <p:nvPr/>
        </p:nvSpPr>
        <p:spPr>
          <a:xfrm>
            <a:off x="2561735" y="512204"/>
            <a:ext cx="6184665" cy="4247317"/>
          </a:xfrm>
          <a:prstGeom prst="rect">
            <a:avLst/>
          </a:prstGeom>
          <a:noFill/>
        </p:spPr>
        <p:txBody>
          <a:bodyPr wrap="square" lIns="0" rIns="0" rtlCol="0">
            <a:spAutoFit/>
          </a:bodyPr>
          <a:lstStyle/>
          <a:p>
            <a:r>
              <a:rPr lang="en-GB" sz="900" b="1" dirty="0">
                <a:solidFill>
                  <a:srgbClr val="92D050"/>
                </a:solidFill>
                <a:latin typeface="Arial" panose="020B0604020202020204" pitchFamily="34" charset="0"/>
                <a:cs typeface="Arial" panose="020B0604020202020204" pitchFamily="34" charset="0"/>
              </a:rPr>
              <a:t>WAITROSE RELAUNCHES PREMIUM NO.1 RANGE WITH 200 NEW ADDITIONS + FIRST INSTORE BAKERY WITH CAFÉ LAUNCHED</a:t>
            </a:r>
          </a:p>
          <a:p>
            <a:r>
              <a:rPr lang="en-GB" sz="900" dirty="0">
                <a:solidFill>
                  <a:schemeClr val="tx1">
                    <a:lumMod val="50000"/>
                    <a:lumOff val="50000"/>
                  </a:schemeClr>
                </a:solidFill>
                <a:latin typeface="Arial" panose="020B0604020202020204" pitchFamily="34" charset="0"/>
                <a:cs typeface="Arial" panose="020B0604020202020204" pitchFamily="34" charset="0"/>
              </a:rPr>
              <a:t>Waitrose has relaunched its premium No.1 range with nearly 200 new and improved products. The line, which now includes over 600 items, offers premium ready meals, dips, pasta &amp; sauces, coffee, desserts, bakery treats, as well as fresh meat and fish. The upmarket grocer has launched 130 new products, which will be rolled out from June to October and include Best of British berry preserve, croissant cups, Heather honey smoked salmon, truffle houmous and tomato &amp; vodka sauce. The relaunch of Waitrose’ premium range follows recent collaborations with premium brands over the last few months, including Ottolenghi, </a:t>
            </a:r>
            <a:r>
              <a:rPr lang="en-GB" sz="900" dirty="0" err="1">
                <a:solidFill>
                  <a:schemeClr val="tx1">
                    <a:lumMod val="50000"/>
                    <a:lumOff val="50000"/>
                  </a:schemeClr>
                </a:solidFill>
                <a:latin typeface="Arial" panose="020B0604020202020204" pitchFamily="34" charset="0"/>
                <a:cs typeface="Arial" panose="020B0604020202020204" pitchFamily="34" charset="0"/>
              </a:rPr>
              <a:t>Wildfarmed</a:t>
            </a:r>
            <a:r>
              <a:rPr lang="en-GB" sz="900" dirty="0">
                <a:solidFill>
                  <a:schemeClr val="tx1">
                    <a:lumMod val="50000"/>
                    <a:lumOff val="50000"/>
                  </a:schemeClr>
                </a:solidFill>
                <a:latin typeface="Arial" panose="020B0604020202020204" pitchFamily="34" charset="0"/>
                <a:cs typeface="Arial" panose="020B0604020202020204" pitchFamily="34" charset="0"/>
              </a:rPr>
              <a:t> bread, Tony’s </a:t>
            </a:r>
            <a:r>
              <a:rPr lang="en-GB" sz="900" dirty="0" err="1">
                <a:solidFill>
                  <a:schemeClr val="tx1">
                    <a:lumMod val="50000"/>
                    <a:lumOff val="50000"/>
                  </a:schemeClr>
                </a:solidFill>
                <a:latin typeface="Arial" panose="020B0604020202020204" pitchFamily="34" charset="0"/>
                <a:cs typeface="Arial" panose="020B0604020202020204" pitchFamily="34" charset="0"/>
              </a:rPr>
              <a:t>Chocolonely</a:t>
            </a:r>
            <a:r>
              <a:rPr lang="en-GB" sz="900" dirty="0">
                <a:solidFill>
                  <a:schemeClr val="tx1">
                    <a:lumMod val="50000"/>
                    <a:lumOff val="50000"/>
                  </a:schemeClr>
                </a:solidFill>
                <a:latin typeface="Arial" panose="020B0604020202020204" pitchFamily="34" charset="0"/>
                <a:cs typeface="Arial" panose="020B0604020202020204" pitchFamily="34" charset="0"/>
              </a:rPr>
              <a:t>, and </a:t>
            </a:r>
            <a:r>
              <a:rPr lang="en-GB" sz="900" dirty="0" err="1">
                <a:solidFill>
                  <a:schemeClr val="tx1">
                    <a:lumMod val="50000"/>
                    <a:lumOff val="50000"/>
                  </a:schemeClr>
                </a:solidFill>
                <a:latin typeface="Arial" panose="020B0604020202020204" pitchFamily="34" charset="0"/>
                <a:cs typeface="Arial" panose="020B0604020202020204" pitchFamily="34" charset="0"/>
              </a:rPr>
              <a:t>Biscuiteers</a:t>
            </a:r>
            <a:r>
              <a:rPr lang="en-GB" sz="900" dirty="0">
                <a:solidFill>
                  <a:schemeClr val="tx1">
                    <a:lumMod val="50000"/>
                    <a:lumOff val="50000"/>
                  </a:schemeClr>
                </a:solidFill>
                <a:latin typeface="Arial" panose="020B0604020202020204" pitchFamily="34" charset="0"/>
                <a:cs typeface="Arial" panose="020B0604020202020204" pitchFamily="34" charset="0"/>
              </a:rPr>
              <a:t>.</a:t>
            </a:r>
            <a:r>
              <a:rPr lang="en-GB" sz="900" dirty="0">
                <a:solidFill>
                  <a:srgbClr val="7F7F7F"/>
                </a:solidFill>
                <a:latin typeface="Arial" panose="020B0604020202020204" pitchFamily="34" charset="0"/>
                <a:cs typeface="Arial" panose="020B0604020202020204" pitchFamily="34" charset="0"/>
              </a:rPr>
              <a:t> </a:t>
            </a:r>
            <a:r>
              <a:rPr lang="en-GB" sz="900" b="1" dirty="0">
                <a:solidFill>
                  <a:srgbClr val="7F7F7F"/>
                </a:solidFill>
                <a:latin typeface="Arial" panose="020B0604020202020204" pitchFamily="34" charset="0"/>
                <a:cs typeface="Arial" panose="020B0604020202020204" pitchFamily="34" charset="0"/>
              </a:rPr>
              <a:t>Last month the supermarket launched its first in-store bakery with café chain </a:t>
            </a:r>
            <a:r>
              <a:rPr lang="en-GB" sz="900" b="1" dirty="0" err="1">
                <a:solidFill>
                  <a:srgbClr val="7F7F7F"/>
                </a:solidFill>
                <a:latin typeface="Arial" panose="020B0604020202020204" pitchFamily="34" charset="0"/>
                <a:cs typeface="Arial" panose="020B0604020202020204" pitchFamily="34" charset="0"/>
              </a:rPr>
              <a:t>Gails</a:t>
            </a:r>
            <a:r>
              <a:rPr lang="en-GB" sz="900" b="1" dirty="0">
                <a:solidFill>
                  <a:srgbClr val="7F7F7F"/>
                </a:solidFill>
                <a:latin typeface="Arial" panose="020B0604020202020204" pitchFamily="34" charset="0"/>
                <a:cs typeface="Arial" panose="020B0604020202020204" pitchFamily="34" charset="0"/>
              </a:rPr>
              <a:t> in a move aimed at “strengthening the partnership” between the two companies.</a:t>
            </a:r>
          </a:p>
          <a:p>
            <a:endParaRPr lang="en-GB" sz="900" dirty="0">
              <a:solidFill>
                <a:schemeClr val="tx2"/>
              </a:solidFill>
              <a:latin typeface="Arial" panose="020B0604020202020204" pitchFamily="34" charset="0"/>
              <a:cs typeface="Arial" panose="020B0604020202020204" pitchFamily="34" charset="0"/>
            </a:endParaRPr>
          </a:p>
          <a:p>
            <a:r>
              <a:rPr lang="en-GB" sz="900" b="1" dirty="0">
                <a:solidFill>
                  <a:srgbClr val="002060"/>
                </a:solidFill>
                <a:latin typeface="Arial" panose="020B0604020202020204" pitchFamily="34" charset="0"/>
                <a:cs typeface="Arial" panose="020B0604020202020204" pitchFamily="34" charset="0"/>
              </a:rPr>
              <a:t>ALDI INVESTS £90M IN UPGRADING OVER 30 STORES THIS SUMMER</a:t>
            </a:r>
          </a:p>
          <a:p>
            <a:r>
              <a:rPr lang="en-GB" sz="900" dirty="0">
                <a:solidFill>
                  <a:schemeClr val="tx1">
                    <a:lumMod val="50000"/>
                    <a:lumOff val="50000"/>
                  </a:schemeClr>
                </a:solidFill>
                <a:latin typeface="Arial" panose="020B0604020202020204" pitchFamily="34" charset="0"/>
                <a:cs typeface="Arial" panose="020B0604020202020204" pitchFamily="34" charset="0"/>
              </a:rPr>
              <a:t>Aldi is set to refurbish over 30 UK stores this summer, marking an investment of £90m throughout 2024.</a:t>
            </a:r>
          </a:p>
          <a:p>
            <a:r>
              <a:rPr lang="en-GB" sz="900" dirty="0">
                <a:solidFill>
                  <a:schemeClr val="tx1">
                    <a:lumMod val="50000"/>
                    <a:lumOff val="50000"/>
                  </a:schemeClr>
                </a:solidFill>
                <a:latin typeface="Arial" panose="020B0604020202020204" pitchFamily="34" charset="0"/>
                <a:cs typeface="Arial" panose="020B0604020202020204" pitchFamily="34" charset="0"/>
              </a:rPr>
              <a:t>Over 100 stores across the UK will get an upgrade to various levels in the upcoming year, from Crewe to Cardiff and Didcot to Dumfries. Improvements include creating more space and ensuring stores have more sustainable features, through energy-efficient technology such as installing doors on fridges to cut energy usage and using natural refrigerants to reduce carbon impact. The work is due to take place between June and August, with some stores, such as Leek Newport and Brierly Hill, set to undergo the most significant changes</a:t>
            </a:r>
          </a:p>
          <a:p>
            <a:endParaRPr lang="en-GB" sz="900" b="1" dirty="0">
              <a:solidFill>
                <a:srgbClr val="002060"/>
              </a:solidFill>
              <a:highlight>
                <a:srgbClr val="FFFF00"/>
              </a:highlight>
              <a:latin typeface="Arial" panose="020B0604020202020204" pitchFamily="34" charset="0"/>
              <a:cs typeface="Arial" panose="020B0604020202020204" pitchFamily="34" charset="0"/>
            </a:endParaRPr>
          </a:p>
          <a:p>
            <a:endParaRPr lang="en-GB" sz="900" b="1" dirty="0">
              <a:solidFill>
                <a:srgbClr val="0070C0"/>
              </a:solidFill>
              <a:highlight>
                <a:srgbClr val="FFFF00"/>
              </a:highlight>
              <a:latin typeface="Arial" panose="020B0604020202020204" pitchFamily="34" charset="0"/>
              <a:cs typeface="Arial" panose="020B0604020202020204" pitchFamily="34" charset="0"/>
            </a:endParaRPr>
          </a:p>
          <a:p>
            <a:r>
              <a:rPr lang="en-GB" sz="900" b="1" dirty="0">
                <a:solidFill>
                  <a:srgbClr val="0070C0"/>
                </a:solidFill>
                <a:latin typeface="Arial" panose="020B0604020202020204" pitchFamily="34" charset="0"/>
                <a:cs typeface="Arial" panose="020B0604020202020204" pitchFamily="34" charset="0"/>
              </a:rPr>
              <a:t>LIDL CALLS ON CONTRACTORS AS IT LOOKS TO OPEN HUNDREDS OF STORES</a:t>
            </a:r>
          </a:p>
          <a:p>
            <a:r>
              <a:rPr lang="en-GB" sz="900" dirty="0">
                <a:solidFill>
                  <a:schemeClr val="tx1">
                    <a:lumMod val="50000"/>
                    <a:lumOff val="50000"/>
                  </a:schemeClr>
                </a:solidFill>
                <a:latin typeface="Arial" panose="020B0604020202020204" pitchFamily="34" charset="0"/>
                <a:cs typeface="Arial" panose="020B0604020202020204" pitchFamily="34" charset="0"/>
              </a:rPr>
              <a:t>Lidl is calling upon contractors to sign up for a series of events as it looks to expand its network with hundreds of new store openings. Aimed at both creating new relationships and bolstering existing partners, the discounter will host events giving contractors the chance to learn about opportunities to work with Lidl. The events will be attended by the supermarket’s property and construction teams, and are set to take place from July in Newcastle, Glasgow, Birmingham and Southampton. It follows the grocery retailer earlier this year publishing a list of potential areas it wished to expand into, which also included Edinburgh, Leeds, Liverpool, and London.</a:t>
            </a:r>
          </a:p>
          <a:p>
            <a:endParaRPr lang="en-GB" sz="900" b="1" dirty="0">
              <a:solidFill>
                <a:srgbClr val="0070C0"/>
              </a:solidFill>
              <a:highlight>
                <a:srgbClr val="FFFF00"/>
              </a:highlight>
              <a:latin typeface="Arial" panose="020B0604020202020204" pitchFamily="34" charset="0"/>
              <a:cs typeface="Arial" panose="020B0604020202020204" pitchFamily="34" charset="0"/>
            </a:endParaRPr>
          </a:p>
          <a:p>
            <a:endParaRPr lang="en-GB" sz="900" b="1" dirty="0">
              <a:solidFill>
                <a:srgbClr val="0070C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endParaRPr lang="en-GB" sz="9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2B33C8DA-EE0A-4364-24B3-35AC8658D5F3}"/>
              </a:ext>
            </a:extLst>
          </p:cNvPr>
          <p:cNvSpPr txBox="1"/>
          <p:nvPr/>
        </p:nvSpPr>
        <p:spPr>
          <a:xfrm>
            <a:off x="2561735" y="4867731"/>
            <a:ext cx="3275937" cy="184666"/>
          </a:xfrm>
          <a:prstGeom prst="rect">
            <a:avLst/>
          </a:prstGeom>
          <a:noFill/>
        </p:spPr>
        <p:txBody>
          <a:bodyPr wrap="square" lIns="0" rIns="0" rtlCol="0">
            <a:spAutoFit/>
          </a:bodyPr>
          <a:lstStyle/>
          <a:p>
            <a:pPr algn="l"/>
            <a:r>
              <a:rPr lang="en-GB" sz="600" dirty="0">
                <a:solidFill>
                  <a:schemeClr val="bg1">
                    <a:lumMod val="50000"/>
                  </a:schemeClr>
                </a:solidFill>
                <a:latin typeface="Arial" panose="020B0604020202020204" pitchFamily="34" charset="0"/>
                <a:cs typeface="Arial" panose="020B0604020202020204" pitchFamily="34" charset="0"/>
              </a:rPr>
              <a:t>Source: NielsenIQ Homescan, Grocer &amp; Nam News </a:t>
            </a:r>
          </a:p>
        </p:txBody>
      </p:sp>
      <p:sp>
        <p:nvSpPr>
          <p:cNvPr id="4" name="TextBox 3">
            <a:extLst>
              <a:ext uri="{FF2B5EF4-FFF2-40B4-BE49-F238E27FC236}">
                <a16:creationId xmlns:a16="http://schemas.microsoft.com/office/drawing/2014/main" id="{46FBDD9E-F422-10C4-8A91-782528185CDF}"/>
              </a:ext>
            </a:extLst>
          </p:cNvPr>
          <p:cNvSpPr txBox="1"/>
          <p:nvPr/>
        </p:nvSpPr>
        <p:spPr>
          <a:xfrm>
            <a:off x="7043790" y="4867731"/>
            <a:ext cx="2662694" cy="353943"/>
          </a:xfrm>
          <a:prstGeom prst="rect">
            <a:avLst/>
          </a:prstGeom>
          <a:noFill/>
        </p:spPr>
        <p:txBody>
          <a:bodyPr wrap="square" rtlCol="0">
            <a:spAutoFit/>
          </a:bodyPr>
          <a:lstStyle/>
          <a:p>
            <a:r>
              <a:rPr lang="en-US" sz="600" dirty="0">
                <a:solidFill>
                  <a:schemeClr val="tx1">
                    <a:lumMod val="40000"/>
                    <a:lumOff val="60000"/>
                  </a:schemeClr>
                </a:solidFill>
              </a:rPr>
              <a:t>© 2024 Nielsen Consumer LLC. All Rights Reserved.</a:t>
            </a:r>
          </a:p>
          <a:p>
            <a:endParaRPr lang="en-GB" sz="1100" dirty="0"/>
          </a:p>
        </p:txBody>
      </p:sp>
    </p:spTree>
    <p:extLst>
      <p:ext uri="{BB962C8B-B14F-4D97-AF65-F5344CB8AC3E}">
        <p14:creationId xmlns:p14="http://schemas.microsoft.com/office/powerpoint/2010/main" val="851570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The Co-operative brand - Wikipedia">
            <a:extLst>
              <a:ext uri="{FF2B5EF4-FFF2-40B4-BE49-F238E27FC236}">
                <a16:creationId xmlns:a16="http://schemas.microsoft.com/office/drawing/2014/main" id="{1F25B940-2791-4D4C-733A-00B08443F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32" y="1851591"/>
            <a:ext cx="713805" cy="755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cado: Online Groceries, Supermarket Savings, M&amp;amp;S and more">
            <a:extLst>
              <a:ext uri="{FF2B5EF4-FFF2-40B4-BE49-F238E27FC236}">
                <a16:creationId xmlns:a16="http://schemas.microsoft.com/office/drawing/2014/main" id="{0A66EFEF-6A23-A481-B058-85ED671E4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11" y="3628436"/>
            <a:ext cx="1207430" cy="2565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a:extLst>
              <a:ext uri="{FF2B5EF4-FFF2-40B4-BE49-F238E27FC236}">
                <a16:creationId xmlns:a16="http://schemas.microsoft.com/office/drawing/2014/main" id="{F3F7072D-FDB9-5F92-5BC4-A27A69F0F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88" y="565473"/>
            <a:ext cx="1064094" cy="2410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E4613D-B5AF-2556-D01A-DC926F86BFC0}"/>
              </a:ext>
            </a:extLst>
          </p:cNvPr>
          <p:cNvSpPr txBox="1"/>
          <p:nvPr/>
        </p:nvSpPr>
        <p:spPr>
          <a:xfrm>
            <a:off x="2415209" y="292494"/>
            <a:ext cx="5959928" cy="4247317"/>
          </a:xfrm>
          <a:prstGeom prst="rect">
            <a:avLst/>
          </a:prstGeom>
          <a:noFill/>
        </p:spPr>
        <p:txBody>
          <a:bodyPr wrap="square">
            <a:spAutoFit/>
          </a:bodyPr>
          <a:lstStyle/>
          <a:p>
            <a:endParaRPr lang="en-GB" sz="900" b="1" dirty="0">
              <a:solidFill>
                <a:srgbClr val="D20043"/>
              </a:solidFill>
              <a:highlight>
                <a:srgbClr val="FFFF00"/>
              </a:highlight>
              <a:latin typeface="Arial" panose="020B0604020202020204" pitchFamily="34" charset="0"/>
              <a:cs typeface="Arial" panose="020B0604020202020204" pitchFamily="34" charset="0"/>
            </a:endParaRPr>
          </a:p>
          <a:p>
            <a:r>
              <a:rPr lang="en-GB" sz="900" b="1" dirty="0">
                <a:solidFill>
                  <a:srgbClr val="C00000"/>
                </a:solidFill>
                <a:latin typeface="Arial" panose="020B0604020202020204" pitchFamily="34" charset="0"/>
                <a:cs typeface="Arial" panose="020B0604020202020204" pitchFamily="34" charset="0"/>
              </a:rPr>
              <a:t>ICELAND TO INVEST £100K IN BRAND ACCELERATOR SCHEME</a:t>
            </a:r>
          </a:p>
          <a:p>
            <a:r>
              <a:rPr lang="en-GB"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Iceland Foods is to invest £100k in a scheme aimed at supporting brands to develop exclusive products for the supermarket. Dubbed Brands on Ice, the frozen food retailer has called on both challenger and established brands to pitch new innovation ideas to its team as part of its brand acceleration programme. Successful brands will then receive an investment, capped at £100,000, to support the launch of the product and activation within its stores, online and internationally. Among other features, Iceland’s product launch investment rate care includes online product web design and package point, in-store shelf edge, point of sale and store level design as well as help with social media plans, activations, and customer performance data. </a:t>
            </a:r>
          </a:p>
          <a:p>
            <a:endParaRPr lang="en-GB" sz="900" dirty="0">
              <a:solidFill>
                <a:srgbClr val="434955"/>
              </a:solidFill>
              <a:effectLst/>
              <a:latin typeface="Arial" panose="020B0604020202020204" pitchFamily="34" charset="0"/>
              <a:ea typeface="Calibri" panose="020F0502020204030204" pitchFamily="34" charset="0"/>
              <a:cs typeface="Arial" panose="020B0604020202020204" pitchFamily="34" charset="0"/>
            </a:endParaRPr>
          </a:p>
          <a:p>
            <a:r>
              <a:rPr lang="en-GB" sz="900" b="1" dirty="0">
                <a:solidFill>
                  <a:srgbClr val="00B0F0"/>
                </a:solidFill>
                <a:latin typeface="Arial" panose="020B0604020202020204" pitchFamily="34" charset="0"/>
                <a:cs typeface="Arial" panose="020B0604020202020204" pitchFamily="34" charset="0"/>
              </a:rPr>
              <a:t>CO-OP RAMPS-UP PARCEL LOCKER PARTNERSHIP WITH INPOST</a:t>
            </a:r>
          </a:p>
          <a:p>
            <a:r>
              <a:rPr lang="en-GB" sz="900" dirty="0">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rPr>
              <a:t>Co-op is accelerating its parcel locker partnership with </a:t>
            </a:r>
            <a:r>
              <a:rPr lang="en-GB" sz="900" dirty="0" err="1">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rPr>
              <a:t>InPost</a:t>
            </a:r>
            <a:r>
              <a:rPr lang="en-GB" sz="900" dirty="0">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rPr>
              <a:t> by introducing three times as many parcel lockers.</a:t>
            </a:r>
          </a:p>
          <a:p>
            <a:r>
              <a:rPr lang="en-GB" sz="900" dirty="0" err="1">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rPr>
              <a:t>InPost</a:t>
            </a:r>
            <a:r>
              <a:rPr lang="en-GB" sz="900" dirty="0">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rPr>
              <a:t> Lockers will be available at over 150 of the convenience retailer’s stores by the end of 2024, providing a parcel collection and return services, and giving shoppers a convenient out-of-home (OOH) alternative to parcel deliveries being made to home. </a:t>
            </a:r>
            <a:r>
              <a:rPr lang="en-GB" sz="900" dirty="0" err="1">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rPr>
              <a:t>InPost</a:t>
            </a:r>
            <a:r>
              <a:rPr lang="en-GB" sz="900" dirty="0">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rPr>
              <a:t> UK CEO Neil </a:t>
            </a:r>
            <a:r>
              <a:rPr lang="en-GB" sz="900" dirty="0" err="1">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rPr>
              <a:t>Kuschel</a:t>
            </a:r>
            <a:r>
              <a:rPr lang="en-GB" sz="900" dirty="0">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rPr>
              <a:t> said: “We are delighted to announce the acceleration of our partnership with stalwart retailer, Co-op, enhancing our commitment to accessible parcel services.” It comes as, according to </a:t>
            </a:r>
            <a:r>
              <a:rPr lang="en-GB" sz="900" dirty="0" err="1">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rPr>
              <a:t>InPost</a:t>
            </a:r>
            <a:r>
              <a:rPr lang="en-GB" sz="900" dirty="0">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rPr>
              <a:t>, last year alone the number of parcels it handled doubled to 46.5 million while over half of UK shoppers have used parcel lockers and 62% of the population in London, Birmingham and Manchester live just a seven-minute walk from an </a:t>
            </a:r>
            <a:r>
              <a:rPr lang="en-GB" sz="900" dirty="0" err="1">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rPr>
              <a:t>InPost</a:t>
            </a:r>
            <a:r>
              <a:rPr lang="en-GB" sz="900" dirty="0">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rPr>
              <a:t> Locker. </a:t>
            </a:r>
            <a:endParaRPr lang="en-GB" sz="900" b="1" dirty="0">
              <a:solidFill>
                <a:srgbClr val="00B0F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endParaRPr lang="en-GB" sz="900" dirty="0">
              <a:solidFill>
                <a:schemeClr val="tx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r>
              <a:rPr lang="en-GB" sz="900" b="1" dirty="0">
                <a:solidFill>
                  <a:srgbClr val="7030A0"/>
                </a:solidFill>
                <a:latin typeface="Arial" panose="020B0604020202020204" pitchFamily="34" charset="0"/>
                <a:cs typeface="Arial" panose="020B0604020202020204" pitchFamily="34" charset="0"/>
              </a:rPr>
              <a:t>OCADO: SALES OF RESTAURANT-BRANDED ‘FAKEAWAYS’ SOAR</a:t>
            </a:r>
          </a:p>
          <a:p>
            <a:r>
              <a:rPr lang="en-GB" sz="900" i="0" dirty="0">
                <a:solidFill>
                  <a:schemeClr val="tx1">
                    <a:lumMod val="50000"/>
                    <a:lumOff val="50000"/>
                  </a:schemeClr>
                </a:solidFill>
                <a:effectLst/>
                <a:latin typeface="Arial" panose="020B0604020202020204" pitchFamily="34" charset="0"/>
                <a:cs typeface="Arial" panose="020B0604020202020204" pitchFamily="34" charset="0"/>
              </a:rPr>
              <a:t>Sales of restaurant-branded ‘</a:t>
            </a:r>
            <a:r>
              <a:rPr lang="en-GB" sz="900" i="0" dirty="0" err="1">
                <a:solidFill>
                  <a:schemeClr val="tx1">
                    <a:lumMod val="50000"/>
                    <a:lumOff val="50000"/>
                  </a:schemeClr>
                </a:solidFill>
                <a:effectLst/>
                <a:latin typeface="Arial" panose="020B0604020202020204" pitchFamily="34" charset="0"/>
                <a:cs typeface="Arial" panose="020B0604020202020204" pitchFamily="34" charset="0"/>
              </a:rPr>
              <a:t>fakeaways</a:t>
            </a:r>
            <a:r>
              <a:rPr lang="en-GB" sz="900" i="0" dirty="0">
                <a:solidFill>
                  <a:schemeClr val="tx1">
                    <a:lumMod val="50000"/>
                    <a:lumOff val="50000"/>
                  </a:schemeClr>
                </a:solidFill>
                <a:effectLst/>
                <a:latin typeface="Arial" panose="020B0604020202020204" pitchFamily="34" charset="0"/>
                <a:cs typeface="Arial" panose="020B0604020202020204" pitchFamily="34" charset="0"/>
              </a:rPr>
              <a:t>’ have rocketed at Ocado as shoppers look to treat themselves on a budget. According to the online grocer, products such as Franco </a:t>
            </a:r>
            <a:r>
              <a:rPr lang="en-GB" sz="900" i="0" dirty="0" err="1">
                <a:solidFill>
                  <a:schemeClr val="tx1">
                    <a:lumMod val="50000"/>
                    <a:lumOff val="50000"/>
                  </a:schemeClr>
                </a:solidFill>
                <a:effectLst/>
                <a:latin typeface="Arial" panose="020B0604020202020204" pitchFamily="34" charset="0"/>
                <a:cs typeface="Arial" panose="020B0604020202020204" pitchFamily="34" charset="0"/>
              </a:rPr>
              <a:t>Manca</a:t>
            </a:r>
            <a:r>
              <a:rPr lang="en-GB" sz="900" i="0" dirty="0">
                <a:solidFill>
                  <a:schemeClr val="tx1">
                    <a:lumMod val="50000"/>
                    <a:lumOff val="50000"/>
                  </a:schemeClr>
                </a:solidFill>
                <a:effectLst/>
                <a:latin typeface="Arial" panose="020B0604020202020204" pitchFamily="34" charset="0"/>
                <a:cs typeface="Arial" panose="020B0604020202020204" pitchFamily="34" charset="0"/>
              </a:rPr>
              <a:t> pizzas, Gourmet Burger Kitchen burgers and Itsu meals have soared 51% over the past year. Ocado’s delivery data found that the weekend is the most popular time for these items to be delivered, with products from brands including Leon, Pizza Express and Gymkhana delivered most often on Fridays, while shoppers are opting for Nando’s, Wagamama and </a:t>
            </a:r>
            <a:r>
              <a:rPr lang="en-GB" sz="900" i="0" dirty="0" err="1">
                <a:solidFill>
                  <a:schemeClr val="tx1">
                    <a:lumMod val="50000"/>
                    <a:lumOff val="50000"/>
                  </a:schemeClr>
                </a:solidFill>
                <a:effectLst/>
                <a:latin typeface="Arial" panose="020B0604020202020204" pitchFamily="34" charset="0"/>
                <a:cs typeface="Arial" panose="020B0604020202020204" pitchFamily="34" charset="0"/>
              </a:rPr>
              <a:t>YO!Sushi</a:t>
            </a:r>
            <a:r>
              <a:rPr lang="en-GB" sz="900" i="0" dirty="0">
                <a:solidFill>
                  <a:schemeClr val="tx1">
                    <a:lumMod val="50000"/>
                    <a:lumOff val="50000"/>
                  </a:schemeClr>
                </a:solidFill>
                <a:effectLst/>
                <a:latin typeface="Arial" panose="020B0604020202020204" pitchFamily="34" charset="0"/>
                <a:cs typeface="Arial" panose="020B0604020202020204" pitchFamily="34" charset="0"/>
              </a:rPr>
              <a:t> on Sunday. The retailer has also seen a positive response to the rise of ‘restaurant to retail’ options on shelf, as exclusive to Ocado, sales of jarred sauces from two Michelin star Indian restaurant Gymkhana have risen, while sales of Hawksmoor steaks are </a:t>
            </a:r>
            <a:r>
              <a:rPr lang="en-GB" sz="900" dirty="0">
                <a:solidFill>
                  <a:schemeClr val="tx1">
                    <a:lumMod val="50000"/>
                    <a:lumOff val="50000"/>
                  </a:schemeClr>
                </a:solidFill>
                <a:latin typeface="Arial" panose="020B0604020202020204" pitchFamily="34" charset="0"/>
                <a:cs typeface="Arial" panose="020B0604020202020204" pitchFamily="34" charset="0"/>
              </a:rPr>
              <a:t>also up</a:t>
            </a:r>
            <a:r>
              <a:rPr lang="en-GB" sz="900" i="0" dirty="0">
                <a:solidFill>
                  <a:schemeClr val="tx1">
                    <a:lumMod val="50000"/>
                    <a:lumOff val="50000"/>
                  </a:schemeClr>
                </a:solidFill>
                <a:effectLst/>
                <a:latin typeface="Arial" panose="020B0604020202020204" pitchFamily="34" charset="0"/>
                <a:cs typeface="Arial" panose="020B0604020202020204" pitchFamily="34" charset="0"/>
              </a:rPr>
              <a:t> since last year. It comes as new research found that consumers are more conscious of their spending on takeaways and meals out than they were this time last year. </a:t>
            </a:r>
            <a:endParaRPr lang="en-GB" sz="900" i="0" dirty="0">
              <a:solidFill>
                <a:schemeClr val="tx2"/>
              </a:solidFill>
              <a:effectLst/>
              <a:highlight>
                <a:srgbClr val="FFFF00"/>
              </a:highligh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2AA40F2-59A0-413D-575D-DD16C1E89745}"/>
              </a:ext>
            </a:extLst>
          </p:cNvPr>
          <p:cNvSpPr txBox="1"/>
          <p:nvPr/>
        </p:nvSpPr>
        <p:spPr>
          <a:xfrm>
            <a:off x="2561735" y="4867731"/>
            <a:ext cx="3275937" cy="184666"/>
          </a:xfrm>
          <a:prstGeom prst="rect">
            <a:avLst/>
          </a:prstGeom>
          <a:noFill/>
        </p:spPr>
        <p:txBody>
          <a:bodyPr wrap="square" lIns="0" rIns="0" rtlCol="0">
            <a:spAutoFit/>
          </a:bodyPr>
          <a:lstStyle/>
          <a:p>
            <a:pPr algn="l"/>
            <a:r>
              <a:rPr lang="en-GB" sz="600" dirty="0">
                <a:solidFill>
                  <a:schemeClr val="bg1">
                    <a:lumMod val="50000"/>
                  </a:schemeClr>
                </a:solidFill>
                <a:latin typeface="Arial" panose="020B0604020202020204" pitchFamily="34" charset="0"/>
                <a:cs typeface="Arial" panose="020B0604020202020204" pitchFamily="34" charset="0"/>
              </a:rPr>
              <a:t>Source: NielsenIQ Homescan, Grocer &amp; Nam News </a:t>
            </a:r>
          </a:p>
        </p:txBody>
      </p:sp>
      <p:sp>
        <p:nvSpPr>
          <p:cNvPr id="4" name="TextBox 3">
            <a:extLst>
              <a:ext uri="{FF2B5EF4-FFF2-40B4-BE49-F238E27FC236}">
                <a16:creationId xmlns:a16="http://schemas.microsoft.com/office/drawing/2014/main" id="{B6B33E17-04CE-9D8B-D47A-ED2571843AD6}"/>
              </a:ext>
            </a:extLst>
          </p:cNvPr>
          <p:cNvSpPr txBox="1"/>
          <p:nvPr/>
        </p:nvSpPr>
        <p:spPr>
          <a:xfrm>
            <a:off x="7043790" y="4867731"/>
            <a:ext cx="2662694" cy="353943"/>
          </a:xfrm>
          <a:prstGeom prst="rect">
            <a:avLst/>
          </a:prstGeom>
          <a:noFill/>
        </p:spPr>
        <p:txBody>
          <a:bodyPr wrap="square" rtlCol="0">
            <a:spAutoFit/>
          </a:bodyPr>
          <a:lstStyle/>
          <a:p>
            <a:r>
              <a:rPr lang="en-US" sz="600" dirty="0">
                <a:solidFill>
                  <a:schemeClr val="tx1">
                    <a:lumMod val="40000"/>
                    <a:lumOff val="60000"/>
                  </a:schemeClr>
                </a:solidFill>
              </a:rPr>
              <a:t>© 2024 Nielsen Consumer LLC. All Rights Reserved.</a:t>
            </a:r>
          </a:p>
          <a:p>
            <a:endParaRPr lang="en-GB" sz="1100" dirty="0"/>
          </a:p>
        </p:txBody>
      </p:sp>
    </p:spTree>
    <p:extLst>
      <p:ext uri="{BB962C8B-B14F-4D97-AF65-F5344CB8AC3E}">
        <p14:creationId xmlns:p14="http://schemas.microsoft.com/office/powerpoint/2010/main" val="3436373543"/>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xsi:nil="true"/>
    <FreeTextDate xmlns="cebd32e3-9ab6-41ee-b1af-b8405a8d4e68" xsi:nil="true"/>
    <DocumentStatus xmlns="cebd32e3-9ab6-41ee-b1af-b8405a8d4e68">Published</DocumentStatus>
    <ContentEndDate xmlns="cebd32e3-9ab6-41ee-b1af-b8405a8d4e68" xsi:nil="true"/>
    <DocumentSource xmlns="cebd32e3-9ab6-41ee-b1af-b8405a8d4e68">NielsenIQ</DocumentSource>
    <PublicationDate xmlns="cebd32e3-9ab6-41ee-b1af-b8405a8d4e68">2024-07-11T23:00:00+00:00</PublicationDate>
    <DocumentAdded xmlns="cebd32e3-9ab6-41ee-b1af-b8405a8d4e68">2024-07-11T23:00:00+00:00</DocumentAdded>
    <TaxCatchAll xmlns="cebd32e3-9ab6-41ee-b1af-b8405a8d4e68">
      <Value>1659</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06 June 2024</TermName>
          <TermId xmlns="http://schemas.microsoft.com/office/infopath/2007/PartnerControls">71e8a70e-800c-4783-a62e-dc4d8f8a786f</TermId>
        </TermInfo>
      </Terms>
    </j7c1b49d505545c2a69692ae734740bd>
    <DocumentSummary xmlns="cebd32e3-9ab6-41ee-b1af-b8405a8d4e68">2024 June NIQ Grocery Reports
</DocumentSummary>
    <ContentStartDate xmlns="cebd32e3-9ab6-41ee-b1af-b8405a8d4e68" xsi:nil="true"/>
  </documentManagement>
</p:properties>
</file>

<file path=customXml/itemProps1.xml><?xml version="1.0" encoding="utf-8"?>
<ds:datastoreItem xmlns:ds="http://schemas.openxmlformats.org/officeDocument/2006/customXml" ds:itemID="{656B2416-874B-42ED-9A82-DD501FDB0958}"/>
</file>

<file path=customXml/itemProps2.xml><?xml version="1.0" encoding="utf-8"?>
<ds:datastoreItem xmlns:ds="http://schemas.openxmlformats.org/officeDocument/2006/customXml" ds:itemID="{74E27F6A-5C96-4755-BB96-1B674A8DDC0D}"/>
</file>

<file path=customXml/itemProps3.xml><?xml version="1.0" encoding="utf-8"?>
<ds:datastoreItem xmlns:ds="http://schemas.openxmlformats.org/officeDocument/2006/customXml" ds:itemID="{8812217E-27A3-4215-B9A9-7C7535B9BC94}"/>
</file>

<file path=docProps/app.xml><?xml version="1.0" encoding="utf-8"?>
<Properties xmlns="http://schemas.openxmlformats.org/officeDocument/2006/extended-properties" xmlns:vt="http://schemas.openxmlformats.org/officeDocument/2006/docPropsVTypes">
  <TotalTime>5045</TotalTime>
  <Words>1554</Words>
  <Application>Microsoft Office PowerPoint</Application>
  <PresentationFormat>On-screen Show (16:9)</PresentationFormat>
  <Paragraphs>49</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Montserrat</vt:lpstr>
      <vt:lpstr>Arial</vt:lpstr>
      <vt:lpstr>Calibri</vt:lpstr>
      <vt:lpstr>Wingdings</vt:lpstr>
      <vt:lpstr>NIQ-presentation-template-v1</vt:lpstr>
      <vt:lpstr>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June NIQ Essential Retail</dc:title>
  <dc:creator>KD-NBK-32</dc:creator>
  <cp:lastModifiedBy>Jason Wootton</cp:lastModifiedBy>
  <cp:revision>24</cp:revision>
  <dcterms:modified xsi:type="dcterms:W3CDTF">2024-06-26T15:16:44Z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1659;#06 June 2024|71e8a70e-800c-4783-a62e-dc4d8f8a786f</vt:lpwstr>
  </property>
</Properties>
</file>