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0.xml" ContentType="application/vnd.openxmlformats-officedocument.presentationml.slide+xml"/>
  <Override PartName="/ppt/slides/slide7.xml" ContentType="application/vnd.openxmlformats-officedocument.presentationml.slide+xml"/>
  <Override PartName="/ppt/slides/slide2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1" r:id="rId1"/>
    <p:sldMasterId id="2147485743" r:id="rId2"/>
  </p:sldMasterIdLst>
  <p:notesMasterIdLst>
    <p:notesMasterId r:id="rId35"/>
  </p:notesMasterIdLst>
  <p:handoutMasterIdLst>
    <p:handoutMasterId r:id="rId36"/>
  </p:handoutMasterIdLst>
  <p:sldIdLst>
    <p:sldId id="611" r:id="rId3"/>
    <p:sldId id="447" r:id="rId4"/>
    <p:sldId id="450" r:id="rId5"/>
    <p:sldId id="599" r:id="rId6"/>
    <p:sldId id="578" r:id="rId7"/>
    <p:sldId id="451" r:id="rId8"/>
    <p:sldId id="586" r:id="rId9"/>
    <p:sldId id="600" r:id="rId10"/>
    <p:sldId id="581" r:id="rId11"/>
    <p:sldId id="582" r:id="rId12"/>
    <p:sldId id="601" r:id="rId13"/>
    <p:sldId id="452" r:id="rId14"/>
    <p:sldId id="602" r:id="rId15"/>
    <p:sldId id="454" r:id="rId16"/>
    <p:sldId id="603" r:id="rId17"/>
    <p:sldId id="453" r:id="rId18"/>
    <p:sldId id="604" r:id="rId19"/>
    <p:sldId id="455" r:id="rId20"/>
    <p:sldId id="605" r:id="rId21"/>
    <p:sldId id="456" r:id="rId22"/>
    <p:sldId id="464" r:id="rId23"/>
    <p:sldId id="606" r:id="rId24"/>
    <p:sldId id="593" r:id="rId25"/>
    <p:sldId id="465" r:id="rId26"/>
    <p:sldId id="607" r:id="rId27"/>
    <p:sldId id="466" r:id="rId28"/>
    <p:sldId id="608" r:id="rId29"/>
    <p:sldId id="467" r:id="rId30"/>
    <p:sldId id="596" r:id="rId31"/>
    <p:sldId id="597" r:id="rId32"/>
    <p:sldId id="610" r:id="rId33"/>
    <p:sldId id="612" r:id="rId34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88480" autoAdjust="0"/>
  </p:normalViewPr>
  <p:slideViewPr>
    <p:cSldViewPr snapToGrid="0">
      <p:cViewPr varScale="1">
        <p:scale>
          <a:sx n="69" d="100"/>
          <a:sy n="69" d="100"/>
        </p:scale>
        <p:origin x="596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96C1BEE-0170-4455-9413-F0CC4C5211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60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5D8FED1-473A-46D4-A033-AFB54D3B6B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185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F4F20F-AC2C-455C-A9D7-153C1EE5E11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28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DC5797-6A87-4B7B-A1B5-E0489DA73C4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57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60EAC3-624B-4876-B045-E5E61B21FF9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83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6A8A2C-7773-499A-922D-84C0D7CB77C0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97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FC7212-DBC1-4E40-BE04-7FE9F7E52E1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1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B43B2A-F9BB-46A0-A0E0-D4724747CCA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62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288861-6FE6-4E6A-A76C-2CDE79D0D97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5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D7CF75-35C3-4D2C-8C46-B6E3A58A21C1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99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DC620E-95F8-4D75-B569-0D01C8BD19C1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227424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EF863D-B52E-44DB-83A1-71C33CF245F7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07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20134B-4495-46E3-A595-D50790403A4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5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A9A533-B20E-4C17-A0F8-FC66025FF261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60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E8DCC9-E298-4D07-B67C-6AD9EB2787F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05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77A863-F4C9-468A-97ED-03E86C2F244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FF1C45-7E63-4DF1-A227-75502F22B2E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1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3F7EE-56BC-43F3-B9A6-3CDD8FDA3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913E1-3C8D-4FE2-A04E-E9A4A0D5A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1A189-90A8-43FF-9013-8F2AFA54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C604A-A25A-437F-810D-DDD2A8DA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EA260-C2A4-4E58-822D-1EFC5B1F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6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208C-45A8-4A20-A9C6-A65BDC516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DB6EE-0787-4C26-BD46-AD3E1F244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7D54D-269A-4856-A904-B20375785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40EE4-FA60-400E-A969-AFA9560E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38E4A-5176-4A63-ABF0-755D774FB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2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573CB3-51BF-4EAE-9C1B-85E592E5E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44EC4-E8C1-4324-8252-A642D81EE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35220-DC23-4987-A857-5ABA98A66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1D336-5C01-4127-A71D-6DB973E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98694-7070-431C-93E8-25E2BF3C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1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A864B00B-91AC-406F-9E82-44B60B4D96A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2147873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55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06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A864B00B-91AC-406F-9E82-44B60B4D96A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4142862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132792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A864B00B-91AC-406F-9E82-44B60B4D96A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516320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3F7EE-56BC-43F3-B9A6-3CDD8FDA3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913E1-3C8D-4FE2-A04E-E9A4A0D5A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1A189-90A8-43FF-9013-8F2AFA54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C604A-A25A-437F-810D-DDD2A8DA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EA260-C2A4-4E58-822D-1EFC5B1F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90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2D8C-8FDE-47EF-ADA9-F47B418E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1B9F6-CF19-4D00-AE7E-16A9295A5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649-63F2-4352-A8B4-57C95070B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597BC-214B-41FC-97D2-2884DBE4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E8C7F-4B3A-4BBE-B969-D1CA3586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F0866-EC56-448A-A76F-FA846982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0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0A13-7F37-4C26-92EE-25282DD5C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CA8B0-850D-49CD-BCA2-AD5B7C5D2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4EA3E-D684-441C-9B49-FFCAAC1E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98FB8-B207-45D6-A6C7-2B2EE3B78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DBA26-05B2-4DFC-B105-652E74DC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2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A55BA-6CF3-4FAE-A134-03614282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424BE-D77E-4B89-8D41-F4FCE9006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24B3F-054E-40B4-BF47-E89A0757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9F35A-9115-4228-8754-B546440B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7A250-88A7-4FE4-BBC0-EDAE848F0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3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2D8C-8FDE-47EF-ADA9-F47B418E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1B9F6-CF19-4D00-AE7E-16A9295A5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649-63F2-4352-A8B4-57C95070B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597BC-214B-41FC-97D2-2884DBE4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E8C7F-4B3A-4BBE-B969-D1CA3586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F0866-EC56-448A-A76F-FA846982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9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078A8-ED51-49E3-A5CB-EDE76AC21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6D5B4-3524-4806-9BE7-678E443D8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9B1FC-F25D-4ABE-ADEC-5DE19A8A3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A022B3-E9E4-45F9-8EA7-8209452523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E5ACC2-40B9-46F4-BCB8-0CCAA5D77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7FD8FE-5279-4686-A940-E756C0A9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234483-CDB9-4C5B-B658-23E4239ED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DFD973-227E-4971-90FF-87A11D73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4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B1B67-B330-4FB6-85DD-80838863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2FD841-FBBD-496A-B32C-29E1DC6A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7D688-2965-44D0-8258-3F3E0CD78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2D2C7-526B-4947-96A0-ABD400B1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18F94-6401-4C7F-9405-8A7E97299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0A5119-F0A9-4F28-99DF-E3D1D28B8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6FAA9-52F7-45CC-81F7-FB7C1E516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6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72841-635E-49E8-A4AA-E61B4F6B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5CE7B-2267-4231-ABB1-22E158CDF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E9727-12B5-4E0A-992E-0AB4407A6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768FD-8EF2-42CE-BCE9-6A904488D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CC66C-31FD-43ED-8498-15A89289C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B60B2-A150-4A5C-ADA3-C9D76CE70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1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CBD91-0848-45F6-AADA-51558AB25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08CAE0-9073-4600-821A-53D49A5FF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C1039-A308-4B1B-81D5-CB7414BA0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F3BD2-4B7A-486C-AA99-9069E5CF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5DFFB-F491-4777-9331-5B0589660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0D982-5357-4FC8-9FB4-FEABACFF1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586745-7263-4E96-B235-C70BE18E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67585-12BD-4912-91CA-486D835C8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3687C-C4FA-4547-B2B0-E80660BFB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B00B-91AC-406F-9E82-44B60B4D96A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D8DD3-097E-4EAC-AB88-86A1A4076C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E9C50-A599-44A1-87EE-33B3DABA7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2" r:id="rId1"/>
    <p:sldLayoutId id="2147485733" r:id="rId2"/>
    <p:sldLayoutId id="2147485734" r:id="rId3"/>
    <p:sldLayoutId id="2147485735" r:id="rId4"/>
    <p:sldLayoutId id="2147485736" r:id="rId5"/>
    <p:sldLayoutId id="2147485737" r:id="rId6"/>
    <p:sldLayoutId id="2147485738" r:id="rId7"/>
    <p:sldLayoutId id="2147485739" r:id="rId8"/>
    <p:sldLayoutId id="2147485740" r:id="rId9"/>
    <p:sldLayoutId id="2147485741" r:id="rId10"/>
    <p:sldLayoutId id="2147485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B00B-91AC-406F-9E82-44B60B4D96A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4237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4" r:id="rId1"/>
    <p:sldLayoutId id="2147485745" r:id="rId2"/>
    <p:sldLayoutId id="2147485746" r:id="rId3"/>
    <p:sldLayoutId id="2147485747" r:id="rId4"/>
    <p:sldLayoutId id="2147485748" r:id="rId5"/>
    <p:sldLayoutId id="2147485749" r:id="rId6"/>
    <p:sldLayoutId id="2147485750" r:id="rId7"/>
    <p:sldLayoutId id="214748575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7235" y="1211580"/>
            <a:ext cx="7669529" cy="1280160"/>
          </a:xfrm>
        </p:spPr>
        <p:txBody>
          <a:bodyPr>
            <a:normAutofit/>
          </a:bodyPr>
          <a:lstStyle/>
          <a:p>
            <a:r>
              <a:rPr lang="en-GB" dirty="0"/>
              <a:t>UK Smoked Report Data to </a:t>
            </a:r>
            <a:r>
              <a:rPr lang="en-GB" dirty="0" smtClean="0"/>
              <a:t>30.12.23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2491740"/>
            <a:ext cx="7532369" cy="3440430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/>
          </a:p>
          <a:p>
            <a:r>
              <a:rPr lang="en-GB" sz="1500" dirty="0" err="1"/>
              <a:t>HomeScan</a:t>
            </a:r>
            <a:r>
              <a:rPr lang="en-GB" sz="1500" dirty="0"/>
              <a:t> data is based upon a GB consumer panel and should only be used for trends, not absolute values.	</a:t>
            </a:r>
          </a:p>
          <a:p>
            <a:endParaRPr lang="en-GB" sz="1500" dirty="0"/>
          </a:p>
          <a:p>
            <a:r>
              <a:rPr lang="en-GB" sz="1500" dirty="0"/>
              <a:t>All data released after w/e 26.03.16 is coded according to refined definitions available from Seafish.</a:t>
            </a:r>
          </a:p>
          <a:p>
            <a:endParaRPr lang="en-GB" sz="1500" dirty="0"/>
          </a:p>
          <a:p>
            <a:r>
              <a:rPr lang="en-GB" sz="1500" dirty="0"/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4162075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88" y="671124"/>
            <a:ext cx="9142412" cy="6111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Retailer Share of Trade £ - Chilled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0800602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825" y="1487488"/>
            <a:ext cx="8207375" cy="4632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18764549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88" y="794438"/>
            <a:ext cx="864235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Haddock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01373643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EBEC07-A3C4-6FD3-D5D5-15D0D1A61493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5"/>
          <a:stretch/>
        </p:blipFill>
        <p:spPr>
          <a:xfrm>
            <a:off x="-242454" y="1102415"/>
            <a:ext cx="9702800" cy="56157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-11113" y="767769"/>
            <a:ext cx="9155113" cy="6588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Retailer Share of Trade £ - Chilled Smoked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2036444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4975" y="1528763"/>
            <a:ext cx="8242300" cy="45989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15855572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13578" y="688327"/>
            <a:ext cx="8642351" cy="569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Mackerel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77092889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809BAA-39CD-887B-890E-79F5689DA967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37"/>
          <a:stretch/>
        </p:blipFill>
        <p:spPr>
          <a:xfrm>
            <a:off x="-233218" y="969788"/>
            <a:ext cx="9702800" cy="5689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22226" y="729212"/>
            <a:ext cx="9166225" cy="6492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Retailer Share of Trade £ - Chilled Smoked Mackerel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7749007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8150" y="1484313"/>
            <a:ext cx="8321675" cy="48148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80387763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3175" y="721274"/>
            <a:ext cx="8642350" cy="552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Kippers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27290984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C56E77-27AB-3B1A-B5CC-3FCB693A8D48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53"/>
          <a:stretch/>
        </p:blipFill>
        <p:spPr>
          <a:xfrm>
            <a:off x="-260927" y="997499"/>
            <a:ext cx="9702800" cy="51261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4763" y="678742"/>
            <a:ext cx="9148763" cy="5778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Retailer Share of Trade £ - Chilled Smoked Kippers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2974578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0688" y="1500188"/>
            <a:ext cx="832643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517735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9525" y="701916"/>
            <a:ext cx="86423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Salmon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29376335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1F69D1-0AEB-AE1F-844A-30854FD15C55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74"/>
          <a:stretch/>
        </p:blipFill>
        <p:spPr>
          <a:xfrm>
            <a:off x="-223982" y="905163"/>
            <a:ext cx="9702800" cy="54402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7938" y="736510"/>
            <a:ext cx="9056404" cy="638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Retailer Share of Trade £ - Chilled Smoked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8401802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8150" y="1531938"/>
            <a:ext cx="8305800" cy="46593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79718822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788222"/>
            <a:ext cx="8642350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Trout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69517310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859E9E-6A48-F302-C6DF-8872962D1612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33"/>
          <a:stretch/>
        </p:blipFill>
        <p:spPr>
          <a:xfrm>
            <a:off x="-270164" y="979055"/>
            <a:ext cx="9702800" cy="52647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-3175" y="735082"/>
            <a:ext cx="8642350" cy="5953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Executive Overview –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0365254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9413" y="1754188"/>
            <a:ext cx="8572500" cy="43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89629864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7463" y="703183"/>
            <a:ext cx="9161463" cy="5953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Chilled Smoked Trout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8130165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3388" y="1546225"/>
            <a:ext cx="8164512" cy="47799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72486609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763" y="638118"/>
            <a:ext cx="8642350" cy="5683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Long Term Trends – Frozen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0479336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400" y="1203325"/>
            <a:ext cx="8953500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1399324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99889"/>
            <a:ext cx="8642351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70337680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BE23A9-5505-0D57-60C0-4EA6A3C7ED3C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33"/>
          <a:stretch/>
        </p:blipFill>
        <p:spPr>
          <a:xfrm>
            <a:off x="-242455" y="932873"/>
            <a:ext cx="9702800" cy="526472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763" y="670017"/>
            <a:ext cx="8804275" cy="609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Rolling Purchase KPI’s – Frozen Total Smoked</a:t>
            </a:r>
          </a:p>
        </p:txBody>
      </p:sp>
      <p:graphicFrame>
        <p:nvGraphicFramePr>
          <p:cNvPr id="2560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166522"/>
              </p:ext>
            </p:extLst>
          </p:nvPr>
        </p:nvGraphicFramePr>
        <p:xfrm>
          <a:off x="663575" y="1619250"/>
          <a:ext cx="7796213" cy="431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6" name="Worksheet" r:id="rId3" imgW="8521774" imgH="4711525" progId="Excel.Sheet.8">
                  <p:embed/>
                </p:oleObj>
              </mc:Choice>
              <mc:Fallback>
                <p:oleObj name="Worksheet" r:id="rId3" imgW="8521774" imgH="471152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1619250"/>
                        <a:ext cx="7796213" cy="431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591432970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-19050" y="723182"/>
            <a:ext cx="9105900" cy="609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Total Smoked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04077008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6175" y="1712913"/>
            <a:ext cx="7008813" cy="43037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57274107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63" y="786980"/>
            <a:ext cx="8642350" cy="55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Smoked Haddock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97619016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04AC0B-88DC-A23B-F716-C19FA47AC2B4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7"/>
          <a:stretch/>
        </p:blipFill>
        <p:spPr>
          <a:xfrm>
            <a:off x="-260927" y="1063998"/>
            <a:ext cx="9702800" cy="539403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-19050" y="754761"/>
            <a:ext cx="9271000" cy="7096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Smoked Haddock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919208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9088" y="1466850"/>
            <a:ext cx="8418512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58289919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-7938" y="723182"/>
            <a:ext cx="8642351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Smoked Kippers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66591468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2B5438-62C6-E3F1-232A-CF633A1EF3FB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10"/>
          <a:stretch/>
        </p:blipFill>
        <p:spPr>
          <a:xfrm>
            <a:off x="-260927" y="923636"/>
            <a:ext cx="9702800" cy="519083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-17463" y="671124"/>
            <a:ext cx="9144001" cy="6508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Smoked Kippers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59481065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2175" y="1646238"/>
            <a:ext cx="7375525" cy="45291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5964865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97014"/>
            <a:ext cx="8893175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7764888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5438" y="1470025"/>
            <a:ext cx="8482012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17895859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619547"/>
            <a:ext cx="8642350" cy="62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Long Term Trends –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7001825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325" y="1557338"/>
            <a:ext cx="83756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85712945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18266"/>
            <a:ext cx="8893175" cy="682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5835350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1313" y="1611313"/>
            <a:ext cx="8416925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14127210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256264"/>
            <a:ext cx="6481763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826030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>
                <a:solidFill>
                  <a:srgbClr val="0062AE"/>
                </a:solidFill>
              </a:rPr>
              <a:t>Scantrack</a:t>
            </a:r>
            <a:r>
              <a:rPr lang="en-GB" altLang="en-US" sz="1000" dirty="0">
                <a:solidFill>
                  <a:srgbClr val="0062AE"/>
                </a:solidFill>
              </a:rPr>
              <a:t>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4058031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86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63" y="634763"/>
            <a:ext cx="864235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28300921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4B1ECC-2D13-F943-0C6D-C0E9029CB503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7"/>
          <a:stretch/>
        </p:blipFill>
        <p:spPr>
          <a:xfrm>
            <a:off x="-260927" y="949088"/>
            <a:ext cx="9702800" cy="54125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654619"/>
            <a:ext cx="8642350" cy="6286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Rolling Purchase KPI’s – Total Smoked</a:t>
            </a:r>
          </a:p>
        </p:txBody>
      </p:sp>
      <p:graphicFrame>
        <p:nvGraphicFramePr>
          <p:cNvPr id="717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703547"/>
              </p:ext>
            </p:extLst>
          </p:nvPr>
        </p:nvGraphicFramePr>
        <p:xfrm>
          <a:off x="901700" y="1282700"/>
          <a:ext cx="7453313" cy="498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Worksheet" r:id="rId4" imgW="7956365" imgH="5321256" progId="Excel.Sheet.8">
                  <p:embed/>
                </p:oleObj>
              </mc:Choice>
              <mc:Fallback>
                <p:oleObj name="Worksheet" r:id="rId4" imgW="7956365" imgH="532125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282700"/>
                        <a:ext cx="7453313" cy="498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163097069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1588" y="928064"/>
            <a:ext cx="8642351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Retailer Share of Trade £ -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675184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4025" y="1474788"/>
            <a:ext cx="8158163" cy="48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31777631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88" y="624310"/>
            <a:ext cx="8642350" cy="5572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Long Term Trends – Chilled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6599552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8950" y="1455738"/>
            <a:ext cx="8123238" cy="47513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15592364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88" y="459847"/>
            <a:ext cx="8642350" cy="604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06014996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B01D31-B007-6E1F-D87A-20585C28F51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>
            <a:off x="-233218" y="762265"/>
            <a:ext cx="97028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450432"/>
            <a:ext cx="8642350" cy="6397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Rolling Purchase KPI’s – Chilled Total Smoked</a:t>
            </a:r>
          </a:p>
        </p:txBody>
      </p:sp>
      <p:graphicFrame>
        <p:nvGraphicFramePr>
          <p:cNvPr id="1126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419600"/>
              </p:ext>
            </p:extLst>
          </p:nvPr>
        </p:nvGraphicFramePr>
        <p:xfrm>
          <a:off x="700088" y="1296988"/>
          <a:ext cx="7672387" cy="481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Worksheet" r:id="rId3" imgW="8540713" imgH="5365794" progId="Excel.Sheet.8">
                  <p:embed/>
                </p:oleObj>
              </mc:Choice>
              <mc:Fallback>
                <p:oleObj name="Worksheet" r:id="rId3" imgW="8540713" imgH="536579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1296988"/>
                        <a:ext cx="7672387" cy="481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815501315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cebd32e3-9ab6-41ee-b1af-b8405a8d4e68" xsi:nil="true"/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NielsenIQ</DocumentSource>
    <PublicationDate xmlns="cebd32e3-9ab6-41ee-b1af-b8405a8d4e68">2024-02-22T00:00:00+00:00</PublicationDate>
    <DocumentAdded xmlns="cebd32e3-9ab6-41ee-b1af-b8405a8d4e68">2024-02-22T00:00:00+00:00</DocumentAdded>
    <TaxCatchAll xmlns="cebd32e3-9ab6-41ee-b1af-b8405a8d4e68">
      <Value>1599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13. December 2023 Year End</TermName>
          <TermId xmlns="http://schemas.microsoft.com/office/infopath/2007/PartnerControls">ab81574f-6c41-45e2-a60a-a54fc1cafc3b</TermId>
        </TermInfo>
      </Terms>
    </j7c1b49d505545c2a69692ae734740bd>
    <DocumentSummary xmlns="cebd32e3-9ab6-41ee-b1af-b8405a8d4e68" xsi:nil="true"/>
    <ContentStartDate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D91BC178-47E2-4E1D-A362-4DAE3C4CD709}"/>
</file>

<file path=customXml/itemProps2.xml><?xml version="1.0" encoding="utf-8"?>
<ds:datastoreItem xmlns:ds="http://schemas.openxmlformats.org/officeDocument/2006/customXml" ds:itemID="{6C950B4B-0810-4B08-B0FB-D5F4B657AF64}"/>
</file>

<file path=customXml/itemProps3.xml><?xml version="1.0" encoding="utf-8"?>
<ds:datastoreItem xmlns:ds="http://schemas.openxmlformats.org/officeDocument/2006/customXml" ds:itemID="{4E750EA9-AE0C-455C-8072-AABA58231578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10862</TotalTime>
  <Words>793</Words>
  <Application>Microsoft Office PowerPoint</Application>
  <PresentationFormat>On-screen Show (4:3)</PresentationFormat>
  <Paragraphs>104</Paragraphs>
  <Slides>32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ＭＳ Ｐゴシック</vt:lpstr>
      <vt:lpstr>Arial</vt:lpstr>
      <vt:lpstr>Calibri</vt:lpstr>
      <vt:lpstr>Calibri Light</vt:lpstr>
      <vt:lpstr>Geneva</vt:lpstr>
      <vt:lpstr>Poppins</vt:lpstr>
      <vt:lpstr>Poppins Light</vt:lpstr>
      <vt:lpstr>Poppins Medium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Microsoft Excel 97-2003 Worksheet</vt:lpstr>
      <vt:lpstr>UK Smoked Report Data to 30.12.23 </vt:lpstr>
      <vt:lpstr>Executive Overview – Smoked</vt:lpstr>
      <vt:lpstr>PowerPoint Presentation</vt:lpstr>
      <vt:lpstr>PowerPoint Presentation</vt:lpstr>
      <vt:lpstr>Rolling Purchase KPI’s – Total Smoked</vt:lpstr>
      <vt:lpstr>PowerPoint Presentation</vt:lpstr>
      <vt:lpstr>Long Term Trends – Chilled Total Smoked</vt:lpstr>
      <vt:lpstr>PowerPoint Presentation</vt:lpstr>
      <vt:lpstr>Rolling Purchase KPI’s – Chilled Total Smoked</vt:lpstr>
      <vt:lpstr>Retailer Share of Trade £ - Chilled Total Smoked</vt:lpstr>
      <vt:lpstr>PowerPoint Presentation</vt:lpstr>
      <vt:lpstr>Retailer Share of Trade £ - Chilled Smoked Haddock</vt:lpstr>
      <vt:lpstr>PowerPoint Presentation</vt:lpstr>
      <vt:lpstr>Retailer Share of Trade £ - Chilled Smoked Mackerel</vt:lpstr>
      <vt:lpstr>PowerPoint Presentation</vt:lpstr>
      <vt:lpstr>Retailer Share of Trade £ - Chilled Smoked Kippers</vt:lpstr>
      <vt:lpstr>PowerPoint Presentation</vt:lpstr>
      <vt:lpstr>PowerPoint Presentation</vt:lpstr>
      <vt:lpstr>PowerPoint Presentation</vt:lpstr>
      <vt:lpstr>Retailer Share of Trade £ - Chilled Smoked Trout</vt:lpstr>
      <vt:lpstr>Long Term Trends – Frozen Total Smoked</vt:lpstr>
      <vt:lpstr>PowerPoint Presentation</vt:lpstr>
      <vt:lpstr>Rolling Purchase KPI’s – Frozen Total Smoked</vt:lpstr>
      <vt:lpstr>Retailer Share of Trade £ - Frozen Total Smoked</vt:lpstr>
      <vt:lpstr>PowerPoint Presentation</vt:lpstr>
      <vt:lpstr>Retailer Share of Trade £ - Frozen Smoked Haddock</vt:lpstr>
      <vt:lpstr>PowerPoint Presentation</vt:lpstr>
      <vt:lpstr>Retailer Share of Trade £ - Frozen Smoked Kippers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December Year End NIQ Smoked Report</dc:title>
  <dc:creator>anderi01</dc:creator>
  <cp:lastModifiedBy>Mehera, Harjyot Kaur P</cp:lastModifiedBy>
  <cp:revision>986</cp:revision>
  <dcterms:created xsi:type="dcterms:W3CDTF">2009-04-16T08:15:59Z</dcterms:created>
  <dcterms:modified xsi:type="dcterms:W3CDTF">2024-01-18T13:14:04Z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1599;#13. December 2023 Year End|ab81574f-6c41-45e2-a60a-a54fc1cafc3b</vt:lpwstr>
  </property>
</Properties>
</file>