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notesSlides/notesSlide7.xml" ContentType="application/vnd.openxmlformats-officedocument.presentationml.notesSlide+xml"/>
  <Override PartName="/ppt/charts/chart11.xml" ContentType="application/vnd.openxmlformats-officedocument.drawingml.chart+xml"/>
  <Override PartName="/ppt/theme/themeOverride5.xml" ContentType="application/vnd.openxmlformats-officedocument.themeOverride+xml"/>
  <Override PartName="/ppt/charts/chart12.xml" ContentType="application/vnd.openxmlformats-officedocument.drawingml.chart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theme/themeOverride7.xml" ContentType="application/vnd.openxmlformats-officedocument.themeOverride+xml"/>
  <Override PartName="/ppt/charts/chart18.xml" ContentType="application/vnd.openxmlformats-officedocument.drawingml.chart+xml"/>
  <Override PartName="/ppt/theme/themeOverride8.xml" ContentType="application/vnd.openxmlformats-officedocument.themeOverride+xml"/>
  <Override PartName="/ppt/notesSlides/notesSlide13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4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5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theme/themeOverride9.xml" ContentType="application/vnd.openxmlformats-officedocument.themeOverride+xml"/>
  <Override PartName="/ppt/notesSlides/notesSlide16.xml" ContentType="application/vnd.openxmlformats-officedocument.presentationml.notesSlide+xml"/>
  <Override PartName="/ppt/charts/chart25.xml" ContentType="application/vnd.openxmlformats-officedocument.drawingml.chart+xml"/>
  <Override PartName="/ppt/notesSlides/notesSlide17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theme/themeOverride10.xml" ContentType="application/vnd.openxmlformats-officedocument.themeOverride+xml"/>
  <Override PartName="/ppt/notesSlides/notesSlide18.xml" ContentType="application/vnd.openxmlformats-officedocument.presentationml.notesSlide+xml"/>
  <Override PartName="/ppt/charts/chart28.xml" ContentType="application/vnd.openxmlformats-officedocument.drawingml.chart+xml"/>
  <Override PartName="/ppt/theme/themeOverride11.xml" ContentType="application/vnd.openxmlformats-officedocument.themeOverride+xml"/>
  <Override PartName="/ppt/charts/chart29.xml" ContentType="application/vnd.openxmlformats-officedocument.drawingml.chart+xml"/>
  <Override PartName="/ppt/theme/themeOverride12.xml" ContentType="application/vnd.openxmlformats-officedocument.themeOverride+xml"/>
  <Override PartName="/ppt/notesSlides/notesSlide19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notesSlides/notesSlide20.xml" ContentType="application/vnd.openxmlformats-officedocument.presentationml.notesSlide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21.xml" ContentType="application/vnd.openxmlformats-officedocument.presentationml.notesSlide+xml"/>
  <Override PartName="/ppt/charts/chart34.xml" ContentType="application/vnd.openxmlformats-officedocument.drawingml.chart+xml"/>
  <Override PartName="/ppt/notesSlides/notesSlide22.xml" ContentType="application/vnd.openxmlformats-officedocument.presentationml.notesSlid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theme/themeOverride13.xml" ContentType="application/vnd.openxmlformats-officedocument.themeOverride+xml"/>
  <Override PartName="/ppt/notesSlides/notesSlide23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theme/themeOverride14.xml" ContentType="application/vnd.openxmlformats-officedocument.themeOverride+xml"/>
  <Override PartName="/ppt/notesSlides/notesSlide24.xml" ContentType="application/vnd.openxmlformats-officedocument.presentationml.notesSlide+xml"/>
  <Override PartName="/ppt/charts/chart39.xml" ContentType="application/vnd.openxmlformats-officedocument.drawingml.chart+xml"/>
  <Override PartName="/ppt/theme/themeOverride15.xml" ContentType="application/vnd.openxmlformats-officedocument.themeOverride+xml"/>
  <Override PartName="/ppt/charts/chart40.xml" ContentType="application/vnd.openxmlformats-officedocument.drawingml.chart+xml"/>
  <Override PartName="/ppt/theme/themeOverride16.xml" ContentType="application/vnd.openxmlformats-officedocument.themeOverride+xml"/>
  <Override PartName="/ppt/notesSlides/notesSlide25.xml" ContentType="application/vnd.openxmlformats-officedocument.presentationml.notesSlide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notesSlides/notesSlide26.xml" ContentType="application/vnd.openxmlformats-officedocument.presentationml.notesSl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notesSlides/notesSlide27.xml" ContentType="application/vnd.openxmlformats-officedocument.presentationml.notesSlide+xml"/>
  <Override PartName="/ppt/charts/chart45.xml" ContentType="application/vnd.openxmlformats-officedocument.drawingml.chart+xml"/>
  <Override PartName="/ppt/notesSlides/notesSlide28.xml" ContentType="application/vnd.openxmlformats-officedocument.presentationml.notesSlide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theme/themeOverride17.xml" ContentType="application/vnd.openxmlformats-officedocument.themeOverride+xml"/>
  <Override PartName="/ppt/notesSlides/notesSlide29.xml" ContentType="application/vnd.openxmlformats-officedocument.presentationml.notesSlide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theme/themeOverride18.xml" ContentType="application/vnd.openxmlformats-officedocument.themeOverride+xml"/>
  <Override PartName="/ppt/notesSlides/notesSlide30.xml" ContentType="application/vnd.openxmlformats-officedocument.presentationml.notesSlide+xml"/>
  <Override PartName="/ppt/charts/chart50.xml" ContentType="application/vnd.openxmlformats-officedocument.drawingml.chart+xml"/>
  <Override PartName="/ppt/theme/themeOverride19.xml" ContentType="application/vnd.openxmlformats-officedocument.themeOverride+xml"/>
  <Override PartName="/ppt/charts/chart51.xml" ContentType="application/vnd.openxmlformats-officedocument.drawingml.chart+xml"/>
  <Override PartName="/ppt/theme/themeOverride20.xml" ContentType="application/vnd.openxmlformats-officedocument.themeOverride+xml"/>
  <Override PartName="/ppt/notesSlides/notesSlide31.xml" ContentType="application/vnd.openxmlformats-officedocument.presentationml.notesSlide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notesSlides/notesSlide32.xml" ContentType="application/vnd.openxmlformats-officedocument.presentationml.notesSlide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notesSlides/notesSlide33.xml" ContentType="application/vnd.openxmlformats-officedocument.presentationml.notesSlide+xml"/>
  <Override PartName="/ppt/charts/chart56.xml" ContentType="application/vnd.openxmlformats-officedocument.drawingml.chart+xml"/>
  <Override PartName="/ppt/notesSlides/notesSlide34.xml" ContentType="application/vnd.openxmlformats-officedocument.presentationml.notesSlide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theme/themeOverride21.xml" ContentType="application/vnd.openxmlformats-officedocument.themeOverride+xml"/>
  <Override PartName="/ppt/notesSlides/notesSlide35.xml" ContentType="application/vnd.openxmlformats-officedocument.presentationml.notesSlide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theme/themeOverride22.xml" ContentType="application/vnd.openxmlformats-officedocument.themeOverride+xml"/>
  <Override PartName="/ppt/notesSlides/notesSlide36.xml" ContentType="application/vnd.openxmlformats-officedocument.presentationml.notesSlide+xml"/>
  <Override PartName="/ppt/charts/chart61.xml" ContentType="application/vnd.openxmlformats-officedocument.drawingml.chart+xml"/>
  <Override PartName="/ppt/theme/themeOverride23.xml" ContentType="application/vnd.openxmlformats-officedocument.themeOverride+xml"/>
  <Override PartName="/ppt/charts/chart62.xml" ContentType="application/vnd.openxmlformats-officedocument.drawingml.chart+xml"/>
  <Override PartName="/ppt/theme/themeOverride24.xml" ContentType="application/vnd.openxmlformats-officedocument.themeOverride+xml"/>
  <Override PartName="/ppt/notesSlides/notesSlide37.xml" ContentType="application/vnd.openxmlformats-officedocument.presentationml.notesSlide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notesSlides/notesSlide38.xml" ContentType="application/vnd.openxmlformats-officedocument.presentationml.notesSlide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notesSlides/notesSlide39.xml" ContentType="application/vnd.openxmlformats-officedocument.presentationml.notesSlide+xml"/>
  <Override PartName="/ppt/charts/chart67.xml" ContentType="application/vnd.openxmlformats-officedocument.drawingml.chart+xml"/>
  <Override PartName="/ppt/notesSlides/notesSlide40.xml" ContentType="application/vnd.openxmlformats-officedocument.presentationml.notesSlide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theme/themeOverride25.xml" ContentType="application/vnd.openxmlformats-officedocument.themeOverride+xml"/>
  <Override PartName="/ppt/notesSlides/notesSlide41.xml" ContentType="application/vnd.openxmlformats-officedocument.presentationml.notesSlide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theme/themeOverride26.xml" ContentType="application/vnd.openxmlformats-officedocument.themeOverride+xml"/>
  <Override PartName="/ppt/notesSlides/notesSlide42.xml" ContentType="application/vnd.openxmlformats-officedocument.presentationml.notesSlide+xml"/>
  <Override PartName="/ppt/charts/chart72.xml" ContentType="application/vnd.openxmlformats-officedocument.drawingml.chart+xml"/>
  <Override PartName="/ppt/theme/themeOverride27.xml" ContentType="application/vnd.openxmlformats-officedocument.themeOverride+xml"/>
  <Override PartName="/ppt/charts/chart73.xml" ContentType="application/vnd.openxmlformats-officedocument.drawingml.chart+xml"/>
  <Override PartName="/ppt/theme/themeOverride28.xml" ContentType="application/vnd.openxmlformats-officedocument.themeOverride+xml"/>
  <Override PartName="/ppt/notesSlides/notesSlide43.xml" ContentType="application/vnd.openxmlformats-officedocument.presentationml.notesSlide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notesSlides/notesSlide44.xml" ContentType="application/vnd.openxmlformats-officedocument.presentationml.notesSlide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notesSlides/notesSlide45.xml" ContentType="application/vnd.openxmlformats-officedocument.presentationml.notesSlide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theme/themeOverride29.xml" ContentType="application/vnd.openxmlformats-officedocument.themeOverride+xml"/>
  <Override PartName="/ppt/notesSlides/notesSlide46.xml" ContentType="application/vnd.openxmlformats-officedocument.presentationml.notesSlide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theme/themeOverride30.xml" ContentType="application/vnd.openxmlformats-officedocument.themeOverride+xml"/>
  <Override PartName="/ppt/notesSlides/notesSlide47.xml" ContentType="application/vnd.openxmlformats-officedocument.presentationml.notesSlide+xml"/>
  <Override PartName="/ppt/charts/chart82.xml" ContentType="application/vnd.openxmlformats-officedocument.drawingml.chart+xml"/>
  <Override PartName="/ppt/theme/themeOverride31.xml" ContentType="application/vnd.openxmlformats-officedocument.themeOverride+xml"/>
  <Override PartName="/ppt/charts/chart83.xml" ContentType="application/vnd.openxmlformats-officedocument.drawingml.chart+xml"/>
  <Override PartName="/ppt/theme/themeOverride32.xml" ContentType="application/vnd.openxmlformats-officedocument.themeOverride+xml"/>
  <Override PartName="/ppt/notesSlides/notesSlide48.xml" ContentType="application/vnd.openxmlformats-officedocument.presentationml.notesSlide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charts/chart86.xml" ContentType="application/vnd.openxmlformats-officedocument.drawingml.chart+xml"/>
  <Override PartName="/ppt/notesSlides/notesSlide52.xml" ContentType="application/vnd.openxmlformats-officedocument.presentationml.notesSlide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notesSlides/notesSlide53.xml" ContentType="application/vnd.openxmlformats-officedocument.presentationml.notesSlide+xml"/>
  <Override PartName="/ppt/charts/chart90.xml" ContentType="application/vnd.openxmlformats-officedocument.drawingml.chart+xml"/>
  <Override PartName="/ppt/notesSlides/notesSlide54.xml" ContentType="application/vnd.openxmlformats-officedocument.presentationml.notesSlide+xml"/>
  <Override PartName="/ppt/charts/chart91.xml" ContentType="application/vnd.openxmlformats-officedocument.drawingml.chart+xml"/>
  <Override PartName="/ppt/notesSlides/notesSlide55.xml" ContentType="application/vnd.openxmlformats-officedocument.presentationml.notesSlide+xml"/>
  <Override PartName="/ppt/charts/chart92.xml" ContentType="application/vnd.openxmlformats-officedocument.drawingml.chart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67" r:id="rId2"/>
  </p:sldMasterIdLst>
  <p:notesMasterIdLst>
    <p:notesMasterId r:id="rId73"/>
  </p:notesMasterIdLst>
  <p:handoutMasterIdLst>
    <p:handoutMasterId r:id="rId74"/>
  </p:handoutMasterIdLst>
  <p:sldIdLst>
    <p:sldId id="279" r:id="rId3"/>
    <p:sldId id="368" r:id="rId4"/>
    <p:sldId id="377" r:id="rId5"/>
    <p:sldId id="300" r:id="rId6"/>
    <p:sldId id="369" r:id="rId7"/>
    <p:sldId id="302" r:id="rId8"/>
    <p:sldId id="303" r:id="rId9"/>
    <p:sldId id="304" r:id="rId10"/>
    <p:sldId id="305" r:id="rId11"/>
    <p:sldId id="307" r:id="rId12"/>
    <p:sldId id="308" r:id="rId13"/>
    <p:sldId id="309" r:id="rId14"/>
    <p:sldId id="371" r:id="rId15"/>
    <p:sldId id="310" r:id="rId16"/>
    <p:sldId id="311" r:id="rId17"/>
    <p:sldId id="312" r:id="rId18"/>
    <p:sldId id="313" r:id="rId19"/>
    <p:sldId id="314" r:id="rId20"/>
    <p:sldId id="372" r:id="rId21"/>
    <p:sldId id="316" r:id="rId22"/>
    <p:sldId id="317" r:id="rId23"/>
    <p:sldId id="318" r:id="rId24"/>
    <p:sldId id="319" r:id="rId25"/>
    <p:sldId id="320" r:id="rId26"/>
    <p:sldId id="321" r:id="rId27"/>
    <p:sldId id="322" r:id="rId28"/>
    <p:sldId id="323" r:id="rId29"/>
    <p:sldId id="324" r:id="rId30"/>
    <p:sldId id="325" r:id="rId31"/>
    <p:sldId id="326" r:id="rId32"/>
    <p:sldId id="327" r:id="rId33"/>
    <p:sldId id="328" r:id="rId34"/>
    <p:sldId id="329" r:id="rId35"/>
    <p:sldId id="330" r:id="rId36"/>
    <p:sldId id="331" r:id="rId37"/>
    <p:sldId id="332" r:id="rId38"/>
    <p:sldId id="333" r:id="rId39"/>
    <p:sldId id="334" r:id="rId40"/>
    <p:sldId id="335" r:id="rId41"/>
    <p:sldId id="373" r:id="rId42"/>
    <p:sldId id="337" r:id="rId43"/>
    <p:sldId id="338" r:id="rId44"/>
    <p:sldId id="339" r:id="rId45"/>
    <p:sldId id="340" r:id="rId46"/>
    <p:sldId id="341" r:id="rId47"/>
    <p:sldId id="342" r:id="rId48"/>
    <p:sldId id="374" r:id="rId49"/>
    <p:sldId id="344" r:id="rId50"/>
    <p:sldId id="345" r:id="rId51"/>
    <p:sldId id="346" r:id="rId52"/>
    <p:sldId id="347" r:id="rId53"/>
    <p:sldId id="348" r:id="rId54"/>
    <p:sldId id="349" r:id="rId55"/>
    <p:sldId id="375" r:id="rId56"/>
    <p:sldId id="351" r:id="rId57"/>
    <p:sldId id="352" r:id="rId58"/>
    <p:sldId id="353" r:id="rId59"/>
    <p:sldId id="354" r:id="rId60"/>
    <p:sldId id="355" r:id="rId61"/>
    <p:sldId id="356" r:id="rId62"/>
    <p:sldId id="357" r:id="rId63"/>
    <p:sldId id="358" r:id="rId64"/>
    <p:sldId id="359" r:id="rId65"/>
    <p:sldId id="360" r:id="rId66"/>
    <p:sldId id="361" r:id="rId67"/>
    <p:sldId id="376" r:id="rId68"/>
    <p:sldId id="363" r:id="rId69"/>
    <p:sldId id="370" r:id="rId70"/>
    <p:sldId id="366" r:id="rId71"/>
    <p:sldId id="367" r:id="rId7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e Callanan" initials="CC" lastIdx="0" clrIdx="0">
    <p:extLst>
      <p:ext uri="{19B8F6BF-5375-455C-9EA6-DF929625EA0E}">
        <p15:presenceInfo xmlns:p15="http://schemas.microsoft.com/office/powerpoint/2012/main" userId="S-1-5-21-735120874-728765693-1341664147-989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545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607C51-F73C-4763-9E3F-8E070333C2C6}" v="249" dt="2024-02-13T09:41:04.17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21" autoAdjust="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840" y="4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customXml" Target="../customXml/item3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handoutMaster" Target="handoutMasters/handoutMaster1.xml"/><Relationship Id="rId79" Type="http://schemas.openxmlformats.org/officeDocument/2006/relationships/tableStyles" Target="tableStyle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customXml" Target="../customXml/item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commentAuthors" Target="commentAuthors.xml"/><Relationship Id="rId83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notesMaster" Target="notesMasters/notesMaster1.xml"/><Relationship Id="rId78" Type="http://schemas.openxmlformats.org/officeDocument/2006/relationships/theme" Target="theme/theme1.xml"/><Relationship Id="rId8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kmarev, Sergey" userId="7b0144af-b995-4f4b-a642-7c454db58e4a" providerId="ADAL" clId="{4B607C51-F73C-4763-9E3F-8E070333C2C6}"/>
    <pc:docChg chg="undo redo custSel modSld">
      <pc:chgData name="Chekmarev, Sergey" userId="7b0144af-b995-4f4b-a642-7c454db58e4a" providerId="ADAL" clId="{4B607C51-F73C-4763-9E3F-8E070333C2C6}" dt="2024-02-13T09:53:50.079" v="5352" actId="1076"/>
      <pc:docMkLst>
        <pc:docMk/>
      </pc:docMkLst>
      <pc:sldChg chg="addSp delSp modSp mod">
        <pc:chgData name="Chekmarev, Sergey" userId="7b0144af-b995-4f4b-a642-7c454db58e4a" providerId="ADAL" clId="{4B607C51-F73C-4763-9E3F-8E070333C2C6}" dt="2024-02-13T09:33:31.837" v="4661" actId="20577"/>
        <pc:sldMkLst>
          <pc:docMk/>
          <pc:sldMk cId="2322409742" sldId="300"/>
        </pc:sldMkLst>
        <pc:spChg chg="add del mod">
          <ac:chgData name="Chekmarev, Sergey" userId="7b0144af-b995-4f4b-a642-7c454db58e4a" providerId="ADAL" clId="{4B607C51-F73C-4763-9E3F-8E070333C2C6}" dt="2024-02-09T14:07:03.113" v="337" actId="478"/>
          <ac:spMkLst>
            <pc:docMk/>
            <pc:sldMk cId="2322409742" sldId="300"/>
            <ac:spMk id="2" creationId="{A2F987E8-8931-41D4-544A-4BCB7EBD2723}"/>
          </ac:spMkLst>
        </pc:spChg>
        <pc:spChg chg="mod">
          <ac:chgData name="Chekmarev, Sergey" userId="7b0144af-b995-4f4b-a642-7c454db58e4a" providerId="ADAL" clId="{4B607C51-F73C-4763-9E3F-8E070333C2C6}" dt="2024-02-13T09:33:31.837" v="4661" actId="20577"/>
          <ac:spMkLst>
            <pc:docMk/>
            <pc:sldMk cId="2322409742" sldId="300"/>
            <ac:spMk id="6" creationId="{00000000-0000-0000-0000-000000000000}"/>
          </ac:spMkLst>
        </pc:spChg>
      </pc:sldChg>
      <pc:sldChg chg="modSp mod">
        <pc:chgData name="Chekmarev, Sergey" userId="7b0144af-b995-4f4b-a642-7c454db58e4a" providerId="ADAL" clId="{4B607C51-F73C-4763-9E3F-8E070333C2C6}" dt="2024-02-13T09:35:18.463" v="4727" actId="20577"/>
        <pc:sldMkLst>
          <pc:docMk/>
          <pc:sldMk cId="402852761" sldId="302"/>
        </pc:sldMkLst>
        <pc:spChg chg="mod">
          <ac:chgData name="Chekmarev, Sergey" userId="7b0144af-b995-4f4b-a642-7c454db58e4a" providerId="ADAL" clId="{4B607C51-F73C-4763-9E3F-8E070333C2C6}" dt="2024-02-13T09:35:18.463" v="4727" actId="20577"/>
          <ac:spMkLst>
            <pc:docMk/>
            <pc:sldMk cId="402852761" sldId="302"/>
            <ac:spMk id="3" creationId="{00000000-0000-0000-0000-000000000000}"/>
          </ac:spMkLst>
        </pc:spChg>
      </pc:sldChg>
      <pc:sldChg chg="addSp delSp modSp mod">
        <pc:chgData name="Chekmarev, Sergey" userId="7b0144af-b995-4f4b-a642-7c454db58e4a" providerId="ADAL" clId="{4B607C51-F73C-4763-9E3F-8E070333C2C6}" dt="2024-02-13T09:35:57.073" v="4755" actId="20577"/>
        <pc:sldMkLst>
          <pc:docMk/>
          <pc:sldMk cId="1661468931" sldId="303"/>
        </pc:sldMkLst>
        <pc:spChg chg="add del mod">
          <ac:chgData name="Chekmarev, Sergey" userId="7b0144af-b995-4f4b-a642-7c454db58e4a" providerId="ADAL" clId="{4B607C51-F73C-4763-9E3F-8E070333C2C6}" dt="2024-02-09T14:16:41.682" v="737" actId="478"/>
          <ac:spMkLst>
            <pc:docMk/>
            <pc:sldMk cId="1661468931" sldId="303"/>
            <ac:spMk id="2" creationId="{3FE45C93-72A8-FA2F-C10E-BD388DB39679}"/>
          </ac:spMkLst>
        </pc:spChg>
        <pc:spChg chg="mod">
          <ac:chgData name="Chekmarev, Sergey" userId="7b0144af-b995-4f4b-a642-7c454db58e4a" providerId="ADAL" clId="{4B607C51-F73C-4763-9E3F-8E070333C2C6}" dt="2024-02-13T09:35:57.073" v="4755" actId="20577"/>
          <ac:spMkLst>
            <pc:docMk/>
            <pc:sldMk cId="1661468931" sldId="303"/>
            <ac:spMk id="6" creationId="{00000000-0000-0000-0000-000000000000}"/>
          </ac:spMkLst>
        </pc:spChg>
      </pc:sldChg>
      <pc:sldChg chg="modSp mod">
        <pc:chgData name="Chekmarev, Sergey" userId="7b0144af-b995-4f4b-a642-7c454db58e4a" providerId="ADAL" clId="{4B607C51-F73C-4763-9E3F-8E070333C2C6}" dt="2024-02-09T14:11:00.038" v="502" actId="20577"/>
        <pc:sldMkLst>
          <pc:docMk/>
          <pc:sldMk cId="3156318850" sldId="304"/>
        </pc:sldMkLst>
        <pc:spChg chg="mod">
          <ac:chgData name="Chekmarev, Sergey" userId="7b0144af-b995-4f4b-a642-7c454db58e4a" providerId="ADAL" clId="{4B607C51-F73C-4763-9E3F-8E070333C2C6}" dt="2024-02-09T14:11:00.038" v="502" actId="20577"/>
          <ac:spMkLst>
            <pc:docMk/>
            <pc:sldMk cId="3156318850" sldId="304"/>
            <ac:spMk id="2" creationId="{00000000-0000-0000-0000-000000000000}"/>
          </ac:spMkLst>
        </pc:spChg>
        <pc:spChg chg="mod">
          <ac:chgData name="Chekmarev, Sergey" userId="7b0144af-b995-4f4b-a642-7c454db58e4a" providerId="ADAL" clId="{4B607C51-F73C-4763-9E3F-8E070333C2C6}" dt="2024-02-09T14:10:46.104" v="499" actId="1036"/>
          <ac:spMkLst>
            <pc:docMk/>
            <pc:sldMk cId="3156318850" sldId="304"/>
            <ac:spMk id="7" creationId="{00000000-0000-0000-0000-000000000000}"/>
          </ac:spMkLst>
        </pc:spChg>
        <pc:spChg chg="mod">
          <ac:chgData name="Chekmarev, Sergey" userId="7b0144af-b995-4f4b-a642-7c454db58e4a" providerId="ADAL" clId="{4B607C51-F73C-4763-9E3F-8E070333C2C6}" dt="2024-02-09T14:10:46.104" v="499" actId="1036"/>
          <ac:spMkLst>
            <pc:docMk/>
            <pc:sldMk cId="3156318850" sldId="304"/>
            <ac:spMk id="9" creationId="{00000000-0000-0000-0000-000000000000}"/>
          </ac:spMkLst>
        </pc:spChg>
        <pc:spChg chg="mod">
          <ac:chgData name="Chekmarev, Sergey" userId="7b0144af-b995-4f4b-a642-7c454db58e4a" providerId="ADAL" clId="{4B607C51-F73C-4763-9E3F-8E070333C2C6}" dt="2024-02-09T14:10:46.104" v="499" actId="1036"/>
          <ac:spMkLst>
            <pc:docMk/>
            <pc:sldMk cId="3156318850" sldId="304"/>
            <ac:spMk id="10" creationId="{00000000-0000-0000-0000-000000000000}"/>
          </ac:spMkLst>
        </pc:spChg>
        <pc:spChg chg="mod">
          <ac:chgData name="Chekmarev, Sergey" userId="7b0144af-b995-4f4b-a642-7c454db58e4a" providerId="ADAL" clId="{4B607C51-F73C-4763-9E3F-8E070333C2C6}" dt="2024-02-09T14:10:46.104" v="499" actId="1036"/>
          <ac:spMkLst>
            <pc:docMk/>
            <pc:sldMk cId="3156318850" sldId="304"/>
            <ac:spMk id="11" creationId="{00000000-0000-0000-0000-000000000000}"/>
          </ac:spMkLst>
        </pc:spChg>
        <pc:spChg chg="mod">
          <ac:chgData name="Chekmarev, Sergey" userId="7b0144af-b995-4f4b-a642-7c454db58e4a" providerId="ADAL" clId="{4B607C51-F73C-4763-9E3F-8E070333C2C6}" dt="2024-02-09T14:10:46.104" v="499" actId="1036"/>
          <ac:spMkLst>
            <pc:docMk/>
            <pc:sldMk cId="3156318850" sldId="304"/>
            <ac:spMk id="12" creationId="{00000000-0000-0000-0000-000000000000}"/>
          </ac:spMkLst>
        </pc:spChg>
        <pc:spChg chg="mod">
          <ac:chgData name="Chekmarev, Sergey" userId="7b0144af-b995-4f4b-a642-7c454db58e4a" providerId="ADAL" clId="{4B607C51-F73C-4763-9E3F-8E070333C2C6}" dt="2024-02-09T14:10:50.086" v="500" actId="1076"/>
          <ac:spMkLst>
            <pc:docMk/>
            <pc:sldMk cId="3156318850" sldId="304"/>
            <ac:spMk id="13" creationId="{00000000-0000-0000-0000-000000000000}"/>
          </ac:spMkLst>
        </pc:spChg>
        <pc:graphicFrameChg chg="mod">
          <ac:chgData name="Chekmarev, Sergey" userId="7b0144af-b995-4f4b-a642-7c454db58e4a" providerId="ADAL" clId="{4B607C51-F73C-4763-9E3F-8E070333C2C6}" dt="2024-02-09T14:10:46.104" v="499" actId="1036"/>
          <ac:graphicFrameMkLst>
            <pc:docMk/>
            <pc:sldMk cId="3156318850" sldId="304"/>
            <ac:graphicFrameMk id="6" creationId="{00000000-0000-0000-0000-000000000000}"/>
          </ac:graphicFrameMkLst>
        </pc:graphicFrameChg>
        <pc:graphicFrameChg chg="mod">
          <ac:chgData name="Chekmarev, Sergey" userId="7b0144af-b995-4f4b-a642-7c454db58e4a" providerId="ADAL" clId="{4B607C51-F73C-4763-9E3F-8E070333C2C6}" dt="2024-02-09T14:10:46.104" v="499" actId="1036"/>
          <ac:graphicFrameMkLst>
            <pc:docMk/>
            <pc:sldMk cId="3156318850" sldId="304"/>
            <ac:graphicFrameMk id="8" creationId="{00000000-0000-0000-0000-000000000000}"/>
          </ac:graphicFrameMkLst>
        </pc:graphicFrameChg>
      </pc:sldChg>
      <pc:sldChg chg="modSp mod">
        <pc:chgData name="Chekmarev, Sergey" userId="7b0144af-b995-4f4b-a642-7c454db58e4a" providerId="ADAL" clId="{4B607C51-F73C-4763-9E3F-8E070333C2C6}" dt="2024-02-09T14:12:30.870" v="510" actId="20577"/>
        <pc:sldMkLst>
          <pc:docMk/>
          <pc:sldMk cId="107732261" sldId="305"/>
        </pc:sldMkLst>
        <pc:spChg chg="mod">
          <ac:chgData name="Chekmarev, Sergey" userId="7b0144af-b995-4f4b-a642-7c454db58e4a" providerId="ADAL" clId="{4B607C51-F73C-4763-9E3F-8E070333C2C6}" dt="2024-02-09T14:12:30.870" v="510" actId="20577"/>
          <ac:spMkLst>
            <pc:docMk/>
            <pc:sldMk cId="107732261" sldId="305"/>
            <ac:spMk id="2" creationId="{00000000-0000-0000-0000-000000000000}"/>
          </ac:spMkLst>
        </pc:spChg>
      </pc:sldChg>
      <pc:sldChg chg="modSp mod">
        <pc:chgData name="Chekmarev, Sergey" userId="7b0144af-b995-4f4b-a642-7c454db58e4a" providerId="ADAL" clId="{4B607C51-F73C-4763-9E3F-8E070333C2C6}" dt="2024-02-09T14:15:29.727" v="659" actId="20577"/>
        <pc:sldMkLst>
          <pc:docMk/>
          <pc:sldMk cId="2609106520" sldId="307"/>
        </pc:sldMkLst>
        <pc:spChg chg="mod">
          <ac:chgData name="Chekmarev, Sergey" userId="7b0144af-b995-4f4b-a642-7c454db58e4a" providerId="ADAL" clId="{4B607C51-F73C-4763-9E3F-8E070333C2C6}" dt="2024-02-09T14:15:29.727" v="659" actId="20577"/>
          <ac:spMkLst>
            <pc:docMk/>
            <pc:sldMk cId="2609106520" sldId="307"/>
            <ac:spMk id="2" creationId="{00000000-0000-0000-0000-000000000000}"/>
          </ac:spMkLst>
        </pc:spChg>
        <pc:cxnChg chg="mod">
          <ac:chgData name="Chekmarev, Sergey" userId="7b0144af-b995-4f4b-a642-7c454db58e4a" providerId="ADAL" clId="{4B607C51-F73C-4763-9E3F-8E070333C2C6}" dt="2024-02-09T14:12:54.490" v="515" actId="1038"/>
          <ac:cxnSpMkLst>
            <pc:docMk/>
            <pc:sldMk cId="2609106520" sldId="307"/>
            <ac:cxnSpMk id="28" creationId="{00000000-0000-0000-0000-000000000000}"/>
          </ac:cxnSpMkLst>
        </pc:cxnChg>
      </pc:sldChg>
      <pc:sldChg chg="modSp mod">
        <pc:chgData name="Chekmarev, Sergey" userId="7b0144af-b995-4f4b-a642-7c454db58e4a" providerId="ADAL" clId="{4B607C51-F73C-4763-9E3F-8E070333C2C6}" dt="2024-02-09T14:16:32.405" v="736" actId="6549"/>
        <pc:sldMkLst>
          <pc:docMk/>
          <pc:sldMk cId="4202189795" sldId="308"/>
        </pc:sldMkLst>
        <pc:spChg chg="mod">
          <ac:chgData name="Chekmarev, Sergey" userId="7b0144af-b995-4f4b-a642-7c454db58e4a" providerId="ADAL" clId="{4B607C51-F73C-4763-9E3F-8E070333C2C6}" dt="2024-02-09T14:16:32.405" v="736" actId="6549"/>
          <ac:spMkLst>
            <pc:docMk/>
            <pc:sldMk cId="4202189795" sldId="308"/>
            <ac:spMk id="2" creationId="{00000000-0000-0000-0000-000000000000}"/>
          </ac:spMkLst>
        </pc:spChg>
        <pc:cxnChg chg="mod">
          <ac:chgData name="Chekmarev, Sergey" userId="7b0144af-b995-4f4b-a642-7c454db58e4a" providerId="ADAL" clId="{4B607C51-F73C-4763-9E3F-8E070333C2C6}" dt="2024-02-09T14:15:39.679" v="671" actId="1037"/>
          <ac:cxnSpMkLst>
            <pc:docMk/>
            <pc:sldMk cId="4202189795" sldId="308"/>
            <ac:cxnSpMk id="28" creationId="{00000000-0000-0000-0000-000000000000}"/>
          </ac:cxnSpMkLst>
        </pc:cxnChg>
      </pc:sldChg>
      <pc:sldChg chg="addSp delSp modSp mod">
        <pc:chgData name="Chekmarev, Sergey" userId="7b0144af-b995-4f4b-a642-7c454db58e4a" providerId="ADAL" clId="{4B607C51-F73C-4763-9E3F-8E070333C2C6}" dt="2024-02-13T09:37:49.471" v="4785" actId="20577"/>
        <pc:sldMkLst>
          <pc:docMk/>
          <pc:sldMk cId="3963056792" sldId="309"/>
        </pc:sldMkLst>
        <pc:spChg chg="add del mod">
          <ac:chgData name="Chekmarev, Sergey" userId="7b0144af-b995-4f4b-a642-7c454db58e4a" providerId="ADAL" clId="{4B607C51-F73C-4763-9E3F-8E070333C2C6}" dt="2024-02-09T14:46:57.267" v="1121" actId="478"/>
          <ac:spMkLst>
            <pc:docMk/>
            <pc:sldMk cId="3963056792" sldId="309"/>
            <ac:spMk id="2" creationId="{D6365DDA-AE3B-F361-502C-2DFBF82AFD3B}"/>
          </ac:spMkLst>
        </pc:spChg>
        <pc:spChg chg="mod">
          <ac:chgData name="Chekmarev, Sergey" userId="7b0144af-b995-4f4b-a642-7c454db58e4a" providerId="ADAL" clId="{4B607C51-F73C-4763-9E3F-8E070333C2C6}" dt="2024-02-13T09:37:49.471" v="4785" actId="20577"/>
          <ac:spMkLst>
            <pc:docMk/>
            <pc:sldMk cId="3963056792" sldId="309"/>
            <ac:spMk id="6" creationId="{00000000-0000-0000-0000-000000000000}"/>
          </ac:spMkLst>
        </pc:spChg>
      </pc:sldChg>
      <pc:sldChg chg="modSp mod">
        <pc:chgData name="Chekmarev, Sergey" userId="7b0144af-b995-4f4b-a642-7c454db58e4a" providerId="ADAL" clId="{4B607C51-F73C-4763-9E3F-8E070333C2C6}" dt="2024-02-09T14:42:51.479" v="975" actId="1036"/>
        <pc:sldMkLst>
          <pc:docMk/>
          <pc:sldMk cId="2749873506" sldId="310"/>
        </pc:sldMkLst>
        <pc:spChg chg="mod">
          <ac:chgData name="Chekmarev, Sergey" userId="7b0144af-b995-4f4b-a642-7c454db58e4a" providerId="ADAL" clId="{4B607C51-F73C-4763-9E3F-8E070333C2C6}" dt="2024-02-09T14:42:45.512" v="966" actId="20577"/>
          <ac:spMkLst>
            <pc:docMk/>
            <pc:sldMk cId="2749873506" sldId="310"/>
            <ac:spMk id="3" creationId="{00000000-0000-0000-0000-000000000000}"/>
          </ac:spMkLst>
        </pc:spChg>
        <pc:spChg chg="mod">
          <ac:chgData name="Chekmarev, Sergey" userId="7b0144af-b995-4f4b-a642-7c454db58e4a" providerId="ADAL" clId="{4B607C51-F73C-4763-9E3F-8E070333C2C6}" dt="2024-02-09T14:42:51.479" v="975" actId="1036"/>
          <ac:spMkLst>
            <pc:docMk/>
            <pc:sldMk cId="2749873506" sldId="310"/>
            <ac:spMk id="37" creationId="{00000000-0000-0000-0000-000000000000}"/>
          </ac:spMkLst>
        </pc:spChg>
        <pc:spChg chg="mod">
          <ac:chgData name="Chekmarev, Sergey" userId="7b0144af-b995-4f4b-a642-7c454db58e4a" providerId="ADAL" clId="{4B607C51-F73C-4763-9E3F-8E070333C2C6}" dt="2024-02-09T14:42:51.479" v="975" actId="1036"/>
          <ac:spMkLst>
            <pc:docMk/>
            <pc:sldMk cId="2749873506" sldId="310"/>
            <ac:spMk id="38" creationId="{00000000-0000-0000-0000-000000000000}"/>
          </ac:spMkLst>
        </pc:spChg>
        <pc:spChg chg="mod">
          <ac:chgData name="Chekmarev, Sergey" userId="7b0144af-b995-4f4b-a642-7c454db58e4a" providerId="ADAL" clId="{4B607C51-F73C-4763-9E3F-8E070333C2C6}" dt="2024-02-09T14:42:51.479" v="975" actId="1036"/>
          <ac:spMkLst>
            <pc:docMk/>
            <pc:sldMk cId="2749873506" sldId="310"/>
            <ac:spMk id="39" creationId="{00000000-0000-0000-0000-000000000000}"/>
          </ac:spMkLst>
        </pc:spChg>
        <pc:spChg chg="mod">
          <ac:chgData name="Chekmarev, Sergey" userId="7b0144af-b995-4f4b-a642-7c454db58e4a" providerId="ADAL" clId="{4B607C51-F73C-4763-9E3F-8E070333C2C6}" dt="2024-02-09T14:42:51.479" v="975" actId="1036"/>
          <ac:spMkLst>
            <pc:docMk/>
            <pc:sldMk cId="2749873506" sldId="310"/>
            <ac:spMk id="57" creationId="{00000000-0000-0000-0000-000000000000}"/>
          </ac:spMkLst>
        </pc:spChg>
        <pc:spChg chg="mod">
          <ac:chgData name="Chekmarev, Sergey" userId="7b0144af-b995-4f4b-a642-7c454db58e4a" providerId="ADAL" clId="{4B607C51-F73C-4763-9E3F-8E070333C2C6}" dt="2024-02-09T14:42:51.479" v="975" actId="1036"/>
          <ac:spMkLst>
            <pc:docMk/>
            <pc:sldMk cId="2749873506" sldId="310"/>
            <ac:spMk id="59" creationId="{00000000-0000-0000-0000-000000000000}"/>
          </ac:spMkLst>
        </pc:spChg>
        <pc:spChg chg="mod">
          <ac:chgData name="Chekmarev, Sergey" userId="7b0144af-b995-4f4b-a642-7c454db58e4a" providerId="ADAL" clId="{4B607C51-F73C-4763-9E3F-8E070333C2C6}" dt="2024-02-09T14:42:51.479" v="975" actId="1036"/>
          <ac:spMkLst>
            <pc:docMk/>
            <pc:sldMk cId="2749873506" sldId="310"/>
            <ac:spMk id="96" creationId="{00000000-0000-0000-0000-000000000000}"/>
          </ac:spMkLst>
        </pc:spChg>
        <pc:grpChg chg="mod">
          <ac:chgData name="Chekmarev, Sergey" userId="7b0144af-b995-4f4b-a642-7c454db58e4a" providerId="ADAL" clId="{4B607C51-F73C-4763-9E3F-8E070333C2C6}" dt="2024-02-09T14:42:51.479" v="975" actId="1036"/>
          <ac:grpSpMkLst>
            <pc:docMk/>
            <pc:sldMk cId="2749873506" sldId="310"/>
            <ac:grpSpMk id="34" creationId="{00000000-0000-0000-0000-000000000000}"/>
          </ac:grpSpMkLst>
        </pc:grpChg>
        <pc:grpChg chg="mod">
          <ac:chgData name="Chekmarev, Sergey" userId="7b0144af-b995-4f4b-a642-7c454db58e4a" providerId="ADAL" clId="{4B607C51-F73C-4763-9E3F-8E070333C2C6}" dt="2024-02-09T14:42:51.479" v="975" actId="1036"/>
          <ac:grpSpMkLst>
            <pc:docMk/>
            <pc:sldMk cId="2749873506" sldId="310"/>
            <ac:grpSpMk id="35" creationId="{00000000-0000-0000-0000-000000000000}"/>
          </ac:grpSpMkLst>
        </pc:grpChg>
        <pc:graphicFrameChg chg="mod">
          <ac:chgData name="Chekmarev, Sergey" userId="7b0144af-b995-4f4b-a642-7c454db58e4a" providerId="ADAL" clId="{4B607C51-F73C-4763-9E3F-8E070333C2C6}" dt="2024-02-09T14:42:51.479" v="975" actId="1036"/>
          <ac:graphicFrameMkLst>
            <pc:docMk/>
            <pc:sldMk cId="2749873506" sldId="310"/>
            <ac:graphicFrameMk id="10" creationId="{00000000-0000-0000-0000-000000000000}"/>
          </ac:graphicFrameMkLst>
        </pc:graphicFrameChg>
        <pc:picChg chg="mod">
          <ac:chgData name="Chekmarev, Sergey" userId="7b0144af-b995-4f4b-a642-7c454db58e4a" providerId="ADAL" clId="{4B607C51-F73C-4763-9E3F-8E070333C2C6}" dt="2024-02-09T14:42:51.479" v="975" actId="1036"/>
          <ac:picMkLst>
            <pc:docMk/>
            <pc:sldMk cId="2749873506" sldId="310"/>
            <ac:picMk id="36" creationId="{00000000-0000-0000-0000-000000000000}"/>
          </ac:picMkLst>
        </pc:picChg>
        <pc:cxnChg chg="mod">
          <ac:chgData name="Chekmarev, Sergey" userId="7b0144af-b995-4f4b-a642-7c454db58e4a" providerId="ADAL" clId="{4B607C51-F73C-4763-9E3F-8E070333C2C6}" dt="2024-02-09T14:42:51.479" v="975" actId="1036"/>
          <ac:cxnSpMkLst>
            <pc:docMk/>
            <pc:sldMk cId="2749873506" sldId="310"/>
            <ac:cxnSpMk id="82" creationId="{00000000-0000-0000-0000-000000000000}"/>
          </ac:cxnSpMkLst>
        </pc:cxnChg>
        <pc:cxnChg chg="mod">
          <ac:chgData name="Chekmarev, Sergey" userId="7b0144af-b995-4f4b-a642-7c454db58e4a" providerId="ADAL" clId="{4B607C51-F73C-4763-9E3F-8E070333C2C6}" dt="2024-02-09T14:42:51.479" v="975" actId="1036"/>
          <ac:cxnSpMkLst>
            <pc:docMk/>
            <pc:sldMk cId="2749873506" sldId="310"/>
            <ac:cxnSpMk id="87" creationId="{00000000-0000-0000-0000-000000000000}"/>
          </ac:cxnSpMkLst>
        </pc:cxnChg>
        <pc:cxnChg chg="mod">
          <ac:chgData name="Chekmarev, Sergey" userId="7b0144af-b995-4f4b-a642-7c454db58e4a" providerId="ADAL" clId="{4B607C51-F73C-4763-9E3F-8E070333C2C6}" dt="2024-02-09T14:42:51.479" v="975" actId="1036"/>
          <ac:cxnSpMkLst>
            <pc:docMk/>
            <pc:sldMk cId="2749873506" sldId="310"/>
            <ac:cxnSpMk id="88" creationId="{00000000-0000-0000-0000-000000000000}"/>
          </ac:cxnSpMkLst>
        </pc:cxnChg>
        <pc:cxnChg chg="mod">
          <ac:chgData name="Chekmarev, Sergey" userId="7b0144af-b995-4f4b-a642-7c454db58e4a" providerId="ADAL" clId="{4B607C51-F73C-4763-9E3F-8E070333C2C6}" dt="2024-02-09T14:42:51.479" v="975" actId="1036"/>
          <ac:cxnSpMkLst>
            <pc:docMk/>
            <pc:sldMk cId="2749873506" sldId="310"/>
            <ac:cxnSpMk id="89" creationId="{00000000-0000-0000-0000-000000000000}"/>
          </ac:cxnSpMkLst>
        </pc:cxnChg>
      </pc:sldChg>
      <pc:sldChg chg="modSp mod">
        <pc:chgData name="Chekmarev, Sergey" userId="7b0144af-b995-4f4b-a642-7c454db58e4a" providerId="ADAL" clId="{4B607C51-F73C-4763-9E3F-8E070333C2C6}" dt="2024-02-09T14:44:04.042" v="1049" actId="20577"/>
        <pc:sldMkLst>
          <pc:docMk/>
          <pc:sldMk cId="2888849221" sldId="311"/>
        </pc:sldMkLst>
        <pc:spChg chg="mod">
          <ac:chgData name="Chekmarev, Sergey" userId="7b0144af-b995-4f4b-a642-7c454db58e4a" providerId="ADAL" clId="{4B607C51-F73C-4763-9E3F-8E070333C2C6}" dt="2024-02-09T14:44:04.042" v="1049" actId="20577"/>
          <ac:spMkLst>
            <pc:docMk/>
            <pc:sldMk cId="2888849221" sldId="311"/>
            <ac:spMk id="3" creationId="{00000000-0000-0000-0000-000000000000}"/>
          </ac:spMkLst>
        </pc:spChg>
      </pc:sldChg>
      <pc:sldChg chg="modSp mod">
        <pc:chgData name="Chekmarev, Sergey" userId="7b0144af-b995-4f4b-a642-7c454db58e4a" providerId="ADAL" clId="{4B607C51-F73C-4763-9E3F-8E070333C2C6}" dt="2024-02-09T14:45:24.331" v="1083" actId="20577"/>
        <pc:sldMkLst>
          <pc:docMk/>
          <pc:sldMk cId="3808911618" sldId="312"/>
        </pc:sldMkLst>
        <pc:spChg chg="mod">
          <ac:chgData name="Chekmarev, Sergey" userId="7b0144af-b995-4f4b-a642-7c454db58e4a" providerId="ADAL" clId="{4B607C51-F73C-4763-9E3F-8E070333C2C6}" dt="2024-02-09T14:45:24.331" v="1083" actId="20577"/>
          <ac:spMkLst>
            <pc:docMk/>
            <pc:sldMk cId="3808911618" sldId="312"/>
            <ac:spMk id="3" creationId="{00000000-0000-0000-0000-000000000000}"/>
          </ac:spMkLst>
        </pc:spChg>
      </pc:sldChg>
      <pc:sldChg chg="modSp mod">
        <pc:chgData name="Chekmarev, Sergey" userId="7b0144af-b995-4f4b-a642-7c454db58e4a" providerId="ADAL" clId="{4B607C51-F73C-4763-9E3F-8E070333C2C6}" dt="2024-02-09T14:46:37.105" v="1120" actId="20577"/>
        <pc:sldMkLst>
          <pc:docMk/>
          <pc:sldMk cId="744265168" sldId="313"/>
        </pc:sldMkLst>
        <pc:spChg chg="mod">
          <ac:chgData name="Chekmarev, Sergey" userId="7b0144af-b995-4f4b-a642-7c454db58e4a" providerId="ADAL" clId="{4B607C51-F73C-4763-9E3F-8E070333C2C6}" dt="2024-02-09T14:46:37.105" v="1120" actId="20577"/>
          <ac:spMkLst>
            <pc:docMk/>
            <pc:sldMk cId="744265168" sldId="313"/>
            <ac:spMk id="3" creationId="{00000000-0000-0000-0000-000000000000}"/>
          </ac:spMkLst>
        </pc:spChg>
      </pc:sldChg>
      <pc:sldChg chg="addSp delSp modSp mod">
        <pc:chgData name="Chekmarev, Sergey" userId="7b0144af-b995-4f4b-a642-7c454db58e4a" providerId="ADAL" clId="{4B607C51-F73C-4763-9E3F-8E070333C2C6}" dt="2024-02-13T09:40:22.610" v="4854" actId="6549"/>
        <pc:sldMkLst>
          <pc:docMk/>
          <pc:sldMk cId="3643544907" sldId="314"/>
        </pc:sldMkLst>
        <pc:spChg chg="add mod">
          <ac:chgData name="Chekmarev, Sergey" userId="7b0144af-b995-4f4b-a642-7c454db58e4a" providerId="ADAL" clId="{4B607C51-F73C-4763-9E3F-8E070333C2C6}" dt="2024-02-13T09:39:39.610" v="4840" actId="207"/>
          <ac:spMkLst>
            <pc:docMk/>
            <pc:sldMk cId="3643544907" sldId="314"/>
            <ac:spMk id="2" creationId="{5DC0BD82-617B-81AD-B82A-8682DBEE8822}"/>
          </ac:spMkLst>
        </pc:spChg>
        <pc:spChg chg="add del mod">
          <ac:chgData name="Chekmarev, Sergey" userId="7b0144af-b995-4f4b-a642-7c454db58e4a" providerId="ADAL" clId="{4B607C51-F73C-4763-9E3F-8E070333C2C6}" dt="2024-02-09T15:55:31.413" v="1697" actId="478"/>
          <ac:spMkLst>
            <pc:docMk/>
            <pc:sldMk cId="3643544907" sldId="314"/>
            <ac:spMk id="2" creationId="{83ADA22E-EE0D-34AA-7996-3AE9CFD2E0E3}"/>
          </ac:spMkLst>
        </pc:spChg>
        <pc:spChg chg="mod">
          <ac:chgData name="Chekmarev, Sergey" userId="7b0144af-b995-4f4b-a642-7c454db58e4a" providerId="ADAL" clId="{4B607C51-F73C-4763-9E3F-8E070333C2C6}" dt="2024-02-13T09:40:22.610" v="4854" actId="6549"/>
          <ac:spMkLst>
            <pc:docMk/>
            <pc:sldMk cId="3643544907" sldId="314"/>
            <ac:spMk id="13" creationId="{00000000-0000-0000-0000-000000000000}"/>
          </ac:spMkLst>
        </pc:spChg>
      </pc:sldChg>
      <pc:sldChg chg="modSp mod">
        <pc:chgData name="Chekmarev, Sergey" userId="7b0144af-b995-4f4b-a642-7c454db58e4a" providerId="ADAL" clId="{4B607C51-F73C-4763-9E3F-8E070333C2C6}" dt="2024-02-09T15:50:37.488" v="1426" actId="20577"/>
        <pc:sldMkLst>
          <pc:docMk/>
          <pc:sldMk cId="4069113862" sldId="317"/>
        </pc:sldMkLst>
        <pc:spChg chg="mod">
          <ac:chgData name="Chekmarev, Sergey" userId="7b0144af-b995-4f4b-a642-7c454db58e4a" providerId="ADAL" clId="{4B607C51-F73C-4763-9E3F-8E070333C2C6}" dt="2024-02-09T15:50:37.488" v="1426" actId="20577"/>
          <ac:spMkLst>
            <pc:docMk/>
            <pc:sldMk cId="4069113862" sldId="317"/>
            <ac:spMk id="2" creationId="{00000000-0000-0000-0000-000000000000}"/>
          </ac:spMkLst>
        </pc:spChg>
      </pc:sldChg>
      <pc:sldChg chg="modSp mod">
        <pc:chgData name="Chekmarev, Sergey" userId="7b0144af-b995-4f4b-a642-7c454db58e4a" providerId="ADAL" clId="{4B607C51-F73C-4763-9E3F-8E070333C2C6}" dt="2024-02-09T15:51:33.335" v="1454" actId="20577"/>
        <pc:sldMkLst>
          <pc:docMk/>
          <pc:sldMk cId="1865008468" sldId="318"/>
        </pc:sldMkLst>
        <pc:spChg chg="mod">
          <ac:chgData name="Chekmarev, Sergey" userId="7b0144af-b995-4f4b-a642-7c454db58e4a" providerId="ADAL" clId="{4B607C51-F73C-4763-9E3F-8E070333C2C6}" dt="2024-02-09T15:51:33.335" v="1454" actId="20577"/>
          <ac:spMkLst>
            <pc:docMk/>
            <pc:sldMk cId="1865008468" sldId="318"/>
            <ac:spMk id="2" creationId="{00000000-0000-0000-0000-000000000000}"/>
          </ac:spMkLst>
        </pc:spChg>
        <pc:cxnChg chg="mod">
          <ac:chgData name="Chekmarev, Sergey" userId="7b0144af-b995-4f4b-a642-7c454db58e4a" providerId="ADAL" clId="{4B607C51-F73C-4763-9E3F-8E070333C2C6}" dt="2024-02-09T15:51:20.614" v="1444" actId="1037"/>
          <ac:cxnSpMkLst>
            <pc:docMk/>
            <pc:sldMk cId="1865008468" sldId="318"/>
            <ac:cxnSpMk id="28" creationId="{00000000-0000-0000-0000-000000000000}"/>
          </ac:cxnSpMkLst>
        </pc:cxnChg>
      </pc:sldChg>
      <pc:sldChg chg="modSp mod">
        <pc:chgData name="Chekmarev, Sergey" userId="7b0144af-b995-4f4b-a642-7c454db58e4a" providerId="ADAL" clId="{4B607C51-F73C-4763-9E3F-8E070333C2C6}" dt="2024-02-09T15:52:45.735" v="1532" actId="1076"/>
        <pc:sldMkLst>
          <pc:docMk/>
          <pc:sldMk cId="3173845205" sldId="319"/>
        </pc:sldMkLst>
        <pc:spChg chg="mod">
          <ac:chgData name="Chekmarev, Sergey" userId="7b0144af-b995-4f4b-a642-7c454db58e4a" providerId="ADAL" clId="{4B607C51-F73C-4763-9E3F-8E070333C2C6}" dt="2024-02-09T15:52:42.718" v="1531" actId="20577"/>
          <ac:spMkLst>
            <pc:docMk/>
            <pc:sldMk cId="3173845205" sldId="319"/>
            <ac:spMk id="2" creationId="{00000000-0000-0000-0000-000000000000}"/>
          </ac:spMkLst>
        </pc:spChg>
        <pc:spChg chg="mod">
          <ac:chgData name="Chekmarev, Sergey" userId="7b0144af-b995-4f4b-a642-7c454db58e4a" providerId="ADAL" clId="{4B607C51-F73C-4763-9E3F-8E070333C2C6}" dt="2024-02-09T15:52:45.735" v="1532" actId="1076"/>
          <ac:spMkLst>
            <pc:docMk/>
            <pc:sldMk cId="3173845205" sldId="319"/>
            <ac:spMk id="10" creationId="{00000000-0000-0000-0000-000000000000}"/>
          </ac:spMkLst>
        </pc:spChg>
      </pc:sldChg>
      <pc:sldChg chg="modSp mod">
        <pc:chgData name="Chekmarev, Sergey" userId="7b0144af-b995-4f4b-a642-7c454db58e4a" providerId="ADAL" clId="{4B607C51-F73C-4763-9E3F-8E070333C2C6}" dt="2024-02-09T15:55:02.054" v="1695" actId="313"/>
        <pc:sldMkLst>
          <pc:docMk/>
          <pc:sldMk cId="4043271454" sldId="320"/>
        </pc:sldMkLst>
        <pc:spChg chg="mod">
          <ac:chgData name="Chekmarev, Sergey" userId="7b0144af-b995-4f4b-a642-7c454db58e4a" providerId="ADAL" clId="{4B607C51-F73C-4763-9E3F-8E070333C2C6}" dt="2024-02-09T15:55:02.054" v="1695" actId="313"/>
          <ac:spMkLst>
            <pc:docMk/>
            <pc:sldMk cId="4043271454" sldId="320"/>
            <ac:spMk id="2" creationId="{00000000-0000-0000-0000-000000000000}"/>
          </ac:spMkLst>
        </pc:spChg>
        <pc:graphicFrameChg chg="mod">
          <ac:chgData name="Chekmarev, Sergey" userId="7b0144af-b995-4f4b-a642-7c454db58e4a" providerId="ADAL" clId="{4B607C51-F73C-4763-9E3F-8E070333C2C6}" dt="2024-02-09T15:53:08.366" v="1546"/>
          <ac:graphicFrameMkLst>
            <pc:docMk/>
            <pc:sldMk cId="4043271454" sldId="320"/>
            <ac:graphicFrameMk id="5" creationId="{00000000-0000-0000-0000-000000000000}"/>
          </ac:graphicFrameMkLst>
        </pc:graphicFrameChg>
        <pc:graphicFrameChg chg="mod">
          <ac:chgData name="Chekmarev, Sergey" userId="7b0144af-b995-4f4b-a642-7c454db58e4a" providerId="ADAL" clId="{4B607C51-F73C-4763-9E3F-8E070333C2C6}" dt="2024-02-09T15:54:17.224" v="1674"/>
          <ac:graphicFrameMkLst>
            <pc:docMk/>
            <pc:sldMk cId="4043271454" sldId="320"/>
            <ac:graphicFrameMk id="6" creationId="{00000000-0000-0000-0000-000000000000}"/>
          </ac:graphicFrameMkLst>
        </pc:graphicFrameChg>
        <pc:cxnChg chg="mod">
          <ac:chgData name="Chekmarev, Sergey" userId="7b0144af-b995-4f4b-a642-7c454db58e4a" providerId="ADAL" clId="{4B607C51-F73C-4763-9E3F-8E070333C2C6}" dt="2024-02-09T15:53:14.373" v="1571" actId="1037"/>
          <ac:cxnSpMkLst>
            <pc:docMk/>
            <pc:sldMk cId="4043271454" sldId="320"/>
            <ac:cxnSpMk id="28" creationId="{00000000-0000-0000-0000-000000000000}"/>
          </ac:cxnSpMkLst>
        </pc:cxnChg>
      </pc:sldChg>
      <pc:sldChg chg="modSp mod">
        <pc:chgData name="Chekmarev, Sergey" userId="7b0144af-b995-4f4b-a642-7c454db58e4a" providerId="ADAL" clId="{4B607C51-F73C-4763-9E3F-8E070333C2C6}" dt="2024-02-13T09:42:43.380" v="4915" actId="6549"/>
        <pc:sldMkLst>
          <pc:docMk/>
          <pc:sldMk cId="3100971494" sldId="321"/>
        </pc:sldMkLst>
        <pc:spChg chg="mod">
          <ac:chgData name="Chekmarev, Sergey" userId="7b0144af-b995-4f4b-a642-7c454db58e4a" providerId="ADAL" clId="{4B607C51-F73C-4763-9E3F-8E070333C2C6}" dt="2024-02-13T09:42:43.380" v="4915" actId="6549"/>
          <ac:spMkLst>
            <pc:docMk/>
            <pc:sldMk cId="3100971494" sldId="321"/>
            <ac:spMk id="6" creationId="{00000000-0000-0000-0000-000000000000}"/>
          </ac:spMkLst>
        </pc:spChg>
      </pc:sldChg>
      <pc:sldChg chg="modSp mod">
        <pc:chgData name="Chekmarev, Sergey" userId="7b0144af-b995-4f4b-a642-7c454db58e4a" providerId="ADAL" clId="{4B607C51-F73C-4763-9E3F-8E070333C2C6}" dt="2024-02-13T09:42:59.087" v="4926" actId="1076"/>
        <pc:sldMkLst>
          <pc:docMk/>
          <pc:sldMk cId="4104376079" sldId="322"/>
        </pc:sldMkLst>
        <pc:spChg chg="mod">
          <ac:chgData name="Chekmarev, Sergey" userId="7b0144af-b995-4f4b-a642-7c454db58e4a" providerId="ADAL" clId="{4B607C51-F73C-4763-9E3F-8E070333C2C6}" dt="2024-02-13T09:42:59.087" v="4926" actId="1076"/>
          <ac:spMkLst>
            <pc:docMk/>
            <pc:sldMk cId="4104376079" sldId="322"/>
            <ac:spMk id="4" creationId="{00000000-0000-0000-0000-000000000000}"/>
          </ac:spMkLst>
        </pc:spChg>
        <pc:graphicFrameChg chg="mod">
          <ac:chgData name="Chekmarev, Sergey" userId="7b0144af-b995-4f4b-a642-7c454db58e4a" providerId="ADAL" clId="{4B607C51-F73C-4763-9E3F-8E070333C2C6}" dt="2024-02-09T15:59:33.377" v="1743"/>
          <ac:graphicFrameMkLst>
            <pc:docMk/>
            <pc:sldMk cId="4104376079" sldId="322"/>
            <ac:graphicFrameMk id="15" creationId="{00000000-0000-0000-0000-000000000000}"/>
          </ac:graphicFrameMkLst>
        </pc:graphicFrameChg>
        <pc:graphicFrameChg chg="mod">
          <ac:chgData name="Chekmarev, Sergey" userId="7b0144af-b995-4f4b-a642-7c454db58e4a" providerId="ADAL" clId="{4B607C51-F73C-4763-9E3F-8E070333C2C6}" dt="2024-02-09T15:59:57.056" v="1751" actId="14100"/>
          <ac:graphicFrameMkLst>
            <pc:docMk/>
            <pc:sldMk cId="4104376079" sldId="322"/>
            <ac:graphicFrameMk id="21" creationId="{00000000-0000-0000-0000-000000000000}"/>
          </ac:graphicFrameMkLst>
        </pc:graphicFrameChg>
        <pc:graphicFrameChg chg="mod">
          <ac:chgData name="Chekmarev, Sergey" userId="7b0144af-b995-4f4b-a642-7c454db58e4a" providerId="ADAL" clId="{4B607C51-F73C-4763-9E3F-8E070333C2C6}" dt="2024-02-09T15:59:47.855" v="1747"/>
          <ac:graphicFrameMkLst>
            <pc:docMk/>
            <pc:sldMk cId="4104376079" sldId="322"/>
            <ac:graphicFrameMk id="23" creationId="{00000000-0000-0000-0000-000000000000}"/>
          </ac:graphicFrameMkLst>
        </pc:graphicFrameChg>
      </pc:sldChg>
      <pc:sldChg chg="modSp mod">
        <pc:chgData name="Chekmarev, Sergey" userId="7b0144af-b995-4f4b-a642-7c454db58e4a" providerId="ADAL" clId="{4B607C51-F73C-4763-9E3F-8E070333C2C6}" dt="2024-02-09T16:01:39.589" v="1900" actId="20577"/>
        <pc:sldMkLst>
          <pc:docMk/>
          <pc:sldMk cId="2759225162" sldId="323"/>
        </pc:sldMkLst>
        <pc:spChg chg="mod">
          <ac:chgData name="Chekmarev, Sergey" userId="7b0144af-b995-4f4b-a642-7c454db58e4a" providerId="ADAL" clId="{4B607C51-F73C-4763-9E3F-8E070333C2C6}" dt="2024-02-09T16:01:39.589" v="1900" actId="20577"/>
          <ac:spMkLst>
            <pc:docMk/>
            <pc:sldMk cId="2759225162" sldId="323"/>
            <ac:spMk id="2" creationId="{00000000-0000-0000-0000-000000000000}"/>
          </ac:spMkLst>
        </pc:spChg>
      </pc:sldChg>
      <pc:sldChg chg="modSp mod">
        <pc:chgData name="Chekmarev, Sergey" userId="7b0144af-b995-4f4b-a642-7c454db58e4a" providerId="ADAL" clId="{4B607C51-F73C-4763-9E3F-8E070333C2C6}" dt="2024-02-09T16:03:58.994" v="2025" actId="20577"/>
        <pc:sldMkLst>
          <pc:docMk/>
          <pc:sldMk cId="3568275886" sldId="326"/>
        </pc:sldMkLst>
        <pc:spChg chg="mod">
          <ac:chgData name="Chekmarev, Sergey" userId="7b0144af-b995-4f4b-a642-7c454db58e4a" providerId="ADAL" clId="{4B607C51-F73C-4763-9E3F-8E070333C2C6}" dt="2024-02-09T16:03:58.994" v="2025" actId="20577"/>
          <ac:spMkLst>
            <pc:docMk/>
            <pc:sldMk cId="3568275886" sldId="326"/>
            <ac:spMk id="2" creationId="{00000000-0000-0000-0000-000000000000}"/>
          </ac:spMkLst>
        </pc:spChg>
        <pc:cxnChg chg="mod">
          <ac:chgData name="Chekmarev, Sergey" userId="7b0144af-b995-4f4b-a642-7c454db58e4a" providerId="ADAL" clId="{4B607C51-F73C-4763-9E3F-8E070333C2C6}" dt="2024-02-09T16:02:19.533" v="1909" actId="1037"/>
          <ac:cxnSpMkLst>
            <pc:docMk/>
            <pc:sldMk cId="3568275886" sldId="326"/>
            <ac:cxnSpMk id="28" creationId="{00000000-0000-0000-0000-000000000000}"/>
          </ac:cxnSpMkLst>
        </pc:cxnChg>
      </pc:sldChg>
      <pc:sldChg chg="modSp mod">
        <pc:chgData name="Chekmarev, Sergey" userId="7b0144af-b995-4f4b-a642-7c454db58e4a" providerId="ADAL" clId="{4B607C51-F73C-4763-9E3F-8E070333C2C6}" dt="2024-02-09T16:04:24.573" v="2045" actId="20577"/>
        <pc:sldMkLst>
          <pc:docMk/>
          <pc:sldMk cId="3673727299" sldId="327"/>
        </pc:sldMkLst>
        <pc:spChg chg="mod">
          <ac:chgData name="Chekmarev, Sergey" userId="7b0144af-b995-4f4b-a642-7c454db58e4a" providerId="ADAL" clId="{4B607C51-F73C-4763-9E3F-8E070333C2C6}" dt="2024-02-09T16:04:24.573" v="2045" actId="20577"/>
          <ac:spMkLst>
            <pc:docMk/>
            <pc:sldMk cId="3673727299" sldId="327"/>
            <ac:spMk id="2" creationId="{00000000-0000-0000-0000-000000000000}"/>
          </ac:spMkLst>
        </pc:spChg>
        <pc:cxnChg chg="mod">
          <ac:chgData name="Chekmarev, Sergey" userId="7b0144af-b995-4f4b-a642-7c454db58e4a" providerId="ADAL" clId="{4B607C51-F73C-4763-9E3F-8E070333C2C6}" dt="2024-02-09T16:04:09.589" v="2036" actId="1038"/>
          <ac:cxnSpMkLst>
            <pc:docMk/>
            <pc:sldMk cId="3673727299" sldId="327"/>
            <ac:cxnSpMk id="28" creationId="{00000000-0000-0000-0000-000000000000}"/>
          </ac:cxnSpMkLst>
        </pc:cxnChg>
      </pc:sldChg>
      <pc:sldChg chg="modSp mod">
        <pc:chgData name="Chekmarev, Sergey" userId="7b0144af-b995-4f4b-a642-7c454db58e4a" providerId="ADAL" clId="{4B607C51-F73C-4763-9E3F-8E070333C2C6}" dt="2024-02-13T09:44:36.074" v="4986" actId="20577"/>
        <pc:sldMkLst>
          <pc:docMk/>
          <pc:sldMk cId="934142463" sldId="328"/>
        </pc:sldMkLst>
        <pc:spChg chg="mod">
          <ac:chgData name="Chekmarev, Sergey" userId="7b0144af-b995-4f4b-a642-7c454db58e4a" providerId="ADAL" clId="{4B607C51-F73C-4763-9E3F-8E070333C2C6}" dt="2024-02-13T09:44:36.074" v="4986" actId="20577"/>
          <ac:spMkLst>
            <pc:docMk/>
            <pc:sldMk cId="934142463" sldId="328"/>
            <ac:spMk id="6" creationId="{00000000-0000-0000-0000-000000000000}"/>
          </ac:spMkLst>
        </pc:spChg>
      </pc:sldChg>
      <pc:sldChg chg="modSp mod">
        <pc:chgData name="Chekmarev, Sergey" userId="7b0144af-b995-4f4b-a642-7c454db58e4a" providerId="ADAL" clId="{4B607C51-F73C-4763-9E3F-8E070333C2C6}" dt="2024-02-13T09:45:08.167" v="5020" actId="14100"/>
        <pc:sldMkLst>
          <pc:docMk/>
          <pc:sldMk cId="3096947351" sldId="329"/>
        </pc:sldMkLst>
        <pc:spChg chg="mod ord">
          <ac:chgData name="Chekmarev, Sergey" userId="7b0144af-b995-4f4b-a642-7c454db58e4a" providerId="ADAL" clId="{4B607C51-F73C-4763-9E3F-8E070333C2C6}" dt="2024-02-13T09:45:08.167" v="5020" actId="14100"/>
          <ac:spMkLst>
            <pc:docMk/>
            <pc:sldMk cId="3096947351" sldId="329"/>
            <ac:spMk id="4" creationId="{00000000-0000-0000-0000-000000000000}"/>
          </ac:spMkLst>
        </pc:spChg>
        <pc:spChg chg="mod">
          <ac:chgData name="Chekmarev, Sergey" userId="7b0144af-b995-4f4b-a642-7c454db58e4a" providerId="ADAL" clId="{4B607C51-F73C-4763-9E3F-8E070333C2C6}" dt="2024-02-09T16:11:04.391" v="2283" actId="1076"/>
          <ac:spMkLst>
            <pc:docMk/>
            <pc:sldMk cId="3096947351" sldId="329"/>
            <ac:spMk id="11" creationId="{00000000-0000-0000-0000-000000000000}"/>
          </ac:spMkLst>
        </pc:spChg>
        <pc:spChg chg="mod">
          <ac:chgData name="Chekmarev, Sergey" userId="7b0144af-b995-4f4b-a642-7c454db58e4a" providerId="ADAL" clId="{4B607C51-F73C-4763-9E3F-8E070333C2C6}" dt="2024-02-09T16:11:08.071" v="2291" actId="1036"/>
          <ac:spMkLst>
            <pc:docMk/>
            <pc:sldMk cId="3096947351" sldId="329"/>
            <ac:spMk id="19" creationId="{00000000-0000-0000-0000-000000000000}"/>
          </ac:spMkLst>
        </pc:spChg>
        <pc:graphicFrameChg chg="mod">
          <ac:chgData name="Chekmarev, Sergey" userId="7b0144af-b995-4f4b-a642-7c454db58e4a" providerId="ADAL" clId="{4B607C51-F73C-4763-9E3F-8E070333C2C6}" dt="2024-02-09T16:11:08.071" v="2291" actId="1036"/>
          <ac:graphicFrameMkLst>
            <pc:docMk/>
            <pc:sldMk cId="3096947351" sldId="329"/>
            <ac:graphicFrameMk id="12" creationId="{00000000-0000-0000-0000-000000000000}"/>
          </ac:graphicFrameMkLst>
        </pc:graphicFrameChg>
        <pc:graphicFrameChg chg="mod">
          <ac:chgData name="Chekmarev, Sergey" userId="7b0144af-b995-4f4b-a642-7c454db58e4a" providerId="ADAL" clId="{4B607C51-F73C-4763-9E3F-8E070333C2C6}" dt="2024-02-09T16:11:08.071" v="2291" actId="1036"/>
          <ac:graphicFrameMkLst>
            <pc:docMk/>
            <pc:sldMk cId="3096947351" sldId="329"/>
            <ac:graphicFrameMk id="13" creationId="{00000000-0000-0000-0000-000000000000}"/>
          </ac:graphicFrameMkLst>
        </pc:graphicFrameChg>
        <pc:graphicFrameChg chg="mod">
          <ac:chgData name="Chekmarev, Sergey" userId="7b0144af-b995-4f4b-a642-7c454db58e4a" providerId="ADAL" clId="{4B607C51-F73C-4763-9E3F-8E070333C2C6}" dt="2024-02-09T16:11:15.659" v="2303" actId="1036"/>
          <ac:graphicFrameMkLst>
            <pc:docMk/>
            <pc:sldMk cId="3096947351" sldId="329"/>
            <ac:graphicFrameMk id="14" creationId="{00000000-0000-0000-0000-000000000000}"/>
          </ac:graphicFrameMkLst>
        </pc:graphicFrameChg>
        <pc:graphicFrameChg chg="mod">
          <ac:chgData name="Chekmarev, Sergey" userId="7b0144af-b995-4f4b-a642-7c454db58e4a" providerId="ADAL" clId="{4B607C51-F73C-4763-9E3F-8E070333C2C6}" dt="2024-02-09T16:11:15.659" v="2303" actId="1036"/>
          <ac:graphicFrameMkLst>
            <pc:docMk/>
            <pc:sldMk cId="3096947351" sldId="329"/>
            <ac:graphicFrameMk id="16" creationId="{00000000-0000-0000-0000-000000000000}"/>
          </ac:graphicFrameMkLst>
        </pc:graphicFrameChg>
      </pc:sldChg>
      <pc:sldChg chg="modSp mod">
        <pc:chgData name="Chekmarev, Sergey" userId="7b0144af-b995-4f4b-a642-7c454db58e4a" providerId="ADAL" clId="{4B607C51-F73C-4763-9E3F-8E070333C2C6}" dt="2024-02-09T16:12:00.198" v="2378" actId="20577"/>
        <pc:sldMkLst>
          <pc:docMk/>
          <pc:sldMk cId="3996761955" sldId="330"/>
        </pc:sldMkLst>
        <pc:spChg chg="mod">
          <ac:chgData name="Chekmarev, Sergey" userId="7b0144af-b995-4f4b-a642-7c454db58e4a" providerId="ADAL" clId="{4B607C51-F73C-4763-9E3F-8E070333C2C6}" dt="2024-02-09T16:12:00.198" v="2378" actId="20577"/>
          <ac:spMkLst>
            <pc:docMk/>
            <pc:sldMk cId="3996761955" sldId="330"/>
            <ac:spMk id="2" creationId="{00000000-0000-0000-0000-000000000000}"/>
          </ac:spMkLst>
        </pc:spChg>
        <pc:graphicFrameChg chg="mod">
          <ac:chgData name="Chekmarev, Sergey" userId="7b0144af-b995-4f4b-a642-7c454db58e4a" providerId="ADAL" clId="{4B607C51-F73C-4763-9E3F-8E070333C2C6}" dt="2024-02-09T16:11:24.545" v="2304"/>
          <ac:graphicFrameMkLst>
            <pc:docMk/>
            <pc:sldMk cId="3996761955" sldId="330"/>
            <ac:graphicFrameMk id="14" creationId="{00000000-0000-0000-0000-000000000000}"/>
          </ac:graphicFrameMkLst>
        </pc:graphicFrameChg>
      </pc:sldChg>
      <pc:sldChg chg="modSp mod">
        <pc:chgData name="Chekmarev, Sergey" userId="7b0144af-b995-4f4b-a642-7c454db58e4a" providerId="ADAL" clId="{4B607C51-F73C-4763-9E3F-8E070333C2C6}" dt="2024-02-09T16:14:36.578" v="2536" actId="20577"/>
        <pc:sldMkLst>
          <pc:docMk/>
          <pc:sldMk cId="663521893" sldId="331"/>
        </pc:sldMkLst>
        <pc:spChg chg="mod">
          <ac:chgData name="Chekmarev, Sergey" userId="7b0144af-b995-4f4b-a642-7c454db58e4a" providerId="ADAL" clId="{4B607C51-F73C-4763-9E3F-8E070333C2C6}" dt="2024-02-09T16:14:36.578" v="2536" actId="20577"/>
          <ac:spMkLst>
            <pc:docMk/>
            <pc:sldMk cId="663521893" sldId="331"/>
            <ac:spMk id="2" creationId="{00000000-0000-0000-0000-000000000000}"/>
          </ac:spMkLst>
        </pc:spChg>
      </pc:sldChg>
      <pc:sldChg chg="modSp mod">
        <pc:chgData name="Chekmarev, Sergey" userId="7b0144af-b995-4f4b-a642-7c454db58e4a" providerId="ADAL" clId="{4B607C51-F73C-4763-9E3F-8E070333C2C6}" dt="2024-02-09T16:15:21.700" v="2547" actId="20577"/>
        <pc:sldMkLst>
          <pc:docMk/>
          <pc:sldMk cId="2120148067" sldId="333"/>
        </pc:sldMkLst>
        <pc:spChg chg="mod">
          <ac:chgData name="Chekmarev, Sergey" userId="7b0144af-b995-4f4b-a642-7c454db58e4a" providerId="ADAL" clId="{4B607C51-F73C-4763-9E3F-8E070333C2C6}" dt="2024-02-09T16:15:21.700" v="2547" actId="20577"/>
          <ac:spMkLst>
            <pc:docMk/>
            <pc:sldMk cId="2120148067" sldId="333"/>
            <ac:spMk id="2" creationId="{00000000-0000-0000-0000-000000000000}"/>
          </ac:spMkLst>
        </pc:spChg>
        <pc:cxnChg chg="mod">
          <ac:chgData name="Chekmarev, Sergey" userId="7b0144af-b995-4f4b-a642-7c454db58e4a" providerId="ADAL" clId="{4B607C51-F73C-4763-9E3F-8E070333C2C6}" dt="2024-02-09T16:15:10.839" v="2545" actId="1038"/>
          <ac:cxnSpMkLst>
            <pc:docMk/>
            <pc:sldMk cId="2120148067" sldId="333"/>
            <ac:cxnSpMk id="28" creationId="{00000000-0000-0000-0000-000000000000}"/>
          </ac:cxnSpMkLst>
        </pc:cxnChg>
      </pc:sldChg>
      <pc:sldChg chg="modSp mod">
        <pc:chgData name="Chekmarev, Sergey" userId="7b0144af-b995-4f4b-a642-7c454db58e4a" providerId="ADAL" clId="{4B607C51-F73C-4763-9E3F-8E070333C2C6}" dt="2024-02-09T16:15:50.515" v="2557" actId="20577"/>
        <pc:sldMkLst>
          <pc:docMk/>
          <pc:sldMk cId="1410982234" sldId="334"/>
        </pc:sldMkLst>
        <pc:spChg chg="mod">
          <ac:chgData name="Chekmarev, Sergey" userId="7b0144af-b995-4f4b-a642-7c454db58e4a" providerId="ADAL" clId="{4B607C51-F73C-4763-9E3F-8E070333C2C6}" dt="2024-02-09T16:15:50.515" v="2557" actId="20577"/>
          <ac:spMkLst>
            <pc:docMk/>
            <pc:sldMk cId="1410982234" sldId="334"/>
            <ac:spMk id="2" creationId="{00000000-0000-0000-0000-000000000000}"/>
          </ac:spMkLst>
        </pc:spChg>
        <pc:cxnChg chg="mod">
          <ac:chgData name="Chekmarev, Sergey" userId="7b0144af-b995-4f4b-a642-7c454db58e4a" providerId="ADAL" clId="{4B607C51-F73C-4763-9E3F-8E070333C2C6}" dt="2024-02-09T16:15:34.743" v="2554" actId="1037"/>
          <ac:cxnSpMkLst>
            <pc:docMk/>
            <pc:sldMk cId="1410982234" sldId="334"/>
            <ac:cxnSpMk id="28" creationId="{00000000-0000-0000-0000-000000000000}"/>
          </ac:cxnSpMkLst>
        </pc:cxnChg>
      </pc:sldChg>
      <pc:sldChg chg="delSp modSp mod">
        <pc:chgData name="Chekmarev, Sergey" userId="7b0144af-b995-4f4b-a642-7c454db58e4a" providerId="ADAL" clId="{4B607C51-F73C-4763-9E3F-8E070333C2C6}" dt="2024-02-13T09:47:00.466" v="5065" actId="20577"/>
        <pc:sldMkLst>
          <pc:docMk/>
          <pc:sldMk cId="4083319061" sldId="335"/>
        </pc:sldMkLst>
        <pc:spChg chg="mod">
          <ac:chgData name="Chekmarev, Sergey" userId="7b0144af-b995-4f4b-a642-7c454db58e4a" providerId="ADAL" clId="{4B607C51-F73C-4763-9E3F-8E070333C2C6}" dt="2024-02-13T09:47:00.466" v="5065" actId="20577"/>
          <ac:spMkLst>
            <pc:docMk/>
            <pc:sldMk cId="4083319061" sldId="335"/>
            <ac:spMk id="6" creationId="{00000000-0000-0000-0000-000000000000}"/>
          </ac:spMkLst>
        </pc:spChg>
        <pc:spChg chg="del">
          <ac:chgData name="Chekmarev, Sergey" userId="7b0144af-b995-4f4b-a642-7c454db58e4a" providerId="ADAL" clId="{4B607C51-F73C-4763-9E3F-8E070333C2C6}" dt="2024-02-09T16:22:28.787" v="2796" actId="478"/>
          <ac:spMkLst>
            <pc:docMk/>
            <pc:sldMk cId="4083319061" sldId="335"/>
            <ac:spMk id="8" creationId="{00000000-0000-0000-0000-000000000000}"/>
          </ac:spMkLst>
        </pc:spChg>
      </pc:sldChg>
      <pc:sldChg chg="modSp mod">
        <pc:chgData name="Chekmarev, Sergey" userId="7b0144af-b995-4f4b-a642-7c454db58e4a" providerId="ADAL" clId="{4B607C51-F73C-4763-9E3F-8E070333C2C6}" dt="2024-02-09T16:20:18.533" v="2722" actId="1037"/>
        <pc:sldMkLst>
          <pc:docMk/>
          <pc:sldMk cId="103776328" sldId="340"/>
        </pc:sldMkLst>
        <pc:spChg chg="mod">
          <ac:chgData name="Chekmarev, Sergey" userId="7b0144af-b995-4f4b-a642-7c454db58e4a" providerId="ADAL" clId="{4B607C51-F73C-4763-9E3F-8E070333C2C6}" dt="2024-02-09T16:20:12.876" v="2713" actId="20577"/>
          <ac:spMkLst>
            <pc:docMk/>
            <pc:sldMk cId="103776328" sldId="340"/>
            <ac:spMk id="2" creationId="{00000000-0000-0000-0000-000000000000}"/>
          </ac:spMkLst>
        </pc:spChg>
        <pc:cxnChg chg="mod">
          <ac:chgData name="Chekmarev, Sergey" userId="7b0144af-b995-4f4b-a642-7c454db58e4a" providerId="ADAL" clId="{4B607C51-F73C-4763-9E3F-8E070333C2C6}" dt="2024-02-09T16:20:18.533" v="2722" actId="1037"/>
          <ac:cxnSpMkLst>
            <pc:docMk/>
            <pc:sldMk cId="103776328" sldId="340"/>
            <ac:cxnSpMk id="28" creationId="{00000000-0000-0000-0000-000000000000}"/>
          </ac:cxnSpMkLst>
        </pc:cxnChg>
      </pc:sldChg>
      <pc:sldChg chg="modSp mod">
        <pc:chgData name="Chekmarev, Sergey" userId="7b0144af-b995-4f4b-a642-7c454db58e4a" providerId="ADAL" clId="{4B607C51-F73C-4763-9E3F-8E070333C2C6}" dt="2024-02-09T16:21:08.162" v="2781" actId="20577"/>
        <pc:sldMkLst>
          <pc:docMk/>
          <pc:sldMk cId="2650720627" sldId="341"/>
        </pc:sldMkLst>
        <pc:spChg chg="mod">
          <ac:chgData name="Chekmarev, Sergey" userId="7b0144af-b995-4f4b-a642-7c454db58e4a" providerId="ADAL" clId="{4B607C51-F73C-4763-9E3F-8E070333C2C6}" dt="2024-02-09T16:21:08.162" v="2781" actId="20577"/>
          <ac:spMkLst>
            <pc:docMk/>
            <pc:sldMk cId="2650720627" sldId="341"/>
            <ac:spMk id="2" creationId="{00000000-0000-0000-0000-000000000000}"/>
          </ac:spMkLst>
        </pc:spChg>
        <pc:graphicFrameChg chg="mod">
          <ac:chgData name="Chekmarev, Sergey" userId="7b0144af-b995-4f4b-a642-7c454db58e4a" providerId="ADAL" clId="{4B607C51-F73C-4763-9E3F-8E070333C2C6}" dt="2024-02-09T16:20:34.593" v="2732"/>
          <ac:graphicFrameMkLst>
            <pc:docMk/>
            <pc:sldMk cId="2650720627" sldId="341"/>
            <ac:graphicFrameMk id="5" creationId="{00000000-0000-0000-0000-000000000000}"/>
          </ac:graphicFrameMkLst>
        </pc:graphicFrameChg>
        <pc:cxnChg chg="mod">
          <ac:chgData name="Chekmarev, Sergey" userId="7b0144af-b995-4f4b-a642-7c454db58e4a" providerId="ADAL" clId="{4B607C51-F73C-4763-9E3F-8E070333C2C6}" dt="2024-02-09T16:20:39.940" v="2748" actId="1038"/>
          <ac:cxnSpMkLst>
            <pc:docMk/>
            <pc:sldMk cId="2650720627" sldId="341"/>
            <ac:cxnSpMk id="28" creationId="{00000000-0000-0000-0000-000000000000}"/>
          </ac:cxnSpMkLst>
        </pc:cxnChg>
      </pc:sldChg>
      <pc:sldChg chg="modSp mod">
        <pc:chgData name="Chekmarev, Sergey" userId="7b0144af-b995-4f4b-a642-7c454db58e4a" providerId="ADAL" clId="{4B607C51-F73C-4763-9E3F-8E070333C2C6}" dt="2024-02-13T09:48:13.416" v="5110" actId="20577"/>
        <pc:sldMkLst>
          <pc:docMk/>
          <pc:sldMk cId="2306476209" sldId="342"/>
        </pc:sldMkLst>
        <pc:spChg chg="mod">
          <ac:chgData name="Chekmarev, Sergey" userId="7b0144af-b995-4f4b-a642-7c454db58e4a" providerId="ADAL" clId="{4B607C51-F73C-4763-9E3F-8E070333C2C6}" dt="2024-02-13T09:48:13.416" v="5110" actId="20577"/>
          <ac:spMkLst>
            <pc:docMk/>
            <pc:sldMk cId="2306476209" sldId="342"/>
            <ac:spMk id="6" creationId="{00000000-0000-0000-0000-000000000000}"/>
          </ac:spMkLst>
        </pc:spChg>
      </pc:sldChg>
      <pc:sldChg chg="modSp mod">
        <pc:chgData name="Chekmarev, Sergey" userId="7b0144af-b995-4f4b-a642-7c454db58e4a" providerId="ADAL" clId="{4B607C51-F73C-4763-9E3F-8E070333C2C6}" dt="2024-02-09T16:27:04.794" v="2964" actId="20577"/>
        <pc:sldMkLst>
          <pc:docMk/>
          <pc:sldMk cId="2627719072" sldId="344"/>
        </pc:sldMkLst>
        <pc:spChg chg="mod">
          <ac:chgData name="Chekmarev, Sergey" userId="7b0144af-b995-4f4b-a642-7c454db58e4a" providerId="ADAL" clId="{4B607C51-F73C-4763-9E3F-8E070333C2C6}" dt="2024-02-09T16:27:04.794" v="2964" actId="20577"/>
          <ac:spMkLst>
            <pc:docMk/>
            <pc:sldMk cId="2627719072" sldId="344"/>
            <ac:spMk id="2" creationId="{00000000-0000-0000-0000-000000000000}"/>
          </ac:spMkLst>
        </pc:spChg>
      </pc:sldChg>
      <pc:sldChg chg="modSp mod">
        <pc:chgData name="Chekmarev, Sergey" userId="7b0144af-b995-4f4b-a642-7c454db58e4a" providerId="ADAL" clId="{4B607C51-F73C-4763-9E3F-8E070333C2C6}" dt="2024-02-09T16:28:07.038" v="3059" actId="20577"/>
        <pc:sldMkLst>
          <pc:docMk/>
          <pc:sldMk cId="618513531" sldId="345"/>
        </pc:sldMkLst>
        <pc:spChg chg="mod">
          <ac:chgData name="Chekmarev, Sergey" userId="7b0144af-b995-4f4b-a642-7c454db58e4a" providerId="ADAL" clId="{4B607C51-F73C-4763-9E3F-8E070333C2C6}" dt="2024-02-09T16:28:07.038" v="3059" actId="20577"/>
          <ac:spMkLst>
            <pc:docMk/>
            <pc:sldMk cId="618513531" sldId="345"/>
            <ac:spMk id="2" creationId="{00000000-0000-0000-0000-000000000000}"/>
          </ac:spMkLst>
        </pc:spChg>
      </pc:sldChg>
      <pc:sldChg chg="modSp mod">
        <pc:chgData name="Chekmarev, Sergey" userId="7b0144af-b995-4f4b-a642-7c454db58e4a" providerId="ADAL" clId="{4B607C51-F73C-4763-9E3F-8E070333C2C6}" dt="2024-02-09T16:29:09.842" v="3120" actId="1076"/>
        <pc:sldMkLst>
          <pc:docMk/>
          <pc:sldMk cId="2060017193" sldId="346"/>
        </pc:sldMkLst>
        <pc:spChg chg="mod">
          <ac:chgData name="Chekmarev, Sergey" userId="7b0144af-b995-4f4b-a642-7c454db58e4a" providerId="ADAL" clId="{4B607C51-F73C-4763-9E3F-8E070333C2C6}" dt="2024-02-09T16:29:09.842" v="3120" actId="1076"/>
          <ac:spMkLst>
            <pc:docMk/>
            <pc:sldMk cId="2060017193" sldId="346"/>
            <ac:spMk id="2" creationId="{00000000-0000-0000-0000-000000000000}"/>
          </ac:spMkLst>
        </pc:spChg>
      </pc:sldChg>
      <pc:sldChg chg="modSp mod">
        <pc:chgData name="Chekmarev, Sergey" userId="7b0144af-b995-4f4b-a642-7c454db58e4a" providerId="ADAL" clId="{4B607C51-F73C-4763-9E3F-8E070333C2C6}" dt="2024-02-09T16:29:49.115" v="3154" actId="20577"/>
        <pc:sldMkLst>
          <pc:docMk/>
          <pc:sldMk cId="1420095927" sldId="347"/>
        </pc:sldMkLst>
        <pc:spChg chg="mod">
          <ac:chgData name="Chekmarev, Sergey" userId="7b0144af-b995-4f4b-a642-7c454db58e4a" providerId="ADAL" clId="{4B607C51-F73C-4763-9E3F-8E070333C2C6}" dt="2024-02-09T16:29:49.115" v="3154" actId="20577"/>
          <ac:spMkLst>
            <pc:docMk/>
            <pc:sldMk cId="1420095927" sldId="347"/>
            <ac:spMk id="2" creationId="{00000000-0000-0000-0000-000000000000}"/>
          </ac:spMkLst>
        </pc:spChg>
        <pc:cxnChg chg="mod">
          <ac:chgData name="Chekmarev, Sergey" userId="7b0144af-b995-4f4b-a642-7c454db58e4a" providerId="ADAL" clId="{4B607C51-F73C-4763-9E3F-8E070333C2C6}" dt="2024-02-09T16:29:15.060" v="3128" actId="1037"/>
          <ac:cxnSpMkLst>
            <pc:docMk/>
            <pc:sldMk cId="1420095927" sldId="347"/>
            <ac:cxnSpMk id="28" creationId="{00000000-0000-0000-0000-000000000000}"/>
          </ac:cxnSpMkLst>
        </pc:cxnChg>
      </pc:sldChg>
      <pc:sldChg chg="modSp mod">
        <pc:chgData name="Chekmarev, Sergey" userId="7b0144af-b995-4f4b-a642-7c454db58e4a" providerId="ADAL" clId="{4B607C51-F73C-4763-9E3F-8E070333C2C6}" dt="2024-02-09T16:30:57.727" v="3234" actId="1076"/>
        <pc:sldMkLst>
          <pc:docMk/>
          <pc:sldMk cId="135570066" sldId="348"/>
        </pc:sldMkLst>
        <pc:spChg chg="mod">
          <ac:chgData name="Chekmarev, Sergey" userId="7b0144af-b995-4f4b-a642-7c454db58e4a" providerId="ADAL" clId="{4B607C51-F73C-4763-9E3F-8E070333C2C6}" dt="2024-02-09T16:30:57.727" v="3234" actId="1076"/>
          <ac:spMkLst>
            <pc:docMk/>
            <pc:sldMk cId="135570066" sldId="348"/>
            <ac:spMk id="2" creationId="{00000000-0000-0000-0000-000000000000}"/>
          </ac:spMkLst>
        </pc:spChg>
        <pc:cxnChg chg="mod">
          <ac:chgData name="Chekmarev, Sergey" userId="7b0144af-b995-4f4b-a642-7c454db58e4a" providerId="ADAL" clId="{4B607C51-F73C-4763-9E3F-8E070333C2C6}" dt="2024-02-09T16:30:06.380" v="3158" actId="14100"/>
          <ac:cxnSpMkLst>
            <pc:docMk/>
            <pc:sldMk cId="135570066" sldId="348"/>
            <ac:cxnSpMk id="28" creationId="{00000000-0000-0000-0000-000000000000}"/>
          </ac:cxnSpMkLst>
        </pc:cxnChg>
      </pc:sldChg>
      <pc:sldChg chg="modSp mod">
        <pc:chgData name="Chekmarev, Sergey" userId="7b0144af-b995-4f4b-a642-7c454db58e4a" providerId="ADAL" clId="{4B607C51-F73C-4763-9E3F-8E070333C2C6}" dt="2024-02-13T09:52:49.317" v="5320" actId="20577"/>
        <pc:sldMkLst>
          <pc:docMk/>
          <pc:sldMk cId="1261521974" sldId="349"/>
        </pc:sldMkLst>
        <pc:spChg chg="mod">
          <ac:chgData name="Chekmarev, Sergey" userId="7b0144af-b995-4f4b-a642-7c454db58e4a" providerId="ADAL" clId="{4B607C51-F73C-4763-9E3F-8E070333C2C6}" dt="2024-02-13T09:52:49.317" v="5320" actId="20577"/>
          <ac:spMkLst>
            <pc:docMk/>
            <pc:sldMk cId="1261521974" sldId="349"/>
            <ac:spMk id="13" creationId="{00000000-0000-0000-0000-000000000000}"/>
          </ac:spMkLst>
        </pc:spChg>
      </pc:sldChg>
      <pc:sldChg chg="modSp mod">
        <pc:chgData name="Chekmarev, Sergey" userId="7b0144af-b995-4f4b-a642-7c454db58e4a" providerId="ADAL" clId="{4B607C51-F73C-4763-9E3F-8E070333C2C6}" dt="2024-02-09T16:36:37.489" v="3462" actId="20577"/>
        <pc:sldMkLst>
          <pc:docMk/>
          <pc:sldMk cId="2927649897" sldId="352"/>
        </pc:sldMkLst>
        <pc:spChg chg="mod">
          <ac:chgData name="Chekmarev, Sergey" userId="7b0144af-b995-4f4b-a642-7c454db58e4a" providerId="ADAL" clId="{4B607C51-F73C-4763-9E3F-8E070333C2C6}" dt="2024-02-09T16:36:37.489" v="3462" actId="20577"/>
          <ac:spMkLst>
            <pc:docMk/>
            <pc:sldMk cId="2927649897" sldId="352"/>
            <ac:spMk id="2" creationId="{00000000-0000-0000-0000-000000000000}"/>
          </ac:spMkLst>
        </pc:spChg>
      </pc:sldChg>
      <pc:sldChg chg="modSp mod">
        <pc:chgData name="Chekmarev, Sergey" userId="7b0144af-b995-4f4b-a642-7c454db58e4a" providerId="ADAL" clId="{4B607C51-F73C-4763-9E3F-8E070333C2C6}" dt="2024-02-09T16:39:45.401" v="3543" actId="20577"/>
        <pc:sldMkLst>
          <pc:docMk/>
          <pc:sldMk cId="3886348832" sldId="353"/>
        </pc:sldMkLst>
        <pc:spChg chg="mod">
          <ac:chgData name="Chekmarev, Sergey" userId="7b0144af-b995-4f4b-a642-7c454db58e4a" providerId="ADAL" clId="{4B607C51-F73C-4763-9E3F-8E070333C2C6}" dt="2024-02-09T16:39:45.401" v="3543" actId="20577"/>
          <ac:spMkLst>
            <pc:docMk/>
            <pc:sldMk cId="3886348832" sldId="353"/>
            <ac:spMk id="2" creationId="{00000000-0000-0000-0000-000000000000}"/>
          </ac:spMkLst>
        </pc:spChg>
        <pc:cxnChg chg="mod">
          <ac:chgData name="Chekmarev, Sergey" userId="7b0144af-b995-4f4b-a642-7c454db58e4a" providerId="ADAL" clId="{4B607C51-F73C-4763-9E3F-8E070333C2C6}" dt="2024-02-09T16:38:46.054" v="3483" actId="1037"/>
          <ac:cxnSpMkLst>
            <pc:docMk/>
            <pc:sldMk cId="3886348832" sldId="353"/>
            <ac:cxnSpMk id="28" creationId="{00000000-0000-0000-0000-000000000000}"/>
          </ac:cxnSpMkLst>
        </pc:cxnChg>
      </pc:sldChg>
      <pc:sldChg chg="modSp mod">
        <pc:chgData name="Chekmarev, Sergey" userId="7b0144af-b995-4f4b-a642-7c454db58e4a" providerId="ADAL" clId="{4B607C51-F73C-4763-9E3F-8E070333C2C6}" dt="2024-02-09T16:40:39.095" v="3577"/>
        <pc:sldMkLst>
          <pc:docMk/>
          <pc:sldMk cId="1342627254" sldId="354"/>
        </pc:sldMkLst>
        <pc:spChg chg="mod">
          <ac:chgData name="Chekmarev, Sergey" userId="7b0144af-b995-4f4b-a642-7c454db58e4a" providerId="ADAL" clId="{4B607C51-F73C-4763-9E3F-8E070333C2C6}" dt="2024-02-09T16:40:31.571" v="3576" actId="20577"/>
          <ac:spMkLst>
            <pc:docMk/>
            <pc:sldMk cId="1342627254" sldId="354"/>
            <ac:spMk id="2" creationId="{00000000-0000-0000-0000-000000000000}"/>
          </ac:spMkLst>
        </pc:spChg>
        <pc:graphicFrameChg chg="mod">
          <ac:chgData name="Chekmarev, Sergey" userId="7b0144af-b995-4f4b-a642-7c454db58e4a" providerId="ADAL" clId="{4B607C51-F73C-4763-9E3F-8E070333C2C6}" dt="2024-02-09T16:40:39.095" v="3577"/>
          <ac:graphicFrameMkLst>
            <pc:docMk/>
            <pc:sldMk cId="1342627254" sldId="354"/>
            <ac:graphicFrameMk id="5" creationId="{00000000-0000-0000-0000-000000000000}"/>
          </ac:graphicFrameMkLst>
        </pc:graphicFrameChg>
        <pc:cxnChg chg="mod">
          <ac:chgData name="Chekmarev, Sergey" userId="7b0144af-b995-4f4b-a642-7c454db58e4a" providerId="ADAL" clId="{4B607C51-F73C-4763-9E3F-8E070333C2C6}" dt="2024-02-09T16:38:52.078" v="3491" actId="1037"/>
          <ac:cxnSpMkLst>
            <pc:docMk/>
            <pc:sldMk cId="1342627254" sldId="354"/>
            <ac:cxnSpMk id="28" creationId="{00000000-0000-0000-0000-000000000000}"/>
          </ac:cxnSpMkLst>
        </pc:cxnChg>
      </pc:sldChg>
      <pc:sldChg chg="modSp mod">
        <pc:chgData name="Chekmarev, Sergey" userId="7b0144af-b995-4f4b-a642-7c454db58e4a" providerId="ADAL" clId="{4B607C51-F73C-4763-9E3F-8E070333C2C6}" dt="2024-02-13T09:53:32.031" v="5341" actId="5793"/>
        <pc:sldMkLst>
          <pc:docMk/>
          <pc:sldMk cId="583042609" sldId="355"/>
        </pc:sldMkLst>
        <pc:spChg chg="mod">
          <ac:chgData name="Chekmarev, Sergey" userId="7b0144af-b995-4f4b-a642-7c454db58e4a" providerId="ADAL" clId="{4B607C51-F73C-4763-9E3F-8E070333C2C6}" dt="2024-02-13T09:53:32.031" v="5341" actId="5793"/>
          <ac:spMkLst>
            <pc:docMk/>
            <pc:sldMk cId="583042609" sldId="355"/>
            <ac:spMk id="13" creationId="{00000000-0000-0000-0000-000000000000}"/>
          </ac:spMkLst>
        </pc:spChg>
      </pc:sldChg>
      <pc:sldChg chg="modSp mod">
        <pc:chgData name="Chekmarev, Sergey" userId="7b0144af-b995-4f4b-a642-7c454db58e4a" providerId="ADAL" clId="{4B607C51-F73C-4763-9E3F-8E070333C2C6}" dt="2024-02-13T09:53:50.079" v="5352" actId="1076"/>
        <pc:sldMkLst>
          <pc:docMk/>
          <pc:sldMk cId="561082894" sldId="356"/>
        </pc:sldMkLst>
        <pc:spChg chg="mod">
          <ac:chgData name="Chekmarev, Sergey" userId="7b0144af-b995-4f4b-a642-7c454db58e4a" providerId="ADAL" clId="{4B607C51-F73C-4763-9E3F-8E070333C2C6}" dt="2024-02-13T09:53:50.079" v="5352" actId="1076"/>
          <ac:spMkLst>
            <pc:docMk/>
            <pc:sldMk cId="561082894" sldId="356"/>
            <ac:spMk id="4" creationId="{00000000-0000-0000-0000-000000000000}"/>
          </ac:spMkLst>
        </pc:spChg>
        <pc:graphicFrameChg chg="mod">
          <ac:chgData name="Chekmarev, Sergey" userId="7b0144af-b995-4f4b-a642-7c454db58e4a" providerId="ADAL" clId="{4B607C51-F73C-4763-9E3F-8E070333C2C6}" dt="2024-02-09T16:43:41.321" v="3611"/>
          <ac:graphicFrameMkLst>
            <pc:docMk/>
            <pc:sldMk cId="561082894" sldId="356"/>
            <ac:graphicFrameMk id="8" creationId="{00000000-0000-0000-0000-000000000000}"/>
          </ac:graphicFrameMkLst>
        </pc:graphicFrameChg>
        <pc:graphicFrameChg chg="mod">
          <ac:chgData name="Chekmarev, Sergey" userId="7b0144af-b995-4f4b-a642-7c454db58e4a" providerId="ADAL" clId="{4B607C51-F73C-4763-9E3F-8E070333C2C6}" dt="2024-02-09T16:44:07.855" v="3617"/>
          <ac:graphicFrameMkLst>
            <pc:docMk/>
            <pc:sldMk cId="561082894" sldId="356"/>
            <ac:graphicFrameMk id="12" creationId="{00000000-0000-0000-0000-000000000000}"/>
          </ac:graphicFrameMkLst>
        </pc:graphicFrameChg>
      </pc:sldChg>
      <pc:sldChg chg="modSp mod">
        <pc:chgData name="Chekmarev, Sergey" userId="7b0144af-b995-4f4b-a642-7c454db58e4a" providerId="ADAL" clId="{4B607C51-F73C-4763-9E3F-8E070333C2C6}" dt="2024-02-09T16:45:21.680" v="3709" actId="14100"/>
        <pc:sldMkLst>
          <pc:docMk/>
          <pc:sldMk cId="1583287792" sldId="357"/>
        </pc:sldMkLst>
        <pc:spChg chg="mod">
          <ac:chgData name="Chekmarev, Sergey" userId="7b0144af-b995-4f4b-a642-7c454db58e4a" providerId="ADAL" clId="{4B607C51-F73C-4763-9E3F-8E070333C2C6}" dt="2024-02-09T16:45:21.680" v="3709" actId="14100"/>
          <ac:spMkLst>
            <pc:docMk/>
            <pc:sldMk cId="1583287792" sldId="357"/>
            <ac:spMk id="2" creationId="{00000000-0000-0000-0000-000000000000}"/>
          </ac:spMkLst>
        </pc:spChg>
      </pc:sldChg>
      <pc:sldChg chg="modSp mod">
        <pc:chgData name="Chekmarev, Sergey" userId="7b0144af-b995-4f4b-a642-7c454db58e4a" providerId="ADAL" clId="{4B607C51-F73C-4763-9E3F-8E070333C2C6}" dt="2024-02-09T16:46:15.205" v="3714" actId="20577"/>
        <pc:sldMkLst>
          <pc:docMk/>
          <pc:sldMk cId="1902484331" sldId="359"/>
        </pc:sldMkLst>
        <pc:spChg chg="mod">
          <ac:chgData name="Chekmarev, Sergey" userId="7b0144af-b995-4f4b-a642-7c454db58e4a" providerId="ADAL" clId="{4B607C51-F73C-4763-9E3F-8E070333C2C6}" dt="2024-02-09T16:46:15.205" v="3714" actId="20577"/>
          <ac:spMkLst>
            <pc:docMk/>
            <pc:sldMk cId="1902484331" sldId="359"/>
            <ac:spMk id="2" creationId="{00000000-0000-0000-0000-000000000000}"/>
          </ac:spMkLst>
        </pc:spChg>
      </pc:sldChg>
      <pc:sldChg chg="modSp mod">
        <pc:chgData name="Chekmarev, Sergey" userId="7b0144af-b995-4f4b-a642-7c454db58e4a" providerId="ADAL" clId="{4B607C51-F73C-4763-9E3F-8E070333C2C6}" dt="2024-02-09T16:48:11.184" v="3828" actId="20577"/>
        <pc:sldMkLst>
          <pc:docMk/>
          <pc:sldMk cId="1875962476" sldId="360"/>
        </pc:sldMkLst>
        <pc:spChg chg="mod">
          <ac:chgData name="Chekmarev, Sergey" userId="7b0144af-b995-4f4b-a642-7c454db58e4a" providerId="ADAL" clId="{4B607C51-F73C-4763-9E3F-8E070333C2C6}" dt="2024-02-09T16:48:11.184" v="3828" actId="20577"/>
          <ac:spMkLst>
            <pc:docMk/>
            <pc:sldMk cId="1875962476" sldId="360"/>
            <ac:spMk id="2" creationId="{00000000-0000-0000-0000-000000000000}"/>
          </ac:spMkLst>
        </pc:spChg>
      </pc:sldChg>
      <pc:sldChg chg="modSp mod">
        <pc:chgData name="Chekmarev, Sergey" userId="7b0144af-b995-4f4b-a642-7c454db58e4a" providerId="ADAL" clId="{4B607C51-F73C-4763-9E3F-8E070333C2C6}" dt="2024-02-09T16:50:06.511" v="3932" actId="20577"/>
        <pc:sldMkLst>
          <pc:docMk/>
          <pc:sldMk cId="3247141447" sldId="361"/>
        </pc:sldMkLst>
        <pc:spChg chg="mod">
          <ac:chgData name="Chekmarev, Sergey" userId="7b0144af-b995-4f4b-a642-7c454db58e4a" providerId="ADAL" clId="{4B607C51-F73C-4763-9E3F-8E070333C2C6}" dt="2024-02-09T16:50:06.511" v="3932" actId="20577"/>
          <ac:spMkLst>
            <pc:docMk/>
            <pc:sldMk cId="3247141447" sldId="361"/>
            <ac:spMk id="2" creationId="{00000000-0000-0000-0000-000000000000}"/>
          </ac:spMkLst>
        </pc:spChg>
      </pc:sldChg>
      <pc:sldChg chg="modSp mod">
        <pc:chgData name="Chekmarev, Sergey" userId="7b0144af-b995-4f4b-a642-7c454db58e4a" providerId="ADAL" clId="{4B607C51-F73C-4763-9E3F-8E070333C2C6}" dt="2024-02-09T17:01:43.724" v="4185" actId="20577"/>
        <pc:sldMkLst>
          <pc:docMk/>
          <pc:sldMk cId="1000167593" sldId="368"/>
        </pc:sldMkLst>
        <pc:spChg chg="mod">
          <ac:chgData name="Chekmarev, Sergey" userId="7b0144af-b995-4f4b-a642-7c454db58e4a" providerId="ADAL" clId="{4B607C51-F73C-4763-9E3F-8E070333C2C6}" dt="2024-02-09T17:01:43.724" v="4185" actId="20577"/>
          <ac:spMkLst>
            <pc:docMk/>
            <pc:sldMk cId="1000167593" sldId="368"/>
            <ac:spMk id="7" creationId="{00000000-0000-0000-0000-000000000000}"/>
          </ac:spMkLst>
        </pc:spChg>
      </pc:sldChg>
      <pc:sldChg chg="addSp modSp mod">
        <pc:chgData name="Chekmarev, Sergey" userId="7b0144af-b995-4f4b-a642-7c454db58e4a" providerId="ADAL" clId="{4B607C51-F73C-4763-9E3F-8E070333C2C6}" dt="2024-02-13T09:34:52.429" v="4713" actId="20577"/>
        <pc:sldMkLst>
          <pc:docMk/>
          <pc:sldMk cId="2649245824" sldId="369"/>
        </pc:sldMkLst>
        <pc:spChg chg="add mod">
          <ac:chgData name="Chekmarev, Sergey" userId="7b0144af-b995-4f4b-a642-7c454db58e4a" providerId="ADAL" clId="{4B607C51-F73C-4763-9E3F-8E070333C2C6}" dt="2024-02-13T09:34:40.640" v="4707" actId="1076"/>
          <ac:spMkLst>
            <pc:docMk/>
            <pc:sldMk cId="2649245824" sldId="369"/>
            <ac:spMk id="4" creationId="{5C312297-1950-E532-A971-797E132A3BD4}"/>
          </ac:spMkLst>
        </pc:spChg>
        <pc:spChg chg="mod">
          <ac:chgData name="Chekmarev, Sergey" userId="7b0144af-b995-4f4b-a642-7c454db58e4a" providerId="ADAL" clId="{4B607C51-F73C-4763-9E3F-8E070333C2C6}" dt="2024-02-13T09:34:52.429" v="4713" actId="20577"/>
          <ac:spMkLst>
            <pc:docMk/>
            <pc:sldMk cId="2649245824" sldId="369"/>
            <ac:spMk id="5" creationId="{00000000-0000-0000-0000-000000000000}"/>
          </ac:spMkLst>
        </pc:spChg>
        <pc:spChg chg="mod">
          <ac:chgData name="Chekmarev, Sergey" userId="7b0144af-b995-4f4b-a642-7c454db58e4a" providerId="ADAL" clId="{4B607C51-F73C-4763-9E3F-8E070333C2C6}" dt="2024-02-09T14:04:43.652" v="132" actId="1076"/>
          <ac:spMkLst>
            <pc:docMk/>
            <pc:sldMk cId="2649245824" sldId="369"/>
            <ac:spMk id="13" creationId="{00000000-0000-0000-0000-000000000000}"/>
          </ac:spMkLst>
        </pc:spChg>
        <pc:spChg chg="mod">
          <ac:chgData name="Chekmarev, Sergey" userId="7b0144af-b995-4f4b-a642-7c454db58e4a" providerId="ADAL" clId="{4B607C51-F73C-4763-9E3F-8E070333C2C6}" dt="2024-02-09T14:04:40.464" v="131" actId="1076"/>
          <ac:spMkLst>
            <pc:docMk/>
            <pc:sldMk cId="2649245824" sldId="369"/>
            <ac:spMk id="15" creationId="{00000000-0000-0000-0000-000000000000}"/>
          </ac:spMkLst>
        </pc:spChg>
        <pc:graphicFrameChg chg="mod">
          <ac:chgData name="Chekmarev, Sergey" userId="7b0144af-b995-4f4b-a642-7c454db58e4a" providerId="ADAL" clId="{4B607C51-F73C-4763-9E3F-8E070333C2C6}" dt="2024-02-09T14:04:36.135" v="130" actId="167"/>
          <ac:graphicFrameMkLst>
            <pc:docMk/>
            <pc:sldMk cId="2649245824" sldId="369"/>
            <ac:graphicFrameMk id="3" creationId="{B1B07A9B-844D-D29E-7B49-A769E83106EF}"/>
          </ac:graphicFrameMkLst>
        </pc:graphicFrameChg>
        <pc:graphicFrameChg chg="mod">
          <ac:chgData name="Chekmarev, Sergey" userId="7b0144af-b995-4f4b-a642-7c454db58e4a" providerId="ADAL" clId="{4B607C51-F73C-4763-9E3F-8E070333C2C6}" dt="2024-02-09T14:02:49.630" v="21"/>
          <ac:graphicFrameMkLst>
            <pc:docMk/>
            <pc:sldMk cId="2649245824" sldId="369"/>
            <ac:graphicFrameMk id="7" creationId="{83D22ECC-251E-B35D-0FC6-E26C429C88E2}"/>
          </ac:graphicFrameMkLst>
        </pc:graphicFrameChg>
      </pc:sldChg>
      <pc:sldChg chg="modSp mod">
        <pc:chgData name="Chekmarev, Sergey" userId="7b0144af-b995-4f4b-a642-7c454db58e4a" providerId="ADAL" clId="{4B607C51-F73C-4763-9E3F-8E070333C2C6}" dt="2024-02-09T16:56:13.604" v="4015" actId="313"/>
        <pc:sldMkLst>
          <pc:docMk/>
          <pc:sldMk cId="2922183811" sldId="370"/>
        </pc:sldMkLst>
        <pc:spChg chg="mod">
          <ac:chgData name="Chekmarev, Sergey" userId="7b0144af-b995-4f4b-a642-7c454db58e4a" providerId="ADAL" clId="{4B607C51-F73C-4763-9E3F-8E070333C2C6}" dt="2024-02-09T16:56:13.604" v="4015" actId="313"/>
          <ac:spMkLst>
            <pc:docMk/>
            <pc:sldMk cId="2922183811" sldId="370"/>
            <ac:spMk id="4" creationId="{00000000-0000-0000-0000-000000000000}"/>
          </ac:spMkLst>
        </pc:spChg>
        <pc:graphicFrameChg chg="mod">
          <ac:chgData name="Chekmarev, Sergey" userId="7b0144af-b995-4f4b-a642-7c454db58e4a" providerId="ADAL" clId="{4B607C51-F73C-4763-9E3F-8E070333C2C6}" dt="2024-02-09T16:54:44.095" v="3940"/>
          <ac:graphicFrameMkLst>
            <pc:docMk/>
            <pc:sldMk cId="2922183811" sldId="370"/>
            <ac:graphicFrameMk id="2" creationId="{EEBFB352-67EC-305D-B8A7-B96DF88013E7}"/>
          </ac:graphicFrameMkLst>
        </pc:graphicFrameChg>
      </pc:sldChg>
      <pc:sldChg chg="addSp delSp modSp mod">
        <pc:chgData name="Chekmarev, Sergey" userId="7b0144af-b995-4f4b-a642-7c454db58e4a" providerId="ADAL" clId="{4B607C51-F73C-4763-9E3F-8E070333C2C6}" dt="2024-02-13T09:38:07.152" v="4791" actId="20577"/>
        <pc:sldMkLst>
          <pc:docMk/>
          <pc:sldMk cId="3636783028" sldId="371"/>
        </pc:sldMkLst>
        <pc:spChg chg="mod">
          <ac:chgData name="Chekmarev, Sergey" userId="7b0144af-b995-4f4b-a642-7c454db58e4a" providerId="ADAL" clId="{4B607C51-F73C-4763-9E3F-8E070333C2C6}" dt="2024-02-13T09:38:07.152" v="4791" actId="20577"/>
          <ac:spMkLst>
            <pc:docMk/>
            <pc:sldMk cId="3636783028" sldId="371"/>
            <ac:spMk id="5" creationId="{00000000-0000-0000-0000-000000000000}"/>
          </ac:spMkLst>
        </pc:spChg>
        <pc:graphicFrameChg chg="del mod">
          <ac:chgData name="Chekmarev, Sergey" userId="7b0144af-b995-4f4b-a642-7c454db58e4a" providerId="ADAL" clId="{4B607C51-F73C-4763-9E3F-8E070333C2C6}" dt="2024-02-09T14:31:49.936" v="771" actId="478"/>
          <ac:graphicFrameMkLst>
            <pc:docMk/>
            <pc:sldMk cId="3636783028" sldId="371"/>
            <ac:graphicFrameMk id="3" creationId="{62E4878A-C968-F787-0B5C-3868DD56D4BC}"/>
          </ac:graphicFrameMkLst>
        </pc:graphicFrameChg>
        <pc:graphicFrameChg chg="add del mod modGraphic">
          <ac:chgData name="Chekmarev, Sergey" userId="7b0144af-b995-4f4b-a642-7c454db58e4a" providerId="ADAL" clId="{4B607C51-F73C-4763-9E3F-8E070333C2C6}" dt="2024-02-09T14:32:30.962" v="775" actId="478"/>
          <ac:graphicFrameMkLst>
            <pc:docMk/>
            <pc:sldMk cId="3636783028" sldId="371"/>
            <ac:graphicFrameMk id="4" creationId="{50816A5A-F33B-FFF7-E798-6F02FA48CB1C}"/>
          </ac:graphicFrameMkLst>
        </pc:graphicFrameChg>
        <pc:graphicFrameChg chg="add del mod modGraphic">
          <ac:chgData name="Chekmarev, Sergey" userId="7b0144af-b995-4f4b-a642-7c454db58e4a" providerId="ADAL" clId="{4B607C51-F73C-4763-9E3F-8E070333C2C6}" dt="2024-02-09T14:32:58.410" v="785" actId="478"/>
          <ac:graphicFrameMkLst>
            <pc:docMk/>
            <pc:sldMk cId="3636783028" sldId="371"/>
            <ac:graphicFrameMk id="6" creationId="{A9BA9082-3037-6D6F-C70B-8E2311115E67}"/>
          </ac:graphicFrameMkLst>
        </pc:graphicFrameChg>
        <pc:graphicFrameChg chg="add mod">
          <ac:chgData name="Chekmarev, Sergey" userId="7b0144af-b995-4f4b-a642-7c454db58e4a" providerId="ADAL" clId="{4B607C51-F73C-4763-9E3F-8E070333C2C6}" dt="2024-02-09T14:33:12.728" v="787" actId="1076"/>
          <ac:graphicFrameMkLst>
            <pc:docMk/>
            <pc:sldMk cId="3636783028" sldId="371"/>
            <ac:graphicFrameMk id="7" creationId="{DFF3845D-6B7A-3D16-46AA-DD0619A2D57E}"/>
          </ac:graphicFrameMkLst>
        </pc:graphicFrameChg>
        <pc:graphicFrameChg chg="mod">
          <ac:chgData name="Chekmarev, Sergey" userId="7b0144af-b995-4f4b-a642-7c454db58e4a" providerId="ADAL" clId="{4B607C51-F73C-4763-9E3F-8E070333C2C6}" dt="2024-02-09T14:39:59.891" v="814"/>
          <ac:graphicFrameMkLst>
            <pc:docMk/>
            <pc:sldMk cId="3636783028" sldId="371"/>
            <ac:graphicFrameMk id="20" creationId="{00000000-0000-0000-0000-000000000000}"/>
          </ac:graphicFrameMkLst>
        </pc:graphicFrameChg>
        <pc:graphicFrameChg chg="mod">
          <ac:chgData name="Chekmarev, Sergey" userId="7b0144af-b995-4f4b-a642-7c454db58e4a" providerId="ADAL" clId="{4B607C51-F73C-4763-9E3F-8E070333C2C6}" dt="2024-02-09T14:40:09.076" v="816"/>
          <ac:graphicFrameMkLst>
            <pc:docMk/>
            <pc:sldMk cId="3636783028" sldId="371"/>
            <ac:graphicFrameMk id="24" creationId="{00000000-0000-0000-0000-000000000000}"/>
          </ac:graphicFrameMkLst>
        </pc:graphicFrameChg>
      </pc:sldChg>
      <pc:sldChg chg="addSp modSp mod">
        <pc:chgData name="Chekmarev, Sergey" userId="7b0144af-b995-4f4b-a642-7c454db58e4a" providerId="ADAL" clId="{4B607C51-F73C-4763-9E3F-8E070333C2C6}" dt="2024-02-13T09:41:07.650" v="4873" actId="207"/>
        <pc:sldMkLst>
          <pc:docMk/>
          <pc:sldMk cId="438918160" sldId="372"/>
        </pc:sldMkLst>
        <pc:spChg chg="add mod">
          <ac:chgData name="Chekmarev, Sergey" userId="7b0144af-b995-4f4b-a642-7c454db58e4a" providerId="ADAL" clId="{4B607C51-F73C-4763-9E3F-8E070333C2C6}" dt="2024-02-13T09:41:07.650" v="4873" actId="207"/>
          <ac:spMkLst>
            <pc:docMk/>
            <pc:sldMk cId="438918160" sldId="372"/>
            <ac:spMk id="4" creationId="{EFE95C1E-CC17-B6F2-E700-27D889D337E7}"/>
          </ac:spMkLst>
        </pc:spChg>
        <pc:spChg chg="mod">
          <ac:chgData name="Chekmarev, Sergey" userId="7b0144af-b995-4f4b-a642-7c454db58e4a" providerId="ADAL" clId="{4B607C51-F73C-4763-9E3F-8E070333C2C6}" dt="2024-02-13T09:40:56.913" v="4871" actId="20577"/>
          <ac:spMkLst>
            <pc:docMk/>
            <pc:sldMk cId="438918160" sldId="372"/>
            <ac:spMk id="5" creationId="{00000000-0000-0000-0000-000000000000}"/>
          </ac:spMkLst>
        </pc:spChg>
        <pc:spChg chg="mod">
          <ac:chgData name="Chekmarev, Sergey" userId="7b0144af-b995-4f4b-a642-7c454db58e4a" providerId="ADAL" clId="{4B607C51-F73C-4763-9E3F-8E070333C2C6}" dt="2024-02-09T15:47:55.787" v="1326" actId="1076"/>
          <ac:spMkLst>
            <pc:docMk/>
            <pc:sldMk cId="438918160" sldId="372"/>
            <ac:spMk id="13" creationId="{00000000-0000-0000-0000-000000000000}"/>
          </ac:spMkLst>
        </pc:spChg>
        <pc:spChg chg="mod">
          <ac:chgData name="Chekmarev, Sergey" userId="7b0144af-b995-4f4b-a642-7c454db58e4a" providerId="ADAL" clId="{4B607C51-F73C-4763-9E3F-8E070333C2C6}" dt="2024-02-09T15:47:52.693" v="1325" actId="27636"/>
          <ac:spMkLst>
            <pc:docMk/>
            <pc:sldMk cId="438918160" sldId="372"/>
            <ac:spMk id="15" creationId="{00000000-0000-0000-0000-000000000000}"/>
          </ac:spMkLst>
        </pc:spChg>
        <pc:graphicFrameChg chg="mod">
          <ac:chgData name="Chekmarev, Sergey" userId="7b0144af-b995-4f4b-a642-7c454db58e4a" providerId="ADAL" clId="{4B607C51-F73C-4763-9E3F-8E070333C2C6}" dt="2024-02-09T15:21:57.275" v="1211" actId="207"/>
          <ac:graphicFrameMkLst>
            <pc:docMk/>
            <pc:sldMk cId="438918160" sldId="372"/>
            <ac:graphicFrameMk id="3" creationId="{5A9E5764-46BC-C693-B528-ED8BC627E492}"/>
          </ac:graphicFrameMkLst>
        </pc:graphicFrameChg>
        <pc:graphicFrameChg chg="mod">
          <ac:chgData name="Chekmarev, Sergey" userId="7b0144af-b995-4f4b-a642-7c454db58e4a" providerId="ADAL" clId="{4B607C51-F73C-4763-9E3F-8E070333C2C6}" dt="2024-02-09T15:22:31.415" v="1219"/>
          <ac:graphicFrameMkLst>
            <pc:docMk/>
            <pc:sldMk cId="438918160" sldId="372"/>
            <ac:graphicFrameMk id="7" creationId="{0D66CDFA-EA41-B08B-6711-DC280903647D}"/>
          </ac:graphicFrameMkLst>
        </pc:graphicFrameChg>
      </pc:sldChg>
      <pc:sldChg chg="modSp mod">
        <pc:chgData name="Chekmarev, Sergey" userId="7b0144af-b995-4f4b-a642-7c454db58e4a" providerId="ADAL" clId="{4B607C51-F73C-4763-9E3F-8E070333C2C6}" dt="2024-02-09T16:19:26.661" v="2711" actId="20577"/>
        <pc:sldMkLst>
          <pc:docMk/>
          <pc:sldMk cId="1330421622" sldId="373"/>
        </pc:sldMkLst>
        <pc:spChg chg="mod">
          <ac:chgData name="Chekmarev, Sergey" userId="7b0144af-b995-4f4b-a642-7c454db58e4a" providerId="ADAL" clId="{4B607C51-F73C-4763-9E3F-8E070333C2C6}" dt="2024-02-09T16:19:26.661" v="2711" actId="20577"/>
          <ac:spMkLst>
            <pc:docMk/>
            <pc:sldMk cId="1330421622" sldId="373"/>
            <ac:spMk id="5" creationId="{00000000-0000-0000-0000-000000000000}"/>
          </ac:spMkLst>
        </pc:spChg>
        <pc:graphicFrameChg chg="mod">
          <ac:chgData name="Chekmarev, Sergey" userId="7b0144af-b995-4f4b-a642-7c454db58e4a" providerId="ADAL" clId="{4B607C51-F73C-4763-9E3F-8E070333C2C6}" dt="2024-02-09T16:18:16.928" v="2583"/>
          <ac:graphicFrameMkLst>
            <pc:docMk/>
            <pc:sldMk cId="1330421622" sldId="373"/>
            <ac:graphicFrameMk id="3" creationId="{BCF73670-40D8-63EB-4FB7-3DE35ACFA243}"/>
          </ac:graphicFrameMkLst>
        </pc:graphicFrameChg>
        <pc:graphicFrameChg chg="mod">
          <ac:chgData name="Chekmarev, Sergey" userId="7b0144af-b995-4f4b-a642-7c454db58e4a" providerId="ADAL" clId="{4B607C51-F73C-4763-9E3F-8E070333C2C6}" dt="2024-02-09T16:18:24.800" v="2585"/>
          <ac:graphicFrameMkLst>
            <pc:docMk/>
            <pc:sldMk cId="1330421622" sldId="373"/>
            <ac:graphicFrameMk id="7" creationId="{E2587386-0653-81EE-4641-657B4177194F}"/>
          </ac:graphicFrameMkLst>
        </pc:graphicFrameChg>
      </pc:sldChg>
      <pc:sldChg chg="modSp mod">
        <pc:chgData name="Chekmarev, Sergey" userId="7b0144af-b995-4f4b-a642-7c454db58e4a" providerId="ADAL" clId="{4B607C51-F73C-4763-9E3F-8E070333C2C6}" dt="2024-02-13T09:48:47.748" v="5137" actId="14100"/>
        <pc:sldMkLst>
          <pc:docMk/>
          <pc:sldMk cId="709868020" sldId="374"/>
        </pc:sldMkLst>
        <pc:spChg chg="mod">
          <ac:chgData name="Chekmarev, Sergey" userId="7b0144af-b995-4f4b-a642-7c454db58e4a" providerId="ADAL" clId="{4B607C51-F73C-4763-9E3F-8E070333C2C6}" dt="2024-02-13T09:48:47.748" v="5137" actId="14100"/>
          <ac:spMkLst>
            <pc:docMk/>
            <pc:sldMk cId="709868020" sldId="374"/>
            <ac:spMk id="5" creationId="{00000000-0000-0000-0000-000000000000}"/>
          </ac:spMkLst>
        </pc:spChg>
        <pc:spChg chg="mod">
          <ac:chgData name="Chekmarev, Sergey" userId="7b0144af-b995-4f4b-a642-7c454db58e4a" providerId="ADAL" clId="{4B607C51-F73C-4763-9E3F-8E070333C2C6}" dt="2024-02-09T16:26:33.158" v="2943" actId="1076"/>
          <ac:spMkLst>
            <pc:docMk/>
            <pc:sldMk cId="709868020" sldId="374"/>
            <ac:spMk id="15" creationId="{00000000-0000-0000-0000-000000000000}"/>
          </ac:spMkLst>
        </pc:spChg>
        <pc:graphicFrameChg chg="mod">
          <ac:chgData name="Chekmarev, Sergey" userId="7b0144af-b995-4f4b-a642-7c454db58e4a" providerId="ADAL" clId="{4B607C51-F73C-4763-9E3F-8E070333C2C6}" dt="2024-02-09T16:24:12.237" v="2820"/>
          <ac:graphicFrameMkLst>
            <pc:docMk/>
            <pc:sldMk cId="709868020" sldId="374"/>
            <ac:graphicFrameMk id="3" creationId="{CEBFACD9-9B02-D503-E738-DE7989B24FB1}"/>
          </ac:graphicFrameMkLst>
        </pc:graphicFrameChg>
        <pc:graphicFrameChg chg="mod">
          <ac:chgData name="Chekmarev, Sergey" userId="7b0144af-b995-4f4b-a642-7c454db58e4a" providerId="ADAL" clId="{4B607C51-F73C-4763-9E3F-8E070333C2C6}" dt="2024-02-09T16:25:07.075" v="2825" actId="207"/>
          <ac:graphicFrameMkLst>
            <pc:docMk/>
            <pc:sldMk cId="709868020" sldId="374"/>
            <ac:graphicFrameMk id="6" creationId="{3B60CBB1-A77C-2D76-6D3D-314E1FB1123C}"/>
          </ac:graphicFrameMkLst>
        </pc:graphicFrameChg>
      </pc:sldChg>
      <pc:sldChg chg="modSp mod">
        <pc:chgData name="Chekmarev, Sergey" userId="7b0144af-b995-4f4b-a642-7c454db58e4a" providerId="ADAL" clId="{4B607C51-F73C-4763-9E3F-8E070333C2C6}" dt="2024-02-13T09:52:34.648" v="5316" actId="20577"/>
        <pc:sldMkLst>
          <pc:docMk/>
          <pc:sldMk cId="3199647205" sldId="375"/>
        </pc:sldMkLst>
        <pc:spChg chg="mod">
          <ac:chgData name="Chekmarev, Sergey" userId="7b0144af-b995-4f4b-a642-7c454db58e4a" providerId="ADAL" clId="{4B607C51-F73C-4763-9E3F-8E070333C2C6}" dt="2024-02-13T09:52:34.648" v="5316" actId="20577"/>
          <ac:spMkLst>
            <pc:docMk/>
            <pc:sldMk cId="3199647205" sldId="375"/>
            <ac:spMk id="5" creationId="{00000000-0000-0000-0000-000000000000}"/>
          </ac:spMkLst>
        </pc:spChg>
        <pc:spChg chg="mod">
          <ac:chgData name="Chekmarev, Sergey" userId="7b0144af-b995-4f4b-a642-7c454db58e4a" providerId="ADAL" clId="{4B607C51-F73C-4763-9E3F-8E070333C2C6}" dt="2024-02-09T16:41:00.285" v="3580" actId="1076"/>
          <ac:spMkLst>
            <pc:docMk/>
            <pc:sldMk cId="3199647205" sldId="375"/>
            <ac:spMk id="15" creationId="{00000000-0000-0000-0000-000000000000}"/>
          </ac:spMkLst>
        </pc:spChg>
        <pc:graphicFrameChg chg="mod">
          <ac:chgData name="Chekmarev, Sergey" userId="7b0144af-b995-4f4b-a642-7c454db58e4a" providerId="ADAL" clId="{4B607C51-F73C-4763-9E3F-8E070333C2C6}" dt="2024-02-09T16:33:09.462" v="3261"/>
          <ac:graphicFrameMkLst>
            <pc:docMk/>
            <pc:sldMk cId="3199647205" sldId="375"/>
            <ac:graphicFrameMk id="3" creationId="{E5046BE9-4C31-E01C-81F6-0C83B9180562}"/>
          </ac:graphicFrameMkLst>
        </pc:graphicFrameChg>
        <pc:graphicFrameChg chg="mod">
          <ac:chgData name="Chekmarev, Sergey" userId="7b0144af-b995-4f4b-a642-7c454db58e4a" providerId="ADAL" clId="{4B607C51-F73C-4763-9E3F-8E070333C2C6}" dt="2024-02-09T16:33:51.719" v="3267" actId="14100"/>
          <ac:graphicFrameMkLst>
            <pc:docMk/>
            <pc:sldMk cId="3199647205" sldId="375"/>
            <ac:graphicFrameMk id="7" creationId="{C18618EB-04D6-623D-1C29-EA3F47FF3F3C}"/>
          </ac:graphicFrameMkLst>
        </pc:graphicFrameChg>
      </pc:sldChg>
      <pc:sldChg chg="modSp mod">
        <pc:chgData name="Chekmarev, Sergey" userId="7b0144af-b995-4f4b-a642-7c454db58e4a" providerId="ADAL" clId="{4B607C51-F73C-4763-9E3F-8E070333C2C6}" dt="2024-02-09T16:53:57.761" v="3935" actId="1076"/>
        <pc:sldMkLst>
          <pc:docMk/>
          <pc:sldMk cId="2612137137" sldId="376"/>
        </pc:sldMkLst>
        <pc:spChg chg="mod">
          <ac:chgData name="Chekmarev, Sergey" userId="7b0144af-b995-4f4b-a642-7c454db58e4a" providerId="ADAL" clId="{4B607C51-F73C-4763-9E3F-8E070333C2C6}" dt="2024-02-09T16:53:57.761" v="3935" actId="1076"/>
          <ac:spMkLst>
            <pc:docMk/>
            <pc:sldMk cId="2612137137" sldId="376"/>
            <ac:spMk id="11" creationId="{00000000-0000-0000-0000-000000000000}"/>
          </ac:spMkLst>
        </pc:spChg>
      </pc:sldChg>
      <pc:sldChg chg="addSp delSp modSp mod">
        <pc:chgData name="Chekmarev, Sergey" userId="7b0144af-b995-4f4b-a642-7c454db58e4a" providerId="ADAL" clId="{4B607C51-F73C-4763-9E3F-8E070333C2C6}" dt="2024-02-09T17:27:26.005" v="4599" actId="20577"/>
        <pc:sldMkLst>
          <pc:docMk/>
          <pc:sldMk cId="91951299" sldId="377"/>
        </pc:sldMkLst>
        <pc:spChg chg="add del mod">
          <ac:chgData name="Chekmarev, Sergey" userId="7b0144af-b995-4f4b-a642-7c454db58e4a" providerId="ADAL" clId="{4B607C51-F73C-4763-9E3F-8E070333C2C6}" dt="2024-02-09T17:11:50.750" v="4186" actId="478"/>
          <ac:spMkLst>
            <pc:docMk/>
            <pc:sldMk cId="91951299" sldId="377"/>
            <ac:spMk id="4" creationId="{E20C25E5-9E7E-5AA9-876A-BFBF55C10887}"/>
          </ac:spMkLst>
        </pc:spChg>
        <pc:spChg chg="mod">
          <ac:chgData name="Chekmarev, Sergey" userId="7b0144af-b995-4f4b-a642-7c454db58e4a" providerId="ADAL" clId="{4B607C51-F73C-4763-9E3F-8E070333C2C6}" dt="2024-02-09T17:18:08.621" v="4488" actId="20577"/>
          <ac:spMkLst>
            <pc:docMk/>
            <pc:sldMk cId="91951299" sldId="377"/>
            <ac:spMk id="5" creationId="{00000000-0000-0000-0000-000000000000}"/>
          </ac:spMkLst>
        </pc:spChg>
        <pc:spChg chg="mod">
          <ac:chgData name="Chekmarev, Sergey" userId="7b0144af-b995-4f4b-a642-7c454db58e4a" providerId="ADAL" clId="{4B607C51-F73C-4763-9E3F-8E070333C2C6}" dt="2024-02-09T17:20:20.948" v="4568" actId="20577"/>
          <ac:spMkLst>
            <pc:docMk/>
            <pc:sldMk cId="91951299" sldId="377"/>
            <ac:spMk id="20" creationId="{00000000-0000-0000-0000-000000000000}"/>
          </ac:spMkLst>
        </pc:spChg>
        <pc:spChg chg="mod">
          <ac:chgData name="Chekmarev, Sergey" userId="7b0144af-b995-4f4b-a642-7c454db58e4a" providerId="ADAL" clId="{4B607C51-F73C-4763-9E3F-8E070333C2C6}" dt="2024-02-09T17:26:16.147" v="4592" actId="20577"/>
          <ac:spMkLst>
            <pc:docMk/>
            <pc:sldMk cId="91951299" sldId="377"/>
            <ac:spMk id="25" creationId="{00000000-0000-0000-0000-000000000000}"/>
          </ac:spMkLst>
        </pc:spChg>
        <pc:spChg chg="mod">
          <ac:chgData name="Chekmarev, Sergey" userId="7b0144af-b995-4f4b-a642-7c454db58e4a" providerId="ADAL" clId="{4B607C51-F73C-4763-9E3F-8E070333C2C6}" dt="2024-02-09T17:27:26.005" v="4599" actId="20577"/>
          <ac:spMkLst>
            <pc:docMk/>
            <pc:sldMk cId="91951299" sldId="377"/>
            <ac:spMk id="35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5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6.xm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7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8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9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10.xml"/></Relationships>
</file>

<file path=ppt/charts/_rels/chart2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11.xml"/></Relationships>
</file>

<file path=ppt/charts/_rels/chart2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0.xlsx"/><Relationship Id="rId1" Type="http://schemas.openxmlformats.org/officeDocument/2006/relationships/themeOverride" Target="../theme/themeOverride1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13.xm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9.xlsx"/><Relationship Id="rId1" Type="http://schemas.openxmlformats.org/officeDocument/2006/relationships/themeOverride" Target="../theme/themeOverride14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2.xlsx"/><Relationship Id="rId1" Type="http://schemas.openxmlformats.org/officeDocument/2006/relationships/themeOverride" Target="../theme/themeOverride15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3.xlsx"/><Relationship Id="rId1" Type="http://schemas.openxmlformats.org/officeDocument/2006/relationships/themeOverride" Target="../theme/themeOverride16.xm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0.xlsx"/><Relationship Id="rId1" Type="http://schemas.openxmlformats.org/officeDocument/2006/relationships/themeOverride" Target="../theme/themeOverride17.xml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2.xlsx"/><Relationship Id="rId1" Type="http://schemas.openxmlformats.org/officeDocument/2006/relationships/themeOverride" Target="../theme/themeOverride18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19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4.xlsx"/><Relationship Id="rId1" Type="http://schemas.openxmlformats.org/officeDocument/2006/relationships/themeOverride" Target="../theme/themeOverride20.xml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.xlsx"/><Relationship Id="rId1" Type="http://schemas.openxmlformats.org/officeDocument/2006/relationships/themeOverride" Target="../theme/themeOverride21.xml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3.xlsx"/><Relationship Id="rId1" Type="http://schemas.openxmlformats.org/officeDocument/2006/relationships/themeOverride" Target="../theme/themeOverride22.xm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4.xlsx"/><Relationship Id="rId1" Type="http://schemas.openxmlformats.org/officeDocument/2006/relationships/themeOverride" Target="../theme/themeOverride23.xml"/></Relationships>
</file>

<file path=ppt/charts/_rels/chart6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5.xlsx"/><Relationship Id="rId1" Type="http://schemas.openxmlformats.org/officeDocument/2006/relationships/themeOverride" Target="../theme/themeOverride24.xml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6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2.xlsx"/><Relationship Id="rId1" Type="http://schemas.openxmlformats.org/officeDocument/2006/relationships/themeOverride" Target="../theme/themeOverride25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4.xlsx"/><Relationship Id="rId1" Type="http://schemas.openxmlformats.org/officeDocument/2006/relationships/themeOverride" Target="../theme/themeOverride26.xml"/></Relationships>
</file>

<file path=ppt/charts/_rels/chart7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5.xlsx"/><Relationship Id="rId1" Type="http://schemas.openxmlformats.org/officeDocument/2006/relationships/themeOverride" Target="../theme/themeOverride27.xml"/></Relationships>
</file>

<file path=ppt/charts/_rels/chart7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6.xlsx"/><Relationship Id="rId1" Type="http://schemas.openxmlformats.org/officeDocument/2006/relationships/themeOverride" Target="../theme/themeOverride28.xml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7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2.xlsx"/><Relationship Id="rId1" Type="http://schemas.openxmlformats.org/officeDocument/2006/relationships/themeOverride" Target="../theme/themeOverride29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3.xml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4.xlsx"/><Relationship Id="rId1" Type="http://schemas.openxmlformats.org/officeDocument/2006/relationships/themeOverride" Target="../theme/themeOverride30.xml"/></Relationships>
</file>

<file path=ppt/charts/_rels/chart8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5.xlsx"/><Relationship Id="rId1" Type="http://schemas.openxmlformats.org/officeDocument/2006/relationships/themeOverride" Target="../theme/themeOverride31.xml"/></Relationships>
</file>

<file path=ppt/charts/_rels/chart8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8.xlsx"/><Relationship Id="rId1" Type="http://schemas.openxmlformats.org/officeDocument/2006/relationships/themeOverride" Target="../theme/themeOverride32.xml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98245614035101E-2"/>
          <c:y val="0.29624173946974192"/>
          <c:w val="0.95526315789473704"/>
          <c:h val="0.5441836574797466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cat>
            <c:strRef>
              <c:f>Sheet1!$B$1:$J$1</c:f>
              <c:strCache>
                <c:ptCount val="9"/>
                <c:pt idx="0">
                  <c:v>Q4 21</c:v>
                </c:pt>
                <c:pt idx="1">
                  <c:v>Q1 22</c:v>
                </c:pt>
                <c:pt idx="2">
                  <c:v>Q2 22</c:v>
                </c:pt>
                <c:pt idx="3">
                  <c:v>Q3 22</c:v>
                </c:pt>
                <c:pt idx="4">
                  <c:v>Q4 22</c:v>
                </c:pt>
                <c:pt idx="5">
                  <c:v>Q1 23</c:v>
                </c:pt>
                <c:pt idx="6">
                  <c:v>Q2 23</c:v>
                </c:pt>
                <c:pt idx="7">
                  <c:v>Q3 23</c:v>
                </c:pt>
                <c:pt idx="8">
                  <c:v>Q4 23</c:v>
                </c:pt>
              </c:strCache>
            </c:strRef>
          </c:cat>
          <c:val>
            <c:numRef>
              <c:f>Sheet1!$B$2:$J$2</c:f>
              <c:numCache>
                <c:formatCode>0.0%</c:formatCode>
                <c:ptCount val="9"/>
                <c:pt idx="0">
                  <c:v>0.115</c:v>
                </c:pt>
                <c:pt idx="1">
                  <c:v>5.6000000000000001E-2</c:v>
                </c:pt>
                <c:pt idx="2">
                  <c:v>-4.1000000000000002E-2</c:v>
                </c:pt>
                <c:pt idx="3">
                  <c:v>-4.8000000000000001E-2</c:v>
                </c:pt>
                <c:pt idx="4">
                  <c:v>-3.5999999999999997E-2</c:v>
                </c:pt>
                <c:pt idx="5">
                  <c:v>1.4999999999999999E-2</c:v>
                </c:pt>
                <c:pt idx="6">
                  <c:v>2.9000000000000001E-2</c:v>
                </c:pt>
                <c:pt idx="7">
                  <c:v>8.2000000000000003E-2</c:v>
                </c:pt>
                <c:pt idx="8">
                  <c:v>0.125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25A-4DB0-B890-A69734FE0194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3"/>
              <c:layout>
                <c:manualLayout>
                  <c:x val="4.2561748047856831E-3"/>
                  <c:y val="8.273817055035456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41-4F29-846E-138F1F7CF582}"/>
                </c:ext>
              </c:extLst>
            </c:dLbl>
            <c:dLbl>
              <c:idx val="4"/>
              <c:layout>
                <c:manualLayout>
                  <c:x val="6.3842622071784471E-3"/>
                  <c:y val="6.96745917695921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3C-440B-9A97-25139DBA049B}"/>
                </c:ext>
              </c:extLst>
            </c:dLbl>
            <c:dLbl>
              <c:idx val="5"/>
              <c:layout>
                <c:manualLayout>
                  <c:x val="2.1280874023928416E-3"/>
                  <c:y val="6.096496777394546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3C-440B-9A97-25139DBA049B}"/>
                </c:ext>
              </c:extLst>
            </c:dLbl>
            <c:dLbl>
              <c:idx val="6"/>
              <c:layout>
                <c:manualLayout>
                  <c:x val="8.5123496095712101E-3"/>
                  <c:y val="8.273885632052074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FC-4E35-A34E-92CBF144E0E5}"/>
                </c:ext>
              </c:extLst>
            </c:dLbl>
            <c:dLbl>
              <c:idx val="7"/>
              <c:layout>
                <c:manualLayout>
                  <c:x val="-2.1280874023928416E-3"/>
                  <c:y val="9.144745166091819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25A-4DB0-B890-A69734FE0194}"/>
                </c:ext>
              </c:extLst>
            </c:dLbl>
            <c:dLbl>
              <c:idx val="8"/>
              <c:layout>
                <c:manualLayout>
                  <c:x val="-4.2561748047856831E-3"/>
                  <c:y val="-4.3546062667735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25A-4DB0-B890-A69734FE0194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2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Q4 21</c:v>
                </c:pt>
                <c:pt idx="1">
                  <c:v>Q1 22</c:v>
                </c:pt>
                <c:pt idx="2">
                  <c:v>Q2 22</c:v>
                </c:pt>
                <c:pt idx="3">
                  <c:v>Q3 22</c:v>
                </c:pt>
                <c:pt idx="4">
                  <c:v>Q4 22</c:v>
                </c:pt>
                <c:pt idx="5">
                  <c:v>Q1 23</c:v>
                </c:pt>
                <c:pt idx="6">
                  <c:v>Q2 23</c:v>
                </c:pt>
                <c:pt idx="7">
                  <c:v>Q3 23</c:v>
                </c:pt>
                <c:pt idx="8">
                  <c:v>Q4 23</c:v>
                </c:pt>
              </c:strCache>
            </c:strRef>
          </c:cat>
          <c:val>
            <c:numRef>
              <c:f>Sheet1!$B$3:$J$3</c:f>
              <c:numCache>
                <c:formatCode>0.0%</c:formatCode>
                <c:ptCount val="9"/>
                <c:pt idx="0">
                  <c:v>0.38200000000000001</c:v>
                </c:pt>
                <c:pt idx="1">
                  <c:v>0.80500000000000005</c:v>
                </c:pt>
                <c:pt idx="2">
                  <c:v>0.308</c:v>
                </c:pt>
                <c:pt idx="3">
                  <c:v>-1.0999999999999999E-2</c:v>
                </c:pt>
                <c:pt idx="4">
                  <c:v>4.9000000000000002E-2</c:v>
                </c:pt>
                <c:pt idx="5">
                  <c:v>3.4000000000000002E-2</c:v>
                </c:pt>
                <c:pt idx="6">
                  <c:v>9.8000000000000004E-2</c:v>
                </c:pt>
                <c:pt idx="7">
                  <c:v>2.3E-2</c:v>
                </c:pt>
                <c:pt idx="8">
                  <c:v>-1.7000000000000001E-2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25A-4DB0-B890-A69734FE0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89445632"/>
        <c:axId val="189447552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dLbls>
            <c:dLbl>
              <c:idx val="2"/>
              <c:layout>
                <c:manualLayout>
                  <c:x val="-3.4421897516672809E-2"/>
                  <c:y val="-7.0762909023329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41-4F29-846E-138F1F7CF582}"/>
                </c:ext>
              </c:extLst>
            </c:dLbl>
            <c:dLbl>
              <c:idx val="3"/>
              <c:layout>
                <c:manualLayout>
                  <c:x val="-4.7190421931029937E-2"/>
                  <c:y val="5.11670265245613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25A-4DB0-B890-A69734FE0194}"/>
                </c:ext>
              </c:extLst>
            </c:dLbl>
            <c:dLbl>
              <c:idx val="4"/>
              <c:layout>
                <c:manualLayout>
                  <c:x val="-4.9073695499178928E-2"/>
                  <c:y val="-5.76989873574840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3C-440B-9A97-25139DBA049B}"/>
                </c:ext>
              </c:extLst>
            </c:dLbl>
            <c:dLbl>
              <c:idx val="5"/>
              <c:layout>
                <c:manualLayout>
                  <c:x val="-4.5530513757163445E-2"/>
                  <c:y val="-5.33443468022023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3C-440B-9A97-25139DBA04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C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Q4 21</c:v>
                </c:pt>
                <c:pt idx="1">
                  <c:v>Q1 22</c:v>
                </c:pt>
                <c:pt idx="2">
                  <c:v>Q2 22</c:v>
                </c:pt>
                <c:pt idx="3">
                  <c:v>Q3 22</c:v>
                </c:pt>
                <c:pt idx="4">
                  <c:v>Q4 22</c:v>
                </c:pt>
                <c:pt idx="5">
                  <c:v>Q1 23</c:v>
                </c:pt>
                <c:pt idx="6">
                  <c:v>Q2 23</c:v>
                </c:pt>
                <c:pt idx="7">
                  <c:v>Q3 23</c:v>
                </c:pt>
                <c:pt idx="8">
                  <c:v>Q4 23</c:v>
                </c:pt>
              </c:strCache>
            </c:strRef>
          </c:cat>
          <c:val>
            <c:numRef>
              <c:f>Sheet1!$B$4:$J$4</c:f>
              <c:numCache>
                <c:formatCode>0.0%</c:formatCode>
                <c:ptCount val="9"/>
                <c:pt idx="0">
                  <c:v>0.54100000000000004</c:v>
                </c:pt>
                <c:pt idx="1">
                  <c:v>0.90600000000000003</c:v>
                </c:pt>
                <c:pt idx="2">
                  <c:v>0.255</c:v>
                </c:pt>
                <c:pt idx="3">
                  <c:v>-5.8999999999999997E-2</c:v>
                </c:pt>
                <c:pt idx="4">
                  <c:v>1.0999999999999999E-2</c:v>
                </c:pt>
                <c:pt idx="5">
                  <c:v>4.8000000000000001E-2</c:v>
                </c:pt>
                <c:pt idx="6">
                  <c:v>0.128</c:v>
                </c:pt>
                <c:pt idx="7">
                  <c:v>0.107</c:v>
                </c:pt>
                <c:pt idx="8">
                  <c:v>0.107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25A-4DB0-B890-A69734FE01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445632"/>
        <c:axId val="189447552"/>
      </c:lineChart>
      <c:catAx>
        <c:axId val="189445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000"/>
            </a:pPr>
            <a:endParaRPr lang="en-US"/>
          </a:p>
        </c:txPr>
        <c:crossAx val="189447552"/>
        <c:crosses val="autoZero"/>
        <c:auto val="0"/>
        <c:lblAlgn val="ctr"/>
        <c:lblOffset val="100"/>
        <c:noMultiLvlLbl val="0"/>
      </c:catAx>
      <c:valAx>
        <c:axId val="18944755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1894456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3056787449053212E-2"/>
          <c:y val="0.12951039716096893"/>
          <c:w val="0.92392071447392254"/>
          <c:h val="6.90582962499346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+mj-lt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777002285374356"/>
          <c:y val="4.6603887638260427E-2"/>
          <c:w val="0.84463355550996044"/>
          <c:h val="0.813584449446958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Deal Rt Chg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rgbClr val="00517D"/>
              </a:solidFill>
            </c:spPr>
            <c:extLst>
              <c:ext xmlns:c16="http://schemas.microsoft.com/office/drawing/2014/chart" uri="{C3380CC4-5D6E-409C-BE32-E72D297353CC}">
                <c16:uniqueId val="{00000001-78E6-49F9-99E5-5F3555D77B0A}"/>
              </c:ext>
            </c:extLst>
          </c:dPt>
          <c:dPt>
            <c:idx val="6"/>
            <c:invertIfNegative val="0"/>
            <c:bubble3D val="0"/>
            <c:spPr>
              <a:solidFill>
                <a:srgbClr val="0077C8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78E6-49F9-99E5-5F3555D77B0A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2.4000000000000056E-2</c:v>
                </c:pt>
                <c:pt idx="1">
                  <c:v>2.7999999999999973E-2</c:v>
                </c:pt>
                <c:pt idx="2">
                  <c:v>4.3999999999999984E-2</c:v>
                </c:pt>
                <c:pt idx="3">
                  <c:v>4.6999999999999958E-2</c:v>
                </c:pt>
                <c:pt idx="4">
                  <c:v>2.0999999999999977E-2</c:v>
                </c:pt>
                <c:pt idx="5">
                  <c:v>1.4999999999999999E-2</c:v>
                </c:pt>
                <c:pt idx="6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E6-49F9-99E5-5F3555D77B0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2688768"/>
        <c:axId val="235406464"/>
      </c:barChart>
      <c:catAx>
        <c:axId val="2226887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crossAx val="235406464"/>
        <c:crosses val="autoZero"/>
        <c:auto val="1"/>
        <c:lblAlgn val="ctr"/>
        <c:lblOffset val="100"/>
        <c:noMultiLvlLbl val="0"/>
      </c:catAx>
      <c:valAx>
        <c:axId val="235406464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high"/>
        <c:crossAx val="22268876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Calibri" pitchFamily="34" charset="0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1018044076815484E-4"/>
          <c:y val="0.2158780693351004"/>
          <c:w val="0.99945125169951254"/>
          <c:h val="0.593168543653545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cat>
            <c:strRef>
              <c:f>Sheet1!$B$1:$J$1</c:f>
              <c:strCache>
                <c:ptCount val="9"/>
                <c:pt idx="0">
                  <c:v>Q4 2021</c:v>
                </c:pt>
                <c:pt idx="1">
                  <c:v>Q1 2022</c:v>
                </c:pt>
                <c:pt idx="2">
                  <c:v>Q2 2022</c:v>
                </c:pt>
                <c:pt idx="3">
                  <c:v>Q3 2022</c:v>
                </c:pt>
                <c:pt idx="4">
                  <c:v>Q4 2022</c:v>
                </c:pt>
                <c:pt idx="5">
                  <c:v>Q1 2023</c:v>
                </c:pt>
                <c:pt idx="6">
                  <c:v>Q2 2023</c:v>
                </c:pt>
                <c:pt idx="7">
                  <c:v>Q3 2023</c:v>
                </c:pt>
                <c:pt idx="8">
                  <c:v>Q4 2023</c:v>
                </c:pt>
              </c:strCache>
            </c:strRef>
          </c:cat>
          <c:val>
            <c:numRef>
              <c:f>Sheet1!$B$2:$J$2</c:f>
              <c:numCache>
                <c:formatCode>0.0%</c:formatCode>
                <c:ptCount val="9"/>
                <c:pt idx="0">
                  <c:v>0.18840302377487461</c:v>
                </c:pt>
                <c:pt idx="1">
                  <c:v>-7.7972137952328935E-2</c:v>
                </c:pt>
                <c:pt idx="2">
                  <c:v>0.42629390431616754</c:v>
                </c:pt>
                <c:pt idx="3">
                  <c:v>0.40275299538006504</c:v>
                </c:pt>
                <c:pt idx="4">
                  <c:v>-0.13440335921171187</c:v>
                </c:pt>
                <c:pt idx="5">
                  <c:v>8.7694016324398882E-2</c:v>
                </c:pt>
                <c:pt idx="6">
                  <c:v>0.35621964581426746</c:v>
                </c:pt>
                <c:pt idx="7">
                  <c:v>1.8005966027234033E-2</c:v>
                </c:pt>
                <c:pt idx="8">
                  <c:v>0.88383147399009387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7D8-4D7D-BA2F-AAE894332CD2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0"/>
              <c:layout>
                <c:manualLayout>
                  <c:x val="-2.1041978913617565E-3"/>
                  <c:y val="-4.8145689614974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449-4ADA-A9D6-BB1D9CC55421}"/>
                </c:ext>
              </c:extLst>
            </c:dLbl>
            <c:dLbl>
              <c:idx val="1"/>
              <c:layout>
                <c:manualLayout>
                  <c:x val="0"/>
                  <c:y val="4.33311206534772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07-4A41-AE33-19AF098CE8D8}"/>
                </c:ext>
              </c:extLst>
            </c:dLbl>
            <c:dLbl>
              <c:idx val="4"/>
              <c:layout>
                <c:manualLayout>
                  <c:x val="7.785532198038482E-2"/>
                  <c:y val="-4.8145689614973869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64-4F31-B90B-6C5A86B13D8A}"/>
                </c:ext>
              </c:extLst>
            </c:dLbl>
            <c:dLbl>
              <c:idx val="5"/>
              <c:layout>
                <c:manualLayout>
                  <c:x val="1.2625187348170525E-2"/>
                  <c:y val="4.8145689614973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49-4ADA-A9D6-BB1D9CC55421}"/>
                </c:ext>
              </c:extLst>
            </c:dLbl>
            <c:dLbl>
              <c:idx val="6"/>
              <c:layout>
                <c:manualLayout>
                  <c:x val="6.9438530414937888E-2"/>
                  <c:y val="-2.40728448074873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464-4F31-B90B-6C5A86B13D8A}"/>
                </c:ext>
              </c:extLst>
            </c:dLbl>
            <c:dLbl>
              <c:idx val="7"/>
              <c:layout>
                <c:manualLayout>
                  <c:x val="4.2083957827234925E-2"/>
                  <c:y val="-3.370198273048241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B0E-4D2A-903C-CD80D3CD4D94}"/>
                </c:ext>
              </c:extLst>
            </c:dLbl>
            <c:dLbl>
              <c:idx val="8"/>
              <c:layout>
                <c:manualLayout>
                  <c:x val="1.7719831518366001E-2"/>
                  <c:y val="4.81456896149746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B0E-4D2A-903C-CD80D3CD4D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bg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Q4 2021</c:v>
                </c:pt>
                <c:pt idx="1">
                  <c:v>Q1 2022</c:v>
                </c:pt>
                <c:pt idx="2">
                  <c:v>Q2 2022</c:v>
                </c:pt>
                <c:pt idx="3">
                  <c:v>Q3 2022</c:v>
                </c:pt>
                <c:pt idx="4">
                  <c:v>Q4 2022</c:v>
                </c:pt>
                <c:pt idx="5">
                  <c:v>Q1 2023</c:v>
                </c:pt>
                <c:pt idx="6">
                  <c:v>Q2 2023</c:v>
                </c:pt>
                <c:pt idx="7">
                  <c:v>Q3 2023</c:v>
                </c:pt>
                <c:pt idx="8">
                  <c:v>Q4 2023</c:v>
                </c:pt>
              </c:strCache>
            </c:strRef>
          </c:cat>
          <c:val>
            <c:numRef>
              <c:f>Sheet1!$B$3:$J$3</c:f>
              <c:numCache>
                <c:formatCode>0.0%</c:formatCode>
                <c:ptCount val="9"/>
                <c:pt idx="0">
                  <c:v>0.29974029629250576</c:v>
                </c:pt>
                <c:pt idx="1">
                  <c:v>0.51722038839113482</c:v>
                </c:pt>
                <c:pt idx="2">
                  <c:v>0.23027936356054379</c:v>
                </c:pt>
                <c:pt idx="3">
                  <c:v>-0.13763561498509813</c:v>
                </c:pt>
                <c:pt idx="4">
                  <c:v>-2.2245079752548635E-3</c:v>
                </c:pt>
                <c:pt idx="5">
                  <c:v>0.18346415311848374</c:v>
                </c:pt>
                <c:pt idx="6">
                  <c:v>6.1484778575970456E-2</c:v>
                </c:pt>
                <c:pt idx="7">
                  <c:v>3.9826533321531965E-3</c:v>
                </c:pt>
                <c:pt idx="8">
                  <c:v>4.495928262445803E-2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7D8-4D7D-BA2F-AAE894332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12702336"/>
        <c:axId val="212704256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dLbls>
            <c:dLbl>
              <c:idx val="0"/>
              <c:layout>
                <c:manualLayout>
                  <c:x val="-5.7181660540192331E-2"/>
                  <c:y val="-6.37930387398415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24-4370-9400-37D13BE05FCF}"/>
                </c:ext>
              </c:extLst>
            </c:dLbl>
            <c:dLbl>
              <c:idx val="4"/>
              <c:layout>
                <c:manualLayout>
                  <c:x val="-5.0869066866107149E-2"/>
                  <c:y val="-0.1215678662778112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524-4370-9400-37D13BE05FCF}"/>
                </c:ext>
              </c:extLst>
            </c:dLbl>
            <c:dLbl>
              <c:idx val="5"/>
              <c:layout>
                <c:manualLayout>
                  <c:x val="-5.6476671404149553E-2"/>
                  <c:y val="-0.107124159393318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524-4370-9400-37D13BE05F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C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Q4 2021</c:v>
                </c:pt>
                <c:pt idx="1">
                  <c:v>Q1 2022</c:v>
                </c:pt>
                <c:pt idx="2">
                  <c:v>Q2 2022</c:v>
                </c:pt>
                <c:pt idx="3">
                  <c:v>Q3 2022</c:v>
                </c:pt>
                <c:pt idx="4">
                  <c:v>Q4 2022</c:v>
                </c:pt>
                <c:pt idx="5">
                  <c:v>Q1 2023</c:v>
                </c:pt>
                <c:pt idx="6">
                  <c:v>Q2 2023</c:v>
                </c:pt>
                <c:pt idx="7">
                  <c:v>Q3 2023</c:v>
                </c:pt>
                <c:pt idx="8">
                  <c:v>Q4 2023</c:v>
                </c:pt>
              </c:strCache>
            </c:strRef>
          </c:cat>
          <c:val>
            <c:numRef>
              <c:f>Sheet1!$B$4:$J$4</c:f>
              <c:numCache>
                <c:formatCode>0.0%</c:formatCode>
                <c:ptCount val="9"/>
                <c:pt idx="0">
                  <c:v>0.54461529823606547</c:v>
                </c:pt>
                <c:pt idx="1">
                  <c:v>0.3989194709634154</c:v>
                </c:pt>
                <c:pt idx="2">
                  <c:v>0.75473995685237782</c:v>
                </c:pt>
                <c:pt idx="3">
                  <c:v>0.20968422418874133</c:v>
                </c:pt>
                <c:pt idx="4">
                  <c:v>-0.13632888584249925</c:v>
                </c:pt>
                <c:pt idx="5">
                  <c:v>0.28724687788139702</c:v>
                </c:pt>
                <c:pt idx="6">
                  <c:v>0.43960651043753907</c:v>
                </c:pt>
                <c:pt idx="7">
                  <c:v>2.2060330879984269E-2</c:v>
                </c:pt>
                <c:pt idx="8">
                  <c:v>0.96852718564606399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7D8-4D7D-BA2F-AAE894332C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702336"/>
        <c:axId val="212704256"/>
      </c:lineChart>
      <c:catAx>
        <c:axId val="212702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000"/>
            </a:pPr>
            <a:endParaRPr lang="en-US"/>
          </a:p>
        </c:txPr>
        <c:crossAx val="212704256"/>
        <c:crosses val="autoZero"/>
        <c:auto val="0"/>
        <c:lblAlgn val="ctr"/>
        <c:lblOffset val="100"/>
        <c:noMultiLvlLbl val="0"/>
      </c:catAx>
      <c:valAx>
        <c:axId val="212704256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21270233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3056787449053212E-2"/>
          <c:y val="0.12951039716096893"/>
          <c:w val="0.92392071447392254"/>
          <c:h val="6.90582962499346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+mn-lt"/>
          <a:cs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98245614035101E-2"/>
          <c:y val="0.45482077176606284"/>
          <c:w val="0.95526315789473704"/>
          <c:h val="0.38560474231435943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YE Dec'21</c:v>
                </c:pt>
                <c:pt idx="1">
                  <c:v>YE Dec'22</c:v>
                </c:pt>
                <c:pt idx="2">
                  <c:v>YE Dec'23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0.1210418509170641</c:v>
                </c:pt>
                <c:pt idx="1">
                  <c:v>0.12471489367011213</c:v>
                </c:pt>
                <c:pt idx="2">
                  <c:v>0.29963909159996982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6D2-4B01-B948-1E76FC351072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0"/>
              <c:layout>
                <c:manualLayout>
                  <c:x val="1.7491747659732697E-2"/>
                  <c:y val="1.596851309802817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1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088886542372725"/>
                      <c:h val="0.1996011748493718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E8C-4900-8A20-1FBC66656C02}"/>
                </c:ext>
              </c:extLst>
            </c:dLbl>
            <c:dLbl>
              <c:idx val="1"/>
              <c:layout>
                <c:manualLayout>
                  <c:x val="1.749197721022688E-2"/>
                  <c:y val="5.3226979959832494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1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007478755101757"/>
                      <c:h val="0.138390147895564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E8C-4900-8A20-1FBC66656C02}"/>
                </c:ext>
              </c:extLst>
            </c:dLbl>
            <c:dLbl>
              <c:idx val="2"/>
              <c:layout>
                <c:manualLayout>
                  <c:x val="8.1628155745419317E-2"/>
                  <c:y val="-7.451777194376549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E8C-4900-8A20-1FBC66656C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YE Dec'21</c:v>
                </c:pt>
                <c:pt idx="1">
                  <c:v>YE Dec'22</c:v>
                </c:pt>
                <c:pt idx="2">
                  <c:v>YE Dec'23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0.22324600373676562</c:v>
                </c:pt>
                <c:pt idx="1">
                  <c:v>8.0679169150101648E-2</c:v>
                </c:pt>
                <c:pt idx="2">
                  <c:v>6.8067806490437421E-2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6D2-4B01-B948-1E76FC351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12919424"/>
        <c:axId val="212921344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dLbls>
            <c:dLbl>
              <c:idx val="0"/>
              <c:layout>
                <c:manualLayout>
                  <c:x val="-0.23322330212976949"/>
                  <c:y val="-8.51631679357320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38061308345997"/>
                      <c:h val="0.135728798897572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4891-4AE3-AA73-ACADED83CEB8}"/>
                </c:ext>
              </c:extLst>
            </c:dLbl>
            <c:dLbl>
              <c:idx val="1"/>
              <c:layout>
                <c:manualLayout>
                  <c:x val="-0.10786554768452422"/>
                  <c:y val="-7.98404699397487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424420499777331"/>
                      <c:h val="0.138390147895564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891-4AE3-AA73-ACADED83CEB8}"/>
                </c:ext>
              </c:extLst>
            </c:dLbl>
            <c:dLbl>
              <c:idx val="2"/>
              <c:layout>
                <c:manualLayout>
                  <c:x val="-6.4136408085686603E-2"/>
                  <c:y val="-0.11443800691363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671944797697151"/>
                      <c:h val="9.048586593171523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4891-4AE3-AA73-ACADED83CE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rgbClr val="FFC000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YE Dec'21</c:v>
                </c:pt>
                <c:pt idx="1">
                  <c:v>YE Dec'22</c:v>
                </c:pt>
                <c:pt idx="2">
                  <c:v>YE Dec'23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0.37130996415596584</c:v>
                </c:pt>
                <c:pt idx="1">
                  <c:v>0.21545595682216168</c:v>
                </c:pt>
                <c:pt idx="2">
                  <c:v>0.38810267379440444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6D2-4B01-B948-1E76FC3510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12919424"/>
        <c:axId val="212921344"/>
      </c:lineChart>
      <c:catAx>
        <c:axId val="212919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000"/>
            </a:pPr>
            <a:endParaRPr lang="en-US"/>
          </a:p>
        </c:txPr>
        <c:crossAx val="212921344"/>
        <c:crosses val="autoZero"/>
        <c:auto val="0"/>
        <c:lblAlgn val="ctr"/>
        <c:lblOffset val="100"/>
        <c:noMultiLvlLbl val="0"/>
      </c:catAx>
      <c:valAx>
        <c:axId val="21292134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212919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n-lt"/>
          <a:cs typeface="Calibri" panose="020F0502020204030204" pitchFamily="34" charset="0"/>
        </a:defRPr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6998835848285663E-2"/>
          <c:y val="0"/>
          <c:w val="0.63656700906268004"/>
          <c:h val="0.999703674384992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Pubs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% Total OOH Sales £</c:v>
                </c:pt>
                <c:pt idx="1">
                  <c:v>% Total OOH Visit</c:v>
                </c:pt>
                <c:pt idx="2">
                  <c:v>% Total Seafood Servings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20.2</c:v>
                </c:pt>
                <c:pt idx="1">
                  <c:v>11.9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1C9-4668-BACE-C845CE86EC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FSR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% Total OOH Sales £</c:v>
                </c:pt>
                <c:pt idx="1">
                  <c:v>% Total OOH Visit</c:v>
                </c:pt>
                <c:pt idx="2">
                  <c:v>% Total Seafood Servings</c:v>
                </c:pt>
              </c:strCache>
            </c:strRef>
          </c:cat>
          <c:val>
            <c:numRef>
              <c:f>Sheet1!$C$2:$C$4</c:f>
              <c:numCache>
                <c:formatCode>0.0</c:formatCode>
                <c:ptCount val="3"/>
                <c:pt idx="0">
                  <c:v>24.2</c:v>
                </c:pt>
                <c:pt idx="1">
                  <c:v>11.5</c:v>
                </c:pt>
                <c:pt idx="2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C9-4668-BACE-C845CE86EC6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Travel &amp; Leisure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% Total OOH Sales £</c:v>
                </c:pt>
                <c:pt idx="1">
                  <c:v>% Total OOH Visit</c:v>
                </c:pt>
                <c:pt idx="2">
                  <c:v>% Total Seafood Servings</c:v>
                </c:pt>
              </c:strCache>
            </c:strRef>
          </c:cat>
          <c:val>
            <c:numRef>
              <c:f>Sheet1!$D$2:$D$4</c:f>
              <c:numCache>
                <c:formatCode>0.0</c:formatCode>
                <c:ptCount val="3"/>
                <c:pt idx="0">
                  <c:v>9.5</c:v>
                </c:pt>
                <c:pt idx="1">
                  <c:v>7.4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1C9-4668-BACE-C845CE86EC61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Workplace/College/Uni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9.434924077233918E-2"/>
                  <c:y val="-6.1273253706272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1C9-4668-BACE-C845CE86EC6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% Total OOH Sales £</c:v>
                </c:pt>
                <c:pt idx="1">
                  <c:v>% Total OOH Visit</c:v>
                </c:pt>
                <c:pt idx="2">
                  <c:v>% Total Seafood Servings</c:v>
                </c:pt>
              </c:strCache>
            </c:strRef>
          </c:cat>
          <c:val>
            <c:numRef>
              <c:f>Sheet1!$E$2:$E$4</c:f>
              <c:numCache>
                <c:formatCode>0.0</c:formatCode>
                <c:ptCount val="3"/>
                <c:pt idx="0">
                  <c:v>1.8</c:v>
                </c:pt>
                <c:pt idx="1">
                  <c:v>13</c:v>
                </c:pt>
                <c:pt idx="2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1C9-4668-BACE-C845CE86EC61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Fish &amp; Chips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6356671427069829E-2"/>
                  <c:y val="-6.684432168014052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1C9-4668-BACE-C845CE86EC61}"/>
                </c:ext>
              </c:extLst>
            </c:dLbl>
            <c:dLbl>
              <c:idx val="1"/>
              <c:layout>
                <c:manualLayout>
                  <c:x val="9.434924077233918E-2"/>
                  <c:y val="-3.34221608400693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1C9-4668-BACE-C845CE86EC6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% Total OOH Sales £</c:v>
                </c:pt>
                <c:pt idx="1">
                  <c:v>% Total OOH Visit</c:v>
                </c:pt>
                <c:pt idx="2">
                  <c:v>% Total Seafood Servings</c:v>
                </c:pt>
              </c:strCache>
            </c:strRef>
          </c:cat>
          <c:val>
            <c:numRef>
              <c:f>Sheet1!$F$2:$F$4</c:f>
              <c:numCache>
                <c:formatCode>0.0</c:formatCode>
                <c:ptCount val="3"/>
                <c:pt idx="0">
                  <c:v>1.3</c:v>
                </c:pt>
                <c:pt idx="1">
                  <c:v>2.2999999999999998</c:v>
                </c:pt>
                <c:pt idx="2">
                  <c:v>13.1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81C9-4668-BACE-C845CE86EC61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QSR excl Fish &amp; Chips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% Total OOH Sales £</c:v>
                </c:pt>
                <c:pt idx="1">
                  <c:v>% Total OOH Visit</c:v>
                </c:pt>
                <c:pt idx="2">
                  <c:v>% Total Seafood Servings</c:v>
                </c:pt>
              </c:strCache>
            </c:strRef>
          </c:cat>
          <c:val>
            <c:numRef>
              <c:f>Sheet1!$G$2:$G$4</c:f>
              <c:numCache>
                <c:formatCode>0.0</c:formatCode>
                <c:ptCount val="3"/>
                <c:pt idx="0">
                  <c:v>43</c:v>
                </c:pt>
                <c:pt idx="1">
                  <c:v>53.3</c:v>
                </c:pt>
                <c:pt idx="2">
                  <c:v>29.9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1C9-4668-BACE-C845CE86EC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96376832"/>
        <c:axId val="196724224"/>
      </c:barChart>
      <c:catAx>
        <c:axId val="19637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/>
            </a:pPr>
            <a:endParaRPr lang="en-US"/>
          </a:p>
        </c:txPr>
        <c:crossAx val="196724224"/>
        <c:crosses val="autoZero"/>
        <c:auto val="1"/>
        <c:lblAlgn val="ctr"/>
        <c:lblOffset val="100"/>
        <c:noMultiLvlLbl val="0"/>
      </c:catAx>
      <c:valAx>
        <c:axId val="196724224"/>
        <c:scaling>
          <c:orientation val="minMax"/>
          <c:min val="-40"/>
        </c:scaling>
        <c:delete val="1"/>
        <c:axPos val="l"/>
        <c:numFmt formatCode="0.0" sourceLinked="1"/>
        <c:majorTickMark val="out"/>
        <c:minorTickMark val="none"/>
        <c:tickLblPos val="nextTo"/>
        <c:crossAx val="1963768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189893793940047"/>
          <c:y val="0.14899520352516951"/>
          <c:w val="0.31609137554335942"/>
          <c:h val="0.5026203500431856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214129766193734E-2"/>
          <c:y val="4.4885855943070471E-2"/>
          <c:w val="0.90557174046761257"/>
          <c:h val="0.8022328502518847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Pubs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716877446043408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70-4C63-9F88-DAF720BCBCA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Sheet1!$B$2</c:f>
              <c:numCache>
                <c:formatCode>_(* #,##0.00_);_(* \(#,##0.00\);_(* "-"??_);_(@_)</c:formatCode>
                <c:ptCount val="1"/>
                <c:pt idx="0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70-4C63-9F88-DAF720BCBC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FSR</c:v>
                </c:pt>
              </c:strCache>
            </c:strRef>
          </c:tx>
          <c:invertIfNegative val="0"/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EE47-48B3-BCCB-9AB70E69D8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Sheet1!$C$2</c:f>
              <c:numCache>
                <c:formatCode>_(* #,##0.00_);_(* \(#,##0.00\);_(* "-"??_);_(@_)</c:formatCode>
                <c:ptCount val="1"/>
                <c:pt idx="0">
                  <c:v>4.7E-2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870-4C63-9F88-DAF720BCBCA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Travel &amp; Leisure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Sheet1!$D$2</c:f>
              <c:numCache>
                <c:formatCode>_(* #,##0.00_);_(* \(#,##0.00\);_(* "-"??_);_(@_)</c:formatCode>
                <c:ptCount val="1"/>
                <c:pt idx="0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70-4C63-9F88-DAF720BCBCA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Workplace/College/Uni</c:v>
                </c:pt>
              </c:strCache>
            </c:strRef>
          </c:tx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Sheet1!$E$2</c:f>
              <c:numCache>
                <c:formatCode>_(* #,##0.00_);_(* \(#,##0.00\);_(* "-"??_);_(@_)</c:formatCode>
                <c:ptCount val="1"/>
                <c:pt idx="0">
                  <c:v>4.3999999999999997E-2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70-4C63-9F88-DAF720BCBCA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Fish &amp; Chips</c:v>
                </c:pt>
              </c:strCache>
            </c:strRef>
          </c:tx>
          <c:invertIfNegative val="0"/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E47-48B3-BCCB-9AB70E69D8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Sheet1!$F$2</c:f>
              <c:numCache>
                <c:formatCode>_(* #,##0.00_);_(* \(#,##0.00\);_(* "-"??_);_(@_)</c:formatCode>
                <c:ptCount val="1"/>
                <c:pt idx="0">
                  <c:v>0.26400000000000001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9870-4C63-9F88-DAF720BCBCAB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QSR excl Fish &amp; Chips</c:v>
                </c:pt>
              </c:strCache>
            </c:strRef>
          </c:tx>
          <c:invertIfNegative val="0"/>
          <c:dLbls>
            <c:dLbl>
              <c:idx val="0"/>
              <c:numFmt formatCode="0%" sourceLinked="0"/>
              <c:spPr/>
              <c:txPr>
                <a:bodyPr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E47-48B3-BCCB-9AB70E69D8B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</c:f>
              <c:numCache>
                <c:formatCode>General</c:formatCode>
                <c:ptCount val="1"/>
              </c:numCache>
            </c:numRef>
          </c:cat>
          <c:val>
            <c:numRef>
              <c:f>Sheet1!$G$2</c:f>
              <c:numCache>
                <c:formatCode>_(* #,##0.00_);_(* \(#,##0.00\);_(* "-"??_);_(@_)</c:formatCode>
                <c:ptCount val="1"/>
                <c:pt idx="0">
                  <c:v>2.5000000000000001E-2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870-4C63-9F88-DAF720BCBC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279808"/>
        <c:axId val="208429056"/>
      </c:barChart>
      <c:catAx>
        <c:axId val="208279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08429056"/>
        <c:crosses val="autoZero"/>
        <c:auto val="1"/>
        <c:lblAlgn val="ctr"/>
        <c:lblOffset val="100"/>
        <c:noMultiLvlLbl val="0"/>
      </c:catAx>
      <c:valAx>
        <c:axId val="208429056"/>
        <c:scaling>
          <c:orientation val="minMax"/>
        </c:scaling>
        <c:delete val="1"/>
        <c:axPos val="l"/>
        <c:numFmt formatCode="_(* #,##0.00_);_(* \(#,##0.00\);_(* &quot;-&quot;??_);_(@_)" sourceLinked="1"/>
        <c:majorTickMark val="none"/>
        <c:minorTickMark val="none"/>
        <c:tickLblPos val="none"/>
        <c:crossAx val="208279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5876329261711736E-2"/>
          <c:y val="0.11537012069887824"/>
          <c:w val="0.68639342919222024"/>
          <c:h val="0.6059817937935780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  Breakfast</c:v>
                </c:pt>
              </c:strCache>
            </c:strRef>
          </c:tx>
          <c:invertIfNegative val="0"/>
          <c:dLbls>
            <c:dLbl>
              <c:idx val="1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D319-42F2-B24F-2A558A2E7C8F}"/>
                </c:ext>
              </c:extLst>
            </c:dLbl>
            <c:dLbl>
              <c:idx val="4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6-D319-42F2-B24F-2A558A2E7C8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319-42F2-B24F-2A558A2E7C8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Total OOH</c:v>
                </c:pt>
                <c:pt idx="1">
                  <c:v>Pubs</c:v>
                </c:pt>
                <c:pt idx="2">
                  <c:v>FSR</c:v>
                </c:pt>
                <c:pt idx="3">
                  <c:v>Travel &amp; Leisure</c:v>
                </c:pt>
                <c:pt idx="4">
                  <c:v>Workplace/Education</c:v>
                </c:pt>
                <c:pt idx="5">
                  <c:v>Fish &amp; Chips</c:v>
                </c:pt>
                <c:pt idx="6">
                  <c:v>QSR excl Fish &amp; Chips</c:v>
                </c:pt>
              </c:strCache>
            </c:strRef>
          </c:cat>
          <c:val>
            <c:numRef>
              <c:f>Sheet1!$B$2:$H$2</c:f>
              <c:numCache>
                <c:formatCode>0.0</c:formatCode>
                <c:ptCount val="7"/>
                <c:pt idx="0" formatCode="General">
                  <c:v>7.3</c:v>
                </c:pt>
                <c:pt idx="1">
                  <c:v>5</c:v>
                </c:pt>
                <c:pt idx="2">
                  <c:v>7.4</c:v>
                </c:pt>
                <c:pt idx="3" formatCode="General">
                  <c:v>20.2</c:v>
                </c:pt>
                <c:pt idx="4" formatCode="General">
                  <c:v>1.3</c:v>
                </c:pt>
                <c:pt idx="5" formatCode="General">
                  <c:v>0.2</c:v>
                </c:pt>
                <c:pt idx="6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777-4741-BA89-173790762F4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   Morning Snack/Drink</c:v>
                </c:pt>
              </c:strCache>
            </c:strRef>
          </c:tx>
          <c:invertIfNegative val="0"/>
          <c:dLbls>
            <c:dLbl>
              <c:idx val="0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319-42F2-B24F-2A558A2E7C8F}"/>
                </c:ext>
              </c:extLst>
            </c:dLbl>
            <c:dLbl>
              <c:idx val="1"/>
              <c:layout>
                <c:manualLayout>
                  <c:x val="4.0128655448548343E-2"/>
                  <c:y val="0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19-42F2-B24F-2A558A2E7C8F}"/>
                </c:ext>
              </c:extLst>
            </c:dLbl>
            <c:dLbl>
              <c:idx val="2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319-42F2-B24F-2A558A2E7C8F}"/>
                </c:ext>
              </c:extLst>
            </c:dLbl>
            <c:dLbl>
              <c:idx val="4"/>
              <c:layout>
                <c:manualLayout>
                  <c:x val="4.4428154246607066E-2"/>
                  <c:y val="-3.6368884729537105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19-42F2-B24F-2A558A2E7C8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19-42F2-B24F-2A558A2E7C8F}"/>
                </c:ext>
              </c:extLst>
            </c:dLbl>
            <c:dLbl>
              <c:idx val="6"/>
              <c:layout>
                <c:manualLayout>
                  <c:x val="-1.4331662660196879E-3"/>
                  <c:y val="-3.63688847295364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77-4741-BA89-173790762F4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Total OOH</c:v>
                </c:pt>
                <c:pt idx="1">
                  <c:v>Pubs</c:v>
                </c:pt>
                <c:pt idx="2">
                  <c:v>FSR</c:v>
                </c:pt>
                <c:pt idx="3">
                  <c:v>Travel &amp; Leisure</c:v>
                </c:pt>
                <c:pt idx="4">
                  <c:v>Workplace/Education</c:v>
                </c:pt>
                <c:pt idx="5">
                  <c:v>Fish &amp; Chips</c:v>
                </c:pt>
                <c:pt idx="6">
                  <c:v>QSR excl Fish &amp; Chips</c:v>
                </c:pt>
              </c:strCache>
            </c:strRef>
          </c:cat>
          <c:val>
            <c:numRef>
              <c:f>Sheet1!$B$3:$H$3</c:f>
              <c:numCache>
                <c:formatCode>0.0</c:formatCode>
                <c:ptCount val="7"/>
                <c:pt idx="0" formatCode="General">
                  <c:v>5.4</c:v>
                </c:pt>
                <c:pt idx="1">
                  <c:v>2.5</c:v>
                </c:pt>
                <c:pt idx="2">
                  <c:v>3.8</c:v>
                </c:pt>
                <c:pt idx="3" formatCode="General">
                  <c:v>17.100000000000001</c:v>
                </c:pt>
                <c:pt idx="4" formatCode="General">
                  <c:v>2.5</c:v>
                </c:pt>
                <c:pt idx="5" formatCode="General">
                  <c:v>0.2</c:v>
                </c:pt>
                <c:pt idx="6">
                  <c:v>7.6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777-4741-BA89-173790762F4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   Lunch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Total OOH</c:v>
                </c:pt>
                <c:pt idx="1">
                  <c:v>Pubs</c:v>
                </c:pt>
                <c:pt idx="2">
                  <c:v>FSR</c:v>
                </c:pt>
                <c:pt idx="3">
                  <c:v>Travel &amp; Leisure</c:v>
                </c:pt>
                <c:pt idx="4">
                  <c:v>Workplace/Education</c:v>
                </c:pt>
                <c:pt idx="5">
                  <c:v>Fish &amp; Chips</c:v>
                </c:pt>
                <c:pt idx="6">
                  <c:v>QSR excl Fish &amp; Chips</c:v>
                </c:pt>
              </c:strCache>
            </c:strRef>
          </c:cat>
          <c:val>
            <c:numRef>
              <c:f>Sheet1!$B$4:$H$4</c:f>
              <c:numCache>
                <c:formatCode>0.0</c:formatCode>
                <c:ptCount val="7"/>
                <c:pt idx="0" formatCode="General">
                  <c:v>38.299999999999997</c:v>
                </c:pt>
                <c:pt idx="1">
                  <c:v>46.7</c:v>
                </c:pt>
                <c:pt idx="2">
                  <c:v>40.200000000000003</c:v>
                </c:pt>
                <c:pt idx="3" formatCode="General">
                  <c:v>21.8</c:v>
                </c:pt>
                <c:pt idx="4" formatCode="General">
                  <c:v>42.2</c:v>
                </c:pt>
                <c:pt idx="5" formatCode="General">
                  <c:v>27.1</c:v>
                </c:pt>
                <c:pt idx="6">
                  <c:v>41.1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777-4741-BA89-173790762F4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   Afternoon Snack/Drink</c:v>
                </c:pt>
              </c:strCache>
            </c:strRef>
          </c:tx>
          <c:invertIfNegative val="0"/>
          <c:dLbls>
            <c:dLbl>
              <c:idx val="5"/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5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319-42F2-B24F-2A558A2E7C8F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Total OOH</c:v>
                </c:pt>
                <c:pt idx="1">
                  <c:v>Pubs</c:v>
                </c:pt>
                <c:pt idx="2">
                  <c:v>FSR</c:v>
                </c:pt>
                <c:pt idx="3">
                  <c:v>Travel &amp; Leisure</c:v>
                </c:pt>
                <c:pt idx="4">
                  <c:v>Workplace/Education</c:v>
                </c:pt>
                <c:pt idx="5">
                  <c:v>Fish &amp; Chips</c:v>
                </c:pt>
                <c:pt idx="6">
                  <c:v>QSR excl Fish &amp; Chips</c:v>
                </c:pt>
              </c:strCache>
            </c:strRef>
          </c:cat>
          <c:val>
            <c:numRef>
              <c:f>Sheet1!$B$5:$H$5</c:f>
              <c:numCache>
                <c:formatCode>0.0</c:formatCode>
                <c:ptCount val="7"/>
                <c:pt idx="0" formatCode="General">
                  <c:v>7.2</c:v>
                </c:pt>
                <c:pt idx="1">
                  <c:v>5.3</c:v>
                </c:pt>
                <c:pt idx="2">
                  <c:v>6.4</c:v>
                </c:pt>
                <c:pt idx="3" formatCode="General">
                  <c:v>12.1</c:v>
                </c:pt>
                <c:pt idx="4" formatCode="General">
                  <c:v>7.2</c:v>
                </c:pt>
                <c:pt idx="5" formatCode="General">
                  <c:v>2.9</c:v>
                </c:pt>
                <c:pt idx="6">
                  <c:v>8.6999999999999993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777-4741-BA89-173790762F4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   Dinner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Total OOH</c:v>
                </c:pt>
                <c:pt idx="1">
                  <c:v>Pubs</c:v>
                </c:pt>
                <c:pt idx="2">
                  <c:v>FSR</c:v>
                </c:pt>
                <c:pt idx="3">
                  <c:v>Travel &amp; Leisure</c:v>
                </c:pt>
                <c:pt idx="4">
                  <c:v>Workplace/Education</c:v>
                </c:pt>
                <c:pt idx="5">
                  <c:v>Fish &amp; Chips</c:v>
                </c:pt>
                <c:pt idx="6">
                  <c:v>QSR excl Fish &amp; Chips</c:v>
                </c:pt>
              </c:strCache>
            </c:strRef>
          </c:cat>
          <c:val>
            <c:numRef>
              <c:f>Sheet1!$B$6:$H$6</c:f>
              <c:numCache>
                <c:formatCode>0.0</c:formatCode>
                <c:ptCount val="7"/>
                <c:pt idx="0" formatCode="General">
                  <c:v>37.799999999999997</c:v>
                </c:pt>
                <c:pt idx="1">
                  <c:v>39.700000000000003</c:v>
                </c:pt>
                <c:pt idx="2">
                  <c:v>41.1</c:v>
                </c:pt>
                <c:pt idx="3" formatCode="General">
                  <c:v>24.2</c:v>
                </c:pt>
                <c:pt idx="4" formatCode="General">
                  <c:v>29.8</c:v>
                </c:pt>
                <c:pt idx="5" formatCode="General">
                  <c:v>69.099999999999994</c:v>
                </c:pt>
                <c:pt idx="6">
                  <c:v>29.7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777-4741-BA89-173790762F4A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   Late Snack/Drink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5686028381959131E-18"/>
                  <c:y val="-3.7275243156063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77-4741-BA89-173790762F4A}"/>
                </c:ext>
              </c:extLst>
            </c:dLbl>
            <c:dLbl>
              <c:idx val="3"/>
              <c:layout>
                <c:manualLayout>
                  <c:x val="-5.2548822705567304E-17"/>
                  <c:y val="-4.15481575580269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19-42F2-B24F-2A558A2E7C8F}"/>
                </c:ext>
              </c:extLst>
            </c:dLbl>
            <c:dLbl>
              <c:idx val="4"/>
              <c:layout>
                <c:manualLayout>
                  <c:x val="-5.2548822705567304E-17"/>
                  <c:y val="9.47595587165621E-4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77-4741-BA89-173790762F4A}"/>
                </c:ext>
              </c:extLst>
            </c:dLbl>
            <c:dLbl>
              <c:idx val="5"/>
              <c:numFmt formatCode="#,##0.0" sourceLinked="0"/>
              <c:spPr/>
              <c:txPr>
                <a:bodyPr/>
                <a:lstStyle/>
                <a:p>
                  <a:pPr>
                    <a:defRPr>
                      <a:solidFill>
                        <a:schemeClr val="tx1">
                          <a:lumMod val="50000"/>
                        </a:schemeClr>
                      </a:solidFill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C78-43E0-A2F5-12F25FFA1D00}"/>
                </c:ext>
              </c:extLst>
            </c:dLbl>
            <c:dLbl>
              <c:idx val="7"/>
              <c:layout>
                <c:manualLayout>
                  <c:x val="0"/>
                  <c:y val="-4.34960406598403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77-4741-BA89-173790762F4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Total OOH</c:v>
                </c:pt>
                <c:pt idx="1">
                  <c:v>Pubs</c:v>
                </c:pt>
                <c:pt idx="2">
                  <c:v>FSR</c:v>
                </c:pt>
                <c:pt idx="3">
                  <c:v>Travel &amp; Leisure</c:v>
                </c:pt>
                <c:pt idx="4">
                  <c:v>Workplace/Education</c:v>
                </c:pt>
                <c:pt idx="5">
                  <c:v>Fish &amp; Chips</c:v>
                </c:pt>
                <c:pt idx="6">
                  <c:v>QSR excl Fish &amp; Chips</c:v>
                </c:pt>
              </c:strCache>
            </c:strRef>
          </c:cat>
          <c:val>
            <c:numRef>
              <c:f>Sheet1!$B$7:$H$7</c:f>
              <c:numCache>
                <c:formatCode>0.0</c:formatCode>
                <c:ptCount val="7"/>
                <c:pt idx="0" formatCode="General">
                  <c:v>4</c:v>
                </c:pt>
                <c:pt idx="1">
                  <c:v>0.9</c:v>
                </c:pt>
                <c:pt idx="2">
                  <c:v>1.1000000000000001</c:v>
                </c:pt>
                <c:pt idx="3" formatCode="General">
                  <c:v>4.5999999999999996</c:v>
                </c:pt>
                <c:pt idx="4" formatCode="General">
                  <c:v>17.100000000000001</c:v>
                </c:pt>
                <c:pt idx="5" formatCode="General">
                  <c:v>0.5</c:v>
                </c:pt>
                <c:pt idx="6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7777-4741-BA89-173790762F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35207680"/>
        <c:axId val="240075520"/>
      </c:barChart>
      <c:catAx>
        <c:axId val="235207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1500000" vert="horz"/>
          <a:lstStyle/>
          <a:p>
            <a:pPr>
              <a:defRPr/>
            </a:pPr>
            <a:endParaRPr lang="en-US"/>
          </a:p>
        </c:txPr>
        <c:crossAx val="240075520"/>
        <c:crosses val="autoZero"/>
        <c:auto val="1"/>
        <c:lblAlgn val="ctr"/>
        <c:lblOffset val="100"/>
        <c:noMultiLvlLbl val="0"/>
      </c:catAx>
      <c:valAx>
        <c:axId val="240075520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352076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147361992295213"/>
          <c:y val="0.10228791785557602"/>
          <c:w val="0.25852638007704798"/>
          <c:h val="0.5837784464816110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1.8664902931761655E-2"/>
          <c:y val="3.5358543457516281E-2"/>
          <c:w val="0.76941786470673801"/>
          <c:h val="0.6821488905968966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Monday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Total OOH</c:v>
                </c:pt>
                <c:pt idx="1">
                  <c:v>Pubs</c:v>
                </c:pt>
                <c:pt idx="2">
                  <c:v>FSR</c:v>
                </c:pt>
                <c:pt idx="3">
                  <c:v>Travel &amp; Leisure</c:v>
                </c:pt>
                <c:pt idx="4">
                  <c:v>Workplace/Education</c:v>
                </c:pt>
                <c:pt idx="5">
                  <c:v>Fish &amp; Chips</c:v>
                </c:pt>
                <c:pt idx="6">
                  <c:v>QSR excl Fish &amp; Chips</c:v>
                </c:pt>
              </c:strCache>
            </c:strRef>
          </c:cat>
          <c:val>
            <c:numRef>
              <c:f>Sheet1!$B$2:$H$2</c:f>
              <c:numCache>
                <c:formatCode>0.0</c:formatCode>
                <c:ptCount val="7"/>
                <c:pt idx="0" formatCode="General">
                  <c:v>11.6</c:v>
                </c:pt>
                <c:pt idx="1">
                  <c:v>11.4</c:v>
                </c:pt>
                <c:pt idx="2">
                  <c:v>8.6999999999999993</c:v>
                </c:pt>
                <c:pt idx="3" formatCode="General">
                  <c:v>12.1</c:v>
                </c:pt>
                <c:pt idx="4" formatCode="General">
                  <c:v>13.2</c:v>
                </c:pt>
                <c:pt idx="5" formatCode="General">
                  <c:v>9.1</c:v>
                </c:pt>
                <c:pt idx="6">
                  <c:v>13.3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FD-45D8-998A-F1F3ADC2F81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Tuesday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Total OOH</c:v>
                </c:pt>
                <c:pt idx="1">
                  <c:v>Pubs</c:v>
                </c:pt>
                <c:pt idx="2">
                  <c:v>FSR</c:v>
                </c:pt>
                <c:pt idx="3">
                  <c:v>Travel &amp; Leisure</c:v>
                </c:pt>
                <c:pt idx="4">
                  <c:v>Workplace/Education</c:v>
                </c:pt>
                <c:pt idx="5">
                  <c:v>Fish &amp; Chips</c:v>
                </c:pt>
                <c:pt idx="6">
                  <c:v>QSR excl Fish &amp; Chips</c:v>
                </c:pt>
              </c:strCache>
            </c:strRef>
          </c:cat>
          <c:val>
            <c:numRef>
              <c:f>Sheet1!$B$3:$H$3</c:f>
              <c:numCache>
                <c:formatCode>0.0</c:formatCode>
                <c:ptCount val="7"/>
                <c:pt idx="0" formatCode="General">
                  <c:v>13.5</c:v>
                </c:pt>
                <c:pt idx="1">
                  <c:v>12.8</c:v>
                </c:pt>
                <c:pt idx="2">
                  <c:v>10.9</c:v>
                </c:pt>
                <c:pt idx="3" formatCode="General">
                  <c:v>16.2</c:v>
                </c:pt>
                <c:pt idx="4" formatCode="General">
                  <c:v>15.2</c:v>
                </c:pt>
                <c:pt idx="5" formatCode="General">
                  <c:v>11</c:v>
                </c:pt>
                <c:pt idx="6">
                  <c:v>14.8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FD-45D8-998A-F1F3ADC2F81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Wednesday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Total OOH</c:v>
                </c:pt>
                <c:pt idx="1">
                  <c:v>Pubs</c:v>
                </c:pt>
                <c:pt idx="2">
                  <c:v>FSR</c:v>
                </c:pt>
                <c:pt idx="3">
                  <c:v>Travel &amp; Leisure</c:v>
                </c:pt>
                <c:pt idx="4">
                  <c:v>Workplace/Education</c:v>
                </c:pt>
                <c:pt idx="5">
                  <c:v>Fish &amp; Chips</c:v>
                </c:pt>
                <c:pt idx="6">
                  <c:v>QSR excl Fish &amp; Chips</c:v>
                </c:pt>
              </c:strCache>
            </c:strRef>
          </c:cat>
          <c:val>
            <c:numRef>
              <c:f>Sheet1!$B$4:$H$4</c:f>
              <c:numCache>
                <c:formatCode>0.0</c:formatCode>
                <c:ptCount val="7"/>
                <c:pt idx="0" formatCode="General">
                  <c:v>14.3</c:v>
                </c:pt>
                <c:pt idx="1">
                  <c:v>14.3</c:v>
                </c:pt>
                <c:pt idx="2">
                  <c:v>13.4</c:v>
                </c:pt>
                <c:pt idx="3" formatCode="General">
                  <c:v>12.9</c:v>
                </c:pt>
                <c:pt idx="4" formatCode="General">
                  <c:v>17.399999999999999</c:v>
                </c:pt>
                <c:pt idx="5" formatCode="General">
                  <c:v>10.1</c:v>
                </c:pt>
                <c:pt idx="6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FD-45D8-998A-F1F3ADC2F81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Thursday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Total OOH</c:v>
                </c:pt>
                <c:pt idx="1">
                  <c:v>Pubs</c:v>
                </c:pt>
                <c:pt idx="2">
                  <c:v>FSR</c:v>
                </c:pt>
                <c:pt idx="3">
                  <c:v>Travel &amp; Leisure</c:v>
                </c:pt>
                <c:pt idx="4">
                  <c:v>Workplace/Education</c:v>
                </c:pt>
                <c:pt idx="5">
                  <c:v>Fish &amp; Chips</c:v>
                </c:pt>
                <c:pt idx="6">
                  <c:v>QSR excl Fish &amp; Chips</c:v>
                </c:pt>
              </c:strCache>
            </c:strRef>
          </c:cat>
          <c:val>
            <c:numRef>
              <c:f>Sheet1!$B$5:$H$5</c:f>
              <c:numCache>
                <c:formatCode>0.0</c:formatCode>
                <c:ptCount val="7"/>
                <c:pt idx="0" formatCode="General">
                  <c:v>13.5</c:v>
                </c:pt>
                <c:pt idx="1">
                  <c:v>14.3</c:v>
                </c:pt>
                <c:pt idx="2">
                  <c:v>13.4</c:v>
                </c:pt>
                <c:pt idx="3" formatCode="General">
                  <c:v>18.600000000000001</c:v>
                </c:pt>
                <c:pt idx="4" formatCode="General">
                  <c:v>8</c:v>
                </c:pt>
                <c:pt idx="5" formatCode="General">
                  <c:v>13.9</c:v>
                </c:pt>
                <c:pt idx="6">
                  <c:v>13.7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FD-45D8-998A-F1F3ADC2F81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Friday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Total OOH</c:v>
                </c:pt>
                <c:pt idx="1">
                  <c:v>Pubs</c:v>
                </c:pt>
                <c:pt idx="2">
                  <c:v>FSR</c:v>
                </c:pt>
                <c:pt idx="3">
                  <c:v>Travel &amp; Leisure</c:v>
                </c:pt>
                <c:pt idx="4">
                  <c:v>Workplace/Education</c:v>
                </c:pt>
                <c:pt idx="5">
                  <c:v>Fish &amp; Chips</c:v>
                </c:pt>
                <c:pt idx="6">
                  <c:v>QSR excl Fish &amp; Chips</c:v>
                </c:pt>
              </c:strCache>
            </c:strRef>
          </c:cat>
          <c:val>
            <c:numRef>
              <c:f>Sheet1!$B$6:$H$6</c:f>
              <c:numCache>
                <c:formatCode>0.0</c:formatCode>
                <c:ptCount val="7"/>
                <c:pt idx="0" formatCode="General">
                  <c:v>18.399999999999999</c:v>
                </c:pt>
                <c:pt idx="1">
                  <c:v>16.5</c:v>
                </c:pt>
                <c:pt idx="2">
                  <c:v>12.9</c:v>
                </c:pt>
                <c:pt idx="3" formatCode="General">
                  <c:v>17.5</c:v>
                </c:pt>
                <c:pt idx="4" formatCode="General">
                  <c:v>26.5</c:v>
                </c:pt>
                <c:pt idx="5" formatCode="General">
                  <c:v>23.9</c:v>
                </c:pt>
                <c:pt idx="6">
                  <c:v>16.8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FD-45D8-998A-F1F3ADC2F81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Saturday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Total OOH</c:v>
                </c:pt>
                <c:pt idx="1">
                  <c:v>Pubs</c:v>
                </c:pt>
                <c:pt idx="2">
                  <c:v>FSR</c:v>
                </c:pt>
                <c:pt idx="3">
                  <c:v>Travel &amp; Leisure</c:v>
                </c:pt>
                <c:pt idx="4">
                  <c:v>Workplace/Education</c:v>
                </c:pt>
                <c:pt idx="5">
                  <c:v>Fish &amp; Chips</c:v>
                </c:pt>
                <c:pt idx="6">
                  <c:v>QSR excl Fish &amp; Chips</c:v>
                </c:pt>
              </c:strCache>
            </c:strRef>
          </c:cat>
          <c:val>
            <c:numRef>
              <c:f>Sheet1!$B$7:$H$7</c:f>
              <c:numCache>
                <c:formatCode>0.0</c:formatCode>
                <c:ptCount val="7"/>
                <c:pt idx="0" formatCode="General">
                  <c:v>16.899999999999999</c:v>
                </c:pt>
                <c:pt idx="1">
                  <c:v>18.399999999999999</c:v>
                </c:pt>
                <c:pt idx="2">
                  <c:v>24.5</c:v>
                </c:pt>
                <c:pt idx="3" formatCode="General">
                  <c:v>12.2</c:v>
                </c:pt>
                <c:pt idx="4" formatCode="General">
                  <c:v>10.7</c:v>
                </c:pt>
                <c:pt idx="5" formatCode="General">
                  <c:v>23.3</c:v>
                </c:pt>
                <c:pt idx="6">
                  <c:v>13.9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EFD-45D8-998A-F1F3ADC2F81F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Sunday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Total OOH</c:v>
                </c:pt>
                <c:pt idx="1">
                  <c:v>Pubs</c:v>
                </c:pt>
                <c:pt idx="2">
                  <c:v>FSR</c:v>
                </c:pt>
                <c:pt idx="3">
                  <c:v>Travel &amp; Leisure</c:v>
                </c:pt>
                <c:pt idx="4">
                  <c:v>Workplace/Education</c:v>
                </c:pt>
                <c:pt idx="5">
                  <c:v>Fish &amp; Chips</c:v>
                </c:pt>
                <c:pt idx="6">
                  <c:v>QSR excl Fish &amp; Chips</c:v>
                </c:pt>
              </c:strCache>
            </c:strRef>
          </c:cat>
          <c:val>
            <c:numRef>
              <c:f>Sheet1!$B$8:$H$8</c:f>
              <c:numCache>
                <c:formatCode>0.0</c:formatCode>
                <c:ptCount val="7"/>
                <c:pt idx="0" formatCode="General">
                  <c:v>11.7</c:v>
                </c:pt>
                <c:pt idx="1">
                  <c:v>12.3</c:v>
                </c:pt>
                <c:pt idx="2">
                  <c:v>16.399999999999999</c:v>
                </c:pt>
                <c:pt idx="3" formatCode="General">
                  <c:v>10.5</c:v>
                </c:pt>
                <c:pt idx="4" formatCode="General">
                  <c:v>8.9</c:v>
                </c:pt>
                <c:pt idx="5" formatCode="General">
                  <c:v>8.8000000000000007</c:v>
                </c:pt>
                <c:pt idx="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EFD-45D8-998A-F1F3ADC2F8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42877952"/>
        <c:axId val="242879488"/>
      </c:barChart>
      <c:catAx>
        <c:axId val="242877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1560000" vert="horz"/>
          <a:lstStyle/>
          <a:p>
            <a:pPr>
              <a:defRPr/>
            </a:pPr>
            <a:endParaRPr lang="en-US"/>
          </a:p>
        </c:txPr>
        <c:crossAx val="242879488"/>
        <c:crosses val="autoZero"/>
        <c:auto val="1"/>
        <c:lblAlgn val="ctr"/>
        <c:lblOffset val="100"/>
        <c:noMultiLvlLbl val="0"/>
      </c:catAx>
      <c:valAx>
        <c:axId val="242879488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42877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148382962499578"/>
          <c:y val="4.3001003091114376E-2"/>
          <c:w val="0.14475171127951506"/>
          <c:h val="0.650054036338950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98274216094113E-2"/>
          <c:y val="0.28927881625901197"/>
          <c:w val="0.95526315789473704"/>
          <c:h val="0.5511468326945783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cat>
            <c:strRef>
              <c:f>Sheet1!$B$1:$J$1</c:f>
              <c:strCache>
                <c:ptCount val="9"/>
                <c:pt idx="0">
                  <c:v>Q4 21</c:v>
                </c:pt>
                <c:pt idx="1">
                  <c:v>Q1 22</c:v>
                </c:pt>
                <c:pt idx="2">
                  <c:v>Q2 22</c:v>
                </c:pt>
                <c:pt idx="3">
                  <c:v>Q3 22</c:v>
                </c:pt>
                <c:pt idx="4">
                  <c:v>Q4 22</c:v>
                </c:pt>
                <c:pt idx="5">
                  <c:v>Q1 23</c:v>
                </c:pt>
                <c:pt idx="6">
                  <c:v>Q2 23</c:v>
                </c:pt>
                <c:pt idx="7">
                  <c:v>Q3 23</c:v>
                </c:pt>
                <c:pt idx="8">
                  <c:v>Q4 23</c:v>
                </c:pt>
              </c:strCache>
            </c:strRef>
          </c:cat>
          <c:val>
            <c:numRef>
              <c:f>Sheet1!$B$2:$J$2</c:f>
              <c:numCache>
                <c:formatCode>0.0%</c:formatCode>
                <c:ptCount val="9"/>
                <c:pt idx="0">
                  <c:v>-8.0000000000000002E-3</c:v>
                </c:pt>
                <c:pt idx="1">
                  <c:v>-6.7000000000000004E-2</c:v>
                </c:pt>
                <c:pt idx="2">
                  <c:v>-7.0999999999999994E-2</c:v>
                </c:pt>
                <c:pt idx="3">
                  <c:v>-2.8000000000000001E-2</c:v>
                </c:pt>
                <c:pt idx="4">
                  <c:v>-5.2999999999999999E-2</c:v>
                </c:pt>
                <c:pt idx="5">
                  <c:v>0</c:v>
                </c:pt>
                <c:pt idx="6">
                  <c:v>5.8999999999999997E-2</c:v>
                </c:pt>
                <c:pt idx="7">
                  <c:v>8.2000000000000003E-2</c:v>
                </c:pt>
                <c:pt idx="8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6F-4EAF-8BE0-43C8CCBE68B5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1"/>
              <c:layout>
                <c:manualLayout>
                  <c:x val="0"/>
                  <c:y val="7.824364578423852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81E-49A7-B506-55900D33CC06}"/>
                </c:ext>
              </c:extLst>
            </c:dLbl>
            <c:dLbl>
              <c:idx val="2"/>
              <c:layout>
                <c:manualLayout>
                  <c:x val="2.1968202151742156E-3"/>
                  <c:y val="6.147715025904455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16F-4EAF-8BE0-43C8CCBE68B5}"/>
                </c:ext>
              </c:extLst>
            </c:dLbl>
            <c:dLbl>
              <c:idx val="3"/>
              <c:layout>
                <c:manualLayout>
                  <c:x val="-4.3936404303484312E-3"/>
                  <c:y val="6.70664221662753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8E3-4983-928B-3E684039798A}"/>
                </c:ext>
              </c:extLst>
            </c:dLbl>
            <c:dLbl>
              <c:idx val="6"/>
              <c:layout>
                <c:manualLayout>
                  <c:x val="-8.0549144045802357E-17"/>
                  <c:y val="4.471109479934993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12-4ACF-98AD-C18A4BEFE37C}"/>
                </c:ext>
              </c:extLst>
            </c:dLbl>
            <c:dLbl>
              <c:idx val="7"/>
              <c:layout>
                <c:manualLayout>
                  <c:x val="-8.7872808606968625E-3"/>
                  <c:y val="2.235576743242453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16F-4EAF-8BE0-43C8CCBE68B5}"/>
                </c:ext>
              </c:extLst>
            </c:dLbl>
            <c:dLbl>
              <c:idx val="8"/>
              <c:layout>
                <c:manualLayout>
                  <c:x val="2.1968202151742156E-3"/>
                  <c:y val="1.117810374896209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16F-4EAF-8BE0-43C8CCBE68B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Q4 21</c:v>
                </c:pt>
                <c:pt idx="1">
                  <c:v>Q1 22</c:v>
                </c:pt>
                <c:pt idx="2">
                  <c:v>Q2 22</c:v>
                </c:pt>
                <c:pt idx="3">
                  <c:v>Q3 22</c:v>
                </c:pt>
                <c:pt idx="4">
                  <c:v>Q4 22</c:v>
                </c:pt>
                <c:pt idx="5">
                  <c:v>Q1 23</c:v>
                </c:pt>
                <c:pt idx="6">
                  <c:v>Q2 23</c:v>
                </c:pt>
                <c:pt idx="7">
                  <c:v>Q3 23</c:v>
                </c:pt>
                <c:pt idx="8">
                  <c:v>Q4 23</c:v>
                </c:pt>
              </c:strCache>
            </c:strRef>
          </c:cat>
          <c:val>
            <c:numRef>
              <c:f>Sheet1!$B$3:$J$3</c:f>
              <c:numCache>
                <c:formatCode>0.0%</c:formatCode>
                <c:ptCount val="9"/>
                <c:pt idx="0">
                  <c:v>0.14499999999999999</c:v>
                </c:pt>
                <c:pt idx="1">
                  <c:v>0.14499999999999999</c:v>
                </c:pt>
                <c:pt idx="2">
                  <c:v>0.1</c:v>
                </c:pt>
                <c:pt idx="3">
                  <c:v>-4.3999999999999997E-2</c:v>
                </c:pt>
                <c:pt idx="4">
                  <c:v>3.6999999999999998E-2</c:v>
                </c:pt>
                <c:pt idx="5">
                  <c:v>3.5999999999999997E-2</c:v>
                </c:pt>
                <c:pt idx="6">
                  <c:v>0.11</c:v>
                </c:pt>
                <c:pt idx="7">
                  <c:v>8.0000000000000002E-3</c:v>
                </c:pt>
                <c:pt idx="8">
                  <c:v>-4.4999999999999998E-2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16F-4EAF-8BE0-43C8CCBE6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89445632"/>
        <c:axId val="189447552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dLbls>
            <c:dLbl>
              <c:idx val="0"/>
              <c:layout>
                <c:manualLayout>
                  <c:x val="-5.5052314592265846E-2"/>
                  <c:y val="-8.5229685586402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16F-4EAF-8BE0-43C8CCBE68B5}"/>
                </c:ext>
              </c:extLst>
            </c:dLbl>
            <c:dLbl>
              <c:idx val="1"/>
              <c:layout>
                <c:manualLayout>
                  <c:x val="-4.7001054992637195E-2"/>
                  <c:y val="-8.5229685586402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16F-4EAF-8BE0-43C8CCBE68B5}"/>
                </c:ext>
              </c:extLst>
            </c:dLbl>
            <c:dLbl>
              <c:idx val="2"/>
              <c:layout>
                <c:manualLayout>
                  <c:x val="-5.0911394975647339E-2"/>
                  <c:y val="-9.64073492698653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16F-4EAF-8BE0-43C8CCBE68B5}"/>
                </c:ext>
              </c:extLst>
            </c:dLbl>
            <c:dLbl>
              <c:idx val="3"/>
              <c:layout>
                <c:manualLayout>
                  <c:x val="-5.0911394975647374E-2"/>
                  <c:y val="4.33134467734176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16F-4EAF-8BE0-43C8CCBE68B5}"/>
                </c:ext>
              </c:extLst>
            </c:dLbl>
            <c:dLbl>
              <c:idx val="4"/>
              <c:layout>
                <c:manualLayout>
                  <c:x val="-4.8461853946743197E-2"/>
                  <c:y val="0.1327347562411188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8E3-4983-928B-3E684039798A}"/>
                </c:ext>
              </c:extLst>
            </c:dLbl>
            <c:dLbl>
              <c:idx val="5"/>
              <c:layout>
                <c:manualLayout>
                  <c:x val="-7.4823696528833777E-2"/>
                  <c:y val="-6.28743582194773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8E3-4983-928B-3E684039798A}"/>
                </c:ext>
              </c:extLst>
            </c:dLbl>
            <c:dLbl>
              <c:idx val="6"/>
              <c:layout>
                <c:manualLayout>
                  <c:x val="-5.5052314592265846E-2"/>
                  <c:y val="-8.52296855864026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12-4ACF-98AD-C18A4BEFE37C}"/>
                </c:ext>
              </c:extLst>
            </c:dLbl>
            <c:dLbl>
              <c:idx val="7"/>
              <c:layout>
                <c:manualLayout>
                  <c:x val="-6.3839595452962708E-2"/>
                  <c:y val="-9.640734926986538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16F-4EAF-8BE0-43C8CCBE68B5}"/>
                </c:ext>
              </c:extLst>
            </c:dLbl>
            <c:dLbl>
              <c:idx val="8"/>
              <c:layout>
                <c:manualLayout>
                  <c:x val="-1.8227726534976233E-2"/>
                  <c:y val="-0.13552917216198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16F-4EAF-8BE0-43C8CCBE68B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FFC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Q4 21</c:v>
                </c:pt>
                <c:pt idx="1">
                  <c:v>Q1 22</c:v>
                </c:pt>
                <c:pt idx="2">
                  <c:v>Q2 22</c:v>
                </c:pt>
                <c:pt idx="3">
                  <c:v>Q3 22</c:v>
                </c:pt>
                <c:pt idx="4">
                  <c:v>Q4 22</c:v>
                </c:pt>
                <c:pt idx="5">
                  <c:v>Q1 23</c:v>
                </c:pt>
                <c:pt idx="6">
                  <c:v>Q2 23</c:v>
                </c:pt>
                <c:pt idx="7">
                  <c:v>Q3 23</c:v>
                </c:pt>
                <c:pt idx="8">
                  <c:v>Q4 23</c:v>
                </c:pt>
              </c:strCache>
            </c:strRef>
          </c:cat>
          <c:val>
            <c:numRef>
              <c:f>Sheet1!$B$4:$J$4</c:f>
              <c:numCache>
                <c:formatCode>0.0%</c:formatCode>
                <c:ptCount val="9"/>
                <c:pt idx="0">
                  <c:v>0.13600000000000001</c:v>
                </c:pt>
                <c:pt idx="1">
                  <c:v>6.8000000000000005E-2</c:v>
                </c:pt>
                <c:pt idx="2">
                  <c:v>2.1000000000000001E-2</c:v>
                </c:pt>
                <c:pt idx="3">
                  <c:v>-7.0999999999999994E-2</c:v>
                </c:pt>
                <c:pt idx="4">
                  <c:v>-1.7999999999999999E-2</c:v>
                </c:pt>
                <c:pt idx="5">
                  <c:v>3.5999999999999997E-2</c:v>
                </c:pt>
                <c:pt idx="6">
                  <c:v>0.17599999999999999</c:v>
                </c:pt>
                <c:pt idx="7">
                  <c:v>9.0999999999999998E-2</c:v>
                </c:pt>
                <c:pt idx="8">
                  <c:v>8.5999999999999993E-2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16F-4EAF-8BE0-43C8CCBE6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445632"/>
        <c:axId val="189447552"/>
      </c:lineChart>
      <c:catAx>
        <c:axId val="189445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89447552"/>
        <c:crosses val="autoZero"/>
        <c:auto val="0"/>
        <c:lblAlgn val="ctr"/>
        <c:lblOffset val="100"/>
        <c:noMultiLvlLbl val="0"/>
      </c:catAx>
      <c:valAx>
        <c:axId val="18944755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1894456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3056787449053212E-2"/>
          <c:y val="0.12951039716096893"/>
          <c:w val="0.92392071447392254"/>
          <c:h val="6.90582962499346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+mn-lt"/>
        </a:defRPr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98245614035101E-2"/>
          <c:y val="0.22221294517605639"/>
          <c:w val="0.95526315789473704"/>
          <c:h val="0.6182126545424879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YE Dec 21</c:v>
                </c:pt>
                <c:pt idx="1">
                  <c:v>YE Dec 22</c:v>
                </c:pt>
                <c:pt idx="2">
                  <c:v>YE Dec 23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6.8000000000000005E-2</c:v>
                </c:pt>
                <c:pt idx="1">
                  <c:v>-5.1999999999999998E-2</c:v>
                </c:pt>
                <c:pt idx="2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372-410C-9C96-97A5D9D1660C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0"/>
              <c:layout>
                <c:manualLayout>
                  <c:x val="-2.0492084327347344E-2"/>
                  <c:y val="3.398987581074278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5DC-4500-B9FA-B1C8E519E49B}"/>
                </c:ext>
              </c:extLst>
            </c:dLbl>
            <c:dLbl>
              <c:idx val="1"/>
              <c:layout>
                <c:manualLayout>
                  <c:x val="4.6107189736531495E-2"/>
                  <c:y val="-8.441852574506289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372-410C-9C96-97A5D9D1660C}"/>
                </c:ext>
              </c:extLst>
            </c:dLbl>
            <c:dLbl>
              <c:idx val="2"/>
              <c:layout>
                <c:manualLayout>
                  <c:x val="8.1968337309389322E-2"/>
                  <c:y val="-6.416117340088491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72-410C-9C96-97A5D9D1660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YE Dec 21</c:v>
                </c:pt>
                <c:pt idx="1">
                  <c:v>YE Dec 22</c:v>
                </c:pt>
                <c:pt idx="2">
                  <c:v>YE Dec 23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0.17</c:v>
                </c:pt>
                <c:pt idx="1">
                  <c:v>0.05</c:v>
                </c:pt>
                <c:pt idx="2">
                  <c:v>2.3E-2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372-410C-9C96-97A5D9D16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89985920"/>
        <c:axId val="189987840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dLbls>
            <c:dLbl>
              <c:idx val="0"/>
              <c:layout>
                <c:manualLayout>
                  <c:x val="-0.12213282259099012"/>
                  <c:y val="-8.276221316862512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72-410C-9C96-97A5D9D1660C}"/>
                </c:ext>
              </c:extLst>
            </c:dLbl>
            <c:dLbl>
              <c:idx val="1"/>
              <c:layout>
                <c:manualLayout>
                  <c:x val="-0.15059140639433705"/>
                  <c:y val="0.1288919713281864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5DC-4500-B9FA-B1C8E519E49B}"/>
                </c:ext>
              </c:extLst>
            </c:dLbl>
            <c:dLbl>
              <c:idx val="2"/>
              <c:layout>
                <c:manualLayout>
                  <c:x val="-9.7865434775067012E-2"/>
                  <c:y val="-0.1044703346554776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72-410C-9C96-97A5D9D166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FFC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YE Dec 21</c:v>
                </c:pt>
                <c:pt idx="1">
                  <c:v>YE Dec 22</c:v>
                </c:pt>
                <c:pt idx="2">
                  <c:v>YE Dec 23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0.249</c:v>
                </c:pt>
                <c:pt idx="1">
                  <c:v>-5.0000000000000001E-3</c:v>
                </c:pt>
                <c:pt idx="2">
                  <c:v>9.6000000000000002E-2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72-410C-9C96-97A5D9D16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985920"/>
        <c:axId val="189987840"/>
      </c:lineChart>
      <c:catAx>
        <c:axId val="18998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89987840"/>
        <c:crosses val="autoZero"/>
        <c:auto val="0"/>
        <c:lblAlgn val="ctr"/>
        <c:lblOffset val="100"/>
        <c:noMultiLvlLbl val="0"/>
      </c:catAx>
      <c:valAx>
        <c:axId val="18998784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18998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+mn-lt"/>
        </a:defRPr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30237498478721581"/>
          <c:y val="1.6746210295141679E-2"/>
          <c:w val="0.6477309542595433"/>
          <c:h val="0.936313589290146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CC00"/>
            </a:solidFill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CFD7-4C91-86C0-298CCA20F733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CFD7-4C91-86C0-298CCA20F733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CFD7-4C91-86C0-298CCA20F733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CFD7-4C91-86C0-298CCA20F733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CFD7-4C91-86C0-298CCA20F733}"/>
              </c:ext>
            </c:extLst>
          </c:dPt>
          <c:dLbls>
            <c:numFmt formatCode="#,##0.000_);[Red]\(#,##0.000\)" sourceLinked="0"/>
            <c:spPr>
              <a:noFill/>
              <a:ln w="2554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Seafood</c:v>
                </c:pt>
                <c:pt idx="1">
                  <c:v>Pork</c:v>
                </c:pt>
                <c:pt idx="2">
                  <c:v>Lamb</c:v>
                </c:pt>
                <c:pt idx="3">
                  <c:v>Beef and Veal</c:v>
                </c:pt>
                <c:pt idx="4">
                  <c:v>Poultry</c:v>
                </c:pt>
              </c:strCache>
            </c:strRef>
          </c:cat>
          <c:val>
            <c:numRef>
              <c:f>Sheet1!$B$2:$B$6</c:f>
              <c:numCache>
                <c:formatCode>_-* #,##0_-;\-* #,##0_-;_-* "-"??_-;_-@_-</c:formatCode>
                <c:ptCount val="5"/>
                <c:pt idx="0">
                  <c:v>-2114</c:v>
                </c:pt>
                <c:pt idx="1">
                  <c:v>-286</c:v>
                </c:pt>
                <c:pt idx="2">
                  <c:v>3698</c:v>
                </c:pt>
                <c:pt idx="3">
                  <c:v>23192</c:v>
                </c:pt>
                <c:pt idx="4">
                  <c:v>65901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6E273D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CFD7-4C91-86C0-298CCA20F7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43004160"/>
        <c:axId val="243005696"/>
      </c:barChart>
      <c:catAx>
        <c:axId val="2430041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9578">
            <a:noFill/>
          </a:ln>
        </c:spPr>
        <c:crossAx val="24300569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3005696"/>
        <c:scaling>
          <c:orientation val="minMax"/>
        </c:scaling>
        <c:delete val="0"/>
        <c:axPos val="t"/>
        <c:numFmt formatCode="_-* #,##0_-;\-* #,##0_-;_-* &quot;-&quot;??_-;_-@_-" sourceLinked="1"/>
        <c:majorTickMark val="none"/>
        <c:minorTickMark val="none"/>
        <c:tickLblPos val="none"/>
        <c:spPr>
          <a:ln w="9578">
            <a:noFill/>
          </a:ln>
        </c:spPr>
        <c:crossAx val="243004160"/>
        <c:crosses val="autoZero"/>
        <c:crossBetween val="between"/>
        <c:dispUnits>
          <c:builtInUnit val="thousands"/>
        </c:dispUnits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+mn-lt"/>
          <a:ea typeface="Arial Narrow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98245614035101E-2"/>
          <c:y val="0.46099773994159288"/>
          <c:w val="0.95526315789473704"/>
          <c:h val="0.3834750596882317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YE Dec 21</c:v>
                </c:pt>
                <c:pt idx="1">
                  <c:v>YE Dec 22</c:v>
                </c:pt>
                <c:pt idx="2">
                  <c:v>YE Dec 23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0.13800000000000001</c:v>
                </c:pt>
                <c:pt idx="1">
                  <c:v>-2.5000000000000001E-2</c:v>
                </c:pt>
                <c:pt idx="2">
                  <c:v>6.4000000000000001E-2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39-4755-B589-A4ECE4E3F882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0"/>
              <c:layout>
                <c:manualLayout>
                  <c:x val="2.4283621223311319E-2"/>
                  <c:y val="8.0947184997189267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062150295538362"/>
                      <c:h val="8.701479809252600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F239-4755-B589-A4ECE4E3F882}"/>
                </c:ext>
              </c:extLst>
            </c:dLbl>
            <c:dLbl>
              <c:idx val="1"/>
              <c:layout>
                <c:manualLayout>
                  <c:x val="1.8212954929503405E-2"/>
                  <c:y val="8.094399822560521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62882867379399"/>
                      <c:h val="0.105227197693287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F239-4755-B589-A4ECE4E3F882}"/>
                </c:ext>
              </c:extLst>
            </c:dLbl>
            <c:dLbl>
              <c:idx val="2"/>
              <c:layout>
                <c:manualLayout>
                  <c:x val="7.4996713584726177E-2"/>
                  <c:y val="-5.05899988910035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13249153299923"/>
                      <c:h val="6.88023984917647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F239-4755-B589-A4ECE4E3F88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YE Dec 21</c:v>
                </c:pt>
                <c:pt idx="1">
                  <c:v>YE Dec 22</c:v>
                </c:pt>
                <c:pt idx="2">
                  <c:v>YE Dec 23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0.14499999999999999</c:v>
                </c:pt>
                <c:pt idx="1">
                  <c:v>0.20300000000000001</c:v>
                </c:pt>
                <c:pt idx="2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39-4755-B589-A4ECE4E3F8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89985920"/>
        <c:axId val="189987840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dLbls>
            <c:dLbl>
              <c:idx val="0"/>
              <c:layout>
                <c:manualLayout>
                  <c:x val="-0.17745256208934748"/>
                  <c:y val="-4.9577720897445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>
                      <a:solidFill>
                        <a:srgbClr val="FFC000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62882867379401"/>
                      <c:h val="8.29675981812457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239-4755-B589-A4ECE4E3F882}"/>
                </c:ext>
              </c:extLst>
            </c:dLbl>
            <c:dLbl>
              <c:idx val="2"/>
              <c:layout>
                <c:manualLayout>
                  <c:x val="-0.15597542000387199"/>
                  <c:y val="-6.57669985583046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D70-481C-A979-BB0B448638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FFC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YE Dec 21</c:v>
                </c:pt>
                <c:pt idx="1">
                  <c:v>YE Dec 22</c:v>
                </c:pt>
                <c:pt idx="2">
                  <c:v>YE Dec 23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0.30099999999999999</c:v>
                </c:pt>
                <c:pt idx="1">
                  <c:v>0.17299999999999999</c:v>
                </c:pt>
                <c:pt idx="2">
                  <c:v>9.8000000000000004E-2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239-4755-B589-A4ECE4E3F8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985920"/>
        <c:axId val="189987840"/>
      </c:lineChart>
      <c:catAx>
        <c:axId val="18998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89987840"/>
        <c:crosses val="autoZero"/>
        <c:auto val="0"/>
        <c:lblAlgn val="ctr"/>
        <c:lblOffset val="100"/>
        <c:noMultiLvlLbl val="0"/>
      </c:catAx>
      <c:valAx>
        <c:axId val="18998784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18998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+mn-lt"/>
        </a:defRPr>
      </a:pPr>
      <a:endParaRPr lang="en-US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461868475267265E-2"/>
          <c:y val="3.5358543457516281E-2"/>
          <c:w val="0.72666239237006991"/>
          <c:h val="0.861286983745589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Poultry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38.799999999999997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17-4471-B0AC-8E9AA1A93EB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Beef &amp; Veal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  <c:pt idx="0">
                  <c:v>23.4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17-4471-B0AC-8E9AA1A93EB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Lamb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717-4471-B0AC-8E9AA1A93EB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Pork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  <c:pt idx="0">
                  <c:v>22.6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717-4471-B0AC-8E9AA1A93EB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Seafood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717-4471-B0AC-8E9AA1A93EB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Sheet1!$B$6</c:f>
              <c:numCache>
                <c:formatCode>0.0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717-4471-B0AC-8E9AA1A93E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3046656"/>
        <c:axId val="243056640"/>
      </c:barChart>
      <c:catAx>
        <c:axId val="243046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243056640"/>
        <c:crosses val="autoZero"/>
        <c:auto val="1"/>
        <c:lblAlgn val="ctr"/>
        <c:lblOffset val="100"/>
        <c:noMultiLvlLbl val="0"/>
      </c:catAx>
      <c:valAx>
        <c:axId val="243056640"/>
        <c:scaling>
          <c:orientation val="minMax"/>
          <c:max val="100"/>
        </c:scaling>
        <c:delete val="1"/>
        <c:axPos val="l"/>
        <c:numFmt formatCode="0.0" sourceLinked="1"/>
        <c:majorTickMark val="out"/>
        <c:minorTickMark val="none"/>
        <c:tickLblPos val="nextTo"/>
        <c:crossAx val="243046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250771024117888"/>
          <c:y val="0.11129187010197064"/>
          <c:w val="0.31688467543863424"/>
          <c:h val="0.81202773365578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7.2205739094782312E-2"/>
          <c:w val="0.55946427411296085"/>
          <c:h val="0.816885785434706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Non-Fried Fish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 formatCode="0.0">
                  <c:v>24.1</c:v>
                </c:pt>
                <c:pt idx="1">
                  <c:v>24.4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B4-40B3-A3F5-2E2EE34020B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Fried Fish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 formatCode="0.0">
                  <c:v>40.799999999999997</c:v>
                </c:pt>
                <c:pt idx="1">
                  <c:v>36.9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B4-40B3-A3F5-2E2EE34020B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Fish Burger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 formatCode="0.0">
                  <c:v>7.5</c:v>
                </c:pt>
                <c:pt idx="1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B4-40B3-A3F5-2E2EE34020B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Fish Filling Other</c:v>
                </c:pt>
              </c:strCache>
            </c:strRef>
          </c:tx>
          <c:invertIfNegative val="0"/>
          <c:dLbls>
            <c:dLbl>
              <c:idx val="0"/>
              <c:numFmt formatCode="#,##0" sourceLinked="0"/>
              <c:spPr/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FFF-4FCA-BD1E-44337F4F64F7}"/>
                </c:ext>
              </c:extLst>
            </c:dLbl>
            <c:dLbl>
              <c:idx val="1"/>
              <c:numFmt formatCode="#,##0" sourceLinked="0"/>
              <c:spPr/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FFF-4FCA-BD1E-44337F4F64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 formatCode="0.0">
                  <c:v>7.8</c:v>
                </c:pt>
                <c:pt idx="1">
                  <c:v>8.8000000000000007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B4-40B3-A3F5-2E2EE34020B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Fish Other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Sheet1!$B$6:$C$6</c:f>
              <c:numCache>
                <c:formatCode>0.0</c:formatCode>
                <c:ptCount val="2"/>
                <c:pt idx="0">
                  <c:v>0.1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B4-40B3-A3F5-2E2EE34020B8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Total Shellfish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Sheet1!$B$7:$C$7</c:f>
              <c:numCache>
                <c:formatCode>0.0</c:formatCode>
                <c:ptCount val="2"/>
                <c:pt idx="0">
                  <c:v>16.100000000000001</c:v>
                </c:pt>
                <c:pt idx="1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35B4-40B3-A3F5-2E2EE34020B8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Seafood Other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6.45834889386472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5B4-40B3-A3F5-2E2EE34020B8}"/>
                </c:ext>
              </c:extLst>
            </c:dLbl>
            <c:dLbl>
              <c:idx val="1"/>
              <c:layout>
                <c:manualLayout>
                  <c:x val="3.2104522212663892E-3"/>
                  <c:y val="-4.84376167039854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5B4-40B3-A3F5-2E2EE34020B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Sheet1!$B$8:$C$8</c:f>
              <c:numCache>
                <c:formatCode>0.0</c:formatCode>
                <c:ptCount val="2"/>
                <c:pt idx="0">
                  <c:v>3.6</c:v>
                </c:pt>
                <c:pt idx="1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35B4-40B3-A3F5-2E2EE34020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244322304"/>
        <c:axId val="244323840"/>
      </c:barChart>
      <c:catAx>
        <c:axId val="244322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244323840"/>
        <c:crosses val="autoZero"/>
        <c:auto val="1"/>
        <c:lblAlgn val="ctr"/>
        <c:lblOffset val="100"/>
        <c:noMultiLvlLbl val="0"/>
      </c:catAx>
      <c:valAx>
        <c:axId val="244323840"/>
        <c:scaling>
          <c:orientation val="minMax"/>
          <c:max val="100"/>
        </c:scaling>
        <c:delete val="1"/>
        <c:axPos val="l"/>
        <c:numFmt formatCode="0.0" sourceLinked="1"/>
        <c:majorTickMark val="out"/>
        <c:minorTickMark val="none"/>
        <c:tickLblPos val="nextTo"/>
        <c:crossAx val="244322304"/>
        <c:crosses val="autoZero"/>
        <c:crossBetween val="between"/>
      </c:valAx>
    </c:plotArea>
    <c:legend>
      <c:legendPos val="r"/>
      <c:legendEntry>
        <c:idx val="5"/>
        <c:txPr>
          <a:bodyPr/>
          <a:lstStyle/>
          <a:p>
            <a:pPr algn="ctr">
              <a:defRPr/>
            </a:pPr>
            <a:endParaRPr lang="en-US"/>
          </a:p>
        </c:txPr>
      </c:legendEntry>
      <c:legendEntry>
        <c:idx val="6"/>
        <c:txPr>
          <a:bodyPr/>
          <a:lstStyle/>
          <a:p>
            <a:pPr algn="ctr">
              <a:defRPr/>
            </a:pPr>
            <a:endParaRPr lang="en-US"/>
          </a:p>
        </c:txPr>
      </c:legendEntry>
      <c:layout>
        <c:manualLayout>
          <c:xMode val="edge"/>
          <c:yMode val="edge"/>
          <c:x val="0.58118563770071963"/>
          <c:y val="6.595493458220171E-2"/>
          <c:w val="0.40196884142363082"/>
          <c:h val="0.8135339277853616"/>
        </c:manualLayout>
      </c:layout>
      <c:overlay val="0"/>
      <c:txPr>
        <a:bodyPr/>
        <a:lstStyle/>
        <a:p>
          <a:pPr algn="ctr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335795261842324E-2"/>
          <c:y val="0"/>
          <c:w val="0.46636314261239253"/>
          <c:h val="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Non-Fried Fish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Sheet1!$B$2</c:f>
              <c:numCache>
                <c:formatCode>0.0</c:formatCode>
                <c:ptCount val="1"/>
                <c:pt idx="0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98-4A3A-8AF7-21C8AFC7CDE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Fried Fish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  <c:pt idx="0">
                  <c:v>-4.0999999999999996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98-4A3A-8AF7-21C8AFC7CDED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Fish Burger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  <c:pt idx="0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E98-4A3A-8AF7-21C8AFC7CDED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Fish Filling Other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1195048343421455E-2"/>
                  <c:y val="-7.88227970424693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879-4916-B0D5-7A1A0A8E6BF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  <c:pt idx="0">
                  <c:v>0.9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E98-4A3A-8AF7-21C8AFC7CDED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Fish Other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0241963982895025E-2"/>
                  <c:y val="-7.22533959448679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879-4916-B0D5-7A1A0A8E6BF2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Sheet1!$B$6</c:f>
              <c:numCache>
                <c:formatCode>0.0</c:formatCode>
                <c:ptCount val="1"/>
                <c:pt idx="0">
                  <c:v>-0.1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E98-4A3A-8AF7-21C8AFC7CDED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Total Shellfish</c:v>
                </c:pt>
              </c:strCache>
            </c:strRef>
          </c:tx>
          <c:invertIfNegative val="0"/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0A8-4BC0-9575-72CE99F4B0A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Sheet1!$B$7</c:f>
              <c:numCache>
                <c:formatCode>0.0</c:formatCode>
                <c:ptCount val="1"/>
                <c:pt idx="0">
                  <c:v>-0.8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98-4A3A-8AF7-21C8AFC7CDED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Seafood Other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1.66614014693314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98-4A3A-8AF7-21C8AFC7CDE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Sheet1!$B$8</c:f>
              <c:numCache>
                <c:formatCode>0.0</c:formatCode>
                <c:ptCount val="1"/>
                <c:pt idx="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98-4A3A-8AF7-21C8AFC7CD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244393088"/>
        <c:axId val="244394624"/>
      </c:barChart>
      <c:catAx>
        <c:axId val="24439308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one"/>
        <c:crossAx val="244394624"/>
        <c:crosses val="autoZero"/>
        <c:auto val="1"/>
        <c:lblAlgn val="ctr"/>
        <c:lblOffset val="100"/>
        <c:noMultiLvlLbl val="0"/>
      </c:catAx>
      <c:valAx>
        <c:axId val="244394624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one"/>
        <c:crossAx val="244393088"/>
        <c:crosses val="autoZero"/>
        <c:crossBetween val="between"/>
      </c:valAx>
    </c:plotArea>
    <c:legend>
      <c:legendPos val="r"/>
      <c:legendEntry>
        <c:idx val="5"/>
        <c:txPr>
          <a:bodyPr/>
          <a:lstStyle/>
          <a:p>
            <a:pPr algn="ctr">
              <a:defRPr/>
            </a:pPr>
            <a:endParaRPr lang="en-US"/>
          </a:p>
        </c:txPr>
      </c:legendEntry>
      <c:legendEntry>
        <c:idx val="6"/>
        <c:txPr>
          <a:bodyPr/>
          <a:lstStyle/>
          <a:p>
            <a:pPr algn="ctr">
              <a:defRPr/>
            </a:pPr>
            <a:endParaRPr lang="en-US"/>
          </a:p>
        </c:txPr>
      </c:legendEntry>
      <c:layout>
        <c:manualLayout>
          <c:xMode val="edge"/>
          <c:yMode val="edge"/>
          <c:x val="0.52972350145958469"/>
          <c:y val="6.8752098579389756E-2"/>
          <c:w val="0.34154800286246356"/>
          <c:h val="0.81292592083661797"/>
        </c:manualLayout>
      </c:layout>
      <c:overlay val="0"/>
      <c:txPr>
        <a:bodyPr/>
        <a:lstStyle/>
        <a:p>
          <a:pPr algn="ctr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Tckts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F8D-4C64-80DC-92A8D1A5003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F8D-4C64-80DC-92A8D1A5003A}"/>
              </c:ext>
            </c:extLst>
          </c:dPt>
          <c:dLbls>
            <c:dLbl>
              <c:idx val="0"/>
              <c:layout>
                <c:manualLayout>
                  <c:x val="2.0298987558001889E-2"/>
                  <c:y val="4.2481500261558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80-42B4-AE73-069F780CB3AC}"/>
                </c:ext>
              </c:extLst>
            </c:dLbl>
            <c:dLbl>
              <c:idx val="5"/>
              <c:layout>
                <c:manualLayout>
                  <c:x val="8.6270647173703474E-2"/>
                  <c:y val="1.3378946622016663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8D-4C64-80DC-92A8D1A5003A}"/>
                </c:ext>
              </c:extLst>
            </c:dLbl>
            <c:dLbl>
              <c:idx val="6"/>
              <c:layout>
                <c:manualLayout>
                  <c:x val="3.8060227062719484E-2"/>
                  <c:y val="1.27434466574708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8D-4C64-80DC-92A8D1A5003A}"/>
                </c:ext>
              </c:extLst>
            </c:dLbl>
            <c:numFmt formatCode="[$£-809]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"£"#,##0.00</c:formatCode>
                <c:ptCount val="7"/>
                <c:pt idx="0">
                  <c:v>5.27</c:v>
                </c:pt>
                <c:pt idx="1">
                  <c:v>5.71</c:v>
                </c:pt>
                <c:pt idx="2">
                  <c:v>6.32</c:v>
                </c:pt>
                <c:pt idx="3">
                  <c:v>6.45</c:v>
                </c:pt>
                <c:pt idx="4">
                  <c:v>6.96</c:v>
                </c:pt>
                <c:pt idx="5">
                  <c:v>4.45</c:v>
                </c:pt>
                <c:pt idx="6">
                  <c:v>5.09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8D-4C64-80DC-92A8D1A500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4488448"/>
        <c:axId val="244490240"/>
      </c:barChart>
      <c:catAx>
        <c:axId val="244488448"/>
        <c:scaling>
          <c:orientation val="maxMin"/>
        </c:scaling>
        <c:delete val="0"/>
        <c:axPos val="r"/>
        <c:numFmt formatCode="General" sourceLinked="0"/>
        <c:majorTickMark val="none"/>
        <c:minorTickMark val="none"/>
        <c:tickLblPos val="low"/>
        <c:crossAx val="244490240"/>
        <c:crosses val="autoZero"/>
        <c:auto val="1"/>
        <c:lblAlgn val="ctr"/>
        <c:lblOffset val="100"/>
        <c:noMultiLvlLbl val="0"/>
      </c:catAx>
      <c:valAx>
        <c:axId val="244490240"/>
        <c:scaling>
          <c:orientation val="maxMin"/>
        </c:scaling>
        <c:delete val="0"/>
        <c:axPos val="t"/>
        <c:numFmt formatCode="[$£-809]#,##0_);[Red]\([$£-809]#,##0\)" sourceLinked="0"/>
        <c:majorTickMark val="none"/>
        <c:minorTickMark val="none"/>
        <c:tickLblPos val="high"/>
        <c:spPr>
          <a:ln>
            <a:noFill/>
          </a:ln>
        </c:spPr>
        <c:crossAx val="24448844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solidFill>
            <a:schemeClr val="tx1">
              <a:lumMod val="75000"/>
            </a:schemeClr>
          </a:solidFill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466535838051082E-2"/>
          <c:y val="3.4952918643766706E-2"/>
          <c:w val="0.8175292578904898"/>
          <c:h val="0.827957595466245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Spd Chg</c:v>
                </c:pt>
              </c:strCache>
            </c:strRef>
          </c:tx>
          <c:spPr>
            <a:solidFill>
              <a:srgbClr val="00517D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EB5-410E-A3BE-AC2B88055111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0EB5-410E-A3BE-AC2B88055111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"£"#,##0.00</c:formatCode>
                <c:ptCount val="7"/>
                <c:pt idx="0">
                  <c:v>0.34999999999999964</c:v>
                </c:pt>
                <c:pt idx="1">
                  <c:v>0.41999999999999993</c:v>
                </c:pt>
                <c:pt idx="2">
                  <c:v>0.39000000000000057</c:v>
                </c:pt>
                <c:pt idx="3">
                  <c:v>0.45000000000000018</c:v>
                </c:pt>
                <c:pt idx="4">
                  <c:v>0.58000000000000007</c:v>
                </c:pt>
                <c:pt idx="5">
                  <c:v>0.37999999999999989</c:v>
                </c:pt>
                <c:pt idx="6">
                  <c:v>0.39999999999999947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B5-410E-A3BE-AC2B88055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5125888"/>
        <c:axId val="245127424"/>
      </c:barChart>
      <c:catAx>
        <c:axId val="2451258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crossAx val="245127424"/>
        <c:crosses val="autoZero"/>
        <c:auto val="1"/>
        <c:lblAlgn val="ctr"/>
        <c:lblOffset val="100"/>
        <c:noMultiLvlLbl val="0"/>
      </c:catAx>
      <c:valAx>
        <c:axId val="245127424"/>
        <c:scaling>
          <c:orientation val="minMax"/>
        </c:scaling>
        <c:delete val="1"/>
        <c:axPos val="t"/>
        <c:numFmt formatCode="[$£-809]#,##0.00" sourceLinked="0"/>
        <c:majorTickMark val="none"/>
        <c:minorTickMark val="none"/>
        <c:tickLblPos val="high"/>
        <c:crossAx val="24512588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07103018372706"/>
          <c:y val="0.14010949803149605"/>
          <c:w val="0.57473966535433074"/>
          <c:h val="0.82551550196850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3756-4567-9D4D-8B3393039F20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3-3756-4567-9D4D-8B3393039F2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756-4567-9D4D-8B3393039F20}"/>
              </c:ext>
            </c:extLst>
          </c:dPt>
          <c:dPt>
            <c:idx val="3"/>
            <c:invertIfNegative val="0"/>
            <c:bubble3D val="0"/>
            <c:spPr>
              <a:solidFill>
                <a:srgbClr val="009999"/>
              </a:solidFill>
            </c:spPr>
            <c:extLst>
              <c:ext xmlns:c16="http://schemas.microsoft.com/office/drawing/2014/chart" uri="{C3380CC4-5D6E-409C-BE32-E72D297353CC}">
                <c16:uniqueId val="{00000005-3756-4567-9D4D-8B3393039F20}"/>
              </c:ext>
            </c:extLst>
          </c:dPt>
          <c:dPt>
            <c:idx val="4"/>
            <c:invertIfNegative val="0"/>
            <c:bubble3D val="0"/>
            <c:spPr>
              <a:solidFill>
                <a:srgbClr val="009999"/>
              </a:solidFill>
            </c:spPr>
            <c:extLst>
              <c:ext xmlns:c16="http://schemas.microsoft.com/office/drawing/2014/chart" uri="{C3380CC4-5D6E-409C-BE32-E72D297353CC}">
                <c16:uniqueId val="{00000007-3756-4567-9D4D-8B3393039F20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8-3756-4567-9D4D-8B3393039F20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3756-4567-9D4D-8B3393039F20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D-14E6-4AD0-8142-30B61BFE8DC9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3756-4567-9D4D-8B3393039F20}"/>
              </c:ext>
            </c:extLst>
          </c:dPt>
          <c:dPt>
            <c:idx val="9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C-14E6-4AD0-8142-30B61BFE8DC9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Seafood</c:v>
                </c:pt>
                <c:pt idx="1">
                  <c:v>Total Fish</c:v>
                </c:pt>
                <c:pt idx="2">
                  <c:v>Mackerel</c:v>
                </c:pt>
                <c:pt idx="3">
                  <c:v>Fish Fingers</c:v>
                </c:pt>
                <c:pt idx="4">
                  <c:v>Fish Burger</c:v>
                </c:pt>
                <c:pt idx="5">
                  <c:v>Total Shellfish</c:v>
                </c:pt>
                <c:pt idx="6">
                  <c:v>Prawn</c:v>
                </c:pt>
                <c:pt idx="7">
                  <c:v>Seafood Sandwich</c:v>
                </c:pt>
                <c:pt idx="8">
                  <c:v>Total Cod</c:v>
                </c:pt>
                <c:pt idx="9">
                  <c:v>Total Haddock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7.5</c:v>
                </c:pt>
                <c:pt idx="1">
                  <c:v>6.3</c:v>
                </c:pt>
                <c:pt idx="2">
                  <c:v>0</c:v>
                </c:pt>
                <c:pt idx="3">
                  <c:v>0.4</c:v>
                </c:pt>
                <c:pt idx="4">
                  <c:v>0.8</c:v>
                </c:pt>
                <c:pt idx="5">
                  <c:v>1.1000000000000001</c:v>
                </c:pt>
                <c:pt idx="6">
                  <c:v>0.7</c:v>
                </c:pt>
                <c:pt idx="7">
                  <c:v>2.5</c:v>
                </c:pt>
                <c:pt idx="8">
                  <c:v>1.8</c:v>
                </c:pt>
                <c:pt idx="9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3756-4567-9D4D-8B3393039F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244892800"/>
        <c:axId val="244894336"/>
      </c:barChart>
      <c:catAx>
        <c:axId val="244892800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crossAx val="244894336"/>
        <c:crosses val="autoZero"/>
        <c:auto val="1"/>
        <c:lblAlgn val="ctr"/>
        <c:lblOffset val="100"/>
        <c:tickLblSkip val="1"/>
        <c:noMultiLvlLbl val="0"/>
      </c:catAx>
      <c:valAx>
        <c:axId val="244894336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44892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776505175120045E-2"/>
          <c:y val="4.6725971077393194E-2"/>
          <c:w val="0.56991448248591836"/>
          <c:h val="0.823333351171928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Tckts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C0D-492D-BDD5-4AE6D8C825E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C0D-492D-BDD5-4AE6D8C825EC}"/>
              </c:ext>
            </c:extLst>
          </c:dPt>
          <c:dLbls>
            <c:dLbl>
              <c:idx val="0"/>
              <c:layout>
                <c:manualLayout>
                  <c:x val="5.53876366155682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0D-492D-BDD5-4AE6D8C825EC}"/>
                </c:ext>
              </c:extLst>
            </c:dLbl>
            <c:dLbl>
              <c:idx val="4"/>
              <c:layout>
                <c:manualLayout>
                  <c:x val="5.2758437217169446E-3"/>
                  <c:y val="4.249153447152569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0D-492D-BDD5-4AE6D8C825EC}"/>
                </c:ext>
              </c:extLst>
            </c:dLbl>
            <c:dLbl>
              <c:idx val="5"/>
              <c:layout>
                <c:manualLayout>
                  <c:x val="3.1650078066039013E-2"/>
                  <c:y val="7.787571883537261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0D-492D-BDD5-4AE6D8C825EC}"/>
                </c:ext>
              </c:extLst>
            </c:dLbl>
            <c:dLbl>
              <c:idx val="6"/>
              <c:layout>
                <c:manualLayout>
                  <c:x val="6.8575376820762118E-2"/>
                  <c:y val="3.344736655504165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0D-492D-BDD5-4AE6D8C825E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0.34399999999999997</c:v>
                </c:pt>
                <c:pt idx="1">
                  <c:v>0.40600000000000003</c:v>
                </c:pt>
                <c:pt idx="2">
                  <c:v>0.45300000000000001</c:v>
                </c:pt>
                <c:pt idx="3">
                  <c:v>0.47399999999999998</c:v>
                </c:pt>
                <c:pt idx="4">
                  <c:v>0.191</c:v>
                </c:pt>
                <c:pt idx="5">
                  <c:v>0.36699999999999999</c:v>
                </c:pt>
                <c:pt idx="6">
                  <c:v>0.35699999999999998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C0D-492D-BDD5-4AE6D8C825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4964352"/>
        <c:axId val="244966144"/>
      </c:barChart>
      <c:catAx>
        <c:axId val="244964352"/>
        <c:scaling>
          <c:orientation val="maxMin"/>
        </c:scaling>
        <c:delete val="0"/>
        <c:axPos val="r"/>
        <c:numFmt formatCode="General" sourceLinked="0"/>
        <c:majorTickMark val="none"/>
        <c:minorTickMark val="none"/>
        <c:tickLblPos val="low"/>
        <c:crossAx val="244966144"/>
        <c:crosses val="autoZero"/>
        <c:auto val="1"/>
        <c:lblAlgn val="ctr"/>
        <c:lblOffset val="100"/>
        <c:noMultiLvlLbl val="0"/>
      </c:catAx>
      <c:valAx>
        <c:axId val="244966144"/>
        <c:scaling>
          <c:orientation val="maxMin"/>
        </c:scaling>
        <c:delete val="0"/>
        <c:axPos val="t"/>
        <c:numFmt formatCode="0%" sourceLinked="0"/>
        <c:majorTickMark val="none"/>
        <c:minorTickMark val="none"/>
        <c:tickLblPos val="high"/>
        <c:spPr>
          <a:ln>
            <a:noFill/>
          </a:ln>
        </c:spPr>
        <c:crossAx val="24496435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14553955078385"/>
          <c:y val="4.6603887638260427E-2"/>
          <c:w val="0.77324402024041627"/>
          <c:h val="0.822057883563005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Deal Rt Chg</c:v>
                </c:pt>
              </c:strCache>
            </c:strRef>
          </c:tx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3E1-4701-B7EE-898F0654EF7C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3E1-4701-B7EE-898F0654EF7C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0.03</c:v>
                </c:pt>
                <c:pt idx="1">
                  <c:v>3.6999999999999998E-2</c:v>
                </c:pt>
                <c:pt idx="2">
                  <c:v>0.05</c:v>
                </c:pt>
                <c:pt idx="3">
                  <c:v>5.7000000000000002E-2</c:v>
                </c:pt>
                <c:pt idx="4">
                  <c:v>3.5000000000000003E-2</c:v>
                </c:pt>
                <c:pt idx="5">
                  <c:v>1.7999999999999999E-2</c:v>
                </c:pt>
                <c:pt idx="6">
                  <c:v>3.9E-2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E1-4701-B7EE-898F0654EF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5175808"/>
        <c:axId val="245177344"/>
      </c:barChart>
      <c:catAx>
        <c:axId val="24517580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crossAx val="245177344"/>
        <c:crosses val="autoZero"/>
        <c:auto val="1"/>
        <c:lblAlgn val="ctr"/>
        <c:lblOffset val="100"/>
        <c:noMultiLvlLbl val="0"/>
      </c:catAx>
      <c:valAx>
        <c:axId val="245177344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high"/>
        <c:crossAx val="24517580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98272430524442E-2"/>
          <c:y val="0.14935178390467202"/>
          <c:w val="0.95526315789473704"/>
          <c:h val="0.55197489854428472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cat>
            <c:strRef>
              <c:f>Sheet1!$B$1:$J$1</c:f>
              <c:strCache>
                <c:ptCount val="9"/>
                <c:pt idx="0">
                  <c:v>Q4 21</c:v>
                </c:pt>
                <c:pt idx="1">
                  <c:v>Q1 22</c:v>
                </c:pt>
                <c:pt idx="2">
                  <c:v>Q2 22</c:v>
                </c:pt>
                <c:pt idx="3">
                  <c:v>Q3 22</c:v>
                </c:pt>
                <c:pt idx="4">
                  <c:v>Q4 22</c:v>
                </c:pt>
                <c:pt idx="5">
                  <c:v>Q1 23</c:v>
                </c:pt>
                <c:pt idx="6">
                  <c:v>Q2 23</c:v>
                </c:pt>
                <c:pt idx="7">
                  <c:v>Q3 23</c:v>
                </c:pt>
                <c:pt idx="8">
                  <c:v>Q4 23</c:v>
                </c:pt>
              </c:strCache>
            </c:strRef>
          </c:cat>
          <c:val>
            <c:numRef>
              <c:f>Sheet1!$B$2:$J$2</c:f>
              <c:numCache>
                <c:formatCode>0.0%</c:formatCode>
                <c:ptCount val="9"/>
                <c:pt idx="0">
                  <c:v>-1.2999999999999999E-2</c:v>
                </c:pt>
                <c:pt idx="1">
                  <c:v>-7.3999999999999996E-2</c:v>
                </c:pt>
                <c:pt idx="2">
                  <c:v>-5.8000000000000003E-2</c:v>
                </c:pt>
                <c:pt idx="3">
                  <c:v>2.3E-2</c:v>
                </c:pt>
                <c:pt idx="4">
                  <c:v>-9.6000000000000002E-2</c:v>
                </c:pt>
                <c:pt idx="5">
                  <c:v>-3.0000000000000001E-3</c:v>
                </c:pt>
                <c:pt idx="6">
                  <c:v>8.0000000000000002E-3</c:v>
                </c:pt>
                <c:pt idx="7">
                  <c:v>0.08</c:v>
                </c:pt>
                <c:pt idx="8">
                  <c:v>0.24199999999999999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06-4CBD-A291-A5783252DCF3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0"/>
              <c:layout>
                <c:manualLayout>
                  <c:x val="-4.6358105413586495E-3"/>
                  <c:y val="-0.117571279778901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BCC-4339-995B-BF4C31843C6A}"/>
                </c:ext>
              </c:extLst>
            </c:dLbl>
            <c:dLbl>
              <c:idx val="1"/>
              <c:layout>
                <c:manualLayout>
                  <c:x val="-2.3179052706793195E-3"/>
                  <c:y val="3.753535498938893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AF3-43FA-9DD6-2D8075F13FE9}"/>
                </c:ext>
              </c:extLst>
            </c:dLbl>
            <c:dLbl>
              <c:idx val="2"/>
              <c:layout>
                <c:manualLayout>
                  <c:x val="-4.2494439063067946E-17"/>
                  <c:y val="5.630198937172821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chemeClr val="bg1">
                          <a:lumMod val="95000"/>
                        </a:schemeClr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AF3-43FA-9DD6-2D8075F13FE9}"/>
                </c:ext>
              </c:extLst>
            </c:dLbl>
            <c:dLbl>
              <c:idx val="3"/>
              <c:layout>
                <c:manualLayout>
                  <c:x val="-1.8543242165434598E-2"/>
                  <c:y val="-8.472784416318658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F3-43FA-9DD6-2D8075F13FE9}"/>
                </c:ext>
              </c:extLst>
            </c:dLbl>
            <c:dLbl>
              <c:idx val="4"/>
              <c:layout>
                <c:manualLayout>
                  <c:x val="2.3179052706793195E-3"/>
                  <c:y val="0.1167440916812311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3E-4EBD-B7BA-7BC4BE169D4D}"/>
                </c:ext>
              </c:extLst>
            </c:dLbl>
            <c:dLbl>
              <c:idx val="5"/>
              <c:layout>
                <c:manualLayout>
                  <c:x val="1.6225336894755239E-2"/>
                  <c:y val="-0.1021160055681337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AF3-43FA-9DD6-2D8075F13FE9}"/>
                </c:ext>
              </c:extLst>
            </c:dLbl>
            <c:dLbl>
              <c:idx val="6"/>
              <c:layout>
                <c:manualLayout>
                  <c:x val="2.3179052706793195E-3"/>
                  <c:y val="8.224471520164143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BCC-4339-995B-BF4C31843C6A}"/>
                </c:ext>
              </c:extLst>
            </c:dLbl>
            <c:dLbl>
              <c:idx val="7"/>
              <c:layout>
                <c:manualLayout>
                  <c:x val="4.6358105413586391E-3"/>
                  <c:y val="-0.10349552165788099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CC-4339-995B-BF4C31843C6A}"/>
                </c:ext>
              </c:extLst>
            </c:dLbl>
            <c:dLbl>
              <c:idx val="8"/>
              <c:layout>
                <c:manualLayout>
                  <c:x val="0"/>
                  <c:y val="-3.587732790080418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06-4CBD-A291-A5783252DCF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tx1">
                        <a:lumMod val="50000"/>
                      </a:schemeClr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Q4 21</c:v>
                </c:pt>
                <c:pt idx="1">
                  <c:v>Q1 22</c:v>
                </c:pt>
                <c:pt idx="2">
                  <c:v>Q2 22</c:v>
                </c:pt>
                <c:pt idx="3">
                  <c:v>Q3 22</c:v>
                </c:pt>
                <c:pt idx="4">
                  <c:v>Q4 22</c:v>
                </c:pt>
                <c:pt idx="5">
                  <c:v>Q1 23</c:v>
                </c:pt>
                <c:pt idx="6">
                  <c:v>Q2 23</c:v>
                </c:pt>
                <c:pt idx="7">
                  <c:v>Q3 23</c:v>
                </c:pt>
                <c:pt idx="8">
                  <c:v>Q4 23</c:v>
                </c:pt>
              </c:strCache>
            </c:strRef>
          </c:cat>
          <c:val>
            <c:numRef>
              <c:f>Sheet1!$B$3:$J$3</c:f>
              <c:numCache>
                <c:formatCode>0.0%</c:formatCode>
                <c:ptCount val="9"/>
                <c:pt idx="0">
                  <c:v>-7.0000000000000007E-2</c:v>
                </c:pt>
                <c:pt idx="1">
                  <c:v>-0.317</c:v>
                </c:pt>
                <c:pt idx="2">
                  <c:v>0.33600000000000002</c:v>
                </c:pt>
                <c:pt idx="3">
                  <c:v>-4.4999999999999998E-2</c:v>
                </c:pt>
                <c:pt idx="4">
                  <c:v>-9.1999999999999998E-2</c:v>
                </c:pt>
                <c:pt idx="5">
                  <c:v>8.7999999999999995E-2</c:v>
                </c:pt>
                <c:pt idx="6">
                  <c:v>3.9E-2</c:v>
                </c:pt>
                <c:pt idx="7">
                  <c:v>-0.153</c:v>
                </c:pt>
                <c:pt idx="8">
                  <c:v>-0.29599999999999999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06-4CBD-A291-A5783252D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44685440"/>
        <c:axId val="244699904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dLbls>
            <c:dLbl>
              <c:idx val="0"/>
              <c:layout>
                <c:manualLayout>
                  <c:x val="-5.4227485063655705E-2"/>
                  <c:y val="-0.1142599196073308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BCC-4339-995B-BF4C31843C6A}"/>
                </c:ext>
              </c:extLst>
            </c:dLbl>
            <c:dLbl>
              <c:idx val="1"/>
              <c:layout>
                <c:manualLayout>
                  <c:x val="-6.2722516624582392E-2"/>
                  <c:y val="7.12054571465973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BCC-4339-995B-BF4C31843C6A}"/>
                </c:ext>
              </c:extLst>
            </c:dLbl>
            <c:dLbl>
              <c:idx val="2"/>
              <c:layout>
                <c:manualLayout>
                  <c:x val="1.530967305672393E-2"/>
                  <c:y val="-5.46460485078538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AF3-43FA-9DD6-2D8075F13FE9}"/>
                </c:ext>
              </c:extLst>
            </c:dLbl>
            <c:dLbl>
              <c:idx val="3"/>
              <c:layout>
                <c:manualLayout>
                  <c:x val="-4.4445924821388975E-2"/>
                  <c:y val="-8.11411023298436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BCC-4339-995B-BF4C31843C6A}"/>
                </c:ext>
              </c:extLst>
            </c:dLbl>
            <c:dLbl>
              <c:idx val="4"/>
              <c:layout>
                <c:manualLayout>
                  <c:x val="-6.6848388006391576E-2"/>
                  <c:y val="5.13341667801050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9F-4375-8296-6ED44DCA6382}"/>
                </c:ext>
              </c:extLst>
            </c:dLbl>
            <c:dLbl>
              <c:idx val="5"/>
              <c:layout>
                <c:manualLayout>
                  <c:x val="-3.6715619487560511E-2"/>
                  <c:y val="0.1109480378795820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BCC-4339-995B-BF4C31843C6A}"/>
                </c:ext>
              </c:extLst>
            </c:dLbl>
            <c:dLbl>
              <c:idx val="6"/>
              <c:layout>
                <c:manualLayout>
                  <c:x val="-5.1909579792976383E-2"/>
                  <c:y val="-6.78935754188487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CC-4339-995B-BF4C31843C6A}"/>
                </c:ext>
              </c:extLst>
            </c:dLbl>
            <c:dLbl>
              <c:idx val="7"/>
              <c:layout>
                <c:manualLayout>
                  <c:x val="-5.6545390334335019E-2"/>
                  <c:y val="-0.1341312099738231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BCC-4339-995B-BF4C31843C6A}"/>
                </c:ext>
              </c:extLst>
            </c:dLbl>
            <c:dLbl>
              <c:idx val="8"/>
              <c:layout>
                <c:manualLayout>
                  <c:x val="-5.7856375654134098E-5"/>
                  <c:y val="-0.25998271562827441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BCC-4339-995B-BF4C31843C6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accent4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Q4 21</c:v>
                </c:pt>
                <c:pt idx="1">
                  <c:v>Q1 22</c:v>
                </c:pt>
                <c:pt idx="2">
                  <c:v>Q2 22</c:v>
                </c:pt>
                <c:pt idx="3">
                  <c:v>Q3 22</c:v>
                </c:pt>
                <c:pt idx="4">
                  <c:v>Q4 22</c:v>
                </c:pt>
                <c:pt idx="5">
                  <c:v>Q1 23</c:v>
                </c:pt>
                <c:pt idx="6">
                  <c:v>Q2 23</c:v>
                </c:pt>
                <c:pt idx="7">
                  <c:v>Q3 23</c:v>
                </c:pt>
                <c:pt idx="8">
                  <c:v>Q4 23</c:v>
                </c:pt>
              </c:strCache>
            </c:strRef>
          </c:cat>
          <c:val>
            <c:numRef>
              <c:f>Sheet1!$B$4:$J$4</c:f>
              <c:numCache>
                <c:formatCode>0.0%</c:formatCode>
                <c:ptCount val="9"/>
                <c:pt idx="0">
                  <c:v>-0.08</c:v>
                </c:pt>
                <c:pt idx="1">
                  <c:v>-0.36799999999999999</c:v>
                </c:pt>
                <c:pt idx="2">
                  <c:v>0.25700000000000001</c:v>
                </c:pt>
                <c:pt idx="3">
                  <c:v>-2.4E-2</c:v>
                </c:pt>
                <c:pt idx="4">
                  <c:v>-0.18</c:v>
                </c:pt>
                <c:pt idx="5">
                  <c:v>8.4000000000000005E-2</c:v>
                </c:pt>
                <c:pt idx="6">
                  <c:v>4.9000000000000002E-2</c:v>
                </c:pt>
                <c:pt idx="7">
                  <c:v>-8.5999999999999993E-2</c:v>
                </c:pt>
                <c:pt idx="8">
                  <c:v>-0.125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806-4CBD-A291-A5783252DC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4685440"/>
        <c:axId val="244699904"/>
      </c:lineChart>
      <c:catAx>
        <c:axId val="2446854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244699904"/>
        <c:crosses val="autoZero"/>
        <c:auto val="0"/>
        <c:lblAlgn val="ctr"/>
        <c:lblOffset val="100"/>
        <c:noMultiLvlLbl val="0"/>
      </c:catAx>
      <c:valAx>
        <c:axId val="24469990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24468544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7.1600093811284182E-2"/>
          <c:y val="5.00250607743336E-2"/>
          <c:w val="0.92392071447392254"/>
          <c:h val="6.90582962499346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98245614035101E-2"/>
          <c:y val="0.36436379912317451"/>
          <c:w val="0.95526315789473704"/>
          <c:h val="0.46024286878633286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YE Dec 21</c:v>
                </c:pt>
                <c:pt idx="1">
                  <c:v>YE Dec 22</c:v>
                </c:pt>
                <c:pt idx="2">
                  <c:v>YE Dec 23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3.5000000000000003E-2</c:v>
                </c:pt>
                <c:pt idx="1">
                  <c:v>-4.7E-2</c:v>
                </c:pt>
                <c:pt idx="2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0C-4333-87E9-930F610410FD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0"/>
              <c:layout>
                <c:manualLayout>
                  <c:x val="-3.8513278339775456E-2"/>
                  <c:y val="-7.5529560163108307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 sz="10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0C-4333-87E9-930F610410FD}"/>
                </c:ext>
              </c:extLst>
            </c:dLbl>
            <c:dLbl>
              <c:idx val="1"/>
              <c:layout>
                <c:manualLayout>
                  <c:x val="3.0345484536148163E-2"/>
                  <c:y val="1.484516460926717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 sz="10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0C-4333-87E9-930F610410FD}"/>
                </c:ext>
              </c:extLst>
            </c:dLbl>
            <c:dLbl>
              <c:idx val="2"/>
              <c:layout>
                <c:manualLayout>
                  <c:x val="1.0114962394696881E-2"/>
                  <c:y val="-2.964403409480161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 sz="10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03780919938092"/>
                      <c:h val="0.10704346053351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60C-4333-87E9-930F610410F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YE Dec 21</c:v>
                </c:pt>
                <c:pt idx="1">
                  <c:v>YE Dec 22</c:v>
                </c:pt>
                <c:pt idx="2">
                  <c:v>YE Dec 23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5.8999999999999997E-2</c:v>
                </c:pt>
                <c:pt idx="1">
                  <c:v>-8.3000000000000004E-2</c:v>
                </c:pt>
                <c:pt idx="2">
                  <c:v>-0.10100000000000001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60C-4333-87E9-930F61041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45803648"/>
        <c:axId val="245818112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dLbls>
            <c:dLbl>
              <c:idx val="0"/>
              <c:layout>
                <c:manualLayout>
                  <c:x val="-0.14666984192471613"/>
                  <c:y val="-6.8549999356435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CE-4356-BBB4-227F26C25C2A}"/>
                </c:ext>
              </c:extLst>
            </c:dLbl>
            <c:dLbl>
              <c:idx val="1"/>
              <c:layout>
                <c:manualLayout>
                  <c:x val="-3.0345484536148163E-2"/>
                  <c:y val="4.74576918621476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CE-4356-BBB4-227F26C25C2A}"/>
                </c:ext>
              </c:extLst>
            </c:dLbl>
            <c:dLbl>
              <c:idx val="2"/>
              <c:layout>
                <c:manualLayout>
                  <c:x val="-7.0806130584345622E-2"/>
                  <c:y val="0.174011536827874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CE-4356-BBB4-227F26C25C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accent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YE Dec 21</c:v>
                </c:pt>
                <c:pt idx="1">
                  <c:v>YE Dec 22</c:v>
                </c:pt>
                <c:pt idx="2">
                  <c:v>YE Dec 23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9.7000000000000003E-2</c:v>
                </c:pt>
                <c:pt idx="1">
                  <c:v>-0.126</c:v>
                </c:pt>
                <c:pt idx="2">
                  <c:v>-3.1E-2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60C-4333-87E9-930F610410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5803648"/>
        <c:axId val="245818112"/>
      </c:lineChart>
      <c:catAx>
        <c:axId val="2458036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245818112"/>
        <c:crosses val="autoZero"/>
        <c:auto val="0"/>
        <c:lblAlgn val="ctr"/>
        <c:lblOffset val="100"/>
        <c:noMultiLvlLbl val="0"/>
      </c:catAx>
      <c:valAx>
        <c:axId val="24581811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2458036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461868475267265E-2"/>
          <c:y val="8.6225260195623113E-2"/>
          <c:w val="0.65256739487389159"/>
          <c:h val="0.810420210424092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Protein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44.6</c:v>
                </c:pt>
                <c:pt idx="1">
                  <c:v>44.6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5FA-4092-A1EE-6DE0C4E3A13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Non-Protein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>
                  <c:v>55.4</c:v>
                </c:pt>
                <c:pt idx="1">
                  <c:v>55.4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5FA-4092-A1EE-6DE0C4E3A1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33059584"/>
        <c:axId val="33061120"/>
      </c:barChart>
      <c:catAx>
        <c:axId val="33059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3061120"/>
        <c:crosses val="autoZero"/>
        <c:auto val="1"/>
        <c:lblAlgn val="ctr"/>
        <c:lblOffset val="100"/>
        <c:noMultiLvlLbl val="0"/>
      </c:catAx>
      <c:valAx>
        <c:axId val="33061120"/>
        <c:scaling>
          <c:orientation val="minMax"/>
          <c:max val="100"/>
        </c:scaling>
        <c:delete val="1"/>
        <c:axPos val="l"/>
        <c:numFmt formatCode="0.0" sourceLinked="1"/>
        <c:majorTickMark val="out"/>
        <c:minorTickMark val="none"/>
        <c:tickLblPos val="nextTo"/>
        <c:crossAx val="33059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255294620911673"/>
          <c:y val="5.6578933990524785E-2"/>
          <c:w val="0.26259883840177689"/>
          <c:h val="0.84797230577641836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6721675050656773"/>
          <c:y val="1.6746210295141679E-2"/>
          <c:w val="0.74768138149339192"/>
          <c:h val="0.936313589290146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CC00"/>
            </a:solidFill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F2F3-4EB2-94FB-7BA282BCC209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F2F3-4EB2-94FB-7BA282BCC209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F2F3-4EB2-94FB-7BA282BCC209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F2F3-4EB2-94FB-7BA282BCC209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F2F3-4EB2-94FB-7BA282BCC209}"/>
              </c:ext>
            </c:extLst>
          </c:dPt>
          <c:dLbls>
            <c:dLbl>
              <c:idx val="0"/>
              <c:layout>
                <c:manualLayout>
                  <c:x val="-7.5098093188455117E-3"/>
                  <c:y val="-6.4199014924248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2F3-4EB2-94FB-7BA282BCC209}"/>
                </c:ext>
              </c:extLst>
            </c:dLbl>
            <c:numFmt formatCode="#,##0_);[Red]\(#,##0\)" sourceLinked="0"/>
            <c:spPr>
              <a:noFill/>
              <a:ln w="2554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Seafood</c:v>
                </c:pt>
                <c:pt idx="1">
                  <c:v>Pork</c:v>
                </c:pt>
                <c:pt idx="2">
                  <c:v>Lamb</c:v>
                </c:pt>
                <c:pt idx="3">
                  <c:v>Beef and Veal</c:v>
                </c:pt>
                <c:pt idx="4">
                  <c:v>Poultry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-22815</c:v>
                </c:pt>
                <c:pt idx="1">
                  <c:v>-2026</c:v>
                </c:pt>
                <c:pt idx="2">
                  <c:v>1014</c:v>
                </c:pt>
                <c:pt idx="3">
                  <c:v>-2177</c:v>
                </c:pt>
                <c:pt idx="4">
                  <c:v>10260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6E273D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F2F3-4EB2-94FB-7BA282BCC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45579136"/>
        <c:axId val="245585024"/>
      </c:barChart>
      <c:catAx>
        <c:axId val="24557913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9578">
            <a:noFill/>
          </a:ln>
        </c:spPr>
        <c:crossAx val="245585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5585024"/>
        <c:scaling>
          <c:orientation val="minMax"/>
        </c:scaling>
        <c:delete val="0"/>
        <c:axPos val="t"/>
        <c:numFmt formatCode="#,##0" sourceLinked="1"/>
        <c:majorTickMark val="none"/>
        <c:minorTickMark val="none"/>
        <c:tickLblPos val="none"/>
        <c:spPr>
          <a:ln w="9578">
            <a:noFill/>
          </a:ln>
        </c:spPr>
        <c:crossAx val="245579136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+mn-lt"/>
          <a:ea typeface="Arial Narrow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461868475267265E-2"/>
          <c:y val="3.5358543457516281E-2"/>
          <c:w val="0.72666239237006991"/>
          <c:h val="0.861286983745589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Poultry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13.5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730-4D65-BA9C-60A0E81A853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Beef and Veal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5747956697609618E-2"/>
                  <c:y val="-1.348377287777941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C1-4BE8-B172-6FF8FF1E8E8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  <c:pt idx="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730-4D65-BA9C-60A0E81A853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Lamb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9763709404008962E-2"/>
                  <c:y val="-1.348377287777941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730-4D65-BA9C-60A0E81A853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730-4D65-BA9C-60A0E81A853A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Pork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  <c:pt idx="0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30-4D65-BA9C-60A0E81A853A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Seafood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730-4D65-BA9C-60A0E81A853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Sheet1!$B$6</c:f>
              <c:numCache>
                <c:formatCode>0.0</c:formatCode>
                <c:ptCount val="1"/>
                <c:pt idx="0">
                  <c:v>65.5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730-4D65-BA9C-60A0E81A85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5642368"/>
        <c:axId val="245643904"/>
      </c:barChart>
      <c:catAx>
        <c:axId val="2456423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245643904"/>
        <c:crosses val="autoZero"/>
        <c:auto val="1"/>
        <c:lblAlgn val="ctr"/>
        <c:lblOffset val="100"/>
        <c:noMultiLvlLbl val="0"/>
      </c:catAx>
      <c:valAx>
        <c:axId val="245643904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456423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250771024117888"/>
          <c:y val="0.11129187010197064"/>
          <c:w val="0.31688467543863424"/>
          <c:h val="0.81202773365578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.11258481989544501"/>
          <c:w val="0.55946427411296085"/>
          <c:h val="0.728899196002657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Non-Fried Fish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2841808885065573E-2"/>
                  <c:y val="-3.3096915761255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07C-46A6-B866-985FCD8F97FB}"/>
                </c:ext>
              </c:extLst>
            </c:dLbl>
            <c:dLbl>
              <c:idx val="1"/>
              <c:layout>
                <c:manualLayout>
                  <c:x val="-3.2104522212664482E-3"/>
                  <c:y val="-2.5742045592087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07C-46A6-B866-985FCD8F97FB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2.2000000000000002</c:v>
                </c:pt>
                <c:pt idx="1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7C-46A6-B866-985FCD8F97F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Fried Fish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90.7</c:v>
                </c:pt>
                <c:pt idx="1">
                  <c:v>86.4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7C-46A6-B866-985FCD8F97FB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Fish Burger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7C-46A6-B866-985FCD8F97FB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Total Shellfish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2.57420455920873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7C-46A6-B866-985FCD8F97FB}"/>
                </c:ext>
              </c:extLst>
            </c:dLbl>
            <c:dLbl>
              <c:idx val="1"/>
              <c:layout>
                <c:manualLayout>
                  <c:x val="-5.8857610795074721E-17"/>
                  <c:y val="1.10323052537517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07C-46A6-B866-985FCD8F97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3</c:v>
                </c:pt>
                <c:pt idx="1">
                  <c:v>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E07C-46A6-B866-985FCD8F97FB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Seafood Other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4.412922101500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07C-46A6-B866-985FCD8F97FB}"/>
                </c:ext>
              </c:extLst>
            </c:dLbl>
            <c:dLbl>
              <c:idx val="1"/>
              <c:layout>
                <c:manualLayout>
                  <c:x val="-5.8857610795074721E-17"/>
                  <c:y val="-4.412922101500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07C-46A6-B866-985FCD8F97F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3.8</c:v>
                </c:pt>
                <c:pt idx="1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07C-46A6-B866-985FCD8F97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245334016"/>
        <c:axId val="245335552"/>
      </c:barChart>
      <c:catAx>
        <c:axId val="245334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245335552"/>
        <c:crosses val="autoZero"/>
        <c:auto val="1"/>
        <c:lblAlgn val="ctr"/>
        <c:lblOffset val="100"/>
        <c:noMultiLvlLbl val="0"/>
      </c:catAx>
      <c:valAx>
        <c:axId val="245335552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45334016"/>
        <c:crosses val="autoZero"/>
        <c:crossBetween val="between"/>
      </c:valAx>
    </c:plotArea>
    <c:legend>
      <c:legendPos val="r"/>
      <c:legendEntry>
        <c:idx val="3"/>
        <c:txPr>
          <a:bodyPr/>
          <a:lstStyle/>
          <a:p>
            <a:pPr algn="ctr">
              <a:defRPr/>
            </a:pPr>
            <a:endParaRPr lang="en-US"/>
          </a:p>
        </c:txPr>
      </c:legendEntry>
      <c:legendEntry>
        <c:idx val="4"/>
        <c:txPr>
          <a:bodyPr/>
          <a:lstStyle/>
          <a:p>
            <a:pPr algn="ctr">
              <a:defRPr/>
            </a:pPr>
            <a:endParaRPr lang="en-US"/>
          </a:p>
        </c:txPr>
      </c:legendEntry>
      <c:layout>
        <c:manualLayout>
          <c:xMode val="edge"/>
          <c:yMode val="edge"/>
          <c:x val="0.51055568883285907"/>
          <c:y val="9.6880159177945425E-4"/>
          <c:w val="0.48944431116714093"/>
          <c:h val="0.88222317488074042"/>
        </c:manualLayout>
      </c:layout>
      <c:overlay val="0"/>
      <c:txPr>
        <a:bodyPr/>
        <a:lstStyle/>
        <a:p>
          <a:pPr algn="ctr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550608532237102E-2"/>
          <c:y val="3.5358543457516281E-2"/>
          <c:w val="0.41981253408015551"/>
          <c:h val="0.8759965993860131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Non-Fried Fish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214813270394732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D46-4E61-B4A9-B932355C321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46-4E61-B4A9-B932355C3216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Fried Fish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-17.3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D46-4E61-B4A9-B932355C3216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Fish Burger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Sheet1!$B$4</c:f>
              <c:numCache>
                <c:formatCode>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D46-4E61-B4A9-B932355C3216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Total Shellfish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697728075881588"/>
                  <c:y val="3.6777246464015862E-3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D46-4E61-B4A9-B932355C321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Sheet1!$B$5</c:f>
              <c:numCache>
                <c:formatCode>0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D46-4E61-B4A9-B932355C3216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Seafood Other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Sheet1!$B$6</c:f>
              <c:numCache>
                <c:formatCode>0</c:formatCode>
                <c:ptCount val="1"/>
                <c:pt idx="0">
                  <c:v>-0.6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D46-4E61-B4A9-B932355C32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245410816"/>
        <c:axId val="245420800"/>
      </c:barChart>
      <c:catAx>
        <c:axId val="245410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crossAx val="245420800"/>
        <c:crosses val="autoZero"/>
        <c:auto val="1"/>
        <c:lblAlgn val="ctr"/>
        <c:lblOffset val="100"/>
        <c:noMultiLvlLbl val="0"/>
      </c:catAx>
      <c:valAx>
        <c:axId val="24542080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one"/>
        <c:crossAx val="245410816"/>
        <c:crosses val="autoZero"/>
        <c:crossBetween val="between"/>
      </c:valAx>
    </c:plotArea>
    <c:legend>
      <c:legendPos val="r"/>
      <c:legendEntry>
        <c:idx val="3"/>
        <c:txPr>
          <a:bodyPr/>
          <a:lstStyle/>
          <a:p>
            <a:pPr algn="ctr">
              <a:defRPr/>
            </a:pPr>
            <a:endParaRPr lang="en-US"/>
          </a:p>
        </c:txPr>
      </c:legendEntry>
      <c:legendEntry>
        <c:idx val="4"/>
        <c:txPr>
          <a:bodyPr/>
          <a:lstStyle/>
          <a:p>
            <a:pPr algn="ctr">
              <a:defRPr/>
            </a:pPr>
            <a:endParaRPr lang="en-US"/>
          </a:p>
        </c:txPr>
      </c:legendEntry>
      <c:layout>
        <c:manualLayout>
          <c:xMode val="edge"/>
          <c:yMode val="edge"/>
          <c:x val="0.52698523036945311"/>
          <c:y val="9.6880159177945425E-4"/>
          <c:w val="0.32288916492003061"/>
          <c:h val="0.86240932551342575"/>
        </c:manualLayout>
      </c:layout>
      <c:overlay val="0"/>
      <c:txPr>
        <a:bodyPr/>
        <a:lstStyle/>
        <a:p>
          <a:pPr algn="ctr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07103018372706"/>
          <c:y val="0.14010949803149605"/>
          <c:w val="0.57473966535433074"/>
          <c:h val="0.82551550196850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6F2F-49A9-9F09-ED2252D0A168}"/>
              </c:ext>
            </c:extLst>
          </c:dPt>
          <c:dPt>
            <c:idx val="1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6F2F-49A9-9F09-ED2252D0A168}"/>
              </c:ext>
            </c:extLst>
          </c:dPt>
          <c:dPt>
            <c:idx val="2"/>
            <c:invertIfNegative val="0"/>
            <c:bubble3D val="0"/>
            <c:spPr>
              <a:solidFill>
                <a:srgbClr val="009999"/>
              </a:solidFill>
            </c:spPr>
            <c:extLst>
              <c:ext xmlns:c16="http://schemas.microsoft.com/office/drawing/2014/chart" uri="{C3380CC4-5D6E-409C-BE32-E72D297353CC}">
                <c16:uniqueId val="{00000004-6F2F-49A9-9F09-ED2252D0A168}"/>
              </c:ext>
            </c:extLst>
          </c:dPt>
          <c:dPt>
            <c:idx val="3"/>
            <c:invertIfNegative val="0"/>
            <c:bubble3D val="0"/>
            <c:spPr>
              <a:solidFill>
                <a:srgbClr val="009999"/>
              </a:solidFill>
            </c:spPr>
            <c:extLst>
              <c:ext xmlns:c16="http://schemas.microsoft.com/office/drawing/2014/chart" uri="{C3380CC4-5D6E-409C-BE32-E72D297353CC}">
                <c16:uniqueId val="{00000005-6F2F-49A9-9F09-ED2252D0A168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7-6F2F-49A9-9F09-ED2252D0A168}"/>
              </c:ext>
            </c:extLst>
          </c:dPt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6F2F-49A9-9F09-ED2252D0A168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Seafood</c:v>
                </c:pt>
                <c:pt idx="1">
                  <c:v>Total Fish</c:v>
                </c:pt>
                <c:pt idx="2">
                  <c:v>Fish Fingers</c:v>
                </c:pt>
                <c:pt idx="3">
                  <c:v>Total Shellfish</c:v>
                </c:pt>
                <c:pt idx="4">
                  <c:v>Total Cod</c:v>
                </c:pt>
                <c:pt idx="5">
                  <c:v>Total Haddock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59</c:v>
                </c:pt>
                <c:pt idx="1">
                  <c:v>55.6</c:v>
                </c:pt>
                <c:pt idx="2">
                  <c:v>1</c:v>
                </c:pt>
                <c:pt idx="3">
                  <c:v>2.2999999999999998</c:v>
                </c:pt>
                <c:pt idx="4">
                  <c:v>38.200000000000003</c:v>
                </c:pt>
                <c:pt idx="5">
                  <c:v>12.3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F2F-49A9-9F09-ED2252D0A1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245700096"/>
        <c:axId val="245701632"/>
      </c:barChart>
      <c:catAx>
        <c:axId val="245700096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crossAx val="245701632"/>
        <c:crosses val="autoZero"/>
        <c:auto val="1"/>
        <c:lblAlgn val="ctr"/>
        <c:lblOffset val="100"/>
        <c:tickLblSkip val="1"/>
        <c:noMultiLvlLbl val="0"/>
      </c:catAx>
      <c:valAx>
        <c:axId val="245701632"/>
        <c:scaling>
          <c:orientation val="minMax"/>
          <c:min val="-0.1"/>
        </c:scaling>
        <c:delete val="1"/>
        <c:axPos val="t"/>
        <c:numFmt formatCode="General" sourceLinked="1"/>
        <c:majorTickMark val="out"/>
        <c:minorTickMark val="none"/>
        <c:tickLblPos val="nextTo"/>
        <c:crossAx val="245700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8028260467811139E-2"/>
          <c:y val="3.5044484168773433E-2"/>
          <c:w val="0.57167759691122777"/>
          <c:h val="0.8663422940515688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Tckts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5EF9-404B-9CFF-D1D63EA589EF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5EF9-404B-9CFF-D1D63EA589EF}"/>
              </c:ext>
            </c:extLst>
          </c:dPt>
          <c:dLbls>
            <c:dLbl>
              <c:idx val="0"/>
              <c:layout>
                <c:manualLayout>
                  <c:x val="7.612045412543891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EF9-404B-9CFF-D1D63EA589EF}"/>
                </c:ext>
              </c:extLst>
            </c:dLbl>
            <c:dLbl>
              <c:idx val="5"/>
              <c:layout>
                <c:manualLayout>
                  <c:x val="1.5224490407524138E-2"/>
                  <c:y val="6.6894733110083316E-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EF9-404B-9CFF-D1D63EA589EF}"/>
                </c:ext>
              </c:extLst>
            </c:dLbl>
            <c:numFmt formatCode="[$£-809]#,##0.0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"£"#,##0.00</c:formatCode>
                <c:ptCount val="7"/>
                <c:pt idx="0">
                  <c:v>3.9</c:v>
                </c:pt>
                <c:pt idx="1">
                  <c:v>4.0599999999999996</c:v>
                </c:pt>
                <c:pt idx="2">
                  <c:v>4.2</c:v>
                </c:pt>
                <c:pt idx="3">
                  <c:v>5.04</c:v>
                </c:pt>
                <c:pt idx="4">
                  <c:v>2.4300000000000002</c:v>
                </c:pt>
                <c:pt idx="5">
                  <c:v>3.74</c:v>
                </c:pt>
                <c:pt idx="6">
                  <c:v>4.09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EF9-404B-9CFF-D1D63EA589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6375168"/>
        <c:axId val="246376704"/>
      </c:barChart>
      <c:catAx>
        <c:axId val="246375168"/>
        <c:scaling>
          <c:orientation val="maxMin"/>
        </c:scaling>
        <c:delete val="0"/>
        <c:axPos val="r"/>
        <c:numFmt formatCode="General" sourceLinked="0"/>
        <c:majorTickMark val="none"/>
        <c:minorTickMark val="none"/>
        <c:tickLblPos val="low"/>
        <c:crossAx val="246376704"/>
        <c:crosses val="autoZero"/>
        <c:auto val="1"/>
        <c:lblAlgn val="ctr"/>
        <c:lblOffset val="100"/>
        <c:noMultiLvlLbl val="0"/>
      </c:catAx>
      <c:valAx>
        <c:axId val="246376704"/>
        <c:scaling>
          <c:orientation val="maxMin"/>
        </c:scaling>
        <c:delete val="0"/>
        <c:axPos val="t"/>
        <c:numFmt formatCode="[$£-809]#,##0_);[Red]\([$£-809]#,##0\)" sourceLinked="0"/>
        <c:majorTickMark val="none"/>
        <c:minorTickMark val="none"/>
        <c:tickLblPos val="high"/>
        <c:spPr>
          <a:ln>
            <a:noFill/>
          </a:ln>
        </c:spPr>
        <c:crossAx val="24637516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997428908575956E-2"/>
          <c:y val="2.5420302348142049E-2"/>
          <c:w val="0.92554281261625604"/>
          <c:h val="0.8728984882592897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Spd Chg</c:v>
                </c:pt>
              </c:strCache>
            </c:strRef>
          </c:tx>
          <c:spPr>
            <a:solidFill>
              <a:srgbClr val="00517D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C95-4964-89D0-9A4A0192C773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C95-4964-89D0-9A4A0192C773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"£"#,##0.00</c:formatCode>
                <c:ptCount val="7"/>
                <c:pt idx="0">
                  <c:v>0.2799999999999998</c:v>
                </c:pt>
                <c:pt idx="1">
                  <c:v>0.23999999999999977</c:v>
                </c:pt>
                <c:pt idx="2">
                  <c:v>0.54</c:v>
                </c:pt>
                <c:pt idx="3">
                  <c:v>1.4100000000000001</c:v>
                </c:pt>
                <c:pt idx="4">
                  <c:v>-2.27</c:v>
                </c:pt>
                <c:pt idx="5">
                  <c:v>0.20000000000000018</c:v>
                </c:pt>
                <c:pt idx="6">
                  <c:v>0.13999999999999968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95-4964-89D0-9A4A0192C7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6463488"/>
        <c:axId val="246473472"/>
      </c:barChart>
      <c:catAx>
        <c:axId val="2464634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crossAx val="246473472"/>
        <c:crosses val="autoZero"/>
        <c:auto val="1"/>
        <c:lblAlgn val="ctr"/>
        <c:lblOffset val="100"/>
        <c:noMultiLvlLbl val="0"/>
      </c:catAx>
      <c:valAx>
        <c:axId val="246473472"/>
        <c:scaling>
          <c:orientation val="minMax"/>
        </c:scaling>
        <c:delete val="1"/>
        <c:axPos val="t"/>
        <c:numFmt formatCode="[$£-809]#,##0.00" sourceLinked="0"/>
        <c:majorTickMark val="none"/>
        <c:minorTickMark val="none"/>
        <c:tickLblPos val="high"/>
        <c:crossAx val="24646348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9640377026363E-2"/>
          <c:y val="3.5044484168773433E-2"/>
          <c:w val="0.56991448248591836"/>
          <c:h val="0.861489498444948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Tckts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0D9-4136-9B4E-7E08D0BBE2C0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90D9-4136-9B4E-7E08D0BBE2C0}"/>
              </c:ext>
            </c:extLst>
          </c:dPt>
          <c:dLbls>
            <c:dLbl>
              <c:idx val="0"/>
              <c:layout>
                <c:manualLayout>
                  <c:x val="1.0550026022013003E-2"/>
                  <c:y val="-8.49563110498057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02-434D-96E4-B96947FB7432}"/>
                </c:ext>
              </c:extLst>
            </c:dLbl>
            <c:dLbl>
              <c:idx val="2"/>
              <c:layout>
                <c:manualLayout>
                  <c:x val="7.912519516509775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02-434D-96E4-B96947FB7432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02-434D-96E4-B96947FB7432}"/>
                </c:ext>
              </c:extLst>
            </c:dLbl>
            <c:dLbl>
              <c:idx val="4"/>
              <c:layout>
                <c:manualLayout>
                  <c:x val="-0.11077527323113653"/>
                  <c:y val="4.2478155524902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0D9-4136-9B4E-7E08D0BBE2C0}"/>
                </c:ext>
              </c:extLst>
            </c:dLbl>
            <c:dLbl>
              <c:idx val="5"/>
              <c:layout>
                <c:manualLayout>
                  <c:x val="3.9562805260226409E-2"/>
                  <c:y val="3.344736655504165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02-434D-96E4-B96947FB7432}"/>
                </c:ext>
              </c:extLst>
            </c:dLbl>
            <c:dLbl>
              <c:idx val="6"/>
              <c:layout>
                <c:manualLayout>
                  <c:x val="4.220010408805210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0D9-4136-9B4E-7E08D0BBE2C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8.6999999999999994E-2</c:v>
                </c:pt>
                <c:pt idx="1">
                  <c:v>9.0999999999999998E-2</c:v>
                </c:pt>
                <c:pt idx="2">
                  <c:v>0.159</c:v>
                </c:pt>
                <c:pt idx="3">
                  <c:v>0.34100000000000003</c:v>
                </c:pt>
                <c:pt idx="4">
                  <c:v>0</c:v>
                </c:pt>
                <c:pt idx="5">
                  <c:v>6.2E-2</c:v>
                </c:pt>
                <c:pt idx="6">
                  <c:v>7.6999999999999999E-2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0D9-4136-9B4E-7E08D0BBE2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5857664"/>
        <c:axId val="245863552"/>
      </c:barChart>
      <c:catAx>
        <c:axId val="245857664"/>
        <c:scaling>
          <c:orientation val="maxMin"/>
        </c:scaling>
        <c:delete val="0"/>
        <c:axPos val="r"/>
        <c:numFmt formatCode="General" sourceLinked="0"/>
        <c:majorTickMark val="none"/>
        <c:minorTickMark val="none"/>
        <c:tickLblPos val="low"/>
        <c:crossAx val="245863552"/>
        <c:crosses val="autoZero"/>
        <c:auto val="1"/>
        <c:lblAlgn val="ctr"/>
        <c:lblOffset val="100"/>
        <c:noMultiLvlLbl val="0"/>
      </c:catAx>
      <c:valAx>
        <c:axId val="245863552"/>
        <c:scaling>
          <c:orientation val="maxMin"/>
        </c:scaling>
        <c:delete val="0"/>
        <c:axPos val="t"/>
        <c:numFmt formatCode="0%" sourceLinked="0"/>
        <c:majorTickMark val="none"/>
        <c:minorTickMark val="none"/>
        <c:tickLblPos val="high"/>
        <c:spPr>
          <a:ln>
            <a:noFill/>
          </a:ln>
        </c:spPr>
        <c:crossAx val="24585766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22859369187196E-2"/>
          <c:y val="4.6603887638260427E-2"/>
          <c:w val="0.92554281261625604"/>
          <c:h val="0.809347732388934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Deal Rt Chg</c:v>
                </c:pt>
              </c:strCache>
            </c:strRef>
          </c:tx>
          <c:spPr>
            <a:solidFill>
              <a:srgbClr val="0077C8">
                <a:lumMod val="75000"/>
              </a:srgb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45C-440D-B296-BD0F06AF61C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45C-440D-B296-BD0F06AF61C7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5.0000000000000001E-3</c:v>
                </c:pt>
                <c:pt idx="1">
                  <c:v>-9.9999999999999655E-4</c:v>
                </c:pt>
                <c:pt idx="2">
                  <c:v>3.000000000000007E-3</c:v>
                </c:pt>
                <c:pt idx="3">
                  <c:v>0.23400000000000001</c:v>
                </c:pt>
                <c:pt idx="4">
                  <c:v>0</c:v>
                </c:pt>
                <c:pt idx="5">
                  <c:v>-1.3999999999999995E-2</c:v>
                </c:pt>
                <c:pt idx="6">
                  <c:v>-1.7999999999999999E-2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45C-440D-B296-BD0F06AF61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6204288"/>
        <c:axId val="246205824"/>
      </c:barChart>
      <c:catAx>
        <c:axId val="24620428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crossAx val="246205824"/>
        <c:crosses val="autoZero"/>
        <c:auto val="1"/>
        <c:lblAlgn val="ctr"/>
        <c:lblOffset val="100"/>
        <c:noMultiLvlLbl val="0"/>
      </c:catAx>
      <c:valAx>
        <c:axId val="246205824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high"/>
        <c:crossAx val="24620428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98245614035101E-2"/>
          <c:y val="0.22221294517605639"/>
          <c:w val="0.95526315789473704"/>
          <c:h val="0.6182126545424879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YE Dec 21</c:v>
                </c:pt>
                <c:pt idx="1">
                  <c:v>YE Dec 22</c:v>
                </c:pt>
                <c:pt idx="2">
                  <c:v>YE Dec 23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6.7000000000000004E-2</c:v>
                </c:pt>
                <c:pt idx="1">
                  <c:v>-5.5E-2</c:v>
                </c:pt>
                <c:pt idx="2">
                  <c:v>7.0000000000000007E-2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83-4AAD-A4FE-2A139EC37F54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2.60774991535826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83-4AAD-A4FE-2A139EC37F54}"/>
                </c:ext>
              </c:extLst>
            </c:dLbl>
            <c:dLbl>
              <c:idx val="1"/>
              <c:layout>
                <c:manualLayout>
                  <c:x val="1.4445399045617799E-2"/>
                  <c:y val="-9.569723660514498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83-4AAD-A4FE-2A139EC37F54}"/>
                </c:ext>
              </c:extLst>
            </c:dLbl>
            <c:dLbl>
              <c:idx val="2"/>
              <c:layout>
                <c:manualLayout>
                  <c:x val="2.4075665076029724E-2"/>
                  <c:y val="-2.35558942677607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83-4AAD-A4FE-2A139EC37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YE Dec 21</c:v>
                </c:pt>
                <c:pt idx="1">
                  <c:v>YE Dec 22</c:v>
                </c:pt>
                <c:pt idx="2">
                  <c:v>YE Dec 23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0.17699999999999999</c:v>
                </c:pt>
                <c:pt idx="1">
                  <c:v>5.7000000000000002E-2</c:v>
                </c:pt>
                <c:pt idx="2">
                  <c:v>2.9000000000000001E-2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D83-4AAD-A4FE-2A139EC37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45944320"/>
        <c:axId val="245946240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dLbls>
            <c:dLbl>
              <c:idx val="0"/>
              <c:layout>
                <c:manualLayout>
                  <c:x val="-0.12037832538014909"/>
                  <c:y val="-7.7473880888047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B3-4680-BECF-6399F1483B27}"/>
                </c:ext>
              </c:extLst>
            </c:dLbl>
            <c:dLbl>
              <c:idx val="1"/>
              <c:layout>
                <c:manualLayout>
                  <c:x val="-4.8151330152059628E-2"/>
                  <c:y val="0.132812367236653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B3-4680-BECF-6399F1483B27}"/>
                </c:ext>
              </c:extLst>
            </c:dLbl>
            <c:dLbl>
              <c:idx val="2"/>
              <c:layout>
                <c:manualLayout>
                  <c:x val="-6.2596729197677517E-2"/>
                  <c:y val="-7.19400322531871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B3-4680-BECF-6399F1483B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accent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YE Dec 21</c:v>
                </c:pt>
                <c:pt idx="1">
                  <c:v>YE Dec 22</c:v>
                </c:pt>
                <c:pt idx="2">
                  <c:v>YE Dec 23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0.25600000000000001</c:v>
                </c:pt>
                <c:pt idx="1">
                  <c:v>0</c:v>
                </c:pt>
                <c:pt idx="2">
                  <c:v>0.1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D83-4AAD-A4FE-2A139EC37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5944320"/>
        <c:axId val="245946240"/>
      </c:lineChart>
      <c:catAx>
        <c:axId val="245944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en-US"/>
          </a:p>
        </c:txPr>
        <c:crossAx val="245946240"/>
        <c:crosses val="autoZero"/>
        <c:auto val="0"/>
        <c:lblAlgn val="ctr"/>
        <c:lblOffset val="100"/>
        <c:noMultiLvlLbl val="0"/>
      </c:catAx>
      <c:valAx>
        <c:axId val="24594624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245944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50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7026007547755386"/>
          <c:y val="3.035159604747505E-2"/>
          <c:w val="0.39894371121129474"/>
          <c:h val="0.9234149764929044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00"/>
            </a:solidFill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67BD-44FF-A1EE-C157CBD79A9A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67BD-44FF-A1EE-C157CBD79A9A}"/>
              </c:ext>
            </c:extLst>
          </c:dPt>
          <c:dLbls>
            <c:numFmt formatCode="#,##0_);[Red]\(#,##0\)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0">
                    <a:solidFill>
                      <a:srgbClr val="00B050"/>
                    </a:solidFill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Sheet1!$A$1:$A$2</c:f>
              <c:numCache>
                <c:formatCode>General</c:formatCode>
                <c:ptCount val="2"/>
              </c:numCache>
            </c:numRef>
          </c:cat>
          <c:val>
            <c:numRef>
              <c:f>Sheet1!$B$1:$B$2</c:f>
              <c:numCache>
                <c:formatCode>#,##0</c:formatCode>
                <c:ptCount val="2"/>
                <c:pt idx="0">
                  <c:v>279814</c:v>
                </c:pt>
                <c:pt idx="1">
                  <c:v>222586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0000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2-67BD-44FF-A1EE-C157CBD79A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2"/>
        <c:axId val="34782592"/>
        <c:axId val="34784384"/>
      </c:barChart>
      <c:catAx>
        <c:axId val="3478259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9578">
            <a:noFill/>
          </a:ln>
        </c:spPr>
        <c:crossAx val="347843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784384"/>
        <c:scaling>
          <c:orientation val="minMax"/>
        </c:scaling>
        <c:delete val="1"/>
        <c:axPos val="t"/>
        <c:numFmt formatCode="#,##0" sourceLinked="1"/>
        <c:majorTickMark val="out"/>
        <c:minorTickMark val="none"/>
        <c:tickLblPos val="nextTo"/>
        <c:crossAx val="34782592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+mn-lt"/>
          <a:ea typeface="Arial Narrow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736840301740827E-2"/>
          <c:y val="0.21681689107912158"/>
          <c:w val="0.95526315789473704"/>
          <c:h val="0.6182126545424879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cat>
            <c:strRef>
              <c:f>Sheet1!$B$1:$J$1</c:f>
              <c:strCache>
                <c:ptCount val="9"/>
                <c:pt idx="0">
                  <c:v>Q4 21</c:v>
                </c:pt>
                <c:pt idx="1">
                  <c:v>Q1 22</c:v>
                </c:pt>
                <c:pt idx="2">
                  <c:v>Q2 22</c:v>
                </c:pt>
                <c:pt idx="3">
                  <c:v>Q3 22</c:v>
                </c:pt>
                <c:pt idx="4">
                  <c:v>Q4 22</c:v>
                </c:pt>
                <c:pt idx="5">
                  <c:v>Q1 23</c:v>
                </c:pt>
                <c:pt idx="6">
                  <c:v>Q2 23</c:v>
                </c:pt>
                <c:pt idx="7">
                  <c:v>Q3 23</c:v>
                </c:pt>
                <c:pt idx="8">
                  <c:v>Q4 23</c:v>
                </c:pt>
              </c:strCache>
            </c:strRef>
          </c:cat>
          <c:val>
            <c:numRef>
              <c:f>Sheet1!$B$2:$J$2</c:f>
              <c:numCache>
                <c:formatCode>0.0%</c:formatCode>
                <c:ptCount val="9"/>
                <c:pt idx="0">
                  <c:v>-1.0999999999999999E-2</c:v>
                </c:pt>
                <c:pt idx="1">
                  <c:v>-7.2999999999999995E-2</c:v>
                </c:pt>
                <c:pt idx="2">
                  <c:v>-7.0999999999999994E-2</c:v>
                </c:pt>
                <c:pt idx="3">
                  <c:v>-3.1E-2</c:v>
                </c:pt>
                <c:pt idx="4">
                  <c:v>-5.1999999999999998E-2</c:v>
                </c:pt>
                <c:pt idx="5">
                  <c:v>0</c:v>
                </c:pt>
                <c:pt idx="6">
                  <c:v>0.06</c:v>
                </c:pt>
                <c:pt idx="7">
                  <c:v>8.1000000000000003E-2</c:v>
                </c:pt>
                <c:pt idx="8">
                  <c:v>0.13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22-4E06-94DC-675A77E7A4CC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2"/>
              <c:layout>
                <c:manualLayout>
                  <c:x val="-3.9891950160449667E-17"/>
                  <c:y val="-0.1439919370429904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DC5-4D46-9093-B88FB575DE5F}"/>
                </c:ext>
              </c:extLst>
            </c:dLbl>
            <c:dLbl>
              <c:idx val="3"/>
              <c:layout>
                <c:manualLayout>
                  <c:x val="8.7037987626898995E-3"/>
                  <c:y val="1.79840143039305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CE-45D0-B71E-FB847486C3C0}"/>
                </c:ext>
              </c:extLst>
            </c:dLbl>
            <c:dLbl>
              <c:idx val="4"/>
              <c:layout>
                <c:manualLayout>
                  <c:x val="-2.1759496906725547E-3"/>
                  <c:y val="-6.061664455047286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CE-45D0-B71E-FB847486C3C0}"/>
                </c:ext>
              </c:extLst>
            </c:dLbl>
            <c:dLbl>
              <c:idx val="5"/>
              <c:layout>
                <c:manualLayout>
                  <c:x val="6.5278490720174238E-3"/>
                  <c:y val="2.0773501696849644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CE-45D0-B71E-FB847486C3C0}"/>
                </c:ext>
              </c:extLst>
            </c:dLbl>
            <c:dLbl>
              <c:idx val="6"/>
              <c:layout>
                <c:manualLayout>
                  <c:x val="-2.1759496906723951E-3"/>
                  <c:y val="7.301488562251892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E9D-4067-8FC2-2A796ACD44E8}"/>
                </c:ext>
              </c:extLst>
            </c:dLbl>
            <c:dLbl>
              <c:idx val="7"/>
              <c:layout>
                <c:manualLayout>
                  <c:x val="-1.5956780064179867E-16"/>
                  <c:y val="5.941416940622797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F22-4E06-94DC-675A77E7A4CC}"/>
                </c:ext>
              </c:extLst>
            </c:dLbl>
            <c:dLbl>
              <c:idx val="8"/>
              <c:layout>
                <c:manualLayout>
                  <c:x val="2.1759496906724749E-3"/>
                  <c:y val="-1.24369072339289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F22-4E06-94DC-675A77E7A4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Q4 21</c:v>
                </c:pt>
                <c:pt idx="1">
                  <c:v>Q1 22</c:v>
                </c:pt>
                <c:pt idx="2">
                  <c:v>Q2 22</c:v>
                </c:pt>
                <c:pt idx="3">
                  <c:v>Q3 22</c:v>
                </c:pt>
                <c:pt idx="4">
                  <c:v>Q4 22</c:v>
                </c:pt>
                <c:pt idx="5">
                  <c:v>Q1 23</c:v>
                </c:pt>
                <c:pt idx="6">
                  <c:v>Q2 23</c:v>
                </c:pt>
                <c:pt idx="7">
                  <c:v>Q3 23</c:v>
                </c:pt>
                <c:pt idx="8">
                  <c:v>Q4 23</c:v>
                </c:pt>
              </c:strCache>
            </c:strRef>
          </c:cat>
          <c:val>
            <c:numRef>
              <c:f>Sheet1!$B$3:$J$3</c:f>
              <c:numCache>
                <c:formatCode>0.0%</c:formatCode>
                <c:ptCount val="9"/>
                <c:pt idx="0">
                  <c:v>0.16</c:v>
                </c:pt>
                <c:pt idx="1">
                  <c:v>0.17899999999999999</c:v>
                </c:pt>
                <c:pt idx="2">
                  <c:v>9.1999999999999998E-2</c:v>
                </c:pt>
                <c:pt idx="3">
                  <c:v>-4.3999999999999997E-2</c:v>
                </c:pt>
                <c:pt idx="4">
                  <c:v>4.3999999999999997E-2</c:v>
                </c:pt>
                <c:pt idx="5">
                  <c:v>3.3000000000000002E-2</c:v>
                </c:pt>
                <c:pt idx="6">
                  <c:v>0.113</c:v>
                </c:pt>
                <c:pt idx="7">
                  <c:v>1.7000000000000001E-2</c:v>
                </c:pt>
                <c:pt idx="8">
                  <c:v>-3.4000000000000002E-2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F22-4E06-94DC-675A77E7A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46290688"/>
        <c:axId val="246292864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dLbls>
            <c:dLbl>
              <c:idx val="0"/>
              <c:layout>
                <c:manualLayout>
                  <c:x val="-5.9610227443283099E-2"/>
                  <c:y val="-7.15005317659516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CE-45D0-B71E-FB847486C3C0}"/>
                </c:ext>
              </c:extLst>
            </c:dLbl>
            <c:dLbl>
              <c:idx val="1"/>
              <c:layout>
                <c:manualLayout>
                  <c:x val="-5.4779619129990229E-2"/>
                  <c:y val="-0.109274397604567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CE-45D0-B71E-FB847486C3C0}"/>
                </c:ext>
              </c:extLst>
            </c:dLbl>
            <c:dLbl>
              <c:idx val="2"/>
              <c:layout>
                <c:manualLayout>
                  <c:x val="-4.607582036730027E-2"/>
                  <c:y val="-7.68967983143253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CE-45D0-B71E-FB847486C3C0}"/>
                </c:ext>
              </c:extLst>
            </c:dLbl>
            <c:dLbl>
              <c:idx val="3"/>
              <c:layout>
                <c:manualLayout>
                  <c:x val="-5.090642868059328E-2"/>
                  <c:y val="7.41986650401384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99-4282-987A-9764CA1BD4B8}"/>
                </c:ext>
              </c:extLst>
            </c:dLbl>
            <c:dLbl>
              <c:idx val="4"/>
              <c:layout>
                <c:manualLayout>
                  <c:x val="-3.7121701722872415E-2"/>
                  <c:y val="0.1605389298141176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599-4282-987A-9764CA1BD4B8}"/>
                </c:ext>
              </c:extLst>
            </c:dLbl>
            <c:dLbl>
              <c:idx val="5"/>
              <c:layout>
                <c:manualLayout>
                  <c:x val="-7.193689677363202E-2"/>
                  <c:y val="-4.991546557245677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599-4282-987A-9764CA1BD4B8}"/>
                </c:ext>
              </c:extLst>
            </c:dLbl>
            <c:dLbl>
              <c:idx val="6"/>
              <c:layout>
                <c:manualLayout>
                  <c:x val="-0.10917836139680208"/>
                  <c:y val="-3.37266659273356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DC5-4D46-9093-B88FB575DE5F}"/>
                </c:ext>
              </c:extLst>
            </c:dLbl>
            <c:dLbl>
              <c:idx val="8"/>
              <c:layout>
                <c:manualLayout>
                  <c:x val="-1.5219654411215427E-2"/>
                  <c:y val="-0.1146706641529412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DC5-4D46-9093-B88FB575D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accent4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Q4 21</c:v>
                </c:pt>
                <c:pt idx="1">
                  <c:v>Q1 22</c:v>
                </c:pt>
                <c:pt idx="2">
                  <c:v>Q2 22</c:v>
                </c:pt>
                <c:pt idx="3">
                  <c:v>Q3 22</c:v>
                </c:pt>
                <c:pt idx="4">
                  <c:v>Q4 22</c:v>
                </c:pt>
                <c:pt idx="5">
                  <c:v>Q1 23</c:v>
                </c:pt>
                <c:pt idx="6">
                  <c:v>Q2 23</c:v>
                </c:pt>
                <c:pt idx="7">
                  <c:v>Q3 23</c:v>
                </c:pt>
                <c:pt idx="8">
                  <c:v>Q4 23</c:v>
                </c:pt>
              </c:strCache>
            </c:strRef>
          </c:cat>
          <c:val>
            <c:numRef>
              <c:f>Sheet1!$B$4:$J$4</c:f>
              <c:numCache>
                <c:formatCode>0.0%</c:formatCode>
                <c:ptCount val="9"/>
                <c:pt idx="0">
                  <c:v>0.14699999999999999</c:v>
                </c:pt>
                <c:pt idx="1">
                  <c:v>9.1999999999999998E-2</c:v>
                </c:pt>
                <c:pt idx="2">
                  <c:v>1.4999999999999999E-2</c:v>
                </c:pt>
                <c:pt idx="3">
                  <c:v>-7.2999999999999995E-2</c:v>
                </c:pt>
                <c:pt idx="4">
                  <c:v>-1.0999999999999999E-2</c:v>
                </c:pt>
                <c:pt idx="5">
                  <c:v>3.5000000000000003E-2</c:v>
                </c:pt>
                <c:pt idx="6">
                  <c:v>0.18</c:v>
                </c:pt>
                <c:pt idx="7">
                  <c:v>9.8000000000000004E-2</c:v>
                </c:pt>
                <c:pt idx="8">
                  <c:v>9.2999999999999999E-2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CF22-4E06-94DC-675A77E7A4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46290688"/>
        <c:axId val="246292864"/>
      </c:lineChart>
      <c:catAx>
        <c:axId val="246290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246292864"/>
        <c:crosses val="autoZero"/>
        <c:auto val="0"/>
        <c:lblAlgn val="ctr"/>
        <c:lblOffset val="100"/>
        <c:noMultiLvlLbl val="0"/>
      </c:catAx>
      <c:valAx>
        <c:axId val="246292864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24629068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3056787449053212E-2"/>
          <c:y val="0.12951039716096893"/>
          <c:w val="0.92392071447392254"/>
          <c:h val="6.90582962499346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33697706580481018"/>
          <c:y val="2.1026274417954158E-2"/>
          <c:w val="0.53907103015759317"/>
          <c:h val="0.936313589290146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CC00"/>
            </a:solidFill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C9C3-4DEE-93ED-1F81D937817C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C9C3-4DEE-93ED-1F81D937817C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C9C3-4DEE-93ED-1F81D937817C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C9C3-4DEE-93ED-1F81D937817C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C9C3-4DEE-93ED-1F81D937817C}"/>
              </c:ext>
            </c:extLst>
          </c:dPt>
          <c:dLbls>
            <c:dLbl>
              <c:idx val="0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9C3-4DEE-93ED-1F81D937817C}"/>
                </c:ext>
              </c:extLst>
            </c:dLbl>
            <c:dLbl>
              <c:idx val="1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9C3-4DEE-93ED-1F81D937817C}"/>
                </c:ext>
              </c:extLst>
            </c:dLbl>
            <c:dLbl>
              <c:idx val="2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C9C3-4DEE-93ED-1F81D937817C}"/>
                </c:ext>
              </c:extLst>
            </c:dLbl>
            <c:dLbl>
              <c:idx val="3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C9C3-4DEE-93ED-1F81D937817C}"/>
                </c:ext>
              </c:extLst>
            </c:dLbl>
            <c:dLbl>
              <c:idx val="4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C9C3-4DEE-93ED-1F81D937817C}"/>
                </c:ext>
              </c:extLst>
            </c:dLbl>
            <c:numFmt formatCode="#,##0_);[Red]\(#,##0\)" sourceLinked="0"/>
            <c:spPr>
              <a:noFill/>
              <a:ln w="2554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Seafood</c:v>
                </c:pt>
                <c:pt idx="1">
                  <c:v>Pork</c:v>
                </c:pt>
                <c:pt idx="2">
                  <c:v>Lamb</c:v>
                </c:pt>
                <c:pt idx="3">
                  <c:v>Beef and Veal</c:v>
                </c:pt>
                <c:pt idx="4">
                  <c:v>Poultry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20702</c:v>
                </c:pt>
                <c:pt idx="1">
                  <c:v>1740</c:v>
                </c:pt>
                <c:pt idx="2">
                  <c:v>2684</c:v>
                </c:pt>
                <c:pt idx="3">
                  <c:v>25369</c:v>
                </c:pt>
                <c:pt idx="4">
                  <c:v>55641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6E273D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C9C3-4DEE-93ED-1F81D93781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47088256"/>
        <c:axId val="247089792"/>
      </c:barChart>
      <c:catAx>
        <c:axId val="24708825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9578">
            <a:noFill/>
          </a:ln>
        </c:spPr>
        <c:crossAx val="247089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7089792"/>
        <c:scaling>
          <c:orientation val="minMax"/>
        </c:scaling>
        <c:delete val="0"/>
        <c:axPos val="t"/>
        <c:numFmt formatCode="#,##0" sourceLinked="1"/>
        <c:majorTickMark val="none"/>
        <c:minorTickMark val="none"/>
        <c:tickLblPos val="none"/>
        <c:spPr>
          <a:ln w="9578">
            <a:noFill/>
          </a:ln>
        </c:spPr>
        <c:crossAx val="247088256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+mn-lt"/>
          <a:ea typeface="Arial Narrow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461868475267265E-2"/>
          <c:y val="9.4197644472525502E-2"/>
          <c:w val="0.72666239237006991"/>
          <c:h val="0.802447897694335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Poultry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07-4C4F-BE35-4CA31AA81621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Beef and Veal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  <c:pt idx="0">
                  <c:v>24.6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07-4C4F-BE35-4CA31AA81621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Lamb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  <c:pt idx="0">
                  <c:v>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07-4C4F-BE35-4CA31AA81621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Pork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  <c:pt idx="0">
                  <c:v>23.1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07-4C4F-BE35-4CA31AA81621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Seafood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07-4C4F-BE35-4CA31AA8162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Sheet1!$B$6</c:f>
              <c:numCache>
                <c:formatCode>0.0</c:formatCode>
                <c:ptCount val="1"/>
                <c:pt idx="0">
                  <c:v>8.1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07-4C4F-BE35-4CA31AA816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6860032"/>
        <c:axId val="246874112"/>
      </c:barChart>
      <c:catAx>
        <c:axId val="246860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246874112"/>
        <c:crosses val="autoZero"/>
        <c:auto val="1"/>
        <c:lblAlgn val="ctr"/>
        <c:lblOffset val="100"/>
        <c:noMultiLvlLbl val="0"/>
      </c:catAx>
      <c:valAx>
        <c:axId val="246874112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46860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250771024117888"/>
          <c:y val="0.11129187010197064"/>
          <c:w val="0.31688467543863424"/>
          <c:h val="0.81202773365578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9.4197644472525502E-2"/>
          <c:w val="0.55946427411296085"/>
          <c:h val="0.7546412415947443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Non-Fried Fish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36.200000000000003</c:v>
                </c:pt>
                <c:pt idx="1">
                  <c:v>32.9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F1-40F2-BA6D-5FA5894DB85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Fried Fish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13.2</c:v>
                </c:pt>
                <c:pt idx="1">
                  <c:v>15.3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F1-40F2-BA6D-5FA5894DB85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Fish Burger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11.7</c:v>
                </c:pt>
                <c:pt idx="1">
                  <c:v>14.2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F1-40F2-BA6D-5FA5894DB85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Fish Filling Other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11.9</c:v>
                </c:pt>
                <c:pt idx="1">
                  <c:v>12.5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F1-40F2-BA6D-5FA5894DB85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Fish Other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0.2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FF1-40F2-BA6D-5FA5894DB855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Total Shellfish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Sheet1!$B$7:$C$7</c:f>
              <c:numCache>
                <c:formatCode>0.0</c:formatCode>
                <c:ptCount val="2"/>
                <c:pt idx="0">
                  <c:v>23.3</c:v>
                </c:pt>
                <c:pt idx="1">
                  <c:v>19.899999999999999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FF1-40F2-BA6D-5FA5894DB855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Seafood Other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Sheet1!$B$8:$C$8</c:f>
              <c:numCache>
                <c:formatCode>0.0</c:formatCode>
                <c:ptCount val="2"/>
                <c:pt idx="0">
                  <c:v>3.5</c:v>
                </c:pt>
                <c:pt idx="1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FF1-40F2-BA6D-5FA5894DB8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246941952"/>
        <c:axId val="246956032"/>
      </c:barChart>
      <c:catAx>
        <c:axId val="246941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246956032"/>
        <c:crosses val="autoZero"/>
        <c:auto val="1"/>
        <c:lblAlgn val="ctr"/>
        <c:lblOffset val="100"/>
        <c:noMultiLvlLbl val="0"/>
      </c:catAx>
      <c:valAx>
        <c:axId val="246956032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46941952"/>
        <c:crosses val="autoZero"/>
        <c:crossBetween val="between"/>
      </c:valAx>
    </c:plotArea>
    <c:legend>
      <c:legendPos val="r"/>
      <c:legendEntry>
        <c:idx val="5"/>
        <c:txPr>
          <a:bodyPr/>
          <a:lstStyle/>
          <a:p>
            <a:pPr algn="ctr">
              <a:defRPr/>
            </a:pPr>
            <a:endParaRPr lang="en-US"/>
          </a:p>
        </c:txPr>
      </c:legendEntry>
      <c:legendEntry>
        <c:idx val="6"/>
        <c:txPr>
          <a:bodyPr/>
          <a:lstStyle/>
          <a:p>
            <a:pPr algn="ctr">
              <a:defRPr/>
            </a:pPr>
            <a:endParaRPr lang="en-US"/>
          </a:p>
        </c:txPr>
      </c:legendEntry>
      <c:layout>
        <c:manualLayout>
          <c:xMode val="edge"/>
          <c:yMode val="edge"/>
          <c:x val="0.51055568883285907"/>
          <c:y val="6.7162705364480144E-2"/>
          <c:w val="0.41481065030869635"/>
          <c:h val="0.81326216289937092"/>
        </c:manualLayout>
      </c:layout>
      <c:overlay val="0"/>
      <c:txPr>
        <a:bodyPr/>
        <a:lstStyle/>
        <a:p>
          <a:pPr algn="ctr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1568159893742379E-2"/>
          <c:w val="0.46636314261239253"/>
          <c:h val="0.876915958157159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Non-Fried Fish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-0.8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11-4B6D-9A6D-180D7FE498AB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Fried Fish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11-4B6D-9A6D-180D7FE498AB}"/>
            </c:ext>
          </c:extLst>
        </c:ser>
        <c:ser>
          <c:idx val="3"/>
          <c:order val="2"/>
          <c:tx>
            <c:strRef>
              <c:f>Sheet1!$A$5</c:f>
              <c:strCache>
                <c:ptCount val="1"/>
                <c:pt idx="0">
                  <c:v>Fish Filling Other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Sheet1!$B$5</c:f>
              <c:numCache>
                <c:formatCode>0</c:formatCode>
                <c:ptCount val="1"/>
                <c:pt idx="0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A11-4B6D-9A6D-180D7FE498AB}"/>
            </c:ext>
          </c:extLst>
        </c:ser>
        <c:ser>
          <c:idx val="4"/>
          <c:order val="3"/>
          <c:tx>
            <c:strRef>
              <c:f>Sheet1!$A$6</c:f>
              <c:strCache>
                <c:ptCount val="1"/>
                <c:pt idx="0">
                  <c:v>Fish Other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Sheet1!$B$6</c:f>
              <c:numCache>
                <c:formatCode>0</c:formatCode>
                <c:ptCount val="1"/>
                <c:pt idx="0">
                  <c:v>-0.1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A11-4B6D-9A6D-180D7FE498AB}"/>
            </c:ext>
          </c:extLst>
        </c:ser>
        <c:ser>
          <c:idx val="5"/>
          <c:order val="4"/>
          <c:tx>
            <c:strRef>
              <c:f>Sheet1!$A$7</c:f>
              <c:strCache>
                <c:ptCount val="1"/>
                <c:pt idx="0">
                  <c:v>Total Shellfish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Sheet1!$B$7</c:f>
              <c:numCache>
                <c:formatCode>0</c:formatCode>
                <c:ptCount val="1"/>
                <c:pt idx="0">
                  <c:v>-1.9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A11-4B6D-9A6D-180D7FE498AB}"/>
            </c:ext>
          </c:extLst>
        </c:ser>
        <c:ser>
          <c:idx val="6"/>
          <c:order val="5"/>
          <c:tx>
            <c:strRef>
              <c:f>Sheet1!$A$8</c:f>
              <c:strCache>
                <c:ptCount val="1"/>
                <c:pt idx="0">
                  <c:v>Seafood Other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Sheet1!$B$8</c:f>
              <c:numCache>
                <c:formatCode>0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A11-4B6D-9A6D-180D7FE498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247171328"/>
        <c:axId val="247177216"/>
      </c:barChart>
      <c:catAx>
        <c:axId val="2471713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crossAx val="247177216"/>
        <c:crosses val="autoZero"/>
        <c:auto val="1"/>
        <c:lblAlgn val="ctr"/>
        <c:lblOffset val="100"/>
        <c:noMultiLvlLbl val="0"/>
      </c:catAx>
      <c:valAx>
        <c:axId val="24717721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one"/>
        <c:crossAx val="247171328"/>
        <c:crosses val="autoZero"/>
        <c:crossBetween val="between"/>
      </c:valAx>
    </c:plotArea>
    <c:legend>
      <c:legendPos val="r"/>
      <c:legendEntry>
        <c:idx val="4"/>
        <c:txPr>
          <a:bodyPr/>
          <a:lstStyle/>
          <a:p>
            <a:pPr algn="ctr">
              <a:defRPr/>
            </a:pPr>
            <a:endParaRPr lang="en-US"/>
          </a:p>
        </c:txPr>
      </c:legendEntry>
      <c:legendEntry>
        <c:idx val="5"/>
        <c:txPr>
          <a:bodyPr/>
          <a:lstStyle/>
          <a:p>
            <a:pPr algn="ctr">
              <a:defRPr/>
            </a:pPr>
            <a:endParaRPr lang="en-US"/>
          </a:p>
        </c:txPr>
      </c:legendEntry>
      <c:layout>
        <c:manualLayout>
          <c:xMode val="edge"/>
          <c:yMode val="edge"/>
          <c:x val="0.54341485691024272"/>
          <c:y val="0"/>
          <c:w val="0.40688379790869394"/>
          <c:h val="0.83010585571880424"/>
        </c:manualLayout>
      </c:layout>
      <c:overlay val="0"/>
      <c:txPr>
        <a:bodyPr/>
        <a:lstStyle/>
        <a:p>
          <a:pPr algn="ctr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07103018372706"/>
          <c:y val="0.14010949803149605"/>
          <c:w val="0.57473966535433074"/>
          <c:h val="0.82551550196850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Column2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9999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4A9-4DCA-9C00-543BD00D8AF7}"/>
              </c:ext>
            </c:extLst>
          </c:dPt>
          <c:dPt>
            <c:idx val="1"/>
            <c:invertIfNegative val="0"/>
            <c:bubble3D val="0"/>
            <c:spPr>
              <a:solidFill>
                <a:srgbClr val="009999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4A9-4DCA-9C00-543BD00D8AF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4A9-4DCA-9C00-543BD00D8AF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84A9-4DCA-9C00-543BD00D8AF7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84A9-4DCA-9C00-543BD00D8AF7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8-84A9-4DCA-9C00-543BD00D8AF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84A9-4DCA-9C00-543BD00D8AF7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B-84A9-4DCA-9C00-543BD00D8AF7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C-84A9-4DCA-9C00-543BD00D8AF7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8"/>
                <c:pt idx="0">
                  <c:v>Seafood</c:v>
                </c:pt>
                <c:pt idx="1">
                  <c:v>Total Fish</c:v>
                </c:pt>
                <c:pt idx="2">
                  <c:v>Tuna</c:v>
                </c:pt>
                <c:pt idx="3">
                  <c:v>Fish Fingers</c:v>
                </c:pt>
                <c:pt idx="4">
                  <c:v>Total Shellfish</c:v>
                </c:pt>
                <c:pt idx="5">
                  <c:v>Calamari</c:v>
                </c:pt>
                <c:pt idx="6">
                  <c:v>Prawn</c:v>
                </c:pt>
                <c:pt idx="7">
                  <c:v>Seafood Sandwich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8"/>
                <c:pt idx="0">
                  <c:v>5.3</c:v>
                </c:pt>
                <c:pt idx="1">
                  <c:v>4.2</c:v>
                </c:pt>
                <c:pt idx="2">
                  <c:v>1.2</c:v>
                </c:pt>
                <c:pt idx="3">
                  <c:v>0.4</c:v>
                </c:pt>
                <c:pt idx="4">
                  <c:v>1.1000000000000001</c:v>
                </c:pt>
                <c:pt idx="5">
                  <c:v>0.1</c:v>
                </c:pt>
                <c:pt idx="6">
                  <c:v>0.7</c:v>
                </c:pt>
                <c:pt idx="7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84A9-4DCA-9C00-543BD00D8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246520064"/>
        <c:axId val="246530048"/>
      </c:barChart>
      <c:catAx>
        <c:axId val="24652006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crossAx val="246530048"/>
        <c:crosses val="autoZero"/>
        <c:auto val="1"/>
        <c:lblAlgn val="ctr"/>
        <c:lblOffset val="100"/>
        <c:tickLblSkip val="1"/>
        <c:noMultiLvlLbl val="0"/>
      </c:catAx>
      <c:valAx>
        <c:axId val="24653004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4652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Tckts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301-4076-B6F1-73634851026D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6301-4076-B6F1-73634851026D}"/>
              </c:ext>
            </c:extLst>
          </c:dPt>
          <c:dLbls>
            <c:dLbl>
              <c:idx val="0"/>
              <c:layout>
                <c:manualLayout>
                  <c:x val="3.8060227062719457E-2"/>
                  <c:y val="-4.24781555249028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0C5-4F87-9387-9BF6ABC70598}"/>
                </c:ext>
              </c:extLst>
            </c:dLbl>
            <c:dLbl>
              <c:idx val="5"/>
              <c:layout>
                <c:manualLayout>
                  <c:x val="-1.2686342771803465E-2"/>
                  <c:y val="4.24848449982146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301-4076-B6F1-73634851026D}"/>
                </c:ext>
              </c:extLst>
            </c:dLbl>
            <c:dLbl>
              <c:idx val="6"/>
              <c:layout>
                <c:manualLayout>
                  <c:x val="1.5224490407524138E-2"/>
                  <c:y val="1.2744115604801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301-4076-B6F1-73634851026D}"/>
                </c:ext>
              </c:extLst>
            </c:dLbl>
            <c:numFmt formatCode="[$£-809]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"£"#,##0.00</c:formatCode>
                <c:ptCount val="7"/>
                <c:pt idx="0">
                  <c:v>5.33</c:v>
                </c:pt>
                <c:pt idx="1">
                  <c:v>5.81</c:v>
                </c:pt>
                <c:pt idx="2">
                  <c:v>6.37</c:v>
                </c:pt>
                <c:pt idx="3">
                  <c:v>6.45</c:v>
                </c:pt>
                <c:pt idx="4">
                  <c:v>7.2</c:v>
                </c:pt>
                <c:pt idx="5">
                  <c:v>4.4800000000000004</c:v>
                </c:pt>
                <c:pt idx="6">
                  <c:v>5.56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301-4076-B6F1-7363485102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6599040"/>
        <c:axId val="246600832"/>
      </c:barChart>
      <c:catAx>
        <c:axId val="246599040"/>
        <c:scaling>
          <c:orientation val="maxMin"/>
        </c:scaling>
        <c:delete val="0"/>
        <c:axPos val="r"/>
        <c:numFmt formatCode="General" sourceLinked="0"/>
        <c:majorTickMark val="none"/>
        <c:minorTickMark val="none"/>
        <c:tickLblPos val="low"/>
        <c:crossAx val="246600832"/>
        <c:crosses val="autoZero"/>
        <c:auto val="1"/>
        <c:lblAlgn val="ctr"/>
        <c:lblOffset val="100"/>
        <c:noMultiLvlLbl val="0"/>
      </c:catAx>
      <c:valAx>
        <c:axId val="246600832"/>
        <c:scaling>
          <c:orientation val="maxMin"/>
        </c:scaling>
        <c:delete val="0"/>
        <c:axPos val="t"/>
        <c:numFmt formatCode="[$£-809]#,##0_);[Red]\([$£-809]#,##0\)" sourceLinked="0"/>
        <c:majorTickMark val="none"/>
        <c:minorTickMark val="none"/>
        <c:tickLblPos val="high"/>
        <c:spPr>
          <a:ln>
            <a:noFill/>
          </a:ln>
        </c:spPr>
        <c:crossAx val="24659904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22859369187196E-2"/>
          <c:y val="4.6603887638260427E-2"/>
          <c:w val="0.92554281261625604"/>
          <c:h val="0.8220578835630056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Spd Chg</c:v>
                </c:pt>
              </c:strCache>
            </c:strRef>
          </c:tx>
          <c:spPr>
            <a:solidFill>
              <a:srgbClr val="00517D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9BD-439D-8F35-5675370D97B9}"/>
              </c:ext>
            </c:extLst>
          </c:dPt>
          <c:dPt>
            <c:idx val="6"/>
            <c:invertIfNegative val="0"/>
            <c:bubble3D val="0"/>
            <c:spPr>
              <a:solidFill>
                <a:srgbClr val="0078BE"/>
              </a:solidFill>
            </c:spPr>
            <c:extLst>
              <c:ext xmlns:c16="http://schemas.microsoft.com/office/drawing/2014/chart" uri="{C3380CC4-5D6E-409C-BE32-E72D297353CC}">
                <c16:uniqueId val="{00000002-29BD-439D-8F35-5675370D97B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"£"#,##0.00</c:formatCode>
                <c:ptCount val="7"/>
                <c:pt idx="0">
                  <c:v>0.34999999999999964</c:v>
                </c:pt>
                <c:pt idx="1">
                  <c:v>0.41999999999999993</c:v>
                </c:pt>
                <c:pt idx="2">
                  <c:v>0.41000000000000014</c:v>
                </c:pt>
                <c:pt idx="3">
                  <c:v>0.4300000000000006</c:v>
                </c:pt>
                <c:pt idx="4">
                  <c:v>0.79</c:v>
                </c:pt>
                <c:pt idx="5">
                  <c:v>0.39000000000000057</c:v>
                </c:pt>
                <c:pt idx="6">
                  <c:v>0.4399999999999995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9BD-439D-8F35-5675370D97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6659328"/>
        <c:axId val="246669312"/>
      </c:barChart>
      <c:catAx>
        <c:axId val="24665932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crossAx val="246669312"/>
        <c:crosses val="autoZero"/>
        <c:auto val="1"/>
        <c:lblAlgn val="ctr"/>
        <c:lblOffset val="100"/>
        <c:noMultiLvlLbl val="0"/>
      </c:catAx>
      <c:valAx>
        <c:axId val="246669312"/>
        <c:scaling>
          <c:orientation val="minMax"/>
        </c:scaling>
        <c:delete val="1"/>
        <c:axPos val="t"/>
        <c:numFmt formatCode="[$£-809]#,##0.00" sourceLinked="0"/>
        <c:majorTickMark val="none"/>
        <c:minorTickMark val="none"/>
        <c:tickLblPos val="high"/>
        <c:crossAx val="2466593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776505175120045E-2"/>
          <c:y val="4.6725971077393194E-2"/>
          <c:w val="0.58310201501343462"/>
          <c:h val="0.823333351171928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Tckts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2FD-4DE9-92CF-A78D4ABF7B8F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2FD-4DE9-92CF-A78D4ABF7B8F}"/>
              </c:ext>
            </c:extLst>
          </c:dPt>
          <c:dLbls>
            <c:dLbl>
              <c:idx val="0"/>
              <c:layout>
                <c:manualLayout>
                  <c:x val="6.06626496265747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D53-4028-A486-88D40303A9E7}"/>
                </c:ext>
              </c:extLst>
            </c:dLbl>
            <c:dLbl>
              <c:idx val="4"/>
              <c:layout>
                <c:manualLayout>
                  <c:x val="-2.6372988278256519E-3"/>
                  <c:y val="3.344736656282922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2FD-4DE9-92CF-A78D4ABF7B8F}"/>
                </c:ext>
              </c:extLst>
            </c:dLbl>
            <c:dLbl>
              <c:idx val="5"/>
              <c:layout>
                <c:manualLayout>
                  <c:x val="4.2200311765729637E-2"/>
                  <c:y val="3.344736655504165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53-4028-A486-88D40303A9E7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0.35499999999999998</c:v>
                </c:pt>
                <c:pt idx="1">
                  <c:v>0.42599999999999999</c:v>
                </c:pt>
                <c:pt idx="2">
                  <c:v>0.45899999999999996</c:v>
                </c:pt>
                <c:pt idx="3">
                  <c:v>0.47499999999999998</c:v>
                </c:pt>
                <c:pt idx="4">
                  <c:v>0.20100000000000001</c:v>
                </c:pt>
                <c:pt idx="5">
                  <c:v>0.37799999999999995</c:v>
                </c:pt>
                <c:pt idx="6">
                  <c:v>0.48899999999999999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FD-4DE9-92CF-A78D4ABF7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7745152"/>
        <c:axId val="247751040"/>
      </c:barChart>
      <c:catAx>
        <c:axId val="247745152"/>
        <c:scaling>
          <c:orientation val="maxMin"/>
        </c:scaling>
        <c:delete val="0"/>
        <c:axPos val="r"/>
        <c:numFmt formatCode="General" sourceLinked="0"/>
        <c:majorTickMark val="none"/>
        <c:minorTickMark val="none"/>
        <c:tickLblPos val="low"/>
        <c:crossAx val="247751040"/>
        <c:crosses val="autoZero"/>
        <c:auto val="1"/>
        <c:lblAlgn val="ctr"/>
        <c:lblOffset val="100"/>
        <c:noMultiLvlLbl val="0"/>
      </c:catAx>
      <c:valAx>
        <c:axId val="247751040"/>
        <c:scaling>
          <c:orientation val="maxMin"/>
        </c:scaling>
        <c:delete val="0"/>
        <c:axPos val="t"/>
        <c:numFmt formatCode="0%" sourceLinked="0"/>
        <c:majorTickMark val="none"/>
        <c:minorTickMark val="none"/>
        <c:tickLblPos val="high"/>
        <c:spPr>
          <a:ln>
            <a:noFill/>
          </a:ln>
        </c:spPr>
        <c:crossAx val="24774515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3271553943352835E-2"/>
          <c:y val="3.4952918643766706E-2"/>
          <c:w val="0.86040130132189485"/>
          <c:h val="0.81948416135019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Deal Rt Chg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rgbClr val="00517D"/>
              </a:solidFill>
            </c:spPr>
            <c:extLst>
              <c:ext xmlns:c16="http://schemas.microsoft.com/office/drawing/2014/chart" uri="{C3380CC4-5D6E-409C-BE32-E72D297353CC}">
                <c16:uniqueId val="{00000001-3A88-43E9-9DB9-8F8B8F29E28D}"/>
              </c:ext>
            </c:extLst>
          </c:dPt>
          <c:dPt>
            <c:idx val="6"/>
            <c:invertIfNegative val="0"/>
            <c:bubble3D val="0"/>
            <c:spPr>
              <a:solidFill>
                <a:srgbClr val="00517D"/>
              </a:solidFill>
            </c:spPr>
            <c:extLst>
              <c:ext xmlns:c16="http://schemas.microsoft.com/office/drawing/2014/chart" uri="{C3380CC4-5D6E-409C-BE32-E72D297353CC}">
                <c16:uniqueId val="{00000003-3A88-43E9-9DB9-8F8B8F29E28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0.03</c:v>
                </c:pt>
                <c:pt idx="1">
                  <c:v>3.8000000000000041E-2</c:v>
                </c:pt>
                <c:pt idx="2">
                  <c:v>5.1999999999999956E-2</c:v>
                </c:pt>
                <c:pt idx="3">
                  <c:v>5.5E-2</c:v>
                </c:pt>
                <c:pt idx="4">
                  <c:v>4.200000000000001E-2</c:v>
                </c:pt>
                <c:pt idx="5">
                  <c:v>1.7999999999999971E-2</c:v>
                </c:pt>
                <c:pt idx="6">
                  <c:v>4.2999999999999969E-2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A88-43E9-9DB9-8F8B8F29E2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7510912"/>
        <c:axId val="247512448"/>
      </c:barChart>
      <c:catAx>
        <c:axId val="247510912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crossAx val="247512448"/>
        <c:crosses val="autoZero"/>
        <c:auto val="1"/>
        <c:lblAlgn val="ctr"/>
        <c:lblOffset val="100"/>
        <c:noMultiLvlLbl val="0"/>
      </c:catAx>
      <c:valAx>
        <c:axId val="247512448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high"/>
        <c:crossAx val="24751091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12709952764685145"/>
          <c:y val="2.0147570839359367E-2"/>
          <c:w val="0.83189370208530367"/>
          <c:h val="0.9465177567089829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CC00"/>
            </a:solidFill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9AF8-4C3E-9562-0A94E1667652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9AF8-4C3E-9562-0A94E1667652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9AF8-4C3E-9562-0A94E1667652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9AF8-4C3E-9562-0A94E1667652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9AF8-4C3E-9562-0A94E1667652}"/>
              </c:ext>
            </c:extLst>
          </c:dPt>
          <c:dLbls>
            <c:dLbl>
              <c:idx val="0"/>
              <c:layout>
                <c:manualLayout>
                  <c:x val="0"/>
                  <c:y val="-6.80272108843538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AF8-4C3E-9562-0A94E1667652}"/>
                </c:ext>
              </c:extLst>
            </c:dLbl>
            <c:dLbl>
              <c:idx val="2"/>
              <c:layout>
                <c:manualLayout>
                  <c:x val="0"/>
                  <c:y val="-3.401360544217686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AF8-4C3E-9562-0A94E1667652}"/>
                </c:ext>
              </c:extLst>
            </c:dLbl>
            <c:numFmt formatCode="#,##0_);[Red]\(#,##0\)" sourceLinked="0"/>
            <c:spPr>
              <a:noFill/>
              <a:ln w="2554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Seafood</c:v>
                </c:pt>
                <c:pt idx="1">
                  <c:v>Pork</c:v>
                </c:pt>
                <c:pt idx="2">
                  <c:v>Lamb</c:v>
                </c:pt>
                <c:pt idx="3">
                  <c:v>Beef &amp; Veal</c:v>
                </c:pt>
                <c:pt idx="4">
                  <c:v>Poultry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59162</c:v>
                </c:pt>
                <c:pt idx="1">
                  <c:v>13898</c:v>
                </c:pt>
                <c:pt idx="2">
                  <c:v>-2468</c:v>
                </c:pt>
                <c:pt idx="3">
                  <c:v>17911</c:v>
                </c:pt>
                <c:pt idx="4">
                  <c:v>110058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004684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9AF8-4C3E-9562-0A94E16676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34390400"/>
        <c:axId val="34391936"/>
      </c:barChart>
      <c:catAx>
        <c:axId val="343904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9578">
            <a:noFill/>
          </a:ln>
        </c:spPr>
        <c:crossAx val="34391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4391936"/>
        <c:scaling>
          <c:orientation val="minMax"/>
        </c:scaling>
        <c:delete val="0"/>
        <c:axPos val="t"/>
        <c:numFmt formatCode="#,##0" sourceLinked="1"/>
        <c:majorTickMark val="none"/>
        <c:minorTickMark val="none"/>
        <c:tickLblPos val="none"/>
        <c:spPr>
          <a:ln w="9578">
            <a:noFill/>
          </a:ln>
        </c:spPr>
        <c:crossAx val="34390400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0" i="0" u="none" strike="noStrike" baseline="0">
          <a:solidFill>
            <a:srgbClr val="000000"/>
          </a:solidFill>
          <a:latin typeface="+mn-lt"/>
          <a:ea typeface="Arial Narrow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98245614035101E-2"/>
          <c:y val="0.22221294517605639"/>
          <c:w val="0.95526315789473704"/>
          <c:h val="0.61229385377221091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cat>
            <c:strRef>
              <c:f>Sheet1!$B$1:$J$1</c:f>
              <c:strCache>
                <c:ptCount val="9"/>
                <c:pt idx="0">
                  <c:v>Q4 21</c:v>
                </c:pt>
                <c:pt idx="1">
                  <c:v>Q1 22</c:v>
                </c:pt>
                <c:pt idx="2">
                  <c:v>Q2 22</c:v>
                </c:pt>
                <c:pt idx="3">
                  <c:v>Q3 22</c:v>
                </c:pt>
                <c:pt idx="4">
                  <c:v>Q4 22</c:v>
                </c:pt>
                <c:pt idx="5">
                  <c:v>Q1 23</c:v>
                </c:pt>
                <c:pt idx="6">
                  <c:v>Q2 23</c:v>
                </c:pt>
                <c:pt idx="7">
                  <c:v>Q3 23</c:v>
                </c:pt>
                <c:pt idx="8">
                  <c:v>Q4 23</c:v>
                </c:pt>
              </c:strCache>
            </c:strRef>
          </c:cat>
          <c:val>
            <c:numRef>
              <c:f>Sheet1!$B$2:$J$2</c:f>
              <c:numCache>
                <c:formatCode>0.0%</c:formatCode>
                <c:ptCount val="9"/>
                <c:pt idx="0">
                  <c:v>0.14799999999999999</c:v>
                </c:pt>
                <c:pt idx="1">
                  <c:v>-9.0999999999999998E-2</c:v>
                </c:pt>
                <c:pt idx="2">
                  <c:v>2.3E-2</c:v>
                </c:pt>
                <c:pt idx="3">
                  <c:v>-6.0999999999999999E-2</c:v>
                </c:pt>
                <c:pt idx="4">
                  <c:v>-1.2999999999999999E-2</c:v>
                </c:pt>
                <c:pt idx="5">
                  <c:v>8.0000000000000002E-3</c:v>
                </c:pt>
                <c:pt idx="6">
                  <c:v>-2.5999999999999999E-2</c:v>
                </c:pt>
                <c:pt idx="7">
                  <c:v>0.114</c:v>
                </c:pt>
                <c:pt idx="8">
                  <c:v>0.192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A9-4D0B-A396-890D8A4098CB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0"/>
              <c:layout>
                <c:manualLayout>
                  <c:x val="-8.3323409974468271E-3"/>
                  <c:y val="7.694727643460530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A9-4D0B-A396-890D8A4098CB}"/>
                </c:ext>
              </c:extLst>
            </c:dLbl>
            <c:dLbl>
              <c:idx val="1"/>
              <c:layout>
                <c:manualLayout>
                  <c:x val="2.0830852493617068E-3"/>
                  <c:y val="8.878531896300612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700">
                      <a:solidFill>
                        <a:schemeClr val="bg2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FA9-4D0B-A396-890D8A4098CB}"/>
                </c:ext>
              </c:extLst>
            </c:dLbl>
            <c:dLbl>
              <c:idx val="2"/>
              <c:layout>
                <c:manualLayout>
                  <c:x val="0"/>
                  <c:y val="5.9190212642004081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8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A9-4D0B-A396-890D8A4098CB}"/>
                </c:ext>
              </c:extLst>
            </c:dLbl>
            <c:dLbl>
              <c:idx val="3"/>
              <c:layout>
                <c:manualLayout>
                  <c:x val="-6.2492557480851958E-3"/>
                  <c:y val="7.10282551704048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FA9-4D0B-A396-890D8A4098CB}"/>
                </c:ext>
              </c:extLst>
            </c:dLbl>
            <c:dLbl>
              <c:idx val="4"/>
              <c:layout>
                <c:manualLayout>
                  <c:x val="2.08308524936163E-3"/>
                  <c:y val="7.102825517040489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FA9-4D0B-A396-890D8A4098CB}"/>
                </c:ext>
              </c:extLst>
            </c:dLbl>
            <c:dLbl>
              <c:idx val="5"/>
              <c:layout>
                <c:manualLayout>
                  <c:x val="4.1661704987234136E-3"/>
                  <c:y val="7.102825517040489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FA9-4D0B-A396-890D8A4098CB}"/>
                </c:ext>
              </c:extLst>
            </c:dLbl>
            <c:dLbl>
              <c:idx val="6"/>
              <c:layout>
                <c:manualLayout>
                  <c:x val="-8.3323409974469798E-3"/>
                  <c:y val="7.1028255170404897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FFA9-4D0B-A396-890D8A4098CB}"/>
                </c:ext>
              </c:extLst>
            </c:dLbl>
            <c:dLbl>
              <c:idx val="7"/>
              <c:layout>
                <c:manualLayout>
                  <c:x val="-2.0830852493617068E-3"/>
                  <c:y val="-7.102778910573842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FA9-4D0B-A396-890D8A4098CB}"/>
                </c:ext>
              </c:extLst>
            </c:dLbl>
            <c:dLbl>
              <c:idx val="8"/>
              <c:layout>
                <c:manualLayout>
                  <c:x val="-8.3323409974468271E-3"/>
                  <c:y val="-5.918974657733760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FFA9-4D0B-A396-890D8A4098C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Q4 21</c:v>
                </c:pt>
                <c:pt idx="1">
                  <c:v>Q1 22</c:v>
                </c:pt>
                <c:pt idx="2">
                  <c:v>Q2 22</c:v>
                </c:pt>
                <c:pt idx="3">
                  <c:v>Q3 22</c:v>
                </c:pt>
                <c:pt idx="4">
                  <c:v>Q4 22</c:v>
                </c:pt>
                <c:pt idx="5">
                  <c:v>Q1 23</c:v>
                </c:pt>
                <c:pt idx="6">
                  <c:v>Q2 23</c:v>
                </c:pt>
                <c:pt idx="7">
                  <c:v>Q3 23</c:v>
                </c:pt>
                <c:pt idx="8">
                  <c:v>Q4 23</c:v>
                </c:pt>
              </c:strCache>
            </c:strRef>
          </c:cat>
          <c:val>
            <c:numRef>
              <c:f>Sheet1!$B$3:$J$3</c:f>
              <c:numCache>
                <c:formatCode>0.0%</c:formatCode>
                <c:ptCount val="9"/>
                <c:pt idx="0">
                  <c:v>1.0900000000000001</c:v>
                </c:pt>
                <c:pt idx="1">
                  <c:v>173.30699999999999</c:v>
                </c:pt>
                <c:pt idx="2">
                  <c:v>0.84299999999999997</c:v>
                </c:pt>
                <c:pt idx="3">
                  <c:v>8.4000000000000005E-2</c:v>
                </c:pt>
                <c:pt idx="4">
                  <c:v>0.128</c:v>
                </c:pt>
                <c:pt idx="5">
                  <c:v>0.128</c:v>
                </c:pt>
                <c:pt idx="6">
                  <c:v>0.153</c:v>
                </c:pt>
                <c:pt idx="7">
                  <c:v>-1.2E-2</c:v>
                </c:pt>
                <c:pt idx="8">
                  <c:v>-9.8000000000000004E-2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A9-4D0B-A396-890D8A409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89445632"/>
        <c:axId val="189447552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dLbls>
            <c:dLbl>
              <c:idx val="0"/>
              <c:layout>
                <c:manualLayout>
                  <c:x val="-7.4897412152030454E-2"/>
                  <c:y val="-9.0265074279056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2F-4E63-9C93-93A26AF19552}"/>
                </c:ext>
              </c:extLst>
            </c:dLbl>
            <c:dLbl>
              <c:idx val="1"/>
              <c:layout>
                <c:manualLayout>
                  <c:x val="-7.9063582650753861E-2"/>
                  <c:y val="-9.61840955432566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A3-4820-BCD8-3E501D3328CD}"/>
                </c:ext>
              </c:extLst>
            </c:dLbl>
            <c:dLbl>
              <c:idx val="2"/>
              <c:layout>
                <c:manualLayout>
                  <c:x val="-3.1610900670294227E-2"/>
                  <c:y val="-9.0265074279056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2F-4E63-9C93-93A26AF19552}"/>
                </c:ext>
              </c:extLst>
            </c:dLbl>
            <c:dLbl>
              <c:idx val="3"/>
              <c:layout>
                <c:manualLayout>
                  <c:x val="-2.9527815420932482E-2"/>
                  <c:y val="-9.0265074279056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A3-4820-BCD8-3E501D3328CD}"/>
                </c:ext>
              </c:extLst>
            </c:dLbl>
            <c:dLbl>
              <c:idx val="5"/>
              <c:layout>
                <c:manualLayout>
                  <c:x val="-3.1610900670294186E-2"/>
                  <c:y val="-9.02650742790562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295-4A04-A445-4CE59F74AA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rgbClr val="FFC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Q4 21</c:v>
                </c:pt>
                <c:pt idx="1">
                  <c:v>Q1 22</c:v>
                </c:pt>
                <c:pt idx="2">
                  <c:v>Q2 22</c:v>
                </c:pt>
                <c:pt idx="3">
                  <c:v>Q3 22</c:v>
                </c:pt>
                <c:pt idx="4">
                  <c:v>Q4 22</c:v>
                </c:pt>
                <c:pt idx="5">
                  <c:v>Q1 23</c:v>
                </c:pt>
                <c:pt idx="6">
                  <c:v>Q2 23</c:v>
                </c:pt>
                <c:pt idx="7">
                  <c:v>Q3 23</c:v>
                </c:pt>
                <c:pt idx="8">
                  <c:v>Q4 23</c:v>
                </c:pt>
              </c:strCache>
            </c:strRef>
          </c:cat>
          <c:val>
            <c:numRef>
              <c:f>Sheet1!$B$4:$J$4</c:f>
              <c:numCache>
                <c:formatCode>0.0%</c:formatCode>
                <c:ptCount val="9"/>
                <c:pt idx="0">
                  <c:v>1.399</c:v>
                </c:pt>
                <c:pt idx="1">
                  <c:v>157.43100000000001</c:v>
                </c:pt>
                <c:pt idx="2">
                  <c:v>0.88500000000000001</c:v>
                </c:pt>
                <c:pt idx="3">
                  <c:v>1.7999999999999999E-2</c:v>
                </c:pt>
                <c:pt idx="4">
                  <c:v>0.114</c:v>
                </c:pt>
                <c:pt idx="5">
                  <c:v>0.13800000000000001</c:v>
                </c:pt>
                <c:pt idx="6">
                  <c:v>0.124</c:v>
                </c:pt>
                <c:pt idx="7">
                  <c:v>0.1</c:v>
                </c:pt>
                <c:pt idx="8">
                  <c:v>7.5999999999999998E-2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FA9-4D0B-A396-890D8A409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445632"/>
        <c:axId val="189447552"/>
      </c:lineChart>
      <c:catAx>
        <c:axId val="189445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89447552"/>
        <c:crosses val="autoZero"/>
        <c:auto val="0"/>
        <c:lblAlgn val="ctr"/>
        <c:lblOffset val="100"/>
        <c:noMultiLvlLbl val="0"/>
      </c:catAx>
      <c:valAx>
        <c:axId val="18944755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1894456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3056787449053212E-2"/>
          <c:y val="0.12951039716096893"/>
          <c:w val="0.92392071447392254"/>
          <c:h val="6.90582962499346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+mn-lt"/>
        </a:defRPr>
      </a:pPr>
      <a:endParaRPr lang="en-US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98245614035101E-2"/>
          <c:y val="0.22221294517605639"/>
          <c:w val="0.95526315789473704"/>
          <c:h val="0.6182126545424879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YE Dec 21</c:v>
                </c:pt>
                <c:pt idx="1">
                  <c:v>YE Dec 22</c:v>
                </c:pt>
                <c:pt idx="2">
                  <c:v>YE Dec 23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0.252</c:v>
                </c:pt>
                <c:pt idx="1">
                  <c:v>-4.8000000000000001E-2</c:v>
                </c:pt>
                <c:pt idx="2">
                  <c:v>7.2999999999999995E-2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C8-438D-A883-7FC00CC8BCEF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0"/>
              <c:layout>
                <c:manualLayout>
                  <c:x val="6.0313487663042316E-3"/>
                  <c:y val="4.827580963897339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18511491619035"/>
                      <c:h val="8.235132600615968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62C8-438D-A883-7FC00CC8BCEF}"/>
                </c:ext>
              </c:extLst>
            </c:dLbl>
            <c:dLbl>
              <c:idx val="1"/>
              <c:layout>
                <c:manualLayout>
                  <c:x val="1.8094283753588535E-2"/>
                  <c:y val="5.679401793528255E-3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46862392640802"/>
                      <c:h val="0.147664446631734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62C8-438D-A883-7FC00CC8BCEF}"/>
                </c:ext>
              </c:extLst>
            </c:dLbl>
            <c:dLbl>
              <c:idx val="2"/>
              <c:layout>
                <c:manualLayout>
                  <c:x val="8.4438882728259237E-2"/>
                  <c:y val="-6.815282152233904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C8-438D-A883-7FC00CC8BCE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YE Dec 21</c:v>
                </c:pt>
                <c:pt idx="1">
                  <c:v>YE Dec 22</c:v>
                </c:pt>
                <c:pt idx="2">
                  <c:v>YE Dec 23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5.2999999999999999E-2</c:v>
                </c:pt>
                <c:pt idx="1">
                  <c:v>0.64600000000000002</c:v>
                </c:pt>
                <c:pt idx="2">
                  <c:v>3.2000000000000001E-2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C8-438D-A883-7FC00CC8BC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89985920"/>
        <c:axId val="189987840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dLbls>
            <c:dLbl>
              <c:idx val="0"/>
              <c:layout>
                <c:manualLayout>
                  <c:x val="-0.21550009142005019"/>
                  <c:y val="-0.1064887836286547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>
                      <a:solidFill>
                        <a:srgbClr val="FFC000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624781244879882"/>
                      <c:h val="9.938953138674445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2C8-438D-A883-7FC00CC8BCEF}"/>
                </c:ext>
              </c:extLst>
            </c:dLbl>
            <c:dLbl>
              <c:idx val="1"/>
              <c:layout>
                <c:manualLayout>
                  <c:x val="-0.16121795252331211"/>
                  <c:y val="-0.1079086340770368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>
                      <a:solidFill>
                        <a:srgbClr val="FFC000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1387162725314807"/>
                      <c:h val="0.124946839457621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2C8-438D-A883-7FC00CC8BCEF}"/>
                </c:ext>
              </c:extLst>
            </c:dLbl>
            <c:dLbl>
              <c:idx val="2"/>
              <c:layout>
                <c:manualLayout>
                  <c:x val="-6.8730543557498469E-2"/>
                  <c:y val="-0.127786540354385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>
                      <a:solidFill>
                        <a:srgbClr val="FFC000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99702231836495"/>
                      <c:h val="9.654983048998032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EF55-46FE-B942-4A482D1CAB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FFC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YE Dec 21</c:v>
                </c:pt>
                <c:pt idx="1">
                  <c:v>YE Dec 22</c:v>
                </c:pt>
                <c:pt idx="2">
                  <c:v>YE Dec 23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0.31900000000000001</c:v>
                </c:pt>
                <c:pt idx="1">
                  <c:v>0.56599999999999995</c:v>
                </c:pt>
                <c:pt idx="2">
                  <c:v>0.108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2C8-438D-A883-7FC00CC8BC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985920"/>
        <c:axId val="189987840"/>
      </c:lineChart>
      <c:catAx>
        <c:axId val="18998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89987840"/>
        <c:crosses val="autoZero"/>
        <c:auto val="0"/>
        <c:lblAlgn val="ctr"/>
        <c:lblOffset val="100"/>
        <c:noMultiLvlLbl val="0"/>
      </c:catAx>
      <c:valAx>
        <c:axId val="18998784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18998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+mn-lt"/>
        </a:defRPr>
      </a:pPr>
      <a:endParaRPr lang="en-US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33105242398322998"/>
          <c:y val="1.6746210295141679E-2"/>
          <c:w val="0.59239280655181414"/>
          <c:h val="0.936313589290146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CC00"/>
            </a:solidFill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98D4-422A-BDEC-4E7A066C6055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98D4-422A-BDEC-4E7A066C6055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98D4-422A-BDEC-4E7A066C6055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98D4-422A-BDEC-4E7A066C6055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98D4-422A-BDEC-4E7A066C6055}"/>
              </c:ext>
            </c:extLst>
          </c:dPt>
          <c:dLbls>
            <c:dLbl>
              <c:idx val="0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8D4-422A-BDEC-4E7A066C6055}"/>
                </c:ext>
              </c:extLst>
            </c:dLbl>
            <c:dLbl>
              <c:idx val="1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8D4-422A-BDEC-4E7A066C6055}"/>
                </c:ext>
              </c:extLst>
            </c:dLbl>
            <c:dLbl>
              <c:idx val="2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8D4-422A-BDEC-4E7A066C6055}"/>
                </c:ext>
              </c:extLst>
            </c:dLbl>
            <c:dLbl>
              <c:idx val="3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8D4-422A-BDEC-4E7A066C6055}"/>
                </c:ext>
              </c:extLst>
            </c:dLbl>
            <c:dLbl>
              <c:idx val="4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98D4-422A-BDEC-4E7A066C6055}"/>
                </c:ext>
              </c:extLst>
            </c:dLbl>
            <c:numFmt formatCode="#,##0_);[Red]\(#,##0\)" sourceLinked="0"/>
            <c:spPr>
              <a:noFill/>
              <a:ln w="2554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Seafood</c:v>
                </c:pt>
                <c:pt idx="1">
                  <c:v>Pork</c:v>
                </c:pt>
                <c:pt idx="2">
                  <c:v>Lamb</c:v>
                </c:pt>
                <c:pt idx="3">
                  <c:v>Beef and Veal</c:v>
                </c:pt>
                <c:pt idx="4">
                  <c:v>Poultry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38888</c:v>
                </c:pt>
                <c:pt idx="1">
                  <c:v>-20787</c:v>
                </c:pt>
                <c:pt idx="2">
                  <c:v>-237</c:v>
                </c:pt>
                <c:pt idx="3">
                  <c:v>-26027</c:v>
                </c:pt>
                <c:pt idx="4">
                  <c:v>-11889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6E273D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98D4-422A-BDEC-4E7A066C60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48124544"/>
        <c:axId val="248126080"/>
      </c:barChart>
      <c:catAx>
        <c:axId val="24812454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9578">
            <a:noFill/>
          </a:ln>
        </c:spPr>
        <c:crossAx val="24812608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48126080"/>
        <c:scaling>
          <c:orientation val="minMax"/>
        </c:scaling>
        <c:delete val="0"/>
        <c:axPos val="t"/>
        <c:numFmt formatCode="#,##0" sourceLinked="1"/>
        <c:majorTickMark val="none"/>
        <c:minorTickMark val="none"/>
        <c:tickLblPos val="none"/>
        <c:spPr>
          <a:ln w="9578">
            <a:noFill/>
          </a:ln>
        </c:spPr>
        <c:crossAx val="248124544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+mn-lt"/>
          <a:ea typeface="Arial Narrow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461868475267265E-2"/>
          <c:y val="3.5358543457516281E-2"/>
          <c:w val="0.72666239237006991"/>
          <c:h val="0.861286983745589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Poultry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BE-4F54-93DD-35D7513663C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Beef and Veal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  <c:pt idx="0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BE-4F54-93DD-35D7513663C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Lamb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5BE-4F54-93DD-35D7513663C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Pork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  <c:pt idx="0">
                  <c:v>30.6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5BE-4F54-93DD-35D7513663C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Seafood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5BE-4F54-93DD-35D7513663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Sheet1!$B$6</c:f>
              <c:numCache>
                <c:formatCode>0.0</c:formatCode>
                <c:ptCount val="1"/>
                <c:pt idx="0">
                  <c:v>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5BE-4F54-93DD-35D751366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48183040"/>
        <c:axId val="248262656"/>
      </c:barChart>
      <c:catAx>
        <c:axId val="248183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248262656"/>
        <c:crosses val="autoZero"/>
        <c:auto val="1"/>
        <c:lblAlgn val="ctr"/>
        <c:lblOffset val="100"/>
        <c:noMultiLvlLbl val="0"/>
      </c:catAx>
      <c:valAx>
        <c:axId val="248262656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48183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250771024117888"/>
          <c:y val="0.11129187010197064"/>
          <c:w val="0.31688467543863424"/>
          <c:h val="0.81202773365578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2617673579279421E-3"/>
          <c:w val="0.55946427411296085"/>
          <c:h val="0.842899683624757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Non-Fried Fish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18.8</c:v>
                </c:pt>
                <c:pt idx="1">
                  <c:v>18.3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76-44EA-8F68-75768543874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Fried Fish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>
                  <c:v>51.5</c:v>
                </c:pt>
                <c:pt idx="1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76-44EA-8F68-75768543874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Fish Burger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9.631356663799169E-2"/>
                  <c:y val="-3.6774350845839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876-44EA-8F68-75768543874F}"/>
                </c:ext>
              </c:extLst>
            </c:dLbl>
            <c:dLbl>
              <c:idx val="1"/>
              <c:layout>
                <c:manualLayout>
                  <c:x val="-0.10273447108052453"/>
                  <c:y val="7.35487016916780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876-44EA-8F68-75768543874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Sheet1!$B$4:$C$4</c:f>
              <c:numCache>
                <c:formatCode>0.0</c:formatCode>
                <c:ptCount val="2"/>
                <c:pt idx="0">
                  <c:v>1.4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876-44EA-8F68-75768543874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Fish Filling Other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Sheet1!$B$5:$C$5</c:f>
              <c:numCache>
                <c:formatCode>0.0</c:formatCode>
                <c:ptCount val="2"/>
                <c:pt idx="0">
                  <c:v>4.4000000000000004</c:v>
                </c:pt>
                <c:pt idx="1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876-44EA-8F68-75768543874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Total Shellfish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Sheet1!$B$6:$C$6</c:f>
              <c:numCache>
                <c:formatCode>0.0</c:formatCode>
                <c:ptCount val="2"/>
                <c:pt idx="0">
                  <c:v>19.600000000000001</c:v>
                </c:pt>
                <c:pt idx="1">
                  <c:v>24.7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876-44EA-8F68-75768543874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Seafood Other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Sheet1!$B$7:$C$7</c:f>
              <c:numCache>
                <c:formatCode>0.0</c:formatCode>
                <c:ptCount val="2"/>
                <c:pt idx="0">
                  <c:v>4.3</c:v>
                </c:pt>
                <c:pt idx="1">
                  <c:v>4.4000000000000004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876-44EA-8F68-7576854387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248403840"/>
        <c:axId val="248405376"/>
      </c:barChart>
      <c:catAx>
        <c:axId val="248403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248405376"/>
        <c:crosses val="autoZero"/>
        <c:auto val="1"/>
        <c:lblAlgn val="ctr"/>
        <c:lblOffset val="100"/>
        <c:noMultiLvlLbl val="0"/>
      </c:catAx>
      <c:valAx>
        <c:axId val="248405376"/>
        <c:scaling>
          <c:orientation val="minMax"/>
          <c:max val="100"/>
        </c:scaling>
        <c:delete val="1"/>
        <c:axPos val="l"/>
        <c:numFmt formatCode="0.0" sourceLinked="1"/>
        <c:majorTickMark val="out"/>
        <c:minorTickMark val="none"/>
        <c:tickLblPos val="nextTo"/>
        <c:crossAx val="248403840"/>
        <c:crosses val="autoZero"/>
        <c:crossBetween val="between"/>
      </c:valAx>
    </c:plotArea>
    <c:legend>
      <c:legendPos val="r"/>
      <c:legendEntry>
        <c:idx val="4"/>
        <c:txPr>
          <a:bodyPr/>
          <a:lstStyle/>
          <a:p>
            <a:pPr algn="ctr">
              <a:defRPr/>
            </a:pPr>
            <a:endParaRPr lang="en-US"/>
          </a:p>
        </c:txPr>
      </c:legendEntry>
      <c:legendEntry>
        <c:idx val="5"/>
        <c:txPr>
          <a:bodyPr/>
          <a:lstStyle/>
          <a:p>
            <a:pPr algn="ctr">
              <a:defRPr/>
            </a:pPr>
            <a:endParaRPr lang="en-US"/>
          </a:p>
        </c:txPr>
      </c:legendEntry>
      <c:layout>
        <c:manualLayout>
          <c:xMode val="edge"/>
          <c:yMode val="edge"/>
          <c:x val="0.51055568883285907"/>
          <c:y val="9.6880159177945425E-4"/>
          <c:w val="0.41481065030869635"/>
          <c:h val="0.87945597696940792"/>
        </c:manualLayout>
      </c:layout>
      <c:overlay val="0"/>
      <c:txPr>
        <a:bodyPr/>
        <a:lstStyle/>
        <a:p>
          <a:pPr algn="ctr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0"/>
          <c:w val="0.46636314261239253"/>
          <c:h val="0.9504646598488373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Non-Fried Fish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4.5999999999999996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62-49DE-BD4D-1055D641494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Fried Fish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9.9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E62-49DE-BD4D-1055D641494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Fish Burger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Sheet1!$B$4</c:f>
              <c:numCache>
                <c:formatCode>0</c:formatCode>
                <c:ptCount val="1"/>
                <c:pt idx="0">
                  <c:v>-0.1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E62-49DE-BD4D-1055D641494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Fish Filling Other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Sheet1!$B$5</c:f>
              <c:numCache>
                <c:formatCode>0</c:formatCode>
                <c:ptCount val="1"/>
                <c:pt idx="0">
                  <c:v>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E62-49DE-BD4D-1055D641494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Total Shellfish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Sheet1!$B$6</c:f>
              <c:numCache>
                <c:formatCode>0</c:formatCode>
                <c:ptCount val="1"/>
                <c:pt idx="0">
                  <c:v>11.9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E62-49DE-BD4D-1055D641494C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Seafood Other</c:v>
                </c:pt>
              </c:strCache>
            </c:strRef>
          </c:tx>
          <c:invertIfNegative val="0"/>
          <c:dLbls>
            <c:dLbl>
              <c:idx val="0"/>
              <c:numFmt formatCode="#,##0.0" sourceLinked="0"/>
              <c:spPr/>
              <c:txPr>
                <a:bodyPr/>
                <a:lstStyle/>
                <a:p>
                  <a:pPr algn="ctr"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D39-45FF-AEE9-2F3520A2C5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Sheet1!$B$7</c:f>
              <c:numCache>
                <c:formatCode>0</c:formatCode>
                <c:ptCount val="1"/>
                <c:pt idx="0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E62-49DE-BD4D-1055D641494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248562432"/>
        <c:axId val="248563968"/>
      </c:barChart>
      <c:catAx>
        <c:axId val="2485624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crossAx val="248563968"/>
        <c:crosses val="autoZero"/>
        <c:auto val="1"/>
        <c:lblAlgn val="ctr"/>
        <c:lblOffset val="100"/>
        <c:noMultiLvlLbl val="0"/>
      </c:catAx>
      <c:valAx>
        <c:axId val="248563968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one"/>
        <c:crossAx val="248562432"/>
        <c:crosses val="autoZero"/>
        <c:crossBetween val="between"/>
      </c:valAx>
    </c:plotArea>
    <c:legend>
      <c:legendPos val="r"/>
      <c:legendEntry>
        <c:idx val="4"/>
        <c:txPr>
          <a:bodyPr/>
          <a:lstStyle/>
          <a:p>
            <a:pPr algn="ctr">
              <a:defRPr/>
            </a:pPr>
            <a:endParaRPr lang="en-US"/>
          </a:p>
        </c:txPr>
      </c:legendEntry>
      <c:legendEntry>
        <c:idx val="5"/>
        <c:txPr>
          <a:bodyPr/>
          <a:lstStyle/>
          <a:p>
            <a:pPr algn="ctr">
              <a:defRPr/>
            </a:pPr>
            <a:endParaRPr lang="en-US"/>
          </a:p>
        </c:txPr>
      </c:legendEntry>
      <c:layout>
        <c:manualLayout>
          <c:xMode val="edge"/>
          <c:yMode val="edge"/>
          <c:x val="0.53520004363984797"/>
          <c:y val="0"/>
          <c:w val="0.31925912302448295"/>
          <c:h val="0.88102026252546872"/>
        </c:manualLayout>
      </c:layout>
      <c:overlay val="0"/>
      <c:txPr>
        <a:bodyPr/>
        <a:lstStyle/>
        <a:p>
          <a:pPr algn="ctr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8056477183754156"/>
          <c:y val="0.13460526612334198"/>
          <c:w val="0.57473966535433074"/>
          <c:h val="0.82551550196850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009999"/>
              </a:solidFill>
            </c:spPr>
            <c:extLst>
              <c:ext xmlns:c16="http://schemas.microsoft.com/office/drawing/2014/chart" uri="{C3380CC4-5D6E-409C-BE32-E72D297353CC}">
                <c16:uniqueId val="{00000000-865F-4115-AD1D-77E16325431F}"/>
              </c:ext>
            </c:extLst>
          </c:dPt>
          <c:dPt>
            <c:idx val="1"/>
            <c:invertIfNegative val="0"/>
            <c:bubble3D val="0"/>
            <c:spPr>
              <a:solidFill>
                <a:srgbClr val="009999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65F-4115-AD1D-77E16325431F}"/>
              </c:ext>
            </c:extLst>
          </c:dPt>
          <c:dPt>
            <c:idx val="2"/>
            <c:invertIfNegative val="0"/>
            <c:bubble3D val="0"/>
            <c:spPr>
              <a:solidFill>
                <a:srgbClr val="009999"/>
              </a:solidFill>
              <a:ln>
                <a:solidFill>
                  <a:srgbClr val="009999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865F-4115-AD1D-77E16325431F}"/>
              </c:ext>
            </c:extLst>
          </c:dPt>
          <c:dPt>
            <c:idx val="3"/>
            <c:invertIfNegative val="0"/>
            <c:bubble3D val="0"/>
            <c:spPr>
              <a:solidFill>
                <a:srgbClr val="009999"/>
              </a:solidFill>
            </c:spPr>
            <c:extLst>
              <c:ext xmlns:c16="http://schemas.microsoft.com/office/drawing/2014/chart" uri="{C3380CC4-5D6E-409C-BE32-E72D297353CC}">
                <c16:uniqueId val="{00000003-865F-4115-AD1D-77E16325431F}"/>
              </c:ext>
            </c:extLst>
          </c:dPt>
          <c:dPt>
            <c:idx val="4"/>
            <c:invertIfNegative val="0"/>
            <c:bubble3D val="0"/>
            <c:spPr>
              <a:solidFill>
                <a:srgbClr val="009999"/>
              </a:solidFill>
            </c:spPr>
            <c:extLst>
              <c:ext xmlns:c16="http://schemas.microsoft.com/office/drawing/2014/chart" uri="{C3380CC4-5D6E-409C-BE32-E72D297353CC}">
                <c16:uniqueId val="{00000004-865F-4115-AD1D-77E16325431F}"/>
              </c:ext>
            </c:extLst>
          </c:dPt>
          <c:dPt>
            <c:idx val="5"/>
            <c:invertIfNegative val="0"/>
            <c:bubble3D val="0"/>
            <c:spPr>
              <a:solidFill>
                <a:srgbClr val="009999"/>
              </a:solidFill>
            </c:spPr>
            <c:extLst>
              <c:ext xmlns:c16="http://schemas.microsoft.com/office/drawing/2014/chart" uri="{C3380CC4-5D6E-409C-BE32-E72D297353CC}">
                <c16:uniqueId val="{00000005-865F-4115-AD1D-77E16325431F}"/>
              </c:ext>
            </c:extLst>
          </c:dPt>
          <c:dPt>
            <c:idx val="6"/>
            <c:invertIfNegative val="0"/>
            <c:bubble3D val="0"/>
            <c:spPr>
              <a:solidFill>
                <a:srgbClr val="009999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865F-4115-AD1D-77E16325431F}"/>
              </c:ext>
            </c:extLst>
          </c:dPt>
          <c:dPt>
            <c:idx val="7"/>
            <c:invertIfNegative val="0"/>
            <c:bubble3D val="0"/>
            <c:spPr>
              <a:solidFill>
                <a:srgbClr val="009999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865F-4115-AD1D-77E16325431F}"/>
              </c:ext>
            </c:extLst>
          </c:dPt>
          <c:dPt>
            <c:idx val="8"/>
            <c:invertIfNegative val="0"/>
            <c:bubble3D val="0"/>
            <c:spPr>
              <a:solidFill>
                <a:srgbClr val="009999"/>
              </a:solidFill>
            </c:spPr>
            <c:extLst>
              <c:ext xmlns:c16="http://schemas.microsoft.com/office/drawing/2014/chart" uri="{C3380CC4-5D6E-409C-BE32-E72D297353CC}">
                <c16:uniqueId val="{00000008-865F-4115-AD1D-77E16325431F}"/>
              </c:ext>
            </c:extLst>
          </c:dPt>
          <c:dPt>
            <c:idx val="9"/>
            <c:invertIfNegative val="0"/>
            <c:bubble3D val="0"/>
            <c:spPr>
              <a:solidFill>
                <a:srgbClr val="009999"/>
              </a:solidFill>
            </c:spPr>
            <c:extLst>
              <c:ext xmlns:c16="http://schemas.microsoft.com/office/drawing/2014/chart" uri="{C3380CC4-5D6E-409C-BE32-E72D297353CC}">
                <c16:uniqueId val="{00000009-865F-4115-AD1D-77E16325431F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Sheet1!$A$2:$A$11</c:f>
              <c:strCache>
                <c:ptCount val="10"/>
                <c:pt idx="0">
                  <c:v>Seafood</c:v>
                </c:pt>
                <c:pt idx="1">
                  <c:v>Total Fish</c:v>
                </c:pt>
                <c:pt idx="2">
                  <c:v>Salmon</c:v>
                </c:pt>
                <c:pt idx="3">
                  <c:v>Fish Fingers</c:v>
                </c:pt>
                <c:pt idx="4">
                  <c:v>Total Shellfish</c:v>
                </c:pt>
                <c:pt idx="5">
                  <c:v>Scampi</c:v>
                </c:pt>
                <c:pt idx="6">
                  <c:v>Prawn</c:v>
                </c:pt>
                <c:pt idx="7">
                  <c:v>Seafood Sandwich</c:v>
                </c:pt>
                <c:pt idx="8">
                  <c:v>Total Cod</c:v>
                </c:pt>
                <c:pt idx="9">
                  <c:v>Total Haddock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14.3</c:v>
                </c:pt>
                <c:pt idx="1">
                  <c:v>10.6</c:v>
                </c:pt>
                <c:pt idx="2">
                  <c:v>1.1000000000000001</c:v>
                </c:pt>
                <c:pt idx="3" formatCode="[$£-809]#,##0.00">
                  <c:v>0.6</c:v>
                </c:pt>
                <c:pt idx="4">
                  <c:v>3.8</c:v>
                </c:pt>
                <c:pt idx="5" formatCode="[$£-809]#,##0.00">
                  <c:v>2.1</c:v>
                </c:pt>
                <c:pt idx="6" formatCode="[$£-809]#,##0.00">
                  <c:v>0.8</c:v>
                </c:pt>
                <c:pt idx="7">
                  <c:v>1.6</c:v>
                </c:pt>
                <c:pt idx="8">
                  <c:v>4.9000000000000004</c:v>
                </c:pt>
                <c:pt idx="9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65F-4115-AD1D-77E1632543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248677504"/>
        <c:axId val="248679040"/>
      </c:barChart>
      <c:catAx>
        <c:axId val="24867750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low"/>
        <c:crossAx val="248679040"/>
        <c:crosses val="autoZero"/>
        <c:auto val="1"/>
        <c:lblAlgn val="ctr"/>
        <c:lblOffset val="100"/>
        <c:tickLblSkip val="1"/>
        <c:noMultiLvlLbl val="0"/>
      </c:catAx>
      <c:valAx>
        <c:axId val="248679040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48677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Tckts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468C-48A0-A078-B23DF879C5CD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468C-48A0-A078-B23DF879C5CD}"/>
              </c:ext>
            </c:extLst>
          </c:dPt>
          <c:dLbls>
            <c:dLbl>
              <c:idx val="0"/>
              <c:layout>
                <c:manualLayout>
                  <c:x val="2.2836336028849862E-2"/>
                  <c:y val="-4.24748107882472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44B-48BF-9803-E4B2C9FF384B}"/>
                </c:ext>
              </c:extLst>
            </c:dLbl>
            <c:dLbl>
              <c:idx val="2"/>
              <c:layout>
                <c:manualLayout>
                  <c:x val="2.5375482620661411E-3"/>
                  <c:y val="3.344736655504165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68C-48A0-A078-B23DF879C5CD}"/>
                </c:ext>
              </c:extLst>
            </c:dLbl>
            <c:dLbl>
              <c:idx val="5"/>
              <c:layout>
                <c:manualLayout>
                  <c:x val="5.3284517679025409E-2"/>
                  <c:y val="8.49596557864613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68C-48A0-A078-B23DF879C5CD}"/>
                </c:ext>
              </c:extLst>
            </c:dLbl>
            <c:numFmt formatCode="[$£-809]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"£"#,##0.00</c:formatCode>
                <c:ptCount val="7"/>
                <c:pt idx="0">
                  <c:v>11.2</c:v>
                </c:pt>
                <c:pt idx="1">
                  <c:v>12.16</c:v>
                </c:pt>
                <c:pt idx="2">
                  <c:v>12.43</c:v>
                </c:pt>
                <c:pt idx="3">
                  <c:v>13.71</c:v>
                </c:pt>
                <c:pt idx="4">
                  <c:v>16.2</c:v>
                </c:pt>
                <c:pt idx="5">
                  <c:v>10.01</c:v>
                </c:pt>
                <c:pt idx="6">
                  <c:v>12.41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8C-48A0-A078-B23DF879C5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7880320"/>
        <c:axId val="247886208"/>
      </c:barChart>
      <c:catAx>
        <c:axId val="247880320"/>
        <c:scaling>
          <c:orientation val="maxMin"/>
        </c:scaling>
        <c:delete val="0"/>
        <c:axPos val="r"/>
        <c:numFmt formatCode="General" sourceLinked="0"/>
        <c:majorTickMark val="none"/>
        <c:minorTickMark val="none"/>
        <c:tickLblPos val="low"/>
        <c:crossAx val="247886208"/>
        <c:crosses val="autoZero"/>
        <c:auto val="1"/>
        <c:lblAlgn val="ctr"/>
        <c:lblOffset val="100"/>
        <c:noMultiLvlLbl val="0"/>
      </c:catAx>
      <c:valAx>
        <c:axId val="247886208"/>
        <c:scaling>
          <c:orientation val="maxMin"/>
        </c:scaling>
        <c:delete val="0"/>
        <c:axPos val="t"/>
        <c:numFmt formatCode="[$£-809]#,##0_);[Red]\([$£-809]#,##0\)" sourceLinked="0"/>
        <c:majorTickMark val="none"/>
        <c:minorTickMark val="none"/>
        <c:tickLblPos val="high"/>
        <c:spPr>
          <a:ln>
            <a:noFill/>
          </a:ln>
        </c:spPr>
        <c:crossAx val="24788032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22859369187196E-2"/>
          <c:y val="4.6603887638260427E-2"/>
          <c:w val="0.85447004284086403"/>
          <c:h val="0.809347732388934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Spd Chg</c:v>
                </c:pt>
              </c:strCache>
            </c:strRef>
          </c:tx>
          <c:spPr>
            <a:solidFill>
              <a:srgbClr val="00517D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805-4A1A-B0A5-9C559A740289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805-4A1A-B0A5-9C559A740289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"£"#,##0.00</c:formatCode>
                <c:ptCount val="7"/>
                <c:pt idx="0">
                  <c:v>0.75999999999999979</c:v>
                </c:pt>
                <c:pt idx="1">
                  <c:v>0.88000000000000078</c:v>
                </c:pt>
                <c:pt idx="2">
                  <c:v>0.92999999999999972</c:v>
                </c:pt>
                <c:pt idx="3">
                  <c:v>1.6600000000000001</c:v>
                </c:pt>
                <c:pt idx="4">
                  <c:v>2.9399999999999995</c:v>
                </c:pt>
                <c:pt idx="5">
                  <c:v>0.40000000000000036</c:v>
                </c:pt>
                <c:pt idx="6">
                  <c:v>-0.24000000000000021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805-4A1A-B0A5-9C559A740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7968896"/>
        <c:axId val="247970432"/>
      </c:barChart>
      <c:catAx>
        <c:axId val="24796889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crossAx val="247970432"/>
        <c:crosses val="autoZero"/>
        <c:auto val="1"/>
        <c:lblAlgn val="ctr"/>
        <c:lblOffset val="100"/>
        <c:noMultiLvlLbl val="0"/>
      </c:catAx>
      <c:valAx>
        <c:axId val="247970432"/>
        <c:scaling>
          <c:orientation val="minMax"/>
        </c:scaling>
        <c:delete val="1"/>
        <c:axPos val="t"/>
        <c:numFmt formatCode="[$£-809]#,##0.00" sourceLinked="0"/>
        <c:majorTickMark val="none"/>
        <c:minorTickMark val="none"/>
        <c:tickLblPos val="high"/>
        <c:crossAx val="24796889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Tckts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6E7-4F2E-A0BB-411CB0CBDC6D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F6E7-4F2E-A0BB-411CB0CBDC6D}"/>
              </c:ext>
            </c:extLst>
          </c:dPt>
          <c:dLbls>
            <c:dLbl>
              <c:idx val="0"/>
              <c:layout>
                <c:manualLayout>
                  <c:x val="5.01126236045617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79-4214-A3BB-180C8B688A8C}"/>
                </c:ext>
              </c:extLst>
            </c:dLbl>
            <c:dLbl>
              <c:idx val="3"/>
              <c:layout>
                <c:manualLayout>
                  <c:x val="5.2750130110065258E-3"/>
                  <c:y val="-4.247815552490212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79-4214-A3BB-180C8B688A8C}"/>
                </c:ext>
              </c:extLst>
            </c:dLbl>
            <c:dLbl>
              <c:idx val="6"/>
              <c:layout>
                <c:manualLayout>
                  <c:x val="-2.6372988278256519E-3"/>
                  <c:y val="4.2481500261558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E7-4F2E-A0BB-411CB0CBDC6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0.25</c:v>
                </c:pt>
                <c:pt idx="1">
                  <c:v>0.28999999999999998</c:v>
                </c:pt>
                <c:pt idx="2">
                  <c:v>0.34799999999999998</c:v>
                </c:pt>
                <c:pt idx="3">
                  <c:v>0.30199999999999999</c:v>
                </c:pt>
                <c:pt idx="4">
                  <c:v>9.5000000000000001E-2</c:v>
                </c:pt>
                <c:pt idx="5" formatCode="0.000">
                  <c:v>0.28300000000000003</c:v>
                </c:pt>
                <c:pt idx="6">
                  <c:v>0.317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E7-4F2E-A0BB-411CB0CBDC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8980992"/>
        <c:axId val="248982528"/>
      </c:barChart>
      <c:catAx>
        <c:axId val="248980992"/>
        <c:scaling>
          <c:orientation val="maxMin"/>
        </c:scaling>
        <c:delete val="0"/>
        <c:axPos val="r"/>
        <c:numFmt formatCode="General" sourceLinked="0"/>
        <c:majorTickMark val="none"/>
        <c:minorTickMark val="none"/>
        <c:tickLblPos val="low"/>
        <c:crossAx val="248982528"/>
        <c:crosses val="autoZero"/>
        <c:auto val="1"/>
        <c:lblAlgn val="ctr"/>
        <c:lblOffset val="100"/>
        <c:noMultiLvlLbl val="0"/>
      </c:catAx>
      <c:valAx>
        <c:axId val="248982528"/>
        <c:scaling>
          <c:orientation val="maxMin"/>
        </c:scaling>
        <c:delete val="0"/>
        <c:axPos val="t"/>
        <c:numFmt formatCode="0%" sourceLinked="0"/>
        <c:majorTickMark val="none"/>
        <c:minorTickMark val="none"/>
        <c:tickLblPos val="high"/>
        <c:spPr>
          <a:ln>
            <a:noFill/>
          </a:ln>
        </c:spPr>
        <c:crossAx val="24898099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17012220924764"/>
          <c:y val="3.5358543457516281E-2"/>
          <c:w val="0.61295425564700579"/>
          <c:h val="0.861286983745589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Poultry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32.5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2B-4927-ABF2-115F0BF1BFD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Beef &amp; Veal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Sheet1!$B$3</c:f>
              <c:numCache>
                <c:formatCode>General</c:formatCode>
                <c:ptCount val="1"/>
                <c:pt idx="0">
                  <c:v>22.7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A2B-4927-ABF2-115F0BF1BFD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Lamb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Sheet1!$B$4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2B-4927-ABF2-115F0BF1BFD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Pork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Sheet1!$B$5</c:f>
              <c:numCache>
                <c:formatCode>General</c:formatCode>
                <c:ptCount val="1"/>
                <c:pt idx="0">
                  <c:v>26.4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2B-4927-ABF2-115F0BF1BFD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Seafood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A2B-4927-ABF2-115F0BF1BFD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Sheet1!$B$6</c:f>
              <c:numCache>
                <c:formatCode>General</c:formatCode>
                <c:ptCount val="1"/>
                <c:pt idx="0">
                  <c:v>14.1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2B-4927-ABF2-115F0BF1BF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96716032"/>
        <c:axId val="196717568"/>
      </c:barChart>
      <c:catAx>
        <c:axId val="1967160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96717568"/>
        <c:crosses val="autoZero"/>
        <c:auto val="1"/>
        <c:lblAlgn val="ctr"/>
        <c:lblOffset val="100"/>
        <c:noMultiLvlLbl val="0"/>
      </c:catAx>
      <c:valAx>
        <c:axId val="196717568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19671603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070185777024555"/>
          <c:y val="7.5436872836158519E-2"/>
          <c:w val="0.31963297642238953"/>
          <c:h val="0.800995455616833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7841604992095914E-2"/>
          <c:y val="5.0840604696284097E-2"/>
          <c:w val="0.89846747174944008"/>
          <c:h val="0.813584449446958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Deal Rt Chg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rgbClr val="00517D"/>
              </a:solidFill>
            </c:spPr>
            <c:extLst>
              <c:ext xmlns:c16="http://schemas.microsoft.com/office/drawing/2014/chart" uri="{C3380CC4-5D6E-409C-BE32-E72D297353CC}">
                <c16:uniqueId val="{00000001-8483-4C7D-9AAE-B96F25B373A0}"/>
              </c:ext>
            </c:extLst>
          </c:dPt>
          <c:dPt>
            <c:idx val="6"/>
            <c:invertIfNegative val="0"/>
            <c:bubble3D val="0"/>
            <c:spPr>
              <a:solidFill>
                <a:srgbClr val="00A3E0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8483-4C7D-9AAE-B96F25B373A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-1.0000000000000141E-3</c:v>
                </c:pt>
                <c:pt idx="1">
                  <c:v>6.000000000000014E-3</c:v>
                </c:pt>
                <c:pt idx="2">
                  <c:v>5.3999999999999986E-2</c:v>
                </c:pt>
                <c:pt idx="3">
                  <c:v>3.6999999999999991E-2</c:v>
                </c:pt>
                <c:pt idx="4">
                  <c:v>-0.04</c:v>
                </c:pt>
                <c:pt idx="5">
                  <c:v>-4.6999999999999993E-2</c:v>
                </c:pt>
                <c:pt idx="6">
                  <c:v>1.3000000000000006E-2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483-4C7D-9AAE-B96F25B373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9037568"/>
        <c:axId val="249039104"/>
      </c:barChart>
      <c:catAx>
        <c:axId val="24903756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crossAx val="249039104"/>
        <c:crosses val="autoZero"/>
        <c:auto val="1"/>
        <c:lblAlgn val="ctr"/>
        <c:lblOffset val="100"/>
        <c:noMultiLvlLbl val="0"/>
      </c:catAx>
      <c:valAx>
        <c:axId val="249039104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high"/>
        <c:crossAx val="249037568"/>
        <c:crosses val="autoZero"/>
        <c:crossBetween val="between"/>
      </c:valAx>
      <c:spPr>
        <a:noFill/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98245614035101E-2"/>
          <c:y val="0.22221294517605639"/>
          <c:w val="0.95526315789473704"/>
          <c:h val="0.6182126545424879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cat>
            <c:strRef>
              <c:f>Sheet1!$B$1:$J$1</c:f>
              <c:strCache>
                <c:ptCount val="9"/>
                <c:pt idx="0">
                  <c:v>Q4 21</c:v>
                </c:pt>
                <c:pt idx="1">
                  <c:v>Q1 22</c:v>
                </c:pt>
                <c:pt idx="2">
                  <c:v>Q2 22</c:v>
                </c:pt>
                <c:pt idx="3">
                  <c:v>Q3 22</c:v>
                </c:pt>
                <c:pt idx="4">
                  <c:v>Q4 22</c:v>
                </c:pt>
                <c:pt idx="5">
                  <c:v>Q1 23</c:v>
                </c:pt>
                <c:pt idx="6">
                  <c:v>Q2 23</c:v>
                </c:pt>
                <c:pt idx="7">
                  <c:v>Q3 23</c:v>
                </c:pt>
                <c:pt idx="8">
                  <c:v>Q4 23</c:v>
                </c:pt>
              </c:strCache>
            </c:strRef>
          </c:cat>
          <c:val>
            <c:numRef>
              <c:f>Sheet1!$B$2:$J$2</c:f>
              <c:numCache>
                <c:formatCode>0.0%</c:formatCode>
                <c:ptCount val="9"/>
                <c:pt idx="0">
                  <c:v>0.155</c:v>
                </c:pt>
                <c:pt idx="1">
                  <c:v>-1.4E-2</c:v>
                </c:pt>
                <c:pt idx="2">
                  <c:v>-8.0000000000000002E-3</c:v>
                </c:pt>
                <c:pt idx="3">
                  <c:v>-3.7999999999999999E-2</c:v>
                </c:pt>
                <c:pt idx="4">
                  <c:v>-5.1999999999999998E-2</c:v>
                </c:pt>
                <c:pt idx="5">
                  <c:v>-2.9000000000000001E-2</c:v>
                </c:pt>
                <c:pt idx="6">
                  <c:v>3.6999999999999998E-2</c:v>
                </c:pt>
                <c:pt idx="7">
                  <c:v>8.4000000000000005E-2</c:v>
                </c:pt>
                <c:pt idx="8">
                  <c:v>0.248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80-4B8D-AF6F-CCA30678C01B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2"/>
              <c:layout>
                <c:manualLayout>
                  <c:x val="3.1887957935347627E-2"/>
                  <c:y val="-0.10983409094512571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80-4B8D-AF6F-CCA30678C01B}"/>
                </c:ext>
              </c:extLst>
            </c:dLbl>
            <c:dLbl>
              <c:idx val="3"/>
              <c:layout>
                <c:manualLayout>
                  <c:x val="-6.3775915870695251E-3"/>
                  <c:y val="-6.10189394139587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969-4E9D-A0A8-E8E27D531E1B}"/>
                </c:ext>
              </c:extLst>
            </c:dLbl>
            <c:dLbl>
              <c:idx val="4"/>
              <c:layout>
                <c:manualLayout>
                  <c:x val="2.1258638623564306E-3"/>
                  <c:y val="-7.932462123814634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0E-408C-9F15-249506FD14A3}"/>
                </c:ext>
              </c:extLst>
            </c:dLbl>
            <c:dLbl>
              <c:idx val="5"/>
              <c:layout>
                <c:manualLayout>
                  <c:x val="-7.7947441164246796E-17"/>
                  <c:y val="-7.322272729675047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0E-408C-9F15-249506FD14A3}"/>
                </c:ext>
              </c:extLst>
            </c:dLbl>
            <c:dLbl>
              <c:idx val="6"/>
              <c:layout>
                <c:manualLayout>
                  <c:x val="0"/>
                  <c:y val="7.932462123814623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C2-4E51-91EE-568FE6637C62}"/>
                </c:ext>
              </c:extLst>
            </c:dLbl>
            <c:dLbl>
              <c:idx val="7"/>
              <c:layout>
                <c:manualLayout>
                  <c:x val="6.377591587069369E-3"/>
                  <c:y val="7.932462123814645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80-4B8D-AF6F-CCA30678C01B}"/>
                </c:ext>
              </c:extLst>
            </c:dLbl>
            <c:dLbl>
              <c:idx val="8"/>
              <c:layout>
                <c:manualLayout>
                  <c:x val="6.3775915870695251E-3"/>
                  <c:y val="-6.7120833355354598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80-4B8D-AF6F-CCA30678C01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Q4 21</c:v>
                </c:pt>
                <c:pt idx="1">
                  <c:v>Q1 22</c:v>
                </c:pt>
                <c:pt idx="2">
                  <c:v>Q2 22</c:v>
                </c:pt>
                <c:pt idx="3">
                  <c:v>Q3 22</c:v>
                </c:pt>
                <c:pt idx="4">
                  <c:v>Q4 22</c:v>
                </c:pt>
                <c:pt idx="5">
                  <c:v>Q1 23</c:v>
                </c:pt>
                <c:pt idx="6">
                  <c:v>Q2 23</c:v>
                </c:pt>
                <c:pt idx="7">
                  <c:v>Q3 23</c:v>
                </c:pt>
                <c:pt idx="8">
                  <c:v>Q4 23</c:v>
                </c:pt>
              </c:strCache>
            </c:strRef>
          </c:cat>
          <c:val>
            <c:numRef>
              <c:f>Sheet1!$B$3:$J$3</c:f>
              <c:numCache>
                <c:formatCode>0.0%</c:formatCode>
                <c:ptCount val="9"/>
                <c:pt idx="0">
                  <c:v>0.77200000000000002</c:v>
                </c:pt>
                <c:pt idx="1">
                  <c:v>2.14</c:v>
                </c:pt>
                <c:pt idx="2">
                  <c:v>0.30599999999999999</c:v>
                </c:pt>
                <c:pt idx="3">
                  <c:v>4.7E-2</c:v>
                </c:pt>
                <c:pt idx="4">
                  <c:v>0.09</c:v>
                </c:pt>
                <c:pt idx="5">
                  <c:v>0.111</c:v>
                </c:pt>
                <c:pt idx="6">
                  <c:v>3.6999999999999998E-2</c:v>
                </c:pt>
                <c:pt idx="7">
                  <c:v>2.5000000000000001E-2</c:v>
                </c:pt>
                <c:pt idx="8">
                  <c:v>-0.16500000000000001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80-4B8D-AF6F-CCA30678C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89445632"/>
        <c:axId val="189447552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dLbls>
            <c:dLbl>
              <c:idx val="0"/>
              <c:layout>
                <c:manualLayout>
                  <c:x val="-6.768750537743122E-2"/>
                  <c:y val="-9.30538826062870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80-4B8D-AF6F-CCA30678C01B}"/>
                </c:ext>
              </c:extLst>
            </c:dLbl>
            <c:dLbl>
              <c:idx val="1"/>
              <c:layout>
                <c:manualLayout>
                  <c:x val="-5.4932322203292194E-2"/>
                  <c:y val="-8.085009472349534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80-4B8D-AF6F-CCA30678C01B}"/>
                </c:ext>
              </c:extLst>
            </c:dLbl>
            <c:dLbl>
              <c:idx val="2"/>
              <c:layout>
                <c:manualLayout>
                  <c:x val="-5.3518706430252749E-2"/>
                  <c:y val="0.1205124053425684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C2-4E51-91EE-568FE6637C62}"/>
                </c:ext>
              </c:extLst>
            </c:dLbl>
            <c:dLbl>
              <c:idx val="3"/>
              <c:layout>
                <c:manualLayout>
                  <c:x val="-5.3518706430252826E-2"/>
                  <c:y val="5.9493465928609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80-4B8D-AF6F-CCA30678C01B}"/>
                </c:ext>
              </c:extLst>
            </c:dLbl>
            <c:dLbl>
              <c:idx val="4"/>
              <c:layout>
                <c:manualLayout>
                  <c:x val="-4.6673424793464792E-2"/>
                  <c:y val="6.55953598700055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C2-4E51-91EE-568FE6637C62}"/>
                </c:ext>
              </c:extLst>
            </c:dLbl>
            <c:dLbl>
              <c:idx val="5"/>
              <c:layout>
                <c:manualLayout>
                  <c:x val="-5.1860532617614676E-2"/>
                  <c:y val="7.77991477527973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69-4E9D-A0A8-E8E27D531E1B}"/>
                </c:ext>
              </c:extLst>
            </c:dLbl>
            <c:dLbl>
              <c:idx val="6"/>
              <c:layout>
                <c:manualLayout>
                  <c:x val="-4.9266978705539886E-2"/>
                  <c:y val="-6.86463068407035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80-4B8D-AF6F-CCA30678C01B}"/>
                </c:ext>
              </c:extLst>
            </c:dLbl>
            <c:dLbl>
              <c:idx val="7"/>
              <c:layout>
                <c:manualLayout>
                  <c:x val="-4.5482941030545301E-2"/>
                  <c:y val="-9.91557765476829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80-4B8D-AF6F-CCA30678C01B}"/>
                </c:ext>
              </c:extLst>
            </c:dLbl>
            <c:dLbl>
              <c:idx val="8"/>
              <c:layout>
                <c:manualLayout>
                  <c:x val="-2.7158664100453259E-2"/>
                  <c:y val="-8.69519886648913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80-4B8D-AF6F-CCA30678C0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FFC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Q4 21</c:v>
                </c:pt>
                <c:pt idx="1">
                  <c:v>Q1 22</c:v>
                </c:pt>
                <c:pt idx="2">
                  <c:v>Q2 22</c:v>
                </c:pt>
                <c:pt idx="3">
                  <c:v>Q3 22</c:v>
                </c:pt>
                <c:pt idx="4">
                  <c:v>Q4 22</c:v>
                </c:pt>
                <c:pt idx="5">
                  <c:v>Q1 23</c:v>
                </c:pt>
                <c:pt idx="6">
                  <c:v>Q2 23</c:v>
                </c:pt>
                <c:pt idx="7">
                  <c:v>Q3 23</c:v>
                </c:pt>
                <c:pt idx="8">
                  <c:v>Q4 23</c:v>
                </c:pt>
              </c:strCache>
            </c:strRef>
          </c:cat>
          <c:val>
            <c:numRef>
              <c:f>Sheet1!$B$4:$J$4</c:f>
              <c:numCache>
                <c:formatCode>0.0%</c:formatCode>
                <c:ptCount val="9"/>
                <c:pt idx="0">
                  <c:v>1.046</c:v>
                </c:pt>
                <c:pt idx="1">
                  <c:v>2.0979999999999999</c:v>
                </c:pt>
                <c:pt idx="2">
                  <c:v>0.29499999999999998</c:v>
                </c:pt>
                <c:pt idx="3">
                  <c:v>7.0000000000000001E-3</c:v>
                </c:pt>
                <c:pt idx="4">
                  <c:v>3.3000000000000002E-2</c:v>
                </c:pt>
                <c:pt idx="5">
                  <c:v>7.9000000000000001E-2</c:v>
                </c:pt>
                <c:pt idx="6">
                  <c:v>7.4999999999999997E-2</c:v>
                </c:pt>
                <c:pt idx="7">
                  <c:v>0.112</c:v>
                </c:pt>
                <c:pt idx="8">
                  <c:v>4.2999999999999997E-2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D80-4B8D-AF6F-CCA30678C0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445632"/>
        <c:axId val="189447552"/>
      </c:lineChart>
      <c:catAx>
        <c:axId val="189445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89447552"/>
        <c:crosses val="autoZero"/>
        <c:auto val="0"/>
        <c:lblAlgn val="ctr"/>
        <c:lblOffset val="100"/>
        <c:noMultiLvlLbl val="0"/>
      </c:catAx>
      <c:valAx>
        <c:axId val="18944755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1894456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3056787449053212E-2"/>
          <c:y val="0.12951039716096893"/>
          <c:w val="0.92392071447392254"/>
          <c:h val="6.90582962499346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+mn-lt"/>
        </a:defRPr>
      </a:pPr>
      <a:endParaRPr lang="en-US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98245614035101E-2"/>
          <c:y val="0.22221294517605639"/>
          <c:w val="0.95526315789473704"/>
          <c:h val="0.6182126545424879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YE Dec 21</c:v>
                </c:pt>
                <c:pt idx="1">
                  <c:v>YE Dec 22</c:v>
                </c:pt>
                <c:pt idx="2">
                  <c:v>YE Dec 23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0.159</c:v>
                </c:pt>
                <c:pt idx="1">
                  <c:v>2E-3</c:v>
                </c:pt>
                <c:pt idx="2">
                  <c:v>8.1000000000000003E-2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02-43E0-878E-7255E584EC22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692022972900059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561549531925"/>
                      <c:h val="0.109987988592160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C02-43E0-878E-7255E584EC22}"/>
                </c:ext>
              </c:extLst>
            </c:dLbl>
            <c:dLbl>
              <c:idx val="1"/>
              <c:layout>
                <c:manualLayout>
                  <c:x val="-8.1085751816603116E-3"/>
                  <c:y val="3.384245802835705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634246412659411"/>
                      <c:h val="0.1099879885921604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C02-43E0-878E-7255E584EC22}"/>
                </c:ext>
              </c:extLst>
            </c:dLbl>
            <c:dLbl>
              <c:idx val="2"/>
              <c:layout>
                <c:manualLayout>
                  <c:x val="5.40585867382794E-3"/>
                  <c:y val="-2.961215077481241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744-4DEF-93D2-38B6563D577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YE Dec 21</c:v>
                </c:pt>
                <c:pt idx="1">
                  <c:v>YE Dec 22</c:v>
                </c:pt>
                <c:pt idx="2">
                  <c:v>YE Dec 23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0.248</c:v>
                </c:pt>
                <c:pt idx="1">
                  <c:v>0.30399999999999999</c:v>
                </c:pt>
                <c:pt idx="2">
                  <c:v>-3.0000000000000001E-3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02-43E0-878E-7255E584E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89985920"/>
        <c:axId val="189987840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dLbls>
            <c:dLbl>
              <c:idx val="0"/>
              <c:layout>
                <c:manualLayout>
                  <c:x val="-0.17933957433332354"/>
                  <c:y val="-6.979990313595674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>
                      <a:solidFill>
                        <a:srgbClr val="FFC000"/>
                      </a:solidFill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13732668795809"/>
                      <c:h val="7.191522331025872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C02-43E0-878E-7255E584EC2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>
                      <a:solidFill>
                        <a:srgbClr val="FFC000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AEB4-4FD1-99FC-FA737E8D8F95}"/>
                </c:ext>
              </c:extLst>
            </c:dLbl>
            <c:dLbl>
              <c:idx val="2"/>
              <c:layout>
                <c:manualLayout>
                  <c:x val="-3.8585061186232582E-2"/>
                  <c:y val="-6.45121856165556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B4-4FD1-99FC-FA737E8D8F9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FFC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YE Dec 21</c:v>
                </c:pt>
                <c:pt idx="1">
                  <c:v>YE Dec 22</c:v>
                </c:pt>
                <c:pt idx="2">
                  <c:v>YE Dec 23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0.44600000000000001</c:v>
                </c:pt>
                <c:pt idx="1">
                  <c:v>0.307</c:v>
                </c:pt>
                <c:pt idx="2">
                  <c:v>7.8E-2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02-43E0-878E-7255E584EC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985920"/>
        <c:axId val="189987840"/>
      </c:lineChart>
      <c:catAx>
        <c:axId val="18998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89987840"/>
        <c:crosses val="autoZero"/>
        <c:auto val="0"/>
        <c:lblAlgn val="ctr"/>
        <c:lblOffset val="100"/>
        <c:noMultiLvlLbl val="0"/>
      </c:catAx>
      <c:valAx>
        <c:axId val="18998784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18998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+mn-lt"/>
        </a:defRPr>
      </a:pPr>
      <a:endParaRPr lang="en-US"/>
    </a:p>
  </c:txPr>
  <c:externalData r:id="rId2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33105242398322998"/>
          <c:y val="1.6746210295141679E-2"/>
          <c:w val="0.56869423926549367"/>
          <c:h val="0.936313589290146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CC00"/>
            </a:solidFill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7AC2-4819-A65D-470E1C459C12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7AC2-4819-A65D-470E1C459C12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7AC2-4819-A65D-470E1C459C12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7AC2-4819-A65D-470E1C459C12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7AC2-4819-A65D-470E1C459C12}"/>
              </c:ext>
            </c:extLst>
          </c:dPt>
          <c:dLbls>
            <c:dLbl>
              <c:idx val="0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AC2-4819-A65D-470E1C459C12}"/>
                </c:ext>
              </c:extLst>
            </c:dLbl>
            <c:dLbl>
              <c:idx val="1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AC2-4819-A65D-470E1C459C12}"/>
                </c:ext>
              </c:extLst>
            </c:dLbl>
            <c:dLbl>
              <c:idx val="2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7AC2-4819-A65D-470E1C459C12}"/>
                </c:ext>
              </c:extLst>
            </c:dLbl>
            <c:dLbl>
              <c:idx val="3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7AC2-4819-A65D-470E1C459C12}"/>
                </c:ext>
              </c:extLst>
            </c:dLbl>
            <c:dLbl>
              <c:idx val="4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7AC2-4819-A65D-470E1C459C12}"/>
                </c:ext>
              </c:extLst>
            </c:dLbl>
            <c:numFmt formatCode="#,##0_);[Red]\(#,##0\)" sourceLinked="0"/>
            <c:spPr>
              <a:noFill/>
              <a:ln w="2554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Seafood</c:v>
                </c:pt>
                <c:pt idx="1">
                  <c:v>Pork</c:v>
                </c:pt>
                <c:pt idx="2">
                  <c:v>Lamb</c:v>
                </c:pt>
                <c:pt idx="3">
                  <c:v>Beef and Veal</c:v>
                </c:pt>
                <c:pt idx="4">
                  <c:v>Poultry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-6852</c:v>
                </c:pt>
                <c:pt idx="1">
                  <c:v>-73</c:v>
                </c:pt>
                <c:pt idx="2">
                  <c:v>-8517</c:v>
                </c:pt>
                <c:pt idx="3">
                  <c:v>-17941</c:v>
                </c:pt>
                <c:pt idx="4">
                  <c:v>2084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6E273D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7AC2-4819-A65D-470E1C459C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0194560"/>
        <c:axId val="250208640"/>
      </c:barChart>
      <c:catAx>
        <c:axId val="25019456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9578">
            <a:noFill/>
          </a:ln>
        </c:spPr>
        <c:crossAx val="2502086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0208640"/>
        <c:scaling>
          <c:orientation val="minMax"/>
        </c:scaling>
        <c:delete val="0"/>
        <c:axPos val="t"/>
        <c:numFmt formatCode="#,##0" sourceLinked="1"/>
        <c:majorTickMark val="none"/>
        <c:minorTickMark val="none"/>
        <c:tickLblPos val="none"/>
        <c:spPr>
          <a:ln w="9578">
            <a:noFill/>
          </a:ln>
        </c:spPr>
        <c:crossAx val="250194560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+mn-lt"/>
          <a:ea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461868475267265E-2"/>
          <c:y val="3.5358543457516281E-2"/>
          <c:w val="0.72666239237006991"/>
          <c:h val="0.861286983745589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Poultry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53-4610-BBD0-E67E4FC8D2F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Beef and Veal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  <c:pt idx="0">
                  <c:v>19.399999999999999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53-4610-BBD0-E67E4FC8D2F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Lamb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  <c:pt idx="0">
                  <c:v>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53-4610-BBD0-E67E4FC8D2F5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Pork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  <c:pt idx="0">
                  <c:v>28.3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53-4610-BBD0-E67E4FC8D2F5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Seafood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553-4610-BBD0-E67E4FC8D2F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Sheet1!$B$6</c:f>
              <c:numCache>
                <c:formatCode>0.0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53-4610-BBD0-E67E4FC8D2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0314752"/>
        <c:axId val="250316288"/>
      </c:barChart>
      <c:catAx>
        <c:axId val="2503147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250316288"/>
        <c:crosses val="autoZero"/>
        <c:auto val="1"/>
        <c:lblAlgn val="ctr"/>
        <c:lblOffset val="100"/>
        <c:noMultiLvlLbl val="0"/>
      </c:catAx>
      <c:valAx>
        <c:axId val="250316288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50314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250771024117888"/>
          <c:y val="0.11129187010197064"/>
          <c:w val="0.31688467543863424"/>
          <c:h val="0.81202773365578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3.5358543457516281E-2"/>
          <c:w val="0.55946427411296085"/>
          <c:h val="0.8098027678635029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Non-Fried Fish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26.3</c:v>
                </c:pt>
                <c:pt idx="1">
                  <c:v>25.3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D4-4A04-A2F7-0E8E07AFEF3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Fried Fish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24.9</c:v>
                </c:pt>
                <c:pt idx="1">
                  <c:v>24.4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D4-4A04-A2F7-0E8E07AFEF3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Fish Burger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3.2104522212663745E-3"/>
                  <c:y val="2.5742045592087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D4-4A04-A2F7-0E8E07AFEF38}"/>
                </c:ext>
              </c:extLst>
            </c:dLbl>
            <c:dLbl>
              <c:idx val="1"/>
              <c:layout>
                <c:manualLayout>
                  <c:x val="0"/>
                  <c:y val="2.5742045592087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D4-4A04-A2F7-0E8E07AFEF38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1.3</c:v>
                </c:pt>
                <c:pt idx="1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9D4-4A04-A2F7-0E8E07AFEF3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Fish Filling Other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13.1</c:v>
                </c:pt>
                <c:pt idx="1">
                  <c:v>10.5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9D4-4A04-A2F7-0E8E07AFEF3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Total Shellfish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24.7</c:v>
                </c:pt>
                <c:pt idx="1">
                  <c:v>30.1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9D4-4A04-A2F7-0E8E07AFEF38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Seafood Other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Sheet1!$B$7:$C$7</c:f>
              <c:numCache>
                <c:formatCode>0.0</c:formatCode>
                <c:ptCount val="2"/>
                <c:pt idx="0">
                  <c:v>9.8000000000000007</c:v>
                </c:pt>
                <c:pt idx="1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9D4-4A04-A2F7-0E8E07AFEF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250469760"/>
        <c:axId val="250365056"/>
      </c:barChart>
      <c:catAx>
        <c:axId val="250469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250365056"/>
        <c:crosses val="autoZero"/>
        <c:auto val="1"/>
        <c:lblAlgn val="ctr"/>
        <c:lblOffset val="100"/>
        <c:noMultiLvlLbl val="0"/>
      </c:catAx>
      <c:valAx>
        <c:axId val="250365056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50469760"/>
        <c:crosses val="autoZero"/>
        <c:crossBetween val="between"/>
      </c:valAx>
    </c:plotArea>
    <c:legend>
      <c:legendPos val="r"/>
      <c:legendEntry>
        <c:idx val="4"/>
        <c:txPr>
          <a:bodyPr/>
          <a:lstStyle/>
          <a:p>
            <a:pPr algn="ctr">
              <a:defRPr/>
            </a:pPr>
            <a:endParaRPr lang="en-US"/>
          </a:p>
        </c:txPr>
      </c:legendEntry>
      <c:legendEntry>
        <c:idx val="5"/>
        <c:txPr>
          <a:bodyPr/>
          <a:lstStyle/>
          <a:p>
            <a:pPr algn="ctr">
              <a:defRPr/>
            </a:pPr>
            <a:endParaRPr lang="en-US"/>
          </a:p>
        </c:txPr>
      </c:legendEntry>
      <c:layout>
        <c:manualLayout>
          <c:xMode val="edge"/>
          <c:yMode val="edge"/>
          <c:x val="0.51697659327539192"/>
          <c:y val="3.0388354518641122E-2"/>
          <c:w val="0.48101396698391163"/>
          <c:h val="0.78624836180401647"/>
        </c:manualLayout>
      </c:layout>
      <c:overlay val="0"/>
      <c:txPr>
        <a:bodyPr/>
        <a:lstStyle/>
        <a:p>
          <a:pPr algn="ctr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2.1568301551993432E-2"/>
          <c:w val="0.46636314261239253"/>
          <c:h val="0.8805933932417431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Non-Fried Fish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-2.1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E3-423D-9B24-6FB0C187613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Fried Fish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-1.5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E3-423D-9B24-6FB0C187613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Fish Burger</c:v>
                </c:pt>
              </c:strCache>
            </c:strRef>
          </c:tx>
          <c:invertIfNegative val="0"/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Sheet1!$B$4</c:f>
              <c:numCache>
                <c:formatCode>0</c:formatCode>
                <c:ptCount val="1"/>
                <c:pt idx="0">
                  <c:v>-0.7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E3-423D-9B24-6FB0C187613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Fish Filling Other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Sheet1!$B$5</c:f>
              <c:numCache>
                <c:formatCode>0</c:formatCode>
                <c:ptCount val="1"/>
                <c:pt idx="0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E3-423D-9B24-6FB0C187613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Total Shellfish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Sheet1!$B$6</c:f>
              <c:numCache>
                <c:formatCode>0</c:formatCode>
                <c:ptCount val="1"/>
                <c:pt idx="0">
                  <c:v>4.0999999999999996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E3-423D-9B24-6FB0C1876137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Seafood Other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Sheet1!$B$7</c:f>
              <c:numCache>
                <c:formatCode>0</c:formatCode>
                <c:ptCount val="1"/>
                <c:pt idx="0">
                  <c:v>-1.1000000000000001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9E3-423D-9B24-6FB0C18761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250533760"/>
        <c:axId val="250535296"/>
      </c:barChart>
      <c:catAx>
        <c:axId val="250533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crossAx val="250535296"/>
        <c:crosses val="autoZero"/>
        <c:auto val="1"/>
        <c:lblAlgn val="ctr"/>
        <c:lblOffset val="100"/>
        <c:noMultiLvlLbl val="0"/>
      </c:catAx>
      <c:valAx>
        <c:axId val="250535296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one"/>
        <c:crossAx val="250533760"/>
        <c:crosses val="autoZero"/>
        <c:crossBetween val="between"/>
      </c:valAx>
    </c:plotArea>
    <c:legend>
      <c:legendPos val="r"/>
      <c:legendEntry>
        <c:idx val="4"/>
        <c:txPr>
          <a:bodyPr/>
          <a:lstStyle/>
          <a:p>
            <a:pPr algn="ctr">
              <a:defRPr/>
            </a:pPr>
            <a:endParaRPr lang="en-US"/>
          </a:p>
        </c:txPr>
      </c:legendEntry>
      <c:legendEntry>
        <c:idx val="5"/>
        <c:txPr>
          <a:bodyPr/>
          <a:lstStyle/>
          <a:p>
            <a:pPr algn="ctr">
              <a:defRPr/>
            </a:pPr>
            <a:endParaRPr lang="en-US"/>
          </a:p>
        </c:txPr>
      </c:legendEntry>
      <c:layout>
        <c:manualLayout>
          <c:xMode val="edge"/>
          <c:yMode val="edge"/>
          <c:x val="0.52972350145958469"/>
          <c:y val="1.8387175422919514E-2"/>
          <c:w val="0.34154800286246356"/>
          <c:h val="0.80131947529082137"/>
        </c:manualLayout>
      </c:layout>
      <c:overlay val="0"/>
      <c:txPr>
        <a:bodyPr/>
        <a:lstStyle/>
        <a:p>
          <a:pPr algn="ctr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507103018372706"/>
          <c:y val="0.14010949803149605"/>
          <c:w val="0.57473966535433074"/>
          <c:h val="0.825515501968503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E00-4A73-87D2-3592FDF8AAAA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E00-4A73-87D2-3592FDF8AAAA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1E00-4A73-87D2-3592FDF8AAAA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1E00-4A73-87D2-3592FDF8AAAA}"/>
              </c:ext>
            </c:extLst>
          </c:dPt>
          <c:dPt>
            <c:idx val="4"/>
            <c:invertIfNegative val="0"/>
            <c:bubble3D val="0"/>
            <c:spPr>
              <a:solidFill>
                <a:srgbClr val="009999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1E00-4A73-87D2-3592FDF8AAAA}"/>
              </c:ext>
            </c:extLst>
          </c:dPt>
          <c:dPt>
            <c:idx val="5"/>
            <c:invertIfNegative val="0"/>
            <c:bubble3D val="0"/>
            <c:spPr>
              <a:noFill/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E00-4A73-87D2-3592FDF8AAAA}"/>
              </c:ext>
            </c:extLst>
          </c:dPt>
          <c:dPt>
            <c:idx val="6"/>
            <c:invertIfNegative val="0"/>
            <c:bubble3D val="0"/>
            <c:spPr>
              <a:noFill/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1E00-4A73-87D2-3592FDF8AAAA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E00-4A73-87D2-3592FDF8AAAA}"/>
              </c:ext>
            </c:extLst>
          </c:dPt>
          <c:dPt>
            <c:idx val="8"/>
            <c:invertIfNegative val="0"/>
            <c:bubble3D val="0"/>
            <c:spPr>
              <a:solidFill>
                <a:srgbClr val="009999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1E00-4A73-87D2-3592FDF8AAAA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9-1E00-4A73-87D2-3592FDF8AAAA}"/>
              </c:ext>
            </c:extLst>
          </c:dPt>
          <c:dPt>
            <c:idx val="10"/>
            <c:invertIfNegative val="0"/>
            <c:bubble3D val="0"/>
            <c:spPr>
              <a:noFill/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A-1E00-4A73-87D2-3592FDF8AAAA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1E00-4A73-87D2-3592FDF8AAAA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Sheet1!$A$2:$A$13</c:f>
              <c:strCache>
                <c:ptCount val="12"/>
                <c:pt idx="0">
                  <c:v>Seafood</c:v>
                </c:pt>
                <c:pt idx="1">
                  <c:v>Total Fish</c:v>
                </c:pt>
                <c:pt idx="2">
                  <c:v>Salmon</c:v>
                </c:pt>
                <c:pt idx="3">
                  <c:v>Fish Fingers</c:v>
                </c:pt>
                <c:pt idx="4">
                  <c:v>Total Shellfish</c:v>
                </c:pt>
                <c:pt idx="5">
                  <c:v>Mussels</c:v>
                </c:pt>
                <c:pt idx="6">
                  <c:v>Calamari</c:v>
                </c:pt>
                <c:pt idx="7">
                  <c:v>Scampi</c:v>
                </c:pt>
                <c:pt idx="8">
                  <c:v>Prawn</c:v>
                </c:pt>
                <c:pt idx="9">
                  <c:v>Seafood Sandwich</c:v>
                </c:pt>
                <c:pt idx="10">
                  <c:v>Total Cod</c:v>
                </c:pt>
                <c:pt idx="11">
                  <c:v>Total Haddock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11.3</c:v>
                </c:pt>
                <c:pt idx="1">
                  <c:v>7.7</c:v>
                </c:pt>
                <c:pt idx="2">
                  <c:v>1.2</c:v>
                </c:pt>
                <c:pt idx="3">
                  <c:v>0.5</c:v>
                </c:pt>
                <c:pt idx="4" formatCode="0.00">
                  <c:v>3.5</c:v>
                </c:pt>
                <c:pt idx="5" formatCode="0.00">
                  <c:v>0.5</c:v>
                </c:pt>
                <c:pt idx="6">
                  <c:v>0.7</c:v>
                </c:pt>
                <c:pt idx="7" formatCode="0.00">
                  <c:v>0.6</c:v>
                </c:pt>
                <c:pt idx="8">
                  <c:v>1.8</c:v>
                </c:pt>
                <c:pt idx="9">
                  <c:v>2.4</c:v>
                </c:pt>
                <c:pt idx="10">
                  <c:v>1.6</c:v>
                </c:pt>
                <c:pt idx="11">
                  <c:v>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E00-4A73-87D2-3592FDF8A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8"/>
        <c:axId val="250599296"/>
        <c:axId val="250600832"/>
      </c:barChart>
      <c:catAx>
        <c:axId val="250599296"/>
        <c:scaling>
          <c:orientation val="maxMin"/>
        </c:scaling>
        <c:delete val="0"/>
        <c:axPos val="l"/>
        <c:numFmt formatCode="General" sourceLinked="1"/>
        <c:majorTickMark val="out"/>
        <c:minorTickMark val="none"/>
        <c:tickLblPos val="low"/>
        <c:crossAx val="250600832"/>
        <c:crosses val="autoZero"/>
        <c:auto val="1"/>
        <c:lblAlgn val="ctr"/>
        <c:lblOffset val="100"/>
        <c:tickLblSkip val="1"/>
        <c:noMultiLvlLbl val="0"/>
      </c:catAx>
      <c:valAx>
        <c:axId val="250600832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250599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Tckts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C4E-4B37-858B-2991A0383536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8C4E-4B37-858B-2991A0383536}"/>
              </c:ext>
            </c:extLst>
          </c:dPt>
          <c:dLbls>
            <c:dLbl>
              <c:idx val="0"/>
              <c:layout>
                <c:manualLayout>
                  <c:x val="1.77614392959357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872-4BA7-9CBA-39678FF8CD91}"/>
                </c:ext>
              </c:extLst>
            </c:dLbl>
            <c:dLbl>
              <c:idx val="4"/>
              <c:layout>
                <c:manualLayout>
                  <c:x val="-1.2666763232422118E-4"/>
                  <c:y val="6.6894733110083316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4E-4B37-858B-2991A0383536}"/>
                </c:ext>
              </c:extLst>
            </c:dLbl>
            <c:dLbl>
              <c:idx val="5"/>
              <c:layout>
                <c:manualLayout>
                  <c:x val="7.1045757183743008E-2"/>
                  <c:y val="7.787571883537261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872-4BA7-9CBA-39678FF8CD91}"/>
                </c:ext>
              </c:extLst>
            </c:dLbl>
            <c:dLbl>
              <c:idx val="6"/>
              <c:layout>
                <c:manualLayout>
                  <c:x val="2.5375482620661411E-3"/>
                  <c:y val="4.24815002615584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4E-4B37-858B-2991A0383536}"/>
                </c:ext>
              </c:extLst>
            </c:dLbl>
            <c:numFmt formatCode="[$£-809]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"£"#,##0.00</c:formatCode>
                <c:ptCount val="7"/>
                <c:pt idx="0">
                  <c:v>13.89</c:v>
                </c:pt>
                <c:pt idx="1">
                  <c:v>15.01</c:v>
                </c:pt>
                <c:pt idx="2">
                  <c:v>15.13</c:v>
                </c:pt>
                <c:pt idx="3">
                  <c:v>17.28</c:v>
                </c:pt>
                <c:pt idx="4">
                  <c:v>21.75</c:v>
                </c:pt>
                <c:pt idx="5">
                  <c:v>11.85</c:v>
                </c:pt>
                <c:pt idx="6">
                  <c:v>18.11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4E-4B37-858B-2991A0383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50719616"/>
        <c:axId val="250721408"/>
      </c:barChart>
      <c:catAx>
        <c:axId val="250719616"/>
        <c:scaling>
          <c:orientation val="maxMin"/>
        </c:scaling>
        <c:delete val="0"/>
        <c:axPos val="r"/>
        <c:numFmt formatCode="General" sourceLinked="0"/>
        <c:majorTickMark val="none"/>
        <c:minorTickMark val="none"/>
        <c:tickLblPos val="low"/>
        <c:crossAx val="250721408"/>
        <c:crosses val="autoZero"/>
        <c:auto val="1"/>
        <c:lblAlgn val="ctr"/>
        <c:lblOffset val="100"/>
        <c:noMultiLvlLbl val="0"/>
      </c:catAx>
      <c:valAx>
        <c:axId val="250721408"/>
        <c:scaling>
          <c:orientation val="maxMin"/>
        </c:scaling>
        <c:delete val="0"/>
        <c:axPos val="t"/>
        <c:numFmt formatCode="[$£-809]#,##0_);[Red]\([$£-809]#,##0\)" sourceLinked="0"/>
        <c:majorTickMark val="none"/>
        <c:minorTickMark val="none"/>
        <c:tickLblPos val="high"/>
        <c:spPr>
          <a:ln>
            <a:noFill/>
          </a:ln>
        </c:spPr>
        <c:crossAx val="25071961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722859369187196E-2"/>
          <c:y val="4.6603887638260427E-2"/>
          <c:w val="0.83754795479910416"/>
          <c:h val="0.7881641470988162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Spd Chg</c:v>
                </c:pt>
              </c:strCache>
            </c:strRef>
          </c:tx>
          <c:spPr>
            <a:solidFill>
              <a:srgbClr val="00517D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1E14-419B-B8B6-BE45CF12BCBD}"/>
              </c:ext>
            </c:extLst>
          </c:dPt>
          <c:dPt>
            <c:idx val="6"/>
            <c:invertIfNegative val="0"/>
            <c:bubble3D val="0"/>
            <c:spPr>
              <a:solidFill>
                <a:srgbClr val="0077C8">
                  <a:lumMod val="75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2-1E14-419B-B8B6-BE45CF12BCBD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"£"#,##0.00</c:formatCode>
                <c:ptCount val="7"/>
                <c:pt idx="0">
                  <c:v>1.0300000000000011</c:v>
                </c:pt>
                <c:pt idx="1">
                  <c:v>1</c:v>
                </c:pt>
                <c:pt idx="2">
                  <c:v>1.1900000000000013</c:v>
                </c:pt>
                <c:pt idx="3">
                  <c:v>1.8100000000000005</c:v>
                </c:pt>
                <c:pt idx="4">
                  <c:v>3.7300000000000004</c:v>
                </c:pt>
                <c:pt idx="5">
                  <c:v>0.48000000000000043</c:v>
                </c:pt>
                <c:pt idx="6">
                  <c:v>1.8299999999999983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E14-419B-B8B6-BE45CF12BC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50849536"/>
        <c:axId val="250855424"/>
      </c:barChart>
      <c:catAx>
        <c:axId val="250849536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crossAx val="250855424"/>
        <c:crosses val="autoZero"/>
        <c:auto val="1"/>
        <c:lblAlgn val="ctr"/>
        <c:lblOffset val="100"/>
        <c:noMultiLvlLbl val="0"/>
      </c:catAx>
      <c:valAx>
        <c:axId val="250855424"/>
        <c:scaling>
          <c:orientation val="minMax"/>
        </c:scaling>
        <c:delete val="1"/>
        <c:axPos val="t"/>
        <c:numFmt formatCode="[$£-809]#,##0.00" sourceLinked="0"/>
        <c:majorTickMark val="none"/>
        <c:minorTickMark val="none"/>
        <c:tickLblPos val="high"/>
        <c:crossAx val="25084953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Tckts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493-4E54-8667-4F6159F4ED3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493-4E54-8667-4F6159F4ED3D}"/>
              </c:ext>
            </c:extLst>
          </c:dPt>
          <c:dLbls>
            <c:dLbl>
              <c:idx val="0"/>
              <c:layout>
                <c:manualLayout>
                  <c:x val="1.7761639087153926E-2"/>
                  <c:y val="8.230400671885322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86-4EF2-AA32-AACA795507A3}"/>
                </c:ext>
              </c:extLst>
            </c:dLbl>
            <c:dLbl>
              <c:idx val="4"/>
              <c:layout>
                <c:manualLayout>
                  <c:x val="2.7910833179327649E-2"/>
                  <c:y val="4.115038326559796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93-4E54-8667-4F6159F4ED3D}"/>
                </c:ext>
              </c:extLst>
            </c:dLbl>
            <c:dLbl>
              <c:idx val="5"/>
              <c:layout>
                <c:manualLayout>
                  <c:x val="4.5673071640136058E-2"/>
                  <c:y val="1.2960750635588182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493-4E54-8667-4F6159F4ED3D}"/>
                </c:ext>
              </c:extLst>
            </c:dLbl>
            <c:numFmt formatCode="[$£-809]#,##0.00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Total Visits</c:v>
                </c:pt>
                <c:pt idx="1">
                  <c:v>Total Protein</c:v>
                </c:pt>
                <c:pt idx="2">
                  <c:v>Total Poultry</c:v>
                </c:pt>
                <c:pt idx="3">
                  <c:v>Total Beef &amp; Veal</c:v>
                </c:pt>
                <c:pt idx="4">
                  <c:v>Total Lamb</c:v>
                </c:pt>
                <c:pt idx="5">
                  <c:v>Total Pork</c:v>
                </c:pt>
                <c:pt idx="6">
                  <c:v>Total Seafood</c:v>
                </c:pt>
              </c:strCache>
            </c:strRef>
          </c:cat>
          <c:val>
            <c:numRef>
              <c:f>Sheet1!$B$2:$B$8</c:f>
              <c:numCache>
                <c:formatCode>"£"#,##0.00</c:formatCode>
                <c:ptCount val="7"/>
                <c:pt idx="0">
                  <c:v>6.64</c:v>
                </c:pt>
                <c:pt idx="1">
                  <c:v>7.38</c:v>
                </c:pt>
                <c:pt idx="2">
                  <c:v>7.44</c:v>
                </c:pt>
                <c:pt idx="3">
                  <c:v>8.4</c:v>
                </c:pt>
                <c:pt idx="4">
                  <c:v>12.14</c:v>
                </c:pt>
                <c:pt idx="5">
                  <c:v>6.03</c:v>
                </c:pt>
                <c:pt idx="6">
                  <c:v>8.17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493-4E54-8667-4F6159F4ED3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34571008"/>
        <c:axId val="34573696"/>
      </c:barChart>
      <c:catAx>
        <c:axId val="34571008"/>
        <c:scaling>
          <c:orientation val="maxMin"/>
        </c:scaling>
        <c:delete val="0"/>
        <c:axPos val="r"/>
        <c:numFmt formatCode="General" sourceLinked="0"/>
        <c:majorTickMark val="none"/>
        <c:minorTickMark val="none"/>
        <c:tickLblPos val="low"/>
        <c:crossAx val="34573696"/>
        <c:crosses val="autoZero"/>
        <c:auto val="1"/>
        <c:lblAlgn val="ctr"/>
        <c:lblOffset val="100"/>
        <c:noMultiLvlLbl val="0"/>
      </c:catAx>
      <c:valAx>
        <c:axId val="34573696"/>
        <c:scaling>
          <c:orientation val="maxMin"/>
        </c:scaling>
        <c:delete val="0"/>
        <c:axPos val="t"/>
        <c:numFmt formatCode="[$£-809]#,##0_);[Red]\([$£-809]#,##0\)" sourceLinked="0"/>
        <c:majorTickMark val="none"/>
        <c:minorTickMark val="none"/>
        <c:tickLblPos val="high"/>
        <c:spPr>
          <a:ln>
            <a:noFill/>
          </a:ln>
        </c:spPr>
        <c:crossAx val="3457100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Tckts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2009-4372-9656-F49F0C6E8EC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009-4372-9656-F49F0C6E8ECD}"/>
              </c:ext>
            </c:extLst>
          </c:dPt>
          <c:dLbls>
            <c:dLbl>
              <c:idx val="0"/>
              <c:layout>
                <c:manualLayout>
                  <c:x val="5.5388259648601078E-2"/>
                  <c:y val="1.0034209966609842E-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09-4372-9656-F49F0C6E8ECD}"/>
                </c:ext>
              </c:extLst>
            </c:dLbl>
            <c:dLbl>
              <c:idx val="1"/>
              <c:layout>
                <c:manualLayout>
                  <c:x val="7.9127271941873516E-3"/>
                  <c:y val="3.3447366555041658E-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09-4372-9656-F49F0C6E8ECD}"/>
                </c:ext>
              </c:extLst>
            </c:dLbl>
            <c:dLbl>
              <c:idx val="2"/>
              <c:layout>
                <c:manualLayout>
                  <c:x val="5.275220688684106E-3"/>
                  <c:y val="-8.4952966313149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09-4372-9656-F49F0C6E8ECD}"/>
                </c:ext>
              </c:extLst>
            </c:dLbl>
            <c:dLbl>
              <c:idx val="4"/>
              <c:layout>
                <c:manualLayout>
                  <c:x val="-1.0550026022013003E-2"/>
                  <c:y val="7.787571883537261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09-4372-9656-F49F0C6E8ECD}"/>
                </c:ext>
              </c:extLst>
            </c:dLbl>
            <c:dLbl>
              <c:idx val="5"/>
              <c:layout>
                <c:manualLayout>
                  <c:x val="2.6375065055032509E-2"/>
                  <c:y val="7.787571883537261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09-4372-9656-F49F0C6E8EC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0.26899999999999996</c:v>
                </c:pt>
                <c:pt idx="1">
                  <c:v>0.309</c:v>
                </c:pt>
                <c:pt idx="2">
                  <c:v>0.32</c:v>
                </c:pt>
                <c:pt idx="3">
                  <c:v>0.317</c:v>
                </c:pt>
                <c:pt idx="4">
                  <c:v>0.223</c:v>
                </c:pt>
                <c:pt idx="5" formatCode="0.000">
                  <c:v>0.35799999999999998</c:v>
                </c:pt>
                <c:pt idx="6">
                  <c:v>0.36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009-4372-9656-F49F0C6E8E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50934016"/>
        <c:axId val="250935552"/>
      </c:barChart>
      <c:catAx>
        <c:axId val="250934016"/>
        <c:scaling>
          <c:orientation val="maxMin"/>
        </c:scaling>
        <c:delete val="0"/>
        <c:axPos val="r"/>
        <c:numFmt formatCode="General" sourceLinked="0"/>
        <c:majorTickMark val="none"/>
        <c:minorTickMark val="none"/>
        <c:tickLblPos val="low"/>
        <c:crossAx val="250935552"/>
        <c:crosses val="autoZero"/>
        <c:auto val="1"/>
        <c:lblAlgn val="ctr"/>
        <c:lblOffset val="100"/>
        <c:noMultiLvlLbl val="0"/>
      </c:catAx>
      <c:valAx>
        <c:axId val="250935552"/>
        <c:scaling>
          <c:orientation val="maxMin"/>
        </c:scaling>
        <c:delete val="0"/>
        <c:axPos val="t"/>
        <c:numFmt formatCode="0%" sourceLinked="0"/>
        <c:majorTickMark val="none"/>
        <c:minorTickMark val="none"/>
        <c:tickLblPos val="high"/>
        <c:spPr>
          <a:ln>
            <a:noFill/>
          </a:ln>
        </c:spPr>
        <c:crossAx val="250934016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>
          <a:latin typeface="+mn-lt"/>
        </a:defRPr>
      </a:pPr>
      <a:endParaRPr lang="en-US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7994857817151911E-2"/>
          <c:y val="4.6603887638260427E-2"/>
          <c:w val="0.82739470197404807"/>
          <c:h val="0.8093477323889346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Deal Rt Chg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rgbClr val="00517D"/>
              </a:solidFill>
            </c:spPr>
            <c:extLst>
              <c:ext xmlns:c16="http://schemas.microsoft.com/office/drawing/2014/chart" uri="{C3380CC4-5D6E-409C-BE32-E72D297353CC}">
                <c16:uniqueId val="{00000001-C989-4D41-876E-093D4F58D93B}"/>
              </c:ext>
            </c:extLst>
          </c:dPt>
          <c:dPt>
            <c:idx val="6"/>
            <c:invertIfNegative val="0"/>
            <c:bubble3D val="0"/>
            <c:spPr>
              <a:solidFill>
                <a:srgbClr val="00A3E0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C989-4D41-876E-093D4F58D93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-0.01</c:v>
                </c:pt>
                <c:pt idx="1">
                  <c:v>-1.3000000000000043E-2</c:v>
                </c:pt>
                <c:pt idx="2">
                  <c:v>-2.8999999999999984E-2</c:v>
                </c:pt>
                <c:pt idx="3">
                  <c:v>-5.400000000000002E-2</c:v>
                </c:pt>
                <c:pt idx="4">
                  <c:v>4.4000000000000018E-2</c:v>
                </c:pt>
                <c:pt idx="5">
                  <c:v>1.6999999999999956E-2</c:v>
                </c:pt>
                <c:pt idx="6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989-4D41-876E-093D4F58D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9974784"/>
        <c:axId val="249976320"/>
      </c:barChart>
      <c:catAx>
        <c:axId val="24997478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crossAx val="249976320"/>
        <c:crosses val="autoZero"/>
        <c:auto val="1"/>
        <c:lblAlgn val="ctr"/>
        <c:lblOffset val="100"/>
        <c:noMultiLvlLbl val="0"/>
      </c:catAx>
      <c:valAx>
        <c:axId val="249976320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high"/>
        <c:crossAx val="24997478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98308489352144E-2"/>
          <c:y val="0.22844504379301278"/>
          <c:w val="0.95526315789473704"/>
          <c:h val="0.6182126545424879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cat>
            <c:strRef>
              <c:f>Sheet1!$B$1:$J$1</c:f>
              <c:strCache>
                <c:ptCount val="9"/>
                <c:pt idx="0">
                  <c:v>Q4 21</c:v>
                </c:pt>
                <c:pt idx="1">
                  <c:v>Q1 22</c:v>
                </c:pt>
                <c:pt idx="2">
                  <c:v>Q2 22</c:v>
                </c:pt>
                <c:pt idx="3">
                  <c:v>Q3 22</c:v>
                </c:pt>
                <c:pt idx="4">
                  <c:v>Q4 22</c:v>
                </c:pt>
                <c:pt idx="5">
                  <c:v>Q1 23</c:v>
                </c:pt>
                <c:pt idx="6">
                  <c:v>Q2 23</c:v>
                </c:pt>
                <c:pt idx="7">
                  <c:v>Q3 23</c:v>
                </c:pt>
                <c:pt idx="8">
                  <c:v>Q4 23</c:v>
                </c:pt>
              </c:strCache>
            </c:strRef>
          </c:cat>
          <c:val>
            <c:numRef>
              <c:f>Sheet1!$B$2:$J$2</c:f>
              <c:numCache>
                <c:formatCode>0.0%</c:formatCode>
                <c:ptCount val="9"/>
                <c:pt idx="0">
                  <c:v>0.121</c:v>
                </c:pt>
                <c:pt idx="1">
                  <c:v>0.502</c:v>
                </c:pt>
                <c:pt idx="2">
                  <c:v>0.188</c:v>
                </c:pt>
                <c:pt idx="3">
                  <c:v>-6.4000000000000001E-2</c:v>
                </c:pt>
                <c:pt idx="4">
                  <c:v>-5.6000000000000001E-2</c:v>
                </c:pt>
                <c:pt idx="5">
                  <c:v>-7.4999999999999997E-2</c:v>
                </c:pt>
                <c:pt idx="6">
                  <c:v>-4.8000000000000001E-2</c:v>
                </c:pt>
                <c:pt idx="7">
                  <c:v>4.2999999999999997E-2</c:v>
                </c:pt>
                <c:pt idx="8">
                  <c:v>0.24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BF-42FA-BADD-075AE04245E3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0"/>
              <c:layout>
                <c:manualLayout>
                  <c:x val="-2.2068093099550557E-3"/>
                  <c:y val="9.478802297415603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BF-42FA-BADD-075AE04245E3}"/>
                </c:ext>
              </c:extLst>
            </c:dLbl>
            <c:dLbl>
              <c:idx val="1"/>
              <c:layout>
                <c:manualLayout>
                  <c:x val="2.2068093099550357E-3"/>
                  <c:y val="8.0649023833920253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BF-42FA-BADD-075AE04245E3}"/>
                </c:ext>
              </c:extLst>
            </c:dLbl>
            <c:dLbl>
              <c:idx val="2"/>
              <c:layout>
                <c:manualLayout>
                  <c:x val="0"/>
                  <c:y val="6.330750114831520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BF-42FA-BADD-075AE04245E3}"/>
                </c:ext>
              </c:extLst>
            </c:dLbl>
            <c:dLbl>
              <c:idx val="3"/>
              <c:layout>
                <c:manualLayout>
                  <c:x val="4.4136186199100307E-3"/>
                  <c:y val="6.954079168973112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BF-42FA-BADD-075AE04245E3}"/>
                </c:ext>
              </c:extLst>
            </c:dLbl>
            <c:dLbl>
              <c:idx val="4"/>
              <c:layout>
                <c:manualLayout>
                  <c:x val="1.1034046549775198E-2"/>
                  <c:y val="7.393923155138366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CBF-42FA-BADD-075AE04245E3}"/>
                </c:ext>
              </c:extLst>
            </c:dLbl>
            <c:dLbl>
              <c:idx val="5"/>
              <c:layout>
                <c:manualLayout>
                  <c:x val="6.6204279298650867E-3"/>
                  <c:y val="6.947356126899616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BF-42FA-BADD-075AE04245E3}"/>
                </c:ext>
              </c:extLst>
            </c:dLbl>
            <c:dLbl>
              <c:idx val="6"/>
              <c:layout>
                <c:manualLayout>
                  <c:x val="-2.206809309954975E-3"/>
                  <c:y val="-8.0101856541078278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CBF-42FA-BADD-075AE04245E3}"/>
                </c:ext>
              </c:extLst>
            </c:dLbl>
            <c:dLbl>
              <c:idx val="7"/>
              <c:layout>
                <c:manualLayout>
                  <c:x val="8.8272372398202226E-3"/>
                  <c:y val="7.377287306503978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678-47F0-8DE2-CFBAB73BDFDC}"/>
                </c:ext>
              </c:extLst>
            </c:dLbl>
            <c:dLbl>
              <c:idx val="8"/>
              <c:layout>
                <c:manualLayout>
                  <c:x val="4.4136186199101113E-3"/>
                  <c:y val="7.430090177095724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678-47F0-8DE2-CFBAB73BDFD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Q4 21</c:v>
                </c:pt>
                <c:pt idx="1">
                  <c:v>Q1 22</c:v>
                </c:pt>
                <c:pt idx="2">
                  <c:v>Q2 22</c:v>
                </c:pt>
                <c:pt idx="3">
                  <c:v>Q3 22</c:v>
                </c:pt>
                <c:pt idx="4">
                  <c:v>Q4 22</c:v>
                </c:pt>
                <c:pt idx="5">
                  <c:v>Q1 23</c:v>
                </c:pt>
                <c:pt idx="6">
                  <c:v>Q2 23</c:v>
                </c:pt>
                <c:pt idx="7">
                  <c:v>Q3 23</c:v>
                </c:pt>
                <c:pt idx="8">
                  <c:v>Q4 23</c:v>
                </c:pt>
              </c:strCache>
            </c:strRef>
          </c:cat>
          <c:val>
            <c:numRef>
              <c:f>Sheet1!$B$3:$J$3</c:f>
              <c:numCache>
                <c:formatCode>0.0%</c:formatCode>
                <c:ptCount val="9"/>
                <c:pt idx="0">
                  <c:v>1.161</c:v>
                </c:pt>
                <c:pt idx="1">
                  <c:v>5.383</c:v>
                </c:pt>
                <c:pt idx="2">
                  <c:v>0.112</c:v>
                </c:pt>
                <c:pt idx="3">
                  <c:v>-0.222</c:v>
                </c:pt>
                <c:pt idx="4">
                  <c:v>-2.5000000000000001E-2</c:v>
                </c:pt>
                <c:pt idx="5">
                  <c:v>-4.8000000000000001E-2</c:v>
                </c:pt>
                <c:pt idx="6">
                  <c:v>0.13300000000000001</c:v>
                </c:pt>
                <c:pt idx="7">
                  <c:v>0.127</c:v>
                </c:pt>
                <c:pt idx="8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BF-42FA-BADD-075AE0424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89445632"/>
        <c:axId val="189447552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dLbls>
            <c:dLbl>
              <c:idx val="0"/>
              <c:layout>
                <c:manualLayout>
                  <c:x val="-7.4678427048879087E-2"/>
                  <c:y val="-0.1137396406264108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78-47F0-8DE2-CFBAB73BDFDC}"/>
                </c:ext>
              </c:extLst>
            </c:dLbl>
            <c:dLbl>
              <c:idx val="1"/>
              <c:layout>
                <c:manualLayout>
                  <c:x val="-9.4539710838474594E-2"/>
                  <c:y val="-7.63457861738922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CBF-42FA-BADD-075AE04245E3}"/>
                </c:ext>
              </c:extLst>
            </c:dLbl>
            <c:dLbl>
              <c:idx val="2"/>
              <c:layout>
                <c:manualLayout>
                  <c:x val="-3.6931040684354155E-2"/>
                  <c:y val="-0.1137396406264108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CBF-42FA-BADD-075AE04245E3}"/>
                </c:ext>
              </c:extLst>
            </c:dLbl>
            <c:dLbl>
              <c:idx val="3"/>
              <c:layout>
                <c:manualLayout>
                  <c:x val="-5.334970195041977E-2"/>
                  <c:y val="6.699732256076244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CBF-42FA-BADD-075AE04245E3}"/>
                </c:ext>
              </c:extLst>
            </c:dLbl>
            <c:dLbl>
              <c:idx val="4"/>
              <c:layout>
                <c:manualLayout>
                  <c:x val="-5.0657394592274606E-2"/>
                  <c:y val="7.94619407116021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CBF-42FA-BADD-075AE04245E3}"/>
                </c:ext>
              </c:extLst>
            </c:dLbl>
            <c:dLbl>
              <c:idx val="5"/>
              <c:layout>
                <c:manualLayout>
                  <c:x val="-4.4522464710599466E-2"/>
                  <c:y val="6.69973225607625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78-47F0-8DE2-CFBAB73BDFDC}"/>
                </c:ext>
              </c:extLst>
            </c:dLbl>
            <c:dLbl>
              <c:idx val="6"/>
              <c:layout>
                <c:manualLayout>
                  <c:x val="-5.3349701950419694E-2"/>
                  <c:y val="7.3229631636182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CBF-42FA-BADD-075AE04245E3}"/>
                </c:ext>
              </c:extLst>
            </c:dLbl>
            <c:dLbl>
              <c:idx val="7"/>
              <c:layout>
                <c:manualLayout>
                  <c:x val="-5.7509450617428758E-2"/>
                  <c:y val="-9.50427134001516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78-47F0-8DE2-CFBAB73BDFDC}"/>
                </c:ext>
              </c:extLst>
            </c:dLbl>
            <c:dLbl>
              <c:idx val="8"/>
              <c:layout>
                <c:manualLayout>
                  <c:x val="-1.1932409079891003E-2"/>
                  <c:y val="-7.01134770984725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78-47F0-8DE2-CFBAB73BDF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FFC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Q4 21</c:v>
                </c:pt>
                <c:pt idx="1">
                  <c:v>Q1 22</c:v>
                </c:pt>
                <c:pt idx="2">
                  <c:v>Q2 22</c:v>
                </c:pt>
                <c:pt idx="3">
                  <c:v>Q3 22</c:v>
                </c:pt>
                <c:pt idx="4">
                  <c:v>Q4 22</c:v>
                </c:pt>
                <c:pt idx="5">
                  <c:v>Q1 23</c:v>
                </c:pt>
                <c:pt idx="6">
                  <c:v>Q2 23</c:v>
                </c:pt>
                <c:pt idx="7">
                  <c:v>Q3 23</c:v>
                </c:pt>
                <c:pt idx="8">
                  <c:v>Q4 23</c:v>
                </c:pt>
              </c:strCache>
            </c:strRef>
          </c:cat>
          <c:val>
            <c:numRef>
              <c:f>Sheet1!$B$4:$J$4</c:f>
              <c:numCache>
                <c:formatCode>0.0%</c:formatCode>
                <c:ptCount val="9"/>
                <c:pt idx="0">
                  <c:v>1.4239999999999999</c:v>
                </c:pt>
                <c:pt idx="1">
                  <c:v>8.5830000000000002</c:v>
                </c:pt>
                <c:pt idx="2">
                  <c:v>0.32200000000000001</c:v>
                </c:pt>
                <c:pt idx="3">
                  <c:v>-0.27300000000000002</c:v>
                </c:pt>
                <c:pt idx="4">
                  <c:v>-7.9000000000000001E-2</c:v>
                </c:pt>
                <c:pt idx="5">
                  <c:v>-0.11899999999999999</c:v>
                </c:pt>
                <c:pt idx="6">
                  <c:v>7.9000000000000001E-2</c:v>
                </c:pt>
                <c:pt idx="7">
                  <c:v>0.17599999999999999</c:v>
                </c:pt>
                <c:pt idx="8">
                  <c:v>0.30599999999999999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BF-42FA-BADD-075AE0424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445632"/>
        <c:axId val="189447552"/>
      </c:lineChart>
      <c:catAx>
        <c:axId val="1894456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89447552"/>
        <c:crosses val="autoZero"/>
        <c:auto val="0"/>
        <c:lblAlgn val="ctr"/>
        <c:lblOffset val="100"/>
        <c:noMultiLvlLbl val="0"/>
      </c:catAx>
      <c:valAx>
        <c:axId val="189447552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18944563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3056787449053212E-2"/>
          <c:y val="0.12951039716096893"/>
          <c:w val="0.92392071447392254"/>
          <c:h val="6.90582962499346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00">
          <a:latin typeface="+mn-lt"/>
        </a:defRPr>
      </a:pPr>
      <a:endParaRPr lang="en-US"/>
    </a:p>
  </c:txPr>
  <c:externalData r:id="rId2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98245614035101E-2"/>
          <c:y val="0.22221294517605639"/>
          <c:w val="0.95526315789473704"/>
          <c:h val="0.60991411909791238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YE Dec 21</c:v>
                </c:pt>
                <c:pt idx="1">
                  <c:v>YE Dec 22</c:v>
                </c:pt>
                <c:pt idx="2">
                  <c:v>YE Dec 23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0.151</c:v>
                </c:pt>
                <c:pt idx="1">
                  <c:v>2.4E-2</c:v>
                </c:pt>
                <c:pt idx="2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44-4DCA-9428-C078530FDE0C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9106861727765"/>
                      <c:h val="0.1214762759791508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8-3144-4DCA-9428-C078530FDE0C}"/>
                </c:ext>
              </c:extLst>
            </c:dLbl>
            <c:dLbl>
              <c:idx val="1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609106861727765"/>
                      <c:h val="0.146901543044554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3144-4DCA-9428-C078530FDE0C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05971985097347"/>
                      <c:h val="9.60510089137471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6-3144-4DCA-9428-C078530FDE0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YE Dec 21</c:v>
                </c:pt>
                <c:pt idx="1">
                  <c:v>YE Dec 22</c:v>
                </c:pt>
                <c:pt idx="2">
                  <c:v>YE Dec 23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0.19700000000000001</c:v>
                </c:pt>
                <c:pt idx="1">
                  <c:v>0.13400000000000001</c:v>
                </c:pt>
                <c:pt idx="2">
                  <c:v>6.8000000000000005E-2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44-4DCA-9428-C078530FDE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89985920"/>
        <c:axId val="189987840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>
                      <a:solidFill>
                        <a:srgbClr val="FFC000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18511491619035"/>
                      <c:h val="9.887603858768091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3144-4DCA-9428-C078530FDE0C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418511491619035"/>
                      <c:h val="0.146901543044554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3144-4DCA-9428-C078530FDE0C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>
                      <a:solidFill>
                        <a:srgbClr val="FFC000"/>
                      </a:solidFill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93479969510818"/>
                      <c:h val="9.605100891374716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3144-4DCA-9428-C078530FDE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rgbClr val="FFC000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YE Dec 21</c:v>
                </c:pt>
                <c:pt idx="1">
                  <c:v>YE Dec 22</c:v>
                </c:pt>
                <c:pt idx="2">
                  <c:v>YE Dec 23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0.379</c:v>
                </c:pt>
                <c:pt idx="1">
                  <c:v>0.161</c:v>
                </c:pt>
                <c:pt idx="2">
                  <c:v>0.125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144-4DCA-9428-C078530FDE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9985920"/>
        <c:axId val="189987840"/>
      </c:lineChart>
      <c:catAx>
        <c:axId val="189985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89987840"/>
        <c:crosses val="autoZero"/>
        <c:auto val="0"/>
        <c:lblAlgn val="ctr"/>
        <c:lblOffset val="100"/>
        <c:noMultiLvlLbl val="0"/>
      </c:catAx>
      <c:valAx>
        <c:axId val="189987840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1899859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>
          <a:latin typeface="+mn-lt"/>
        </a:defRPr>
      </a:pPr>
      <a:endParaRPr lang="en-US"/>
    </a:p>
  </c:txPr>
  <c:externalData r:id="rId2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33105242398322998"/>
          <c:y val="1.6746210295141679E-2"/>
          <c:w val="0.59239280655181414"/>
          <c:h val="0.936313589290146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CC00"/>
            </a:solidFill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6015-4F0E-AF05-34A515336118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6015-4F0E-AF05-34A515336118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6015-4F0E-AF05-34A515336118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6015-4F0E-AF05-34A515336118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6015-4F0E-AF05-34A515336118}"/>
              </c:ext>
            </c:extLst>
          </c:dPt>
          <c:dLbls>
            <c:dLbl>
              <c:idx val="0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015-4F0E-AF05-34A515336118}"/>
                </c:ext>
              </c:extLst>
            </c:dLbl>
            <c:dLbl>
              <c:idx val="1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6015-4F0E-AF05-34A515336118}"/>
                </c:ext>
              </c:extLst>
            </c:dLbl>
            <c:dLbl>
              <c:idx val="2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6015-4F0E-AF05-34A515336118}"/>
                </c:ext>
              </c:extLst>
            </c:dLbl>
            <c:dLbl>
              <c:idx val="3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6015-4F0E-AF05-34A515336118}"/>
                </c:ext>
              </c:extLst>
            </c:dLbl>
            <c:dLbl>
              <c:idx val="4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6015-4F0E-AF05-34A515336118}"/>
                </c:ext>
              </c:extLst>
            </c:dLbl>
            <c:numFmt formatCode="#,##0_);[Red]\(#,##0\)" sourceLinked="0"/>
            <c:spPr>
              <a:noFill/>
              <a:ln w="2554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Seafood</c:v>
                </c:pt>
                <c:pt idx="1">
                  <c:v>Pork</c:v>
                </c:pt>
                <c:pt idx="2">
                  <c:v>Lamb</c:v>
                </c:pt>
                <c:pt idx="3">
                  <c:v>Beef and Veal</c:v>
                </c:pt>
                <c:pt idx="4">
                  <c:v>Poultry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10166</c:v>
                </c:pt>
                <c:pt idx="1">
                  <c:v>32220</c:v>
                </c:pt>
                <c:pt idx="2">
                  <c:v>346</c:v>
                </c:pt>
                <c:pt idx="3">
                  <c:v>14987</c:v>
                </c:pt>
                <c:pt idx="4">
                  <c:v>24074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6E273D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6015-4F0E-AF05-34A5153361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1001472"/>
        <c:axId val="251400576"/>
      </c:barChart>
      <c:catAx>
        <c:axId val="251001472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9578">
            <a:noFill/>
          </a:ln>
        </c:spPr>
        <c:crossAx val="251400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1400576"/>
        <c:scaling>
          <c:orientation val="minMax"/>
        </c:scaling>
        <c:delete val="0"/>
        <c:axPos val="t"/>
        <c:numFmt formatCode="#,##0" sourceLinked="1"/>
        <c:majorTickMark val="none"/>
        <c:minorTickMark val="none"/>
        <c:tickLblPos val="none"/>
        <c:spPr>
          <a:ln w="9578">
            <a:noFill/>
          </a:ln>
        </c:spPr>
        <c:crossAx val="25100147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+mn-lt"/>
          <a:ea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461868475267265E-2"/>
          <c:y val="3.5358543457516281E-2"/>
          <c:w val="0.72666239237006991"/>
          <c:h val="0.861286983745589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Poultry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4B-47B8-AC6D-7E5BCAA3356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Beef and Veal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4B-47B8-AC6D-7E5BCAA3356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Lamb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  <c:pt idx="0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24B-47B8-AC6D-7E5BCAA3356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Pork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  <c:pt idx="0">
                  <c:v>35.700000000000003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24B-47B8-AC6D-7E5BCAA3356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Seafood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24B-47B8-AC6D-7E5BCAA3356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Sheet1!$B$6</c:f>
              <c:numCache>
                <c:formatCode>0.0</c:formatCode>
                <c:ptCount val="1"/>
                <c:pt idx="0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24B-47B8-AC6D-7E5BCAA335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469824"/>
        <c:axId val="251471360"/>
      </c:barChart>
      <c:catAx>
        <c:axId val="251469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251471360"/>
        <c:crosses val="autoZero"/>
        <c:auto val="1"/>
        <c:lblAlgn val="ctr"/>
        <c:lblOffset val="100"/>
        <c:noMultiLvlLbl val="0"/>
      </c:catAx>
      <c:valAx>
        <c:axId val="251471360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51469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250771024117888"/>
          <c:y val="0.11129187010197064"/>
          <c:w val="0.37781038760355184"/>
          <c:h val="0.812027733655789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5.7423293626686481E-2"/>
          <c:w val="0.55946427411296085"/>
          <c:h val="0.787738157355999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Non-Fried Fish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25.4</c:v>
                </c:pt>
                <c:pt idx="1">
                  <c:v>26.1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CDD-49AE-991E-8FB1B1B37E8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Fried Fish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22.9</c:v>
                </c:pt>
                <c:pt idx="1">
                  <c:v>26.8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CDD-49AE-991E-8FB1B1B37E8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Fish Burger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2.4</c:v>
                </c:pt>
                <c:pt idx="1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CDD-49AE-991E-8FB1B1B37E8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Fish Filling Other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  <c:pt idx="0">
                  <c:v>16.5</c:v>
                </c:pt>
                <c:pt idx="1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CDD-49AE-991E-8FB1B1B37E8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Fish Other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Sheet1!$B$6:$C$6</c:f>
              <c:numCache>
                <c:formatCode>General</c:formatCode>
                <c:ptCount val="2"/>
                <c:pt idx="0">
                  <c:v>4.3</c:v>
                </c:pt>
                <c:pt idx="1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CDD-49AE-991E-8FB1B1B37E8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Total Shellfish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Sheet1!$B$7:$C$7</c:f>
              <c:numCache>
                <c:formatCode>0.0</c:formatCode>
                <c:ptCount val="2"/>
                <c:pt idx="0">
                  <c:v>27.5</c:v>
                </c:pt>
                <c:pt idx="1">
                  <c:v>23.3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CDD-49AE-991E-8FB1B1B37E8F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Seafood Other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 sz="11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Sheet1!$B$8:$C$8</c:f>
              <c:numCache>
                <c:formatCode>0.0</c:formatCode>
                <c:ptCount val="2"/>
                <c:pt idx="0">
                  <c:v>1</c:v>
                </c:pt>
                <c:pt idx="1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CDD-49AE-991E-8FB1B1B37E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251765120"/>
        <c:axId val="251766656"/>
      </c:barChart>
      <c:catAx>
        <c:axId val="251765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251766656"/>
        <c:crosses val="autoZero"/>
        <c:auto val="1"/>
        <c:lblAlgn val="ctr"/>
        <c:lblOffset val="100"/>
        <c:noMultiLvlLbl val="0"/>
      </c:catAx>
      <c:valAx>
        <c:axId val="251766656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51765120"/>
        <c:crosses val="autoZero"/>
        <c:crossBetween val="between"/>
      </c:valAx>
    </c:plotArea>
    <c:legend>
      <c:legendPos val="r"/>
      <c:legendEntry>
        <c:idx val="5"/>
        <c:txPr>
          <a:bodyPr/>
          <a:lstStyle/>
          <a:p>
            <a:pPr algn="ctr">
              <a:defRPr/>
            </a:pPr>
            <a:endParaRPr lang="en-US"/>
          </a:p>
        </c:txPr>
      </c:legendEntry>
      <c:legendEntry>
        <c:idx val="6"/>
        <c:txPr>
          <a:bodyPr/>
          <a:lstStyle/>
          <a:p>
            <a:pPr algn="ctr">
              <a:defRPr/>
            </a:pPr>
            <a:endParaRPr lang="en-US"/>
          </a:p>
        </c:txPr>
      </c:legendEntry>
      <c:layout>
        <c:manualLayout>
          <c:xMode val="edge"/>
          <c:yMode val="edge"/>
          <c:x val="0.52660794993919102"/>
          <c:y val="2.0275338581062913E-2"/>
          <c:w val="0.44691517252136026"/>
          <c:h val="0.84360097970359582"/>
        </c:manualLayout>
      </c:layout>
      <c:overlay val="0"/>
      <c:txPr>
        <a:bodyPr/>
        <a:lstStyle/>
        <a:p>
          <a:pPr algn="ctr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8.7762000999857107E-2"/>
          <c:w val="0.46636314261239253"/>
          <c:h val="0.814399679628758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Non-Fried Fish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Sheet1!$B$2</c:f>
              <c:numCache>
                <c:formatCode>0</c:formatCode>
                <c:ptCount val="1"/>
                <c:pt idx="0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F8-4856-9963-888EFDA4188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Fried Fish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Sheet1!$B$3</c:f>
              <c:numCache>
                <c:formatCode>0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F8-4856-9963-888EFDA4188E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Fish Burger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7.6671590523684649E-2"/>
                  <c:y val="-1.4709161214700242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F8-4856-9963-888EFDA4188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Sheet1!$B$4</c:f>
              <c:numCache>
                <c:formatCode>0</c:formatCode>
                <c:ptCount val="1"/>
                <c:pt idx="0">
                  <c:v>-0.4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F8-4856-9963-888EFDA4188E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Fish Filling Other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4765421802631886E-2"/>
                  <c:y val="3.6774350845839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90-4327-A616-3C39ED4B6531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Sheet1!$B$5</c:f>
              <c:numCache>
                <c:formatCode>0</c:formatCode>
                <c:ptCount val="1"/>
                <c:pt idx="0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F8-4856-9963-888EFDA4188E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Fish Other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Sheet1!$B$6</c:f>
              <c:numCache>
                <c:formatCode>0</c:formatCode>
                <c:ptCount val="1"/>
                <c:pt idx="0">
                  <c:v>-0.2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9F8-4856-9963-888EFDA4188E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Total Shellfish</c:v>
                </c:pt>
              </c:strCache>
            </c:strRef>
          </c:tx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Sheet1!$B$7</c:f>
              <c:numCache>
                <c:formatCode>0</c:formatCode>
                <c:ptCount val="1"/>
                <c:pt idx="0">
                  <c:v>-1.5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9F8-4856-9963-888EFDA4188E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Seafood Other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2148132703948086E-3"/>
                  <c:y val="-4.045178593042293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 algn="ctr">
                    <a:defRPr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F8-4856-9963-888EFDA4188E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Contribution to Growth %</c:v>
                </c:pt>
              </c:strCache>
            </c:strRef>
          </c:cat>
          <c:val>
            <c:numRef>
              <c:f>Sheet1!$B$8</c:f>
              <c:numCache>
                <c:formatCode>0</c:formatCode>
                <c:ptCount val="1"/>
                <c:pt idx="0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9F8-4856-9963-888EFDA4188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251639296"/>
        <c:axId val="251640832"/>
      </c:barChart>
      <c:catAx>
        <c:axId val="251639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crossAx val="251640832"/>
        <c:crosses val="autoZero"/>
        <c:auto val="1"/>
        <c:lblAlgn val="ctr"/>
        <c:lblOffset val="100"/>
        <c:noMultiLvlLbl val="0"/>
      </c:catAx>
      <c:valAx>
        <c:axId val="251640832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one"/>
        <c:crossAx val="251639296"/>
        <c:crosses val="autoZero"/>
        <c:crossBetween val="between"/>
      </c:valAx>
    </c:plotArea>
    <c:legend>
      <c:legendPos val="r"/>
      <c:legendEntry>
        <c:idx val="5"/>
        <c:txPr>
          <a:bodyPr/>
          <a:lstStyle/>
          <a:p>
            <a:pPr algn="ctr">
              <a:defRPr/>
            </a:pPr>
            <a:endParaRPr lang="en-US"/>
          </a:p>
        </c:txPr>
      </c:legendEntry>
      <c:legendEntry>
        <c:idx val="6"/>
        <c:txPr>
          <a:bodyPr/>
          <a:lstStyle/>
          <a:p>
            <a:pPr algn="ctr">
              <a:defRPr/>
            </a:pPr>
            <a:endParaRPr lang="en-US"/>
          </a:p>
        </c:txPr>
      </c:legendEntry>
      <c:layout>
        <c:manualLayout>
          <c:xMode val="edge"/>
          <c:yMode val="edge"/>
          <c:x val="0.53520004363984797"/>
          <c:y val="2.5742045592087318E-2"/>
          <c:w val="0.39866898463829914"/>
          <c:h val="0.82493932232110434"/>
        </c:manualLayout>
      </c:layout>
      <c:overlay val="0"/>
      <c:txPr>
        <a:bodyPr/>
        <a:lstStyle/>
        <a:p>
          <a:pPr algn="ctr"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Tckts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69C-4114-892C-12EAAD5181F2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069C-4114-892C-12EAAD5181F2}"/>
              </c:ext>
            </c:extLst>
          </c:dPt>
          <c:dLbls>
            <c:dLbl>
              <c:idx val="0"/>
              <c:layout>
                <c:manualLayout>
                  <c:x val="5.3284317887807263E-2"/>
                  <c:y val="4.2478155524902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AA-4CE4-BA72-6180592DF8FB}"/>
                </c:ext>
              </c:extLst>
            </c:dLbl>
            <c:dLbl>
              <c:idx val="5"/>
              <c:layout>
                <c:manualLayout>
                  <c:x val="2.2836136237631699E-2"/>
                  <c:y val="7.787571883537261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4AA-4CE4-BA72-6180592DF8FB}"/>
                </c:ext>
              </c:extLst>
            </c:dLbl>
            <c:dLbl>
              <c:idx val="6"/>
              <c:layout>
                <c:manualLayout>
                  <c:x val="4.0597575533567423E-2"/>
                  <c:y val="4.24781555249028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9C-4114-892C-12EAAD5181F2}"/>
                </c:ext>
              </c:extLst>
            </c:dLbl>
            <c:numFmt formatCode="[$£-809]#,##0.00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"£"#,##0.00</c:formatCode>
                <c:ptCount val="7"/>
                <c:pt idx="0">
                  <c:v>7.81</c:v>
                </c:pt>
                <c:pt idx="1">
                  <c:v>8.98</c:v>
                </c:pt>
                <c:pt idx="2">
                  <c:v>8.99</c:v>
                </c:pt>
                <c:pt idx="3">
                  <c:v>10.119999999999999</c:v>
                </c:pt>
                <c:pt idx="4">
                  <c:v>11.54</c:v>
                </c:pt>
                <c:pt idx="5">
                  <c:v>8.18</c:v>
                </c:pt>
                <c:pt idx="6">
                  <c:v>10.039999999999999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69C-4114-892C-12EAAD5181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51931264"/>
        <c:axId val="251937152"/>
      </c:barChart>
      <c:catAx>
        <c:axId val="251931264"/>
        <c:scaling>
          <c:orientation val="maxMin"/>
        </c:scaling>
        <c:delete val="0"/>
        <c:axPos val="r"/>
        <c:numFmt formatCode="General" sourceLinked="0"/>
        <c:majorTickMark val="none"/>
        <c:minorTickMark val="none"/>
        <c:tickLblPos val="low"/>
        <c:crossAx val="251937152"/>
        <c:crosses val="autoZero"/>
        <c:auto val="1"/>
        <c:lblAlgn val="ctr"/>
        <c:lblOffset val="100"/>
        <c:noMultiLvlLbl val="0"/>
      </c:catAx>
      <c:valAx>
        <c:axId val="251937152"/>
        <c:scaling>
          <c:orientation val="maxMin"/>
        </c:scaling>
        <c:delete val="0"/>
        <c:axPos val="t"/>
        <c:numFmt formatCode="[$£-809]#,##0_);[Red]\([$£-809]#,##0\)" sourceLinked="0"/>
        <c:majorTickMark val="none"/>
        <c:minorTickMark val="none"/>
        <c:tickLblPos val="high"/>
        <c:spPr>
          <a:ln>
            <a:noFill/>
          </a:ln>
        </c:spPr>
        <c:crossAx val="25193126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0459758475167967E-2"/>
          <c:y val="4.6603887638260427E-2"/>
          <c:w val="0.92554281261625604"/>
          <c:h val="0.8178211665049819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Spd Chg</c:v>
                </c:pt>
              </c:strCache>
            </c:strRef>
          </c:tx>
          <c:spPr>
            <a:solidFill>
              <a:srgbClr val="00517D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3C93-438E-BA0A-BA31326FE4FB}"/>
              </c:ext>
            </c:extLst>
          </c:dPt>
          <c:dPt>
            <c:idx val="6"/>
            <c:invertIfNegative val="0"/>
            <c:bubble3D val="0"/>
            <c:spPr>
              <a:solidFill>
                <a:srgbClr val="0077C8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2-3C93-438E-BA0A-BA31326FE4FB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"£"#,##0.00</c:formatCode>
                <c:ptCount val="7"/>
                <c:pt idx="0">
                  <c:v>0.60999999999999943</c:v>
                </c:pt>
                <c:pt idx="1">
                  <c:v>0.8100000000000005</c:v>
                </c:pt>
                <c:pt idx="2">
                  <c:v>1.1500000000000004</c:v>
                </c:pt>
                <c:pt idx="3">
                  <c:v>1.5299999999999994</c:v>
                </c:pt>
                <c:pt idx="4">
                  <c:v>1.5099999999999998</c:v>
                </c:pt>
                <c:pt idx="5">
                  <c:v>0.41000000000000014</c:v>
                </c:pt>
                <c:pt idx="6">
                  <c:v>0.88999999999999879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93-438E-BA0A-BA31326FE4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51794944"/>
        <c:axId val="251796480"/>
      </c:barChart>
      <c:catAx>
        <c:axId val="251794944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crossAx val="251796480"/>
        <c:crosses val="autoZero"/>
        <c:auto val="1"/>
        <c:lblAlgn val="ctr"/>
        <c:lblOffset val="100"/>
        <c:noMultiLvlLbl val="0"/>
      </c:catAx>
      <c:valAx>
        <c:axId val="251796480"/>
        <c:scaling>
          <c:orientation val="minMax"/>
        </c:scaling>
        <c:delete val="1"/>
        <c:axPos val="t"/>
        <c:numFmt formatCode="[$£-809]#,##0.00" sourceLinked="0"/>
        <c:majorTickMark val="none"/>
        <c:minorTickMark val="none"/>
        <c:tickLblPos val="high"/>
        <c:crossAx val="251794944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480397559808256E-2"/>
          <c:y val="3.4952918643766706E-2"/>
          <c:w val="0.7767552868866876"/>
          <c:h val="0.861851403808792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Spd Chg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rgbClr val="0077C8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1-71C2-43B4-AF10-04F2C0FBAE1B}"/>
              </c:ext>
            </c:extLst>
          </c:dPt>
          <c:dPt>
            <c:idx val="6"/>
            <c:invertIfNegative val="0"/>
            <c:bubble3D val="0"/>
            <c:spPr>
              <a:solidFill>
                <a:srgbClr val="00517D"/>
              </a:solidFill>
            </c:spPr>
            <c:extLst>
              <c:ext xmlns:c16="http://schemas.microsoft.com/office/drawing/2014/chart" uri="{C3380CC4-5D6E-409C-BE32-E72D297353CC}">
                <c16:uniqueId val="{00000003-71C2-43B4-AF10-04F2C0FBAE1B}"/>
              </c:ext>
            </c:extLst>
          </c:dPt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"£"#,##0.00</c:formatCode>
                <c:ptCount val="7"/>
                <c:pt idx="0">
                  <c:v>0.41999999999999993</c:v>
                </c:pt>
                <c:pt idx="1">
                  <c:v>0.47999999999999954</c:v>
                </c:pt>
                <c:pt idx="2">
                  <c:v>0.4300000000000006</c:v>
                </c:pt>
                <c:pt idx="3">
                  <c:v>0.5600000000000005</c:v>
                </c:pt>
                <c:pt idx="4">
                  <c:v>0.5</c:v>
                </c:pt>
                <c:pt idx="5">
                  <c:v>0.37000000000000011</c:v>
                </c:pt>
                <c:pt idx="6">
                  <c:v>0.46999999999999975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1C2-43B4-AF10-04F2C0FBAE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97054848"/>
        <c:axId val="197059328"/>
      </c:barChart>
      <c:catAx>
        <c:axId val="197054848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crossAx val="197059328"/>
        <c:crosses val="autoZero"/>
        <c:auto val="1"/>
        <c:lblAlgn val="ctr"/>
        <c:lblOffset val="100"/>
        <c:noMultiLvlLbl val="0"/>
      </c:catAx>
      <c:valAx>
        <c:axId val="197059328"/>
        <c:scaling>
          <c:orientation val="minMax"/>
        </c:scaling>
        <c:delete val="1"/>
        <c:axPos val="t"/>
        <c:numFmt formatCode="[$£-809]#,##0.0" sourceLinked="0"/>
        <c:majorTickMark val="none"/>
        <c:minorTickMark val="none"/>
        <c:tickLblPos val="high"/>
        <c:crossAx val="197054848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>
          <a:latin typeface="+mn-lt"/>
          <a:cs typeface="Calibri" pitchFamily="34" charset="0"/>
        </a:defRPr>
      </a:pPr>
      <a:endParaRPr lang="en-US"/>
    </a:p>
  </c:txPr>
  <c:externalData r:id="rId2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081023784493705E-2"/>
          <c:y val="3.5044484168773433E-2"/>
          <c:w val="0.5485309504119702"/>
          <c:h val="0.8614894984449480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Tckts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708-4C06-8BDD-1F5621CE3AE9}"/>
              </c:ext>
            </c:extLst>
          </c:dPt>
          <c:dPt>
            <c:idx val="6"/>
            <c:invertIfNegative val="0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2-6708-4C06-8BDD-1F5621CE3AE9}"/>
              </c:ext>
            </c:extLst>
          </c:dPt>
          <c:dLbls>
            <c:dLbl>
              <c:idx val="0"/>
              <c:layout>
                <c:manualLayout>
                  <c:x val="6.59376626375812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43-40D6-A46D-DA2F28314B74}"/>
                </c:ext>
              </c:extLst>
            </c:dLbl>
            <c:dLbl>
              <c:idx val="4"/>
              <c:layout>
                <c:manualLayout>
                  <c:x val="9.7588156058975473E-2"/>
                  <c:y val="4.24848449982139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708-4C06-8BDD-1F5621CE3AE9}"/>
                </c:ext>
              </c:extLst>
            </c:dLbl>
            <c:dLbl>
              <c:idx val="5"/>
              <c:layout>
                <c:manualLayout>
                  <c:x val="3.4287584571542268E-2"/>
                  <c:y val="4.2478155524903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76-4460-B6A7-D81ECA8B446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0.54799999999999993</c:v>
                </c:pt>
                <c:pt idx="1">
                  <c:v>0.65</c:v>
                </c:pt>
                <c:pt idx="2">
                  <c:v>0.68</c:v>
                </c:pt>
                <c:pt idx="3">
                  <c:v>0.70400000000000007</c:v>
                </c:pt>
                <c:pt idx="4">
                  <c:v>0.495</c:v>
                </c:pt>
                <c:pt idx="5">
                  <c:v>0.623</c:v>
                </c:pt>
                <c:pt idx="6">
                  <c:v>0.71099999999999997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08-4C06-8BDD-1F5621CE3A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4382592"/>
        <c:axId val="14384128"/>
      </c:barChart>
      <c:catAx>
        <c:axId val="14382592"/>
        <c:scaling>
          <c:orientation val="maxMin"/>
        </c:scaling>
        <c:delete val="0"/>
        <c:axPos val="r"/>
        <c:numFmt formatCode="General" sourceLinked="0"/>
        <c:majorTickMark val="none"/>
        <c:minorTickMark val="none"/>
        <c:tickLblPos val="low"/>
        <c:crossAx val="14384128"/>
        <c:crosses val="autoZero"/>
        <c:auto val="1"/>
        <c:lblAlgn val="ctr"/>
        <c:lblOffset val="100"/>
        <c:noMultiLvlLbl val="0"/>
      </c:catAx>
      <c:valAx>
        <c:axId val="14384128"/>
        <c:scaling>
          <c:orientation val="maxMin"/>
        </c:scaling>
        <c:delete val="0"/>
        <c:axPos val="t"/>
        <c:numFmt formatCode="0%" sourceLinked="0"/>
        <c:majorTickMark val="none"/>
        <c:minorTickMark val="none"/>
        <c:tickLblPos val="high"/>
        <c:spPr>
          <a:ln>
            <a:noFill/>
          </a:ln>
        </c:spPr>
        <c:crossAx val="14382592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7.8662392884515139E-2"/>
          <c:y val="3.4952918643766706E-2"/>
          <c:w val="0.83638872514584972"/>
          <c:h val="0.8618514038087923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Deal Rt Chg</c:v>
                </c:pt>
              </c:strCache>
            </c:strRef>
          </c:tx>
          <c:invertIfNegative val="0"/>
          <c:dPt>
            <c:idx val="4"/>
            <c:invertIfNegative val="0"/>
            <c:bubble3D val="0"/>
            <c:spPr>
              <a:solidFill>
                <a:srgbClr val="00517D"/>
              </a:solidFill>
            </c:spPr>
            <c:extLst>
              <c:ext xmlns:c16="http://schemas.microsoft.com/office/drawing/2014/chart" uri="{C3380CC4-5D6E-409C-BE32-E72D297353CC}">
                <c16:uniqueId val="{00000001-781C-46F6-B659-E29820287744}"/>
              </c:ext>
            </c:extLst>
          </c:dPt>
          <c:dPt>
            <c:idx val="6"/>
            <c:invertIfNegative val="0"/>
            <c:bubble3D val="0"/>
            <c:spPr>
              <a:solidFill>
                <a:srgbClr val="00A3E0">
                  <a:lumMod val="5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781C-46F6-B659-E29820287744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0.0%</c:formatCode>
                <c:ptCount val="7"/>
                <c:pt idx="0">
                  <c:v>-8.0000000000000418E-3</c:v>
                </c:pt>
                <c:pt idx="1">
                  <c:v>-1.0999999999999944E-2</c:v>
                </c:pt>
                <c:pt idx="2">
                  <c:v>5.8999999999999983E-2</c:v>
                </c:pt>
                <c:pt idx="3">
                  <c:v>-1.0999999999999944E-2</c:v>
                </c:pt>
                <c:pt idx="4">
                  <c:v>-7.8999999999999987E-2</c:v>
                </c:pt>
                <c:pt idx="5">
                  <c:v>-4.7000000000000028E-2</c:v>
                </c:pt>
                <c:pt idx="6">
                  <c:v>-2.3000000000000114E-2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81C-46F6-B659-E298202877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51912960"/>
        <c:axId val="251914496"/>
      </c:barChart>
      <c:catAx>
        <c:axId val="251912960"/>
        <c:scaling>
          <c:orientation val="maxMin"/>
        </c:scaling>
        <c:delete val="0"/>
        <c:axPos val="l"/>
        <c:numFmt formatCode="General" sourceLinked="0"/>
        <c:majorTickMark val="none"/>
        <c:minorTickMark val="none"/>
        <c:tickLblPos val="none"/>
        <c:crossAx val="251914496"/>
        <c:crosses val="autoZero"/>
        <c:auto val="1"/>
        <c:lblAlgn val="ctr"/>
        <c:lblOffset val="100"/>
        <c:noMultiLvlLbl val="0"/>
      </c:catAx>
      <c:valAx>
        <c:axId val="251914496"/>
        <c:scaling>
          <c:orientation val="minMax"/>
        </c:scaling>
        <c:delete val="1"/>
        <c:axPos val="t"/>
        <c:numFmt formatCode="0%" sourceLinked="0"/>
        <c:majorTickMark val="none"/>
        <c:minorTickMark val="none"/>
        <c:tickLblPos val="high"/>
        <c:crossAx val="25191296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4298245614035101E-2"/>
          <c:y val="0.22221294517605639"/>
          <c:w val="0.95526315789473704"/>
          <c:h val="0.6526468187691397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cat>
            <c:strRef>
              <c:f>Sheet1!$B$1:$J$1</c:f>
              <c:strCache>
                <c:ptCount val="9"/>
                <c:pt idx="0">
                  <c:v>Q4 21</c:v>
                </c:pt>
                <c:pt idx="1">
                  <c:v>Q1 22</c:v>
                </c:pt>
                <c:pt idx="2">
                  <c:v>Q2 22</c:v>
                </c:pt>
                <c:pt idx="3">
                  <c:v>Q3 22</c:v>
                </c:pt>
                <c:pt idx="4">
                  <c:v>Q4 22</c:v>
                </c:pt>
                <c:pt idx="5">
                  <c:v>Q1 23</c:v>
                </c:pt>
                <c:pt idx="6">
                  <c:v>Q2 23</c:v>
                </c:pt>
                <c:pt idx="7">
                  <c:v>Q3 23</c:v>
                </c:pt>
                <c:pt idx="8">
                  <c:v>Q4 23</c:v>
                </c:pt>
              </c:strCache>
            </c:strRef>
          </c:cat>
          <c:val>
            <c:numRef>
              <c:f>Sheet1!$B$2:$J$2</c:f>
              <c:numCache>
                <c:formatCode>0.0%</c:formatCode>
                <c:ptCount val="9"/>
                <c:pt idx="0">
                  <c:v>0.222</c:v>
                </c:pt>
                <c:pt idx="1">
                  <c:v>-1.7000000000000001E-2</c:v>
                </c:pt>
                <c:pt idx="2">
                  <c:v>0.84</c:v>
                </c:pt>
                <c:pt idx="3">
                  <c:v>-0.375</c:v>
                </c:pt>
                <c:pt idx="4">
                  <c:v>-4.9000000000000002E-2</c:v>
                </c:pt>
                <c:pt idx="5">
                  <c:v>-0.06</c:v>
                </c:pt>
                <c:pt idx="6">
                  <c:v>2.1999999999999999E-2</c:v>
                </c:pt>
                <c:pt idx="7">
                  <c:v>0.22500000000000001</c:v>
                </c:pt>
                <c:pt idx="8">
                  <c:v>0.16200000000000001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8E-4877-881D-E2C97F145BF0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1.399746026380342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4D-4A58-A314-590FADBDC01B}"/>
                </c:ext>
              </c:extLst>
            </c:dLbl>
            <c:dLbl>
              <c:idx val="1"/>
              <c:layout>
                <c:manualLayout>
                  <c:x val="-2.0992009088656451E-17"/>
                  <c:y val="-1.683298009798677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4D-4A58-A314-590FADBDC01B}"/>
                </c:ext>
              </c:extLst>
            </c:dLbl>
            <c:dLbl>
              <c:idx val="2"/>
              <c:layout>
                <c:manualLayout>
                  <c:x val="6.8701914294993036E-3"/>
                  <c:y val="-1.3691001727999147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4D-4A58-A314-590FADBDC01B}"/>
                </c:ext>
              </c:extLst>
            </c:dLbl>
            <c:dLbl>
              <c:idx val="3"/>
              <c:layout>
                <c:manualLayout>
                  <c:x val="2.0610574288497913E-2"/>
                  <c:y val="-5.1094065868569766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4D-4A58-A314-590FADBDC01B}"/>
                </c:ext>
              </c:extLst>
            </c:dLbl>
            <c:dLbl>
              <c:idx val="4"/>
              <c:layout>
                <c:manualLayout>
                  <c:x val="6.8701914294993036E-3"/>
                  <c:y val="-6.2391666462805764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A8-4BAE-916E-8ECFC5E27C07}"/>
                </c:ext>
              </c:extLst>
            </c:dLbl>
            <c:dLbl>
              <c:idx val="5"/>
              <c:layout>
                <c:manualLayout>
                  <c:x val="6.8701914294993036E-3"/>
                  <c:y val="7.2580412006591752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0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38E-4877-881D-E2C97F145BF0}"/>
                </c:ext>
              </c:extLst>
            </c:dLbl>
            <c:dLbl>
              <c:idx val="6"/>
              <c:layout>
                <c:manualLayout>
                  <c:x val="-2.2900638098331014E-3"/>
                  <c:y val="7.49675861164053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A8-4BAE-916E-8ECFC5E27C07}"/>
                </c:ext>
              </c:extLst>
            </c:dLbl>
            <c:dLbl>
              <c:idx val="7"/>
              <c:layout>
                <c:manualLayout>
                  <c:x val="0"/>
                  <c:y val="6.2714582133333932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38E-4877-881D-E2C97F145BF0}"/>
                </c:ext>
              </c:extLst>
            </c:dLbl>
            <c:dLbl>
              <c:idx val="8"/>
              <c:layout>
                <c:manualLayout>
                  <c:x val="0"/>
                  <c:y val="9.111781751706304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38E-4877-881D-E2C97F145BF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/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Q4 21</c:v>
                </c:pt>
                <c:pt idx="1">
                  <c:v>Q1 22</c:v>
                </c:pt>
                <c:pt idx="2">
                  <c:v>Q2 22</c:v>
                </c:pt>
                <c:pt idx="3">
                  <c:v>Q3 22</c:v>
                </c:pt>
                <c:pt idx="4">
                  <c:v>Q4 22</c:v>
                </c:pt>
                <c:pt idx="5">
                  <c:v>Q1 23</c:v>
                </c:pt>
                <c:pt idx="6">
                  <c:v>Q2 23</c:v>
                </c:pt>
                <c:pt idx="7">
                  <c:v>Q3 23</c:v>
                </c:pt>
                <c:pt idx="8">
                  <c:v>Q4 23</c:v>
                </c:pt>
              </c:strCache>
            </c:strRef>
          </c:cat>
          <c:val>
            <c:numRef>
              <c:f>Sheet1!$B$3:$J$3</c:f>
              <c:numCache>
                <c:formatCode>0.0%</c:formatCode>
                <c:ptCount val="9"/>
                <c:pt idx="0">
                  <c:v>0.89</c:v>
                </c:pt>
                <c:pt idx="1">
                  <c:v>6.0789999999999997</c:v>
                </c:pt>
                <c:pt idx="2">
                  <c:v>2.0710000000000002</c:v>
                </c:pt>
                <c:pt idx="3">
                  <c:v>0.23100000000000001</c:v>
                </c:pt>
                <c:pt idx="4">
                  <c:v>4.7E-2</c:v>
                </c:pt>
                <c:pt idx="5">
                  <c:v>-7.3999999999999996E-2</c:v>
                </c:pt>
                <c:pt idx="6">
                  <c:v>0.05</c:v>
                </c:pt>
                <c:pt idx="7">
                  <c:v>5.3999999999999999E-2</c:v>
                </c:pt>
                <c:pt idx="8">
                  <c:v>0.34599999999999997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8E-4877-881D-E2C97F145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51156352"/>
        <c:axId val="251174912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dLbls>
            <c:dLbl>
              <c:idx val="1"/>
              <c:layout>
                <c:manualLayout>
                  <c:x val="-9.3789653491707176E-2"/>
                  <c:y val="-8.6144204531049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4D-4A58-A314-590FADBDC01B}"/>
                </c:ext>
              </c:extLst>
            </c:dLbl>
            <c:dLbl>
              <c:idx val="3"/>
              <c:layout>
                <c:manualLayout>
                  <c:x val="-7.0625567895252803E-2"/>
                  <c:y val="4.942700259978249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BE-4105-ADAE-A36D594EEC38}"/>
                </c:ext>
              </c:extLst>
            </c:dLbl>
            <c:dLbl>
              <c:idx val="4"/>
              <c:layout>
                <c:manualLayout>
                  <c:x val="-6.6045440275586634E-2"/>
                  <c:y val="7.7671004085372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53-488B-AE9E-F0BD0111C2FB}"/>
                </c:ext>
              </c:extLst>
            </c:dLbl>
            <c:dLbl>
              <c:idx val="5"/>
              <c:layout>
                <c:manualLayout>
                  <c:x val="-5.5098935264584419E-2"/>
                  <c:y val="8.33198043824903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53-488B-AE9E-F0BD0111C2FB}"/>
                </c:ext>
              </c:extLst>
            </c:dLbl>
            <c:dLbl>
              <c:idx val="6"/>
              <c:layout>
                <c:manualLayout>
                  <c:x val="-5.9175248846087339E-2"/>
                  <c:y val="-6.35490033425775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4D-4A58-A314-590FADBDC0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accent4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Sheet1!$B$1:$J$1</c:f>
              <c:strCache>
                <c:ptCount val="9"/>
                <c:pt idx="0">
                  <c:v>Q4 21</c:v>
                </c:pt>
                <c:pt idx="1">
                  <c:v>Q1 22</c:v>
                </c:pt>
                <c:pt idx="2">
                  <c:v>Q2 22</c:v>
                </c:pt>
                <c:pt idx="3">
                  <c:v>Q3 22</c:v>
                </c:pt>
                <c:pt idx="4">
                  <c:v>Q4 22</c:v>
                </c:pt>
                <c:pt idx="5">
                  <c:v>Q1 23</c:v>
                </c:pt>
                <c:pt idx="6">
                  <c:v>Q2 23</c:v>
                </c:pt>
                <c:pt idx="7">
                  <c:v>Q3 23</c:v>
                </c:pt>
                <c:pt idx="8">
                  <c:v>Q4 23</c:v>
                </c:pt>
              </c:strCache>
            </c:strRef>
          </c:cat>
          <c:val>
            <c:numRef>
              <c:f>Sheet1!$B$4:$J$4</c:f>
              <c:numCache>
                <c:formatCode>0.0%</c:formatCode>
                <c:ptCount val="9"/>
                <c:pt idx="0">
                  <c:v>1.3089999999999999</c:v>
                </c:pt>
                <c:pt idx="1">
                  <c:v>5.9720000000000004</c:v>
                </c:pt>
                <c:pt idx="2">
                  <c:v>4.5830000000000002</c:v>
                </c:pt>
                <c:pt idx="3">
                  <c:v>-0.23</c:v>
                </c:pt>
                <c:pt idx="4">
                  <c:v>-3.0000000000000001E-3</c:v>
                </c:pt>
                <c:pt idx="5">
                  <c:v>-0.125</c:v>
                </c:pt>
                <c:pt idx="6">
                  <c:v>8.2000000000000003E-2</c:v>
                </c:pt>
                <c:pt idx="7">
                  <c:v>0.28899999999999998</c:v>
                </c:pt>
                <c:pt idx="8">
                  <c:v>0.56899999999999995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38E-4877-881D-E2C97F145B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1156352"/>
        <c:axId val="251174912"/>
      </c:lineChart>
      <c:catAx>
        <c:axId val="2511563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251174912"/>
        <c:crosses val="autoZero"/>
        <c:auto val="1"/>
        <c:lblAlgn val="ctr"/>
        <c:lblOffset val="100"/>
        <c:noMultiLvlLbl val="0"/>
      </c:catAx>
      <c:valAx>
        <c:axId val="251174912"/>
        <c:scaling>
          <c:orientation val="minMax"/>
          <c:max val="7"/>
          <c:min val="-1.2"/>
        </c:scaling>
        <c:delete val="1"/>
        <c:axPos val="l"/>
        <c:numFmt formatCode="0.0%" sourceLinked="1"/>
        <c:majorTickMark val="out"/>
        <c:minorTickMark val="none"/>
        <c:tickLblPos val="nextTo"/>
        <c:crossAx val="2511563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5.3056787449053212E-2"/>
          <c:y val="0.12951039716096893"/>
          <c:w val="0.92392071447392254"/>
          <c:h val="6.9058296249934675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2131961684649312E-2"/>
          <c:y val="0.33477605603816618"/>
          <c:w val="0.95526315789473704"/>
          <c:h val="0.52164902911214817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Avg. Eater Check</c:v>
                </c:pt>
              </c:strCache>
            </c:strRef>
          </c:tx>
          <c:spPr>
            <a:solidFill>
              <a:srgbClr val="99CC00"/>
            </a:solidFill>
          </c:spPr>
          <c:invertIfNegative val="0"/>
          <c:cat>
            <c:strRef>
              <c:f>Sheet1!$B$1:$D$1</c:f>
              <c:strCache>
                <c:ptCount val="3"/>
                <c:pt idx="0">
                  <c:v>YE Dec 21</c:v>
                </c:pt>
                <c:pt idx="1">
                  <c:v>YE Dec 22</c:v>
                </c:pt>
                <c:pt idx="2">
                  <c:v>YE Dec 23</c:v>
                </c:pt>
              </c:strCache>
            </c:strRef>
          </c:cat>
          <c:val>
            <c:numRef>
              <c:f>Sheet1!$B$2:$D$2</c:f>
              <c:numCache>
                <c:formatCode>0.0%</c:formatCode>
                <c:ptCount val="3"/>
                <c:pt idx="0">
                  <c:v>-0.115</c:v>
                </c:pt>
                <c:pt idx="1">
                  <c:v>-0.109</c:v>
                </c:pt>
                <c:pt idx="2">
                  <c:v>0.11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1D8-454B-9E44-30E6B4A1297E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Visits</c:v>
                </c:pt>
              </c:strCache>
            </c:strRef>
          </c:tx>
          <c:spPr>
            <a:solidFill>
              <a:srgbClr val="003C69"/>
            </a:solidFill>
          </c:spPr>
          <c:invertIfNegative val="0"/>
          <c:dLbls>
            <c:dLbl>
              <c:idx val="0"/>
              <c:layout>
                <c:manualLayout>
                  <c:x val="-5.1100302541590779E-2"/>
                  <c:y val="8.6860249343132245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4CA-4CD8-9EDF-D957F63EC94E}"/>
                </c:ext>
              </c:extLst>
            </c:dLbl>
            <c:dLbl>
              <c:idx val="1"/>
              <c:layout>
                <c:manualLayout>
                  <c:x val="0"/>
                  <c:y val="2.732704649452816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19-4008-BC1E-9C8C6AFEA7F4}"/>
                </c:ext>
              </c:extLst>
            </c:dLbl>
            <c:dLbl>
              <c:idx val="2"/>
              <c:layout>
                <c:manualLayout>
                  <c:x val="-4.6462136212118681E-3"/>
                  <c:y val="9.6985903533963649E-2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000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D8-454B-9E44-30E6B4A1297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YE Dec 21</c:v>
                </c:pt>
                <c:pt idx="1">
                  <c:v>YE Dec 22</c:v>
                </c:pt>
                <c:pt idx="2">
                  <c:v>YE Dec 23</c:v>
                </c:pt>
              </c:strCache>
            </c:strRef>
          </c:cat>
          <c:val>
            <c:numRef>
              <c:f>Sheet1!$B$3:$D$3</c:f>
              <c:numCache>
                <c:formatCode>0.0%</c:formatCode>
                <c:ptCount val="3"/>
                <c:pt idx="0">
                  <c:v>-4.3999999999999997E-2</c:v>
                </c:pt>
                <c:pt idx="1">
                  <c:v>0.88700000000000001</c:v>
                </c:pt>
                <c:pt idx="2">
                  <c:v>8.2000000000000003E-2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1D8-454B-9E44-30E6B4A12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252920576"/>
        <c:axId val="252922496"/>
      </c:barChart>
      <c:lineChart>
        <c:grouping val="standard"/>
        <c:varyColors val="0"/>
        <c:ser>
          <c:idx val="3"/>
          <c:order val="2"/>
          <c:tx>
            <c:strRef>
              <c:f>Sheet1!$A$4</c:f>
              <c:strCache>
                <c:ptCount val="1"/>
                <c:pt idx="0">
                  <c:v>Total Spend</c:v>
                </c:pt>
              </c:strCache>
            </c:strRef>
          </c:tx>
          <c:marker>
            <c:spPr>
              <a:ln cap="rnd">
                <a:round/>
              </a:ln>
            </c:spPr>
          </c:marker>
          <c:dLbls>
            <c:dLbl>
              <c:idx val="0"/>
              <c:layout>
                <c:manualLayout>
                  <c:x val="-0.14326666639842361"/>
                  <c:y val="7.3329422430803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E3C-4B2A-AB0D-6ADEDC067C53}"/>
                </c:ext>
              </c:extLst>
            </c:dLbl>
            <c:dLbl>
              <c:idx val="1"/>
              <c:layout>
                <c:manualLayout>
                  <c:x val="-0.14482308577791148"/>
                  <c:y val="-0.1133272892112421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4CA-4CD8-9EDF-D957F63EC94E}"/>
                </c:ext>
              </c:extLst>
            </c:dLbl>
            <c:dLbl>
              <c:idx val="2"/>
              <c:layout>
                <c:manualLayout>
                  <c:x val="0"/>
                  <c:y val="-4.3997653458482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21-4DE2-8332-2DE1D19471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>
                    <a:solidFill>
                      <a:schemeClr val="accent4"/>
                    </a:solidFill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Sheet1!$B$1:$D$1</c:f>
              <c:strCache>
                <c:ptCount val="3"/>
                <c:pt idx="0">
                  <c:v>YE Dec 21</c:v>
                </c:pt>
                <c:pt idx="1">
                  <c:v>YE Dec 22</c:v>
                </c:pt>
                <c:pt idx="2">
                  <c:v>YE Dec 23</c:v>
                </c:pt>
              </c:strCache>
            </c:strRef>
          </c:cat>
          <c:val>
            <c:numRef>
              <c:f>Sheet1!$B$4:$D$4</c:f>
              <c:numCache>
                <c:formatCode>0.0%</c:formatCode>
                <c:ptCount val="3"/>
                <c:pt idx="0">
                  <c:v>-0.16</c:v>
                </c:pt>
                <c:pt idx="1">
                  <c:v>0.69499999999999995</c:v>
                </c:pt>
                <c:pt idx="2">
                  <c:v>0.20200000000000001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1D8-454B-9E44-30E6B4A129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2920576"/>
        <c:axId val="252922496"/>
      </c:lineChart>
      <c:catAx>
        <c:axId val="252920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252922496"/>
        <c:crosses val="autoZero"/>
        <c:auto val="0"/>
        <c:lblAlgn val="ctr"/>
        <c:lblOffset val="100"/>
        <c:noMultiLvlLbl val="0"/>
      </c:catAx>
      <c:valAx>
        <c:axId val="252922496"/>
        <c:scaling>
          <c:orientation val="minMax"/>
        </c:scaling>
        <c:delete val="0"/>
        <c:axPos val="l"/>
        <c:numFmt formatCode="0.0%" sourceLinked="1"/>
        <c:majorTickMark val="none"/>
        <c:minorTickMark val="none"/>
        <c:tickLblPos val="none"/>
        <c:crossAx val="2529205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33105242398322998"/>
          <c:y val="1.6746210295141679E-2"/>
          <c:w val="0.59239280655181414"/>
          <c:h val="0.9363135892901468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99CC00"/>
            </a:solidFill>
          </c:spPr>
          <c:invertIfNegative val="1"/>
          <c:dPt>
            <c:idx val="0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0-F757-4804-B31F-075FF578C549}"/>
              </c:ext>
            </c:extLst>
          </c:dPt>
          <c:dPt>
            <c:idx val="1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1-F757-4804-B31F-075FF578C549}"/>
              </c:ext>
            </c:extLst>
          </c:dPt>
          <c:dPt>
            <c:idx val="2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2-F757-4804-B31F-075FF578C549}"/>
              </c:ext>
            </c:extLst>
          </c:dPt>
          <c:dPt>
            <c:idx val="3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3-F757-4804-B31F-075FF578C549}"/>
              </c:ext>
            </c:extLst>
          </c:dPt>
          <c:dPt>
            <c:idx val="4"/>
            <c:invertIfNegative val="1"/>
            <c:bubble3D val="0"/>
            <c:extLst>
              <c:ext xmlns:c16="http://schemas.microsoft.com/office/drawing/2014/chart" uri="{C3380CC4-5D6E-409C-BE32-E72D297353CC}">
                <c16:uniqueId val="{00000004-F757-4804-B31F-075FF578C549}"/>
              </c:ext>
            </c:extLst>
          </c:dPt>
          <c:dLbls>
            <c:dLbl>
              <c:idx val="0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F757-4804-B31F-075FF578C549}"/>
                </c:ext>
              </c:extLst>
            </c:dLbl>
            <c:dLbl>
              <c:idx val="1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757-4804-B31F-075FF578C549}"/>
                </c:ext>
              </c:extLst>
            </c:dLbl>
            <c:dLbl>
              <c:idx val="2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F757-4804-B31F-075FF578C549}"/>
                </c:ext>
              </c:extLst>
            </c:dLbl>
            <c:dLbl>
              <c:idx val="3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F757-4804-B31F-075FF578C549}"/>
                </c:ext>
              </c:extLst>
            </c:dLbl>
            <c:dLbl>
              <c:idx val="4"/>
              <c:numFmt formatCode="#,##0_);[Red]\(#,##0\)" sourceLinked="0"/>
              <c:spPr>
                <a:noFill/>
                <a:ln w="25542">
                  <a:noFill/>
                </a:ln>
              </c:spPr>
              <c:txPr>
                <a:bodyPr/>
                <a:lstStyle/>
                <a:p>
                  <a:pPr algn="ctr"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F757-4804-B31F-075FF578C549}"/>
                </c:ext>
              </c:extLst>
            </c:dLbl>
            <c:numFmt formatCode="#,##0_);[Red]\(#,##0\)" sourceLinked="0"/>
            <c:spPr>
              <a:noFill/>
              <a:ln w="2554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Seafood</c:v>
                </c:pt>
                <c:pt idx="1">
                  <c:v>Pork</c:v>
                </c:pt>
                <c:pt idx="2">
                  <c:v>Lamb</c:v>
                </c:pt>
                <c:pt idx="3">
                  <c:v>Beef and Veal</c:v>
                </c:pt>
                <c:pt idx="4">
                  <c:v>Poultry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19504</c:v>
                </c:pt>
                <c:pt idx="1">
                  <c:v>3537</c:v>
                </c:pt>
                <c:pt idx="2">
                  <c:v>2257</c:v>
                </c:pt>
                <c:pt idx="3">
                  <c:v>22581</c:v>
                </c:pt>
                <c:pt idx="4">
                  <c:v>27281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6E273D"/>
                  </a:solidFill>
                </c14:spPr>
              </c14:invertSolidFillFmt>
            </c:ext>
            <c:ext xmlns:c16="http://schemas.microsoft.com/office/drawing/2014/chart" uri="{C3380CC4-5D6E-409C-BE32-E72D297353CC}">
              <c16:uniqueId val="{00000005-F757-4804-B31F-075FF578C5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axId val="252595200"/>
        <c:axId val="252605184"/>
      </c:barChart>
      <c:catAx>
        <c:axId val="252595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9578">
            <a:noFill/>
          </a:ln>
        </c:spPr>
        <c:crossAx val="25260518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52605184"/>
        <c:scaling>
          <c:orientation val="minMax"/>
        </c:scaling>
        <c:delete val="0"/>
        <c:axPos val="t"/>
        <c:numFmt formatCode="#,##0" sourceLinked="1"/>
        <c:majorTickMark val="none"/>
        <c:minorTickMark val="none"/>
        <c:tickLblPos val="none"/>
        <c:spPr>
          <a:ln w="9578">
            <a:noFill/>
          </a:ln>
        </c:spPr>
        <c:crossAx val="252595200"/>
        <c:crosses val="autoZero"/>
        <c:crossBetween val="between"/>
      </c:valAx>
      <c:spPr>
        <a:noFill/>
        <a:ln w="25405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+mn-lt"/>
          <a:ea typeface="Arial Narrow"/>
          <a:cs typeface="Arial Narrow"/>
        </a:defRPr>
      </a:pPr>
      <a:endParaRPr lang="en-US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4461868475267265E-2"/>
          <c:y val="3.5358543457516281E-2"/>
          <c:w val="0.72666239237006991"/>
          <c:h val="0.8612869837455897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Poultry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28.3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1F-4473-AAE3-C36920B5051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Beef and Veal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Sheet1!$B$3</c:f>
              <c:numCache>
                <c:formatCode>0.0</c:formatCode>
                <c:ptCount val="1"/>
                <c:pt idx="0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21F-4473-AAE3-C36920B5051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Lamb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Sheet1!$B$4</c:f>
              <c:numCache>
                <c:formatCode>0.0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21F-4473-AAE3-C36920B5051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Pork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Sheet1!$B$5</c:f>
              <c:numCache>
                <c:formatCode>0.0</c:formatCode>
                <c:ptCount val="1"/>
                <c:pt idx="0">
                  <c:v>31.3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21F-4473-AAE3-C36920B5051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Seafood</c:v>
                </c:pt>
              </c:strCache>
            </c:strRef>
          </c:tx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1F-4473-AAE3-C36920B5051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% Protein Servings</c:v>
                </c:pt>
              </c:strCache>
            </c:strRef>
          </c:cat>
          <c:val>
            <c:numRef>
              <c:f>Sheet1!$B$6</c:f>
              <c:numCache>
                <c:formatCode>0.0</c:formatCode>
                <c:ptCount val="1"/>
                <c:pt idx="0">
                  <c:v>16.399999999999999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1F-4473-AAE3-C36920B505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51384192"/>
        <c:axId val="251385728"/>
      </c:barChart>
      <c:catAx>
        <c:axId val="2513841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251385728"/>
        <c:crosses val="autoZero"/>
        <c:auto val="1"/>
        <c:lblAlgn val="ctr"/>
        <c:lblOffset val="100"/>
        <c:noMultiLvlLbl val="0"/>
      </c:catAx>
      <c:valAx>
        <c:axId val="251385728"/>
        <c:scaling>
          <c:orientation val="minMax"/>
          <c:max val="100"/>
        </c:scaling>
        <c:delete val="1"/>
        <c:axPos val="l"/>
        <c:numFmt formatCode="General" sourceLinked="1"/>
        <c:majorTickMark val="out"/>
        <c:minorTickMark val="none"/>
        <c:tickLblPos val="nextTo"/>
        <c:crossAx val="251384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0523909275086785"/>
          <c:y val="8.9227256399932398E-2"/>
          <c:w val="0.35150581194722691"/>
          <c:h val="0.8180314368624119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09025452659008E-2"/>
          <c:y val="2.7482285812028703E-2"/>
          <c:w val="0.90281323884116904"/>
          <c:h val="0.89254187317174494"/>
        </c:manualLayout>
      </c:layout>
      <c:bubbleChart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%Over/Under Performance vs. Channel OOH Growth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</c:spPr>
          <c:invertIfNegative val="0"/>
          <c:dPt>
            <c:idx val="0"/>
            <c:invertIfNegative val="0"/>
            <c:bubble3D val="1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27B0-44FE-B1C5-7DD403C67970}"/>
              </c:ext>
            </c:extLst>
          </c:dPt>
          <c:dPt>
            <c:idx val="1"/>
            <c:invertIfNegative val="0"/>
            <c:bubble3D val="1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3-27B0-44FE-B1C5-7DD403C67970}"/>
              </c:ext>
            </c:extLst>
          </c:dPt>
          <c:dPt>
            <c:idx val="2"/>
            <c:invertIfNegative val="0"/>
            <c:bubble3D val="1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5-27B0-44FE-B1C5-7DD403C67970}"/>
              </c:ext>
            </c:extLst>
          </c:dPt>
          <c:dPt>
            <c:idx val="3"/>
            <c:invertIfNegative val="0"/>
            <c:bubble3D val="1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7-27B0-44FE-B1C5-7DD403C67970}"/>
              </c:ext>
            </c:extLst>
          </c:dPt>
          <c:dPt>
            <c:idx val="4"/>
            <c:invertIfNegative val="0"/>
            <c:bubble3D val="1"/>
            <c:spPr>
              <a:solidFill>
                <a:srgbClr val="F0AB00"/>
              </a:solidFill>
            </c:spPr>
            <c:extLst>
              <c:ext xmlns:c16="http://schemas.microsoft.com/office/drawing/2014/chart" uri="{C3380CC4-5D6E-409C-BE32-E72D297353CC}">
                <c16:uniqueId val="{00000009-27B0-44FE-B1C5-7DD403C67970}"/>
              </c:ext>
            </c:extLst>
          </c:dPt>
          <c:dPt>
            <c:idx val="5"/>
            <c:invertIfNegative val="0"/>
            <c:bubble3D val="1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B-27B0-44FE-B1C5-7DD403C67970}"/>
              </c:ext>
            </c:extLst>
          </c:dPt>
          <c:dPt>
            <c:idx val="6"/>
            <c:invertIfNegative val="0"/>
            <c:bubble3D val="1"/>
            <c:spPr>
              <a:solidFill>
                <a:srgbClr val="E17000"/>
              </a:solidFill>
            </c:spPr>
            <c:extLst>
              <c:ext xmlns:c16="http://schemas.microsoft.com/office/drawing/2014/chart" uri="{C3380CC4-5D6E-409C-BE32-E72D297353CC}">
                <c16:uniqueId val="{0000000D-27B0-44FE-B1C5-7DD403C6797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AAA64C58-1EC6-4F75-BDCF-BB47EB7AC75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27B0-44FE-B1C5-7DD403C67970}"/>
                </c:ext>
              </c:extLst>
            </c:dLbl>
            <c:dLbl>
              <c:idx val="1"/>
              <c:layout>
                <c:manualLayout>
                  <c:x val="-1.5145778114350624E-3"/>
                  <c:y val="-4.9185010190398351E-2"/>
                </c:manualLayout>
              </c:layout>
              <c:tx>
                <c:rich>
                  <a:bodyPr/>
                  <a:lstStyle/>
                  <a:p>
                    <a:fld id="{C0C0111B-DCE4-4514-92B1-CBDFDEA1FF5F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27B0-44FE-B1C5-7DD403C67970}"/>
                </c:ext>
              </c:extLst>
            </c:dLbl>
            <c:dLbl>
              <c:idx val="2"/>
              <c:layout>
                <c:manualLayout>
                  <c:x val="-6.0583112457403606E-3"/>
                  <c:y val="-1.434562797219949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268A2A8C-15C1-420D-BC9B-BDE311DA3DE4}" type="CELLRANGE">
                      <a:rPr lang="en-US"/>
                      <a:pPr>
                        <a:defRPr/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814085573646347"/>
                      <c:h val="0.1479649056561148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27B0-44FE-B1C5-7DD403C67970}"/>
                </c:ext>
              </c:extLst>
            </c:dLbl>
            <c:dLbl>
              <c:idx val="3"/>
              <c:layout>
                <c:manualLayout>
                  <c:x val="-0.27641051021594659"/>
                  <c:y val="-4.0989122173435257E-3"/>
                </c:manualLayout>
              </c:layout>
              <c:tx>
                <c:rich>
                  <a:bodyPr/>
                  <a:lstStyle/>
                  <a:p>
                    <a:fld id="{43F8714B-F094-4632-8B2E-888132EB4A6E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88981446421806"/>
                      <c:h val="0.14427602989183491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27B0-44FE-B1C5-7DD403C67970}"/>
                </c:ext>
              </c:extLst>
            </c:dLbl>
            <c:dLbl>
              <c:idx val="4"/>
              <c:layout>
                <c:manualLayout>
                  <c:x val="-1.5145778114350624E-3"/>
                  <c:y val="-9.4271269531596771E-2"/>
                </c:manualLayout>
              </c:layout>
              <c:tx>
                <c:rich>
                  <a:bodyPr/>
                  <a:lstStyle/>
                  <a:p>
                    <a:fld id="{74E98453-DC6E-48BC-BE5C-F8E47FD3AC9B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27B0-44FE-B1C5-7DD403C67970}"/>
                </c:ext>
              </c:extLst>
            </c:dLbl>
            <c:dLbl>
              <c:idx val="5"/>
              <c:layout>
                <c:manualLayout>
                  <c:x val="-1.0602044680045466E-2"/>
                  <c:y val="4.5086259341198413E-2"/>
                </c:manualLayout>
              </c:layout>
              <c:tx>
                <c:rich>
                  <a:bodyPr/>
                  <a:lstStyle/>
                  <a:p>
                    <a:fld id="{F67C092F-BFF0-40B8-982D-B5415ACE0AF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27B0-44FE-B1C5-7DD403C67970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endParaRPr lang="en-US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27B0-44FE-B1C5-7DD403C6797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Sheet1!$A$2:$A$8</c:f>
              <c:numCache>
                <c:formatCode>0.0</c:formatCode>
                <c:ptCount val="7"/>
                <c:pt idx="0">
                  <c:v>6.5</c:v>
                </c:pt>
                <c:pt idx="1">
                  <c:v>2.4</c:v>
                </c:pt>
                <c:pt idx="2">
                  <c:v>1.8</c:v>
                </c:pt>
                <c:pt idx="3">
                  <c:v>0.1</c:v>
                </c:pt>
                <c:pt idx="4">
                  <c:v>12.1</c:v>
                </c:pt>
                <c:pt idx="5">
                  <c:v>-22.6</c:v>
                </c:pt>
              </c:numCache>
            </c:numRef>
          </c:xVal>
          <c:yVal>
            <c:numRef>
              <c:f>Sheet1!$B$2:$B$8</c:f>
              <c:numCache>
                <c:formatCode>0.0</c:formatCode>
                <c:ptCount val="7"/>
                <c:pt idx="0">
                  <c:v>28.3</c:v>
                </c:pt>
                <c:pt idx="1">
                  <c:v>-7.3</c:v>
                </c:pt>
                <c:pt idx="2">
                  <c:v>9.1</c:v>
                </c:pt>
                <c:pt idx="3">
                  <c:v>12.9</c:v>
                </c:pt>
                <c:pt idx="4">
                  <c:v>-3.5</c:v>
                </c:pt>
                <c:pt idx="5">
                  <c:v>3.7</c:v>
                </c:pt>
              </c:numCache>
            </c:numRef>
          </c:yVal>
          <c:bubbleSize>
            <c:numRef>
              <c:f>Sheet1!$C$2:$C$8</c:f>
              <c:numCache>
                <c:formatCode>0.0</c:formatCode>
                <c:ptCount val="7"/>
                <c:pt idx="0">
                  <c:v>18.399999999999999</c:v>
                </c:pt>
                <c:pt idx="1">
                  <c:v>13.9</c:v>
                </c:pt>
                <c:pt idx="2">
                  <c:v>9.1999999999999993</c:v>
                </c:pt>
                <c:pt idx="3">
                  <c:v>13.1</c:v>
                </c:pt>
                <c:pt idx="4">
                  <c:v>14.4</c:v>
                </c:pt>
                <c:pt idx="5">
                  <c:v>30.7</c:v>
                </c:pt>
              </c:numCache>
            </c:numRef>
          </c:bubbleSize>
          <c:bubble3D val="1"/>
          <c:extLst>
            <c:ext xmlns:c15="http://schemas.microsoft.com/office/drawing/2012/chart" uri="{02D57815-91ED-43cb-92C2-25804820EDAC}">
              <c15:datalabelsRange>
                <c15:f>Sheet1!$E$2:$E$7</c15:f>
                <c15:dlblRangeCache>
                  <c:ptCount val="6"/>
                  <c:pt idx="0">
                    <c:v>Pubs</c:v>
                  </c:pt>
                  <c:pt idx="1">
                    <c:v>FSR</c:v>
                  </c:pt>
                  <c:pt idx="2">
                    <c:v>Travel &amp; Leisure</c:v>
                  </c:pt>
                  <c:pt idx="3">
                    <c:v>Workplace/Education</c:v>
                  </c:pt>
                  <c:pt idx="4">
                    <c:v>Fish &amp; Chips</c:v>
                  </c:pt>
                  <c:pt idx="5">
                    <c:v>QSR excl Fish &amp; Chips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2-27B0-44FE-B1C5-7DD403C67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252187392"/>
        <c:axId val="252188928"/>
      </c:bubbleChart>
      <c:valAx>
        <c:axId val="252187392"/>
        <c:scaling>
          <c:orientation val="minMax"/>
        </c:scaling>
        <c:delete val="0"/>
        <c:axPos val="b"/>
        <c:numFmt formatCode="0.0" sourceLinked="1"/>
        <c:majorTickMark val="out"/>
        <c:minorTickMark val="none"/>
        <c:tickLblPos val="low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252188928"/>
        <c:crosses val="autoZero"/>
        <c:crossBetween val="midCat"/>
      </c:valAx>
      <c:valAx>
        <c:axId val="252188928"/>
        <c:scaling>
          <c:orientation val="minMax"/>
        </c:scaling>
        <c:delete val="0"/>
        <c:axPos val="l"/>
        <c:numFmt formatCode="0.0" sourceLinked="1"/>
        <c:majorTickMark val="out"/>
        <c:minorTickMark val="none"/>
        <c:tickLblPos val="low"/>
        <c:txPr>
          <a:bodyPr/>
          <a:lstStyle/>
          <a:p>
            <a:pPr algn="ctr">
              <a:defRPr sz="1200"/>
            </a:pPr>
            <a:endParaRPr lang="en-US"/>
          </a:p>
        </c:txPr>
        <c:crossAx val="252187392"/>
        <c:crosses val="autoZero"/>
        <c:crossBetween val="midCat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6497579013848593E-2"/>
          <c:y val="0"/>
          <c:w val="0.51296662661110326"/>
          <c:h val="0.8980612098935166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Fried Fish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2.5742045592087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51-4C62-A090-1E48FC68FA68}"/>
                </c:ext>
              </c:extLst>
            </c:dLbl>
            <c:dLbl>
              <c:idx val="1"/>
              <c:layout>
                <c:manualLayout>
                  <c:x val="0"/>
                  <c:y val="-2.57420455920873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51-4C62-A090-1E48FC68FA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36</c:v>
                </c:pt>
                <c:pt idx="1">
                  <c:v>34.6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51-4C62-A090-1E48FC68FA68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Non-Fried Fish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25.3</c:v>
                </c:pt>
                <c:pt idx="1">
                  <c:v>24.9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151-4C62-A090-1E48FC68FA68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Fish Burger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Sheet1!$B$4:$C$4</c:f>
              <c:numCache>
                <c:formatCode>0</c:formatCode>
                <c:ptCount val="2"/>
                <c:pt idx="0">
                  <c:v>4.5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151-4C62-A090-1E48FC68FA68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Fish Other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Sheet1!$B$5:$C$5</c:f>
              <c:numCache>
                <c:formatCode>0</c:formatCode>
                <c:ptCount val="2"/>
                <c:pt idx="0">
                  <c:v>9.9</c:v>
                </c:pt>
                <c:pt idx="1">
                  <c:v>10.199999999999999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151-4C62-A090-1E48FC68FA68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Total Shellfish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Sheet1!$B$6:$C$6</c:f>
              <c:numCache>
                <c:formatCode>0</c:formatCode>
                <c:ptCount val="2"/>
                <c:pt idx="0">
                  <c:v>19.7</c:v>
                </c:pt>
                <c:pt idx="1">
                  <c:v>20.3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151-4C62-A090-1E48FC68FA68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Shellfish Filling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Sheet1!$B$7:$C$7</c:f>
              <c:numCache>
                <c:formatCode>0</c:formatCode>
                <c:ptCount val="2"/>
                <c:pt idx="0">
                  <c:v>4.5999999999999996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151-4C62-A090-1E48FC68F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252991744"/>
        <c:axId val="253005824"/>
      </c:barChart>
      <c:catAx>
        <c:axId val="2529917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253005824"/>
        <c:crosses val="autoZero"/>
        <c:auto val="1"/>
        <c:lblAlgn val="ctr"/>
        <c:lblOffset val="100"/>
        <c:noMultiLvlLbl val="0"/>
      </c:catAx>
      <c:valAx>
        <c:axId val="25300582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52991744"/>
        <c:crosses val="autoZero"/>
        <c:crossBetween val="between"/>
      </c:valAx>
    </c:plotArea>
    <c:legend>
      <c:legendPos val="r"/>
      <c:legendEntry>
        <c:idx val="4"/>
        <c:txPr>
          <a:bodyPr/>
          <a:lstStyle/>
          <a:p>
            <a:pPr algn="ctr">
              <a:defRPr sz="1200"/>
            </a:pPr>
            <a:endParaRPr lang="en-US"/>
          </a:p>
        </c:txPr>
      </c:legendEntry>
      <c:legendEntry>
        <c:idx val="5"/>
        <c:txPr>
          <a:bodyPr/>
          <a:lstStyle/>
          <a:p>
            <a:pPr algn="ctr">
              <a:defRPr sz="1200"/>
            </a:pPr>
            <a:endParaRPr lang="en-US"/>
          </a:p>
        </c:txPr>
      </c:legendEntry>
      <c:layout>
        <c:manualLayout>
          <c:xMode val="edge"/>
          <c:yMode val="edge"/>
          <c:x val="0.56037454349079663"/>
          <c:y val="2.6710919434057217E-2"/>
          <c:w val="0.32583060811667808"/>
          <c:h val="0.4253153472975485"/>
        </c:manualLayout>
      </c:layout>
      <c:overlay val="0"/>
      <c:txPr>
        <a:bodyPr/>
        <a:lstStyle/>
        <a:p>
          <a:pPr algn="ctr"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0"/>
    <c:plotArea>
      <c:layout>
        <c:manualLayout>
          <c:layoutTarget val="inner"/>
          <c:xMode val="edge"/>
          <c:yMode val="edge"/>
          <c:x val="3.0869922262393216E-2"/>
          <c:y val="5.1739831260165729E-2"/>
          <c:w val="0.61848702603170236"/>
          <c:h val="0.717072153465794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Fried Cod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54.6</c:v>
                </c:pt>
                <c:pt idx="1">
                  <c:v>50.1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52-4F6C-9CE6-D9FFAA9CAC8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Fried Haddock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20.3</c:v>
                </c:pt>
                <c:pt idx="1">
                  <c:v>19.899999999999999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52-4F6C-9CE6-D9FFAA9CAC8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Fish Fingers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Sheet1!$B$4:$C$4</c:f>
              <c:numCache>
                <c:formatCode>0</c:formatCode>
                <c:ptCount val="2"/>
                <c:pt idx="0">
                  <c:v>11.1</c:v>
                </c:pt>
                <c:pt idx="1">
                  <c:v>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52-4F6C-9CE6-D9FFAA9CAC8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Crab/Fishcake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4.2742969286390597E-2"/>
                  <c:y val="-7.65448498575783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52-4F6C-9CE6-D9FFAA9CAC87}"/>
                </c:ext>
              </c:extLst>
            </c:dLbl>
            <c:dLbl>
              <c:idx val="1"/>
              <c:layout>
                <c:manualLayout>
                  <c:x val="-4.2742969286390611E-2"/>
                  <c:y val="-1.754132545347320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952-4F6C-9CE6-D9FFAA9CAC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Sheet1!$B$5:$C$5</c:f>
              <c:numCache>
                <c:formatCode>0</c:formatCode>
                <c:ptCount val="2"/>
                <c:pt idx="0">
                  <c:v>5.5</c:v>
                </c:pt>
                <c:pt idx="1">
                  <c:v>5.0999999999999996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952-4F6C-9CE6-D9FFAA9CAC8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Other F.F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4.5926909914547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952-4F6C-9CE6-D9FFAA9CAC87}"/>
                </c:ext>
              </c:extLst>
            </c:dLbl>
            <c:dLbl>
              <c:idx val="1"/>
              <c:layout>
                <c:manualLayout>
                  <c:x val="0"/>
                  <c:y val="-5.35813949003048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52-4F6C-9CE6-D9FFAA9CAC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Sheet1!$B$6:$C$6</c:f>
              <c:numCache>
                <c:formatCode>0</c:formatCode>
                <c:ptCount val="2"/>
                <c:pt idx="0">
                  <c:v>8.5</c:v>
                </c:pt>
                <c:pt idx="1">
                  <c:v>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952-4F6C-9CE6-D9FFAA9CAC8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253326464"/>
        <c:axId val="253328000"/>
      </c:barChart>
      <c:catAx>
        <c:axId val="253326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253328000"/>
        <c:crosses val="autoZero"/>
        <c:auto val="1"/>
        <c:lblAlgn val="ctr"/>
        <c:lblOffset val="100"/>
        <c:noMultiLvlLbl val="0"/>
      </c:catAx>
      <c:valAx>
        <c:axId val="253328000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533264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901985846580031"/>
          <c:y val="6.1808321250940601E-2"/>
          <c:w val="0.24096040422957199"/>
          <c:h val="0.8129566947817172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0"/>
    <c:plotArea>
      <c:layout>
        <c:manualLayout>
          <c:layoutTarget val="inner"/>
          <c:xMode val="edge"/>
          <c:yMode val="edge"/>
          <c:x val="0"/>
          <c:y val="3.5358543457516281E-2"/>
          <c:w val="0.64935693630841984"/>
          <c:h val="0.8169567703230140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Trout N.F</c:v>
                </c:pt>
              </c:strCache>
            </c:strRef>
          </c:tx>
          <c:invertIfNegative val="0"/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1.4</c:v>
                </c:pt>
                <c:pt idx="1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19-4DFE-BBE9-54C28BBDAB8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Tuna N.F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45.6</c:v>
                </c:pt>
                <c:pt idx="1">
                  <c:v>42.5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19-4DFE-BBE9-54C28BBDAB8F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Cod N.F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5.413519899921234E-2"/>
                  <c:y val="2.240647282421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E85-4D12-A6FF-E4C0FFDD34FA}"/>
                </c:ext>
              </c:extLst>
            </c:dLbl>
            <c:dLbl>
              <c:idx val="1"/>
              <c:layout>
                <c:manualLayout>
                  <c:x val="-5.6488903303525927E-2"/>
                  <c:y val="-5.60161820605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E85-4D12-A6FF-E4C0FFDD34F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Sheet1!$B$4:$C$4</c:f>
              <c:numCache>
                <c:formatCode>0</c:formatCode>
                <c:ptCount val="2"/>
                <c:pt idx="0">
                  <c:v>6.4</c:v>
                </c:pt>
                <c:pt idx="1">
                  <c:v>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19-4DFE-BBE9-54C28BBDAB8F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Haddock N.F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4720381781958043E-2"/>
                  <c:y val="1.1203236412106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E85-4D12-A6FF-E4C0FFDD34FA}"/>
                </c:ext>
              </c:extLst>
            </c:dLbl>
            <c:dLbl>
              <c:idx val="1"/>
              <c:layout>
                <c:manualLayout>
                  <c:x val="3.5305564564703615E-2"/>
                  <c:y val="-5.60161820605315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E85-4D12-A6FF-E4C0FFDD34FA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Sheet1!$B$5:$C$5</c:f>
              <c:numCache>
                <c:formatCode>0</c:formatCode>
                <c:ptCount val="2"/>
                <c:pt idx="0">
                  <c:v>7.9</c:v>
                </c:pt>
                <c:pt idx="1">
                  <c:v>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219-4DFE-BBE9-54C28BBDAB8F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Mackerel N.F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Sheet1!$B$6:$C$6</c:f>
              <c:numCache>
                <c:formatCode>0</c:formatCode>
                <c:ptCount val="2"/>
                <c:pt idx="0">
                  <c:v>3.5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19-4DFE-BBE9-54C28BBDAB8F}"/>
            </c:ext>
          </c:extLst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Salmon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Sheet1!$B$7:$C$7</c:f>
              <c:numCache>
                <c:formatCode>0</c:formatCode>
                <c:ptCount val="2"/>
                <c:pt idx="0">
                  <c:v>27</c:v>
                </c:pt>
                <c:pt idx="1">
                  <c:v>26.6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19-4DFE-BBE9-54C28BBDAB8F}"/>
            </c:ext>
          </c:extLst>
        </c:ser>
        <c:ser>
          <c:idx val="6"/>
          <c:order val="6"/>
          <c:tx>
            <c:strRef>
              <c:f>Sheet1!$A$8</c:f>
              <c:strCache>
                <c:ptCount val="1"/>
                <c:pt idx="0">
                  <c:v>Other N.F</c:v>
                </c:pt>
              </c:strCache>
            </c:strRef>
          </c:tx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algn="ctr"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YE Dec 22</c:v>
                </c:pt>
                <c:pt idx="1">
                  <c:v>YE Dec 23</c:v>
                </c:pt>
              </c:strCache>
            </c:strRef>
          </c:cat>
          <c:val>
            <c:numRef>
              <c:f>Sheet1!$B$8:$C$8</c:f>
              <c:numCache>
                <c:formatCode>0</c:formatCode>
                <c:ptCount val="2"/>
                <c:pt idx="0">
                  <c:v>8.1999999999999993</c:v>
                </c:pt>
                <c:pt idx="1">
                  <c:v>9.1999999999999993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219-4DFE-BBE9-54C28BBDAB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253422976"/>
        <c:axId val="253428864"/>
      </c:barChart>
      <c:catAx>
        <c:axId val="2534229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 algn="ctr">
              <a:defRPr/>
            </a:pPr>
            <a:endParaRPr lang="en-US"/>
          </a:p>
        </c:txPr>
        <c:crossAx val="253428864"/>
        <c:crosses val="autoZero"/>
        <c:auto val="1"/>
        <c:lblAlgn val="ctr"/>
        <c:lblOffset val="100"/>
        <c:noMultiLvlLbl val="0"/>
      </c:catAx>
      <c:valAx>
        <c:axId val="253428864"/>
        <c:scaling>
          <c:orientation val="minMax"/>
        </c:scaling>
        <c:delete val="1"/>
        <c:axPos val="l"/>
        <c:numFmt formatCode="0" sourceLinked="1"/>
        <c:majorTickMark val="out"/>
        <c:minorTickMark val="none"/>
        <c:tickLblPos val="nextTo"/>
        <c:crossAx val="253422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882611314460456"/>
          <c:y val="5.0778448501721501E-2"/>
          <c:w val="0.35679951813927635"/>
          <c:h val="0.886021624892709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Tckts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F3C-4069-994F-2D112276CCE2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F3C-4069-994F-2D112276CCE2}"/>
              </c:ext>
            </c:extLst>
          </c:dPt>
          <c:dLbls>
            <c:dLbl>
              <c:idx val="0"/>
              <c:layout>
                <c:manualLayout>
                  <c:x val="5.2750130110065026E-2"/>
                  <c:y val="-4.247815552490289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65-4AF1-9603-99A19142234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Sheet1!$A$2:$A$8</c:f>
              <c:strCache>
                <c:ptCount val="7"/>
                <c:pt idx="0">
                  <c:v>    Total Visits</c:v>
                </c:pt>
                <c:pt idx="1">
                  <c:v>    Total Protein</c:v>
                </c:pt>
                <c:pt idx="2">
                  <c:v>    Total Poultry</c:v>
                </c:pt>
                <c:pt idx="3">
                  <c:v>    Total Beef &amp; Veal</c:v>
                </c:pt>
                <c:pt idx="4">
                  <c:v>    Total Lamb</c:v>
                </c:pt>
                <c:pt idx="5">
                  <c:v>    Total Pork</c:v>
                </c:pt>
                <c:pt idx="6">
                  <c:v>    Total Seafood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0.35199999999999998</c:v>
                </c:pt>
                <c:pt idx="1">
                  <c:v>0.40799999999999997</c:v>
                </c:pt>
                <c:pt idx="2">
                  <c:v>0.44800000000000001</c:v>
                </c:pt>
                <c:pt idx="3">
                  <c:v>0.46300000000000002</c:v>
                </c:pt>
                <c:pt idx="4">
                  <c:v>0.219</c:v>
                </c:pt>
                <c:pt idx="5">
                  <c:v>0.40200000000000002</c:v>
                </c:pt>
                <c:pt idx="6">
                  <c:v>0.41799999999999998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3C-4069-994F-2D112276CC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21321856"/>
        <c:axId val="222631424"/>
      </c:barChart>
      <c:catAx>
        <c:axId val="221321856"/>
        <c:scaling>
          <c:orientation val="maxMin"/>
        </c:scaling>
        <c:delete val="0"/>
        <c:axPos val="r"/>
        <c:numFmt formatCode="General" sourceLinked="0"/>
        <c:majorTickMark val="none"/>
        <c:minorTickMark val="none"/>
        <c:tickLblPos val="low"/>
        <c:crossAx val="222631424"/>
        <c:crosses val="autoZero"/>
        <c:auto val="1"/>
        <c:lblAlgn val="ctr"/>
        <c:lblOffset val="100"/>
        <c:noMultiLvlLbl val="0"/>
      </c:catAx>
      <c:valAx>
        <c:axId val="222631424"/>
        <c:scaling>
          <c:orientation val="maxMin"/>
        </c:scaling>
        <c:delete val="0"/>
        <c:axPos val="t"/>
        <c:numFmt formatCode="0%" sourceLinked="0"/>
        <c:majorTickMark val="none"/>
        <c:minorTickMark val="none"/>
        <c:tickLblPos val="high"/>
        <c:spPr>
          <a:ln>
            <a:noFill/>
          </a:ln>
        </c:spPr>
        <c:crossAx val="2213218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Calibri" pitchFamily="34" charset="0"/>
          <a:cs typeface="Calibri" pitchFamily="34" charset="0"/>
        </a:defRPr>
      </a:pPr>
      <a:endParaRPr lang="en-US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395266394956326E-2"/>
          <c:y val="2.8274891795531044E-2"/>
          <c:w val="0.92536761829618397"/>
          <c:h val="0.90117117873522401"/>
        </c:manualLayout>
      </c:layout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5"/>
            <c:spPr>
              <a:solidFill>
                <a:schemeClr val="tx1"/>
              </a:solidFill>
              <a:ln>
                <a:noFill/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3B7-49B0-9F05-3EB84CEEA8EE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1-E3B7-49B0-9F05-3EB84CEEA8EE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2-E3B7-49B0-9F05-3EB84CEEA8EE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3-E3B7-49B0-9F05-3EB84CEEA8EE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4-E3B7-49B0-9F05-3EB84CEEA8EE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5-E3B7-49B0-9F05-3EB84CEEA8EE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6-E3B7-49B0-9F05-3EB84CEEA8EE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7-E3B7-49B0-9F05-3EB84CEEA8EE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8-E3B7-49B0-9F05-3EB84CEEA8EE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9-E3B7-49B0-9F05-3EB84CEEA8EE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E3B7-49B0-9F05-3EB84CEEA8EE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B-E3B7-49B0-9F05-3EB84CEEA8EE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C-E3B7-49B0-9F05-3EB84CEEA8EE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D-E3B7-49B0-9F05-3EB84CEEA8EE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0E-E3B7-49B0-9F05-3EB84CEEA8EE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0F-E3B7-49B0-9F05-3EB84CEEA8EE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10-E3B7-49B0-9F05-3EB84CEEA8EE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11-E3B7-49B0-9F05-3EB84CEEA8EE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12-E3B7-49B0-9F05-3EB84CEEA8EE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13-E3B7-49B0-9F05-3EB84CEEA8EE}"/>
              </c:ext>
            </c:extLst>
          </c:dPt>
          <c:dPt>
            <c:idx val="24"/>
            <c:bubble3D val="0"/>
            <c:extLst>
              <c:ext xmlns:c16="http://schemas.microsoft.com/office/drawing/2014/chart" uri="{C3380CC4-5D6E-409C-BE32-E72D297353CC}">
                <c16:uniqueId val="{00000014-E3B7-49B0-9F05-3EB84CEEA8EE}"/>
              </c:ext>
            </c:extLst>
          </c:dPt>
          <c:dPt>
            <c:idx val="25"/>
            <c:bubble3D val="0"/>
            <c:extLst>
              <c:ext xmlns:c16="http://schemas.microsoft.com/office/drawing/2014/chart" uri="{C3380CC4-5D6E-409C-BE32-E72D297353CC}">
                <c16:uniqueId val="{00000015-E3B7-49B0-9F05-3EB84CEEA8EE}"/>
              </c:ext>
            </c:extLst>
          </c:dPt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6-E3B7-49B0-9F05-3EB84CEEA8EE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7-E3B7-49B0-9F05-3EB84CEEA8EE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FEEF1E34-B92B-413C-9D3A-D05B469A90C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E3B7-49B0-9F05-3EB84CEEA8E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D29FC38-8A9A-4FEB-98D6-6A11E2E706B6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8-E3B7-49B0-9F05-3EB84CEEA8E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5308A51-077D-4538-A957-3A580C1AA5DB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1-E3B7-49B0-9F05-3EB84CEEA8E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0F54B711-3403-4342-90AD-629CA9C4EADE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2-E3B7-49B0-9F05-3EB84CEEA8E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8D113AD-74D4-4F21-8B0A-DD1432F0A0FD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3-E3B7-49B0-9F05-3EB84CEEA8E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fld id="{D75A4453-F20D-41B9-B4CF-7DF3BBF403FF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4-E3B7-49B0-9F05-3EB84CEEA8E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0"/>
              </c:ext>
            </c:extLst>
          </c:dLbls>
          <c:xVal>
            <c:numRef>
              <c:f>Sheet1!$B$2:$B$7</c:f>
              <c:numCache>
                <c:formatCode>General</c:formatCode>
                <c:ptCount val="6"/>
                <c:pt idx="0">
                  <c:v>71.8</c:v>
                </c:pt>
                <c:pt idx="1">
                  <c:v>74.8</c:v>
                </c:pt>
                <c:pt idx="2">
                  <c:v>71.8</c:v>
                </c:pt>
                <c:pt idx="3">
                  <c:v>69.3</c:v>
                </c:pt>
                <c:pt idx="4">
                  <c:v>60.5</c:v>
                </c:pt>
                <c:pt idx="5">
                  <c:v>66.8</c:v>
                </c:pt>
              </c:numCache>
            </c:numRef>
          </c:xVal>
          <c:yVal>
            <c:numRef>
              <c:f>Sheet1!$C$2:$C$7</c:f>
              <c:numCache>
                <c:formatCode>General</c:formatCode>
                <c:ptCount val="6"/>
                <c:pt idx="0">
                  <c:v>73.2</c:v>
                </c:pt>
                <c:pt idx="1">
                  <c:v>55.3</c:v>
                </c:pt>
                <c:pt idx="2">
                  <c:v>28.7</c:v>
                </c:pt>
                <c:pt idx="3">
                  <c:v>40.299999999999997</c:v>
                </c:pt>
                <c:pt idx="4">
                  <c:v>71.099999999999994</c:v>
                </c:pt>
                <c:pt idx="5">
                  <c:v>46.8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Sheet1!$A$2:$A$7</c15:f>
                <c15:dlblRangeCache>
                  <c:ptCount val="6"/>
                  <c:pt idx="0">
                    <c:v> Pubs</c:v>
                  </c:pt>
                  <c:pt idx="1">
                    <c:v> FSR</c:v>
                  </c:pt>
                  <c:pt idx="2">
                    <c:v> Travel &amp;Leisure</c:v>
                  </c:pt>
                  <c:pt idx="3">
                    <c:v> Work/Education</c:v>
                  </c:pt>
                  <c:pt idx="4">
                    <c:v> Fish &amp; Chips</c:v>
                  </c:pt>
                  <c:pt idx="5">
                    <c:v> QSR excl. Fish &amp; Chips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C-E3B7-49B0-9F05-3EB84CEEA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3529472"/>
        <c:axId val="253588608"/>
      </c:scatterChart>
      <c:valAx>
        <c:axId val="253529472"/>
        <c:scaling>
          <c:orientation val="minMax"/>
          <c:max val="88"/>
          <c:min val="50"/>
        </c:scaling>
        <c:delete val="0"/>
        <c:axPos val="b"/>
        <c:numFmt formatCode="General" sourceLinked="1"/>
        <c:majorTickMark val="out"/>
        <c:minorTickMark val="none"/>
        <c:tickLblPos val="nextTo"/>
        <c:crossAx val="253588608"/>
        <c:crossesAt val="0"/>
        <c:crossBetween val="midCat"/>
      </c:valAx>
      <c:valAx>
        <c:axId val="253588608"/>
        <c:scaling>
          <c:orientation val="minMax"/>
          <c:max val="80"/>
          <c:min val="25"/>
        </c:scaling>
        <c:delete val="0"/>
        <c:axPos val="l"/>
        <c:numFmt formatCode="General" sourceLinked="1"/>
        <c:majorTickMark val="out"/>
        <c:minorTickMark val="none"/>
        <c:tickLblPos val="nextTo"/>
        <c:crossAx val="253529472"/>
        <c:crossesAt val="55"/>
        <c:crossBetween val="midCat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144606084153312E-2"/>
          <c:y val="8.5064750666771619E-2"/>
          <c:w val="0.97985539391584664"/>
          <c:h val="0.515878796945266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Parties With Kids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A959-4F06-8E5A-9CE38CC49D5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A959-4F06-8E5A-9CE38CC49D5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A959-4F06-8E5A-9CE38CC49D5C}"/>
              </c:ext>
            </c:extLst>
          </c:dPt>
          <c:dPt>
            <c:idx val="3"/>
            <c:invertIfNegative val="0"/>
            <c:bubble3D val="0"/>
            <c:spPr>
              <a:solidFill>
                <a:srgbClr val="EC7A08"/>
              </a:solidFill>
            </c:spPr>
            <c:extLst>
              <c:ext xmlns:c16="http://schemas.microsoft.com/office/drawing/2014/chart" uri="{C3380CC4-5D6E-409C-BE32-E72D297353CC}">
                <c16:uniqueId val="{00000007-A959-4F06-8E5A-9CE38CC49D5C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A959-4F06-8E5A-9CE38CC49D5C}"/>
              </c:ext>
            </c:extLst>
          </c:dPt>
          <c:dPt>
            <c:idx val="5"/>
            <c:invertIfNegative val="0"/>
            <c:bubble3D val="0"/>
            <c:spPr>
              <a:solidFill>
                <a:srgbClr val="8E908F"/>
              </a:solidFill>
            </c:spPr>
            <c:extLst>
              <c:ext xmlns:c16="http://schemas.microsoft.com/office/drawing/2014/chart" uri="{C3380CC4-5D6E-409C-BE32-E72D297353CC}">
                <c16:uniqueId val="{0000000B-A959-4F06-8E5A-9CE38CC49D5C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A959-4F06-8E5A-9CE38CC49D5C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A959-4F06-8E5A-9CE38CC49D5C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A959-4F06-8E5A-9CE38CC49D5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3-A959-4F06-8E5A-9CE38CC49D5C}"/>
              </c:ext>
            </c:extLst>
          </c:dPt>
          <c:dPt>
            <c:idx val="10"/>
            <c:invertIfNegative val="0"/>
            <c:bubble3D val="0"/>
            <c:spPr>
              <a:solidFill>
                <a:srgbClr val="EC7A08"/>
              </a:solidFill>
            </c:spPr>
            <c:extLst>
              <c:ext xmlns:c16="http://schemas.microsoft.com/office/drawing/2014/chart" uri="{C3380CC4-5D6E-409C-BE32-E72D297353CC}">
                <c16:uniqueId val="{00000015-A959-4F06-8E5A-9CE38CC49D5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7-A959-4F06-8E5A-9CE38CC49D5C}"/>
              </c:ext>
            </c:extLst>
          </c:dPt>
          <c:dPt>
            <c:idx val="12"/>
            <c:invertIfNegative val="0"/>
            <c:bubble3D val="0"/>
            <c:spPr>
              <a:solidFill>
                <a:srgbClr val="8E908F"/>
              </a:solidFill>
            </c:spPr>
            <c:extLst>
              <c:ext xmlns:c16="http://schemas.microsoft.com/office/drawing/2014/chart" uri="{C3380CC4-5D6E-409C-BE32-E72D297353CC}">
                <c16:uniqueId val="{00000019-A959-4F06-8E5A-9CE38CC49D5C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B-A959-4F06-8E5A-9CE38CC49D5C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D-A959-4F06-8E5A-9CE38CC49D5C}"/>
              </c:ext>
            </c:extLst>
          </c:dPt>
          <c:dPt>
            <c:idx val="15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F-A959-4F06-8E5A-9CE38CC49D5C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1-A959-4F06-8E5A-9CE38CC49D5C}"/>
              </c:ext>
            </c:extLst>
          </c:dPt>
          <c:dPt>
            <c:idx val="17"/>
            <c:invertIfNegative val="0"/>
            <c:bubble3D val="0"/>
            <c:spPr>
              <a:solidFill>
                <a:srgbClr val="EC7A08"/>
              </a:solidFill>
            </c:spPr>
            <c:extLst>
              <c:ext xmlns:c16="http://schemas.microsoft.com/office/drawing/2014/chart" uri="{C3380CC4-5D6E-409C-BE32-E72D297353CC}">
                <c16:uniqueId val="{00000023-A959-4F06-8E5A-9CE38CC49D5C}"/>
              </c:ext>
            </c:extLst>
          </c:dPt>
          <c:dPt>
            <c:idx val="18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5-A959-4F06-8E5A-9CE38CC49D5C}"/>
              </c:ext>
            </c:extLst>
          </c:dPt>
          <c:dPt>
            <c:idx val="19"/>
            <c:invertIfNegative val="0"/>
            <c:bubble3D val="0"/>
            <c:spPr>
              <a:solidFill>
                <a:srgbClr val="8E908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27-A959-4F06-8E5A-9CE38CC49D5C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9-A959-4F06-8E5A-9CE38CC49D5C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B-A959-4F06-8E5A-9CE38CC49D5C}"/>
              </c:ext>
            </c:extLst>
          </c:dPt>
          <c:dPt>
            <c:idx val="22"/>
            <c:invertIfNegative val="0"/>
            <c:bubble3D val="0"/>
            <c:spPr>
              <a:solidFill>
                <a:schemeClr val="bg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D-A959-4F06-8E5A-9CE38CC49D5C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2F-A959-4F06-8E5A-9CE38CC49D5C}"/>
              </c:ext>
            </c:extLst>
          </c:dPt>
          <c:dPt>
            <c:idx val="24"/>
            <c:invertIfNegative val="0"/>
            <c:bubble3D val="0"/>
            <c:spPr>
              <a:solidFill>
                <a:srgbClr val="EC7A08"/>
              </a:solidFill>
            </c:spPr>
            <c:extLst>
              <c:ext xmlns:c16="http://schemas.microsoft.com/office/drawing/2014/chart" uri="{C3380CC4-5D6E-409C-BE32-E72D297353CC}">
                <c16:uniqueId val="{00000031-A959-4F06-8E5A-9CE38CC49D5C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33-A959-4F06-8E5A-9CE38CC49D5C}"/>
              </c:ext>
            </c:extLst>
          </c:dPt>
          <c:dPt>
            <c:idx val="26"/>
            <c:invertIfNegative val="0"/>
            <c:bubble3D val="0"/>
            <c:spPr>
              <a:solidFill>
                <a:srgbClr val="8E908F"/>
              </a:solidFill>
            </c:spPr>
            <c:extLst>
              <c:ext xmlns:c16="http://schemas.microsoft.com/office/drawing/2014/chart" uri="{C3380CC4-5D6E-409C-BE32-E72D297353CC}">
                <c16:uniqueId val="{00000035-A959-4F06-8E5A-9CE38CC49D5C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6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37-A959-4F06-8E5A-9CE38CC49D5C}"/>
              </c:ext>
            </c:extLst>
          </c:dPt>
          <c:dLbls>
            <c:dLbl>
              <c:idx val="0"/>
              <c:layout>
                <c:manualLayout>
                  <c:x val="-1.4357233192394837E-3"/>
                  <c:y val="4.7211246536757673E-3"/>
                </c:manualLayout>
              </c:layout>
              <c:numFmt formatCode="#,##0" sourceLinked="0"/>
              <c:spPr>
                <a:noFill/>
              </c:spPr>
              <c:txPr>
                <a:bodyPr rot="0"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959-4F06-8E5A-9CE38CC49D5C}"/>
                </c:ext>
              </c:extLst>
            </c:dLbl>
            <c:dLbl>
              <c:idx val="16"/>
              <c:layout>
                <c:manualLayout>
                  <c:x val="-1.4356102790600302E-3"/>
                  <c:y val="-7.08168698051365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959-4F06-8E5A-9CE38CC49D5C}"/>
                </c:ext>
              </c:extLst>
            </c:dLbl>
            <c:dLbl>
              <c:idx val="26"/>
              <c:layout>
                <c:manualLayout>
                  <c:x val="-1.4356102790600302E-3"/>
                  <c:y val="1.18028116341894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A959-4F06-8E5A-9CE38CC49D5C}"/>
                </c:ext>
              </c:extLst>
            </c:dLbl>
            <c:dLbl>
              <c:idx val="27"/>
              <c:layout>
                <c:manualLayout>
                  <c:x val="0"/>
                  <c:y val="7.08168698051365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A959-4F06-8E5A-9CE38CC49D5C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/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Sheet1!$A$2:$A$29</c:f>
              <c:strCache>
                <c:ptCount val="28"/>
                <c:pt idx="0">
                  <c:v>Total OOH</c:v>
                </c:pt>
                <c:pt idx="1">
                  <c:v>Total Pubs</c:v>
                </c:pt>
                <c:pt idx="2">
                  <c:v>Total FSR</c:v>
                </c:pt>
                <c:pt idx="3">
                  <c:v>Total QSR</c:v>
                </c:pt>
                <c:pt idx="4">
                  <c:v>Total T&amp;L</c:v>
                </c:pt>
                <c:pt idx="5">
                  <c:v>Total Work/Edu</c:v>
                </c:pt>
                <c:pt idx="6">
                  <c:v>Total Fish &amp; Chips</c:v>
                </c:pt>
                <c:pt idx="7">
                  <c:v>Seafood OOH</c:v>
                </c:pt>
                <c:pt idx="8">
                  <c:v>Seafood Pubs</c:v>
                </c:pt>
                <c:pt idx="9">
                  <c:v>Seafood FSR</c:v>
                </c:pt>
                <c:pt idx="10">
                  <c:v>Seafood QSR</c:v>
                </c:pt>
                <c:pt idx="11">
                  <c:v>Seafood T&amp;L</c:v>
                </c:pt>
                <c:pt idx="12">
                  <c:v>Seafood Work/Edu</c:v>
                </c:pt>
                <c:pt idx="13">
                  <c:v>Seafood Fish &amp; Chips</c:v>
                </c:pt>
                <c:pt idx="14">
                  <c:v>Fish OOH</c:v>
                </c:pt>
                <c:pt idx="15">
                  <c:v>Fish Pubs</c:v>
                </c:pt>
                <c:pt idx="16">
                  <c:v>Fish FSR</c:v>
                </c:pt>
                <c:pt idx="17">
                  <c:v>FIsh QSR</c:v>
                </c:pt>
                <c:pt idx="18">
                  <c:v>Fish T&amp;L</c:v>
                </c:pt>
                <c:pt idx="19">
                  <c:v>FIsh Work/Edu</c:v>
                </c:pt>
                <c:pt idx="20">
                  <c:v>FIsh Fish &amp; Chips</c:v>
                </c:pt>
                <c:pt idx="21">
                  <c:v>Shellfish OOH</c:v>
                </c:pt>
                <c:pt idx="22">
                  <c:v>Shellfish Pubs</c:v>
                </c:pt>
                <c:pt idx="23">
                  <c:v>Shellfish FSR</c:v>
                </c:pt>
                <c:pt idx="24">
                  <c:v>Shellfish QSR</c:v>
                </c:pt>
                <c:pt idx="25">
                  <c:v>Shellfish T&amp;L</c:v>
                </c:pt>
                <c:pt idx="26">
                  <c:v>Shellfish Work/Edu</c:v>
                </c:pt>
                <c:pt idx="27">
                  <c:v>Shellfish Fish &amp; Chips</c:v>
                </c:pt>
              </c:strCache>
            </c:strRef>
          </c:cat>
          <c:val>
            <c:numRef>
              <c:f>Sheet1!$B$2:$B$29</c:f>
              <c:numCache>
                <c:formatCode>0.0</c:formatCode>
                <c:ptCount val="28"/>
                <c:pt idx="0">
                  <c:v>31.8</c:v>
                </c:pt>
                <c:pt idx="1">
                  <c:v>27.5</c:v>
                </c:pt>
                <c:pt idx="2">
                  <c:v>33.799999999999997</c:v>
                </c:pt>
                <c:pt idx="3">
                  <c:v>35.799999999999997</c:v>
                </c:pt>
                <c:pt idx="4">
                  <c:v>39.6</c:v>
                </c:pt>
                <c:pt idx="5">
                  <c:v>14.1</c:v>
                </c:pt>
                <c:pt idx="6">
                  <c:v>38.799999999999997</c:v>
                </c:pt>
                <c:pt idx="7">
                  <c:v>30.9</c:v>
                </c:pt>
                <c:pt idx="8">
                  <c:v>23</c:v>
                </c:pt>
                <c:pt idx="9">
                  <c:v>29.5</c:v>
                </c:pt>
                <c:pt idx="10">
                  <c:v>31.9</c:v>
                </c:pt>
                <c:pt idx="11">
                  <c:v>50.1</c:v>
                </c:pt>
                <c:pt idx="12">
                  <c:v>24.9</c:v>
                </c:pt>
                <c:pt idx="13">
                  <c:v>30.5</c:v>
                </c:pt>
                <c:pt idx="14">
                  <c:v>32.4</c:v>
                </c:pt>
                <c:pt idx="15">
                  <c:v>25.8</c:v>
                </c:pt>
                <c:pt idx="16">
                  <c:v>29.8</c:v>
                </c:pt>
                <c:pt idx="17">
                  <c:v>33.200000000000003</c:v>
                </c:pt>
                <c:pt idx="18">
                  <c:v>50</c:v>
                </c:pt>
                <c:pt idx="19">
                  <c:v>27.7</c:v>
                </c:pt>
                <c:pt idx="20">
                  <c:v>28.7</c:v>
                </c:pt>
                <c:pt idx="21">
                  <c:v>27.8</c:v>
                </c:pt>
                <c:pt idx="22">
                  <c:v>15</c:v>
                </c:pt>
                <c:pt idx="23">
                  <c:v>33.700000000000003</c:v>
                </c:pt>
                <c:pt idx="24">
                  <c:v>27.9</c:v>
                </c:pt>
                <c:pt idx="25">
                  <c:v>52.5</c:v>
                </c:pt>
                <c:pt idx="26">
                  <c:v>14.5</c:v>
                </c:pt>
                <c:pt idx="27">
                  <c:v>53.4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8-A959-4F06-8E5A-9CE38CC49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100"/>
        <c:axId val="253736832"/>
        <c:axId val="253738368"/>
      </c:barChart>
      <c:catAx>
        <c:axId val="25373683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4140000"/>
          <a:lstStyle/>
          <a:p>
            <a:pPr>
              <a:defRPr/>
            </a:pPr>
            <a:endParaRPr lang="en-US"/>
          </a:p>
        </c:txPr>
        <c:crossAx val="253738368"/>
        <c:crosses val="autoZero"/>
        <c:auto val="1"/>
        <c:lblAlgn val="ctr"/>
        <c:lblOffset val="100"/>
        <c:noMultiLvlLbl val="0"/>
      </c:catAx>
      <c:valAx>
        <c:axId val="25373836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one"/>
        <c:crossAx val="253736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929742506537922E-2"/>
          <c:y val="2.6615498963247646E-2"/>
          <c:w val="0.89043348430352554"/>
          <c:h val="0.69116251918239691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Sheet1!$C$1</c:f>
              <c:strCache>
                <c:ptCount val="1"/>
                <c:pt idx="0">
                  <c:v>%pt Change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</c:spPr>
          </c:marker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00-9F75-4DEE-9DC3-F3DEDFC7427D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4E63D2DD-456B-42CB-A45E-8ACB5D07DA6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9F75-4DEE-9DC3-F3DEDFC7427D}"/>
                </c:ext>
              </c:extLst>
            </c:dLbl>
            <c:dLbl>
              <c:idx val="1"/>
              <c:layout>
                <c:manualLayout>
                  <c:x val="-0.12229440186542295"/>
                  <c:y val="4.5260834267654756E-3"/>
                </c:manualLayout>
              </c:layout>
              <c:tx>
                <c:rich>
                  <a:bodyPr/>
                  <a:lstStyle/>
                  <a:p>
                    <a:fld id="{259535D7-704C-46A9-9620-02A359238F4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9F75-4DEE-9DC3-F3DEDFC7427D}"/>
                </c:ext>
              </c:extLst>
            </c:dLbl>
            <c:dLbl>
              <c:idx val="2"/>
              <c:layout>
                <c:manualLayout>
                  <c:x val="7.643400116588879E-3"/>
                  <c:y val="-4.1488618798618804E-17"/>
                </c:manualLayout>
              </c:layout>
              <c:tx>
                <c:rich>
                  <a:bodyPr/>
                  <a:lstStyle/>
                  <a:p>
                    <a:fld id="{157B54A0-E262-4CD5-969D-ACA9E66B966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9F75-4DEE-9DC3-F3DEDFC7427D}"/>
                </c:ext>
              </c:extLst>
            </c:dLbl>
            <c:dLbl>
              <c:idx val="3"/>
              <c:layout>
                <c:manualLayout>
                  <c:x val="-0.12229440186542297"/>
                  <c:y val="-0.16293900336355713"/>
                </c:manualLayout>
              </c:layout>
              <c:tx>
                <c:rich>
                  <a:bodyPr/>
                  <a:lstStyle/>
                  <a:p>
                    <a:fld id="{0DF72BDA-656F-4FB7-98EB-D48AE24D3542}" type="CELLRANGE">
                      <a:rPr lang="en-US" dirty="0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9F75-4DEE-9DC3-F3DEDFC7427D}"/>
                </c:ext>
              </c:extLst>
            </c:dLbl>
            <c:dLbl>
              <c:idx val="4"/>
              <c:layout>
                <c:manualLayout>
                  <c:x val="3.8217000582944673E-3"/>
                  <c:y val="5.2049959407803006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60DDFC30-568E-45D0-9070-7AAF4C41204B}" type="CELLRANGE">
                      <a:rPr lang="en-US" dirty="0"/>
                      <a:pPr>
                        <a:defRPr/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268555376915319E-2"/>
                      <c:h val="0.1620565952875987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9F75-4DEE-9DC3-F3DEDFC7427D}"/>
                </c:ext>
              </c:extLst>
            </c:dLbl>
            <c:dLbl>
              <c:idx val="5"/>
              <c:layout>
                <c:manualLayout>
                  <c:x val="-0.13605252207528304"/>
                  <c:y val="-8.1469501681778564E-2"/>
                </c:manualLayout>
              </c:layout>
              <c:tx>
                <c:rich>
                  <a:bodyPr/>
                  <a:lstStyle/>
                  <a:p>
                    <a:fld id="{CA431CA8-5A96-47BC-BC47-68D63F29FAC9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9F75-4DEE-9DC3-F3DEDFC7427D}"/>
                </c:ext>
              </c:extLst>
            </c:dLbl>
            <c:dLbl>
              <c:idx val="6"/>
              <c:layout>
                <c:manualLayout>
                  <c:x val="-4.5860400699533612E-3"/>
                  <c:y val="-5.8839084547951184E-2"/>
                </c:manualLayout>
              </c:layout>
              <c:tx>
                <c:rich>
                  <a:bodyPr/>
                  <a:lstStyle/>
                  <a:p>
                    <a:fld id="{63D850EF-2892-4A8C-BDB1-C04BE59EE338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9F75-4DEE-9DC3-F3DEDFC7427D}"/>
                </c:ext>
              </c:extLst>
            </c:dLbl>
            <c:dLbl>
              <c:idx val="7"/>
              <c:layout>
                <c:manualLayout>
                  <c:x val="-5.5796820851099251E-2"/>
                  <c:y val="0.30777349482779137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C29D0471-111D-4E43-8279-C8BDE3DDDC09}" type="CELLRANGE">
                      <a:rPr lang="en-US"/>
                      <a:pPr>
                        <a:defRPr/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9433052300958336E-2"/>
                      <c:h val="0.2118435129820189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8-9F75-4DEE-9DC3-F3DEDFC7427D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fld id="{9E33D4C7-9E8E-4110-8C1A-9A42267948EA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9-9F75-4DEE-9DC3-F3DEDFC7427D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fld id="{E11EDBC8-6248-48CF-8207-1EDD0EE025E9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A-9F75-4DEE-9DC3-F3DEDFC7427D}"/>
                </c:ext>
              </c:extLst>
            </c:dLbl>
            <c:dLbl>
              <c:idx val="10"/>
              <c:layout>
                <c:manualLayout>
                  <c:x val="3.3630960512991311E-2"/>
                  <c:y val="4.0734750840889282E-2"/>
                </c:manualLayout>
              </c:layout>
              <c:tx>
                <c:rich>
                  <a:bodyPr/>
                  <a:lstStyle/>
                  <a:p>
                    <a:fld id="{C7F59BD5-A193-404D-AC69-69731262377C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9F75-4DEE-9DC3-F3DEDFC7427D}"/>
                </c:ext>
              </c:extLst>
            </c:dLbl>
            <c:dLbl>
              <c:idx val="11"/>
              <c:layout>
                <c:manualLayout>
                  <c:x val="1.5286800233177309E-3"/>
                  <c:y val="-9.9573835388840487E-2"/>
                </c:manualLayout>
              </c:layout>
              <c:tx>
                <c:rich>
                  <a:bodyPr/>
                  <a:lstStyle/>
                  <a:p>
                    <a:fld id="{FBBB1414-A43C-44EF-B8F6-DD3F91BF131D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C-9F75-4DEE-9DC3-F3DEDFC7427D}"/>
                </c:ext>
              </c:extLst>
            </c:dLbl>
            <c:dLbl>
              <c:idx val="12"/>
              <c:layout>
                <c:manualLayout>
                  <c:x val="-0.15057504248105491"/>
                  <c:y val="0.19462194373543715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07AFA090-804A-4639-A670-D5AF09132568}" type="CELLRANGE">
                      <a:rPr lang="en-US"/>
                      <a:pPr>
                        <a:defRPr/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5366763438933008E-2"/>
                      <c:h val="0.15753051186083328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D-9F75-4DEE-9DC3-F3DEDFC7427D}"/>
                </c:ext>
              </c:extLst>
            </c:dLbl>
            <c:dLbl>
              <c:idx val="13"/>
              <c:layout>
                <c:manualLayout>
                  <c:x val="5.3503800816122542E-2"/>
                  <c:y val="-8.1469501681778606E-2"/>
                </c:manualLayout>
              </c:layout>
              <c:tx>
                <c:rich>
                  <a:bodyPr/>
                  <a:lstStyle/>
                  <a:p>
                    <a:fld id="{5F66B3CC-A23A-442E-A27E-D1875CC8A1C0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E-9F75-4DEE-9DC3-F3DEDFC7427D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fld id="{933F398A-45CB-47DA-97F7-B6699119A810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0F-9F75-4DEE-9DC3-F3DEDFC7427D}"/>
                </c:ext>
              </c:extLst>
            </c:dLbl>
            <c:dLbl>
              <c:idx val="15"/>
              <c:layout>
                <c:manualLayout>
                  <c:x val="6.5733241002664838E-2"/>
                  <c:y val="0.32587800672711409"/>
                </c:manualLayout>
              </c:layout>
              <c:tx>
                <c:rich>
                  <a:bodyPr/>
                  <a:lstStyle/>
                  <a:p>
                    <a:fld id="{D630FA1E-1717-4245-81F3-15D2D017DFFB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0-9F75-4DEE-9DC3-F3DEDFC7427D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fld id="{E0DE8D81-9745-4549-B296-AE7D91FC4512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1-9F75-4DEE-9DC3-F3DEDFC7427D}"/>
                </c:ext>
              </c:extLst>
            </c:dLbl>
            <c:dLbl>
              <c:idx val="17"/>
              <c:layout>
                <c:manualLayout>
                  <c:x val="-0.12229440186542295"/>
                  <c:y val="5.4313001121185707E-2"/>
                </c:manualLayout>
              </c:layout>
              <c:tx>
                <c:rich>
                  <a:bodyPr/>
                  <a:lstStyle/>
                  <a:p>
                    <a:fld id="{9205D64A-7491-4229-BE62-041B69146363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2-9F75-4DEE-9DC3-F3DEDFC7427D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fld id="{AE22DB0C-CEB3-4710-954B-4A4F2914C2C5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3-9F75-4DEE-9DC3-F3DEDFC7427D}"/>
                </c:ext>
              </c:extLst>
            </c:dLbl>
            <c:dLbl>
              <c:idx val="19"/>
              <c:layout>
                <c:manualLayout>
                  <c:x val="-0.13299516202864747"/>
                  <c:y val="9.5047751962074989E-2"/>
                </c:manualLayout>
              </c:layout>
              <c:tx>
                <c:rich>
                  <a:bodyPr/>
                  <a:lstStyle/>
                  <a:p>
                    <a:fld id="{180AD15D-D1BE-4A30-B7D9-CAE0668601D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4-9F75-4DEE-9DC3-F3DEDFC7427D}"/>
                </c:ext>
              </c:extLst>
            </c:dLbl>
            <c:dLbl>
              <c:idx val="20"/>
              <c:layout>
                <c:manualLayout>
                  <c:x val="-0.11312232172551623"/>
                  <c:y val="-0.1878326404030281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24303A46-A4BC-447F-BEBE-222A0D9ACEF1}" type="CELLRANGE">
                      <a:rPr lang="en-US"/>
                      <a:pPr>
                        <a:defRPr/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2564008059393679E-2"/>
                      <c:h val="6.2482759898758275E-2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5-9F75-4DEE-9DC3-F3DEDFC7427D}"/>
                </c:ext>
              </c:extLst>
            </c:dLbl>
            <c:dLbl>
              <c:idx val="21"/>
              <c:layout>
                <c:manualLayout>
                  <c:x val="-5.8089840886075932E-2"/>
                  <c:y val="-0.15388683651002616"/>
                </c:manualLayout>
              </c:layout>
              <c:tx>
                <c:rich>
                  <a:bodyPr/>
                  <a:lstStyle/>
                  <a:p>
                    <a:fld id="{2A6E86A3-E54A-4FE5-89DE-DAB86D734696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6-9F75-4DEE-9DC3-F3DEDFC7427D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fld id="{5EA0AD9D-B4A3-4E49-AC91-AC249A076C5C}" type="CELLRANGE">
                      <a:rPr lang="en-GB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xForSave val="1"/>
                  <c15:showDataLabelsRange val="1"/>
                </c:ext>
                <c:ext xmlns:c16="http://schemas.microsoft.com/office/drawing/2014/chart" uri="{C3380CC4-5D6E-409C-BE32-E72D297353CC}">
                  <c16:uniqueId val="{00000017-9F75-4DEE-9DC3-F3DEDFC7427D}"/>
                </c:ext>
              </c:extLst>
            </c:dLbl>
            <c:dLbl>
              <c:idx val="23"/>
              <c:layout>
                <c:manualLayout>
                  <c:x val="7.9491421396777812E-2"/>
                  <c:y val="0.42771488382933726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D6553A2C-7DFE-4CB8-94B3-1D07458B8D9B}" type="CELLRANGE">
                      <a:rPr lang="en-US" dirty="0"/>
                      <a:pPr>
                        <a:defRPr/>
                      </a:pPr>
                      <a:t>[CELLRANGE]</a:t>
                    </a:fld>
                    <a:endParaRPr lang="en-GB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266712655460438"/>
                      <c:h val="0.16205659528759875"/>
                    </c:manualLayout>
                  </c15:layout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0-9F75-4DEE-9DC3-F3DEDFC7427D}"/>
                </c:ext>
              </c:extLst>
            </c:dLbl>
            <c:dLbl>
              <c:idx val="24"/>
              <c:layout>
                <c:manualLayout>
                  <c:x val="1.0700760163224509E-2"/>
                  <c:y val="-0.10862600224237141"/>
                </c:manualLayout>
              </c:layout>
              <c:tx>
                <c:rich>
                  <a:bodyPr/>
                  <a:lstStyle/>
                  <a:p>
                    <a:fld id="{F30E847D-B228-4C52-9DFA-750D631A2B72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18-9F75-4DEE-9DC3-F3DEDFC7427D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</c:ext>
            </c:extLst>
          </c:dLbls>
          <c:xVal>
            <c:numRef>
              <c:f>Sheet1!$B$2:$B$26</c:f>
              <c:numCache>
                <c:formatCode>0.00</c:formatCode>
                <c:ptCount val="25"/>
                <c:pt idx="0">
                  <c:v>24.9</c:v>
                </c:pt>
                <c:pt idx="1">
                  <c:v>0.7</c:v>
                </c:pt>
                <c:pt idx="2">
                  <c:v>10.6</c:v>
                </c:pt>
                <c:pt idx="3">
                  <c:v>1.8</c:v>
                </c:pt>
                <c:pt idx="4">
                  <c:v>1.9</c:v>
                </c:pt>
                <c:pt idx="5">
                  <c:v>1</c:v>
                </c:pt>
                <c:pt idx="6">
                  <c:v>6.6</c:v>
                </c:pt>
                <c:pt idx="7">
                  <c:v>2.2999999999999998</c:v>
                </c:pt>
                <c:pt idx="8">
                  <c:v>34.6</c:v>
                </c:pt>
                <c:pt idx="9">
                  <c:v>17.3</c:v>
                </c:pt>
                <c:pt idx="10">
                  <c:v>6.9</c:v>
                </c:pt>
                <c:pt idx="11">
                  <c:v>5.3</c:v>
                </c:pt>
                <c:pt idx="12">
                  <c:v>1.8</c:v>
                </c:pt>
                <c:pt idx="13">
                  <c:v>3.2</c:v>
                </c:pt>
                <c:pt idx="14">
                  <c:v>14.8</c:v>
                </c:pt>
                <c:pt idx="15">
                  <c:v>5</c:v>
                </c:pt>
                <c:pt idx="16">
                  <c:v>9.8000000000000007</c:v>
                </c:pt>
                <c:pt idx="17">
                  <c:v>0.4</c:v>
                </c:pt>
                <c:pt idx="18">
                  <c:v>20.3</c:v>
                </c:pt>
                <c:pt idx="19">
                  <c:v>1.4</c:v>
                </c:pt>
                <c:pt idx="20">
                  <c:v>3.2</c:v>
                </c:pt>
                <c:pt idx="21">
                  <c:v>3.9</c:v>
                </c:pt>
                <c:pt idx="22">
                  <c:v>8.3000000000000007</c:v>
                </c:pt>
                <c:pt idx="23">
                  <c:v>3.5</c:v>
                </c:pt>
                <c:pt idx="24">
                  <c:v>5</c:v>
                </c:pt>
              </c:numCache>
            </c:numRef>
          </c:xVal>
          <c:yVal>
            <c:numRef>
              <c:f>Sheet1!$C$2:$C$26</c:f>
              <c:numCache>
                <c:formatCode>0.00</c:formatCode>
                <c:ptCount val="25"/>
                <c:pt idx="0">
                  <c:v>-0.4</c:v>
                </c:pt>
                <c:pt idx="1">
                  <c:v>0.3</c:v>
                </c:pt>
                <c:pt idx="2">
                  <c:v>-0.94</c:v>
                </c:pt>
                <c:pt idx="3">
                  <c:v>0.15</c:v>
                </c:pt>
                <c:pt idx="4">
                  <c:v>-0.04</c:v>
                </c:pt>
                <c:pt idx="5">
                  <c:v>0.11</c:v>
                </c:pt>
                <c:pt idx="6">
                  <c:v>-0.21</c:v>
                </c:pt>
                <c:pt idx="7">
                  <c:v>0.23</c:v>
                </c:pt>
                <c:pt idx="8">
                  <c:v>-1.37</c:v>
                </c:pt>
                <c:pt idx="9">
                  <c:v>-2.31</c:v>
                </c:pt>
                <c:pt idx="10">
                  <c:v>-0.4</c:v>
                </c:pt>
                <c:pt idx="11">
                  <c:v>1.36</c:v>
                </c:pt>
                <c:pt idx="12">
                  <c:v>-0.21</c:v>
                </c:pt>
                <c:pt idx="13">
                  <c:v>0.19</c:v>
                </c:pt>
                <c:pt idx="14">
                  <c:v>0.86</c:v>
                </c:pt>
                <c:pt idx="15">
                  <c:v>0.45</c:v>
                </c:pt>
                <c:pt idx="16">
                  <c:v>0.41</c:v>
                </c:pt>
                <c:pt idx="17">
                  <c:v>-0.08</c:v>
                </c:pt>
                <c:pt idx="18">
                  <c:v>0.55000000000000004</c:v>
                </c:pt>
                <c:pt idx="19">
                  <c:v>-0.14000000000000001</c:v>
                </c:pt>
                <c:pt idx="20">
                  <c:v>0.68</c:v>
                </c:pt>
                <c:pt idx="21">
                  <c:v>1.24</c:v>
                </c:pt>
                <c:pt idx="22">
                  <c:v>-1.0900000000000001</c:v>
                </c:pt>
                <c:pt idx="23">
                  <c:v>-0.14000000000000001</c:v>
                </c:pt>
                <c:pt idx="24">
                  <c:v>0.44</c:v>
                </c:pt>
              </c:numCache>
            </c:numRef>
          </c:yVal>
          <c:smooth val="0"/>
          <c:extLst>
            <c:ext xmlns:c15="http://schemas.microsoft.com/office/drawing/2012/chart" uri="{02D57815-91ED-43cb-92C2-25804820EDAC}">
              <c15:datalabelsRange>
                <c15:f>Sheet1!$A$2:$A$26</c15:f>
                <c15:dlblRangeCache>
                  <c:ptCount val="25"/>
                  <c:pt idx="0">
                    <c:v>Non-Fried Fish</c:v>
                  </c:pt>
                  <c:pt idx="1">
                    <c:v>Trout</c:v>
                  </c:pt>
                  <c:pt idx="2">
                    <c:v>Tuna</c:v>
                  </c:pt>
                  <c:pt idx="3">
                    <c:v>Cod-Non Fried</c:v>
                  </c:pt>
                  <c:pt idx="4">
                    <c:v>Haddock-Non Fried</c:v>
                  </c:pt>
                  <c:pt idx="5">
                    <c:v>Mackerel</c:v>
                  </c:pt>
                  <c:pt idx="6">
                    <c:v>Salmon</c:v>
                  </c:pt>
                  <c:pt idx="7">
                    <c:v>Non Fried Fish Other</c:v>
                  </c:pt>
                  <c:pt idx="8">
                    <c:v>Fried Fish</c:v>
                  </c:pt>
                  <c:pt idx="9">
                    <c:v>Cod-Fried</c:v>
                  </c:pt>
                  <c:pt idx="10">
                    <c:v>Haddock-Fried</c:v>
                  </c:pt>
                  <c:pt idx="11">
                    <c:v>Fish Fingers</c:v>
                  </c:pt>
                  <c:pt idx="12">
                    <c:v>Crabcake / Fishcake</c:v>
                  </c:pt>
                  <c:pt idx="13">
                    <c:v>Fried Fish Other</c:v>
                  </c:pt>
                  <c:pt idx="14">
                    <c:v>Fish Filling</c:v>
                  </c:pt>
                  <c:pt idx="15">
                    <c:v>Fish Burger</c:v>
                  </c:pt>
                  <c:pt idx="16">
                    <c:v>Fish Filling Other</c:v>
                  </c:pt>
                  <c:pt idx="17">
                    <c:v>Fish Other</c:v>
                  </c:pt>
                  <c:pt idx="18">
                    <c:v>Total Shellfish</c:v>
                  </c:pt>
                  <c:pt idx="19">
                    <c:v>Mussels</c:v>
                  </c:pt>
                  <c:pt idx="20">
                    <c:v>Calamari</c:v>
                  </c:pt>
                  <c:pt idx="21">
                    <c:v>Scampi</c:v>
                  </c:pt>
                  <c:pt idx="22">
                    <c:v>Prawn</c:v>
                  </c:pt>
                  <c:pt idx="23">
                    <c:v>Shellfish Filling</c:v>
                  </c:pt>
                  <c:pt idx="24">
                    <c:v>Seafood Other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19-9F75-4DEE-9DC3-F3DEDFC742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54203392"/>
        <c:axId val="254204928"/>
      </c:scatterChart>
      <c:valAx>
        <c:axId val="254203392"/>
        <c:scaling>
          <c:orientation val="minMax"/>
          <c:max val="40"/>
          <c:min val="-5"/>
        </c:scaling>
        <c:delete val="0"/>
        <c:axPos val="b"/>
        <c:numFmt formatCode="0.00" sourceLinked="1"/>
        <c:majorTickMark val="none"/>
        <c:minorTickMark val="out"/>
        <c:tickLblPos val="high"/>
        <c:spPr>
          <a:ln/>
        </c:spPr>
        <c:txPr>
          <a:bodyPr/>
          <a:lstStyle/>
          <a:p>
            <a:pPr>
              <a:defRPr sz="1000"/>
            </a:pPr>
            <a:endParaRPr lang="en-US"/>
          </a:p>
        </c:txPr>
        <c:crossAx val="254204928"/>
        <c:crosses val="autoZero"/>
        <c:crossBetween val="midCat"/>
        <c:majorUnit val="10"/>
      </c:valAx>
      <c:valAx>
        <c:axId val="254204928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low"/>
        <c:txPr>
          <a:bodyPr/>
          <a:lstStyle/>
          <a:p>
            <a:pPr>
              <a:defRPr sz="1000"/>
            </a:pPr>
            <a:endParaRPr lang="en-US"/>
          </a:p>
        </c:txPr>
        <c:crossAx val="254203392"/>
        <c:crossesAt val="10"/>
        <c:crossBetween val="midCat"/>
      </c:valAx>
    </c:plotArea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88A5CB-2663-5A4A-BE9C-39A408ABEECC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ACE7A-4043-F74B-B682-A8614A7C2C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480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73DC6-A49E-434F-AA3E-D5D735FBC95E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7321A9-4476-1542-A90B-349471577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58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6880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98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98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5498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5498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508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5498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5498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5498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7321A9-4476-1542-A90B-349471577E30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597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>
                <a:solidFill>
                  <a:prstClr val="black"/>
                </a:solidFill>
              </a:rPr>
              <a:pPr/>
              <a:t>63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>
                <a:solidFill>
                  <a:prstClr val="black"/>
                </a:solidFill>
              </a:rPr>
              <a:pPr/>
              <a:t>64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>
                <a:solidFill>
                  <a:prstClr val="black"/>
                </a:solidFill>
              </a:rPr>
              <a:pPr/>
              <a:t>65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>
                <a:solidFill>
                  <a:prstClr val="black"/>
                </a:solidFill>
              </a:rPr>
              <a:pPr/>
              <a:t>66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>
                <a:solidFill>
                  <a:prstClr val="black"/>
                </a:solidFill>
              </a:rPr>
              <a:pPr/>
              <a:t>67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>
                <a:solidFill>
                  <a:prstClr val="black"/>
                </a:solidFill>
              </a:rPr>
              <a:pPr/>
              <a:t>68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9322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885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549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56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086F3B-034F-F840-A8DC-B3B3729FF4F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19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0"/>
            <a:ext cx="9143390" cy="51428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" y="4294187"/>
            <a:ext cx="1453485" cy="4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12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44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907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578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3779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8257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038302"/>
            <a:ext cx="4038600" cy="37799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038302"/>
            <a:ext cx="4038600" cy="37799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231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038103"/>
            <a:ext cx="8387999" cy="3779992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tx2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grey.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2942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uture with caption (full blee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ln>
            <a:noFill/>
          </a:ln>
        </p:spPr>
        <p:txBody>
          <a:bodyPr anchor="ctr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-1"/>
            <a:ext cx="2659063" cy="51435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20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016000"/>
            <a:ext cx="8387999" cy="350568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4521680"/>
            <a:ext cx="8387999" cy="360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309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30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255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" y="686"/>
            <a:ext cx="9142017" cy="5142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" y="4294187"/>
            <a:ext cx="1453485" cy="4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170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1" y="518144"/>
            <a:ext cx="8458200" cy="468146"/>
          </a:xfrm>
          <a:prstGeom prst="rect">
            <a:avLst/>
          </a:prstGeom>
        </p:spPr>
        <p:txBody>
          <a:bodyPr vert="horz"/>
          <a:lstStyle>
            <a:lvl1pPr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53515" y="4835409"/>
            <a:ext cx="544410" cy="279244"/>
          </a:xfrm>
          <a:prstGeom prst="rect">
            <a:avLst/>
          </a:prstGeom>
        </p:spPr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Placeholder 6" descr="n-flutter-small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33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5590" y="993162"/>
            <a:ext cx="8462335" cy="404552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1pPr>
            <a:lvl2pPr marL="341313" indent="0">
              <a:buNone/>
              <a:defRPr sz="1600">
                <a:solidFill>
                  <a:schemeClr val="tx2"/>
                </a:solidFill>
              </a:defRPr>
            </a:lvl2pPr>
            <a:lvl3pPr marL="627062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337827" y="1408985"/>
            <a:ext cx="8458181" cy="3081168"/>
          </a:xfrm>
          <a:prstGeom prst="rect">
            <a:avLst/>
          </a:prstGeom>
        </p:spPr>
        <p:txBody>
          <a:bodyPr vert="horz"/>
          <a:lstStyle>
            <a:lvl1pPr marL="168275" indent="-168275">
              <a:lnSpc>
                <a:spcPct val="110000"/>
              </a:lnSpc>
              <a:spcAft>
                <a:spcPts val="600"/>
              </a:spcAft>
              <a:defRPr sz="1100"/>
            </a:lvl1pPr>
            <a:lvl2pPr marL="512763" indent="-171450">
              <a:lnSpc>
                <a:spcPct val="110000"/>
              </a:lnSpc>
              <a:spcAft>
                <a:spcPts val="600"/>
              </a:spcAft>
              <a:defRPr sz="1100"/>
            </a:lvl2pPr>
            <a:lvl3pPr marL="744538" indent="-117475">
              <a:lnSpc>
                <a:spcPct val="110000"/>
              </a:lnSpc>
              <a:spcAft>
                <a:spcPts val="600"/>
              </a:spcAft>
              <a:defRPr sz="1050"/>
            </a:lvl3pPr>
            <a:lvl4pPr marL="1489075" indent="-174625">
              <a:lnSpc>
                <a:spcPct val="110000"/>
              </a:lnSpc>
              <a:spcAft>
                <a:spcPts val="600"/>
              </a:spcAft>
              <a:defRPr sz="900"/>
            </a:lvl4pPr>
            <a:lvl5pPr marL="1946275" indent="-117475">
              <a:lnSpc>
                <a:spcPct val="110000"/>
              </a:lnSpc>
              <a:spcAft>
                <a:spcPts val="600"/>
              </a:spcAft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26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with Corporat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1" y="1552885"/>
            <a:ext cx="8458200" cy="712279"/>
          </a:xfrm>
          <a:prstGeom prst="rect">
            <a:avLst/>
          </a:prstGeom>
        </p:spPr>
        <p:txBody>
          <a:bodyPr vert="horz"/>
          <a:lstStyle>
            <a:lvl1pPr>
              <a:defRPr sz="28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52361" y="4836120"/>
            <a:ext cx="544410" cy="279244"/>
          </a:xfrm>
          <a:prstGeom prst="rect">
            <a:avLst/>
          </a:prstGeom>
        </p:spPr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044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38572" y="518144"/>
            <a:ext cx="6976629" cy="327248"/>
          </a:xfrm>
          <a:prstGeom prst="rect">
            <a:avLst/>
          </a:prstGeom>
        </p:spPr>
        <p:txBody>
          <a:bodyPr vert="horz"/>
          <a:lstStyle>
            <a:lvl1pPr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52362" y="4816075"/>
            <a:ext cx="544410" cy="279244"/>
          </a:xfrm>
          <a:prstGeom prst="rect">
            <a:avLst/>
          </a:prstGeom>
        </p:spPr>
        <p:txBody>
          <a:bodyPr/>
          <a:lstStyle/>
          <a:p>
            <a:fld id="{65119A0C-3940-4F90-866A-BE9151D0B6AA}" type="slidenum">
              <a:rPr lang="en-US" smtClean="0">
                <a:solidFill>
                  <a:srgbClr val="00A1DE"/>
                </a:solidFill>
              </a:rPr>
              <a:pPr/>
              <a:t>‹#›</a:t>
            </a:fld>
            <a:endParaRPr lang="en-US">
              <a:solidFill>
                <a:srgbClr val="00A1DE"/>
              </a:solidFill>
            </a:endParaRP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38572" y="845392"/>
            <a:ext cx="8458200" cy="364519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>
                <a:solidFill>
                  <a:srgbClr val="0078BE"/>
                </a:solidFill>
              </a:defRPr>
            </a:lvl1pPr>
            <a:lvl2pPr marL="341313" indent="0">
              <a:buNone/>
              <a:defRPr/>
            </a:lvl2pPr>
            <a:lvl3pPr marL="627062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0570496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518144"/>
            <a:ext cx="6900429" cy="327248"/>
          </a:xfrm>
          <a:prstGeom prst="rect">
            <a:avLst/>
          </a:prstGeom>
        </p:spPr>
        <p:txBody>
          <a:bodyPr vert="horz"/>
          <a:lstStyle>
            <a:lvl1pPr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317523" y="4800600"/>
            <a:ext cx="544410" cy="279244"/>
          </a:xfrm>
          <a:prstGeom prst="rect">
            <a:avLst/>
          </a:prstGeom>
        </p:spPr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338572" y="845392"/>
            <a:ext cx="8458200" cy="3645194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Aft>
                <a:spcPts val="600"/>
              </a:spcAft>
              <a:buNone/>
              <a:defRPr sz="1600">
                <a:solidFill>
                  <a:srgbClr val="0078BE"/>
                </a:solidFill>
              </a:defRPr>
            </a:lvl1pPr>
            <a:lvl2pPr marL="341313" indent="0">
              <a:buNone/>
              <a:defRPr/>
            </a:lvl2pPr>
            <a:lvl3pPr marL="627062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002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with Chart and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337827" y="1775322"/>
            <a:ext cx="8458181" cy="2724215"/>
          </a:xfrm>
          <a:prstGeom prst="rect">
            <a:avLst/>
          </a:prstGeom>
        </p:spPr>
        <p:txBody>
          <a:bodyPr vert="horz"/>
          <a:lstStyle>
            <a:lvl1pPr marL="168275" indent="-168275">
              <a:lnSpc>
                <a:spcPct val="110000"/>
              </a:lnSpc>
              <a:spcAft>
                <a:spcPts val="600"/>
              </a:spcAft>
              <a:defRPr sz="1100"/>
            </a:lvl1pPr>
            <a:lvl2pPr marL="512763" indent="-171450">
              <a:lnSpc>
                <a:spcPct val="110000"/>
              </a:lnSpc>
              <a:spcAft>
                <a:spcPts val="600"/>
              </a:spcAft>
              <a:defRPr sz="1100"/>
            </a:lvl2pPr>
            <a:lvl3pPr marL="744538" indent="-117475">
              <a:lnSpc>
                <a:spcPct val="110000"/>
              </a:lnSpc>
              <a:spcAft>
                <a:spcPts val="600"/>
              </a:spcAft>
              <a:defRPr sz="1050"/>
            </a:lvl3pPr>
            <a:lvl4pPr marL="1489075" indent="-174625">
              <a:lnSpc>
                <a:spcPct val="110000"/>
              </a:lnSpc>
              <a:spcAft>
                <a:spcPts val="600"/>
              </a:spcAft>
              <a:defRPr sz="900"/>
            </a:lvl4pPr>
            <a:lvl5pPr marL="1946275" indent="-117475">
              <a:lnSpc>
                <a:spcPct val="110000"/>
              </a:lnSpc>
              <a:spcAft>
                <a:spcPts val="600"/>
              </a:spcAft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518144"/>
            <a:ext cx="6976629" cy="462509"/>
          </a:xfrm>
          <a:prstGeom prst="rect">
            <a:avLst/>
          </a:prstGeom>
        </p:spPr>
        <p:txBody>
          <a:bodyPr vert="horz"/>
          <a:lstStyle>
            <a:lvl1pPr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253515" y="4800600"/>
            <a:ext cx="544410" cy="279244"/>
          </a:xfrm>
          <a:prstGeom prst="rect">
            <a:avLst/>
          </a:prstGeom>
        </p:spPr>
        <p:txBody>
          <a:bodyPr/>
          <a:lstStyle/>
          <a:p>
            <a:fld id="{35A454EE-6717-4973-901E-6A90AD009CF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35590" y="981887"/>
            <a:ext cx="8462335" cy="410190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90000"/>
              </a:lnSpc>
              <a:spcAft>
                <a:spcPts val="0"/>
              </a:spcAft>
              <a:buNone/>
              <a:defRPr sz="1600">
                <a:solidFill>
                  <a:schemeClr val="tx2"/>
                </a:solidFill>
              </a:defRPr>
            </a:lvl1pPr>
            <a:lvl2pPr marL="341313" indent="0">
              <a:buNone/>
              <a:defRPr sz="1600">
                <a:solidFill>
                  <a:schemeClr val="tx2"/>
                </a:solidFill>
              </a:defRPr>
            </a:lvl2pPr>
            <a:lvl3pPr marL="627062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600">
                <a:solidFill>
                  <a:schemeClr val="tx2"/>
                </a:solidFill>
              </a:defRPr>
            </a:lvl4pPr>
            <a:lvl5pPr marL="1828800" indent="0">
              <a:buNone/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338572" y="1392077"/>
            <a:ext cx="8458200" cy="358173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10000"/>
              </a:lnSpc>
              <a:spcAft>
                <a:spcPts val="0"/>
              </a:spcAft>
              <a:buNone/>
              <a:defRPr sz="1100">
                <a:solidFill>
                  <a:schemeClr val="tx1"/>
                </a:solidFill>
              </a:defRPr>
            </a:lvl1pPr>
            <a:lvl2pPr marL="341313" indent="0">
              <a:buNone/>
              <a:defRPr/>
            </a:lvl2pPr>
            <a:lvl3pPr marL="627062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264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0"/>
            <a:ext cx="9143390" cy="5142899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" y="4294187"/>
            <a:ext cx="1453485" cy="4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7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Aqua 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9548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434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43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Oilskin Yellow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282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543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7269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4330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7296" y="1038302"/>
            <a:ext cx="4038600" cy="37799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696" y="1038302"/>
            <a:ext cx="4038600" cy="3779997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29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361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full bleed)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9144000" cy="5143500"/>
          </a:xfrm>
          <a:ln>
            <a:noFill/>
          </a:ln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0" y="-1"/>
            <a:ext cx="2659063" cy="5143501"/>
          </a:xfrm>
          <a:gradFill flip="none" rotWithShape="1">
            <a:gsLst>
              <a:gs pos="0">
                <a:srgbClr val="0077C8">
                  <a:alpha val="85000"/>
                </a:srgbClr>
              </a:gs>
              <a:gs pos="100000">
                <a:schemeClr val="accent1">
                  <a:alpha val="90000"/>
                </a:schemeClr>
              </a:gs>
            </a:gsLst>
            <a:lin ang="16200000" scaled="0"/>
            <a:tileRect/>
          </a:gradFill>
          <a:ln>
            <a:noFill/>
          </a:ln>
        </p:spPr>
        <p:txBody>
          <a:bodyPr lIns="360000" tIns="342000">
            <a:normAutofit/>
          </a:bodyPr>
          <a:lstStyle>
            <a:lvl1pPr marL="0" indent="0" algn="l">
              <a:buNone/>
              <a:defRPr sz="24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image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3439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(Dark)">
    <p:bg>
      <p:bgPr>
        <a:gradFill flip="none" rotWithShape="1">
          <a:gsLst>
            <a:gs pos="0">
              <a:schemeClr val="tx2"/>
            </a:gs>
            <a:gs pos="99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67297" y="1016001"/>
            <a:ext cx="8387999" cy="3527996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Lucida Grande"/>
              <a:buNone/>
              <a:tabLst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to add a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67297" y="4543997"/>
            <a:ext cx="8387999" cy="360000"/>
          </a:xfrm>
          <a:solidFill>
            <a:schemeClr val="accent1"/>
          </a:solidFill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add a caption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6603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 Quote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367297" y="1018151"/>
            <a:ext cx="8387999" cy="3779996"/>
          </a:xfrm>
          <a:prstGeom prst="rect">
            <a:avLst/>
          </a:prstGeom>
        </p:spPr>
        <p:txBody>
          <a:bodyPr lIns="108000" tIns="46800" rIns="108000" bIns="46800" anchor="ctr" anchorCtr="0"/>
          <a:lstStyle>
            <a:lvl1pPr marL="0" indent="-360000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3200" b="0" baseline="0">
                <a:solidFill>
                  <a:schemeClr val="accent3"/>
                </a:solidFill>
              </a:defRPr>
            </a:lvl1pPr>
            <a:lvl2pPr marL="0" indent="-360000">
              <a:spcAft>
                <a:spcPts val="600"/>
              </a:spcAft>
              <a:buFont typeface="Arial" pitchFamily="34" charset="0"/>
              <a:buNone/>
              <a:defRPr sz="2400" b="0" baseline="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 dirty="0"/>
              <a:t>Click here to insert a feature quote which could run to a number of lines.</a:t>
            </a:r>
          </a:p>
          <a:p>
            <a:pPr lvl="1"/>
            <a:r>
              <a:rPr lang="en-US" dirty="0"/>
              <a:t>Supporting information could be set in white.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67296" y="205980"/>
            <a:ext cx="8388000" cy="647999"/>
          </a:xfrm>
        </p:spPr>
        <p:txBody>
          <a:bodyPr/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7808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hank You / Closing Slide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" y="686"/>
            <a:ext cx="9142017" cy="51421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4000" b="1" baseline="0">
                <a:solidFill>
                  <a:srgbClr val="FECC0C"/>
                </a:solidFill>
              </a:defRPr>
            </a:lvl1pPr>
          </a:lstStyle>
          <a:p>
            <a:r>
              <a:rPr lang="en-GB" dirty="0"/>
              <a:t>Thank you / closing text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Prompt for questions to go here?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897" y="4294187"/>
            <a:ext cx="1453485" cy="49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2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Lifebuoy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28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228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Divider - Storm Gre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57" y="1087820"/>
            <a:ext cx="8387999" cy="1475999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0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add 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57" y="645423"/>
            <a:ext cx="8387999" cy="371131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 heading if needed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0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22743" y="636523"/>
            <a:ext cx="8387999" cy="919229"/>
          </a:xfrm>
        </p:spPr>
        <p:txBody>
          <a:bodyPr anchor="b">
            <a:normAutofit/>
          </a:bodyPr>
          <a:lstStyle>
            <a:lvl1pPr algn="l">
              <a:defRPr sz="3000" b="1" baseline="0">
                <a:solidFill>
                  <a:schemeClr val="accent3"/>
                </a:solidFill>
              </a:defRPr>
            </a:lvl1pPr>
          </a:lstStyle>
          <a:p>
            <a:r>
              <a:rPr lang="en-GB" dirty="0"/>
              <a:t>Presentation title to go here, up to a maximum of two lines of text.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22743" y="1646313"/>
            <a:ext cx="8387999" cy="449068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add subtitle </a:t>
            </a:r>
            <a:r>
              <a:rPr lang="mr-IN" dirty="0"/>
              <a:t>–</a:t>
            </a:r>
            <a:r>
              <a:rPr lang="en-GB" dirty="0"/>
              <a:t> date / presenter’s name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5" y="15"/>
            <a:ext cx="914201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36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1"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93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- Seawee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7519737" y="4358105"/>
            <a:ext cx="1463842" cy="628721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04586" y="4512760"/>
            <a:ext cx="1162661" cy="397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377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038154"/>
            <a:ext cx="8388000" cy="3779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A8AAB-E870-42D1-8D7B-462EB2ACF688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4" name="hl">
            <a:extLst>
              <a:ext uri="{FF2B5EF4-FFF2-40B4-BE49-F238E27FC236}">
                <a16:creationId xmlns:a16="http://schemas.microsoft.com/office/drawing/2014/main" id="{B2495573-23CF-744B-5CDC-8E4B1585BEA6}"/>
              </a:ext>
            </a:extLst>
          </p:cNvPr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fl">
            <a:extLst>
              <a:ext uri="{FF2B5EF4-FFF2-40B4-BE49-F238E27FC236}">
                <a16:creationId xmlns:a16="http://schemas.microsoft.com/office/drawing/2014/main" id="{705A8BC1-2CEC-A731-7284-81887DCA16DB}"/>
              </a:ext>
            </a:extLst>
          </p:cNvPr>
          <p:cNvSpPr txBox="1"/>
          <p:nvPr userDrawn="1"/>
        </p:nvSpPr>
        <p:spPr>
          <a:xfrm>
            <a:off x="0" y="48056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301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81" r:id="rId3"/>
    <p:sldLayoutId id="2147483682" r:id="rId4"/>
    <p:sldLayoutId id="2147483683" r:id="rId5"/>
    <p:sldLayoutId id="2147483697" r:id="rId6"/>
    <p:sldLayoutId id="2147483704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650" r:id="rId14"/>
    <p:sldLayoutId id="2147483652" r:id="rId15"/>
    <p:sldLayoutId id="2147483662" r:id="rId16"/>
    <p:sldLayoutId id="2147483685" r:id="rId17"/>
    <p:sldLayoutId id="2147483657" r:id="rId18"/>
    <p:sldLayoutId id="2147483654" r:id="rId19"/>
    <p:sldLayoutId id="2147483686" r:id="rId20"/>
    <p:sldLayoutId id="2147483699" r:id="rId21"/>
    <p:sldLayoutId id="2147483700" r:id="rId22"/>
    <p:sldLayoutId id="2147483701" r:id="rId23"/>
    <p:sldLayoutId id="2147483702" r:id="rId24"/>
    <p:sldLayoutId id="2147483703" r:id="rId2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rgbClr val="54585A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rgbClr val="54585A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rgbClr val="54585A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rgbClr val="54585A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rgbClr val="54585A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tx2"/>
            </a:gs>
            <a:gs pos="100000">
              <a:schemeClr val="accent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7296" y="205980"/>
            <a:ext cx="8388000" cy="647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slide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7296" y="1038154"/>
            <a:ext cx="8388000" cy="37799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hl">
            <a:extLst>
              <a:ext uri="{FF2B5EF4-FFF2-40B4-BE49-F238E27FC236}">
                <a16:creationId xmlns:a16="http://schemas.microsoft.com/office/drawing/2014/main" id="{463FC754-EA8C-823F-6F43-24B6F0DB74BB}"/>
              </a:ext>
            </a:extLst>
          </p:cNvPr>
          <p:cNvSpPr txBox="1"/>
          <p:nvPr userDrawn="1"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  <p:sp>
        <p:nvSpPr>
          <p:cNvPr id="5" name="fl">
            <a:extLst>
              <a:ext uri="{FF2B5EF4-FFF2-40B4-BE49-F238E27FC236}">
                <a16:creationId xmlns:a16="http://schemas.microsoft.com/office/drawing/2014/main" id="{E565E176-32E6-EB99-05A0-D59CBF8A794C}"/>
              </a:ext>
            </a:extLst>
          </p:cNvPr>
          <p:cNvSpPr txBox="1"/>
          <p:nvPr userDrawn="1"/>
        </p:nvSpPr>
        <p:spPr>
          <a:xfrm>
            <a:off x="0" y="4805680"/>
            <a:ext cx="9144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373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89" r:id="rId2"/>
    <p:sldLayoutId id="2147483690" r:id="rId3"/>
    <p:sldLayoutId id="2147483691" r:id="rId4"/>
    <p:sldLayoutId id="2147483692" r:id="rId5"/>
    <p:sldLayoutId id="2147483698" r:id="rId6"/>
    <p:sldLayoutId id="2147483671" r:id="rId7"/>
    <p:sldLayoutId id="2147483673" r:id="rId8"/>
    <p:sldLayoutId id="2147483675" r:id="rId9"/>
    <p:sldLayoutId id="2147483694" r:id="rId10"/>
    <p:sldLayoutId id="2147483678" r:id="rId11"/>
    <p:sldLayoutId id="2147483679" r:id="rId12"/>
    <p:sldLayoutId id="2147483695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Lucida Grande"/>
        <a:buChar char="–"/>
        <a:defRPr sz="26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Lucida Grande"/>
        <a:buChar char="–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Lucida Grande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Lucida Grande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4" Type="http://schemas.openxmlformats.org/officeDocument/2006/relationships/chart" Target="../charts/char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chart" Target="../charts/char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chart" Target="../charts/char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chart" Target="../charts/chart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chart" Target="../charts/chart2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9.xml"/><Relationship Id="rId3" Type="http://schemas.openxmlformats.org/officeDocument/2006/relationships/chart" Target="../charts/chart28.xml"/><Relationship Id="rId7" Type="http://schemas.openxmlformats.org/officeDocument/2006/relationships/image" Target="../media/image17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6" Type="http://schemas.openxmlformats.org/officeDocument/2006/relationships/package" Target="../embeddings/Microsoft_Excel_Worksheet29.xlsx"/><Relationship Id="rId5" Type="http://schemas.openxmlformats.org/officeDocument/2006/relationships/image" Target="../media/image16.emf"/><Relationship Id="rId4" Type="http://schemas.openxmlformats.org/officeDocument/2006/relationships/package" Target="../embeddings/Microsoft_Excel_Worksheet28.xlsx"/><Relationship Id="rId9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chart" Target="../charts/char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chart" Target="../charts/chart3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chart" Target="../charts/chart3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chart" Target="../charts/chart3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0.xml"/><Relationship Id="rId3" Type="http://schemas.openxmlformats.org/officeDocument/2006/relationships/package" Target="../embeddings/Microsoft_Excel_Worksheet40.xlsx"/><Relationship Id="rId7" Type="http://schemas.openxmlformats.org/officeDocument/2006/relationships/chart" Target="../charts/chart39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emf"/><Relationship Id="rId5" Type="http://schemas.openxmlformats.org/officeDocument/2006/relationships/package" Target="../embeddings/Microsoft_Excel_Worksheet41.xlsx"/><Relationship Id="rId4" Type="http://schemas.openxmlformats.org/officeDocument/2006/relationships/image" Target="../media/image19.emf"/><Relationship Id="rId9" Type="http://schemas.openxmlformats.org/officeDocument/2006/relationships/image" Target="../media/image1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chart" Target="../charts/chart4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chart" Target="../charts/chart4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chart" Target="../charts/chart4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4.PNG"/><Relationship Id="rId4" Type="http://schemas.openxmlformats.org/officeDocument/2006/relationships/chart" Target="../charts/chart4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51.xml"/><Relationship Id="rId4" Type="http://schemas.openxmlformats.org/officeDocument/2006/relationships/chart" Target="../charts/chart5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chart" Target="../charts/chart5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chart" Target="../charts/chart5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chart" Target="../charts/chart5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2.PNG"/><Relationship Id="rId4" Type="http://schemas.openxmlformats.org/officeDocument/2006/relationships/chart" Target="../charts/chart60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62.xml"/><Relationship Id="rId4" Type="http://schemas.openxmlformats.org/officeDocument/2006/relationships/chart" Target="../charts/chart6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chart" Target="../charts/chart6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chart" Target="../charts/chart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chart" Target="../charts/chart69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4.PNG"/><Relationship Id="rId4" Type="http://schemas.openxmlformats.org/officeDocument/2006/relationships/chart" Target="../charts/chart7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9.xml"/><Relationship Id="rId5" Type="http://schemas.openxmlformats.org/officeDocument/2006/relationships/chart" Target="../charts/chart73.xml"/><Relationship Id="rId4" Type="http://schemas.openxmlformats.org/officeDocument/2006/relationships/chart" Target="../charts/chart7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chart" Target="../charts/chart7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chart" Target="../charts/chart7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chart" Target="../charts/chart79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chart" Target="../charts/chart8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3.xml"/><Relationship Id="rId3" Type="http://schemas.openxmlformats.org/officeDocument/2006/relationships/chart" Target="../charts/chart82.xml"/><Relationship Id="rId7" Type="http://schemas.openxmlformats.org/officeDocument/2006/relationships/image" Target="../media/image28.e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9.xml"/><Relationship Id="rId6" Type="http://schemas.openxmlformats.org/officeDocument/2006/relationships/package" Target="../embeddings/Microsoft_Excel_Worksheet87.xlsx"/><Relationship Id="rId5" Type="http://schemas.openxmlformats.org/officeDocument/2006/relationships/image" Target="../media/image27.emf"/><Relationship Id="rId4" Type="http://schemas.openxmlformats.org/officeDocument/2006/relationships/package" Target="../embeddings/Microsoft_Excel_Worksheet86.xlsx"/><Relationship Id="rId9" Type="http://schemas.openxmlformats.org/officeDocument/2006/relationships/image" Target="../media/image2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9.PNG"/><Relationship Id="rId4" Type="http://schemas.openxmlformats.org/officeDocument/2006/relationships/chart" Target="../charts/chart8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7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4.xml"/><Relationship Id="rId5" Type="http://schemas.openxmlformats.org/officeDocument/2006/relationships/chart" Target="../charts/chart89.xml"/><Relationship Id="rId4" Type="http://schemas.openxmlformats.org/officeDocument/2006/relationships/chart" Target="../charts/chart88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chart" Target="../charts/chart90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Quarterly CREST Report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Data to December 2023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559712-4701-802B-7EED-1BE7FF33990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" r="76"/>
          <a:stretch/>
        </p:blipFill>
        <p:spPr>
          <a:xfrm>
            <a:off x="7394275" y="4260456"/>
            <a:ext cx="1662123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05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12663472"/>
              </p:ext>
            </p:extLst>
          </p:nvPr>
        </p:nvGraphicFramePr>
        <p:xfrm>
          <a:off x="213757" y="1570165"/>
          <a:ext cx="5005225" cy="3086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Seafood individual spend has increased by 6% in 2023, behind of protein average of 7%</a:t>
            </a:r>
            <a:endParaRPr lang="en-GB" sz="2400" dirty="0">
              <a:solidFill>
                <a:srgbClr val="00517D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9488" y="4800600"/>
            <a:ext cx="544512" cy="279400"/>
          </a:xfrm>
        </p:spPr>
        <p:txBody>
          <a:bodyPr/>
          <a:lstStyle/>
          <a:p>
            <a:fld id="{35A454EE-6717-4973-901E-6A90AD009CF4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292312" y="4812395"/>
            <a:ext cx="2682875" cy="277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/CREST®, YE Dec 23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7595" y="1200834"/>
            <a:ext cx="27400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cs typeface="Calibri" pitchFamily="34" charset="0"/>
              </a:rPr>
              <a:t>Average Individual Spend </a:t>
            </a:r>
          </a:p>
          <a:p>
            <a:pPr>
              <a:defRPr/>
            </a:pPr>
            <a:r>
              <a:rPr lang="en-US" sz="1200" b="1" dirty="0">
                <a:cs typeface="Calibri" pitchFamily="34" charset="0"/>
              </a:rPr>
              <a:t>YE Dec 23</a:t>
            </a:r>
          </a:p>
        </p:txBody>
      </p:sp>
      <p:cxnSp>
        <p:nvCxnSpPr>
          <p:cNvPr id="28" name="Straight Connector 5"/>
          <p:cNvCxnSpPr>
            <a:cxnSpLocks noChangeShapeType="1"/>
          </p:cNvCxnSpPr>
          <p:nvPr/>
        </p:nvCxnSpPr>
        <p:spPr bwMode="auto">
          <a:xfrm>
            <a:off x="2094176" y="1662499"/>
            <a:ext cx="0" cy="2606510"/>
          </a:xfrm>
          <a:prstGeom prst="line">
            <a:avLst/>
          </a:prstGeom>
          <a:noFill/>
          <a:ln w="25400" algn="ctr">
            <a:solidFill>
              <a:srgbClr val="C00000"/>
            </a:solidFill>
            <a:prstDash val="lg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5956911" y="1190708"/>
            <a:ext cx="2602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30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defRPr>
            </a:lvl1pPr>
          </a:lstStyle>
          <a:p>
            <a:r>
              <a:rPr lang="en-US" sz="1200" b="1" dirty="0">
                <a:solidFill>
                  <a:schemeClr val="tx1"/>
                </a:solidFill>
                <a:ea typeface="+mn-ea"/>
              </a:rPr>
              <a:t>Spend Change</a:t>
            </a:r>
          </a:p>
          <a:p>
            <a:r>
              <a:rPr lang="en-US" sz="1200" b="1" dirty="0">
                <a:solidFill>
                  <a:schemeClr val="tx1"/>
                </a:solidFill>
                <a:ea typeface="+mn-ea"/>
              </a:rPr>
              <a:t>YE Dec 23 vs. '22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62536059"/>
              </p:ext>
            </p:extLst>
          </p:nvPr>
        </p:nvGraphicFramePr>
        <p:xfrm>
          <a:off x="5141343" y="1576562"/>
          <a:ext cx="3752492" cy="299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620618" y="834690"/>
            <a:ext cx="189795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Total Out of Home </a:t>
            </a: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403827" y="2411118"/>
            <a:ext cx="8382000" cy="0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09106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560721305"/>
              </p:ext>
            </p:extLst>
          </p:nvPr>
        </p:nvGraphicFramePr>
        <p:xfrm>
          <a:off x="403827" y="1570166"/>
          <a:ext cx="4815154" cy="298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More than 40% of all Seafood visits were on deal in 2023, with deal dependency growing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9488" y="4800600"/>
            <a:ext cx="544512" cy="279400"/>
          </a:xfrm>
        </p:spPr>
        <p:txBody>
          <a:bodyPr/>
          <a:lstStyle/>
          <a:p>
            <a:fld id="{35A454EE-6717-4973-901E-6A90AD009CF4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210960" y="4802187"/>
            <a:ext cx="2682875" cy="277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03828" y="1224049"/>
            <a:ext cx="27400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rPr>
              <a:t>Deal Rates % </a:t>
            </a:r>
          </a:p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rPr>
              <a:t>YE Dec 23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03827" y="2411118"/>
            <a:ext cx="8382000" cy="0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8" name="Straight Connector 5"/>
          <p:cNvCxnSpPr>
            <a:cxnSpLocks noChangeShapeType="1"/>
          </p:cNvCxnSpPr>
          <p:nvPr/>
        </p:nvCxnSpPr>
        <p:spPr bwMode="auto">
          <a:xfrm>
            <a:off x="1226266" y="1652373"/>
            <a:ext cx="0" cy="2606510"/>
          </a:xfrm>
          <a:prstGeom prst="line">
            <a:avLst/>
          </a:prstGeom>
          <a:noFill/>
          <a:ln w="25400" algn="ctr">
            <a:solidFill>
              <a:srgbClr val="C00000"/>
            </a:solidFill>
            <a:prstDash val="lg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118693" y="1190708"/>
            <a:ext cx="2602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30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defRPr>
            </a:lvl1pPr>
          </a:lstStyle>
          <a:p>
            <a:pPr algn="r">
              <a:defRPr/>
            </a:pPr>
            <a:r>
              <a:rPr lang="en-US" sz="1200" b="1" dirty="0"/>
              <a:t>Deal Rate %</a:t>
            </a:r>
            <a:r>
              <a:rPr lang="en-US" sz="1200" b="1" dirty="0" err="1"/>
              <a:t>pts</a:t>
            </a:r>
            <a:r>
              <a:rPr lang="en-US" sz="1200" b="1" dirty="0"/>
              <a:t> Change</a:t>
            </a:r>
          </a:p>
          <a:p>
            <a:pPr algn="r">
              <a:defRPr/>
            </a:pPr>
            <a:r>
              <a:rPr lang="en-US" sz="1200" b="1" dirty="0"/>
              <a:t>YE Dec 23 vs. '22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858205214"/>
              </p:ext>
            </p:extLst>
          </p:nvPr>
        </p:nvGraphicFramePr>
        <p:xfrm>
          <a:off x="5218982" y="1576562"/>
          <a:ext cx="3674854" cy="299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637596" y="1110842"/>
            <a:ext cx="18402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Total Out of Home</a:t>
            </a:r>
          </a:p>
        </p:txBody>
      </p:sp>
    </p:spTree>
    <p:extLst>
      <p:ext uri="{BB962C8B-B14F-4D97-AF65-F5344CB8AC3E}">
        <p14:creationId xmlns:p14="http://schemas.microsoft.com/office/powerpoint/2010/main" val="4202189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9488" y="4835525"/>
            <a:ext cx="544512" cy="279400"/>
          </a:xfrm>
          <a:prstGeom prst="rect">
            <a:avLst/>
          </a:prstGeom>
        </p:spPr>
        <p:txBody>
          <a:bodyPr/>
          <a:lstStyle/>
          <a:p>
            <a:fld id="{35A454EE-6717-4973-901E-6A90AD009CF4}" type="slidenum">
              <a:rPr lang="en-US" smtClean="0">
                <a:solidFill>
                  <a:srgbClr val="0078BE"/>
                </a:solidFill>
              </a:rPr>
              <a:pPr/>
              <a:t>12</a:t>
            </a:fld>
            <a:endParaRPr lang="en-US" dirty="0">
              <a:solidFill>
                <a:srgbClr val="0078BE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176831" y="2345053"/>
            <a:ext cx="8458200" cy="41195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solidFill>
                  <a:schemeClr val="bg1"/>
                </a:solidFill>
                <a:cs typeface="Calibri" pitchFamily="34" charset="0"/>
              </a:rPr>
              <a:t>Topline Seafood Performance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9144000" cy="211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4"/>
          <p:cNvSpPr txBox="1">
            <a:spLocks/>
          </p:cNvSpPr>
          <p:nvPr/>
        </p:nvSpPr>
        <p:spPr>
          <a:xfrm>
            <a:off x="414338" y="2985027"/>
            <a:ext cx="8450262" cy="1119188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Q4’23 seafood visits and servings are at 81% and 82% of 2019 respectively; Q4.23 Spend is 41% higher than pre-COVID (Q4’19)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Calibri" pitchFamily="34" charset="0"/>
              </a:rPr>
              <a:t>Although seafood visits and servings have grown overall, F&amp;C and FSR channels lost seafood visits and servings in 2023 vs 2022. </a:t>
            </a:r>
            <a:r>
              <a:rPr lang="en-GB" sz="1400" dirty="0">
                <a:solidFill>
                  <a:schemeClr val="bg2"/>
                </a:solidFill>
                <a:latin typeface="+mn-lt"/>
                <a:cs typeface="Calibri" pitchFamily="34" charset="0"/>
              </a:rPr>
              <a:t>QSR continues to be the largest market segment for seafood although with the lower level of incidence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+mn-lt"/>
                <a:cs typeface="Calibri" pitchFamily="34" charset="0"/>
              </a:rPr>
              <a:t>Lunch is a marginally larger seafood daypart compared to dinner; Friday is the busiest seafood day</a:t>
            </a:r>
            <a:endParaRPr lang="en-US" sz="1400" dirty="0">
              <a:solidFill>
                <a:schemeClr val="bg2"/>
              </a:solidFill>
              <a:latin typeface="+mn-lt"/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cs typeface="Calibri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en-US" sz="1400" dirty="0">
              <a:solidFill>
                <a:schemeClr val="bg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0567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0000" y="180000"/>
            <a:ext cx="8388000" cy="647999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Q4’23 seafood visits and servings are at 81% and 82% of Q4’19 respectively; Spend is 41% higher than pre-COVID </a:t>
            </a:r>
            <a:endParaRPr lang="en-GB" sz="2400" dirty="0">
              <a:latin typeface="+mn-lt"/>
            </a:endParaRPr>
          </a:p>
        </p:txBody>
      </p:sp>
      <p:sp>
        <p:nvSpPr>
          <p:cNvPr id="2" name="sheet number"/>
          <p:cNvSpPr>
            <a:spLocks noGrp="1"/>
          </p:cNvSpPr>
          <p:nvPr>
            <p:ph type="sldNum" sz="quarter" idx="4294967295"/>
          </p:nvPr>
        </p:nvSpPr>
        <p:spPr>
          <a:xfrm>
            <a:off x="7010400" y="4749800"/>
            <a:ext cx="2133600" cy="357188"/>
          </a:xfrm>
        </p:spPr>
        <p:txBody>
          <a:bodyPr/>
          <a:lstStyle/>
          <a:p>
            <a:pPr>
              <a:defRPr/>
            </a:pPr>
            <a:fld id="{D905545C-C2CD-A240-87BD-E3760E2DB45B}" type="slidenum">
              <a:rPr lang="en-US" sz="1100" smtClean="0">
                <a:cs typeface="Calibri" pitchFamily="34" charset="0"/>
              </a:rPr>
              <a:pPr>
                <a:defRPr/>
              </a:pPr>
              <a:t>13</a:t>
            </a:fld>
            <a:endParaRPr lang="en-US" sz="1100" dirty="0">
              <a:cs typeface="Calibri" pitchFamily="34" charset="0"/>
            </a:endParaRPr>
          </a:p>
        </p:txBody>
      </p:sp>
      <p:sp>
        <p:nvSpPr>
          <p:cNvPr id="13" name="Loop_1"/>
          <p:cNvSpPr>
            <a:spLocks noGrp="1"/>
          </p:cNvSpPr>
          <p:nvPr>
            <p:ph type="body" sz="quarter" idx="4294967295"/>
          </p:nvPr>
        </p:nvSpPr>
        <p:spPr>
          <a:xfrm>
            <a:off x="465138" y="897340"/>
            <a:ext cx="8678862" cy="22066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en-GB" sz="1700" dirty="0">
                <a:cs typeface="Calibri" pitchFamily="34" charset="0"/>
              </a:rPr>
              <a:t>Seafood Only</a:t>
            </a:r>
          </a:p>
        </p:txBody>
      </p:sp>
      <p:sp>
        <p:nvSpPr>
          <p:cNvPr id="15" name="Titre_1"/>
          <p:cNvSpPr>
            <a:spLocks noGrp="1"/>
          </p:cNvSpPr>
          <p:nvPr>
            <p:ph type="body" sz="quarter" idx="4294967295"/>
          </p:nvPr>
        </p:nvSpPr>
        <p:spPr>
          <a:xfrm>
            <a:off x="0" y="1009650"/>
            <a:ext cx="9144000" cy="220663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  <a:defRPr/>
            </a:pPr>
            <a:r>
              <a:rPr lang="en-US" sz="1700" dirty="0">
                <a:cs typeface="Calibri" pitchFamily="34" charset="0"/>
              </a:rPr>
              <a:t>Components of Spending vs. Year Ago</a:t>
            </a:r>
            <a:endParaRPr lang="fr-FR" sz="1700" dirty="0">
              <a:cs typeface="Calibri" pitchFamily="34" charset="0"/>
            </a:endParaRPr>
          </a:p>
        </p:txBody>
      </p:sp>
      <p:sp>
        <p:nvSpPr>
          <p:cNvPr id="16" name="SASID_1"/>
          <p:cNvSpPr txBox="1"/>
          <p:nvPr/>
        </p:nvSpPr>
        <p:spPr>
          <a:xfrm>
            <a:off x="8534538" y="4981917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>
                <a:solidFill>
                  <a:schemeClr val="bg1"/>
                </a:solidFill>
              </a:rPr>
              <a:t>28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7" name="warning"/>
          <p:cNvSpPr/>
          <p:nvPr/>
        </p:nvSpPr>
        <p:spPr>
          <a:xfrm>
            <a:off x="0" y="4985846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n.a.: Low sample / Numbers flagged grey and italic: Please read as tendencies / ++/--: pcya &gt;+/-15% </a:t>
            </a: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6362963" y="4871416"/>
            <a:ext cx="2699205" cy="27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Dec ‘23</a:t>
            </a:r>
          </a:p>
        </p:txBody>
      </p:sp>
      <p:graphicFrame>
        <p:nvGraphicFramePr>
          <p:cNvPr id="20" name="Graph_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77828200"/>
              </p:ext>
            </p:extLst>
          </p:nvPr>
        </p:nvGraphicFramePr>
        <p:xfrm>
          <a:off x="465138" y="1165320"/>
          <a:ext cx="6035554" cy="2637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" name="Titre_3"/>
          <p:cNvSpPr txBox="1">
            <a:spLocks/>
          </p:cNvSpPr>
          <p:nvPr/>
        </p:nvSpPr>
        <p:spPr>
          <a:xfrm>
            <a:off x="0" y="3717341"/>
            <a:ext cx="9144000" cy="335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Font typeface="Wingdings" charset="0"/>
              <a:buChar char="n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  <a:defRPr/>
            </a:pPr>
            <a:r>
              <a:rPr lang="de-DE" sz="1700" dirty="0">
                <a:solidFill>
                  <a:srgbClr val="00A1DE"/>
                </a:solidFill>
                <a:latin typeface="Calibri" pitchFamily="34" charset="0"/>
                <a:cs typeface="Calibri" pitchFamily="34" charset="0"/>
              </a:rPr>
              <a:t>Total Spend, Servings, Visits and  Avg. Eater Check</a:t>
            </a:r>
            <a:endParaRPr lang="en-US" sz="1700" dirty="0">
              <a:solidFill>
                <a:srgbClr val="00A1DE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Font typeface="Wingdings" charset="0"/>
              <a:buNone/>
              <a:defRPr/>
            </a:pPr>
            <a:endParaRPr lang="fr-FR" sz="1700" dirty="0">
              <a:solidFill>
                <a:srgbClr val="00A1D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24" name="Graph_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33369432"/>
              </p:ext>
            </p:extLst>
          </p:nvPr>
        </p:nvGraphicFramePr>
        <p:xfrm>
          <a:off x="6500692" y="1286460"/>
          <a:ext cx="2178170" cy="2386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FF3845D-6B7A-3D16-46AA-DD0619A2D5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836093"/>
              </p:ext>
            </p:extLst>
          </p:nvPr>
        </p:nvGraphicFramePr>
        <p:xfrm>
          <a:off x="446266" y="4018242"/>
          <a:ext cx="8388354" cy="701799"/>
        </p:xfrm>
        <a:graphic>
          <a:graphicData uri="http://schemas.openxmlformats.org/drawingml/2006/table">
            <a:tbl>
              <a:tblPr/>
              <a:tblGrid>
                <a:gridCol w="1162742">
                  <a:extLst>
                    <a:ext uri="{9D8B030D-6E8A-4147-A177-3AD203B41FA5}">
                      <a16:colId xmlns:a16="http://schemas.microsoft.com/office/drawing/2014/main" val="3938946712"/>
                    </a:ext>
                  </a:extLst>
                </a:gridCol>
                <a:gridCol w="548150">
                  <a:extLst>
                    <a:ext uri="{9D8B030D-6E8A-4147-A177-3AD203B41FA5}">
                      <a16:colId xmlns:a16="http://schemas.microsoft.com/office/drawing/2014/main" val="1667911299"/>
                    </a:ext>
                  </a:extLst>
                </a:gridCol>
                <a:gridCol w="548150">
                  <a:extLst>
                    <a:ext uri="{9D8B030D-6E8A-4147-A177-3AD203B41FA5}">
                      <a16:colId xmlns:a16="http://schemas.microsoft.com/office/drawing/2014/main" val="1798323863"/>
                    </a:ext>
                  </a:extLst>
                </a:gridCol>
                <a:gridCol w="548150">
                  <a:extLst>
                    <a:ext uri="{9D8B030D-6E8A-4147-A177-3AD203B41FA5}">
                      <a16:colId xmlns:a16="http://schemas.microsoft.com/office/drawing/2014/main" val="2901343075"/>
                    </a:ext>
                  </a:extLst>
                </a:gridCol>
                <a:gridCol w="548150">
                  <a:extLst>
                    <a:ext uri="{9D8B030D-6E8A-4147-A177-3AD203B41FA5}">
                      <a16:colId xmlns:a16="http://schemas.microsoft.com/office/drawing/2014/main" val="1359550882"/>
                    </a:ext>
                  </a:extLst>
                </a:gridCol>
                <a:gridCol w="548150">
                  <a:extLst>
                    <a:ext uri="{9D8B030D-6E8A-4147-A177-3AD203B41FA5}">
                      <a16:colId xmlns:a16="http://schemas.microsoft.com/office/drawing/2014/main" val="2154642025"/>
                    </a:ext>
                  </a:extLst>
                </a:gridCol>
                <a:gridCol w="548150">
                  <a:extLst>
                    <a:ext uri="{9D8B030D-6E8A-4147-A177-3AD203B41FA5}">
                      <a16:colId xmlns:a16="http://schemas.microsoft.com/office/drawing/2014/main" val="2227150766"/>
                    </a:ext>
                  </a:extLst>
                </a:gridCol>
                <a:gridCol w="548150">
                  <a:extLst>
                    <a:ext uri="{9D8B030D-6E8A-4147-A177-3AD203B41FA5}">
                      <a16:colId xmlns:a16="http://schemas.microsoft.com/office/drawing/2014/main" val="432789077"/>
                    </a:ext>
                  </a:extLst>
                </a:gridCol>
                <a:gridCol w="548150">
                  <a:extLst>
                    <a:ext uri="{9D8B030D-6E8A-4147-A177-3AD203B41FA5}">
                      <a16:colId xmlns:a16="http://schemas.microsoft.com/office/drawing/2014/main" val="1500355373"/>
                    </a:ext>
                  </a:extLst>
                </a:gridCol>
                <a:gridCol w="548150">
                  <a:extLst>
                    <a:ext uri="{9D8B030D-6E8A-4147-A177-3AD203B41FA5}">
                      <a16:colId xmlns:a16="http://schemas.microsoft.com/office/drawing/2014/main" val="2138279598"/>
                    </a:ext>
                  </a:extLst>
                </a:gridCol>
                <a:gridCol w="523234">
                  <a:extLst>
                    <a:ext uri="{9D8B030D-6E8A-4147-A177-3AD203B41FA5}">
                      <a16:colId xmlns:a16="http://schemas.microsoft.com/office/drawing/2014/main" val="2301183837"/>
                    </a:ext>
                  </a:extLst>
                </a:gridCol>
                <a:gridCol w="589676">
                  <a:extLst>
                    <a:ext uri="{9D8B030D-6E8A-4147-A177-3AD203B41FA5}">
                      <a16:colId xmlns:a16="http://schemas.microsoft.com/office/drawing/2014/main" val="612042670"/>
                    </a:ext>
                  </a:extLst>
                </a:gridCol>
                <a:gridCol w="589676">
                  <a:extLst>
                    <a:ext uri="{9D8B030D-6E8A-4147-A177-3AD203B41FA5}">
                      <a16:colId xmlns:a16="http://schemas.microsoft.com/office/drawing/2014/main" val="2692721543"/>
                    </a:ext>
                  </a:extLst>
                </a:gridCol>
                <a:gridCol w="589676">
                  <a:extLst>
                    <a:ext uri="{9D8B030D-6E8A-4147-A177-3AD203B41FA5}">
                      <a16:colId xmlns:a16="http://schemas.microsoft.com/office/drawing/2014/main" val="2965881554"/>
                    </a:ext>
                  </a:extLst>
                </a:gridCol>
              </a:tblGrid>
              <a:tr h="120427"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Q4 2021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Q1 2022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Q2 2022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Q3 2022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Q4 2022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Q1 2023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Q2 2023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Q3 2023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Q4 2023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YE Dec'21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YE Dec'22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700" b="1" i="0" u="none" strike="noStrike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YE Dec'23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957414"/>
                  </a:ext>
                </a:extLst>
              </a:tr>
              <a:tr h="14534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Visits, m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203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177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190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226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203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209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202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227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212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737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796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850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586177"/>
                  </a:ext>
                </a:extLst>
              </a:tr>
              <a:tr h="14534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Servings, m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238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207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216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263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242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237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231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267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254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856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929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988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5864755"/>
                  </a:ext>
                </a:extLst>
              </a:tr>
              <a:tr h="14534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Spend, £m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1,013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993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1,213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1,171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875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1,278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1,747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1,197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1,723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3,509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4,265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5,920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014928"/>
                  </a:ext>
                </a:extLst>
              </a:tr>
              <a:tr h="14534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7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Avg. Eater Check, £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4.99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5.61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6.38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5.18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4.32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6.10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8.65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5.28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8.13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7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4.76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5.36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6.96 </a:t>
                      </a:r>
                    </a:p>
                  </a:txBody>
                  <a:tcPr marL="4153" marR="4153" marT="4153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4120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6783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38572" y="352511"/>
            <a:ext cx="8611218" cy="46250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Although seafood visits and servings have grown overall, F&amp;C and FSR channels lost seafood visits and servings in 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550457" y="1857472"/>
            <a:ext cx="20386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cs typeface="Calibri" pitchFamily="34" charset="0"/>
              </a:rPr>
              <a:t>Seafood Visits (bn)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5954310" y="1857472"/>
            <a:ext cx="2424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cs typeface="Calibri" pitchFamily="34" charset="0"/>
              </a:rPr>
              <a:t>Seafood Servings (bn</a:t>
            </a:r>
            <a:r>
              <a:rPr lang="en-GB" sz="1400" dirty="0"/>
              <a:t>)</a:t>
            </a:r>
          </a:p>
        </p:txBody>
      </p:sp>
      <p:cxnSp>
        <p:nvCxnSpPr>
          <p:cNvPr id="82" name="Straight Connector 81"/>
          <p:cNvCxnSpPr/>
          <p:nvPr/>
        </p:nvCxnSpPr>
        <p:spPr>
          <a:xfrm>
            <a:off x="5638800" y="1860511"/>
            <a:ext cx="0" cy="2942984"/>
          </a:xfrm>
          <a:prstGeom prst="line">
            <a:avLst/>
          </a:prstGeom>
          <a:ln w="28575" cmpd="sng">
            <a:solidFill>
              <a:schemeClr val="bg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 flipH="1">
            <a:off x="193817" y="3815154"/>
            <a:ext cx="8823672" cy="0"/>
          </a:xfrm>
          <a:prstGeom prst="line">
            <a:avLst/>
          </a:prstGeom>
          <a:ln w="28575" cmpd="sng">
            <a:solidFill>
              <a:schemeClr val="bg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 flipH="1">
            <a:off x="225475" y="3508937"/>
            <a:ext cx="8823672" cy="0"/>
          </a:xfrm>
          <a:prstGeom prst="line">
            <a:avLst/>
          </a:prstGeom>
          <a:ln w="28575" cmpd="sng">
            <a:solidFill>
              <a:schemeClr val="bg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88"/>
          <p:cNvCxnSpPr/>
          <p:nvPr/>
        </p:nvCxnSpPr>
        <p:spPr>
          <a:xfrm flipH="1">
            <a:off x="196707" y="3183311"/>
            <a:ext cx="8823672" cy="0"/>
          </a:xfrm>
          <a:prstGeom prst="line">
            <a:avLst/>
          </a:prstGeom>
          <a:ln w="28575" cmpd="sng">
            <a:solidFill>
              <a:schemeClr val="bg2"/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Freeform 16"/>
          <p:cNvSpPr>
            <a:spLocks noEditPoints="1"/>
          </p:cNvSpPr>
          <p:nvPr/>
        </p:nvSpPr>
        <p:spPr bwMode="auto">
          <a:xfrm>
            <a:off x="3970844" y="1174793"/>
            <a:ext cx="1115400" cy="694591"/>
          </a:xfrm>
          <a:custGeom>
            <a:avLst/>
            <a:gdLst>
              <a:gd name="T0" fmla="*/ 288 w 309"/>
              <a:gd name="T1" fmla="*/ 55 h 259"/>
              <a:gd name="T2" fmla="*/ 288 w 309"/>
              <a:gd name="T3" fmla="*/ 49 h 259"/>
              <a:gd name="T4" fmla="*/ 285 w 309"/>
              <a:gd name="T5" fmla="*/ 43 h 259"/>
              <a:gd name="T6" fmla="*/ 261 w 309"/>
              <a:gd name="T7" fmla="*/ 47 h 259"/>
              <a:gd name="T8" fmla="*/ 262 w 309"/>
              <a:gd name="T9" fmla="*/ 51 h 259"/>
              <a:gd name="T10" fmla="*/ 251 w 309"/>
              <a:gd name="T11" fmla="*/ 60 h 259"/>
              <a:gd name="T12" fmla="*/ 227 w 309"/>
              <a:gd name="T13" fmla="*/ 26 h 259"/>
              <a:gd name="T14" fmla="*/ 216 w 309"/>
              <a:gd name="T15" fmla="*/ 0 h 259"/>
              <a:gd name="T16" fmla="*/ 206 w 309"/>
              <a:gd name="T17" fmla="*/ 26 h 259"/>
              <a:gd name="T18" fmla="*/ 185 w 309"/>
              <a:gd name="T19" fmla="*/ 57 h 259"/>
              <a:gd name="T20" fmla="*/ 141 w 309"/>
              <a:gd name="T21" fmla="*/ 47 h 259"/>
              <a:gd name="T22" fmla="*/ 110 w 309"/>
              <a:gd name="T23" fmla="*/ 44 h 259"/>
              <a:gd name="T24" fmla="*/ 113 w 309"/>
              <a:gd name="T25" fmla="*/ 26 h 259"/>
              <a:gd name="T26" fmla="*/ 88 w 309"/>
              <a:gd name="T27" fmla="*/ 21 h 259"/>
              <a:gd name="T28" fmla="*/ 75 w 309"/>
              <a:gd name="T29" fmla="*/ 53 h 259"/>
              <a:gd name="T30" fmla="*/ 65 w 309"/>
              <a:gd name="T31" fmla="*/ 51 h 259"/>
              <a:gd name="T32" fmla="*/ 65 w 309"/>
              <a:gd name="T33" fmla="*/ 24 h 259"/>
              <a:gd name="T34" fmla="*/ 36 w 309"/>
              <a:gd name="T35" fmla="*/ 46 h 259"/>
              <a:gd name="T36" fmla="*/ 29 w 309"/>
              <a:gd name="T37" fmla="*/ 51 h 259"/>
              <a:gd name="T38" fmla="*/ 4 w 309"/>
              <a:gd name="T39" fmla="*/ 137 h 259"/>
              <a:gd name="T40" fmla="*/ 14 w 309"/>
              <a:gd name="T41" fmla="*/ 135 h 259"/>
              <a:gd name="T42" fmla="*/ 29 w 309"/>
              <a:gd name="T43" fmla="*/ 108 h 259"/>
              <a:gd name="T44" fmla="*/ 32 w 309"/>
              <a:gd name="T45" fmla="*/ 217 h 259"/>
              <a:gd name="T46" fmla="*/ 44 w 309"/>
              <a:gd name="T47" fmla="*/ 237 h 259"/>
              <a:gd name="T48" fmla="*/ 50 w 309"/>
              <a:gd name="T49" fmla="*/ 216 h 259"/>
              <a:gd name="T50" fmla="*/ 65 w 309"/>
              <a:gd name="T51" fmla="*/ 241 h 259"/>
              <a:gd name="T52" fmla="*/ 72 w 309"/>
              <a:gd name="T53" fmla="*/ 139 h 259"/>
              <a:gd name="T54" fmla="*/ 75 w 309"/>
              <a:gd name="T55" fmla="*/ 145 h 259"/>
              <a:gd name="T56" fmla="*/ 77 w 309"/>
              <a:gd name="T57" fmla="*/ 149 h 259"/>
              <a:gd name="T58" fmla="*/ 78 w 309"/>
              <a:gd name="T59" fmla="*/ 242 h 259"/>
              <a:gd name="T60" fmla="*/ 96 w 309"/>
              <a:gd name="T61" fmla="*/ 239 h 259"/>
              <a:gd name="T62" fmla="*/ 115 w 309"/>
              <a:gd name="T63" fmla="*/ 183 h 259"/>
              <a:gd name="T64" fmla="*/ 126 w 309"/>
              <a:gd name="T65" fmla="*/ 257 h 259"/>
              <a:gd name="T66" fmla="*/ 144 w 309"/>
              <a:gd name="T67" fmla="*/ 250 h 259"/>
              <a:gd name="T68" fmla="*/ 155 w 309"/>
              <a:gd name="T69" fmla="*/ 180 h 259"/>
              <a:gd name="T70" fmla="*/ 165 w 309"/>
              <a:gd name="T71" fmla="*/ 239 h 259"/>
              <a:gd name="T72" fmla="*/ 174 w 309"/>
              <a:gd name="T73" fmla="*/ 258 h 259"/>
              <a:gd name="T74" fmla="*/ 188 w 309"/>
              <a:gd name="T75" fmla="*/ 230 h 259"/>
              <a:gd name="T76" fmla="*/ 222 w 309"/>
              <a:gd name="T77" fmla="*/ 183 h 259"/>
              <a:gd name="T78" fmla="*/ 245 w 309"/>
              <a:gd name="T79" fmla="*/ 238 h 259"/>
              <a:gd name="T80" fmla="*/ 264 w 309"/>
              <a:gd name="T81" fmla="*/ 259 h 259"/>
              <a:gd name="T82" fmla="*/ 268 w 309"/>
              <a:gd name="T83" fmla="*/ 233 h 259"/>
              <a:gd name="T84" fmla="*/ 270 w 309"/>
              <a:gd name="T85" fmla="*/ 240 h 259"/>
              <a:gd name="T86" fmla="*/ 281 w 309"/>
              <a:gd name="T87" fmla="*/ 238 h 259"/>
              <a:gd name="T88" fmla="*/ 290 w 309"/>
              <a:gd name="T89" fmla="*/ 194 h 259"/>
              <a:gd name="T90" fmla="*/ 300 w 309"/>
              <a:gd name="T91" fmla="*/ 151 h 259"/>
              <a:gd name="T92" fmla="*/ 308 w 309"/>
              <a:gd name="T93" fmla="*/ 139 h 259"/>
              <a:gd name="T94" fmla="*/ 141 w 309"/>
              <a:gd name="T95" fmla="*/ 98 h 259"/>
              <a:gd name="T96" fmla="*/ 140 w 309"/>
              <a:gd name="T97" fmla="*/ 113 h 259"/>
              <a:gd name="T98" fmla="*/ 191 w 309"/>
              <a:gd name="T99" fmla="*/ 99 h 259"/>
              <a:gd name="T100" fmla="*/ 175 w 309"/>
              <a:gd name="T101" fmla="*/ 80 h 259"/>
              <a:gd name="T102" fmla="*/ 181 w 309"/>
              <a:gd name="T103" fmla="*/ 102 h 259"/>
              <a:gd name="T104" fmla="*/ 178 w 309"/>
              <a:gd name="T105" fmla="*/ 103 h 259"/>
              <a:gd name="T106" fmla="*/ 182 w 309"/>
              <a:gd name="T107" fmla="*/ 180 h 259"/>
              <a:gd name="T108" fmla="*/ 254 w 309"/>
              <a:gd name="T109" fmla="*/ 97 h 259"/>
              <a:gd name="T110" fmla="*/ 246 w 309"/>
              <a:gd name="T111" fmla="*/ 120 h 259"/>
              <a:gd name="T112" fmla="*/ 258 w 309"/>
              <a:gd name="T113" fmla="*/ 195 h 259"/>
              <a:gd name="T114" fmla="*/ 260 w 309"/>
              <a:gd name="T115" fmla="*/ 236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9" h="259">
                <a:moveTo>
                  <a:pt x="308" y="139"/>
                </a:moveTo>
                <a:cubicBezTo>
                  <a:pt x="304" y="117"/>
                  <a:pt x="302" y="95"/>
                  <a:pt x="302" y="93"/>
                </a:cubicBezTo>
                <a:cubicBezTo>
                  <a:pt x="302" y="92"/>
                  <a:pt x="301" y="87"/>
                  <a:pt x="301" y="85"/>
                </a:cubicBezTo>
                <a:cubicBezTo>
                  <a:pt x="301" y="83"/>
                  <a:pt x="300" y="78"/>
                  <a:pt x="300" y="74"/>
                </a:cubicBezTo>
                <a:cubicBezTo>
                  <a:pt x="300" y="70"/>
                  <a:pt x="298" y="61"/>
                  <a:pt x="290" y="56"/>
                </a:cubicBezTo>
                <a:cubicBezTo>
                  <a:pt x="289" y="56"/>
                  <a:pt x="287" y="55"/>
                  <a:pt x="286" y="55"/>
                </a:cubicBezTo>
                <a:cubicBezTo>
                  <a:pt x="286" y="55"/>
                  <a:pt x="287" y="55"/>
                  <a:pt x="288" y="55"/>
                </a:cubicBezTo>
                <a:cubicBezTo>
                  <a:pt x="289" y="55"/>
                  <a:pt x="287" y="54"/>
                  <a:pt x="286" y="53"/>
                </a:cubicBezTo>
                <a:cubicBezTo>
                  <a:pt x="285" y="52"/>
                  <a:pt x="284" y="50"/>
                  <a:pt x="285" y="50"/>
                </a:cubicBezTo>
                <a:cubicBezTo>
                  <a:pt x="285" y="51"/>
                  <a:pt x="286" y="52"/>
                  <a:pt x="287" y="52"/>
                </a:cubicBezTo>
                <a:cubicBezTo>
                  <a:pt x="289" y="53"/>
                  <a:pt x="287" y="51"/>
                  <a:pt x="286" y="51"/>
                </a:cubicBezTo>
                <a:cubicBezTo>
                  <a:pt x="286" y="51"/>
                  <a:pt x="285" y="49"/>
                  <a:pt x="284" y="48"/>
                </a:cubicBezTo>
                <a:cubicBezTo>
                  <a:pt x="284" y="48"/>
                  <a:pt x="284" y="47"/>
                  <a:pt x="284" y="48"/>
                </a:cubicBezTo>
                <a:cubicBezTo>
                  <a:pt x="285" y="48"/>
                  <a:pt x="286" y="50"/>
                  <a:pt x="288" y="49"/>
                </a:cubicBezTo>
                <a:cubicBezTo>
                  <a:pt x="289" y="49"/>
                  <a:pt x="288" y="49"/>
                  <a:pt x="288" y="49"/>
                </a:cubicBezTo>
                <a:cubicBezTo>
                  <a:pt x="287" y="49"/>
                  <a:pt x="286" y="48"/>
                  <a:pt x="285" y="46"/>
                </a:cubicBezTo>
                <a:cubicBezTo>
                  <a:pt x="284" y="44"/>
                  <a:pt x="285" y="45"/>
                  <a:pt x="285" y="45"/>
                </a:cubicBezTo>
                <a:cubicBezTo>
                  <a:pt x="285" y="45"/>
                  <a:pt x="285" y="45"/>
                  <a:pt x="286" y="47"/>
                </a:cubicBezTo>
                <a:cubicBezTo>
                  <a:pt x="287" y="48"/>
                  <a:pt x="287" y="47"/>
                  <a:pt x="287" y="47"/>
                </a:cubicBezTo>
                <a:cubicBezTo>
                  <a:pt x="287" y="46"/>
                  <a:pt x="286" y="46"/>
                  <a:pt x="285" y="44"/>
                </a:cubicBezTo>
                <a:cubicBezTo>
                  <a:pt x="285" y="43"/>
                  <a:pt x="285" y="42"/>
                  <a:pt x="285" y="43"/>
                </a:cubicBezTo>
                <a:cubicBezTo>
                  <a:pt x="286" y="44"/>
                  <a:pt x="286" y="46"/>
                  <a:pt x="288" y="46"/>
                </a:cubicBezTo>
                <a:cubicBezTo>
                  <a:pt x="287" y="46"/>
                  <a:pt x="286" y="43"/>
                  <a:pt x="286" y="43"/>
                </a:cubicBezTo>
                <a:cubicBezTo>
                  <a:pt x="286" y="43"/>
                  <a:pt x="287" y="39"/>
                  <a:pt x="287" y="36"/>
                </a:cubicBezTo>
                <a:cubicBezTo>
                  <a:pt x="288" y="7"/>
                  <a:pt x="265" y="16"/>
                  <a:pt x="263" y="23"/>
                </a:cubicBezTo>
                <a:cubicBezTo>
                  <a:pt x="260" y="29"/>
                  <a:pt x="261" y="34"/>
                  <a:pt x="261" y="36"/>
                </a:cubicBezTo>
                <a:cubicBezTo>
                  <a:pt x="261" y="38"/>
                  <a:pt x="262" y="43"/>
                  <a:pt x="262" y="44"/>
                </a:cubicBezTo>
                <a:cubicBezTo>
                  <a:pt x="262" y="45"/>
                  <a:pt x="261" y="46"/>
                  <a:pt x="261" y="47"/>
                </a:cubicBezTo>
                <a:cubicBezTo>
                  <a:pt x="260" y="48"/>
                  <a:pt x="260" y="48"/>
                  <a:pt x="261" y="48"/>
                </a:cubicBezTo>
                <a:cubicBezTo>
                  <a:pt x="261" y="48"/>
                  <a:pt x="262" y="46"/>
                  <a:pt x="262" y="46"/>
                </a:cubicBezTo>
                <a:cubicBezTo>
                  <a:pt x="262" y="47"/>
                  <a:pt x="262" y="48"/>
                  <a:pt x="262" y="48"/>
                </a:cubicBezTo>
                <a:cubicBezTo>
                  <a:pt x="261" y="49"/>
                  <a:pt x="259" y="50"/>
                  <a:pt x="260" y="50"/>
                </a:cubicBezTo>
                <a:cubicBezTo>
                  <a:pt x="260" y="50"/>
                  <a:pt x="261" y="50"/>
                  <a:pt x="261" y="51"/>
                </a:cubicBezTo>
                <a:cubicBezTo>
                  <a:pt x="260" y="51"/>
                  <a:pt x="260" y="52"/>
                  <a:pt x="261" y="51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62" y="51"/>
                  <a:pt x="262" y="51"/>
                  <a:pt x="261" y="52"/>
                </a:cubicBezTo>
                <a:cubicBezTo>
                  <a:pt x="259" y="53"/>
                  <a:pt x="262" y="52"/>
                  <a:pt x="262" y="52"/>
                </a:cubicBezTo>
                <a:cubicBezTo>
                  <a:pt x="261" y="53"/>
                  <a:pt x="261" y="53"/>
                  <a:pt x="260" y="53"/>
                </a:cubicBezTo>
                <a:cubicBezTo>
                  <a:pt x="259" y="54"/>
                  <a:pt x="260" y="54"/>
                  <a:pt x="261" y="53"/>
                </a:cubicBezTo>
                <a:cubicBezTo>
                  <a:pt x="262" y="53"/>
                  <a:pt x="262" y="54"/>
                  <a:pt x="260" y="55"/>
                </a:cubicBezTo>
                <a:cubicBezTo>
                  <a:pt x="258" y="55"/>
                  <a:pt x="255" y="57"/>
                  <a:pt x="251" y="59"/>
                </a:cubicBezTo>
                <a:cubicBezTo>
                  <a:pt x="251" y="60"/>
                  <a:pt x="251" y="60"/>
                  <a:pt x="251" y="60"/>
                </a:cubicBezTo>
                <a:cubicBezTo>
                  <a:pt x="251" y="59"/>
                  <a:pt x="251" y="58"/>
                  <a:pt x="251" y="56"/>
                </a:cubicBezTo>
                <a:cubicBezTo>
                  <a:pt x="251" y="52"/>
                  <a:pt x="248" y="48"/>
                  <a:pt x="247" y="48"/>
                </a:cubicBezTo>
                <a:cubicBezTo>
                  <a:pt x="246" y="47"/>
                  <a:pt x="242" y="45"/>
                  <a:pt x="238" y="44"/>
                </a:cubicBezTo>
                <a:cubicBezTo>
                  <a:pt x="234" y="43"/>
                  <a:pt x="230" y="42"/>
                  <a:pt x="228" y="41"/>
                </a:cubicBezTo>
                <a:cubicBezTo>
                  <a:pt x="227" y="39"/>
                  <a:pt x="227" y="39"/>
                  <a:pt x="226" y="37"/>
                </a:cubicBezTo>
                <a:cubicBezTo>
                  <a:pt x="226" y="36"/>
                  <a:pt x="227" y="27"/>
                  <a:pt x="227" y="27"/>
                </a:cubicBezTo>
                <a:cubicBezTo>
                  <a:pt x="227" y="27"/>
                  <a:pt x="227" y="26"/>
                  <a:pt x="227" y="26"/>
                </a:cubicBezTo>
                <a:cubicBezTo>
                  <a:pt x="228" y="26"/>
                  <a:pt x="229" y="26"/>
                  <a:pt x="230" y="25"/>
                </a:cubicBezTo>
                <a:cubicBezTo>
                  <a:pt x="231" y="23"/>
                  <a:pt x="231" y="20"/>
                  <a:pt x="231" y="19"/>
                </a:cubicBezTo>
                <a:cubicBezTo>
                  <a:pt x="231" y="18"/>
                  <a:pt x="230" y="18"/>
                  <a:pt x="230" y="18"/>
                </a:cubicBezTo>
                <a:cubicBezTo>
                  <a:pt x="230" y="18"/>
                  <a:pt x="229" y="18"/>
                  <a:pt x="229" y="18"/>
                </a:cubicBezTo>
                <a:cubicBezTo>
                  <a:pt x="229" y="18"/>
                  <a:pt x="230" y="14"/>
                  <a:pt x="230" y="11"/>
                </a:cubicBezTo>
                <a:cubicBezTo>
                  <a:pt x="230" y="8"/>
                  <a:pt x="227" y="5"/>
                  <a:pt x="226" y="3"/>
                </a:cubicBezTo>
                <a:cubicBezTo>
                  <a:pt x="224" y="1"/>
                  <a:pt x="219" y="0"/>
                  <a:pt x="216" y="0"/>
                </a:cubicBezTo>
                <a:cubicBezTo>
                  <a:pt x="213" y="0"/>
                  <a:pt x="208" y="3"/>
                  <a:pt x="206" y="6"/>
                </a:cubicBezTo>
                <a:cubicBezTo>
                  <a:pt x="204" y="10"/>
                  <a:pt x="205" y="15"/>
                  <a:pt x="205" y="16"/>
                </a:cubicBezTo>
                <a:cubicBezTo>
                  <a:pt x="205" y="17"/>
                  <a:pt x="206" y="18"/>
                  <a:pt x="206" y="18"/>
                </a:cubicBezTo>
                <a:cubicBezTo>
                  <a:pt x="206" y="18"/>
                  <a:pt x="205" y="18"/>
                  <a:pt x="205" y="18"/>
                </a:cubicBezTo>
                <a:cubicBezTo>
                  <a:pt x="205" y="18"/>
                  <a:pt x="204" y="19"/>
                  <a:pt x="204" y="20"/>
                </a:cubicBezTo>
                <a:cubicBezTo>
                  <a:pt x="204" y="21"/>
                  <a:pt x="205" y="24"/>
                  <a:pt x="205" y="25"/>
                </a:cubicBezTo>
                <a:cubicBezTo>
                  <a:pt x="205" y="25"/>
                  <a:pt x="206" y="26"/>
                  <a:pt x="206" y="26"/>
                </a:cubicBezTo>
                <a:cubicBezTo>
                  <a:pt x="207" y="26"/>
                  <a:pt x="207" y="25"/>
                  <a:pt x="207" y="25"/>
                </a:cubicBezTo>
                <a:cubicBezTo>
                  <a:pt x="207" y="25"/>
                  <a:pt x="208" y="27"/>
                  <a:pt x="208" y="28"/>
                </a:cubicBezTo>
                <a:cubicBezTo>
                  <a:pt x="209" y="29"/>
                  <a:pt x="209" y="39"/>
                  <a:pt x="209" y="39"/>
                </a:cubicBezTo>
                <a:cubicBezTo>
                  <a:pt x="206" y="41"/>
                  <a:pt x="206" y="41"/>
                  <a:pt x="206" y="41"/>
                </a:cubicBezTo>
                <a:cubicBezTo>
                  <a:pt x="206" y="41"/>
                  <a:pt x="202" y="42"/>
                  <a:pt x="199" y="43"/>
                </a:cubicBezTo>
                <a:cubicBezTo>
                  <a:pt x="196" y="43"/>
                  <a:pt x="190" y="44"/>
                  <a:pt x="188" y="46"/>
                </a:cubicBezTo>
                <a:cubicBezTo>
                  <a:pt x="186" y="48"/>
                  <a:pt x="185" y="54"/>
                  <a:pt x="185" y="57"/>
                </a:cubicBezTo>
                <a:cubicBezTo>
                  <a:pt x="185" y="58"/>
                  <a:pt x="184" y="59"/>
                  <a:pt x="184" y="60"/>
                </a:cubicBezTo>
                <a:cubicBezTo>
                  <a:pt x="184" y="60"/>
                  <a:pt x="184" y="59"/>
                  <a:pt x="183" y="59"/>
                </a:cubicBezTo>
                <a:cubicBezTo>
                  <a:pt x="182" y="56"/>
                  <a:pt x="176" y="53"/>
                  <a:pt x="175" y="50"/>
                </a:cubicBezTo>
                <a:cubicBezTo>
                  <a:pt x="174" y="48"/>
                  <a:pt x="174" y="40"/>
                  <a:pt x="174" y="38"/>
                </a:cubicBezTo>
                <a:cubicBezTo>
                  <a:pt x="172" y="5"/>
                  <a:pt x="155" y="7"/>
                  <a:pt x="155" y="7"/>
                </a:cubicBezTo>
                <a:cubicBezTo>
                  <a:pt x="155" y="7"/>
                  <a:pt x="142" y="3"/>
                  <a:pt x="139" y="37"/>
                </a:cubicBezTo>
                <a:cubicBezTo>
                  <a:pt x="139" y="40"/>
                  <a:pt x="139" y="44"/>
                  <a:pt x="141" y="47"/>
                </a:cubicBezTo>
                <a:cubicBezTo>
                  <a:pt x="142" y="50"/>
                  <a:pt x="143" y="49"/>
                  <a:pt x="142" y="50"/>
                </a:cubicBezTo>
                <a:cubicBezTo>
                  <a:pt x="141" y="51"/>
                  <a:pt x="141" y="52"/>
                  <a:pt x="141" y="52"/>
                </a:cubicBezTo>
                <a:cubicBezTo>
                  <a:pt x="135" y="53"/>
                  <a:pt x="135" y="53"/>
                  <a:pt x="135" y="53"/>
                </a:cubicBezTo>
                <a:cubicBezTo>
                  <a:pt x="135" y="53"/>
                  <a:pt x="133" y="54"/>
                  <a:pt x="131" y="55"/>
                </a:cubicBezTo>
                <a:cubicBezTo>
                  <a:pt x="130" y="54"/>
                  <a:pt x="129" y="53"/>
                  <a:pt x="128" y="53"/>
                </a:cubicBezTo>
                <a:cubicBezTo>
                  <a:pt x="125" y="51"/>
                  <a:pt x="118" y="48"/>
                  <a:pt x="115" y="47"/>
                </a:cubicBezTo>
                <a:cubicBezTo>
                  <a:pt x="112" y="46"/>
                  <a:pt x="110" y="46"/>
                  <a:pt x="110" y="44"/>
                </a:cubicBezTo>
                <a:cubicBezTo>
                  <a:pt x="110" y="43"/>
                  <a:pt x="110" y="41"/>
                  <a:pt x="110" y="41"/>
                </a:cubicBezTo>
                <a:cubicBezTo>
                  <a:pt x="110" y="41"/>
                  <a:pt x="110" y="37"/>
                  <a:pt x="111" y="36"/>
                </a:cubicBezTo>
                <a:cubicBezTo>
                  <a:pt x="111" y="36"/>
                  <a:pt x="112" y="33"/>
                  <a:pt x="112" y="32"/>
                </a:cubicBezTo>
                <a:cubicBezTo>
                  <a:pt x="112" y="31"/>
                  <a:pt x="113" y="32"/>
                  <a:pt x="113" y="31"/>
                </a:cubicBezTo>
                <a:cubicBezTo>
                  <a:pt x="113" y="31"/>
                  <a:pt x="113" y="31"/>
                  <a:pt x="113" y="30"/>
                </a:cubicBezTo>
                <a:cubicBezTo>
                  <a:pt x="113" y="30"/>
                  <a:pt x="113" y="29"/>
                  <a:pt x="113" y="29"/>
                </a:cubicBezTo>
                <a:cubicBezTo>
                  <a:pt x="113" y="28"/>
                  <a:pt x="113" y="26"/>
                  <a:pt x="113" y="26"/>
                </a:cubicBezTo>
                <a:cubicBezTo>
                  <a:pt x="113" y="25"/>
                  <a:pt x="113" y="22"/>
                  <a:pt x="113" y="21"/>
                </a:cubicBezTo>
                <a:cubicBezTo>
                  <a:pt x="113" y="21"/>
                  <a:pt x="113" y="18"/>
                  <a:pt x="113" y="17"/>
                </a:cubicBezTo>
                <a:cubicBezTo>
                  <a:pt x="113" y="17"/>
                  <a:pt x="113" y="13"/>
                  <a:pt x="112" y="11"/>
                </a:cubicBezTo>
                <a:cubicBezTo>
                  <a:pt x="111" y="8"/>
                  <a:pt x="109" y="4"/>
                  <a:pt x="105" y="4"/>
                </a:cubicBezTo>
                <a:cubicBezTo>
                  <a:pt x="100" y="3"/>
                  <a:pt x="96" y="4"/>
                  <a:pt x="94" y="5"/>
                </a:cubicBezTo>
                <a:cubicBezTo>
                  <a:pt x="93" y="6"/>
                  <a:pt x="89" y="10"/>
                  <a:pt x="88" y="12"/>
                </a:cubicBezTo>
                <a:cubicBezTo>
                  <a:pt x="88" y="15"/>
                  <a:pt x="88" y="21"/>
                  <a:pt x="88" y="21"/>
                </a:cubicBezTo>
                <a:cubicBezTo>
                  <a:pt x="88" y="22"/>
                  <a:pt x="88" y="26"/>
                  <a:pt x="88" y="27"/>
                </a:cubicBezTo>
                <a:cubicBezTo>
                  <a:pt x="88" y="28"/>
                  <a:pt x="89" y="30"/>
                  <a:pt x="90" y="30"/>
                </a:cubicBezTo>
                <a:cubicBezTo>
                  <a:pt x="92" y="30"/>
                  <a:pt x="91" y="30"/>
                  <a:pt x="91" y="30"/>
                </a:cubicBezTo>
                <a:cubicBezTo>
                  <a:pt x="91" y="30"/>
                  <a:pt x="92" y="33"/>
                  <a:pt x="92" y="36"/>
                </a:cubicBezTo>
                <a:cubicBezTo>
                  <a:pt x="93" y="39"/>
                  <a:pt x="93" y="39"/>
                  <a:pt x="93" y="39"/>
                </a:cubicBezTo>
                <a:cubicBezTo>
                  <a:pt x="93" y="39"/>
                  <a:pt x="93" y="43"/>
                  <a:pt x="91" y="44"/>
                </a:cubicBezTo>
                <a:cubicBezTo>
                  <a:pt x="89" y="45"/>
                  <a:pt x="75" y="53"/>
                  <a:pt x="75" y="53"/>
                </a:cubicBezTo>
                <a:cubicBezTo>
                  <a:pt x="75" y="53"/>
                  <a:pt x="71" y="55"/>
                  <a:pt x="69" y="58"/>
                </a:cubicBezTo>
                <a:cubicBezTo>
                  <a:pt x="67" y="57"/>
                  <a:pt x="62" y="55"/>
                  <a:pt x="62" y="55"/>
                </a:cubicBezTo>
                <a:cubicBezTo>
                  <a:pt x="62" y="55"/>
                  <a:pt x="63" y="54"/>
                  <a:pt x="64" y="54"/>
                </a:cubicBezTo>
                <a:cubicBezTo>
                  <a:pt x="64" y="54"/>
                  <a:pt x="65" y="54"/>
                  <a:pt x="65" y="54"/>
                </a:cubicBezTo>
                <a:cubicBezTo>
                  <a:pt x="65" y="54"/>
                  <a:pt x="63" y="53"/>
                  <a:pt x="63" y="52"/>
                </a:cubicBezTo>
                <a:cubicBezTo>
                  <a:pt x="63" y="52"/>
                  <a:pt x="64" y="50"/>
                  <a:pt x="64" y="50"/>
                </a:cubicBezTo>
                <a:cubicBezTo>
                  <a:pt x="65" y="51"/>
                  <a:pt x="65" y="51"/>
                  <a:pt x="65" y="51"/>
                </a:cubicBezTo>
                <a:cubicBezTo>
                  <a:pt x="65" y="50"/>
                  <a:pt x="64" y="49"/>
                  <a:pt x="64" y="49"/>
                </a:cubicBezTo>
                <a:cubicBezTo>
                  <a:pt x="63" y="48"/>
                  <a:pt x="62" y="45"/>
                  <a:pt x="63" y="45"/>
                </a:cubicBezTo>
                <a:cubicBezTo>
                  <a:pt x="64" y="45"/>
                  <a:pt x="65" y="44"/>
                  <a:pt x="64" y="44"/>
                </a:cubicBezTo>
                <a:cubicBezTo>
                  <a:pt x="64" y="44"/>
                  <a:pt x="64" y="44"/>
                  <a:pt x="63" y="43"/>
                </a:cubicBezTo>
                <a:cubicBezTo>
                  <a:pt x="63" y="43"/>
                  <a:pt x="64" y="39"/>
                  <a:pt x="65" y="39"/>
                </a:cubicBezTo>
                <a:cubicBezTo>
                  <a:pt x="65" y="38"/>
                  <a:pt x="66" y="34"/>
                  <a:pt x="66" y="34"/>
                </a:cubicBezTo>
                <a:cubicBezTo>
                  <a:pt x="66" y="33"/>
                  <a:pt x="66" y="25"/>
                  <a:pt x="65" y="24"/>
                </a:cubicBezTo>
                <a:cubicBezTo>
                  <a:pt x="65" y="23"/>
                  <a:pt x="62" y="17"/>
                  <a:pt x="61" y="15"/>
                </a:cubicBezTo>
                <a:cubicBezTo>
                  <a:pt x="60" y="13"/>
                  <a:pt x="58" y="12"/>
                  <a:pt x="55" y="11"/>
                </a:cubicBezTo>
                <a:cubicBezTo>
                  <a:pt x="53" y="10"/>
                  <a:pt x="49" y="10"/>
                  <a:pt x="45" y="13"/>
                </a:cubicBezTo>
                <a:cubicBezTo>
                  <a:pt x="41" y="15"/>
                  <a:pt x="39" y="23"/>
                  <a:pt x="39" y="25"/>
                </a:cubicBezTo>
                <a:cubicBezTo>
                  <a:pt x="39" y="27"/>
                  <a:pt x="38" y="38"/>
                  <a:pt x="37" y="40"/>
                </a:cubicBezTo>
                <a:cubicBezTo>
                  <a:pt x="36" y="42"/>
                  <a:pt x="35" y="44"/>
                  <a:pt x="35" y="45"/>
                </a:cubicBezTo>
                <a:cubicBezTo>
                  <a:pt x="35" y="47"/>
                  <a:pt x="35" y="46"/>
                  <a:pt x="36" y="46"/>
                </a:cubicBezTo>
                <a:cubicBezTo>
                  <a:pt x="36" y="46"/>
                  <a:pt x="36" y="45"/>
                  <a:pt x="36" y="45"/>
                </a:cubicBezTo>
                <a:cubicBezTo>
                  <a:pt x="36" y="45"/>
                  <a:pt x="36" y="48"/>
                  <a:pt x="36" y="49"/>
                </a:cubicBezTo>
                <a:cubicBezTo>
                  <a:pt x="36" y="50"/>
                  <a:pt x="34" y="51"/>
                  <a:pt x="35" y="51"/>
                </a:cubicBezTo>
                <a:cubicBezTo>
                  <a:pt x="35" y="51"/>
                  <a:pt x="35" y="50"/>
                  <a:pt x="36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50"/>
                  <a:pt x="37" y="50"/>
                  <a:pt x="36" y="51"/>
                </a:cubicBezTo>
                <a:cubicBezTo>
                  <a:pt x="35" y="51"/>
                  <a:pt x="32" y="51"/>
                  <a:pt x="29" y="51"/>
                </a:cubicBezTo>
                <a:cubicBezTo>
                  <a:pt x="26" y="51"/>
                  <a:pt x="24" y="54"/>
                  <a:pt x="24" y="54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65"/>
                  <a:pt x="19" y="84"/>
                  <a:pt x="18" y="89"/>
                </a:cubicBezTo>
                <a:cubicBezTo>
                  <a:pt x="17" y="93"/>
                  <a:pt x="14" y="99"/>
                  <a:pt x="13" y="102"/>
                </a:cubicBezTo>
                <a:cubicBezTo>
                  <a:pt x="13" y="105"/>
                  <a:pt x="10" y="124"/>
                  <a:pt x="9" y="127"/>
                </a:cubicBezTo>
                <a:cubicBezTo>
                  <a:pt x="9" y="129"/>
                  <a:pt x="4" y="134"/>
                  <a:pt x="4" y="135"/>
                </a:cubicBezTo>
                <a:cubicBezTo>
                  <a:pt x="3" y="135"/>
                  <a:pt x="4" y="137"/>
                  <a:pt x="4" y="137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2" y="173"/>
                  <a:pt x="2" y="175"/>
                </a:cubicBezTo>
                <a:cubicBezTo>
                  <a:pt x="2" y="176"/>
                  <a:pt x="5" y="177"/>
                  <a:pt x="5" y="177"/>
                </a:cubicBezTo>
                <a:cubicBezTo>
                  <a:pt x="20" y="170"/>
                  <a:pt x="20" y="170"/>
                  <a:pt x="20" y="170"/>
                </a:cubicBezTo>
                <a:cubicBezTo>
                  <a:pt x="17" y="137"/>
                  <a:pt x="17" y="137"/>
                  <a:pt x="17" y="137"/>
                </a:cubicBezTo>
                <a:cubicBezTo>
                  <a:pt x="14" y="138"/>
                  <a:pt x="14" y="138"/>
                  <a:pt x="14" y="138"/>
                </a:cubicBezTo>
                <a:cubicBezTo>
                  <a:pt x="14" y="138"/>
                  <a:pt x="13" y="137"/>
                  <a:pt x="14" y="135"/>
                </a:cubicBezTo>
                <a:cubicBezTo>
                  <a:pt x="15" y="134"/>
                  <a:pt x="15" y="129"/>
                  <a:pt x="15" y="127"/>
                </a:cubicBezTo>
                <a:cubicBezTo>
                  <a:pt x="15" y="124"/>
                  <a:pt x="18" y="116"/>
                  <a:pt x="18" y="115"/>
                </a:cubicBezTo>
                <a:cubicBezTo>
                  <a:pt x="18" y="114"/>
                  <a:pt x="24" y="102"/>
                  <a:pt x="25" y="99"/>
                </a:cubicBezTo>
                <a:cubicBezTo>
                  <a:pt x="27" y="96"/>
                  <a:pt x="29" y="84"/>
                  <a:pt x="29" y="84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3" y="80"/>
                  <a:pt x="33" y="83"/>
                </a:cubicBezTo>
                <a:cubicBezTo>
                  <a:pt x="33" y="86"/>
                  <a:pt x="30" y="103"/>
                  <a:pt x="29" y="108"/>
                </a:cubicBezTo>
                <a:cubicBezTo>
                  <a:pt x="27" y="114"/>
                  <a:pt x="25" y="132"/>
                  <a:pt x="25" y="135"/>
                </a:cubicBezTo>
                <a:cubicBezTo>
                  <a:pt x="25" y="138"/>
                  <a:pt x="28" y="163"/>
                  <a:pt x="28" y="163"/>
                </a:cubicBezTo>
                <a:cubicBezTo>
                  <a:pt x="30" y="189"/>
                  <a:pt x="30" y="189"/>
                  <a:pt x="30" y="189"/>
                </a:cubicBezTo>
                <a:cubicBezTo>
                  <a:pt x="30" y="196"/>
                  <a:pt x="30" y="196"/>
                  <a:pt x="30" y="196"/>
                </a:cubicBezTo>
                <a:cubicBezTo>
                  <a:pt x="30" y="196"/>
                  <a:pt x="31" y="196"/>
                  <a:pt x="31" y="196"/>
                </a:cubicBezTo>
                <a:cubicBezTo>
                  <a:pt x="30" y="196"/>
                  <a:pt x="31" y="203"/>
                  <a:pt x="31" y="205"/>
                </a:cubicBezTo>
                <a:cubicBezTo>
                  <a:pt x="31" y="206"/>
                  <a:pt x="32" y="216"/>
                  <a:pt x="32" y="217"/>
                </a:cubicBezTo>
                <a:cubicBezTo>
                  <a:pt x="32" y="217"/>
                  <a:pt x="35" y="230"/>
                  <a:pt x="35" y="230"/>
                </a:cubicBezTo>
                <a:cubicBezTo>
                  <a:pt x="35" y="230"/>
                  <a:pt x="36" y="236"/>
                  <a:pt x="35" y="241"/>
                </a:cubicBezTo>
                <a:cubicBezTo>
                  <a:pt x="34" y="242"/>
                  <a:pt x="34" y="248"/>
                  <a:pt x="33" y="250"/>
                </a:cubicBezTo>
                <a:cubicBezTo>
                  <a:pt x="32" y="252"/>
                  <a:pt x="32" y="257"/>
                  <a:pt x="33" y="258"/>
                </a:cubicBezTo>
                <a:cubicBezTo>
                  <a:pt x="35" y="259"/>
                  <a:pt x="38" y="259"/>
                  <a:pt x="40" y="258"/>
                </a:cubicBezTo>
                <a:cubicBezTo>
                  <a:pt x="41" y="258"/>
                  <a:pt x="42" y="249"/>
                  <a:pt x="42" y="248"/>
                </a:cubicBezTo>
                <a:cubicBezTo>
                  <a:pt x="42" y="247"/>
                  <a:pt x="45" y="240"/>
                  <a:pt x="44" y="237"/>
                </a:cubicBezTo>
                <a:cubicBezTo>
                  <a:pt x="44" y="236"/>
                  <a:pt x="43" y="229"/>
                  <a:pt x="43" y="227"/>
                </a:cubicBezTo>
                <a:cubicBezTo>
                  <a:pt x="43" y="226"/>
                  <a:pt x="44" y="216"/>
                  <a:pt x="45" y="215"/>
                </a:cubicBezTo>
                <a:cubicBezTo>
                  <a:pt x="45" y="213"/>
                  <a:pt x="46" y="199"/>
                  <a:pt x="46" y="199"/>
                </a:cubicBezTo>
                <a:cubicBezTo>
                  <a:pt x="46" y="198"/>
                  <a:pt x="46" y="197"/>
                  <a:pt x="46" y="197"/>
                </a:cubicBezTo>
                <a:cubicBezTo>
                  <a:pt x="50" y="196"/>
                  <a:pt x="50" y="196"/>
                  <a:pt x="50" y="196"/>
                </a:cubicBezTo>
                <a:cubicBezTo>
                  <a:pt x="50" y="205"/>
                  <a:pt x="50" y="205"/>
                  <a:pt x="50" y="205"/>
                </a:cubicBezTo>
                <a:cubicBezTo>
                  <a:pt x="50" y="216"/>
                  <a:pt x="50" y="216"/>
                  <a:pt x="50" y="216"/>
                </a:cubicBezTo>
                <a:cubicBezTo>
                  <a:pt x="50" y="225"/>
                  <a:pt x="50" y="225"/>
                  <a:pt x="50" y="225"/>
                </a:cubicBezTo>
                <a:cubicBezTo>
                  <a:pt x="50" y="225"/>
                  <a:pt x="49" y="230"/>
                  <a:pt x="48" y="232"/>
                </a:cubicBezTo>
                <a:cubicBezTo>
                  <a:pt x="47" y="234"/>
                  <a:pt x="48" y="235"/>
                  <a:pt x="48" y="235"/>
                </a:cubicBezTo>
                <a:cubicBezTo>
                  <a:pt x="48" y="236"/>
                  <a:pt x="52" y="238"/>
                  <a:pt x="53" y="239"/>
                </a:cubicBezTo>
                <a:cubicBezTo>
                  <a:pt x="54" y="240"/>
                  <a:pt x="58" y="243"/>
                  <a:pt x="59" y="244"/>
                </a:cubicBezTo>
                <a:cubicBezTo>
                  <a:pt x="59" y="244"/>
                  <a:pt x="62" y="245"/>
                  <a:pt x="64" y="245"/>
                </a:cubicBezTo>
                <a:cubicBezTo>
                  <a:pt x="65" y="244"/>
                  <a:pt x="65" y="242"/>
                  <a:pt x="65" y="241"/>
                </a:cubicBezTo>
                <a:cubicBezTo>
                  <a:pt x="65" y="241"/>
                  <a:pt x="62" y="238"/>
                  <a:pt x="61" y="237"/>
                </a:cubicBezTo>
                <a:cubicBezTo>
                  <a:pt x="60" y="236"/>
                  <a:pt x="58" y="231"/>
                  <a:pt x="57" y="228"/>
                </a:cubicBezTo>
                <a:cubicBezTo>
                  <a:pt x="56" y="225"/>
                  <a:pt x="60" y="214"/>
                  <a:pt x="60" y="214"/>
                </a:cubicBezTo>
                <a:cubicBezTo>
                  <a:pt x="64" y="196"/>
                  <a:pt x="64" y="196"/>
                  <a:pt x="64" y="196"/>
                </a:cubicBezTo>
                <a:cubicBezTo>
                  <a:pt x="64" y="196"/>
                  <a:pt x="70" y="195"/>
                  <a:pt x="70" y="194"/>
                </a:cubicBezTo>
                <a:cubicBezTo>
                  <a:pt x="70" y="194"/>
                  <a:pt x="71" y="155"/>
                  <a:pt x="71" y="155"/>
                </a:cubicBezTo>
                <a:cubicBezTo>
                  <a:pt x="72" y="139"/>
                  <a:pt x="72" y="139"/>
                  <a:pt x="72" y="139"/>
                </a:cubicBezTo>
                <a:cubicBezTo>
                  <a:pt x="72" y="139"/>
                  <a:pt x="72" y="128"/>
                  <a:pt x="72" y="127"/>
                </a:cubicBezTo>
                <a:cubicBezTo>
                  <a:pt x="72" y="126"/>
                  <a:pt x="72" y="121"/>
                  <a:pt x="72" y="119"/>
                </a:cubicBezTo>
                <a:cubicBezTo>
                  <a:pt x="72" y="119"/>
                  <a:pt x="72" y="119"/>
                  <a:pt x="72" y="120"/>
                </a:cubicBezTo>
                <a:cubicBezTo>
                  <a:pt x="72" y="121"/>
                  <a:pt x="73" y="122"/>
                  <a:pt x="73" y="122"/>
                </a:cubicBezTo>
                <a:cubicBezTo>
                  <a:pt x="73" y="122"/>
                  <a:pt x="75" y="130"/>
                  <a:pt x="75" y="133"/>
                </a:cubicBezTo>
                <a:cubicBezTo>
                  <a:pt x="75" y="135"/>
                  <a:pt x="76" y="140"/>
                  <a:pt x="76" y="140"/>
                </a:cubicBezTo>
                <a:cubicBezTo>
                  <a:pt x="76" y="140"/>
                  <a:pt x="76" y="145"/>
                  <a:pt x="75" y="145"/>
                </a:cubicBezTo>
                <a:cubicBezTo>
                  <a:pt x="75" y="145"/>
                  <a:pt x="74" y="146"/>
                  <a:pt x="75" y="146"/>
                </a:cubicBezTo>
                <a:cubicBezTo>
                  <a:pt x="75" y="147"/>
                  <a:pt x="75" y="147"/>
                  <a:pt x="74" y="147"/>
                </a:cubicBezTo>
                <a:cubicBezTo>
                  <a:pt x="74" y="147"/>
                  <a:pt x="74" y="147"/>
                  <a:pt x="74" y="148"/>
                </a:cubicBezTo>
                <a:cubicBezTo>
                  <a:pt x="74" y="148"/>
                  <a:pt x="74" y="148"/>
                  <a:pt x="74" y="148"/>
                </a:cubicBezTo>
                <a:cubicBezTo>
                  <a:pt x="74" y="148"/>
                  <a:pt x="74" y="149"/>
                  <a:pt x="74" y="149"/>
                </a:cubicBezTo>
                <a:cubicBezTo>
                  <a:pt x="74" y="149"/>
                  <a:pt x="75" y="149"/>
                  <a:pt x="75" y="149"/>
                </a:cubicBezTo>
                <a:cubicBezTo>
                  <a:pt x="75" y="149"/>
                  <a:pt x="77" y="149"/>
                  <a:pt x="77" y="149"/>
                </a:cubicBezTo>
                <a:cubicBezTo>
                  <a:pt x="77" y="149"/>
                  <a:pt x="76" y="150"/>
                  <a:pt x="76" y="151"/>
                </a:cubicBezTo>
                <a:cubicBezTo>
                  <a:pt x="76" y="151"/>
                  <a:pt x="76" y="151"/>
                  <a:pt x="77" y="151"/>
                </a:cubicBezTo>
                <a:cubicBezTo>
                  <a:pt x="76" y="156"/>
                  <a:pt x="75" y="164"/>
                  <a:pt x="76" y="174"/>
                </a:cubicBezTo>
                <a:cubicBezTo>
                  <a:pt x="77" y="194"/>
                  <a:pt x="78" y="219"/>
                  <a:pt x="78" y="222"/>
                </a:cubicBezTo>
                <a:cubicBezTo>
                  <a:pt x="77" y="225"/>
                  <a:pt x="79" y="229"/>
                  <a:pt x="79" y="229"/>
                </a:cubicBezTo>
                <a:cubicBezTo>
                  <a:pt x="79" y="230"/>
                  <a:pt x="77" y="234"/>
                  <a:pt x="76" y="236"/>
                </a:cubicBezTo>
                <a:cubicBezTo>
                  <a:pt x="76" y="237"/>
                  <a:pt x="78" y="240"/>
                  <a:pt x="78" y="242"/>
                </a:cubicBezTo>
                <a:cubicBezTo>
                  <a:pt x="79" y="244"/>
                  <a:pt x="79" y="251"/>
                  <a:pt x="79" y="252"/>
                </a:cubicBezTo>
                <a:cubicBezTo>
                  <a:pt x="79" y="252"/>
                  <a:pt x="81" y="256"/>
                  <a:pt x="83" y="258"/>
                </a:cubicBezTo>
                <a:cubicBezTo>
                  <a:pt x="86" y="259"/>
                  <a:pt x="96" y="259"/>
                  <a:pt x="96" y="257"/>
                </a:cubicBezTo>
                <a:cubicBezTo>
                  <a:pt x="96" y="256"/>
                  <a:pt x="97" y="253"/>
                  <a:pt x="95" y="250"/>
                </a:cubicBezTo>
                <a:cubicBezTo>
                  <a:pt x="94" y="247"/>
                  <a:pt x="94" y="244"/>
                  <a:pt x="94" y="244"/>
                </a:cubicBezTo>
                <a:cubicBezTo>
                  <a:pt x="96" y="242"/>
                  <a:pt x="96" y="242"/>
                  <a:pt x="96" y="242"/>
                </a:cubicBezTo>
                <a:cubicBezTo>
                  <a:pt x="96" y="242"/>
                  <a:pt x="97" y="242"/>
                  <a:pt x="96" y="239"/>
                </a:cubicBezTo>
                <a:cubicBezTo>
                  <a:pt x="95" y="236"/>
                  <a:pt x="96" y="235"/>
                  <a:pt x="96" y="233"/>
                </a:cubicBezTo>
                <a:cubicBezTo>
                  <a:pt x="97" y="231"/>
                  <a:pt x="98" y="229"/>
                  <a:pt x="97" y="226"/>
                </a:cubicBezTo>
                <a:cubicBezTo>
                  <a:pt x="96" y="223"/>
                  <a:pt x="96" y="208"/>
                  <a:pt x="96" y="208"/>
                </a:cubicBezTo>
                <a:cubicBezTo>
                  <a:pt x="96" y="208"/>
                  <a:pt x="96" y="196"/>
                  <a:pt x="98" y="186"/>
                </a:cubicBezTo>
                <a:cubicBezTo>
                  <a:pt x="100" y="177"/>
                  <a:pt x="106" y="161"/>
                  <a:pt x="106" y="160"/>
                </a:cubicBezTo>
                <a:cubicBezTo>
                  <a:pt x="107" y="159"/>
                  <a:pt x="107" y="157"/>
                  <a:pt x="109" y="161"/>
                </a:cubicBezTo>
                <a:cubicBezTo>
                  <a:pt x="111" y="165"/>
                  <a:pt x="115" y="183"/>
                  <a:pt x="115" y="183"/>
                </a:cubicBezTo>
                <a:cubicBezTo>
                  <a:pt x="115" y="183"/>
                  <a:pt x="118" y="199"/>
                  <a:pt x="118" y="202"/>
                </a:cubicBezTo>
                <a:cubicBezTo>
                  <a:pt x="118" y="205"/>
                  <a:pt x="123" y="227"/>
                  <a:pt x="124" y="227"/>
                </a:cubicBezTo>
                <a:cubicBezTo>
                  <a:pt x="124" y="228"/>
                  <a:pt x="125" y="228"/>
                  <a:pt x="125" y="228"/>
                </a:cubicBezTo>
                <a:cubicBezTo>
                  <a:pt x="122" y="237"/>
                  <a:pt x="121" y="244"/>
                  <a:pt x="121" y="244"/>
                </a:cubicBezTo>
                <a:cubicBezTo>
                  <a:pt x="121" y="244"/>
                  <a:pt x="122" y="244"/>
                  <a:pt x="124" y="245"/>
                </a:cubicBezTo>
                <a:cubicBezTo>
                  <a:pt x="124" y="245"/>
                  <a:pt x="123" y="252"/>
                  <a:pt x="123" y="253"/>
                </a:cubicBezTo>
                <a:cubicBezTo>
                  <a:pt x="123" y="254"/>
                  <a:pt x="124" y="255"/>
                  <a:pt x="126" y="257"/>
                </a:cubicBezTo>
                <a:cubicBezTo>
                  <a:pt x="128" y="258"/>
                  <a:pt x="132" y="259"/>
                  <a:pt x="134" y="259"/>
                </a:cubicBezTo>
                <a:cubicBezTo>
                  <a:pt x="135" y="258"/>
                  <a:pt x="135" y="257"/>
                  <a:pt x="135" y="256"/>
                </a:cubicBezTo>
                <a:cubicBezTo>
                  <a:pt x="135" y="255"/>
                  <a:pt x="135" y="247"/>
                  <a:pt x="135" y="247"/>
                </a:cubicBezTo>
                <a:cubicBezTo>
                  <a:pt x="135" y="246"/>
                  <a:pt x="135" y="246"/>
                  <a:pt x="135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7" y="246"/>
                  <a:pt x="137" y="246"/>
                  <a:pt x="137" y="246"/>
                </a:cubicBezTo>
                <a:cubicBezTo>
                  <a:pt x="139" y="248"/>
                  <a:pt x="143" y="250"/>
                  <a:pt x="144" y="250"/>
                </a:cubicBezTo>
                <a:cubicBezTo>
                  <a:pt x="146" y="251"/>
                  <a:pt x="151" y="251"/>
                  <a:pt x="152" y="250"/>
                </a:cubicBezTo>
                <a:cubicBezTo>
                  <a:pt x="153" y="248"/>
                  <a:pt x="153" y="247"/>
                  <a:pt x="151" y="244"/>
                </a:cubicBezTo>
                <a:cubicBezTo>
                  <a:pt x="148" y="241"/>
                  <a:pt x="145" y="238"/>
                  <a:pt x="143" y="235"/>
                </a:cubicBezTo>
                <a:cubicBezTo>
                  <a:pt x="142" y="234"/>
                  <a:pt x="142" y="232"/>
                  <a:pt x="141" y="230"/>
                </a:cubicBezTo>
                <a:cubicBezTo>
                  <a:pt x="141" y="229"/>
                  <a:pt x="141" y="229"/>
                  <a:pt x="142" y="228"/>
                </a:cubicBezTo>
                <a:cubicBezTo>
                  <a:pt x="142" y="224"/>
                  <a:pt x="146" y="212"/>
                  <a:pt x="147" y="209"/>
                </a:cubicBezTo>
                <a:cubicBezTo>
                  <a:pt x="148" y="205"/>
                  <a:pt x="154" y="184"/>
                  <a:pt x="155" y="180"/>
                </a:cubicBezTo>
                <a:cubicBezTo>
                  <a:pt x="156" y="175"/>
                  <a:pt x="160" y="150"/>
                  <a:pt x="161" y="146"/>
                </a:cubicBezTo>
                <a:cubicBezTo>
                  <a:pt x="161" y="143"/>
                  <a:pt x="162" y="142"/>
                  <a:pt x="162" y="141"/>
                </a:cubicBezTo>
                <a:cubicBezTo>
                  <a:pt x="162" y="141"/>
                  <a:pt x="163" y="140"/>
                  <a:pt x="163" y="141"/>
                </a:cubicBezTo>
                <a:cubicBezTo>
                  <a:pt x="163" y="142"/>
                  <a:pt x="163" y="142"/>
                  <a:pt x="164" y="150"/>
                </a:cubicBezTo>
                <a:cubicBezTo>
                  <a:pt x="164" y="158"/>
                  <a:pt x="166" y="180"/>
                  <a:pt x="166" y="183"/>
                </a:cubicBezTo>
                <a:cubicBezTo>
                  <a:pt x="166" y="186"/>
                  <a:pt x="165" y="217"/>
                  <a:pt x="165" y="220"/>
                </a:cubicBezTo>
                <a:cubicBezTo>
                  <a:pt x="165" y="222"/>
                  <a:pt x="165" y="237"/>
                  <a:pt x="165" y="239"/>
                </a:cubicBezTo>
                <a:cubicBezTo>
                  <a:pt x="165" y="242"/>
                  <a:pt x="164" y="246"/>
                  <a:pt x="164" y="247"/>
                </a:cubicBezTo>
                <a:cubicBezTo>
                  <a:pt x="164" y="247"/>
                  <a:pt x="165" y="247"/>
                  <a:pt x="165" y="247"/>
                </a:cubicBezTo>
                <a:cubicBezTo>
                  <a:pt x="162" y="249"/>
                  <a:pt x="160" y="254"/>
                  <a:pt x="160" y="255"/>
                </a:cubicBezTo>
                <a:cubicBezTo>
                  <a:pt x="160" y="256"/>
                  <a:pt x="161" y="256"/>
                  <a:pt x="163" y="257"/>
                </a:cubicBezTo>
                <a:cubicBezTo>
                  <a:pt x="164" y="257"/>
                  <a:pt x="165" y="257"/>
                  <a:pt x="167" y="257"/>
                </a:cubicBezTo>
                <a:cubicBezTo>
                  <a:pt x="167" y="257"/>
                  <a:pt x="167" y="258"/>
                  <a:pt x="167" y="258"/>
                </a:cubicBezTo>
                <a:cubicBezTo>
                  <a:pt x="167" y="259"/>
                  <a:pt x="172" y="259"/>
                  <a:pt x="174" y="258"/>
                </a:cubicBezTo>
                <a:cubicBezTo>
                  <a:pt x="177" y="257"/>
                  <a:pt x="178" y="256"/>
                  <a:pt x="178" y="255"/>
                </a:cubicBezTo>
                <a:cubicBezTo>
                  <a:pt x="178" y="255"/>
                  <a:pt x="178" y="253"/>
                  <a:pt x="178" y="252"/>
                </a:cubicBezTo>
                <a:cubicBezTo>
                  <a:pt x="179" y="251"/>
                  <a:pt x="180" y="250"/>
                  <a:pt x="180" y="250"/>
                </a:cubicBezTo>
                <a:cubicBezTo>
                  <a:pt x="181" y="249"/>
                  <a:pt x="186" y="247"/>
                  <a:pt x="188" y="246"/>
                </a:cubicBezTo>
                <a:cubicBezTo>
                  <a:pt x="190" y="246"/>
                  <a:pt x="189" y="240"/>
                  <a:pt x="189" y="238"/>
                </a:cubicBezTo>
                <a:cubicBezTo>
                  <a:pt x="188" y="235"/>
                  <a:pt x="187" y="233"/>
                  <a:pt x="187" y="233"/>
                </a:cubicBezTo>
                <a:cubicBezTo>
                  <a:pt x="187" y="233"/>
                  <a:pt x="188" y="232"/>
                  <a:pt x="188" y="230"/>
                </a:cubicBezTo>
                <a:cubicBezTo>
                  <a:pt x="189" y="228"/>
                  <a:pt x="194" y="210"/>
                  <a:pt x="196" y="206"/>
                </a:cubicBezTo>
                <a:cubicBezTo>
                  <a:pt x="198" y="202"/>
                  <a:pt x="199" y="189"/>
                  <a:pt x="199" y="189"/>
                </a:cubicBezTo>
                <a:cubicBezTo>
                  <a:pt x="199" y="189"/>
                  <a:pt x="206" y="187"/>
                  <a:pt x="207" y="186"/>
                </a:cubicBezTo>
                <a:cubicBezTo>
                  <a:pt x="209" y="185"/>
                  <a:pt x="209" y="185"/>
                  <a:pt x="209" y="183"/>
                </a:cubicBezTo>
                <a:cubicBezTo>
                  <a:pt x="209" y="181"/>
                  <a:pt x="213" y="162"/>
                  <a:pt x="214" y="159"/>
                </a:cubicBezTo>
                <a:cubicBezTo>
                  <a:pt x="215" y="156"/>
                  <a:pt x="216" y="156"/>
                  <a:pt x="217" y="157"/>
                </a:cubicBezTo>
                <a:cubicBezTo>
                  <a:pt x="218" y="158"/>
                  <a:pt x="222" y="183"/>
                  <a:pt x="222" y="183"/>
                </a:cubicBezTo>
                <a:cubicBezTo>
                  <a:pt x="222" y="183"/>
                  <a:pt x="222" y="186"/>
                  <a:pt x="222" y="186"/>
                </a:cubicBezTo>
                <a:cubicBezTo>
                  <a:pt x="223" y="186"/>
                  <a:pt x="227" y="187"/>
                  <a:pt x="229" y="187"/>
                </a:cubicBezTo>
                <a:cubicBezTo>
                  <a:pt x="231" y="188"/>
                  <a:pt x="235" y="187"/>
                  <a:pt x="235" y="187"/>
                </a:cubicBezTo>
                <a:cubicBezTo>
                  <a:pt x="235" y="188"/>
                  <a:pt x="236" y="198"/>
                  <a:pt x="237" y="201"/>
                </a:cubicBezTo>
                <a:cubicBezTo>
                  <a:pt x="237" y="203"/>
                  <a:pt x="241" y="212"/>
                  <a:pt x="241" y="213"/>
                </a:cubicBezTo>
                <a:cubicBezTo>
                  <a:pt x="242" y="215"/>
                  <a:pt x="247" y="233"/>
                  <a:pt x="247" y="235"/>
                </a:cubicBezTo>
                <a:cubicBezTo>
                  <a:pt x="247" y="236"/>
                  <a:pt x="246" y="236"/>
                  <a:pt x="245" y="238"/>
                </a:cubicBezTo>
                <a:cubicBezTo>
                  <a:pt x="245" y="239"/>
                  <a:pt x="245" y="241"/>
                  <a:pt x="244" y="243"/>
                </a:cubicBezTo>
                <a:cubicBezTo>
                  <a:pt x="244" y="245"/>
                  <a:pt x="244" y="247"/>
                  <a:pt x="245" y="248"/>
                </a:cubicBezTo>
                <a:cubicBezTo>
                  <a:pt x="245" y="249"/>
                  <a:pt x="249" y="250"/>
                  <a:pt x="251" y="251"/>
                </a:cubicBezTo>
                <a:cubicBezTo>
                  <a:pt x="252" y="251"/>
                  <a:pt x="253" y="252"/>
                  <a:pt x="253" y="253"/>
                </a:cubicBezTo>
                <a:cubicBezTo>
                  <a:pt x="253" y="254"/>
                  <a:pt x="253" y="255"/>
                  <a:pt x="254" y="256"/>
                </a:cubicBezTo>
                <a:cubicBezTo>
                  <a:pt x="254" y="256"/>
                  <a:pt x="256" y="257"/>
                  <a:pt x="259" y="257"/>
                </a:cubicBezTo>
                <a:cubicBezTo>
                  <a:pt x="260" y="258"/>
                  <a:pt x="262" y="258"/>
                  <a:pt x="264" y="259"/>
                </a:cubicBezTo>
                <a:cubicBezTo>
                  <a:pt x="266" y="259"/>
                  <a:pt x="270" y="259"/>
                  <a:pt x="271" y="258"/>
                </a:cubicBezTo>
                <a:cubicBezTo>
                  <a:pt x="272" y="257"/>
                  <a:pt x="273" y="256"/>
                  <a:pt x="272" y="254"/>
                </a:cubicBezTo>
                <a:cubicBezTo>
                  <a:pt x="272" y="253"/>
                  <a:pt x="269" y="250"/>
                  <a:pt x="266" y="247"/>
                </a:cubicBezTo>
                <a:cubicBezTo>
                  <a:pt x="266" y="246"/>
                  <a:pt x="266" y="245"/>
                  <a:pt x="266" y="245"/>
                </a:cubicBezTo>
                <a:cubicBezTo>
                  <a:pt x="266" y="244"/>
                  <a:pt x="268" y="244"/>
                  <a:pt x="268" y="241"/>
                </a:cubicBezTo>
                <a:cubicBezTo>
                  <a:pt x="269" y="239"/>
                  <a:pt x="268" y="237"/>
                  <a:pt x="268" y="236"/>
                </a:cubicBezTo>
                <a:cubicBezTo>
                  <a:pt x="268" y="234"/>
                  <a:pt x="268" y="235"/>
                  <a:pt x="268" y="233"/>
                </a:cubicBezTo>
                <a:cubicBezTo>
                  <a:pt x="268" y="232"/>
                  <a:pt x="268" y="231"/>
                  <a:pt x="268" y="229"/>
                </a:cubicBezTo>
                <a:cubicBezTo>
                  <a:pt x="268" y="228"/>
                  <a:pt x="270" y="218"/>
                  <a:pt x="270" y="218"/>
                </a:cubicBezTo>
                <a:cubicBezTo>
                  <a:pt x="270" y="218"/>
                  <a:pt x="270" y="217"/>
                  <a:pt x="272" y="217"/>
                </a:cubicBezTo>
                <a:cubicBezTo>
                  <a:pt x="273" y="216"/>
                  <a:pt x="275" y="211"/>
                  <a:pt x="275" y="212"/>
                </a:cubicBezTo>
                <a:cubicBezTo>
                  <a:pt x="275" y="213"/>
                  <a:pt x="273" y="232"/>
                  <a:pt x="273" y="232"/>
                </a:cubicBezTo>
                <a:cubicBezTo>
                  <a:pt x="273" y="232"/>
                  <a:pt x="273" y="232"/>
                  <a:pt x="272" y="233"/>
                </a:cubicBezTo>
                <a:cubicBezTo>
                  <a:pt x="272" y="233"/>
                  <a:pt x="270" y="239"/>
                  <a:pt x="270" y="240"/>
                </a:cubicBezTo>
                <a:cubicBezTo>
                  <a:pt x="270" y="242"/>
                  <a:pt x="270" y="242"/>
                  <a:pt x="272" y="245"/>
                </a:cubicBezTo>
                <a:cubicBezTo>
                  <a:pt x="275" y="247"/>
                  <a:pt x="276" y="246"/>
                  <a:pt x="277" y="248"/>
                </a:cubicBezTo>
                <a:cubicBezTo>
                  <a:pt x="278" y="249"/>
                  <a:pt x="278" y="250"/>
                  <a:pt x="280" y="253"/>
                </a:cubicBezTo>
                <a:cubicBezTo>
                  <a:pt x="281" y="257"/>
                  <a:pt x="283" y="258"/>
                  <a:pt x="284" y="259"/>
                </a:cubicBezTo>
                <a:cubicBezTo>
                  <a:pt x="286" y="259"/>
                  <a:pt x="292" y="258"/>
                  <a:pt x="292" y="255"/>
                </a:cubicBezTo>
                <a:cubicBezTo>
                  <a:pt x="292" y="252"/>
                  <a:pt x="290" y="249"/>
                  <a:pt x="288" y="247"/>
                </a:cubicBezTo>
                <a:cubicBezTo>
                  <a:pt x="287" y="245"/>
                  <a:pt x="283" y="241"/>
                  <a:pt x="281" y="238"/>
                </a:cubicBezTo>
                <a:cubicBezTo>
                  <a:pt x="280" y="235"/>
                  <a:pt x="281" y="229"/>
                  <a:pt x="282" y="226"/>
                </a:cubicBezTo>
                <a:cubicBezTo>
                  <a:pt x="283" y="223"/>
                  <a:pt x="286" y="211"/>
                  <a:pt x="286" y="211"/>
                </a:cubicBezTo>
                <a:cubicBezTo>
                  <a:pt x="286" y="211"/>
                  <a:pt x="286" y="211"/>
                  <a:pt x="288" y="211"/>
                </a:cubicBezTo>
                <a:cubicBezTo>
                  <a:pt x="289" y="211"/>
                  <a:pt x="289" y="209"/>
                  <a:pt x="289" y="209"/>
                </a:cubicBezTo>
                <a:cubicBezTo>
                  <a:pt x="289" y="209"/>
                  <a:pt x="291" y="203"/>
                  <a:pt x="292" y="200"/>
                </a:cubicBezTo>
                <a:cubicBezTo>
                  <a:pt x="293" y="196"/>
                  <a:pt x="292" y="197"/>
                  <a:pt x="291" y="196"/>
                </a:cubicBezTo>
                <a:cubicBezTo>
                  <a:pt x="290" y="195"/>
                  <a:pt x="289" y="195"/>
                  <a:pt x="290" y="194"/>
                </a:cubicBezTo>
                <a:cubicBezTo>
                  <a:pt x="290" y="194"/>
                  <a:pt x="291" y="183"/>
                  <a:pt x="292" y="181"/>
                </a:cubicBezTo>
                <a:cubicBezTo>
                  <a:pt x="292" y="179"/>
                  <a:pt x="294" y="165"/>
                  <a:pt x="295" y="164"/>
                </a:cubicBezTo>
                <a:cubicBezTo>
                  <a:pt x="295" y="163"/>
                  <a:pt x="298" y="148"/>
                  <a:pt x="298" y="149"/>
                </a:cubicBezTo>
                <a:cubicBezTo>
                  <a:pt x="298" y="151"/>
                  <a:pt x="299" y="151"/>
                  <a:pt x="300" y="150"/>
                </a:cubicBezTo>
                <a:cubicBezTo>
                  <a:pt x="301" y="150"/>
                  <a:pt x="301" y="148"/>
                  <a:pt x="301" y="146"/>
                </a:cubicBezTo>
                <a:cubicBezTo>
                  <a:pt x="301" y="144"/>
                  <a:pt x="302" y="145"/>
                  <a:pt x="302" y="146"/>
                </a:cubicBezTo>
                <a:cubicBezTo>
                  <a:pt x="302" y="148"/>
                  <a:pt x="301" y="151"/>
                  <a:pt x="300" y="151"/>
                </a:cubicBezTo>
                <a:cubicBezTo>
                  <a:pt x="299" y="152"/>
                  <a:pt x="298" y="152"/>
                  <a:pt x="298" y="153"/>
                </a:cubicBezTo>
                <a:cubicBezTo>
                  <a:pt x="298" y="154"/>
                  <a:pt x="299" y="155"/>
                  <a:pt x="300" y="155"/>
                </a:cubicBezTo>
                <a:cubicBezTo>
                  <a:pt x="301" y="155"/>
                  <a:pt x="302" y="154"/>
                  <a:pt x="301" y="154"/>
                </a:cubicBezTo>
                <a:cubicBezTo>
                  <a:pt x="301" y="154"/>
                  <a:pt x="301" y="154"/>
                  <a:pt x="302" y="154"/>
                </a:cubicBezTo>
                <a:cubicBezTo>
                  <a:pt x="302" y="154"/>
                  <a:pt x="306" y="152"/>
                  <a:pt x="307" y="151"/>
                </a:cubicBezTo>
                <a:cubicBezTo>
                  <a:pt x="308" y="150"/>
                  <a:pt x="308" y="148"/>
                  <a:pt x="308" y="146"/>
                </a:cubicBezTo>
                <a:cubicBezTo>
                  <a:pt x="309" y="144"/>
                  <a:pt x="309" y="142"/>
                  <a:pt x="308" y="139"/>
                </a:cubicBezTo>
                <a:close/>
                <a:moveTo>
                  <a:pt x="81" y="132"/>
                </a:moveTo>
                <a:cubicBezTo>
                  <a:pt x="80" y="130"/>
                  <a:pt x="80" y="129"/>
                  <a:pt x="80" y="129"/>
                </a:cubicBezTo>
                <a:cubicBezTo>
                  <a:pt x="80" y="129"/>
                  <a:pt x="80" y="129"/>
                  <a:pt x="80" y="129"/>
                </a:cubicBezTo>
                <a:cubicBezTo>
                  <a:pt x="81" y="129"/>
                  <a:pt x="81" y="129"/>
                  <a:pt x="81" y="129"/>
                </a:cubicBezTo>
                <a:cubicBezTo>
                  <a:pt x="81" y="129"/>
                  <a:pt x="81" y="130"/>
                  <a:pt x="81" y="132"/>
                </a:cubicBezTo>
                <a:close/>
                <a:moveTo>
                  <a:pt x="140" y="94"/>
                </a:moveTo>
                <a:cubicBezTo>
                  <a:pt x="141" y="95"/>
                  <a:pt x="141" y="97"/>
                  <a:pt x="141" y="98"/>
                </a:cubicBezTo>
                <a:cubicBezTo>
                  <a:pt x="141" y="99"/>
                  <a:pt x="141" y="99"/>
                  <a:pt x="141" y="100"/>
                </a:cubicBezTo>
                <a:cubicBezTo>
                  <a:pt x="141" y="98"/>
                  <a:pt x="140" y="96"/>
                  <a:pt x="140" y="94"/>
                </a:cubicBezTo>
                <a:close/>
                <a:moveTo>
                  <a:pt x="136" y="173"/>
                </a:moveTo>
                <a:cubicBezTo>
                  <a:pt x="135" y="158"/>
                  <a:pt x="132" y="136"/>
                  <a:pt x="133" y="132"/>
                </a:cubicBezTo>
                <a:cubicBezTo>
                  <a:pt x="134" y="130"/>
                  <a:pt x="138" y="119"/>
                  <a:pt x="140" y="112"/>
                </a:cubicBezTo>
                <a:cubicBezTo>
                  <a:pt x="140" y="112"/>
                  <a:pt x="140" y="113"/>
                  <a:pt x="140" y="113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39" y="129"/>
                  <a:pt x="139" y="129"/>
                  <a:pt x="138" y="145"/>
                </a:cubicBezTo>
                <a:cubicBezTo>
                  <a:pt x="136" y="160"/>
                  <a:pt x="138" y="179"/>
                  <a:pt x="137" y="183"/>
                </a:cubicBezTo>
                <a:cubicBezTo>
                  <a:pt x="137" y="183"/>
                  <a:pt x="137" y="184"/>
                  <a:pt x="136" y="186"/>
                </a:cubicBezTo>
                <a:cubicBezTo>
                  <a:pt x="136" y="182"/>
                  <a:pt x="136" y="177"/>
                  <a:pt x="136" y="173"/>
                </a:cubicBezTo>
                <a:close/>
                <a:moveTo>
                  <a:pt x="192" y="80"/>
                </a:moveTo>
                <a:cubicBezTo>
                  <a:pt x="192" y="80"/>
                  <a:pt x="193" y="82"/>
                  <a:pt x="193" y="84"/>
                </a:cubicBezTo>
                <a:cubicBezTo>
                  <a:pt x="193" y="84"/>
                  <a:pt x="192" y="92"/>
                  <a:pt x="191" y="99"/>
                </a:cubicBezTo>
                <a:cubicBezTo>
                  <a:pt x="191" y="97"/>
                  <a:pt x="190" y="96"/>
                  <a:pt x="190" y="95"/>
                </a:cubicBezTo>
                <a:cubicBezTo>
                  <a:pt x="190" y="94"/>
                  <a:pt x="189" y="89"/>
                  <a:pt x="188" y="84"/>
                </a:cubicBezTo>
                <a:cubicBezTo>
                  <a:pt x="188" y="83"/>
                  <a:pt x="187" y="81"/>
                  <a:pt x="187" y="79"/>
                </a:cubicBezTo>
                <a:cubicBezTo>
                  <a:pt x="189" y="80"/>
                  <a:pt x="192" y="80"/>
                  <a:pt x="192" y="80"/>
                </a:cubicBezTo>
                <a:close/>
                <a:moveTo>
                  <a:pt x="175" y="80"/>
                </a:moveTo>
                <a:cubicBezTo>
                  <a:pt x="175" y="81"/>
                  <a:pt x="175" y="81"/>
                  <a:pt x="174" y="82"/>
                </a:cubicBezTo>
                <a:cubicBezTo>
                  <a:pt x="175" y="81"/>
                  <a:pt x="175" y="80"/>
                  <a:pt x="175" y="80"/>
                </a:cubicBezTo>
                <a:cubicBezTo>
                  <a:pt x="174" y="76"/>
                  <a:pt x="174" y="76"/>
                  <a:pt x="174" y="76"/>
                </a:cubicBezTo>
                <a:cubicBezTo>
                  <a:pt x="175" y="78"/>
                  <a:pt x="175" y="79"/>
                  <a:pt x="175" y="80"/>
                </a:cubicBezTo>
                <a:close/>
                <a:moveTo>
                  <a:pt x="174" y="88"/>
                </a:moveTo>
                <a:cubicBezTo>
                  <a:pt x="174" y="86"/>
                  <a:pt x="174" y="84"/>
                  <a:pt x="174" y="83"/>
                </a:cubicBezTo>
                <a:cubicBezTo>
                  <a:pt x="175" y="83"/>
                  <a:pt x="177" y="82"/>
                  <a:pt x="178" y="79"/>
                </a:cubicBezTo>
                <a:cubicBezTo>
                  <a:pt x="179" y="84"/>
                  <a:pt x="179" y="88"/>
                  <a:pt x="179" y="89"/>
                </a:cubicBezTo>
                <a:cubicBezTo>
                  <a:pt x="179" y="91"/>
                  <a:pt x="179" y="96"/>
                  <a:pt x="181" y="102"/>
                </a:cubicBezTo>
                <a:cubicBezTo>
                  <a:pt x="182" y="109"/>
                  <a:pt x="185" y="120"/>
                  <a:pt x="186" y="123"/>
                </a:cubicBezTo>
                <a:cubicBezTo>
                  <a:pt x="186" y="124"/>
                  <a:pt x="186" y="125"/>
                  <a:pt x="187" y="125"/>
                </a:cubicBezTo>
                <a:cubicBezTo>
                  <a:pt x="186" y="127"/>
                  <a:pt x="186" y="129"/>
                  <a:pt x="185" y="130"/>
                </a:cubicBezTo>
                <a:cubicBezTo>
                  <a:pt x="185" y="130"/>
                  <a:pt x="185" y="131"/>
                  <a:pt x="185" y="131"/>
                </a:cubicBezTo>
                <a:cubicBezTo>
                  <a:pt x="184" y="124"/>
                  <a:pt x="184" y="118"/>
                  <a:pt x="183" y="114"/>
                </a:cubicBezTo>
                <a:cubicBezTo>
                  <a:pt x="182" y="112"/>
                  <a:pt x="182" y="110"/>
                  <a:pt x="181" y="110"/>
                </a:cubicBezTo>
                <a:cubicBezTo>
                  <a:pt x="181" y="110"/>
                  <a:pt x="178" y="103"/>
                  <a:pt x="178" y="103"/>
                </a:cubicBezTo>
                <a:cubicBezTo>
                  <a:pt x="179" y="103"/>
                  <a:pt x="179" y="102"/>
                  <a:pt x="179" y="102"/>
                </a:cubicBezTo>
                <a:cubicBezTo>
                  <a:pt x="179" y="102"/>
                  <a:pt x="175" y="99"/>
                  <a:pt x="175" y="97"/>
                </a:cubicBezTo>
                <a:cubicBezTo>
                  <a:pt x="174" y="95"/>
                  <a:pt x="173" y="91"/>
                  <a:pt x="174" y="88"/>
                </a:cubicBezTo>
                <a:close/>
                <a:moveTo>
                  <a:pt x="182" y="186"/>
                </a:moveTo>
                <a:cubicBezTo>
                  <a:pt x="182" y="186"/>
                  <a:pt x="182" y="186"/>
                  <a:pt x="182" y="187"/>
                </a:cubicBezTo>
                <a:cubicBezTo>
                  <a:pt x="182" y="185"/>
                  <a:pt x="182" y="183"/>
                  <a:pt x="182" y="183"/>
                </a:cubicBezTo>
                <a:cubicBezTo>
                  <a:pt x="182" y="183"/>
                  <a:pt x="182" y="181"/>
                  <a:pt x="182" y="180"/>
                </a:cubicBezTo>
                <a:cubicBezTo>
                  <a:pt x="183" y="182"/>
                  <a:pt x="183" y="183"/>
                  <a:pt x="183" y="183"/>
                </a:cubicBezTo>
                <a:cubicBezTo>
                  <a:pt x="183" y="183"/>
                  <a:pt x="183" y="184"/>
                  <a:pt x="182" y="186"/>
                </a:cubicBezTo>
                <a:close/>
                <a:moveTo>
                  <a:pt x="254" y="97"/>
                </a:moveTo>
                <a:cubicBezTo>
                  <a:pt x="254" y="95"/>
                  <a:pt x="254" y="91"/>
                  <a:pt x="254" y="92"/>
                </a:cubicBezTo>
                <a:cubicBezTo>
                  <a:pt x="254" y="93"/>
                  <a:pt x="256" y="101"/>
                  <a:pt x="256" y="104"/>
                </a:cubicBezTo>
                <a:cubicBezTo>
                  <a:pt x="256" y="105"/>
                  <a:pt x="256" y="107"/>
                  <a:pt x="255" y="109"/>
                </a:cubicBezTo>
                <a:cubicBezTo>
                  <a:pt x="255" y="107"/>
                  <a:pt x="253" y="106"/>
                  <a:pt x="254" y="97"/>
                </a:cubicBezTo>
                <a:close/>
                <a:moveTo>
                  <a:pt x="245" y="86"/>
                </a:moveTo>
                <a:cubicBezTo>
                  <a:pt x="245" y="88"/>
                  <a:pt x="244" y="91"/>
                  <a:pt x="244" y="94"/>
                </a:cubicBezTo>
                <a:cubicBezTo>
                  <a:pt x="244" y="90"/>
                  <a:pt x="243" y="86"/>
                  <a:pt x="243" y="86"/>
                </a:cubicBezTo>
                <a:cubicBezTo>
                  <a:pt x="243" y="86"/>
                  <a:pt x="244" y="86"/>
                  <a:pt x="245" y="86"/>
                </a:cubicBezTo>
                <a:close/>
                <a:moveTo>
                  <a:pt x="251" y="184"/>
                </a:moveTo>
                <a:cubicBezTo>
                  <a:pt x="252" y="183"/>
                  <a:pt x="254" y="179"/>
                  <a:pt x="253" y="174"/>
                </a:cubicBezTo>
                <a:cubicBezTo>
                  <a:pt x="252" y="168"/>
                  <a:pt x="246" y="124"/>
                  <a:pt x="246" y="120"/>
                </a:cubicBezTo>
                <a:cubicBezTo>
                  <a:pt x="246" y="119"/>
                  <a:pt x="246" y="117"/>
                  <a:pt x="246" y="114"/>
                </a:cubicBezTo>
                <a:cubicBezTo>
                  <a:pt x="248" y="121"/>
                  <a:pt x="252" y="123"/>
                  <a:pt x="255" y="125"/>
                </a:cubicBezTo>
                <a:cubicBezTo>
                  <a:pt x="255" y="129"/>
                  <a:pt x="255" y="132"/>
                  <a:pt x="255" y="135"/>
                </a:cubicBezTo>
                <a:cubicBezTo>
                  <a:pt x="256" y="140"/>
                  <a:pt x="257" y="158"/>
                  <a:pt x="258" y="160"/>
                </a:cubicBezTo>
                <a:cubicBezTo>
                  <a:pt x="258" y="162"/>
                  <a:pt x="259" y="179"/>
                  <a:pt x="259" y="180"/>
                </a:cubicBezTo>
                <a:cubicBezTo>
                  <a:pt x="259" y="182"/>
                  <a:pt x="260" y="189"/>
                  <a:pt x="260" y="189"/>
                </a:cubicBezTo>
                <a:cubicBezTo>
                  <a:pt x="259" y="190"/>
                  <a:pt x="259" y="194"/>
                  <a:pt x="258" y="195"/>
                </a:cubicBezTo>
                <a:cubicBezTo>
                  <a:pt x="257" y="196"/>
                  <a:pt x="255" y="198"/>
                  <a:pt x="255" y="200"/>
                </a:cubicBezTo>
                <a:cubicBezTo>
                  <a:pt x="255" y="202"/>
                  <a:pt x="256" y="203"/>
                  <a:pt x="256" y="205"/>
                </a:cubicBezTo>
                <a:cubicBezTo>
                  <a:pt x="257" y="206"/>
                  <a:pt x="256" y="209"/>
                  <a:pt x="256" y="211"/>
                </a:cubicBezTo>
                <a:cubicBezTo>
                  <a:pt x="257" y="213"/>
                  <a:pt x="259" y="214"/>
                  <a:pt x="259" y="215"/>
                </a:cubicBezTo>
                <a:cubicBezTo>
                  <a:pt x="260" y="215"/>
                  <a:pt x="261" y="227"/>
                  <a:pt x="261" y="229"/>
                </a:cubicBezTo>
                <a:cubicBezTo>
                  <a:pt x="261" y="230"/>
                  <a:pt x="261" y="231"/>
                  <a:pt x="261" y="233"/>
                </a:cubicBezTo>
                <a:cubicBezTo>
                  <a:pt x="261" y="234"/>
                  <a:pt x="260" y="236"/>
                  <a:pt x="260" y="236"/>
                </a:cubicBezTo>
                <a:cubicBezTo>
                  <a:pt x="260" y="237"/>
                  <a:pt x="259" y="237"/>
                  <a:pt x="259" y="238"/>
                </a:cubicBezTo>
                <a:cubicBezTo>
                  <a:pt x="259" y="238"/>
                  <a:pt x="259" y="237"/>
                  <a:pt x="258" y="237"/>
                </a:cubicBezTo>
                <a:cubicBezTo>
                  <a:pt x="258" y="237"/>
                  <a:pt x="257" y="230"/>
                  <a:pt x="256" y="227"/>
                </a:cubicBezTo>
                <a:cubicBezTo>
                  <a:pt x="256" y="224"/>
                  <a:pt x="254" y="202"/>
                  <a:pt x="254" y="198"/>
                </a:cubicBezTo>
                <a:cubicBezTo>
                  <a:pt x="253" y="193"/>
                  <a:pt x="250" y="184"/>
                  <a:pt x="251" y="184"/>
                </a:cubicBezTo>
                <a:close/>
              </a:path>
            </a:pathLst>
          </a:custGeom>
          <a:solidFill>
            <a:srgbClr val="0078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6459961" y="1166902"/>
            <a:ext cx="1364613" cy="674552"/>
            <a:chOff x="7400605" y="1520201"/>
            <a:chExt cx="1364613" cy="899402"/>
          </a:xfrm>
        </p:grpSpPr>
        <p:grpSp>
          <p:nvGrpSpPr>
            <p:cNvPr id="35" name="Group 117"/>
            <p:cNvGrpSpPr>
              <a:grpSpLocks noChangeAspect="1"/>
            </p:cNvGrpSpPr>
            <p:nvPr/>
          </p:nvGrpSpPr>
          <p:grpSpPr bwMode="auto">
            <a:xfrm>
              <a:off x="7400605" y="1520201"/>
              <a:ext cx="1364613" cy="899402"/>
              <a:chOff x="2528" y="1927"/>
              <a:chExt cx="704" cy="464"/>
            </a:xfrm>
            <a:solidFill>
              <a:srgbClr val="0078BE"/>
            </a:solidFill>
          </p:grpSpPr>
          <p:sp>
            <p:nvSpPr>
              <p:cNvPr id="37" name="Freeform 118"/>
              <p:cNvSpPr>
                <a:spLocks/>
              </p:cNvSpPr>
              <p:nvPr/>
            </p:nvSpPr>
            <p:spPr bwMode="auto">
              <a:xfrm>
                <a:off x="3172" y="1929"/>
                <a:ext cx="60" cy="462"/>
              </a:xfrm>
              <a:custGeom>
                <a:avLst/>
                <a:gdLst>
                  <a:gd name="T0" fmla="*/ 29 w 29"/>
                  <a:gd name="T1" fmla="*/ 9 h 222"/>
                  <a:gd name="T2" fmla="*/ 29 w 29"/>
                  <a:gd name="T3" fmla="*/ 208 h 222"/>
                  <a:gd name="T4" fmla="*/ 15 w 29"/>
                  <a:gd name="T5" fmla="*/ 222 h 222"/>
                  <a:gd name="T6" fmla="*/ 2 w 29"/>
                  <a:gd name="T7" fmla="*/ 208 h 222"/>
                  <a:gd name="T8" fmla="*/ 9 w 29"/>
                  <a:gd name="T9" fmla="*/ 127 h 222"/>
                  <a:gd name="T10" fmla="*/ 6 w 29"/>
                  <a:gd name="T11" fmla="*/ 118 h 222"/>
                  <a:gd name="T12" fmla="*/ 2 w 29"/>
                  <a:gd name="T13" fmla="*/ 109 h 222"/>
                  <a:gd name="T14" fmla="*/ 2 w 29"/>
                  <a:gd name="T15" fmla="*/ 53 h 222"/>
                  <a:gd name="T16" fmla="*/ 20 w 29"/>
                  <a:gd name="T17" fmla="*/ 0 h 222"/>
                  <a:gd name="T18" fmla="*/ 29 w 29"/>
                  <a:gd name="T19" fmla="*/ 9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9" h="222">
                    <a:moveTo>
                      <a:pt x="29" y="9"/>
                    </a:moveTo>
                    <a:cubicBezTo>
                      <a:pt x="29" y="208"/>
                      <a:pt x="29" y="208"/>
                      <a:pt x="29" y="208"/>
                    </a:cubicBezTo>
                    <a:cubicBezTo>
                      <a:pt x="29" y="215"/>
                      <a:pt x="23" y="222"/>
                      <a:pt x="15" y="222"/>
                    </a:cubicBezTo>
                    <a:cubicBezTo>
                      <a:pt x="8" y="222"/>
                      <a:pt x="2" y="215"/>
                      <a:pt x="2" y="208"/>
                    </a:cubicBezTo>
                    <a:cubicBezTo>
                      <a:pt x="9" y="127"/>
                      <a:pt x="9" y="127"/>
                      <a:pt x="9" y="127"/>
                    </a:cubicBezTo>
                    <a:cubicBezTo>
                      <a:pt x="9" y="124"/>
                      <a:pt x="8" y="121"/>
                      <a:pt x="6" y="118"/>
                    </a:cubicBezTo>
                    <a:cubicBezTo>
                      <a:pt x="3" y="116"/>
                      <a:pt x="2" y="112"/>
                      <a:pt x="2" y="109"/>
                    </a:cubicBezTo>
                    <a:cubicBezTo>
                      <a:pt x="2" y="53"/>
                      <a:pt x="2" y="53"/>
                      <a:pt x="2" y="53"/>
                    </a:cubicBezTo>
                    <a:cubicBezTo>
                      <a:pt x="2" y="53"/>
                      <a:pt x="0" y="0"/>
                      <a:pt x="20" y="0"/>
                    </a:cubicBezTo>
                    <a:cubicBezTo>
                      <a:pt x="25" y="0"/>
                      <a:pt x="29" y="4"/>
                      <a:pt x="29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119"/>
              <p:cNvSpPr>
                <a:spLocks/>
              </p:cNvSpPr>
              <p:nvPr/>
            </p:nvSpPr>
            <p:spPr bwMode="auto">
              <a:xfrm>
                <a:off x="2528" y="1929"/>
                <a:ext cx="93" cy="460"/>
              </a:xfrm>
              <a:custGeom>
                <a:avLst/>
                <a:gdLst>
                  <a:gd name="T0" fmla="*/ 45 w 45"/>
                  <a:gd name="T1" fmla="*/ 68 h 221"/>
                  <a:gd name="T2" fmla="*/ 39 w 45"/>
                  <a:gd name="T3" fmla="*/ 1 h 221"/>
                  <a:gd name="T4" fmla="*/ 37 w 45"/>
                  <a:gd name="T5" fmla="*/ 0 h 221"/>
                  <a:gd name="T6" fmla="*/ 35 w 45"/>
                  <a:gd name="T7" fmla="*/ 2 h 221"/>
                  <a:gd name="T8" fmla="*/ 36 w 45"/>
                  <a:gd name="T9" fmla="*/ 64 h 221"/>
                  <a:gd name="T10" fmla="*/ 33 w 45"/>
                  <a:gd name="T11" fmla="*/ 66 h 221"/>
                  <a:gd name="T12" fmla="*/ 30 w 45"/>
                  <a:gd name="T13" fmla="*/ 64 h 221"/>
                  <a:gd name="T14" fmla="*/ 29 w 45"/>
                  <a:gd name="T15" fmla="*/ 2 h 221"/>
                  <a:gd name="T16" fmla="*/ 27 w 45"/>
                  <a:gd name="T17" fmla="*/ 0 h 221"/>
                  <a:gd name="T18" fmla="*/ 25 w 45"/>
                  <a:gd name="T19" fmla="*/ 2 h 221"/>
                  <a:gd name="T20" fmla="*/ 25 w 45"/>
                  <a:gd name="T21" fmla="*/ 64 h 221"/>
                  <a:gd name="T22" fmla="*/ 23 w 45"/>
                  <a:gd name="T23" fmla="*/ 66 h 221"/>
                  <a:gd name="T24" fmla="*/ 20 w 45"/>
                  <a:gd name="T25" fmla="*/ 64 h 221"/>
                  <a:gd name="T26" fmla="*/ 20 w 45"/>
                  <a:gd name="T27" fmla="*/ 2 h 221"/>
                  <a:gd name="T28" fmla="*/ 18 w 45"/>
                  <a:gd name="T29" fmla="*/ 0 h 221"/>
                  <a:gd name="T30" fmla="*/ 16 w 45"/>
                  <a:gd name="T31" fmla="*/ 2 h 221"/>
                  <a:gd name="T32" fmla="*/ 15 w 45"/>
                  <a:gd name="T33" fmla="*/ 64 h 221"/>
                  <a:gd name="T34" fmla="*/ 12 w 45"/>
                  <a:gd name="T35" fmla="*/ 66 h 221"/>
                  <a:gd name="T36" fmla="*/ 9 w 45"/>
                  <a:gd name="T37" fmla="*/ 64 h 221"/>
                  <a:gd name="T38" fmla="*/ 10 w 45"/>
                  <a:gd name="T39" fmla="*/ 2 h 221"/>
                  <a:gd name="T40" fmla="*/ 8 w 45"/>
                  <a:gd name="T41" fmla="*/ 0 h 221"/>
                  <a:gd name="T42" fmla="*/ 6 w 45"/>
                  <a:gd name="T43" fmla="*/ 1 h 221"/>
                  <a:gd name="T44" fmla="*/ 0 w 45"/>
                  <a:gd name="T45" fmla="*/ 68 h 221"/>
                  <a:gd name="T46" fmla="*/ 0 w 45"/>
                  <a:gd name="T47" fmla="*/ 71 h 221"/>
                  <a:gd name="T48" fmla="*/ 3 w 45"/>
                  <a:gd name="T49" fmla="*/ 83 h 221"/>
                  <a:gd name="T50" fmla="*/ 3 w 45"/>
                  <a:gd name="T51" fmla="*/ 83 h 221"/>
                  <a:gd name="T52" fmla="*/ 12 w 45"/>
                  <a:gd name="T53" fmla="*/ 97 h 221"/>
                  <a:gd name="T54" fmla="*/ 15 w 45"/>
                  <a:gd name="T55" fmla="*/ 108 h 221"/>
                  <a:gd name="T56" fmla="*/ 9 w 45"/>
                  <a:gd name="T57" fmla="*/ 208 h 221"/>
                  <a:gd name="T58" fmla="*/ 23 w 45"/>
                  <a:gd name="T59" fmla="*/ 221 h 221"/>
                  <a:gd name="T60" fmla="*/ 36 w 45"/>
                  <a:gd name="T61" fmla="*/ 208 h 221"/>
                  <a:gd name="T62" fmla="*/ 30 w 45"/>
                  <a:gd name="T63" fmla="*/ 108 h 221"/>
                  <a:gd name="T64" fmla="*/ 33 w 45"/>
                  <a:gd name="T65" fmla="*/ 97 h 221"/>
                  <a:gd name="T66" fmla="*/ 42 w 45"/>
                  <a:gd name="T67" fmla="*/ 83 h 221"/>
                  <a:gd name="T68" fmla="*/ 42 w 45"/>
                  <a:gd name="T69" fmla="*/ 83 h 221"/>
                  <a:gd name="T70" fmla="*/ 45 w 45"/>
                  <a:gd name="T71" fmla="*/ 71 h 221"/>
                  <a:gd name="T72" fmla="*/ 45 w 45"/>
                  <a:gd name="T73" fmla="*/ 68 h 2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45" h="221">
                    <a:moveTo>
                      <a:pt x="45" y="68"/>
                    </a:moveTo>
                    <a:cubicBezTo>
                      <a:pt x="39" y="1"/>
                      <a:pt x="39" y="1"/>
                      <a:pt x="39" y="1"/>
                    </a:cubicBezTo>
                    <a:cubicBezTo>
                      <a:pt x="39" y="0"/>
                      <a:pt x="38" y="0"/>
                      <a:pt x="37" y="0"/>
                    </a:cubicBezTo>
                    <a:cubicBezTo>
                      <a:pt x="36" y="0"/>
                      <a:pt x="35" y="0"/>
                      <a:pt x="35" y="2"/>
                    </a:cubicBezTo>
                    <a:cubicBezTo>
                      <a:pt x="36" y="64"/>
                      <a:pt x="36" y="64"/>
                      <a:pt x="36" y="64"/>
                    </a:cubicBezTo>
                    <a:cubicBezTo>
                      <a:pt x="36" y="65"/>
                      <a:pt x="35" y="66"/>
                      <a:pt x="33" y="66"/>
                    </a:cubicBezTo>
                    <a:cubicBezTo>
                      <a:pt x="32" y="66"/>
                      <a:pt x="30" y="65"/>
                      <a:pt x="30" y="64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0"/>
                      <a:pt x="28" y="0"/>
                      <a:pt x="27" y="0"/>
                    </a:cubicBezTo>
                    <a:cubicBezTo>
                      <a:pt x="26" y="0"/>
                      <a:pt x="25" y="0"/>
                      <a:pt x="25" y="2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5" y="65"/>
                      <a:pt x="24" y="66"/>
                      <a:pt x="23" y="66"/>
                    </a:cubicBezTo>
                    <a:cubicBezTo>
                      <a:pt x="21" y="66"/>
                      <a:pt x="20" y="65"/>
                      <a:pt x="20" y="64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0"/>
                      <a:pt x="19" y="0"/>
                      <a:pt x="18" y="0"/>
                    </a:cubicBezTo>
                    <a:cubicBezTo>
                      <a:pt x="17" y="0"/>
                      <a:pt x="16" y="0"/>
                      <a:pt x="16" y="2"/>
                    </a:cubicBezTo>
                    <a:cubicBezTo>
                      <a:pt x="15" y="64"/>
                      <a:pt x="15" y="64"/>
                      <a:pt x="15" y="64"/>
                    </a:cubicBezTo>
                    <a:cubicBezTo>
                      <a:pt x="15" y="65"/>
                      <a:pt x="13" y="66"/>
                      <a:pt x="12" y="66"/>
                    </a:cubicBezTo>
                    <a:cubicBezTo>
                      <a:pt x="10" y="66"/>
                      <a:pt x="9" y="65"/>
                      <a:pt x="9" y="64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0"/>
                      <a:pt x="9" y="0"/>
                      <a:pt x="8" y="0"/>
                    </a:cubicBezTo>
                    <a:cubicBezTo>
                      <a:pt x="7" y="0"/>
                      <a:pt x="6" y="0"/>
                      <a:pt x="6" y="1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0" y="69"/>
                      <a:pt x="0" y="70"/>
                      <a:pt x="0" y="71"/>
                    </a:cubicBezTo>
                    <a:cubicBezTo>
                      <a:pt x="0" y="75"/>
                      <a:pt x="1" y="79"/>
                      <a:pt x="3" y="83"/>
                    </a:cubicBezTo>
                    <a:cubicBezTo>
                      <a:pt x="3" y="83"/>
                      <a:pt x="3" y="83"/>
                      <a:pt x="3" y="83"/>
                    </a:cubicBezTo>
                    <a:cubicBezTo>
                      <a:pt x="12" y="97"/>
                      <a:pt x="12" y="97"/>
                      <a:pt x="12" y="97"/>
                    </a:cubicBezTo>
                    <a:cubicBezTo>
                      <a:pt x="14" y="100"/>
                      <a:pt x="15" y="104"/>
                      <a:pt x="15" y="108"/>
                    </a:cubicBezTo>
                    <a:cubicBezTo>
                      <a:pt x="9" y="208"/>
                      <a:pt x="9" y="208"/>
                      <a:pt x="9" y="208"/>
                    </a:cubicBezTo>
                    <a:cubicBezTo>
                      <a:pt x="9" y="215"/>
                      <a:pt x="15" y="221"/>
                      <a:pt x="23" y="221"/>
                    </a:cubicBezTo>
                    <a:cubicBezTo>
                      <a:pt x="30" y="221"/>
                      <a:pt x="36" y="215"/>
                      <a:pt x="36" y="208"/>
                    </a:cubicBezTo>
                    <a:cubicBezTo>
                      <a:pt x="30" y="108"/>
                      <a:pt x="30" y="108"/>
                      <a:pt x="30" y="108"/>
                    </a:cubicBezTo>
                    <a:cubicBezTo>
                      <a:pt x="30" y="104"/>
                      <a:pt x="31" y="100"/>
                      <a:pt x="33" y="97"/>
                    </a:cubicBezTo>
                    <a:cubicBezTo>
                      <a:pt x="42" y="83"/>
                      <a:pt x="42" y="83"/>
                      <a:pt x="42" y="83"/>
                    </a:cubicBezTo>
                    <a:cubicBezTo>
                      <a:pt x="42" y="83"/>
                      <a:pt x="42" y="83"/>
                      <a:pt x="42" y="83"/>
                    </a:cubicBezTo>
                    <a:cubicBezTo>
                      <a:pt x="44" y="79"/>
                      <a:pt x="45" y="75"/>
                      <a:pt x="45" y="71"/>
                    </a:cubicBezTo>
                    <a:cubicBezTo>
                      <a:pt x="45" y="70"/>
                      <a:pt x="45" y="69"/>
                      <a:pt x="45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120"/>
              <p:cNvSpPr>
                <a:spLocks noEditPoints="1"/>
              </p:cNvSpPr>
              <p:nvPr/>
            </p:nvSpPr>
            <p:spPr bwMode="auto">
              <a:xfrm>
                <a:off x="2663" y="1927"/>
                <a:ext cx="459" cy="462"/>
              </a:xfrm>
              <a:custGeom>
                <a:avLst/>
                <a:gdLst>
                  <a:gd name="T0" fmla="*/ 111 w 222"/>
                  <a:gd name="T1" fmla="*/ 0 h 222"/>
                  <a:gd name="T2" fmla="*/ 0 w 222"/>
                  <a:gd name="T3" fmla="*/ 111 h 222"/>
                  <a:gd name="T4" fmla="*/ 111 w 222"/>
                  <a:gd name="T5" fmla="*/ 222 h 222"/>
                  <a:gd name="T6" fmla="*/ 222 w 222"/>
                  <a:gd name="T7" fmla="*/ 111 h 222"/>
                  <a:gd name="T8" fmla="*/ 111 w 222"/>
                  <a:gd name="T9" fmla="*/ 0 h 222"/>
                  <a:gd name="T10" fmla="*/ 152 w 222"/>
                  <a:gd name="T11" fmla="*/ 70 h 222"/>
                  <a:gd name="T12" fmla="*/ 161 w 222"/>
                  <a:gd name="T13" fmla="*/ 71 h 222"/>
                  <a:gd name="T14" fmla="*/ 160 w 222"/>
                  <a:gd name="T15" fmla="*/ 79 h 222"/>
                  <a:gd name="T16" fmla="*/ 151 w 222"/>
                  <a:gd name="T17" fmla="*/ 79 h 222"/>
                  <a:gd name="T18" fmla="*/ 152 w 222"/>
                  <a:gd name="T19" fmla="*/ 70 h 222"/>
                  <a:gd name="T20" fmla="*/ 156 w 222"/>
                  <a:gd name="T21" fmla="*/ 157 h 222"/>
                  <a:gd name="T22" fmla="*/ 156 w 222"/>
                  <a:gd name="T23" fmla="*/ 157 h 222"/>
                  <a:gd name="T24" fmla="*/ 70 w 222"/>
                  <a:gd name="T25" fmla="*/ 161 h 222"/>
                  <a:gd name="T26" fmla="*/ 69 w 222"/>
                  <a:gd name="T27" fmla="*/ 153 h 222"/>
                  <a:gd name="T28" fmla="*/ 78 w 222"/>
                  <a:gd name="T29" fmla="*/ 152 h 222"/>
                  <a:gd name="T30" fmla="*/ 148 w 222"/>
                  <a:gd name="T31" fmla="*/ 148 h 222"/>
                  <a:gd name="T32" fmla="*/ 148 w 222"/>
                  <a:gd name="T33" fmla="*/ 148 h 222"/>
                  <a:gd name="T34" fmla="*/ 161 w 222"/>
                  <a:gd name="T35" fmla="*/ 97 h 222"/>
                  <a:gd name="T36" fmla="*/ 165 w 222"/>
                  <a:gd name="T37" fmla="*/ 89 h 222"/>
                  <a:gd name="T38" fmla="*/ 172 w 222"/>
                  <a:gd name="T39" fmla="*/ 93 h 222"/>
                  <a:gd name="T40" fmla="*/ 156 w 222"/>
                  <a:gd name="T41" fmla="*/ 157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22" h="222">
                    <a:moveTo>
                      <a:pt x="111" y="0"/>
                    </a:moveTo>
                    <a:cubicBezTo>
                      <a:pt x="50" y="0"/>
                      <a:pt x="0" y="50"/>
                      <a:pt x="0" y="111"/>
                    </a:cubicBezTo>
                    <a:cubicBezTo>
                      <a:pt x="0" y="173"/>
                      <a:pt x="50" y="222"/>
                      <a:pt x="111" y="222"/>
                    </a:cubicBezTo>
                    <a:cubicBezTo>
                      <a:pt x="172" y="222"/>
                      <a:pt x="222" y="173"/>
                      <a:pt x="222" y="111"/>
                    </a:cubicBezTo>
                    <a:cubicBezTo>
                      <a:pt x="222" y="50"/>
                      <a:pt x="172" y="0"/>
                      <a:pt x="111" y="0"/>
                    </a:cubicBezTo>
                    <a:close/>
                    <a:moveTo>
                      <a:pt x="152" y="70"/>
                    </a:moveTo>
                    <a:cubicBezTo>
                      <a:pt x="155" y="68"/>
                      <a:pt x="158" y="68"/>
                      <a:pt x="161" y="71"/>
                    </a:cubicBezTo>
                    <a:cubicBezTo>
                      <a:pt x="163" y="74"/>
                      <a:pt x="162" y="77"/>
                      <a:pt x="160" y="79"/>
                    </a:cubicBezTo>
                    <a:cubicBezTo>
                      <a:pt x="157" y="81"/>
                      <a:pt x="153" y="81"/>
                      <a:pt x="151" y="79"/>
                    </a:cubicBezTo>
                    <a:cubicBezTo>
                      <a:pt x="149" y="76"/>
                      <a:pt x="150" y="72"/>
                      <a:pt x="152" y="70"/>
                    </a:cubicBezTo>
                    <a:close/>
                    <a:moveTo>
                      <a:pt x="156" y="157"/>
                    </a:moveTo>
                    <a:cubicBezTo>
                      <a:pt x="156" y="157"/>
                      <a:pt x="156" y="157"/>
                      <a:pt x="156" y="157"/>
                    </a:cubicBezTo>
                    <a:cubicBezTo>
                      <a:pt x="133" y="180"/>
                      <a:pt x="96" y="182"/>
                      <a:pt x="70" y="161"/>
                    </a:cubicBezTo>
                    <a:cubicBezTo>
                      <a:pt x="68" y="159"/>
                      <a:pt x="67" y="155"/>
                      <a:pt x="69" y="153"/>
                    </a:cubicBezTo>
                    <a:cubicBezTo>
                      <a:pt x="72" y="150"/>
                      <a:pt x="75" y="150"/>
                      <a:pt x="78" y="152"/>
                    </a:cubicBezTo>
                    <a:cubicBezTo>
                      <a:pt x="99" y="169"/>
                      <a:pt x="129" y="167"/>
                      <a:pt x="148" y="148"/>
                    </a:cubicBezTo>
                    <a:cubicBezTo>
                      <a:pt x="148" y="148"/>
                      <a:pt x="148" y="148"/>
                      <a:pt x="148" y="148"/>
                    </a:cubicBezTo>
                    <a:cubicBezTo>
                      <a:pt x="161" y="135"/>
                      <a:pt x="166" y="116"/>
                      <a:pt x="161" y="97"/>
                    </a:cubicBezTo>
                    <a:cubicBezTo>
                      <a:pt x="160" y="93"/>
                      <a:pt x="162" y="90"/>
                      <a:pt x="165" y="89"/>
                    </a:cubicBezTo>
                    <a:cubicBezTo>
                      <a:pt x="168" y="88"/>
                      <a:pt x="171" y="90"/>
                      <a:pt x="172" y="93"/>
                    </a:cubicBezTo>
                    <a:cubicBezTo>
                      <a:pt x="179" y="116"/>
                      <a:pt x="172" y="141"/>
                      <a:pt x="156" y="1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36" name="Picture 12" descr="http://etc-mysitemyway.s3.amazonaws.com/icons/legacy-previews/icons/glossy-black-icons-animals/012617-glossy-black-icon-animals-animal-fish7-sc37.pn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  <a14:imgEffect>
                        <a14:artisticPhotocopy trans="6000" detail="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1840" y="1648450"/>
              <a:ext cx="664439" cy="6644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8207173"/>
              </p:ext>
            </p:extLst>
          </p:nvPr>
        </p:nvGraphicFramePr>
        <p:xfrm>
          <a:off x="338572" y="2270160"/>
          <a:ext cx="8100443" cy="2403176"/>
        </p:xfrm>
        <a:graphic>
          <a:graphicData uri="http://schemas.openxmlformats.org/drawingml/2006/table">
            <a:tbl>
              <a:tblPr/>
              <a:tblGrid>
                <a:gridCol w="28432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4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14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14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039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OOH</a:t>
                      </a:r>
                    </a:p>
                  </a:txBody>
                  <a:tcPr marL="6350" marR="6350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0.85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6.8%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0.99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6.4%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39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QSR</a:t>
                      </a:r>
                    </a:p>
                  </a:txBody>
                  <a:tcPr marL="6350" marR="6350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0.38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Robot Condensed Regular"/>
                        </a:rPr>
                        <a:t>-0.8%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0.42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Robot Condensed Regular"/>
                        </a:rPr>
                        <a:t>-0.5%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0397">
                <a:tc>
                  <a:txBody>
                    <a:bodyPr/>
                    <a:lstStyle/>
                    <a:p>
                      <a:pPr marL="0" marR="0" lvl="1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    QSR excl. Fish &amp; Chip Shops</a:t>
                      </a:r>
                    </a:p>
                  </a:txBody>
                  <a:tcPr marL="6350" marR="6350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0.26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6.6%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0.30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7.5%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0397">
                <a:tc>
                  <a:txBody>
                    <a:bodyPr/>
                    <a:lstStyle/>
                    <a:p>
                      <a:pPr marL="0" marR="0" lvl="1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    QSR Fish &amp; Chip Shops</a:t>
                      </a:r>
                    </a:p>
                  </a:txBody>
                  <a:tcPr marL="6350" marR="6350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0.12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Robot Condensed Regular"/>
                        </a:rPr>
                        <a:t>-13.6%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0.13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Robot Condensed Regular"/>
                        </a:rPr>
                        <a:t>-15.0%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039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Pubs</a:t>
                      </a:r>
                    </a:p>
                  </a:txBody>
                  <a:tcPr marL="6350" marR="6350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0.16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31.5%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0.18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27.9%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0397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Full Service(incl. Cafe/Bistro) </a:t>
                      </a:r>
                      <a:endParaRPr lang="en-GB" sz="14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0.12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Robot Condensed Regular"/>
                        </a:rPr>
                        <a:t>-7.6%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0.15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Robot Condensed Regular"/>
                        </a:rPr>
                        <a:t>-4.3%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0397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Workplace/College/</a:t>
                      </a:r>
                      <a:r>
                        <a:rPr lang="en-GB" sz="1400" b="0" dirty="0" err="1">
                          <a:solidFill>
                            <a:schemeClr val="tx1"/>
                          </a:solidFill>
                          <a:latin typeface="+mn-lt"/>
                        </a:rPr>
                        <a:t>Uni</a:t>
                      </a:r>
                      <a:endParaRPr lang="en-GB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350" marR="6350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0.11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21.1%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0.13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17.4%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0397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latin typeface="+mn-lt"/>
                        </a:rPr>
                        <a:t>Travel &amp; Leisure</a:t>
                      </a:r>
                    </a:p>
                  </a:txBody>
                  <a:tcPr marL="6350" marR="6350" marT="4763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0.08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15.8%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0.10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11.5%</a:t>
                      </a: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4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907915" y="4866109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</p:spTree>
    <p:extLst>
      <p:ext uri="{BB962C8B-B14F-4D97-AF65-F5344CB8AC3E}">
        <p14:creationId xmlns:p14="http://schemas.microsoft.com/office/powerpoint/2010/main" val="274987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5979" y="271768"/>
            <a:ext cx="8619978" cy="462509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QSR continues to be the largest market segment for seafood although with the lower level of incidence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04801" y="1158274"/>
            <a:ext cx="8462335" cy="41019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>
                <a:solidFill>
                  <a:srgbClr val="008AC0"/>
                </a:solidFill>
                <a:cs typeface="Calibri" pitchFamily="34" charset="0"/>
              </a:rPr>
              <a:t>Total Out of Home</a:t>
            </a:r>
          </a:p>
          <a:p>
            <a:pPr algn="ctr"/>
            <a:r>
              <a:rPr lang="en-US" dirty="0">
                <a:solidFill>
                  <a:srgbClr val="008AC0"/>
                </a:solidFill>
                <a:cs typeface="Calibri" pitchFamily="34" charset="0"/>
              </a:rPr>
              <a:t>Channel Shares &amp; Incidence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816612027"/>
              </p:ext>
            </p:extLst>
          </p:nvPr>
        </p:nvGraphicFramePr>
        <p:xfrm>
          <a:off x="74305" y="1284595"/>
          <a:ext cx="6527217" cy="3799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165041029"/>
              </p:ext>
            </p:extLst>
          </p:nvPr>
        </p:nvGraphicFramePr>
        <p:xfrm>
          <a:off x="6021238" y="1174652"/>
          <a:ext cx="2958860" cy="3457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</p:spTree>
    <p:extLst>
      <p:ext uri="{BB962C8B-B14F-4D97-AF65-F5344CB8AC3E}">
        <p14:creationId xmlns:p14="http://schemas.microsoft.com/office/powerpoint/2010/main" val="2888849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417313939"/>
              </p:ext>
            </p:extLst>
          </p:nvPr>
        </p:nvGraphicFramePr>
        <p:xfrm>
          <a:off x="74305" y="1462177"/>
          <a:ext cx="8861498" cy="3491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799" y="342901"/>
            <a:ext cx="8839201" cy="462509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Lunch is a marginally larger seafood daypart compared to dinner; dinner dominates at Fish &amp; Chip Shops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335590" y="1030261"/>
            <a:ext cx="8462335" cy="41019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dirty="0">
                <a:solidFill>
                  <a:srgbClr val="008AC0"/>
                </a:solidFill>
                <a:cs typeface="Calibri" pitchFamily="34" charset="0"/>
              </a:rPr>
              <a:t>Total Out of Home </a:t>
            </a:r>
          </a:p>
          <a:p>
            <a:pPr algn="ctr"/>
            <a:r>
              <a:rPr lang="en-US" dirty="0">
                <a:solidFill>
                  <a:srgbClr val="008AC0"/>
                </a:solidFill>
                <a:cs typeface="Calibri" pitchFamily="34" charset="0"/>
              </a:rPr>
              <a:t>Servings % by </a:t>
            </a:r>
            <a:r>
              <a:rPr lang="en-US" dirty="0" err="1">
                <a:solidFill>
                  <a:srgbClr val="008AC0"/>
                </a:solidFill>
                <a:cs typeface="Calibri" pitchFamily="34" charset="0"/>
              </a:rPr>
              <a:t>Daypart</a:t>
            </a:r>
            <a:endParaRPr lang="en-US" dirty="0">
              <a:solidFill>
                <a:srgbClr val="008AC0"/>
              </a:solidFill>
              <a:cs typeface="Calibri" pitchFamily="34" charset="0"/>
            </a:endParaRP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4700050" y="4814551"/>
            <a:ext cx="4097875" cy="27924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Circana/CREST®, YE Dec 23; *T&amp;L = Travel and Leisure</a:t>
            </a:r>
          </a:p>
        </p:txBody>
      </p:sp>
    </p:spTree>
    <p:extLst>
      <p:ext uri="{BB962C8B-B14F-4D97-AF65-F5344CB8AC3E}">
        <p14:creationId xmlns:p14="http://schemas.microsoft.com/office/powerpoint/2010/main" val="380891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763801468"/>
              </p:ext>
            </p:extLst>
          </p:nvPr>
        </p:nvGraphicFramePr>
        <p:xfrm>
          <a:off x="74305" y="1397479"/>
          <a:ext cx="8923046" cy="3714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285751"/>
            <a:ext cx="8839199" cy="462509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In a typical week, almost half of all seafood servings is consumed over the weekend with Friday its the busiest day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en-US" dirty="0">
                <a:solidFill>
                  <a:srgbClr val="008AC0"/>
                </a:solidFill>
                <a:cs typeface="Calibri" pitchFamily="34" charset="0"/>
              </a:rPr>
              <a:t>Total Out of Home </a:t>
            </a:r>
          </a:p>
          <a:p>
            <a:pPr algn="ctr"/>
            <a:r>
              <a:rPr lang="en-US" dirty="0">
                <a:solidFill>
                  <a:srgbClr val="008AC0"/>
                </a:solidFill>
                <a:cs typeface="Calibri" pitchFamily="34" charset="0"/>
              </a:rPr>
              <a:t>Servings % by Day of the Week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</p:spTree>
    <p:extLst>
      <p:ext uri="{BB962C8B-B14F-4D97-AF65-F5344CB8AC3E}">
        <p14:creationId xmlns:p14="http://schemas.microsoft.com/office/powerpoint/2010/main" val="74426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414338" y="2823247"/>
            <a:ext cx="8450262" cy="2012277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Calibri" pitchFamily="34" charset="0"/>
              </a:rPr>
              <a:t>In Q4 2023, QSR visits dropped by 4.5%, whilst spend increased by 8.6% vs the same period year ago thanks to heavy price increases; in full year 2023 visits were up 2.3% and spend up 9.6% vs YA*</a:t>
            </a:r>
            <a:endParaRPr lang="en-GB" sz="1400" dirty="0">
              <a:solidFill>
                <a:schemeClr val="bg1"/>
              </a:solidFill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Calibri" pitchFamily="34" charset="0"/>
              </a:rPr>
              <a:t>Poultry continues to outperform other proteins in QSR; Versus YA* Seafood lost both, servings and incidence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Calibri" pitchFamily="34" charset="0"/>
              </a:rPr>
              <a:t>In 2023, fish share decreased vs year ago whilst fish burgers and shellfish have grown in importance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Calibri" pitchFamily="34" charset="0"/>
              </a:rPr>
              <a:t>Individual average spend on seafood items increased in 2023 by 40p but was still below protein average. Seafood Sandwiches are the largest sub-type in QSR</a:t>
            </a:r>
            <a:endParaRPr lang="en-GB" sz="14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9488" y="4835525"/>
            <a:ext cx="544512" cy="279400"/>
          </a:xfrm>
        </p:spPr>
        <p:txBody>
          <a:bodyPr/>
          <a:lstStyle/>
          <a:p>
            <a:fld id="{35A454EE-6717-4973-901E-6A90AD009CF4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414338" y="2219806"/>
            <a:ext cx="8458200" cy="41195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chemeClr val="bg1"/>
                </a:solidFill>
                <a:latin typeface="+mn-lt"/>
              </a:rPr>
              <a:t>Quick Service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12"/>
          <a:stretch/>
        </p:blipFill>
        <p:spPr>
          <a:xfrm>
            <a:off x="-2" y="0"/>
            <a:ext cx="9144001" cy="211851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DC0BD82-617B-81AD-B82A-8682DBEE8822}"/>
              </a:ext>
            </a:extLst>
          </p:cNvPr>
          <p:cNvSpPr txBox="1"/>
          <p:nvPr/>
        </p:nvSpPr>
        <p:spPr>
          <a:xfrm>
            <a:off x="252736" y="4859543"/>
            <a:ext cx="8819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>
                <a:solidFill>
                  <a:schemeClr val="bg1"/>
                </a:solidFill>
              </a:rPr>
              <a:t>*YA = year ago</a:t>
            </a:r>
          </a:p>
        </p:txBody>
      </p:sp>
    </p:spTree>
    <p:extLst>
      <p:ext uri="{BB962C8B-B14F-4D97-AF65-F5344CB8AC3E}">
        <p14:creationId xmlns:p14="http://schemas.microsoft.com/office/powerpoint/2010/main" val="36435449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7296" y="205980"/>
            <a:ext cx="7789476" cy="647999"/>
          </a:xfrm>
        </p:spPr>
        <p:txBody>
          <a:bodyPr>
            <a:normAutofit fontScale="90000"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In Q4 2023, QSR visits dropped by 4.5% vs YA*, whilst spend increased by 8.6% thanks to heavy price increases; in full year 2023 visits were up 2.3% and spend up 9.6% </a:t>
            </a:r>
            <a:endParaRPr lang="en-GB" sz="2400" dirty="0">
              <a:latin typeface="+mn-lt"/>
            </a:endParaRPr>
          </a:p>
        </p:txBody>
      </p:sp>
      <p:sp>
        <p:nvSpPr>
          <p:cNvPr id="2" name="sheet number"/>
          <p:cNvSpPr>
            <a:spLocks noGrp="1"/>
          </p:cNvSpPr>
          <p:nvPr>
            <p:ph type="sldNum" sz="quarter" idx="4294967295"/>
          </p:nvPr>
        </p:nvSpPr>
        <p:spPr>
          <a:xfrm>
            <a:off x="7010400" y="4749800"/>
            <a:ext cx="2133600" cy="357188"/>
          </a:xfrm>
        </p:spPr>
        <p:txBody>
          <a:bodyPr/>
          <a:lstStyle/>
          <a:p>
            <a:pPr>
              <a:defRPr/>
            </a:pPr>
            <a:fld id="{D905545C-C2CD-A240-87BD-E3760E2DB45B}" type="slidenum">
              <a:rPr lang="en-US" sz="1100" smtClean="0">
                <a:cs typeface="Calibri" pitchFamily="34" charset="0"/>
              </a:rPr>
              <a:pPr>
                <a:defRPr/>
              </a:pPr>
              <a:t>19</a:t>
            </a:fld>
            <a:endParaRPr lang="en-US" sz="1100" dirty="0">
              <a:cs typeface="Calibri" pitchFamily="34" charset="0"/>
            </a:endParaRPr>
          </a:p>
        </p:txBody>
      </p:sp>
      <p:sp>
        <p:nvSpPr>
          <p:cNvPr id="13" name="Loop_1"/>
          <p:cNvSpPr>
            <a:spLocks noGrp="1"/>
          </p:cNvSpPr>
          <p:nvPr>
            <p:ph type="body" sz="quarter" idx="4294967295"/>
          </p:nvPr>
        </p:nvSpPr>
        <p:spPr>
          <a:xfrm>
            <a:off x="369016" y="1137325"/>
            <a:ext cx="8678862" cy="22066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fr-FR" sz="1700" dirty="0">
                <a:cs typeface="Calibri" pitchFamily="34" charset="0"/>
              </a:rPr>
              <a:t>Total Quick Service</a:t>
            </a:r>
          </a:p>
        </p:txBody>
      </p:sp>
      <p:sp>
        <p:nvSpPr>
          <p:cNvPr id="15" name="Titre_1"/>
          <p:cNvSpPr>
            <a:spLocks noGrp="1"/>
          </p:cNvSpPr>
          <p:nvPr>
            <p:ph type="body" sz="quarter" idx="4294967295"/>
          </p:nvPr>
        </p:nvSpPr>
        <p:spPr>
          <a:xfrm>
            <a:off x="202559" y="1130766"/>
            <a:ext cx="8678862" cy="227221"/>
          </a:xfrm>
          <a:prstGeom prst="rect">
            <a:avLst/>
          </a:prstGeo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  <a:defRPr/>
            </a:pPr>
            <a:r>
              <a:rPr lang="en-US" sz="1700" dirty="0">
                <a:cs typeface="Calibri" pitchFamily="34" charset="0"/>
              </a:rPr>
              <a:t>Components of Spending vs. Year Ago</a:t>
            </a:r>
            <a:endParaRPr lang="fr-FR" sz="1700" dirty="0">
              <a:cs typeface="Calibri" pitchFamily="34" charset="0"/>
            </a:endParaRP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148379" y="4832717"/>
            <a:ext cx="2682875" cy="27781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Dec ‘23</a:t>
            </a:r>
          </a:p>
          <a:p>
            <a:pPr marL="0" indent="0">
              <a:buNone/>
            </a:pP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16" name="SASID_1"/>
          <p:cNvSpPr txBox="1"/>
          <p:nvPr/>
        </p:nvSpPr>
        <p:spPr>
          <a:xfrm>
            <a:off x="8534538" y="4981917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>
                <a:solidFill>
                  <a:schemeClr val="bg1"/>
                </a:solidFill>
              </a:rPr>
              <a:t>140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8" name="ID"/>
          <p:cNvSpPr txBox="1"/>
          <p:nvPr/>
        </p:nvSpPr>
        <p:spPr>
          <a:xfrm>
            <a:off x="8534538" y="4981917"/>
            <a:ext cx="593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cs typeface="Calibri" pitchFamily="34" charset="0"/>
              </a:rPr>
              <a:t>slide 4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22" name="Oval 21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3"/>
              <a:srcRect/>
              <a:stretch>
                <a:fillRect b="-15000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QSR</a:t>
              </a:r>
            </a:p>
          </p:txBody>
        </p:sp>
      </p:grpSp>
      <p:sp>
        <p:nvSpPr>
          <p:cNvPr id="25" name="Titre_3"/>
          <p:cNvSpPr txBox="1">
            <a:spLocks/>
          </p:cNvSpPr>
          <p:nvPr/>
        </p:nvSpPr>
        <p:spPr>
          <a:xfrm>
            <a:off x="232569" y="3447947"/>
            <a:ext cx="9144000" cy="335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Font typeface="Wingdings" charset="0"/>
              <a:buChar char="n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  <a:defRPr/>
            </a:pPr>
            <a:r>
              <a:rPr lang="de-DE" sz="1700" dirty="0">
                <a:solidFill>
                  <a:srgbClr val="00A1DE"/>
                </a:solidFill>
                <a:latin typeface="Calibri" pitchFamily="34" charset="0"/>
                <a:cs typeface="Calibri" pitchFamily="34" charset="0"/>
              </a:rPr>
              <a:t>Total Spend, Visits and  Avg. Eater Check</a:t>
            </a:r>
            <a:endParaRPr lang="en-US" sz="1700" dirty="0">
              <a:solidFill>
                <a:srgbClr val="00A1DE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Font typeface="Wingdings" charset="0"/>
              <a:buNone/>
              <a:defRPr/>
            </a:pPr>
            <a:endParaRPr lang="fr-FR" sz="1700" dirty="0">
              <a:solidFill>
                <a:srgbClr val="00A1D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Graph_1">
            <a:extLst>
              <a:ext uri="{FF2B5EF4-FFF2-40B4-BE49-F238E27FC236}">
                <a16:creationId xmlns:a16="http://schemas.microsoft.com/office/drawing/2014/main" id="{5A9E5764-46BC-C693-B528-ED8BC627E492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43995361"/>
              </p:ext>
            </p:extLst>
          </p:nvPr>
        </p:nvGraphicFramePr>
        <p:xfrm>
          <a:off x="367296" y="1103864"/>
          <a:ext cx="5781083" cy="2272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ph_2">
            <a:extLst>
              <a:ext uri="{FF2B5EF4-FFF2-40B4-BE49-F238E27FC236}">
                <a16:creationId xmlns:a16="http://schemas.microsoft.com/office/drawing/2014/main" id="{0D66CDFA-EA41-B08B-6711-DC280903647D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98708231"/>
              </p:ext>
            </p:extLst>
          </p:nvPr>
        </p:nvGraphicFramePr>
        <p:xfrm>
          <a:off x="6352248" y="1036116"/>
          <a:ext cx="2479006" cy="2340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57F22F4-36BC-3EAD-F362-0F5F621EC6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6770707"/>
              </p:ext>
            </p:extLst>
          </p:nvPr>
        </p:nvGraphicFramePr>
        <p:xfrm>
          <a:off x="449108" y="3932933"/>
          <a:ext cx="8388345" cy="766789"/>
        </p:xfrm>
        <a:graphic>
          <a:graphicData uri="http://schemas.openxmlformats.org/drawingml/2006/table">
            <a:tbl>
              <a:tblPr/>
              <a:tblGrid>
                <a:gridCol w="1199826">
                  <a:extLst>
                    <a:ext uri="{9D8B030D-6E8A-4147-A177-3AD203B41FA5}">
                      <a16:colId xmlns:a16="http://schemas.microsoft.com/office/drawing/2014/main" val="2808253342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4125851895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3542476287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3338829105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1702624997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633893529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707657604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515912495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1754588996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311062804"/>
                    </a:ext>
                  </a:extLst>
                </a:gridCol>
                <a:gridCol w="187893">
                  <a:extLst>
                    <a:ext uri="{9D8B030D-6E8A-4147-A177-3AD203B41FA5}">
                      <a16:colId xmlns:a16="http://schemas.microsoft.com/office/drawing/2014/main" val="550924695"/>
                    </a:ext>
                  </a:extLst>
                </a:gridCol>
                <a:gridCol w="679731">
                  <a:extLst>
                    <a:ext uri="{9D8B030D-6E8A-4147-A177-3AD203B41FA5}">
                      <a16:colId xmlns:a16="http://schemas.microsoft.com/office/drawing/2014/main" val="4278579192"/>
                    </a:ext>
                  </a:extLst>
                </a:gridCol>
                <a:gridCol w="671639">
                  <a:extLst>
                    <a:ext uri="{9D8B030D-6E8A-4147-A177-3AD203B41FA5}">
                      <a16:colId xmlns:a16="http://schemas.microsoft.com/office/drawing/2014/main" val="2409477439"/>
                    </a:ext>
                  </a:extLst>
                </a:gridCol>
                <a:gridCol w="672589">
                  <a:extLst>
                    <a:ext uri="{9D8B030D-6E8A-4147-A177-3AD203B41FA5}">
                      <a16:colId xmlns:a16="http://schemas.microsoft.com/office/drawing/2014/main" val="3271405573"/>
                    </a:ext>
                  </a:extLst>
                </a:gridCol>
              </a:tblGrid>
              <a:tr h="178376">
                <a:tc>
                  <a:txBody>
                    <a:bodyPr/>
                    <a:lstStyle/>
                    <a:p>
                      <a:pPr algn="l" fontAlgn="b"/>
                      <a:r>
                        <a:rPr lang="en-GB" sz="800" b="0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Robot Condensed Regular"/>
                        </a:rPr>
                        <a:t>Q4 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Robot Condensed Regular"/>
                        </a:rPr>
                        <a:t>Q1 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Robot Condensed Regular"/>
                        </a:rPr>
                        <a:t>Q2 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Robot Condensed Regular"/>
                        </a:rPr>
                        <a:t>Q3 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Robot Condensed Regular"/>
                        </a:rPr>
                        <a:t>Q4 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Robot Condensed Regular"/>
                        </a:rPr>
                        <a:t>Q1 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Robot Condensed Regular"/>
                        </a:rPr>
                        <a:t>Q2 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Robot Condensed Regular"/>
                        </a:rPr>
                        <a:t>Q3 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Robot Condensed Regular"/>
                        </a:rPr>
                        <a:t>Q4 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i="0" u="none" strike="noStrike"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Robot Condensed Regular"/>
                        </a:rPr>
                        <a:t>YE Dec 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chemeClr val="bg1"/>
                          </a:solidFill>
                          <a:effectLst/>
                          <a:latin typeface="Robot Condensed Regular"/>
                        </a:rPr>
                        <a:t>YE Dec 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chemeClr val="bg1"/>
                          </a:solidFill>
                          <a:effectLst/>
                          <a:latin typeface="Robot Condensed Regular"/>
                        </a:rPr>
                        <a:t>YE Dec 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845475"/>
                  </a:ext>
                </a:extLst>
              </a:tr>
              <a:tr h="200973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Spend, £m</a:t>
                      </a: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6,671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5,894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5,559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6,479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6,551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6,108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6,536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7,065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7,112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24,610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24,483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26,821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930975"/>
                  </a:ext>
                </a:extLst>
              </a:tr>
              <a:tr h="19372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Visits, m</a:t>
                      </a: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1,303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1,170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1,126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1,330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1,351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1,212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1,250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1,340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1,290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4,740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4,978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5,092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1628747"/>
                  </a:ext>
                </a:extLst>
              </a:tr>
              <a:tr h="19372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Avg. Eater Cheque, £</a:t>
                      </a: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5.12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5.04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4.94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4.87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4.85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5.04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5.23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5.27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5.52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5.19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4.92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5.27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155139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EFE95C1E-CC17-B6F2-E700-27D889D337E7}"/>
              </a:ext>
            </a:extLst>
          </p:cNvPr>
          <p:cNvSpPr txBox="1"/>
          <p:nvPr/>
        </p:nvSpPr>
        <p:spPr>
          <a:xfrm>
            <a:off x="252736" y="4859543"/>
            <a:ext cx="8819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*YA = year ago</a:t>
            </a:r>
          </a:p>
        </p:txBody>
      </p:sp>
    </p:spTree>
    <p:extLst>
      <p:ext uri="{BB962C8B-B14F-4D97-AF65-F5344CB8AC3E}">
        <p14:creationId xmlns:p14="http://schemas.microsoft.com/office/powerpoint/2010/main" val="4389181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229B5-AC2F-4F7A-B2D0-32E9DA349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Executive Summary – GB – Q4 2023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type="subTitle" idx="4294967295"/>
          </p:nvPr>
        </p:nvSpPr>
        <p:spPr>
          <a:xfrm>
            <a:off x="367296" y="789112"/>
            <a:ext cx="8388000" cy="4034544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1200"/>
              </a:spcAft>
            </a:pPr>
            <a:r>
              <a:rPr lang="en-US" sz="9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 UK economy continues to struggle with the Cost-of-living crisis as GDP has decreased by 0.2% in the three months to November 2023, compared with the three months to August 2023. Consumer confidence recovered to -19 in January from -22 in December 2023, but continues to be comparatively low. The Consumer Prices Index (CPI) rose by 4.0% in the 12 months to December 2023, up from 3.9% in November and down from a peak of 11.1% in October 2022. Despite the slowdown in inflation, food prices and utility bills continue to be higher than in previous years, affecting consumers’ disposable incomes and impacting the eating out market.</a:t>
            </a:r>
          </a:p>
          <a:p>
            <a:pPr>
              <a:spcBef>
                <a:spcPts val="200"/>
              </a:spcBef>
              <a:spcAft>
                <a:spcPts val="1200"/>
              </a:spcAft>
            </a:pPr>
            <a:r>
              <a:rPr lang="en-US" sz="9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CREST data showed traffic was down 1.7% in the foodservice industry in Q4 2023 vs Q4 2022, a slowdown from the +2.3% seen in the previous quarter. Traffic growth was strongest in Onsite, which benefitted from consumers returning to offices and buying lunches out, with other channels registering a decline in traffic.</a:t>
            </a:r>
          </a:p>
          <a:p>
            <a:pPr>
              <a:spcBef>
                <a:spcPts val="200"/>
              </a:spcBef>
              <a:spcAft>
                <a:spcPts val="1200"/>
              </a:spcAft>
            </a:pPr>
            <a:r>
              <a:rPr lang="en-US" sz="9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Q4’23 QSR traffic was down 4.5%, with most leading chains seeing a drop in traffic or only modest growth. QSR was the second worst performing segment out of the four major ones, reversing a trend of strong performance over the past few years. Full-Service Restaurants recorded an even steeper decline, with traffic down -16.5%, as consumers felt the squeeze on household budgets from continued high food, utility and mortgage costs.  </a:t>
            </a:r>
          </a:p>
          <a:p>
            <a:pPr>
              <a:spcBef>
                <a:spcPts val="200"/>
              </a:spcBef>
              <a:spcAft>
                <a:spcPts val="1200"/>
              </a:spcAft>
            </a:pPr>
            <a:r>
              <a:rPr lang="en-US" sz="9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Supper saw the biggest decline in traffic, down 10%, with lunch also down 2%. Smaller snacking purchases fared better than big ticket occasions, with morning meal traffic up 8% and PM snack flat year-on-year. </a:t>
            </a:r>
          </a:p>
          <a:p>
            <a:pPr>
              <a:spcBef>
                <a:spcPts val="200"/>
              </a:spcBef>
              <a:spcAft>
                <a:spcPts val="1200"/>
              </a:spcAft>
            </a:pPr>
            <a:r>
              <a:rPr lang="en-US" sz="9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‘At Work’ saw strong growth, up 28%, with ‘In Car’ also back in growth at 23%. ‘At Home’ and ‘On Premise’ saw the biggest declines, with traffic down 15% and 6%, respectively. There seems to be a switch from social occasions back to more functional eating, including workday snacks and breakfasts out. ‘On the Street’ traffic was also up 8%, further suggesting that work-related food on the go occasions are making a recovery as more consumers return to workplaces.</a:t>
            </a:r>
          </a:p>
          <a:p>
            <a:pPr>
              <a:spcBef>
                <a:spcPts val="200"/>
              </a:spcBef>
              <a:spcAft>
                <a:spcPts val="1200"/>
              </a:spcAft>
            </a:pPr>
            <a:r>
              <a:rPr lang="en-US" sz="9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Overall, Q4 2023 saw a dip in overall traffic, with only pockets of growth. Areas doing well include work-related missions: Onsite catering, ‘At Work’ occasions and ‘On The Street’ traffic. Smaller snacking purchases are outperforming more expensive dinners and lunches out. Weekday traffic is seeing a lower decline than weekend traffic. All of these developments point to a slowdown in social occasions and celebrations, as consumers continue to grapple with stubbornly high inflation and other costs. This has put post-Covid recovery on pause, and the foodservice industry continues to be significantly behind 2019 levels of activity. </a:t>
            </a:r>
            <a:endParaRPr lang="en-GB" sz="9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8599488" y="4835525"/>
            <a:ext cx="544512" cy="2794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5A454EE-6717-4973-901E-6A90AD009CF4}" type="slidenum">
              <a:rPr lang="en-US" sz="1200" smtClean="0"/>
              <a:pPr algn="r"/>
              <a:t>2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001675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300857"/>
            <a:ext cx="7673745" cy="544535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Poultry continues to outperform other proteins in QSR; Seafood lost both, servings and incidence</a:t>
            </a:r>
            <a:endParaRPr lang="en-US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707471" y="1078135"/>
            <a:ext cx="46124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Servings Share &amp; YOY, and Incidence by Protein</a:t>
            </a: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7282936"/>
              </p:ext>
            </p:extLst>
          </p:nvPr>
        </p:nvGraphicFramePr>
        <p:xfrm>
          <a:off x="4458796" y="1656139"/>
          <a:ext cx="4267344" cy="2967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105185853"/>
              </p:ext>
            </p:extLst>
          </p:nvPr>
        </p:nvGraphicFramePr>
        <p:xfrm>
          <a:off x="74305" y="1267362"/>
          <a:ext cx="4649660" cy="34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284989"/>
              </p:ext>
            </p:extLst>
          </p:nvPr>
        </p:nvGraphicFramePr>
        <p:xfrm>
          <a:off x="4459118" y="1633950"/>
          <a:ext cx="833718" cy="2831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Robot Condensed Regular"/>
                        </a:rPr>
                        <a:t>-0.20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Robot Condensed Regular"/>
                        </a:rPr>
                        <a:t>-0.60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0.10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0.50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0.50</a:t>
                      </a:r>
                    </a:p>
                  </a:txBody>
                  <a:tcPr marL="9525" marR="9525" marT="9525" marB="0" anchor="ctr">
                    <a:lnL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583222" y="1438878"/>
            <a:ext cx="2492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cs typeface="Calibri" pitchFamily="34" charset="0"/>
              </a:rPr>
              <a:t>% Incidence Change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13" name="Oval 12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 b="-15000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QSR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34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518144"/>
            <a:ext cx="7872921" cy="32724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In 2023, fish share decreased vs year ago whilst fish burgers and shellfish have grown in importance</a:t>
            </a:r>
            <a:endParaRPr lang="en-US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552911253"/>
              </p:ext>
            </p:extLst>
          </p:nvPr>
        </p:nvGraphicFramePr>
        <p:xfrm>
          <a:off x="249376" y="1659987"/>
          <a:ext cx="3955829" cy="3146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294342034"/>
              </p:ext>
            </p:extLst>
          </p:nvPr>
        </p:nvGraphicFramePr>
        <p:xfrm>
          <a:off x="4537597" y="1488935"/>
          <a:ext cx="4637963" cy="345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593854" y="126518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Servings % Share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657767" y="1268656"/>
            <a:ext cx="24785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% Contribution to Growth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13" name="Oval 12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 b="-15000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QSR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9113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944673891"/>
              </p:ext>
            </p:extLst>
          </p:nvPr>
        </p:nvGraphicFramePr>
        <p:xfrm>
          <a:off x="213757" y="1570166"/>
          <a:ext cx="5005225" cy="298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427614"/>
            <a:ext cx="7537943" cy="32724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Individual average spend on Seafood items increased in 2023 by 40p but was still below protein average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7595" y="1200834"/>
            <a:ext cx="27400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cs typeface="Calibri" pitchFamily="34" charset="0"/>
              </a:rPr>
              <a:t>Average Individual Spend </a:t>
            </a:r>
          </a:p>
          <a:p>
            <a:pPr>
              <a:defRPr/>
            </a:pPr>
            <a:r>
              <a:rPr lang="en-US" sz="1200" b="1" dirty="0">
                <a:cs typeface="Calibri" pitchFamily="34" charset="0"/>
              </a:rPr>
              <a:t>YE Dec 23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03827" y="2411118"/>
            <a:ext cx="8382000" cy="0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8" name="Straight Connector 5"/>
          <p:cNvCxnSpPr>
            <a:cxnSpLocks noChangeShapeType="1"/>
          </p:cNvCxnSpPr>
          <p:nvPr/>
        </p:nvCxnSpPr>
        <p:spPr bwMode="auto">
          <a:xfrm>
            <a:off x="1316138" y="1662499"/>
            <a:ext cx="0" cy="2606510"/>
          </a:xfrm>
          <a:prstGeom prst="line">
            <a:avLst/>
          </a:prstGeom>
          <a:noFill/>
          <a:ln w="25400" algn="ctr">
            <a:solidFill>
              <a:srgbClr val="C00000"/>
            </a:solidFill>
            <a:prstDash val="lg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5422342" y="1199073"/>
            <a:ext cx="2602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30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defRPr>
            </a:lvl1pPr>
          </a:lstStyle>
          <a:p>
            <a:r>
              <a:rPr lang="en-US" sz="1200" b="1" dirty="0">
                <a:solidFill>
                  <a:schemeClr val="tx1"/>
                </a:solidFill>
                <a:ea typeface="+mn-ea"/>
              </a:rPr>
              <a:t>Spend Change</a:t>
            </a:r>
          </a:p>
          <a:p>
            <a:r>
              <a:rPr lang="en-US" sz="1200" b="1" dirty="0">
                <a:solidFill>
                  <a:schemeClr val="tx1"/>
                </a:solidFill>
                <a:ea typeface="+mn-ea"/>
              </a:rPr>
              <a:t>YE Dec 23 vs. '22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851761642"/>
              </p:ext>
            </p:extLst>
          </p:nvPr>
        </p:nvGraphicFramePr>
        <p:xfrm>
          <a:off x="5141343" y="1576562"/>
          <a:ext cx="3752492" cy="299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54918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15" name="Oval 14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 b="-15000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QSR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500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4171596037"/>
              </p:ext>
            </p:extLst>
          </p:nvPr>
        </p:nvGraphicFramePr>
        <p:xfrm>
          <a:off x="244528" y="1185814"/>
          <a:ext cx="7941540" cy="336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606" y="202876"/>
            <a:ext cx="7757384" cy="657626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Seafood Sandwiches are the largest sub-type in QSR; fish burgers and fish fingers increased its importance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940802" y="959732"/>
            <a:ext cx="34397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Incidence by Seafood Type/Species</a:t>
            </a:r>
          </a:p>
          <a:p>
            <a:pPr algn="ctr" eaLnBrk="1" hangingPunct="1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YE Dec 23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099484" y="4057381"/>
            <a:ext cx="2044517" cy="351601"/>
            <a:chOff x="7099483" y="5409847"/>
            <a:chExt cx="2044517" cy="468801"/>
          </a:xfrm>
        </p:grpSpPr>
        <p:sp>
          <p:nvSpPr>
            <p:cNvPr id="4" name="Rectangle 3"/>
            <p:cNvSpPr/>
            <p:nvPr/>
          </p:nvSpPr>
          <p:spPr>
            <a:xfrm>
              <a:off x="7101458" y="5493931"/>
              <a:ext cx="130629" cy="1306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99483" y="5670081"/>
              <a:ext cx="130629" cy="130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32087" y="5409847"/>
              <a:ext cx="1911913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YE Dec 23 vs. 22 Positive</a:t>
              </a:r>
              <a:endParaRPr lang="en-US" sz="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30112" y="5570873"/>
              <a:ext cx="1911913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YE Dec 23 vs. 22 Negative</a:t>
              </a:r>
              <a:endParaRPr lang="en-US" sz="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1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13" name="Oval 12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 b="-15000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QSR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384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902972263"/>
              </p:ext>
            </p:extLst>
          </p:nvPr>
        </p:nvGraphicFramePr>
        <p:xfrm>
          <a:off x="403827" y="1570166"/>
          <a:ext cx="4815154" cy="298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286" y="457200"/>
            <a:ext cx="7767669" cy="32724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Seafood deal share in QSR is well below beef’s and chicken’s but it’s growing slightly ahead of the market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03827" y="1200834"/>
            <a:ext cx="27400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rPr>
              <a:t>Deal Rates % </a:t>
            </a:r>
          </a:p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rPr>
              <a:t>YE Dec 23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03827" y="2421936"/>
            <a:ext cx="8382000" cy="0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8" name="Straight Connector 5"/>
          <p:cNvCxnSpPr>
            <a:cxnSpLocks noChangeShapeType="1"/>
          </p:cNvCxnSpPr>
          <p:nvPr/>
        </p:nvCxnSpPr>
        <p:spPr bwMode="auto">
          <a:xfrm>
            <a:off x="1550984" y="1599321"/>
            <a:ext cx="0" cy="2606510"/>
          </a:xfrm>
          <a:prstGeom prst="line">
            <a:avLst/>
          </a:prstGeom>
          <a:noFill/>
          <a:ln w="25400" algn="ctr">
            <a:solidFill>
              <a:srgbClr val="C00000"/>
            </a:solidFill>
            <a:prstDash val="lg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5927555" y="1187730"/>
            <a:ext cx="2602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30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z="1200" b="1" dirty="0"/>
              <a:t>Deal Rate </a:t>
            </a:r>
            <a:r>
              <a:rPr lang="en-US" sz="1200" b="1" dirty="0" err="1"/>
              <a:t>Ppt</a:t>
            </a:r>
            <a:r>
              <a:rPr lang="en-US" sz="1200" b="1" dirty="0"/>
              <a:t> Change</a:t>
            </a:r>
          </a:p>
          <a:p>
            <a:pPr>
              <a:defRPr/>
            </a:pPr>
            <a:r>
              <a:rPr lang="en-US" sz="1200" b="1" dirty="0"/>
              <a:t>YE Dec 23 vs. '22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458662124"/>
              </p:ext>
            </p:extLst>
          </p:nvPr>
        </p:nvGraphicFramePr>
        <p:xfrm>
          <a:off x="5141343" y="1576562"/>
          <a:ext cx="3752492" cy="299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16" name="Oval 15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 b="-15000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QSR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327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85"/>
          <a:stretch/>
        </p:blipFill>
        <p:spPr>
          <a:xfrm>
            <a:off x="-5031" y="-14003"/>
            <a:ext cx="9149031" cy="2168728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9488" y="4835525"/>
            <a:ext cx="544512" cy="279400"/>
          </a:xfrm>
        </p:spPr>
        <p:txBody>
          <a:bodyPr/>
          <a:lstStyle/>
          <a:p>
            <a:fld id="{35A454EE-6717-4973-901E-6A90AD009CF4}" type="slidenum">
              <a:rPr lang="en-US" smtClean="0">
                <a:solidFill>
                  <a:srgbClr val="0078BE"/>
                </a:solidFill>
              </a:rPr>
              <a:pPr/>
              <a:t>25</a:t>
            </a:fld>
            <a:endParaRPr lang="en-US" dirty="0">
              <a:solidFill>
                <a:srgbClr val="0078BE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46869" y="2384458"/>
            <a:ext cx="8458200" cy="41195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chemeClr val="bg1"/>
                </a:solidFill>
              </a:rPr>
              <a:t>Fish &amp; Chip Shops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44352" y="2993467"/>
            <a:ext cx="8694451" cy="1708005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In Q4 2023, F&amp;C visits lost 30% vs Q4’22, finishing the calendar 2023 with a 10% loss in visits and 3% loss in spend vs year ago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Seafood is the largest protein for Fish &amp; Chip Shops, but it lost servings and share in 2023. </a:t>
            </a:r>
            <a:r>
              <a:rPr lang="en-US" sz="1400" dirty="0">
                <a:solidFill>
                  <a:schemeClr val="bg1"/>
                </a:solidFill>
                <a:cs typeface="Calibri" pitchFamily="34" charset="0"/>
              </a:rPr>
              <a:t>Fried fish dominates at Fish &amp; Chip Shops, but it lost some of its share to shellfish and non-fried fish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Calibri" pitchFamily="34" charset="0"/>
              </a:rPr>
              <a:t>Cod was the most popular at Fish and Chip Shops; shellfish share grew. </a:t>
            </a:r>
            <a:r>
              <a:rPr lang="en-GB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In 2023, seafood’s average spend at F&amp;C increased ever so slightly to marginally above proteins average. Seafood deal rate at Fish &amp; Chip Shops has declined by 1.8pp to below protein average in 2023</a:t>
            </a:r>
            <a:endParaRPr lang="en-GB" sz="1400" dirty="0">
              <a:solidFill>
                <a:schemeClr val="bg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9714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752580" y="1139927"/>
            <a:ext cx="41280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Components of Spending vs. Year Ago</a:t>
            </a:r>
            <a:endParaRPr lang="fr-FR" sz="1600" dirty="0">
              <a:solidFill>
                <a:srgbClr val="008AC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8572" y="286695"/>
            <a:ext cx="7604993" cy="73507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In Q4 2023, Fish &amp; Chip shop visits lost 30% vs Q4’22, finishing the year with a 10% loss in visits and 3% loss in spend </a:t>
            </a:r>
          </a:p>
        </p:txBody>
      </p:sp>
      <p:graphicFrame>
        <p:nvGraphicFramePr>
          <p:cNvPr id="15" name="Graph_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13912577"/>
              </p:ext>
            </p:extLst>
          </p:nvPr>
        </p:nvGraphicFramePr>
        <p:xfrm>
          <a:off x="422031" y="1734354"/>
          <a:ext cx="5479085" cy="1917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Titre_3"/>
          <p:cNvSpPr txBox="1">
            <a:spLocks noGrp="1"/>
          </p:cNvSpPr>
          <p:nvPr>
            <p:ph type="body" sz="quarter" idx="4294967295"/>
          </p:nvPr>
        </p:nvSpPr>
        <p:spPr>
          <a:xfrm>
            <a:off x="-35625" y="3637329"/>
            <a:ext cx="9144000" cy="25183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  <a:defRPr/>
            </a:pPr>
            <a:r>
              <a:rPr lang="de-DE" sz="1600" dirty="0">
                <a:solidFill>
                  <a:srgbClr val="008AC0"/>
                </a:solidFill>
                <a:ea typeface="+mn-ea"/>
                <a:cs typeface="Calibri" pitchFamily="34" charset="0"/>
              </a:rPr>
              <a:t>Total </a:t>
            </a:r>
            <a:r>
              <a:rPr lang="de-DE" sz="1600" dirty="0" err="1">
                <a:solidFill>
                  <a:srgbClr val="008AC0"/>
                </a:solidFill>
                <a:ea typeface="+mn-ea"/>
                <a:cs typeface="Calibri" pitchFamily="34" charset="0"/>
              </a:rPr>
              <a:t>Spend</a:t>
            </a:r>
            <a:r>
              <a:rPr lang="de-DE" sz="1600" dirty="0">
                <a:solidFill>
                  <a:srgbClr val="008AC0"/>
                </a:solidFill>
                <a:ea typeface="+mn-ea"/>
                <a:cs typeface="Calibri" pitchFamily="34" charset="0"/>
              </a:rPr>
              <a:t>, Visits </a:t>
            </a:r>
            <a:r>
              <a:rPr lang="de-DE" sz="1600" dirty="0" err="1">
                <a:solidFill>
                  <a:srgbClr val="008AC0"/>
                </a:solidFill>
                <a:ea typeface="+mn-ea"/>
                <a:cs typeface="Calibri" pitchFamily="34" charset="0"/>
              </a:rPr>
              <a:t>and</a:t>
            </a:r>
            <a:r>
              <a:rPr lang="de-DE" sz="1600" dirty="0">
                <a:solidFill>
                  <a:srgbClr val="008AC0"/>
                </a:solidFill>
                <a:ea typeface="+mn-ea"/>
                <a:cs typeface="Calibri" pitchFamily="34" charset="0"/>
              </a:rPr>
              <a:t>  </a:t>
            </a:r>
            <a:r>
              <a:rPr lang="de-DE" sz="1600" dirty="0" err="1">
                <a:solidFill>
                  <a:srgbClr val="008AC0"/>
                </a:solidFill>
                <a:ea typeface="+mn-ea"/>
                <a:cs typeface="Calibri" pitchFamily="34" charset="0"/>
              </a:rPr>
              <a:t>Avg</a:t>
            </a:r>
            <a:r>
              <a:rPr lang="de-DE" sz="1600" dirty="0">
                <a:solidFill>
                  <a:srgbClr val="008AC0"/>
                </a:solidFill>
                <a:ea typeface="+mn-ea"/>
                <a:cs typeface="Calibri" pitchFamily="34" charset="0"/>
              </a:rPr>
              <a:t>. Eater Check</a:t>
            </a:r>
            <a:endParaRPr lang="en-US" sz="1600" dirty="0">
              <a:solidFill>
                <a:srgbClr val="008AC0"/>
              </a:solidFill>
              <a:ea typeface="+mn-ea"/>
              <a:cs typeface="Calibri" pitchFamily="34" charset="0"/>
            </a:endParaRPr>
          </a:p>
        </p:txBody>
      </p:sp>
      <p:graphicFrame>
        <p:nvGraphicFramePr>
          <p:cNvPr id="21" name="Excel_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0834158"/>
              </p:ext>
            </p:extLst>
          </p:nvPr>
        </p:nvGraphicFramePr>
        <p:xfrm>
          <a:off x="6878638" y="3959225"/>
          <a:ext cx="1609725" cy="674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609560" imgH="790588" progId="Excel.Sheet.12">
                  <p:embed/>
                </p:oleObj>
              </mc:Choice>
              <mc:Fallback>
                <p:oleObj name="Worksheet" r:id="rId4" imgW="1609560" imgH="790588" progId="Excel.Sheet.12">
                  <p:embed/>
                  <p:pic>
                    <p:nvPicPr>
                      <p:cNvPr id="21" name="Excel_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8638" y="3959225"/>
                        <a:ext cx="1609725" cy="6746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Excel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1994574"/>
              </p:ext>
            </p:extLst>
          </p:nvPr>
        </p:nvGraphicFramePr>
        <p:xfrm>
          <a:off x="606425" y="3968750"/>
          <a:ext cx="5800725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800680" imgH="790588" progId="Excel.Sheet.12">
                  <p:embed/>
                </p:oleObj>
              </mc:Choice>
              <mc:Fallback>
                <p:oleObj name="Worksheet" r:id="rId6" imgW="5800680" imgH="790588" progId="Excel.Sheet.12">
                  <p:embed/>
                  <p:pic>
                    <p:nvPicPr>
                      <p:cNvPr id="22" name="Excel_1"/>
                      <p:cNvPicPr preferRelativeResize="0"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06425" y="3968750"/>
                        <a:ext cx="5800725" cy="676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Graph_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02441013"/>
              </p:ext>
            </p:extLst>
          </p:nvPr>
        </p:nvGraphicFramePr>
        <p:xfrm>
          <a:off x="6182752" y="1201940"/>
          <a:ext cx="2511082" cy="2408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14" name="Oval 13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F&amp;C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0437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623" y="351311"/>
            <a:ext cx="7741802" cy="478513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Seafood is the largest protein for Fish &amp; Chip Shops, but it lost servings and share in 2023</a:t>
            </a:r>
            <a:endParaRPr lang="en-US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417759" y="996658"/>
            <a:ext cx="46124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Servings Share &amp; YOY, and Incidence by Protein</a:t>
            </a: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508498"/>
              </p:ext>
            </p:extLst>
          </p:nvPr>
        </p:nvGraphicFramePr>
        <p:xfrm>
          <a:off x="5043269" y="1594263"/>
          <a:ext cx="3967880" cy="2967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771399072"/>
              </p:ext>
            </p:extLst>
          </p:nvPr>
        </p:nvGraphicFramePr>
        <p:xfrm>
          <a:off x="74305" y="1267362"/>
          <a:ext cx="4244477" cy="34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325239"/>
              </p:ext>
            </p:extLst>
          </p:nvPr>
        </p:nvGraphicFramePr>
        <p:xfrm>
          <a:off x="4158053" y="1662185"/>
          <a:ext cx="833718" cy="2831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Robot Condensed Regular"/>
                        </a:rPr>
                        <a:t>-6.20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0.10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0.60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Robot Condensed Regular"/>
                        </a:rPr>
                        <a:t>-1.00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6.40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629465" y="1452855"/>
            <a:ext cx="18908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cs typeface="Calibri" pitchFamily="34" charset="0"/>
              </a:rPr>
              <a:t>% Incidence Change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13" name="Oval 12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F&amp;C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9225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468870"/>
            <a:ext cx="7604993" cy="327248"/>
          </a:xfrm>
        </p:spPr>
        <p:txBody>
          <a:bodyPr>
            <a:noAutofit/>
          </a:bodyPr>
          <a:lstStyle/>
          <a:p>
            <a:r>
              <a:rPr lang="en-GB" alt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Fried fish dominates at Fish &amp; Chip Shops, but it lost some of its share to shellfish and non-fried fish</a:t>
            </a:r>
            <a:endParaRPr lang="en-US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528992490"/>
              </p:ext>
            </p:extLst>
          </p:nvPr>
        </p:nvGraphicFramePr>
        <p:xfrm>
          <a:off x="249376" y="1492216"/>
          <a:ext cx="3955829" cy="34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4231116542"/>
              </p:ext>
            </p:extLst>
          </p:nvPr>
        </p:nvGraphicFramePr>
        <p:xfrm>
          <a:off x="4506038" y="1557305"/>
          <a:ext cx="4637963" cy="34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942005" y="1275254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Servings % Share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319303" y="1275254"/>
            <a:ext cx="24785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% Contribution to Growth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13" name="Oval 12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F&amp;C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864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662193120"/>
              </p:ext>
            </p:extLst>
          </p:nvPr>
        </p:nvGraphicFramePr>
        <p:xfrm>
          <a:off x="74304" y="1379530"/>
          <a:ext cx="7941540" cy="3363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135" y="300857"/>
            <a:ext cx="7783710" cy="576482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Cod was the most popular at Fish and Chip Shops; shellfish share grew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607322" y="1087142"/>
            <a:ext cx="449216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Incidence by Seafood Type/Species</a:t>
            </a:r>
          </a:p>
          <a:p>
            <a:pPr algn="ctr" eaLnBrk="1" hangingPunct="1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YE Dec 23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101459" y="4049297"/>
            <a:ext cx="2042542" cy="367786"/>
            <a:chOff x="7101458" y="5399058"/>
            <a:chExt cx="2042542" cy="490380"/>
          </a:xfrm>
        </p:grpSpPr>
        <p:sp>
          <p:nvSpPr>
            <p:cNvPr id="4" name="Rectangle 3"/>
            <p:cNvSpPr/>
            <p:nvPr/>
          </p:nvSpPr>
          <p:spPr>
            <a:xfrm>
              <a:off x="7101458" y="5483142"/>
              <a:ext cx="130629" cy="1306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102799" y="5670081"/>
              <a:ext cx="130629" cy="130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32087" y="5399058"/>
              <a:ext cx="1911913" cy="307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YE Dec 23 vs. 22 Positive</a:t>
              </a:r>
              <a:endParaRPr lang="en-US" sz="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30112" y="5581662"/>
              <a:ext cx="19119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YE Dec 23 vs. 22 Negative</a:t>
              </a:r>
              <a:endParaRPr lang="en-US" sz="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15" name="Oval 14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F&amp;C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33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kern="0" dirty="0">
                <a:solidFill>
                  <a:srgbClr val="00517D"/>
                </a:solidFill>
                <a:latin typeface="+mn-lt"/>
                <a:cs typeface="Calibri" pitchFamily="34" charset="0"/>
              </a:rPr>
              <a:t>Executive Summary - Seafood Q4 2023</a:t>
            </a:r>
            <a:endParaRPr lang="en-GB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9488" y="4835525"/>
            <a:ext cx="544512" cy="279400"/>
          </a:xfrm>
        </p:spPr>
        <p:txBody>
          <a:bodyPr/>
          <a:lstStyle/>
          <a:p>
            <a:fld id="{35A454EE-6717-4973-901E-6A90AD009CF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367296" y="836613"/>
            <a:ext cx="8095667" cy="1042987"/>
          </a:xfrm>
        </p:spPr>
        <p:txBody>
          <a:bodyPr anchor="ctr">
            <a:normAutofit/>
          </a:bodyPr>
          <a:lstStyle/>
          <a:p>
            <a:r>
              <a:rPr lang="en-US" sz="1000" b="1" dirty="0">
                <a:solidFill>
                  <a:schemeClr val="tx1"/>
                </a:solidFill>
              </a:rPr>
              <a:t>Q4’23 visits with seafood grew by 4.5% and were 81% of Q4’19; Full year 2023 visits grew +6.8% and were 81% of 2019; </a:t>
            </a:r>
          </a:p>
          <a:p>
            <a:r>
              <a:rPr lang="en-US" sz="1000" b="1" dirty="0">
                <a:solidFill>
                  <a:schemeClr val="tx1"/>
                </a:solidFill>
              </a:rPr>
              <a:t>Full Year 2023 estimated seafood sales were at 141% of pre-pandemic; </a:t>
            </a:r>
          </a:p>
          <a:p>
            <a:r>
              <a:rPr lang="en-US" sz="1000" b="1" dirty="0">
                <a:solidFill>
                  <a:schemeClr val="tx1"/>
                </a:solidFill>
              </a:rPr>
              <a:t>In Q4, seafood visits to Workplace &amp; Education (+62%), Pubs (+26%), Travel &amp; Leisure (+13%) showed the largest growth vs last year; </a:t>
            </a:r>
          </a:p>
          <a:p>
            <a:r>
              <a:rPr lang="en-US" sz="1000" b="1" dirty="0">
                <a:solidFill>
                  <a:schemeClr val="tx1"/>
                </a:solidFill>
              </a:rPr>
              <a:t>In Full Year 2023, at -14%, Fish and Chips was the channel with largest visit losses, FSR lost 8% of visits, other channels grew 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6362963" y="4871416"/>
            <a:ext cx="2699205" cy="27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Dec 23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870552" y="2031636"/>
            <a:ext cx="6748033" cy="508330"/>
            <a:chOff x="777624" y="1872796"/>
            <a:chExt cx="6748033" cy="677773"/>
          </a:xfrm>
        </p:grpSpPr>
        <p:grpSp>
          <p:nvGrpSpPr>
            <p:cNvPr id="19" name="Group 18"/>
            <p:cNvGrpSpPr/>
            <p:nvPr/>
          </p:nvGrpSpPr>
          <p:grpSpPr>
            <a:xfrm>
              <a:off x="777624" y="1872796"/>
              <a:ext cx="1530387" cy="677773"/>
              <a:chOff x="777624" y="1872796"/>
              <a:chExt cx="1530387" cy="677773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777624" y="1872796"/>
                <a:ext cx="1391265" cy="677773"/>
              </a:xfrm>
              <a:prstGeom prst="roundRect">
                <a:avLst>
                  <a:gd name="adj" fmla="val 11404"/>
                </a:avLst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000" b="1" dirty="0"/>
                  <a:t>SERVINGS STILL BELOW 2019</a:t>
                </a:r>
                <a:endParaRPr lang="en-US" sz="1000" b="1" dirty="0"/>
              </a:p>
            </p:txBody>
          </p:sp>
          <p:sp>
            <p:nvSpPr>
              <p:cNvPr id="22" name="Isosceles Triangle 21"/>
              <p:cNvSpPr/>
              <p:nvPr/>
            </p:nvSpPr>
            <p:spPr>
              <a:xfrm rot="5400000">
                <a:off x="2126079" y="2140338"/>
                <a:ext cx="221175" cy="142689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0" name="Rectangle 19"/>
            <p:cNvSpPr/>
            <p:nvPr/>
          </p:nvSpPr>
          <p:spPr>
            <a:xfrm>
              <a:off x="2404334" y="1872796"/>
              <a:ext cx="5121323" cy="677773"/>
            </a:xfrm>
            <a:prstGeom prst="rect">
              <a:avLst/>
            </a:prstGeom>
            <a:noFill/>
            <a:ln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9CA6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Q4’23 seafood servings were at 81% of Q4’19; Full year servings were at 82% of 2019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558871" y="2673734"/>
            <a:ext cx="6713533" cy="517384"/>
            <a:chOff x="1465943" y="2728931"/>
            <a:chExt cx="6713533" cy="689846"/>
          </a:xfrm>
        </p:grpSpPr>
        <p:grpSp>
          <p:nvGrpSpPr>
            <p:cNvPr id="24" name="Group 23"/>
            <p:cNvGrpSpPr/>
            <p:nvPr/>
          </p:nvGrpSpPr>
          <p:grpSpPr>
            <a:xfrm>
              <a:off x="6652779" y="2728931"/>
              <a:ext cx="1526697" cy="677773"/>
              <a:chOff x="6652779" y="2728931"/>
              <a:chExt cx="1526697" cy="677773"/>
            </a:xfrm>
          </p:grpSpPr>
          <p:sp>
            <p:nvSpPr>
              <p:cNvPr id="26" name="Rounded Rectangle 25"/>
              <p:cNvSpPr/>
              <p:nvPr/>
            </p:nvSpPr>
            <p:spPr>
              <a:xfrm>
                <a:off x="6788211" y="2728931"/>
                <a:ext cx="1391265" cy="677773"/>
              </a:xfrm>
              <a:prstGeom prst="roundRect">
                <a:avLst>
                  <a:gd name="adj" fmla="val 11404"/>
                </a:avLst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noAutofit/>
              </a:bodyPr>
              <a:lstStyle/>
              <a:p>
                <a:pPr algn="ctr"/>
                <a:r>
                  <a:rPr lang="en-GB" sz="1000" b="1" dirty="0"/>
                  <a:t>FISH &amp; CHIPS UNDERPERFORMS</a:t>
                </a:r>
                <a:endParaRPr lang="en-US" sz="1000" b="1" dirty="0"/>
              </a:p>
            </p:txBody>
          </p:sp>
          <p:sp>
            <p:nvSpPr>
              <p:cNvPr id="27" name="Isosceles Triangle 26"/>
              <p:cNvSpPr/>
              <p:nvPr/>
            </p:nvSpPr>
            <p:spPr>
              <a:xfrm rot="16200000">
                <a:off x="6613536" y="2996473"/>
                <a:ext cx="221175" cy="142689"/>
              </a:xfrm>
              <a:prstGeom prst="triangle">
                <a:avLst/>
              </a:prstGeom>
              <a:solidFill>
                <a:schemeClr val="accent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1465943" y="2741002"/>
              <a:ext cx="5086823" cy="677775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t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dirty="0">
                  <a:solidFill>
                    <a:srgbClr val="00A3E0"/>
                  </a:solidFill>
                  <a:latin typeface="Arial"/>
                </a:rPr>
                <a:t>All channels but Fish &amp; Chips and FSR demonstrated annual servings growth over 2022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A3E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70551" y="3294196"/>
            <a:ext cx="7204670" cy="578648"/>
            <a:chOff x="777624" y="3498443"/>
            <a:chExt cx="7204670" cy="771531"/>
          </a:xfrm>
        </p:grpSpPr>
        <p:grpSp>
          <p:nvGrpSpPr>
            <p:cNvPr id="29" name="Group 28"/>
            <p:cNvGrpSpPr/>
            <p:nvPr/>
          </p:nvGrpSpPr>
          <p:grpSpPr>
            <a:xfrm>
              <a:off x="777624" y="3592201"/>
              <a:ext cx="1530387" cy="677773"/>
              <a:chOff x="777624" y="3592201"/>
              <a:chExt cx="1530387" cy="677773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777624" y="3592201"/>
                <a:ext cx="1391265" cy="677773"/>
              </a:xfrm>
              <a:prstGeom prst="roundRect">
                <a:avLst>
                  <a:gd name="adj" fmla="val 11404"/>
                </a:avLst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000" b="1" dirty="0"/>
                  <a:t>ENGAGING WITH YOUGER CONSUMERS</a:t>
                </a:r>
                <a:endParaRPr lang="en-US" sz="1000" b="1" dirty="0"/>
              </a:p>
            </p:txBody>
          </p:sp>
          <p:sp>
            <p:nvSpPr>
              <p:cNvPr id="32" name="Isosceles Triangle 31"/>
              <p:cNvSpPr/>
              <p:nvPr/>
            </p:nvSpPr>
            <p:spPr>
              <a:xfrm rot="5400000">
                <a:off x="2126079" y="3859743"/>
                <a:ext cx="221175" cy="142689"/>
              </a:xfrm>
              <a:prstGeom prst="triangle">
                <a:avLst/>
              </a:prstGeom>
              <a:solidFill>
                <a:schemeClr val="accent3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0" name="Rectangle 29"/>
            <p:cNvSpPr/>
            <p:nvPr/>
          </p:nvSpPr>
          <p:spPr>
            <a:xfrm>
              <a:off x="2404334" y="3498443"/>
              <a:ext cx="5577960" cy="771531"/>
            </a:xfrm>
            <a:prstGeom prst="rect">
              <a:avLst/>
            </a:prstGeom>
            <a:noFill/>
            <a:ln>
              <a:solidFill>
                <a:schemeClr val="accent3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200" b="1" dirty="0">
                  <a:solidFill>
                    <a:srgbClr val="FECC0C"/>
                  </a:solidFill>
                  <a:latin typeface="Arial"/>
                </a:rPr>
                <a:t>Younger and more affluent customers are concentrated at work/education setting – the fastest growing channel; more engagement is encouraged </a:t>
              </a:r>
              <a:endPara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FECC0C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870553" y="3963291"/>
            <a:ext cx="7401851" cy="508330"/>
            <a:chOff x="777625" y="4448336"/>
            <a:chExt cx="7401851" cy="677773"/>
          </a:xfrm>
        </p:grpSpPr>
        <p:grpSp>
          <p:nvGrpSpPr>
            <p:cNvPr id="34" name="Group 33"/>
            <p:cNvGrpSpPr/>
            <p:nvPr/>
          </p:nvGrpSpPr>
          <p:grpSpPr>
            <a:xfrm>
              <a:off x="6652779" y="4448336"/>
              <a:ext cx="1526697" cy="677773"/>
              <a:chOff x="6652779" y="4448336"/>
              <a:chExt cx="1526697" cy="677773"/>
            </a:xfrm>
          </p:grpSpPr>
          <p:sp>
            <p:nvSpPr>
              <p:cNvPr id="36" name="Rounded Rectangle 35"/>
              <p:cNvSpPr/>
              <p:nvPr/>
            </p:nvSpPr>
            <p:spPr>
              <a:xfrm>
                <a:off x="6788211" y="4448336"/>
                <a:ext cx="1391265" cy="677773"/>
              </a:xfrm>
              <a:prstGeom prst="roundRect">
                <a:avLst>
                  <a:gd name="adj" fmla="val 11404"/>
                </a:avLst>
              </a:prstGeom>
              <a:solidFill>
                <a:srgbClr val="F0AB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GB" sz="1000" b="1" dirty="0"/>
                  <a:t>DEAL RATES &amp; PRICE</a:t>
                </a:r>
                <a:endParaRPr lang="en-US" sz="1000" b="1" dirty="0"/>
              </a:p>
            </p:txBody>
          </p:sp>
          <p:sp>
            <p:nvSpPr>
              <p:cNvPr id="37" name="Isosceles Triangle 36"/>
              <p:cNvSpPr/>
              <p:nvPr/>
            </p:nvSpPr>
            <p:spPr>
              <a:xfrm rot="16200000">
                <a:off x="6613536" y="4715878"/>
                <a:ext cx="221175" cy="142689"/>
              </a:xfrm>
              <a:prstGeom prst="triangle">
                <a:avLst/>
              </a:prstGeom>
              <a:solidFill>
                <a:srgbClr val="F0AB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5" name="Rectangle 34"/>
            <p:cNvSpPr/>
            <p:nvPr/>
          </p:nvSpPr>
          <p:spPr>
            <a:xfrm>
              <a:off x="777625" y="4448336"/>
              <a:ext cx="5775141" cy="677773"/>
            </a:xfrm>
            <a:prstGeom prst="rect">
              <a:avLst/>
            </a:prstGeom>
            <a:noFill/>
            <a:ln>
              <a:solidFill>
                <a:srgbClr val="F0AB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 anchorCtr="0">
              <a:no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FECC0C">
                      <a:lumMod val="50000"/>
                    </a:srgbClr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Seafood gained in individual spend in the last 12 month with </a:t>
              </a:r>
              <a:r>
                <a:rPr lang="en-GB" sz="1200" b="1" dirty="0">
                  <a:solidFill>
                    <a:srgbClr val="FECC0C">
                      <a:lumMod val="50000"/>
                    </a:srgbClr>
                  </a:solidFill>
                  <a:latin typeface="Arial"/>
                </a:rPr>
                <a:t>almost 42% of Seafood visits on deal; deal dependency grew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9512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4155711237"/>
              </p:ext>
            </p:extLst>
          </p:nvPr>
        </p:nvGraphicFramePr>
        <p:xfrm>
          <a:off x="213757" y="1570166"/>
          <a:ext cx="5005225" cy="298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242761"/>
            <a:ext cx="7604993" cy="731639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In 2023, seafood’s average spend at F&amp;C increased ever so slightly to marginally above proteins average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7595" y="1200834"/>
            <a:ext cx="27400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cs typeface="Calibri" pitchFamily="34" charset="0"/>
              </a:rPr>
              <a:t>Average Individual Spend </a:t>
            </a:r>
          </a:p>
          <a:p>
            <a:pPr>
              <a:defRPr/>
            </a:pPr>
            <a:r>
              <a:rPr lang="en-US" sz="1200" b="1" dirty="0">
                <a:cs typeface="Calibri" pitchFamily="34" charset="0"/>
              </a:rPr>
              <a:t>YE Dec 23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03827" y="2354846"/>
            <a:ext cx="8382000" cy="0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8" name="Straight Connector 5"/>
          <p:cNvCxnSpPr>
            <a:cxnSpLocks noChangeShapeType="1"/>
          </p:cNvCxnSpPr>
          <p:nvPr/>
        </p:nvCxnSpPr>
        <p:spPr bwMode="auto">
          <a:xfrm>
            <a:off x="1539813" y="1662499"/>
            <a:ext cx="0" cy="2606510"/>
          </a:xfrm>
          <a:prstGeom prst="line">
            <a:avLst/>
          </a:prstGeom>
          <a:noFill/>
          <a:ln w="25400" algn="ctr">
            <a:solidFill>
              <a:srgbClr val="C00000"/>
            </a:solidFill>
            <a:prstDash val="lg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5464545" y="1185903"/>
            <a:ext cx="2602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30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defRPr>
            </a:lvl1pPr>
          </a:lstStyle>
          <a:p>
            <a:r>
              <a:rPr lang="en-US" sz="1200" b="1" dirty="0">
                <a:solidFill>
                  <a:schemeClr val="tx1"/>
                </a:solidFill>
                <a:ea typeface="+mn-ea"/>
              </a:rPr>
              <a:t>Spend Change</a:t>
            </a:r>
          </a:p>
          <a:p>
            <a:r>
              <a:rPr lang="en-US" sz="1200" b="1" dirty="0">
                <a:solidFill>
                  <a:schemeClr val="tx1"/>
                </a:solidFill>
                <a:ea typeface="+mn-ea"/>
              </a:rPr>
              <a:t>YE Dec 23 vs. '22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974106948"/>
              </p:ext>
            </p:extLst>
          </p:nvPr>
        </p:nvGraphicFramePr>
        <p:xfrm>
          <a:off x="5141343" y="1576562"/>
          <a:ext cx="3752492" cy="299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14" name="Oval 13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F&amp;C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8275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5929447"/>
              </p:ext>
            </p:extLst>
          </p:nvPr>
        </p:nvGraphicFramePr>
        <p:xfrm>
          <a:off x="403827" y="1570166"/>
          <a:ext cx="4815154" cy="298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643" y="148981"/>
            <a:ext cx="7893235" cy="80510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Seafood deal rate at Fish &amp; Chip Shops has declined by 1.8pp to below protein average in 2023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7595" y="1200834"/>
            <a:ext cx="27400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rPr>
              <a:t>Deal Rates % </a:t>
            </a:r>
          </a:p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rPr>
              <a:t>YE Dec 23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03827" y="2411118"/>
            <a:ext cx="8382000" cy="0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8" name="Straight Connector 5"/>
          <p:cNvCxnSpPr>
            <a:cxnSpLocks noChangeShapeType="1"/>
          </p:cNvCxnSpPr>
          <p:nvPr/>
        </p:nvCxnSpPr>
        <p:spPr bwMode="auto">
          <a:xfrm>
            <a:off x="2947027" y="1570166"/>
            <a:ext cx="0" cy="2606510"/>
          </a:xfrm>
          <a:prstGeom prst="line">
            <a:avLst/>
          </a:prstGeom>
          <a:noFill/>
          <a:ln w="25400" algn="ctr">
            <a:solidFill>
              <a:srgbClr val="C00000"/>
            </a:solidFill>
            <a:prstDash val="lg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5897139" y="1190708"/>
            <a:ext cx="2602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30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defRPr>
            </a:lvl1pPr>
          </a:lstStyle>
          <a:p>
            <a:pPr>
              <a:defRPr/>
            </a:pPr>
            <a:r>
              <a:rPr lang="en-US" sz="1200" b="1" dirty="0"/>
              <a:t>Deal Rate </a:t>
            </a:r>
            <a:r>
              <a:rPr lang="en-US" sz="1200" b="1" dirty="0" err="1"/>
              <a:t>Ppt</a:t>
            </a:r>
            <a:r>
              <a:rPr lang="en-US" sz="1200" b="1" dirty="0"/>
              <a:t> Change</a:t>
            </a:r>
          </a:p>
          <a:p>
            <a:pPr>
              <a:defRPr/>
            </a:pPr>
            <a:r>
              <a:rPr lang="en-US" sz="1200" b="1" dirty="0"/>
              <a:t>YE Dec 23 vs. '22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593560529"/>
              </p:ext>
            </p:extLst>
          </p:nvPr>
        </p:nvGraphicFramePr>
        <p:xfrm>
          <a:off x="5141343" y="1576562"/>
          <a:ext cx="3752492" cy="299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14" name="Oval 13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F&amp;C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372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9488" y="4835525"/>
            <a:ext cx="544512" cy="279400"/>
          </a:xfrm>
        </p:spPr>
        <p:txBody>
          <a:bodyPr/>
          <a:lstStyle/>
          <a:p>
            <a:fld id="{35A454EE-6717-4973-901E-6A90AD009CF4}" type="slidenum">
              <a:rPr lang="en-US" smtClean="0">
                <a:solidFill>
                  <a:srgbClr val="0078BE"/>
                </a:solidFill>
              </a:rPr>
              <a:pPr/>
              <a:t>32</a:t>
            </a:fld>
            <a:endParaRPr lang="en-US" dirty="0">
              <a:solidFill>
                <a:srgbClr val="0078BE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217283" y="2349109"/>
            <a:ext cx="8926717" cy="41195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600" dirty="0">
                <a:solidFill>
                  <a:schemeClr val="bg2"/>
                </a:solidFill>
                <a:latin typeface="+mn-lt"/>
              </a:rPr>
              <a:t>Quick Service </a:t>
            </a:r>
            <a:r>
              <a:rPr lang="en-GB" sz="3600" dirty="0">
                <a:solidFill>
                  <a:schemeClr val="bg2"/>
                </a:solidFill>
                <a:latin typeface="+mn-lt"/>
              </a:rPr>
              <a:t>excl. Fish &amp; Chip Shops</a:t>
            </a:r>
            <a:endParaRPr lang="en-US" altLang="en-US" sz="36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46870" y="2943964"/>
            <a:ext cx="8450262" cy="1620601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Calibri" pitchFamily="34" charset="0"/>
              </a:rPr>
              <a:t>In Q4 2023, QSR lost 3.4% of visits, but spend grew by 9.3% vs Q4’22; full year 2023 brought 2.9% more visits and 10% more spend than in 2022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Calibri" pitchFamily="34" charset="0"/>
              </a:rPr>
              <a:t>Poultry dominates QSR; seafood has shown good growth vs year ago in servings and incidence share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Calibri" pitchFamily="34" charset="0"/>
              </a:rPr>
              <a:t>Non-fried Fish, key product subtype of the channel, lost share in 2023 mostly to fried fish and fish burgers; shellfish was declining the fastest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Calibri" pitchFamily="34" charset="0"/>
              </a:rPr>
              <a:t>Individual Seafood product spend has added 44p but remains below market protein</a:t>
            </a:r>
            <a:br>
              <a:rPr lang="en-US" sz="1400" dirty="0">
                <a:solidFill>
                  <a:schemeClr val="bg1"/>
                </a:solidFill>
                <a:cs typeface="Calibri" pitchFamily="34" charset="0"/>
              </a:rPr>
            </a:br>
            <a:r>
              <a:rPr lang="en-US" sz="1400" dirty="0">
                <a:solidFill>
                  <a:schemeClr val="bg1"/>
                </a:solidFill>
                <a:cs typeface="Calibri" pitchFamily="34" charset="0"/>
              </a:rPr>
              <a:t>average. </a:t>
            </a:r>
            <a:r>
              <a:rPr lang="en-GB" sz="1400" dirty="0">
                <a:solidFill>
                  <a:schemeClr val="bg2"/>
                </a:solidFill>
                <a:latin typeface="+mn-lt"/>
                <a:cs typeface="Calibri" pitchFamily="34" charset="0"/>
              </a:rPr>
              <a:t>Proportion of deals with seafood items has grown by 4.3pp</a:t>
            </a:r>
            <a:r>
              <a:rPr lang="en-GB" sz="1400" dirty="0">
                <a:solidFill>
                  <a:schemeClr val="bg2"/>
                </a:solidFill>
                <a:cs typeface="Calibri" pitchFamily="34" charset="0"/>
              </a:rPr>
              <a:t> vs year ago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812"/>
          <a:stretch/>
        </p:blipFill>
        <p:spPr>
          <a:xfrm>
            <a:off x="-2" y="0"/>
            <a:ext cx="9144001" cy="211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424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13463" y="95720"/>
            <a:ext cx="7761444" cy="1079414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In Q4 2023, QSR lost 3.4% of visits vs Q4’22, but spend grew by 9.3%; full year 2023 brought 2.9% more visits and 10% more spend than in 2022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472348" y="1140019"/>
            <a:ext cx="41280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Components of Spending vs. Year Ago</a:t>
            </a:r>
            <a:endParaRPr lang="fr-FR" sz="1600" dirty="0">
              <a:solidFill>
                <a:srgbClr val="008AC0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19" name="Titre_3"/>
          <p:cNvSpPr txBox="1">
            <a:spLocks noGrp="1"/>
          </p:cNvSpPr>
          <p:nvPr>
            <p:ph type="body" sz="quarter" idx="4294967295"/>
          </p:nvPr>
        </p:nvSpPr>
        <p:spPr>
          <a:xfrm>
            <a:off x="-35625" y="3718249"/>
            <a:ext cx="9144000" cy="25183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  <a:defRPr/>
            </a:pPr>
            <a:r>
              <a:rPr lang="de-DE" sz="1600" dirty="0">
                <a:solidFill>
                  <a:srgbClr val="008AC0"/>
                </a:solidFill>
                <a:ea typeface="+mn-ea"/>
                <a:cs typeface="Calibri" pitchFamily="34" charset="0"/>
              </a:rPr>
              <a:t>Total </a:t>
            </a:r>
            <a:r>
              <a:rPr lang="de-DE" sz="1600" dirty="0" err="1">
                <a:solidFill>
                  <a:srgbClr val="008AC0"/>
                </a:solidFill>
                <a:ea typeface="+mn-ea"/>
                <a:cs typeface="Calibri" pitchFamily="34" charset="0"/>
              </a:rPr>
              <a:t>Spend</a:t>
            </a:r>
            <a:r>
              <a:rPr lang="de-DE" sz="1600" dirty="0">
                <a:solidFill>
                  <a:srgbClr val="008AC0"/>
                </a:solidFill>
                <a:ea typeface="+mn-ea"/>
                <a:cs typeface="Calibri" pitchFamily="34" charset="0"/>
              </a:rPr>
              <a:t>, Visits </a:t>
            </a:r>
            <a:r>
              <a:rPr lang="de-DE" sz="1600" dirty="0" err="1">
                <a:solidFill>
                  <a:srgbClr val="008AC0"/>
                </a:solidFill>
                <a:ea typeface="+mn-ea"/>
                <a:cs typeface="Calibri" pitchFamily="34" charset="0"/>
              </a:rPr>
              <a:t>and</a:t>
            </a:r>
            <a:r>
              <a:rPr lang="de-DE" sz="1600" dirty="0">
                <a:solidFill>
                  <a:srgbClr val="008AC0"/>
                </a:solidFill>
                <a:ea typeface="+mn-ea"/>
                <a:cs typeface="Calibri" pitchFamily="34" charset="0"/>
              </a:rPr>
              <a:t>  </a:t>
            </a:r>
            <a:r>
              <a:rPr lang="de-DE" sz="1600" dirty="0" err="1">
                <a:solidFill>
                  <a:srgbClr val="008AC0"/>
                </a:solidFill>
                <a:ea typeface="+mn-ea"/>
                <a:cs typeface="Calibri" pitchFamily="34" charset="0"/>
              </a:rPr>
              <a:t>Avg</a:t>
            </a:r>
            <a:r>
              <a:rPr lang="de-DE" sz="1600" dirty="0">
                <a:solidFill>
                  <a:srgbClr val="008AC0"/>
                </a:solidFill>
                <a:ea typeface="+mn-ea"/>
                <a:cs typeface="Calibri" pitchFamily="34" charset="0"/>
              </a:rPr>
              <a:t>. Eater Check</a:t>
            </a:r>
            <a:endParaRPr lang="en-US" sz="1600" dirty="0">
              <a:solidFill>
                <a:srgbClr val="008AC0"/>
              </a:solidFill>
              <a:ea typeface="+mn-ea"/>
              <a:cs typeface="Calibri" pitchFamily="34" charset="0"/>
            </a:endParaRPr>
          </a:p>
        </p:txBody>
      </p:sp>
      <p:graphicFrame>
        <p:nvGraphicFramePr>
          <p:cNvPr id="12" name="Excel_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4798396"/>
              </p:ext>
            </p:extLst>
          </p:nvPr>
        </p:nvGraphicFramePr>
        <p:xfrm>
          <a:off x="6736751" y="4056803"/>
          <a:ext cx="160972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1609560" imgH="780877" progId="Excel.Sheet.12">
                  <p:embed/>
                </p:oleObj>
              </mc:Choice>
              <mc:Fallback>
                <p:oleObj name="Worksheet" r:id="rId3" imgW="1609560" imgH="780877" progId="Excel.Sheet.12">
                  <p:embed/>
                  <p:pic>
                    <p:nvPicPr>
                      <p:cNvPr id="12" name="Excel_2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6751" y="4056803"/>
                        <a:ext cx="1609725" cy="5857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Excel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1075165"/>
              </p:ext>
            </p:extLst>
          </p:nvPr>
        </p:nvGraphicFramePr>
        <p:xfrm>
          <a:off x="590066" y="4099639"/>
          <a:ext cx="5800725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5800680" imgH="780877" progId="Excel.Sheet.12">
                  <p:embed/>
                </p:oleObj>
              </mc:Choice>
              <mc:Fallback>
                <p:oleObj name="Worksheet" r:id="rId5" imgW="5800680" imgH="780877" progId="Excel.Sheet.12">
                  <p:embed/>
                  <p:pic>
                    <p:nvPicPr>
                      <p:cNvPr id="13" name="Excel_1"/>
                      <p:cNvPicPr preferRelativeResize="0"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0066" y="4099639"/>
                        <a:ext cx="5800725" cy="5857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Graph_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27474979"/>
              </p:ext>
            </p:extLst>
          </p:nvPr>
        </p:nvGraphicFramePr>
        <p:xfrm>
          <a:off x="6222855" y="1317065"/>
          <a:ext cx="2637518" cy="2294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6" name="Graph_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886427845"/>
              </p:ext>
            </p:extLst>
          </p:nvPr>
        </p:nvGraphicFramePr>
        <p:xfrm>
          <a:off x="147711" y="1317065"/>
          <a:ext cx="5836532" cy="23534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922516" y="191164"/>
            <a:ext cx="1104313" cy="779487"/>
            <a:chOff x="7943565" y="148981"/>
            <a:chExt cx="1104313" cy="779487"/>
          </a:xfrm>
        </p:grpSpPr>
        <p:sp>
          <p:nvSpPr>
            <p:cNvPr id="22" name="Oval 21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9"/>
              <a:srcRect/>
              <a:stretch>
                <a:fillRect b="-15000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43565" y="300857"/>
              <a:ext cx="11043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QSR</a:t>
              </a:r>
            </a:p>
            <a:p>
              <a:pPr algn="ctr"/>
              <a:r>
                <a:rPr lang="en-GB" sz="800" b="1" dirty="0">
                  <a:solidFill>
                    <a:schemeClr val="bg1"/>
                  </a:solidFill>
                  <a:cs typeface="Calibri" pitchFamily="34" charset="0"/>
                </a:rPr>
                <a:t>(excl. F&amp;C)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694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3" y="191163"/>
            <a:ext cx="7583944" cy="709397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Poultry dominates QSR excl. F&amp;C shops; seafood has shown good growth in servings and incidence share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417759" y="1078135"/>
            <a:ext cx="46124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Servings Share &amp; YOY, and Incidence by Protein</a:t>
            </a: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547662"/>
              </p:ext>
            </p:extLst>
          </p:nvPr>
        </p:nvGraphicFramePr>
        <p:xfrm>
          <a:off x="4723969" y="1594263"/>
          <a:ext cx="4287179" cy="2967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442479238"/>
              </p:ext>
            </p:extLst>
          </p:nvPr>
        </p:nvGraphicFramePr>
        <p:xfrm>
          <a:off x="74305" y="1267362"/>
          <a:ext cx="4649660" cy="34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107786"/>
              </p:ext>
            </p:extLst>
          </p:nvPr>
        </p:nvGraphicFramePr>
        <p:xfrm>
          <a:off x="4458795" y="1663777"/>
          <a:ext cx="833718" cy="2831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0.50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Robot Condensed Regular"/>
                        </a:rPr>
                        <a:t>-0.80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0.10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0.50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9C0006"/>
                          </a:solidFill>
                          <a:effectLst/>
                          <a:latin typeface="Robot Condensed Regular"/>
                        </a:rPr>
                        <a:t>-0.10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28092" y="1525278"/>
            <a:ext cx="1987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cs typeface="Calibri" pitchFamily="34" charset="0"/>
              </a:rPr>
              <a:t>% Incidence Change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922516" y="191164"/>
            <a:ext cx="1104313" cy="779487"/>
            <a:chOff x="7943565" y="148981"/>
            <a:chExt cx="1104313" cy="779487"/>
          </a:xfrm>
        </p:grpSpPr>
        <p:sp>
          <p:nvSpPr>
            <p:cNvPr id="13" name="Oval 12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 b="-15000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43565" y="300857"/>
              <a:ext cx="11043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QSR</a:t>
              </a:r>
            </a:p>
            <a:p>
              <a:pPr algn="ctr"/>
              <a:r>
                <a:rPr lang="en-GB" sz="800" b="1" dirty="0">
                  <a:solidFill>
                    <a:schemeClr val="bg1"/>
                  </a:solidFill>
                  <a:cs typeface="Calibri" pitchFamily="34" charset="0"/>
                </a:rPr>
                <a:t>(excl. F&amp;C)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6761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269169"/>
            <a:ext cx="7680966" cy="73251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</a:rPr>
              <a:t>Non-fried Fish, key product subtype of the channel, lost share in 2023 mostly to fried fish and fish burgers; shellfish was declining the fastest</a:t>
            </a:r>
            <a:endParaRPr lang="en-US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381294189"/>
              </p:ext>
            </p:extLst>
          </p:nvPr>
        </p:nvGraphicFramePr>
        <p:xfrm>
          <a:off x="249376" y="1492216"/>
          <a:ext cx="3955829" cy="34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725232861"/>
              </p:ext>
            </p:extLst>
          </p:nvPr>
        </p:nvGraphicFramePr>
        <p:xfrm>
          <a:off x="4537597" y="1724722"/>
          <a:ext cx="4637963" cy="3220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123074" y="1312296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Servings % Share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540974" y="1312296"/>
            <a:ext cx="24785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% Contribution to Growth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922516" y="191164"/>
            <a:ext cx="1104313" cy="779487"/>
            <a:chOff x="7943565" y="148981"/>
            <a:chExt cx="1104313" cy="779487"/>
          </a:xfrm>
        </p:grpSpPr>
        <p:sp>
          <p:nvSpPr>
            <p:cNvPr id="13" name="Oval 12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 b="-15000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43565" y="300857"/>
              <a:ext cx="11043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QSR</a:t>
              </a:r>
            </a:p>
            <a:p>
              <a:pPr algn="ctr"/>
              <a:r>
                <a:rPr lang="en-GB" sz="800" b="1" dirty="0">
                  <a:solidFill>
                    <a:schemeClr val="bg1"/>
                  </a:solidFill>
                  <a:cs typeface="Calibri" pitchFamily="34" charset="0"/>
                </a:rPr>
                <a:t>(excl. F&amp;C)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635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518144"/>
            <a:ext cx="7583944" cy="32724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Seafood Sandwich is the most important sub-category in this market segment</a:t>
            </a:r>
            <a:endParaRPr lang="en-US" sz="2400" dirty="0">
              <a:latin typeface="+mn-lt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004107" y="1094626"/>
            <a:ext cx="3439723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Incidence by Seafood Type/Species</a:t>
            </a:r>
          </a:p>
          <a:p>
            <a:pPr algn="ctr" eaLnBrk="1" hangingPunct="1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YE Dec 23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099484" y="4057381"/>
            <a:ext cx="2044517" cy="351601"/>
            <a:chOff x="7099483" y="5409847"/>
            <a:chExt cx="2044517" cy="468801"/>
          </a:xfrm>
        </p:grpSpPr>
        <p:sp>
          <p:nvSpPr>
            <p:cNvPr id="4" name="Rectangle 3"/>
            <p:cNvSpPr/>
            <p:nvPr/>
          </p:nvSpPr>
          <p:spPr>
            <a:xfrm>
              <a:off x="7101458" y="5450774"/>
              <a:ext cx="130629" cy="1306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99483" y="5626924"/>
              <a:ext cx="130629" cy="130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32087" y="5409847"/>
              <a:ext cx="1911913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YE Dec 23 vs. 22 Positive</a:t>
              </a:r>
              <a:endParaRPr lang="en-US" sz="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30112" y="5570873"/>
              <a:ext cx="1911913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YE Dec 23 vs. 22 Negative</a:t>
              </a:r>
              <a:endParaRPr lang="en-US" sz="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74787713"/>
              </p:ext>
            </p:extLst>
          </p:nvPr>
        </p:nvGraphicFramePr>
        <p:xfrm>
          <a:off x="633863" y="1406249"/>
          <a:ext cx="7120725" cy="3310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922516" y="191164"/>
            <a:ext cx="1104313" cy="779487"/>
            <a:chOff x="7943565" y="148981"/>
            <a:chExt cx="1104313" cy="779487"/>
          </a:xfrm>
        </p:grpSpPr>
        <p:sp>
          <p:nvSpPr>
            <p:cNvPr id="15" name="Oval 14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4"/>
              <a:srcRect/>
              <a:stretch>
                <a:fillRect b="-15000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943565" y="300857"/>
              <a:ext cx="11043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QSR</a:t>
              </a:r>
            </a:p>
            <a:p>
              <a:pPr algn="ctr"/>
              <a:r>
                <a:rPr lang="en-GB" sz="800" b="1" dirty="0">
                  <a:solidFill>
                    <a:schemeClr val="bg1"/>
                  </a:solidFill>
                  <a:cs typeface="Calibri" pitchFamily="34" charset="0"/>
                </a:rPr>
                <a:t>(excl. F&amp;C)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6109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31990376"/>
              </p:ext>
            </p:extLst>
          </p:nvPr>
        </p:nvGraphicFramePr>
        <p:xfrm>
          <a:off x="213757" y="1570166"/>
          <a:ext cx="5005225" cy="298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3" y="419670"/>
            <a:ext cx="7583944" cy="32724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Individual Seafood product spend has added 44p but remains below market protein average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7595" y="1200834"/>
            <a:ext cx="27400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cs typeface="Calibri" pitchFamily="34" charset="0"/>
              </a:rPr>
              <a:t>Average Individual Spend </a:t>
            </a:r>
          </a:p>
          <a:p>
            <a:pPr>
              <a:defRPr/>
            </a:pPr>
            <a:r>
              <a:rPr lang="en-US" sz="1200" b="1" dirty="0">
                <a:cs typeface="Calibri" pitchFamily="34" charset="0"/>
              </a:rPr>
              <a:t>YE Dec 23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03827" y="2411118"/>
            <a:ext cx="8382000" cy="0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8" name="Straight Connector 5"/>
          <p:cNvCxnSpPr>
            <a:cxnSpLocks noChangeShapeType="1"/>
          </p:cNvCxnSpPr>
          <p:nvPr/>
        </p:nvCxnSpPr>
        <p:spPr bwMode="auto">
          <a:xfrm>
            <a:off x="1288813" y="1662499"/>
            <a:ext cx="0" cy="2606510"/>
          </a:xfrm>
          <a:prstGeom prst="line">
            <a:avLst/>
          </a:prstGeom>
          <a:noFill/>
          <a:ln w="25400" algn="ctr">
            <a:solidFill>
              <a:srgbClr val="C00000"/>
            </a:solidFill>
            <a:prstDash val="lg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118693" y="1190708"/>
            <a:ext cx="2602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30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defRPr>
            </a:lvl1pPr>
          </a:lstStyle>
          <a:p>
            <a:pPr algn="r"/>
            <a:r>
              <a:rPr lang="en-US" sz="1200" b="1" dirty="0">
                <a:solidFill>
                  <a:schemeClr val="tx1"/>
                </a:solidFill>
                <a:ea typeface="+mn-ea"/>
              </a:rPr>
              <a:t>Spend Change</a:t>
            </a:r>
          </a:p>
          <a:p>
            <a:pPr algn="r"/>
            <a:r>
              <a:rPr lang="en-US" sz="1200" b="1" dirty="0">
                <a:solidFill>
                  <a:schemeClr val="tx1"/>
                </a:solidFill>
                <a:ea typeface="+mn-ea"/>
              </a:rPr>
              <a:t>YE Dec 23 vs. '22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901034853"/>
              </p:ext>
            </p:extLst>
          </p:nvPr>
        </p:nvGraphicFramePr>
        <p:xfrm>
          <a:off x="5141343" y="1576562"/>
          <a:ext cx="3752492" cy="299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922516" y="191164"/>
            <a:ext cx="1104313" cy="779487"/>
            <a:chOff x="7943565" y="148981"/>
            <a:chExt cx="1104313" cy="779487"/>
          </a:xfrm>
        </p:grpSpPr>
        <p:sp>
          <p:nvSpPr>
            <p:cNvPr id="14" name="Oval 13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 b="-15000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43565" y="300857"/>
              <a:ext cx="11043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QSR</a:t>
              </a:r>
            </a:p>
            <a:p>
              <a:pPr algn="ctr"/>
              <a:r>
                <a:rPr lang="en-GB" sz="800" b="1" dirty="0">
                  <a:solidFill>
                    <a:schemeClr val="bg1"/>
                  </a:solidFill>
                  <a:cs typeface="Calibri" pitchFamily="34" charset="0"/>
                </a:rPr>
                <a:t>(excl. F&amp;C)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2014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626337050"/>
              </p:ext>
            </p:extLst>
          </p:nvPr>
        </p:nvGraphicFramePr>
        <p:xfrm>
          <a:off x="403827" y="1570166"/>
          <a:ext cx="4815154" cy="298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191163"/>
            <a:ext cx="7492676" cy="779487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Proportion of deals with seafood items has grown by 4.3pp, it’s the largest among proteins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7595" y="1200834"/>
            <a:ext cx="27400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rPr>
              <a:t>Deal Rates % </a:t>
            </a:r>
          </a:p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rPr>
              <a:t>YE Dec 23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03827" y="2411118"/>
            <a:ext cx="8382000" cy="0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8" name="Straight Connector 5"/>
          <p:cNvCxnSpPr>
            <a:cxnSpLocks noChangeShapeType="1"/>
          </p:cNvCxnSpPr>
          <p:nvPr/>
        </p:nvCxnSpPr>
        <p:spPr bwMode="auto">
          <a:xfrm>
            <a:off x="1482761" y="1767337"/>
            <a:ext cx="0" cy="2472890"/>
          </a:xfrm>
          <a:prstGeom prst="line">
            <a:avLst/>
          </a:prstGeom>
          <a:noFill/>
          <a:ln w="25400" algn="ctr">
            <a:solidFill>
              <a:srgbClr val="C00000"/>
            </a:solidFill>
            <a:prstDash val="lg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118693" y="1190708"/>
            <a:ext cx="2602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30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defRPr>
            </a:lvl1pPr>
          </a:lstStyle>
          <a:p>
            <a:pPr algn="r">
              <a:defRPr/>
            </a:pPr>
            <a:r>
              <a:rPr lang="en-US" sz="1200" b="1" dirty="0"/>
              <a:t>Deal Rate PPT Change</a:t>
            </a:r>
          </a:p>
          <a:p>
            <a:pPr algn="r">
              <a:defRPr/>
            </a:pPr>
            <a:r>
              <a:rPr lang="en-US" sz="1200" b="1" dirty="0"/>
              <a:t>YE Dec 23 vs. '22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341361789"/>
              </p:ext>
            </p:extLst>
          </p:nvPr>
        </p:nvGraphicFramePr>
        <p:xfrm>
          <a:off x="5141343" y="1576562"/>
          <a:ext cx="3752492" cy="299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922516" y="191164"/>
            <a:ext cx="1104313" cy="779487"/>
            <a:chOff x="7943565" y="148981"/>
            <a:chExt cx="1104313" cy="779487"/>
          </a:xfrm>
        </p:grpSpPr>
        <p:sp>
          <p:nvSpPr>
            <p:cNvPr id="14" name="Oval 13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/>
              <a:srcRect/>
              <a:stretch>
                <a:fillRect b="-15000"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943565" y="300857"/>
              <a:ext cx="11043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QSR</a:t>
              </a:r>
            </a:p>
            <a:p>
              <a:pPr algn="ctr"/>
              <a:r>
                <a:rPr lang="en-GB" sz="800" b="1" dirty="0">
                  <a:solidFill>
                    <a:schemeClr val="bg1"/>
                  </a:solidFill>
                  <a:cs typeface="Calibri" pitchFamily="34" charset="0"/>
                </a:rPr>
                <a:t>(excl. F&amp;C)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1098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9488" y="4835525"/>
            <a:ext cx="544512" cy="279400"/>
          </a:xfrm>
        </p:spPr>
        <p:txBody>
          <a:bodyPr/>
          <a:lstStyle/>
          <a:p>
            <a:fld id="{35A454EE-6717-4973-901E-6A90AD009CF4}" type="slidenum">
              <a:rPr lang="en-US" smtClean="0">
                <a:solidFill>
                  <a:srgbClr val="0078BE"/>
                </a:solidFill>
              </a:rPr>
              <a:pPr/>
              <a:t>39</a:t>
            </a:fld>
            <a:endParaRPr lang="en-US" dirty="0">
              <a:solidFill>
                <a:srgbClr val="0078BE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414338" y="2343988"/>
            <a:ext cx="8458200" cy="41195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dirty="0">
                <a:solidFill>
                  <a:schemeClr val="bg1"/>
                </a:solidFill>
                <a:latin typeface="+mn-lt"/>
              </a:rPr>
              <a:t>Pubs</a:t>
            </a:r>
            <a:endParaRPr lang="en-US" altLang="en-US" sz="3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22276" y="2896607"/>
            <a:ext cx="8450262" cy="1938917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Calibri" pitchFamily="34" charset="0"/>
              </a:rPr>
              <a:t>Pub visits declined BY10% in Q4 2023 but spend was almost 8% above the same period year ago; Pubs finished full year 2023 with visits growing 3% and spend adding 10.8%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Calibri" pitchFamily="34" charset="0"/>
              </a:rPr>
              <a:t>In 2023, Pubs Seafood servings and incidence have increased considerably ahead of other proteins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chemeClr val="bg2"/>
                </a:solidFill>
                <a:cs typeface="Calibri" pitchFamily="34" charset="0"/>
              </a:rPr>
              <a:t>While all seafood types have contributed to growth, shellfish dishes grew share the most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+mn-lt"/>
                <a:cs typeface="Calibri" pitchFamily="34" charset="0"/>
              </a:rPr>
              <a:t>Cod remained the most popular seafood species in Pubs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1400" dirty="0">
                <a:solidFill>
                  <a:schemeClr val="bg2"/>
                </a:solidFill>
                <a:latin typeface="+mn-lt"/>
                <a:cs typeface="Calibri" pitchFamily="34" charset="0"/>
              </a:rPr>
              <a:t>Seafood individual spend lost 24p but remained above average; Seafood has seen an</a:t>
            </a:r>
            <a:br>
              <a:rPr lang="en-GB" sz="1400" dirty="0">
                <a:solidFill>
                  <a:schemeClr val="bg2"/>
                </a:solidFill>
                <a:latin typeface="+mn-lt"/>
                <a:cs typeface="Calibri" pitchFamily="34" charset="0"/>
              </a:rPr>
            </a:br>
            <a:r>
              <a:rPr lang="en-GB" sz="1400" dirty="0">
                <a:solidFill>
                  <a:schemeClr val="bg2"/>
                </a:solidFill>
                <a:latin typeface="+mn-lt"/>
                <a:cs typeface="Calibri" pitchFamily="34" charset="0"/>
              </a:rPr>
              <a:t>increase in the percentage of deal/promotions ahead of market average</a:t>
            </a:r>
            <a:endParaRPr lang="en-GB" sz="1400" dirty="0">
              <a:solidFill>
                <a:schemeClr val="bg2"/>
              </a:solidFill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22" r="1367" b="29845"/>
          <a:stretch/>
        </p:blipFill>
        <p:spPr>
          <a:xfrm>
            <a:off x="1" y="8"/>
            <a:ext cx="9143999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31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600173" y="271809"/>
            <a:ext cx="5196598" cy="41195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600" dirty="0">
                <a:latin typeface="+mn-lt"/>
                <a:cs typeface="Calibri" pitchFamily="34" charset="0"/>
              </a:rPr>
              <a:t>Topline</a:t>
            </a:r>
          </a:p>
          <a:p>
            <a:pPr>
              <a:defRPr/>
            </a:pPr>
            <a:r>
              <a:rPr lang="en-US" sz="3600" dirty="0">
                <a:latin typeface="+mn-lt"/>
                <a:cs typeface="Calibri" pitchFamily="34" charset="0"/>
              </a:rPr>
              <a:t>Industry Performance</a:t>
            </a:r>
            <a:endParaRPr lang="en-US" sz="3600" dirty="0">
              <a:latin typeface="+mn-lt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600173" y="1389185"/>
            <a:ext cx="5062145" cy="3260817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>
                <a:cs typeface="Calibri" pitchFamily="34" charset="0"/>
              </a:rPr>
              <a:t>The market recovery slowed down further in Q4 2023 with visits declining by 1.7% whilst spend grew 10.7% vs the same period year ago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>
                <a:cs typeface="Calibri" pitchFamily="34" charset="0"/>
              </a:rPr>
              <a:t>The full year 2023 ended with 9.8% growth in spend and 3.2% growth in visits vs 2022</a:t>
            </a:r>
          </a:p>
          <a:p>
            <a:pPr>
              <a:buClr>
                <a:schemeClr val="tx2"/>
              </a:buClr>
              <a:buFont typeface="Wingdings" pitchFamily="2" charset="2"/>
              <a:buChar char="§"/>
            </a:pPr>
            <a:r>
              <a:rPr lang="en-US" sz="2000" dirty="0">
                <a:cs typeface="Calibri" pitchFamily="34" charset="0"/>
              </a:rPr>
              <a:t>All channels but Fish and Chips have shown growth vs year ago in spend and only Full-service and Fish &amp; Chips lost visits in 2023</a:t>
            </a:r>
            <a:endParaRPr lang="en-GB" sz="2000" dirty="0">
              <a:cs typeface="Calibr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96" y="-10030"/>
            <a:ext cx="3429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409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7296" y="205980"/>
            <a:ext cx="7728660" cy="647999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Pub visits declined BY10% in Q4 2023 but spend was almost 8% above year ago; Pubs finished 2023 with visits growing 3% and spend adding 10.8%</a:t>
            </a:r>
            <a:endParaRPr lang="en-GB" sz="2400" dirty="0">
              <a:latin typeface="+mn-lt"/>
            </a:endParaRPr>
          </a:p>
        </p:txBody>
      </p:sp>
      <p:sp>
        <p:nvSpPr>
          <p:cNvPr id="2" name="sheet number"/>
          <p:cNvSpPr>
            <a:spLocks noGrp="1"/>
          </p:cNvSpPr>
          <p:nvPr>
            <p:ph type="sldNum" sz="quarter" idx="4294967295"/>
          </p:nvPr>
        </p:nvSpPr>
        <p:spPr>
          <a:xfrm>
            <a:off x="7010400" y="4749800"/>
            <a:ext cx="2133600" cy="357188"/>
          </a:xfrm>
        </p:spPr>
        <p:txBody>
          <a:bodyPr/>
          <a:lstStyle/>
          <a:p>
            <a:pPr>
              <a:defRPr/>
            </a:pPr>
            <a:fld id="{D905545C-C2CD-A240-87BD-E3760E2DB45B}" type="slidenum">
              <a:rPr lang="en-US" sz="1100" smtClean="0">
                <a:latin typeface="Calibri" pitchFamily="34" charset="0"/>
                <a:cs typeface="Calibri" pitchFamily="34" charset="0"/>
              </a:rPr>
              <a:pPr>
                <a:defRPr/>
              </a:pPr>
              <a:t>40</a:t>
            </a:fld>
            <a:endParaRPr lang="en-US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itre_1"/>
          <p:cNvSpPr>
            <a:spLocks noGrp="1"/>
          </p:cNvSpPr>
          <p:nvPr>
            <p:ph type="body" sz="quarter" idx="4294967295"/>
          </p:nvPr>
        </p:nvSpPr>
        <p:spPr>
          <a:xfrm>
            <a:off x="0" y="1141328"/>
            <a:ext cx="9144000" cy="220663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  <a:defRPr/>
            </a:pPr>
            <a:r>
              <a:rPr lang="en-US" sz="1700" dirty="0">
                <a:latin typeface="Calibri" pitchFamily="34" charset="0"/>
                <a:cs typeface="Calibri" pitchFamily="34" charset="0"/>
              </a:rPr>
              <a:t>Components of Spending vs. Year Ago</a:t>
            </a:r>
            <a:endParaRPr lang="fr-FR" sz="17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299343" y="4800600"/>
            <a:ext cx="2682875" cy="277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Source: The NPD Group/CREST®, YE Dec ‘23</a:t>
            </a:r>
          </a:p>
        </p:txBody>
      </p:sp>
      <p:sp>
        <p:nvSpPr>
          <p:cNvPr id="16" name="SASID_1"/>
          <p:cNvSpPr txBox="1"/>
          <p:nvPr/>
        </p:nvSpPr>
        <p:spPr>
          <a:xfrm>
            <a:off x="8534538" y="4981917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>
                <a:solidFill>
                  <a:schemeClr val="bg1"/>
                </a:solidFill>
              </a:rPr>
              <a:t>228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7" name="warning"/>
          <p:cNvSpPr/>
          <p:nvPr/>
        </p:nvSpPr>
        <p:spPr>
          <a:xfrm>
            <a:off x="0" y="4985846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n.a.: Low sample / Numbers flagged grey and italic: Please read as tendencies / ++/--: pcya &gt;+/-15% </a:t>
            </a:r>
          </a:p>
        </p:txBody>
      </p:sp>
      <p:sp>
        <p:nvSpPr>
          <p:cNvPr id="18" name="ID"/>
          <p:cNvSpPr txBox="1"/>
          <p:nvPr/>
        </p:nvSpPr>
        <p:spPr>
          <a:xfrm>
            <a:off x="8534538" y="4981917"/>
            <a:ext cx="55175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slide 4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Oval 21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Pubs</a:t>
              </a:r>
            </a:p>
          </p:txBody>
        </p:sp>
      </p:grpSp>
      <p:sp>
        <p:nvSpPr>
          <p:cNvPr id="25" name="Titre_3"/>
          <p:cNvSpPr txBox="1">
            <a:spLocks/>
          </p:cNvSpPr>
          <p:nvPr/>
        </p:nvSpPr>
        <p:spPr>
          <a:xfrm>
            <a:off x="148683" y="3500797"/>
            <a:ext cx="9144000" cy="335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Font typeface="Wingdings" charset="0"/>
              <a:buChar char="n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  <a:defRPr/>
            </a:pPr>
            <a:r>
              <a:rPr lang="de-DE" sz="1700">
                <a:solidFill>
                  <a:srgbClr val="00A1DE"/>
                </a:solidFill>
                <a:latin typeface="Calibri" pitchFamily="34" charset="0"/>
                <a:cs typeface="Calibri" pitchFamily="34" charset="0"/>
              </a:rPr>
              <a:t>Total Spend, Visits and  Avg. Eater Check</a:t>
            </a:r>
            <a:endParaRPr lang="en-US" sz="1700">
              <a:solidFill>
                <a:srgbClr val="00A1DE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Font typeface="Wingdings" charset="0"/>
              <a:buNone/>
              <a:defRPr/>
            </a:pPr>
            <a:endParaRPr lang="fr-FR" sz="1700" dirty="0">
              <a:solidFill>
                <a:srgbClr val="00A1D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Graph_1">
            <a:extLst>
              <a:ext uri="{FF2B5EF4-FFF2-40B4-BE49-F238E27FC236}">
                <a16:creationId xmlns:a16="http://schemas.microsoft.com/office/drawing/2014/main" id="{BCF73670-40D8-63EB-4FB7-3DE35ACFA243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64445624"/>
              </p:ext>
            </p:extLst>
          </p:nvPr>
        </p:nvGraphicFramePr>
        <p:xfrm>
          <a:off x="367296" y="1141327"/>
          <a:ext cx="6096726" cy="2145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ph_2">
            <a:extLst>
              <a:ext uri="{FF2B5EF4-FFF2-40B4-BE49-F238E27FC236}">
                <a16:creationId xmlns:a16="http://schemas.microsoft.com/office/drawing/2014/main" id="{E2587386-0653-81EE-4641-657B4177194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38266967"/>
              </p:ext>
            </p:extLst>
          </p:nvPr>
        </p:nvGraphicFramePr>
        <p:xfrm>
          <a:off x="6542730" y="1050800"/>
          <a:ext cx="2105665" cy="2236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B02E433-507A-E694-4D98-6540F695B4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077472"/>
              </p:ext>
            </p:extLst>
          </p:nvPr>
        </p:nvGraphicFramePr>
        <p:xfrm>
          <a:off x="377827" y="3885678"/>
          <a:ext cx="8388345" cy="769620"/>
        </p:xfrm>
        <a:graphic>
          <a:graphicData uri="http://schemas.openxmlformats.org/drawingml/2006/table">
            <a:tbl>
              <a:tblPr/>
              <a:tblGrid>
                <a:gridCol w="1199826">
                  <a:extLst>
                    <a:ext uri="{9D8B030D-6E8A-4147-A177-3AD203B41FA5}">
                      <a16:colId xmlns:a16="http://schemas.microsoft.com/office/drawing/2014/main" val="3496076230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1838287239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432763094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3039463464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4192339868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861219425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3188169483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1212222694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299193844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2143054474"/>
                    </a:ext>
                  </a:extLst>
                </a:gridCol>
                <a:gridCol w="210622">
                  <a:extLst>
                    <a:ext uri="{9D8B030D-6E8A-4147-A177-3AD203B41FA5}">
                      <a16:colId xmlns:a16="http://schemas.microsoft.com/office/drawing/2014/main" val="2340151771"/>
                    </a:ext>
                  </a:extLst>
                </a:gridCol>
                <a:gridCol w="623086">
                  <a:extLst>
                    <a:ext uri="{9D8B030D-6E8A-4147-A177-3AD203B41FA5}">
                      <a16:colId xmlns:a16="http://schemas.microsoft.com/office/drawing/2014/main" val="3688314162"/>
                    </a:ext>
                  </a:extLst>
                </a:gridCol>
                <a:gridCol w="671639">
                  <a:extLst>
                    <a:ext uri="{9D8B030D-6E8A-4147-A177-3AD203B41FA5}">
                      <a16:colId xmlns:a16="http://schemas.microsoft.com/office/drawing/2014/main" val="1491296313"/>
                    </a:ext>
                  </a:extLst>
                </a:gridCol>
                <a:gridCol w="706505">
                  <a:extLst>
                    <a:ext uri="{9D8B030D-6E8A-4147-A177-3AD203B41FA5}">
                      <a16:colId xmlns:a16="http://schemas.microsoft.com/office/drawing/2014/main" val="3307055477"/>
                    </a:ext>
                  </a:extLst>
                </a:gridCol>
              </a:tblGrid>
              <a:tr h="151282">
                <a:tc>
                  <a:txBody>
                    <a:bodyPr/>
                    <a:lstStyle/>
                    <a:p>
                      <a:pPr algn="l" fontAlgn="b"/>
                      <a:r>
                        <a:rPr lang="en-GB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obot Condensed Regular"/>
                        </a:rPr>
                        <a:t>Q4 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obot Condensed Regular"/>
                        </a:rPr>
                        <a:t>Q1 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obot Condensed Regular"/>
                        </a:rPr>
                        <a:t>Q2 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obot Condensed Regular"/>
                        </a:rPr>
                        <a:t>Q3 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obot Condensed Regular"/>
                        </a:rPr>
                        <a:t>Q4 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obot Condensed Regular"/>
                        </a:rPr>
                        <a:t>Q1 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obot Condensed Regular"/>
                        </a:rPr>
                        <a:t>Q2 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obot Condensed Regular"/>
                        </a:rPr>
                        <a:t>Q3 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Robot Condensed Regular"/>
                        </a:rPr>
                        <a:t>Q4 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 Dec 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 Dec 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 Dec 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8025394"/>
                  </a:ext>
                </a:extLst>
              </a:tr>
              <a:tr h="1512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Spend, £m</a:t>
                      </a: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2,585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2,257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2,972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2,910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2,879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2,568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3,340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3,201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3,098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7,034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11,017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12,207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03968"/>
                  </a:ext>
                </a:extLst>
              </a:tr>
              <a:tr h="1512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Visits, m</a:t>
                      </a: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300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641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1,055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1,090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4176430"/>
                  </a:ext>
                </a:extLst>
              </a:tr>
              <a:tr h="1512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Avg. Eater Check, £</a:t>
                      </a: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10.26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8.49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14.42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9.73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10.13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8.56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14.05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10.84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12.08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10.97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10.44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11.20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0703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4216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1" y="410371"/>
            <a:ext cx="7373139" cy="32724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Pubs Seafood servings and incidence have increased considerably ahead of other proteins</a:t>
            </a:r>
            <a:endParaRPr lang="en-GB" sz="2400" dirty="0">
              <a:latin typeface="+mn-lt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417756" y="914852"/>
            <a:ext cx="461241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Servings Share &amp; YOY, and Incidence by Protein</a:t>
            </a: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5079937"/>
              </p:ext>
            </p:extLst>
          </p:nvPr>
        </p:nvGraphicFramePr>
        <p:xfrm>
          <a:off x="4723969" y="1594263"/>
          <a:ext cx="4287179" cy="2967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198426935"/>
              </p:ext>
            </p:extLst>
          </p:nvPr>
        </p:nvGraphicFramePr>
        <p:xfrm>
          <a:off x="74305" y="1267362"/>
          <a:ext cx="4195240" cy="34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7785840"/>
              </p:ext>
            </p:extLst>
          </p:nvPr>
        </p:nvGraphicFramePr>
        <p:xfrm>
          <a:off x="4458795" y="1658358"/>
          <a:ext cx="833718" cy="2831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5.50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Robot Condensed Regular"/>
                        </a:rPr>
                        <a:t>-1.60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0.00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Robot Condensed Regular"/>
                        </a:rPr>
                        <a:t>-2.50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9C0006"/>
                          </a:solidFill>
                          <a:effectLst/>
                          <a:latin typeface="Robot Condensed Regular"/>
                        </a:rPr>
                        <a:t>-2.50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000995" y="1519859"/>
            <a:ext cx="18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alibri" pitchFamily="34" charset="0"/>
                <a:cs typeface="Calibri" pitchFamily="34" charset="0"/>
              </a:rPr>
              <a:t>% Incidence Change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2" name="Oval 11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Pubs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321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1" y="148981"/>
            <a:ext cx="7510703" cy="769563"/>
          </a:xfrm>
        </p:spPr>
        <p:txBody>
          <a:bodyPr>
            <a:noAutofit/>
          </a:bodyPr>
          <a:lstStyle/>
          <a:p>
            <a:r>
              <a:rPr lang="en-GB" alt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While all seafood types have contributed to growth, shellfish dishes grew share the most</a:t>
            </a:r>
            <a:endParaRPr lang="en-US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42</a:t>
            </a:fld>
            <a:endParaRPr lang="en-US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294568981"/>
              </p:ext>
            </p:extLst>
          </p:nvPr>
        </p:nvGraphicFramePr>
        <p:xfrm>
          <a:off x="249376" y="1492216"/>
          <a:ext cx="3955829" cy="34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372056918"/>
              </p:ext>
            </p:extLst>
          </p:nvPr>
        </p:nvGraphicFramePr>
        <p:xfrm>
          <a:off x="4537597" y="1492216"/>
          <a:ext cx="4637963" cy="34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416904" y="103610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Servings % Share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957164" y="1045009"/>
            <a:ext cx="24785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% Contribution to Growth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60929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0" name="Oval 19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Pubs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12485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97" y="383117"/>
            <a:ext cx="7592902" cy="32724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Cod remained the most popular seafood species in Pubs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975253" y="1094626"/>
            <a:ext cx="349743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Incidence by Seafood Type/Species</a:t>
            </a:r>
            <a:r>
              <a:rPr lang="en-GB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 </a:t>
            </a:r>
          </a:p>
          <a:p>
            <a:pPr algn="ctr">
              <a:defRPr/>
            </a:pPr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YE Dec 23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099484" y="4057381"/>
            <a:ext cx="2044517" cy="351601"/>
            <a:chOff x="7099483" y="5409847"/>
            <a:chExt cx="2044517" cy="468801"/>
          </a:xfrm>
        </p:grpSpPr>
        <p:sp>
          <p:nvSpPr>
            <p:cNvPr id="4" name="Rectangle 3"/>
            <p:cNvSpPr/>
            <p:nvPr/>
          </p:nvSpPr>
          <p:spPr>
            <a:xfrm>
              <a:off x="7101458" y="5450774"/>
              <a:ext cx="130629" cy="1306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99483" y="5626924"/>
              <a:ext cx="130629" cy="130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32087" y="5409847"/>
              <a:ext cx="1911913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YE Dec 23 vs. 22 Positive</a:t>
              </a:r>
              <a:endParaRPr lang="en-US" sz="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30112" y="5570873"/>
              <a:ext cx="1911913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YE Dec 23 vs. 22 Negative</a:t>
              </a:r>
              <a:endParaRPr lang="en-US" sz="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639834193"/>
              </p:ext>
            </p:extLst>
          </p:nvPr>
        </p:nvGraphicFramePr>
        <p:xfrm>
          <a:off x="712519" y="1282536"/>
          <a:ext cx="6935190" cy="3460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1" name="Oval 20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Pubs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49822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62663612"/>
              </p:ext>
            </p:extLst>
          </p:nvPr>
        </p:nvGraphicFramePr>
        <p:xfrm>
          <a:off x="213757" y="1570166"/>
          <a:ext cx="5005225" cy="298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57" y="466566"/>
            <a:ext cx="7757384" cy="32724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Seafood individual spend lost 24p but remained above average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44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7595" y="1200834"/>
            <a:ext cx="27400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cs typeface="Calibri" pitchFamily="34" charset="0"/>
              </a:rPr>
              <a:t>Average Individual Spend </a:t>
            </a:r>
          </a:p>
          <a:p>
            <a:pPr>
              <a:defRPr/>
            </a:pPr>
            <a:r>
              <a:rPr lang="en-US" sz="1200" b="1" dirty="0">
                <a:cs typeface="Calibri" pitchFamily="34" charset="0"/>
              </a:rPr>
              <a:t>YE Dec 23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03827" y="2411118"/>
            <a:ext cx="8382000" cy="0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8" name="Straight Connector 5"/>
          <p:cNvCxnSpPr>
            <a:cxnSpLocks noChangeShapeType="1"/>
          </p:cNvCxnSpPr>
          <p:nvPr/>
        </p:nvCxnSpPr>
        <p:spPr bwMode="auto">
          <a:xfrm>
            <a:off x="1659961" y="1652337"/>
            <a:ext cx="0" cy="2606510"/>
          </a:xfrm>
          <a:prstGeom prst="line">
            <a:avLst/>
          </a:prstGeom>
          <a:noFill/>
          <a:ln w="25400" algn="ctr">
            <a:solidFill>
              <a:srgbClr val="C00000"/>
            </a:solidFill>
            <a:prstDash val="lg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118693" y="1190708"/>
            <a:ext cx="2602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30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defRPr>
            </a:lvl1pPr>
          </a:lstStyle>
          <a:p>
            <a:pPr algn="r"/>
            <a:r>
              <a:rPr lang="en-US" sz="1200" b="1" dirty="0">
                <a:solidFill>
                  <a:schemeClr val="tx1"/>
                </a:solidFill>
                <a:ea typeface="+mn-ea"/>
              </a:rPr>
              <a:t>Spend Change</a:t>
            </a:r>
          </a:p>
          <a:p>
            <a:pPr algn="r"/>
            <a:r>
              <a:rPr lang="en-US" sz="1200" b="1" dirty="0">
                <a:solidFill>
                  <a:schemeClr val="tx1"/>
                </a:solidFill>
                <a:ea typeface="+mn-ea"/>
              </a:rPr>
              <a:t>YE Dec 23 vs. '22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180665415"/>
              </p:ext>
            </p:extLst>
          </p:nvPr>
        </p:nvGraphicFramePr>
        <p:xfrm>
          <a:off x="5141343" y="1576562"/>
          <a:ext cx="3752492" cy="299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Oval 16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Pubs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77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000712863"/>
              </p:ext>
            </p:extLst>
          </p:nvPr>
        </p:nvGraphicFramePr>
        <p:xfrm>
          <a:off x="403827" y="1570166"/>
          <a:ext cx="4815154" cy="298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518144"/>
            <a:ext cx="7757384" cy="32724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Seafood has seen an increase in the percentage of deal/promotions ahead of market average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7595" y="1200834"/>
            <a:ext cx="27400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rPr>
              <a:t>Deal Rates % </a:t>
            </a:r>
          </a:p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rPr>
              <a:t>YE Dec 23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03827" y="2411118"/>
            <a:ext cx="8382000" cy="0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8" name="Straight Connector 5"/>
          <p:cNvCxnSpPr>
            <a:cxnSpLocks noChangeShapeType="1"/>
          </p:cNvCxnSpPr>
          <p:nvPr/>
        </p:nvCxnSpPr>
        <p:spPr bwMode="auto">
          <a:xfrm>
            <a:off x="1463236" y="1662499"/>
            <a:ext cx="0" cy="2512991"/>
          </a:xfrm>
          <a:prstGeom prst="line">
            <a:avLst/>
          </a:prstGeom>
          <a:noFill/>
          <a:ln w="25400" algn="ctr">
            <a:solidFill>
              <a:srgbClr val="C00000"/>
            </a:solidFill>
            <a:prstDash val="lg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118693" y="1190708"/>
            <a:ext cx="2602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30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defRPr>
            </a:lvl1pPr>
          </a:lstStyle>
          <a:p>
            <a:pPr algn="r">
              <a:defRPr/>
            </a:pPr>
            <a:r>
              <a:rPr lang="en-US" sz="1200" b="1" dirty="0"/>
              <a:t>Deal Rate </a:t>
            </a:r>
            <a:r>
              <a:rPr lang="en-US" sz="1200" b="1" dirty="0" err="1"/>
              <a:t>Ppt</a:t>
            </a:r>
            <a:r>
              <a:rPr lang="en-US" sz="1200" b="1" dirty="0"/>
              <a:t> Change</a:t>
            </a:r>
          </a:p>
          <a:p>
            <a:pPr algn="r">
              <a:defRPr/>
            </a:pPr>
            <a:r>
              <a:rPr lang="en-US" sz="1200" b="1" dirty="0"/>
              <a:t>YE Dec 23 vs. '22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521602291"/>
              </p:ext>
            </p:extLst>
          </p:nvPr>
        </p:nvGraphicFramePr>
        <p:xfrm>
          <a:off x="5141343" y="1576562"/>
          <a:ext cx="3752492" cy="299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  <a:cs typeface="Calibri" pitchFamily="34" charset="0"/>
              </a:rPr>
              <a:t>/CREST®, YE Dec 23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7" name="Oval 16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Pubs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5072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\\parisdc2\European Photo Library\FOODSERVICE\chef preparing vegetables in his kitchen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" y="0"/>
            <a:ext cx="9143996" cy="21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9488" y="4835525"/>
            <a:ext cx="544512" cy="279400"/>
          </a:xfrm>
        </p:spPr>
        <p:txBody>
          <a:bodyPr/>
          <a:lstStyle/>
          <a:p>
            <a:fld id="{35A454EE-6717-4973-901E-6A90AD009CF4}" type="slidenum">
              <a:rPr lang="en-US" smtClean="0">
                <a:solidFill>
                  <a:srgbClr val="0078BE"/>
                </a:solidFill>
              </a:rPr>
              <a:pPr/>
              <a:t>46</a:t>
            </a:fld>
            <a:endParaRPr lang="en-US" dirty="0">
              <a:solidFill>
                <a:srgbClr val="0078BE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342900" y="2328141"/>
            <a:ext cx="8458200" cy="41195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dirty="0">
                <a:solidFill>
                  <a:schemeClr val="bg1"/>
                </a:solidFill>
              </a:rPr>
              <a:t>Full Service </a:t>
            </a:r>
            <a:r>
              <a:rPr lang="en-GB" altLang="en-US" sz="2000" dirty="0">
                <a:solidFill>
                  <a:schemeClr val="bg1"/>
                </a:solidFill>
              </a:rPr>
              <a:t>(Including Café/Bistro) </a:t>
            </a:r>
            <a:endParaRPr lang="en-US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350838" y="2953527"/>
            <a:ext cx="8450262" cy="1119188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Calibri" pitchFamily="34" charset="0"/>
              </a:rPr>
              <a:t>FSR’s Q4’23 visits plunged by 16.5%, whilst spend grew by 4.3% vs Q4’22, as a result the channel lost 0.3% of visits and grew spend by 7.8% in full year 2023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Calibri" pitchFamily="34" charset="0"/>
              </a:rPr>
              <a:t>Poultry was the only protein with servings and incidence growing in FSR in 2023 vs 2022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Calibri" pitchFamily="34" charset="0"/>
              </a:rPr>
              <a:t>Shellfish was the only seafood sub-group that grew servings and share in 2023 vs 2022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Calibri" pitchFamily="34" charset="0"/>
              </a:rPr>
              <a:t>Seafood individual spend has grown in 2023 ahead of  protein average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Calibri" pitchFamily="34" charset="0"/>
              </a:rPr>
              <a:t>Seafood deal rate has not changed in 2023 and stayed at 36% the highest among</a:t>
            </a:r>
            <a:br>
              <a:rPr lang="en-US" sz="1400" dirty="0">
                <a:solidFill>
                  <a:schemeClr val="bg1"/>
                </a:solidFill>
                <a:cs typeface="Calibri" pitchFamily="34" charset="0"/>
              </a:rPr>
            </a:br>
            <a:r>
              <a:rPr lang="en-US" sz="1400" dirty="0">
                <a:solidFill>
                  <a:schemeClr val="bg1"/>
                </a:solidFill>
                <a:cs typeface="Calibri" pitchFamily="34" charset="0"/>
              </a:rPr>
              <a:t>proteins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1400" dirty="0">
              <a:solidFill>
                <a:schemeClr val="bg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4762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7296" y="205980"/>
            <a:ext cx="7829936" cy="647999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FSR’s Q4’23 visits plunged by 16.5%, whilst spend  grew by 4.3% vs Q4’22, as a result the channel lost 0.3% of visits and grew spend by 7.8% in full year 2023 </a:t>
            </a:r>
            <a:endParaRPr lang="en-GB" sz="2400" dirty="0">
              <a:latin typeface="+mn-lt"/>
            </a:endParaRPr>
          </a:p>
        </p:txBody>
      </p:sp>
      <p:sp>
        <p:nvSpPr>
          <p:cNvPr id="2" name="sheet number"/>
          <p:cNvSpPr>
            <a:spLocks noGrp="1"/>
          </p:cNvSpPr>
          <p:nvPr>
            <p:ph type="sldNum" sz="quarter" idx="4294967295"/>
          </p:nvPr>
        </p:nvSpPr>
        <p:spPr>
          <a:xfrm>
            <a:off x="7010400" y="4749800"/>
            <a:ext cx="2133600" cy="357188"/>
          </a:xfrm>
        </p:spPr>
        <p:txBody>
          <a:bodyPr/>
          <a:lstStyle/>
          <a:p>
            <a:pPr>
              <a:defRPr/>
            </a:pPr>
            <a:fld id="{D905545C-C2CD-A240-87BD-E3760E2DB45B}" type="slidenum">
              <a:rPr lang="en-US" sz="1100" smtClean="0">
                <a:cs typeface="Calibri" pitchFamily="34" charset="0"/>
              </a:rPr>
              <a:pPr>
                <a:defRPr/>
              </a:pPr>
              <a:t>47</a:t>
            </a:fld>
            <a:endParaRPr lang="en-US" sz="1100" dirty="0">
              <a:cs typeface="Calibri" pitchFamily="34" charset="0"/>
            </a:endParaRPr>
          </a:p>
        </p:txBody>
      </p:sp>
      <p:sp>
        <p:nvSpPr>
          <p:cNvPr id="15" name="Titre_1"/>
          <p:cNvSpPr>
            <a:spLocks noGrp="1"/>
          </p:cNvSpPr>
          <p:nvPr>
            <p:ph type="body" sz="quarter" idx="4294967295"/>
          </p:nvPr>
        </p:nvSpPr>
        <p:spPr>
          <a:xfrm>
            <a:off x="-11113" y="1165320"/>
            <a:ext cx="9144000" cy="220663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  <a:defRPr/>
            </a:pPr>
            <a:r>
              <a:rPr lang="en-US" sz="1700" dirty="0">
                <a:cs typeface="Calibri" pitchFamily="34" charset="0"/>
              </a:rPr>
              <a:t>Components of Spending vs. Year Ago</a:t>
            </a:r>
            <a:endParaRPr lang="fr-FR" sz="1700" dirty="0">
              <a:cs typeface="Calibri" pitchFamily="34" charset="0"/>
            </a:endParaRP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072421" y="4821678"/>
            <a:ext cx="2682875" cy="27781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Dec ‘23</a:t>
            </a:r>
          </a:p>
        </p:txBody>
      </p:sp>
      <p:sp>
        <p:nvSpPr>
          <p:cNvPr id="16" name="SASID_1"/>
          <p:cNvSpPr txBox="1"/>
          <p:nvPr/>
        </p:nvSpPr>
        <p:spPr>
          <a:xfrm>
            <a:off x="8534538" y="4981917"/>
            <a:ext cx="3577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>
                <a:solidFill>
                  <a:schemeClr val="bg1"/>
                </a:solidFill>
              </a:rPr>
              <a:t>185</a:t>
            </a:r>
            <a:endParaRPr lang="fr-FR" sz="800" dirty="0">
              <a:solidFill>
                <a:schemeClr val="bg1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22" name="Oval 21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FSR</a:t>
              </a:r>
            </a:p>
          </p:txBody>
        </p:sp>
      </p:grpSp>
      <p:sp>
        <p:nvSpPr>
          <p:cNvPr id="18" name="Titre_3"/>
          <p:cNvSpPr txBox="1">
            <a:spLocks/>
          </p:cNvSpPr>
          <p:nvPr/>
        </p:nvSpPr>
        <p:spPr>
          <a:xfrm>
            <a:off x="453358" y="3444164"/>
            <a:ext cx="9144000" cy="335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Font typeface="Wingdings" charset="0"/>
              <a:buChar char="n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  <a:defRPr/>
            </a:pPr>
            <a:r>
              <a:rPr lang="de-DE" sz="1700" dirty="0">
                <a:solidFill>
                  <a:srgbClr val="00A1DE"/>
                </a:solidFill>
                <a:latin typeface="Calibri" pitchFamily="34" charset="0"/>
                <a:cs typeface="Calibri" pitchFamily="34" charset="0"/>
              </a:rPr>
              <a:t>Total Spend, Visits and  Avg. Eater Check</a:t>
            </a:r>
            <a:endParaRPr lang="en-US" sz="1700" dirty="0">
              <a:solidFill>
                <a:srgbClr val="00A1DE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Font typeface="Wingdings" charset="0"/>
              <a:buNone/>
              <a:defRPr/>
            </a:pPr>
            <a:endParaRPr lang="fr-FR" sz="1700" dirty="0">
              <a:solidFill>
                <a:srgbClr val="00A1D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Graph_1">
            <a:extLst>
              <a:ext uri="{FF2B5EF4-FFF2-40B4-BE49-F238E27FC236}">
                <a16:creationId xmlns:a16="http://schemas.microsoft.com/office/drawing/2014/main" id="{CEBFACD9-9B02-D503-E738-DE7989B24FB1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914728678"/>
              </p:ext>
            </p:extLst>
          </p:nvPr>
        </p:nvGraphicFramePr>
        <p:xfrm>
          <a:off x="367297" y="1311494"/>
          <a:ext cx="5974042" cy="20813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aph_2">
            <a:extLst>
              <a:ext uri="{FF2B5EF4-FFF2-40B4-BE49-F238E27FC236}">
                <a16:creationId xmlns:a16="http://schemas.microsoft.com/office/drawing/2014/main" id="{3B60CBB1-A77C-2D76-6D3D-314E1FB1123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23780844"/>
              </p:ext>
            </p:extLst>
          </p:nvPr>
        </p:nvGraphicFramePr>
        <p:xfrm>
          <a:off x="6341339" y="534073"/>
          <a:ext cx="2349303" cy="3002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F88A98E-720E-9F85-4559-0A629E982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21092"/>
              </p:ext>
            </p:extLst>
          </p:nvPr>
        </p:nvGraphicFramePr>
        <p:xfrm>
          <a:off x="366715" y="3950266"/>
          <a:ext cx="8388345" cy="728497"/>
        </p:xfrm>
        <a:graphic>
          <a:graphicData uri="http://schemas.openxmlformats.org/drawingml/2006/table">
            <a:tbl>
              <a:tblPr/>
              <a:tblGrid>
                <a:gridCol w="1199826">
                  <a:extLst>
                    <a:ext uri="{9D8B030D-6E8A-4147-A177-3AD203B41FA5}">
                      <a16:colId xmlns:a16="http://schemas.microsoft.com/office/drawing/2014/main" val="2590729885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585544482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3820065939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2903966805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814240591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2024966446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3560665159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1230583993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2362912972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926674425"/>
                    </a:ext>
                  </a:extLst>
                </a:gridCol>
                <a:gridCol w="237918">
                  <a:extLst>
                    <a:ext uri="{9D8B030D-6E8A-4147-A177-3AD203B41FA5}">
                      <a16:colId xmlns:a16="http://schemas.microsoft.com/office/drawing/2014/main" val="638531141"/>
                    </a:ext>
                  </a:extLst>
                </a:gridCol>
                <a:gridCol w="663547">
                  <a:extLst>
                    <a:ext uri="{9D8B030D-6E8A-4147-A177-3AD203B41FA5}">
                      <a16:colId xmlns:a16="http://schemas.microsoft.com/office/drawing/2014/main" val="273385787"/>
                    </a:ext>
                  </a:extLst>
                </a:gridCol>
                <a:gridCol w="639270">
                  <a:extLst>
                    <a:ext uri="{9D8B030D-6E8A-4147-A177-3AD203B41FA5}">
                      <a16:colId xmlns:a16="http://schemas.microsoft.com/office/drawing/2014/main" val="2810387115"/>
                    </a:ext>
                  </a:extLst>
                </a:gridCol>
                <a:gridCol w="671117">
                  <a:extLst>
                    <a:ext uri="{9D8B030D-6E8A-4147-A177-3AD203B41FA5}">
                      <a16:colId xmlns:a16="http://schemas.microsoft.com/office/drawing/2014/main" val="853753431"/>
                    </a:ext>
                  </a:extLst>
                </a:gridCol>
              </a:tblGrid>
              <a:tr h="151282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Q4 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Q4 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Q1 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Q2 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Q4 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Q4 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Q1 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Q2 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Q4 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 Dec 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 Dec 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 Dec 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0788534"/>
                  </a:ext>
                </a:extLst>
              </a:tr>
              <a:tr h="1512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Spend, £m</a:t>
                      </a: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3,159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3,409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3,298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3,600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3,262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3,677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3,545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4,003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3,402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10,382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13,569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14,627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3657188"/>
                  </a:ext>
                </a:extLst>
              </a:tr>
              <a:tr h="1512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Visits, m</a:t>
                      </a: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302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809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1,055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1,052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0718113"/>
                  </a:ext>
                </a:extLst>
              </a:tr>
              <a:tr h="1512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Avg. Eater Check, £</a:t>
                      </a: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12.79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15.92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11.88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12.23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12.12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15.46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12.32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13.26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15.13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12.83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12.86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13.90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63478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098680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394631"/>
            <a:ext cx="7757384" cy="32724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Poultry was the only protein with servings and incidence growing in FSR in 2023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697996" y="996658"/>
            <a:ext cx="40519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400" dirty="0">
                <a:solidFill>
                  <a:srgbClr val="008AC0"/>
                </a:solidFill>
                <a:latin typeface="+mn-lt"/>
                <a:cs typeface="Calibri" pitchFamily="34" charset="0"/>
              </a:rPr>
              <a:t>Servings Share &amp; YOY, and Incidence by Protein</a:t>
            </a: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746000"/>
              </p:ext>
            </p:extLst>
          </p:nvPr>
        </p:nvGraphicFramePr>
        <p:xfrm>
          <a:off x="4723969" y="1594263"/>
          <a:ext cx="4287179" cy="2967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3829669828"/>
              </p:ext>
            </p:extLst>
          </p:nvPr>
        </p:nvGraphicFramePr>
        <p:xfrm>
          <a:off x="74305" y="1267362"/>
          <a:ext cx="4039231" cy="34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338649"/>
              </p:ext>
            </p:extLst>
          </p:nvPr>
        </p:nvGraphicFramePr>
        <p:xfrm>
          <a:off x="4480498" y="1595374"/>
          <a:ext cx="833718" cy="2831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Robot Condensed Regular"/>
                        </a:rPr>
                        <a:t>-1.40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1.50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Robot Condensed Regular"/>
                        </a:rPr>
                        <a:t>-1.10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Robot Condensed Regular"/>
                        </a:rPr>
                        <a:t>-2.40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0.70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86927" y="1318375"/>
            <a:ext cx="1783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cs typeface="Calibri" pitchFamily="34" charset="0"/>
              </a:rPr>
              <a:t>% Incidence Change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906835" y="135435"/>
            <a:ext cx="1104313" cy="779487"/>
            <a:chOff x="7943565" y="148981"/>
            <a:chExt cx="1104313" cy="779487"/>
          </a:xfrm>
        </p:grpSpPr>
        <p:sp>
          <p:nvSpPr>
            <p:cNvPr id="20" name="Oval 19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FSR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771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422655"/>
            <a:ext cx="7720654" cy="327248"/>
          </a:xfrm>
        </p:spPr>
        <p:txBody>
          <a:bodyPr>
            <a:noAutofit/>
          </a:bodyPr>
          <a:lstStyle/>
          <a:p>
            <a:r>
              <a:rPr lang="en-GB" alt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Shellfish was the only seafood sub-group that grew servings and share in 2023</a:t>
            </a:r>
            <a:endParaRPr lang="en-US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49</a:t>
            </a:fld>
            <a:endParaRPr lang="en-US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75189963"/>
              </p:ext>
            </p:extLst>
          </p:nvPr>
        </p:nvGraphicFramePr>
        <p:xfrm>
          <a:off x="249376" y="1492216"/>
          <a:ext cx="3955829" cy="34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463353364"/>
              </p:ext>
            </p:extLst>
          </p:nvPr>
        </p:nvGraphicFramePr>
        <p:xfrm>
          <a:off x="4537597" y="1492216"/>
          <a:ext cx="4637963" cy="34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364358" y="1080000"/>
            <a:ext cx="161935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400" dirty="0">
                <a:solidFill>
                  <a:srgbClr val="008AC0"/>
                </a:solidFill>
                <a:latin typeface="+mn-lt"/>
                <a:cs typeface="Calibri" pitchFamily="34" charset="0"/>
              </a:rPr>
              <a:t>Servings % Share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5764067" y="1080000"/>
            <a:ext cx="218521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400" dirty="0">
                <a:solidFill>
                  <a:srgbClr val="008AC0"/>
                </a:solidFill>
                <a:latin typeface="+mn-lt"/>
                <a:cs typeface="Calibri" pitchFamily="34" charset="0"/>
              </a:rPr>
              <a:t>% Contribution to Growth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906835" y="135435"/>
            <a:ext cx="1104313" cy="779487"/>
            <a:chOff x="7943565" y="148981"/>
            <a:chExt cx="1104313" cy="779487"/>
          </a:xfrm>
        </p:grpSpPr>
        <p:sp>
          <p:nvSpPr>
            <p:cNvPr id="20" name="Oval 19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FSR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8513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aph_1">
            <a:extLst>
              <a:ext uri="{FF2B5EF4-FFF2-40B4-BE49-F238E27FC236}">
                <a16:creationId xmlns:a16="http://schemas.microsoft.com/office/drawing/2014/main" id="{B1B07A9B-844D-D29E-7B49-A769E83106EF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094458920"/>
              </p:ext>
            </p:extLst>
          </p:nvPr>
        </p:nvGraphicFramePr>
        <p:xfrm>
          <a:off x="367296" y="1009649"/>
          <a:ext cx="5967800" cy="29164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The market recovery slowed down further in Q4 2023 with visits declining by 1.7% whilst spend grew 10.7% vs YA*. The year ended with 9.8% growth in spend and 3.2% growth in visits vs YA.</a:t>
            </a:r>
            <a:endParaRPr lang="en-GB" sz="2400" dirty="0">
              <a:latin typeface="+mn-lt"/>
            </a:endParaRPr>
          </a:p>
        </p:txBody>
      </p:sp>
      <p:sp>
        <p:nvSpPr>
          <p:cNvPr id="2" name="sheet number"/>
          <p:cNvSpPr>
            <a:spLocks noGrp="1"/>
          </p:cNvSpPr>
          <p:nvPr>
            <p:ph type="sldNum" sz="quarter" idx="4294967295"/>
          </p:nvPr>
        </p:nvSpPr>
        <p:spPr>
          <a:xfrm>
            <a:off x="7010400" y="4749800"/>
            <a:ext cx="2133600" cy="357188"/>
          </a:xfrm>
        </p:spPr>
        <p:txBody>
          <a:bodyPr/>
          <a:lstStyle/>
          <a:p>
            <a:pPr>
              <a:defRPr/>
            </a:pPr>
            <a:fld id="{D905545C-C2CD-A240-87BD-E3760E2DB45B}" type="slidenum">
              <a:rPr lang="en-US" sz="1100" smtClean="0">
                <a:cs typeface="Calibri" pitchFamily="34" charset="0"/>
              </a:rPr>
              <a:pPr>
                <a:defRPr/>
              </a:pPr>
              <a:t>5</a:t>
            </a:fld>
            <a:endParaRPr lang="en-US" sz="1100" dirty="0">
              <a:cs typeface="Calibri" pitchFamily="34" charset="0"/>
            </a:endParaRPr>
          </a:p>
        </p:txBody>
      </p:sp>
      <p:sp>
        <p:nvSpPr>
          <p:cNvPr id="13" name="Loop_1"/>
          <p:cNvSpPr>
            <a:spLocks noGrp="1"/>
          </p:cNvSpPr>
          <p:nvPr>
            <p:ph type="body" sz="quarter" idx="4294967295"/>
          </p:nvPr>
        </p:nvSpPr>
        <p:spPr>
          <a:xfrm>
            <a:off x="465137" y="1122856"/>
            <a:ext cx="8678862" cy="220662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>
              <a:buNone/>
              <a:defRPr/>
            </a:pPr>
            <a:r>
              <a:rPr lang="fr-FR" sz="1700" dirty="0">
                <a:cs typeface="Calibri" pitchFamily="34" charset="0"/>
              </a:rPr>
              <a:t>Total Out of Home</a:t>
            </a:r>
          </a:p>
        </p:txBody>
      </p:sp>
      <p:sp>
        <p:nvSpPr>
          <p:cNvPr id="15" name="Titre_1"/>
          <p:cNvSpPr>
            <a:spLocks noGrp="1"/>
          </p:cNvSpPr>
          <p:nvPr>
            <p:ph type="body" sz="quarter" idx="4294967295"/>
          </p:nvPr>
        </p:nvSpPr>
        <p:spPr>
          <a:xfrm>
            <a:off x="1" y="1136973"/>
            <a:ext cx="9144000" cy="220663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  <a:defRPr/>
            </a:pPr>
            <a:r>
              <a:rPr lang="en-US" sz="1700" dirty="0">
                <a:cs typeface="Calibri" pitchFamily="34" charset="0"/>
              </a:rPr>
              <a:t>Components of Spending vs. Year Ago</a:t>
            </a:r>
            <a:endParaRPr lang="fr-FR" sz="1700" dirty="0">
              <a:cs typeface="Calibri" pitchFamily="34" charset="0"/>
            </a:endParaRPr>
          </a:p>
        </p:txBody>
      </p:sp>
      <p:sp>
        <p:nvSpPr>
          <p:cNvPr id="16" name="SASID_1"/>
          <p:cNvSpPr txBox="1"/>
          <p:nvPr/>
        </p:nvSpPr>
        <p:spPr>
          <a:xfrm>
            <a:off x="8534538" y="4981917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>
                <a:solidFill>
                  <a:schemeClr val="bg1"/>
                </a:solidFill>
              </a:rPr>
              <a:t>28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7" name="warning"/>
          <p:cNvSpPr/>
          <p:nvPr/>
        </p:nvSpPr>
        <p:spPr>
          <a:xfrm>
            <a:off x="0" y="4985846"/>
            <a:ext cx="9144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900" dirty="0">
                <a:solidFill>
                  <a:schemeClr val="bg1"/>
                </a:solidFill>
              </a:rPr>
              <a:t>n.a.: Low sample / Numbers flagged grey and italic: Please read as tendencies / ++/--: pcya &gt;+/-15% </a:t>
            </a:r>
          </a:p>
        </p:txBody>
      </p:sp>
      <p:sp>
        <p:nvSpPr>
          <p:cNvPr id="18" name="Text Placeholder 3"/>
          <p:cNvSpPr txBox="1">
            <a:spLocks/>
          </p:cNvSpPr>
          <p:nvPr/>
        </p:nvSpPr>
        <p:spPr>
          <a:xfrm>
            <a:off x="6362963" y="4871416"/>
            <a:ext cx="2699205" cy="27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Dec 23</a:t>
            </a:r>
          </a:p>
        </p:txBody>
      </p:sp>
      <p:sp>
        <p:nvSpPr>
          <p:cNvPr id="21" name="Titre_3"/>
          <p:cNvSpPr txBox="1">
            <a:spLocks/>
          </p:cNvSpPr>
          <p:nvPr/>
        </p:nvSpPr>
        <p:spPr>
          <a:xfrm>
            <a:off x="0" y="3717341"/>
            <a:ext cx="9144000" cy="335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Font typeface="Wingdings" charset="0"/>
              <a:buChar char="n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  <a:defRPr/>
            </a:pPr>
            <a:r>
              <a:rPr lang="de-DE" sz="1700">
                <a:solidFill>
                  <a:srgbClr val="00A1DE"/>
                </a:solidFill>
                <a:latin typeface="Calibri" pitchFamily="34" charset="0"/>
                <a:cs typeface="Calibri" pitchFamily="34" charset="0"/>
              </a:rPr>
              <a:t>Total Spend, Visits and  Avg. Eater Check</a:t>
            </a:r>
            <a:endParaRPr lang="en-US" sz="1700">
              <a:solidFill>
                <a:srgbClr val="00A1DE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Font typeface="Wingdings" charset="0"/>
              <a:buNone/>
              <a:defRPr/>
            </a:pPr>
            <a:endParaRPr lang="fr-FR" sz="1700" dirty="0">
              <a:solidFill>
                <a:srgbClr val="00A1D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7" name="Graph_2">
            <a:extLst>
              <a:ext uri="{FF2B5EF4-FFF2-40B4-BE49-F238E27FC236}">
                <a16:creationId xmlns:a16="http://schemas.microsoft.com/office/drawing/2014/main" id="{83D22ECC-251E-B35D-0FC6-E26C429C88E2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386841300"/>
              </p:ext>
            </p:extLst>
          </p:nvPr>
        </p:nvGraphicFramePr>
        <p:xfrm>
          <a:off x="6586916" y="788107"/>
          <a:ext cx="2091945" cy="3137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535893E-1816-D694-D509-4CB65BF6A0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686204"/>
              </p:ext>
            </p:extLst>
          </p:nvPr>
        </p:nvGraphicFramePr>
        <p:xfrm>
          <a:off x="366951" y="4216835"/>
          <a:ext cx="8044815" cy="622106"/>
        </p:xfrm>
        <a:graphic>
          <a:graphicData uri="http://schemas.openxmlformats.org/drawingml/2006/table">
            <a:tbl>
              <a:tblPr/>
              <a:tblGrid>
                <a:gridCol w="1199826">
                  <a:extLst>
                    <a:ext uri="{9D8B030D-6E8A-4147-A177-3AD203B41FA5}">
                      <a16:colId xmlns:a16="http://schemas.microsoft.com/office/drawing/2014/main" val="2883374087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2676970151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3634334294"/>
                    </a:ext>
                  </a:extLst>
                </a:gridCol>
                <a:gridCol w="524784">
                  <a:extLst>
                    <a:ext uri="{9D8B030D-6E8A-4147-A177-3AD203B41FA5}">
                      <a16:colId xmlns:a16="http://schemas.microsoft.com/office/drawing/2014/main" val="2574254440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3231878753"/>
                    </a:ext>
                  </a:extLst>
                </a:gridCol>
                <a:gridCol w="390525">
                  <a:extLst>
                    <a:ext uri="{9D8B030D-6E8A-4147-A177-3AD203B41FA5}">
                      <a16:colId xmlns:a16="http://schemas.microsoft.com/office/drawing/2014/main" val="3751179204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1070653845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1703919283"/>
                    </a:ext>
                  </a:extLst>
                </a:gridCol>
                <a:gridCol w="400050">
                  <a:extLst>
                    <a:ext uri="{9D8B030D-6E8A-4147-A177-3AD203B41FA5}">
                      <a16:colId xmlns:a16="http://schemas.microsoft.com/office/drawing/2014/main" val="2437281738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3165779561"/>
                    </a:ext>
                  </a:extLst>
                </a:gridCol>
                <a:gridCol w="145077">
                  <a:extLst>
                    <a:ext uri="{9D8B030D-6E8A-4147-A177-3AD203B41FA5}">
                      <a16:colId xmlns:a16="http://schemas.microsoft.com/office/drawing/2014/main" val="401824334"/>
                    </a:ext>
                  </a:extLst>
                </a:gridCol>
                <a:gridCol w="679731">
                  <a:extLst>
                    <a:ext uri="{9D8B030D-6E8A-4147-A177-3AD203B41FA5}">
                      <a16:colId xmlns:a16="http://schemas.microsoft.com/office/drawing/2014/main" val="498029833"/>
                    </a:ext>
                  </a:extLst>
                </a:gridCol>
                <a:gridCol w="655455">
                  <a:extLst>
                    <a:ext uri="{9D8B030D-6E8A-4147-A177-3AD203B41FA5}">
                      <a16:colId xmlns:a16="http://schemas.microsoft.com/office/drawing/2014/main" val="1484939515"/>
                    </a:ext>
                  </a:extLst>
                </a:gridCol>
                <a:gridCol w="731589">
                  <a:extLst>
                    <a:ext uri="{9D8B030D-6E8A-4147-A177-3AD203B41FA5}">
                      <a16:colId xmlns:a16="http://schemas.microsoft.com/office/drawing/2014/main" val="403262101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Q4 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Q1 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Q2 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Q3 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Q4 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Q1 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Q2 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Q3 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Q4 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YE Dec 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YE Dec 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YE Dec 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9054852"/>
                  </a:ext>
                </a:extLst>
              </a:tr>
              <a:tr h="1512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Spend, £m</a:t>
                      </a: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14,320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12,959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13,414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14,299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14,475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13,584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15,134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15,827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16,022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47,007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55,147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60,567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9185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Visits, m</a:t>
                      </a: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2,238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2,094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2,057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2,385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2,348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2,165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2,257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2,440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2,307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7,382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8,882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9,168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5611213"/>
                  </a:ext>
                </a:extLst>
              </a:tr>
              <a:tr h="1512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Avg. Eater Check, £</a:t>
                      </a: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6.40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6.19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6.52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6.00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6.17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6.28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6.71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6.49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6.94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6.37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6.21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6.61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634962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5C312297-1950-E532-A971-797E132A3BD4}"/>
              </a:ext>
            </a:extLst>
          </p:cNvPr>
          <p:cNvSpPr txBox="1"/>
          <p:nvPr/>
        </p:nvSpPr>
        <p:spPr>
          <a:xfrm>
            <a:off x="252736" y="4859543"/>
            <a:ext cx="88197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800" dirty="0"/>
              <a:t>*YA = year ago</a:t>
            </a:r>
          </a:p>
        </p:txBody>
      </p:sp>
    </p:spTree>
    <p:extLst>
      <p:ext uri="{BB962C8B-B14F-4D97-AF65-F5344CB8AC3E}">
        <p14:creationId xmlns:p14="http://schemas.microsoft.com/office/powerpoint/2010/main" val="26492458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362273306"/>
              </p:ext>
            </p:extLst>
          </p:nvPr>
        </p:nvGraphicFramePr>
        <p:xfrm>
          <a:off x="736271" y="1309254"/>
          <a:ext cx="7267699" cy="3452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448151"/>
            <a:ext cx="7757384" cy="32724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Importance of shellfish in FSR has grown in 2023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50</a:t>
            </a:fld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3209933" y="1094626"/>
            <a:ext cx="302807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400" dirty="0">
                <a:solidFill>
                  <a:srgbClr val="008AC0"/>
                </a:solidFill>
                <a:latin typeface="+mn-lt"/>
                <a:cs typeface="Calibri" pitchFamily="34" charset="0"/>
              </a:rPr>
              <a:t>Incidence by Seafood Type/Species</a:t>
            </a:r>
          </a:p>
          <a:p>
            <a:pPr algn="ctr">
              <a:defRPr/>
            </a:pPr>
            <a:r>
              <a:rPr lang="en-US" sz="1400" dirty="0">
                <a:solidFill>
                  <a:srgbClr val="008AC0"/>
                </a:solidFill>
                <a:latin typeface="+mn-lt"/>
                <a:cs typeface="Calibri" pitchFamily="34" charset="0"/>
              </a:rPr>
              <a:t>YE Dec 23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7099484" y="4057381"/>
            <a:ext cx="2044517" cy="351601"/>
            <a:chOff x="7099483" y="5409847"/>
            <a:chExt cx="2044517" cy="468801"/>
          </a:xfrm>
        </p:grpSpPr>
        <p:sp>
          <p:nvSpPr>
            <p:cNvPr id="4" name="Rectangle 3"/>
            <p:cNvSpPr/>
            <p:nvPr/>
          </p:nvSpPr>
          <p:spPr>
            <a:xfrm>
              <a:off x="7101458" y="5450774"/>
              <a:ext cx="130629" cy="1306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099483" y="5626924"/>
              <a:ext cx="130629" cy="13062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232087" y="5409847"/>
              <a:ext cx="1911913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YE Dec 23 vs. 22 Positive</a:t>
              </a:r>
              <a:endParaRPr lang="en-US" sz="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230112" y="5570873"/>
              <a:ext cx="1911913" cy="307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i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YE Dec 23 vs. 22 Negative</a:t>
              </a:r>
              <a:endParaRPr lang="en-US" sz="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</p:grpSp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7906835" y="135435"/>
            <a:ext cx="1104313" cy="779487"/>
            <a:chOff x="7943565" y="148981"/>
            <a:chExt cx="1104313" cy="779487"/>
          </a:xfrm>
        </p:grpSpPr>
        <p:sp>
          <p:nvSpPr>
            <p:cNvPr id="21" name="Oval 20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FSR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60017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825789676"/>
              </p:ext>
            </p:extLst>
          </p:nvPr>
        </p:nvGraphicFramePr>
        <p:xfrm>
          <a:off x="213757" y="1570166"/>
          <a:ext cx="5005225" cy="298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518144"/>
            <a:ext cx="7757384" cy="32724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Seafood individual spend has grown in 2023 ahead of  protein average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7595" y="1200834"/>
            <a:ext cx="27400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cs typeface="Calibri" pitchFamily="34" charset="0"/>
              </a:rPr>
              <a:t>Average Individual Spend </a:t>
            </a:r>
          </a:p>
          <a:p>
            <a:pPr>
              <a:defRPr/>
            </a:pPr>
            <a:r>
              <a:rPr lang="en-US" sz="1200" b="1" dirty="0">
                <a:cs typeface="Calibri" pitchFamily="34" charset="0"/>
              </a:rPr>
              <a:t>YE Dec 23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378595" y="2411118"/>
            <a:ext cx="8382000" cy="0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8" name="Straight Connector 5"/>
          <p:cNvCxnSpPr>
            <a:cxnSpLocks noChangeShapeType="1"/>
          </p:cNvCxnSpPr>
          <p:nvPr/>
        </p:nvCxnSpPr>
        <p:spPr bwMode="auto">
          <a:xfrm>
            <a:off x="1681251" y="1662499"/>
            <a:ext cx="0" cy="2606510"/>
          </a:xfrm>
          <a:prstGeom prst="line">
            <a:avLst/>
          </a:prstGeom>
          <a:noFill/>
          <a:ln w="25400" algn="ctr">
            <a:solidFill>
              <a:srgbClr val="C00000"/>
            </a:solidFill>
            <a:prstDash val="lg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118693" y="1190708"/>
            <a:ext cx="2602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30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defRPr>
            </a:lvl1pPr>
          </a:lstStyle>
          <a:p>
            <a:pPr algn="r"/>
            <a:r>
              <a:rPr lang="en-US" sz="1200" b="1" dirty="0">
                <a:solidFill>
                  <a:schemeClr val="tx1"/>
                </a:solidFill>
                <a:ea typeface="+mn-ea"/>
              </a:rPr>
              <a:t>Spend Change</a:t>
            </a:r>
          </a:p>
          <a:p>
            <a:pPr algn="r"/>
            <a:r>
              <a:rPr lang="en-US" sz="1200" b="1" dirty="0">
                <a:solidFill>
                  <a:schemeClr val="tx1"/>
                </a:solidFill>
                <a:ea typeface="+mn-ea"/>
              </a:rPr>
              <a:t>YE Dec 23 vs. '22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920898615"/>
              </p:ext>
            </p:extLst>
          </p:nvPr>
        </p:nvGraphicFramePr>
        <p:xfrm>
          <a:off x="5141343" y="1576562"/>
          <a:ext cx="3752492" cy="299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43565" y="300857"/>
            <a:ext cx="1104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schemeClr val="bg1"/>
                </a:solidFill>
                <a:cs typeface="Calibri" pitchFamily="34" charset="0"/>
              </a:rPr>
              <a:t>FSR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906835" y="135435"/>
            <a:ext cx="1104313" cy="779487"/>
            <a:chOff x="7943565" y="148981"/>
            <a:chExt cx="1104313" cy="779487"/>
          </a:xfrm>
        </p:grpSpPr>
        <p:sp>
          <p:nvSpPr>
            <p:cNvPr id="17" name="Oval 16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FSR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009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475247333"/>
              </p:ext>
            </p:extLst>
          </p:nvPr>
        </p:nvGraphicFramePr>
        <p:xfrm>
          <a:off x="403827" y="1570166"/>
          <a:ext cx="4815154" cy="298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0051" y="377704"/>
            <a:ext cx="7672979" cy="443757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Seafood deal rate has not changed in 2023 and stayed at 36% the highest among proteins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7595" y="1200834"/>
            <a:ext cx="27400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rPr>
              <a:t>Deal Rates % </a:t>
            </a:r>
          </a:p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rPr>
              <a:t>YE Dec 23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03827" y="2411118"/>
            <a:ext cx="8382000" cy="0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8" name="Straight Connector 5"/>
          <p:cNvCxnSpPr>
            <a:cxnSpLocks noChangeShapeType="1"/>
          </p:cNvCxnSpPr>
          <p:nvPr/>
        </p:nvCxnSpPr>
        <p:spPr bwMode="auto">
          <a:xfrm>
            <a:off x="1345426" y="1718552"/>
            <a:ext cx="0" cy="2473122"/>
          </a:xfrm>
          <a:prstGeom prst="line">
            <a:avLst/>
          </a:prstGeom>
          <a:noFill/>
          <a:ln w="25400" algn="ctr">
            <a:solidFill>
              <a:srgbClr val="C00000"/>
            </a:solidFill>
            <a:prstDash val="lg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118693" y="1190708"/>
            <a:ext cx="2602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30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defRPr>
            </a:lvl1pPr>
          </a:lstStyle>
          <a:p>
            <a:pPr algn="r">
              <a:defRPr/>
            </a:pPr>
            <a:r>
              <a:rPr lang="en-US" sz="1200" b="1" dirty="0"/>
              <a:t>Deal Rate </a:t>
            </a:r>
            <a:r>
              <a:rPr lang="en-US" sz="1200" b="1" dirty="0" err="1"/>
              <a:t>Ppt</a:t>
            </a:r>
            <a:r>
              <a:rPr lang="en-US" sz="1200" b="1" dirty="0"/>
              <a:t> Change</a:t>
            </a:r>
          </a:p>
          <a:p>
            <a:pPr algn="r">
              <a:defRPr/>
            </a:pPr>
            <a:r>
              <a:rPr lang="en-US" sz="1200" b="1" dirty="0"/>
              <a:t>YE Dec 23 vs. '22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58702670"/>
              </p:ext>
            </p:extLst>
          </p:nvPr>
        </p:nvGraphicFramePr>
        <p:xfrm>
          <a:off x="5141343" y="1576562"/>
          <a:ext cx="3752492" cy="299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348899" y="1110842"/>
            <a:ext cx="24176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en-GB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Full-Service Restaurants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906835" y="135435"/>
            <a:ext cx="1104313" cy="779487"/>
            <a:chOff x="7943565" y="148981"/>
            <a:chExt cx="1104313" cy="779487"/>
          </a:xfrm>
        </p:grpSpPr>
        <p:sp>
          <p:nvSpPr>
            <p:cNvPr id="17" name="Oval 16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FSR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57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503350" y="2714444"/>
            <a:ext cx="8450262" cy="1119188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Calibri" pitchFamily="34" charset="0"/>
              </a:rPr>
              <a:t>In Q4’23 Travel and Leisure visits improved by 5% vs Q4’22, spend grew by 31% vs Q4’22; in full year 2023, visits added 6.8% and spend grew by 12.5% vs year ago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Calibri" pitchFamily="34" charset="0"/>
              </a:rPr>
              <a:t>Seafood in Travel and Leisure grew both, servings and incidence (full year 2023 vs 2022)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In full year 2023 vs 2022, Fish in total grew share in total seafood servings, shellfish and fish burgers servings declined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In full year 2023, seafood individual spend has increased vs year ago slightly ahead of the market 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The deal rate for Seafood at T&amp;L is now the highest among proteins, but it’s 2.3pp</a:t>
            </a:r>
            <a:br>
              <a:rPr lang="en-GB" sz="1400" dirty="0">
                <a:solidFill>
                  <a:schemeClr val="bg1"/>
                </a:solidFill>
                <a:latin typeface="+mn-lt"/>
                <a:cs typeface="Calibri" pitchFamily="34" charset="0"/>
              </a:rPr>
            </a:br>
            <a:r>
              <a:rPr lang="en-GB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lower than year ago</a:t>
            </a:r>
            <a:endParaRPr lang="en-GB" sz="14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9488" y="4835525"/>
            <a:ext cx="544512" cy="279400"/>
          </a:xfrm>
        </p:spPr>
        <p:txBody>
          <a:bodyPr/>
          <a:lstStyle/>
          <a:p>
            <a:fld id="{35A454EE-6717-4973-901E-6A90AD009CF4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414338" y="2213244"/>
            <a:ext cx="8458200" cy="41195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dirty="0">
                <a:solidFill>
                  <a:schemeClr val="bg1"/>
                </a:solidFill>
                <a:latin typeface="+mn-lt"/>
              </a:rPr>
              <a:t>Travel &amp; Leisure 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1" b="44154"/>
          <a:stretch/>
        </p:blipFill>
        <p:spPr>
          <a:xfrm>
            <a:off x="0" y="0"/>
            <a:ext cx="9144000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2197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61797" y="341078"/>
            <a:ext cx="7728660" cy="647999"/>
          </a:xfrm>
        </p:spPr>
        <p:txBody>
          <a:bodyPr>
            <a:noAutofit/>
          </a:bodyPr>
          <a:lstStyle/>
          <a:p>
            <a:r>
              <a:rPr lang="en-US" sz="2000" dirty="0">
                <a:solidFill>
                  <a:srgbClr val="00517D"/>
                </a:solidFill>
                <a:latin typeface="+mn-lt"/>
                <a:cs typeface="Calibri" pitchFamily="34" charset="0"/>
              </a:rPr>
              <a:t>In Q4’23 Travel and Leisure visits improved by 5% vs Q4’22, spend grew by 31% vs Q4’22; in full year 2023, visits added 6.8% and spend grew by 12.5% vs year ago </a:t>
            </a:r>
          </a:p>
        </p:txBody>
      </p:sp>
      <p:sp>
        <p:nvSpPr>
          <p:cNvPr id="2" name="sheet number"/>
          <p:cNvSpPr>
            <a:spLocks noGrp="1"/>
          </p:cNvSpPr>
          <p:nvPr>
            <p:ph type="sldNum" sz="quarter" idx="4294967295"/>
          </p:nvPr>
        </p:nvSpPr>
        <p:spPr>
          <a:xfrm>
            <a:off x="7010400" y="4749800"/>
            <a:ext cx="2133600" cy="357188"/>
          </a:xfrm>
        </p:spPr>
        <p:txBody>
          <a:bodyPr/>
          <a:lstStyle/>
          <a:p>
            <a:pPr>
              <a:defRPr/>
            </a:pPr>
            <a:fld id="{D905545C-C2CD-A240-87BD-E3760E2DB45B}" type="slidenum">
              <a:rPr lang="en-US" sz="1100" smtClean="0">
                <a:cs typeface="Calibri" pitchFamily="34" charset="0"/>
              </a:rPr>
              <a:pPr>
                <a:defRPr/>
              </a:pPr>
              <a:t>54</a:t>
            </a:fld>
            <a:endParaRPr lang="en-US" sz="1100" dirty="0">
              <a:cs typeface="Calibri" pitchFamily="34" charset="0"/>
            </a:endParaRPr>
          </a:p>
        </p:txBody>
      </p:sp>
      <p:sp>
        <p:nvSpPr>
          <p:cNvPr id="15" name="Titre_1"/>
          <p:cNvSpPr>
            <a:spLocks noGrp="1"/>
          </p:cNvSpPr>
          <p:nvPr>
            <p:ph type="body" sz="quarter" idx="4294967295"/>
          </p:nvPr>
        </p:nvSpPr>
        <p:spPr>
          <a:xfrm>
            <a:off x="0" y="1214244"/>
            <a:ext cx="9144000" cy="220663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  <a:defRPr/>
            </a:pPr>
            <a:r>
              <a:rPr lang="en-US" sz="1700" dirty="0">
                <a:cs typeface="Calibri" pitchFamily="34" charset="0"/>
              </a:rPr>
              <a:t>Components of Spending vs. Year Ago</a:t>
            </a:r>
            <a:endParaRPr lang="fr-FR" sz="1700" dirty="0">
              <a:cs typeface="Calibri" pitchFamily="34" charset="0"/>
            </a:endParaRP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323428" y="4825870"/>
            <a:ext cx="2682875" cy="27781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Dec ‘23</a:t>
            </a:r>
          </a:p>
        </p:txBody>
      </p:sp>
      <p:sp>
        <p:nvSpPr>
          <p:cNvPr id="16" name="SASID_1"/>
          <p:cNvSpPr txBox="1"/>
          <p:nvPr/>
        </p:nvSpPr>
        <p:spPr>
          <a:xfrm>
            <a:off x="8534538" y="4981917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800">
                <a:solidFill>
                  <a:schemeClr val="bg1"/>
                </a:solidFill>
              </a:rPr>
              <a:t>77</a:t>
            </a:r>
            <a:endParaRPr lang="fr-FR" sz="800" dirty="0">
              <a:solidFill>
                <a:schemeClr val="bg1"/>
              </a:solidFill>
            </a:endParaRPr>
          </a:p>
        </p:txBody>
      </p:sp>
      <p:sp>
        <p:nvSpPr>
          <p:cNvPr id="18" name="ID"/>
          <p:cNvSpPr txBox="1"/>
          <p:nvPr/>
        </p:nvSpPr>
        <p:spPr>
          <a:xfrm>
            <a:off x="8534538" y="4981917"/>
            <a:ext cx="5934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solidFill>
                  <a:schemeClr val="bg1"/>
                </a:solidFill>
                <a:cs typeface="Calibri" pitchFamily="34" charset="0"/>
              </a:rPr>
              <a:t>slide 4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22" name="Oval 21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T&amp;L</a:t>
              </a:r>
            </a:p>
          </p:txBody>
        </p:sp>
      </p:grpSp>
      <p:sp>
        <p:nvSpPr>
          <p:cNvPr id="24" name="Titre_3"/>
          <p:cNvSpPr txBox="1">
            <a:spLocks/>
          </p:cNvSpPr>
          <p:nvPr/>
        </p:nvSpPr>
        <p:spPr>
          <a:xfrm>
            <a:off x="-16030" y="3268081"/>
            <a:ext cx="9144000" cy="33578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Font typeface="Wingdings" charset="0"/>
              <a:buChar char="n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Font typeface="Lucida Grande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•"/>
              <a:defRPr sz="22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Lucida Grande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charset="0"/>
              <a:buNone/>
              <a:defRPr/>
            </a:pPr>
            <a:r>
              <a:rPr lang="de-DE" sz="1700" dirty="0">
                <a:solidFill>
                  <a:srgbClr val="00A1DE"/>
                </a:solidFill>
                <a:latin typeface="Calibri" pitchFamily="34" charset="0"/>
                <a:cs typeface="Calibri" pitchFamily="34" charset="0"/>
              </a:rPr>
              <a:t>Total Spend, Visits and  Avg. Eater Check</a:t>
            </a:r>
            <a:endParaRPr lang="en-US" sz="1700" dirty="0">
              <a:solidFill>
                <a:srgbClr val="00A1DE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buFont typeface="Wingdings" charset="0"/>
              <a:buNone/>
              <a:defRPr/>
            </a:pPr>
            <a:endParaRPr lang="fr-FR" sz="1700" dirty="0">
              <a:solidFill>
                <a:srgbClr val="00A1DE"/>
              </a:solidFill>
              <a:latin typeface="Calibri" pitchFamily="34" charset="0"/>
              <a:cs typeface="Calibri" pitchFamily="34" charset="0"/>
            </a:endParaRPr>
          </a:p>
        </p:txBody>
      </p:sp>
      <p:graphicFrame>
        <p:nvGraphicFramePr>
          <p:cNvPr id="3" name="Graph_1">
            <a:extLst>
              <a:ext uri="{FF2B5EF4-FFF2-40B4-BE49-F238E27FC236}">
                <a16:creationId xmlns:a16="http://schemas.microsoft.com/office/drawing/2014/main" id="{E5046BE9-4C31-E01C-81F6-0C83B9180562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822433841"/>
              </p:ext>
            </p:extLst>
          </p:nvPr>
        </p:nvGraphicFramePr>
        <p:xfrm>
          <a:off x="367296" y="1230313"/>
          <a:ext cx="5754915" cy="2037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ph_2">
            <a:extLst>
              <a:ext uri="{FF2B5EF4-FFF2-40B4-BE49-F238E27FC236}">
                <a16:creationId xmlns:a16="http://schemas.microsoft.com/office/drawing/2014/main" id="{C18618EB-04D6-623D-1C29-EA3F47FF3F3C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33980274"/>
              </p:ext>
            </p:extLst>
          </p:nvPr>
        </p:nvGraphicFramePr>
        <p:xfrm>
          <a:off x="6542730" y="1020317"/>
          <a:ext cx="2105665" cy="2329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905E2D6-A717-FFCF-4F4C-303F66EBE2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8268285"/>
              </p:ext>
            </p:extLst>
          </p:nvPr>
        </p:nvGraphicFramePr>
        <p:xfrm>
          <a:off x="361797" y="3840155"/>
          <a:ext cx="8388345" cy="728497"/>
        </p:xfrm>
        <a:graphic>
          <a:graphicData uri="http://schemas.openxmlformats.org/drawingml/2006/table">
            <a:tbl>
              <a:tblPr/>
              <a:tblGrid>
                <a:gridCol w="1199826">
                  <a:extLst>
                    <a:ext uri="{9D8B030D-6E8A-4147-A177-3AD203B41FA5}">
                      <a16:colId xmlns:a16="http://schemas.microsoft.com/office/drawing/2014/main" val="2107958876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2654280728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1769738355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3243928845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3671505781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1495829578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1457478527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660069704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947507147"/>
                    </a:ext>
                  </a:extLst>
                </a:gridCol>
                <a:gridCol w="552963">
                  <a:extLst>
                    <a:ext uri="{9D8B030D-6E8A-4147-A177-3AD203B41FA5}">
                      <a16:colId xmlns:a16="http://schemas.microsoft.com/office/drawing/2014/main" val="3265401062"/>
                    </a:ext>
                  </a:extLst>
                </a:gridCol>
                <a:gridCol w="170007">
                  <a:extLst>
                    <a:ext uri="{9D8B030D-6E8A-4147-A177-3AD203B41FA5}">
                      <a16:colId xmlns:a16="http://schemas.microsoft.com/office/drawing/2014/main" val="592992903"/>
                    </a:ext>
                  </a:extLst>
                </a:gridCol>
                <a:gridCol w="712099">
                  <a:extLst>
                    <a:ext uri="{9D8B030D-6E8A-4147-A177-3AD203B41FA5}">
                      <a16:colId xmlns:a16="http://schemas.microsoft.com/office/drawing/2014/main" val="1163677991"/>
                    </a:ext>
                  </a:extLst>
                </a:gridCol>
                <a:gridCol w="639271">
                  <a:extLst>
                    <a:ext uri="{9D8B030D-6E8A-4147-A177-3AD203B41FA5}">
                      <a16:colId xmlns:a16="http://schemas.microsoft.com/office/drawing/2014/main" val="4161253678"/>
                    </a:ext>
                  </a:extLst>
                </a:gridCol>
                <a:gridCol w="690475">
                  <a:extLst>
                    <a:ext uri="{9D8B030D-6E8A-4147-A177-3AD203B41FA5}">
                      <a16:colId xmlns:a16="http://schemas.microsoft.com/office/drawing/2014/main" val="3369564302"/>
                    </a:ext>
                  </a:extLst>
                </a:gridCol>
              </a:tblGrid>
              <a:tr h="151282">
                <a:tc>
                  <a:txBody>
                    <a:bodyPr/>
                    <a:lstStyle/>
                    <a:p>
                      <a:pPr algn="ctr" fontAlgn="b"/>
                      <a:r>
                        <a:rPr lang="en-GB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Q4 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Q4 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Q1 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Q2 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Q4 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Q4 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Q1 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Q2 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Q4 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900" b="1" i="0" u="none" strike="noStrike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 Dec 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 Dec 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YE Dec 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080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909431"/>
                  </a:ext>
                </a:extLst>
              </a:tr>
              <a:tr h="1512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Total Spend, £m</a:t>
                      </a: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1,555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1,035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1,433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1,192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1,433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912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1,547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1,402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1,871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4,386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5,093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5,731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2667661"/>
                  </a:ext>
                </a:extLst>
              </a:tr>
              <a:tr h="1512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Visits, m</a:t>
                      </a: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198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134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144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203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563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639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682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6173002"/>
                  </a:ext>
                </a:extLst>
              </a:tr>
              <a:tr h="151282">
                <a:tc>
                  <a:txBody>
                    <a:bodyPr/>
                    <a:lstStyle/>
                    <a:p>
                      <a:pPr algn="l" rtl="0" fontAlgn="b"/>
                      <a:r>
                        <a:rPr lang="en-GB" sz="9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Avg. Eater Check, £</a:t>
                      </a: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7.87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7.36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11.29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6.68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7.43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6.81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10.75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6.97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9.21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9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217" marR="5217" marT="5217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7.78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7.97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8.40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9946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64720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518144"/>
            <a:ext cx="7680013" cy="47851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Seafood in Travel and Leisure grew both, servings and incidence</a:t>
            </a:r>
            <a:endParaRPr lang="en-GB" sz="2400" dirty="0">
              <a:solidFill>
                <a:srgbClr val="00517D"/>
              </a:solidFill>
              <a:latin typeface="+mn-lt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z="1400" smtClean="0"/>
              <a:pPr/>
              <a:t>55</a:t>
            </a:fld>
            <a:endParaRPr lang="en-US" sz="1400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697996" y="996658"/>
            <a:ext cx="40519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400" dirty="0">
                <a:solidFill>
                  <a:srgbClr val="008AC0"/>
                </a:solidFill>
                <a:latin typeface="+mn-lt"/>
                <a:cs typeface="Calibri" pitchFamily="34" charset="0"/>
              </a:rPr>
              <a:t>Servings Share &amp; YOY, and Incidence by Protein</a:t>
            </a: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459846"/>
              </p:ext>
            </p:extLst>
          </p:nvPr>
        </p:nvGraphicFramePr>
        <p:xfrm>
          <a:off x="4723969" y="1594263"/>
          <a:ext cx="4287179" cy="2967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4259401228"/>
              </p:ext>
            </p:extLst>
          </p:nvPr>
        </p:nvGraphicFramePr>
        <p:xfrm>
          <a:off x="74305" y="1267362"/>
          <a:ext cx="3752107" cy="34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998350"/>
              </p:ext>
            </p:extLst>
          </p:nvPr>
        </p:nvGraphicFramePr>
        <p:xfrm>
          <a:off x="4458795" y="1594263"/>
          <a:ext cx="833718" cy="2831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0.60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1.70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0.10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Robot Condensed Regular"/>
                        </a:rPr>
                        <a:t>-0.40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1.70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772684" y="1456250"/>
            <a:ext cx="22194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cs typeface="Calibri" pitchFamily="34" charset="0"/>
              </a:rPr>
              <a:t>% Incidence Change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11998" y="4800599"/>
            <a:ext cx="2683723" cy="27739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9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9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13" name="Oval 12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T&amp;L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882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375100"/>
            <a:ext cx="7604993" cy="32724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Fish in total grew share in total seafood servings, shellfish and fish burgers servings declined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56</a:t>
            </a:fld>
            <a:endParaRPr lang="en-US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331828190"/>
              </p:ext>
            </p:extLst>
          </p:nvPr>
        </p:nvGraphicFramePr>
        <p:xfrm>
          <a:off x="249376" y="1492216"/>
          <a:ext cx="3955829" cy="34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785435676"/>
              </p:ext>
            </p:extLst>
          </p:nvPr>
        </p:nvGraphicFramePr>
        <p:xfrm>
          <a:off x="4537597" y="1492216"/>
          <a:ext cx="4637963" cy="34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1183593" y="1052043"/>
            <a:ext cx="182614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Servings % Share</a:t>
            </a:r>
          </a:p>
        </p:txBody>
      </p:sp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4957164" y="1052043"/>
            <a:ext cx="2478564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% Contribution to Growth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20" name="Oval 19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T&amp;L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764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52764387"/>
              </p:ext>
            </p:extLst>
          </p:nvPr>
        </p:nvGraphicFramePr>
        <p:xfrm>
          <a:off x="213757" y="1570166"/>
          <a:ext cx="5005225" cy="298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377" y="384867"/>
            <a:ext cx="7757384" cy="32724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In 2023, seafood individual spend has increased slightly ahead of the market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57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7595" y="1200834"/>
            <a:ext cx="27400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cs typeface="Calibri" pitchFamily="34" charset="0"/>
              </a:rPr>
              <a:t>Average Individual Spend </a:t>
            </a:r>
          </a:p>
          <a:p>
            <a:pPr>
              <a:defRPr/>
            </a:pPr>
            <a:r>
              <a:rPr lang="en-US" sz="1200" b="1" dirty="0">
                <a:cs typeface="Calibri" pitchFamily="34" charset="0"/>
              </a:rPr>
              <a:t>YE Dec 23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03827" y="2411118"/>
            <a:ext cx="8382000" cy="0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8" name="Straight Connector 5"/>
          <p:cNvCxnSpPr>
            <a:cxnSpLocks noChangeShapeType="1"/>
          </p:cNvCxnSpPr>
          <p:nvPr/>
        </p:nvCxnSpPr>
        <p:spPr bwMode="auto">
          <a:xfrm>
            <a:off x="1690003" y="1714501"/>
            <a:ext cx="0" cy="2606510"/>
          </a:xfrm>
          <a:prstGeom prst="line">
            <a:avLst/>
          </a:prstGeom>
          <a:noFill/>
          <a:ln w="25400" algn="ctr">
            <a:solidFill>
              <a:srgbClr val="C00000"/>
            </a:solidFill>
            <a:prstDash val="lg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118693" y="1190708"/>
            <a:ext cx="2602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30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defRPr>
            </a:lvl1pPr>
          </a:lstStyle>
          <a:p>
            <a:pPr algn="r"/>
            <a:r>
              <a:rPr lang="en-US" sz="1200" b="1" dirty="0">
                <a:solidFill>
                  <a:schemeClr val="tx1"/>
                </a:solidFill>
                <a:ea typeface="+mn-ea"/>
              </a:rPr>
              <a:t>Spend Change</a:t>
            </a:r>
          </a:p>
          <a:p>
            <a:pPr algn="r"/>
            <a:r>
              <a:rPr lang="en-US" sz="1200" b="1" dirty="0">
                <a:solidFill>
                  <a:schemeClr val="tx1"/>
                </a:solidFill>
                <a:ea typeface="+mn-ea"/>
              </a:rPr>
              <a:t>YE Dec 23 vs. '22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657367686"/>
              </p:ext>
            </p:extLst>
          </p:nvPr>
        </p:nvGraphicFramePr>
        <p:xfrm>
          <a:off x="5141343" y="1576562"/>
          <a:ext cx="3752492" cy="299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17" name="Oval 16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T&amp;L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634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625860462"/>
              </p:ext>
            </p:extLst>
          </p:nvPr>
        </p:nvGraphicFramePr>
        <p:xfrm>
          <a:off x="403827" y="1570166"/>
          <a:ext cx="4815154" cy="2989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148981"/>
            <a:ext cx="7604993" cy="825419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The deal rate for Seafood at T&amp;L is now the highest among proteins, but it’s 2.3pp lower than year ago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57595" y="1200834"/>
            <a:ext cx="2740025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rPr>
              <a:t>Deal Rates % </a:t>
            </a:r>
          </a:p>
          <a:p>
            <a:pPr>
              <a:defRPr/>
            </a:pPr>
            <a:r>
              <a:rPr lang="en-US" sz="1200" b="1" dirty="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rPr>
              <a:t>YE Dec 23</a:t>
            </a: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03827" y="2411118"/>
            <a:ext cx="8382000" cy="0"/>
          </a:xfrm>
          <a:prstGeom prst="line">
            <a:avLst/>
          </a:prstGeom>
          <a:solidFill>
            <a:srgbClr val="FFFF99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oval" w="med" len="med"/>
            <a:tailEnd type="oval" w="med" len="med"/>
          </a:ln>
          <a:effectLst/>
        </p:spPr>
      </p:cxnSp>
      <p:cxnSp>
        <p:nvCxnSpPr>
          <p:cNvPr id="28" name="Straight Connector 5"/>
          <p:cNvCxnSpPr>
            <a:cxnSpLocks noChangeShapeType="1"/>
          </p:cNvCxnSpPr>
          <p:nvPr/>
        </p:nvCxnSpPr>
        <p:spPr bwMode="auto">
          <a:xfrm>
            <a:off x="1241249" y="1576562"/>
            <a:ext cx="0" cy="2606510"/>
          </a:xfrm>
          <a:prstGeom prst="line">
            <a:avLst/>
          </a:prstGeom>
          <a:noFill/>
          <a:ln w="25400" algn="ctr">
            <a:solidFill>
              <a:srgbClr val="C00000"/>
            </a:solidFill>
            <a:prstDash val="lgDash"/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" name="TextBox 28"/>
          <p:cNvSpPr txBox="1"/>
          <p:nvPr/>
        </p:nvSpPr>
        <p:spPr>
          <a:xfrm>
            <a:off x="6118693" y="1190708"/>
            <a:ext cx="26023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300">
                <a:solidFill>
                  <a:srgbClr val="000000"/>
                </a:solidFill>
                <a:ea typeface="Microsoft YaHei" pitchFamily="34" charset="-122"/>
                <a:cs typeface="Calibri" pitchFamily="34" charset="0"/>
              </a:defRPr>
            </a:lvl1pPr>
          </a:lstStyle>
          <a:p>
            <a:pPr algn="r">
              <a:defRPr/>
            </a:pPr>
            <a:r>
              <a:rPr lang="en-US" sz="1200" b="1" dirty="0"/>
              <a:t>Deal Rate </a:t>
            </a:r>
            <a:r>
              <a:rPr lang="en-US" sz="1200" b="1" dirty="0" err="1"/>
              <a:t>Ppt</a:t>
            </a:r>
            <a:r>
              <a:rPr lang="en-US" sz="1200" b="1" dirty="0"/>
              <a:t> Change</a:t>
            </a:r>
          </a:p>
          <a:p>
            <a:pPr algn="r">
              <a:defRPr/>
            </a:pPr>
            <a:r>
              <a:rPr lang="en-US" sz="1200" b="1" dirty="0"/>
              <a:t>YE Dec 23 vs. '22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64550693"/>
              </p:ext>
            </p:extLst>
          </p:nvPr>
        </p:nvGraphicFramePr>
        <p:xfrm>
          <a:off x="5141343" y="1576562"/>
          <a:ext cx="3752492" cy="29976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17" name="Oval 16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T&amp;L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262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4"/>
          <p:cNvSpPr txBox="1">
            <a:spLocks/>
          </p:cNvSpPr>
          <p:nvPr/>
        </p:nvSpPr>
        <p:spPr>
          <a:xfrm>
            <a:off x="422276" y="2968103"/>
            <a:ext cx="8450262" cy="1119188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cs typeface="Calibri" pitchFamily="34" charset="0"/>
              </a:rPr>
              <a:t>Both traffic and spend improved in Q4’23 vs Q4’22, bringing full year visits 8% and spend 20% ahead of 2022 </a:t>
            </a:r>
          </a:p>
          <a:p>
            <a:pPr marL="342900" indent="-342900">
              <a:buClr>
                <a:schemeClr val="bg1"/>
              </a:buClr>
              <a:buFont typeface="Arial" pitchFamily="34" charset="0"/>
              <a:buChar char="•"/>
            </a:pPr>
            <a:r>
              <a:rPr lang="en-US" sz="1400" dirty="0">
                <a:solidFill>
                  <a:schemeClr val="bg1"/>
                </a:solidFill>
                <a:latin typeface="+mn-lt"/>
                <a:cs typeface="Calibri" pitchFamily="34" charset="0"/>
              </a:rPr>
              <a:t>Seafood grew both, incidence and servings in full year 2023 </a:t>
            </a:r>
            <a:endParaRPr lang="en-GB" sz="1400" dirty="0">
              <a:solidFill>
                <a:schemeClr val="bg1"/>
              </a:solidFill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9488" y="4835525"/>
            <a:ext cx="544512" cy="279400"/>
          </a:xfrm>
        </p:spPr>
        <p:txBody>
          <a:bodyPr/>
          <a:lstStyle/>
          <a:p>
            <a:fld id="{35A454EE-6717-4973-901E-6A90AD009CF4}" type="slidenum">
              <a:rPr lang="en-US" smtClean="0"/>
              <a:pPr/>
              <a:t>59</a:t>
            </a:fld>
            <a:endParaRPr lang="en-US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414338" y="2337495"/>
            <a:ext cx="8458200" cy="41195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dirty="0">
                <a:solidFill>
                  <a:schemeClr val="bg1"/>
                </a:solidFill>
                <a:latin typeface="+mn-lt"/>
              </a:rPr>
              <a:t>Workplace &amp; Education </a:t>
            </a:r>
            <a:endParaRPr lang="en-US" altLang="en-US" sz="20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90" b="38394"/>
          <a:stretch/>
        </p:blipFill>
        <p:spPr>
          <a:xfrm>
            <a:off x="0" y="0"/>
            <a:ext cx="9144000" cy="214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042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047395"/>
              </p:ext>
            </p:extLst>
          </p:nvPr>
        </p:nvGraphicFramePr>
        <p:xfrm>
          <a:off x="367300" y="2335235"/>
          <a:ext cx="8397915" cy="2186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331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0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406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06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0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06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406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4067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73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Total OOH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£60.6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9.8%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9.2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3.2%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£6.6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6.4%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        23,872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3.6%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Pubs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£12.2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10.8%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1.1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3.2%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£11.2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7.3%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          3,277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Robot Condensed Regular"/>
                        </a:rPr>
                        <a:t>-1.1%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3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FSR*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£14.6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7.8%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1.1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Robot Condensed Regular"/>
                        </a:rPr>
                        <a:t>-0.3%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£13.9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8.1%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          3,220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0.7%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3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QSR**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£26.8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9.6%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5.1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2.3%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£5.3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7.1%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        12,379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3.6%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330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Travel &amp; Leisure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£5.7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12.5%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0.7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6.8%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£8.4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5.4%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          1,843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9.1%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3306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Work/Education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£1.1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20.2%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1.2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8.2%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£0.9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11.0%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          3,013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8.9%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3306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Fish &amp; Chips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£0.8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Robot Condensed Regular"/>
                        </a:rPr>
                        <a:t>-3.1%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0.2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Robot Condensed Regular"/>
                        </a:rPr>
                        <a:t>-10.1%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£3.9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7.7%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              489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9C0006"/>
                          </a:solidFill>
                          <a:effectLst/>
                          <a:latin typeface="Robot Condensed Regular"/>
                        </a:rPr>
                        <a:t>-7.9%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3306">
                <a:tc>
                  <a:txBody>
                    <a:bodyPr/>
                    <a:lstStyle/>
                    <a:p>
                      <a:pPr marL="0" marR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QSR excl. Fish &amp; Chips</a:t>
                      </a:r>
                    </a:p>
                  </a:txBody>
                  <a:tcPr marL="9525" marR="9525" marT="7144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£26.0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10.0%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4.9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2.9%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£5.3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7.0%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>
                          <a:solidFill>
                            <a:srgbClr val="000000"/>
                          </a:solidFill>
                          <a:effectLst/>
                          <a:latin typeface="Robot Condensed Regular"/>
                        </a:rPr>
                        <a:t>        11,891 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4.1%</a:t>
                      </a: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All channels but Fish and Chips have shown growth in spend and only FSR and F&amp;C lost visits in 2023 vs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577038" y="4790840"/>
            <a:ext cx="544513" cy="279400"/>
          </a:xfrm>
          <a:prstGeom prst="rect">
            <a:avLst/>
          </a:prstGeom>
        </p:spPr>
        <p:txBody>
          <a:bodyPr/>
          <a:lstStyle/>
          <a:p>
            <a:fld id="{35A454EE-6717-4973-901E-6A90AD009CF4}" type="slidenum">
              <a:rPr lang="en-US" sz="1100" smtClean="0">
                <a:latin typeface="Calibri" pitchFamily="34" charset="0"/>
                <a:cs typeface="Calibri" pitchFamily="34" charset="0"/>
              </a:rPr>
              <a:pPr/>
              <a:t>6</a:t>
            </a:fld>
            <a:endParaRPr lang="en-US" sz="11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2270334" y="1865603"/>
            <a:ext cx="1195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cs typeface="Calibri" pitchFamily="34" charset="0"/>
              </a:rPr>
              <a:t>Spend(£</a:t>
            </a:r>
            <a:r>
              <a:rPr lang="en-GB" sz="1200" b="1" dirty="0" err="1">
                <a:cs typeface="Calibri" pitchFamily="34" charset="0"/>
              </a:rPr>
              <a:t>bn</a:t>
            </a:r>
            <a:r>
              <a:rPr lang="en-GB" sz="1200" b="1" dirty="0">
                <a:cs typeface="Calibri" pitchFamily="34" charset="0"/>
              </a:rPr>
              <a:t>)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3926836" y="1864135"/>
            <a:ext cx="1137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cs typeface="Calibri" pitchFamily="34" charset="0"/>
              </a:rPr>
              <a:t>Visits(</a:t>
            </a:r>
            <a:r>
              <a:rPr lang="en-GB" sz="1200" b="1" dirty="0" err="1">
                <a:cs typeface="Calibri" pitchFamily="34" charset="0"/>
              </a:rPr>
              <a:t>bn</a:t>
            </a:r>
            <a:r>
              <a:rPr lang="en-GB" sz="1200" b="1" dirty="0">
                <a:cs typeface="Calibri" pitchFamily="34" charset="0"/>
              </a:rPr>
              <a:t>)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5310313" y="1818846"/>
            <a:ext cx="1841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cs typeface="Calibri" pitchFamily="34" charset="0"/>
              </a:rPr>
              <a:t>Av</a:t>
            </a:r>
            <a:r>
              <a:rPr lang="en-GB" dirty="0"/>
              <a:t>. </a:t>
            </a:r>
            <a:r>
              <a:rPr lang="en-GB" sz="1200" b="1" dirty="0">
                <a:cs typeface="Calibri" pitchFamily="34" charset="0"/>
              </a:rPr>
              <a:t>Ind</a:t>
            </a:r>
            <a:r>
              <a:rPr lang="en-GB" dirty="0"/>
              <a:t>. </a:t>
            </a:r>
            <a:r>
              <a:rPr lang="en-GB" sz="1200" b="1" dirty="0">
                <a:cs typeface="Calibri" pitchFamily="34" charset="0"/>
              </a:rPr>
              <a:t>Spend</a:t>
            </a:r>
          </a:p>
        </p:txBody>
      </p:sp>
      <p:sp>
        <p:nvSpPr>
          <p:cNvPr id="75" name="Rectangle 74"/>
          <p:cNvSpPr/>
          <p:nvPr/>
        </p:nvSpPr>
        <p:spPr>
          <a:xfrm>
            <a:off x="3869513" y="4740861"/>
            <a:ext cx="18827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*FSR includes Café/Bistro</a:t>
            </a:r>
          </a:p>
          <a:p>
            <a:r>
              <a:rPr lang="en-GB" sz="900" b="1" i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**QSR includes Fish &amp; Chips</a:t>
            </a:r>
          </a:p>
        </p:txBody>
      </p:sp>
      <p:cxnSp>
        <p:nvCxnSpPr>
          <p:cNvPr id="76" name="Straight Connector 75"/>
          <p:cNvCxnSpPr/>
          <p:nvPr/>
        </p:nvCxnSpPr>
        <p:spPr>
          <a:xfrm>
            <a:off x="5436270" y="1754099"/>
            <a:ext cx="0" cy="2942984"/>
          </a:xfrm>
          <a:prstGeom prst="line">
            <a:avLst/>
          </a:prstGeom>
          <a:ln w="28575" cmpd="sng">
            <a:solidFill>
              <a:schemeClr val="tx1">
                <a:lumMod val="60000"/>
                <a:lumOff val="4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7049242" y="1739009"/>
            <a:ext cx="0" cy="2942984"/>
          </a:xfrm>
          <a:prstGeom prst="line">
            <a:avLst/>
          </a:prstGeom>
          <a:ln w="28575" cmpd="sng">
            <a:solidFill>
              <a:schemeClr val="tx1">
                <a:lumMod val="60000"/>
                <a:lumOff val="4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3780394" y="1764887"/>
            <a:ext cx="0" cy="2942984"/>
          </a:xfrm>
          <a:prstGeom prst="line">
            <a:avLst/>
          </a:prstGeom>
          <a:ln w="28575" cmpd="sng">
            <a:solidFill>
              <a:schemeClr val="tx1">
                <a:lumMod val="60000"/>
                <a:lumOff val="40000"/>
              </a:schemeClr>
            </a:solidFill>
            <a:prstDash val="sysDot"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2" name="Group 91"/>
          <p:cNvGrpSpPr/>
          <p:nvPr/>
        </p:nvGrpSpPr>
        <p:grpSpPr>
          <a:xfrm>
            <a:off x="2341418" y="1121063"/>
            <a:ext cx="969542" cy="732181"/>
            <a:chOff x="719469" y="2900492"/>
            <a:chExt cx="749643" cy="749643"/>
          </a:xfrm>
        </p:grpSpPr>
        <p:sp>
          <p:nvSpPr>
            <p:cNvPr id="93" name="Money - oval"/>
            <p:cNvSpPr/>
            <p:nvPr/>
          </p:nvSpPr>
          <p:spPr>
            <a:xfrm>
              <a:off x="719469" y="2900492"/>
              <a:ext cx="749643" cy="749643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Freeform 40"/>
            <p:cNvSpPr>
              <a:spLocks noEditPoints="1"/>
            </p:cNvSpPr>
            <p:nvPr/>
          </p:nvSpPr>
          <p:spPr bwMode="auto">
            <a:xfrm>
              <a:off x="836887" y="3118138"/>
              <a:ext cx="587831" cy="450058"/>
            </a:xfrm>
            <a:custGeom>
              <a:avLst/>
              <a:gdLst>
                <a:gd name="T0" fmla="*/ 707 w 931"/>
                <a:gd name="T1" fmla="*/ 0 h 712"/>
                <a:gd name="T2" fmla="*/ 0 w 931"/>
                <a:gd name="T3" fmla="*/ 385 h 712"/>
                <a:gd name="T4" fmla="*/ 304 w 931"/>
                <a:gd name="T5" fmla="*/ 226 h 712"/>
                <a:gd name="T6" fmla="*/ 311 w 931"/>
                <a:gd name="T7" fmla="*/ 289 h 712"/>
                <a:gd name="T8" fmla="*/ 346 w 931"/>
                <a:gd name="T9" fmla="*/ 318 h 712"/>
                <a:gd name="T10" fmla="*/ 364 w 931"/>
                <a:gd name="T11" fmla="*/ 318 h 712"/>
                <a:gd name="T12" fmla="*/ 372 w 931"/>
                <a:gd name="T13" fmla="*/ 294 h 712"/>
                <a:gd name="T14" fmla="*/ 428 w 931"/>
                <a:gd name="T15" fmla="*/ 226 h 712"/>
                <a:gd name="T16" fmla="*/ 413 w 931"/>
                <a:gd name="T17" fmla="*/ 185 h 712"/>
                <a:gd name="T18" fmla="*/ 367 w 931"/>
                <a:gd name="T19" fmla="*/ 165 h 712"/>
                <a:gd name="T20" fmla="*/ 341 w 931"/>
                <a:gd name="T21" fmla="*/ 144 h 712"/>
                <a:gd name="T22" fmla="*/ 363 w 931"/>
                <a:gd name="T23" fmla="*/ 127 h 712"/>
                <a:gd name="T24" fmla="*/ 401 w 931"/>
                <a:gd name="T25" fmla="*/ 143 h 712"/>
                <a:gd name="T26" fmla="*/ 396 w 931"/>
                <a:gd name="T27" fmla="*/ 92 h 712"/>
                <a:gd name="T28" fmla="*/ 372 w 931"/>
                <a:gd name="T29" fmla="*/ 67 h 712"/>
                <a:gd name="T30" fmla="*/ 346 w 931"/>
                <a:gd name="T31" fmla="*/ 67 h 712"/>
                <a:gd name="T32" fmla="*/ 306 w 931"/>
                <a:gd name="T33" fmla="*/ 107 h 712"/>
                <a:gd name="T34" fmla="*/ 302 w 931"/>
                <a:gd name="T35" fmla="*/ 186 h 712"/>
                <a:gd name="T36" fmla="*/ 371 w 931"/>
                <a:gd name="T37" fmla="*/ 218 h 712"/>
                <a:gd name="T38" fmla="*/ 370 w 931"/>
                <a:gd name="T39" fmla="*/ 248 h 712"/>
                <a:gd name="T40" fmla="*/ 328 w 931"/>
                <a:gd name="T41" fmla="*/ 247 h 712"/>
                <a:gd name="T42" fmla="*/ 124 w 931"/>
                <a:gd name="T43" fmla="*/ 162 h 712"/>
                <a:gd name="T44" fmla="*/ 124 w 931"/>
                <a:gd name="T45" fmla="*/ 223 h 712"/>
                <a:gd name="T46" fmla="*/ 124 w 931"/>
                <a:gd name="T47" fmla="*/ 162 h 712"/>
                <a:gd name="T48" fmla="*/ 552 w 931"/>
                <a:gd name="T49" fmla="*/ 193 h 712"/>
                <a:gd name="T50" fmla="*/ 614 w 931"/>
                <a:gd name="T51" fmla="*/ 193 h 712"/>
                <a:gd name="T52" fmla="*/ 405 w 931"/>
                <a:gd name="T53" fmla="*/ 42 h 712"/>
                <a:gd name="T54" fmla="*/ 405 w 931"/>
                <a:gd name="T55" fmla="*/ 344 h 712"/>
                <a:gd name="T56" fmla="*/ 665 w 931"/>
                <a:gd name="T57" fmla="*/ 299 h 712"/>
                <a:gd name="T58" fmla="*/ 620 w 931"/>
                <a:gd name="T59" fmla="*/ 42 h 712"/>
                <a:gd name="T60" fmla="*/ 301 w 931"/>
                <a:gd name="T61" fmla="*/ 344 h 712"/>
                <a:gd name="T62" fmla="*/ 301 w 931"/>
                <a:gd name="T63" fmla="*/ 42 h 712"/>
                <a:gd name="T64" fmla="*/ 42 w 931"/>
                <a:gd name="T65" fmla="*/ 87 h 712"/>
                <a:gd name="T66" fmla="*/ 87 w 931"/>
                <a:gd name="T67" fmla="*/ 344 h 712"/>
                <a:gd name="T68" fmla="*/ 728 w 931"/>
                <a:gd name="T69" fmla="*/ 54 h 712"/>
                <a:gd name="T70" fmla="*/ 728 w 931"/>
                <a:gd name="T71" fmla="*/ 379 h 712"/>
                <a:gd name="T72" fmla="*/ 737 w 931"/>
                <a:gd name="T73" fmla="*/ 331 h 712"/>
                <a:gd name="T74" fmla="*/ 728 w 931"/>
                <a:gd name="T75" fmla="*/ 177 h 712"/>
                <a:gd name="T76" fmla="*/ 653 w 931"/>
                <a:gd name="T77" fmla="*/ 406 h 712"/>
                <a:gd name="T78" fmla="*/ 103 w 931"/>
                <a:gd name="T79" fmla="*/ 406 h 712"/>
                <a:gd name="T80" fmla="*/ 177 w 931"/>
                <a:gd name="T81" fmla="*/ 487 h 712"/>
                <a:gd name="T82" fmla="*/ 437 w 931"/>
                <a:gd name="T83" fmla="*/ 441 h 712"/>
                <a:gd name="T84" fmla="*/ 653 w 931"/>
                <a:gd name="T85" fmla="*/ 406 h 712"/>
                <a:gd name="T86" fmla="*/ 784 w 931"/>
                <a:gd name="T87" fmla="*/ 148 h 712"/>
                <a:gd name="T88" fmla="*/ 837 w 931"/>
                <a:gd name="T89" fmla="*/ 281 h 712"/>
                <a:gd name="T90" fmla="*/ 849 w 931"/>
                <a:gd name="T91" fmla="*/ 325 h 712"/>
                <a:gd name="T92" fmla="*/ 743 w 931"/>
                <a:gd name="T93" fmla="*/ 33 h 712"/>
                <a:gd name="T94" fmla="*/ 503 w 931"/>
                <a:gd name="T95" fmla="*/ 483 h 712"/>
                <a:gd name="T96" fmla="*/ 428 w 931"/>
                <a:gd name="T97" fmla="*/ 624 h 712"/>
                <a:gd name="T98" fmla="*/ 311 w 931"/>
                <a:gd name="T99" fmla="*/ 553 h 712"/>
                <a:gd name="T100" fmla="*/ 389 w 931"/>
                <a:gd name="T101" fmla="*/ 71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31" h="712">
                  <a:moveTo>
                    <a:pt x="0" y="0"/>
                  </a:moveTo>
                  <a:cubicBezTo>
                    <a:pt x="707" y="0"/>
                    <a:pt x="707" y="0"/>
                    <a:pt x="707" y="0"/>
                  </a:cubicBezTo>
                  <a:cubicBezTo>
                    <a:pt x="707" y="385"/>
                    <a:pt x="707" y="385"/>
                    <a:pt x="707" y="385"/>
                  </a:cubicBezTo>
                  <a:cubicBezTo>
                    <a:pt x="0" y="385"/>
                    <a:pt x="0" y="385"/>
                    <a:pt x="0" y="385"/>
                  </a:cubicBezTo>
                  <a:cubicBezTo>
                    <a:pt x="0" y="0"/>
                    <a:pt x="0" y="0"/>
                    <a:pt x="0" y="0"/>
                  </a:cubicBezTo>
                  <a:close/>
                  <a:moveTo>
                    <a:pt x="304" y="226"/>
                  </a:moveTo>
                  <a:cubicBezTo>
                    <a:pt x="279" y="267"/>
                    <a:pt x="279" y="267"/>
                    <a:pt x="279" y="267"/>
                  </a:cubicBezTo>
                  <a:cubicBezTo>
                    <a:pt x="289" y="277"/>
                    <a:pt x="300" y="284"/>
                    <a:pt x="311" y="289"/>
                  </a:cubicBezTo>
                  <a:cubicBezTo>
                    <a:pt x="321" y="293"/>
                    <a:pt x="333" y="296"/>
                    <a:pt x="346" y="296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46" y="318"/>
                    <a:pt x="346" y="318"/>
                    <a:pt x="346" y="318"/>
                  </a:cubicBezTo>
                  <a:cubicBezTo>
                    <a:pt x="364" y="318"/>
                    <a:pt x="364" y="318"/>
                    <a:pt x="364" y="318"/>
                  </a:cubicBezTo>
                  <a:cubicBezTo>
                    <a:pt x="372" y="318"/>
                    <a:pt x="372" y="318"/>
                    <a:pt x="372" y="318"/>
                  </a:cubicBezTo>
                  <a:cubicBezTo>
                    <a:pt x="372" y="294"/>
                    <a:pt x="372" y="294"/>
                    <a:pt x="372" y="294"/>
                  </a:cubicBezTo>
                  <a:cubicBezTo>
                    <a:pt x="388" y="291"/>
                    <a:pt x="401" y="284"/>
                    <a:pt x="411" y="273"/>
                  </a:cubicBezTo>
                  <a:cubicBezTo>
                    <a:pt x="422" y="261"/>
                    <a:pt x="428" y="245"/>
                    <a:pt x="428" y="226"/>
                  </a:cubicBezTo>
                  <a:cubicBezTo>
                    <a:pt x="428" y="218"/>
                    <a:pt x="427" y="210"/>
                    <a:pt x="424" y="203"/>
                  </a:cubicBezTo>
                  <a:cubicBezTo>
                    <a:pt x="422" y="196"/>
                    <a:pt x="418" y="190"/>
                    <a:pt x="413" y="185"/>
                  </a:cubicBezTo>
                  <a:cubicBezTo>
                    <a:pt x="406" y="178"/>
                    <a:pt x="391" y="171"/>
                    <a:pt x="369" y="165"/>
                  </a:cubicBezTo>
                  <a:cubicBezTo>
                    <a:pt x="367" y="165"/>
                    <a:pt x="367" y="165"/>
                    <a:pt x="367" y="165"/>
                  </a:cubicBezTo>
                  <a:cubicBezTo>
                    <a:pt x="357" y="162"/>
                    <a:pt x="349" y="159"/>
                    <a:pt x="346" y="156"/>
                  </a:cubicBezTo>
                  <a:cubicBezTo>
                    <a:pt x="342" y="153"/>
                    <a:pt x="341" y="149"/>
                    <a:pt x="341" y="144"/>
                  </a:cubicBezTo>
                  <a:cubicBezTo>
                    <a:pt x="341" y="139"/>
                    <a:pt x="343" y="135"/>
                    <a:pt x="347" y="132"/>
                  </a:cubicBezTo>
                  <a:cubicBezTo>
                    <a:pt x="351" y="129"/>
                    <a:pt x="356" y="127"/>
                    <a:pt x="363" y="127"/>
                  </a:cubicBezTo>
                  <a:cubicBezTo>
                    <a:pt x="369" y="127"/>
                    <a:pt x="376" y="129"/>
                    <a:pt x="382" y="131"/>
                  </a:cubicBezTo>
                  <a:cubicBezTo>
                    <a:pt x="389" y="134"/>
                    <a:pt x="395" y="138"/>
                    <a:pt x="401" y="143"/>
                  </a:cubicBezTo>
                  <a:cubicBezTo>
                    <a:pt x="419" y="104"/>
                    <a:pt x="419" y="104"/>
                    <a:pt x="419" y="104"/>
                  </a:cubicBezTo>
                  <a:cubicBezTo>
                    <a:pt x="411" y="99"/>
                    <a:pt x="403" y="95"/>
                    <a:pt x="396" y="92"/>
                  </a:cubicBezTo>
                  <a:cubicBezTo>
                    <a:pt x="388" y="89"/>
                    <a:pt x="380" y="87"/>
                    <a:pt x="372" y="86"/>
                  </a:cubicBezTo>
                  <a:cubicBezTo>
                    <a:pt x="372" y="67"/>
                    <a:pt x="372" y="67"/>
                    <a:pt x="372" y="67"/>
                  </a:cubicBezTo>
                  <a:cubicBezTo>
                    <a:pt x="354" y="67"/>
                    <a:pt x="354" y="67"/>
                    <a:pt x="354" y="67"/>
                  </a:cubicBezTo>
                  <a:cubicBezTo>
                    <a:pt x="346" y="67"/>
                    <a:pt x="346" y="67"/>
                    <a:pt x="346" y="67"/>
                  </a:cubicBezTo>
                  <a:cubicBezTo>
                    <a:pt x="346" y="88"/>
                    <a:pt x="346" y="88"/>
                    <a:pt x="346" y="88"/>
                  </a:cubicBezTo>
                  <a:cubicBezTo>
                    <a:pt x="330" y="91"/>
                    <a:pt x="316" y="97"/>
                    <a:pt x="306" y="107"/>
                  </a:cubicBezTo>
                  <a:cubicBezTo>
                    <a:pt x="295" y="118"/>
                    <a:pt x="289" y="133"/>
                    <a:pt x="289" y="151"/>
                  </a:cubicBezTo>
                  <a:cubicBezTo>
                    <a:pt x="289" y="166"/>
                    <a:pt x="293" y="177"/>
                    <a:pt x="302" y="186"/>
                  </a:cubicBezTo>
                  <a:cubicBezTo>
                    <a:pt x="310" y="194"/>
                    <a:pt x="324" y="201"/>
                    <a:pt x="345" y="207"/>
                  </a:cubicBezTo>
                  <a:cubicBezTo>
                    <a:pt x="359" y="211"/>
                    <a:pt x="367" y="214"/>
                    <a:pt x="371" y="218"/>
                  </a:cubicBezTo>
                  <a:cubicBezTo>
                    <a:pt x="375" y="221"/>
                    <a:pt x="377" y="226"/>
                    <a:pt x="377" y="233"/>
                  </a:cubicBezTo>
                  <a:cubicBezTo>
                    <a:pt x="377" y="239"/>
                    <a:pt x="375" y="244"/>
                    <a:pt x="370" y="248"/>
                  </a:cubicBezTo>
                  <a:cubicBezTo>
                    <a:pt x="366" y="252"/>
                    <a:pt x="360" y="254"/>
                    <a:pt x="353" y="254"/>
                  </a:cubicBezTo>
                  <a:cubicBezTo>
                    <a:pt x="344" y="254"/>
                    <a:pt x="336" y="252"/>
                    <a:pt x="328" y="247"/>
                  </a:cubicBezTo>
                  <a:cubicBezTo>
                    <a:pt x="320" y="242"/>
                    <a:pt x="312" y="236"/>
                    <a:pt x="304" y="226"/>
                  </a:cubicBezTo>
                  <a:close/>
                  <a:moveTo>
                    <a:pt x="124" y="162"/>
                  </a:moveTo>
                  <a:cubicBezTo>
                    <a:pt x="107" y="162"/>
                    <a:pt x="93" y="176"/>
                    <a:pt x="93" y="193"/>
                  </a:cubicBezTo>
                  <a:cubicBezTo>
                    <a:pt x="93" y="210"/>
                    <a:pt x="107" y="223"/>
                    <a:pt x="124" y="223"/>
                  </a:cubicBezTo>
                  <a:cubicBezTo>
                    <a:pt x="141" y="223"/>
                    <a:pt x="155" y="210"/>
                    <a:pt x="155" y="193"/>
                  </a:cubicBezTo>
                  <a:cubicBezTo>
                    <a:pt x="155" y="176"/>
                    <a:pt x="141" y="162"/>
                    <a:pt x="124" y="162"/>
                  </a:cubicBezTo>
                  <a:close/>
                  <a:moveTo>
                    <a:pt x="583" y="162"/>
                  </a:moveTo>
                  <a:cubicBezTo>
                    <a:pt x="566" y="162"/>
                    <a:pt x="552" y="176"/>
                    <a:pt x="552" y="193"/>
                  </a:cubicBezTo>
                  <a:cubicBezTo>
                    <a:pt x="552" y="210"/>
                    <a:pt x="566" y="223"/>
                    <a:pt x="583" y="223"/>
                  </a:cubicBezTo>
                  <a:cubicBezTo>
                    <a:pt x="600" y="223"/>
                    <a:pt x="614" y="210"/>
                    <a:pt x="614" y="193"/>
                  </a:cubicBezTo>
                  <a:cubicBezTo>
                    <a:pt x="614" y="176"/>
                    <a:pt x="600" y="162"/>
                    <a:pt x="583" y="162"/>
                  </a:cubicBezTo>
                  <a:close/>
                  <a:moveTo>
                    <a:pt x="405" y="42"/>
                  </a:moveTo>
                  <a:cubicBezTo>
                    <a:pt x="460" y="65"/>
                    <a:pt x="498" y="124"/>
                    <a:pt x="498" y="193"/>
                  </a:cubicBezTo>
                  <a:cubicBezTo>
                    <a:pt x="498" y="261"/>
                    <a:pt x="460" y="320"/>
                    <a:pt x="405" y="344"/>
                  </a:cubicBezTo>
                  <a:cubicBezTo>
                    <a:pt x="620" y="344"/>
                    <a:pt x="620" y="344"/>
                    <a:pt x="620" y="344"/>
                  </a:cubicBezTo>
                  <a:cubicBezTo>
                    <a:pt x="620" y="319"/>
                    <a:pt x="641" y="299"/>
                    <a:pt x="665" y="299"/>
                  </a:cubicBezTo>
                  <a:cubicBezTo>
                    <a:pt x="665" y="87"/>
                    <a:pt x="665" y="87"/>
                    <a:pt x="665" y="87"/>
                  </a:cubicBezTo>
                  <a:cubicBezTo>
                    <a:pt x="641" y="87"/>
                    <a:pt x="620" y="66"/>
                    <a:pt x="620" y="42"/>
                  </a:cubicBezTo>
                  <a:cubicBezTo>
                    <a:pt x="405" y="42"/>
                    <a:pt x="405" y="42"/>
                    <a:pt x="405" y="42"/>
                  </a:cubicBezTo>
                  <a:close/>
                  <a:moveTo>
                    <a:pt x="301" y="344"/>
                  </a:moveTo>
                  <a:cubicBezTo>
                    <a:pt x="247" y="320"/>
                    <a:pt x="209" y="261"/>
                    <a:pt x="209" y="193"/>
                  </a:cubicBezTo>
                  <a:cubicBezTo>
                    <a:pt x="209" y="124"/>
                    <a:pt x="247" y="65"/>
                    <a:pt x="301" y="42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7" y="66"/>
                    <a:pt x="66" y="87"/>
                    <a:pt x="42" y="87"/>
                  </a:cubicBezTo>
                  <a:cubicBezTo>
                    <a:pt x="42" y="299"/>
                    <a:pt x="42" y="299"/>
                    <a:pt x="42" y="299"/>
                  </a:cubicBezTo>
                  <a:cubicBezTo>
                    <a:pt x="66" y="299"/>
                    <a:pt x="87" y="319"/>
                    <a:pt x="87" y="344"/>
                  </a:cubicBezTo>
                  <a:cubicBezTo>
                    <a:pt x="301" y="344"/>
                    <a:pt x="301" y="344"/>
                    <a:pt x="301" y="344"/>
                  </a:cubicBezTo>
                  <a:close/>
                  <a:moveTo>
                    <a:pt x="728" y="54"/>
                  </a:moveTo>
                  <a:cubicBezTo>
                    <a:pt x="833" y="341"/>
                    <a:pt x="833" y="341"/>
                    <a:pt x="833" y="341"/>
                  </a:cubicBezTo>
                  <a:cubicBezTo>
                    <a:pt x="728" y="379"/>
                    <a:pt x="728" y="379"/>
                    <a:pt x="728" y="379"/>
                  </a:cubicBezTo>
                  <a:cubicBezTo>
                    <a:pt x="728" y="334"/>
                    <a:pt x="728" y="334"/>
                    <a:pt x="728" y="334"/>
                  </a:cubicBezTo>
                  <a:cubicBezTo>
                    <a:pt x="737" y="331"/>
                    <a:pt x="737" y="331"/>
                    <a:pt x="737" y="331"/>
                  </a:cubicBezTo>
                  <a:cubicBezTo>
                    <a:pt x="728" y="308"/>
                    <a:pt x="740" y="282"/>
                    <a:pt x="763" y="274"/>
                  </a:cubicBezTo>
                  <a:cubicBezTo>
                    <a:pt x="728" y="177"/>
                    <a:pt x="728" y="177"/>
                    <a:pt x="728" y="177"/>
                  </a:cubicBezTo>
                  <a:cubicBezTo>
                    <a:pt x="728" y="54"/>
                    <a:pt x="728" y="54"/>
                    <a:pt x="728" y="54"/>
                  </a:cubicBezTo>
                  <a:close/>
                  <a:moveTo>
                    <a:pt x="653" y="406"/>
                  </a:moveTo>
                  <a:cubicBezTo>
                    <a:pt x="168" y="583"/>
                    <a:pt x="168" y="583"/>
                    <a:pt x="168" y="583"/>
                  </a:cubicBezTo>
                  <a:cubicBezTo>
                    <a:pt x="103" y="406"/>
                    <a:pt x="103" y="406"/>
                    <a:pt x="103" y="406"/>
                  </a:cubicBezTo>
                  <a:cubicBezTo>
                    <a:pt x="148" y="406"/>
                    <a:pt x="148" y="406"/>
                    <a:pt x="148" y="406"/>
                  </a:cubicBezTo>
                  <a:cubicBezTo>
                    <a:pt x="177" y="487"/>
                    <a:pt x="177" y="487"/>
                    <a:pt x="177" y="487"/>
                  </a:cubicBezTo>
                  <a:cubicBezTo>
                    <a:pt x="201" y="479"/>
                    <a:pt x="227" y="491"/>
                    <a:pt x="235" y="514"/>
                  </a:cubicBezTo>
                  <a:cubicBezTo>
                    <a:pt x="437" y="441"/>
                    <a:pt x="437" y="441"/>
                    <a:pt x="437" y="441"/>
                  </a:cubicBezTo>
                  <a:cubicBezTo>
                    <a:pt x="406" y="439"/>
                    <a:pt x="377" y="427"/>
                    <a:pt x="352" y="406"/>
                  </a:cubicBezTo>
                  <a:cubicBezTo>
                    <a:pt x="653" y="406"/>
                    <a:pt x="653" y="406"/>
                    <a:pt x="653" y="406"/>
                  </a:cubicBezTo>
                  <a:close/>
                  <a:moveTo>
                    <a:pt x="743" y="33"/>
                  </a:moveTo>
                  <a:cubicBezTo>
                    <a:pt x="784" y="148"/>
                    <a:pt x="784" y="148"/>
                    <a:pt x="784" y="148"/>
                  </a:cubicBezTo>
                  <a:cubicBezTo>
                    <a:pt x="843" y="217"/>
                    <a:pt x="843" y="217"/>
                    <a:pt x="843" y="217"/>
                  </a:cubicBezTo>
                  <a:cubicBezTo>
                    <a:pt x="824" y="233"/>
                    <a:pt x="821" y="262"/>
                    <a:pt x="837" y="281"/>
                  </a:cubicBezTo>
                  <a:cubicBezTo>
                    <a:pt x="834" y="284"/>
                    <a:pt x="834" y="284"/>
                    <a:pt x="834" y="284"/>
                  </a:cubicBezTo>
                  <a:cubicBezTo>
                    <a:pt x="849" y="325"/>
                    <a:pt x="849" y="325"/>
                    <a:pt x="849" y="325"/>
                  </a:cubicBezTo>
                  <a:cubicBezTo>
                    <a:pt x="931" y="257"/>
                    <a:pt x="931" y="257"/>
                    <a:pt x="931" y="257"/>
                  </a:cubicBezTo>
                  <a:cubicBezTo>
                    <a:pt x="743" y="33"/>
                    <a:pt x="743" y="33"/>
                    <a:pt x="743" y="33"/>
                  </a:cubicBezTo>
                  <a:close/>
                  <a:moveTo>
                    <a:pt x="782" y="382"/>
                  </a:moveTo>
                  <a:cubicBezTo>
                    <a:pt x="503" y="483"/>
                    <a:pt x="503" y="483"/>
                    <a:pt x="503" y="483"/>
                  </a:cubicBezTo>
                  <a:cubicBezTo>
                    <a:pt x="533" y="493"/>
                    <a:pt x="564" y="494"/>
                    <a:pt x="593" y="486"/>
                  </a:cubicBezTo>
                  <a:cubicBezTo>
                    <a:pt x="428" y="624"/>
                    <a:pt x="428" y="624"/>
                    <a:pt x="428" y="624"/>
                  </a:cubicBezTo>
                  <a:cubicBezTo>
                    <a:pt x="413" y="605"/>
                    <a:pt x="384" y="602"/>
                    <a:pt x="365" y="618"/>
                  </a:cubicBezTo>
                  <a:cubicBezTo>
                    <a:pt x="311" y="553"/>
                    <a:pt x="311" y="553"/>
                    <a:pt x="311" y="553"/>
                  </a:cubicBezTo>
                  <a:cubicBezTo>
                    <a:pt x="269" y="569"/>
                    <a:pt x="269" y="569"/>
                    <a:pt x="269" y="569"/>
                  </a:cubicBezTo>
                  <a:cubicBezTo>
                    <a:pt x="389" y="712"/>
                    <a:pt x="389" y="712"/>
                    <a:pt x="389" y="712"/>
                  </a:cubicBezTo>
                  <a:lnTo>
                    <a:pt x="782" y="38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6" name="Freeform 16"/>
          <p:cNvSpPr>
            <a:spLocks noEditPoints="1"/>
          </p:cNvSpPr>
          <p:nvPr/>
        </p:nvSpPr>
        <p:spPr bwMode="auto">
          <a:xfrm>
            <a:off x="3926836" y="1120112"/>
            <a:ext cx="1115400" cy="694591"/>
          </a:xfrm>
          <a:custGeom>
            <a:avLst/>
            <a:gdLst>
              <a:gd name="T0" fmla="*/ 288 w 309"/>
              <a:gd name="T1" fmla="*/ 55 h 259"/>
              <a:gd name="T2" fmla="*/ 288 w 309"/>
              <a:gd name="T3" fmla="*/ 49 h 259"/>
              <a:gd name="T4" fmla="*/ 285 w 309"/>
              <a:gd name="T5" fmla="*/ 43 h 259"/>
              <a:gd name="T6" fmla="*/ 261 w 309"/>
              <a:gd name="T7" fmla="*/ 47 h 259"/>
              <a:gd name="T8" fmla="*/ 262 w 309"/>
              <a:gd name="T9" fmla="*/ 51 h 259"/>
              <a:gd name="T10" fmla="*/ 251 w 309"/>
              <a:gd name="T11" fmla="*/ 60 h 259"/>
              <a:gd name="T12" fmla="*/ 227 w 309"/>
              <a:gd name="T13" fmla="*/ 26 h 259"/>
              <a:gd name="T14" fmla="*/ 216 w 309"/>
              <a:gd name="T15" fmla="*/ 0 h 259"/>
              <a:gd name="T16" fmla="*/ 206 w 309"/>
              <a:gd name="T17" fmla="*/ 26 h 259"/>
              <a:gd name="T18" fmla="*/ 185 w 309"/>
              <a:gd name="T19" fmla="*/ 57 h 259"/>
              <a:gd name="T20" fmla="*/ 141 w 309"/>
              <a:gd name="T21" fmla="*/ 47 h 259"/>
              <a:gd name="T22" fmla="*/ 110 w 309"/>
              <a:gd name="T23" fmla="*/ 44 h 259"/>
              <a:gd name="T24" fmla="*/ 113 w 309"/>
              <a:gd name="T25" fmla="*/ 26 h 259"/>
              <a:gd name="T26" fmla="*/ 88 w 309"/>
              <a:gd name="T27" fmla="*/ 21 h 259"/>
              <a:gd name="T28" fmla="*/ 75 w 309"/>
              <a:gd name="T29" fmla="*/ 53 h 259"/>
              <a:gd name="T30" fmla="*/ 65 w 309"/>
              <a:gd name="T31" fmla="*/ 51 h 259"/>
              <a:gd name="T32" fmla="*/ 65 w 309"/>
              <a:gd name="T33" fmla="*/ 24 h 259"/>
              <a:gd name="T34" fmla="*/ 36 w 309"/>
              <a:gd name="T35" fmla="*/ 46 h 259"/>
              <a:gd name="T36" fmla="*/ 29 w 309"/>
              <a:gd name="T37" fmla="*/ 51 h 259"/>
              <a:gd name="T38" fmla="*/ 4 w 309"/>
              <a:gd name="T39" fmla="*/ 137 h 259"/>
              <a:gd name="T40" fmla="*/ 14 w 309"/>
              <a:gd name="T41" fmla="*/ 135 h 259"/>
              <a:gd name="T42" fmla="*/ 29 w 309"/>
              <a:gd name="T43" fmla="*/ 108 h 259"/>
              <a:gd name="T44" fmla="*/ 32 w 309"/>
              <a:gd name="T45" fmla="*/ 217 h 259"/>
              <a:gd name="T46" fmla="*/ 44 w 309"/>
              <a:gd name="T47" fmla="*/ 237 h 259"/>
              <a:gd name="T48" fmla="*/ 50 w 309"/>
              <a:gd name="T49" fmla="*/ 216 h 259"/>
              <a:gd name="T50" fmla="*/ 65 w 309"/>
              <a:gd name="T51" fmla="*/ 241 h 259"/>
              <a:gd name="T52" fmla="*/ 72 w 309"/>
              <a:gd name="T53" fmla="*/ 139 h 259"/>
              <a:gd name="T54" fmla="*/ 75 w 309"/>
              <a:gd name="T55" fmla="*/ 145 h 259"/>
              <a:gd name="T56" fmla="*/ 77 w 309"/>
              <a:gd name="T57" fmla="*/ 149 h 259"/>
              <a:gd name="T58" fmla="*/ 78 w 309"/>
              <a:gd name="T59" fmla="*/ 242 h 259"/>
              <a:gd name="T60" fmla="*/ 96 w 309"/>
              <a:gd name="T61" fmla="*/ 239 h 259"/>
              <a:gd name="T62" fmla="*/ 115 w 309"/>
              <a:gd name="T63" fmla="*/ 183 h 259"/>
              <a:gd name="T64" fmla="*/ 126 w 309"/>
              <a:gd name="T65" fmla="*/ 257 h 259"/>
              <a:gd name="T66" fmla="*/ 144 w 309"/>
              <a:gd name="T67" fmla="*/ 250 h 259"/>
              <a:gd name="T68" fmla="*/ 155 w 309"/>
              <a:gd name="T69" fmla="*/ 180 h 259"/>
              <a:gd name="T70" fmla="*/ 165 w 309"/>
              <a:gd name="T71" fmla="*/ 239 h 259"/>
              <a:gd name="T72" fmla="*/ 174 w 309"/>
              <a:gd name="T73" fmla="*/ 258 h 259"/>
              <a:gd name="T74" fmla="*/ 188 w 309"/>
              <a:gd name="T75" fmla="*/ 230 h 259"/>
              <a:gd name="T76" fmla="*/ 222 w 309"/>
              <a:gd name="T77" fmla="*/ 183 h 259"/>
              <a:gd name="T78" fmla="*/ 245 w 309"/>
              <a:gd name="T79" fmla="*/ 238 h 259"/>
              <a:gd name="T80" fmla="*/ 264 w 309"/>
              <a:gd name="T81" fmla="*/ 259 h 259"/>
              <a:gd name="T82" fmla="*/ 268 w 309"/>
              <a:gd name="T83" fmla="*/ 233 h 259"/>
              <a:gd name="T84" fmla="*/ 270 w 309"/>
              <a:gd name="T85" fmla="*/ 240 h 259"/>
              <a:gd name="T86" fmla="*/ 281 w 309"/>
              <a:gd name="T87" fmla="*/ 238 h 259"/>
              <a:gd name="T88" fmla="*/ 290 w 309"/>
              <a:gd name="T89" fmla="*/ 194 h 259"/>
              <a:gd name="T90" fmla="*/ 300 w 309"/>
              <a:gd name="T91" fmla="*/ 151 h 259"/>
              <a:gd name="T92" fmla="*/ 308 w 309"/>
              <a:gd name="T93" fmla="*/ 139 h 259"/>
              <a:gd name="T94" fmla="*/ 141 w 309"/>
              <a:gd name="T95" fmla="*/ 98 h 259"/>
              <a:gd name="T96" fmla="*/ 140 w 309"/>
              <a:gd name="T97" fmla="*/ 113 h 259"/>
              <a:gd name="T98" fmla="*/ 191 w 309"/>
              <a:gd name="T99" fmla="*/ 99 h 259"/>
              <a:gd name="T100" fmla="*/ 175 w 309"/>
              <a:gd name="T101" fmla="*/ 80 h 259"/>
              <a:gd name="T102" fmla="*/ 181 w 309"/>
              <a:gd name="T103" fmla="*/ 102 h 259"/>
              <a:gd name="T104" fmla="*/ 178 w 309"/>
              <a:gd name="T105" fmla="*/ 103 h 259"/>
              <a:gd name="T106" fmla="*/ 182 w 309"/>
              <a:gd name="T107" fmla="*/ 180 h 259"/>
              <a:gd name="T108" fmla="*/ 254 w 309"/>
              <a:gd name="T109" fmla="*/ 97 h 259"/>
              <a:gd name="T110" fmla="*/ 246 w 309"/>
              <a:gd name="T111" fmla="*/ 120 h 259"/>
              <a:gd name="T112" fmla="*/ 258 w 309"/>
              <a:gd name="T113" fmla="*/ 195 h 259"/>
              <a:gd name="T114" fmla="*/ 260 w 309"/>
              <a:gd name="T115" fmla="*/ 236 h 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9" h="259">
                <a:moveTo>
                  <a:pt x="308" y="139"/>
                </a:moveTo>
                <a:cubicBezTo>
                  <a:pt x="304" y="117"/>
                  <a:pt x="302" y="95"/>
                  <a:pt x="302" y="93"/>
                </a:cubicBezTo>
                <a:cubicBezTo>
                  <a:pt x="302" y="92"/>
                  <a:pt x="301" y="87"/>
                  <a:pt x="301" y="85"/>
                </a:cubicBezTo>
                <a:cubicBezTo>
                  <a:pt x="301" y="83"/>
                  <a:pt x="300" y="78"/>
                  <a:pt x="300" y="74"/>
                </a:cubicBezTo>
                <a:cubicBezTo>
                  <a:pt x="300" y="70"/>
                  <a:pt x="298" y="61"/>
                  <a:pt x="290" y="56"/>
                </a:cubicBezTo>
                <a:cubicBezTo>
                  <a:pt x="289" y="56"/>
                  <a:pt x="287" y="55"/>
                  <a:pt x="286" y="55"/>
                </a:cubicBezTo>
                <a:cubicBezTo>
                  <a:pt x="286" y="55"/>
                  <a:pt x="287" y="55"/>
                  <a:pt x="288" y="55"/>
                </a:cubicBezTo>
                <a:cubicBezTo>
                  <a:pt x="289" y="55"/>
                  <a:pt x="287" y="54"/>
                  <a:pt x="286" y="53"/>
                </a:cubicBezTo>
                <a:cubicBezTo>
                  <a:pt x="285" y="52"/>
                  <a:pt x="284" y="50"/>
                  <a:pt x="285" y="50"/>
                </a:cubicBezTo>
                <a:cubicBezTo>
                  <a:pt x="285" y="51"/>
                  <a:pt x="286" y="52"/>
                  <a:pt x="287" y="52"/>
                </a:cubicBezTo>
                <a:cubicBezTo>
                  <a:pt x="289" y="53"/>
                  <a:pt x="287" y="51"/>
                  <a:pt x="286" y="51"/>
                </a:cubicBezTo>
                <a:cubicBezTo>
                  <a:pt x="286" y="51"/>
                  <a:pt x="285" y="49"/>
                  <a:pt x="284" y="48"/>
                </a:cubicBezTo>
                <a:cubicBezTo>
                  <a:pt x="284" y="48"/>
                  <a:pt x="284" y="47"/>
                  <a:pt x="284" y="48"/>
                </a:cubicBezTo>
                <a:cubicBezTo>
                  <a:pt x="285" y="48"/>
                  <a:pt x="286" y="50"/>
                  <a:pt x="288" y="49"/>
                </a:cubicBezTo>
                <a:cubicBezTo>
                  <a:pt x="289" y="49"/>
                  <a:pt x="288" y="49"/>
                  <a:pt x="288" y="49"/>
                </a:cubicBezTo>
                <a:cubicBezTo>
                  <a:pt x="287" y="49"/>
                  <a:pt x="286" y="48"/>
                  <a:pt x="285" y="46"/>
                </a:cubicBezTo>
                <a:cubicBezTo>
                  <a:pt x="284" y="44"/>
                  <a:pt x="285" y="45"/>
                  <a:pt x="285" y="45"/>
                </a:cubicBezTo>
                <a:cubicBezTo>
                  <a:pt x="285" y="45"/>
                  <a:pt x="285" y="45"/>
                  <a:pt x="286" y="47"/>
                </a:cubicBezTo>
                <a:cubicBezTo>
                  <a:pt x="287" y="48"/>
                  <a:pt x="287" y="47"/>
                  <a:pt x="287" y="47"/>
                </a:cubicBezTo>
                <a:cubicBezTo>
                  <a:pt x="287" y="46"/>
                  <a:pt x="286" y="46"/>
                  <a:pt x="285" y="44"/>
                </a:cubicBezTo>
                <a:cubicBezTo>
                  <a:pt x="285" y="43"/>
                  <a:pt x="285" y="42"/>
                  <a:pt x="285" y="43"/>
                </a:cubicBezTo>
                <a:cubicBezTo>
                  <a:pt x="286" y="44"/>
                  <a:pt x="286" y="46"/>
                  <a:pt x="288" y="46"/>
                </a:cubicBezTo>
                <a:cubicBezTo>
                  <a:pt x="287" y="46"/>
                  <a:pt x="286" y="43"/>
                  <a:pt x="286" y="43"/>
                </a:cubicBezTo>
                <a:cubicBezTo>
                  <a:pt x="286" y="43"/>
                  <a:pt x="287" y="39"/>
                  <a:pt x="287" y="36"/>
                </a:cubicBezTo>
                <a:cubicBezTo>
                  <a:pt x="288" y="7"/>
                  <a:pt x="265" y="16"/>
                  <a:pt x="263" y="23"/>
                </a:cubicBezTo>
                <a:cubicBezTo>
                  <a:pt x="260" y="29"/>
                  <a:pt x="261" y="34"/>
                  <a:pt x="261" y="36"/>
                </a:cubicBezTo>
                <a:cubicBezTo>
                  <a:pt x="261" y="38"/>
                  <a:pt x="262" y="43"/>
                  <a:pt x="262" y="44"/>
                </a:cubicBezTo>
                <a:cubicBezTo>
                  <a:pt x="262" y="45"/>
                  <a:pt x="261" y="46"/>
                  <a:pt x="261" y="47"/>
                </a:cubicBezTo>
                <a:cubicBezTo>
                  <a:pt x="260" y="48"/>
                  <a:pt x="260" y="48"/>
                  <a:pt x="261" y="48"/>
                </a:cubicBezTo>
                <a:cubicBezTo>
                  <a:pt x="261" y="48"/>
                  <a:pt x="262" y="46"/>
                  <a:pt x="262" y="46"/>
                </a:cubicBezTo>
                <a:cubicBezTo>
                  <a:pt x="262" y="47"/>
                  <a:pt x="262" y="48"/>
                  <a:pt x="262" y="48"/>
                </a:cubicBezTo>
                <a:cubicBezTo>
                  <a:pt x="261" y="49"/>
                  <a:pt x="259" y="50"/>
                  <a:pt x="260" y="50"/>
                </a:cubicBezTo>
                <a:cubicBezTo>
                  <a:pt x="260" y="50"/>
                  <a:pt x="261" y="50"/>
                  <a:pt x="261" y="51"/>
                </a:cubicBezTo>
                <a:cubicBezTo>
                  <a:pt x="260" y="51"/>
                  <a:pt x="260" y="52"/>
                  <a:pt x="261" y="51"/>
                </a:cubicBezTo>
                <a:cubicBezTo>
                  <a:pt x="262" y="51"/>
                  <a:pt x="262" y="51"/>
                  <a:pt x="262" y="51"/>
                </a:cubicBezTo>
                <a:cubicBezTo>
                  <a:pt x="262" y="51"/>
                  <a:pt x="262" y="51"/>
                  <a:pt x="261" y="52"/>
                </a:cubicBezTo>
                <a:cubicBezTo>
                  <a:pt x="259" y="53"/>
                  <a:pt x="262" y="52"/>
                  <a:pt x="262" y="52"/>
                </a:cubicBezTo>
                <a:cubicBezTo>
                  <a:pt x="261" y="53"/>
                  <a:pt x="261" y="53"/>
                  <a:pt x="260" y="53"/>
                </a:cubicBezTo>
                <a:cubicBezTo>
                  <a:pt x="259" y="54"/>
                  <a:pt x="260" y="54"/>
                  <a:pt x="261" y="53"/>
                </a:cubicBezTo>
                <a:cubicBezTo>
                  <a:pt x="262" y="53"/>
                  <a:pt x="262" y="54"/>
                  <a:pt x="260" y="55"/>
                </a:cubicBezTo>
                <a:cubicBezTo>
                  <a:pt x="258" y="55"/>
                  <a:pt x="255" y="57"/>
                  <a:pt x="251" y="59"/>
                </a:cubicBezTo>
                <a:cubicBezTo>
                  <a:pt x="251" y="60"/>
                  <a:pt x="251" y="60"/>
                  <a:pt x="251" y="60"/>
                </a:cubicBezTo>
                <a:cubicBezTo>
                  <a:pt x="251" y="59"/>
                  <a:pt x="251" y="58"/>
                  <a:pt x="251" y="56"/>
                </a:cubicBezTo>
                <a:cubicBezTo>
                  <a:pt x="251" y="52"/>
                  <a:pt x="248" y="48"/>
                  <a:pt x="247" y="48"/>
                </a:cubicBezTo>
                <a:cubicBezTo>
                  <a:pt x="246" y="47"/>
                  <a:pt x="242" y="45"/>
                  <a:pt x="238" y="44"/>
                </a:cubicBezTo>
                <a:cubicBezTo>
                  <a:pt x="234" y="43"/>
                  <a:pt x="230" y="42"/>
                  <a:pt x="228" y="41"/>
                </a:cubicBezTo>
                <a:cubicBezTo>
                  <a:pt x="227" y="39"/>
                  <a:pt x="227" y="39"/>
                  <a:pt x="226" y="37"/>
                </a:cubicBezTo>
                <a:cubicBezTo>
                  <a:pt x="226" y="36"/>
                  <a:pt x="227" y="27"/>
                  <a:pt x="227" y="27"/>
                </a:cubicBezTo>
                <a:cubicBezTo>
                  <a:pt x="227" y="27"/>
                  <a:pt x="227" y="26"/>
                  <a:pt x="227" y="26"/>
                </a:cubicBezTo>
                <a:cubicBezTo>
                  <a:pt x="228" y="26"/>
                  <a:pt x="229" y="26"/>
                  <a:pt x="230" y="25"/>
                </a:cubicBezTo>
                <a:cubicBezTo>
                  <a:pt x="231" y="23"/>
                  <a:pt x="231" y="20"/>
                  <a:pt x="231" y="19"/>
                </a:cubicBezTo>
                <a:cubicBezTo>
                  <a:pt x="231" y="18"/>
                  <a:pt x="230" y="18"/>
                  <a:pt x="230" y="18"/>
                </a:cubicBezTo>
                <a:cubicBezTo>
                  <a:pt x="230" y="18"/>
                  <a:pt x="229" y="18"/>
                  <a:pt x="229" y="18"/>
                </a:cubicBezTo>
                <a:cubicBezTo>
                  <a:pt x="229" y="18"/>
                  <a:pt x="230" y="14"/>
                  <a:pt x="230" y="11"/>
                </a:cubicBezTo>
                <a:cubicBezTo>
                  <a:pt x="230" y="8"/>
                  <a:pt x="227" y="5"/>
                  <a:pt x="226" y="3"/>
                </a:cubicBezTo>
                <a:cubicBezTo>
                  <a:pt x="224" y="1"/>
                  <a:pt x="219" y="0"/>
                  <a:pt x="216" y="0"/>
                </a:cubicBezTo>
                <a:cubicBezTo>
                  <a:pt x="213" y="0"/>
                  <a:pt x="208" y="3"/>
                  <a:pt x="206" y="6"/>
                </a:cubicBezTo>
                <a:cubicBezTo>
                  <a:pt x="204" y="10"/>
                  <a:pt x="205" y="15"/>
                  <a:pt x="205" y="16"/>
                </a:cubicBezTo>
                <a:cubicBezTo>
                  <a:pt x="205" y="17"/>
                  <a:pt x="206" y="18"/>
                  <a:pt x="206" y="18"/>
                </a:cubicBezTo>
                <a:cubicBezTo>
                  <a:pt x="206" y="18"/>
                  <a:pt x="205" y="18"/>
                  <a:pt x="205" y="18"/>
                </a:cubicBezTo>
                <a:cubicBezTo>
                  <a:pt x="205" y="18"/>
                  <a:pt x="204" y="19"/>
                  <a:pt x="204" y="20"/>
                </a:cubicBezTo>
                <a:cubicBezTo>
                  <a:pt x="204" y="21"/>
                  <a:pt x="205" y="24"/>
                  <a:pt x="205" y="25"/>
                </a:cubicBezTo>
                <a:cubicBezTo>
                  <a:pt x="205" y="25"/>
                  <a:pt x="206" y="26"/>
                  <a:pt x="206" y="26"/>
                </a:cubicBezTo>
                <a:cubicBezTo>
                  <a:pt x="207" y="26"/>
                  <a:pt x="207" y="25"/>
                  <a:pt x="207" y="25"/>
                </a:cubicBezTo>
                <a:cubicBezTo>
                  <a:pt x="207" y="25"/>
                  <a:pt x="208" y="27"/>
                  <a:pt x="208" y="28"/>
                </a:cubicBezTo>
                <a:cubicBezTo>
                  <a:pt x="209" y="29"/>
                  <a:pt x="209" y="39"/>
                  <a:pt x="209" y="39"/>
                </a:cubicBezTo>
                <a:cubicBezTo>
                  <a:pt x="206" y="41"/>
                  <a:pt x="206" y="41"/>
                  <a:pt x="206" y="41"/>
                </a:cubicBezTo>
                <a:cubicBezTo>
                  <a:pt x="206" y="41"/>
                  <a:pt x="202" y="42"/>
                  <a:pt x="199" y="43"/>
                </a:cubicBezTo>
                <a:cubicBezTo>
                  <a:pt x="196" y="43"/>
                  <a:pt x="190" y="44"/>
                  <a:pt x="188" y="46"/>
                </a:cubicBezTo>
                <a:cubicBezTo>
                  <a:pt x="186" y="48"/>
                  <a:pt x="185" y="54"/>
                  <a:pt x="185" y="57"/>
                </a:cubicBezTo>
                <a:cubicBezTo>
                  <a:pt x="185" y="58"/>
                  <a:pt x="184" y="59"/>
                  <a:pt x="184" y="60"/>
                </a:cubicBezTo>
                <a:cubicBezTo>
                  <a:pt x="184" y="60"/>
                  <a:pt x="184" y="59"/>
                  <a:pt x="183" y="59"/>
                </a:cubicBezTo>
                <a:cubicBezTo>
                  <a:pt x="182" y="56"/>
                  <a:pt x="176" y="53"/>
                  <a:pt x="175" y="50"/>
                </a:cubicBezTo>
                <a:cubicBezTo>
                  <a:pt x="174" y="48"/>
                  <a:pt x="174" y="40"/>
                  <a:pt x="174" y="38"/>
                </a:cubicBezTo>
                <a:cubicBezTo>
                  <a:pt x="172" y="5"/>
                  <a:pt x="155" y="7"/>
                  <a:pt x="155" y="7"/>
                </a:cubicBezTo>
                <a:cubicBezTo>
                  <a:pt x="155" y="7"/>
                  <a:pt x="142" y="3"/>
                  <a:pt x="139" y="37"/>
                </a:cubicBezTo>
                <a:cubicBezTo>
                  <a:pt x="139" y="40"/>
                  <a:pt x="139" y="44"/>
                  <a:pt x="141" y="47"/>
                </a:cubicBezTo>
                <a:cubicBezTo>
                  <a:pt x="142" y="50"/>
                  <a:pt x="143" y="49"/>
                  <a:pt x="142" y="50"/>
                </a:cubicBezTo>
                <a:cubicBezTo>
                  <a:pt x="141" y="51"/>
                  <a:pt x="141" y="52"/>
                  <a:pt x="141" y="52"/>
                </a:cubicBezTo>
                <a:cubicBezTo>
                  <a:pt x="135" y="53"/>
                  <a:pt x="135" y="53"/>
                  <a:pt x="135" y="53"/>
                </a:cubicBezTo>
                <a:cubicBezTo>
                  <a:pt x="135" y="53"/>
                  <a:pt x="133" y="54"/>
                  <a:pt x="131" y="55"/>
                </a:cubicBezTo>
                <a:cubicBezTo>
                  <a:pt x="130" y="54"/>
                  <a:pt x="129" y="53"/>
                  <a:pt x="128" y="53"/>
                </a:cubicBezTo>
                <a:cubicBezTo>
                  <a:pt x="125" y="51"/>
                  <a:pt x="118" y="48"/>
                  <a:pt x="115" y="47"/>
                </a:cubicBezTo>
                <a:cubicBezTo>
                  <a:pt x="112" y="46"/>
                  <a:pt x="110" y="46"/>
                  <a:pt x="110" y="44"/>
                </a:cubicBezTo>
                <a:cubicBezTo>
                  <a:pt x="110" y="43"/>
                  <a:pt x="110" y="41"/>
                  <a:pt x="110" y="41"/>
                </a:cubicBezTo>
                <a:cubicBezTo>
                  <a:pt x="110" y="41"/>
                  <a:pt x="110" y="37"/>
                  <a:pt x="111" y="36"/>
                </a:cubicBezTo>
                <a:cubicBezTo>
                  <a:pt x="111" y="36"/>
                  <a:pt x="112" y="33"/>
                  <a:pt x="112" y="32"/>
                </a:cubicBezTo>
                <a:cubicBezTo>
                  <a:pt x="112" y="31"/>
                  <a:pt x="113" y="32"/>
                  <a:pt x="113" y="31"/>
                </a:cubicBezTo>
                <a:cubicBezTo>
                  <a:pt x="113" y="31"/>
                  <a:pt x="113" y="31"/>
                  <a:pt x="113" y="30"/>
                </a:cubicBezTo>
                <a:cubicBezTo>
                  <a:pt x="113" y="30"/>
                  <a:pt x="113" y="29"/>
                  <a:pt x="113" y="29"/>
                </a:cubicBezTo>
                <a:cubicBezTo>
                  <a:pt x="113" y="28"/>
                  <a:pt x="113" y="26"/>
                  <a:pt x="113" y="26"/>
                </a:cubicBezTo>
                <a:cubicBezTo>
                  <a:pt x="113" y="25"/>
                  <a:pt x="113" y="22"/>
                  <a:pt x="113" y="21"/>
                </a:cubicBezTo>
                <a:cubicBezTo>
                  <a:pt x="113" y="21"/>
                  <a:pt x="113" y="18"/>
                  <a:pt x="113" y="17"/>
                </a:cubicBezTo>
                <a:cubicBezTo>
                  <a:pt x="113" y="17"/>
                  <a:pt x="113" y="13"/>
                  <a:pt x="112" y="11"/>
                </a:cubicBezTo>
                <a:cubicBezTo>
                  <a:pt x="111" y="8"/>
                  <a:pt x="109" y="4"/>
                  <a:pt x="105" y="4"/>
                </a:cubicBezTo>
                <a:cubicBezTo>
                  <a:pt x="100" y="3"/>
                  <a:pt x="96" y="4"/>
                  <a:pt x="94" y="5"/>
                </a:cubicBezTo>
                <a:cubicBezTo>
                  <a:pt x="93" y="6"/>
                  <a:pt x="89" y="10"/>
                  <a:pt x="88" y="12"/>
                </a:cubicBezTo>
                <a:cubicBezTo>
                  <a:pt x="88" y="15"/>
                  <a:pt x="88" y="21"/>
                  <a:pt x="88" y="21"/>
                </a:cubicBezTo>
                <a:cubicBezTo>
                  <a:pt x="88" y="22"/>
                  <a:pt x="88" y="26"/>
                  <a:pt x="88" y="27"/>
                </a:cubicBezTo>
                <a:cubicBezTo>
                  <a:pt x="88" y="28"/>
                  <a:pt x="89" y="30"/>
                  <a:pt x="90" y="30"/>
                </a:cubicBezTo>
                <a:cubicBezTo>
                  <a:pt x="92" y="30"/>
                  <a:pt x="91" y="30"/>
                  <a:pt x="91" y="30"/>
                </a:cubicBezTo>
                <a:cubicBezTo>
                  <a:pt x="91" y="30"/>
                  <a:pt x="92" y="33"/>
                  <a:pt x="92" y="36"/>
                </a:cubicBezTo>
                <a:cubicBezTo>
                  <a:pt x="93" y="39"/>
                  <a:pt x="93" y="39"/>
                  <a:pt x="93" y="39"/>
                </a:cubicBezTo>
                <a:cubicBezTo>
                  <a:pt x="93" y="39"/>
                  <a:pt x="93" y="43"/>
                  <a:pt x="91" y="44"/>
                </a:cubicBezTo>
                <a:cubicBezTo>
                  <a:pt x="89" y="45"/>
                  <a:pt x="75" y="53"/>
                  <a:pt x="75" y="53"/>
                </a:cubicBezTo>
                <a:cubicBezTo>
                  <a:pt x="75" y="53"/>
                  <a:pt x="71" y="55"/>
                  <a:pt x="69" y="58"/>
                </a:cubicBezTo>
                <a:cubicBezTo>
                  <a:pt x="67" y="57"/>
                  <a:pt x="62" y="55"/>
                  <a:pt x="62" y="55"/>
                </a:cubicBezTo>
                <a:cubicBezTo>
                  <a:pt x="62" y="55"/>
                  <a:pt x="63" y="54"/>
                  <a:pt x="64" y="54"/>
                </a:cubicBezTo>
                <a:cubicBezTo>
                  <a:pt x="64" y="54"/>
                  <a:pt x="65" y="54"/>
                  <a:pt x="65" y="54"/>
                </a:cubicBezTo>
                <a:cubicBezTo>
                  <a:pt x="65" y="54"/>
                  <a:pt x="63" y="53"/>
                  <a:pt x="63" y="52"/>
                </a:cubicBezTo>
                <a:cubicBezTo>
                  <a:pt x="63" y="52"/>
                  <a:pt x="64" y="50"/>
                  <a:pt x="64" y="50"/>
                </a:cubicBezTo>
                <a:cubicBezTo>
                  <a:pt x="65" y="51"/>
                  <a:pt x="65" y="51"/>
                  <a:pt x="65" y="51"/>
                </a:cubicBezTo>
                <a:cubicBezTo>
                  <a:pt x="65" y="50"/>
                  <a:pt x="64" y="49"/>
                  <a:pt x="64" y="49"/>
                </a:cubicBezTo>
                <a:cubicBezTo>
                  <a:pt x="63" y="48"/>
                  <a:pt x="62" y="45"/>
                  <a:pt x="63" y="45"/>
                </a:cubicBezTo>
                <a:cubicBezTo>
                  <a:pt x="64" y="45"/>
                  <a:pt x="65" y="44"/>
                  <a:pt x="64" y="44"/>
                </a:cubicBezTo>
                <a:cubicBezTo>
                  <a:pt x="64" y="44"/>
                  <a:pt x="64" y="44"/>
                  <a:pt x="63" y="43"/>
                </a:cubicBezTo>
                <a:cubicBezTo>
                  <a:pt x="63" y="43"/>
                  <a:pt x="64" y="39"/>
                  <a:pt x="65" y="39"/>
                </a:cubicBezTo>
                <a:cubicBezTo>
                  <a:pt x="65" y="38"/>
                  <a:pt x="66" y="34"/>
                  <a:pt x="66" y="34"/>
                </a:cubicBezTo>
                <a:cubicBezTo>
                  <a:pt x="66" y="33"/>
                  <a:pt x="66" y="25"/>
                  <a:pt x="65" y="24"/>
                </a:cubicBezTo>
                <a:cubicBezTo>
                  <a:pt x="65" y="23"/>
                  <a:pt x="62" y="17"/>
                  <a:pt x="61" y="15"/>
                </a:cubicBezTo>
                <a:cubicBezTo>
                  <a:pt x="60" y="13"/>
                  <a:pt x="58" y="12"/>
                  <a:pt x="55" y="11"/>
                </a:cubicBezTo>
                <a:cubicBezTo>
                  <a:pt x="53" y="10"/>
                  <a:pt x="49" y="10"/>
                  <a:pt x="45" y="13"/>
                </a:cubicBezTo>
                <a:cubicBezTo>
                  <a:pt x="41" y="15"/>
                  <a:pt x="39" y="23"/>
                  <a:pt x="39" y="25"/>
                </a:cubicBezTo>
                <a:cubicBezTo>
                  <a:pt x="39" y="27"/>
                  <a:pt x="38" y="38"/>
                  <a:pt x="37" y="40"/>
                </a:cubicBezTo>
                <a:cubicBezTo>
                  <a:pt x="36" y="42"/>
                  <a:pt x="35" y="44"/>
                  <a:pt x="35" y="45"/>
                </a:cubicBezTo>
                <a:cubicBezTo>
                  <a:pt x="35" y="47"/>
                  <a:pt x="35" y="46"/>
                  <a:pt x="36" y="46"/>
                </a:cubicBezTo>
                <a:cubicBezTo>
                  <a:pt x="36" y="46"/>
                  <a:pt x="36" y="45"/>
                  <a:pt x="36" y="45"/>
                </a:cubicBezTo>
                <a:cubicBezTo>
                  <a:pt x="36" y="45"/>
                  <a:pt x="36" y="48"/>
                  <a:pt x="36" y="49"/>
                </a:cubicBezTo>
                <a:cubicBezTo>
                  <a:pt x="36" y="50"/>
                  <a:pt x="34" y="51"/>
                  <a:pt x="35" y="51"/>
                </a:cubicBezTo>
                <a:cubicBezTo>
                  <a:pt x="35" y="51"/>
                  <a:pt x="35" y="50"/>
                  <a:pt x="36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50"/>
                  <a:pt x="37" y="50"/>
                  <a:pt x="36" y="51"/>
                </a:cubicBezTo>
                <a:cubicBezTo>
                  <a:pt x="35" y="51"/>
                  <a:pt x="32" y="51"/>
                  <a:pt x="29" y="51"/>
                </a:cubicBezTo>
                <a:cubicBezTo>
                  <a:pt x="26" y="51"/>
                  <a:pt x="24" y="54"/>
                  <a:pt x="24" y="54"/>
                </a:cubicBezTo>
                <a:cubicBezTo>
                  <a:pt x="21" y="65"/>
                  <a:pt x="21" y="65"/>
                  <a:pt x="21" y="65"/>
                </a:cubicBezTo>
                <a:cubicBezTo>
                  <a:pt x="21" y="65"/>
                  <a:pt x="19" y="84"/>
                  <a:pt x="18" y="89"/>
                </a:cubicBezTo>
                <a:cubicBezTo>
                  <a:pt x="17" y="93"/>
                  <a:pt x="14" y="99"/>
                  <a:pt x="13" y="102"/>
                </a:cubicBezTo>
                <a:cubicBezTo>
                  <a:pt x="13" y="105"/>
                  <a:pt x="10" y="124"/>
                  <a:pt x="9" y="127"/>
                </a:cubicBezTo>
                <a:cubicBezTo>
                  <a:pt x="9" y="129"/>
                  <a:pt x="4" y="134"/>
                  <a:pt x="4" y="135"/>
                </a:cubicBezTo>
                <a:cubicBezTo>
                  <a:pt x="3" y="135"/>
                  <a:pt x="4" y="137"/>
                  <a:pt x="4" y="137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8"/>
                  <a:pt x="2" y="173"/>
                  <a:pt x="2" y="175"/>
                </a:cubicBezTo>
                <a:cubicBezTo>
                  <a:pt x="2" y="176"/>
                  <a:pt x="5" y="177"/>
                  <a:pt x="5" y="177"/>
                </a:cubicBezTo>
                <a:cubicBezTo>
                  <a:pt x="20" y="170"/>
                  <a:pt x="20" y="170"/>
                  <a:pt x="20" y="170"/>
                </a:cubicBezTo>
                <a:cubicBezTo>
                  <a:pt x="17" y="137"/>
                  <a:pt x="17" y="137"/>
                  <a:pt x="17" y="137"/>
                </a:cubicBezTo>
                <a:cubicBezTo>
                  <a:pt x="14" y="138"/>
                  <a:pt x="14" y="138"/>
                  <a:pt x="14" y="138"/>
                </a:cubicBezTo>
                <a:cubicBezTo>
                  <a:pt x="14" y="138"/>
                  <a:pt x="13" y="137"/>
                  <a:pt x="14" y="135"/>
                </a:cubicBezTo>
                <a:cubicBezTo>
                  <a:pt x="15" y="134"/>
                  <a:pt x="15" y="129"/>
                  <a:pt x="15" y="127"/>
                </a:cubicBezTo>
                <a:cubicBezTo>
                  <a:pt x="15" y="124"/>
                  <a:pt x="18" y="116"/>
                  <a:pt x="18" y="115"/>
                </a:cubicBezTo>
                <a:cubicBezTo>
                  <a:pt x="18" y="114"/>
                  <a:pt x="24" y="102"/>
                  <a:pt x="25" y="99"/>
                </a:cubicBezTo>
                <a:cubicBezTo>
                  <a:pt x="27" y="96"/>
                  <a:pt x="29" y="84"/>
                  <a:pt x="29" y="84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3" y="80"/>
                  <a:pt x="33" y="83"/>
                </a:cubicBezTo>
                <a:cubicBezTo>
                  <a:pt x="33" y="86"/>
                  <a:pt x="30" y="103"/>
                  <a:pt x="29" y="108"/>
                </a:cubicBezTo>
                <a:cubicBezTo>
                  <a:pt x="27" y="114"/>
                  <a:pt x="25" y="132"/>
                  <a:pt x="25" y="135"/>
                </a:cubicBezTo>
                <a:cubicBezTo>
                  <a:pt x="25" y="138"/>
                  <a:pt x="28" y="163"/>
                  <a:pt x="28" y="163"/>
                </a:cubicBezTo>
                <a:cubicBezTo>
                  <a:pt x="30" y="189"/>
                  <a:pt x="30" y="189"/>
                  <a:pt x="30" y="189"/>
                </a:cubicBezTo>
                <a:cubicBezTo>
                  <a:pt x="30" y="196"/>
                  <a:pt x="30" y="196"/>
                  <a:pt x="30" y="196"/>
                </a:cubicBezTo>
                <a:cubicBezTo>
                  <a:pt x="30" y="196"/>
                  <a:pt x="31" y="196"/>
                  <a:pt x="31" y="196"/>
                </a:cubicBezTo>
                <a:cubicBezTo>
                  <a:pt x="30" y="196"/>
                  <a:pt x="31" y="203"/>
                  <a:pt x="31" y="205"/>
                </a:cubicBezTo>
                <a:cubicBezTo>
                  <a:pt x="31" y="206"/>
                  <a:pt x="32" y="216"/>
                  <a:pt x="32" y="217"/>
                </a:cubicBezTo>
                <a:cubicBezTo>
                  <a:pt x="32" y="217"/>
                  <a:pt x="35" y="230"/>
                  <a:pt x="35" y="230"/>
                </a:cubicBezTo>
                <a:cubicBezTo>
                  <a:pt x="35" y="230"/>
                  <a:pt x="36" y="236"/>
                  <a:pt x="35" y="241"/>
                </a:cubicBezTo>
                <a:cubicBezTo>
                  <a:pt x="34" y="242"/>
                  <a:pt x="34" y="248"/>
                  <a:pt x="33" y="250"/>
                </a:cubicBezTo>
                <a:cubicBezTo>
                  <a:pt x="32" y="252"/>
                  <a:pt x="32" y="257"/>
                  <a:pt x="33" y="258"/>
                </a:cubicBezTo>
                <a:cubicBezTo>
                  <a:pt x="35" y="259"/>
                  <a:pt x="38" y="259"/>
                  <a:pt x="40" y="258"/>
                </a:cubicBezTo>
                <a:cubicBezTo>
                  <a:pt x="41" y="258"/>
                  <a:pt x="42" y="249"/>
                  <a:pt x="42" y="248"/>
                </a:cubicBezTo>
                <a:cubicBezTo>
                  <a:pt x="42" y="247"/>
                  <a:pt x="45" y="240"/>
                  <a:pt x="44" y="237"/>
                </a:cubicBezTo>
                <a:cubicBezTo>
                  <a:pt x="44" y="236"/>
                  <a:pt x="43" y="229"/>
                  <a:pt x="43" y="227"/>
                </a:cubicBezTo>
                <a:cubicBezTo>
                  <a:pt x="43" y="226"/>
                  <a:pt x="44" y="216"/>
                  <a:pt x="45" y="215"/>
                </a:cubicBezTo>
                <a:cubicBezTo>
                  <a:pt x="45" y="213"/>
                  <a:pt x="46" y="199"/>
                  <a:pt x="46" y="199"/>
                </a:cubicBezTo>
                <a:cubicBezTo>
                  <a:pt x="46" y="198"/>
                  <a:pt x="46" y="197"/>
                  <a:pt x="46" y="197"/>
                </a:cubicBezTo>
                <a:cubicBezTo>
                  <a:pt x="50" y="196"/>
                  <a:pt x="50" y="196"/>
                  <a:pt x="50" y="196"/>
                </a:cubicBezTo>
                <a:cubicBezTo>
                  <a:pt x="50" y="205"/>
                  <a:pt x="50" y="205"/>
                  <a:pt x="50" y="205"/>
                </a:cubicBezTo>
                <a:cubicBezTo>
                  <a:pt x="50" y="216"/>
                  <a:pt x="50" y="216"/>
                  <a:pt x="50" y="216"/>
                </a:cubicBezTo>
                <a:cubicBezTo>
                  <a:pt x="50" y="225"/>
                  <a:pt x="50" y="225"/>
                  <a:pt x="50" y="225"/>
                </a:cubicBezTo>
                <a:cubicBezTo>
                  <a:pt x="50" y="225"/>
                  <a:pt x="49" y="230"/>
                  <a:pt x="48" y="232"/>
                </a:cubicBezTo>
                <a:cubicBezTo>
                  <a:pt x="47" y="234"/>
                  <a:pt x="48" y="235"/>
                  <a:pt x="48" y="235"/>
                </a:cubicBezTo>
                <a:cubicBezTo>
                  <a:pt x="48" y="236"/>
                  <a:pt x="52" y="238"/>
                  <a:pt x="53" y="239"/>
                </a:cubicBezTo>
                <a:cubicBezTo>
                  <a:pt x="54" y="240"/>
                  <a:pt x="58" y="243"/>
                  <a:pt x="59" y="244"/>
                </a:cubicBezTo>
                <a:cubicBezTo>
                  <a:pt x="59" y="244"/>
                  <a:pt x="62" y="245"/>
                  <a:pt x="64" y="245"/>
                </a:cubicBezTo>
                <a:cubicBezTo>
                  <a:pt x="65" y="244"/>
                  <a:pt x="65" y="242"/>
                  <a:pt x="65" y="241"/>
                </a:cubicBezTo>
                <a:cubicBezTo>
                  <a:pt x="65" y="241"/>
                  <a:pt x="62" y="238"/>
                  <a:pt x="61" y="237"/>
                </a:cubicBezTo>
                <a:cubicBezTo>
                  <a:pt x="60" y="236"/>
                  <a:pt x="58" y="231"/>
                  <a:pt x="57" y="228"/>
                </a:cubicBezTo>
                <a:cubicBezTo>
                  <a:pt x="56" y="225"/>
                  <a:pt x="60" y="214"/>
                  <a:pt x="60" y="214"/>
                </a:cubicBezTo>
                <a:cubicBezTo>
                  <a:pt x="64" y="196"/>
                  <a:pt x="64" y="196"/>
                  <a:pt x="64" y="196"/>
                </a:cubicBezTo>
                <a:cubicBezTo>
                  <a:pt x="64" y="196"/>
                  <a:pt x="70" y="195"/>
                  <a:pt x="70" y="194"/>
                </a:cubicBezTo>
                <a:cubicBezTo>
                  <a:pt x="70" y="194"/>
                  <a:pt x="71" y="155"/>
                  <a:pt x="71" y="155"/>
                </a:cubicBezTo>
                <a:cubicBezTo>
                  <a:pt x="72" y="139"/>
                  <a:pt x="72" y="139"/>
                  <a:pt x="72" y="139"/>
                </a:cubicBezTo>
                <a:cubicBezTo>
                  <a:pt x="72" y="139"/>
                  <a:pt x="72" y="128"/>
                  <a:pt x="72" y="127"/>
                </a:cubicBezTo>
                <a:cubicBezTo>
                  <a:pt x="72" y="126"/>
                  <a:pt x="72" y="121"/>
                  <a:pt x="72" y="119"/>
                </a:cubicBezTo>
                <a:cubicBezTo>
                  <a:pt x="72" y="119"/>
                  <a:pt x="72" y="119"/>
                  <a:pt x="72" y="120"/>
                </a:cubicBezTo>
                <a:cubicBezTo>
                  <a:pt x="72" y="121"/>
                  <a:pt x="73" y="122"/>
                  <a:pt x="73" y="122"/>
                </a:cubicBezTo>
                <a:cubicBezTo>
                  <a:pt x="73" y="122"/>
                  <a:pt x="75" y="130"/>
                  <a:pt x="75" y="133"/>
                </a:cubicBezTo>
                <a:cubicBezTo>
                  <a:pt x="75" y="135"/>
                  <a:pt x="76" y="140"/>
                  <a:pt x="76" y="140"/>
                </a:cubicBezTo>
                <a:cubicBezTo>
                  <a:pt x="76" y="140"/>
                  <a:pt x="76" y="145"/>
                  <a:pt x="75" y="145"/>
                </a:cubicBezTo>
                <a:cubicBezTo>
                  <a:pt x="75" y="145"/>
                  <a:pt x="74" y="146"/>
                  <a:pt x="75" y="146"/>
                </a:cubicBezTo>
                <a:cubicBezTo>
                  <a:pt x="75" y="147"/>
                  <a:pt x="75" y="147"/>
                  <a:pt x="74" y="147"/>
                </a:cubicBezTo>
                <a:cubicBezTo>
                  <a:pt x="74" y="147"/>
                  <a:pt x="74" y="147"/>
                  <a:pt x="74" y="148"/>
                </a:cubicBezTo>
                <a:cubicBezTo>
                  <a:pt x="74" y="148"/>
                  <a:pt x="74" y="148"/>
                  <a:pt x="74" y="148"/>
                </a:cubicBezTo>
                <a:cubicBezTo>
                  <a:pt x="74" y="148"/>
                  <a:pt x="74" y="149"/>
                  <a:pt x="74" y="149"/>
                </a:cubicBezTo>
                <a:cubicBezTo>
                  <a:pt x="74" y="149"/>
                  <a:pt x="75" y="149"/>
                  <a:pt x="75" y="149"/>
                </a:cubicBezTo>
                <a:cubicBezTo>
                  <a:pt x="75" y="149"/>
                  <a:pt x="77" y="149"/>
                  <a:pt x="77" y="149"/>
                </a:cubicBezTo>
                <a:cubicBezTo>
                  <a:pt x="77" y="149"/>
                  <a:pt x="76" y="150"/>
                  <a:pt x="76" y="151"/>
                </a:cubicBezTo>
                <a:cubicBezTo>
                  <a:pt x="76" y="151"/>
                  <a:pt x="76" y="151"/>
                  <a:pt x="77" y="151"/>
                </a:cubicBezTo>
                <a:cubicBezTo>
                  <a:pt x="76" y="156"/>
                  <a:pt x="75" y="164"/>
                  <a:pt x="76" y="174"/>
                </a:cubicBezTo>
                <a:cubicBezTo>
                  <a:pt x="77" y="194"/>
                  <a:pt x="78" y="219"/>
                  <a:pt x="78" y="222"/>
                </a:cubicBezTo>
                <a:cubicBezTo>
                  <a:pt x="77" y="225"/>
                  <a:pt x="79" y="229"/>
                  <a:pt x="79" y="229"/>
                </a:cubicBezTo>
                <a:cubicBezTo>
                  <a:pt x="79" y="230"/>
                  <a:pt x="77" y="234"/>
                  <a:pt x="76" y="236"/>
                </a:cubicBezTo>
                <a:cubicBezTo>
                  <a:pt x="76" y="237"/>
                  <a:pt x="78" y="240"/>
                  <a:pt x="78" y="242"/>
                </a:cubicBezTo>
                <a:cubicBezTo>
                  <a:pt x="79" y="244"/>
                  <a:pt x="79" y="251"/>
                  <a:pt x="79" y="252"/>
                </a:cubicBezTo>
                <a:cubicBezTo>
                  <a:pt x="79" y="252"/>
                  <a:pt x="81" y="256"/>
                  <a:pt x="83" y="258"/>
                </a:cubicBezTo>
                <a:cubicBezTo>
                  <a:pt x="86" y="259"/>
                  <a:pt x="96" y="259"/>
                  <a:pt x="96" y="257"/>
                </a:cubicBezTo>
                <a:cubicBezTo>
                  <a:pt x="96" y="256"/>
                  <a:pt x="97" y="253"/>
                  <a:pt x="95" y="250"/>
                </a:cubicBezTo>
                <a:cubicBezTo>
                  <a:pt x="94" y="247"/>
                  <a:pt x="94" y="244"/>
                  <a:pt x="94" y="244"/>
                </a:cubicBezTo>
                <a:cubicBezTo>
                  <a:pt x="96" y="242"/>
                  <a:pt x="96" y="242"/>
                  <a:pt x="96" y="242"/>
                </a:cubicBezTo>
                <a:cubicBezTo>
                  <a:pt x="96" y="242"/>
                  <a:pt x="97" y="242"/>
                  <a:pt x="96" y="239"/>
                </a:cubicBezTo>
                <a:cubicBezTo>
                  <a:pt x="95" y="236"/>
                  <a:pt x="96" y="235"/>
                  <a:pt x="96" y="233"/>
                </a:cubicBezTo>
                <a:cubicBezTo>
                  <a:pt x="97" y="231"/>
                  <a:pt x="98" y="229"/>
                  <a:pt x="97" y="226"/>
                </a:cubicBezTo>
                <a:cubicBezTo>
                  <a:pt x="96" y="223"/>
                  <a:pt x="96" y="208"/>
                  <a:pt x="96" y="208"/>
                </a:cubicBezTo>
                <a:cubicBezTo>
                  <a:pt x="96" y="208"/>
                  <a:pt x="96" y="196"/>
                  <a:pt x="98" y="186"/>
                </a:cubicBezTo>
                <a:cubicBezTo>
                  <a:pt x="100" y="177"/>
                  <a:pt x="106" y="161"/>
                  <a:pt x="106" y="160"/>
                </a:cubicBezTo>
                <a:cubicBezTo>
                  <a:pt x="107" y="159"/>
                  <a:pt x="107" y="157"/>
                  <a:pt x="109" y="161"/>
                </a:cubicBezTo>
                <a:cubicBezTo>
                  <a:pt x="111" y="165"/>
                  <a:pt x="115" y="183"/>
                  <a:pt x="115" y="183"/>
                </a:cubicBezTo>
                <a:cubicBezTo>
                  <a:pt x="115" y="183"/>
                  <a:pt x="118" y="199"/>
                  <a:pt x="118" y="202"/>
                </a:cubicBezTo>
                <a:cubicBezTo>
                  <a:pt x="118" y="205"/>
                  <a:pt x="123" y="227"/>
                  <a:pt x="124" y="227"/>
                </a:cubicBezTo>
                <a:cubicBezTo>
                  <a:pt x="124" y="228"/>
                  <a:pt x="125" y="228"/>
                  <a:pt x="125" y="228"/>
                </a:cubicBezTo>
                <a:cubicBezTo>
                  <a:pt x="122" y="237"/>
                  <a:pt x="121" y="244"/>
                  <a:pt x="121" y="244"/>
                </a:cubicBezTo>
                <a:cubicBezTo>
                  <a:pt x="121" y="244"/>
                  <a:pt x="122" y="244"/>
                  <a:pt x="124" y="245"/>
                </a:cubicBezTo>
                <a:cubicBezTo>
                  <a:pt x="124" y="245"/>
                  <a:pt x="123" y="252"/>
                  <a:pt x="123" y="253"/>
                </a:cubicBezTo>
                <a:cubicBezTo>
                  <a:pt x="123" y="254"/>
                  <a:pt x="124" y="255"/>
                  <a:pt x="126" y="257"/>
                </a:cubicBezTo>
                <a:cubicBezTo>
                  <a:pt x="128" y="258"/>
                  <a:pt x="132" y="259"/>
                  <a:pt x="134" y="259"/>
                </a:cubicBezTo>
                <a:cubicBezTo>
                  <a:pt x="135" y="258"/>
                  <a:pt x="135" y="257"/>
                  <a:pt x="135" y="256"/>
                </a:cubicBezTo>
                <a:cubicBezTo>
                  <a:pt x="135" y="255"/>
                  <a:pt x="135" y="247"/>
                  <a:pt x="135" y="247"/>
                </a:cubicBezTo>
                <a:cubicBezTo>
                  <a:pt x="135" y="246"/>
                  <a:pt x="135" y="246"/>
                  <a:pt x="135" y="246"/>
                </a:cubicBezTo>
                <a:cubicBezTo>
                  <a:pt x="136" y="246"/>
                  <a:pt x="136" y="246"/>
                  <a:pt x="136" y="246"/>
                </a:cubicBezTo>
                <a:cubicBezTo>
                  <a:pt x="137" y="246"/>
                  <a:pt x="137" y="246"/>
                  <a:pt x="137" y="246"/>
                </a:cubicBezTo>
                <a:cubicBezTo>
                  <a:pt x="139" y="248"/>
                  <a:pt x="143" y="250"/>
                  <a:pt x="144" y="250"/>
                </a:cubicBezTo>
                <a:cubicBezTo>
                  <a:pt x="146" y="251"/>
                  <a:pt x="151" y="251"/>
                  <a:pt x="152" y="250"/>
                </a:cubicBezTo>
                <a:cubicBezTo>
                  <a:pt x="153" y="248"/>
                  <a:pt x="153" y="247"/>
                  <a:pt x="151" y="244"/>
                </a:cubicBezTo>
                <a:cubicBezTo>
                  <a:pt x="148" y="241"/>
                  <a:pt x="145" y="238"/>
                  <a:pt x="143" y="235"/>
                </a:cubicBezTo>
                <a:cubicBezTo>
                  <a:pt x="142" y="234"/>
                  <a:pt x="142" y="232"/>
                  <a:pt x="141" y="230"/>
                </a:cubicBezTo>
                <a:cubicBezTo>
                  <a:pt x="141" y="229"/>
                  <a:pt x="141" y="229"/>
                  <a:pt x="142" y="228"/>
                </a:cubicBezTo>
                <a:cubicBezTo>
                  <a:pt x="142" y="224"/>
                  <a:pt x="146" y="212"/>
                  <a:pt x="147" y="209"/>
                </a:cubicBezTo>
                <a:cubicBezTo>
                  <a:pt x="148" y="205"/>
                  <a:pt x="154" y="184"/>
                  <a:pt x="155" y="180"/>
                </a:cubicBezTo>
                <a:cubicBezTo>
                  <a:pt x="156" y="175"/>
                  <a:pt x="160" y="150"/>
                  <a:pt x="161" y="146"/>
                </a:cubicBezTo>
                <a:cubicBezTo>
                  <a:pt x="161" y="143"/>
                  <a:pt x="162" y="142"/>
                  <a:pt x="162" y="141"/>
                </a:cubicBezTo>
                <a:cubicBezTo>
                  <a:pt x="162" y="141"/>
                  <a:pt x="163" y="140"/>
                  <a:pt x="163" y="141"/>
                </a:cubicBezTo>
                <a:cubicBezTo>
                  <a:pt x="163" y="142"/>
                  <a:pt x="163" y="142"/>
                  <a:pt x="164" y="150"/>
                </a:cubicBezTo>
                <a:cubicBezTo>
                  <a:pt x="164" y="158"/>
                  <a:pt x="166" y="180"/>
                  <a:pt x="166" y="183"/>
                </a:cubicBezTo>
                <a:cubicBezTo>
                  <a:pt x="166" y="186"/>
                  <a:pt x="165" y="217"/>
                  <a:pt x="165" y="220"/>
                </a:cubicBezTo>
                <a:cubicBezTo>
                  <a:pt x="165" y="222"/>
                  <a:pt x="165" y="237"/>
                  <a:pt x="165" y="239"/>
                </a:cubicBezTo>
                <a:cubicBezTo>
                  <a:pt x="165" y="242"/>
                  <a:pt x="164" y="246"/>
                  <a:pt x="164" y="247"/>
                </a:cubicBezTo>
                <a:cubicBezTo>
                  <a:pt x="164" y="247"/>
                  <a:pt x="165" y="247"/>
                  <a:pt x="165" y="247"/>
                </a:cubicBezTo>
                <a:cubicBezTo>
                  <a:pt x="162" y="249"/>
                  <a:pt x="160" y="254"/>
                  <a:pt x="160" y="255"/>
                </a:cubicBezTo>
                <a:cubicBezTo>
                  <a:pt x="160" y="256"/>
                  <a:pt x="161" y="256"/>
                  <a:pt x="163" y="257"/>
                </a:cubicBezTo>
                <a:cubicBezTo>
                  <a:pt x="164" y="257"/>
                  <a:pt x="165" y="257"/>
                  <a:pt x="167" y="257"/>
                </a:cubicBezTo>
                <a:cubicBezTo>
                  <a:pt x="167" y="257"/>
                  <a:pt x="167" y="258"/>
                  <a:pt x="167" y="258"/>
                </a:cubicBezTo>
                <a:cubicBezTo>
                  <a:pt x="167" y="259"/>
                  <a:pt x="172" y="259"/>
                  <a:pt x="174" y="258"/>
                </a:cubicBezTo>
                <a:cubicBezTo>
                  <a:pt x="177" y="257"/>
                  <a:pt x="178" y="256"/>
                  <a:pt x="178" y="255"/>
                </a:cubicBezTo>
                <a:cubicBezTo>
                  <a:pt x="178" y="255"/>
                  <a:pt x="178" y="253"/>
                  <a:pt x="178" y="252"/>
                </a:cubicBezTo>
                <a:cubicBezTo>
                  <a:pt x="179" y="251"/>
                  <a:pt x="180" y="250"/>
                  <a:pt x="180" y="250"/>
                </a:cubicBezTo>
                <a:cubicBezTo>
                  <a:pt x="181" y="249"/>
                  <a:pt x="186" y="247"/>
                  <a:pt x="188" y="246"/>
                </a:cubicBezTo>
                <a:cubicBezTo>
                  <a:pt x="190" y="246"/>
                  <a:pt x="189" y="240"/>
                  <a:pt x="189" y="238"/>
                </a:cubicBezTo>
                <a:cubicBezTo>
                  <a:pt x="188" y="235"/>
                  <a:pt x="187" y="233"/>
                  <a:pt x="187" y="233"/>
                </a:cubicBezTo>
                <a:cubicBezTo>
                  <a:pt x="187" y="233"/>
                  <a:pt x="188" y="232"/>
                  <a:pt x="188" y="230"/>
                </a:cubicBezTo>
                <a:cubicBezTo>
                  <a:pt x="189" y="228"/>
                  <a:pt x="194" y="210"/>
                  <a:pt x="196" y="206"/>
                </a:cubicBezTo>
                <a:cubicBezTo>
                  <a:pt x="198" y="202"/>
                  <a:pt x="199" y="189"/>
                  <a:pt x="199" y="189"/>
                </a:cubicBezTo>
                <a:cubicBezTo>
                  <a:pt x="199" y="189"/>
                  <a:pt x="206" y="187"/>
                  <a:pt x="207" y="186"/>
                </a:cubicBezTo>
                <a:cubicBezTo>
                  <a:pt x="209" y="185"/>
                  <a:pt x="209" y="185"/>
                  <a:pt x="209" y="183"/>
                </a:cubicBezTo>
                <a:cubicBezTo>
                  <a:pt x="209" y="181"/>
                  <a:pt x="213" y="162"/>
                  <a:pt x="214" y="159"/>
                </a:cubicBezTo>
                <a:cubicBezTo>
                  <a:pt x="215" y="156"/>
                  <a:pt x="216" y="156"/>
                  <a:pt x="217" y="157"/>
                </a:cubicBezTo>
                <a:cubicBezTo>
                  <a:pt x="218" y="158"/>
                  <a:pt x="222" y="183"/>
                  <a:pt x="222" y="183"/>
                </a:cubicBezTo>
                <a:cubicBezTo>
                  <a:pt x="222" y="183"/>
                  <a:pt x="222" y="186"/>
                  <a:pt x="222" y="186"/>
                </a:cubicBezTo>
                <a:cubicBezTo>
                  <a:pt x="223" y="186"/>
                  <a:pt x="227" y="187"/>
                  <a:pt x="229" y="187"/>
                </a:cubicBezTo>
                <a:cubicBezTo>
                  <a:pt x="231" y="188"/>
                  <a:pt x="235" y="187"/>
                  <a:pt x="235" y="187"/>
                </a:cubicBezTo>
                <a:cubicBezTo>
                  <a:pt x="235" y="188"/>
                  <a:pt x="236" y="198"/>
                  <a:pt x="237" y="201"/>
                </a:cubicBezTo>
                <a:cubicBezTo>
                  <a:pt x="237" y="203"/>
                  <a:pt x="241" y="212"/>
                  <a:pt x="241" y="213"/>
                </a:cubicBezTo>
                <a:cubicBezTo>
                  <a:pt x="242" y="215"/>
                  <a:pt x="247" y="233"/>
                  <a:pt x="247" y="235"/>
                </a:cubicBezTo>
                <a:cubicBezTo>
                  <a:pt x="247" y="236"/>
                  <a:pt x="246" y="236"/>
                  <a:pt x="245" y="238"/>
                </a:cubicBezTo>
                <a:cubicBezTo>
                  <a:pt x="245" y="239"/>
                  <a:pt x="245" y="241"/>
                  <a:pt x="244" y="243"/>
                </a:cubicBezTo>
                <a:cubicBezTo>
                  <a:pt x="244" y="245"/>
                  <a:pt x="244" y="247"/>
                  <a:pt x="245" y="248"/>
                </a:cubicBezTo>
                <a:cubicBezTo>
                  <a:pt x="245" y="249"/>
                  <a:pt x="249" y="250"/>
                  <a:pt x="251" y="251"/>
                </a:cubicBezTo>
                <a:cubicBezTo>
                  <a:pt x="252" y="251"/>
                  <a:pt x="253" y="252"/>
                  <a:pt x="253" y="253"/>
                </a:cubicBezTo>
                <a:cubicBezTo>
                  <a:pt x="253" y="254"/>
                  <a:pt x="253" y="255"/>
                  <a:pt x="254" y="256"/>
                </a:cubicBezTo>
                <a:cubicBezTo>
                  <a:pt x="254" y="256"/>
                  <a:pt x="256" y="257"/>
                  <a:pt x="259" y="257"/>
                </a:cubicBezTo>
                <a:cubicBezTo>
                  <a:pt x="260" y="258"/>
                  <a:pt x="262" y="258"/>
                  <a:pt x="264" y="259"/>
                </a:cubicBezTo>
                <a:cubicBezTo>
                  <a:pt x="266" y="259"/>
                  <a:pt x="270" y="259"/>
                  <a:pt x="271" y="258"/>
                </a:cubicBezTo>
                <a:cubicBezTo>
                  <a:pt x="272" y="257"/>
                  <a:pt x="273" y="256"/>
                  <a:pt x="272" y="254"/>
                </a:cubicBezTo>
                <a:cubicBezTo>
                  <a:pt x="272" y="253"/>
                  <a:pt x="269" y="250"/>
                  <a:pt x="266" y="247"/>
                </a:cubicBezTo>
                <a:cubicBezTo>
                  <a:pt x="266" y="246"/>
                  <a:pt x="266" y="245"/>
                  <a:pt x="266" y="245"/>
                </a:cubicBezTo>
                <a:cubicBezTo>
                  <a:pt x="266" y="244"/>
                  <a:pt x="268" y="244"/>
                  <a:pt x="268" y="241"/>
                </a:cubicBezTo>
                <a:cubicBezTo>
                  <a:pt x="269" y="239"/>
                  <a:pt x="268" y="237"/>
                  <a:pt x="268" y="236"/>
                </a:cubicBezTo>
                <a:cubicBezTo>
                  <a:pt x="268" y="234"/>
                  <a:pt x="268" y="235"/>
                  <a:pt x="268" y="233"/>
                </a:cubicBezTo>
                <a:cubicBezTo>
                  <a:pt x="268" y="232"/>
                  <a:pt x="268" y="231"/>
                  <a:pt x="268" y="229"/>
                </a:cubicBezTo>
                <a:cubicBezTo>
                  <a:pt x="268" y="228"/>
                  <a:pt x="270" y="218"/>
                  <a:pt x="270" y="218"/>
                </a:cubicBezTo>
                <a:cubicBezTo>
                  <a:pt x="270" y="218"/>
                  <a:pt x="270" y="217"/>
                  <a:pt x="272" y="217"/>
                </a:cubicBezTo>
                <a:cubicBezTo>
                  <a:pt x="273" y="216"/>
                  <a:pt x="275" y="211"/>
                  <a:pt x="275" y="212"/>
                </a:cubicBezTo>
                <a:cubicBezTo>
                  <a:pt x="275" y="213"/>
                  <a:pt x="273" y="232"/>
                  <a:pt x="273" y="232"/>
                </a:cubicBezTo>
                <a:cubicBezTo>
                  <a:pt x="273" y="232"/>
                  <a:pt x="273" y="232"/>
                  <a:pt x="272" y="233"/>
                </a:cubicBezTo>
                <a:cubicBezTo>
                  <a:pt x="272" y="233"/>
                  <a:pt x="270" y="239"/>
                  <a:pt x="270" y="240"/>
                </a:cubicBezTo>
                <a:cubicBezTo>
                  <a:pt x="270" y="242"/>
                  <a:pt x="270" y="242"/>
                  <a:pt x="272" y="245"/>
                </a:cubicBezTo>
                <a:cubicBezTo>
                  <a:pt x="275" y="247"/>
                  <a:pt x="276" y="246"/>
                  <a:pt x="277" y="248"/>
                </a:cubicBezTo>
                <a:cubicBezTo>
                  <a:pt x="278" y="249"/>
                  <a:pt x="278" y="250"/>
                  <a:pt x="280" y="253"/>
                </a:cubicBezTo>
                <a:cubicBezTo>
                  <a:pt x="281" y="257"/>
                  <a:pt x="283" y="258"/>
                  <a:pt x="284" y="259"/>
                </a:cubicBezTo>
                <a:cubicBezTo>
                  <a:pt x="286" y="259"/>
                  <a:pt x="292" y="258"/>
                  <a:pt x="292" y="255"/>
                </a:cubicBezTo>
                <a:cubicBezTo>
                  <a:pt x="292" y="252"/>
                  <a:pt x="290" y="249"/>
                  <a:pt x="288" y="247"/>
                </a:cubicBezTo>
                <a:cubicBezTo>
                  <a:pt x="287" y="245"/>
                  <a:pt x="283" y="241"/>
                  <a:pt x="281" y="238"/>
                </a:cubicBezTo>
                <a:cubicBezTo>
                  <a:pt x="280" y="235"/>
                  <a:pt x="281" y="229"/>
                  <a:pt x="282" y="226"/>
                </a:cubicBezTo>
                <a:cubicBezTo>
                  <a:pt x="283" y="223"/>
                  <a:pt x="286" y="211"/>
                  <a:pt x="286" y="211"/>
                </a:cubicBezTo>
                <a:cubicBezTo>
                  <a:pt x="286" y="211"/>
                  <a:pt x="286" y="211"/>
                  <a:pt x="288" y="211"/>
                </a:cubicBezTo>
                <a:cubicBezTo>
                  <a:pt x="289" y="211"/>
                  <a:pt x="289" y="209"/>
                  <a:pt x="289" y="209"/>
                </a:cubicBezTo>
                <a:cubicBezTo>
                  <a:pt x="289" y="209"/>
                  <a:pt x="291" y="203"/>
                  <a:pt x="292" y="200"/>
                </a:cubicBezTo>
                <a:cubicBezTo>
                  <a:pt x="293" y="196"/>
                  <a:pt x="292" y="197"/>
                  <a:pt x="291" y="196"/>
                </a:cubicBezTo>
                <a:cubicBezTo>
                  <a:pt x="290" y="195"/>
                  <a:pt x="289" y="195"/>
                  <a:pt x="290" y="194"/>
                </a:cubicBezTo>
                <a:cubicBezTo>
                  <a:pt x="290" y="194"/>
                  <a:pt x="291" y="183"/>
                  <a:pt x="292" y="181"/>
                </a:cubicBezTo>
                <a:cubicBezTo>
                  <a:pt x="292" y="179"/>
                  <a:pt x="294" y="165"/>
                  <a:pt x="295" y="164"/>
                </a:cubicBezTo>
                <a:cubicBezTo>
                  <a:pt x="295" y="163"/>
                  <a:pt x="298" y="148"/>
                  <a:pt x="298" y="149"/>
                </a:cubicBezTo>
                <a:cubicBezTo>
                  <a:pt x="298" y="151"/>
                  <a:pt x="299" y="151"/>
                  <a:pt x="300" y="150"/>
                </a:cubicBezTo>
                <a:cubicBezTo>
                  <a:pt x="301" y="150"/>
                  <a:pt x="301" y="148"/>
                  <a:pt x="301" y="146"/>
                </a:cubicBezTo>
                <a:cubicBezTo>
                  <a:pt x="301" y="144"/>
                  <a:pt x="302" y="145"/>
                  <a:pt x="302" y="146"/>
                </a:cubicBezTo>
                <a:cubicBezTo>
                  <a:pt x="302" y="148"/>
                  <a:pt x="301" y="151"/>
                  <a:pt x="300" y="151"/>
                </a:cubicBezTo>
                <a:cubicBezTo>
                  <a:pt x="299" y="152"/>
                  <a:pt x="298" y="152"/>
                  <a:pt x="298" y="153"/>
                </a:cubicBezTo>
                <a:cubicBezTo>
                  <a:pt x="298" y="154"/>
                  <a:pt x="299" y="155"/>
                  <a:pt x="300" y="155"/>
                </a:cubicBezTo>
                <a:cubicBezTo>
                  <a:pt x="301" y="155"/>
                  <a:pt x="302" y="154"/>
                  <a:pt x="301" y="154"/>
                </a:cubicBezTo>
                <a:cubicBezTo>
                  <a:pt x="301" y="154"/>
                  <a:pt x="301" y="154"/>
                  <a:pt x="302" y="154"/>
                </a:cubicBezTo>
                <a:cubicBezTo>
                  <a:pt x="302" y="154"/>
                  <a:pt x="306" y="152"/>
                  <a:pt x="307" y="151"/>
                </a:cubicBezTo>
                <a:cubicBezTo>
                  <a:pt x="308" y="150"/>
                  <a:pt x="308" y="148"/>
                  <a:pt x="308" y="146"/>
                </a:cubicBezTo>
                <a:cubicBezTo>
                  <a:pt x="309" y="144"/>
                  <a:pt x="309" y="142"/>
                  <a:pt x="308" y="139"/>
                </a:cubicBezTo>
                <a:close/>
                <a:moveTo>
                  <a:pt x="81" y="132"/>
                </a:moveTo>
                <a:cubicBezTo>
                  <a:pt x="80" y="130"/>
                  <a:pt x="80" y="129"/>
                  <a:pt x="80" y="129"/>
                </a:cubicBezTo>
                <a:cubicBezTo>
                  <a:pt x="80" y="129"/>
                  <a:pt x="80" y="129"/>
                  <a:pt x="80" y="129"/>
                </a:cubicBezTo>
                <a:cubicBezTo>
                  <a:pt x="81" y="129"/>
                  <a:pt x="81" y="129"/>
                  <a:pt x="81" y="129"/>
                </a:cubicBezTo>
                <a:cubicBezTo>
                  <a:pt x="81" y="129"/>
                  <a:pt x="81" y="130"/>
                  <a:pt x="81" y="132"/>
                </a:cubicBezTo>
                <a:close/>
                <a:moveTo>
                  <a:pt x="140" y="94"/>
                </a:moveTo>
                <a:cubicBezTo>
                  <a:pt x="141" y="95"/>
                  <a:pt x="141" y="97"/>
                  <a:pt x="141" y="98"/>
                </a:cubicBezTo>
                <a:cubicBezTo>
                  <a:pt x="141" y="99"/>
                  <a:pt x="141" y="99"/>
                  <a:pt x="141" y="100"/>
                </a:cubicBezTo>
                <a:cubicBezTo>
                  <a:pt x="141" y="98"/>
                  <a:pt x="140" y="96"/>
                  <a:pt x="140" y="94"/>
                </a:cubicBezTo>
                <a:close/>
                <a:moveTo>
                  <a:pt x="136" y="173"/>
                </a:moveTo>
                <a:cubicBezTo>
                  <a:pt x="135" y="158"/>
                  <a:pt x="132" y="136"/>
                  <a:pt x="133" y="132"/>
                </a:cubicBezTo>
                <a:cubicBezTo>
                  <a:pt x="134" y="130"/>
                  <a:pt x="138" y="119"/>
                  <a:pt x="140" y="112"/>
                </a:cubicBezTo>
                <a:cubicBezTo>
                  <a:pt x="140" y="112"/>
                  <a:pt x="140" y="113"/>
                  <a:pt x="140" y="113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39" y="129"/>
                  <a:pt x="139" y="129"/>
                  <a:pt x="138" y="145"/>
                </a:cubicBezTo>
                <a:cubicBezTo>
                  <a:pt x="136" y="160"/>
                  <a:pt x="138" y="179"/>
                  <a:pt x="137" y="183"/>
                </a:cubicBezTo>
                <a:cubicBezTo>
                  <a:pt x="137" y="183"/>
                  <a:pt x="137" y="184"/>
                  <a:pt x="136" y="186"/>
                </a:cubicBezTo>
                <a:cubicBezTo>
                  <a:pt x="136" y="182"/>
                  <a:pt x="136" y="177"/>
                  <a:pt x="136" y="173"/>
                </a:cubicBezTo>
                <a:close/>
                <a:moveTo>
                  <a:pt x="192" y="80"/>
                </a:moveTo>
                <a:cubicBezTo>
                  <a:pt x="192" y="80"/>
                  <a:pt x="193" y="82"/>
                  <a:pt x="193" y="84"/>
                </a:cubicBezTo>
                <a:cubicBezTo>
                  <a:pt x="193" y="84"/>
                  <a:pt x="192" y="92"/>
                  <a:pt x="191" y="99"/>
                </a:cubicBezTo>
                <a:cubicBezTo>
                  <a:pt x="191" y="97"/>
                  <a:pt x="190" y="96"/>
                  <a:pt x="190" y="95"/>
                </a:cubicBezTo>
                <a:cubicBezTo>
                  <a:pt x="190" y="94"/>
                  <a:pt x="189" y="89"/>
                  <a:pt x="188" y="84"/>
                </a:cubicBezTo>
                <a:cubicBezTo>
                  <a:pt x="188" y="83"/>
                  <a:pt x="187" y="81"/>
                  <a:pt x="187" y="79"/>
                </a:cubicBezTo>
                <a:cubicBezTo>
                  <a:pt x="189" y="80"/>
                  <a:pt x="192" y="80"/>
                  <a:pt x="192" y="80"/>
                </a:cubicBezTo>
                <a:close/>
                <a:moveTo>
                  <a:pt x="175" y="80"/>
                </a:moveTo>
                <a:cubicBezTo>
                  <a:pt x="175" y="81"/>
                  <a:pt x="175" y="81"/>
                  <a:pt x="174" y="82"/>
                </a:cubicBezTo>
                <a:cubicBezTo>
                  <a:pt x="175" y="81"/>
                  <a:pt x="175" y="80"/>
                  <a:pt x="175" y="80"/>
                </a:cubicBezTo>
                <a:cubicBezTo>
                  <a:pt x="174" y="76"/>
                  <a:pt x="174" y="76"/>
                  <a:pt x="174" y="76"/>
                </a:cubicBezTo>
                <a:cubicBezTo>
                  <a:pt x="175" y="78"/>
                  <a:pt x="175" y="79"/>
                  <a:pt x="175" y="80"/>
                </a:cubicBezTo>
                <a:close/>
                <a:moveTo>
                  <a:pt x="174" y="88"/>
                </a:moveTo>
                <a:cubicBezTo>
                  <a:pt x="174" y="86"/>
                  <a:pt x="174" y="84"/>
                  <a:pt x="174" y="83"/>
                </a:cubicBezTo>
                <a:cubicBezTo>
                  <a:pt x="175" y="83"/>
                  <a:pt x="177" y="82"/>
                  <a:pt x="178" y="79"/>
                </a:cubicBezTo>
                <a:cubicBezTo>
                  <a:pt x="179" y="84"/>
                  <a:pt x="179" y="88"/>
                  <a:pt x="179" y="89"/>
                </a:cubicBezTo>
                <a:cubicBezTo>
                  <a:pt x="179" y="91"/>
                  <a:pt x="179" y="96"/>
                  <a:pt x="181" y="102"/>
                </a:cubicBezTo>
                <a:cubicBezTo>
                  <a:pt x="182" y="109"/>
                  <a:pt x="185" y="120"/>
                  <a:pt x="186" y="123"/>
                </a:cubicBezTo>
                <a:cubicBezTo>
                  <a:pt x="186" y="124"/>
                  <a:pt x="186" y="125"/>
                  <a:pt x="187" y="125"/>
                </a:cubicBezTo>
                <a:cubicBezTo>
                  <a:pt x="186" y="127"/>
                  <a:pt x="186" y="129"/>
                  <a:pt x="185" y="130"/>
                </a:cubicBezTo>
                <a:cubicBezTo>
                  <a:pt x="185" y="130"/>
                  <a:pt x="185" y="131"/>
                  <a:pt x="185" y="131"/>
                </a:cubicBezTo>
                <a:cubicBezTo>
                  <a:pt x="184" y="124"/>
                  <a:pt x="184" y="118"/>
                  <a:pt x="183" y="114"/>
                </a:cubicBezTo>
                <a:cubicBezTo>
                  <a:pt x="182" y="112"/>
                  <a:pt x="182" y="110"/>
                  <a:pt x="181" y="110"/>
                </a:cubicBezTo>
                <a:cubicBezTo>
                  <a:pt x="181" y="110"/>
                  <a:pt x="178" y="103"/>
                  <a:pt x="178" y="103"/>
                </a:cubicBezTo>
                <a:cubicBezTo>
                  <a:pt x="179" y="103"/>
                  <a:pt x="179" y="102"/>
                  <a:pt x="179" y="102"/>
                </a:cubicBezTo>
                <a:cubicBezTo>
                  <a:pt x="179" y="102"/>
                  <a:pt x="175" y="99"/>
                  <a:pt x="175" y="97"/>
                </a:cubicBezTo>
                <a:cubicBezTo>
                  <a:pt x="174" y="95"/>
                  <a:pt x="173" y="91"/>
                  <a:pt x="174" y="88"/>
                </a:cubicBezTo>
                <a:close/>
                <a:moveTo>
                  <a:pt x="182" y="186"/>
                </a:moveTo>
                <a:cubicBezTo>
                  <a:pt x="182" y="186"/>
                  <a:pt x="182" y="186"/>
                  <a:pt x="182" y="187"/>
                </a:cubicBezTo>
                <a:cubicBezTo>
                  <a:pt x="182" y="185"/>
                  <a:pt x="182" y="183"/>
                  <a:pt x="182" y="183"/>
                </a:cubicBezTo>
                <a:cubicBezTo>
                  <a:pt x="182" y="183"/>
                  <a:pt x="182" y="181"/>
                  <a:pt x="182" y="180"/>
                </a:cubicBezTo>
                <a:cubicBezTo>
                  <a:pt x="183" y="182"/>
                  <a:pt x="183" y="183"/>
                  <a:pt x="183" y="183"/>
                </a:cubicBezTo>
                <a:cubicBezTo>
                  <a:pt x="183" y="183"/>
                  <a:pt x="183" y="184"/>
                  <a:pt x="182" y="186"/>
                </a:cubicBezTo>
                <a:close/>
                <a:moveTo>
                  <a:pt x="254" y="97"/>
                </a:moveTo>
                <a:cubicBezTo>
                  <a:pt x="254" y="95"/>
                  <a:pt x="254" y="91"/>
                  <a:pt x="254" y="92"/>
                </a:cubicBezTo>
                <a:cubicBezTo>
                  <a:pt x="254" y="93"/>
                  <a:pt x="256" y="101"/>
                  <a:pt x="256" y="104"/>
                </a:cubicBezTo>
                <a:cubicBezTo>
                  <a:pt x="256" y="105"/>
                  <a:pt x="256" y="107"/>
                  <a:pt x="255" y="109"/>
                </a:cubicBezTo>
                <a:cubicBezTo>
                  <a:pt x="255" y="107"/>
                  <a:pt x="253" y="106"/>
                  <a:pt x="254" y="97"/>
                </a:cubicBezTo>
                <a:close/>
                <a:moveTo>
                  <a:pt x="245" y="86"/>
                </a:moveTo>
                <a:cubicBezTo>
                  <a:pt x="245" y="88"/>
                  <a:pt x="244" y="91"/>
                  <a:pt x="244" y="94"/>
                </a:cubicBezTo>
                <a:cubicBezTo>
                  <a:pt x="244" y="90"/>
                  <a:pt x="243" y="86"/>
                  <a:pt x="243" y="86"/>
                </a:cubicBezTo>
                <a:cubicBezTo>
                  <a:pt x="243" y="86"/>
                  <a:pt x="244" y="86"/>
                  <a:pt x="245" y="86"/>
                </a:cubicBezTo>
                <a:close/>
                <a:moveTo>
                  <a:pt x="251" y="184"/>
                </a:moveTo>
                <a:cubicBezTo>
                  <a:pt x="252" y="183"/>
                  <a:pt x="254" y="179"/>
                  <a:pt x="253" y="174"/>
                </a:cubicBezTo>
                <a:cubicBezTo>
                  <a:pt x="252" y="168"/>
                  <a:pt x="246" y="124"/>
                  <a:pt x="246" y="120"/>
                </a:cubicBezTo>
                <a:cubicBezTo>
                  <a:pt x="246" y="119"/>
                  <a:pt x="246" y="117"/>
                  <a:pt x="246" y="114"/>
                </a:cubicBezTo>
                <a:cubicBezTo>
                  <a:pt x="248" y="121"/>
                  <a:pt x="252" y="123"/>
                  <a:pt x="255" y="125"/>
                </a:cubicBezTo>
                <a:cubicBezTo>
                  <a:pt x="255" y="129"/>
                  <a:pt x="255" y="132"/>
                  <a:pt x="255" y="135"/>
                </a:cubicBezTo>
                <a:cubicBezTo>
                  <a:pt x="256" y="140"/>
                  <a:pt x="257" y="158"/>
                  <a:pt x="258" y="160"/>
                </a:cubicBezTo>
                <a:cubicBezTo>
                  <a:pt x="258" y="162"/>
                  <a:pt x="259" y="179"/>
                  <a:pt x="259" y="180"/>
                </a:cubicBezTo>
                <a:cubicBezTo>
                  <a:pt x="259" y="182"/>
                  <a:pt x="260" y="189"/>
                  <a:pt x="260" y="189"/>
                </a:cubicBezTo>
                <a:cubicBezTo>
                  <a:pt x="259" y="190"/>
                  <a:pt x="259" y="194"/>
                  <a:pt x="258" y="195"/>
                </a:cubicBezTo>
                <a:cubicBezTo>
                  <a:pt x="257" y="196"/>
                  <a:pt x="255" y="198"/>
                  <a:pt x="255" y="200"/>
                </a:cubicBezTo>
                <a:cubicBezTo>
                  <a:pt x="255" y="202"/>
                  <a:pt x="256" y="203"/>
                  <a:pt x="256" y="205"/>
                </a:cubicBezTo>
                <a:cubicBezTo>
                  <a:pt x="257" y="206"/>
                  <a:pt x="256" y="209"/>
                  <a:pt x="256" y="211"/>
                </a:cubicBezTo>
                <a:cubicBezTo>
                  <a:pt x="257" y="213"/>
                  <a:pt x="259" y="214"/>
                  <a:pt x="259" y="215"/>
                </a:cubicBezTo>
                <a:cubicBezTo>
                  <a:pt x="260" y="215"/>
                  <a:pt x="261" y="227"/>
                  <a:pt x="261" y="229"/>
                </a:cubicBezTo>
                <a:cubicBezTo>
                  <a:pt x="261" y="230"/>
                  <a:pt x="261" y="231"/>
                  <a:pt x="261" y="233"/>
                </a:cubicBezTo>
                <a:cubicBezTo>
                  <a:pt x="261" y="234"/>
                  <a:pt x="260" y="236"/>
                  <a:pt x="260" y="236"/>
                </a:cubicBezTo>
                <a:cubicBezTo>
                  <a:pt x="260" y="237"/>
                  <a:pt x="259" y="237"/>
                  <a:pt x="259" y="238"/>
                </a:cubicBezTo>
                <a:cubicBezTo>
                  <a:pt x="259" y="238"/>
                  <a:pt x="259" y="237"/>
                  <a:pt x="258" y="237"/>
                </a:cubicBezTo>
                <a:cubicBezTo>
                  <a:pt x="258" y="237"/>
                  <a:pt x="257" y="230"/>
                  <a:pt x="256" y="227"/>
                </a:cubicBezTo>
                <a:cubicBezTo>
                  <a:pt x="256" y="224"/>
                  <a:pt x="254" y="202"/>
                  <a:pt x="254" y="198"/>
                </a:cubicBezTo>
                <a:cubicBezTo>
                  <a:pt x="253" y="193"/>
                  <a:pt x="250" y="184"/>
                  <a:pt x="251" y="184"/>
                </a:cubicBezTo>
                <a:close/>
              </a:path>
            </a:pathLst>
          </a:custGeom>
          <a:solidFill>
            <a:srgbClr val="0078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Freeform 19"/>
          <p:cNvSpPr>
            <a:spLocks noEditPoints="1"/>
          </p:cNvSpPr>
          <p:nvPr/>
        </p:nvSpPr>
        <p:spPr bwMode="auto">
          <a:xfrm>
            <a:off x="5825228" y="1145765"/>
            <a:ext cx="367355" cy="694591"/>
          </a:xfrm>
          <a:custGeom>
            <a:avLst/>
            <a:gdLst>
              <a:gd name="T0" fmla="*/ 118 w 121"/>
              <a:gd name="T1" fmla="*/ 92 h 292"/>
              <a:gd name="T2" fmla="*/ 111 w 121"/>
              <a:gd name="T3" fmla="*/ 77 h 292"/>
              <a:gd name="T4" fmla="*/ 104 w 121"/>
              <a:gd name="T5" fmla="*/ 61 h 292"/>
              <a:gd name="T6" fmla="*/ 81 w 121"/>
              <a:gd name="T7" fmla="*/ 47 h 292"/>
              <a:gd name="T8" fmla="*/ 78 w 121"/>
              <a:gd name="T9" fmla="*/ 36 h 292"/>
              <a:gd name="T10" fmla="*/ 83 w 121"/>
              <a:gd name="T11" fmla="*/ 23 h 292"/>
              <a:gd name="T12" fmla="*/ 83 w 121"/>
              <a:gd name="T13" fmla="*/ 9 h 292"/>
              <a:gd name="T14" fmla="*/ 78 w 121"/>
              <a:gd name="T15" fmla="*/ 3 h 292"/>
              <a:gd name="T16" fmla="*/ 75 w 121"/>
              <a:gd name="T17" fmla="*/ 1 h 292"/>
              <a:gd name="T18" fmla="*/ 68 w 121"/>
              <a:gd name="T19" fmla="*/ 0 h 292"/>
              <a:gd name="T20" fmla="*/ 65 w 121"/>
              <a:gd name="T21" fmla="*/ 1 h 292"/>
              <a:gd name="T22" fmla="*/ 57 w 121"/>
              <a:gd name="T23" fmla="*/ 5 h 292"/>
              <a:gd name="T24" fmla="*/ 53 w 121"/>
              <a:gd name="T25" fmla="*/ 19 h 292"/>
              <a:gd name="T26" fmla="*/ 54 w 121"/>
              <a:gd name="T27" fmla="*/ 31 h 292"/>
              <a:gd name="T28" fmla="*/ 57 w 121"/>
              <a:gd name="T29" fmla="*/ 42 h 292"/>
              <a:gd name="T30" fmla="*/ 39 w 121"/>
              <a:gd name="T31" fmla="*/ 48 h 292"/>
              <a:gd name="T32" fmla="*/ 7 w 121"/>
              <a:gd name="T33" fmla="*/ 72 h 292"/>
              <a:gd name="T34" fmla="*/ 3 w 121"/>
              <a:gd name="T35" fmla="*/ 93 h 292"/>
              <a:gd name="T36" fmla="*/ 22 w 121"/>
              <a:gd name="T37" fmla="*/ 123 h 292"/>
              <a:gd name="T38" fmla="*/ 28 w 121"/>
              <a:gd name="T39" fmla="*/ 129 h 292"/>
              <a:gd name="T40" fmla="*/ 32 w 121"/>
              <a:gd name="T41" fmla="*/ 129 h 292"/>
              <a:gd name="T42" fmla="*/ 30 w 121"/>
              <a:gd name="T43" fmla="*/ 143 h 292"/>
              <a:gd name="T44" fmla="*/ 30 w 121"/>
              <a:gd name="T45" fmla="*/ 145 h 292"/>
              <a:gd name="T46" fmla="*/ 28 w 121"/>
              <a:gd name="T47" fmla="*/ 152 h 292"/>
              <a:gd name="T48" fmla="*/ 26 w 121"/>
              <a:gd name="T49" fmla="*/ 187 h 292"/>
              <a:gd name="T50" fmla="*/ 24 w 121"/>
              <a:gd name="T51" fmla="*/ 236 h 292"/>
              <a:gd name="T52" fmla="*/ 23 w 121"/>
              <a:gd name="T53" fmla="*/ 277 h 292"/>
              <a:gd name="T54" fmla="*/ 6 w 121"/>
              <a:gd name="T55" fmla="*/ 286 h 292"/>
              <a:gd name="T56" fmla="*/ 46 w 121"/>
              <a:gd name="T57" fmla="*/ 280 h 292"/>
              <a:gd name="T58" fmla="*/ 49 w 121"/>
              <a:gd name="T59" fmla="*/ 233 h 292"/>
              <a:gd name="T60" fmla="*/ 52 w 121"/>
              <a:gd name="T61" fmla="*/ 195 h 292"/>
              <a:gd name="T62" fmla="*/ 55 w 121"/>
              <a:gd name="T63" fmla="*/ 185 h 292"/>
              <a:gd name="T64" fmla="*/ 60 w 121"/>
              <a:gd name="T65" fmla="*/ 231 h 292"/>
              <a:gd name="T66" fmla="*/ 58 w 121"/>
              <a:gd name="T67" fmla="*/ 275 h 292"/>
              <a:gd name="T68" fmla="*/ 58 w 121"/>
              <a:gd name="T69" fmla="*/ 282 h 292"/>
              <a:gd name="T70" fmla="*/ 79 w 121"/>
              <a:gd name="T71" fmla="*/ 291 h 292"/>
              <a:gd name="T72" fmla="*/ 76 w 121"/>
              <a:gd name="T73" fmla="*/ 277 h 292"/>
              <a:gd name="T74" fmla="*/ 84 w 121"/>
              <a:gd name="T75" fmla="*/ 210 h 292"/>
              <a:gd name="T76" fmla="*/ 89 w 121"/>
              <a:gd name="T77" fmla="*/ 158 h 292"/>
              <a:gd name="T78" fmla="*/ 101 w 121"/>
              <a:gd name="T79" fmla="*/ 137 h 292"/>
              <a:gd name="T80" fmla="*/ 121 w 121"/>
              <a:gd name="T81" fmla="*/ 106 h 292"/>
              <a:gd name="T82" fmla="*/ 17 w 121"/>
              <a:gd name="T83" fmla="*/ 96 h 292"/>
              <a:gd name="T84" fmla="*/ 16 w 121"/>
              <a:gd name="T85" fmla="*/ 85 h 292"/>
              <a:gd name="T86" fmla="*/ 25 w 121"/>
              <a:gd name="T87" fmla="*/ 80 h 292"/>
              <a:gd name="T88" fmla="*/ 32 w 121"/>
              <a:gd name="T89" fmla="*/ 87 h 292"/>
              <a:gd name="T90" fmla="*/ 33 w 121"/>
              <a:gd name="T91" fmla="*/ 109 h 292"/>
              <a:gd name="T92" fmla="*/ 106 w 121"/>
              <a:gd name="T93" fmla="*/ 114 h 292"/>
              <a:gd name="T94" fmla="*/ 91 w 121"/>
              <a:gd name="T95" fmla="*/ 135 h 292"/>
              <a:gd name="T96" fmla="*/ 90 w 121"/>
              <a:gd name="T97" fmla="*/ 121 h 292"/>
              <a:gd name="T98" fmla="*/ 91 w 121"/>
              <a:gd name="T99" fmla="*/ 103 h 292"/>
              <a:gd name="T100" fmla="*/ 95 w 121"/>
              <a:gd name="T101" fmla="*/ 93 h 292"/>
              <a:gd name="T102" fmla="*/ 97 w 121"/>
              <a:gd name="T103" fmla="*/ 91 h 292"/>
              <a:gd name="T104" fmla="*/ 104 w 121"/>
              <a:gd name="T105" fmla="*/ 99 h 292"/>
              <a:gd name="T106" fmla="*/ 106 w 121"/>
              <a:gd name="T107" fmla="*/ 114 h 292"/>
              <a:gd name="T108" fmla="*/ 107 w 121"/>
              <a:gd name="T109" fmla="*/ 98 h 2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1" h="292">
                <a:moveTo>
                  <a:pt x="121" y="106"/>
                </a:moveTo>
                <a:cubicBezTo>
                  <a:pt x="121" y="103"/>
                  <a:pt x="117" y="94"/>
                  <a:pt x="117" y="93"/>
                </a:cubicBezTo>
                <a:cubicBezTo>
                  <a:pt x="117" y="93"/>
                  <a:pt x="118" y="92"/>
                  <a:pt x="118" y="92"/>
                </a:cubicBezTo>
                <a:cubicBezTo>
                  <a:pt x="118" y="92"/>
                  <a:pt x="118" y="90"/>
                  <a:pt x="116" y="88"/>
                </a:cubicBezTo>
                <a:cubicBezTo>
                  <a:pt x="115" y="86"/>
                  <a:pt x="114" y="84"/>
                  <a:pt x="113" y="82"/>
                </a:cubicBezTo>
                <a:cubicBezTo>
                  <a:pt x="112" y="80"/>
                  <a:pt x="111" y="77"/>
                  <a:pt x="111" y="77"/>
                </a:cubicBezTo>
                <a:cubicBezTo>
                  <a:pt x="109" y="73"/>
                  <a:pt x="109" y="73"/>
                  <a:pt x="109" y="73"/>
                </a:cubicBezTo>
                <a:cubicBezTo>
                  <a:pt x="107" y="67"/>
                  <a:pt x="107" y="67"/>
                  <a:pt x="107" y="67"/>
                </a:cubicBezTo>
                <a:cubicBezTo>
                  <a:pt x="107" y="67"/>
                  <a:pt x="106" y="64"/>
                  <a:pt x="104" y="61"/>
                </a:cubicBezTo>
                <a:cubicBezTo>
                  <a:pt x="102" y="58"/>
                  <a:pt x="94" y="55"/>
                  <a:pt x="92" y="54"/>
                </a:cubicBezTo>
                <a:cubicBezTo>
                  <a:pt x="91" y="52"/>
                  <a:pt x="87" y="50"/>
                  <a:pt x="85" y="49"/>
                </a:cubicBezTo>
                <a:cubicBezTo>
                  <a:pt x="83" y="48"/>
                  <a:pt x="81" y="47"/>
                  <a:pt x="81" y="47"/>
                </a:cubicBezTo>
                <a:cubicBezTo>
                  <a:pt x="81" y="47"/>
                  <a:pt x="80" y="47"/>
                  <a:pt x="79" y="46"/>
                </a:cubicBezTo>
                <a:cubicBezTo>
                  <a:pt x="78" y="46"/>
                  <a:pt x="77" y="45"/>
                  <a:pt x="76" y="43"/>
                </a:cubicBezTo>
                <a:cubicBezTo>
                  <a:pt x="75" y="40"/>
                  <a:pt x="77" y="37"/>
                  <a:pt x="78" y="36"/>
                </a:cubicBezTo>
                <a:cubicBezTo>
                  <a:pt x="79" y="35"/>
                  <a:pt x="80" y="36"/>
                  <a:pt x="81" y="33"/>
                </a:cubicBezTo>
                <a:cubicBezTo>
                  <a:pt x="82" y="31"/>
                  <a:pt x="84" y="26"/>
                  <a:pt x="84" y="25"/>
                </a:cubicBezTo>
                <a:cubicBezTo>
                  <a:pt x="84" y="24"/>
                  <a:pt x="83" y="23"/>
                  <a:pt x="83" y="23"/>
                </a:cubicBezTo>
                <a:cubicBezTo>
                  <a:pt x="83" y="23"/>
                  <a:pt x="84" y="19"/>
                  <a:pt x="84" y="18"/>
                </a:cubicBezTo>
                <a:cubicBezTo>
                  <a:pt x="84" y="18"/>
                  <a:pt x="85" y="17"/>
                  <a:pt x="85" y="15"/>
                </a:cubicBezTo>
                <a:cubicBezTo>
                  <a:pt x="85" y="13"/>
                  <a:pt x="85" y="12"/>
                  <a:pt x="83" y="9"/>
                </a:cubicBezTo>
                <a:cubicBezTo>
                  <a:pt x="81" y="6"/>
                  <a:pt x="81" y="5"/>
                  <a:pt x="80" y="5"/>
                </a:cubicBezTo>
                <a:cubicBezTo>
                  <a:pt x="80" y="5"/>
                  <a:pt x="80" y="5"/>
                  <a:pt x="80" y="6"/>
                </a:cubicBezTo>
                <a:cubicBezTo>
                  <a:pt x="80" y="6"/>
                  <a:pt x="78" y="3"/>
                  <a:pt x="78" y="3"/>
                </a:cubicBezTo>
                <a:cubicBezTo>
                  <a:pt x="78" y="4"/>
                  <a:pt x="78" y="3"/>
                  <a:pt x="78" y="3"/>
                </a:cubicBezTo>
                <a:cubicBezTo>
                  <a:pt x="78" y="3"/>
                  <a:pt x="76" y="1"/>
                  <a:pt x="75" y="0"/>
                </a:cubicBezTo>
                <a:cubicBezTo>
                  <a:pt x="75" y="1"/>
                  <a:pt x="75" y="1"/>
                  <a:pt x="75" y="1"/>
                </a:cubicBezTo>
                <a:cubicBezTo>
                  <a:pt x="75" y="1"/>
                  <a:pt x="73" y="0"/>
                  <a:pt x="72" y="0"/>
                </a:cubicBezTo>
                <a:cubicBezTo>
                  <a:pt x="72" y="0"/>
                  <a:pt x="73" y="1"/>
                  <a:pt x="73" y="1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4" y="0"/>
                  <a:pt x="64" y="0"/>
                </a:cubicBezTo>
                <a:cubicBezTo>
                  <a:pt x="64" y="0"/>
                  <a:pt x="65" y="1"/>
                  <a:pt x="65" y="1"/>
                </a:cubicBezTo>
                <a:cubicBezTo>
                  <a:pt x="65" y="1"/>
                  <a:pt x="61" y="1"/>
                  <a:pt x="60" y="1"/>
                </a:cubicBezTo>
                <a:cubicBezTo>
                  <a:pt x="59" y="0"/>
                  <a:pt x="60" y="2"/>
                  <a:pt x="60" y="2"/>
                </a:cubicBezTo>
                <a:cubicBezTo>
                  <a:pt x="60" y="2"/>
                  <a:pt x="59" y="2"/>
                  <a:pt x="57" y="5"/>
                </a:cubicBezTo>
                <a:cubicBezTo>
                  <a:pt x="55" y="8"/>
                  <a:pt x="55" y="12"/>
                  <a:pt x="55" y="13"/>
                </a:cubicBezTo>
                <a:cubicBezTo>
                  <a:pt x="54" y="14"/>
                  <a:pt x="53" y="15"/>
                  <a:pt x="53" y="16"/>
                </a:cubicBezTo>
                <a:cubicBezTo>
                  <a:pt x="53" y="18"/>
                  <a:pt x="53" y="19"/>
                  <a:pt x="53" y="19"/>
                </a:cubicBezTo>
                <a:cubicBezTo>
                  <a:pt x="53" y="19"/>
                  <a:pt x="52" y="19"/>
                  <a:pt x="51" y="21"/>
                </a:cubicBezTo>
                <a:cubicBezTo>
                  <a:pt x="51" y="23"/>
                  <a:pt x="52" y="27"/>
                  <a:pt x="52" y="28"/>
                </a:cubicBezTo>
                <a:cubicBezTo>
                  <a:pt x="52" y="30"/>
                  <a:pt x="53" y="31"/>
                  <a:pt x="54" y="31"/>
                </a:cubicBezTo>
                <a:cubicBezTo>
                  <a:pt x="55" y="31"/>
                  <a:pt x="55" y="31"/>
                  <a:pt x="55" y="31"/>
                </a:cubicBezTo>
                <a:cubicBezTo>
                  <a:pt x="55" y="31"/>
                  <a:pt x="56" y="35"/>
                  <a:pt x="56" y="38"/>
                </a:cubicBezTo>
                <a:cubicBezTo>
                  <a:pt x="56" y="40"/>
                  <a:pt x="57" y="41"/>
                  <a:pt x="57" y="42"/>
                </a:cubicBezTo>
                <a:cubicBezTo>
                  <a:pt x="56" y="43"/>
                  <a:pt x="56" y="43"/>
                  <a:pt x="55" y="44"/>
                </a:cubicBezTo>
                <a:cubicBezTo>
                  <a:pt x="54" y="44"/>
                  <a:pt x="52" y="44"/>
                  <a:pt x="51" y="44"/>
                </a:cubicBezTo>
                <a:cubicBezTo>
                  <a:pt x="51" y="44"/>
                  <a:pt x="43" y="47"/>
                  <a:pt x="39" y="48"/>
                </a:cubicBezTo>
                <a:cubicBezTo>
                  <a:pt x="35" y="49"/>
                  <a:pt x="28" y="52"/>
                  <a:pt x="27" y="54"/>
                </a:cubicBezTo>
                <a:cubicBezTo>
                  <a:pt x="25" y="55"/>
                  <a:pt x="12" y="67"/>
                  <a:pt x="11" y="70"/>
                </a:cubicBezTo>
                <a:cubicBezTo>
                  <a:pt x="9" y="72"/>
                  <a:pt x="7" y="72"/>
                  <a:pt x="7" y="72"/>
                </a:cubicBezTo>
                <a:cubicBezTo>
                  <a:pt x="7" y="72"/>
                  <a:pt x="7" y="73"/>
                  <a:pt x="8" y="73"/>
                </a:cubicBezTo>
                <a:cubicBezTo>
                  <a:pt x="7" y="74"/>
                  <a:pt x="3" y="78"/>
                  <a:pt x="2" y="81"/>
                </a:cubicBezTo>
                <a:cubicBezTo>
                  <a:pt x="1" y="83"/>
                  <a:pt x="0" y="86"/>
                  <a:pt x="3" y="93"/>
                </a:cubicBezTo>
                <a:cubicBezTo>
                  <a:pt x="7" y="100"/>
                  <a:pt x="12" y="108"/>
                  <a:pt x="14" y="110"/>
                </a:cubicBezTo>
                <a:cubicBezTo>
                  <a:pt x="16" y="113"/>
                  <a:pt x="17" y="115"/>
                  <a:pt x="17" y="116"/>
                </a:cubicBezTo>
                <a:cubicBezTo>
                  <a:pt x="18" y="118"/>
                  <a:pt x="21" y="121"/>
                  <a:pt x="22" y="123"/>
                </a:cubicBezTo>
                <a:cubicBezTo>
                  <a:pt x="23" y="125"/>
                  <a:pt x="25" y="125"/>
                  <a:pt x="25" y="126"/>
                </a:cubicBezTo>
                <a:cubicBezTo>
                  <a:pt x="25" y="127"/>
                  <a:pt x="25" y="127"/>
                  <a:pt x="25" y="128"/>
                </a:cubicBezTo>
                <a:cubicBezTo>
                  <a:pt x="26" y="128"/>
                  <a:pt x="27" y="129"/>
                  <a:pt x="28" y="129"/>
                </a:cubicBezTo>
                <a:cubicBezTo>
                  <a:pt x="28" y="129"/>
                  <a:pt x="29" y="128"/>
                  <a:pt x="29" y="128"/>
                </a:cubicBezTo>
                <a:cubicBezTo>
                  <a:pt x="29" y="128"/>
                  <a:pt x="30" y="129"/>
                  <a:pt x="30" y="129"/>
                </a:cubicBezTo>
                <a:cubicBezTo>
                  <a:pt x="31" y="129"/>
                  <a:pt x="31" y="129"/>
                  <a:pt x="32" y="129"/>
                </a:cubicBezTo>
                <a:cubicBezTo>
                  <a:pt x="32" y="129"/>
                  <a:pt x="32" y="129"/>
                  <a:pt x="32" y="128"/>
                </a:cubicBezTo>
                <a:cubicBezTo>
                  <a:pt x="32" y="130"/>
                  <a:pt x="32" y="131"/>
                  <a:pt x="32" y="132"/>
                </a:cubicBezTo>
                <a:cubicBezTo>
                  <a:pt x="32" y="135"/>
                  <a:pt x="30" y="143"/>
                  <a:pt x="30" y="143"/>
                </a:cubicBezTo>
                <a:cubicBezTo>
                  <a:pt x="30" y="143"/>
                  <a:pt x="29" y="145"/>
                  <a:pt x="30" y="145"/>
                </a:cubicBezTo>
                <a:cubicBezTo>
                  <a:pt x="30" y="145"/>
                  <a:pt x="30" y="145"/>
                  <a:pt x="30" y="145"/>
                </a:cubicBezTo>
                <a:cubicBezTo>
                  <a:pt x="30" y="145"/>
                  <a:pt x="30" y="145"/>
                  <a:pt x="30" y="145"/>
                </a:cubicBezTo>
                <a:cubicBezTo>
                  <a:pt x="30" y="145"/>
                  <a:pt x="30" y="145"/>
                  <a:pt x="30" y="145"/>
                </a:cubicBezTo>
                <a:cubicBezTo>
                  <a:pt x="30" y="145"/>
                  <a:pt x="30" y="145"/>
                  <a:pt x="30" y="145"/>
                </a:cubicBezTo>
                <a:cubicBezTo>
                  <a:pt x="29" y="147"/>
                  <a:pt x="28" y="150"/>
                  <a:pt x="28" y="152"/>
                </a:cubicBezTo>
                <a:cubicBezTo>
                  <a:pt x="28" y="155"/>
                  <a:pt x="27" y="158"/>
                  <a:pt x="26" y="161"/>
                </a:cubicBezTo>
                <a:cubicBezTo>
                  <a:pt x="26" y="164"/>
                  <a:pt x="24" y="171"/>
                  <a:pt x="24" y="175"/>
                </a:cubicBezTo>
                <a:cubicBezTo>
                  <a:pt x="25" y="179"/>
                  <a:pt x="26" y="182"/>
                  <a:pt x="26" y="187"/>
                </a:cubicBezTo>
                <a:cubicBezTo>
                  <a:pt x="25" y="191"/>
                  <a:pt x="26" y="191"/>
                  <a:pt x="25" y="200"/>
                </a:cubicBezTo>
                <a:cubicBezTo>
                  <a:pt x="25" y="210"/>
                  <a:pt x="25" y="212"/>
                  <a:pt x="24" y="217"/>
                </a:cubicBezTo>
                <a:cubicBezTo>
                  <a:pt x="22" y="223"/>
                  <a:pt x="24" y="231"/>
                  <a:pt x="24" y="236"/>
                </a:cubicBezTo>
                <a:cubicBezTo>
                  <a:pt x="25" y="241"/>
                  <a:pt x="26" y="242"/>
                  <a:pt x="25" y="250"/>
                </a:cubicBezTo>
                <a:cubicBezTo>
                  <a:pt x="24" y="258"/>
                  <a:pt x="23" y="268"/>
                  <a:pt x="23" y="271"/>
                </a:cubicBezTo>
                <a:cubicBezTo>
                  <a:pt x="23" y="274"/>
                  <a:pt x="23" y="277"/>
                  <a:pt x="23" y="277"/>
                </a:cubicBezTo>
                <a:cubicBezTo>
                  <a:pt x="23" y="277"/>
                  <a:pt x="24" y="278"/>
                  <a:pt x="25" y="278"/>
                </a:cubicBezTo>
                <a:cubicBezTo>
                  <a:pt x="24" y="279"/>
                  <a:pt x="21" y="281"/>
                  <a:pt x="17" y="281"/>
                </a:cubicBezTo>
                <a:cubicBezTo>
                  <a:pt x="13" y="282"/>
                  <a:pt x="6" y="282"/>
                  <a:pt x="6" y="286"/>
                </a:cubicBezTo>
                <a:cubicBezTo>
                  <a:pt x="7" y="291"/>
                  <a:pt x="9" y="291"/>
                  <a:pt x="15" y="291"/>
                </a:cubicBezTo>
                <a:cubicBezTo>
                  <a:pt x="21" y="291"/>
                  <a:pt x="45" y="291"/>
                  <a:pt x="45" y="291"/>
                </a:cubicBezTo>
                <a:cubicBezTo>
                  <a:pt x="45" y="291"/>
                  <a:pt x="48" y="283"/>
                  <a:pt x="46" y="280"/>
                </a:cubicBezTo>
                <a:cubicBezTo>
                  <a:pt x="45" y="277"/>
                  <a:pt x="46" y="275"/>
                  <a:pt x="46" y="275"/>
                </a:cubicBezTo>
                <a:cubicBezTo>
                  <a:pt x="47" y="274"/>
                  <a:pt x="49" y="261"/>
                  <a:pt x="48" y="256"/>
                </a:cubicBezTo>
                <a:cubicBezTo>
                  <a:pt x="48" y="251"/>
                  <a:pt x="49" y="237"/>
                  <a:pt x="49" y="233"/>
                </a:cubicBezTo>
                <a:cubicBezTo>
                  <a:pt x="49" y="229"/>
                  <a:pt x="50" y="219"/>
                  <a:pt x="49" y="215"/>
                </a:cubicBezTo>
                <a:cubicBezTo>
                  <a:pt x="49" y="211"/>
                  <a:pt x="50" y="198"/>
                  <a:pt x="50" y="198"/>
                </a:cubicBezTo>
                <a:cubicBezTo>
                  <a:pt x="50" y="198"/>
                  <a:pt x="51" y="197"/>
                  <a:pt x="52" y="195"/>
                </a:cubicBezTo>
                <a:cubicBezTo>
                  <a:pt x="52" y="195"/>
                  <a:pt x="52" y="195"/>
                  <a:pt x="52" y="195"/>
                </a:cubicBezTo>
                <a:cubicBezTo>
                  <a:pt x="52" y="195"/>
                  <a:pt x="52" y="194"/>
                  <a:pt x="52" y="194"/>
                </a:cubicBezTo>
                <a:cubicBezTo>
                  <a:pt x="53" y="191"/>
                  <a:pt x="55" y="186"/>
                  <a:pt x="55" y="185"/>
                </a:cubicBezTo>
                <a:cubicBezTo>
                  <a:pt x="55" y="185"/>
                  <a:pt x="55" y="185"/>
                  <a:pt x="55" y="185"/>
                </a:cubicBezTo>
                <a:cubicBezTo>
                  <a:pt x="55" y="186"/>
                  <a:pt x="58" y="206"/>
                  <a:pt x="58" y="212"/>
                </a:cubicBezTo>
                <a:cubicBezTo>
                  <a:pt x="58" y="217"/>
                  <a:pt x="59" y="226"/>
                  <a:pt x="60" y="231"/>
                </a:cubicBezTo>
                <a:cubicBezTo>
                  <a:pt x="60" y="237"/>
                  <a:pt x="59" y="239"/>
                  <a:pt x="59" y="244"/>
                </a:cubicBezTo>
                <a:cubicBezTo>
                  <a:pt x="59" y="249"/>
                  <a:pt x="56" y="256"/>
                  <a:pt x="56" y="261"/>
                </a:cubicBezTo>
                <a:cubicBezTo>
                  <a:pt x="57" y="267"/>
                  <a:pt x="58" y="275"/>
                  <a:pt x="58" y="275"/>
                </a:cubicBezTo>
                <a:cubicBezTo>
                  <a:pt x="58" y="275"/>
                  <a:pt x="59" y="276"/>
                  <a:pt x="60" y="276"/>
                </a:cubicBezTo>
                <a:cubicBezTo>
                  <a:pt x="60" y="276"/>
                  <a:pt x="60" y="276"/>
                  <a:pt x="60" y="276"/>
                </a:cubicBezTo>
                <a:cubicBezTo>
                  <a:pt x="60" y="276"/>
                  <a:pt x="59" y="281"/>
                  <a:pt x="58" y="282"/>
                </a:cubicBezTo>
                <a:cubicBezTo>
                  <a:pt x="57" y="283"/>
                  <a:pt x="57" y="283"/>
                  <a:pt x="56" y="286"/>
                </a:cubicBezTo>
                <a:cubicBezTo>
                  <a:pt x="55" y="289"/>
                  <a:pt x="56" y="290"/>
                  <a:pt x="57" y="291"/>
                </a:cubicBezTo>
                <a:cubicBezTo>
                  <a:pt x="58" y="292"/>
                  <a:pt x="79" y="291"/>
                  <a:pt x="79" y="291"/>
                </a:cubicBezTo>
                <a:cubicBezTo>
                  <a:pt x="79" y="291"/>
                  <a:pt x="81" y="288"/>
                  <a:pt x="79" y="284"/>
                </a:cubicBezTo>
                <a:cubicBezTo>
                  <a:pt x="77" y="280"/>
                  <a:pt x="77" y="279"/>
                  <a:pt x="76" y="278"/>
                </a:cubicBezTo>
                <a:cubicBezTo>
                  <a:pt x="76" y="277"/>
                  <a:pt x="76" y="277"/>
                  <a:pt x="76" y="277"/>
                </a:cubicBezTo>
                <a:cubicBezTo>
                  <a:pt x="78" y="274"/>
                  <a:pt x="79" y="271"/>
                  <a:pt x="79" y="271"/>
                </a:cubicBezTo>
                <a:cubicBezTo>
                  <a:pt x="79" y="271"/>
                  <a:pt x="80" y="259"/>
                  <a:pt x="80" y="252"/>
                </a:cubicBezTo>
                <a:cubicBezTo>
                  <a:pt x="80" y="246"/>
                  <a:pt x="84" y="218"/>
                  <a:pt x="84" y="210"/>
                </a:cubicBezTo>
                <a:cubicBezTo>
                  <a:pt x="83" y="203"/>
                  <a:pt x="84" y="191"/>
                  <a:pt x="84" y="191"/>
                </a:cubicBezTo>
                <a:cubicBezTo>
                  <a:pt x="85" y="175"/>
                  <a:pt x="85" y="175"/>
                  <a:pt x="85" y="175"/>
                </a:cubicBezTo>
                <a:cubicBezTo>
                  <a:pt x="89" y="158"/>
                  <a:pt x="89" y="158"/>
                  <a:pt x="89" y="158"/>
                </a:cubicBezTo>
                <a:cubicBezTo>
                  <a:pt x="89" y="150"/>
                  <a:pt x="89" y="150"/>
                  <a:pt x="89" y="150"/>
                </a:cubicBezTo>
                <a:cubicBezTo>
                  <a:pt x="90" y="149"/>
                  <a:pt x="93" y="146"/>
                  <a:pt x="94" y="145"/>
                </a:cubicBezTo>
                <a:cubicBezTo>
                  <a:pt x="96" y="144"/>
                  <a:pt x="100" y="139"/>
                  <a:pt x="101" y="137"/>
                </a:cubicBezTo>
                <a:cubicBezTo>
                  <a:pt x="102" y="136"/>
                  <a:pt x="111" y="127"/>
                  <a:pt x="112" y="124"/>
                </a:cubicBezTo>
                <a:cubicBezTo>
                  <a:pt x="114" y="121"/>
                  <a:pt x="118" y="116"/>
                  <a:pt x="119" y="114"/>
                </a:cubicBezTo>
                <a:cubicBezTo>
                  <a:pt x="120" y="112"/>
                  <a:pt x="121" y="109"/>
                  <a:pt x="121" y="106"/>
                </a:cubicBezTo>
                <a:close/>
                <a:moveTo>
                  <a:pt x="28" y="115"/>
                </a:moveTo>
                <a:cubicBezTo>
                  <a:pt x="28" y="114"/>
                  <a:pt x="25" y="111"/>
                  <a:pt x="24" y="110"/>
                </a:cubicBezTo>
                <a:cubicBezTo>
                  <a:pt x="23" y="108"/>
                  <a:pt x="17" y="97"/>
                  <a:pt x="17" y="96"/>
                </a:cubicBezTo>
                <a:cubicBezTo>
                  <a:pt x="16" y="94"/>
                  <a:pt x="15" y="88"/>
                  <a:pt x="14" y="87"/>
                </a:cubicBezTo>
                <a:cubicBezTo>
                  <a:pt x="13" y="86"/>
                  <a:pt x="15" y="86"/>
                  <a:pt x="15" y="86"/>
                </a:cubicBezTo>
                <a:cubicBezTo>
                  <a:pt x="16" y="85"/>
                  <a:pt x="16" y="85"/>
                  <a:pt x="16" y="85"/>
                </a:cubicBezTo>
                <a:cubicBezTo>
                  <a:pt x="17" y="86"/>
                  <a:pt x="17" y="85"/>
                  <a:pt x="18" y="85"/>
                </a:cubicBezTo>
                <a:cubicBezTo>
                  <a:pt x="20" y="85"/>
                  <a:pt x="21" y="84"/>
                  <a:pt x="21" y="84"/>
                </a:cubicBezTo>
                <a:cubicBezTo>
                  <a:pt x="25" y="80"/>
                  <a:pt x="25" y="80"/>
                  <a:pt x="25" y="80"/>
                </a:cubicBezTo>
                <a:cubicBezTo>
                  <a:pt x="25" y="80"/>
                  <a:pt x="27" y="81"/>
                  <a:pt x="29" y="81"/>
                </a:cubicBezTo>
                <a:cubicBezTo>
                  <a:pt x="30" y="81"/>
                  <a:pt x="30" y="82"/>
                  <a:pt x="31" y="82"/>
                </a:cubicBezTo>
                <a:cubicBezTo>
                  <a:pt x="32" y="83"/>
                  <a:pt x="31" y="85"/>
                  <a:pt x="32" y="87"/>
                </a:cubicBezTo>
                <a:cubicBezTo>
                  <a:pt x="33" y="89"/>
                  <a:pt x="33" y="93"/>
                  <a:pt x="33" y="95"/>
                </a:cubicBezTo>
                <a:cubicBezTo>
                  <a:pt x="34" y="97"/>
                  <a:pt x="34" y="99"/>
                  <a:pt x="34" y="103"/>
                </a:cubicBezTo>
                <a:cubicBezTo>
                  <a:pt x="33" y="106"/>
                  <a:pt x="33" y="106"/>
                  <a:pt x="33" y="109"/>
                </a:cubicBezTo>
                <a:cubicBezTo>
                  <a:pt x="33" y="111"/>
                  <a:pt x="33" y="114"/>
                  <a:pt x="32" y="116"/>
                </a:cubicBezTo>
                <a:cubicBezTo>
                  <a:pt x="31" y="116"/>
                  <a:pt x="29" y="115"/>
                  <a:pt x="28" y="115"/>
                </a:cubicBezTo>
                <a:close/>
                <a:moveTo>
                  <a:pt x="106" y="114"/>
                </a:moveTo>
                <a:cubicBezTo>
                  <a:pt x="104" y="116"/>
                  <a:pt x="102" y="124"/>
                  <a:pt x="99" y="127"/>
                </a:cubicBezTo>
                <a:cubicBezTo>
                  <a:pt x="97" y="131"/>
                  <a:pt x="95" y="135"/>
                  <a:pt x="93" y="135"/>
                </a:cubicBezTo>
                <a:cubicBezTo>
                  <a:pt x="92" y="135"/>
                  <a:pt x="91" y="135"/>
                  <a:pt x="91" y="135"/>
                </a:cubicBezTo>
                <a:cubicBezTo>
                  <a:pt x="91" y="135"/>
                  <a:pt x="91" y="135"/>
                  <a:pt x="91" y="135"/>
                </a:cubicBezTo>
                <a:cubicBezTo>
                  <a:pt x="91" y="135"/>
                  <a:pt x="91" y="128"/>
                  <a:pt x="91" y="126"/>
                </a:cubicBezTo>
                <a:cubicBezTo>
                  <a:pt x="90" y="125"/>
                  <a:pt x="90" y="123"/>
                  <a:pt x="90" y="121"/>
                </a:cubicBezTo>
                <a:cubicBezTo>
                  <a:pt x="90" y="119"/>
                  <a:pt x="90" y="115"/>
                  <a:pt x="90" y="115"/>
                </a:cubicBezTo>
                <a:cubicBezTo>
                  <a:pt x="90" y="115"/>
                  <a:pt x="89" y="112"/>
                  <a:pt x="90" y="108"/>
                </a:cubicBezTo>
                <a:cubicBezTo>
                  <a:pt x="90" y="105"/>
                  <a:pt x="91" y="103"/>
                  <a:pt x="91" y="103"/>
                </a:cubicBezTo>
                <a:cubicBezTo>
                  <a:pt x="91" y="101"/>
                  <a:pt x="91" y="101"/>
                  <a:pt x="91" y="101"/>
                </a:cubicBezTo>
                <a:cubicBezTo>
                  <a:pt x="91" y="101"/>
                  <a:pt x="94" y="97"/>
                  <a:pt x="94" y="96"/>
                </a:cubicBezTo>
                <a:cubicBezTo>
                  <a:pt x="95" y="95"/>
                  <a:pt x="95" y="94"/>
                  <a:pt x="95" y="93"/>
                </a:cubicBezTo>
                <a:cubicBezTo>
                  <a:pt x="95" y="93"/>
                  <a:pt x="95" y="93"/>
                  <a:pt x="95" y="92"/>
                </a:cubicBezTo>
                <a:cubicBezTo>
                  <a:pt x="95" y="92"/>
                  <a:pt x="95" y="92"/>
                  <a:pt x="95" y="92"/>
                </a:cubicBezTo>
                <a:cubicBezTo>
                  <a:pt x="95" y="91"/>
                  <a:pt x="97" y="91"/>
                  <a:pt x="97" y="91"/>
                </a:cubicBezTo>
                <a:cubicBezTo>
                  <a:pt x="97" y="91"/>
                  <a:pt x="98" y="94"/>
                  <a:pt x="99" y="95"/>
                </a:cubicBezTo>
                <a:cubicBezTo>
                  <a:pt x="100" y="97"/>
                  <a:pt x="101" y="97"/>
                  <a:pt x="101" y="98"/>
                </a:cubicBezTo>
                <a:cubicBezTo>
                  <a:pt x="102" y="100"/>
                  <a:pt x="104" y="99"/>
                  <a:pt x="104" y="99"/>
                </a:cubicBezTo>
                <a:cubicBezTo>
                  <a:pt x="104" y="99"/>
                  <a:pt x="104" y="99"/>
                  <a:pt x="105" y="99"/>
                </a:cubicBezTo>
                <a:cubicBezTo>
                  <a:pt x="105" y="100"/>
                  <a:pt x="107" y="105"/>
                  <a:pt x="108" y="106"/>
                </a:cubicBezTo>
                <a:cubicBezTo>
                  <a:pt x="108" y="108"/>
                  <a:pt x="108" y="111"/>
                  <a:pt x="106" y="114"/>
                </a:cubicBezTo>
                <a:close/>
                <a:moveTo>
                  <a:pt x="107" y="98"/>
                </a:moveTo>
                <a:cubicBezTo>
                  <a:pt x="109" y="97"/>
                  <a:pt x="113" y="96"/>
                  <a:pt x="115" y="94"/>
                </a:cubicBezTo>
                <a:cubicBezTo>
                  <a:pt x="114" y="95"/>
                  <a:pt x="111" y="97"/>
                  <a:pt x="107" y="98"/>
                </a:cubicBezTo>
                <a:close/>
              </a:path>
            </a:pathLst>
          </a:custGeom>
          <a:solidFill>
            <a:srgbClr val="0078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Freeform 40"/>
          <p:cNvSpPr>
            <a:spLocks noEditPoints="1"/>
          </p:cNvSpPr>
          <p:nvPr/>
        </p:nvSpPr>
        <p:spPr bwMode="auto">
          <a:xfrm>
            <a:off x="6230849" y="1442974"/>
            <a:ext cx="587831" cy="337544"/>
          </a:xfrm>
          <a:custGeom>
            <a:avLst/>
            <a:gdLst>
              <a:gd name="T0" fmla="*/ 707 w 931"/>
              <a:gd name="T1" fmla="*/ 0 h 712"/>
              <a:gd name="T2" fmla="*/ 0 w 931"/>
              <a:gd name="T3" fmla="*/ 385 h 712"/>
              <a:gd name="T4" fmla="*/ 304 w 931"/>
              <a:gd name="T5" fmla="*/ 226 h 712"/>
              <a:gd name="T6" fmla="*/ 311 w 931"/>
              <a:gd name="T7" fmla="*/ 289 h 712"/>
              <a:gd name="T8" fmla="*/ 346 w 931"/>
              <a:gd name="T9" fmla="*/ 318 h 712"/>
              <a:gd name="T10" fmla="*/ 364 w 931"/>
              <a:gd name="T11" fmla="*/ 318 h 712"/>
              <a:gd name="T12" fmla="*/ 372 w 931"/>
              <a:gd name="T13" fmla="*/ 294 h 712"/>
              <a:gd name="T14" fmla="*/ 428 w 931"/>
              <a:gd name="T15" fmla="*/ 226 h 712"/>
              <a:gd name="T16" fmla="*/ 413 w 931"/>
              <a:gd name="T17" fmla="*/ 185 h 712"/>
              <a:gd name="T18" fmla="*/ 367 w 931"/>
              <a:gd name="T19" fmla="*/ 165 h 712"/>
              <a:gd name="T20" fmla="*/ 341 w 931"/>
              <a:gd name="T21" fmla="*/ 144 h 712"/>
              <a:gd name="T22" fmla="*/ 363 w 931"/>
              <a:gd name="T23" fmla="*/ 127 h 712"/>
              <a:gd name="T24" fmla="*/ 401 w 931"/>
              <a:gd name="T25" fmla="*/ 143 h 712"/>
              <a:gd name="T26" fmla="*/ 396 w 931"/>
              <a:gd name="T27" fmla="*/ 92 h 712"/>
              <a:gd name="T28" fmla="*/ 372 w 931"/>
              <a:gd name="T29" fmla="*/ 67 h 712"/>
              <a:gd name="T30" fmla="*/ 346 w 931"/>
              <a:gd name="T31" fmla="*/ 67 h 712"/>
              <a:gd name="T32" fmla="*/ 306 w 931"/>
              <a:gd name="T33" fmla="*/ 107 h 712"/>
              <a:gd name="T34" fmla="*/ 302 w 931"/>
              <a:gd name="T35" fmla="*/ 186 h 712"/>
              <a:gd name="T36" fmla="*/ 371 w 931"/>
              <a:gd name="T37" fmla="*/ 218 h 712"/>
              <a:gd name="T38" fmla="*/ 370 w 931"/>
              <a:gd name="T39" fmla="*/ 248 h 712"/>
              <a:gd name="T40" fmla="*/ 328 w 931"/>
              <a:gd name="T41" fmla="*/ 247 h 712"/>
              <a:gd name="T42" fmla="*/ 124 w 931"/>
              <a:gd name="T43" fmla="*/ 162 h 712"/>
              <a:gd name="T44" fmla="*/ 124 w 931"/>
              <a:gd name="T45" fmla="*/ 223 h 712"/>
              <a:gd name="T46" fmla="*/ 124 w 931"/>
              <a:gd name="T47" fmla="*/ 162 h 712"/>
              <a:gd name="T48" fmla="*/ 552 w 931"/>
              <a:gd name="T49" fmla="*/ 193 h 712"/>
              <a:gd name="T50" fmla="*/ 614 w 931"/>
              <a:gd name="T51" fmla="*/ 193 h 712"/>
              <a:gd name="T52" fmla="*/ 405 w 931"/>
              <a:gd name="T53" fmla="*/ 42 h 712"/>
              <a:gd name="T54" fmla="*/ 405 w 931"/>
              <a:gd name="T55" fmla="*/ 344 h 712"/>
              <a:gd name="T56" fmla="*/ 665 w 931"/>
              <a:gd name="T57" fmla="*/ 299 h 712"/>
              <a:gd name="T58" fmla="*/ 620 w 931"/>
              <a:gd name="T59" fmla="*/ 42 h 712"/>
              <a:gd name="T60" fmla="*/ 301 w 931"/>
              <a:gd name="T61" fmla="*/ 344 h 712"/>
              <a:gd name="T62" fmla="*/ 301 w 931"/>
              <a:gd name="T63" fmla="*/ 42 h 712"/>
              <a:gd name="T64" fmla="*/ 42 w 931"/>
              <a:gd name="T65" fmla="*/ 87 h 712"/>
              <a:gd name="T66" fmla="*/ 87 w 931"/>
              <a:gd name="T67" fmla="*/ 344 h 712"/>
              <a:gd name="T68" fmla="*/ 728 w 931"/>
              <a:gd name="T69" fmla="*/ 54 h 712"/>
              <a:gd name="T70" fmla="*/ 728 w 931"/>
              <a:gd name="T71" fmla="*/ 379 h 712"/>
              <a:gd name="T72" fmla="*/ 737 w 931"/>
              <a:gd name="T73" fmla="*/ 331 h 712"/>
              <a:gd name="T74" fmla="*/ 728 w 931"/>
              <a:gd name="T75" fmla="*/ 177 h 712"/>
              <a:gd name="T76" fmla="*/ 653 w 931"/>
              <a:gd name="T77" fmla="*/ 406 h 712"/>
              <a:gd name="T78" fmla="*/ 103 w 931"/>
              <a:gd name="T79" fmla="*/ 406 h 712"/>
              <a:gd name="T80" fmla="*/ 177 w 931"/>
              <a:gd name="T81" fmla="*/ 487 h 712"/>
              <a:gd name="T82" fmla="*/ 437 w 931"/>
              <a:gd name="T83" fmla="*/ 441 h 712"/>
              <a:gd name="T84" fmla="*/ 653 w 931"/>
              <a:gd name="T85" fmla="*/ 406 h 712"/>
              <a:gd name="T86" fmla="*/ 784 w 931"/>
              <a:gd name="T87" fmla="*/ 148 h 712"/>
              <a:gd name="T88" fmla="*/ 837 w 931"/>
              <a:gd name="T89" fmla="*/ 281 h 712"/>
              <a:gd name="T90" fmla="*/ 849 w 931"/>
              <a:gd name="T91" fmla="*/ 325 h 712"/>
              <a:gd name="T92" fmla="*/ 743 w 931"/>
              <a:gd name="T93" fmla="*/ 33 h 712"/>
              <a:gd name="T94" fmla="*/ 503 w 931"/>
              <a:gd name="T95" fmla="*/ 483 h 712"/>
              <a:gd name="T96" fmla="*/ 428 w 931"/>
              <a:gd name="T97" fmla="*/ 624 h 712"/>
              <a:gd name="T98" fmla="*/ 311 w 931"/>
              <a:gd name="T99" fmla="*/ 553 h 712"/>
              <a:gd name="T100" fmla="*/ 389 w 931"/>
              <a:gd name="T101" fmla="*/ 712 h 7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931" h="712">
                <a:moveTo>
                  <a:pt x="0" y="0"/>
                </a:moveTo>
                <a:cubicBezTo>
                  <a:pt x="707" y="0"/>
                  <a:pt x="707" y="0"/>
                  <a:pt x="707" y="0"/>
                </a:cubicBezTo>
                <a:cubicBezTo>
                  <a:pt x="707" y="385"/>
                  <a:pt x="707" y="385"/>
                  <a:pt x="707" y="385"/>
                </a:cubicBezTo>
                <a:cubicBezTo>
                  <a:pt x="0" y="385"/>
                  <a:pt x="0" y="385"/>
                  <a:pt x="0" y="385"/>
                </a:cubicBezTo>
                <a:cubicBezTo>
                  <a:pt x="0" y="0"/>
                  <a:pt x="0" y="0"/>
                  <a:pt x="0" y="0"/>
                </a:cubicBezTo>
                <a:close/>
                <a:moveTo>
                  <a:pt x="304" y="226"/>
                </a:moveTo>
                <a:cubicBezTo>
                  <a:pt x="279" y="267"/>
                  <a:pt x="279" y="267"/>
                  <a:pt x="279" y="267"/>
                </a:cubicBezTo>
                <a:cubicBezTo>
                  <a:pt x="289" y="277"/>
                  <a:pt x="300" y="284"/>
                  <a:pt x="311" y="289"/>
                </a:cubicBezTo>
                <a:cubicBezTo>
                  <a:pt x="321" y="293"/>
                  <a:pt x="333" y="296"/>
                  <a:pt x="346" y="296"/>
                </a:cubicBezTo>
                <a:cubicBezTo>
                  <a:pt x="346" y="318"/>
                  <a:pt x="346" y="318"/>
                  <a:pt x="346" y="318"/>
                </a:cubicBezTo>
                <a:cubicBezTo>
                  <a:pt x="346" y="318"/>
                  <a:pt x="346" y="318"/>
                  <a:pt x="346" y="318"/>
                </a:cubicBezTo>
                <a:cubicBezTo>
                  <a:pt x="364" y="318"/>
                  <a:pt x="364" y="318"/>
                  <a:pt x="364" y="318"/>
                </a:cubicBezTo>
                <a:cubicBezTo>
                  <a:pt x="372" y="318"/>
                  <a:pt x="372" y="318"/>
                  <a:pt x="372" y="318"/>
                </a:cubicBezTo>
                <a:cubicBezTo>
                  <a:pt x="372" y="294"/>
                  <a:pt x="372" y="294"/>
                  <a:pt x="372" y="294"/>
                </a:cubicBezTo>
                <a:cubicBezTo>
                  <a:pt x="388" y="291"/>
                  <a:pt x="401" y="284"/>
                  <a:pt x="411" y="273"/>
                </a:cubicBezTo>
                <a:cubicBezTo>
                  <a:pt x="422" y="261"/>
                  <a:pt x="428" y="245"/>
                  <a:pt x="428" y="226"/>
                </a:cubicBezTo>
                <a:cubicBezTo>
                  <a:pt x="428" y="218"/>
                  <a:pt x="427" y="210"/>
                  <a:pt x="424" y="203"/>
                </a:cubicBezTo>
                <a:cubicBezTo>
                  <a:pt x="422" y="196"/>
                  <a:pt x="418" y="190"/>
                  <a:pt x="413" y="185"/>
                </a:cubicBezTo>
                <a:cubicBezTo>
                  <a:pt x="406" y="178"/>
                  <a:pt x="391" y="171"/>
                  <a:pt x="369" y="165"/>
                </a:cubicBezTo>
                <a:cubicBezTo>
                  <a:pt x="367" y="165"/>
                  <a:pt x="367" y="165"/>
                  <a:pt x="367" y="165"/>
                </a:cubicBezTo>
                <a:cubicBezTo>
                  <a:pt x="357" y="162"/>
                  <a:pt x="349" y="159"/>
                  <a:pt x="346" y="156"/>
                </a:cubicBezTo>
                <a:cubicBezTo>
                  <a:pt x="342" y="153"/>
                  <a:pt x="341" y="149"/>
                  <a:pt x="341" y="144"/>
                </a:cubicBezTo>
                <a:cubicBezTo>
                  <a:pt x="341" y="139"/>
                  <a:pt x="343" y="135"/>
                  <a:pt x="347" y="132"/>
                </a:cubicBezTo>
                <a:cubicBezTo>
                  <a:pt x="351" y="129"/>
                  <a:pt x="356" y="127"/>
                  <a:pt x="363" y="127"/>
                </a:cubicBezTo>
                <a:cubicBezTo>
                  <a:pt x="369" y="127"/>
                  <a:pt x="376" y="129"/>
                  <a:pt x="382" y="131"/>
                </a:cubicBezTo>
                <a:cubicBezTo>
                  <a:pt x="389" y="134"/>
                  <a:pt x="395" y="138"/>
                  <a:pt x="401" y="143"/>
                </a:cubicBezTo>
                <a:cubicBezTo>
                  <a:pt x="419" y="104"/>
                  <a:pt x="419" y="104"/>
                  <a:pt x="419" y="104"/>
                </a:cubicBezTo>
                <a:cubicBezTo>
                  <a:pt x="411" y="99"/>
                  <a:pt x="403" y="95"/>
                  <a:pt x="396" y="92"/>
                </a:cubicBezTo>
                <a:cubicBezTo>
                  <a:pt x="388" y="89"/>
                  <a:pt x="380" y="87"/>
                  <a:pt x="372" y="86"/>
                </a:cubicBezTo>
                <a:cubicBezTo>
                  <a:pt x="372" y="67"/>
                  <a:pt x="372" y="67"/>
                  <a:pt x="372" y="67"/>
                </a:cubicBezTo>
                <a:cubicBezTo>
                  <a:pt x="354" y="67"/>
                  <a:pt x="354" y="67"/>
                  <a:pt x="354" y="67"/>
                </a:cubicBezTo>
                <a:cubicBezTo>
                  <a:pt x="346" y="67"/>
                  <a:pt x="346" y="67"/>
                  <a:pt x="346" y="67"/>
                </a:cubicBezTo>
                <a:cubicBezTo>
                  <a:pt x="346" y="88"/>
                  <a:pt x="346" y="88"/>
                  <a:pt x="346" y="88"/>
                </a:cubicBezTo>
                <a:cubicBezTo>
                  <a:pt x="330" y="91"/>
                  <a:pt x="316" y="97"/>
                  <a:pt x="306" y="107"/>
                </a:cubicBezTo>
                <a:cubicBezTo>
                  <a:pt x="295" y="118"/>
                  <a:pt x="289" y="133"/>
                  <a:pt x="289" y="151"/>
                </a:cubicBezTo>
                <a:cubicBezTo>
                  <a:pt x="289" y="166"/>
                  <a:pt x="293" y="177"/>
                  <a:pt x="302" y="186"/>
                </a:cubicBezTo>
                <a:cubicBezTo>
                  <a:pt x="310" y="194"/>
                  <a:pt x="324" y="201"/>
                  <a:pt x="345" y="207"/>
                </a:cubicBezTo>
                <a:cubicBezTo>
                  <a:pt x="359" y="211"/>
                  <a:pt x="367" y="214"/>
                  <a:pt x="371" y="218"/>
                </a:cubicBezTo>
                <a:cubicBezTo>
                  <a:pt x="375" y="221"/>
                  <a:pt x="377" y="226"/>
                  <a:pt x="377" y="233"/>
                </a:cubicBezTo>
                <a:cubicBezTo>
                  <a:pt x="377" y="239"/>
                  <a:pt x="375" y="244"/>
                  <a:pt x="370" y="248"/>
                </a:cubicBezTo>
                <a:cubicBezTo>
                  <a:pt x="366" y="252"/>
                  <a:pt x="360" y="254"/>
                  <a:pt x="353" y="254"/>
                </a:cubicBezTo>
                <a:cubicBezTo>
                  <a:pt x="344" y="254"/>
                  <a:pt x="336" y="252"/>
                  <a:pt x="328" y="247"/>
                </a:cubicBezTo>
                <a:cubicBezTo>
                  <a:pt x="320" y="242"/>
                  <a:pt x="312" y="236"/>
                  <a:pt x="304" y="226"/>
                </a:cubicBezTo>
                <a:close/>
                <a:moveTo>
                  <a:pt x="124" y="162"/>
                </a:moveTo>
                <a:cubicBezTo>
                  <a:pt x="107" y="162"/>
                  <a:pt x="93" y="176"/>
                  <a:pt x="93" y="193"/>
                </a:cubicBezTo>
                <a:cubicBezTo>
                  <a:pt x="93" y="210"/>
                  <a:pt x="107" y="223"/>
                  <a:pt x="124" y="223"/>
                </a:cubicBezTo>
                <a:cubicBezTo>
                  <a:pt x="141" y="223"/>
                  <a:pt x="155" y="210"/>
                  <a:pt x="155" y="193"/>
                </a:cubicBezTo>
                <a:cubicBezTo>
                  <a:pt x="155" y="176"/>
                  <a:pt x="141" y="162"/>
                  <a:pt x="124" y="162"/>
                </a:cubicBezTo>
                <a:close/>
                <a:moveTo>
                  <a:pt x="583" y="162"/>
                </a:moveTo>
                <a:cubicBezTo>
                  <a:pt x="566" y="162"/>
                  <a:pt x="552" y="176"/>
                  <a:pt x="552" y="193"/>
                </a:cubicBezTo>
                <a:cubicBezTo>
                  <a:pt x="552" y="210"/>
                  <a:pt x="566" y="223"/>
                  <a:pt x="583" y="223"/>
                </a:cubicBezTo>
                <a:cubicBezTo>
                  <a:pt x="600" y="223"/>
                  <a:pt x="614" y="210"/>
                  <a:pt x="614" y="193"/>
                </a:cubicBezTo>
                <a:cubicBezTo>
                  <a:pt x="614" y="176"/>
                  <a:pt x="600" y="162"/>
                  <a:pt x="583" y="162"/>
                </a:cubicBezTo>
                <a:close/>
                <a:moveTo>
                  <a:pt x="405" y="42"/>
                </a:moveTo>
                <a:cubicBezTo>
                  <a:pt x="460" y="65"/>
                  <a:pt x="498" y="124"/>
                  <a:pt x="498" y="193"/>
                </a:cubicBezTo>
                <a:cubicBezTo>
                  <a:pt x="498" y="261"/>
                  <a:pt x="460" y="320"/>
                  <a:pt x="405" y="344"/>
                </a:cubicBezTo>
                <a:cubicBezTo>
                  <a:pt x="620" y="344"/>
                  <a:pt x="620" y="344"/>
                  <a:pt x="620" y="344"/>
                </a:cubicBezTo>
                <a:cubicBezTo>
                  <a:pt x="620" y="319"/>
                  <a:pt x="641" y="299"/>
                  <a:pt x="665" y="299"/>
                </a:cubicBezTo>
                <a:cubicBezTo>
                  <a:pt x="665" y="87"/>
                  <a:pt x="665" y="87"/>
                  <a:pt x="665" y="87"/>
                </a:cubicBezTo>
                <a:cubicBezTo>
                  <a:pt x="641" y="87"/>
                  <a:pt x="620" y="66"/>
                  <a:pt x="620" y="42"/>
                </a:cubicBezTo>
                <a:cubicBezTo>
                  <a:pt x="405" y="42"/>
                  <a:pt x="405" y="42"/>
                  <a:pt x="405" y="42"/>
                </a:cubicBezTo>
                <a:close/>
                <a:moveTo>
                  <a:pt x="301" y="344"/>
                </a:moveTo>
                <a:cubicBezTo>
                  <a:pt x="247" y="320"/>
                  <a:pt x="209" y="261"/>
                  <a:pt x="209" y="193"/>
                </a:cubicBezTo>
                <a:cubicBezTo>
                  <a:pt x="209" y="124"/>
                  <a:pt x="247" y="65"/>
                  <a:pt x="301" y="42"/>
                </a:cubicBezTo>
                <a:cubicBezTo>
                  <a:pt x="87" y="42"/>
                  <a:pt x="87" y="42"/>
                  <a:pt x="87" y="42"/>
                </a:cubicBezTo>
                <a:cubicBezTo>
                  <a:pt x="87" y="66"/>
                  <a:pt x="66" y="87"/>
                  <a:pt x="42" y="87"/>
                </a:cubicBezTo>
                <a:cubicBezTo>
                  <a:pt x="42" y="299"/>
                  <a:pt x="42" y="299"/>
                  <a:pt x="42" y="299"/>
                </a:cubicBezTo>
                <a:cubicBezTo>
                  <a:pt x="66" y="299"/>
                  <a:pt x="87" y="319"/>
                  <a:pt x="87" y="344"/>
                </a:cubicBezTo>
                <a:cubicBezTo>
                  <a:pt x="301" y="344"/>
                  <a:pt x="301" y="344"/>
                  <a:pt x="301" y="344"/>
                </a:cubicBezTo>
                <a:close/>
                <a:moveTo>
                  <a:pt x="728" y="54"/>
                </a:moveTo>
                <a:cubicBezTo>
                  <a:pt x="833" y="341"/>
                  <a:pt x="833" y="341"/>
                  <a:pt x="833" y="341"/>
                </a:cubicBezTo>
                <a:cubicBezTo>
                  <a:pt x="728" y="379"/>
                  <a:pt x="728" y="379"/>
                  <a:pt x="728" y="379"/>
                </a:cubicBezTo>
                <a:cubicBezTo>
                  <a:pt x="728" y="334"/>
                  <a:pt x="728" y="334"/>
                  <a:pt x="728" y="334"/>
                </a:cubicBezTo>
                <a:cubicBezTo>
                  <a:pt x="737" y="331"/>
                  <a:pt x="737" y="331"/>
                  <a:pt x="737" y="331"/>
                </a:cubicBezTo>
                <a:cubicBezTo>
                  <a:pt x="728" y="308"/>
                  <a:pt x="740" y="282"/>
                  <a:pt x="763" y="274"/>
                </a:cubicBezTo>
                <a:cubicBezTo>
                  <a:pt x="728" y="177"/>
                  <a:pt x="728" y="177"/>
                  <a:pt x="728" y="177"/>
                </a:cubicBezTo>
                <a:cubicBezTo>
                  <a:pt x="728" y="54"/>
                  <a:pt x="728" y="54"/>
                  <a:pt x="728" y="54"/>
                </a:cubicBezTo>
                <a:close/>
                <a:moveTo>
                  <a:pt x="653" y="406"/>
                </a:moveTo>
                <a:cubicBezTo>
                  <a:pt x="168" y="583"/>
                  <a:pt x="168" y="583"/>
                  <a:pt x="168" y="583"/>
                </a:cubicBezTo>
                <a:cubicBezTo>
                  <a:pt x="103" y="406"/>
                  <a:pt x="103" y="406"/>
                  <a:pt x="103" y="406"/>
                </a:cubicBezTo>
                <a:cubicBezTo>
                  <a:pt x="148" y="406"/>
                  <a:pt x="148" y="406"/>
                  <a:pt x="148" y="406"/>
                </a:cubicBezTo>
                <a:cubicBezTo>
                  <a:pt x="177" y="487"/>
                  <a:pt x="177" y="487"/>
                  <a:pt x="177" y="487"/>
                </a:cubicBezTo>
                <a:cubicBezTo>
                  <a:pt x="201" y="479"/>
                  <a:pt x="227" y="491"/>
                  <a:pt x="235" y="514"/>
                </a:cubicBezTo>
                <a:cubicBezTo>
                  <a:pt x="437" y="441"/>
                  <a:pt x="437" y="441"/>
                  <a:pt x="437" y="441"/>
                </a:cubicBezTo>
                <a:cubicBezTo>
                  <a:pt x="406" y="439"/>
                  <a:pt x="377" y="427"/>
                  <a:pt x="352" y="406"/>
                </a:cubicBezTo>
                <a:cubicBezTo>
                  <a:pt x="653" y="406"/>
                  <a:pt x="653" y="406"/>
                  <a:pt x="653" y="406"/>
                </a:cubicBezTo>
                <a:close/>
                <a:moveTo>
                  <a:pt x="743" y="33"/>
                </a:moveTo>
                <a:cubicBezTo>
                  <a:pt x="784" y="148"/>
                  <a:pt x="784" y="148"/>
                  <a:pt x="784" y="148"/>
                </a:cubicBezTo>
                <a:cubicBezTo>
                  <a:pt x="843" y="217"/>
                  <a:pt x="843" y="217"/>
                  <a:pt x="843" y="217"/>
                </a:cubicBezTo>
                <a:cubicBezTo>
                  <a:pt x="824" y="233"/>
                  <a:pt x="821" y="262"/>
                  <a:pt x="837" y="281"/>
                </a:cubicBezTo>
                <a:cubicBezTo>
                  <a:pt x="834" y="284"/>
                  <a:pt x="834" y="284"/>
                  <a:pt x="834" y="284"/>
                </a:cubicBezTo>
                <a:cubicBezTo>
                  <a:pt x="849" y="325"/>
                  <a:pt x="849" y="325"/>
                  <a:pt x="849" y="325"/>
                </a:cubicBezTo>
                <a:cubicBezTo>
                  <a:pt x="931" y="257"/>
                  <a:pt x="931" y="257"/>
                  <a:pt x="931" y="257"/>
                </a:cubicBezTo>
                <a:cubicBezTo>
                  <a:pt x="743" y="33"/>
                  <a:pt x="743" y="33"/>
                  <a:pt x="743" y="33"/>
                </a:cubicBezTo>
                <a:close/>
                <a:moveTo>
                  <a:pt x="782" y="382"/>
                </a:moveTo>
                <a:cubicBezTo>
                  <a:pt x="503" y="483"/>
                  <a:pt x="503" y="483"/>
                  <a:pt x="503" y="483"/>
                </a:cubicBezTo>
                <a:cubicBezTo>
                  <a:pt x="533" y="493"/>
                  <a:pt x="564" y="494"/>
                  <a:pt x="593" y="486"/>
                </a:cubicBezTo>
                <a:cubicBezTo>
                  <a:pt x="428" y="624"/>
                  <a:pt x="428" y="624"/>
                  <a:pt x="428" y="624"/>
                </a:cubicBezTo>
                <a:cubicBezTo>
                  <a:pt x="413" y="605"/>
                  <a:pt x="384" y="602"/>
                  <a:pt x="365" y="618"/>
                </a:cubicBezTo>
                <a:cubicBezTo>
                  <a:pt x="311" y="553"/>
                  <a:pt x="311" y="553"/>
                  <a:pt x="311" y="553"/>
                </a:cubicBezTo>
                <a:cubicBezTo>
                  <a:pt x="269" y="569"/>
                  <a:pt x="269" y="569"/>
                  <a:pt x="269" y="569"/>
                </a:cubicBezTo>
                <a:cubicBezTo>
                  <a:pt x="389" y="712"/>
                  <a:pt x="389" y="712"/>
                  <a:pt x="389" y="712"/>
                </a:cubicBezTo>
                <a:lnTo>
                  <a:pt x="782" y="382"/>
                </a:lnTo>
                <a:close/>
              </a:path>
            </a:pathLst>
          </a:custGeom>
          <a:solidFill>
            <a:srgbClr val="0078B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Freeform 118"/>
          <p:cNvSpPr>
            <a:spLocks/>
          </p:cNvSpPr>
          <p:nvPr/>
        </p:nvSpPr>
        <p:spPr bwMode="auto">
          <a:xfrm>
            <a:off x="8473066" y="1150093"/>
            <a:ext cx="116302" cy="671644"/>
          </a:xfrm>
          <a:custGeom>
            <a:avLst/>
            <a:gdLst>
              <a:gd name="T0" fmla="*/ 29 w 29"/>
              <a:gd name="T1" fmla="*/ 9 h 222"/>
              <a:gd name="T2" fmla="*/ 29 w 29"/>
              <a:gd name="T3" fmla="*/ 208 h 222"/>
              <a:gd name="T4" fmla="*/ 15 w 29"/>
              <a:gd name="T5" fmla="*/ 222 h 222"/>
              <a:gd name="T6" fmla="*/ 2 w 29"/>
              <a:gd name="T7" fmla="*/ 208 h 222"/>
              <a:gd name="T8" fmla="*/ 9 w 29"/>
              <a:gd name="T9" fmla="*/ 127 h 222"/>
              <a:gd name="T10" fmla="*/ 6 w 29"/>
              <a:gd name="T11" fmla="*/ 118 h 222"/>
              <a:gd name="T12" fmla="*/ 2 w 29"/>
              <a:gd name="T13" fmla="*/ 109 h 222"/>
              <a:gd name="T14" fmla="*/ 2 w 29"/>
              <a:gd name="T15" fmla="*/ 53 h 222"/>
              <a:gd name="T16" fmla="*/ 20 w 29"/>
              <a:gd name="T17" fmla="*/ 0 h 222"/>
              <a:gd name="T18" fmla="*/ 29 w 29"/>
              <a:gd name="T19" fmla="*/ 9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9" h="222">
                <a:moveTo>
                  <a:pt x="29" y="9"/>
                </a:moveTo>
                <a:cubicBezTo>
                  <a:pt x="29" y="208"/>
                  <a:pt x="29" y="208"/>
                  <a:pt x="29" y="208"/>
                </a:cubicBezTo>
                <a:cubicBezTo>
                  <a:pt x="29" y="215"/>
                  <a:pt x="23" y="222"/>
                  <a:pt x="15" y="222"/>
                </a:cubicBezTo>
                <a:cubicBezTo>
                  <a:pt x="8" y="222"/>
                  <a:pt x="2" y="215"/>
                  <a:pt x="2" y="208"/>
                </a:cubicBezTo>
                <a:cubicBezTo>
                  <a:pt x="9" y="127"/>
                  <a:pt x="9" y="127"/>
                  <a:pt x="9" y="127"/>
                </a:cubicBezTo>
                <a:cubicBezTo>
                  <a:pt x="9" y="124"/>
                  <a:pt x="8" y="121"/>
                  <a:pt x="6" y="118"/>
                </a:cubicBezTo>
                <a:cubicBezTo>
                  <a:pt x="3" y="116"/>
                  <a:pt x="2" y="112"/>
                  <a:pt x="2" y="109"/>
                </a:cubicBezTo>
                <a:cubicBezTo>
                  <a:pt x="2" y="53"/>
                  <a:pt x="2" y="53"/>
                  <a:pt x="2" y="53"/>
                </a:cubicBezTo>
                <a:cubicBezTo>
                  <a:pt x="2" y="53"/>
                  <a:pt x="0" y="0"/>
                  <a:pt x="20" y="0"/>
                </a:cubicBezTo>
                <a:cubicBezTo>
                  <a:pt x="25" y="0"/>
                  <a:pt x="29" y="4"/>
                  <a:pt x="29" y="9"/>
                </a:cubicBezTo>
                <a:close/>
              </a:path>
            </a:pathLst>
          </a:custGeom>
          <a:solidFill>
            <a:srgbClr val="0078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Freeform 119"/>
          <p:cNvSpPr>
            <a:spLocks/>
          </p:cNvSpPr>
          <p:nvPr/>
        </p:nvSpPr>
        <p:spPr bwMode="auto">
          <a:xfrm>
            <a:off x="7224755" y="1150093"/>
            <a:ext cx="180268" cy="668737"/>
          </a:xfrm>
          <a:custGeom>
            <a:avLst/>
            <a:gdLst>
              <a:gd name="T0" fmla="*/ 45 w 45"/>
              <a:gd name="T1" fmla="*/ 68 h 221"/>
              <a:gd name="T2" fmla="*/ 39 w 45"/>
              <a:gd name="T3" fmla="*/ 1 h 221"/>
              <a:gd name="T4" fmla="*/ 37 w 45"/>
              <a:gd name="T5" fmla="*/ 0 h 221"/>
              <a:gd name="T6" fmla="*/ 35 w 45"/>
              <a:gd name="T7" fmla="*/ 2 h 221"/>
              <a:gd name="T8" fmla="*/ 36 w 45"/>
              <a:gd name="T9" fmla="*/ 64 h 221"/>
              <a:gd name="T10" fmla="*/ 33 w 45"/>
              <a:gd name="T11" fmla="*/ 66 h 221"/>
              <a:gd name="T12" fmla="*/ 30 w 45"/>
              <a:gd name="T13" fmla="*/ 64 h 221"/>
              <a:gd name="T14" fmla="*/ 29 w 45"/>
              <a:gd name="T15" fmla="*/ 2 h 221"/>
              <a:gd name="T16" fmla="*/ 27 w 45"/>
              <a:gd name="T17" fmla="*/ 0 h 221"/>
              <a:gd name="T18" fmla="*/ 25 w 45"/>
              <a:gd name="T19" fmla="*/ 2 h 221"/>
              <a:gd name="T20" fmla="*/ 25 w 45"/>
              <a:gd name="T21" fmla="*/ 64 h 221"/>
              <a:gd name="T22" fmla="*/ 23 w 45"/>
              <a:gd name="T23" fmla="*/ 66 h 221"/>
              <a:gd name="T24" fmla="*/ 20 w 45"/>
              <a:gd name="T25" fmla="*/ 64 h 221"/>
              <a:gd name="T26" fmla="*/ 20 w 45"/>
              <a:gd name="T27" fmla="*/ 2 h 221"/>
              <a:gd name="T28" fmla="*/ 18 w 45"/>
              <a:gd name="T29" fmla="*/ 0 h 221"/>
              <a:gd name="T30" fmla="*/ 16 w 45"/>
              <a:gd name="T31" fmla="*/ 2 h 221"/>
              <a:gd name="T32" fmla="*/ 15 w 45"/>
              <a:gd name="T33" fmla="*/ 64 h 221"/>
              <a:gd name="T34" fmla="*/ 12 w 45"/>
              <a:gd name="T35" fmla="*/ 66 h 221"/>
              <a:gd name="T36" fmla="*/ 9 w 45"/>
              <a:gd name="T37" fmla="*/ 64 h 221"/>
              <a:gd name="T38" fmla="*/ 10 w 45"/>
              <a:gd name="T39" fmla="*/ 2 h 221"/>
              <a:gd name="T40" fmla="*/ 8 w 45"/>
              <a:gd name="T41" fmla="*/ 0 h 221"/>
              <a:gd name="T42" fmla="*/ 6 w 45"/>
              <a:gd name="T43" fmla="*/ 1 h 221"/>
              <a:gd name="T44" fmla="*/ 0 w 45"/>
              <a:gd name="T45" fmla="*/ 68 h 221"/>
              <a:gd name="T46" fmla="*/ 0 w 45"/>
              <a:gd name="T47" fmla="*/ 71 h 221"/>
              <a:gd name="T48" fmla="*/ 3 w 45"/>
              <a:gd name="T49" fmla="*/ 83 h 221"/>
              <a:gd name="T50" fmla="*/ 3 w 45"/>
              <a:gd name="T51" fmla="*/ 83 h 221"/>
              <a:gd name="T52" fmla="*/ 12 w 45"/>
              <a:gd name="T53" fmla="*/ 97 h 221"/>
              <a:gd name="T54" fmla="*/ 15 w 45"/>
              <a:gd name="T55" fmla="*/ 108 h 221"/>
              <a:gd name="T56" fmla="*/ 9 w 45"/>
              <a:gd name="T57" fmla="*/ 208 h 221"/>
              <a:gd name="T58" fmla="*/ 23 w 45"/>
              <a:gd name="T59" fmla="*/ 221 h 221"/>
              <a:gd name="T60" fmla="*/ 36 w 45"/>
              <a:gd name="T61" fmla="*/ 208 h 221"/>
              <a:gd name="T62" fmla="*/ 30 w 45"/>
              <a:gd name="T63" fmla="*/ 108 h 221"/>
              <a:gd name="T64" fmla="*/ 33 w 45"/>
              <a:gd name="T65" fmla="*/ 97 h 221"/>
              <a:gd name="T66" fmla="*/ 42 w 45"/>
              <a:gd name="T67" fmla="*/ 83 h 221"/>
              <a:gd name="T68" fmla="*/ 42 w 45"/>
              <a:gd name="T69" fmla="*/ 83 h 221"/>
              <a:gd name="T70" fmla="*/ 45 w 45"/>
              <a:gd name="T71" fmla="*/ 71 h 221"/>
              <a:gd name="T72" fmla="*/ 45 w 45"/>
              <a:gd name="T73" fmla="*/ 68 h 2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5" h="221">
                <a:moveTo>
                  <a:pt x="45" y="68"/>
                </a:moveTo>
                <a:cubicBezTo>
                  <a:pt x="39" y="1"/>
                  <a:pt x="39" y="1"/>
                  <a:pt x="39" y="1"/>
                </a:cubicBezTo>
                <a:cubicBezTo>
                  <a:pt x="39" y="0"/>
                  <a:pt x="38" y="0"/>
                  <a:pt x="37" y="0"/>
                </a:cubicBezTo>
                <a:cubicBezTo>
                  <a:pt x="36" y="0"/>
                  <a:pt x="35" y="0"/>
                  <a:pt x="35" y="2"/>
                </a:cubicBezTo>
                <a:cubicBezTo>
                  <a:pt x="36" y="64"/>
                  <a:pt x="36" y="64"/>
                  <a:pt x="36" y="64"/>
                </a:cubicBezTo>
                <a:cubicBezTo>
                  <a:pt x="36" y="65"/>
                  <a:pt x="35" y="66"/>
                  <a:pt x="33" y="66"/>
                </a:cubicBezTo>
                <a:cubicBezTo>
                  <a:pt x="32" y="66"/>
                  <a:pt x="30" y="65"/>
                  <a:pt x="30" y="64"/>
                </a:cubicBezTo>
                <a:cubicBezTo>
                  <a:pt x="29" y="2"/>
                  <a:pt x="29" y="2"/>
                  <a:pt x="29" y="2"/>
                </a:cubicBezTo>
                <a:cubicBezTo>
                  <a:pt x="29" y="0"/>
                  <a:pt x="28" y="0"/>
                  <a:pt x="27" y="0"/>
                </a:cubicBezTo>
                <a:cubicBezTo>
                  <a:pt x="26" y="0"/>
                  <a:pt x="25" y="0"/>
                  <a:pt x="25" y="2"/>
                </a:cubicBezTo>
                <a:cubicBezTo>
                  <a:pt x="25" y="64"/>
                  <a:pt x="25" y="64"/>
                  <a:pt x="25" y="64"/>
                </a:cubicBezTo>
                <a:cubicBezTo>
                  <a:pt x="25" y="65"/>
                  <a:pt x="24" y="66"/>
                  <a:pt x="23" y="66"/>
                </a:cubicBezTo>
                <a:cubicBezTo>
                  <a:pt x="21" y="66"/>
                  <a:pt x="20" y="65"/>
                  <a:pt x="20" y="64"/>
                </a:cubicBezTo>
                <a:cubicBezTo>
                  <a:pt x="20" y="2"/>
                  <a:pt x="20" y="2"/>
                  <a:pt x="20" y="2"/>
                </a:cubicBezTo>
                <a:cubicBezTo>
                  <a:pt x="20" y="0"/>
                  <a:pt x="19" y="0"/>
                  <a:pt x="18" y="0"/>
                </a:cubicBezTo>
                <a:cubicBezTo>
                  <a:pt x="17" y="0"/>
                  <a:pt x="16" y="0"/>
                  <a:pt x="16" y="2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5"/>
                  <a:pt x="13" y="66"/>
                  <a:pt x="12" y="66"/>
                </a:cubicBezTo>
                <a:cubicBezTo>
                  <a:pt x="10" y="66"/>
                  <a:pt x="9" y="65"/>
                  <a:pt x="9" y="64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0"/>
                  <a:pt x="9" y="0"/>
                  <a:pt x="8" y="0"/>
                </a:cubicBezTo>
                <a:cubicBezTo>
                  <a:pt x="7" y="0"/>
                  <a:pt x="6" y="0"/>
                  <a:pt x="6" y="1"/>
                </a:cubicBezTo>
                <a:cubicBezTo>
                  <a:pt x="0" y="68"/>
                  <a:pt x="0" y="68"/>
                  <a:pt x="0" y="68"/>
                </a:cubicBezTo>
                <a:cubicBezTo>
                  <a:pt x="0" y="69"/>
                  <a:pt x="0" y="70"/>
                  <a:pt x="0" y="71"/>
                </a:cubicBezTo>
                <a:cubicBezTo>
                  <a:pt x="0" y="75"/>
                  <a:pt x="1" y="79"/>
                  <a:pt x="3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12" y="97"/>
                  <a:pt x="12" y="97"/>
                  <a:pt x="12" y="97"/>
                </a:cubicBezTo>
                <a:cubicBezTo>
                  <a:pt x="14" y="100"/>
                  <a:pt x="15" y="104"/>
                  <a:pt x="15" y="108"/>
                </a:cubicBezTo>
                <a:cubicBezTo>
                  <a:pt x="9" y="208"/>
                  <a:pt x="9" y="208"/>
                  <a:pt x="9" y="208"/>
                </a:cubicBezTo>
                <a:cubicBezTo>
                  <a:pt x="9" y="215"/>
                  <a:pt x="15" y="221"/>
                  <a:pt x="23" y="221"/>
                </a:cubicBezTo>
                <a:cubicBezTo>
                  <a:pt x="30" y="221"/>
                  <a:pt x="36" y="215"/>
                  <a:pt x="36" y="208"/>
                </a:cubicBezTo>
                <a:cubicBezTo>
                  <a:pt x="30" y="108"/>
                  <a:pt x="30" y="108"/>
                  <a:pt x="30" y="108"/>
                </a:cubicBezTo>
                <a:cubicBezTo>
                  <a:pt x="30" y="104"/>
                  <a:pt x="31" y="100"/>
                  <a:pt x="33" y="97"/>
                </a:cubicBezTo>
                <a:cubicBezTo>
                  <a:pt x="42" y="83"/>
                  <a:pt x="42" y="83"/>
                  <a:pt x="42" y="83"/>
                </a:cubicBezTo>
                <a:cubicBezTo>
                  <a:pt x="42" y="83"/>
                  <a:pt x="42" y="83"/>
                  <a:pt x="42" y="83"/>
                </a:cubicBezTo>
                <a:cubicBezTo>
                  <a:pt x="44" y="79"/>
                  <a:pt x="45" y="75"/>
                  <a:pt x="45" y="71"/>
                </a:cubicBezTo>
                <a:cubicBezTo>
                  <a:pt x="45" y="70"/>
                  <a:pt x="45" y="69"/>
                  <a:pt x="45" y="68"/>
                </a:cubicBezTo>
                <a:close/>
              </a:path>
            </a:pathLst>
          </a:custGeom>
          <a:solidFill>
            <a:srgbClr val="0078B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7509324" y="1172114"/>
            <a:ext cx="882454" cy="627600"/>
          </a:xfrm>
          <a:prstGeom prst="ellipse">
            <a:avLst/>
          </a:prstGeom>
          <a:solidFill>
            <a:srgbClr val="0078B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59" name="TextBox 58"/>
          <p:cNvSpPr txBox="1"/>
          <p:nvPr/>
        </p:nvSpPr>
        <p:spPr>
          <a:xfrm>
            <a:off x="7030869" y="1818830"/>
            <a:ext cx="1842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cs typeface="Calibri" pitchFamily="34" charset="0"/>
              </a:rPr>
              <a:t>Total Food &amp; Drink Servings (m</a:t>
            </a:r>
            <a:r>
              <a:rPr lang="en-GB" sz="1100" dirty="0"/>
              <a:t>)</a:t>
            </a:r>
          </a:p>
        </p:txBody>
      </p:sp>
      <p:sp>
        <p:nvSpPr>
          <p:cNvPr id="26" name="Source_1"/>
          <p:cNvSpPr txBox="1"/>
          <p:nvPr/>
        </p:nvSpPr>
        <p:spPr>
          <a:xfrm>
            <a:off x="5777579" y="4830421"/>
            <a:ext cx="261001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</p:spTree>
    <p:extLst>
      <p:ext uri="{BB962C8B-B14F-4D97-AF65-F5344CB8AC3E}">
        <p14:creationId xmlns:p14="http://schemas.microsoft.com/office/powerpoint/2010/main" val="40285276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ph_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20283647"/>
              </p:ext>
            </p:extLst>
          </p:nvPr>
        </p:nvGraphicFramePr>
        <p:xfrm>
          <a:off x="367296" y="1360800"/>
          <a:ext cx="5545697" cy="2248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67296" y="277347"/>
            <a:ext cx="7576269" cy="647999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Both traffic and spend improved in Q4’23 vs Q4’22, bringing full year visits 8% and spend 20% ahead of 2022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9488" y="4800600"/>
            <a:ext cx="544512" cy="279400"/>
          </a:xfrm>
        </p:spPr>
        <p:txBody>
          <a:bodyPr/>
          <a:lstStyle/>
          <a:p>
            <a:fld id="{35A454EE-6717-4973-901E-6A90AD009CF4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19" name="Titre_3"/>
          <p:cNvSpPr txBox="1">
            <a:spLocks noGrp="1"/>
          </p:cNvSpPr>
          <p:nvPr>
            <p:ph type="body" sz="quarter" idx="4294967295"/>
          </p:nvPr>
        </p:nvSpPr>
        <p:spPr>
          <a:xfrm>
            <a:off x="-10704" y="3660364"/>
            <a:ext cx="9144000" cy="25241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lr>
                <a:srgbClr val="1B86BB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50000"/>
              </a:spcAft>
              <a:buChar char="»"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  <a:defRPr/>
            </a:pPr>
            <a:r>
              <a:rPr lang="de-DE" sz="1600" dirty="0">
                <a:solidFill>
                  <a:srgbClr val="008AC0"/>
                </a:solidFill>
                <a:ea typeface="+mn-ea"/>
                <a:cs typeface="Calibri" pitchFamily="34" charset="0"/>
              </a:rPr>
              <a:t>Total </a:t>
            </a:r>
            <a:r>
              <a:rPr lang="de-DE" sz="1600" dirty="0" err="1">
                <a:solidFill>
                  <a:srgbClr val="008AC0"/>
                </a:solidFill>
                <a:ea typeface="+mn-ea"/>
                <a:cs typeface="Calibri" pitchFamily="34" charset="0"/>
              </a:rPr>
              <a:t>Spend</a:t>
            </a:r>
            <a:r>
              <a:rPr lang="de-DE" sz="1600" dirty="0">
                <a:solidFill>
                  <a:srgbClr val="008AC0"/>
                </a:solidFill>
                <a:ea typeface="+mn-ea"/>
                <a:cs typeface="Calibri" pitchFamily="34" charset="0"/>
              </a:rPr>
              <a:t>, Visits </a:t>
            </a:r>
            <a:r>
              <a:rPr lang="de-DE" sz="1600" dirty="0" err="1">
                <a:solidFill>
                  <a:srgbClr val="008AC0"/>
                </a:solidFill>
                <a:ea typeface="+mn-ea"/>
                <a:cs typeface="Calibri" pitchFamily="34" charset="0"/>
              </a:rPr>
              <a:t>and</a:t>
            </a:r>
            <a:r>
              <a:rPr lang="de-DE" sz="1600" dirty="0">
                <a:solidFill>
                  <a:srgbClr val="008AC0"/>
                </a:solidFill>
                <a:ea typeface="+mn-ea"/>
                <a:cs typeface="Calibri" pitchFamily="34" charset="0"/>
              </a:rPr>
              <a:t>  </a:t>
            </a:r>
            <a:r>
              <a:rPr lang="de-DE" sz="1600" dirty="0" err="1">
                <a:solidFill>
                  <a:srgbClr val="008AC0"/>
                </a:solidFill>
                <a:ea typeface="+mn-ea"/>
                <a:cs typeface="Calibri" pitchFamily="34" charset="0"/>
              </a:rPr>
              <a:t>Avg</a:t>
            </a:r>
            <a:r>
              <a:rPr lang="de-DE" sz="1600" dirty="0">
                <a:solidFill>
                  <a:srgbClr val="008AC0"/>
                </a:solidFill>
                <a:ea typeface="+mn-ea"/>
                <a:cs typeface="Calibri" pitchFamily="34" charset="0"/>
              </a:rPr>
              <a:t>. </a:t>
            </a:r>
            <a:r>
              <a:rPr lang="de-DE" sz="1600" dirty="0" err="1">
                <a:solidFill>
                  <a:srgbClr val="008AC0"/>
                </a:solidFill>
                <a:ea typeface="+mn-ea"/>
                <a:cs typeface="Calibri" pitchFamily="34" charset="0"/>
              </a:rPr>
              <a:t>Eater</a:t>
            </a:r>
            <a:r>
              <a:rPr lang="de-DE" sz="1600" dirty="0">
                <a:solidFill>
                  <a:srgbClr val="008AC0"/>
                </a:solidFill>
                <a:ea typeface="+mn-ea"/>
                <a:cs typeface="Calibri" pitchFamily="34" charset="0"/>
              </a:rPr>
              <a:t> Check</a:t>
            </a:r>
            <a:endParaRPr lang="en-US" sz="1600" dirty="0">
              <a:solidFill>
                <a:srgbClr val="008AC0"/>
              </a:solidFill>
              <a:ea typeface="+mn-ea"/>
              <a:cs typeface="Calibri" pitchFamily="34" charset="0"/>
            </a:endParaRPr>
          </a:p>
          <a:p>
            <a:pPr marL="0" indent="0" algn="ctr">
              <a:buNone/>
              <a:defRPr/>
            </a:pPr>
            <a:endParaRPr lang="fr-FR" sz="1600" dirty="0">
              <a:solidFill>
                <a:srgbClr val="008AC0"/>
              </a:solidFill>
              <a:ea typeface="+mn-ea"/>
              <a:cs typeface="Calibri" pitchFamily="34" charset="0"/>
            </a:endParaRP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147582" y="4809197"/>
            <a:ext cx="2682875" cy="277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379786" y="963198"/>
            <a:ext cx="437973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Workplace &amp; Education</a:t>
            </a:r>
          </a:p>
          <a:p>
            <a:pPr algn="ctr">
              <a:defRPr/>
            </a:pPr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Components of Spending vs. Year Ago</a:t>
            </a:r>
            <a:endParaRPr lang="fr-FR" sz="1600" dirty="0">
              <a:solidFill>
                <a:srgbClr val="008AC0"/>
              </a:solidFill>
              <a:latin typeface="+mn-lt"/>
              <a:cs typeface="Calibri" pitchFamily="34" charset="0"/>
            </a:endParaRPr>
          </a:p>
        </p:txBody>
      </p:sp>
      <p:graphicFrame>
        <p:nvGraphicFramePr>
          <p:cNvPr id="9" name="Excel_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584765"/>
              </p:ext>
            </p:extLst>
          </p:nvPr>
        </p:nvGraphicFramePr>
        <p:xfrm>
          <a:off x="6840538" y="3959225"/>
          <a:ext cx="1609725" cy="620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1609560" imgH="790588" progId="Excel.Sheet.12">
                  <p:embed/>
                </p:oleObj>
              </mc:Choice>
              <mc:Fallback>
                <p:oleObj name="Worksheet" r:id="rId4" imgW="1609560" imgH="790588" progId="Excel.Sheet.12">
                  <p:embed/>
                  <p:pic>
                    <p:nvPicPr>
                      <p:cNvPr id="9" name="Excel_2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0538" y="3959225"/>
                        <a:ext cx="1609725" cy="6207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Excel_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166494"/>
              </p:ext>
            </p:extLst>
          </p:nvPr>
        </p:nvGraphicFramePr>
        <p:xfrm>
          <a:off x="396875" y="3963988"/>
          <a:ext cx="5800725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6" imgW="5800680" imgH="790588" progId="Excel.Sheet.12">
                  <p:embed/>
                </p:oleObj>
              </mc:Choice>
              <mc:Fallback>
                <p:oleObj name="Worksheet" r:id="rId6" imgW="5800680" imgH="790588" progId="Excel.Sheet.12">
                  <p:embed/>
                  <p:pic>
                    <p:nvPicPr>
                      <p:cNvPr id="10" name="Excel_1"/>
                      <p:cNvPicPr preferRelativeResize="0"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6875" y="3963988"/>
                        <a:ext cx="5800725" cy="6223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Graph_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41603401"/>
              </p:ext>
            </p:extLst>
          </p:nvPr>
        </p:nvGraphicFramePr>
        <p:xfrm>
          <a:off x="6147582" y="1255586"/>
          <a:ext cx="2733839" cy="2381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15" name="Oval 14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W&amp;E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610828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375100"/>
            <a:ext cx="7284125" cy="327248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Seafood grew both, incidence and servings in 2023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61</a:t>
            </a:fld>
            <a:endParaRPr lang="en-US" dirty="0"/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417759" y="996658"/>
            <a:ext cx="461241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Servings Share &amp; YOY, and Incidence by Protein</a:t>
            </a:r>
          </a:p>
        </p:txBody>
      </p:sp>
      <p:graphicFrame>
        <p:nvGraphicFramePr>
          <p:cNvPr id="14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985008"/>
              </p:ext>
            </p:extLst>
          </p:nvPr>
        </p:nvGraphicFramePr>
        <p:xfrm>
          <a:off x="4723969" y="1594263"/>
          <a:ext cx="4287179" cy="2967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64510158"/>
              </p:ext>
            </p:extLst>
          </p:nvPr>
        </p:nvGraphicFramePr>
        <p:xfrm>
          <a:off x="74305" y="1456250"/>
          <a:ext cx="4019393" cy="32646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345142"/>
              </p:ext>
            </p:extLst>
          </p:nvPr>
        </p:nvGraphicFramePr>
        <p:xfrm>
          <a:off x="4458795" y="1662185"/>
          <a:ext cx="833718" cy="28314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2.30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Robot Condensed Regular"/>
                        </a:rPr>
                        <a:t>-2.00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0.40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1.00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62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1.30</a:t>
                      </a: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28092" y="1355260"/>
            <a:ext cx="20016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cs typeface="Calibri" pitchFamily="34" charset="0"/>
              </a:rPr>
              <a:t>% Incidence Change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943565" y="148981"/>
            <a:ext cx="1104313" cy="779487"/>
            <a:chOff x="7943565" y="148981"/>
            <a:chExt cx="1104313" cy="779487"/>
          </a:xfrm>
        </p:grpSpPr>
        <p:sp>
          <p:nvSpPr>
            <p:cNvPr id="20" name="Oval 19"/>
            <p:cNvSpPr/>
            <p:nvPr/>
          </p:nvSpPr>
          <p:spPr>
            <a:xfrm>
              <a:off x="8095956" y="148981"/>
              <a:ext cx="785465" cy="779487"/>
            </a:xfrm>
            <a:prstGeom prst="ellipse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 b="1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7943565" y="300857"/>
              <a:ext cx="110431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b="1" dirty="0">
                  <a:solidFill>
                    <a:schemeClr val="bg1"/>
                  </a:solidFill>
                  <a:cs typeface="Calibri" pitchFamily="34" charset="0"/>
                </a:rPr>
                <a:t>W&amp;E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3287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9488" y="4835525"/>
            <a:ext cx="544512" cy="279400"/>
          </a:xfrm>
        </p:spPr>
        <p:txBody>
          <a:bodyPr/>
          <a:lstStyle/>
          <a:p>
            <a:fld id="{35A454EE-6717-4973-901E-6A90AD009CF4}" type="slidenum">
              <a:rPr lang="en-US" smtClean="0">
                <a:solidFill>
                  <a:schemeClr val="bg1"/>
                </a:solidFill>
              </a:rPr>
              <a:pPr/>
              <a:t>62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224333" y="333208"/>
            <a:ext cx="8458200" cy="41195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+mn-lt"/>
                <a:cs typeface="Calibri" pitchFamily="34" charset="0"/>
              </a:rPr>
              <a:t>Seafood Performance</a:t>
            </a:r>
          </a:p>
          <a:p>
            <a:r>
              <a:rPr lang="en-US" sz="3600" dirty="0">
                <a:solidFill>
                  <a:schemeClr val="bg1"/>
                </a:solidFill>
                <a:latin typeface="+mn-lt"/>
                <a:cs typeface="Calibri" pitchFamily="34" charset="0"/>
              </a:rPr>
              <a:t>&amp; Demographics by Type</a:t>
            </a:r>
          </a:p>
        </p:txBody>
      </p:sp>
      <p:sp>
        <p:nvSpPr>
          <p:cNvPr id="9" name="Rectangle 8"/>
          <p:cNvSpPr/>
          <p:nvPr/>
        </p:nvSpPr>
        <p:spPr>
          <a:xfrm>
            <a:off x="224333" y="1405328"/>
            <a:ext cx="82882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ea typeface="MS PGothic" pitchFamily="34" charset="-128"/>
                <a:cs typeface="Calibri" pitchFamily="34" charset="0"/>
              </a:rPr>
              <a:t>On occasions where seafood is consumed, </a:t>
            </a:r>
            <a:r>
              <a:rPr lang="en-US" sz="2000" dirty="0" err="1">
                <a:solidFill>
                  <a:schemeClr val="bg1"/>
                </a:solidFill>
                <a:ea typeface="MS PGothic" pitchFamily="34" charset="-128"/>
                <a:cs typeface="Calibri" pitchFamily="34" charset="0"/>
              </a:rPr>
              <a:t>socialising</a:t>
            </a:r>
            <a:r>
              <a:rPr lang="en-US" sz="2000" dirty="0">
                <a:solidFill>
                  <a:schemeClr val="bg1"/>
                </a:solidFill>
                <a:ea typeface="MS PGothic" pitchFamily="34" charset="-128"/>
                <a:cs typeface="Calibri" pitchFamily="34" charset="0"/>
              </a:rPr>
              <a:t> consistently remains the most important motivation;</a:t>
            </a:r>
          </a:p>
          <a:p>
            <a:pPr marL="342900" lvl="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cs typeface="Calibri" pitchFamily="34" charset="0"/>
              </a:rPr>
              <a:t>QSR remained in the weakness quadrant, whilst Workplace/Education moved up into opportunity zone;</a:t>
            </a:r>
          </a:p>
          <a:p>
            <a:pPr marL="342900" lvl="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altLang="en-US" sz="2000" dirty="0">
                <a:solidFill>
                  <a:schemeClr val="bg1"/>
                </a:solidFill>
                <a:latin typeface="+mn-lt"/>
                <a:cs typeface="Calibri" pitchFamily="34" charset="0"/>
              </a:rPr>
              <a:t>In 12 months to December’23, only Non-Fried Fish showed significant share improvement;</a:t>
            </a:r>
          </a:p>
          <a:p>
            <a:pPr marL="342900" lvl="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MS PGothic" pitchFamily="34" charset="-128"/>
                <a:cs typeface="Calibri" pitchFamily="34" charset="0"/>
              </a:rPr>
              <a:t>Pubs have the most affluent and the oldest seafood clientele; Travel &amp; leisure customers are the youngest, whilst QSR customers are in the middle </a:t>
            </a:r>
          </a:p>
          <a:p>
            <a:pPr marL="342900" lvl="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n-lt"/>
                <a:ea typeface="MS PGothic" pitchFamily="34" charset="-128"/>
                <a:cs typeface="Calibri" pitchFamily="34" charset="0"/>
              </a:rPr>
              <a:t>Although Fried Fish is the largest and growing sub-category, non-fried fish is the one that is growing the most</a:t>
            </a:r>
          </a:p>
          <a:p>
            <a:pPr marL="342900" lvl="0" indent="-342900">
              <a:buClr>
                <a:schemeClr val="accent3"/>
              </a:buClr>
              <a:buFont typeface="Arial" panose="020B0604020202020204" pitchFamily="34" charset="0"/>
              <a:buChar char="•"/>
            </a:pPr>
            <a:endParaRPr lang="en-GB" sz="2000" dirty="0">
              <a:solidFill>
                <a:schemeClr val="bg1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15867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518144"/>
            <a:ext cx="8721022" cy="32724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00517D"/>
                </a:solidFill>
                <a:latin typeface="+mn-lt"/>
                <a:ea typeface="MS PGothic" pitchFamily="34" charset="-128"/>
                <a:cs typeface="Calibri" pitchFamily="34" charset="0"/>
              </a:rPr>
              <a:t>On occasions where seafood is consumed, socialising consistently remained the most important motivation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srgbClr val="0078BE"/>
                </a:solidFill>
              </a:rPr>
              <a:pPr/>
              <a:t>63</a:t>
            </a:fld>
            <a:endParaRPr lang="en-US" dirty="0">
              <a:solidFill>
                <a:srgbClr val="0078BE"/>
              </a:solidFill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099608"/>
              </p:ext>
            </p:extLst>
          </p:nvPr>
        </p:nvGraphicFramePr>
        <p:xfrm>
          <a:off x="279516" y="1405920"/>
          <a:ext cx="8387410" cy="33022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5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72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2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2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20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7203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20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08812"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7144" marB="0" anchor="ctr"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OOH</a:t>
                      </a:r>
                    </a:p>
                  </a:txBody>
                  <a:tcPr marL="9525" marR="9525" marT="7144" marB="0"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Pubs</a:t>
                      </a:r>
                    </a:p>
                  </a:txBody>
                  <a:tcPr marL="9525" marR="9525" marT="7144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FSR</a:t>
                      </a:r>
                    </a:p>
                  </a:txBody>
                  <a:tcPr marL="9525" marR="9525" marT="7144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QSR</a:t>
                      </a:r>
                    </a:p>
                  </a:txBody>
                  <a:tcPr marL="9525" marR="9525" marT="7144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Fish &amp; Chips</a:t>
                      </a:r>
                    </a:p>
                  </a:txBody>
                  <a:tcPr marL="9525" marR="9525" marT="7144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QSR excl. Fish &amp; Chips</a:t>
                      </a:r>
                    </a:p>
                  </a:txBody>
                  <a:tcPr marL="9525" marR="9525" marT="7144" marB="0" anchor="ctr">
                    <a:lnB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376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Convenience</a:t>
                      </a:r>
                    </a:p>
                  </a:txBody>
                  <a:tcPr marL="9525" marR="9525" marT="7144" marB="0" anchor="ctr"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Robot Condensed Regular"/>
                        </a:rPr>
                        <a:t>92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Robot Condensed Regular"/>
                        </a:rPr>
                        <a:t>88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92D050"/>
                          </a:solidFill>
                          <a:effectLst/>
                          <a:latin typeface="Robot Condensed Regular"/>
                        </a:rPr>
                        <a:t>113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Robot Condensed Regular"/>
                        </a:rPr>
                        <a:t>94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92D050"/>
                          </a:solidFill>
                          <a:effectLst/>
                          <a:latin typeface="Robot Condensed Regular"/>
                        </a:rPr>
                        <a:t>132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92D050"/>
                          </a:solidFill>
                          <a:effectLst/>
                          <a:latin typeface="Robot Condensed Regular"/>
                        </a:rPr>
                        <a:t>116</a:t>
                      </a:r>
                    </a:p>
                  </a:txBody>
                  <a:tcPr marL="9525" marR="9525" marT="9525" marB="0" anchor="ctr">
                    <a:lnT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376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Functional</a:t>
                      </a:r>
                    </a:p>
                  </a:txBody>
                  <a:tcPr marL="9525" marR="9525" marT="7144" marB="0" anchor="ctr"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Robot Condensed Regular"/>
                        </a:rPr>
                        <a:t>95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Robot Condensed Regular"/>
                        </a:rPr>
                        <a:t>91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Robot Condensed Regular"/>
                        </a:rPr>
                        <a:t>85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92D050"/>
                          </a:solidFill>
                          <a:effectLst/>
                          <a:latin typeface="Robot Condensed Regular"/>
                        </a:rPr>
                        <a:t>104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92D050"/>
                          </a:solidFill>
                          <a:effectLst/>
                          <a:latin typeface="Robot Condensed Regular"/>
                        </a:rPr>
                        <a:t>101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Robot Condensed Regular"/>
                        </a:rPr>
                        <a:t>100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376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Socialising</a:t>
                      </a:r>
                    </a:p>
                  </a:txBody>
                  <a:tcPr marL="9525" marR="9525" marT="7144" marB="0" anchor="ctr"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92D050"/>
                          </a:solidFill>
                          <a:effectLst/>
                          <a:latin typeface="Robot Condensed Regular"/>
                        </a:rPr>
                        <a:t>136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92D050"/>
                          </a:solidFill>
                          <a:effectLst/>
                          <a:latin typeface="Robot Condensed Regular"/>
                        </a:rPr>
                        <a:t>113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92D050"/>
                          </a:solidFill>
                          <a:effectLst/>
                          <a:latin typeface="Robot Condensed Regular"/>
                        </a:rPr>
                        <a:t>112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92D050"/>
                          </a:solidFill>
                          <a:effectLst/>
                          <a:latin typeface="Robot Condensed Regular"/>
                        </a:rPr>
                        <a:t>123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92D050"/>
                          </a:solidFill>
                          <a:effectLst/>
                          <a:latin typeface="Robot Condensed Regular"/>
                        </a:rPr>
                        <a:t>100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92D050"/>
                          </a:solidFill>
                          <a:effectLst/>
                          <a:latin typeface="Robot Condensed Regular"/>
                        </a:rPr>
                        <a:t>111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376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Treating</a:t>
                      </a:r>
                    </a:p>
                  </a:txBody>
                  <a:tcPr marL="9525" marR="9525" marT="7144" marB="0" anchor="ctr">
                    <a:lnR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Robot Condensed Regular"/>
                        </a:rPr>
                        <a:t>88</a:t>
                      </a:r>
                    </a:p>
                  </a:txBody>
                  <a:tcPr marL="9525" marR="9525" marT="9525" marB="0" anchor="ctr">
                    <a:lnL w="28575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Robot Condensed Regular"/>
                        </a:rPr>
                        <a:t>76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Robot Condensed Regular"/>
                        </a:rPr>
                        <a:t>95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Robot Condensed Regular"/>
                        </a:rPr>
                        <a:t>88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>
                          <a:solidFill>
                            <a:srgbClr val="FF0000"/>
                          </a:solidFill>
                          <a:effectLst/>
                          <a:latin typeface="Robot Condensed Regular"/>
                        </a:rPr>
                        <a:t>90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FF0000"/>
                          </a:solidFill>
                          <a:effectLst/>
                          <a:latin typeface="Robot Condensed Regular"/>
                        </a:rPr>
                        <a:t>76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103969" y="1085850"/>
            <a:ext cx="29134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200" dirty="0">
                <a:solidFill>
                  <a:srgbClr val="008AC0"/>
                </a:solidFill>
                <a:latin typeface="+mn-lt"/>
                <a:ea typeface="MS PGothic" pitchFamily="34" charset="-128"/>
                <a:cs typeface="Calibri" pitchFamily="34" charset="0"/>
              </a:rPr>
              <a:t>Index – Seafood vs. Total Food/Drink</a:t>
            </a:r>
          </a:p>
          <a:p>
            <a:pPr algn="ctr"/>
            <a:r>
              <a:rPr lang="en-US" sz="1200" dirty="0">
                <a:solidFill>
                  <a:srgbClr val="008AC0"/>
                </a:solidFill>
                <a:latin typeface="+mn-lt"/>
                <a:ea typeface="MS PGothic" pitchFamily="34" charset="-128"/>
                <a:cs typeface="Calibri" pitchFamily="34" charset="0"/>
              </a:rPr>
              <a:t>Motivation for Eating/Drinking Visit OOH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</p:spTree>
    <p:extLst>
      <p:ext uri="{BB962C8B-B14F-4D97-AF65-F5344CB8AC3E}">
        <p14:creationId xmlns:p14="http://schemas.microsoft.com/office/powerpoint/2010/main" val="1902484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001" y="138429"/>
            <a:ext cx="8523361" cy="657163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00517D"/>
                </a:solidFill>
                <a:latin typeface="+mn-lt"/>
                <a:ea typeface="MS PGothic" pitchFamily="34" charset="-128"/>
                <a:cs typeface="Calibri" pitchFamily="34" charset="0"/>
              </a:rPr>
              <a:t>QSR moved into opportunity quadrant, whilst FSR and Fish and Chip Shops remained in the threat zone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srgbClr val="0078BE"/>
                </a:solidFill>
              </a:rPr>
              <a:pPr/>
              <a:t>64</a:t>
            </a:fld>
            <a:endParaRPr lang="en-US" dirty="0">
              <a:solidFill>
                <a:srgbClr val="0078BE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731545" y="919024"/>
            <a:ext cx="16582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200" dirty="0">
                <a:solidFill>
                  <a:srgbClr val="008AC0"/>
                </a:solidFill>
                <a:latin typeface="+mn-lt"/>
                <a:ea typeface="MS PGothic" pitchFamily="34" charset="-128"/>
                <a:cs typeface="Calibri" pitchFamily="34" charset="0"/>
              </a:rPr>
              <a:t>Total Seafood</a:t>
            </a:r>
          </a:p>
          <a:p>
            <a:pPr algn="ctr"/>
            <a:r>
              <a:rPr lang="en-US" sz="1200" dirty="0">
                <a:solidFill>
                  <a:srgbClr val="008AC0"/>
                </a:solidFill>
                <a:latin typeface="+mn-lt"/>
                <a:ea typeface="MS PGothic" pitchFamily="34" charset="-128"/>
                <a:cs typeface="Calibri" pitchFamily="34" charset="0"/>
              </a:rPr>
              <a:t>Visits SWOT Analysis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6766656"/>
              </p:ext>
            </p:extLst>
          </p:nvPr>
        </p:nvGraphicFramePr>
        <p:xfrm>
          <a:off x="584201" y="1249402"/>
          <a:ext cx="8385175" cy="3098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3"/>
          <p:cNvSpPr txBox="1">
            <a:spLocks noChangeArrowheads="1"/>
          </p:cNvSpPr>
          <p:nvPr/>
        </p:nvSpPr>
        <p:spPr bwMode="auto">
          <a:xfrm rot="-5400000">
            <a:off x="-1194396" y="2528622"/>
            <a:ext cx="305871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1400" b="1" dirty="0">
                <a:solidFill>
                  <a:prstClr val="black"/>
                </a:solidFill>
                <a:latin typeface="+mn-lt"/>
              </a:rPr>
              <a:t>Over/Under-Perform </a:t>
            </a:r>
            <a:r>
              <a:rPr lang="en-GB" sz="1400" b="1" dirty="0" err="1">
                <a:solidFill>
                  <a:prstClr val="black"/>
                </a:solidFill>
                <a:latin typeface="+mn-lt"/>
              </a:rPr>
              <a:t>vs</a:t>
            </a:r>
            <a:r>
              <a:rPr lang="en-GB" sz="1400" b="1" dirty="0">
                <a:solidFill>
                  <a:prstClr val="black"/>
                </a:solidFill>
                <a:latin typeface="+mn-lt"/>
              </a:rPr>
              <a:t> Total Channel Growth</a:t>
            </a:r>
          </a:p>
        </p:txBody>
      </p:sp>
      <p:sp>
        <p:nvSpPr>
          <p:cNvPr id="10" name="TextBox 6"/>
          <p:cNvSpPr txBox="1">
            <a:spLocks noChangeArrowheads="1"/>
          </p:cNvSpPr>
          <p:nvPr/>
        </p:nvSpPr>
        <p:spPr bwMode="auto">
          <a:xfrm>
            <a:off x="2225876" y="4521103"/>
            <a:ext cx="54070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b="1" dirty="0">
                <a:solidFill>
                  <a:prstClr val="black"/>
                </a:solidFill>
                <a:latin typeface="+mn-lt"/>
              </a:rPr>
              <a:t>Over/Under-Trade </a:t>
            </a:r>
            <a:r>
              <a:rPr lang="en-GB" b="1" dirty="0" err="1">
                <a:solidFill>
                  <a:prstClr val="black"/>
                </a:solidFill>
                <a:latin typeface="+mn-lt"/>
              </a:rPr>
              <a:t>vs</a:t>
            </a:r>
            <a:r>
              <a:rPr lang="en-GB" b="1" dirty="0">
                <a:solidFill>
                  <a:prstClr val="black"/>
                </a:solidFill>
                <a:latin typeface="+mn-lt"/>
              </a:rPr>
              <a:t> Channel Share of OOH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47148" y="4430090"/>
            <a:ext cx="22147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i="1" dirty="0">
                <a:solidFill>
                  <a:prstClr val="black"/>
                </a:solidFill>
              </a:rPr>
              <a:t>Bubble Size Represents Channel % Share of Seafood</a:t>
            </a:r>
          </a:p>
        </p:txBody>
      </p:sp>
      <p:sp>
        <p:nvSpPr>
          <p:cNvPr id="14" name="TextBox 2"/>
          <p:cNvSpPr txBox="1">
            <a:spLocks noChangeArrowheads="1"/>
          </p:cNvSpPr>
          <p:nvPr/>
        </p:nvSpPr>
        <p:spPr bwMode="auto">
          <a:xfrm>
            <a:off x="7880351" y="1202110"/>
            <a:ext cx="1089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800" b="1" dirty="0">
                <a:solidFill>
                  <a:prstClr val="black"/>
                </a:solidFill>
                <a:latin typeface="+mn-lt"/>
              </a:rPr>
              <a:t>S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877880" y="1202110"/>
            <a:ext cx="1089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800" b="1" dirty="0">
                <a:solidFill>
                  <a:prstClr val="black"/>
                </a:solidFill>
                <a:latin typeface="+mn-lt"/>
              </a:rPr>
              <a:t>O</a:t>
            </a:r>
          </a:p>
        </p:txBody>
      </p:sp>
      <p:sp>
        <p:nvSpPr>
          <p:cNvPr id="16" name="TextBox 9"/>
          <p:cNvSpPr txBox="1">
            <a:spLocks noChangeArrowheads="1"/>
          </p:cNvSpPr>
          <p:nvPr/>
        </p:nvSpPr>
        <p:spPr bwMode="auto">
          <a:xfrm>
            <a:off x="886469" y="3571683"/>
            <a:ext cx="1089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800" b="1" dirty="0">
                <a:solidFill>
                  <a:prstClr val="black"/>
                </a:solidFill>
                <a:latin typeface="+mn-lt"/>
              </a:rPr>
              <a:t>W</a:t>
            </a:r>
          </a:p>
        </p:txBody>
      </p:sp>
      <p:sp>
        <p:nvSpPr>
          <p:cNvPr id="17" name="TextBox 10"/>
          <p:cNvSpPr txBox="1">
            <a:spLocks noChangeArrowheads="1"/>
          </p:cNvSpPr>
          <p:nvPr/>
        </p:nvSpPr>
        <p:spPr bwMode="auto">
          <a:xfrm>
            <a:off x="7880350" y="3574778"/>
            <a:ext cx="1089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GB" sz="2800" b="1" dirty="0">
                <a:solidFill>
                  <a:prstClr val="black"/>
                </a:solidFill>
                <a:latin typeface="+mn-lt"/>
              </a:rPr>
              <a:t>T</a:t>
            </a:r>
          </a:p>
        </p:txBody>
      </p:sp>
      <p:sp>
        <p:nvSpPr>
          <p:cNvPr id="18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</p:spTree>
    <p:extLst>
      <p:ext uri="{BB962C8B-B14F-4D97-AF65-F5344CB8AC3E}">
        <p14:creationId xmlns:p14="http://schemas.microsoft.com/office/powerpoint/2010/main" val="187596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Chart 17"/>
          <p:cNvGraphicFramePr/>
          <p:nvPr>
            <p:extLst>
              <p:ext uri="{D42A27DB-BD31-4B8C-83A1-F6EECF244321}">
                <p14:modId xmlns:p14="http://schemas.microsoft.com/office/powerpoint/2010/main" val="263067504"/>
              </p:ext>
            </p:extLst>
          </p:nvPr>
        </p:nvGraphicFramePr>
        <p:xfrm>
          <a:off x="1" y="1340809"/>
          <a:ext cx="3823855" cy="34534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2291936" y="3369827"/>
            <a:ext cx="6526876" cy="1525636"/>
            <a:chOff x="2291936" y="3364767"/>
            <a:chExt cx="6526876" cy="1525636"/>
          </a:xfrm>
        </p:grpSpPr>
        <p:cxnSp>
          <p:nvCxnSpPr>
            <p:cNvPr id="17" name="Elbow Connector 16"/>
            <p:cNvCxnSpPr>
              <a:cxnSpLocks/>
            </p:cNvCxnSpPr>
            <p:nvPr/>
          </p:nvCxnSpPr>
          <p:spPr>
            <a:xfrm>
              <a:off x="2291936" y="3773921"/>
              <a:ext cx="1258785" cy="565962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1">
                  <a:lumMod val="75000"/>
                </a:schemeClr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3550722" y="3364767"/>
              <a:ext cx="5106391" cy="1435833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 dirty="0">
                <a:solidFill>
                  <a:prstClr val="white"/>
                </a:solidFill>
              </a:endParaRPr>
            </a:p>
          </p:txBody>
        </p:sp>
        <p:graphicFrame>
          <p:nvGraphicFramePr>
            <p:cNvPr id="19" name="Chart 18"/>
            <p:cNvGraphicFramePr/>
            <p:nvPr>
              <p:extLst>
                <p:ext uri="{D42A27DB-BD31-4B8C-83A1-F6EECF244321}">
                  <p14:modId xmlns:p14="http://schemas.microsoft.com/office/powerpoint/2010/main" val="2944468729"/>
                </p:ext>
              </p:extLst>
            </p:nvPr>
          </p:nvGraphicFramePr>
          <p:xfrm>
            <a:off x="3470564" y="3364767"/>
            <a:ext cx="5348248" cy="152563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1" y="162685"/>
            <a:ext cx="8458200" cy="722837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alt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In 2023, overall product make-up of the seafood OOH consumptions remained stable</a:t>
            </a:r>
            <a:endParaRPr lang="en-US" sz="2400" dirty="0">
              <a:solidFill>
                <a:srgbClr val="00517D"/>
              </a:solidFill>
              <a:latin typeface="+mn-lt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580862" y="4864256"/>
            <a:ext cx="544410" cy="279244"/>
          </a:xfrm>
        </p:spPr>
        <p:txBody>
          <a:bodyPr/>
          <a:lstStyle/>
          <a:p>
            <a:fld id="{35A454EE-6717-4973-901E-6A90AD009CF4}" type="slidenum">
              <a:rPr lang="en-US" smtClean="0">
                <a:solidFill>
                  <a:srgbClr val="0078BE"/>
                </a:solidFill>
              </a:rPr>
              <a:pPr/>
              <a:t>65</a:t>
            </a:fld>
            <a:endParaRPr lang="en-US" dirty="0">
              <a:solidFill>
                <a:srgbClr val="0078BE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38571" y="1180634"/>
            <a:ext cx="167642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400" dirty="0">
                <a:solidFill>
                  <a:srgbClr val="008AC0"/>
                </a:solidFill>
                <a:latin typeface="+mn-lt"/>
                <a:cs typeface="Calibri" pitchFamily="34" charset="0"/>
              </a:rPr>
              <a:t>Total Out of Home </a:t>
            </a:r>
          </a:p>
          <a:p>
            <a:pPr algn="ctr"/>
            <a:r>
              <a:rPr lang="en-US" sz="1400" dirty="0">
                <a:solidFill>
                  <a:srgbClr val="008AC0"/>
                </a:solidFill>
                <a:latin typeface="+mn-lt"/>
                <a:cs typeface="Calibri" pitchFamily="34" charset="0"/>
              </a:rPr>
              <a:t>Servings % Share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233402" y="997527"/>
            <a:ext cx="6803720" cy="2267203"/>
            <a:chOff x="2233402" y="1810139"/>
            <a:chExt cx="6803720" cy="2631228"/>
          </a:xfrm>
        </p:grpSpPr>
        <p:graphicFrame>
          <p:nvGraphicFramePr>
            <p:cNvPr id="21" name="Chart 20"/>
            <p:cNvGraphicFramePr/>
            <p:nvPr>
              <p:extLst>
                <p:ext uri="{D42A27DB-BD31-4B8C-83A1-F6EECF244321}">
                  <p14:modId xmlns:p14="http://schemas.microsoft.com/office/powerpoint/2010/main" val="3239903593"/>
                </p:ext>
              </p:extLst>
            </p:nvPr>
          </p:nvGraphicFramePr>
          <p:xfrm>
            <a:off x="3641372" y="1810140"/>
            <a:ext cx="5395750" cy="263122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3" name="Rectangle 22"/>
            <p:cNvSpPr/>
            <p:nvPr/>
          </p:nvSpPr>
          <p:spPr>
            <a:xfrm>
              <a:off x="3550721" y="1810139"/>
              <a:ext cx="5106391" cy="2631227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200" dirty="0">
                <a:solidFill>
                  <a:prstClr val="white"/>
                </a:solidFill>
              </a:endParaRPr>
            </a:p>
          </p:txBody>
        </p:sp>
        <p:cxnSp>
          <p:nvCxnSpPr>
            <p:cNvPr id="26" name="Elbow Connector 25"/>
            <p:cNvCxnSpPr>
              <a:cxnSpLocks/>
            </p:cNvCxnSpPr>
            <p:nvPr/>
          </p:nvCxnSpPr>
          <p:spPr>
            <a:xfrm flipV="1">
              <a:off x="2233402" y="3990108"/>
              <a:ext cx="1317320" cy="451258"/>
            </a:xfrm>
            <a:prstGeom prst="bentConnector3">
              <a:avLst>
                <a:gd name="adj1" fmla="val 50000"/>
              </a:avLst>
            </a:prstGeom>
            <a:ln w="19050">
              <a:solidFill>
                <a:schemeClr val="accent2"/>
              </a:solidFill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6135089" y="4864256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</p:spTree>
    <p:extLst>
      <p:ext uri="{BB962C8B-B14F-4D97-AF65-F5344CB8AC3E}">
        <p14:creationId xmlns:p14="http://schemas.microsoft.com/office/powerpoint/2010/main" val="324714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390" y="514350"/>
            <a:ext cx="8764741" cy="32724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sz="2400" dirty="0">
                <a:solidFill>
                  <a:srgbClr val="00517D"/>
                </a:solidFill>
                <a:latin typeface="+mn-lt"/>
                <a:ea typeface="MS PGothic" pitchFamily="34" charset="-128"/>
                <a:cs typeface="Calibri" pitchFamily="34" charset="0"/>
              </a:rPr>
              <a:t>Pubs have the most affluent and the oldest seafood clientele; Travel &amp; leisure customers are the youngest, whilst QSR customers are in the middle </a:t>
            </a:r>
            <a:endParaRPr lang="en-US" sz="2400" dirty="0">
              <a:solidFill>
                <a:srgbClr val="00517D"/>
              </a:solidFill>
              <a:latin typeface="+mn-lt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srgbClr val="0078BE"/>
                </a:solidFill>
              </a:rPr>
              <a:pPr/>
              <a:t>66</a:t>
            </a:fld>
            <a:endParaRPr lang="en-US" dirty="0">
              <a:solidFill>
                <a:srgbClr val="0078BE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442272" y="1254612"/>
            <a:ext cx="428162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400" dirty="0">
                <a:solidFill>
                  <a:srgbClr val="008AC0"/>
                </a:solidFill>
                <a:latin typeface="+mn-lt"/>
                <a:cs typeface="Calibri" pitchFamily="34" charset="0"/>
              </a:rPr>
              <a:t>Demographic Map – Servings by Channels &amp; Types</a:t>
            </a:r>
          </a:p>
        </p:txBody>
      </p:sp>
      <p:sp>
        <p:nvSpPr>
          <p:cNvPr id="21" name="TextBox 20"/>
          <p:cNvSpPr txBox="1"/>
          <p:nvPr/>
        </p:nvSpPr>
        <p:spPr>
          <a:xfrm rot="16200000">
            <a:off x="-1221584" y="2824070"/>
            <a:ext cx="29767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prstClr val="black"/>
                </a:solidFill>
                <a:cs typeface="Calibri" pitchFamily="34" charset="0"/>
              </a:rPr>
              <a:t>% Servings Aged Over 35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167438" y="4692973"/>
            <a:ext cx="4786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prstClr val="black"/>
                </a:solidFill>
                <a:cs typeface="Calibri" pitchFamily="34" charset="0"/>
              </a:rPr>
              <a:t>% Servings Social Class ABC1</a:t>
            </a:r>
          </a:p>
        </p:txBody>
      </p:sp>
      <p:pic>
        <p:nvPicPr>
          <p:cNvPr id="24" name="Picture 4" descr="http://2.bp.blogspot.com/_3813PjwgDYE/S8m2ptTwHiI/AAAAAAAAF30/t4xO1wvYOOk/s1600/dot+cotton.jpg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745" y="1408501"/>
            <a:ext cx="900000" cy="900000"/>
          </a:xfrm>
          <a:prstGeom prst="rect">
            <a:avLst/>
          </a:prstGeom>
          <a:noFill/>
          <a:ln w="254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http://img.thesun.co.uk/aidemitlum/archive/00398/vicky_pollard_398833a.jpg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745" y="3343900"/>
            <a:ext cx="900000" cy="900000"/>
          </a:xfrm>
          <a:prstGeom prst="rect">
            <a:avLst/>
          </a:prstGeom>
          <a:noFill/>
          <a:ln w="25400">
            <a:solidFill>
              <a:schemeClr val="bg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chart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680862" y="3343900"/>
            <a:ext cx="900000" cy="900000"/>
          </a:xfrm>
          <a:prstGeom prst="rect">
            <a:avLst/>
          </a:prstGeom>
          <a:ln w="25400">
            <a:solidFill>
              <a:schemeClr val="bg2"/>
            </a:solidFill>
          </a:ln>
        </p:spPr>
      </p:pic>
      <p:sp>
        <p:nvSpPr>
          <p:cNvPr id="13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Dec’23</a:t>
            </a:r>
          </a:p>
        </p:txBody>
      </p:sp>
      <p:pic>
        <p:nvPicPr>
          <p:cNvPr id="1028" name="Picture 4" descr="What's 'Rich'? Depends on How Old (and Rich) You Are">
            <a:extLst>
              <a:ext uri="{FF2B5EF4-FFF2-40B4-BE49-F238E27FC236}">
                <a16:creationId xmlns:a16="http://schemas.microsoft.com/office/drawing/2014/main" id="{28F3BF6F-AE81-4FBC-9C76-85F75C5983DE}"/>
              </a:ext>
            </a:extLst>
          </p:cNvPr>
          <p:cNvPicPr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34" r="13445"/>
          <a:stretch/>
        </p:blipFill>
        <p:spPr bwMode="auto">
          <a:xfrm>
            <a:off x="7683420" y="1408501"/>
            <a:ext cx="9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BCFDB70E-3D96-E41E-5B6E-35D7EF0F09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7401629"/>
              </p:ext>
            </p:extLst>
          </p:nvPr>
        </p:nvGraphicFramePr>
        <p:xfrm>
          <a:off x="420667" y="1232164"/>
          <a:ext cx="8704613" cy="34608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61213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572" y="518144"/>
            <a:ext cx="8453736" cy="327248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en-GB" alt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Travel &amp; Leisure channel stands out as performing better than others with families with kids </a:t>
            </a:r>
            <a:endParaRPr lang="en-US" sz="2400" dirty="0">
              <a:solidFill>
                <a:srgbClr val="00517D"/>
              </a:solidFill>
              <a:latin typeface="+mn-lt"/>
              <a:ea typeface="MS PGothic" pitchFamily="34" charset="-128"/>
              <a:cs typeface="Calibri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srgbClr val="0078BE"/>
                </a:solidFill>
              </a:rPr>
              <a:pPr/>
              <a:t>67</a:t>
            </a:fld>
            <a:endParaRPr lang="en-US" dirty="0">
              <a:solidFill>
                <a:srgbClr val="0078BE"/>
              </a:solidFill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436818" y="1025898"/>
            <a:ext cx="224773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400" dirty="0">
                <a:solidFill>
                  <a:srgbClr val="008AC0"/>
                </a:solidFill>
                <a:latin typeface="+mn-lt"/>
                <a:cs typeface="Calibri" pitchFamily="34" charset="0"/>
              </a:rPr>
              <a:t>% Servings Involving Kids</a:t>
            </a: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414973218"/>
              </p:ext>
            </p:extLst>
          </p:nvPr>
        </p:nvGraphicFramePr>
        <p:xfrm>
          <a:off x="178130" y="1279813"/>
          <a:ext cx="8704613" cy="3449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0"/>
          <p:cNvSpPr txBox="1"/>
          <p:nvPr/>
        </p:nvSpPr>
        <p:spPr>
          <a:xfrm>
            <a:off x="0" y="4764253"/>
            <a:ext cx="62878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cs typeface="Calibri" pitchFamily="34" charset="0"/>
              </a:rPr>
              <a:t>Note: Low Sample sizes - use data cautiously: Work/</a:t>
            </a:r>
            <a:r>
              <a:rPr lang="en-US" dirty="0" err="1">
                <a:solidFill>
                  <a:schemeClr val="tx1">
                    <a:lumMod val="60000"/>
                    <a:lumOff val="40000"/>
                  </a:schemeClr>
                </a:solidFill>
                <a:cs typeface="Calibri" pitchFamily="34" charset="0"/>
              </a:rPr>
              <a:t>Edu</a:t>
            </a:r>
            <a:r>
              <a:rPr lang="en-US" dirty="0">
                <a:solidFill>
                  <a:schemeClr val="tx1">
                    <a:lumMod val="60000"/>
                    <a:lumOff val="40000"/>
                  </a:schemeClr>
                </a:solidFill>
                <a:cs typeface="Calibri" pitchFamily="34" charset="0"/>
              </a:rPr>
              <a:t>; Shellfish Fish &amp; Chips.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</p:spTree>
    <p:extLst>
      <p:ext uri="{BB962C8B-B14F-4D97-AF65-F5344CB8AC3E}">
        <p14:creationId xmlns:p14="http://schemas.microsoft.com/office/powerpoint/2010/main" val="393796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>
                <a:solidFill>
                  <a:srgbClr val="0078BE"/>
                </a:solidFill>
                <a:cs typeface="Calibri" pitchFamily="34" charset="0"/>
              </a:rPr>
              <a:pPr/>
              <a:t>68</a:t>
            </a:fld>
            <a:endParaRPr lang="en-US" dirty="0">
              <a:solidFill>
                <a:srgbClr val="0078BE"/>
              </a:solidFill>
              <a:cs typeface="Calibri" pitchFamily="34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895032" y="1187774"/>
            <a:ext cx="357996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200" dirty="0">
                <a:solidFill>
                  <a:srgbClr val="008AC0"/>
                </a:solidFill>
                <a:latin typeface="+mn-lt"/>
                <a:cs typeface="Calibri" pitchFamily="34" charset="0"/>
              </a:rPr>
              <a:t>Total Seafood</a:t>
            </a:r>
          </a:p>
          <a:p>
            <a:pPr algn="ctr"/>
            <a:r>
              <a:rPr lang="en-US" sz="1200" dirty="0">
                <a:solidFill>
                  <a:srgbClr val="008AC0"/>
                </a:solidFill>
                <a:latin typeface="+mn-lt"/>
                <a:cs typeface="Calibri" pitchFamily="34" charset="0"/>
              </a:rPr>
              <a:t>Incidence and %</a:t>
            </a:r>
            <a:r>
              <a:rPr lang="en-US" sz="1200" dirty="0" err="1">
                <a:solidFill>
                  <a:srgbClr val="008AC0"/>
                </a:solidFill>
                <a:latin typeface="+mn-lt"/>
                <a:cs typeface="Calibri" pitchFamily="34" charset="0"/>
              </a:rPr>
              <a:t>pt</a:t>
            </a:r>
            <a:r>
              <a:rPr lang="en-US" sz="1200" dirty="0">
                <a:solidFill>
                  <a:srgbClr val="008AC0"/>
                </a:solidFill>
                <a:latin typeface="+mn-lt"/>
                <a:cs typeface="Calibri" pitchFamily="34" charset="0"/>
              </a:rPr>
              <a:t> Change by Type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1330565" y="2640625"/>
            <a:ext cx="32132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prstClr val="black"/>
                </a:solidFill>
                <a:cs typeface="Calibri" pitchFamily="34" charset="0"/>
              </a:rPr>
              <a:t>% </a:t>
            </a:r>
            <a:r>
              <a:rPr lang="en-GB" sz="1200" b="1" dirty="0" err="1">
                <a:solidFill>
                  <a:prstClr val="black"/>
                </a:solidFill>
                <a:cs typeface="Calibri" pitchFamily="34" charset="0"/>
              </a:rPr>
              <a:t>pt</a:t>
            </a:r>
            <a:r>
              <a:rPr lang="en-GB" sz="1200" b="1" dirty="0">
                <a:solidFill>
                  <a:prstClr val="black"/>
                </a:solidFill>
                <a:cs typeface="Calibri" pitchFamily="34" charset="0"/>
              </a:rPr>
              <a:t> Incidence Change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7207" y="1654726"/>
            <a:ext cx="45244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prstClr val="black"/>
                </a:solidFill>
                <a:cs typeface="Calibri" pitchFamily="34" charset="0"/>
              </a:rPr>
              <a:t>% Incidence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4862" y="4145706"/>
            <a:ext cx="1656000" cy="646331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  <a:cs typeface="Calibri" pitchFamily="34" charset="0"/>
              </a:rPr>
              <a:t>Lessening Importance but more Important overall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38572" y="518144"/>
            <a:ext cx="8692886" cy="327248"/>
          </a:xfrm>
        </p:spPr>
        <p:txBody>
          <a:bodyPr>
            <a:noAutofit/>
          </a:bodyPr>
          <a:lstStyle/>
          <a:p>
            <a:r>
              <a:rPr lang="en-GB" alt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In 2023 Shellfish was ahead of other species in growth and importance </a:t>
            </a:r>
            <a:endParaRPr lang="en-US" sz="2400" dirty="0">
              <a:latin typeface="+mn-lt"/>
              <a:cs typeface="Calibri" pitchFamily="34" charset="0"/>
            </a:endParaRP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The NPD Group/CREST®, YE Dec ‘23</a:t>
            </a: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EEBFB352-67EC-305D-B8A7-B96DF88013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32459502"/>
              </p:ext>
            </p:extLst>
          </p:nvPr>
        </p:nvGraphicFramePr>
        <p:xfrm>
          <a:off x="531104" y="1895553"/>
          <a:ext cx="8307821" cy="2805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616826" y="1378891"/>
            <a:ext cx="1656000" cy="646331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  <a:cs typeface="Calibri" pitchFamily="34" charset="0"/>
              </a:rPr>
              <a:t>Growingly Important but less Important overall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56896" y="1384483"/>
            <a:ext cx="1656000" cy="646331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  <a:cs typeface="Calibri" pitchFamily="34" charset="0"/>
              </a:rPr>
              <a:t>Growingly Important and more Important overall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6826" y="4145707"/>
            <a:ext cx="1656000" cy="646331"/>
          </a:xfrm>
          <a:prstGeom prst="rect">
            <a:avLst/>
          </a:prstGeom>
          <a:solidFill>
            <a:srgbClr val="99CC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black"/>
                </a:solidFill>
                <a:cs typeface="Calibri" pitchFamily="34" charset="0"/>
              </a:rPr>
              <a:t>Lessening Importance and less Important overall</a:t>
            </a:r>
          </a:p>
        </p:txBody>
      </p:sp>
    </p:spTree>
    <p:extLst>
      <p:ext uri="{BB962C8B-B14F-4D97-AF65-F5344CB8AC3E}">
        <p14:creationId xmlns:p14="http://schemas.microsoft.com/office/powerpoint/2010/main" val="292218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69</a:t>
            </a:fld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366385" y="957329"/>
            <a:ext cx="8458745" cy="3429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CREST Measures</a:t>
            </a:r>
          </a:p>
        </p:txBody>
      </p:sp>
      <p:graphicFrame>
        <p:nvGraphicFramePr>
          <p:cNvPr id="1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916143"/>
              </p:ext>
            </p:extLst>
          </p:nvPr>
        </p:nvGraphicFramePr>
        <p:xfrm>
          <a:off x="366835" y="1497668"/>
          <a:ext cx="8467726" cy="2980765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3136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54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549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Measure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B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Question answered</a:t>
                      </a:r>
                      <a:endParaRPr lang="en-US" sz="1200" b="0" dirty="0"/>
                    </a:p>
                  </a:txBody>
                  <a:tcPr marT="34290" marB="3429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00517D"/>
                          </a:solidFill>
                        </a:rPr>
                        <a:t>Sales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How much did the guests spend overall in the foodservice Market?</a:t>
                      </a:r>
                    </a:p>
                  </a:txBody>
                  <a:tcPr marT="34290" marB="34290" anchor="ctr">
                    <a:lnL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549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00517D"/>
                          </a:solidFill>
                        </a:rPr>
                        <a:t>Visits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How many guests went to the restaurants?</a:t>
                      </a:r>
                    </a:p>
                  </a:txBody>
                  <a:tcPr marT="34290" marB="34290" anchor="ctr">
                    <a:lnL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549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00517D"/>
                          </a:solidFill>
                        </a:rPr>
                        <a:t>Average Eater Check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What did the guests spend on average during a restaurant visit?</a:t>
                      </a:r>
                    </a:p>
                  </a:txBody>
                  <a:tcPr marT="34290" marB="34290" anchor="ctr">
                    <a:lnL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00517D"/>
                          </a:solidFill>
                        </a:rPr>
                        <a:t>Average number of items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How many items did the guests order on average?</a:t>
                      </a:r>
                    </a:p>
                  </a:txBody>
                  <a:tcPr marT="34290" marB="34290" anchor="ctr">
                    <a:lnL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00517D"/>
                          </a:solidFill>
                        </a:rPr>
                        <a:t>Average price per item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What was the average price of each product?</a:t>
                      </a:r>
                    </a:p>
                  </a:txBody>
                  <a:tcPr marT="34290" marB="34290" anchor="ctr">
                    <a:lnL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549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00517D"/>
                          </a:solidFill>
                        </a:rPr>
                        <a:t>Servings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How many portions of a product were sold?</a:t>
                      </a:r>
                    </a:p>
                  </a:txBody>
                  <a:tcPr marT="34290" marB="34290" anchor="ctr">
                    <a:lnL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549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rgbClr val="00517D"/>
                          </a:solidFill>
                        </a:rPr>
                        <a:t>Incidence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What is the importance of a product in the Market?</a:t>
                      </a:r>
                    </a:p>
                  </a:txBody>
                  <a:tcPr marT="34290" marB="34290" anchor="ctr">
                    <a:lnL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335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" t="8024" r="3426" b="8191"/>
          <a:stretch/>
        </p:blipFill>
        <p:spPr>
          <a:xfrm>
            <a:off x="3168673" y="0"/>
            <a:ext cx="3485813" cy="2124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599488" y="4835525"/>
            <a:ext cx="544512" cy="279400"/>
          </a:xfrm>
        </p:spPr>
        <p:txBody>
          <a:bodyPr/>
          <a:lstStyle/>
          <a:p>
            <a:fld id="{35A454EE-6717-4973-901E-6A90AD009CF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216395" y="2379070"/>
            <a:ext cx="8458200" cy="411956"/>
          </a:xfrm>
          <a:prstGeom prst="rect">
            <a:avLst/>
          </a:prstGeom>
        </p:spPr>
        <p:txBody>
          <a:bodyPr vert="horz"/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>
                <a:solidFill>
                  <a:schemeClr val="bg1"/>
                </a:solidFill>
                <a:latin typeface="+mn-lt"/>
                <a:cs typeface="Calibri" pitchFamily="34" charset="0"/>
              </a:rPr>
              <a:t>Topline Protein Performance</a:t>
            </a: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281198" y="3085259"/>
            <a:ext cx="8458200" cy="1119188"/>
          </a:xfrm>
          <a:prstGeom prst="rect">
            <a:avLst/>
          </a:prstGeom>
        </p:spPr>
        <p:txBody>
          <a:bodyPr/>
          <a:lstStyle>
            <a:lvl1pPr marL="341313" indent="-341313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SzPct val="100000"/>
              <a:buFont typeface="Wingdings" panose="05000000000000000000" pitchFamily="2" charset="2"/>
              <a:buChar char="n"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7063" indent="-28575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87338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chemeClr val="accent3"/>
              </a:buClr>
              <a:buFont typeface="Calibri" panose="020F050202020403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1440"/>
              </a:spcAft>
              <a:buClr>
                <a:srgbClr val="00A1DE"/>
              </a:buClr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cs typeface="Calibri" pitchFamily="34" charset="0"/>
              </a:rPr>
              <a:t>Both protein and non-protein visits continued to gain servings in 2023 vs 2022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cs typeface="Calibri" pitchFamily="34" charset="0"/>
              </a:rPr>
              <a:t>Poultry gained the most servings but lost share; Seafood gained both servings and share in 2023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bg1"/>
                </a:solidFill>
                <a:cs typeface="Calibri" pitchFamily="34" charset="0"/>
              </a:rPr>
              <a:t>Seafood individual spend has increased by 6% in full year 2023 (vs 2022), behind of protein average of 7%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bg1"/>
                </a:solidFill>
                <a:cs typeface="Calibri" pitchFamily="34" charset="0"/>
              </a:rPr>
              <a:t>More than 40% of all Seafood visits were on deal in 2023, with deal dependency growing</a:t>
            </a:r>
            <a:endParaRPr lang="en-US" sz="1400" dirty="0">
              <a:solidFill>
                <a:schemeClr val="bg1"/>
              </a:solidFill>
              <a:cs typeface="Calibri" pitchFamily="34" charset="0"/>
            </a:endParaRPr>
          </a:p>
          <a:p>
            <a:pPr>
              <a:buFont typeface="Wingdings" panose="05000000000000000000" pitchFamily="2" charset="2"/>
              <a:buChar char="§"/>
            </a:pPr>
            <a:endParaRPr lang="en-GB" sz="1400" dirty="0">
              <a:solidFill>
                <a:schemeClr val="bg1"/>
              </a:solidFill>
              <a:cs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3"/>
            <a:ext cx="3183513" cy="21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1377" y="4243"/>
            <a:ext cx="2654999" cy="21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4689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366385" y="957329"/>
            <a:ext cx="8458745" cy="34290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CREST Calculations</a:t>
            </a:r>
          </a:p>
        </p:txBody>
      </p:sp>
      <p:graphicFrame>
        <p:nvGraphicFramePr>
          <p:cNvPr id="13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5814539"/>
              </p:ext>
            </p:extLst>
          </p:nvPr>
        </p:nvGraphicFramePr>
        <p:xfrm>
          <a:off x="366835" y="1497668"/>
          <a:ext cx="8467726" cy="295709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2670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00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549"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Measure</a:t>
                      </a:r>
                    </a:p>
                  </a:txBody>
                  <a:tcPr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BE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/>
                        <a:t>Question answered</a:t>
                      </a:r>
                      <a:endParaRPr lang="en-US" sz="1200" b="0" dirty="0"/>
                    </a:p>
                  </a:txBody>
                  <a:tcPr marT="34290" marB="34290" anchor="b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8B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54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517D"/>
                          </a:solidFill>
                          <a:latin typeface="+mn-lt"/>
                          <a:ea typeface="+mn-ea"/>
                          <a:cs typeface="+mn-cs"/>
                        </a:rPr>
                        <a:t>Average Price Per Item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US" sz="1200" dirty="0">
                          <a:latin typeface="Calibri" pitchFamily="34" charset="0"/>
                          <a:cs typeface="Calibri" pitchFamily="34" charset="0"/>
                        </a:rPr>
                        <a:t>Average Individual Spend divided by Items per Eater </a:t>
                      </a:r>
                    </a:p>
                  </a:txBody>
                  <a:tcPr marT="34290" marB="34290" anchor="ctr">
                    <a:lnL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010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>
                          <a:solidFill>
                            <a:srgbClr val="00517D"/>
                          </a:solidFill>
                          <a:latin typeface="+mn-lt"/>
                          <a:ea typeface="+mn-ea"/>
                          <a:cs typeface="+mn-cs"/>
                        </a:rPr>
                        <a:t>Incidence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US" sz="1200" dirty="0">
                          <a:latin typeface="Calibri" pitchFamily="34" charset="0"/>
                          <a:cs typeface="Calibri" pitchFamily="34" charset="0"/>
                        </a:rPr>
                        <a:t>Simply stated, the %of orders (or visits) that include a specific food or beverage item, group of items, or category of items.  A pure measure of item importance (e.g. on a scale from 1-100 how important is this item)</a:t>
                      </a:r>
                    </a:p>
                  </a:txBody>
                  <a:tcPr marT="34290" marB="34290" anchor="ctr">
                    <a:lnL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/>
                      <a:r>
                        <a:rPr lang="en-US" sz="1200" b="1" kern="1200" dirty="0">
                          <a:solidFill>
                            <a:srgbClr val="00517D"/>
                          </a:solidFill>
                          <a:latin typeface="+mn-lt"/>
                          <a:ea typeface="+mn-ea"/>
                          <a:cs typeface="+mn-cs"/>
                        </a:rPr>
                        <a:t>Index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US" sz="1200" dirty="0">
                          <a:latin typeface="Calibri" pitchFamily="34" charset="0"/>
                          <a:cs typeface="Calibri" pitchFamily="34" charset="0"/>
                        </a:rPr>
                        <a:t>Reflects the relative importance of a specific variable (e.g. demo, occasion segment, etc.)</a:t>
                      </a:r>
                    </a:p>
                  </a:txBody>
                  <a:tcPr marT="34290" marB="34290" anchor="ctr">
                    <a:lnL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US" sz="1200" b="1" kern="1200" dirty="0">
                          <a:solidFill>
                            <a:srgbClr val="00517D"/>
                          </a:solidFill>
                          <a:latin typeface="+mn-lt"/>
                          <a:ea typeface="+mn-ea"/>
                          <a:cs typeface="+mn-cs"/>
                        </a:rPr>
                        <a:t>Contribution to Growth/Marline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US" sz="1200" dirty="0">
                          <a:latin typeface="Calibri" pitchFamily="34" charset="0"/>
                          <a:cs typeface="Calibri" pitchFamily="34" charset="0"/>
                        </a:rPr>
                        <a:t>CTG and/or CTD = % of visit or servings growth/Marline sourced to a specific variable (e.g. demo, occasion segment, etc.)</a:t>
                      </a:r>
                    </a:p>
                  </a:txBody>
                  <a:tcPr marT="34290" marB="34290" anchor="ctr">
                    <a:lnL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4340"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US" sz="1200" b="1" kern="1200" dirty="0">
                          <a:solidFill>
                            <a:srgbClr val="00517D"/>
                          </a:solidFill>
                          <a:latin typeface="+mn-lt"/>
                          <a:ea typeface="+mn-ea"/>
                          <a:cs typeface="+mn-cs"/>
                        </a:rPr>
                        <a:t>% Change vs. Same Period Year Ago</a:t>
                      </a:r>
                    </a:p>
                  </a:txBody>
                  <a:tcPr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eaLnBrk="1" hangingPunct="1"/>
                      <a:r>
                        <a:rPr lang="en-US" sz="1200" dirty="0">
                          <a:latin typeface="Calibri" pitchFamily="34" charset="0"/>
                          <a:cs typeface="Calibri" pitchFamily="34" charset="0"/>
                        </a:rPr>
                        <a:t>YOY or PCYA the % change vs. same time period year ago (e.g. annual, quarter, month, etc.).</a:t>
                      </a:r>
                      <a:endParaRPr lang="en-US" sz="1200" u="sng" dirty="0"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T="34290" marB="34290" anchor="ctr">
                    <a:lnL w="6350" cap="flat" cmpd="sng" algn="ctr">
                      <a:solidFill>
                        <a:srgbClr val="00456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09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052930791"/>
              </p:ext>
            </p:extLst>
          </p:nvPr>
        </p:nvGraphicFramePr>
        <p:xfrm>
          <a:off x="76201" y="1619248"/>
          <a:ext cx="4997425" cy="3245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Both protein and non-protein visits continued to gain servings as market recovers post-pandemic</a:t>
            </a:r>
            <a:endParaRPr lang="en-US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327232" y="4798591"/>
            <a:ext cx="544512" cy="279400"/>
          </a:xfrm>
        </p:spPr>
        <p:txBody>
          <a:bodyPr/>
          <a:lstStyle/>
          <a:p>
            <a:fld id="{35A454EE-6717-4973-901E-6A90AD009CF4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98516" y="1489380"/>
            <a:ext cx="21163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cs typeface="Calibri" pitchFamily="34" charset="0"/>
              </a:rPr>
              <a:t>% Servings Share</a:t>
            </a:r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236389"/>
              </p:ext>
            </p:extLst>
          </p:nvPr>
        </p:nvGraphicFramePr>
        <p:xfrm>
          <a:off x="3644630" y="1718874"/>
          <a:ext cx="5210983" cy="2953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751451" y="1489380"/>
            <a:ext cx="20960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cs typeface="Calibri" pitchFamily="34" charset="0"/>
              </a:rPr>
              <a:t>YOY Servings (000s)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17121" y="2333815"/>
            <a:ext cx="825201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B050"/>
                </a:solidFill>
                <a:cs typeface="Calibri" pitchFamily="34" charset="0"/>
              </a:rPr>
              <a:t>+3.3%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94846" y="1489380"/>
            <a:ext cx="17904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cs typeface="Calibri" pitchFamily="34" charset="0"/>
              </a:rPr>
              <a:t>YOY Servings (%)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14157" y="3725081"/>
            <a:ext cx="825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solidFill>
                  <a:srgbClr val="00B050"/>
                </a:solidFill>
                <a:cs typeface="Calibri" pitchFamily="34" charset="0"/>
              </a:rPr>
              <a:t>+3.3%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3141676" y="908100"/>
            <a:ext cx="283924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Total Out of Home</a:t>
            </a:r>
          </a:p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Protein/Non-Protein Servings</a:t>
            </a:r>
          </a:p>
        </p:txBody>
      </p:sp>
      <p:sp>
        <p:nvSpPr>
          <p:cNvPr id="15" name="Text Placeholder 4"/>
          <p:cNvSpPr txBox="1">
            <a:spLocks/>
          </p:cNvSpPr>
          <p:nvPr/>
        </p:nvSpPr>
        <p:spPr>
          <a:xfrm>
            <a:off x="5897139" y="4800600"/>
            <a:ext cx="2683723" cy="2773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6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4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2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20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–"/>
              <a:defRPr sz="1800" kern="1200">
                <a:solidFill>
                  <a:srgbClr val="54585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Lucida Grande"/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</p:spTree>
    <p:extLst>
      <p:ext uri="{BB962C8B-B14F-4D97-AF65-F5344CB8AC3E}">
        <p14:creationId xmlns:p14="http://schemas.microsoft.com/office/powerpoint/2010/main" val="3156318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708" y="354520"/>
            <a:ext cx="8640765" cy="32724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00517D"/>
                </a:solidFill>
                <a:latin typeface="+mn-lt"/>
                <a:cs typeface="Calibri" pitchFamily="34" charset="0"/>
              </a:rPr>
              <a:t>Poultry gained the most servings but lost some share; Seafood gained both servings and share in 2023</a:t>
            </a:r>
            <a:endParaRPr lang="en-US" sz="24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454EE-6717-4973-901E-6A90AD009CF4}" type="slidenum">
              <a:rPr lang="en-US" smtClean="0"/>
              <a:pPr/>
              <a:t>9</a:t>
            </a:fld>
            <a:endParaRPr lang="en-US" dirty="0"/>
          </a:p>
        </p:txBody>
      </p:sp>
      <p:graphicFrame>
        <p:nvGraphicFramePr>
          <p:cNvPr id="8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911356"/>
              </p:ext>
            </p:extLst>
          </p:nvPr>
        </p:nvGraphicFramePr>
        <p:xfrm>
          <a:off x="4372824" y="1806617"/>
          <a:ext cx="4598649" cy="2727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853703"/>
              </p:ext>
            </p:extLst>
          </p:nvPr>
        </p:nvGraphicFramePr>
        <p:xfrm>
          <a:off x="3906571" y="1869104"/>
          <a:ext cx="833718" cy="26021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33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495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00B050"/>
                          </a:solidFill>
                          <a:effectLst/>
                          <a:latin typeface="Robot Condensed Regular"/>
                        </a:rPr>
                        <a:t>0.31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43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Robot Condensed Regular"/>
                        </a:rPr>
                        <a:t>-0.45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43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Robot Condensed Regular"/>
                        </a:rPr>
                        <a:t>-0.03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43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>
                          <a:solidFill>
                            <a:srgbClr val="9C0006"/>
                          </a:solidFill>
                          <a:effectLst/>
                          <a:latin typeface="Robot Condensed Regular"/>
                        </a:rPr>
                        <a:t>-0.38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43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9C0006"/>
                          </a:solidFill>
                          <a:effectLst/>
                          <a:latin typeface="Robot Condensed Regular"/>
                        </a:rPr>
                        <a:t>-0.15</a:t>
                      </a:r>
                    </a:p>
                  </a:txBody>
                  <a:tcPr marL="9525" marR="9525" marT="9525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417759" y="848704"/>
            <a:ext cx="461241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Total Out of Home</a:t>
            </a:r>
          </a:p>
          <a:p>
            <a:pPr algn="ctr"/>
            <a:r>
              <a:rPr lang="en-US" sz="1600" dirty="0">
                <a:solidFill>
                  <a:srgbClr val="008AC0"/>
                </a:solidFill>
                <a:latin typeface="+mn-lt"/>
                <a:cs typeface="Calibri" pitchFamily="34" charset="0"/>
              </a:rPr>
              <a:t>Servings Share &amp; YOY, and Incidence by Protein</a:t>
            </a:r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2822108732"/>
              </p:ext>
            </p:extLst>
          </p:nvPr>
        </p:nvGraphicFramePr>
        <p:xfrm>
          <a:off x="-337625" y="1652728"/>
          <a:ext cx="4244196" cy="32342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225696" y="1498839"/>
            <a:ext cx="2468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cs typeface="Calibri" pitchFamily="34" charset="0"/>
              </a:rPr>
              <a:t>% Incidence Change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375499" y="1498840"/>
            <a:ext cx="24864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cs typeface="Calibri" pitchFamily="34" charset="0"/>
              </a:rPr>
              <a:t>Servings Change (000s)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5897139" y="4800600"/>
            <a:ext cx="2683723" cy="2773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Source: </a:t>
            </a:r>
            <a:r>
              <a:rPr lang="en-US" sz="1100" dirty="0" err="1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Circana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/CREST®, YE Dec 23</a:t>
            </a:r>
          </a:p>
        </p:txBody>
      </p:sp>
    </p:spTree>
    <p:extLst>
      <p:ext uri="{BB962C8B-B14F-4D97-AF65-F5344CB8AC3E}">
        <p14:creationId xmlns:p14="http://schemas.microsoft.com/office/powerpoint/2010/main" val="10773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Seafish - Light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eafish – Dark">
  <a:themeElements>
    <a:clrScheme name="Seafish">
      <a:dk1>
        <a:srgbClr val="54585A"/>
      </a:dk1>
      <a:lt1>
        <a:sysClr val="window" lastClr="FFFFFF"/>
      </a:lt1>
      <a:dk2>
        <a:srgbClr val="0077C8"/>
      </a:dk2>
      <a:lt2>
        <a:srgbClr val="FFFFFF"/>
      </a:lt2>
      <a:accent1>
        <a:srgbClr val="00A3E0"/>
      </a:accent1>
      <a:accent2>
        <a:srgbClr val="009CA6"/>
      </a:accent2>
      <a:accent3>
        <a:srgbClr val="FECC0C"/>
      </a:accent3>
      <a:accent4>
        <a:srgbClr val="ED6C05"/>
      </a:accent4>
      <a:accent5>
        <a:srgbClr val="B6C30C"/>
      </a:accent5>
      <a:accent6>
        <a:srgbClr val="E4002B"/>
      </a:accent6>
      <a:hlink>
        <a:srgbClr val="0077FF"/>
      </a:hlink>
      <a:folHlink>
        <a:srgbClr val="009CA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NPD Corporate Color Palette">
    <a:dk1>
      <a:sysClr val="windowText" lastClr="000000"/>
    </a:dk1>
    <a:lt1>
      <a:sysClr val="window" lastClr="FFFFFF"/>
    </a:lt1>
    <a:dk2>
      <a:srgbClr val="0078BE"/>
    </a:dk2>
    <a:lt2>
      <a:srgbClr val="00517D"/>
    </a:lt2>
    <a:accent1>
      <a:srgbClr val="00517D"/>
    </a:accent1>
    <a:accent2>
      <a:srgbClr val="82C341"/>
    </a:accent2>
    <a:accent3>
      <a:srgbClr val="0078BE"/>
    </a:accent3>
    <a:accent4>
      <a:srgbClr val="EC7A08"/>
    </a:accent4>
    <a:accent5>
      <a:srgbClr val="F0AB00"/>
    </a:accent5>
    <a:accent6>
      <a:srgbClr val="822433"/>
    </a:accent6>
    <a:hlink>
      <a:srgbClr val="0078BE"/>
    </a:hlink>
    <a:folHlink>
      <a:srgbClr val="00517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NPD Corporate Color Palette">
    <a:dk1>
      <a:sysClr val="windowText" lastClr="000000"/>
    </a:dk1>
    <a:lt1>
      <a:sysClr val="window" lastClr="FFFFFF"/>
    </a:lt1>
    <a:dk2>
      <a:srgbClr val="0078BE"/>
    </a:dk2>
    <a:lt2>
      <a:srgbClr val="00517D"/>
    </a:lt2>
    <a:accent1>
      <a:srgbClr val="00517D"/>
    </a:accent1>
    <a:accent2>
      <a:srgbClr val="82C341"/>
    </a:accent2>
    <a:accent3>
      <a:srgbClr val="0078BE"/>
    </a:accent3>
    <a:accent4>
      <a:srgbClr val="EC7A08"/>
    </a:accent4>
    <a:accent5>
      <a:srgbClr val="F0AB00"/>
    </a:accent5>
    <a:accent6>
      <a:srgbClr val="822433"/>
    </a:accent6>
    <a:hlink>
      <a:srgbClr val="0078BE"/>
    </a:hlink>
    <a:folHlink>
      <a:srgbClr val="00517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NPD Corporate Color Palette">
    <a:dk1>
      <a:sysClr val="windowText" lastClr="000000"/>
    </a:dk1>
    <a:lt1>
      <a:sysClr val="window" lastClr="FFFFFF"/>
    </a:lt1>
    <a:dk2>
      <a:srgbClr val="0078BE"/>
    </a:dk2>
    <a:lt2>
      <a:srgbClr val="00517D"/>
    </a:lt2>
    <a:accent1>
      <a:srgbClr val="00517D"/>
    </a:accent1>
    <a:accent2>
      <a:srgbClr val="82C341"/>
    </a:accent2>
    <a:accent3>
      <a:srgbClr val="0078BE"/>
    </a:accent3>
    <a:accent4>
      <a:srgbClr val="EC7A08"/>
    </a:accent4>
    <a:accent5>
      <a:srgbClr val="F0AB00"/>
    </a:accent5>
    <a:accent6>
      <a:srgbClr val="822433"/>
    </a:accent6>
    <a:hlink>
      <a:srgbClr val="0078BE"/>
    </a:hlink>
    <a:folHlink>
      <a:srgbClr val="00517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NPD Corporate Color Palette">
    <a:dk1>
      <a:sysClr val="windowText" lastClr="000000"/>
    </a:dk1>
    <a:lt1>
      <a:sysClr val="window" lastClr="FFFFFF"/>
    </a:lt1>
    <a:dk2>
      <a:srgbClr val="0078BE"/>
    </a:dk2>
    <a:lt2>
      <a:srgbClr val="00517D"/>
    </a:lt2>
    <a:accent1>
      <a:srgbClr val="00517D"/>
    </a:accent1>
    <a:accent2>
      <a:srgbClr val="82C341"/>
    </a:accent2>
    <a:accent3>
      <a:srgbClr val="0078BE"/>
    </a:accent3>
    <a:accent4>
      <a:srgbClr val="EC7A08"/>
    </a:accent4>
    <a:accent5>
      <a:srgbClr val="F0AB00"/>
    </a:accent5>
    <a:accent6>
      <a:srgbClr val="822433"/>
    </a:accent6>
    <a:hlink>
      <a:srgbClr val="0078BE"/>
    </a:hlink>
    <a:folHlink>
      <a:srgbClr val="00517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NPD Corporate Color Palette">
    <a:dk1>
      <a:sysClr val="windowText" lastClr="000000"/>
    </a:dk1>
    <a:lt1>
      <a:sysClr val="window" lastClr="FFFFFF"/>
    </a:lt1>
    <a:dk2>
      <a:srgbClr val="0078BE"/>
    </a:dk2>
    <a:lt2>
      <a:srgbClr val="00517D"/>
    </a:lt2>
    <a:accent1>
      <a:srgbClr val="00517D"/>
    </a:accent1>
    <a:accent2>
      <a:srgbClr val="82C341"/>
    </a:accent2>
    <a:accent3>
      <a:srgbClr val="0078BE"/>
    </a:accent3>
    <a:accent4>
      <a:srgbClr val="EC7A08"/>
    </a:accent4>
    <a:accent5>
      <a:srgbClr val="F0AB00"/>
    </a:accent5>
    <a:accent6>
      <a:srgbClr val="822433"/>
    </a:accent6>
    <a:hlink>
      <a:srgbClr val="0078BE"/>
    </a:hlink>
    <a:folHlink>
      <a:srgbClr val="00517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NPD Corporate Color Palette">
    <a:dk1>
      <a:sysClr val="windowText" lastClr="000000"/>
    </a:dk1>
    <a:lt1>
      <a:sysClr val="window" lastClr="FFFFFF"/>
    </a:lt1>
    <a:dk2>
      <a:srgbClr val="0078BE"/>
    </a:dk2>
    <a:lt2>
      <a:srgbClr val="00517D"/>
    </a:lt2>
    <a:accent1>
      <a:srgbClr val="00517D"/>
    </a:accent1>
    <a:accent2>
      <a:srgbClr val="82C341"/>
    </a:accent2>
    <a:accent3>
      <a:srgbClr val="0078BE"/>
    </a:accent3>
    <a:accent4>
      <a:srgbClr val="EC7A08"/>
    </a:accent4>
    <a:accent5>
      <a:srgbClr val="F0AB00"/>
    </a:accent5>
    <a:accent6>
      <a:srgbClr val="822433"/>
    </a:accent6>
    <a:hlink>
      <a:srgbClr val="0078BE"/>
    </a:hlink>
    <a:folHlink>
      <a:srgbClr val="00517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NPD Corporate Color Palette">
    <a:dk1>
      <a:sysClr val="windowText" lastClr="000000"/>
    </a:dk1>
    <a:lt1>
      <a:sysClr val="window" lastClr="FFFFFF"/>
    </a:lt1>
    <a:dk2>
      <a:srgbClr val="0078BE"/>
    </a:dk2>
    <a:lt2>
      <a:srgbClr val="00517D"/>
    </a:lt2>
    <a:accent1>
      <a:srgbClr val="00517D"/>
    </a:accent1>
    <a:accent2>
      <a:srgbClr val="82C341"/>
    </a:accent2>
    <a:accent3>
      <a:srgbClr val="0078BE"/>
    </a:accent3>
    <a:accent4>
      <a:srgbClr val="EC7A08"/>
    </a:accent4>
    <a:accent5>
      <a:srgbClr val="F0AB00"/>
    </a:accent5>
    <a:accent6>
      <a:srgbClr val="822433"/>
    </a:accent6>
    <a:hlink>
      <a:srgbClr val="0078BE"/>
    </a:hlink>
    <a:folHlink>
      <a:srgbClr val="00517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3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4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5.xml><?xml version="1.0" encoding="utf-8"?>
<a:themeOverride xmlns:a="http://schemas.openxmlformats.org/drawingml/2006/main">
  <a:clrScheme name="NPD Corporate Color Palette">
    <a:dk1>
      <a:sysClr val="windowText" lastClr="000000"/>
    </a:dk1>
    <a:lt1>
      <a:sysClr val="window" lastClr="FFFFFF"/>
    </a:lt1>
    <a:dk2>
      <a:srgbClr val="0078BE"/>
    </a:dk2>
    <a:lt2>
      <a:srgbClr val="00517D"/>
    </a:lt2>
    <a:accent1>
      <a:srgbClr val="00517D"/>
    </a:accent1>
    <a:accent2>
      <a:srgbClr val="82C341"/>
    </a:accent2>
    <a:accent3>
      <a:srgbClr val="0078BE"/>
    </a:accent3>
    <a:accent4>
      <a:srgbClr val="EC7A08"/>
    </a:accent4>
    <a:accent5>
      <a:srgbClr val="F0AB00"/>
    </a:accent5>
    <a:accent6>
      <a:srgbClr val="822433"/>
    </a:accent6>
    <a:hlink>
      <a:srgbClr val="0078BE"/>
    </a:hlink>
    <a:folHlink>
      <a:srgbClr val="00517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6.xml><?xml version="1.0" encoding="utf-8"?>
<a:themeOverride xmlns:a="http://schemas.openxmlformats.org/drawingml/2006/main">
  <a:clrScheme name="NPD Corporate Color Palette">
    <a:dk1>
      <a:sysClr val="windowText" lastClr="000000"/>
    </a:dk1>
    <a:lt1>
      <a:sysClr val="window" lastClr="FFFFFF"/>
    </a:lt1>
    <a:dk2>
      <a:srgbClr val="0078BE"/>
    </a:dk2>
    <a:lt2>
      <a:srgbClr val="00517D"/>
    </a:lt2>
    <a:accent1>
      <a:srgbClr val="00517D"/>
    </a:accent1>
    <a:accent2>
      <a:srgbClr val="82C341"/>
    </a:accent2>
    <a:accent3>
      <a:srgbClr val="0078BE"/>
    </a:accent3>
    <a:accent4>
      <a:srgbClr val="EC7A08"/>
    </a:accent4>
    <a:accent5>
      <a:srgbClr val="F0AB00"/>
    </a:accent5>
    <a:accent6>
      <a:srgbClr val="822433"/>
    </a:accent6>
    <a:hlink>
      <a:srgbClr val="0078BE"/>
    </a:hlink>
    <a:folHlink>
      <a:srgbClr val="00517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7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8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9.xml><?xml version="1.0" encoding="utf-8"?>
<a:themeOverride xmlns:a="http://schemas.openxmlformats.org/drawingml/2006/main">
  <a:clrScheme name="NPD Corporate Color Palette">
    <a:dk1>
      <a:sysClr val="windowText" lastClr="000000"/>
    </a:dk1>
    <a:lt1>
      <a:sysClr val="window" lastClr="FFFFFF"/>
    </a:lt1>
    <a:dk2>
      <a:srgbClr val="0078BE"/>
    </a:dk2>
    <a:lt2>
      <a:srgbClr val="00517D"/>
    </a:lt2>
    <a:accent1>
      <a:srgbClr val="00517D"/>
    </a:accent1>
    <a:accent2>
      <a:srgbClr val="82C341"/>
    </a:accent2>
    <a:accent3>
      <a:srgbClr val="0078BE"/>
    </a:accent3>
    <a:accent4>
      <a:srgbClr val="EC7A08"/>
    </a:accent4>
    <a:accent5>
      <a:srgbClr val="F0AB00"/>
    </a:accent5>
    <a:accent6>
      <a:srgbClr val="822433"/>
    </a:accent6>
    <a:hlink>
      <a:srgbClr val="0078BE"/>
    </a:hlink>
    <a:folHlink>
      <a:srgbClr val="00517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NPD Corporate Color Palette">
    <a:dk1>
      <a:sysClr val="windowText" lastClr="000000"/>
    </a:dk1>
    <a:lt1>
      <a:sysClr val="window" lastClr="FFFFFF"/>
    </a:lt1>
    <a:dk2>
      <a:srgbClr val="0078BE"/>
    </a:dk2>
    <a:lt2>
      <a:srgbClr val="00517D"/>
    </a:lt2>
    <a:accent1>
      <a:srgbClr val="00517D"/>
    </a:accent1>
    <a:accent2>
      <a:srgbClr val="82C341"/>
    </a:accent2>
    <a:accent3>
      <a:srgbClr val="0078BE"/>
    </a:accent3>
    <a:accent4>
      <a:srgbClr val="EC7A08"/>
    </a:accent4>
    <a:accent5>
      <a:srgbClr val="F0AB00"/>
    </a:accent5>
    <a:accent6>
      <a:srgbClr val="822433"/>
    </a:accent6>
    <a:hlink>
      <a:srgbClr val="0078BE"/>
    </a:hlink>
    <a:folHlink>
      <a:srgbClr val="00517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0.xml><?xml version="1.0" encoding="utf-8"?>
<a:themeOverride xmlns:a="http://schemas.openxmlformats.org/drawingml/2006/main">
  <a:clrScheme name="NPD Corporate Color Palette">
    <a:dk1>
      <a:sysClr val="windowText" lastClr="000000"/>
    </a:dk1>
    <a:lt1>
      <a:sysClr val="window" lastClr="FFFFFF"/>
    </a:lt1>
    <a:dk2>
      <a:srgbClr val="0078BE"/>
    </a:dk2>
    <a:lt2>
      <a:srgbClr val="00517D"/>
    </a:lt2>
    <a:accent1>
      <a:srgbClr val="00517D"/>
    </a:accent1>
    <a:accent2>
      <a:srgbClr val="82C341"/>
    </a:accent2>
    <a:accent3>
      <a:srgbClr val="0078BE"/>
    </a:accent3>
    <a:accent4>
      <a:srgbClr val="EC7A08"/>
    </a:accent4>
    <a:accent5>
      <a:srgbClr val="F0AB00"/>
    </a:accent5>
    <a:accent6>
      <a:srgbClr val="822433"/>
    </a:accent6>
    <a:hlink>
      <a:srgbClr val="0078BE"/>
    </a:hlink>
    <a:folHlink>
      <a:srgbClr val="00517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1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2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NPD Corporate Color Palette">
    <a:dk1>
      <a:sysClr val="windowText" lastClr="000000"/>
    </a:dk1>
    <a:lt1>
      <a:sysClr val="window" lastClr="FFFFFF"/>
    </a:lt1>
    <a:dk2>
      <a:srgbClr val="0078BE"/>
    </a:dk2>
    <a:lt2>
      <a:srgbClr val="00517D"/>
    </a:lt2>
    <a:accent1>
      <a:srgbClr val="00517D"/>
    </a:accent1>
    <a:accent2>
      <a:srgbClr val="82C341"/>
    </a:accent2>
    <a:accent3>
      <a:srgbClr val="0078BE"/>
    </a:accent3>
    <a:accent4>
      <a:srgbClr val="EC7A08"/>
    </a:accent4>
    <a:accent5>
      <a:srgbClr val="F0AB00"/>
    </a:accent5>
    <a:accent6>
      <a:srgbClr val="822433"/>
    </a:accent6>
    <a:hlink>
      <a:srgbClr val="0078BE"/>
    </a:hlink>
    <a:folHlink>
      <a:srgbClr val="00517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NPD Corporate Palette">
    <a:dk1>
      <a:sysClr val="windowText" lastClr="000000"/>
    </a:dk1>
    <a:lt1>
      <a:sysClr val="window" lastClr="FFFFFF"/>
    </a:lt1>
    <a:dk2>
      <a:srgbClr val="004684"/>
    </a:dk2>
    <a:lt2>
      <a:srgbClr val="EEECE1"/>
    </a:lt2>
    <a:accent1>
      <a:srgbClr val="99CC00"/>
    </a:accent1>
    <a:accent2>
      <a:srgbClr val="004684"/>
    </a:accent2>
    <a:accent3>
      <a:srgbClr val="008AC0"/>
    </a:accent3>
    <a:accent4>
      <a:srgbClr val="F0AB00"/>
    </a:accent4>
    <a:accent5>
      <a:srgbClr val="6E273D"/>
    </a:accent5>
    <a:accent6>
      <a:srgbClr val="E17000"/>
    </a:accent6>
    <a:hlink>
      <a:srgbClr val="008AC0"/>
    </a:hlink>
    <a:folHlink>
      <a:srgbClr val="004684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NPD Corporate Color Palette">
    <a:dk1>
      <a:sysClr val="windowText" lastClr="000000"/>
    </a:dk1>
    <a:lt1>
      <a:sysClr val="window" lastClr="FFFFFF"/>
    </a:lt1>
    <a:dk2>
      <a:srgbClr val="0078BE"/>
    </a:dk2>
    <a:lt2>
      <a:srgbClr val="00517D"/>
    </a:lt2>
    <a:accent1>
      <a:srgbClr val="00517D"/>
    </a:accent1>
    <a:accent2>
      <a:srgbClr val="82C341"/>
    </a:accent2>
    <a:accent3>
      <a:srgbClr val="0078BE"/>
    </a:accent3>
    <a:accent4>
      <a:srgbClr val="EC7A08"/>
    </a:accent4>
    <a:accent5>
      <a:srgbClr val="F0AB00"/>
    </a:accent5>
    <a:accent6>
      <a:srgbClr val="822433"/>
    </a:accent6>
    <a:hlink>
      <a:srgbClr val="0078BE"/>
    </a:hlink>
    <a:folHlink>
      <a:srgbClr val="00517D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Market Data Document" ma:contentTypeID="0x010100FBC0F8BFD01A91498CA7837A71EEDFDB02005AE5335FCC83EB48B1308B6A764FBC1C" ma:contentTypeVersion="27" ma:contentTypeDescription="Market Data Document Content Type" ma:contentTypeScope="" ma:versionID="da108508dc232e68c3eb0da7c7f570e3">
  <xsd:schema xmlns:xsd="http://www.w3.org/2001/XMLSchema" xmlns:xs="http://www.w3.org/2001/XMLSchema" xmlns:p="http://schemas.microsoft.com/office/2006/metadata/properties" xmlns:ns2="cebd32e3-9ab6-41ee-b1af-b8405a8d4e68" xmlns:ns3="f1844da6-a929-4072-a9ab-fc72a86c7633" targetNamespace="http://schemas.microsoft.com/office/2006/metadata/properties" ma:root="true" ma:fieldsID="0d9debfe9803182ce6077bd70346052f" ns2:_="" ns3:_="">
    <xsd:import namespace="cebd32e3-9ab6-41ee-b1af-b8405a8d4e68"/>
    <xsd:import namespace="f1844da6-a929-4072-a9ab-fc72a86c7633"/>
    <xsd:element name="properties">
      <xsd:complexType>
        <xsd:sequence>
          <xsd:element name="documentManagement">
            <xsd:complexType>
              <xsd:all>
                <xsd:element ref="ns2:DocumentSummary" minOccurs="0"/>
                <xsd:element ref="ns2:DocumentSource" minOccurs="0"/>
                <xsd:element ref="ns2:DocumentTopic" minOccurs="0"/>
                <xsd:element ref="ns2:PublicationDate" minOccurs="0"/>
                <xsd:element ref="ns2:FreeTextDate" minOccurs="0"/>
                <xsd:element ref="ns2:ContentStartDate" minOccurs="0"/>
                <xsd:element ref="ns2:ContentEndDate" minOccurs="0"/>
                <xsd:element ref="ns2:DocumentAdded" minOccurs="0"/>
                <xsd:element ref="ns2:DocumentStatus" minOccurs="0"/>
                <xsd:element ref="ns2:j7c1b49d505545c2a69692ae734740bd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bd32e3-9ab6-41ee-b1af-b8405a8d4e68" elementFormDefault="qualified">
    <xsd:import namespace="http://schemas.microsoft.com/office/2006/documentManagement/types"/>
    <xsd:import namespace="http://schemas.microsoft.com/office/infopath/2007/PartnerControls"/>
    <xsd:element name="DocumentSummary" ma:index="3" nillable="true" ma:displayName="Summary" ma:internalName="DocumentSummary" ma:readOnly="false">
      <xsd:simpleType>
        <xsd:restriction base="dms:Note">
          <xsd:maxLength value="255"/>
        </xsd:restriction>
      </xsd:simpleType>
    </xsd:element>
    <xsd:element name="DocumentSource" ma:index="5" nillable="true" ma:displayName="Source" ma:format="Dropdown" ma:internalName="DocumentSource">
      <xsd:simpleType>
        <xsd:restriction base="dms:Choice">
          <xsd:enumeration value="Globefish"/>
          <xsd:enumeration value="HMRC via BTS"/>
          <xsd:enumeration value="IGD"/>
          <xsd:enumeration value="MMO"/>
          <xsd:enumeration value="Kantar"/>
          <xsd:enumeration value="NielsenIQ"/>
          <xsd:enumeration value="Circana"/>
          <xsd:enumeration value="Seafish"/>
          <xsd:enumeration value="Technomic"/>
        </xsd:restriction>
      </xsd:simpleType>
    </xsd:element>
    <xsd:element name="DocumentTopic" ma:index="6" nillable="true" ma:displayName="Topic" ma:default="" ma:internalName="DocumentTopic" ma:readOnly="fals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Technical Report"/>
                    <xsd:enumeration value="Factsheet/Datasheet"/>
                    <xsd:enumeration value="Corporate Document"/>
                    <xsd:enumeration value="Guidelines"/>
                    <xsd:enumeration value="Marine Survey"/>
                    <xsd:enumeration value="Training Material"/>
                    <xsd:enumeration value="Careers"/>
                    <xsd:enumeration value="Economics and Business"/>
                    <xsd:enumeration value="Aquaculture"/>
                    <xsd:enumeration value="IPF Final Reports"/>
                    <xsd:enumeration value="Other"/>
                    <xsd:enumeration value="Not known"/>
                    <xsd:enumeration value="Internal Seafish Report"/>
                    <xsd:enumeration value="Confidential Seafish Report"/>
                    <xsd:enumeration value="Seafood Guide"/>
                    <xsd:enumeration value=".Web-About Seafish"/>
                    <xsd:enumeration value=".Web-Changing Landscapes"/>
                    <xsd:enumeration value=".Web-Promoting Seafood"/>
                    <xsd:enumeration value=".Web-Responsible Sourcing"/>
                    <xsd:enumeration value=".Web-Safety and Training"/>
                    <xsd:enumeration value=".Web-Insight and Research"/>
                  </xsd:restriction>
                </xsd:simpleType>
              </xsd:element>
            </xsd:sequence>
          </xsd:extension>
        </xsd:complexContent>
      </xsd:complexType>
    </xsd:element>
    <xsd:element name="PublicationDate" ma:index="7" nillable="true" ma:displayName="Publication Date" ma:format="DateOnly" ma:indexed="true" ma:internalName="PublicationDate">
      <xsd:simpleType>
        <xsd:restriction base="dms:DateTime"/>
      </xsd:simpleType>
    </xsd:element>
    <xsd:element name="FreeTextDate" ma:index="8" nillable="true" ma:displayName="Free Text Date" ma:internalName="FreeTextDate" ma:readOnly="false">
      <xsd:simpleType>
        <xsd:restriction base="dms:Text"/>
      </xsd:simpleType>
    </xsd:element>
    <xsd:element name="ContentStartDate" ma:index="9" nillable="true" ma:displayName="Content Start Date" ma:format="DateOnly" ma:internalName="ContentStartDate" ma:readOnly="false">
      <xsd:simpleType>
        <xsd:restriction base="dms:DateTime"/>
      </xsd:simpleType>
    </xsd:element>
    <xsd:element name="ContentEndDate" ma:index="10" nillable="true" ma:displayName="Content End Date" ma:format="DateOnly" ma:internalName="ContentEndDate" ma:readOnly="false">
      <xsd:simpleType>
        <xsd:restriction base="dms:DateTime"/>
      </xsd:simpleType>
    </xsd:element>
    <xsd:element name="DocumentAdded" ma:index="11" nillable="true" ma:displayName="Added" ma:format="DateOnly" ma:indexed="true" ma:internalName="DocumentAdded">
      <xsd:simpleType>
        <xsd:restriction base="dms:DateTime"/>
      </xsd:simpleType>
    </xsd:element>
    <xsd:element name="DocumentStatus" ma:index="12" nillable="true" ma:displayName="Document Status" ma:default="Unpublished" ma:format="Dropdown" ma:indexed="true" ma:internalName="DocumentStatus" ma:readOnly="false">
      <xsd:simpleType>
        <xsd:restriction base="dms:Choice">
          <xsd:enumeration value="Deleted"/>
          <xsd:enumeration value="Unpublished"/>
          <xsd:enumeration value="Published"/>
          <xsd:enumeration value="Archived"/>
        </xsd:restriction>
      </xsd:simpleType>
    </xsd:element>
    <xsd:element name="j7c1b49d505545c2a69692ae734740bd" ma:index="18" ma:taxonomy="true" ma:internalName="j7c1b49d505545c2a69692ae734740bd" ma:taxonomyFieldName="Market_x0020_Data_x0020_Document_x0020_Path" ma:displayName="Market Data Document Path" ma:indexed="true" ma:readOnly="false" ma:default="" ma:fieldId="{37c1b49d-5055-45c2-a696-92ae734740bd}" ma:sspId="63fa3ede-d9eb-4891-98d7-32cb363d3ca5" ma:termSetId="907aca91-42f0-4171-9a43-f9786420f3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5e028737-9680-4a7e-bfb2-5cfc569abfd5}" ma:internalName="TaxCatchAll" ma:readOnly="false" ma:showField="CatchAllData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0" nillable="true" ma:displayName="Taxonomy Catch All Column1" ma:hidden="true" ma:list="{5e028737-9680-4a7e-bfb2-5cfc569abfd5}" ma:internalName="TaxCatchAllLabel" ma:readOnly="false" ma:showField="CatchAllDataLabel" ma:web="cebd32e3-9ab6-41ee-b1af-b8405a8d4e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844da6-a929-4072-a9ab-fc72a86c76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24" nillable="true" ma:displayName="Tags" ma:hidden="true" ma:internalName="MediaServiceAutoTags" ma:readOnly="true">
      <xsd:simpleType>
        <xsd:restriction base="dms:Text"/>
      </xsd:simpleType>
    </xsd:element>
    <xsd:element name="MediaServiceOCR" ma:index="25" nillable="true" ma:displayName="Extracted Text" ma:hidden="true" ma:internalName="MediaServiceOCR" ma:readOnly="true">
      <xsd:simpleType>
        <xsd:restriction base="dms:Note"/>
      </xsd:simpleType>
    </xsd:element>
    <xsd:element name="MediaServiceGenerationTime" ma:index="2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hidden="true" ma:internalName="MediaServiceKeyPoints" ma:readOnly="true">
      <xsd:simpleType>
        <xsd:restriction base="dms:Note"/>
      </xsd:simpleType>
    </xsd:element>
    <xsd:element name="MediaServiceDateTaken" ma:index="3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3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Label xmlns="cebd32e3-9ab6-41ee-b1af-b8405a8d4e68" xsi:nil="true"/>
    <DocumentTopic xmlns="cebd32e3-9ab6-41ee-b1af-b8405a8d4e68">
      <Value>Factsheet/Datasheet</Value>
    </DocumentTopic>
    <FreeTextDate xmlns="cebd32e3-9ab6-41ee-b1af-b8405a8d4e68" xsi:nil="true"/>
    <DocumentStatus xmlns="cebd32e3-9ab6-41ee-b1af-b8405a8d4e68">Published</DocumentStatus>
    <ContentEndDate xmlns="cebd32e3-9ab6-41ee-b1af-b8405a8d4e68">2023-12-31T00:00:00+00:00</ContentEndDate>
    <DocumentSource xmlns="cebd32e3-9ab6-41ee-b1af-b8405a8d4e68">Circana</DocumentSource>
    <PublicationDate xmlns="cebd32e3-9ab6-41ee-b1af-b8405a8d4e68" xsi:nil="true"/>
    <DocumentAdded xmlns="cebd32e3-9ab6-41ee-b1af-b8405a8d4e68">2024-02-26T00:00:00+00:00</DocumentAdded>
    <TaxCatchAll xmlns="cebd32e3-9ab6-41ee-b1af-b8405a8d4e68">
      <Value>1639</Value>
    </TaxCatchAll>
    <j7c1b49d505545c2a69692ae734740bd xmlns="cebd32e3-9ab6-41ee-b1af-b8405a8d4e68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2023</TermName>
          <TermId xmlns="http://schemas.microsoft.com/office/infopath/2007/PartnerControls">582baf03-0a51-47c5-af3a-df2510963932</TermId>
        </TermInfo>
      </Terms>
    </j7c1b49d505545c2a69692ae734740bd>
    <DocumentSummary xmlns="cebd32e3-9ab6-41ee-b1af-b8405a8d4e68">Seafood in foodservice report to year ending December 2023.
</DocumentSummary>
    <ContentStartDate xmlns="cebd32e3-9ab6-41ee-b1af-b8405a8d4e68" xsi:nil="true"/>
  </documentManagement>
</p:properties>
</file>

<file path=customXml/itemProps1.xml><?xml version="1.0" encoding="utf-8"?>
<ds:datastoreItem xmlns:ds="http://schemas.openxmlformats.org/officeDocument/2006/customXml" ds:itemID="{5197EB16-9383-410E-B757-6FCE4A167C56}"/>
</file>

<file path=customXml/itemProps2.xml><?xml version="1.0" encoding="utf-8"?>
<ds:datastoreItem xmlns:ds="http://schemas.openxmlformats.org/officeDocument/2006/customXml" ds:itemID="{9BDE0C87-2782-4D90-B5AD-8F1D9B97A3ED}"/>
</file>

<file path=customXml/itemProps3.xml><?xml version="1.0" encoding="utf-8"?>
<ds:datastoreItem xmlns:ds="http://schemas.openxmlformats.org/officeDocument/2006/customXml" ds:itemID="{9A8C341B-5054-49FA-ACB8-10440CA191A8}"/>
</file>

<file path=docProps/app.xml><?xml version="1.0" encoding="utf-8"?>
<Properties xmlns="http://schemas.openxmlformats.org/officeDocument/2006/extended-properties" xmlns:vt="http://schemas.openxmlformats.org/officeDocument/2006/docPropsVTypes">
  <TotalTime>12281</TotalTime>
  <Words>5903</Words>
  <Application>Microsoft Office PowerPoint</Application>
  <PresentationFormat>On-screen Show (16:9)</PresentationFormat>
  <Paragraphs>1326</Paragraphs>
  <Slides>70</Slides>
  <Notes>57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Arial</vt:lpstr>
      <vt:lpstr>Calibri</vt:lpstr>
      <vt:lpstr>Lucida Grande</vt:lpstr>
      <vt:lpstr>Robot Condensed Regular</vt:lpstr>
      <vt:lpstr>Wingdings</vt:lpstr>
      <vt:lpstr>Seafish - Light</vt:lpstr>
      <vt:lpstr>Seafish – Dark</vt:lpstr>
      <vt:lpstr>Worksheet</vt:lpstr>
      <vt:lpstr>Quarterly CREST Report </vt:lpstr>
      <vt:lpstr>Executive Summary – GB – Q4 2023</vt:lpstr>
      <vt:lpstr>Executive Summary - Seafood Q4 2023</vt:lpstr>
      <vt:lpstr>PowerPoint Presentation</vt:lpstr>
      <vt:lpstr>The market recovery slowed down further in Q4 2023 with visits declining by 1.7% whilst spend grew 10.7% vs YA*. The year ended with 9.8% growth in spend and 3.2% growth in visits vs YA.</vt:lpstr>
      <vt:lpstr>All channels but Fish and Chips have shown growth in spend and only FSR and F&amp;C lost visits in 2023 vs 2022</vt:lpstr>
      <vt:lpstr>PowerPoint Presentation</vt:lpstr>
      <vt:lpstr>Both protein and non-protein visits continued to gain servings as market recovers post-pandemic</vt:lpstr>
      <vt:lpstr>Poultry gained the most servings but lost some share; Seafood gained both servings and share in 2023</vt:lpstr>
      <vt:lpstr>Seafood individual spend has increased by 6% in 2023, behind of protein average of 7%</vt:lpstr>
      <vt:lpstr>More than 40% of all Seafood visits were on deal in 2023, with deal dependency growing</vt:lpstr>
      <vt:lpstr>PowerPoint Presentation</vt:lpstr>
      <vt:lpstr>Q4’23 seafood visits and servings are at 81% and 82% of Q4’19 respectively; Spend is 41% higher than pre-COVID </vt:lpstr>
      <vt:lpstr>Although seafood visits and servings have grown overall, F&amp;C and FSR channels lost seafood visits and servings in 2023</vt:lpstr>
      <vt:lpstr>QSR continues to be the largest market segment for seafood although with the lower level of incidence</vt:lpstr>
      <vt:lpstr>Lunch is a marginally larger seafood daypart compared to dinner; dinner dominates at Fish &amp; Chip Shops</vt:lpstr>
      <vt:lpstr>In a typical week, almost half of all seafood servings is consumed over the weekend with Friday its the busiest day</vt:lpstr>
      <vt:lpstr>PowerPoint Presentation</vt:lpstr>
      <vt:lpstr>In Q4 2023, QSR visits dropped by 4.5% vs YA*, whilst spend increased by 8.6% thanks to heavy price increases; in full year 2023 visits were up 2.3% and spend up 9.6% </vt:lpstr>
      <vt:lpstr>Poultry continues to outperform other proteins in QSR; Seafood lost both, servings and incidence</vt:lpstr>
      <vt:lpstr>In 2023, fish share decreased vs year ago whilst fish burgers and shellfish have grown in importance</vt:lpstr>
      <vt:lpstr>Individual average spend on Seafood items increased in 2023 by 40p but was still below protein average</vt:lpstr>
      <vt:lpstr>Seafood Sandwiches are the largest sub-type in QSR; fish burgers and fish fingers increased its importance</vt:lpstr>
      <vt:lpstr>Seafood deal share in QSR is well below beef’s and chicken’s but it’s growing slightly ahead of the market</vt:lpstr>
      <vt:lpstr>PowerPoint Presentation</vt:lpstr>
      <vt:lpstr>In Q4 2023, Fish &amp; Chip shop visits lost 30% vs Q4’22, finishing the year with a 10% loss in visits and 3% loss in spend </vt:lpstr>
      <vt:lpstr>Seafood is the largest protein for Fish &amp; Chip Shops, but it lost servings and share in 2023</vt:lpstr>
      <vt:lpstr>Fried fish dominates at Fish &amp; Chip Shops, but it lost some of its share to shellfish and non-fried fish</vt:lpstr>
      <vt:lpstr>Cod was the most popular at Fish and Chip Shops; shellfish share grew</vt:lpstr>
      <vt:lpstr>In 2023, seafood’s average spend at F&amp;C increased ever so slightly to marginally above proteins average</vt:lpstr>
      <vt:lpstr>Seafood deal rate at Fish &amp; Chip Shops has declined by 1.8pp to below protein average in 2023</vt:lpstr>
      <vt:lpstr>PowerPoint Presentation</vt:lpstr>
      <vt:lpstr>In Q4 2023, QSR lost 3.4% of visits vs Q4’22, but spend grew by 9.3%; full year 2023 brought 2.9% more visits and 10% more spend than in 2022</vt:lpstr>
      <vt:lpstr>Poultry dominates QSR excl. F&amp;C shops; seafood has shown good growth in servings and incidence share</vt:lpstr>
      <vt:lpstr>Non-fried Fish, key product subtype of the channel, lost share in 2023 mostly to fried fish and fish burgers; shellfish was declining the fastest</vt:lpstr>
      <vt:lpstr>Seafood Sandwich is the most important sub-category in this market segment</vt:lpstr>
      <vt:lpstr>Individual Seafood product spend has added 44p but remains below market protein average</vt:lpstr>
      <vt:lpstr>Proportion of deals with seafood items has grown by 4.3pp, it’s the largest among proteins </vt:lpstr>
      <vt:lpstr>PowerPoint Presentation</vt:lpstr>
      <vt:lpstr>Pub visits declined BY10% in Q4 2023 but spend was almost 8% above year ago; Pubs finished 2023 with visits growing 3% and spend adding 10.8%</vt:lpstr>
      <vt:lpstr>Pubs Seafood servings and incidence have increased considerably ahead of other proteins</vt:lpstr>
      <vt:lpstr>While all seafood types have contributed to growth, shellfish dishes grew share the most</vt:lpstr>
      <vt:lpstr>Cod remained the most popular seafood species in Pubs</vt:lpstr>
      <vt:lpstr>Seafood individual spend lost 24p but remained above average</vt:lpstr>
      <vt:lpstr>Seafood has seen an increase in the percentage of deal/promotions ahead of market average</vt:lpstr>
      <vt:lpstr>PowerPoint Presentation</vt:lpstr>
      <vt:lpstr>FSR’s Q4’23 visits plunged by 16.5%, whilst spend  grew by 4.3% vs Q4’22, as a result the channel lost 0.3% of visits and grew spend by 7.8% in full year 2023 </vt:lpstr>
      <vt:lpstr>Poultry was the only protein with servings and incidence growing in FSR in 2023</vt:lpstr>
      <vt:lpstr>Shellfish was the only seafood sub-group that grew servings and share in 2023</vt:lpstr>
      <vt:lpstr>Importance of shellfish in FSR has grown in 2023</vt:lpstr>
      <vt:lpstr>Seafood individual spend has grown in 2023 ahead of  protein average</vt:lpstr>
      <vt:lpstr>Seafood deal rate has not changed in 2023 and stayed at 36% the highest among proteins </vt:lpstr>
      <vt:lpstr>PowerPoint Presentation</vt:lpstr>
      <vt:lpstr>In Q4’23 Travel and Leisure visits improved by 5% vs Q4’22, spend grew by 31% vs Q4’22; in full year 2023, visits added 6.8% and spend grew by 12.5% vs year ago </vt:lpstr>
      <vt:lpstr>Seafood in Travel and Leisure grew both, servings and incidence</vt:lpstr>
      <vt:lpstr>Fish in total grew share in total seafood servings, shellfish and fish burgers servings declined </vt:lpstr>
      <vt:lpstr>In 2023, seafood individual spend has increased slightly ahead of the market </vt:lpstr>
      <vt:lpstr>The deal rate for Seafood at T&amp;L is now the highest among proteins, but it’s 2.3pp lower than year ago</vt:lpstr>
      <vt:lpstr>PowerPoint Presentation</vt:lpstr>
      <vt:lpstr>Both traffic and spend improved in Q4’23 vs Q4’22, bringing full year visits 8% and spend 20% ahead of 2022  </vt:lpstr>
      <vt:lpstr>Seafood grew both, incidence and servings in 2023 </vt:lpstr>
      <vt:lpstr>PowerPoint Presentation</vt:lpstr>
      <vt:lpstr>On occasions where seafood is consumed, socialising consistently remained the most important motivation</vt:lpstr>
      <vt:lpstr>QSR moved into opportunity quadrant, whilst FSR and Fish and Chip Shops remained in the threat zone</vt:lpstr>
      <vt:lpstr>In 2023, overall product make-up of the seafood OOH consumptions remained stable</vt:lpstr>
      <vt:lpstr>Pubs have the most affluent and the oldest seafood clientele; Travel &amp; leisure customers are the youngest, whilst QSR customers are in the middle </vt:lpstr>
      <vt:lpstr>Travel &amp; Leisure channel stands out as performing better than others with families with kids </vt:lpstr>
      <vt:lpstr>In 2023 Shellfish was ahead of other species in growth and importance </vt:lpstr>
      <vt:lpstr>CREST Measures</vt:lpstr>
      <vt:lpstr>CREST Calculations</vt:lpstr>
    </vt:vector>
  </TitlesOfParts>
  <Company>StudioLR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Q4 Circana Quartely Report</dc:title>
  <dc:creator>Rhona Cruickshank</dc:creator>
  <cp:lastModifiedBy>Chekmarev, Sergey</cp:lastModifiedBy>
  <cp:revision>632</cp:revision>
  <dcterms:created xsi:type="dcterms:W3CDTF">2020-03-26T10:08:15Z</dcterms:created>
  <dcterms:modified xsi:type="dcterms:W3CDTF">2024-02-13T09:53:57Z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2792096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D8.0.11</vt:lpwstr>
  </property>
  <property fmtid="{D5CDD505-2E9C-101B-9397-08002B2CF9AE}" pid="5" name="TitusGUID">
    <vt:lpwstr>6c365e70-c82f-4f90-a3a8-d9fb77955f8d</vt:lpwstr>
  </property>
  <property fmtid="{D5CDD505-2E9C-101B-9397-08002B2CF9AE}" pid="6" name="Classification">
    <vt:lpwstr>Client Third Party Confidential</vt:lpwstr>
  </property>
  <property fmtid="{D5CDD505-2E9C-101B-9397-08002B2CF9AE}" pid="7" name="HeaderFooterSelection">
    <vt:lpwstr>NoHeaderFooter</vt:lpwstr>
  </property>
  <property fmtid="{D5CDD505-2E9C-101B-9397-08002B2CF9AE}" pid="8" name="ContentTypeId">
    <vt:lpwstr>0x010100FBC0F8BFD01A91498CA7837A71EEDFDB02005AE5335FCC83EB48B1308B6A764FBC1C</vt:lpwstr>
  </property>
  <property fmtid="{D5CDD505-2E9C-101B-9397-08002B2CF9AE}" pid="9" name="Market Data Document Path">
    <vt:lpwstr>1639;#2023|582baf03-0a51-47c5-af3a-df2510963932</vt:lpwstr>
  </property>
</Properties>
</file>