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86" r:id="rId2"/>
  </p:sldMasterIdLst>
  <p:notesMasterIdLst>
    <p:notesMasterId r:id="rId43"/>
  </p:notesMasterIdLst>
  <p:sldIdLst>
    <p:sldId id="256" r:id="rId3"/>
    <p:sldId id="259" r:id="rId4"/>
    <p:sldId id="406" r:id="rId5"/>
    <p:sldId id="366" r:id="rId6"/>
    <p:sldId id="368" r:id="rId7"/>
    <p:sldId id="370" r:id="rId8"/>
    <p:sldId id="374" r:id="rId9"/>
    <p:sldId id="394" r:id="rId10"/>
    <p:sldId id="395" r:id="rId11"/>
    <p:sldId id="396" r:id="rId12"/>
    <p:sldId id="1540" r:id="rId13"/>
    <p:sldId id="404" r:id="rId14"/>
    <p:sldId id="384" r:id="rId15"/>
    <p:sldId id="1588" r:id="rId16"/>
    <p:sldId id="390" r:id="rId17"/>
    <p:sldId id="407" r:id="rId18"/>
    <p:sldId id="1587" r:id="rId19"/>
    <p:sldId id="386" r:id="rId20"/>
    <p:sldId id="1541" r:id="rId21"/>
    <p:sldId id="388" r:id="rId22"/>
    <p:sldId id="408" r:id="rId23"/>
    <p:sldId id="1548" r:id="rId24"/>
    <p:sldId id="392" r:id="rId25"/>
    <p:sldId id="369" r:id="rId26"/>
    <p:sldId id="1574" r:id="rId27"/>
    <p:sldId id="397" r:id="rId28"/>
    <p:sldId id="398" r:id="rId29"/>
    <p:sldId id="1585" r:id="rId30"/>
    <p:sldId id="1576" r:id="rId31"/>
    <p:sldId id="1577" r:id="rId32"/>
    <p:sldId id="1578" r:id="rId33"/>
    <p:sldId id="1580" r:id="rId34"/>
    <p:sldId id="1579" r:id="rId35"/>
    <p:sldId id="1633" r:id="rId36"/>
    <p:sldId id="400" r:id="rId37"/>
    <p:sldId id="401" r:id="rId38"/>
    <p:sldId id="382" r:id="rId39"/>
    <p:sldId id="1630" r:id="rId40"/>
    <p:sldId id="1631" r:id="rId41"/>
    <p:sldId id="364" r:id="rId42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Montserrat" panose="00000500000000000000" pitchFamily="2" charset="0"/>
      <p:regular r:id="rId52"/>
      <p:bold r:id="rId53"/>
      <p:italic r:id="rId54"/>
      <p:boldItalic r:id="rId55"/>
    </p:embeddedFont>
    <p:embeddedFont>
      <p:font typeface="Montserrat Light" panose="00000400000000000000" pitchFamily="2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2FC"/>
    <a:srgbClr val="0B3FDC"/>
    <a:srgbClr val="C65017"/>
    <a:srgbClr val="6529EC"/>
    <a:srgbClr val="0C6A6B"/>
    <a:srgbClr val="870A36"/>
    <a:srgbClr val="267DFB"/>
    <a:srgbClr val="D00B46"/>
    <a:srgbClr val="12119A"/>
    <a:srgbClr val="17A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BE4ED3-A11A-413B-A309-AE78DBB60736}">
  <a:tblStyle styleId="{0DBE4ED3-A11A-413B-A309-AE78DBB607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5FAB3DE-05D3-4ADE-B967-B5961B6925EA}" styleName="Table_1">
    <a:wholeTbl>
      <a:tcTxStyle b="off" i="off">
        <a:font>
          <a:latin typeface="Calibri"/>
          <a:ea typeface="Calibri"/>
          <a:cs typeface="Calibri"/>
        </a:font>
        <a:srgbClr val="5F5F5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8"/>
          </a:solidFill>
        </a:fill>
      </a:tcStyle>
    </a:wholeTbl>
    <a:band1H>
      <a:tcTxStyle/>
      <a:tcStyle>
        <a:tcBdr/>
        <a:fill>
          <a:solidFill>
            <a:srgbClr val="CADE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E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9DD9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009DD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009DD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009DD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E6EBBFE-2F77-4B1B-A800-991F91E3888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628" autoAdjust="0"/>
    <p:restoredTop sz="86388" autoAdjust="0"/>
  </p:normalViewPr>
  <p:slideViewPr>
    <p:cSldViewPr snapToGrid="0">
      <p:cViewPr varScale="1">
        <p:scale>
          <a:sx n="105" d="100"/>
          <a:sy n="105" d="100"/>
        </p:scale>
        <p:origin x="464" y="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customXml" Target="../customXml/item3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customXml" Target="../customXml/item1.xml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65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10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5.0961189324794931E-2"/>
          <c:w val="0.97294397998183768"/>
          <c:h val="0.831570430826277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Store Value Sales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Montserrat" panose="00000500000000000000" pitchFamily="2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Sheet1!$A$2:$A$266</c:f>
              <c:strCache>
                <c:ptCount val="12"/>
                <c:pt idx="0">
                  <c:v>06-Feb-21</c:v>
                </c:pt>
                <c:pt idx="1">
                  <c:v>13-Feb-21</c:v>
                </c:pt>
                <c:pt idx="2">
                  <c:v>20-Feb-21</c:v>
                </c:pt>
                <c:pt idx="3">
                  <c:v>27-Feb-21</c:v>
                </c:pt>
                <c:pt idx="4">
                  <c:v>06-Mar-21</c:v>
                </c:pt>
                <c:pt idx="5">
                  <c:v>13-Mar-21</c:v>
                </c:pt>
                <c:pt idx="6">
                  <c:v>20-Mar-21</c:v>
                </c:pt>
                <c:pt idx="7">
                  <c:v> 27-Mar-21</c:v>
                </c:pt>
                <c:pt idx="8">
                  <c:v>03-Apr-21</c:v>
                </c:pt>
                <c:pt idx="9">
                  <c:v>10-Apr-21</c:v>
                </c:pt>
                <c:pt idx="10">
                  <c:v>17-Apr-21</c:v>
                </c:pt>
                <c:pt idx="11">
                  <c:v>24-Apr-21</c:v>
                </c:pt>
              </c:strCache>
            </c:strRef>
          </c:cat>
          <c:val>
            <c:numRef>
              <c:f>Sheet1!$B$2:$B$266</c:f>
              <c:numCache>
                <c:formatCode>0.0%</c:formatCode>
                <c:ptCount val="12"/>
                <c:pt idx="0">
                  <c:v>9.6500985273778594E-2</c:v>
                </c:pt>
                <c:pt idx="1">
                  <c:v>8.7418882498354611E-2</c:v>
                </c:pt>
                <c:pt idx="2">
                  <c:v>0.10925617962604295</c:v>
                </c:pt>
                <c:pt idx="3">
                  <c:v>6.5948123594282926E-2</c:v>
                </c:pt>
                <c:pt idx="4">
                  <c:v>3.2014930803075048E-2</c:v>
                </c:pt>
                <c:pt idx="5">
                  <c:v>-1.6254230843009032E-2</c:v>
                </c:pt>
                <c:pt idx="6">
                  <c:v>-0.23034408567411457</c:v>
                </c:pt>
                <c:pt idx="7">
                  <c:v>0.21727424080972524</c:v>
                </c:pt>
                <c:pt idx="8">
                  <c:v>0.34072012931725926</c:v>
                </c:pt>
                <c:pt idx="9">
                  <c:v>-6.1997775169803537E-2</c:v>
                </c:pt>
                <c:pt idx="10">
                  <c:v>9.2954710488355685E-2</c:v>
                </c:pt>
                <c:pt idx="11">
                  <c:v>1.999471921767948E-2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Store Unit Sales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6.6531761040666383E-3"/>
                  <c:y val="7.3144809013737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86-475F-BA97-DA3E652720E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Montserrat" panose="00000500000000000000" pitchFamily="2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Sheet1!$A$2:$A$266</c:f>
              <c:strCache>
                <c:ptCount val="12"/>
                <c:pt idx="0">
                  <c:v>06-Feb-21</c:v>
                </c:pt>
                <c:pt idx="1">
                  <c:v>13-Feb-21</c:v>
                </c:pt>
                <c:pt idx="2">
                  <c:v>20-Feb-21</c:v>
                </c:pt>
                <c:pt idx="3">
                  <c:v>27-Feb-21</c:v>
                </c:pt>
                <c:pt idx="4">
                  <c:v>06-Mar-21</c:v>
                </c:pt>
                <c:pt idx="5">
                  <c:v>13-Mar-21</c:v>
                </c:pt>
                <c:pt idx="6">
                  <c:v>20-Mar-21</c:v>
                </c:pt>
                <c:pt idx="7">
                  <c:v> 27-Mar-21</c:v>
                </c:pt>
                <c:pt idx="8">
                  <c:v>03-Apr-21</c:v>
                </c:pt>
                <c:pt idx="9">
                  <c:v>10-Apr-21</c:v>
                </c:pt>
                <c:pt idx="10">
                  <c:v>17-Apr-21</c:v>
                </c:pt>
                <c:pt idx="11">
                  <c:v>24-Apr-21</c:v>
                </c:pt>
              </c:strCache>
            </c:strRef>
          </c:cat>
          <c:val>
            <c:numRef>
              <c:f>Sheet1!$C$2:$C$266</c:f>
              <c:numCache>
                <c:formatCode>0.0%</c:formatCode>
                <c:ptCount val="12"/>
                <c:pt idx="0">
                  <c:v>4.9562468963273876E-2</c:v>
                </c:pt>
                <c:pt idx="1">
                  <c:v>4.8002610675465407E-2</c:v>
                </c:pt>
                <c:pt idx="2">
                  <c:v>5.721535544632772E-2</c:v>
                </c:pt>
                <c:pt idx="3">
                  <c:v>9.320111851669477E-3</c:v>
                </c:pt>
                <c:pt idx="4">
                  <c:v>-3.0356921349341537E-2</c:v>
                </c:pt>
                <c:pt idx="5">
                  <c:v>-0.11579189024644765</c:v>
                </c:pt>
                <c:pt idx="6">
                  <c:v>-0.25013839382181102</c:v>
                </c:pt>
                <c:pt idx="7">
                  <c:v>0.17523908096243912</c:v>
                </c:pt>
                <c:pt idx="8">
                  <c:v>0.23776590724022806</c:v>
                </c:pt>
                <c:pt idx="9">
                  <c:v>-7.2578750820945226E-2</c:v>
                </c:pt>
                <c:pt idx="10">
                  <c:v>5.7781005677116193E-2</c:v>
                </c:pt>
                <c:pt idx="11">
                  <c:v>5.026728242236711E-3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898368"/>
        <c:axId val="45912448"/>
      </c:lineChart>
      <c:catAx>
        <c:axId val="458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912448"/>
        <c:crosses val="autoZero"/>
        <c:auto val="1"/>
        <c:lblAlgn val="ctr"/>
        <c:lblOffset val="100"/>
        <c:noMultiLvlLbl val="0"/>
      </c:catAx>
      <c:valAx>
        <c:axId val="459124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4589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19406790313109E-2"/>
          <c:y val="0.78529484174795205"/>
          <c:w val="0.45277822386286581"/>
          <c:h val="7.451263155578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SPI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cat>
            <c:strRef>
              <c:f>Sheet1!$B$1:$DU$1</c:f>
              <c:strCache>
                <c:ptCount val="13"/>
                <c:pt idx="0">
                  <c:v>Apr-20</c:v>
                </c:pt>
                <c:pt idx="1">
                  <c:v>May-20</c:v>
                </c:pt>
                <c:pt idx="2">
                  <c:v>Jun-20</c:v>
                </c:pt>
                <c:pt idx="3">
                  <c:v>Jul-20</c:v>
                </c:pt>
                <c:pt idx="4">
                  <c:v>Aug-20</c:v>
                </c:pt>
                <c:pt idx="5">
                  <c:v>Sep-20</c:v>
                </c:pt>
                <c:pt idx="6">
                  <c:v>Oct-20</c:v>
                </c:pt>
                <c:pt idx="7">
                  <c:v>Nov-20</c:v>
                </c:pt>
                <c:pt idx="8">
                  <c:v> Dec-20</c:v>
                </c:pt>
                <c:pt idx="9">
                  <c:v>Jan-21</c:v>
                </c:pt>
                <c:pt idx="10">
                  <c:v>Feb-21</c:v>
                </c:pt>
                <c:pt idx="11">
                  <c:v>Mar-21</c:v>
                </c:pt>
                <c:pt idx="12">
                  <c:v>Apr-21</c:v>
                </c:pt>
              </c:strCache>
            </c:strRef>
          </c:cat>
          <c:val>
            <c:numRef>
              <c:f>Sheet1!$B$2:$DU$2</c:f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Food</c:v>
                </c:pt>
              </c:strCache>
            </c:strRef>
          </c:tx>
          <c:marker>
            <c:symbol val="none"/>
          </c:marker>
          <c:dLbls>
            <c:dLbl>
              <c:idx val="1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Montserrat" panose="000005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6B8-480F-A545-8E03BFCD4F7C}"/>
                </c:ext>
              </c:extLst>
            </c:dLbl>
            <c:dLbl>
              <c:idx val="12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Montserrat" panose="00000500000000000000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B8-480F-A545-8E03BFCD4F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Montserrat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Sheet1!$B$1:$DU$1</c:f>
              <c:strCache>
                <c:ptCount val="13"/>
                <c:pt idx="0">
                  <c:v>Apr-20</c:v>
                </c:pt>
                <c:pt idx="1">
                  <c:v>May-20</c:v>
                </c:pt>
                <c:pt idx="2">
                  <c:v>Jun-20</c:v>
                </c:pt>
                <c:pt idx="3">
                  <c:v>Jul-20</c:v>
                </c:pt>
                <c:pt idx="4">
                  <c:v>Aug-20</c:v>
                </c:pt>
                <c:pt idx="5">
                  <c:v>Sep-20</c:v>
                </c:pt>
                <c:pt idx="6">
                  <c:v>Oct-20</c:v>
                </c:pt>
                <c:pt idx="7">
                  <c:v>Nov-20</c:v>
                </c:pt>
                <c:pt idx="8">
                  <c:v> Dec-20</c:v>
                </c:pt>
                <c:pt idx="9">
                  <c:v>Jan-21</c:v>
                </c:pt>
                <c:pt idx="10">
                  <c:v>Feb-21</c:v>
                </c:pt>
                <c:pt idx="11">
                  <c:v>Mar-21</c:v>
                </c:pt>
                <c:pt idx="12">
                  <c:v>Apr-21</c:v>
                </c:pt>
              </c:strCache>
            </c:strRef>
          </c:cat>
          <c:val>
            <c:numRef>
              <c:f>Sheet1!$B$3:$DU$3</c:f>
              <c:numCache>
                <c:formatCode>0.0%</c:formatCode>
                <c:ptCount val="13"/>
                <c:pt idx="0">
                  <c:v>1.8220927798616726E-2</c:v>
                </c:pt>
                <c:pt idx="1">
                  <c:v>1.4697831456859767E-2</c:v>
                </c:pt>
                <c:pt idx="2">
                  <c:v>1.4713987033607268E-2</c:v>
                </c:pt>
                <c:pt idx="3">
                  <c:v>1.4929813206988163E-2</c:v>
                </c:pt>
                <c:pt idx="4">
                  <c:v>1.2880367145404525E-2</c:v>
                </c:pt>
                <c:pt idx="5">
                  <c:v>1.1517189525525495E-2</c:v>
                </c:pt>
                <c:pt idx="6">
                  <c:v>1.220375073317026E-2</c:v>
                </c:pt>
                <c:pt idx="7">
                  <c:v>1.3432835692822165E-2</c:v>
                </c:pt>
                <c:pt idx="8">
                  <c:v>4.296394955290328E-3</c:v>
                </c:pt>
                <c:pt idx="9" formatCode="0.00%">
                  <c:v>2E-3</c:v>
                </c:pt>
                <c:pt idx="10" formatCode="0.00%">
                  <c:v>2E-3</c:v>
                </c:pt>
                <c:pt idx="11" formatCode="0.00%">
                  <c:v>3.0000000000000001E-3</c:v>
                </c:pt>
                <c:pt idx="12" formatCode="0.00%">
                  <c:v>-6.0000000000000001E-3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FC6-4238-80D7-E3D752151CA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Fresh</c:v>
                </c:pt>
              </c:strCache>
            </c:strRef>
          </c:tx>
          <c:spPr>
            <a:ln>
              <a:solidFill>
                <a:schemeClr val="bg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Sheet1!$B$1:$DU$1</c:f>
              <c:strCache>
                <c:ptCount val="13"/>
                <c:pt idx="0">
                  <c:v>Apr-20</c:v>
                </c:pt>
                <c:pt idx="1">
                  <c:v>May-20</c:v>
                </c:pt>
                <c:pt idx="2">
                  <c:v>Jun-20</c:v>
                </c:pt>
                <c:pt idx="3">
                  <c:v>Jul-20</c:v>
                </c:pt>
                <c:pt idx="4">
                  <c:v>Aug-20</c:v>
                </c:pt>
                <c:pt idx="5">
                  <c:v>Sep-20</c:v>
                </c:pt>
                <c:pt idx="6">
                  <c:v>Oct-20</c:v>
                </c:pt>
                <c:pt idx="7">
                  <c:v>Nov-20</c:v>
                </c:pt>
                <c:pt idx="8">
                  <c:v> Dec-20</c:v>
                </c:pt>
                <c:pt idx="9">
                  <c:v>Jan-21</c:v>
                </c:pt>
                <c:pt idx="10">
                  <c:v>Feb-21</c:v>
                </c:pt>
                <c:pt idx="11">
                  <c:v>Mar-21</c:v>
                </c:pt>
                <c:pt idx="12">
                  <c:v>Apr-21</c:v>
                </c:pt>
              </c:strCache>
            </c:strRef>
          </c:cat>
          <c:val>
            <c:numRef>
              <c:f>Sheet1!$B$4:$DU$4</c:f>
              <c:numCache>
                <c:formatCode>0.0%</c:formatCode>
                <c:ptCount val="13"/>
                <c:pt idx="0">
                  <c:v>9.699963310962012E-3</c:v>
                </c:pt>
                <c:pt idx="1">
                  <c:v>4.7909799618541804E-3</c:v>
                </c:pt>
                <c:pt idx="2">
                  <c:v>4.6958311453209056E-3</c:v>
                </c:pt>
                <c:pt idx="3">
                  <c:v>9.0238874964252425E-3</c:v>
                </c:pt>
                <c:pt idx="4">
                  <c:v>2.0809118707965091E-3</c:v>
                </c:pt>
                <c:pt idx="5">
                  <c:v>2.06440053089052E-3</c:v>
                </c:pt>
                <c:pt idx="6">
                  <c:v>4.2406947576436593E-3</c:v>
                </c:pt>
                <c:pt idx="7">
                  <c:v>4.9229992404173917E-3</c:v>
                </c:pt>
                <c:pt idx="8">
                  <c:v>-8.5581253736369822E-3</c:v>
                </c:pt>
                <c:pt idx="9" formatCode="0.00%">
                  <c:v>-8.0000000000000002E-3</c:v>
                </c:pt>
                <c:pt idx="10" formatCode="0.00%">
                  <c:v>-8.0000000000000002E-3</c:v>
                </c:pt>
                <c:pt idx="11" formatCode="0.00%">
                  <c:v>-8.0000000000000002E-3</c:v>
                </c:pt>
                <c:pt idx="12" formatCode="0.00%">
                  <c:v>-1.4999999999999999E-2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FC6-4238-80D7-E3D752151CA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Ambient</c:v>
                </c:pt>
              </c:strCache>
            </c:strRef>
          </c:tx>
          <c:marker>
            <c:symbol val="none"/>
          </c:marker>
          <c:cat>
            <c:strRef>
              <c:f>Sheet1!$B$1:$DU$1</c:f>
              <c:strCache>
                <c:ptCount val="13"/>
                <c:pt idx="0">
                  <c:v>Apr-20</c:v>
                </c:pt>
                <c:pt idx="1">
                  <c:v>May-20</c:v>
                </c:pt>
                <c:pt idx="2">
                  <c:v>Jun-20</c:v>
                </c:pt>
                <c:pt idx="3">
                  <c:v>Jul-20</c:v>
                </c:pt>
                <c:pt idx="4">
                  <c:v>Aug-20</c:v>
                </c:pt>
                <c:pt idx="5">
                  <c:v>Sep-20</c:v>
                </c:pt>
                <c:pt idx="6">
                  <c:v>Oct-20</c:v>
                </c:pt>
                <c:pt idx="7">
                  <c:v>Nov-20</c:v>
                </c:pt>
                <c:pt idx="8">
                  <c:v> Dec-20</c:v>
                </c:pt>
                <c:pt idx="9">
                  <c:v>Jan-21</c:v>
                </c:pt>
                <c:pt idx="10">
                  <c:v>Feb-21</c:v>
                </c:pt>
                <c:pt idx="11">
                  <c:v>Mar-21</c:v>
                </c:pt>
                <c:pt idx="12">
                  <c:v>Apr-21</c:v>
                </c:pt>
              </c:strCache>
            </c:strRef>
          </c:cat>
          <c:val>
            <c:numRef>
              <c:f>Sheet1!$B$5:$DU$5</c:f>
              <c:numCache>
                <c:formatCode>0.0%</c:formatCode>
                <c:ptCount val="13"/>
                <c:pt idx="0">
                  <c:v>3.0195062267257988E-2</c:v>
                </c:pt>
                <c:pt idx="1">
                  <c:v>2.8661366868516058E-2</c:v>
                </c:pt>
                <c:pt idx="2">
                  <c:v>2.8844039530879106E-2</c:v>
                </c:pt>
                <c:pt idx="3">
                  <c:v>2.3174707095453995E-2</c:v>
                </c:pt>
                <c:pt idx="4">
                  <c:v>2.8135598817386587E-2</c:v>
                </c:pt>
                <c:pt idx="5">
                  <c:v>2.4832821293914398E-2</c:v>
                </c:pt>
                <c:pt idx="6">
                  <c:v>2.3375204780748282E-2</c:v>
                </c:pt>
                <c:pt idx="7">
                  <c:v>2.5378470482837256E-2</c:v>
                </c:pt>
                <c:pt idx="8">
                  <c:v>2.2584576174643933E-2</c:v>
                </c:pt>
                <c:pt idx="9" formatCode="0.00%">
                  <c:v>1.7000000000000001E-2</c:v>
                </c:pt>
                <c:pt idx="10" formatCode="0.00%">
                  <c:v>1.6E-2</c:v>
                </c:pt>
                <c:pt idx="11" formatCode="0.00%">
                  <c:v>1.7000000000000001E-2</c:v>
                </c:pt>
                <c:pt idx="12" formatCode="0.00%">
                  <c:v>6.0000000000000001E-3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FC6-4238-80D7-E3D752151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624448"/>
        <c:axId val="121625984"/>
      </c:lineChart>
      <c:catAx>
        <c:axId val="1216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21625984"/>
        <c:crosses val="autoZero"/>
        <c:auto val="1"/>
        <c:lblAlgn val="ctr"/>
        <c:lblOffset val="100"/>
        <c:noMultiLvlLbl val="0"/>
      </c:catAx>
      <c:valAx>
        <c:axId val="12162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900">
                    <a:latin typeface="Montserrat" panose="00000500000000000000" pitchFamily="2" charset="0"/>
                  </a:defRPr>
                </a:pPr>
                <a:r>
                  <a:rPr lang="en-GB" sz="900" dirty="0">
                    <a:effectLst/>
                    <a:latin typeface="Montserrat" panose="00000500000000000000" pitchFamily="2" charset="0"/>
                  </a:rPr>
                  <a:t>Year on year</a:t>
                </a:r>
                <a:r>
                  <a:rPr lang="en-GB" sz="900" baseline="0" dirty="0">
                    <a:effectLst/>
                    <a:latin typeface="Montserrat" panose="00000500000000000000" pitchFamily="2" charset="0"/>
                  </a:rPr>
                  <a:t> % changes in shop prices</a:t>
                </a:r>
                <a:endParaRPr lang="en-GB" sz="900" dirty="0">
                  <a:effectLst/>
                  <a:latin typeface="Montserrat" panose="000005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2.0836792394650829E-2"/>
            </c:manualLayout>
          </c:layout>
          <c:overlay val="0"/>
        </c:title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Montserrat" panose="00000500000000000000" pitchFamily="2" charset="0"/>
              </a:defRPr>
            </a:pPr>
            <a:endParaRPr lang="en-US"/>
          </a:p>
        </c:txPr>
        <c:crossAx val="12162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186438008396055"/>
          <c:y val="7.634701777522665E-2"/>
          <c:w val="0.28404684593708668"/>
          <c:h val="6.425048268729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w/e 13Mar21 vs 21Mar20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Sushi</c:v>
                </c:pt>
                <c:pt idx="1">
                  <c:v>Rotisserie</c:v>
                </c:pt>
                <c:pt idx="2">
                  <c:v>Champagne</c:v>
                </c:pt>
                <c:pt idx="3">
                  <c:v>Cut Mixed Flowers</c:v>
                </c:pt>
                <c:pt idx="4">
                  <c:v>Instore Doughnuts</c:v>
                </c:pt>
                <c:pt idx="5">
                  <c:v>Cut Daffodils</c:v>
                </c:pt>
                <c:pt idx="6">
                  <c:v>Dining Accessories</c:v>
                </c:pt>
                <c:pt idx="7">
                  <c:v>Disposable Tableware</c:v>
                </c:pt>
                <c:pt idx="8">
                  <c:v>Clothing</c:v>
                </c:pt>
                <c:pt idx="9">
                  <c:v>Orchids in Soil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4.5353898536975974</c:v>
                </c:pt>
                <c:pt idx="1">
                  <c:v>2.7793186390641331</c:v>
                </c:pt>
                <c:pt idx="2">
                  <c:v>2.3605031326249328</c:v>
                </c:pt>
                <c:pt idx="3">
                  <c:v>2.3488635560395692</c:v>
                </c:pt>
                <c:pt idx="4">
                  <c:v>2.0654344978723898</c:v>
                </c:pt>
                <c:pt idx="5">
                  <c:v>1.7467188475869961</c:v>
                </c:pt>
                <c:pt idx="6">
                  <c:v>1.7044701870065819</c:v>
                </c:pt>
                <c:pt idx="7">
                  <c:v>1.6171024392646904</c:v>
                </c:pt>
                <c:pt idx="8">
                  <c:v>1.5806818824547157</c:v>
                </c:pt>
                <c:pt idx="9">
                  <c:v>1.5744502394308388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6-407B-8E1B-47138AFE7DC9}"/>
            </c:ext>
          </c:extLst>
        </c:ser>
        <c:ser>
          <c:idx val="1"/>
          <c:order val="1"/>
          <c:tx>
            <c:strRef>
              <c:f>Sheet1!#REF!</c:f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Sushi</c:v>
                </c:pt>
                <c:pt idx="1">
                  <c:v>Rotisserie</c:v>
                </c:pt>
                <c:pt idx="2">
                  <c:v>Champagne</c:v>
                </c:pt>
                <c:pt idx="3">
                  <c:v>Cut Mixed Flowers</c:v>
                </c:pt>
                <c:pt idx="4">
                  <c:v>Instore Doughnuts</c:v>
                </c:pt>
                <c:pt idx="5">
                  <c:v>Cut Daffodils</c:v>
                </c:pt>
                <c:pt idx="6">
                  <c:v>Dining Accessories</c:v>
                </c:pt>
                <c:pt idx="7">
                  <c:v>Disposable Tableware</c:v>
                </c:pt>
                <c:pt idx="8">
                  <c:v>Clothing</c:v>
                </c:pt>
                <c:pt idx="9">
                  <c:v>Orchids in Soil</c:v>
                </c:pt>
              </c:strCache>
            </c:strRef>
          </c:cat>
          <c:val>
            <c:numRef>
              <c:f>Sheet1!#REF!</c:f>
            </c:numRef>
          </c:val>
          <c:extLst>
            <c:ext xmlns:c16="http://schemas.microsoft.com/office/drawing/2014/chart" uri="{C3380CC4-5D6E-409C-BE32-E72D297353CC}">
              <c16:uniqueId val="{00000001-8686-407B-8E1B-47138AFE7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axId val="884145736"/>
        <c:axId val="884146392"/>
      </c:barChart>
      <c:catAx>
        <c:axId val="88414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884146392"/>
        <c:crosses val="autoZero"/>
        <c:auto val="1"/>
        <c:lblAlgn val="ctr"/>
        <c:lblOffset val="100"/>
        <c:noMultiLvlLbl val="0"/>
      </c:catAx>
      <c:valAx>
        <c:axId val="884146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8414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Average Weekly Spend 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Sheet1!$A$2:$A$56</c:f>
              <c:strCache>
                <c:ptCount val="14"/>
                <c:pt idx="0">
                  <c:v>25-Apr-20</c:v>
                </c:pt>
                <c:pt idx="1">
                  <c:v>23-May-20</c:v>
                </c:pt>
                <c:pt idx="2">
                  <c:v>20-Jun-20</c:v>
                </c:pt>
                <c:pt idx="3">
                  <c:v>18-Jul-20</c:v>
                </c:pt>
                <c:pt idx="4">
                  <c:v>15-Aug-20</c:v>
                </c:pt>
                <c:pt idx="5">
                  <c:v>12-Sep-20</c:v>
                </c:pt>
                <c:pt idx="6">
                  <c:v>10-Oct-20</c:v>
                </c:pt>
                <c:pt idx="7">
                  <c:v>07-Nov-20</c:v>
                </c:pt>
                <c:pt idx="8">
                  <c:v>05-Dec-20</c:v>
                </c:pt>
                <c:pt idx="9">
                  <c:v>02-Jan-21</c:v>
                </c:pt>
                <c:pt idx="10">
                  <c:v> 30-Jan-21</c:v>
                </c:pt>
                <c:pt idx="11">
                  <c:v> 27-Feb-21</c:v>
                </c:pt>
                <c:pt idx="12">
                  <c:v>27-Mar-21</c:v>
                </c:pt>
                <c:pt idx="13">
                  <c:v>24-Apr-21</c:v>
                </c:pt>
              </c:strCache>
            </c:strRef>
          </c:cat>
          <c:val>
            <c:numRef>
              <c:f>Sheet1!$B$2:$B$56</c:f>
              <c:numCache>
                <c:formatCode>0.00</c:formatCode>
                <c:ptCount val="14"/>
                <c:pt idx="0">
                  <c:v>80.754166666666663</c:v>
                </c:pt>
                <c:pt idx="1">
                  <c:v>83.918333333333337</c:v>
                </c:pt>
                <c:pt idx="2">
                  <c:v>82.44583333333334</c:v>
                </c:pt>
                <c:pt idx="3">
                  <c:v>82.81583333333333</c:v>
                </c:pt>
                <c:pt idx="4">
                  <c:v>81.507500000000007</c:v>
                </c:pt>
                <c:pt idx="5">
                  <c:v>79.086666666666659</c:v>
                </c:pt>
                <c:pt idx="6">
                  <c:v>78.163333333333341</c:v>
                </c:pt>
                <c:pt idx="7">
                  <c:v>78.978333333333339</c:v>
                </c:pt>
                <c:pt idx="8">
                  <c:v>81.167500000000004</c:v>
                </c:pt>
                <c:pt idx="9">
                  <c:v>84.915000000000006</c:v>
                </c:pt>
                <c:pt idx="10">
                  <c:v>83.354166666666671</c:v>
                </c:pt>
                <c:pt idx="11">
                  <c:v>82.129166666666663</c:v>
                </c:pt>
                <c:pt idx="12">
                  <c:v>79.454166666666666</c:v>
                </c:pt>
                <c:pt idx="13">
                  <c:v>81.270833333333329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238912"/>
        <c:axId val="452448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Year on Year Growth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Sheet1!$A$2:$A$56</c:f>
              <c:strCache>
                <c:ptCount val="14"/>
                <c:pt idx="0">
                  <c:v>25-Apr-20</c:v>
                </c:pt>
                <c:pt idx="1">
                  <c:v>23-May-20</c:v>
                </c:pt>
                <c:pt idx="2">
                  <c:v>20-Jun-20</c:v>
                </c:pt>
                <c:pt idx="3">
                  <c:v>18-Jul-20</c:v>
                </c:pt>
                <c:pt idx="4">
                  <c:v>15-Aug-20</c:v>
                </c:pt>
                <c:pt idx="5">
                  <c:v>12-Sep-20</c:v>
                </c:pt>
                <c:pt idx="6">
                  <c:v>10-Oct-20</c:v>
                </c:pt>
                <c:pt idx="7">
                  <c:v>07-Nov-20</c:v>
                </c:pt>
                <c:pt idx="8">
                  <c:v>05-Dec-20</c:v>
                </c:pt>
                <c:pt idx="9">
                  <c:v>02-Jan-21</c:v>
                </c:pt>
                <c:pt idx="10">
                  <c:v> 30-Jan-21</c:v>
                </c:pt>
                <c:pt idx="11">
                  <c:v> 27-Feb-21</c:v>
                </c:pt>
                <c:pt idx="12">
                  <c:v>27-Mar-21</c:v>
                </c:pt>
                <c:pt idx="13">
                  <c:v>24-Apr-21</c:v>
                </c:pt>
              </c:strCache>
            </c:strRef>
          </c:cat>
          <c:val>
            <c:numRef>
              <c:f>Sheet1!$C$2:$C$56</c:f>
              <c:numCache>
                <c:formatCode>0.0%</c:formatCode>
                <c:ptCount val="14"/>
                <c:pt idx="0">
                  <c:v>0.10021798860101283</c:v>
                </c:pt>
                <c:pt idx="1">
                  <c:v>0.13534843343066849</c:v>
                </c:pt>
                <c:pt idx="2">
                  <c:v>0.1119915478077127</c:v>
                </c:pt>
                <c:pt idx="3">
                  <c:v>0.11700704739853207</c:v>
                </c:pt>
                <c:pt idx="4">
                  <c:v>0.10213533156797561</c:v>
                </c:pt>
                <c:pt idx="5">
                  <c:v>7.2143518832327835E-2</c:v>
                </c:pt>
                <c:pt idx="6">
                  <c:v>7.1439994516917737E-2</c:v>
                </c:pt>
                <c:pt idx="7">
                  <c:v>7.7503780256261479E-2</c:v>
                </c:pt>
                <c:pt idx="8">
                  <c:v>8.5986018352306237E-2</c:v>
                </c:pt>
                <c:pt idx="9">
                  <c:v>8.0080133131233966E-2</c:v>
                </c:pt>
                <c:pt idx="10">
                  <c:v>7.8401776761937603E-2</c:v>
                </c:pt>
                <c:pt idx="11">
                  <c:v>8.3760364204183091E-2</c:v>
                </c:pt>
                <c:pt idx="12">
                  <c:v>2.8632769093007937E-2</c:v>
                </c:pt>
                <c:pt idx="13">
                  <c:v>6.3980186780867587E-3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52992"/>
        <c:axId val="45246720"/>
      </c:lineChart>
      <c:catAx>
        <c:axId val="452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244800"/>
        <c:crosses val="autoZero"/>
        <c:auto val="1"/>
        <c:lblAlgn val="ctr"/>
        <c:lblOffset val="100"/>
        <c:noMultiLvlLbl val="0"/>
      </c:catAx>
      <c:valAx>
        <c:axId val="4524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1000">
                    <a:latin typeface="Montserrat" panose="00000500000000000000" pitchFamily="2" charset="0"/>
                  </a:defRPr>
                </a:pPr>
                <a:r>
                  <a:rPr lang="en-GB" sz="1000" dirty="0">
                    <a:latin typeface="Montserrat" panose="00000500000000000000" pitchFamily="2" charset="0"/>
                  </a:rPr>
                  <a:t>GB Average</a:t>
                </a:r>
                <a:r>
                  <a:rPr lang="en-GB" sz="1000" baseline="0" dirty="0">
                    <a:latin typeface="Montserrat" panose="00000500000000000000" pitchFamily="2" charset="0"/>
                  </a:rPr>
                  <a:t> weekly Basket £Spend</a:t>
                </a:r>
                <a:endParaRPr lang="en-GB" sz="1000" dirty="0">
                  <a:latin typeface="Montserrat" panose="000005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2.083679239465082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ontserrat" panose="00000500000000000000" pitchFamily="2" charset="0"/>
              </a:defRPr>
            </a:pPr>
            <a:endParaRPr lang="en-US"/>
          </a:p>
        </c:txPr>
        <c:crossAx val="45238912"/>
        <c:crosses val="autoZero"/>
        <c:crossBetween val="between"/>
      </c:valAx>
      <c:valAx>
        <c:axId val="45246720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000">
                    <a:latin typeface="Montserrat" panose="00000500000000000000" pitchFamily="2" charset="0"/>
                  </a:defRPr>
                </a:pPr>
                <a:r>
                  <a:rPr lang="en-GB" sz="1000" dirty="0">
                    <a:latin typeface="Montserrat" panose="00000500000000000000" pitchFamily="2" charset="0"/>
                  </a:rPr>
                  <a:t>12w/e Growth</a:t>
                </a:r>
              </a:p>
            </c:rich>
          </c:tx>
          <c:layout>
            <c:manualLayout>
              <c:xMode val="edge"/>
              <c:yMode val="edge"/>
              <c:x val="0.92092222938727841"/>
              <c:y val="2.4602238030005438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ontserrat" panose="00000500000000000000" pitchFamily="2" charset="0"/>
              </a:defRPr>
            </a:pPr>
            <a:endParaRPr lang="en-US"/>
          </a:p>
        </c:txPr>
        <c:crossAx val="45252992"/>
        <c:crosses val="max"/>
        <c:crossBetween val="between"/>
      </c:valAx>
      <c:catAx>
        <c:axId val="4525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246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222891132251742E-2"/>
          <c:y val="0.79931059919639091"/>
          <c:w val="0.44574167174966284"/>
          <c:h val="6.425048268729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56020018162291E-2"/>
          <c:y val="0.13829827471433209"/>
          <c:w val="0.97294397998183768"/>
          <c:h val="0.74423334543674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Average Weekly Trips </c:v>
                </c:pt>
              </c:strCache>
            </c:strRef>
          </c:tx>
          <c:spPr>
            <a:ln w="19050" cap="rnd">
              <a:solidFill>
                <a:srgbClr val="17A24B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14"/>
                <c:pt idx="0">
                  <c:v>25-Apr-20</c:v>
                </c:pt>
                <c:pt idx="1">
                  <c:v>23-May-20</c:v>
                </c:pt>
                <c:pt idx="2">
                  <c:v>20-Jun-20</c:v>
                </c:pt>
                <c:pt idx="3">
                  <c:v>18-Jul-20</c:v>
                </c:pt>
                <c:pt idx="4">
                  <c:v>15-Aug-20</c:v>
                </c:pt>
                <c:pt idx="5">
                  <c:v>12-Sep-20</c:v>
                </c:pt>
                <c:pt idx="6">
                  <c:v>10-Oct-20</c:v>
                </c:pt>
                <c:pt idx="7">
                  <c:v>07-Nov-20</c:v>
                </c:pt>
                <c:pt idx="8">
                  <c:v>05-Dec-20</c:v>
                </c:pt>
                <c:pt idx="9">
                  <c:v>02-Jan-21</c:v>
                </c:pt>
                <c:pt idx="10">
                  <c:v> 30-Jan-21</c:v>
                </c:pt>
                <c:pt idx="11">
                  <c:v>27-Feb-21</c:v>
                </c:pt>
                <c:pt idx="12">
                  <c:v>27-Mar-21</c:v>
                </c:pt>
                <c:pt idx="13">
                  <c:v>24-Apr-21</c:v>
                </c:pt>
              </c:strCache>
            </c:strRef>
          </c:cat>
          <c:val>
            <c:numRef>
              <c:f>Sheet1!$B$2:$B$53</c:f>
              <c:numCache>
                <c:formatCode>0.0%</c:formatCode>
                <c:ptCount val="14"/>
                <c:pt idx="0">
                  <c:v>-4.9504950495049438E-2</c:v>
                </c:pt>
                <c:pt idx="1">
                  <c:v>-0.12153874744471282</c:v>
                </c:pt>
                <c:pt idx="2">
                  <c:v>-0.20858895705521474</c:v>
                </c:pt>
                <c:pt idx="3">
                  <c:v>-0.18015521064301554</c:v>
                </c:pt>
                <c:pt idx="4">
                  <c:v>-0.15349094939046914</c:v>
                </c:pt>
                <c:pt idx="5">
                  <c:v>-0.14776695460393308</c:v>
                </c:pt>
                <c:pt idx="6">
                  <c:v>-0.12824314306894002</c:v>
                </c:pt>
                <c:pt idx="7">
                  <c:v>-0.11620568034156298</c:v>
                </c:pt>
                <c:pt idx="8">
                  <c:v>-0.1032750279121698</c:v>
                </c:pt>
                <c:pt idx="9">
                  <c:v>-0.10403120936280885</c:v>
                </c:pt>
                <c:pt idx="10">
                  <c:v>-0.1209223847019123</c:v>
                </c:pt>
                <c:pt idx="11">
                  <c:v>-0.13304397056048323</c:v>
                </c:pt>
                <c:pt idx="12">
                  <c:v>-0.15828916103089019</c:v>
                </c:pt>
                <c:pt idx="13">
                  <c:v>-5.6407232704402621E-2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B7F-4242-9281-CF9A63A045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 Items in Basket</c:v>
                </c:pt>
              </c:strCache>
            </c:strRef>
          </c:tx>
          <c:spPr>
            <a:ln w="19050" cap="rnd">
              <a:solidFill>
                <a:srgbClr val="0056FF"/>
              </a:solidFill>
              <a:round/>
            </a:ln>
            <a:effectLst/>
          </c:spPr>
          <c:marker>
            <c:symbol val="none"/>
          </c:marker>
          <c:cat>
            <c:strRef>
              <c:f>Sheet1!$A$2:$A$53</c:f>
              <c:strCache>
                <c:ptCount val="14"/>
                <c:pt idx="0">
                  <c:v>25-Apr-20</c:v>
                </c:pt>
                <c:pt idx="1">
                  <c:v>23-May-20</c:v>
                </c:pt>
                <c:pt idx="2">
                  <c:v>20-Jun-20</c:v>
                </c:pt>
                <c:pt idx="3">
                  <c:v>18-Jul-20</c:v>
                </c:pt>
                <c:pt idx="4">
                  <c:v>15-Aug-20</c:v>
                </c:pt>
                <c:pt idx="5">
                  <c:v>12-Sep-20</c:v>
                </c:pt>
                <c:pt idx="6">
                  <c:v>10-Oct-20</c:v>
                </c:pt>
                <c:pt idx="7">
                  <c:v>07-Nov-20</c:v>
                </c:pt>
                <c:pt idx="8">
                  <c:v>05-Dec-20</c:v>
                </c:pt>
                <c:pt idx="9">
                  <c:v>02-Jan-21</c:v>
                </c:pt>
                <c:pt idx="10">
                  <c:v> 30-Jan-21</c:v>
                </c:pt>
                <c:pt idx="11">
                  <c:v>27-Feb-21</c:v>
                </c:pt>
                <c:pt idx="12">
                  <c:v>27-Mar-21</c:v>
                </c:pt>
                <c:pt idx="13">
                  <c:v>24-Apr-21</c:v>
                </c:pt>
              </c:strCache>
            </c:strRef>
          </c:cat>
          <c:val>
            <c:numRef>
              <c:f>Sheet1!$C$2:$C$53</c:f>
              <c:numCache>
                <c:formatCode>0.0%</c:formatCode>
                <c:ptCount val="14"/>
                <c:pt idx="0">
                  <c:v>0.14085820895522394</c:v>
                </c:pt>
                <c:pt idx="1">
                  <c:v>0.25559701492537323</c:v>
                </c:pt>
                <c:pt idx="2">
                  <c:v>0.34357541899441335</c:v>
                </c:pt>
                <c:pt idx="3">
                  <c:v>0.2959850606909431</c:v>
                </c:pt>
                <c:pt idx="4">
                  <c:v>0.2387640449438202</c:v>
                </c:pt>
                <c:pt idx="5">
                  <c:v>0.20679886685552407</c:v>
                </c:pt>
                <c:pt idx="6">
                  <c:v>0.18602455146364494</c:v>
                </c:pt>
                <c:pt idx="7">
                  <c:v>0.18361581920903958</c:v>
                </c:pt>
                <c:pt idx="8">
                  <c:v>0.1797752808988764</c:v>
                </c:pt>
                <c:pt idx="9">
                  <c:v>0.18029739776951659</c:v>
                </c:pt>
                <c:pt idx="10">
                  <c:v>0.20167286245353155</c:v>
                </c:pt>
                <c:pt idx="11">
                  <c:v>0.22016651248843644</c:v>
                </c:pt>
                <c:pt idx="12">
                  <c:v>0.18738738738738747</c:v>
                </c:pt>
                <c:pt idx="13">
                  <c:v>4.5789043336058821E-2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B7F-4242-9281-CF9A63A04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16704"/>
        <c:axId val="51524736"/>
      </c:lineChart>
      <c:catAx>
        <c:axId val="462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1524736"/>
        <c:crosses val="autoZero"/>
        <c:auto val="1"/>
        <c:lblAlgn val="ctr"/>
        <c:lblOffset val="100"/>
        <c:noMultiLvlLbl val="0"/>
      </c:catAx>
      <c:valAx>
        <c:axId val="5152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l">
                  <a:defRPr sz="900">
                    <a:latin typeface="Montserrat" panose="00000500000000000000" pitchFamily="2" charset="0"/>
                  </a:defRPr>
                </a:pPr>
                <a:r>
                  <a:rPr lang="en-GB" sz="900" dirty="0">
                    <a:effectLst/>
                    <a:latin typeface="Montserrat" panose="00000500000000000000" pitchFamily="2" charset="0"/>
                  </a:rPr>
                  <a:t>12w/e % Growth</a:t>
                </a:r>
              </a:p>
            </c:rich>
          </c:tx>
          <c:layout>
            <c:manualLayout>
              <c:xMode val="edge"/>
              <c:yMode val="edge"/>
              <c:x val="1.8088700864518834E-2"/>
              <c:y val="2.0836792394650829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ontserrat" panose="00000500000000000000" pitchFamily="2" charset="0"/>
              </a:defRPr>
            </a:pPr>
            <a:endParaRPr lang="en-US"/>
          </a:p>
        </c:txPr>
        <c:crossAx val="462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49478044839325"/>
          <c:y val="0.17424833609267593"/>
          <c:w val="0.41352574298685996"/>
          <c:h val="6.42504826872992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vs year ago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67-424C-AD76-BE797F12335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STORE</c:v>
                </c:pt>
                <c:pt idx="1">
                  <c:v>TSR excl GM &amp; Tobacco</c:v>
                </c:pt>
                <c:pt idx="2">
                  <c:v>General Merchandise &amp; Tobacco</c:v>
                </c:pt>
                <c:pt idx="3">
                  <c:v>Food &amp; Drink</c:v>
                </c:pt>
                <c:pt idx="4">
                  <c:v>Household/Pet Health &amp; Beauty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9.1585503955967207E-2</c:v>
                </c:pt>
                <c:pt idx="1">
                  <c:v>5.4187639948459099E-2</c:v>
                </c:pt>
                <c:pt idx="2">
                  <c:v>0.39790083871046233</c:v>
                </c:pt>
                <c:pt idx="3">
                  <c:v>3.9865848952550964E-2</c:v>
                </c:pt>
                <c:pt idx="4">
                  <c:v>0.15127867506280879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8B-4F84-BFC8-078DAC5BA2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vs 2 years ago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E67-424C-AD76-BE797F12335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STORE</c:v>
                </c:pt>
                <c:pt idx="1">
                  <c:v>TSR excl GM &amp; Tobacco</c:v>
                </c:pt>
                <c:pt idx="2">
                  <c:v>General Merchandise &amp; Tobacco</c:v>
                </c:pt>
                <c:pt idx="3">
                  <c:v>Food &amp; Drink</c:v>
                </c:pt>
                <c:pt idx="4">
                  <c:v>Household/Pet Health &amp; Beauty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8.7682788747232454E-2</c:v>
                </c:pt>
                <c:pt idx="1">
                  <c:v>8.2435646442342136E-2</c:v>
                </c:pt>
                <c:pt idx="2">
                  <c:v>0.12125569311349671</c:v>
                </c:pt>
                <c:pt idx="3">
                  <c:v>9.4609809452303351E-2</c:v>
                </c:pt>
                <c:pt idx="4">
                  <c:v>1.3419949085368144E-2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8B-4F84-BFC8-078DAC5BA2F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556417247"/>
        <c:axId val="556403935"/>
      </c:barChart>
      <c:catAx>
        <c:axId val="55641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56403935"/>
        <c:crosses val="autoZero"/>
        <c:auto val="1"/>
        <c:lblAlgn val="ctr"/>
        <c:lblOffset val="100"/>
        <c:noMultiLvlLbl val="0"/>
      </c:catAx>
      <c:valAx>
        <c:axId val="556403935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556417247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315093550747357"/>
          <c:y val="0.27676467273292515"/>
          <c:w val="0.52706072959130346"/>
          <c:h val="7.29112149962322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83871642103064"/>
          <c:y val="3.2193983160531348E-2"/>
          <c:w val="0.68965558691334794"/>
          <c:h val="0.920237088713497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vs year ago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BWS</c:v>
                </c:pt>
                <c:pt idx="1">
                  <c:v>Frozen</c:v>
                </c:pt>
                <c:pt idx="2">
                  <c:v>Tobacco</c:v>
                </c:pt>
                <c:pt idx="3">
                  <c:v>Soft Drinks</c:v>
                </c:pt>
                <c:pt idx="4">
                  <c:v>Meat, Fish &amp; Poultry</c:v>
                </c:pt>
                <c:pt idx="5">
                  <c:v>Packaged Grocery</c:v>
                </c:pt>
                <c:pt idx="6">
                  <c:v>Dairy</c:v>
                </c:pt>
                <c:pt idx="7">
                  <c:v>Non Food</c:v>
                </c:pt>
                <c:pt idx="8">
                  <c:v>Household</c:v>
                </c:pt>
                <c:pt idx="9">
                  <c:v>Produce </c:v>
                </c:pt>
                <c:pt idx="10">
                  <c:v>Pet</c:v>
                </c:pt>
                <c:pt idx="11">
                  <c:v>Convenience</c:v>
                </c:pt>
                <c:pt idx="12">
                  <c:v>Bakery</c:v>
                </c:pt>
                <c:pt idx="13">
                  <c:v>HBA~</c:v>
                </c:pt>
                <c:pt idx="14">
                  <c:v>Impulse*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9.0430328409563332E-2</c:v>
                </c:pt>
                <c:pt idx="1">
                  <c:v>-4.8513815623202006E-2</c:v>
                </c:pt>
                <c:pt idx="2">
                  <c:v>0.22683821184427821</c:v>
                </c:pt>
                <c:pt idx="3">
                  <c:v>0.17739465123892861</c:v>
                </c:pt>
                <c:pt idx="4">
                  <c:v>1.4440677532268076E-4</c:v>
                </c:pt>
                <c:pt idx="5">
                  <c:v>-0.10087610325020679</c:v>
                </c:pt>
                <c:pt idx="6">
                  <c:v>-6.5471400632874932E-3</c:v>
                </c:pt>
                <c:pt idx="7">
                  <c:v>0.53435936570068931</c:v>
                </c:pt>
                <c:pt idx="8">
                  <c:v>-4.0208484822317203E-3</c:v>
                </c:pt>
                <c:pt idx="9">
                  <c:v>3.5862519111332869E-2</c:v>
                </c:pt>
                <c:pt idx="10">
                  <c:v>0.19467671654216034</c:v>
                </c:pt>
                <c:pt idx="11">
                  <c:v>0.28077798173954283</c:v>
                </c:pt>
                <c:pt idx="12">
                  <c:v>0.15497646518371355</c:v>
                </c:pt>
                <c:pt idx="13">
                  <c:v>0.26640060205090221</c:v>
                </c:pt>
                <c:pt idx="14">
                  <c:v>-5.5046355892977017E-3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E-4612-908A-DE664A6E66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vs 2 years ago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BWS</c:v>
                </c:pt>
                <c:pt idx="1">
                  <c:v>Frozen</c:v>
                </c:pt>
                <c:pt idx="2">
                  <c:v>Tobacco</c:v>
                </c:pt>
                <c:pt idx="3">
                  <c:v>Soft Drinks</c:v>
                </c:pt>
                <c:pt idx="4">
                  <c:v>Meat, Fish &amp; Poultry</c:v>
                </c:pt>
                <c:pt idx="5">
                  <c:v>Packaged Grocery</c:v>
                </c:pt>
                <c:pt idx="6">
                  <c:v>Dairy</c:v>
                </c:pt>
                <c:pt idx="7">
                  <c:v>Non Food</c:v>
                </c:pt>
                <c:pt idx="8">
                  <c:v>Household</c:v>
                </c:pt>
                <c:pt idx="9">
                  <c:v>Produce </c:v>
                </c:pt>
                <c:pt idx="10">
                  <c:v>Pet</c:v>
                </c:pt>
                <c:pt idx="11">
                  <c:v>Convenience</c:v>
                </c:pt>
                <c:pt idx="12">
                  <c:v>Bakery</c:v>
                </c:pt>
                <c:pt idx="13">
                  <c:v>HBA~</c:v>
                </c:pt>
                <c:pt idx="14">
                  <c:v>Impulse*</c:v>
                </c:pt>
              </c:strCache>
            </c:strRef>
          </c:cat>
          <c:val>
            <c:numRef>
              <c:f>Sheet1!$C$2:$C$16</c:f>
              <c:numCache>
                <c:formatCode>0.0%</c:formatCode>
                <c:ptCount val="15"/>
                <c:pt idx="0">
                  <c:v>0.25479398975423062</c:v>
                </c:pt>
                <c:pt idx="1">
                  <c:v>0.16587428201508536</c:v>
                </c:pt>
                <c:pt idx="2">
                  <c:v>0.15357018900354102</c:v>
                </c:pt>
                <c:pt idx="3">
                  <c:v>0.1310718736099421</c:v>
                </c:pt>
                <c:pt idx="4">
                  <c:v>0.10701123679967295</c:v>
                </c:pt>
                <c:pt idx="5">
                  <c:v>0.10461390299608242</c:v>
                </c:pt>
                <c:pt idx="6">
                  <c:v>0.10406288356313587</c:v>
                </c:pt>
                <c:pt idx="7">
                  <c:v>0.10157354007458053</c:v>
                </c:pt>
                <c:pt idx="8">
                  <c:v>7.5724753571548176E-2</c:v>
                </c:pt>
                <c:pt idx="9">
                  <c:v>7.0953446428053235E-2</c:v>
                </c:pt>
                <c:pt idx="10">
                  <c:v>5.7559738491475887E-2</c:v>
                </c:pt>
                <c:pt idx="11">
                  <c:v>4.9194882220823244E-2</c:v>
                </c:pt>
                <c:pt idx="12">
                  <c:v>2.6482481582053019E-2</c:v>
                </c:pt>
                <c:pt idx="13">
                  <c:v>-3.1029523043924812E-2</c:v>
                </c:pt>
                <c:pt idx="14">
                  <c:v>-0.12731860695099917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3E-4612-908A-DE664A6E660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556417247"/>
        <c:axId val="556403935"/>
      </c:barChart>
      <c:catAx>
        <c:axId val="55641724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56403935"/>
        <c:crosses val="autoZero"/>
        <c:auto val="1"/>
        <c:lblAlgn val="ctr"/>
        <c:lblOffset val="100"/>
        <c:noMultiLvlLbl val="0"/>
      </c:catAx>
      <c:valAx>
        <c:axId val="556403935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556417247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69523224503754E-3"/>
          <c:y val="6.3148087548359405E-2"/>
          <c:w val="0.96107340978121836"/>
          <c:h val="0.58483022580724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65-4B0C-BC93-826B78D998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65-4B0C-BC93-826B78D9983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65-4B0C-BC93-826B78D9983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B65-4B0C-BC93-826B78D9983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B65-4B0C-BC93-826B78D9983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B65-4B0C-BC93-826B78D9983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B65-4B0C-BC93-826B78D9983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B65-4B0C-BC93-826B78D9983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B65-4B0C-BC93-826B78D9983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B65-4B0C-BC93-826B78D9983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12A-480B-B333-94C132AA39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GB</c:v>
                </c:pt>
                <c:pt idx="1">
                  <c:v>Supermarkets</c:v>
                </c:pt>
                <c:pt idx="2">
                  <c:v>Convenience</c:v>
                </c:pt>
                <c:pt idx="3">
                  <c:v> </c:v>
                </c:pt>
                <c:pt idx="4">
                  <c:v>Grocery Multiples</c:v>
                </c:pt>
                <c:pt idx="6">
                  <c:v>Independents</c:v>
                </c:pt>
                <c:pt idx="7">
                  <c:v>Multiple Forecourts</c:v>
                </c:pt>
                <c:pt idx="8">
                  <c:v>Symbols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6.6000000000000003E-2</c:v>
                </c:pt>
                <c:pt idx="1">
                  <c:v>0.10299999999999999</c:v>
                </c:pt>
                <c:pt idx="2">
                  <c:v>-2.4E-2</c:v>
                </c:pt>
                <c:pt idx="4">
                  <c:v>9.1999999999999998E-2</c:v>
                </c:pt>
                <c:pt idx="6">
                  <c:v>-3.7999999999999999E-2</c:v>
                </c:pt>
                <c:pt idx="7">
                  <c:v>0.25600000000000001</c:v>
                </c:pt>
                <c:pt idx="8">
                  <c:v>-0.111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B65-4B0C-BC93-826B78D998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45143296"/>
        <c:axId val="145151104"/>
      </c:barChart>
      <c:catAx>
        <c:axId val="14514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45151104"/>
        <c:crosses val="autoZero"/>
        <c:auto val="1"/>
        <c:lblAlgn val="ctr"/>
        <c:lblOffset val="100"/>
        <c:noMultiLvlLbl val="0"/>
      </c:catAx>
      <c:valAx>
        <c:axId val="145151104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14514329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Online % GB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4"/>
                <c:pt idx="0">
                  <c:v>25-Apr-20</c:v>
                </c:pt>
                <c:pt idx="1">
                  <c:v>23-May-20</c:v>
                </c:pt>
                <c:pt idx="2">
                  <c:v>20-Jun-20</c:v>
                </c:pt>
                <c:pt idx="3">
                  <c:v>18-Jul-20</c:v>
                </c:pt>
                <c:pt idx="4">
                  <c:v>15-Aug-20</c:v>
                </c:pt>
                <c:pt idx="5">
                  <c:v>12-Sep-20</c:v>
                </c:pt>
                <c:pt idx="6">
                  <c:v>10-Oct-20</c:v>
                </c:pt>
                <c:pt idx="7">
                  <c:v>07-Nov-20</c:v>
                </c:pt>
                <c:pt idx="8">
                  <c:v>05-Dec-20</c:v>
                </c:pt>
                <c:pt idx="9">
                  <c:v>02-Jan-21</c:v>
                </c:pt>
                <c:pt idx="10">
                  <c:v>30-Jan-21</c:v>
                </c:pt>
                <c:pt idx="11">
                  <c:v> 27-Feb-21</c:v>
                </c:pt>
                <c:pt idx="12">
                  <c:v>27-Mar-21</c:v>
                </c:pt>
                <c:pt idx="13">
                  <c:v>24-Apr-21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4"/>
                <c:pt idx="0">
                  <c:v>0.11646492757159105</c:v>
                </c:pt>
                <c:pt idx="1">
                  <c:v>0.13422049142076392</c:v>
                </c:pt>
                <c:pt idx="2">
                  <c:v>0.13659077734799968</c:v>
                </c:pt>
                <c:pt idx="3">
                  <c:v>0.13595917162193838</c:v>
                </c:pt>
                <c:pt idx="4">
                  <c:v>0.13991270979393414</c:v>
                </c:pt>
                <c:pt idx="5">
                  <c:v>0.13005408289698112</c:v>
                </c:pt>
                <c:pt idx="6">
                  <c:v>0.12931890720260258</c:v>
                </c:pt>
                <c:pt idx="7">
                  <c:v>0.13014463181102456</c:v>
                </c:pt>
                <c:pt idx="8">
                  <c:v>0.14043354303477446</c:v>
                </c:pt>
                <c:pt idx="9">
                  <c:v>0.12131811451590398</c:v>
                </c:pt>
                <c:pt idx="10">
                  <c:v>0.16056173646485306</c:v>
                </c:pt>
                <c:pt idx="11">
                  <c:v>0.15482361965604335</c:v>
                </c:pt>
                <c:pt idx="12">
                  <c:v>0.14789137356789675</c:v>
                </c:pt>
                <c:pt idx="13">
                  <c:v>0.14233497338653855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DA-4848-BCD9-6A098ECFF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9234192"/>
        <c:axId val="55923386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%Growth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4"/>
                <c:pt idx="0">
                  <c:v>25-Apr-20</c:v>
                </c:pt>
                <c:pt idx="1">
                  <c:v>23-May-20</c:v>
                </c:pt>
                <c:pt idx="2">
                  <c:v>20-Jun-20</c:v>
                </c:pt>
                <c:pt idx="3">
                  <c:v>18-Jul-20</c:v>
                </c:pt>
                <c:pt idx="4">
                  <c:v>15-Aug-20</c:v>
                </c:pt>
                <c:pt idx="5">
                  <c:v>12-Sep-20</c:v>
                </c:pt>
                <c:pt idx="6">
                  <c:v>10-Oct-20</c:v>
                </c:pt>
                <c:pt idx="7">
                  <c:v>07-Nov-20</c:v>
                </c:pt>
                <c:pt idx="8">
                  <c:v>05-Dec-20</c:v>
                </c:pt>
                <c:pt idx="9">
                  <c:v>02-Jan-21</c:v>
                </c:pt>
                <c:pt idx="10">
                  <c:v>30-Jan-21</c:v>
                </c:pt>
                <c:pt idx="11">
                  <c:v> 27-Feb-21</c:v>
                </c:pt>
                <c:pt idx="12">
                  <c:v>27-Mar-21</c:v>
                </c:pt>
                <c:pt idx="13">
                  <c:v>24-Apr-21</c:v>
                </c:pt>
              </c:strCache>
            </c:strRef>
          </c:cat>
          <c:val>
            <c:numRef>
              <c:f>Sheet1!$C$2:$C$18</c:f>
              <c:numCache>
                <c:formatCode>0.0%</c:formatCode>
                <c:ptCount val="14"/>
                <c:pt idx="0">
                  <c:v>0.70455090299995038</c:v>
                </c:pt>
                <c:pt idx="1">
                  <c:v>1.0253177376692073</c:v>
                </c:pt>
                <c:pt idx="2">
                  <c:v>1.1106215241051309</c:v>
                </c:pt>
                <c:pt idx="3">
                  <c:v>1.0248374286082278</c:v>
                </c:pt>
                <c:pt idx="4">
                  <c:v>1.1522765476630723</c:v>
                </c:pt>
                <c:pt idx="5">
                  <c:v>0.89154538269687911</c:v>
                </c:pt>
                <c:pt idx="6">
                  <c:v>0.85789310481658254</c:v>
                </c:pt>
                <c:pt idx="7">
                  <c:v>0.89323375343240019</c:v>
                </c:pt>
                <c:pt idx="8">
                  <c:v>1.0039603736083591</c:v>
                </c:pt>
                <c:pt idx="9">
                  <c:v>0.86344963115315565</c:v>
                </c:pt>
                <c:pt idx="10">
                  <c:v>1.1946944961249781</c:v>
                </c:pt>
                <c:pt idx="11">
                  <c:v>1.1323598515150302</c:v>
                </c:pt>
                <c:pt idx="12">
                  <c:v>0.91486788574815781</c:v>
                </c:pt>
                <c:pt idx="13">
                  <c:v>0.25297829801962535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DA-4848-BCD9-6A098ECFF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567584"/>
        <c:axId val="214566272"/>
      </c:lineChart>
      <c:catAx>
        <c:axId val="55923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bg1"/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559233864"/>
        <c:crosses val="autoZero"/>
        <c:auto val="1"/>
        <c:lblAlgn val="ctr"/>
        <c:lblOffset val="100"/>
        <c:noMultiLvlLbl val="0"/>
      </c:catAx>
      <c:valAx>
        <c:axId val="55923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GB" sz="11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Online</a:t>
                </a:r>
                <a:r>
                  <a:rPr lang="en-GB" sz="1100" b="1" baseline="0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 % </a:t>
                </a:r>
                <a:r>
                  <a:rPr lang="en-GB" sz="11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GB</a:t>
                </a:r>
              </a:p>
            </c:rich>
          </c:tx>
          <c:layout>
            <c:manualLayout>
              <c:xMode val="edge"/>
              <c:yMode val="edge"/>
              <c:x val="1.8296293343846901E-2"/>
              <c:y val="0.314405540096908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bg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559234192"/>
        <c:crosses val="autoZero"/>
        <c:crossBetween val="between"/>
      </c:valAx>
      <c:valAx>
        <c:axId val="2145662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r>
                  <a:rPr lang="en-GB" sz="11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Online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bg1"/>
                  </a:solidFill>
                  <a:latin typeface="Montserrat" panose="00000500000000000000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14567584"/>
        <c:crosses val="max"/>
        <c:crossBetween val="between"/>
      </c:valAx>
      <c:catAx>
        <c:axId val="214567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566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v last year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GB</c:v>
                </c:pt>
                <c:pt idx="1">
                  <c:v>Supermarkets</c:v>
                </c:pt>
                <c:pt idx="2">
                  <c:v>Convenience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2.7302587650129606E-2</c:v>
                </c:pt>
                <c:pt idx="1">
                  <c:v>6.0578526593617399E-2</c:v>
                </c:pt>
                <c:pt idx="2">
                  <c:v>-7.4394622070509286E-2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4-4466-BC10-F066DD93ED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Growth v 2 years ago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GB</c:v>
                </c:pt>
                <c:pt idx="1">
                  <c:v>Supermarkets</c:v>
                </c:pt>
                <c:pt idx="2">
                  <c:v>Convenience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8.4572217107115266E-2</c:v>
                </c:pt>
                <c:pt idx="1">
                  <c:v>9.228842323866604E-2</c:v>
                </c:pt>
                <c:pt idx="2">
                  <c:v>5.8389913090914236E-2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4-4466-BC10-F066DD93ED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603520"/>
        <c:axId val="218605056"/>
      </c:barChart>
      <c:catAx>
        <c:axId val="21860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18605056"/>
        <c:crosses val="autoZero"/>
        <c:auto val="1"/>
        <c:lblAlgn val="ctr"/>
        <c:lblOffset val="100"/>
        <c:noMultiLvlLbl val="0"/>
      </c:catAx>
      <c:valAx>
        <c:axId val="218605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21860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051460970687542E-2"/>
          <c:y val="5.122148193014335E-2"/>
          <c:w val="0.9085414728063852"/>
          <c:h val="0.57238493153864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on Offer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d\-mmm\-yy</c:formatCode>
                <c:ptCount val="28"/>
                <c:pt idx="0">
                  <c:v>43554</c:v>
                </c:pt>
                <c:pt idx="1">
                  <c:v>43582</c:v>
                </c:pt>
                <c:pt idx="2">
                  <c:v>43610</c:v>
                </c:pt>
                <c:pt idx="3">
                  <c:v>43638</c:v>
                </c:pt>
                <c:pt idx="4">
                  <c:v>43666</c:v>
                </c:pt>
                <c:pt idx="5">
                  <c:v>43694</c:v>
                </c:pt>
                <c:pt idx="6">
                  <c:v>43722</c:v>
                </c:pt>
                <c:pt idx="7">
                  <c:v>43750</c:v>
                </c:pt>
                <c:pt idx="8">
                  <c:v>43778</c:v>
                </c:pt>
                <c:pt idx="9">
                  <c:v>43806</c:v>
                </c:pt>
                <c:pt idx="10">
                  <c:v>43834</c:v>
                </c:pt>
                <c:pt idx="11">
                  <c:v>43862</c:v>
                </c:pt>
                <c:pt idx="12">
                  <c:v>43890</c:v>
                </c:pt>
                <c:pt idx="13">
                  <c:v>43918</c:v>
                </c:pt>
                <c:pt idx="14">
                  <c:v>43946</c:v>
                </c:pt>
                <c:pt idx="15">
                  <c:v>43974</c:v>
                </c:pt>
                <c:pt idx="16">
                  <c:v>44002</c:v>
                </c:pt>
                <c:pt idx="17">
                  <c:v>44030</c:v>
                </c:pt>
                <c:pt idx="18">
                  <c:v>44058</c:v>
                </c:pt>
                <c:pt idx="19">
                  <c:v>44086</c:v>
                </c:pt>
                <c:pt idx="20">
                  <c:v>44114</c:v>
                </c:pt>
                <c:pt idx="21">
                  <c:v>44142</c:v>
                </c:pt>
                <c:pt idx="22">
                  <c:v>44170</c:v>
                </c:pt>
                <c:pt idx="23">
                  <c:v>44198</c:v>
                </c:pt>
                <c:pt idx="24">
                  <c:v>44226</c:v>
                </c:pt>
                <c:pt idx="25">
                  <c:v>44254</c:v>
                </c:pt>
                <c:pt idx="26">
                  <c:v>44282</c:v>
                </c:pt>
                <c:pt idx="27">
                  <c:v>44310</c:v>
                </c:pt>
              </c:numCache>
            </c:numRef>
          </c:cat>
          <c:val>
            <c:numRef>
              <c:f>Sheet1!$B$2:$B$166</c:f>
              <c:numCache>
                <c:formatCode>0.0%</c:formatCode>
                <c:ptCount val="28"/>
                <c:pt idx="0">
                  <c:v>0.23935965238339635</c:v>
                </c:pt>
                <c:pt idx="1">
                  <c:v>0.26356352642645192</c:v>
                </c:pt>
                <c:pt idx="2">
                  <c:v>0.25818735576460017</c:v>
                </c:pt>
                <c:pt idx="3">
                  <c:v>0.25440226568142488</c:v>
                </c:pt>
                <c:pt idx="4">
                  <c:v>0.25534973293128077</c:v>
                </c:pt>
                <c:pt idx="5">
                  <c:v>0.24941835990807881</c:v>
                </c:pt>
                <c:pt idx="6">
                  <c:v>0.25707965675000966</c:v>
                </c:pt>
                <c:pt idx="7">
                  <c:v>0.25930361538504892</c:v>
                </c:pt>
                <c:pt idx="8">
                  <c:v>0.26019250309156167</c:v>
                </c:pt>
                <c:pt idx="9">
                  <c:v>0.26719726019892681</c:v>
                </c:pt>
                <c:pt idx="10">
                  <c:v>0.26027653630519926</c:v>
                </c:pt>
                <c:pt idx="11">
                  <c:v>0.24935139687902197</c:v>
                </c:pt>
                <c:pt idx="12">
                  <c:v>0.25071579986412745</c:v>
                </c:pt>
                <c:pt idx="13">
                  <c:v>0.20264596545169855</c:v>
                </c:pt>
                <c:pt idx="14">
                  <c:v>0.16067121455801192</c:v>
                </c:pt>
                <c:pt idx="15">
                  <c:v>0.16515736226810898</c:v>
                </c:pt>
                <c:pt idx="16">
                  <c:v>0.18800072253949787</c:v>
                </c:pt>
                <c:pt idx="17">
                  <c:v>0.20023853306102332</c:v>
                </c:pt>
                <c:pt idx="18">
                  <c:v>0.20422627436079036</c:v>
                </c:pt>
                <c:pt idx="19">
                  <c:v>0.21636714185502476</c:v>
                </c:pt>
                <c:pt idx="20">
                  <c:v>0.21561998282273565</c:v>
                </c:pt>
                <c:pt idx="21">
                  <c:v>0.21600022011719194</c:v>
                </c:pt>
                <c:pt idx="22">
                  <c:v>0.23019641124563575</c:v>
                </c:pt>
                <c:pt idx="23">
                  <c:v>0.2205709434935656</c:v>
                </c:pt>
                <c:pt idx="24">
                  <c:v>0.1928176196722394</c:v>
                </c:pt>
                <c:pt idx="25">
                  <c:v>0.20168651991255868</c:v>
                </c:pt>
                <c:pt idx="26">
                  <c:v>0.20571746287933335</c:v>
                </c:pt>
                <c:pt idx="27">
                  <c:v>0.21309876720291776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3D1-4209-83C5-0317F0DB9F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Annual Average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d\-mmm\-yy</c:formatCode>
                <c:ptCount val="28"/>
                <c:pt idx="0">
                  <c:v>43554</c:v>
                </c:pt>
                <c:pt idx="1">
                  <c:v>43582</c:v>
                </c:pt>
                <c:pt idx="2">
                  <c:v>43610</c:v>
                </c:pt>
                <c:pt idx="3">
                  <c:v>43638</c:v>
                </c:pt>
                <c:pt idx="4">
                  <c:v>43666</c:v>
                </c:pt>
                <c:pt idx="5">
                  <c:v>43694</c:v>
                </c:pt>
                <c:pt idx="6">
                  <c:v>43722</c:v>
                </c:pt>
                <c:pt idx="7">
                  <c:v>43750</c:v>
                </c:pt>
                <c:pt idx="8">
                  <c:v>43778</c:v>
                </c:pt>
                <c:pt idx="9">
                  <c:v>43806</c:v>
                </c:pt>
                <c:pt idx="10">
                  <c:v>43834</c:v>
                </c:pt>
                <c:pt idx="11">
                  <c:v>43862</c:v>
                </c:pt>
                <c:pt idx="12">
                  <c:v>43890</c:v>
                </c:pt>
                <c:pt idx="13">
                  <c:v>43918</c:v>
                </c:pt>
                <c:pt idx="14">
                  <c:v>43946</c:v>
                </c:pt>
                <c:pt idx="15">
                  <c:v>43974</c:v>
                </c:pt>
                <c:pt idx="16">
                  <c:v>44002</c:v>
                </c:pt>
                <c:pt idx="17">
                  <c:v>44030</c:v>
                </c:pt>
                <c:pt idx="18">
                  <c:v>44058</c:v>
                </c:pt>
                <c:pt idx="19">
                  <c:v>44086</c:v>
                </c:pt>
                <c:pt idx="20">
                  <c:v>44114</c:v>
                </c:pt>
                <c:pt idx="21">
                  <c:v>44142</c:v>
                </c:pt>
                <c:pt idx="22">
                  <c:v>44170</c:v>
                </c:pt>
                <c:pt idx="23">
                  <c:v>44198</c:v>
                </c:pt>
                <c:pt idx="24">
                  <c:v>44226</c:v>
                </c:pt>
                <c:pt idx="25">
                  <c:v>44254</c:v>
                </c:pt>
                <c:pt idx="26">
                  <c:v>44282</c:v>
                </c:pt>
                <c:pt idx="27">
                  <c:v>44310</c:v>
                </c:pt>
              </c:numCache>
            </c:numRef>
          </c:cat>
          <c:val>
            <c:numRef>
              <c:f>Sheet1!$C$2:$C$166</c:f>
              <c:numCache>
                <c:formatCode>0.0%</c:formatCode>
                <c:ptCount val="28"/>
                <c:pt idx="0">
                  <c:v>0.25444545137812558</c:v>
                </c:pt>
                <c:pt idx="1">
                  <c:v>0.25444545137812558</c:v>
                </c:pt>
                <c:pt idx="2">
                  <c:v>0.25444545137812558</c:v>
                </c:pt>
                <c:pt idx="3">
                  <c:v>0.25444545137812558</c:v>
                </c:pt>
                <c:pt idx="4">
                  <c:v>0.25444545137812558</c:v>
                </c:pt>
                <c:pt idx="5">
                  <c:v>0.25444545137812558</c:v>
                </c:pt>
                <c:pt idx="6">
                  <c:v>0.25444545137812558</c:v>
                </c:pt>
                <c:pt idx="7">
                  <c:v>0.25444545137812558</c:v>
                </c:pt>
                <c:pt idx="8">
                  <c:v>0.25444545137812558</c:v>
                </c:pt>
                <c:pt idx="9">
                  <c:v>0.25444545137812558</c:v>
                </c:pt>
                <c:pt idx="10">
                  <c:v>0.20825243545141056</c:v>
                </c:pt>
                <c:pt idx="11">
                  <c:v>0.20825243545141056</c:v>
                </c:pt>
                <c:pt idx="12">
                  <c:v>0.20825243545141056</c:v>
                </c:pt>
                <c:pt idx="13">
                  <c:v>0.20825243545141056</c:v>
                </c:pt>
                <c:pt idx="14">
                  <c:v>0.20825243545141056</c:v>
                </c:pt>
                <c:pt idx="15">
                  <c:v>0.20825243545141056</c:v>
                </c:pt>
                <c:pt idx="16">
                  <c:v>0.20825243545141056</c:v>
                </c:pt>
                <c:pt idx="17">
                  <c:v>0.20825243545141056</c:v>
                </c:pt>
                <c:pt idx="18">
                  <c:v>0.20825243545141056</c:v>
                </c:pt>
                <c:pt idx="19">
                  <c:v>0.20825243545141056</c:v>
                </c:pt>
                <c:pt idx="20">
                  <c:v>0.20825243545141056</c:v>
                </c:pt>
                <c:pt idx="21">
                  <c:v>0.20825243545141056</c:v>
                </c:pt>
                <c:pt idx="22">
                  <c:v>0.20825243545141056</c:v>
                </c:pt>
                <c:pt idx="23">
                  <c:v>0.20825243545141056</c:v>
                </c:pt>
                <c:pt idx="24">
                  <c:v>0.20339020169059074</c:v>
                </c:pt>
                <c:pt idx="25">
                  <c:v>0.20339020169059074</c:v>
                </c:pt>
                <c:pt idx="26">
                  <c:v>0.20339020169059074</c:v>
                </c:pt>
                <c:pt idx="27">
                  <c:v>0.20339020169059074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D1-4209-83C5-0317F0DB9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084952"/>
        <c:axId val="395085344"/>
      </c:lineChart>
      <c:catAx>
        <c:axId val="395084952"/>
        <c:scaling>
          <c:orientation val="minMax"/>
        </c:scaling>
        <c:delete val="0"/>
        <c:axPos val="b"/>
        <c:numFmt formatCode="d\-mmm\-yy" sourceLinked="1"/>
        <c:majorTickMark val="out"/>
        <c:minorTickMark val="none"/>
        <c:tickLblPos val="low"/>
        <c:txPr>
          <a:bodyPr/>
          <a:lstStyle/>
          <a:p>
            <a:pPr>
              <a:defRPr sz="900">
                <a:latin typeface="Avenir Next LT Pro" panose="020B0604020202020204" charset="0"/>
              </a:defRPr>
            </a:pPr>
            <a:endParaRPr lang="en-US"/>
          </a:p>
        </c:txPr>
        <c:crossAx val="395085344"/>
        <c:crosses val="autoZero"/>
        <c:auto val="0"/>
        <c:lblAlgn val="ctr"/>
        <c:lblOffset val="100"/>
        <c:noMultiLvlLbl val="1"/>
      </c:catAx>
      <c:valAx>
        <c:axId val="395085344"/>
        <c:scaling>
          <c:orientation val="minMax"/>
          <c:min val="0.1400000000000000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venir Next LT Pro" panose="020B0604020202020204" charset="0"/>
              </a:defRPr>
            </a:pPr>
            <a:endParaRPr lang="en-US"/>
          </a:p>
        </c:txPr>
        <c:crossAx val="395084952"/>
        <c:crosses val="autoZero"/>
        <c:crossBetween val="between"/>
        <c:majorUnit val="2.0000000000000004E-2"/>
      </c:valAx>
    </c:plotArea>
    <c:legend>
      <c:legendPos val="r"/>
      <c:layout>
        <c:manualLayout>
          <c:xMode val="edge"/>
          <c:yMode val="edge"/>
          <c:x val="0.59430730761939732"/>
          <c:y val="3.9030217376674068E-3"/>
          <c:w val="0.33612394369848397"/>
          <c:h val="0.13142421218227704"/>
        </c:manualLayout>
      </c:layout>
      <c:overlay val="0"/>
      <c:txPr>
        <a:bodyPr/>
        <a:lstStyle/>
        <a:p>
          <a:pPr>
            <a:defRPr sz="1000">
              <a:latin typeface="Avenir Next LT Pro" panose="020B060402020202020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Sheet1!$A$2:$A$4</cx:f>
        <cx:lvl ptCount="3">
          <cx:pt idx="0">Celebratory Food &amp; Drink</cx:pt>
          <cx:pt idx="1">Gifting</cx:pt>
          <cx:pt idx="2">Home &amp; Garden</cx:pt>
        </cx:lvl>
      </cx:strDim>
      <cx:numDim type="size">
        <cx:f>Sheet1!$B$2:$B$4</cx:f>
        <cx:lvl ptCount="3" formatCode="0%">
          <cx:pt idx="0">0.62726038516472404</cx:pt>
          <cx:pt idx="1">0.29045267680851639</cx:pt>
          <cx:pt idx="2">0.082286938026759487</cx:pt>
        </cx:lvl>
      </cx:numDim>
    </cx:data>
  </cx:chartData>
  <cx:chart>
    <cx:plotArea>
      <cx:plotAreaRegion>
        <cx:series layoutId="sunburst" uniqueId="{F4F22508-FBB8-4BE7-A87A-9686BB5C3CE8}" formatIdx="0">
          <cx:tx>
            <cx:txData>
              <cx:f>Sheet1!$B$1</cx:f>
              <cx:v>Contribution to Sales</cx:v>
            </cx:txData>
          </cx:tx>
          <cx:dataLabels>
            <cx:numFmt formatCode="0%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bg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pPr>
                <a:endParaRPr lang="en-US" sz="1197" b="0" i="0" u="none" strike="noStrike" kern="1200" baseline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</cx:txPr>
            <cx:visibility seriesName="0" categoryName="0" value="1"/>
            <cx:separator>, </cx:separator>
            <cx:dataLabel idx="2">
              <cx:numFmt formatCode="0%" sourceLinked="0"/>
              <cx:visibility seriesName="0" categoryName="0" value="1"/>
              <cx:separator>, </cx:separator>
            </cx:dataLabel>
          </cx:dataLabels>
          <cx:dataId val="0"/>
        </cx:series>
      </cx:plotAreaRegion>
    </cx:plotArea>
    <cx:legend pos="l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700">
              <a:latin typeface="Montserrat" panose="00000500000000000000" pitchFamily="2" charset="0"/>
              <a:ea typeface="Montserrat" panose="00000500000000000000" pitchFamily="2" charset="0"/>
              <a:cs typeface="Montserrat" panose="00000500000000000000" pitchFamily="2" charset="0"/>
            </a:defRPr>
          </a:pPr>
          <a:endParaRPr lang="en-US" sz="700" b="0" i="0" u="none" strike="noStrike" kern="1200" baseline="0">
            <a:solidFill>
              <a:srgbClr val="000000">
                <a:lumMod val="65000"/>
                <a:lumOff val="35000"/>
              </a:srgbClr>
            </a:solidFill>
            <a:latin typeface="Montserrat" panose="00000500000000000000" pitchFamily="2" charset="0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Sheet1!$A$2:$A$11</cx:f>
        <cx:lvl ptCount="10">
          <cx:pt idx="0">Drink</cx:pt>
          <cx:pt idx="1">Convenience Foods</cx:pt>
          <cx:pt idx="2">Cothing</cx:pt>
          <cx:pt idx="3">Chocolate</cx:pt>
          <cx:pt idx="4">Cut Flowers</cx:pt>
          <cx:pt idx="5">Meat</cx:pt>
          <cx:pt idx="6">Home</cx:pt>
          <cx:pt idx="7">Toys</cx:pt>
          <cx:pt idx="8">Breakfast</cx:pt>
          <cx:pt idx="9">Other Non Food*</cx:pt>
        </cx:lvl>
      </cx:strDim>
      <cx:numDim type="size">
        <cx:f>Sheet1!$B$2:$B$11</cx:f>
        <cx:lvl ptCount="10" formatCode="0.0%">
          <cx:pt idx="0">0.42010589429977613</cx:pt>
          <cx:pt idx="1">0.14755627785016737</cx:pt>
          <cx:pt idx="2">0.1332454987010718</cx:pt>
          <cx:pt idx="3">0.10081453553603632</cx:pt>
          <cx:pt idx="4">0.056392642571408205</cx:pt>
          <cx:pt idx="5">0.040352421617323851</cx:pt>
          <cx:pt idx="6">0.026378159893334717</cx:pt>
          <cx:pt idx="7">0.024089219231612558</cx:pt>
          <cx:pt idx="8">0.019245791397456715</cx:pt>
          <cx:pt idx="9">0.031819558901812227</cx:pt>
        </cx:lvl>
      </cx:numDim>
    </cx:data>
  </cx:chartData>
  <cx:chart>
    <cx:plotArea>
      <cx:plotAreaRegion>
        <cx:plotSurface>
          <cx:spPr>
            <a:solidFill>
              <a:schemeClr val="lt1"/>
            </a:solidFill>
          </cx:spPr>
        </cx:plotSurface>
        <cx:series layoutId="sunburst" uniqueId="{F8D5E873-EA4D-4809-841A-A3672C8B35BE}">
          <cx:dataLabels>
            <cx:numFmt formatCode="0%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bg1"/>
                    </a:solidFill>
                    <a:latin typeface="Montserrat" panose="00000500000000000000" pitchFamily="2" charset="0"/>
                    <a:ea typeface="Montserrat" panose="00000500000000000000" pitchFamily="2" charset="0"/>
                    <a:cs typeface="Montserrat" panose="00000500000000000000" pitchFamily="2" charset="0"/>
                  </a:defRPr>
                </a:pPr>
                <a:endParaRPr lang="en-US" sz="1197" b="0" i="0" u="none" strike="noStrike" kern="1200" baseline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</cx:plotArea>
    <cx:legend pos="l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600" kern="0" baseline="0">
              <a:latin typeface="Montserrat" panose="00000500000000000000" pitchFamily="2" charset="0"/>
              <a:ea typeface="Montserrat" panose="00000500000000000000" pitchFamily="2" charset="0"/>
              <a:cs typeface="Montserrat" panose="00000500000000000000" pitchFamily="2" charset="0"/>
            </a:defRPr>
          </a:pPr>
          <a:endParaRPr lang="en-US" sz="600" b="0" i="0" u="none" strike="noStrike" kern="0" baseline="0">
            <a:solidFill>
              <a:srgbClr val="000000">
                <a:lumMod val="65000"/>
                <a:lumOff val="35000"/>
              </a:srgbClr>
            </a:solidFill>
            <a:latin typeface="Montserrat" panose="00000500000000000000" pitchFamily="2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0.13769</cdr:x>
      <cdr:y>0.36004</cdr:y>
    </cdr:from>
    <cdr:to>
      <cdr:x>0.15962</cdr:x>
      <cdr:y>0.43304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160063" y="1214328"/>
          <a:ext cx="18473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endParaRPr lang="en-GB" sz="1000" dirty="0">
            <a:latin typeface="Montserrat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0.13769</cdr:x>
      <cdr:y>0.36004</cdr:y>
    </cdr:from>
    <cdr:to>
      <cdr:x>0.15962</cdr:x>
      <cdr:y>0.43304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1160063" y="1214328"/>
          <a:ext cx="18473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endParaRPr lang="en-GB" sz="1000" dirty="0">
            <a:latin typeface="Montserrat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852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b2d54ef91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b2d54ef91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ac14597a3a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ac14597a3a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ac14597a3a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ac14597a3a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b2d54ef91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b2d54ef91a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ac14597a3a_1_1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ac14597a3a_1_1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b97f635908_0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13" name="Google Shape;713;gb97f635908_0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960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gb663873c2b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0" name="Google Shape;1750;gb663873c2b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ac2a4770c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ac2a4770c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ac14597a3a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ac14597a3a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0816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ac14597a3a_1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ac14597a3a_1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ac2a4770c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gac2a4770c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c5b0c2243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c5b0c2243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b2d54ef91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b2d54ef91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1112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b2d54ef91a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0" name="Google Shape;1290;gb2d54ef91a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ac14597a3a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ac14597a3a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5517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ac14597a3a_2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ac14597a3a_2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ac2a4770c2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ac2a4770c2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ac14597a3a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ac14597a3a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ac14597a3a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ac14597a3a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45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ac14597a3a_1_1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ac14597a3a_1_1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14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b2d54ef91a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b2d54ef91a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ac90507b2d_1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ac90507b2d_1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ac14597a3a_1_9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ac14597a3a_1_988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spcFirstLastPara="1" wrap="square" lIns="91414" tIns="91414" rIns="91414" bIns="91414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2d54ef91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2d54ef91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ac14597a3a_2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ac14597a3a_2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miter lim="800000"/>
            <a:headEnd/>
            <a:tailEnd/>
          </a:ln>
        </p:spPr>
      </p:sp>
      <p:sp>
        <p:nvSpPr>
          <p:cNvPr id="89090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l">
              <a:buSzTx/>
            </a:pPr>
            <a:fld id="{60AFAAE2-04A4-46AA-A99F-57B5849D2A03}" type="slidenum">
              <a:rPr lang="en-US" altLang="en-US"/>
              <a:pPr algn="l">
                <a:buSzTx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7043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91138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defTabSz="931863">
              <a:spcBef>
                <a:spcPct val="0"/>
              </a:spcBef>
            </a:pPr>
            <a:r>
              <a:rPr lang="en-US" altLang="en-US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Numbers in this slide may change due to NDH00TSR data later</a:t>
            </a:r>
            <a:endParaRPr lang="de-DE" altLang="en-US" b="1">
              <a:solidFill>
                <a:schemeClr val="tx2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  <a:p>
            <a:pPr defTabSz="931863">
              <a:spcBef>
                <a:spcPct val="0"/>
              </a:spcBef>
            </a:pPr>
            <a:endParaRPr lang="en-US" alt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fld id="{C270FAEE-4491-4526-9BF0-ACB85CDB9DFA}" type="slidenum">
              <a:rPr lang="en-US" altLang="en-US" sz="1200">
                <a:latin typeface="Calibri" pitchFamily="34" charset="0"/>
                <a:cs typeface="Calibri" pitchFamily="34" charset="0"/>
                <a:sym typeface="Calibri" pitchFamily="34" charset="0"/>
              </a:rPr>
              <a:pPr/>
              <a:t>39</a:t>
            </a:fld>
            <a:endParaRPr lang="en-US" altLang="en-US" sz="1200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45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a10676d58a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a10676d58a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b2d54ef91a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b2d54ef91a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b663873c2b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b663873c2b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ab84a955b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ab84a955b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b663873c2b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b663873c2b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Black">
  <p:cSld name="TITLE_AND_BODY_1_2_2_1">
    <p:bg>
      <p:bgPr>
        <a:solidFill>
          <a:srgbClr val="00000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/>
          <p:nvPr/>
        </p:nvSpPr>
        <p:spPr>
          <a:xfrm>
            <a:off x="-19050" y="2514600"/>
            <a:ext cx="2618100" cy="2644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p32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5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5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5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5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7" name="Google Shape;287;p32"/>
          <p:cNvSpPr/>
          <p:nvPr/>
        </p:nvSpPr>
        <p:spPr>
          <a:xfrm rot="10800000">
            <a:off x="6525900" y="-19050"/>
            <a:ext cx="2618100" cy="2644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p32"/>
          <p:cNvSpPr txBox="1"/>
          <p:nvPr/>
        </p:nvSpPr>
        <p:spPr>
          <a:xfrm>
            <a:off x="1308261" y="500178"/>
            <a:ext cx="6453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chemeClr val="accent1"/>
                </a:solidFill>
              </a:rPr>
              <a:t>“</a:t>
            </a:r>
            <a:endParaRPr sz="15000" dirty="0">
              <a:solidFill>
                <a:schemeClr val="accent1"/>
              </a:solidFill>
            </a:endParaRPr>
          </a:p>
        </p:txBody>
      </p:sp>
      <p:sp>
        <p:nvSpPr>
          <p:cNvPr id="290" name="Google Shape;290;p32"/>
          <p:cNvSpPr txBox="1">
            <a:spLocks noGrp="1"/>
          </p:cNvSpPr>
          <p:nvPr>
            <p:ph type="ctrTitle"/>
          </p:nvPr>
        </p:nvSpPr>
        <p:spPr>
          <a:xfrm>
            <a:off x="1444900" y="1565050"/>
            <a:ext cx="5081100" cy="1389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1"/>
          </p:nvPr>
        </p:nvSpPr>
        <p:spPr>
          <a:xfrm>
            <a:off x="1444900" y="2801950"/>
            <a:ext cx="50640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292" name="Google Shape;29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2A62E47-4F2A-4A75-BED7-E049CB341766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side photo">
  <p:cSld name="BLANK_2_2_2">
    <p:bg>
      <p:bgPr>
        <a:solidFill>
          <a:srgbClr val="00000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6057900" y="125"/>
            <a:ext cx="3086100" cy="515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Image placeholder</a:t>
            </a:r>
            <a:endParaRPr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8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55" name="Google Shape;155;p18"/>
          <p:cNvSpPr txBox="1">
            <a:spLocks noGrp="1"/>
          </p:cNvSpPr>
          <p:nvPr>
            <p:ph type="subTitle" idx="2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56" name="Google Shape;15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3A6C3C2-8F25-4D70-BE37-ABC872FD2E11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side bar">
  <p:cSld name="BLANK_2_2_1"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6057900" y="-17575"/>
            <a:ext cx="3132900" cy="517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9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9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64" name="Google Shape;164;p19"/>
          <p:cNvSpPr txBox="1">
            <a:spLocks noGrp="1"/>
          </p:cNvSpPr>
          <p:nvPr>
            <p:ph type="ctrTitle" idx="2"/>
          </p:nvPr>
        </p:nvSpPr>
        <p:spPr>
          <a:xfrm>
            <a:off x="6277650" y="1359650"/>
            <a:ext cx="26934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3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B582BA4-F360-4537-A40A-0711DBD16365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side bar">
  <p:cSld name="BLANK_2_2_2_1">
    <p:bg>
      <p:bgPr>
        <a:solidFill>
          <a:srgbClr val="00000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6057900" y="-17575"/>
            <a:ext cx="3132900" cy="517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0"/>
          <p:cNvSpPr txBox="1">
            <a:spLocks noGrp="1"/>
          </p:cNvSpPr>
          <p:nvPr>
            <p:ph type="ctrTitle"/>
          </p:nvPr>
        </p:nvSpPr>
        <p:spPr>
          <a:xfrm>
            <a:off x="6277650" y="1359650"/>
            <a:ext cx="2693400" cy="1578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2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2"/>
          </p:nvPr>
        </p:nvSpPr>
        <p:spPr>
          <a:xfrm>
            <a:off x="354650" y="292625"/>
            <a:ext cx="55509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1"/>
          </p:nvPr>
        </p:nvSpPr>
        <p:spPr>
          <a:xfrm>
            <a:off x="354650" y="620550"/>
            <a:ext cx="55509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3"/>
          </p:nvPr>
        </p:nvSpPr>
        <p:spPr>
          <a:xfrm>
            <a:off x="354650" y="4857000"/>
            <a:ext cx="55509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8202D4FC-7AA1-4922-84F2-0C7B80786EE5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Black">
  <p:cSld name="TITLE_AND_BODY_1_1_1">
    <p:bg>
      <p:bgPr>
        <a:solidFill>
          <a:srgbClr val="000000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3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354650" y="1959975"/>
            <a:ext cx="29523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Thank you.</a:t>
            </a:r>
            <a:endParaRPr sz="1900" b="1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4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08" name="Google Shape;308;p34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pic>
        <p:nvPicPr>
          <p:cNvPr id="309" name="Google Shape;30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24DAB37-606E-4530-933E-05066D5CC8E8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black">
  <p:cSld name="TITLE_AND_BODY_1_1_1_2">
    <p:bg>
      <p:bgPr>
        <a:solidFill>
          <a:srgbClr val="000000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36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2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23" name="Google Shape;323;p36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pic>
        <p:nvPicPr>
          <p:cNvPr id="324" name="Google Shape;32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1FCCCF3-68C9-4439-B4FE-3FEEACB3E5CA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- white">
  <p:cSld name="TITLE_AND_BODY_1_1_1_1_1">
    <p:bg>
      <p:bgPr>
        <a:solidFill>
          <a:srgbClr val="FFFFF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7" name="Google Shape;327;p3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9" name="Google Shape;329;p37"/>
          <p:cNvSpPr txBox="1">
            <a:spLocks noGrp="1"/>
          </p:cNvSpPr>
          <p:nvPr>
            <p:ph type="subTitle" idx="1"/>
          </p:nvPr>
        </p:nvSpPr>
        <p:spPr>
          <a:xfrm>
            <a:off x="354650" y="33054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 dirty="0"/>
          </a:p>
        </p:txBody>
      </p:sp>
      <p:sp>
        <p:nvSpPr>
          <p:cNvPr id="330" name="Google Shape;330;p37"/>
          <p:cNvSpPr txBox="1">
            <a:spLocks noGrp="1"/>
          </p:cNvSpPr>
          <p:nvPr>
            <p:ph type="subTitle" idx="2"/>
          </p:nvPr>
        </p:nvSpPr>
        <p:spPr>
          <a:xfrm>
            <a:off x="354650" y="3460575"/>
            <a:ext cx="271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4325" lvl="0" indent="-31432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 dirty="0"/>
          </a:p>
        </p:txBody>
      </p:sp>
      <p:pic>
        <p:nvPicPr>
          <p:cNvPr id="331" name="Google Shape;33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12DD23D-F10A-4D50-90AE-90BE016AC95D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 userDrawn="1">
  <p:cSld name="1_Inside - White/title/body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US" sz="500" dirty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" name="Google Shape;70;p7"/>
          <p:cNvSpPr txBox="1">
            <a:spLocks noGrp="1"/>
          </p:cNvSpPr>
          <p:nvPr>
            <p:ph type="sldNum" idx="12"/>
          </p:nvPr>
        </p:nvSpPr>
        <p:spPr>
          <a:xfrm>
            <a:off x="839625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0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55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 userDrawn="1">
  <p:cSld name="TITLE_AND_BODY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43"/>
            <a:ext cx="9143995" cy="51422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Montserrat" panose="000005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Montserrat" panose="00000500000000000000" pitchFamily="2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endParaRPr dirty="0"/>
          </a:p>
        </p:txBody>
      </p:sp>
      <p:sp>
        <p:nvSpPr>
          <p:cNvPr id="97" name="Google Shape;97;p1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>
                <a:solidFill>
                  <a:srgbClr val="888888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© 2021 Nielsen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8" name="Google Shape;98;p10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00" name="Google Shape;100;p10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1" name="Google Shape;10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876"/>
            <a:ext cx="354650" cy="3559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66F27154-6590-4E08-9603-09EDBFC939DB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/grid 1">
  <p:cSld name="TITLE_2_2_1_1_2">
    <p:bg>
      <p:bgPr>
        <a:solidFill>
          <a:srgbClr val="000000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34" name="Google Shape;33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643" y="4382014"/>
            <a:ext cx="1714500" cy="39663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8"/>
          <p:cNvSpPr/>
          <p:nvPr/>
        </p:nvSpPr>
        <p:spPr>
          <a:xfrm>
            <a:off x="4009290" y="2573712"/>
            <a:ext cx="2574000" cy="2574300"/>
          </a:xfrm>
          <a:prstGeom prst="rtTriangl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p38"/>
          <p:cNvSpPr/>
          <p:nvPr/>
        </p:nvSpPr>
        <p:spPr>
          <a:xfrm>
            <a:off x="6583326" y="2573712"/>
            <a:ext cx="2574000" cy="25743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337;p38"/>
          <p:cNvSpPr/>
          <p:nvPr/>
        </p:nvSpPr>
        <p:spPr>
          <a:xfrm rot="10800000">
            <a:off x="6583362" y="-49"/>
            <a:ext cx="2574000" cy="2574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p38"/>
          <p:cNvSpPr/>
          <p:nvPr/>
        </p:nvSpPr>
        <p:spPr>
          <a:xfrm rot="10800000">
            <a:off x="4009326" y="-49"/>
            <a:ext cx="2574000" cy="25743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38"/>
          <p:cNvSpPr txBox="1">
            <a:spLocks noGrp="1"/>
          </p:cNvSpPr>
          <p:nvPr>
            <p:ph type="ctrTitle"/>
          </p:nvPr>
        </p:nvSpPr>
        <p:spPr>
          <a:xfrm>
            <a:off x="354650" y="826025"/>
            <a:ext cx="4126200" cy="123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40" name="Google Shape;340;p38"/>
          <p:cNvSpPr txBox="1">
            <a:spLocks noGrp="1"/>
          </p:cNvSpPr>
          <p:nvPr>
            <p:ph type="subTitle" idx="1"/>
          </p:nvPr>
        </p:nvSpPr>
        <p:spPr>
          <a:xfrm>
            <a:off x="354650" y="1984625"/>
            <a:ext cx="4126200" cy="792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341" name="Google Shape;341;p38"/>
          <p:cNvSpPr txBox="1">
            <a:spLocks noGrp="1"/>
          </p:cNvSpPr>
          <p:nvPr>
            <p:ph type="subTitle" idx="2"/>
          </p:nvPr>
        </p:nvSpPr>
        <p:spPr>
          <a:xfrm>
            <a:off x="354650" y="3059300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 b="1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42" name="Google Shape;342;p38"/>
          <p:cNvSpPr txBox="1">
            <a:spLocks noGrp="1"/>
          </p:cNvSpPr>
          <p:nvPr>
            <p:ph type="subTitle" idx="3"/>
          </p:nvPr>
        </p:nvSpPr>
        <p:spPr>
          <a:xfrm>
            <a:off x="354650" y="3214400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2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  <p:sp>
        <p:nvSpPr>
          <p:cNvPr id="343" name="Google Shape;343;p38"/>
          <p:cNvSpPr txBox="1">
            <a:spLocks noGrp="1"/>
          </p:cNvSpPr>
          <p:nvPr>
            <p:ph type="subTitle" idx="4"/>
          </p:nvPr>
        </p:nvSpPr>
        <p:spPr>
          <a:xfrm>
            <a:off x="354650" y="3642975"/>
            <a:ext cx="4126200" cy="3075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000"/>
              <a:buNone/>
              <a:defRPr sz="1000">
                <a:solidFill>
                  <a:srgbClr val="CBCBCB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1800" b="1">
                <a:solidFill>
                  <a:srgbClr val="CBCBCB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title/body text">
  <p:cSld name="TITLE_AND_BODY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274320" lvl="0" indent="-27432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>
                <a:latin typeface="Avenir Next LT Pro" panose="020B0504020202020204" pitchFamily="34" charset="0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⎼"/>
              <a:defRPr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⎼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○"/>
              <a:defRPr/>
            </a:lvl9pPr>
          </a:lstStyle>
          <a:p>
            <a:endParaRPr dirty="0"/>
          </a:p>
        </p:txBody>
      </p:sp>
      <p:sp>
        <p:nvSpPr>
          <p:cNvPr id="68" name="Google Shape;68;p7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" name="Google Shape;69;p7"/>
          <p:cNvSpPr txBox="1">
            <a:spLocks noGrp="1"/>
          </p:cNvSpPr>
          <p:nvPr>
            <p:ph type="subTitle" idx="2"/>
          </p:nvPr>
        </p:nvSpPr>
        <p:spPr>
          <a:xfrm>
            <a:off x="354650" y="620550"/>
            <a:ext cx="8434800" cy="3843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1115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15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4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tabLst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ECBD0CE-CBB5-47E2-9811-68DFF5D91FC4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 only">
  <p:cSld name="TITLE_AND_BODY_1_1"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0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500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3" name="Google Shape;93;p10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pic>
        <p:nvPicPr>
          <p:cNvPr id="95" name="Google Shape;9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00BDBC4-3F02-409D-A9BB-6FD11DAF8DC4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 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0" name="Google Shape;10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3E4119A-B785-460B-BC0C-F9FD211E8203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 blank">
  <p:cSld name="BLANK_1"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05" name="Google Shape;10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0FC1E01-1A19-40E0-83DC-22E58F25880F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White/grey right">
  <p:cSld name="BLANK_2_4"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/>
          <p:nvPr/>
        </p:nvSpPr>
        <p:spPr>
          <a:xfrm>
            <a:off x="3007550" y="-13750"/>
            <a:ext cx="6139500" cy="5172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14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14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21" name="Google Shape;12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89B1D6C-AC39-4A74-97AF-C59CE0CB9D4C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tx1"/>
                </a:solidFill>
              </a:rPr>
              <a:pPr/>
              <a:t>‹#›</a:t>
            </a:fld>
            <a:endParaRPr lang="en-P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photo right">
  <p:cSld name="BLANK_2_3"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 l="16719" t="12617" r="16852"/>
          <a:stretch/>
        </p:blipFill>
        <p:spPr>
          <a:xfrm>
            <a:off x="3017125" y="50"/>
            <a:ext cx="6126880" cy="512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5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/>
          <p:nvPr/>
        </p:nvSpPr>
        <p:spPr>
          <a:xfrm>
            <a:off x="3007548" y="3047807"/>
            <a:ext cx="2100000" cy="21003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D4D6193-60F0-4B02-AEB1-A7B8FA391640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grey right">
  <p:cSld name="BLANK_2_3_1">
    <p:bg>
      <p:bgPr>
        <a:solidFill>
          <a:srgbClr val="000000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/>
          <p:nvPr/>
        </p:nvSpPr>
        <p:spPr>
          <a:xfrm>
            <a:off x="3007550" y="-13750"/>
            <a:ext cx="6139500" cy="5172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6"/>
          <p:cNvSpPr/>
          <p:nvPr/>
        </p:nvSpPr>
        <p:spPr>
          <a:xfrm>
            <a:off x="0" y="50"/>
            <a:ext cx="5107500" cy="5158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16"/>
          <p:cNvSpPr/>
          <p:nvPr/>
        </p:nvSpPr>
        <p:spPr>
          <a:xfrm>
            <a:off x="354650" y="4966350"/>
            <a:ext cx="5064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© 2021 </a:t>
            </a:r>
            <a:r>
              <a:rPr lang="en-GB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NielsenIQ</a:t>
            </a:r>
            <a:r>
              <a:rPr lang="en" sz="500" dirty="0">
                <a:solidFill>
                  <a:srgbClr val="888888"/>
                </a:solidFill>
                <a:latin typeface="Avenir Next LT Pro" panose="020B0504020202020204" pitchFamily="34" charset="0"/>
                <a:ea typeface="Montserrat Light"/>
                <a:cs typeface="Montserrat Light"/>
                <a:sym typeface="Montserrat Light"/>
              </a:rPr>
              <a:t> Consumer LLC. All Rights Reserved.</a:t>
            </a:r>
            <a:endParaRPr sz="500" i="0" u="none" strike="noStrike" cap="none" dirty="0">
              <a:solidFill>
                <a:srgbClr val="888888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2026500" cy="1174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1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600">
                <a:solidFill>
                  <a:schemeClr val="accent5"/>
                </a:solidFill>
              </a:defRPr>
            </a:lvl9pPr>
          </a:lstStyle>
          <a:p>
            <a:endParaRPr dirty="0"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54650" cy="355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9A55D93-D9A9-46FE-93F7-6FE686D9D0AC}"/>
              </a:ext>
            </a:extLst>
          </p:cNvPr>
          <p:cNvSpPr txBox="1">
            <a:spLocks/>
          </p:cNvSpPr>
          <p:nvPr userDrawn="1"/>
        </p:nvSpPr>
        <p:spPr>
          <a:xfrm>
            <a:off x="6732050" y="4809373"/>
            <a:ext cx="20574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mtClean="0">
                <a:solidFill>
                  <a:schemeClr val="bg1"/>
                </a:solidFill>
              </a:rPr>
              <a:pPr/>
              <a:t>‹#›</a:t>
            </a:fld>
            <a:endParaRPr lang="en-PH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4650" y="1152475"/>
            <a:ext cx="8434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■"/>
              <a:defRPr sz="13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Montserrat"/>
              <a:buChar char="⎼"/>
              <a:defRPr sz="1200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■"/>
              <a:defRPr sz="1000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Montserrat"/>
              <a:buChar char="⎼"/>
              <a:defRPr sz="1000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Montserrat"/>
              <a:buChar char="○"/>
              <a:defRPr sz="1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53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62" r:id="rId9"/>
    <p:sldLayoutId id="2147483664" r:id="rId10"/>
    <p:sldLayoutId id="2147483665" r:id="rId11"/>
    <p:sldLayoutId id="2147483666" r:id="rId12"/>
    <p:sldLayoutId id="2147483680" r:id="rId13"/>
    <p:sldLayoutId id="2147483682" r:id="rId14"/>
    <p:sldLayoutId id="2147483683" r:id="rId15"/>
    <p:sldLayoutId id="214748369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Avenir Next" panose="020B0503020202020204" pitchFamily="34" charset="0"/>
          <a:ea typeface="Avenir Next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venir Next LT Pro" panose="020B0504020202020204" pitchFamily="34" charset="0"/>
          <a:ea typeface="Avenir Next LT Pro" panose="020B0504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None/>
              <a:defRPr sz="1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00ABD-D4CE-FC48-9417-78854425D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650" y="1370013"/>
            <a:ext cx="8434800" cy="32623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33363" marR="0" lvl="0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Click to edit Master text styles</a:t>
            </a:r>
          </a:p>
          <a:p>
            <a:pPr marL="466725" marR="0" lvl="1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Second level</a:t>
            </a:r>
          </a:p>
          <a:p>
            <a:pPr marL="690563" marR="0" lvl="2" indent="-223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Third level</a:t>
            </a:r>
          </a:p>
          <a:p>
            <a:pPr marL="923925" marR="0" lvl="3" indent="-2333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Fourth level</a:t>
            </a:r>
          </a:p>
          <a:p>
            <a:pPr marL="1146175" marR="0" lvl="4" indent="-222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Fifth level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anose="00000500000000000000" pitchFamily="2" charset="0"/>
          <a:ea typeface="Montserrat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74320" marR="0" lvl="0" indent="-27432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anose="00000500000000000000" pitchFamily="2" charset="0"/>
          <a:ea typeface="Montserrat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>
            <a:spLocks noGrp="1"/>
          </p:cNvSpPr>
          <p:nvPr>
            <p:ph type="ctrTitle"/>
          </p:nvPr>
        </p:nvSpPr>
        <p:spPr>
          <a:xfrm>
            <a:off x="354650" y="826025"/>
            <a:ext cx="4126200" cy="1234800"/>
          </a:xfrm>
        </p:spPr>
        <p:txBody>
          <a:bodyPr spcFirstLastPara="1" wrap="square" lIns="0" tIns="91425" rIns="0" bIns="91425" anchor="b" anchorCtr="0">
            <a:noAutofit/>
          </a:bodyPr>
          <a:lstStyle/>
          <a:p>
            <a:pPr lvl="0"/>
            <a:r>
              <a:rPr lang="en-US" dirty="0">
                <a:latin typeface="Montserrat" panose="00000500000000000000" pitchFamily="2" charset="0"/>
              </a:rPr>
              <a:t>NielsenIQ Total Till Executive Summary</a:t>
            </a:r>
            <a:endParaRPr lang="en-PH" dirty="0">
              <a:latin typeface="Montserrat" panose="00000500000000000000" pitchFamily="2" charset="0"/>
            </a:endParaRPr>
          </a:p>
        </p:txBody>
      </p:sp>
      <p:sp>
        <p:nvSpPr>
          <p:cNvPr id="401" name="Google Shape;401;p44"/>
          <p:cNvSpPr txBox="1">
            <a:spLocks noGrp="1"/>
          </p:cNvSpPr>
          <p:nvPr>
            <p:ph type="subTitle" idx="1"/>
          </p:nvPr>
        </p:nvSpPr>
        <p:spPr>
          <a:xfrm>
            <a:off x="354650" y="1984625"/>
            <a:ext cx="4126200" cy="792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endParaRPr lang="en-PH" dirty="0">
              <a:latin typeface="Montserrat" panose="00000500000000000000" pitchFamily="2" charset="0"/>
            </a:endParaRPr>
          </a:p>
          <a:p>
            <a:pPr lvl="0"/>
            <a:r>
              <a:rPr lang="en-PH" dirty="0">
                <a:latin typeface="Montserrat" panose="00000500000000000000" pitchFamily="2" charset="0"/>
              </a:rPr>
              <a:t>4 weeks ending 24th April 2021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5EC88A-CB7A-4ED5-8EEA-1D285F661B2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54650" y="3417109"/>
            <a:ext cx="4126200" cy="307500"/>
          </a:xfrm>
        </p:spPr>
        <p:txBody>
          <a:bodyPr/>
          <a:lstStyle/>
          <a:p>
            <a:r>
              <a:rPr lang="en-GB" altLang="en-US" dirty="0">
                <a:latin typeface="Montserrat" panose="00000500000000000000" pitchFamily="2" charset="0"/>
                <a:cs typeface="Calibri" pitchFamily="34" charset="0"/>
                <a:sym typeface="Arial" pitchFamily="34" charset="0"/>
              </a:rPr>
              <a:t>Retailer &amp; Business Insights Team</a:t>
            </a:r>
            <a:endParaRPr lang="en-PH" dirty="0">
              <a:latin typeface="Montserrat" panose="00000500000000000000" pitchFamily="2" charset="0"/>
            </a:endParaRPr>
          </a:p>
        </p:txBody>
      </p:sp>
      <p:sp>
        <p:nvSpPr>
          <p:cNvPr id="402" name="Google Shape;402;p44"/>
          <p:cNvSpPr txBox="1">
            <a:spLocks noGrp="1"/>
          </p:cNvSpPr>
          <p:nvPr>
            <p:ph type="subTitle" idx="4"/>
          </p:nvPr>
        </p:nvSpPr>
        <p:spPr>
          <a:xfrm>
            <a:off x="354650" y="3642975"/>
            <a:ext cx="4126200" cy="3075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6th May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Montserrat" panose="00000500000000000000" pitchFamily="2" charset="0"/>
                <a:ea typeface="MS PGothic" pitchFamily="34" charset="-128"/>
                <a:cs typeface="Calibri" pitchFamily="34" charset="0"/>
              </a:rPr>
              <a:t>The latest 12 weeks sees an uplift in visits and corresponding dilution in average basket size as shoppers start to emerge from lockdown</a:t>
            </a:r>
            <a:br>
              <a:rPr lang="en-GB" sz="1800" dirty="0">
                <a:solidFill>
                  <a:srgbClr val="000000"/>
                </a:solidFill>
                <a:latin typeface="Montserrat" panose="00000500000000000000" pitchFamily="2" charset="0"/>
              </a:rPr>
            </a:br>
            <a:endParaRPr lang="en-PH" sz="1800" dirty="0">
              <a:latin typeface="Montserrat" panose="000005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GB FMCG, based on rolling 12w/e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1735140"/>
              </p:ext>
            </p:extLst>
          </p:nvPr>
        </p:nvGraphicFramePr>
        <p:xfrm>
          <a:off x="354650" y="1377108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25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49"/>
          <p:cNvSpPr txBox="1">
            <a:spLocks noGrp="1"/>
          </p:cNvSpPr>
          <p:nvPr>
            <p:ph type="ctrTitle"/>
          </p:nvPr>
        </p:nvSpPr>
        <p:spPr>
          <a:xfrm>
            <a:off x="1444900" y="1565050"/>
            <a:ext cx="5081100" cy="1389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800" dirty="0">
                <a:solidFill>
                  <a:schemeClr val="accent1"/>
                </a:solidFill>
                <a:latin typeface="Montserrat" panose="00000500000000000000" pitchFamily="2" charset="0"/>
              </a:rPr>
              <a:t>April</a:t>
            </a:r>
            <a:r>
              <a:rPr lang="en-PH" sz="1800" b="0" dirty="0">
                <a:latin typeface="Montserrat" panose="00000500000000000000" pitchFamily="2" charset="0"/>
              </a:rPr>
              <a:t> is a </a:t>
            </a:r>
            <a:r>
              <a:rPr lang="en-PH" sz="1800" dirty="0">
                <a:solidFill>
                  <a:schemeClr val="accent1"/>
                </a:solidFill>
                <a:latin typeface="Montserrat" panose="00000500000000000000" pitchFamily="2" charset="0"/>
              </a:rPr>
              <a:t>complex</a:t>
            </a:r>
            <a:r>
              <a:rPr lang="en-PH" sz="1800" b="0" dirty="0">
                <a:latin typeface="Montserrat" panose="00000500000000000000" pitchFamily="2" charset="0"/>
              </a:rPr>
              <a:t> period with </a:t>
            </a:r>
            <a:r>
              <a:rPr lang="en-PH" sz="1800" dirty="0">
                <a:solidFill>
                  <a:schemeClr val="accent1"/>
                </a:solidFill>
                <a:latin typeface="Montserrat" panose="00000500000000000000" pitchFamily="2" charset="0"/>
              </a:rPr>
              <a:t>extreme</a:t>
            </a:r>
            <a:r>
              <a:rPr lang="en-PH" sz="1800" b="0" dirty="0">
                <a:latin typeface="Montserrat" panose="00000500000000000000" pitchFamily="2" charset="0"/>
              </a:rPr>
              <a:t>  comparatives, </a:t>
            </a:r>
            <a:r>
              <a:rPr lang="en-PH" sz="1800" dirty="0">
                <a:solidFill>
                  <a:schemeClr val="accent1"/>
                </a:solidFill>
                <a:latin typeface="Montserrat" panose="00000500000000000000" pitchFamily="2" charset="0"/>
              </a:rPr>
              <a:t>Easter </a:t>
            </a:r>
            <a:r>
              <a:rPr lang="en-PH" sz="1800" b="0" dirty="0">
                <a:solidFill>
                  <a:schemeClr val="bg1"/>
                </a:solidFill>
                <a:latin typeface="Montserrat" panose="00000500000000000000" pitchFamily="2" charset="0"/>
              </a:rPr>
              <a:t>and a country </a:t>
            </a:r>
            <a:r>
              <a:rPr lang="en-PH" sz="1800" dirty="0">
                <a:solidFill>
                  <a:schemeClr val="accent1"/>
                </a:solidFill>
                <a:latin typeface="Montserrat" panose="00000500000000000000" pitchFamily="2" charset="0"/>
              </a:rPr>
              <a:t>eager </a:t>
            </a:r>
            <a:r>
              <a:rPr lang="en-PH" sz="1800" b="0" dirty="0">
                <a:solidFill>
                  <a:schemeClr val="bg1"/>
                </a:solidFill>
                <a:latin typeface="Montserrat" panose="00000500000000000000" pitchFamily="2" charset="0"/>
              </a:rPr>
              <a:t>to emerge (safely) from lockdown …</a:t>
            </a:r>
          </a:p>
        </p:txBody>
      </p:sp>
    </p:spTree>
    <p:extLst>
      <p:ext uri="{BB962C8B-B14F-4D97-AF65-F5344CB8AC3E}">
        <p14:creationId xmlns:p14="http://schemas.microsoft.com/office/powerpoint/2010/main" val="109060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C707617-7992-4F16-8E24-45B02DF50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*NielsenIQ Scantrack GB Total Store Read/Homescan FMCG 4w/e 24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April 2021</a:t>
            </a:r>
          </a:p>
        </p:txBody>
      </p:sp>
      <p:sp>
        <p:nvSpPr>
          <p:cNvPr id="2337" name="Google Shape;2337;p143"/>
          <p:cNvSpPr txBox="1">
            <a:spLocks noGrp="1"/>
          </p:cNvSpPr>
          <p:nvPr>
            <p:ph type="title"/>
          </p:nvPr>
        </p:nvSpPr>
        <p:spPr>
          <a:xfrm>
            <a:off x="354650" y="292624"/>
            <a:ext cx="8434800" cy="774531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Value sales were surprisingly robust given the start of the easing of lockdown</a:t>
            </a:r>
            <a:endParaRPr lang="en-PH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2338" name="Google Shape;2338;p143"/>
          <p:cNvCxnSpPr/>
          <p:nvPr/>
        </p:nvCxnSpPr>
        <p:spPr>
          <a:xfrm>
            <a:off x="354650" y="3284119"/>
            <a:ext cx="84054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9" name="Google Shape;2339;p143"/>
          <p:cNvSpPr txBox="1"/>
          <p:nvPr/>
        </p:nvSpPr>
        <p:spPr>
          <a:xfrm>
            <a:off x="5205845" y="2313875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"/>
              </a:rPr>
              <a:t>Online</a:t>
            </a:r>
            <a:endParaRPr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0" name="Google Shape;2340;p143"/>
          <p:cNvSpPr txBox="1"/>
          <p:nvPr/>
        </p:nvSpPr>
        <p:spPr>
          <a:xfrm>
            <a:off x="2695553" y="2313875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Basket spend</a:t>
            </a:r>
          </a:p>
        </p:txBody>
      </p:sp>
      <p:sp>
        <p:nvSpPr>
          <p:cNvPr id="2341" name="Google Shape;2341;p143"/>
          <p:cNvSpPr txBox="1"/>
          <p:nvPr/>
        </p:nvSpPr>
        <p:spPr>
          <a:xfrm>
            <a:off x="3935827" y="2313875"/>
            <a:ext cx="6858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Trips</a:t>
            </a:r>
            <a:endParaRPr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2" name="Google Shape;2342;p143"/>
          <p:cNvSpPr txBox="1"/>
          <p:nvPr/>
        </p:nvSpPr>
        <p:spPr>
          <a:xfrm>
            <a:off x="6475862" y="2313875"/>
            <a:ext cx="1296537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Convenience Stores*</a:t>
            </a:r>
            <a:endParaRPr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3" name="Google Shape;2343;p143"/>
          <p:cNvSpPr txBox="1"/>
          <p:nvPr/>
        </p:nvSpPr>
        <p:spPr>
          <a:xfrm>
            <a:off x="7902561" y="2313875"/>
            <a:ext cx="887893" cy="38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Offer Spend</a:t>
            </a:r>
            <a:endParaRPr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44" name="Google Shape;2344;p143"/>
          <p:cNvSpPr txBox="1"/>
          <p:nvPr/>
        </p:nvSpPr>
        <p:spPr>
          <a:xfrm>
            <a:off x="308787" y="1067162"/>
            <a:ext cx="6767439" cy="118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1DAC"/>
              </a:buClr>
              <a:buSzPts val="6000"/>
              <a:buFont typeface="Arial"/>
              <a:buNone/>
            </a:pPr>
            <a:r>
              <a:rPr lang="en-GB" sz="32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£12.6b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1DAC"/>
              </a:buClr>
              <a:buSzPts val="6000"/>
              <a:buFont typeface="Arial"/>
              <a:buNone/>
            </a:pPr>
            <a:r>
              <a:rPr lang="en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was spent in GB food &amp; drink retailers</a:t>
            </a:r>
            <a:r>
              <a:rPr lang="en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(</a:t>
            </a:r>
            <a:r>
              <a:rPr lang="en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+6.6% </a:t>
            </a:r>
            <a:r>
              <a:rPr lang="en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vs last year) </a:t>
            </a:r>
            <a:endParaRPr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5" name="Google Shape;2345;p143"/>
          <p:cNvSpPr txBox="1"/>
          <p:nvPr/>
        </p:nvSpPr>
        <p:spPr>
          <a:xfrm>
            <a:off x="5079069" y="2783950"/>
            <a:ext cx="914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+25%</a:t>
            </a:r>
            <a:endParaRPr sz="2000" b="1" dirty="0">
              <a:solidFill>
                <a:schemeClr val="accent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6" name="Google Shape;2346;p143"/>
          <p:cNvSpPr txBox="1"/>
          <p:nvPr/>
        </p:nvSpPr>
        <p:spPr>
          <a:xfrm>
            <a:off x="2695553" y="2783950"/>
            <a:ext cx="835278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-17%</a:t>
            </a:r>
            <a:endParaRPr sz="20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7" name="Google Shape;2347;p143"/>
          <p:cNvSpPr txBox="1"/>
          <p:nvPr/>
        </p:nvSpPr>
        <p:spPr>
          <a:xfrm>
            <a:off x="3981690" y="2783950"/>
            <a:ext cx="83034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+23%</a:t>
            </a:r>
            <a:endParaRPr sz="2000" b="1" dirty="0">
              <a:solidFill>
                <a:schemeClr val="accent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8" name="Google Shape;2348;p143"/>
          <p:cNvSpPr txBox="1"/>
          <p:nvPr/>
        </p:nvSpPr>
        <p:spPr>
          <a:xfrm>
            <a:off x="6524985" y="2783950"/>
            <a:ext cx="1052962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-2.4%</a:t>
            </a:r>
            <a:endParaRPr sz="2000" b="1" dirty="0">
              <a:solidFill>
                <a:schemeClr val="accent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49" name="Google Shape;2349;p143"/>
          <p:cNvSpPr txBox="1"/>
          <p:nvPr/>
        </p:nvSpPr>
        <p:spPr>
          <a:xfrm>
            <a:off x="7902561" y="2783950"/>
            <a:ext cx="887893" cy="38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21%</a:t>
            </a:r>
            <a:endParaRPr sz="2000" b="1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0" name="Google Shape;2350;p143"/>
          <p:cNvSpPr txBox="1"/>
          <p:nvPr/>
        </p:nvSpPr>
        <p:spPr>
          <a:xfrm>
            <a:off x="5124932" y="3345953"/>
            <a:ext cx="1156771" cy="90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29%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shoppers bought groceries online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14.2%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share of GB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1" name="Google Shape;2351;p143"/>
          <p:cNvSpPr txBox="1"/>
          <p:nvPr/>
        </p:nvSpPr>
        <p:spPr>
          <a:xfrm>
            <a:off x="2695554" y="3345953"/>
            <a:ext cx="1021814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1200"/>
              </a:spcAft>
              <a:buSzPts val="1100"/>
            </a:pP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Lowest average basket spend since October</a:t>
            </a:r>
          </a:p>
        </p:txBody>
      </p:sp>
      <p:sp>
        <p:nvSpPr>
          <p:cNvPr id="2352" name="Google Shape;2352;p143"/>
          <p:cNvSpPr txBox="1"/>
          <p:nvPr/>
        </p:nvSpPr>
        <p:spPr>
          <a:xfrm>
            <a:off x="3981691" y="3345953"/>
            <a:ext cx="967500" cy="127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spcAft>
                <a:spcPts val="1200"/>
              </a:spcAft>
              <a:buSzPts val="1100"/>
            </a:pP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91m more</a:t>
            </a: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GB trips than last year</a:t>
            </a:r>
          </a:p>
          <a:p>
            <a:pPr lvl="0">
              <a:spcAft>
                <a:spcPts val="1200"/>
              </a:spcAft>
              <a:buSzPts val="1100"/>
            </a:pP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13m more</a:t>
            </a:r>
            <a:r>
              <a:rPr lang="en-GB" sz="1100" b="1" dirty="0">
                <a:solidFill>
                  <a:schemeClr val="bg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trips than last month</a:t>
            </a:r>
          </a:p>
        </p:txBody>
      </p:sp>
      <p:sp>
        <p:nvSpPr>
          <p:cNvPr id="2353" name="Google Shape;2353;p143"/>
          <p:cNvSpPr txBox="1"/>
          <p:nvPr/>
        </p:nvSpPr>
        <p:spPr>
          <a:xfrm>
            <a:off x="6570847" y="3345953"/>
            <a:ext cx="1007099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Against high year ago comparatives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V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2 years ago 4w/e 27Apr19 </a:t>
            </a:r>
            <a:r>
              <a:rPr lang="en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+7.1%</a:t>
            </a:r>
            <a:endParaRPr sz="1100" b="1" dirty="0">
              <a:solidFill>
                <a:schemeClr val="accent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4" name="Google Shape;2354;p143"/>
          <p:cNvSpPr txBox="1"/>
          <p:nvPr/>
        </p:nvSpPr>
        <p:spPr>
          <a:xfrm>
            <a:off x="7948424" y="3345953"/>
            <a:ext cx="1050796" cy="38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Highest since Christmas and </a:t>
            </a:r>
            <a:r>
              <a:rPr lang="en" sz="1100" b="1" dirty="0">
                <a:solidFill>
                  <a:schemeClr val="bg1">
                    <a:lumMod val="8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ahead of April’s 16% all time low </a:t>
            </a:r>
            <a:endParaRPr sz="1100" b="1" dirty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55" name="Google Shape;2355;p143"/>
          <p:cNvSpPr txBox="1"/>
          <p:nvPr/>
        </p:nvSpPr>
        <p:spPr>
          <a:xfrm>
            <a:off x="377024" y="3499916"/>
            <a:ext cx="1306633" cy="820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Growth in Bricks &amp; Mortar stores declined -0.5%.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6" name="Google Shape;2356;p143"/>
          <p:cNvCxnSpPr>
            <a:cxnSpLocks/>
          </p:cNvCxnSpPr>
          <p:nvPr/>
        </p:nvCxnSpPr>
        <p:spPr>
          <a:xfrm>
            <a:off x="308787" y="1575444"/>
            <a:ext cx="137487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7506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GB FMCG</a:t>
            </a:r>
          </a:p>
        </p:txBody>
      </p:sp>
      <p:sp>
        <p:nvSpPr>
          <p:cNvPr id="1292" name="Google Shape;1292;p93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675538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solidFill>
                  <a:schemeClr val="accent1"/>
                </a:solidFill>
                <a:latin typeface="Montserrat" panose="00000500000000000000" pitchFamily="2" charset="0"/>
              </a:rPr>
              <a:t>Shoppers have started returning to stores </a:t>
            </a:r>
            <a:r>
              <a:rPr lang="en-PH" dirty="0">
                <a:latin typeface="Montserrat" panose="00000500000000000000" pitchFamily="2" charset="0"/>
              </a:rPr>
              <a:t>with more visits than last month and spend per visit at a 7 month low</a:t>
            </a:r>
          </a:p>
        </p:txBody>
      </p:sp>
      <p:graphicFrame>
        <p:nvGraphicFramePr>
          <p:cNvPr id="1293" name="Google Shape;1293;p93"/>
          <p:cNvGraphicFramePr/>
          <p:nvPr>
            <p:extLst>
              <p:ext uri="{D42A27DB-BD31-4B8C-83A1-F6EECF244321}">
                <p14:modId xmlns:p14="http://schemas.microsoft.com/office/powerpoint/2010/main" val="2553264530"/>
              </p:ext>
            </p:extLst>
          </p:nvPr>
        </p:nvGraphicFramePr>
        <p:xfrm>
          <a:off x="354650" y="1038932"/>
          <a:ext cx="8571347" cy="3747311"/>
        </p:xfrm>
        <a:graphic>
          <a:graphicData uri="http://schemas.openxmlformats.org/drawingml/2006/table">
            <a:tbl>
              <a:tblPr>
                <a:noFill/>
                <a:tableStyleId>{0DBE4ED3-A11A-413B-A309-AE78DBB60736}</a:tableStyleId>
              </a:tblPr>
              <a:tblGrid>
                <a:gridCol w="2182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1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Early Easter and latent demand</a:t>
                      </a:r>
                      <a:endParaRPr lang="en" b="1" baseline="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4w/e 27</a:t>
                      </a:r>
                      <a:r>
                        <a:rPr lang="en-GB" baseline="30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th</a:t>
                      </a: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 March</a:t>
                      </a: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Emerging from lockdown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4w/e 24</a:t>
                      </a:r>
                      <a:r>
                        <a:rPr lang="en-GB" baseline="30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th</a:t>
                      </a:r>
                      <a:r>
                        <a: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Montserrat" panose="00000500000000000000" pitchFamily="2" charset="0"/>
                        </a:rPr>
                        <a:t> April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Stores visited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5.2 fascia’s visited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+6.6%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increase in visits vs last month</a:t>
                      </a:r>
                      <a:endParaRPr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strike="noStrike" baseline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5.3 fascia’s visited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+2.9%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increase in visits vs last month and +24% vs the </a:t>
                      </a:r>
                      <a:r>
                        <a:rPr lang="en-GB" sz="1000" b="1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all time low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of last year.</a:t>
                      </a:r>
                      <a:endParaRPr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Online penetration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31% of GB shoppers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+52%/+3.0m more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shoppers vs last year</a:t>
                      </a:r>
                      <a:endParaRPr lang="en-GB"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29% of GB shoppers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+14%/+1.0m more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shoppers vs last year</a:t>
                      </a:r>
                      <a:endParaRPr lang="en-GB"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8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Bricks</a:t>
                      </a:r>
                      <a:r>
                        <a:rPr lang="en" sz="1200" b="1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 &amp; mortar shopping trips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437m shopping occasions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-20%/107m</a:t>
                      </a:r>
                      <a:r>
                        <a:rPr lang="en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fewer than last year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453m shopping occasions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+23%/85m</a:t>
                      </a:r>
                      <a:r>
                        <a:rPr lang="en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" sz="1000" b="1" baseline="0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more</a:t>
                      </a:r>
                      <a:r>
                        <a:rPr lang="en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 than last year and </a:t>
                      </a:r>
                      <a:r>
                        <a:rPr lang="en" sz="1000" b="1" baseline="0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+3% </a:t>
                      </a:r>
                      <a:r>
                        <a:rPr lang="en" sz="1000" b="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vs last month.</a:t>
                      </a:r>
                      <a:endParaRPr sz="1000" b="0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3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Basket Size</a:t>
                      </a:r>
                      <a:endParaRPr sz="12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£20.26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+£2.26/+13%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vs last year</a:t>
                      </a:r>
                      <a:endParaRPr lang="en-GB"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£19.67</a:t>
                      </a:r>
                    </a:p>
                    <a:p>
                      <a:pPr marL="365760" lvl="0" indent="-292100" algn="l" rtl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-£4.06/-17%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vs last year and </a:t>
                      </a:r>
                      <a:r>
                        <a:rPr lang="en-GB" sz="1000" b="1" baseline="0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-3% </a:t>
                      </a:r>
                      <a:r>
                        <a:rPr lang="en-GB" sz="1000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vs last month</a:t>
                      </a:r>
                      <a:endParaRPr lang="en-GB"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1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Underlying growth is robust for Ambient Food &amp; Drink, Tobacco and General Merchandise</a:t>
            </a:r>
            <a:endParaRPr dirty="0"/>
          </a:p>
        </p:txBody>
      </p:sp>
      <p:cxnSp>
        <p:nvCxnSpPr>
          <p:cNvPr id="1593" name="Google Shape;1593;p116"/>
          <p:cNvCxnSpPr/>
          <p:nvPr/>
        </p:nvCxnSpPr>
        <p:spPr>
          <a:xfrm>
            <a:off x="354650" y="1745725"/>
            <a:ext cx="3826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4" name="Google Shape;1594;p116"/>
          <p:cNvSpPr txBox="1"/>
          <p:nvPr/>
        </p:nvSpPr>
        <p:spPr>
          <a:xfrm>
            <a:off x="354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Catgory overview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4w/e 24</a:t>
            </a:r>
            <a:r>
              <a:rPr lang="en" sz="1000" baseline="30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April 2021 Value Growth</a:t>
            </a:r>
            <a:endParaRPr sz="1000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1595" name="Google Shape;1595;p116"/>
          <p:cNvCxnSpPr/>
          <p:nvPr/>
        </p:nvCxnSpPr>
        <p:spPr>
          <a:xfrm>
            <a:off x="4962650" y="1745725"/>
            <a:ext cx="3826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6" name="Google Shape;1596;p116"/>
          <p:cNvSpPr txBox="1"/>
          <p:nvPr/>
        </p:nvSpPr>
        <p:spPr>
          <a:xfrm>
            <a:off x="4962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Supercategory performance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4w/e 24</a:t>
            </a:r>
            <a:r>
              <a:rPr lang="en" sz="1000" baseline="30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" sz="10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April 2021 Value Growth</a:t>
            </a:r>
            <a:endParaRPr sz="1800" b="1" dirty="0">
              <a:solidFill>
                <a:srgbClr val="1A1A1A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9308796-EFA1-4CF1-A796-04F1B1A07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026789"/>
              </p:ext>
            </p:extLst>
          </p:nvPr>
        </p:nvGraphicFramePr>
        <p:xfrm>
          <a:off x="365060" y="1750779"/>
          <a:ext cx="3826800" cy="293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FE8725C-6F38-4B00-8214-542CE7F9E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033871"/>
              </p:ext>
            </p:extLst>
          </p:nvPr>
        </p:nvGraphicFramePr>
        <p:xfrm>
          <a:off x="4962650" y="1750779"/>
          <a:ext cx="3826800" cy="293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ubtitle 4">
            <a:extLst>
              <a:ext uri="{FF2B5EF4-FFF2-40B4-BE49-F238E27FC236}">
                <a16:creationId xmlns:a16="http://schemas.microsoft.com/office/drawing/2014/main" id="{76EB4B21-28D2-4A8E-B462-913ED964F9FB}"/>
              </a:ext>
            </a:extLst>
          </p:cNvPr>
          <p:cNvSpPr txBox="1">
            <a:spLocks/>
          </p:cNvSpPr>
          <p:nvPr/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vert="horz" wrap="square" lIns="0" tIns="91425" rIns="0" bIns="91425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Montserrat" panose="00000500000000000000" pitchFamily="2" charset="0"/>
                <a:ea typeface="Montserrat" panose="00000500000000000000" pitchFamily="2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PH" dirty="0"/>
              <a:t>Source:  NielsenIQ Scantrack Grocery Multiples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15118C-152A-48D7-A8B5-3C6825450201}"/>
              </a:ext>
            </a:extLst>
          </p:cNvPr>
          <p:cNvSpPr txBox="1"/>
          <p:nvPr/>
        </p:nvSpPr>
        <p:spPr>
          <a:xfrm>
            <a:off x="5117021" y="4700194"/>
            <a:ext cx="348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600" dirty="0">
                <a:latin typeface="Montserrat" panose="00000500000000000000" pitchFamily="2" charset="0"/>
              </a:rPr>
              <a:t>~Health, Beauty, Toiletries &amp; Baby</a:t>
            </a:r>
          </a:p>
          <a:p>
            <a:pPr algn="r"/>
            <a:r>
              <a:rPr lang="en-GB" sz="600" dirty="0">
                <a:latin typeface="Montserrat" panose="00000500000000000000" pitchFamily="2" charset="0"/>
              </a:rPr>
              <a:t>*Confectionery, Crisps &amp; Snacks, Nuts &amp; Seeds</a:t>
            </a:r>
          </a:p>
          <a:p>
            <a:pPr algn="r"/>
            <a:r>
              <a:rPr lang="en-GB" sz="600" dirty="0">
                <a:latin typeface="Montserrat" panose="00000500000000000000" pitchFamily="2" charset="0"/>
              </a:rPr>
              <a:t>#Clothing, Entertainment, Electrical, Home, Sports &amp; Leisure, Seasonal, Stationery, Toys</a:t>
            </a:r>
          </a:p>
        </p:txBody>
      </p:sp>
    </p:spTree>
    <p:extLst>
      <p:ext uri="{BB962C8B-B14F-4D97-AF65-F5344CB8AC3E}">
        <p14:creationId xmlns:p14="http://schemas.microsoft.com/office/powerpoint/2010/main" val="125182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7"/>
          <p:cNvSpPr txBox="1">
            <a:spLocks noGrp="1"/>
          </p:cNvSpPr>
          <p:nvPr>
            <p:ph type="title"/>
          </p:nvPr>
        </p:nvSpPr>
        <p:spPr>
          <a:xfrm>
            <a:off x="326179" y="521251"/>
            <a:ext cx="8817821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1800" dirty="0">
                <a:latin typeface="Montserrat" panose="00000500000000000000" pitchFamily="2" charset="0"/>
              </a:rPr>
              <a:t>Shoppers able to socialise celebrated with drinks and desserts, as well as investing in their homes and wellbeing</a:t>
            </a:r>
            <a:endParaRPr sz="1800" dirty="0">
              <a:latin typeface="Montserrat" panose="00000500000000000000" pitchFamily="2" charset="0"/>
            </a:endParaRPr>
          </a:p>
        </p:txBody>
      </p:sp>
      <p:sp>
        <p:nvSpPr>
          <p:cNvPr id="716" name="Google Shape;716;p47"/>
          <p:cNvSpPr/>
          <p:nvPr/>
        </p:nvSpPr>
        <p:spPr>
          <a:xfrm>
            <a:off x="6637030" y="1554159"/>
            <a:ext cx="2103168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900" i="0" u="none" strike="noStrike" cap="none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900" i="0" u="none" strike="noStrike" cap="none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900" i="0" u="none" strike="noStrike" cap="none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900" i="0" u="none" strike="noStrike" cap="none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900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lang="en-GB" sz="900" i="0" u="none" strike="noStrike" cap="none" dirty="0">
              <a:solidFill>
                <a:schemeClr val="tx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Sushi +430%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Rotisserie +273%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Sandwiches +149%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Prep Fruit +78%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Prep Salad +61%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Savoury Snacks +43%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Veg Accompaniments +42%</a:t>
            </a:r>
            <a:b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endParaRPr lang="en-GB" sz="900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350"/>
              <a:buFont typeface="Arial"/>
              <a:buNone/>
            </a:pPr>
            <a:endParaRPr sz="900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17" name="Google Shape;717;p47"/>
          <p:cNvSpPr/>
          <p:nvPr/>
        </p:nvSpPr>
        <p:spPr>
          <a:xfrm>
            <a:off x="2504088" y="1554159"/>
            <a:ext cx="2000100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1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Plasticware +205%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Disposable Tableware +138%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Dining +131%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Décor +88%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Furniture (inc Outdoor) +86%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Home Textiles +86%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Car Care +44%</a:t>
            </a: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18" name="Google Shape;718;p47"/>
          <p:cNvSpPr/>
          <p:nvPr/>
        </p:nvSpPr>
        <p:spPr>
          <a:xfrm>
            <a:off x="425249" y="1554159"/>
            <a:ext cx="2000100" cy="2418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12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2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12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Champagne +172%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Cut Flowers +122%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Flav Non Carbs +91%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Pre Mix Alcoholic Drinks +64%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Miniatures +55%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Party Accessories +55%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Frozen Desserts &amp; Cakes +52%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Cake Chilled +52%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Sports &amp; Energy Drinks +52%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Sparkling Wine +50%</a:t>
            </a:r>
          </a:p>
          <a:p>
            <a:pPr lvl="0"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Mineral Water +44%</a:t>
            </a:r>
            <a:endParaRPr lang="en-GB" sz="900" dirty="0">
              <a:solidFill>
                <a:srgbClr val="009DD9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1" name="Google Shape;721;p47"/>
          <p:cNvSpPr/>
          <p:nvPr/>
        </p:nvSpPr>
        <p:spPr>
          <a:xfrm>
            <a:off x="6637029" y="1117206"/>
            <a:ext cx="2055181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Convenience</a:t>
            </a:r>
            <a:endParaRPr sz="1200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2" name="Google Shape;722;p47"/>
          <p:cNvSpPr/>
          <p:nvPr/>
        </p:nvSpPr>
        <p:spPr>
          <a:xfrm>
            <a:off x="425249" y="4224971"/>
            <a:ext cx="8509848" cy="3324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FFFF"/>
              </a:buClr>
              <a:buSzPts val="1600"/>
            </a:pPr>
            <a:r>
              <a:rPr lang="en" sz="11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As leisure activities start to re-open and shoppers begin to commute, Convenience food has seen an increase in demand.</a:t>
            </a:r>
            <a:endParaRPr sz="1050" b="1" dirty="0">
              <a:solidFill>
                <a:schemeClr val="accent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3" name="Google Shape;723;p47"/>
          <p:cNvSpPr/>
          <p:nvPr/>
        </p:nvSpPr>
        <p:spPr>
          <a:xfrm>
            <a:off x="4575772" y="1554159"/>
            <a:ext cx="2000100" cy="2418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Clr>
                <a:srgbClr val="009DD9"/>
              </a:buClr>
              <a:buSzPts val="1350"/>
            </a:pPr>
            <a:endParaRPr lang="en-GB" sz="9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Glasses &amp; Lenses +453%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Fragrances +402%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Cosmetics +162%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Clothing +142%%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Slimming Aids +62%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Suncare +48%</a:t>
            </a:r>
          </a:p>
          <a:p>
            <a:pPr>
              <a:buClr>
                <a:srgbClr val="009DD9"/>
              </a:buClr>
              <a:buSzPts val="1350"/>
            </a:pPr>
            <a:r>
              <a:rPr lang="en-GB" sz="9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Beauty Skincare +41%</a:t>
            </a:r>
          </a:p>
        </p:txBody>
      </p:sp>
      <p:sp>
        <p:nvSpPr>
          <p:cNvPr id="726" name="Google Shape;726;p47"/>
          <p:cNvSpPr/>
          <p:nvPr/>
        </p:nvSpPr>
        <p:spPr>
          <a:xfrm>
            <a:off x="4569401" y="1117206"/>
            <a:ext cx="1997100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Personal	</a:t>
            </a:r>
            <a:endParaRPr sz="1200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7" name="Google Shape;727;p47"/>
          <p:cNvSpPr/>
          <p:nvPr/>
        </p:nvSpPr>
        <p:spPr>
          <a:xfrm>
            <a:off x="446591" y="1117206"/>
            <a:ext cx="1997100" cy="332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non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Drinks &amp; Celebration	</a:t>
            </a:r>
            <a:r>
              <a:rPr lang="en" sz="1200" i="0" u="none" strike="noStrike" cap="none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	</a:t>
            </a:r>
            <a:endParaRPr sz="1200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28" name="Google Shape;728;p47"/>
          <p:cNvSpPr/>
          <p:nvPr/>
        </p:nvSpPr>
        <p:spPr>
          <a:xfrm>
            <a:off x="2502996" y="1117206"/>
            <a:ext cx="1997100" cy="332400"/>
          </a:xfrm>
          <a:prstGeom prst="rect">
            <a:avLst/>
          </a:prstGeom>
          <a:noFill/>
          <a:ln w="158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200"/>
              <a:buFont typeface="Arial"/>
              <a:buNone/>
            </a:pPr>
            <a:r>
              <a:rPr lang="en-GB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Homes &amp; Gardens</a:t>
            </a:r>
            <a:endParaRPr lang="en-GB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Subtitle 4">
            <a:extLst>
              <a:ext uri="{FF2B5EF4-FFF2-40B4-BE49-F238E27FC236}">
                <a16:creationId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42131" y="4854119"/>
            <a:ext cx="8159100" cy="138851"/>
          </a:xfrm>
        </p:spPr>
        <p:txBody>
          <a:bodyPr/>
          <a:lstStyle/>
          <a:p>
            <a:endParaRPr lang="en-PH" dirty="0">
              <a:solidFill>
                <a:schemeClr val="accent1"/>
              </a:solidFill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endParaRPr lang="en-PH" dirty="0">
              <a:latin typeface="Montserrat" panose="00000500000000000000" pitchFamily="2" charset="0"/>
            </a:endParaRPr>
          </a:p>
          <a:p>
            <a:r>
              <a:rPr lang="en-PH" dirty="0">
                <a:latin typeface="Montserrat" panose="00000500000000000000" pitchFamily="2" charset="0"/>
              </a:rPr>
              <a:t>Source:  NielsenIQ Scantrack Grocery Multiples 4w/e 24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April 2021 vs year ago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CDE57-422E-4A13-A1D7-59979383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1" y="1569708"/>
            <a:ext cx="585788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4B9670-F7A9-4A91-80A8-E35052ED9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90" y="1527524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AB1AD08-1981-4FC8-8401-A8AE8177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29" y="1548199"/>
            <a:ext cx="414338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B8E27A6-B318-4955-B52C-AA00AB0D4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13" y="1492786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8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13" y="3371726"/>
            <a:ext cx="3228307" cy="1174200"/>
          </a:xfrm>
        </p:spPr>
        <p:txBody>
          <a:bodyPr/>
          <a:lstStyle/>
          <a:p>
            <a:r>
              <a:rPr lang="en-GB" sz="2800" dirty="0">
                <a:latin typeface="Montserrat" panose="00000500000000000000" pitchFamily="2" charset="0"/>
              </a:rPr>
              <a:t>What happened by channel? </a:t>
            </a:r>
          </a:p>
        </p:txBody>
      </p:sp>
    </p:spTree>
    <p:extLst>
      <p:ext uri="{BB962C8B-B14F-4D97-AF65-F5344CB8AC3E}">
        <p14:creationId xmlns:p14="http://schemas.microsoft.com/office/powerpoint/2010/main" val="220212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130"/>
          <p:cNvSpPr txBox="1"/>
          <p:nvPr/>
        </p:nvSpPr>
        <p:spPr>
          <a:xfrm>
            <a:off x="354650" y="1288924"/>
            <a:ext cx="3804300" cy="45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Total Store Channel growth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4w/e 24</a:t>
            </a:r>
            <a:r>
              <a:rPr lang="en" sz="1000" baseline="30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April 2021</a:t>
            </a:r>
            <a:endParaRPr sz="1000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54" name="Google Shape;1754;p130"/>
          <p:cNvSpPr txBox="1">
            <a:spLocks noGrp="1"/>
          </p:cNvSpPr>
          <p:nvPr>
            <p:ph type="title"/>
          </p:nvPr>
        </p:nvSpPr>
        <p:spPr>
          <a:xfrm>
            <a:off x="354650" y="288388"/>
            <a:ext cx="8719012" cy="397837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700" dirty="0">
                <a:latin typeface="Montserrat" panose="00000500000000000000" pitchFamily="2" charset="0"/>
              </a:rPr>
              <a:t>General Merchandise helped to lift sales at the Supermarkets and with shoppers back on the move, Forecourt sales also saw growth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6B6279-8719-40AD-9D86-C28AD0E6FF8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54650" y="4850775"/>
            <a:ext cx="8159100" cy="184800"/>
          </a:xfrm>
        </p:spPr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Total Store Read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33BE65-B630-40B7-AEBE-1B7217527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699326"/>
              </p:ext>
            </p:extLst>
          </p:nvPr>
        </p:nvGraphicFramePr>
        <p:xfrm>
          <a:off x="753025" y="1515236"/>
          <a:ext cx="7177613" cy="321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99472" y="4863066"/>
            <a:ext cx="3714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>
                <a:latin typeface="Montserrat" panose="00000500000000000000" pitchFamily="2" charset="0"/>
                <a:cs typeface="Calibri" panose="020F0502020204030204" pitchFamily="34" charset="0"/>
              </a:rPr>
              <a:t>Nb.  Supermarkets include Dark Stores and Pick stores</a:t>
            </a:r>
          </a:p>
        </p:txBody>
      </p:sp>
    </p:spTree>
    <p:extLst>
      <p:ext uri="{BB962C8B-B14F-4D97-AF65-F5344CB8AC3E}">
        <p14:creationId xmlns:p14="http://schemas.microsoft.com/office/powerpoint/2010/main" val="309104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700" cy="11742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Online growth has slowed, as the channel laps the surge in sales last year but share remains strong at +14%.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solidFill>
                  <a:schemeClr val="bg1"/>
                </a:solidFill>
              </a:rPr>
              <a:t>Source:  NielsenIQ </a:t>
            </a:r>
            <a:r>
              <a:rPr lang="en-PH" dirty="0">
                <a:solidFill>
                  <a:schemeClr val="bg1"/>
                </a:solidFill>
                <a:latin typeface="Montserrat" panose="00000500000000000000" pitchFamily="2" charset="0"/>
              </a:rPr>
              <a:t>Homescan</a:t>
            </a:r>
            <a:r>
              <a:rPr lang="en-PH" dirty="0">
                <a:solidFill>
                  <a:schemeClr val="bg1"/>
                </a:solidFill>
              </a:rPr>
              <a:t> Online FMCG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BD8321-2FE8-47BC-BAAD-A89C45F2B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965658"/>
              </p:ext>
            </p:extLst>
          </p:nvPr>
        </p:nvGraphicFramePr>
        <p:xfrm>
          <a:off x="621839" y="1420905"/>
          <a:ext cx="8329556" cy="321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1FFF317-43D7-48AB-89FB-6AAE60EF9C8C}"/>
              </a:ext>
            </a:extLst>
          </p:cNvPr>
          <p:cNvSpPr txBox="1"/>
          <p:nvPr/>
        </p:nvSpPr>
        <p:spPr>
          <a:xfrm>
            <a:off x="823613" y="4135564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Avenir Next LT Pro" panose="020B0504020202020204" pitchFamily="34" charset="0"/>
              </a:rPr>
              <a:t>4w/e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0450C7-4C7C-4BEF-8342-A47B0495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87" y="24111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8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49"/>
          <p:cNvSpPr txBox="1">
            <a:spLocks noGrp="1"/>
          </p:cNvSpPr>
          <p:nvPr>
            <p:ph type="ctrTitle"/>
          </p:nvPr>
        </p:nvSpPr>
        <p:spPr>
          <a:xfrm>
            <a:off x="1466671" y="1594079"/>
            <a:ext cx="6254256" cy="1389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2000" b="0" dirty="0">
                <a:latin typeface="Montserrat" panose="00000500000000000000" pitchFamily="2" charset="0"/>
              </a:rPr>
              <a:t>Following government advice to </a:t>
            </a:r>
            <a:r>
              <a:rPr lang="en-PH" sz="2000" dirty="0">
                <a:solidFill>
                  <a:schemeClr val="accent1"/>
                </a:solidFill>
                <a:latin typeface="Montserrat" panose="00000500000000000000" pitchFamily="2" charset="0"/>
              </a:rPr>
              <a:t>stay at home </a:t>
            </a:r>
            <a:r>
              <a:rPr lang="en-PH" sz="2000" dirty="0">
                <a:latin typeface="Montserrat" panose="00000500000000000000" pitchFamily="2" charset="0"/>
              </a:rPr>
              <a:t>last April</a:t>
            </a:r>
            <a:r>
              <a:rPr lang="en-PH" sz="2000" b="0" dirty="0">
                <a:latin typeface="Montserrat" panose="00000500000000000000" pitchFamily="2" charset="0"/>
              </a:rPr>
              <a:t>, sales at Convenience stores surged +14%, </a:t>
            </a:r>
            <a:r>
              <a:rPr lang="en-PH" sz="2000" dirty="0">
                <a:solidFill>
                  <a:schemeClr val="accent1"/>
                </a:solidFill>
                <a:latin typeface="Montserrat" panose="00000500000000000000" pitchFamily="2" charset="0"/>
              </a:rPr>
              <a:t>a tough act to follow </a:t>
            </a:r>
            <a:r>
              <a:rPr lang="en-PH" sz="2000" b="0" dirty="0">
                <a:latin typeface="Montserrat" panose="00000500000000000000" pitchFamily="2" charset="0"/>
              </a:rPr>
              <a:t>one year on …</a:t>
            </a:r>
            <a:endParaRPr lang="en-PH" sz="2000" b="0" dirty="0">
              <a:solidFill>
                <a:schemeClr val="accent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3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125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Five take outs from Total Till for the 4 weeks to 24th April</a:t>
            </a:r>
            <a:endParaRPr dirty="0"/>
          </a:p>
        </p:txBody>
      </p:sp>
      <p:sp>
        <p:nvSpPr>
          <p:cNvPr id="1129" name="Google Shape;1129;p125"/>
          <p:cNvSpPr txBox="1"/>
          <p:nvPr/>
        </p:nvSpPr>
        <p:spPr>
          <a:xfrm>
            <a:off x="843899" y="3056975"/>
            <a:ext cx="7708429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Food </a:t>
            </a:r>
            <a:r>
              <a:rPr lang="en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deflation</a:t>
            </a: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was reported for t</a:t>
            </a:r>
            <a:r>
              <a:rPr lang="en-GB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he</a:t>
            </a: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 </a:t>
            </a: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time in 4 years</a:t>
            </a: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0" name="Google Shape;1130;p125"/>
          <p:cNvSpPr txBox="1"/>
          <p:nvPr/>
        </p:nvSpPr>
        <p:spPr>
          <a:xfrm>
            <a:off x="354646" y="1836675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25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1" name="Google Shape;1131;p125"/>
          <p:cNvSpPr txBox="1"/>
          <p:nvPr/>
        </p:nvSpPr>
        <p:spPr>
          <a:xfrm>
            <a:off x="843900" y="1737175"/>
            <a:ext cx="750105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Shoppers have started to </a:t>
            </a:r>
            <a:r>
              <a:rPr lang="en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return to stores</a:t>
            </a:r>
            <a:endParaRPr sz="1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2" name="Google Shape;1132;p125"/>
          <p:cNvSpPr txBox="1"/>
          <p:nvPr/>
        </p:nvSpPr>
        <p:spPr>
          <a:xfrm>
            <a:off x="354646" y="2503425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25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3" name="Google Shape;1133;p125"/>
          <p:cNvSpPr txBox="1"/>
          <p:nvPr/>
        </p:nvSpPr>
        <p:spPr>
          <a:xfrm>
            <a:off x="799050" y="2395775"/>
            <a:ext cx="75459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Online grocery sales </a:t>
            </a:r>
            <a:r>
              <a:rPr lang="en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slowed </a:t>
            </a: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significantly in April</a:t>
            </a:r>
            <a:endParaRPr sz="1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4" name="Google Shape;1134;p125"/>
          <p:cNvSpPr txBox="1"/>
          <p:nvPr/>
        </p:nvSpPr>
        <p:spPr>
          <a:xfrm>
            <a:off x="354646" y="3189225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5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5" name="Google Shape;1135;p125"/>
          <p:cNvSpPr txBox="1"/>
          <p:nvPr/>
        </p:nvSpPr>
        <p:spPr>
          <a:xfrm>
            <a:off x="903346" y="3943275"/>
            <a:ext cx="7775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Week ending 22</a:t>
            </a:r>
            <a:r>
              <a:rPr lang="en" sz="1500" baseline="300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nd</a:t>
            </a: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May marks another milestone, </a:t>
            </a:r>
            <a:r>
              <a:rPr lang="en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when the economy re-opens </a:t>
            </a: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further, </a:t>
            </a:r>
            <a:r>
              <a:rPr lang="en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much </a:t>
            </a: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discretionary spend</a:t>
            </a:r>
            <a:r>
              <a:rPr lang="en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will </a:t>
            </a:r>
            <a:r>
              <a:rPr lang="en" sz="1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return </a:t>
            </a:r>
            <a:r>
              <a:rPr lang="en" sz="15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the hospitality sector?</a:t>
            </a: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6" name="Google Shape;1136;p125"/>
          <p:cNvSpPr txBox="1"/>
          <p:nvPr/>
        </p:nvSpPr>
        <p:spPr>
          <a:xfrm>
            <a:off x="354646" y="3875025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25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7" name="Google Shape;1137;p125"/>
          <p:cNvSpPr txBox="1"/>
          <p:nvPr/>
        </p:nvSpPr>
        <p:spPr>
          <a:xfrm>
            <a:off x="843900" y="1104844"/>
            <a:ext cx="750105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Despite the </a:t>
            </a: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easing </a:t>
            </a:r>
            <a:r>
              <a:rPr lang="en" sz="1600" dirty="0">
                <a:latin typeface="Montserrat"/>
                <a:ea typeface="Montserrat"/>
                <a:cs typeface="Montserrat"/>
                <a:sym typeface="Montserrat"/>
              </a:rPr>
              <a:t>of lockdown and the lapping of last years tough comparatives, total store sales remain robust </a:t>
            </a: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+4.6%</a:t>
            </a:r>
            <a:endParaRPr sz="12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8" name="Google Shape;1138;p125"/>
          <p:cNvSpPr txBox="1"/>
          <p:nvPr/>
        </p:nvSpPr>
        <p:spPr>
          <a:xfrm>
            <a:off x="354659" y="1120344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500" b="1" i="0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12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Against very tough comparatives, fmcg sales in Convenience stores slowed but remain robust vs 2 years ago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09D3BF-2A1A-43A6-BD16-079B433DC49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(FMCG = Total Store Read excluding General Merchandise, Tobacco and Medicines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2485" y="4397621"/>
            <a:ext cx="3595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  <a:cs typeface="Calibri" panose="020F0502020204030204" pitchFamily="34" charset="0"/>
              </a:rPr>
              <a:t>*Supermarkets include Online Dark Stores, Depots and Picking stores</a:t>
            </a:r>
            <a:endParaRPr lang="en-GB" sz="800" dirty="0">
              <a:latin typeface="Montserrat" panose="00000500000000000000" pitchFamily="2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B1D449C-293B-433D-AF8B-B19CAAF83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356965"/>
              </p:ext>
            </p:extLst>
          </p:nvPr>
        </p:nvGraphicFramePr>
        <p:xfrm>
          <a:off x="4363491" y="1728776"/>
          <a:ext cx="4425859" cy="2540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Google Shape;1719;p127">
            <a:extLst>
              <a:ext uri="{FF2B5EF4-FFF2-40B4-BE49-F238E27FC236}">
                <a16:creationId xmlns:a16="http://schemas.microsoft.com/office/drawing/2014/main" id="{52778CA0-66FA-4AEE-9999-1A82D1F83488}"/>
              </a:ext>
            </a:extLst>
          </p:cNvPr>
          <p:cNvCxnSpPr/>
          <p:nvPr/>
        </p:nvCxnSpPr>
        <p:spPr>
          <a:xfrm>
            <a:off x="354650" y="1745725"/>
            <a:ext cx="3826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20;p127">
            <a:extLst>
              <a:ext uri="{FF2B5EF4-FFF2-40B4-BE49-F238E27FC236}">
                <a16:creationId xmlns:a16="http://schemas.microsoft.com/office/drawing/2014/main" id="{970C9709-0DA1-4983-A412-AA8DDFFC7BC0}"/>
              </a:ext>
            </a:extLst>
          </p:cNvPr>
          <p:cNvSpPr txBox="1"/>
          <p:nvPr/>
        </p:nvSpPr>
        <p:spPr>
          <a:xfrm>
            <a:off x="354650" y="1462675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GB Total Coverage </a:t>
            </a:r>
            <a:r>
              <a:rPr lang="en" sz="13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FMCG</a:t>
            </a:r>
            <a:r>
              <a:rPr lang="en" sz="1300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Sales</a:t>
            </a:r>
            <a:br>
              <a:rPr lang="en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endParaRPr sz="10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721;p127">
            <a:extLst>
              <a:ext uri="{FF2B5EF4-FFF2-40B4-BE49-F238E27FC236}">
                <a16:creationId xmlns:a16="http://schemas.microsoft.com/office/drawing/2014/main" id="{783BCF4E-61B1-440E-962B-DCF8AA5882D1}"/>
              </a:ext>
            </a:extLst>
          </p:cNvPr>
          <p:cNvSpPr txBox="1"/>
          <p:nvPr/>
        </p:nvSpPr>
        <p:spPr>
          <a:xfrm>
            <a:off x="354650" y="2079624"/>
            <a:ext cx="2775125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+£2.7m</a:t>
            </a:r>
            <a:br>
              <a:rPr lang="en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</a:b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Shoppers </a:t>
            </a:r>
            <a:r>
              <a:rPr lang="en" sz="12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spent</a:t>
            </a:r>
            <a:r>
              <a:rPr lang="en" sz="1200" b="1" dirty="0">
                <a:solidFill>
                  <a:srgbClr val="1A1A1A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more on groceries than last year</a:t>
            </a:r>
            <a:endParaRPr sz="1500" b="1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722;p127">
            <a:extLst>
              <a:ext uri="{FF2B5EF4-FFF2-40B4-BE49-F238E27FC236}">
                <a16:creationId xmlns:a16="http://schemas.microsoft.com/office/drawing/2014/main" id="{87F335D8-9F32-45A3-96D6-8D5D9FC1CE48}"/>
              </a:ext>
            </a:extLst>
          </p:cNvPr>
          <p:cNvSpPr txBox="1"/>
          <p:nvPr/>
        </p:nvSpPr>
        <p:spPr>
          <a:xfrm>
            <a:off x="364202" y="3144039"/>
            <a:ext cx="2639402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+£781m</a:t>
            </a:r>
            <a:br>
              <a:rPr lang="en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-GB" sz="12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more than 4w/e 27</a:t>
            </a:r>
            <a:r>
              <a:rPr lang="en-GB" sz="1200" b="1" baseline="300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</a:t>
            </a:r>
            <a:r>
              <a:rPr lang="en-GB" sz="12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April 2019</a:t>
            </a:r>
            <a:endParaRPr sz="1500" b="1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1A1A1A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20" name="Google Shape;1725;p127">
            <a:extLst>
              <a:ext uri="{FF2B5EF4-FFF2-40B4-BE49-F238E27FC236}">
                <a16:creationId xmlns:a16="http://schemas.microsoft.com/office/drawing/2014/main" id="{550B18CA-63BA-4A9F-9EFB-D34F54E5CE9F}"/>
              </a:ext>
            </a:extLst>
          </p:cNvPr>
          <p:cNvCxnSpPr>
            <a:cxnSpLocks/>
          </p:cNvCxnSpPr>
          <p:nvPr/>
        </p:nvCxnSpPr>
        <p:spPr>
          <a:xfrm>
            <a:off x="354650" y="3357608"/>
            <a:ext cx="80507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A892376-BA68-4A43-B304-A47FCA48628A}"/>
              </a:ext>
            </a:extLst>
          </p:cNvPr>
          <p:cNvSpPr txBox="1"/>
          <p:nvPr/>
        </p:nvSpPr>
        <p:spPr>
          <a:xfrm>
            <a:off x="5998900" y="4864180"/>
            <a:ext cx="271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00" dirty="0">
                <a:latin typeface="Montserrat" panose="00000500000000000000" pitchFamily="2" charset="0"/>
              </a:rPr>
              <a:t>Supermarkets &gt; 3,000sqft</a:t>
            </a:r>
          </a:p>
          <a:p>
            <a:pPr algn="r"/>
            <a:r>
              <a:rPr lang="en-GB" sz="700" dirty="0">
                <a:latin typeface="Montserrat" panose="00000500000000000000" pitchFamily="2" charset="0"/>
              </a:rPr>
              <a:t>Convenience &lt; 3,000sqft</a:t>
            </a:r>
          </a:p>
        </p:txBody>
      </p:sp>
    </p:spTree>
    <p:extLst>
      <p:ext uri="{BB962C8B-B14F-4D97-AF65-F5344CB8AC3E}">
        <p14:creationId xmlns:p14="http://schemas.microsoft.com/office/powerpoint/2010/main" val="70048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13" y="3371726"/>
            <a:ext cx="3228307" cy="1174200"/>
          </a:xfrm>
        </p:spPr>
        <p:txBody>
          <a:bodyPr/>
          <a:lstStyle/>
          <a:p>
            <a:r>
              <a:rPr lang="en-GB" sz="2800" dirty="0">
                <a:latin typeface="Montserrat" panose="00000500000000000000" pitchFamily="2" charset="0"/>
              </a:rPr>
              <a:t>Retailer News</a:t>
            </a:r>
          </a:p>
        </p:txBody>
      </p:sp>
    </p:spTree>
    <p:extLst>
      <p:ext uri="{BB962C8B-B14F-4D97-AF65-F5344CB8AC3E}">
        <p14:creationId xmlns:p14="http://schemas.microsoft.com/office/powerpoint/2010/main" val="3406894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Placeholder 9"/>
          <p:cNvSpPr>
            <a:spLocks noGrp="1"/>
          </p:cNvSpPr>
          <p:nvPr>
            <p:ph type="body" idx="4294967295"/>
          </p:nvPr>
        </p:nvSpPr>
        <p:spPr>
          <a:xfrm>
            <a:off x="217692" y="4713474"/>
            <a:ext cx="4542955" cy="523875"/>
          </a:xfrm>
        </p:spPr>
        <p:txBody>
          <a:bodyPr/>
          <a:lstStyle/>
          <a:p>
            <a:pPr marL="146050" indent="0">
              <a:spcBef>
                <a:spcPts val="63"/>
              </a:spcBef>
              <a:buNone/>
            </a:pPr>
            <a:r>
              <a:rPr lang="en-GB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Source:  NielsenIQ Homescan Total Till 4 weeks ending 24th</a:t>
            </a:r>
            <a:r>
              <a:rPr lang="en-US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April 2021</a:t>
            </a:r>
            <a:endParaRPr lang="en-GB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54600" y="412678"/>
            <a:ext cx="8434800" cy="3924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all" baseline="0">
                <a:solidFill>
                  <a:srgbClr val="009DD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09DD9"/>
                </a:solidFill>
                <a:latin typeface="Calibri" pitchFamily="34" charset="0"/>
              </a:defRPr>
            </a:lvl9pPr>
          </a:lstStyle>
          <a:p>
            <a:r>
              <a:rPr lang="en-PH" sz="1900" b="1" cap="none" dirty="0">
                <a:solidFill>
                  <a:schemeClr val="tx1"/>
                </a:solidFill>
                <a:latin typeface="Montserrat" panose="00000500000000000000" pitchFamily="2" charset="0"/>
              </a:rPr>
              <a:t>Discounter growth has accelerated against tough comparatives</a:t>
            </a:r>
            <a:endParaRPr lang="en-GB" sz="1900" b="1" cap="none" dirty="0">
              <a:solidFill>
                <a:schemeClr val="tx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26051B-8385-40A1-8BE6-8FA57732867D}"/>
              </a:ext>
            </a:extLst>
          </p:cNvPr>
          <p:cNvSpPr txBox="1"/>
          <p:nvPr/>
        </p:nvSpPr>
        <p:spPr>
          <a:xfrm>
            <a:off x="6701969" y="4866635"/>
            <a:ext cx="20874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latin typeface="Montserrat" panose="00000500000000000000" pitchFamily="2" charset="0"/>
              </a:rPr>
              <a:t>Ocado FMCG 12w/e growth +20%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29A890-8516-4440-9055-1F3303709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65" y="1131590"/>
            <a:ext cx="6620268" cy="34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3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89"/>
          <p:cNvSpPr txBox="1">
            <a:spLocks noGrp="1"/>
          </p:cNvSpPr>
          <p:nvPr>
            <p:ph type="title"/>
          </p:nvPr>
        </p:nvSpPr>
        <p:spPr>
          <a:xfrm>
            <a:off x="354649" y="292625"/>
            <a:ext cx="8633233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>
              <a:tabLst>
                <a:tab pos="8339138" algn="l"/>
              </a:tabLst>
            </a:pPr>
            <a:r>
              <a:rPr lang="en-PH" sz="1600" dirty="0">
                <a:latin typeface="Montserrat" panose="00000500000000000000" pitchFamily="2" charset="0"/>
              </a:rPr>
              <a:t>With the exception of Iceland all retailers saw an increase to visits this month, which resulted in a correlating dilution of spend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45416" y="4847779"/>
            <a:ext cx="8216295" cy="194390"/>
          </a:xfrm>
        </p:spPr>
        <p:txBody>
          <a:bodyPr/>
          <a:lstStyle/>
          <a:p>
            <a:pPr marL="114300">
              <a:spcBef>
                <a:spcPts val="63"/>
              </a:spcBef>
            </a:pPr>
            <a:r>
              <a:rPr lang="en-GB" altLang="en-US" dirty="0">
                <a:latin typeface="Montserrat" panose="00000500000000000000" pitchFamily="2" charset="0"/>
              </a:rPr>
              <a:t>Source:  NielsenIQ Homescan FMCG 4 weeks ending 24th Apr 2021 vs year ago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010C79-D523-412A-BBC7-71C8C8730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49" y="1012867"/>
            <a:ext cx="83629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7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Two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76" name="Google Shape;576;p57"/>
          <p:cNvGrpSpPr/>
          <p:nvPr/>
        </p:nvGrpSpPr>
        <p:grpSpPr>
          <a:xfrm>
            <a:off x="349205" y="1190362"/>
            <a:ext cx="3957150" cy="2420415"/>
            <a:chOff x="4405546" y="1150088"/>
            <a:chExt cx="3957150" cy="2420415"/>
          </a:xfrm>
        </p:grpSpPr>
        <p:grpSp>
          <p:nvGrpSpPr>
            <p:cNvPr id="577" name="Google Shape;577;p57"/>
            <p:cNvGrpSpPr/>
            <p:nvPr/>
          </p:nvGrpSpPr>
          <p:grpSpPr>
            <a:xfrm>
              <a:off x="4405546" y="1150088"/>
              <a:ext cx="3957150" cy="1381388"/>
              <a:chOff x="4405396" y="1642588"/>
              <a:chExt cx="3957150" cy="1381388"/>
            </a:xfrm>
          </p:grpSpPr>
          <p:sp>
            <p:nvSpPr>
              <p:cNvPr id="578" name="Google Shape;578;p57"/>
              <p:cNvSpPr txBox="1"/>
              <p:nvPr/>
            </p:nvSpPr>
            <p:spPr>
              <a:xfrm>
                <a:off x="4679746" y="1642588"/>
                <a:ext cx="3682800" cy="1381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With shoppers more confident about returning to store, they have also returned to Discounters. 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Lidl (sales +22%)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and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Aldi (+14.5%)</a:t>
                </a:r>
                <a:r>
                  <a:rPr lang="en-GB" sz="110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are seeing sales surge, no doubt also being helped by seasonal General Merchandise ranges. </a:t>
                </a:r>
              </a:p>
            </p:txBody>
          </p:sp>
          <p:sp>
            <p:nvSpPr>
              <p:cNvPr id="579" name="Google Shape;579;p57"/>
              <p:cNvSpPr txBox="1"/>
              <p:nvPr/>
            </p:nvSpPr>
            <p:spPr>
              <a:xfrm>
                <a:off x="4405396" y="167987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rPr>
                  <a:t>1</a:t>
                </a:r>
                <a:endParaRPr sz="1200" b="1" i="0" u="none" strike="noStrike" cap="none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80" name="Google Shape;580;p57"/>
            <p:cNvGrpSpPr/>
            <p:nvPr/>
          </p:nvGrpSpPr>
          <p:grpSpPr>
            <a:xfrm>
              <a:off x="4405546" y="2032413"/>
              <a:ext cx="3628807" cy="1538090"/>
              <a:chOff x="4405396" y="1644121"/>
              <a:chExt cx="3628807" cy="1538090"/>
            </a:xfrm>
          </p:grpSpPr>
          <p:sp>
            <p:nvSpPr>
              <p:cNvPr id="581" name="Google Shape;581;p57"/>
              <p:cNvSpPr txBox="1"/>
              <p:nvPr/>
            </p:nvSpPr>
            <p:spPr>
              <a:xfrm>
                <a:off x="4630432" y="1644121"/>
                <a:ext cx="3403771" cy="15380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Only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M&amp;S</a:t>
                </a:r>
                <a:r>
                  <a:rPr lang="en-GB" sz="110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(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sales +20%</a:t>
                </a:r>
                <a:r>
                  <a:rPr lang="en-GB" sz="110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and 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shoppers +51%</a:t>
                </a:r>
                <a:r>
                  <a:rPr lang="en-GB" sz="110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)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have seen sales rebound more strongly over the last 4 weeks. </a:t>
                </a:r>
              </a:p>
            </p:txBody>
          </p:sp>
          <p:sp>
            <p:nvSpPr>
              <p:cNvPr id="582" name="Google Shape;582;p57"/>
              <p:cNvSpPr txBox="1"/>
              <p:nvPr/>
            </p:nvSpPr>
            <p:spPr>
              <a:xfrm>
                <a:off x="4405396" y="1758712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b="1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b="1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" sz="1200" b="1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rPr>
                  <a:t>2</a:t>
                </a:r>
                <a:endParaRPr sz="1200" b="1" i="0" u="none" strike="noStrike" cap="none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589" name="Google Shape;589;p57"/>
          <p:cNvGrpSpPr/>
          <p:nvPr/>
        </p:nvGrpSpPr>
        <p:grpSpPr>
          <a:xfrm>
            <a:off x="4618344" y="1135538"/>
            <a:ext cx="4104222" cy="3630232"/>
            <a:chOff x="4353245" y="1079755"/>
            <a:chExt cx="4104222" cy="2398206"/>
          </a:xfrm>
        </p:grpSpPr>
        <p:grpSp>
          <p:nvGrpSpPr>
            <p:cNvPr id="590" name="Google Shape;590;p57"/>
            <p:cNvGrpSpPr/>
            <p:nvPr/>
          </p:nvGrpSpPr>
          <p:grpSpPr>
            <a:xfrm>
              <a:off x="4405546" y="1079755"/>
              <a:ext cx="4039176" cy="680627"/>
              <a:chOff x="4405396" y="1572255"/>
              <a:chExt cx="4039176" cy="680627"/>
            </a:xfrm>
          </p:grpSpPr>
          <p:sp>
            <p:nvSpPr>
              <p:cNvPr id="591" name="Google Shape;591;p57"/>
              <p:cNvSpPr txBox="1"/>
              <p:nvPr/>
            </p:nvSpPr>
            <p:spPr>
              <a:xfrm>
                <a:off x="4798372" y="1722782"/>
                <a:ext cx="36462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Waitrose (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+6.3%</a:t>
                </a:r>
                <a:r>
                  <a:rPr lang="en-GB" sz="1100" b="1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)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is also benefiting from the return to stores and heavy vouchering £12 off £60 and as the demographic profile is older, many shoppers will have needed to shop online over the last year. </a:t>
                </a:r>
              </a:p>
            </p:txBody>
          </p:sp>
          <p:sp>
            <p:nvSpPr>
              <p:cNvPr id="592" name="Google Shape;592;p57"/>
              <p:cNvSpPr txBox="1"/>
              <p:nvPr/>
            </p:nvSpPr>
            <p:spPr>
              <a:xfrm>
                <a:off x="4405396" y="1572255"/>
                <a:ext cx="548700" cy="53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dirty="0">
                    <a:solidFill>
                      <a:srgbClr val="FFFFFF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rPr>
                  <a:t>4</a:t>
                </a:r>
                <a:endParaRPr sz="1200" b="1" i="0" u="none" strike="noStrike" cap="none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593" name="Google Shape;593;p57"/>
            <p:cNvGrpSpPr/>
            <p:nvPr/>
          </p:nvGrpSpPr>
          <p:grpSpPr>
            <a:xfrm>
              <a:off x="4412866" y="1655633"/>
              <a:ext cx="4044601" cy="1208029"/>
              <a:chOff x="4412716" y="1267341"/>
              <a:chExt cx="4044601" cy="1208029"/>
            </a:xfrm>
          </p:grpSpPr>
          <p:sp>
            <p:nvSpPr>
              <p:cNvPr id="594" name="Google Shape;594;p57"/>
              <p:cNvSpPr txBox="1"/>
              <p:nvPr/>
            </p:nvSpPr>
            <p:spPr>
              <a:xfrm>
                <a:off x="4811117" y="1267341"/>
                <a:ext cx="3646200" cy="12080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lvl="0">
                  <a:spcAft>
                    <a:spcPts val="0"/>
                  </a:spcAft>
                </a:pP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The underlying performance of Co-op (-9.3%) </a:t>
                </a:r>
                <a:r>
                  <a:rPr lang="en-GB" sz="1100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and</a:t>
                </a:r>
                <a:r>
                  <a:rPr lang="en-GB" sz="1100" b="1" dirty="0">
                    <a:solidFill>
                      <a:schemeClr val="accent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Iceland (-0.8%) 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is perhaps not as weak as the data suggests as they compare against a big boost to sales last year when they were the fastest growing retailers in the 4 weeks to 25</a:t>
                </a:r>
                <a:r>
                  <a:rPr lang="en-GB" sz="1100" baseline="300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th</a:t>
                </a:r>
                <a:r>
                  <a:rPr lang="en-GB" sz="1100" dirty="0">
                    <a:solidFill>
                      <a:schemeClr val="bg1"/>
                    </a:solidFill>
                    <a:effectLst/>
                    <a:latin typeface="Montserrat" panose="00000500000000000000" pitchFamily="2" charset="0"/>
                    <a:ea typeface="Times New Roman" panose="02020603050405020304" pitchFamily="18" charset="0"/>
                  </a:rPr>
                  <a:t> April (+16% and +18% respectively).</a:t>
                </a:r>
                <a:endParaRPr sz="1100" dirty="0">
                  <a:solidFill>
                    <a:schemeClr val="bg1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95" name="Google Shape;595;p57"/>
              <p:cNvSpPr txBox="1"/>
              <p:nvPr/>
            </p:nvSpPr>
            <p:spPr>
              <a:xfrm>
                <a:off x="4412716" y="1492426"/>
                <a:ext cx="319363" cy="280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 b="1" i="0" u="none" strike="noStrike" cap="none" dirty="0">
                    <a:solidFill>
                      <a:srgbClr val="FFFFFF"/>
                    </a:solidFill>
                    <a:latin typeface="Montserrat" panose="00000500000000000000" pitchFamily="2" charset="0"/>
                    <a:ea typeface="Montserrat"/>
                    <a:cs typeface="Montserrat"/>
                    <a:sym typeface="Montserrat"/>
                  </a:rPr>
                  <a:t>5</a:t>
                </a:r>
                <a:endParaRPr sz="1200" b="1" i="0" u="none" strike="noStrike" cap="none" dirty="0">
                  <a:solidFill>
                    <a:srgbClr val="FFFFFF"/>
                  </a:solidFill>
                  <a:latin typeface="Montserrat" panose="00000500000000000000" pitchFamily="2" charset="0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598" name="Google Shape;598;p57"/>
            <p:cNvSpPr txBox="1"/>
            <p:nvPr/>
          </p:nvSpPr>
          <p:spPr>
            <a:xfrm>
              <a:off x="4353245" y="2947861"/>
              <a:ext cx="548700" cy="5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i="0" u="none" strike="noStrike" cap="none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355941BB-AF8A-4FCF-A8A7-5097730522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Total Till, Nielsen Homescan FMCG</a:t>
            </a:r>
          </a:p>
        </p:txBody>
      </p:sp>
      <p:sp>
        <p:nvSpPr>
          <p:cNvPr id="603" name="Google Shape;603;p57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698516" cy="48484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800" b="1" cap="none" dirty="0">
                <a:solidFill>
                  <a:schemeClr val="bg1"/>
                </a:solidFill>
                <a:latin typeface="Montserrat" panose="00000500000000000000" pitchFamily="2" charset="0"/>
              </a:rPr>
              <a:t>With hospitality </a:t>
            </a:r>
            <a:r>
              <a:rPr lang="en-PH" sz="1800" dirty="0">
                <a:solidFill>
                  <a:schemeClr val="bg1"/>
                </a:solidFill>
                <a:latin typeface="Montserrat" panose="00000500000000000000" pitchFamily="2" charset="0"/>
              </a:rPr>
              <a:t>still restricted, </a:t>
            </a:r>
            <a:r>
              <a:rPr lang="en-PH" sz="1800" b="1" cap="none" dirty="0">
                <a:solidFill>
                  <a:schemeClr val="bg1"/>
                </a:solidFill>
                <a:latin typeface="Montserrat" panose="00000500000000000000" pitchFamily="2" charset="0"/>
              </a:rPr>
              <a:t>Supermarkets benefited once again</a:t>
            </a:r>
            <a:endParaRPr lang="en-P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Google Shape;592;p57">
            <a:extLst>
              <a:ext uri="{FF2B5EF4-FFF2-40B4-BE49-F238E27FC236}">
                <a16:creationId xmlns:a16="http://schemas.microsoft.com/office/drawing/2014/main" id="{DB4E6097-C9C7-4EF9-8DDE-F9829733CCAA}"/>
              </a:ext>
            </a:extLst>
          </p:cNvPr>
          <p:cNvSpPr txBox="1"/>
          <p:nvPr/>
        </p:nvSpPr>
        <p:spPr>
          <a:xfrm>
            <a:off x="349205" y="3248527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3</a:t>
            </a:r>
            <a:endParaRPr sz="12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4B6071-1F84-44FE-937A-8587A5B87DA1}"/>
              </a:ext>
            </a:extLst>
          </p:cNvPr>
          <p:cNvSpPr txBox="1"/>
          <p:nvPr/>
        </p:nvSpPr>
        <p:spPr>
          <a:xfrm>
            <a:off x="445636" y="3323983"/>
            <a:ext cx="386071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Within the major supermarkets,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Sainsbury (+6.9%)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is currently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leading the top4 and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ASDA (+5.4%)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improving against a poor year ago performance.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Morrisons (+4.1%)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also has an improving sales trend in the last 4 weeks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(12 weeks growth is </a:t>
            </a:r>
            <a:r>
              <a:rPr lang="en-GB" sz="11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+2.9%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)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whereas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Tesco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growth of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+2.1%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is broadly unchanged over the last 12 weeks (</a:t>
            </a:r>
            <a:r>
              <a:rPr lang="en-GB" sz="11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+1.9%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23" name="Google Shape;591;p57">
            <a:extLst>
              <a:ext uri="{FF2B5EF4-FFF2-40B4-BE49-F238E27FC236}">
                <a16:creationId xmlns:a16="http://schemas.microsoft.com/office/drawing/2014/main" id="{828614FF-C5D7-41CF-AB21-298FEEBA0F96}"/>
              </a:ext>
            </a:extLst>
          </p:cNvPr>
          <p:cNvSpPr txBox="1"/>
          <p:nvPr/>
        </p:nvSpPr>
        <p:spPr>
          <a:xfrm>
            <a:off x="5052164" y="3616631"/>
            <a:ext cx="3646200" cy="80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>
              <a:spcAft>
                <a:spcPts val="0"/>
              </a:spcAft>
            </a:pP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Ocado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has begun to lap last year’s high comparatives and has seen FMCG growth slow to just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+20%</a:t>
            </a:r>
            <a:r>
              <a:rPr lang="en-GB" sz="11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in the last 12 weeks (Homescan), ahead of new capacity coming on board later this year.</a:t>
            </a:r>
          </a:p>
        </p:txBody>
      </p:sp>
      <p:sp>
        <p:nvSpPr>
          <p:cNvPr id="24" name="Google Shape;595;p57">
            <a:extLst>
              <a:ext uri="{FF2B5EF4-FFF2-40B4-BE49-F238E27FC236}">
                <a16:creationId xmlns:a16="http://schemas.microsoft.com/office/drawing/2014/main" id="{760251DF-C00C-4BF5-A875-72A164B398A9}"/>
              </a:ext>
            </a:extLst>
          </p:cNvPr>
          <p:cNvSpPr txBox="1"/>
          <p:nvPr/>
        </p:nvSpPr>
        <p:spPr>
          <a:xfrm>
            <a:off x="4625632" y="3566696"/>
            <a:ext cx="319363" cy="42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0" u="none" strike="noStrike" cap="none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6</a:t>
            </a:r>
            <a:endParaRPr sz="12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6659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Placeholder 8"/>
          <p:cNvGraphicFramePr>
            <a:graphicFrameLocks noGrp="1"/>
          </p:cNvGraphicFramePr>
          <p:nvPr>
            <p:ph type="chart" sz="quarter" idx="4294967295"/>
          </p:nvPr>
        </p:nvGraphicFramePr>
        <p:xfrm>
          <a:off x="293563" y="1707654"/>
          <a:ext cx="8640762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 Placeholder 6"/>
          <p:cNvSpPr>
            <a:spLocks noGrp="1"/>
          </p:cNvSpPr>
          <p:nvPr>
            <p:ph type="body" idx="4294967295"/>
          </p:nvPr>
        </p:nvSpPr>
        <p:spPr>
          <a:xfrm>
            <a:off x="197858" y="4710504"/>
            <a:ext cx="4572000" cy="522287"/>
          </a:xfrm>
        </p:spPr>
        <p:txBody>
          <a:bodyPr/>
          <a:lstStyle/>
          <a:p>
            <a:pPr marL="114300" indent="0" eaLnBrk="1" hangingPunct="1">
              <a:spcBef>
                <a:spcPct val="0"/>
              </a:spcBef>
              <a:buNone/>
            </a:pPr>
            <a:r>
              <a:rPr lang="en-GB" altLang="en-US" sz="600" dirty="0">
                <a:latin typeface="Avenir Next LT Pro" panose="020B0604020202020204" charset="0"/>
                <a:ea typeface="ＭＳ Ｐゴシック" pitchFamily="34" charset="-128"/>
              </a:rPr>
              <a:t>Source:  Nielsen Homescan Grocery Multiples 4w/e</a:t>
            </a:r>
          </a:p>
        </p:txBody>
      </p:sp>
      <p:sp>
        <p:nvSpPr>
          <p:cNvPr id="17" name="Title 27"/>
          <p:cNvSpPr>
            <a:spLocks noGrp="1"/>
          </p:cNvSpPr>
          <p:nvPr>
            <p:ph type="title" idx="4294967295"/>
          </p:nvPr>
        </p:nvSpPr>
        <p:spPr>
          <a:xfrm>
            <a:off x="120637" y="339502"/>
            <a:ext cx="9061028" cy="633412"/>
          </a:xfrm>
        </p:spPr>
        <p:txBody>
          <a:bodyPr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18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Promotional is the highest this year at 21%, boosted by events but remains below the recent peak of 23% in November</a:t>
            </a:r>
            <a:endParaRPr lang="en-GB" sz="1800" b="0" dirty="0">
              <a:solidFill>
                <a:schemeClr val="tx1"/>
              </a:solidFill>
              <a:latin typeface="Avenir Next LT Pro" panose="020B0604020202020204" charset="0"/>
              <a:ea typeface="ＭＳ Ｐゴシック"/>
              <a:cs typeface="ＭＳ Ｐゴシック"/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111407" y="1966805"/>
            <a:ext cx="203200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8180809" y="1936042"/>
            <a:ext cx="514350" cy="519351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b="1" dirty="0">
                <a:solidFill>
                  <a:srgbClr val="00F000"/>
                </a:solidFill>
                <a:latin typeface="Avenir Next LT Pro" panose="020B0604020202020204" charset="0"/>
              </a:rPr>
              <a:t>21%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955832" y="1465574"/>
            <a:ext cx="514350" cy="470468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dirty="0">
                <a:solidFill>
                  <a:srgbClr val="FFFFFF"/>
                </a:solidFill>
                <a:latin typeface="Avenir Next LT Pro" panose="020B0604020202020204" charset="0"/>
              </a:rPr>
              <a:t>26%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698392" y="3025860"/>
            <a:ext cx="188912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541537" y="2448643"/>
            <a:ext cx="514350" cy="497818"/>
          </a:xfrm>
          <a:prstGeom prst="downArrow">
            <a:avLst>
              <a:gd name="adj1" fmla="val 50000"/>
              <a:gd name="adj2" fmla="val 25540"/>
            </a:avLst>
          </a:prstGeom>
          <a:solidFill>
            <a:schemeClr val="tx1"/>
          </a:solidFill>
          <a:ln w="9525">
            <a:solidFill>
              <a:srgbClr val="61636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dirty="0">
                <a:solidFill>
                  <a:srgbClr val="FFFFFF"/>
                </a:solidFill>
                <a:latin typeface="Avenir Next LT Pro" panose="020B0604020202020204" charset="0"/>
              </a:rPr>
              <a:t>16%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3444" y="1116714"/>
            <a:ext cx="152477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rgbClr val="000000"/>
                </a:solidFill>
                <a:ea typeface="ＭＳ Ｐゴシック" pitchFamily="34" charset="-128"/>
              </a:rPr>
              <a:t>% Exp On Offer: FMCG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11560" y="4363642"/>
            <a:ext cx="65915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Avenir Next LT Pro" panose="020B0604020202020204" charset="0"/>
                <a:ea typeface="Arial Unicode MS" pitchFamily="34" charset="-128"/>
                <a:cs typeface="Calibri" pitchFamily="34" charset="0"/>
              </a:rPr>
              <a:t>2019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211960" y="4363642"/>
            <a:ext cx="65915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Avenir Next LT Pro" panose="020B0604020202020204" charset="0"/>
                <a:ea typeface="Arial Unicode MS" pitchFamily="34" charset="-128"/>
                <a:cs typeface="Calibri" pitchFamily="34" charset="0"/>
              </a:rPr>
              <a:t>2020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930993" y="4371950"/>
            <a:ext cx="659155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Clr>
                <a:srgbClr val="000000"/>
              </a:buClr>
              <a:buFont typeface="Arial"/>
              <a:buNone/>
              <a:defRPr/>
            </a:pPr>
            <a:r>
              <a:rPr lang="en-GB" sz="1600" dirty="0">
                <a:solidFill>
                  <a:srgbClr val="FFFFFF"/>
                </a:solidFill>
                <a:latin typeface="Avenir Next LT Pro" panose="020B0604020202020204" charset="0"/>
                <a:ea typeface="Arial Unicode MS" pitchFamily="34" charset="-128"/>
                <a:cs typeface="Calibri" pitchFamily="34" charset="0"/>
              </a:rPr>
              <a:t>2021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8343528" y="2530211"/>
            <a:ext cx="188912" cy="519351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0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131891-A103-4FBD-848A-0183FD008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979" y="4943475"/>
            <a:ext cx="8159100" cy="136437"/>
          </a:xfrm>
        </p:spPr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% Value fmcg sales bought on offer, 4w/e 24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April 2021</a:t>
            </a:r>
          </a:p>
        </p:txBody>
      </p:sp>
      <p:sp>
        <p:nvSpPr>
          <p:cNvPr id="1292" name="Google Shape;1292;p93"/>
          <p:cNvSpPr txBox="1">
            <a:spLocks noGrp="1"/>
          </p:cNvSpPr>
          <p:nvPr>
            <p:ph type="title"/>
          </p:nvPr>
        </p:nvSpPr>
        <p:spPr>
          <a:xfrm>
            <a:off x="357979" y="103910"/>
            <a:ext cx="8655392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Comparing against the all time low of last April, </a:t>
            </a:r>
            <a:r>
              <a:rPr lang="en-PH" dirty="0">
                <a:solidFill>
                  <a:schemeClr val="accent1"/>
                </a:solidFill>
                <a:latin typeface="Montserrat" panose="00000500000000000000" pitchFamily="2" charset="0"/>
              </a:rPr>
              <a:t>Aldi</a:t>
            </a:r>
            <a:r>
              <a:rPr lang="en-PH" dirty="0">
                <a:latin typeface="Montserrat" panose="00000500000000000000" pitchFamily="2" charset="0"/>
              </a:rPr>
              <a:t> was the </a:t>
            </a:r>
            <a:r>
              <a:rPr lang="en-PH" dirty="0">
                <a:solidFill>
                  <a:schemeClr val="accent1"/>
                </a:solidFill>
                <a:latin typeface="Montserrat" panose="00000500000000000000" pitchFamily="2" charset="0"/>
              </a:rPr>
              <a:t>only</a:t>
            </a:r>
            <a:r>
              <a:rPr lang="en-PH" dirty="0">
                <a:latin typeface="Montserrat" panose="00000500000000000000" pitchFamily="2" charset="0"/>
              </a:rPr>
              <a:t> retailer </a:t>
            </a:r>
            <a:r>
              <a:rPr lang="en-PH" dirty="0">
                <a:solidFill>
                  <a:schemeClr val="accent1"/>
                </a:solidFill>
                <a:latin typeface="Montserrat" panose="00000500000000000000" pitchFamily="2" charset="0"/>
              </a:rPr>
              <a:t>not to see </a:t>
            </a:r>
            <a:r>
              <a:rPr lang="en-PH" dirty="0">
                <a:latin typeface="Montserrat" panose="00000500000000000000" pitchFamily="2" charset="0"/>
              </a:rPr>
              <a:t>spend bought on offer increase</a:t>
            </a:r>
          </a:p>
        </p:txBody>
      </p:sp>
      <p:graphicFrame>
        <p:nvGraphicFramePr>
          <p:cNvPr id="1293" name="Google Shape;1293;p93"/>
          <p:cNvGraphicFramePr/>
          <p:nvPr>
            <p:extLst>
              <p:ext uri="{D42A27DB-BD31-4B8C-83A1-F6EECF244321}">
                <p14:modId xmlns:p14="http://schemas.microsoft.com/office/powerpoint/2010/main" val="4199070264"/>
              </p:ext>
            </p:extLst>
          </p:nvPr>
        </p:nvGraphicFramePr>
        <p:xfrm>
          <a:off x="3807620" y="795652"/>
          <a:ext cx="5205751" cy="4083960"/>
        </p:xfrm>
        <a:graphic>
          <a:graphicData uri="http://schemas.openxmlformats.org/drawingml/2006/table">
            <a:tbl>
              <a:tblPr>
                <a:noFill/>
                <a:tableStyleId>{0DBE4ED3-A11A-413B-A309-AE78DBB60736}</a:tableStyleId>
              </a:tblPr>
              <a:tblGrid>
                <a:gridCol w="1039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%Value</a:t>
                      </a:r>
                      <a:r>
                        <a:rPr lang="en" sz="1100" b="1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 sales bought on offer</a:t>
                      </a:r>
                      <a:endParaRPr sz="11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+/- %</a:t>
                      </a:r>
                      <a:r>
                        <a:rPr lang="en" sz="1100" b="1" baseline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 pts vs last year</a:t>
                      </a:r>
                      <a:endParaRPr sz="11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Ocado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35%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+21%</a:t>
                      </a:r>
                      <a:endParaRPr sz="10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Waitrose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35%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+15%</a:t>
                      </a:r>
                      <a:endParaRPr sz="10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Co-op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0" lvl="0" indent="-292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  <a:tabLst/>
                        <a:defRPr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30%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+7%</a:t>
                      </a:r>
                      <a:endParaRPr sz="10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Morrisons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29%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+4%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M&amp;S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25%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+2%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Tesco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24%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+5%</a:t>
                      </a:r>
                      <a:endParaRPr sz="1000" b="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Iceland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22%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+6%</a:t>
                      </a:r>
                      <a:endParaRPr sz="10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Sainsbury’s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21%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+9%</a:t>
                      </a:r>
                      <a:endParaRPr sz="1000" b="1" dirty="0">
                        <a:solidFill>
                          <a:schemeClr val="accent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ASDA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19%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+4%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Lidl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11%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b="0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+3%</a:t>
                      </a:r>
                      <a:endParaRPr sz="1000" b="0" dirty="0">
                        <a:solidFill>
                          <a:schemeClr val="bg1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1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Aldi</a:t>
                      </a:r>
                      <a:endParaRPr sz="1000" b="1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4%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6576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Montserrat Light"/>
                        <a:buChar char="■"/>
                      </a:pPr>
                      <a:r>
                        <a:rPr lang="en-GB" sz="1000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Montserrat Light"/>
                          <a:cs typeface="Montserrat Light"/>
                          <a:sym typeface="Montserrat Light"/>
                        </a:rPr>
                        <a:t>0%</a:t>
                      </a:r>
                      <a:endParaRPr sz="1000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214E7B5-A926-498C-AEAF-DB2A97ABA9AC}"/>
              </a:ext>
            </a:extLst>
          </p:cNvPr>
          <p:cNvGrpSpPr/>
          <p:nvPr/>
        </p:nvGrpSpPr>
        <p:grpSpPr>
          <a:xfrm>
            <a:off x="1203522" y="1926680"/>
            <a:ext cx="1268730" cy="1477328"/>
            <a:chOff x="1087408" y="1563823"/>
            <a:chExt cx="1268730" cy="1477328"/>
          </a:xfrm>
        </p:grpSpPr>
        <p:sp>
          <p:nvSpPr>
            <p:cNvPr id="5" name="TextBox 4"/>
            <p:cNvSpPr txBox="1"/>
            <p:nvPr/>
          </p:nvSpPr>
          <p:spPr>
            <a:xfrm>
              <a:off x="1087408" y="1563823"/>
              <a:ext cx="126873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Avenir Next LT Pro" panose="020B0604020202020204" charset="0"/>
                </a:rPr>
                <a:t>% Value sales bought on offer</a:t>
              </a:r>
            </a:p>
            <a:p>
              <a:endParaRPr lang="en-GB" sz="1000" dirty="0">
                <a:latin typeface="Avenir Next LT Pro" panose="020B0604020202020204" charset="0"/>
              </a:endParaRPr>
            </a:p>
            <a:p>
              <a:endParaRPr lang="en-GB" sz="1000" dirty="0">
                <a:latin typeface="Avenir Next LT Pro" panose="020B0604020202020204" charset="0"/>
              </a:endParaRPr>
            </a:p>
            <a:p>
              <a:endParaRPr lang="en-GB" sz="1000" dirty="0">
                <a:latin typeface="Avenir Next LT Pro" panose="020B0604020202020204" charset="0"/>
              </a:endParaRPr>
            </a:p>
            <a:p>
              <a:endParaRPr lang="en-GB" sz="1000" dirty="0">
                <a:latin typeface="Avenir Next LT Pro" panose="020B0604020202020204" charset="0"/>
              </a:endParaRPr>
            </a:p>
            <a:p>
              <a:endParaRPr lang="en-GB" sz="1000" dirty="0">
                <a:latin typeface="Avenir Next LT Pro" panose="020B0604020202020204" charset="0"/>
              </a:endParaRPr>
            </a:p>
            <a:p>
              <a:r>
                <a:rPr lang="en-GB" sz="1000" dirty="0">
                  <a:latin typeface="Montserrat" panose="00000500000000000000" pitchFamily="2" charset="0"/>
                </a:rPr>
                <a:t>Grocery</a:t>
              </a:r>
              <a:r>
                <a:rPr lang="en-GB" sz="1000" dirty="0">
                  <a:latin typeface="Avenir Next LT Pro" panose="020B0604020202020204" charset="0"/>
                </a:rPr>
                <a:t> Multiples 21% </a:t>
              </a:r>
              <a:r>
                <a:rPr lang="en-GB" sz="1000" dirty="0">
                  <a:solidFill>
                    <a:schemeClr val="tx1"/>
                  </a:solidFill>
                  <a:latin typeface="Avenir Next LT Pro" panose="020B0604020202020204" charset="0"/>
                </a:rPr>
                <a:t>(</a:t>
              </a:r>
              <a:r>
                <a:rPr lang="en-GB" sz="1000" b="1" dirty="0">
                  <a:solidFill>
                    <a:schemeClr val="tx1"/>
                  </a:solidFill>
                  <a:latin typeface="Avenir Next LT Pro" panose="020B0604020202020204" charset="0"/>
                </a:rPr>
                <a:t>+5%</a:t>
              </a:r>
              <a:r>
                <a:rPr lang="en-GB" sz="1000" dirty="0">
                  <a:solidFill>
                    <a:schemeClr val="tx1"/>
                  </a:solidFill>
                  <a:latin typeface="Avenir Next LT Pro" panose="020B0604020202020204" charset="0"/>
                </a:rPr>
                <a:t> </a:t>
              </a:r>
              <a:r>
                <a:rPr lang="en-GB" sz="1000" dirty="0">
                  <a:latin typeface="Avenir Next LT Pro" panose="020B0604020202020204" charset="0"/>
                </a:rPr>
                <a:t>points)</a:t>
              </a:r>
            </a:p>
          </p:txBody>
        </p:sp>
        <p:pic>
          <p:nvPicPr>
            <p:cNvPr id="9" name="Google Shape;833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8925" y="1993424"/>
              <a:ext cx="413675" cy="618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58382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49" y="321653"/>
            <a:ext cx="8557121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sz="1800" dirty="0">
                <a:solidFill>
                  <a:schemeClr val="tx1"/>
                </a:solidFill>
                <a:latin typeface="Montserrat" panose="00000500000000000000" pitchFamily="2" charset="0"/>
                <a:ea typeface="MS PGothic" pitchFamily="34" charset="-128"/>
                <a:cs typeface="Calibri" pitchFamily="34" charset="0"/>
              </a:rPr>
              <a:t>April brought food deflation for the first time since January 2017, a result of fewer promotions last year as retailers focussed on availability </a:t>
            </a:r>
            <a:endParaRPr lang="en-PH" sz="1800" dirty="0">
              <a:latin typeface="Montserrat" panose="000005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BRC-NielsenIQ Shop Price Index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767205"/>
              </p:ext>
            </p:extLst>
          </p:nvPr>
        </p:nvGraphicFramePr>
        <p:xfrm>
          <a:off x="354650" y="1377108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0182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149"/>
          <p:cNvSpPr txBox="1">
            <a:spLocks noGrp="1"/>
          </p:cNvSpPr>
          <p:nvPr>
            <p:ph type="ctrTitle"/>
          </p:nvPr>
        </p:nvSpPr>
        <p:spPr>
          <a:xfrm>
            <a:off x="1466670" y="1594079"/>
            <a:ext cx="6351147" cy="1389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2000" b="0" dirty="0">
                <a:latin typeface="Montserrat" panose="00000500000000000000" pitchFamily="2" charset="0"/>
              </a:rPr>
              <a:t>From 17</a:t>
            </a:r>
            <a:r>
              <a:rPr lang="en-PH" sz="2000" b="0" baseline="30000" dirty="0">
                <a:latin typeface="Montserrat" panose="00000500000000000000" pitchFamily="2" charset="0"/>
              </a:rPr>
              <a:t>th</a:t>
            </a:r>
            <a:r>
              <a:rPr lang="en-PH" sz="2000" b="0" dirty="0">
                <a:latin typeface="Montserrat" panose="00000500000000000000" pitchFamily="2" charset="0"/>
              </a:rPr>
              <a:t> May </a:t>
            </a:r>
            <a:r>
              <a:rPr lang="en-PH" sz="2000" dirty="0">
                <a:solidFill>
                  <a:schemeClr val="accent1"/>
                </a:solidFill>
                <a:latin typeface="Montserrat" panose="00000500000000000000" pitchFamily="2" charset="0"/>
              </a:rPr>
              <a:t>hospitality</a:t>
            </a:r>
            <a:r>
              <a:rPr lang="en-PH" sz="2000" b="0" dirty="0">
                <a:latin typeface="Montserrat" panose="00000500000000000000" pitchFamily="2" charset="0"/>
              </a:rPr>
              <a:t> </a:t>
            </a:r>
            <a:r>
              <a:rPr lang="en-PH" sz="2000" dirty="0">
                <a:solidFill>
                  <a:schemeClr val="accent1"/>
                </a:solidFill>
                <a:latin typeface="Montserrat" panose="00000500000000000000" pitchFamily="2" charset="0"/>
              </a:rPr>
              <a:t>will welcome </a:t>
            </a:r>
            <a:r>
              <a:rPr lang="en-PH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shoppers back </a:t>
            </a:r>
            <a:r>
              <a:rPr lang="en-PH" sz="2000" dirty="0">
                <a:solidFill>
                  <a:schemeClr val="accent1"/>
                </a:solidFill>
                <a:latin typeface="Montserrat" panose="00000500000000000000" pitchFamily="2" charset="0"/>
              </a:rPr>
              <a:t>indoors</a:t>
            </a:r>
            <a:r>
              <a:rPr lang="en-PH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 for the first time, since Christmas and </a:t>
            </a:r>
            <a:r>
              <a:rPr lang="en-PH" sz="2000" dirty="0">
                <a:solidFill>
                  <a:schemeClr val="accent1"/>
                </a:solidFill>
                <a:latin typeface="Montserrat" panose="00000500000000000000" pitchFamily="2" charset="0"/>
              </a:rPr>
              <a:t>discretionary spend </a:t>
            </a:r>
            <a:r>
              <a:rPr lang="en-PH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is expected to </a:t>
            </a:r>
            <a:r>
              <a:rPr lang="en-PH" sz="2000" dirty="0">
                <a:solidFill>
                  <a:schemeClr val="accent1"/>
                </a:solidFill>
                <a:latin typeface="Montserrat" panose="00000500000000000000" pitchFamily="2" charset="0"/>
              </a:rPr>
              <a:t>revert</a:t>
            </a:r>
            <a:r>
              <a:rPr lang="en-PH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 back to café’s, pubs and restaurants.</a:t>
            </a:r>
            <a:endParaRPr lang="en-PH" sz="1800" b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36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DAC9FA-9505-4651-822C-6733934A1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2182" name="Google Shape;2182;p134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Easter Special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CD56075-D1C3-4820-97B5-06412A9A374A}"/>
              </a:ext>
            </a:extLst>
          </p:cNvPr>
          <p:cNvSpPr txBox="1">
            <a:spLocks/>
          </p:cNvSpPr>
          <p:nvPr/>
        </p:nvSpPr>
        <p:spPr>
          <a:xfrm>
            <a:off x="465644" y="4183343"/>
            <a:ext cx="7560840" cy="53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>
              <a:spcBef>
                <a:spcPct val="0"/>
              </a:spcBef>
            </a:pPr>
            <a:r>
              <a:rPr lang="en-GB" altLang="en-US" sz="800" dirty="0"/>
              <a:t>Source:  NielsenIQ Scantrack 2w/e 10</a:t>
            </a:r>
            <a:r>
              <a:rPr lang="en-GB" altLang="en-US" sz="800" baseline="30000" dirty="0"/>
              <a:t>th</a:t>
            </a:r>
            <a:r>
              <a:rPr lang="en-GB" altLang="en-US" sz="800" dirty="0"/>
              <a:t> April 2021 vs 2w/e 18</a:t>
            </a:r>
            <a:r>
              <a:rPr lang="en-GB" altLang="en-US" sz="800" baseline="30000" dirty="0"/>
              <a:t>th</a:t>
            </a:r>
            <a:r>
              <a:rPr lang="en-GB" altLang="en-US" sz="800" dirty="0"/>
              <a:t> April 2020</a:t>
            </a:r>
          </a:p>
          <a:p>
            <a:pPr marL="114300">
              <a:spcBef>
                <a:spcPct val="0"/>
              </a:spcBef>
            </a:pPr>
            <a:r>
              <a:rPr lang="en-GB" altLang="en-US" sz="800" dirty="0"/>
              <a:t>Homescan SOTN Survey Feb 2021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137C76-8961-4579-8F05-B038D8444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725" y="155275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6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13" y="3371726"/>
            <a:ext cx="4124045" cy="1174200"/>
          </a:xfrm>
        </p:spPr>
        <p:txBody>
          <a:bodyPr/>
          <a:lstStyle/>
          <a:p>
            <a:r>
              <a:rPr lang="en-GB" sz="2800" dirty="0"/>
              <a:t>What happened? Overview</a:t>
            </a:r>
          </a:p>
        </p:txBody>
      </p:sp>
    </p:spTree>
    <p:extLst>
      <p:ext uri="{BB962C8B-B14F-4D97-AF65-F5344CB8AC3E}">
        <p14:creationId xmlns:p14="http://schemas.microsoft.com/office/powerpoint/2010/main" val="2802729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1"/>
          <p:cNvSpPr txBox="1"/>
          <p:nvPr/>
        </p:nvSpPr>
        <p:spPr>
          <a:xfrm>
            <a:off x="356660" y="122553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</a:t>
            </a:r>
            <a:endParaRPr sz="3000" b="1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74" name="Google Shape;674;p61"/>
          <p:cNvSpPr txBox="1"/>
          <p:nvPr/>
        </p:nvSpPr>
        <p:spPr>
          <a:xfrm>
            <a:off x="3225111" y="122553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</a:t>
            </a:r>
            <a:endParaRPr sz="3000" b="1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75" name="Google Shape;675;p61"/>
          <p:cNvSpPr txBox="1"/>
          <p:nvPr/>
        </p:nvSpPr>
        <p:spPr>
          <a:xfrm>
            <a:off x="6093575" y="122553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3</a:t>
            </a:r>
            <a:endParaRPr sz="3000" b="1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76" name="Google Shape;676;p61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Easter became a planned and focal point for many to spruce up their homes and celebrate Lockdown easing ..</a:t>
            </a:r>
            <a:endParaRPr sz="1900" b="1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77" name="Google Shape;677;p61"/>
          <p:cNvSpPr txBox="1"/>
          <p:nvPr/>
        </p:nvSpPr>
        <p:spPr>
          <a:xfrm>
            <a:off x="354650" y="1813366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 2020, Easter was subdued as families celebrated alone, </a:t>
            </a:r>
            <a:r>
              <a:rPr lang="en-GB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 2021 the event marked a new beginning </a:t>
            </a:r>
            <a:r>
              <a:rPr lang="en-GB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and many were re-united with family and friends for the first time since Christmas!</a:t>
            </a:r>
            <a:endParaRPr sz="1200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678" name="Google Shape;678;p61"/>
          <p:cNvCxnSpPr/>
          <p:nvPr/>
        </p:nvCxnSpPr>
        <p:spPr>
          <a:xfrm>
            <a:off x="338424" y="175574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61"/>
          <p:cNvCxnSpPr/>
          <p:nvPr/>
        </p:nvCxnSpPr>
        <p:spPr>
          <a:xfrm>
            <a:off x="3215999" y="175574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61"/>
          <p:cNvCxnSpPr/>
          <p:nvPr/>
        </p:nvCxnSpPr>
        <p:spPr>
          <a:xfrm>
            <a:off x="6093574" y="175574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1" name="Google Shape;681;p61"/>
          <p:cNvSpPr txBox="1"/>
          <p:nvPr/>
        </p:nvSpPr>
        <p:spPr>
          <a:xfrm>
            <a:off x="3311322" y="1760383"/>
            <a:ext cx="2818092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This year, the % of shoppers celebrating Easter is expected to return to pre-Covid levels of 40%*.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Despite the 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early</a:t>
            </a: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Easter, 13 weeks, Easter Egg sales overall matched 2019 late Easter, 16 weeks.</a:t>
            </a:r>
            <a:endParaRPr sz="1200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2" name="Google Shape;682;p61"/>
          <p:cNvSpPr txBox="1"/>
          <p:nvPr/>
        </p:nvSpPr>
        <p:spPr>
          <a:xfrm>
            <a:off x="6224737" y="178184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Combining Easter week with the week after that typically sees a a drop in sales, shoppers spent 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13% more </a:t>
            </a: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and on Easter related items this surged to 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+37%!</a:t>
            </a:r>
            <a:endParaRPr sz="12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3" name="Google Shape;683;p61"/>
          <p:cNvSpPr txBox="1"/>
          <p:nvPr/>
        </p:nvSpPr>
        <p:spPr>
          <a:xfrm>
            <a:off x="356660" y="3081950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4</a:t>
            </a:r>
            <a:endParaRPr sz="3000" b="1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4" name="Google Shape;684;p61"/>
          <p:cNvSpPr txBox="1"/>
          <p:nvPr/>
        </p:nvSpPr>
        <p:spPr>
          <a:xfrm>
            <a:off x="3225111" y="3088985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5</a:t>
            </a:r>
            <a:endParaRPr sz="3000" b="1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5" name="Google Shape;685;p61"/>
          <p:cNvSpPr txBox="1"/>
          <p:nvPr/>
        </p:nvSpPr>
        <p:spPr>
          <a:xfrm>
            <a:off x="6093575" y="300928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6</a:t>
            </a:r>
            <a:endParaRPr sz="3000" b="1" i="0" u="none" strike="noStrike" cap="none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6" name="Google Shape;686;p61"/>
          <p:cNvSpPr txBox="1"/>
          <p:nvPr/>
        </p:nvSpPr>
        <p:spPr>
          <a:xfrm>
            <a:off x="361857" y="3610280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Drink </a:t>
            </a: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was the category shoppers spent the most on, a reminder that food &amp; drink retailers are still 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benefiting </a:t>
            </a: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from the 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shift</a:t>
            </a: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 spend from hospitality</a:t>
            </a: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.</a:t>
            </a:r>
            <a:endParaRPr sz="1200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687" name="Google Shape;687;p61"/>
          <p:cNvCxnSpPr/>
          <p:nvPr/>
        </p:nvCxnSpPr>
        <p:spPr>
          <a:xfrm>
            <a:off x="338424" y="353949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8" name="Google Shape;688;p61"/>
          <p:cNvCxnSpPr/>
          <p:nvPr/>
        </p:nvCxnSpPr>
        <p:spPr>
          <a:xfrm>
            <a:off x="3215999" y="353949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9" name="Google Shape;689;p61"/>
          <p:cNvCxnSpPr/>
          <p:nvPr/>
        </p:nvCxnSpPr>
        <p:spPr>
          <a:xfrm>
            <a:off x="6093574" y="353949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0" name="Google Shape;690;p61"/>
          <p:cNvSpPr txBox="1"/>
          <p:nvPr/>
        </p:nvSpPr>
        <p:spPr>
          <a:xfrm>
            <a:off x="3340957" y="3608106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With treasured re-unions, the biggest uplift in spend was for 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gifting</a:t>
            </a: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, boosted by 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Clothing +158% </a:t>
            </a: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as shoppers replenished their wardrobes and 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Cut Flowers +105%.</a:t>
            </a:r>
            <a:endParaRPr sz="12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91" name="Google Shape;691;p61"/>
          <p:cNvSpPr txBox="1"/>
          <p:nvPr/>
        </p:nvSpPr>
        <p:spPr>
          <a:xfrm>
            <a:off x="6294386" y="3608106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This year was an atypical Easter, with alfresco dining and a focus on home, next year all being well more ‘</a:t>
            </a:r>
            <a:r>
              <a:rPr lang="en" sz="12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normal</a:t>
            </a:r>
            <a:r>
              <a:rPr lang="en" sz="1200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’ traditions should return.</a:t>
            </a:r>
            <a:endParaRPr sz="1200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827CC-E2F7-4C96-85B3-10C36F8B44F1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and *Homescan SOTN Survey</a:t>
            </a:r>
          </a:p>
        </p:txBody>
      </p:sp>
    </p:spTree>
    <p:extLst>
      <p:ext uri="{BB962C8B-B14F-4D97-AF65-F5344CB8AC3E}">
        <p14:creationId xmlns:p14="http://schemas.microsoft.com/office/powerpoint/2010/main" val="555427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126"/>
          <p:cNvSpPr txBox="1"/>
          <p:nvPr/>
        </p:nvSpPr>
        <p:spPr>
          <a:xfrm>
            <a:off x="1061550" y="2205414"/>
            <a:ext cx="267092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 2020,</a:t>
            </a:r>
            <a:r>
              <a:rPr lang="en" sz="1200" b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47% </a:t>
            </a:r>
            <a:r>
              <a:rPr lang="en" sz="12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of households with children (31% of all shoppers) claimed to have bought</a:t>
            </a:r>
            <a:r>
              <a:rPr lang="en" sz="1200" b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extra or special items </a:t>
            </a:r>
            <a:r>
              <a:rPr lang="en" sz="12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 celebrate Easter</a:t>
            </a:r>
            <a:r>
              <a:rPr lang="en-GB" altLang="en-US" sz="1200" dirty="0">
                <a:solidFill>
                  <a:srgbClr val="80076B"/>
                </a:solidFill>
                <a:latin typeface="Montserrat" panose="00000500000000000000" pitchFamily="2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chemeClr val="dk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rgbClr val="1A1A1A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03" name="Google Shape;1703;p12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702264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Shoppers splashed out on Celebratory Food &amp; Drink, as well as gifting and preparations for the home</a:t>
            </a:r>
          </a:p>
        </p:txBody>
      </p:sp>
      <p:cxnSp>
        <p:nvCxnSpPr>
          <p:cNvPr id="1705" name="Google Shape;1705;p126"/>
          <p:cNvCxnSpPr>
            <a:cxnSpLocks/>
          </p:cNvCxnSpPr>
          <p:nvPr/>
        </p:nvCxnSpPr>
        <p:spPr>
          <a:xfrm>
            <a:off x="354550" y="1679053"/>
            <a:ext cx="357737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6" name="Google Shape;1706;p126"/>
          <p:cNvSpPr txBox="1"/>
          <p:nvPr/>
        </p:nvSpPr>
        <p:spPr>
          <a:xfrm>
            <a:off x="354650" y="1225620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Total Store Sales +13.1% v last Easter#</a:t>
            </a:r>
            <a:br>
              <a:rPr lang="en" sz="1100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1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Total Store Read, Grocery Multiples 2w/e 10Apr21</a:t>
            </a:r>
            <a:endParaRPr sz="110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708" name="Google Shape;1708;p126"/>
          <p:cNvGrpSpPr/>
          <p:nvPr/>
        </p:nvGrpSpPr>
        <p:grpSpPr>
          <a:xfrm>
            <a:off x="204577" y="2134849"/>
            <a:ext cx="674029" cy="307800"/>
            <a:chOff x="3272277" y="2468249"/>
            <a:chExt cx="674029" cy="307800"/>
          </a:xfrm>
        </p:grpSpPr>
        <p:sp>
          <p:nvSpPr>
            <p:cNvPr id="1709" name="Google Shape;1709;p126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126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126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BB5A74D3-8CC7-4CCC-A907-80ACBD773D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99597591"/>
                  </p:ext>
                </p:extLst>
              </p:nvPr>
            </p:nvGraphicFramePr>
            <p:xfrm>
              <a:off x="4002772" y="1712629"/>
              <a:ext cx="4753538" cy="226591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BB5A74D3-8CC7-4CCC-A907-80ACBD773D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2772" y="1712629"/>
                <a:ext cx="4753538" cy="2265919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DB1089-80E4-443D-BC8F-BC0635EC87A1}"/>
              </a:ext>
            </a:extLst>
          </p:cNvPr>
          <p:cNvSpPr txBox="1"/>
          <p:nvPr/>
        </p:nvSpPr>
        <p:spPr>
          <a:xfrm>
            <a:off x="6809762" y="3917862"/>
            <a:ext cx="7889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Montserrat" panose="00000500000000000000" pitchFamily="2" charset="0"/>
              </a:rPr>
              <a:t>£1.2Bn</a:t>
            </a:r>
          </a:p>
          <a:p>
            <a:pPr algn="ctr"/>
            <a:r>
              <a:rPr lang="en-GB" sz="1200" dirty="0">
                <a:latin typeface="Montserrat" panose="00000500000000000000" pitchFamily="2" charset="0"/>
              </a:rPr>
              <a:t> +37%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21A78-6712-4E26-8020-777DADAB07E8}"/>
              </a:ext>
            </a:extLst>
          </p:cNvPr>
          <p:cNvSpPr txBox="1"/>
          <p:nvPr/>
        </p:nvSpPr>
        <p:spPr>
          <a:xfrm>
            <a:off x="4252686" y="1525620"/>
            <a:ext cx="213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ontserrat" panose="00000500000000000000" pitchFamily="2" charset="0"/>
              </a:rPr>
              <a:t>Easter Sunday Related Spend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EFE16-9D29-4542-9A3A-FFA49189950D}"/>
              </a:ext>
            </a:extLst>
          </p:cNvPr>
          <p:cNvSpPr txBox="1"/>
          <p:nvPr/>
        </p:nvSpPr>
        <p:spPr>
          <a:xfrm>
            <a:off x="8065206" y="3169225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" panose="00000500000000000000" pitchFamily="2" charset="0"/>
              </a:rPr>
              <a:t>+28%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391F9-3AD6-4C11-BCCA-AB88D992E7C6}"/>
              </a:ext>
            </a:extLst>
          </p:cNvPr>
          <p:cNvSpPr txBox="1"/>
          <p:nvPr/>
        </p:nvSpPr>
        <p:spPr>
          <a:xfrm>
            <a:off x="5590521" y="2666113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" panose="00000500000000000000" pitchFamily="2" charset="0"/>
              </a:rPr>
              <a:t>+58%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90464E-431C-4FC6-B2D0-D4C4E9CCE4E1}"/>
              </a:ext>
            </a:extLst>
          </p:cNvPr>
          <p:cNvSpPr txBox="1"/>
          <p:nvPr/>
        </p:nvSpPr>
        <p:spPr>
          <a:xfrm>
            <a:off x="6518655" y="1493316"/>
            <a:ext cx="5405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" panose="00000500000000000000" pitchFamily="2" charset="0"/>
              </a:rPr>
              <a:t>+45%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17F32E6-7A6A-4706-9676-EE10289C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50" y="4397817"/>
            <a:ext cx="6028848" cy="55396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91425" rIns="0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tabLst/>
              <a:defRPr sz="600" b="0" i="0" u="none" strike="noStrike" cap="none">
                <a:solidFill>
                  <a:schemeClr val="accent5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/>
            </a:pPr>
            <a:r>
              <a:rPr lang="en-GB" altLang="ko-KR" sz="800" dirty="0">
                <a:latin typeface="Montserrat" panose="00000500000000000000" pitchFamily="2" charset="0"/>
                <a:ea typeface="굴림" pitchFamily="50" charset="-127"/>
              </a:rPr>
              <a:t>NielsenIQ Scantrack Grocery Multiples 2w/e 10th April 2021 vs 2w/e 18</a:t>
            </a:r>
            <a:r>
              <a:rPr lang="en-GB" altLang="ko-KR" sz="800" baseline="30000" dirty="0">
                <a:latin typeface="Montserrat" panose="00000500000000000000" pitchFamily="2" charset="0"/>
                <a:ea typeface="굴림" pitchFamily="50" charset="-127"/>
              </a:rPr>
              <a:t>th</a:t>
            </a:r>
            <a:r>
              <a:rPr lang="en-GB" altLang="ko-KR" sz="800" dirty="0">
                <a:latin typeface="Montserrat" panose="00000500000000000000" pitchFamily="2" charset="0"/>
                <a:ea typeface="굴림" pitchFamily="50" charset="-127"/>
              </a:rPr>
              <a:t> April 2020</a:t>
            </a:r>
          </a:p>
          <a:p>
            <a:pPr>
              <a:defRPr/>
            </a:pPr>
            <a:r>
              <a:rPr lang="en-GB" sz="800" dirty="0">
                <a:latin typeface="Montserrat" panose="00000500000000000000" pitchFamily="2" charset="0"/>
              </a:rPr>
              <a:t>*Homescan Survey February 2021 “In 2020, which of the following events did you buy extra or special items for?”</a:t>
            </a:r>
          </a:p>
          <a:p>
            <a:pPr>
              <a:defRPr/>
            </a:pPr>
            <a:r>
              <a:rPr lang="en-GB" altLang="ko-KR" sz="800" dirty="0">
                <a:latin typeface="Montserrat" panose="00000500000000000000" pitchFamily="2" charset="0"/>
                <a:ea typeface="굴림" pitchFamily="50" charset="-127"/>
              </a:rPr>
              <a:t>Easter Sunday related spend definitions please see classifications on chart 35</a:t>
            </a:r>
            <a:endParaRPr lang="en-GB" sz="800" dirty="0">
              <a:latin typeface="Montserrat" panose="00000500000000000000" pitchFamily="2" charset="0"/>
              <a:ea typeface="굴림" pitchFamily="50" charset="-12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98AA2-9BD5-47C4-9555-F6125C68C2B1}"/>
              </a:ext>
            </a:extLst>
          </p:cNvPr>
          <p:cNvSpPr/>
          <p:nvPr/>
        </p:nvSpPr>
        <p:spPr>
          <a:xfrm>
            <a:off x="319090" y="3647002"/>
            <a:ext cx="2590365" cy="530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chemeClr val="tx1"/>
                </a:solidFill>
                <a:latin typeface="Montserrat" panose="00000500000000000000" pitchFamily="2" charset="0"/>
              </a:rPr>
              <a:t>#In 2020, Easter fell 3 weeks into Lockdown 1, whilst helped by the warmer weather, Easter 2020 was a subdued affair with families celebrating alone.</a:t>
            </a:r>
          </a:p>
        </p:txBody>
      </p:sp>
    </p:spTree>
    <p:extLst>
      <p:ext uri="{BB962C8B-B14F-4D97-AF65-F5344CB8AC3E}">
        <p14:creationId xmlns:p14="http://schemas.microsoft.com/office/powerpoint/2010/main" val="1912289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126"/>
          <p:cNvSpPr txBox="1"/>
          <p:nvPr/>
        </p:nvSpPr>
        <p:spPr>
          <a:xfrm>
            <a:off x="354650" y="1381838"/>
            <a:ext cx="3982458" cy="339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£981m, 80% of spend, +33%</a:t>
            </a:r>
            <a:br>
              <a:rPr lang="en" sz="1800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1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Top 4 Easter Categories, Grocery Multiples</a:t>
            </a:r>
            <a:endParaRPr sz="110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03" name="Google Shape;1703;p126"/>
          <p:cNvSpPr txBox="1">
            <a:spLocks noGrp="1"/>
          </p:cNvSpPr>
          <p:nvPr>
            <p:ph type="title"/>
          </p:nvPr>
        </p:nvSpPr>
        <p:spPr>
          <a:xfrm>
            <a:off x="354600" y="200731"/>
            <a:ext cx="8434800" cy="611491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Shoppers spent the most on Drink, whilst Clothing had the strongest uplift in sales as shoppers refreshed their wardrobes ..</a:t>
            </a:r>
          </a:p>
        </p:txBody>
      </p:sp>
      <p:cxnSp>
        <p:nvCxnSpPr>
          <p:cNvPr id="1705" name="Google Shape;1705;p126"/>
          <p:cNvCxnSpPr>
            <a:cxnSpLocks/>
          </p:cNvCxnSpPr>
          <p:nvPr/>
        </p:nvCxnSpPr>
        <p:spPr>
          <a:xfrm>
            <a:off x="354650" y="1870420"/>
            <a:ext cx="3810026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08" name="Google Shape;1708;p126"/>
          <p:cNvGrpSpPr/>
          <p:nvPr/>
        </p:nvGrpSpPr>
        <p:grpSpPr>
          <a:xfrm>
            <a:off x="204577" y="2259544"/>
            <a:ext cx="674029" cy="307800"/>
            <a:chOff x="3272277" y="2468249"/>
            <a:chExt cx="674029" cy="307800"/>
          </a:xfrm>
        </p:grpSpPr>
        <p:sp>
          <p:nvSpPr>
            <p:cNvPr id="1709" name="Google Shape;1709;p126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ontserrat" panose="00000500000000000000" pitchFamily="2" charset="0"/>
              </a:endParaRPr>
            </a:p>
          </p:txBody>
        </p:sp>
        <p:sp>
          <p:nvSpPr>
            <p:cNvPr id="1710" name="Google Shape;1710;p126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ontserrat" panose="00000500000000000000" pitchFamily="2" charset="0"/>
              </a:endParaRPr>
            </a:p>
          </p:txBody>
        </p:sp>
        <p:sp>
          <p:nvSpPr>
            <p:cNvPr id="1711" name="Google Shape;1711;p126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ontserrat" panose="00000500000000000000" pitchFamily="2" charset="0"/>
              </a:endParaRPr>
            </a:p>
          </p:txBody>
        </p:sp>
      </p:grpSp>
      <p:sp>
        <p:nvSpPr>
          <p:cNvPr id="1712" name="Google Shape;1712;p126"/>
          <p:cNvSpPr txBox="1"/>
          <p:nvPr/>
        </p:nvSpPr>
        <p:spPr>
          <a:xfrm>
            <a:off x="1061550" y="2330109"/>
            <a:ext cx="25349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 2020, the top 4 categories accounted for </a:t>
            </a:r>
            <a:r>
              <a:rPr lang="en" sz="1200" b="1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83%</a:t>
            </a:r>
            <a:r>
              <a:rPr lang="en" sz="12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of Easter Spend.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This year shippers spent more on Clothing and Cut Flowers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BB5A74D3-8CC7-4CCC-A907-80ACBD773D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24428700"/>
                  </p:ext>
                </p:extLst>
              </p:nvPr>
            </p:nvGraphicFramePr>
            <p:xfrm>
              <a:off x="4610933" y="2042150"/>
              <a:ext cx="3864869" cy="26368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BB5A74D3-8CC7-4CCC-A907-80ACBD773D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0933" y="2042150"/>
                <a:ext cx="3864869" cy="263682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DB1089-80E4-443D-BC8F-BC0635EC87A1}"/>
              </a:ext>
            </a:extLst>
          </p:cNvPr>
          <p:cNvSpPr txBox="1"/>
          <p:nvPr/>
        </p:nvSpPr>
        <p:spPr>
          <a:xfrm>
            <a:off x="6666420" y="4693479"/>
            <a:ext cx="6511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latin typeface="Montserrat" panose="00000500000000000000" pitchFamily="2" charset="0"/>
              </a:rPr>
              <a:t>£1.2b</a:t>
            </a:r>
          </a:p>
          <a:p>
            <a:pPr algn="ctr"/>
            <a:r>
              <a:rPr lang="en-GB" sz="1200" dirty="0">
                <a:latin typeface="Montserrat" panose="00000500000000000000" pitchFamily="2" charset="0"/>
              </a:rPr>
              <a:t> +37%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21A78-6712-4E26-8020-777DADAB07E8}"/>
              </a:ext>
            </a:extLst>
          </p:cNvPr>
          <p:cNvSpPr txBox="1"/>
          <p:nvPr/>
        </p:nvSpPr>
        <p:spPr>
          <a:xfrm>
            <a:off x="4284618" y="1406427"/>
            <a:ext cx="2209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Montserrat" panose="00000500000000000000" pitchFamily="2" charset="0"/>
              </a:rPr>
              <a:t>Easter Related Spend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EFE16-9D29-4542-9A3A-FFA49189950D}"/>
              </a:ext>
            </a:extLst>
          </p:cNvPr>
          <p:cNvSpPr txBox="1"/>
          <p:nvPr/>
        </p:nvSpPr>
        <p:spPr>
          <a:xfrm>
            <a:off x="8223970" y="2958878"/>
            <a:ext cx="428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+19%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52D709-A356-4FE6-8364-E39B1CE62897}"/>
              </a:ext>
            </a:extLst>
          </p:cNvPr>
          <p:cNvSpPr txBox="1"/>
          <p:nvPr/>
        </p:nvSpPr>
        <p:spPr>
          <a:xfrm>
            <a:off x="7189239" y="4571253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+57%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391F9-3AD6-4C11-BCCA-AB88D992E7C6}"/>
              </a:ext>
            </a:extLst>
          </p:cNvPr>
          <p:cNvSpPr txBox="1"/>
          <p:nvPr/>
        </p:nvSpPr>
        <p:spPr>
          <a:xfrm>
            <a:off x="6049044" y="2123576"/>
            <a:ext cx="486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+126%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90464E-431C-4FC6-B2D0-D4C4E9CCE4E1}"/>
              </a:ext>
            </a:extLst>
          </p:cNvPr>
          <p:cNvSpPr txBox="1"/>
          <p:nvPr/>
        </p:nvSpPr>
        <p:spPr>
          <a:xfrm>
            <a:off x="6330611" y="1975269"/>
            <a:ext cx="5854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+71%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17F32E6-7A6A-4706-9676-EE10289C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29" y="4609840"/>
            <a:ext cx="5551487" cy="3077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91425" rIns="0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tabLst/>
              <a:defRPr sz="600" b="0" i="0" u="none" strike="noStrike" cap="none">
                <a:solidFill>
                  <a:schemeClr val="accent5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/>
            </a:pPr>
            <a:r>
              <a:rPr lang="en-GB" altLang="ko-KR" sz="800" dirty="0">
                <a:latin typeface="Montserrat" panose="00000500000000000000" pitchFamily="2" charset="0"/>
                <a:ea typeface="굴림" pitchFamily="50" charset="-127"/>
              </a:rPr>
              <a:t>NielsenIQ Scantrack Grocery Multiples 2w/e 10th April 2021 vs  w/e w/e 18th April 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4BE464-2929-469B-A34A-B89F4759AD65}"/>
              </a:ext>
            </a:extLst>
          </p:cNvPr>
          <p:cNvSpPr txBox="1"/>
          <p:nvPr/>
        </p:nvSpPr>
        <p:spPr>
          <a:xfrm>
            <a:off x="5897239" y="4263507"/>
            <a:ext cx="489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+158%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BBDAE7-9AA5-46F8-A150-EA99290FBFAE}"/>
              </a:ext>
            </a:extLst>
          </p:cNvPr>
          <p:cNvSpPr txBox="1"/>
          <p:nvPr/>
        </p:nvSpPr>
        <p:spPr>
          <a:xfrm>
            <a:off x="5558204" y="2582608"/>
            <a:ext cx="4908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+105%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1AA1DC-C256-4DF2-AD51-27F6D4E60760}"/>
              </a:ext>
            </a:extLst>
          </p:cNvPr>
          <p:cNvSpPr txBox="1"/>
          <p:nvPr/>
        </p:nvSpPr>
        <p:spPr>
          <a:xfrm>
            <a:off x="5531433" y="3233604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-3%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CB327B-462A-4DF5-AB4C-DBADBDE85A7E}"/>
              </a:ext>
            </a:extLst>
          </p:cNvPr>
          <p:cNvSpPr txBox="1"/>
          <p:nvPr/>
        </p:nvSpPr>
        <p:spPr>
          <a:xfrm>
            <a:off x="5877108" y="2299231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+34%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1F7943-35A5-4309-8A8A-2D5FD27A5078}"/>
              </a:ext>
            </a:extLst>
          </p:cNvPr>
          <p:cNvSpPr txBox="1"/>
          <p:nvPr/>
        </p:nvSpPr>
        <p:spPr>
          <a:xfrm>
            <a:off x="6550303" y="1882003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+69%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392C90-1D08-46C6-B403-2595F35EA567}"/>
              </a:ext>
            </a:extLst>
          </p:cNvPr>
          <p:cNvSpPr txBox="1"/>
          <p:nvPr/>
        </p:nvSpPr>
        <p:spPr>
          <a:xfrm>
            <a:off x="6853828" y="1870420"/>
            <a:ext cx="386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+3%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FA899-45C1-4293-B960-1284D7419702}"/>
              </a:ext>
            </a:extLst>
          </p:cNvPr>
          <p:cNvSpPr txBox="1"/>
          <p:nvPr/>
        </p:nvSpPr>
        <p:spPr>
          <a:xfrm>
            <a:off x="4745912" y="4784378"/>
            <a:ext cx="15135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" dirty="0">
                <a:latin typeface="Montserrat" panose="00000500000000000000" pitchFamily="2" charset="0"/>
              </a:rPr>
              <a:t>* Gardening, DIY, Decorations</a:t>
            </a:r>
          </a:p>
        </p:txBody>
      </p:sp>
    </p:spTree>
    <p:extLst>
      <p:ext uri="{BB962C8B-B14F-4D97-AF65-F5344CB8AC3E}">
        <p14:creationId xmlns:p14="http://schemas.microsoft.com/office/powerpoint/2010/main" val="871214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126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668848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sz="1800" dirty="0">
                <a:latin typeface="Montserrat" panose="00000500000000000000" pitchFamily="2" charset="0"/>
              </a:rPr>
              <a:t>Shoppers celebrated creatively with moveable feasts, drinks and gifting </a:t>
            </a:r>
          </a:p>
        </p:txBody>
      </p:sp>
      <p:sp>
        <p:nvSpPr>
          <p:cNvPr id="1707" name="Google Shape;1707;p126"/>
          <p:cNvSpPr txBox="1">
            <a:spLocks noGrp="1"/>
          </p:cNvSpPr>
          <p:nvPr>
            <p:ph type="subTitle" idx="2"/>
          </p:nvPr>
        </p:nvSpPr>
        <p:spPr>
          <a:xfrm>
            <a:off x="43599" y="646317"/>
            <a:ext cx="8434800" cy="3843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 indent="0"/>
            <a:r>
              <a:rPr lang="en-PH" dirty="0"/>
              <a:t>Cut Flowers and Orchids were popular gifting choices as Grandparents and families re-united over the festive weekend and with Champagne, a popular toast to a new normal!</a:t>
            </a:r>
          </a:p>
        </p:txBody>
      </p:sp>
      <p:cxnSp>
        <p:nvCxnSpPr>
          <p:cNvPr id="1705" name="Google Shape;1705;p126"/>
          <p:cNvCxnSpPr/>
          <p:nvPr/>
        </p:nvCxnSpPr>
        <p:spPr>
          <a:xfrm>
            <a:off x="354650" y="2053296"/>
            <a:ext cx="32418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6" name="Google Shape;1706;p126"/>
          <p:cNvSpPr txBox="1"/>
          <p:nvPr/>
        </p:nvSpPr>
        <p:spPr>
          <a:xfrm>
            <a:off x="354650" y="1588472"/>
            <a:ext cx="38043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£1.2B +37.3%</a:t>
            </a:r>
            <a:br>
              <a:rPr lang="en" sz="1800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100" dirty="0">
                <a:solidFill>
                  <a:schemeClr val="dk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Easter Spend, Grocery Multiples</a:t>
            </a:r>
            <a:endParaRPr sz="1100" dirty="0">
              <a:solidFill>
                <a:srgbClr val="000000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708" name="Google Shape;1708;p126"/>
          <p:cNvGrpSpPr/>
          <p:nvPr/>
        </p:nvGrpSpPr>
        <p:grpSpPr>
          <a:xfrm>
            <a:off x="222286" y="2458992"/>
            <a:ext cx="674029" cy="307800"/>
            <a:chOff x="3272277" y="2468249"/>
            <a:chExt cx="674029" cy="307800"/>
          </a:xfrm>
        </p:grpSpPr>
        <p:sp>
          <p:nvSpPr>
            <p:cNvPr id="1709" name="Google Shape;1709;p126"/>
            <p:cNvSpPr/>
            <p:nvPr/>
          </p:nvSpPr>
          <p:spPr>
            <a:xfrm rot="-8100000">
              <a:off x="3317354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126"/>
            <p:cNvSpPr/>
            <p:nvPr/>
          </p:nvSpPr>
          <p:spPr>
            <a:xfrm rot="-8100000">
              <a:off x="3500468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126"/>
            <p:cNvSpPr/>
            <p:nvPr/>
          </p:nvSpPr>
          <p:spPr>
            <a:xfrm rot="-8100000">
              <a:off x="3683583" y="2513326"/>
              <a:ext cx="217647" cy="217647"/>
            </a:xfrm>
            <a:prstGeom prst="rtTriangle">
              <a:avLst/>
            </a:prstGeom>
            <a:solidFill>
              <a:srgbClr val="00F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12" name="Google Shape;1712;p126"/>
          <p:cNvSpPr txBox="1"/>
          <p:nvPr/>
        </p:nvSpPr>
        <p:spPr>
          <a:xfrm>
            <a:off x="1061550" y="2499420"/>
            <a:ext cx="25349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This</a:t>
            </a:r>
            <a:r>
              <a:rPr lang="en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year shoppers</a:t>
            </a:r>
            <a:r>
              <a:rPr lang="en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spent 22.4% 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of Total Store spend on Easter, this is </a:t>
            </a:r>
            <a:r>
              <a:rPr lang="en" sz="1200" b="1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significantly more 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than last year’s 18.5%, indicating shoppers were much more in t</a:t>
            </a:r>
            <a:r>
              <a:rPr lang="en-GB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he</a:t>
            </a:r>
            <a:r>
              <a:rPr lang="en" sz="1200" dirty="0">
                <a:solidFill>
                  <a:schemeClr val="dk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mindset of celebrating.</a:t>
            </a:r>
            <a:endParaRPr sz="1200" dirty="0">
              <a:solidFill>
                <a:srgbClr val="1A1A1A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B5A74D3-8CC7-4CCC-A907-80ACBD773D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701356"/>
              </p:ext>
            </p:extLst>
          </p:nvPr>
        </p:nvGraphicFramePr>
        <p:xfrm>
          <a:off x="4098699" y="1972031"/>
          <a:ext cx="4631751" cy="223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221A78-6712-4E26-8020-777DADAB07E8}"/>
              </a:ext>
            </a:extLst>
          </p:cNvPr>
          <p:cNvSpPr txBox="1"/>
          <p:nvPr/>
        </p:nvSpPr>
        <p:spPr>
          <a:xfrm>
            <a:off x="4260999" y="1765361"/>
            <a:ext cx="2012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latin typeface="Montserrat" panose="00000500000000000000" pitchFamily="2" charset="0"/>
              </a:rPr>
              <a:t>Growth Easter 2021 vs 2020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517F32E6-7A6A-4706-9676-EE10289C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650" y="4606604"/>
            <a:ext cx="5551487" cy="3077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91425" rIns="0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tabLst/>
              <a:defRPr sz="600" b="0" i="0" u="none" strike="noStrike" cap="none">
                <a:solidFill>
                  <a:schemeClr val="accent5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Font typeface="Montserrat"/>
              <a:buNone/>
              <a:defRPr sz="600" b="0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defRPr/>
            </a:pPr>
            <a:r>
              <a:rPr lang="en-GB" altLang="ko-KR" sz="800" dirty="0">
                <a:latin typeface="Montserrat" panose="00000500000000000000" pitchFamily="2" charset="0"/>
                <a:ea typeface="굴림" pitchFamily="50" charset="-127"/>
              </a:rPr>
              <a:t>NielsenIQ Scantrack Grocery Multiples 2w/e 10th April 2021 vs 18</a:t>
            </a:r>
            <a:r>
              <a:rPr lang="en-GB" altLang="ko-KR" sz="800" baseline="30000" dirty="0">
                <a:latin typeface="Montserrat" panose="00000500000000000000" pitchFamily="2" charset="0"/>
                <a:ea typeface="굴림" pitchFamily="50" charset="-127"/>
              </a:rPr>
              <a:t>th</a:t>
            </a:r>
            <a:r>
              <a:rPr lang="en-GB" altLang="ko-KR" sz="800" dirty="0">
                <a:latin typeface="Montserrat" panose="00000500000000000000" pitchFamily="2" charset="0"/>
                <a:ea typeface="굴림" pitchFamily="50" charset="-127"/>
              </a:rPr>
              <a:t> April 2020</a:t>
            </a:r>
            <a:endParaRPr lang="en-GB" sz="800" dirty="0">
              <a:latin typeface="Montserrat" panose="00000500000000000000" pitchFamily="2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0858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93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Despite the shorter leadup to Easter, sales of Easter Eggs were robust achieving more sales than the 16 week Easter in 2019</a:t>
            </a:r>
            <a:endParaRPr dirty="0"/>
          </a:p>
        </p:txBody>
      </p:sp>
      <p:sp>
        <p:nvSpPr>
          <p:cNvPr id="1277" name="Google Shape;1277;p93"/>
          <p:cNvSpPr txBox="1">
            <a:spLocks noGrp="1"/>
          </p:cNvSpPr>
          <p:nvPr>
            <p:ph type="subTitle" idx="3"/>
          </p:nvPr>
        </p:nvSpPr>
        <p:spPr>
          <a:xfrm>
            <a:off x="354650" y="4857012"/>
            <a:ext cx="8159100" cy="1848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Source:  Nielsen Scantrack Grocery Multiples</a:t>
            </a:r>
            <a:endParaRPr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20079B1-1BF2-42E4-90A2-120AE14FA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02277"/>
              </p:ext>
            </p:extLst>
          </p:nvPr>
        </p:nvGraphicFramePr>
        <p:xfrm>
          <a:off x="808074" y="1675163"/>
          <a:ext cx="7705680" cy="2585720"/>
        </p:xfrm>
        <a:graphic>
          <a:graphicData uri="http://schemas.openxmlformats.org/drawingml/2006/table">
            <a:tbl>
              <a:tblPr firstRow="1" bandRow="1">
                <a:tableStyleId>{0DBE4ED3-A11A-413B-A309-AE78DBB60736}</a:tableStyleId>
              </a:tblPr>
              <a:tblGrid>
                <a:gridCol w="1284280">
                  <a:extLst>
                    <a:ext uri="{9D8B030D-6E8A-4147-A177-3AD203B41FA5}">
                      <a16:colId xmlns:a16="http://schemas.microsoft.com/office/drawing/2014/main" val="158334506"/>
                    </a:ext>
                  </a:extLst>
                </a:gridCol>
                <a:gridCol w="1284280">
                  <a:extLst>
                    <a:ext uri="{9D8B030D-6E8A-4147-A177-3AD203B41FA5}">
                      <a16:colId xmlns:a16="http://schemas.microsoft.com/office/drawing/2014/main" val="2712852835"/>
                    </a:ext>
                  </a:extLst>
                </a:gridCol>
                <a:gridCol w="1284280">
                  <a:extLst>
                    <a:ext uri="{9D8B030D-6E8A-4147-A177-3AD203B41FA5}">
                      <a16:colId xmlns:a16="http://schemas.microsoft.com/office/drawing/2014/main" val="2649614874"/>
                    </a:ext>
                  </a:extLst>
                </a:gridCol>
                <a:gridCol w="1284280">
                  <a:extLst>
                    <a:ext uri="{9D8B030D-6E8A-4147-A177-3AD203B41FA5}">
                      <a16:colId xmlns:a16="http://schemas.microsoft.com/office/drawing/2014/main" val="45292495"/>
                    </a:ext>
                  </a:extLst>
                </a:gridCol>
                <a:gridCol w="1284280">
                  <a:extLst>
                    <a:ext uri="{9D8B030D-6E8A-4147-A177-3AD203B41FA5}">
                      <a16:colId xmlns:a16="http://schemas.microsoft.com/office/drawing/2014/main" val="1543612786"/>
                    </a:ext>
                  </a:extLst>
                </a:gridCol>
                <a:gridCol w="1284280">
                  <a:extLst>
                    <a:ext uri="{9D8B030D-6E8A-4147-A177-3AD203B41FA5}">
                      <a16:colId xmlns:a16="http://schemas.microsoft.com/office/drawing/2014/main" val="175965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Easter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Weeks before Easter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Easter week w/e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YTD sales to Easter week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Easter week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Easter week as % of sales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90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15Apr17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£297m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£104m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908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2018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31Mar18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£302m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£128m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40%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44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20Apr19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£337m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£113m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7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11Apr20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£273m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£88m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32%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4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Montserrat" panose="00000500000000000000" pitchFamily="2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3Apr21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Montserrat" panose="00000500000000000000" pitchFamily="2" charset="0"/>
                        </a:rPr>
                        <a:t>£339m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Montserrat" panose="00000500000000000000" pitchFamily="2" charset="0"/>
                        </a:rPr>
                        <a:t>£104m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Montserrat" panose="00000500000000000000" pitchFamily="2" charset="0"/>
                        </a:rPr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9899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D2D438-5834-422C-A19D-6B9B574D3F92}"/>
              </a:ext>
            </a:extLst>
          </p:cNvPr>
          <p:cNvSpPr txBox="1"/>
          <p:nvPr/>
        </p:nvSpPr>
        <p:spPr>
          <a:xfrm>
            <a:off x="751367" y="1367386"/>
            <a:ext cx="1739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Montserrat" panose="00000500000000000000" pitchFamily="2" charset="0"/>
              </a:rPr>
              <a:t>Easter Egg Sales</a:t>
            </a:r>
          </a:p>
        </p:txBody>
      </p:sp>
    </p:spTree>
    <p:extLst>
      <p:ext uri="{BB962C8B-B14F-4D97-AF65-F5344CB8AC3E}">
        <p14:creationId xmlns:p14="http://schemas.microsoft.com/office/powerpoint/2010/main" val="4085314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14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Easter classifications</a:t>
            </a:r>
          </a:p>
        </p:txBody>
      </p:sp>
      <p:cxnSp>
        <p:nvCxnSpPr>
          <p:cNvPr id="1487" name="Google Shape;1487;p114"/>
          <p:cNvCxnSpPr>
            <a:cxnSpLocks/>
          </p:cNvCxnSpPr>
          <p:nvPr/>
        </p:nvCxnSpPr>
        <p:spPr>
          <a:xfrm flipV="1">
            <a:off x="436716" y="1614895"/>
            <a:ext cx="8025332" cy="31533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88" name="Google Shape;1488;p114"/>
          <p:cNvSpPr txBox="1"/>
          <p:nvPr/>
        </p:nvSpPr>
        <p:spPr>
          <a:xfrm>
            <a:off x="503600" y="1156415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Celebratory Food &amp; Drink</a:t>
            </a:r>
          </a:p>
        </p:txBody>
      </p:sp>
      <p:sp>
        <p:nvSpPr>
          <p:cNvPr id="1489" name="Google Shape;1489;p114"/>
          <p:cNvSpPr txBox="1"/>
          <p:nvPr/>
        </p:nvSpPr>
        <p:spPr>
          <a:xfrm>
            <a:off x="436716" y="1867598"/>
            <a:ext cx="2052176" cy="265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Ale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Lager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Stout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Pre Mix Alcoholic Drinks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Champagne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Sparkling Wine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Still Wine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Chilled Cake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Chilled Bread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Instore Croissants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Instore Doughnut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Instore Other Morning Goods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Plant Hot Cross Buns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Rolls &amp; Baguettes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Dips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Olives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Prep Salad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Sandwiches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Sushi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Prep Fruit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Veg Accompaniments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Frozen Desserts &amp; Cakes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Flavoured Carbs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Beef Joint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Lamb Leg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Lamb Shoulder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Fresh Pork Ribs</a:t>
            </a:r>
          </a:p>
          <a:p>
            <a:pPr lvl="0">
              <a:buSzPts val="1100"/>
            </a:pPr>
            <a:r>
              <a:rPr lang="en-GB" sz="7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Rotisserie</a:t>
            </a:r>
          </a:p>
          <a:p>
            <a:pPr lvl="0">
              <a:buSzPts val="1100"/>
            </a:pPr>
            <a:endParaRPr lang="en-GB" sz="7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0" name="Google Shape;1490;p114"/>
          <p:cNvSpPr/>
          <p:nvPr/>
        </p:nvSpPr>
        <p:spPr>
          <a:xfrm>
            <a:off x="503600" y="1686947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4" name="Google Shape;1494;p114"/>
          <p:cNvSpPr txBox="1"/>
          <p:nvPr/>
        </p:nvSpPr>
        <p:spPr>
          <a:xfrm>
            <a:off x="6040433" y="1131663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Home &amp; Garden</a:t>
            </a:r>
            <a:endParaRPr b="1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5" name="Google Shape;1495;p114"/>
          <p:cNvSpPr txBox="1"/>
          <p:nvPr/>
        </p:nvSpPr>
        <p:spPr>
          <a:xfrm>
            <a:off x="6040433" y="1913709"/>
            <a:ext cx="1875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Décor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Dining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Disposable Tableware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DIY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Easter Decorations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Furniture (including outside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Gardening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Party Accessories</a:t>
            </a:r>
          </a:p>
          <a:p>
            <a:pPr marL="0" lvl="0" indent="0" algn="l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Toys</a:t>
            </a:r>
          </a:p>
        </p:txBody>
      </p:sp>
      <p:sp>
        <p:nvSpPr>
          <p:cNvPr id="1496" name="Google Shape;1496;p114"/>
          <p:cNvSpPr/>
          <p:nvPr/>
        </p:nvSpPr>
        <p:spPr>
          <a:xfrm>
            <a:off x="6040433" y="1709538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7" name="Google Shape;1497;p114"/>
          <p:cNvSpPr txBox="1"/>
          <p:nvPr/>
        </p:nvSpPr>
        <p:spPr>
          <a:xfrm>
            <a:off x="3205508" y="1156415"/>
            <a:ext cx="1559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/>
            <a:r>
              <a:rPr lang="en-GB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Gifting</a:t>
            </a:r>
          </a:p>
        </p:txBody>
      </p:sp>
      <p:sp>
        <p:nvSpPr>
          <p:cNvPr id="1498" name="Google Shape;1498;p114"/>
          <p:cNvSpPr txBox="1"/>
          <p:nvPr/>
        </p:nvSpPr>
        <p:spPr>
          <a:xfrm>
            <a:off x="3205508" y="1891118"/>
            <a:ext cx="2169900" cy="22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Chocolate Novelties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Easter Eggs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Clothing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Cut Flowers Chrysanthemums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Cut Flowers Alstroemerias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Cut Flowers Carnations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Cut Flowers Daffodils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Cut Flowers Lillies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Cut Flowers Mixed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Cut Flowers Roses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Cut Flowers Tulip</a:t>
            </a:r>
          </a:p>
          <a:p>
            <a:pPr lvl="0">
              <a:buSzPts val="1100"/>
            </a:pP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Plant Orchid</a:t>
            </a:r>
            <a:b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-GB" sz="11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Plant Other</a:t>
            </a:r>
          </a:p>
          <a:p>
            <a:pPr lvl="0">
              <a:buSzPts val="1100"/>
            </a:pPr>
            <a:endParaRPr lang="en-GB" sz="11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SzPts val="1100"/>
            </a:pPr>
            <a:endParaRPr lang="en-GB" sz="11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lvl="0">
              <a:buSzPts val="1100"/>
            </a:pPr>
            <a:endParaRPr sz="11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99" name="Google Shape;1499;p114"/>
          <p:cNvSpPr/>
          <p:nvPr/>
        </p:nvSpPr>
        <p:spPr>
          <a:xfrm>
            <a:off x="3205508" y="1686947"/>
            <a:ext cx="138900" cy="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C3D7F75-CFD3-461D-874B-31F79AE6A5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307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9"/>
          <p:cNvSpPr txBox="1"/>
          <p:nvPr/>
        </p:nvSpPr>
        <p:spPr>
          <a:xfrm>
            <a:off x="356660" y="126536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1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59"/>
          <p:cNvSpPr txBox="1"/>
          <p:nvPr/>
        </p:nvSpPr>
        <p:spPr>
          <a:xfrm>
            <a:off x="3225111" y="126536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2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59"/>
          <p:cNvSpPr txBox="1"/>
          <p:nvPr/>
        </p:nvSpPr>
        <p:spPr>
          <a:xfrm>
            <a:off x="6093575" y="1265369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3</a:t>
            </a:r>
            <a:endParaRPr sz="3000" b="1" i="0" u="none" strike="noStrike" cap="none" dirty="0">
              <a:solidFill>
                <a:srgbClr val="FFFFFF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221378" y="1868929"/>
            <a:ext cx="2828873" cy="271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>
              <a:lnSpc>
                <a:spcPts val="126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Looking ahead, the current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food deflation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in April is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unlikely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to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continue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as external cost pressures (global commodity prices in particular) are now feeding into the supply chain. </a:t>
            </a:r>
          </a:p>
          <a:p>
            <a:pPr marL="342900" lvl="0" indent="-342900">
              <a:lnSpc>
                <a:spcPts val="126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6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many households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uncertain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about their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personal finances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if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prices start to rise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then shoppers may become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more</a:t>
            </a:r>
            <a:r>
              <a:rPr lang="en-GB" sz="1100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price sensitive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ts val="126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6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The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newly Constrained shoppers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are the cohort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most at risk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from inflation.</a:t>
            </a: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646" name="Google Shape;646;p59"/>
          <p:cNvCxnSpPr/>
          <p:nvPr/>
        </p:nvCxnSpPr>
        <p:spPr>
          <a:xfrm>
            <a:off x="338424" y="179557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59"/>
          <p:cNvCxnSpPr/>
          <p:nvPr/>
        </p:nvCxnSpPr>
        <p:spPr>
          <a:xfrm>
            <a:off x="3215999" y="179557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59"/>
          <p:cNvCxnSpPr/>
          <p:nvPr/>
        </p:nvCxnSpPr>
        <p:spPr>
          <a:xfrm>
            <a:off x="6093574" y="1795575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59"/>
          <p:cNvSpPr txBox="1"/>
          <p:nvPr/>
        </p:nvSpPr>
        <p:spPr>
          <a:xfrm>
            <a:off x="3225200" y="1868930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>
              <a:lnSpc>
                <a:spcPts val="1265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the economy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re-opening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we will also start to see a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re-balancing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of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consumer spend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as much of the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incremental food and drink sales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of the last 12 months, starts to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return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to the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out of home channels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</a:p>
          <a:p>
            <a:pPr lvl="0">
              <a:buClr>
                <a:schemeClr val="accent1"/>
              </a:buClr>
            </a:pPr>
            <a:endParaRPr lang="en-GB" sz="10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50" name="Google Shape;650;p59"/>
          <p:cNvSpPr txBox="1"/>
          <p:nvPr/>
        </p:nvSpPr>
        <p:spPr>
          <a:xfrm>
            <a:off x="5976700" y="1868929"/>
            <a:ext cx="2828874" cy="290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a desire to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support local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and with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personal finances squeezed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this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may bode well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for th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e </a:t>
            </a: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Discounters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 and </a:t>
            </a: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High Street Value 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retailers who may have been dropped from shoppers repertoires during lockdown.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1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We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now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may be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at the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start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of the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beginning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of a ‘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new normal’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as lifestyles are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slowly re-adapted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over the next 6 months.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1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lvl="0" indent="-1714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52" name="Google Shape;652;p5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marR="228600" indent="-450215"/>
            <a:r>
              <a:rPr lang="en-GB" b="1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With headwinds forecast, food retailers will be hoping for better weather to boost spend over the coming months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650" y="4753409"/>
            <a:ext cx="8159100" cy="1848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Source: </a:t>
            </a:r>
            <a:r>
              <a:rPr lang="en-GB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BRC NielsenIQ SPI April 2021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25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E12A230-3919-4B33-AEEB-C7C58224F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2363" name="Google Shape;2363;p144"/>
          <p:cNvSpPr txBox="1"/>
          <p:nvPr/>
        </p:nvSpPr>
        <p:spPr>
          <a:xfrm>
            <a:off x="354650" y="1933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Appendix</a:t>
            </a:r>
            <a:endParaRPr sz="30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38689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868" y="1051310"/>
            <a:ext cx="5969175" cy="3608672"/>
          </a:xfrm>
          <a:prstGeom prst="rect">
            <a:avLst/>
          </a:prstGeom>
        </p:spPr>
      </p:pic>
      <p:sp>
        <p:nvSpPr>
          <p:cNvPr id="88066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119254" y="4696942"/>
            <a:ext cx="6977063" cy="276225"/>
          </a:xfrm>
        </p:spPr>
        <p:txBody>
          <a:bodyPr/>
          <a:lstStyle/>
          <a:p>
            <a:pPr eaLnBrk="1" hangingPunct="1">
              <a:spcBef>
                <a:spcPts val="63"/>
              </a:spcBef>
              <a:buClr>
                <a:srgbClr val="000000"/>
              </a:buClr>
              <a:buFontTx/>
              <a:buNone/>
            </a:pPr>
            <a:r>
              <a:rPr lang="en-GB" altLang="en-US" sz="6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  <a:sym typeface="Arial" pitchFamily="34" charset="0"/>
              </a:rPr>
              <a:t>Source:  NielsenIQ Scantrack Total Store Read Grocery Multiples</a:t>
            </a:r>
          </a:p>
        </p:txBody>
      </p:sp>
      <p:sp>
        <p:nvSpPr>
          <p:cNvPr id="18437" name="Title 27"/>
          <p:cNvSpPr txBox="1">
            <a:spLocks/>
          </p:cNvSpPr>
          <p:nvPr/>
        </p:nvSpPr>
        <p:spPr bwMode="auto">
          <a:xfrm>
            <a:off x="234057" y="-346075"/>
            <a:ext cx="9251950" cy="1082676"/>
          </a:xfrm>
          <a:prstGeom prst="rect">
            <a:avLst/>
          </a:prstGeom>
          <a:noFill/>
          <a:ln>
            <a:noFill/>
          </a:ln>
        </p:spPr>
        <p:txBody>
          <a:bodyPr tIns="0" bIns="0" anchor="b"/>
          <a:lstStyle>
            <a:lvl1pPr defTabSz="45720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3200">
                <a:solidFill>
                  <a:srgbClr val="5F5F5F"/>
                </a:solidFill>
                <a:latin typeface="Calibri" pitchFamily="34" charset="0"/>
              </a:defRPr>
            </a:lvl1pPr>
            <a:lvl2pPr marL="908050" indent="-457200" defTabSz="457200" eaLnBrk="0" hangingPunct="0">
              <a:spcBef>
                <a:spcPts val="800"/>
              </a:spcBef>
              <a:buClr>
                <a:srgbClr val="5F5F5F"/>
              </a:buClr>
              <a:buFont typeface="Arial" charset="0"/>
              <a:buChar char="•"/>
              <a:defRPr sz="1600">
                <a:solidFill>
                  <a:srgbClr val="5F5F5F"/>
                </a:solidFill>
                <a:latin typeface="Calibri" pitchFamily="34" charset="0"/>
              </a:defRPr>
            </a:lvl2pPr>
            <a:lvl3pPr marL="1371600" indent="-457200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400">
                <a:solidFill>
                  <a:srgbClr val="5F5F5F"/>
                </a:solidFill>
                <a:latin typeface="Calibri" pitchFamily="34" charset="0"/>
              </a:defRPr>
            </a:lvl3pPr>
            <a:lvl4pPr marL="1825625" indent="-454025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4pPr>
            <a:lvl5pPr marL="2286000" indent="-457200" defTabSz="457200" eaLnBrk="0" hangingPunct="0">
              <a:spcBef>
                <a:spcPts val="700"/>
              </a:spcBef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5pPr>
            <a:lvl6pPr marL="27432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6pPr>
            <a:lvl7pPr marL="32004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7pPr>
            <a:lvl8pPr marL="36576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8pPr>
            <a:lvl9pPr marL="4114800" indent="-457200" defTabSz="4572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5F5F5F"/>
              </a:buClr>
              <a:buFont typeface="Arial" charset="0"/>
              <a:buChar char="•"/>
              <a:defRPr sz="1200">
                <a:solidFill>
                  <a:srgbClr val="5F5F5F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en-US" sz="2800" kern="0" dirty="0">
              <a:solidFill>
                <a:schemeClr val="accent1"/>
              </a:solidFill>
              <a:latin typeface="+mn-lt"/>
              <a:ea typeface="ＭＳ Ｐゴシック" pitchFamily="34" charset="-128"/>
              <a:cs typeface="Arial"/>
              <a:sym typeface="Arial"/>
            </a:endParaRPr>
          </a:p>
        </p:txBody>
      </p:sp>
      <p:sp>
        <p:nvSpPr>
          <p:cNvPr id="88068" name="Title 27"/>
          <p:cNvSpPr txBox="1">
            <a:spLocks/>
          </p:cNvSpPr>
          <p:nvPr/>
        </p:nvSpPr>
        <p:spPr bwMode="auto">
          <a:xfrm>
            <a:off x="234057" y="380973"/>
            <a:ext cx="888898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rgbClr val="5F5F5F"/>
              </a:buClr>
            </a:pPr>
            <a:r>
              <a:rPr lang="en-GB" alt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Against weak comparatives, General Merchandise sales remain robust and with lockdown easing growth is returning to Deli and Bakery</a:t>
            </a:r>
          </a:p>
        </p:txBody>
      </p:sp>
      <p:sp>
        <p:nvSpPr>
          <p:cNvPr id="13" name="Oval 12"/>
          <p:cNvSpPr/>
          <p:nvPr/>
        </p:nvSpPr>
        <p:spPr>
          <a:xfrm>
            <a:off x="7163525" y="1462345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63524" y="2640588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44375" y="2282721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210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119" y="1087358"/>
            <a:ext cx="5904027" cy="3633000"/>
          </a:xfrm>
          <a:prstGeom prst="rect">
            <a:avLst/>
          </a:prstGeom>
        </p:spPr>
      </p:pic>
      <p:sp>
        <p:nvSpPr>
          <p:cNvPr id="90115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0" y="4731990"/>
            <a:ext cx="6769100" cy="341312"/>
          </a:xfrm>
        </p:spPr>
        <p:txBody>
          <a:bodyPr/>
          <a:lstStyle/>
          <a:p>
            <a:pPr eaLnBrk="1" hangingPunct="1">
              <a:spcBef>
                <a:spcPts val="63"/>
              </a:spcBef>
              <a:buClr>
                <a:srgbClr val="000000"/>
              </a:buClr>
              <a:buFontTx/>
              <a:buNone/>
            </a:pPr>
            <a:r>
              <a:rPr lang="en-GB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  <a:sym typeface="Arial" pitchFamily="34" charset="0"/>
              </a:rPr>
              <a:t>Source:  NielsenIQ Scantrack Total Store Read Grocery Multiples</a:t>
            </a:r>
          </a:p>
        </p:txBody>
      </p:sp>
      <p:sp>
        <p:nvSpPr>
          <p:cNvPr id="11" name="Oval 10"/>
          <p:cNvSpPr/>
          <p:nvPr/>
        </p:nvSpPr>
        <p:spPr>
          <a:xfrm>
            <a:off x="7405266" y="2474970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34612" y="3337004"/>
            <a:ext cx="459225" cy="141796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ym typeface="Arial"/>
            </a:endParaRPr>
          </a:p>
        </p:txBody>
      </p:sp>
      <p:sp>
        <p:nvSpPr>
          <p:cNvPr id="10" name="Title 27">
            <a:extLst>
              <a:ext uri="{FF2B5EF4-FFF2-40B4-BE49-F238E27FC236}">
                <a16:creationId xmlns:a16="http://schemas.microsoft.com/office/drawing/2014/main" id="{C7B87A5C-A604-4E09-BACC-B52580637661}"/>
              </a:ext>
            </a:extLst>
          </p:cNvPr>
          <p:cNvSpPr txBox="1">
            <a:spLocks/>
          </p:cNvSpPr>
          <p:nvPr/>
        </p:nvSpPr>
        <p:spPr bwMode="auto">
          <a:xfrm>
            <a:off x="322958" y="218225"/>
            <a:ext cx="882104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defTabSz="45720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0" hangingPunct="0">
              <a:spcBef>
                <a:spcPts val="800"/>
              </a:spcBef>
              <a:buClr>
                <a:srgbClr val="5F5F5F"/>
              </a:buClr>
            </a:pPr>
            <a:r>
              <a:rPr lang="en-GB" altLang="en-US" sz="1900" b="1" dirty="0">
                <a:solidFill>
                  <a:schemeClr val="tx1"/>
                </a:solidFill>
                <a:latin typeface="Montserrat" panose="00000500000000000000" pitchFamily="2" charset="0"/>
              </a:rPr>
              <a:t>Packaged Grocery and Frozen are now seeing unit declines against tough comparatives </a:t>
            </a:r>
            <a:endParaRPr lang="en-US" altLang="en-US" sz="19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800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68"/>
          <p:cNvSpPr txBox="1"/>
          <p:nvPr/>
        </p:nvSpPr>
        <p:spPr>
          <a:xfrm>
            <a:off x="338424" y="223449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sz="1900" b="1" dirty="0">
                <a:latin typeface="Montserrat" panose="00000500000000000000" pitchFamily="2" charset="0"/>
              </a:rPr>
              <a:t>April 2021 signals the start of a new beginning as shoppers begin to emerge from lockdown</a:t>
            </a:r>
            <a:endParaRPr lang="en-GB" sz="1900" b="1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782" name="Google Shape;782;p68"/>
          <p:cNvCxnSpPr/>
          <p:nvPr/>
        </p:nvCxnSpPr>
        <p:spPr>
          <a:xfrm>
            <a:off x="354650" y="1694815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68"/>
          <p:cNvCxnSpPr/>
          <p:nvPr/>
        </p:nvCxnSpPr>
        <p:spPr>
          <a:xfrm>
            <a:off x="2512616" y="1694815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4" name="Google Shape;784;p68"/>
          <p:cNvCxnSpPr/>
          <p:nvPr/>
        </p:nvCxnSpPr>
        <p:spPr>
          <a:xfrm>
            <a:off x="4661391" y="1694815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5" name="Google Shape;785;p68"/>
          <p:cNvCxnSpPr/>
          <p:nvPr/>
        </p:nvCxnSpPr>
        <p:spPr>
          <a:xfrm>
            <a:off x="6810166" y="1694815"/>
            <a:ext cx="19647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6" name="Google Shape;786;p68"/>
          <p:cNvSpPr txBox="1"/>
          <p:nvPr/>
        </p:nvSpPr>
        <p:spPr>
          <a:xfrm>
            <a:off x="-106326" y="1768169"/>
            <a:ext cx="2508703" cy="30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628650" indent="-171450">
              <a:lnSpc>
                <a:spcPts val="1175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With the 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easing of lockdown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coupled with continued good news relating to the vaccine roll out programme, shoppers 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have started returning to stores.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</a:p>
          <a:p>
            <a:pPr marL="628650" indent="-171450">
              <a:lnSpc>
                <a:spcPts val="1175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Against weaker year ago comparatives, visits to stores increased 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+23%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, this is the first time we have recorded growth on this metric since the first lockdown and at 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453m trips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this is the </a:t>
            </a:r>
            <a:r>
              <a:rPr lang="en-GB" sz="1100" b="1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most</a:t>
            </a:r>
            <a:r>
              <a:rPr lang="en-GB" sz="1100" dirty="0">
                <a:solidFill>
                  <a:srgbClr val="222222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trips shoppers have made to stores in 13 months.</a:t>
            </a:r>
            <a:endParaRPr lang="en-GB" sz="11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7" name="Google Shape;787;p68"/>
          <p:cNvSpPr txBox="1"/>
          <p:nvPr/>
        </p:nvSpPr>
        <p:spPr>
          <a:xfrm flipH="1">
            <a:off x="338425" y="1374570"/>
            <a:ext cx="196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Return to stores</a:t>
            </a:r>
            <a:endParaRPr sz="13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8" name="Google Shape;788;p68"/>
          <p:cNvSpPr txBox="1"/>
          <p:nvPr/>
        </p:nvSpPr>
        <p:spPr>
          <a:xfrm>
            <a:off x="2508025" y="1768169"/>
            <a:ext cx="1964700" cy="26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1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With essential retail stores shut, Supermarkets are benefiting from a surge in demand from shoppers readying their </a:t>
            </a:r>
            <a:r>
              <a:rPr lang="en-GB" sz="11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homes</a:t>
            </a:r>
            <a:r>
              <a:rPr lang="en-GB" sz="11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and </a:t>
            </a:r>
            <a:r>
              <a:rPr lang="en-GB" sz="11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gardens</a:t>
            </a:r>
            <a:r>
              <a:rPr lang="en-GB" sz="11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ahead of lockdown easing.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1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1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Sales over the 2w/e 10</a:t>
            </a:r>
            <a:r>
              <a:rPr lang="en-GB" sz="1100" baseline="300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th</a:t>
            </a:r>
            <a:r>
              <a:rPr lang="en-GB" sz="11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April increased </a:t>
            </a:r>
            <a:r>
              <a:rPr lang="en-GB" sz="11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+13.1%</a:t>
            </a:r>
            <a:r>
              <a:rPr lang="en-GB" sz="11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vs the comparable Easter period last year</a:t>
            </a:r>
            <a:endParaRPr lang="en-GB" sz="11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15241" lvl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</a:pPr>
            <a:endParaRPr lang="en-GB" sz="11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89" name="Google Shape;789;p68"/>
          <p:cNvSpPr txBox="1"/>
          <p:nvPr/>
        </p:nvSpPr>
        <p:spPr>
          <a:xfrm flipH="1">
            <a:off x="2536574" y="1372129"/>
            <a:ext cx="196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Easter boost</a:t>
            </a:r>
            <a:endParaRPr sz="13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0" name="Google Shape;790;p68"/>
          <p:cNvSpPr txBox="1"/>
          <p:nvPr/>
        </p:nvSpPr>
        <p:spPr>
          <a:xfrm>
            <a:off x="4661400" y="1768170"/>
            <a:ext cx="1964700" cy="256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100" dirty="0">
                <a:latin typeface="Montserrat" panose="00000500000000000000" pitchFamily="2" charset="0"/>
                <a:ea typeface="Times New Roman" panose="02020603050405020304" pitchFamily="18" charset="0"/>
              </a:rPr>
              <a:t>Sales at the Grocery Multiples are being boosted by GM which grew </a:t>
            </a:r>
            <a:r>
              <a:rPr lang="en-GB" sz="11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+53% </a:t>
            </a:r>
            <a:r>
              <a:rPr lang="en-GB" sz="1100" dirty="0">
                <a:latin typeface="Montserrat" panose="00000500000000000000" pitchFamily="2" charset="0"/>
                <a:ea typeface="Times New Roman" panose="02020603050405020304" pitchFamily="18" charset="0"/>
              </a:rPr>
              <a:t>in the last 4 weeks and contributed to </a:t>
            </a:r>
            <a:r>
              <a:rPr lang="en-GB" sz="11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+9.2% </a:t>
            </a:r>
            <a:r>
              <a:rPr lang="en-GB" sz="1100" dirty="0">
                <a:latin typeface="Montserrat" panose="00000500000000000000" pitchFamily="2" charset="0"/>
                <a:ea typeface="Times New Roman" panose="02020603050405020304" pitchFamily="18" charset="0"/>
              </a:rPr>
              <a:t>growth for the channel. 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en-GB" sz="1100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GB" sz="1100" dirty="0">
                <a:latin typeface="Montserrat" panose="00000500000000000000" pitchFamily="2" charset="0"/>
                <a:ea typeface="Times New Roman" panose="02020603050405020304" pitchFamily="18" charset="0"/>
              </a:rPr>
              <a:t>Focussing on FMCG sales grew by a more modest </a:t>
            </a:r>
            <a:r>
              <a:rPr lang="en-GB" sz="11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+5.1%*.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endParaRPr lang="en-GB" sz="1100" b="1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5241" lvl="0" algn="l" rtl="0"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200"/>
            </a:pPr>
            <a:endParaRPr sz="11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1" name="Google Shape;791;p68"/>
          <p:cNvSpPr txBox="1"/>
          <p:nvPr/>
        </p:nvSpPr>
        <p:spPr>
          <a:xfrm flipH="1">
            <a:off x="4656800" y="1376564"/>
            <a:ext cx="2148766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General Merchandise</a:t>
            </a:r>
            <a:endParaRPr sz="13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2" name="Google Shape;792;p68"/>
          <p:cNvSpPr txBox="1"/>
          <p:nvPr/>
        </p:nvSpPr>
        <p:spPr>
          <a:xfrm>
            <a:off x="6810175" y="1768170"/>
            <a:ext cx="1964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With a return to stores, coupled with lapping of last years </a:t>
            </a:r>
            <a:r>
              <a:rPr lang="en-GB" sz="11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unprecedented</a:t>
            </a:r>
            <a:r>
              <a:rPr lang="en-GB" sz="12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growth, Online growth has slowed to </a:t>
            </a:r>
            <a:r>
              <a:rPr lang="en-GB" sz="12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+25%.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200" b="1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Absolute sales remain high and share held at </a:t>
            </a:r>
            <a:r>
              <a:rPr lang="en-GB" sz="12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14.2%, </a:t>
            </a:r>
            <a:r>
              <a:rPr lang="en-GB" sz="12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with </a:t>
            </a:r>
            <a:r>
              <a:rPr lang="en-GB" sz="1200" b="1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29%</a:t>
            </a:r>
            <a:r>
              <a:rPr lang="en-GB" sz="1200" dirty="0">
                <a:solidFill>
                  <a:schemeClr val="accent3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of shoppers buying groceries Online during the 4 week period.</a:t>
            </a: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200" b="1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lang="en-GB" sz="1200" b="1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228600" lvl="0" indent="-213359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Montserrat"/>
              <a:buChar char="■"/>
            </a:pPr>
            <a:endParaRPr sz="1200" dirty="0">
              <a:solidFill>
                <a:schemeClr val="accent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793" name="Google Shape;793;p68"/>
          <p:cNvSpPr txBox="1"/>
          <p:nvPr/>
        </p:nvSpPr>
        <p:spPr>
          <a:xfrm flipH="1">
            <a:off x="6824650" y="1337893"/>
            <a:ext cx="196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Online growth slowed</a:t>
            </a:r>
            <a:endParaRPr sz="1300" b="1" dirty="0"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GB" dirty="0">
              <a:latin typeface="Montserrat" panose="00000500000000000000" pitchFamily="2" charset="0"/>
            </a:endParaRPr>
          </a:p>
          <a:p>
            <a:endParaRPr lang="en-GB" dirty="0">
              <a:latin typeface="Montserrat" panose="00000500000000000000" pitchFamily="2" charset="0"/>
            </a:endParaRPr>
          </a:p>
          <a:p>
            <a:r>
              <a:rPr lang="en-GB" dirty="0">
                <a:latin typeface="Montserrat" panose="00000500000000000000" pitchFamily="2" charset="0"/>
              </a:rPr>
              <a:t>NielsenIQ Scantrack, NielsenIQ Homescan 4w/e 24</a:t>
            </a:r>
            <a:r>
              <a:rPr lang="en-GB" baseline="30000" dirty="0">
                <a:latin typeface="Montserrat" panose="00000500000000000000" pitchFamily="2" charset="0"/>
              </a:rPr>
              <a:t>th</a:t>
            </a:r>
            <a:r>
              <a:rPr lang="en-GB" dirty="0">
                <a:latin typeface="Montserrat" panose="00000500000000000000" pitchFamily="2" charset="0"/>
              </a:rPr>
              <a:t> April 2021, Easter 2w/e 10Apr21 v 2w/e 18Apr20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A8C635-5D25-47F8-9DAD-440E87093E66}"/>
              </a:ext>
            </a:extLst>
          </p:cNvPr>
          <p:cNvSpPr txBox="1"/>
          <p:nvPr/>
        </p:nvSpPr>
        <p:spPr>
          <a:xfrm>
            <a:off x="7492409" y="4916464"/>
            <a:ext cx="11695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latin typeface="Montserrat" panose="00000500000000000000" pitchFamily="2" charset="0"/>
              </a:rPr>
              <a:t>*NielsenIQ Scantrack</a:t>
            </a:r>
          </a:p>
        </p:txBody>
      </p:sp>
    </p:spTree>
    <p:extLst>
      <p:ext uri="{BB962C8B-B14F-4D97-AF65-F5344CB8AC3E}">
        <p14:creationId xmlns:p14="http://schemas.microsoft.com/office/powerpoint/2010/main" val="6235776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9"/>
          <p:cNvSpPr txBox="1"/>
          <p:nvPr/>
        </p:nvSpPr>
        <p:spPr>
          <a:xfrm>
            <a:off x="338424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</a:t>
            </a:r>
            <a:endParaRPr sz="30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59"/>
          <p:cNvSpPr txBox="1"/>
          <p:nvPr/>
        </p:nvSpPr>
        <p:spPr>
          <a:xfrm>
            <a:off x="3206875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2</a:t>
            </a:r>
            <a:endParaRPr sz="30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3" name="Google Shape;643;p59"/>
          <p:cNvSpPr txBox="1"/>
          <p:nvPr/>
        </p:nvSpPr>
        <p:spPr>
          <a:xfrm>
            <a:off x="6093575" y="1679864"/>
            <a:ext cx="15549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3</a:t>
            </a:r>
            <a:endParaRPr sz="3000" b="1" i="0" u="none" strike="noStrike" cap="none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5" name="Google Shape;645;p59"/>
          <p:cNvSpPr txBox="1"/>
          <p:nvPr/>
        </p:nvSpPr>
        <p:spPr>
          <a:xfrm>
            <a:off x="207794" y="227021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With hospitality venues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re-commencing outdoor business mid April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sales at food retailers continued to hold up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ahead of expectations indicating that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Supermarkets continued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to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benefit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from this channel not yet being fully open. </a:t>
            </a:r>
          </a:p>
        </p:txBody>
      </p:sp>
      <p:cxnSp>
        <p:nvCxnSpPr>
          <p:cNvPr id="646" name="Google Shape;646;p59"/>
          <p:cNvCxnSpPr/>
          <p:nvPr/>
        </p:nvCxnSpPr>
        <p:spPr>
          <a:xfrm>
            <a:off x="33842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59"/>
          <p:cNvCxnSpPr/>
          <p:nvPr/>
        </p:nvCxnSpPr>
        <p:spPr>
          <a:xfrm>
            <a:off x="3215999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59"/>
          <p:cNvCxnSpPr/>
          <p:nvPr/>
        </p:nvCxnSpPr>
        <p:spPr>
          <a:xfrm>
            <a:off x="609357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59"/>
          <p:cNvSpPr txBox="1"/>
          <p:nvPr/>
        </p:nvSpPr>
        <p:spPr>
          <a:xfrm>
            <a:off x="3225200" y="2283424"/>
            <a:ext cx="2693700" cy="256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71450" lvl="0" indent="-17145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Against a full lock down a year ago, Fresh Foods are now performing well (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Delicatessen +28%, Bakery +15.5%)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as is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Health and Beauty (+27%).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 </a:t>
            </a:r>
          </a:p>
          <a:p>
            <a:pPr marL="171450" lvl="0" indent="-17145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lvl="0" indent="-17145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In contrast, sales declines continue in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Packaged Grocery (-10%) and Frozen (-5%).</a:t>
            </a:r>
          </a:p>
          <a:p>
            <a:pPr marL="171450" lvl="0" indent="-17145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100" dirty="0">
              <a:solidFill>
                <a:schemeClr val="bg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BWS (+9%)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is still buoyant and the start of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Euro2021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may give a </a:t>
            </a:r>
            <a:r>
              <a:rPr lang="en-GB" sz="1100" b="1" dirty="0">
                <a:solidFill>
                  <a:schemeClr val="accent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timely boost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to `take home` sales mid summer.</a:t>
            </a:r>
            <a:endParaRPr lang="en" sz="11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>
              <a:buSzPts val="1100"/>
            </a:pPr>
            <a:endParaRPr lang="en" sz="1200" b="1" dirty="0">
              <a:solidFill>
                <a:schemeClr val="bg1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50" name="Google Shape;650;p59"/>
          <p:cNvSpPr txBox="1"/>
          <p:nvPr/>
        </p:nvSpPr>
        <p:spPr>
          <a:xfrm>
            <a:off x="6093750" y="2283424"/>
            <a:ext cx="2693700" cy="181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Promotional spend increased slightly to </a:t>
            </a:r>
            <a:r>
              <a:rPr lang="en-GB" sz="1100" b="1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21.3%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of sales - against the historical low point a year ago of 16.1%. </a:t>
            </a:r>
          </a:p>
          <a:p>
            <a:pPr marL="342900" lvl="0" indent="-34290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Aga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inst </a:t>
            </a:r>
            <a:r>
              <a:rPr lang="en-GB" sz="1100" b="1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fewer promotions 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the BRC-NielsenIQ SPI reported </a:t>
            </a:r>
            <a:r>
              <a:rPr lang="en-GB" sz="1100" b="1" dirty="0">
                <a:solidFill>
                  <a:schemeClr val="accent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Food deflation </a:t>
            </a: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for the first time in 4 years.</a:t>
            </a:r>
          </a:p>
          <a:p>
            <a:pPr marL="342900" lvl="0" indent="-34290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GB" sz="1100" dirty="0">
              <a:solidFill>
                <a:schemeClr val="bg1"/>
              </a:solidFill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65"/>
              </a:lnSpc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1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The industry continues to focus on price matching initiatives to narrow the price gap on key selling lines vs Discounters. </a:t>
            </a:r>
            <a:r>
              <a:rPr lang="en-GB" sz="11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2AEE3A-5ACA-4840-9F4C-8A91BAC6C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dirty="0">
                <a:solidFill>
                  <a:schemeClr val="bg1"/>
                </a:solidFill>
                <a:latin typeface="Montserrat" panose="00000500000000000000" pitchFamily="2" charset="0"/>
              </a:rPr>
              <a:t>Source:  NielsenIQ Homescan FMCG, NielsenIQ Scantrack</a:t>
            </a:r>
          </a:p>
        </p:txBody>
      </p:sp>
      <p:sp>
        <p:nvSpPr>
          <p:cNvPr id="652" name="Google Shape;652;p59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sz="19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Supermarket sales remain robust, as shoppers re-unite with family and friends</a:t>
            </a:r>
            <a:br>
              <a:rPr lang="en-GB" sz="19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0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77"/>
          <p:cNvSpPr txBox="1">
            <a:spLocks noGrp="1"/>
          </p:cNvSpPr>
          <p:nvPr>
            <p:ph type="title"/>
          </p:nvPr>
        </p:nvSpPr>
        <p:spPr>
          <a:xfrm>
            <a:off x="354650" y="360974"/>
            <a:ext cx="6070375" cy="568665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>
                <a:latin typeface="Montserrat" panose="00000500000000000000" pitchFamily="2" charset="0"/>
              </a:rPr>
              <a:t>Growths were unexpectedly robust lifted by Non Food* and an appetite for shopping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CF0243-A70B-4B96-B944-AA7661425FCB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Total Store Read, *Homescan FMCG 4w/e 24</a:t>
            </a:r>
            <a:r>
              <a:rPr lang="en-PH" baseline="30000" dirty="0">
                <a:latin typeface="Montserrat" panose="00000500000000000000" pitchFamily="2" charset="0"/>
              </a:rPr>
              <a:t>th</a:t>
            </a:r>
            <a:r>
              <a:rPr lang="en-PH" dirty="0">
                <a:latin typeface="Montserrat" panose="00000500000000000000" pitchFamily="2" charset="0"/>
              </a:rPr>
              <a:t> April 2021</a:t>
            </a:r>
          </a:p>
        </p:txBody>
      </p:sp>
      <p:sp>
        <p:nvSpPr>
          <p:cNvPr id="944" name="Google Shape;944;p77"/>
          <p:cNvSpPr txBox="1"/>
          <p:nvPr/>
        </p:nvSpPr>
        <p:spPr>
          <a:xfrm>
            <a:off x="354650" y="2148350"/>
            <a:ext cx="2242982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Tailwinds</a:t>
            </a:r>
            <a:endParaRPr dirty="0">
              <a:solidFill>
                <a:srgbClr val="000000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365760" lvl="0" indent="-304800" algn="l" rtl="0">
              <a:spcBef>
                <a:spcPts val="1200"/>
              </a:spcBef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*Online +25%</a:t>
            </a:r>
            <a:endParaRPr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36576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*</a:t>
            </a:r>
            <a:r>
              <a:rPr lang="en" sz="12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Discounters</a:t>
            </a:r>
            <a:r>
              <a:rPr lang="en" sz="12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 +14.1%</a:t>
            </a:r>
          </a:p>
          <a:p>
            <a:pPr marL="36576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Grocery Multiples +9.2%</a:t>
            </a:r>
            <a:endParaRPr lang="en" sz="1200" dirty="0">
              <a:solidFill>
                <a:srgbClr val="00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365760" lvl="0" indent="-304800" algn="l" rtl="0"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endParaRPr sz="1200" dirty="0">
              <a:solidFill>
                <a:srgbClr val="FF0000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45" name="Google Shape;945;p77"/>
          <p:cNvSpPr txBox="1"/>
          <p:nvPr/>
        </p:nvSpPr>
        <p:spPr>
          <a:xfrm>
            <a:off x="3217224" y="2102620"/>
            <a:ext cx="2242981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Head</a:t>
            </a:r>
            <a:r>
              <a:rPr lang="en" b="1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winds</a:t>
            </a:r>
            <a:endParaRPr dirty="0">
              <a:solidFill>
                <a:srgbClr val="000000"/>
              </a:solidFill>
              <a:latin typeface="Avenir Next LT Pro" panose="020B0504020202020204" pitchFamily="34" charset="0"/>
              <a:ea typeface="Montserrat Light"/>
              <a:cs typeface="Montserrat Light"/>
              <a:sym typeface="Montserrat Light"/>
            </a:endParaRPr>
          </a:p>
          <a:p>
            <a:pPr marL="36000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*Value Retailers </a:t>
            </a:r>
            <a:r>
              <a:rPr lang="en" sz="1200" dirty="0">
                <a:solidFill>
                  <a:schemeClr val="tx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+4.6%</a:t>
            </a:r>
          </a:p>
          <a:p>
            <a:pPr marL="360000" indent="-304800">
              <a:spcBef>
                <a:spcPts val="600"/>
              </a:spcBef>
              <a:spcAft>
                <a:spcPts val="600"/>
              </a:spcAft>
              <a:buSzPts val="1200"/>
              <a:buFont typeface="Montserrat"/>
              <a:buChar char="■"/>
            </a:pPr>
            <a:r>
              <a:rPr lang="en-GB" sz="1200" dirty="0">
                <a:solidFill>
                  <a:srgbClr val="000000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Convenience </a:t>
            </a:r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0"/>
                <a:ea typeface="Montserrat"/>
                <a:cs typeface="Montserrat"/>
                <a:sym typeface="Montserrat"/>
              </a:rPr>
              <a:t>-2.4%</a:t>
            </a:r>
          </a:p>
          <a:p>
            <a:pPr marL="360000" lvl="0" indent="-3048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endParaRPr lang="en" sz="1200" dirty="0">
              <a:solidFill>
                <a:schemeClr val="tx1"/>
              </a:solidFill>
              <a:latin typeface="Avenir Next LT Pro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47" name="Google Shape;947;p77"/>
          <p:cNvSpPr txBox="1"/>
          <p:nvPr/>
        </p:nvSpPr>
        <p:spPr>
          <a:xfrm>
            <a:off x="6277650" y="2287850"/>
            <a:ext cx="25116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+4.6%</a:t>
            </a:r>
            <a:endParaRPr sz="3600" dirty="0">
              <a:solidFill>
                <a:schemeClr val="accent1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Total Till</a:t>
            </a:r>
          </a:p>
        </p:txBody>
      </p:sp>
      <p:pic>
        <p:nvPicPr>
          <p:cNvPr id="952" name="Google Shape;952;p77"/>
          <p:cNvPicPr preferRelativeResize="0"/>
          <p:nvPr/>
        </p:nvPicPr>
        <p:blipFill rotWithShape="1">
          <a:blip r:embed="rId3">
            <a:alphaModFix/>
          </a:blip>
          <a:srcRect l="258" r="248"/>
          <a:stretch/>
        </p:blipFill>
        <p:spPr>
          <a:xfrm>
            <a:off x="6277650" y="1443196"/>
            <a:ext cx="722376" cy="6661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5EFB26-A7D5-4E2E-8F76-D8DD41353C3E}"/>
              </a:ext>
            </a:extLst>
          </p:cNvPr>
          <p:cNvSpPr txBox="1"/>
          <p:nvPr/>
        </p:nvSpPr>
        <p:spPr>
          <a:xfrm>
            <a:off x="284149" y="1189280"/>
            <a:ext cx="53657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50" dirty="0">
                <a:latin typeface="Montserrat" panose="00000500000000000000" pitchFamily="2" charset="0"/>
              </a:rPr>
              <a:t>Growths at ‘value’ retailers are showing signs of recovery as restrictions start to ease</a:t>
            </a:r>
            <a:endParaRPr lang="en-GB" sz="1050" dirty="0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EBB304-AF3B-4683-B3E7-EF06A4489D41}"/>
              </a:ext>
            </a:extLst>
          </p:cNvPr>
          <p:cNvSpPr txBox="1"/>
          <p:nvPr/>
        </p:nvSpPr>
        <p:spPr>
          <a:xfrm>
            <a:off x="399672" y="4414554"/>
            <a:ext cx="545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Montserrat" panose="00000500000000000000" pitchFamily="2" charset="0"/>
              </a:rPr>
              <a:t>~Non Food = General Merchandise:  Clothing, Electrical Goods, Indoor/Outdoor Furniture, Gardening, DIY, Kitchen Equipment, Bedding, Toys, Newspapers/Magazines etc</a:t>
            </a:r>
          </a:p>
        </p:txBody>
      </p:sp>
    </p:spTree>
    <p:extLst>
      <p:ext uri="{BB962C8B-B14F-4D97-AF65-F5344CB8AC3E}">
        <p14:creationId xmlns:p14="http://schemas.microsoft.com/office/powerpoint/2010/main" val="326925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3"/>
          <p:cNvSpPr txBox="1"/>
          <p:nvPr/>
        </p:nvSpPr>
        <p:spPr>
          <a:xfrm>
            <a:off x="354650" y="292625"/>
            <a:ext cx="8434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Three column numbered list</a:t>
            </a:r>
            <a:endParaRPr sz="2000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1" name="Google Shape;881;p73"/>
          <p:cNvSpPr txBox="1"/>
          <p:nvPr/>
        </p:nvSpPr>
        <p:spPr>
          <a:xfrm>
            <a:off x="356649" y="2283425"/>
            <a:ext cx="2913391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lvl="0">
              <a:buSzPts val="1100"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Spend per visit fell to </a:t>
            </a: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£19.67</a:t>
            </a: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from</a:t>
            </a:r>
          </a:p>
          <a:p>
            <a:pPr lvl="0">
              <a:buSzPts val="1100"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£23.70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cxnSp>
        <p:nvCxnSpPr>
          <p:cNvPr id="882" name="Google Shape;882;p73"/>
          <p:cNvCxnSpPr/>
          <p:nvPr/>
        </p:nvCxnSpPr>
        <p:spPr>
          <a:xfrm>
            <a:off x="33842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73"/>
          <p:cNvCxnSpPr/>
          <p:nvPr/>
        </p:nvCxnSpPr>
        <p:spPr>
          <a:xfrm>
            <a:off x="3215999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4" name="Google Shape;884;p73"/>
          <p:cNvCxnSpPr/>
          <p:nvPr/>
        </p:nvCxnSpPr>
        <p:spPr>
          <a:xfrm>
            <a:off x="6093574" y="2210070"/>
            <a:ext cx="27120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5" name="Google Shape;885;p73"/>
          <p:cNvSpPr txBox="1"/>
          <p:nvPr/>
        </p:nvSpPr>
        <p:spPr>
          <a:xfrm>
            <a:off x="322520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Items in basket fell to </a:t>
            </a: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12.3</a:t>
            </a: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from14.8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86" name="Google Shape;886;p73"/>
          <p:cNvSpPr txBox="1"/>
          <p:nvPr/>
        </p:nvSpPr>
        <p:spPr>
          <a:xfrm>
            <a:off x="6093750" y="2283425"/>
            <a:ext cx="2693700" cy="11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buSzPts val="1100"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Frequency of visit </a:t>
            </a: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increased</a:t>
            </a: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to </a:t>
            </a:r>
            <a:r>
              <a:rPr lang="en" sz="1200" b="1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16.7 trips</a:t>
            </a: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 from 13.6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FFFFFF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200" dirty="0">
              <a:solidFill>
                <a:srgbClr val="FFFFFF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A34955-74D6-4E88-B955-906E49582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650" y="4850875"/>
            <a:ext cx="8159100" cy="184800"/>
          </a:xfrm>
        </p:spPr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GB FMCG 4w/e 24th April 2021 vs 4we 25th April 2020</a:t>
            </a:r>
          </a:p>
        </p:txBody>
      </p:sp>
      <p:sp>
        <p:nvSpPr>
          <p:cNvPr id="888" name="Google Shape;888;p73"/>
          <p:cNvSpPr txBox="1">
            <a:spLocks noGrp="1"/>
          </p:cNvSpPr>
          <p:nvPr>
            <p:ph type="title"/>
          </p:nvPr>
        </p:nvSpPr>
        <p:spPr>
          <a:xfrm>
            <a:off x="354650" y="292625"/>
            <a:ext cx="8434800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PH" dirty="0"/>
              <a:t>In </a:t>
            </a:r>
            <a:r>
              <a:rPr lang="en-PH" dirty="0">
                <a:latin typeface="Montserrat" panose="00000500000000000000" pitchFamily="2" charset="0"/>
              </a:rPr>
              <a:t>total</a:t>
            </a:r>
            <a:r>
              <a:rPr lang="en-PH" dirty="0"/>
              <a:t> British shoppers made </a:t>
            </a:r>
            <a:r>
              <a:rPr lang="en-PH" dirty="0">
                <a:solidFill>
                  <a:schemeClr val="accent1"/>
                </a:solidFill>
              </a:rPr>
              <a:t>91m</a:t>
            </a:r>
            <a:r>
              <a:rPr lang="en-PH" dirty="0"/>
              <a:t> </a:t>
            </a:r>
            <a:r>
              <a:rPr lang="en-PH" dirty="0">
                <a:solidFill>
                  <a:schemeClr val="accent1"/>
                </a:solidFill>
              </a:rPr>
              <a:t>MORE</a:t>
            </a:r>
            <a:r>
              <a:rPr lang="en-PH" dirty="0">
                <a:solidFill>
                  <a:schemeClr val="bg1"/>
                </a:solidFill>
              </a:rPr>
              <a:t> </a:t>
            </a:r>
            <a:r>
              <a:rPr lang="en-PH" dirty="0"/>
              <a:t>shopping trips than last April but </a:t>
            </a:r>
            <a:r>
              <a:rPr lang="en-PH" dirty="0">
                <a:solidFill>
                  <a:schemeClr val="bg1"/>
                </a:solidFill>
              </a:rPr>
              <a:t>spent </a:t>
            </a:r>
            <a:r>
              <a:rPr lang="en-PH" dirty="0">
                <a:solidFill>
                  <a:schemeClr val="accent1"/>
                </a:solidFill>
              </a:rPr>
              <a:t>£4.06 LESS </a:t>
            </a:r>
            <a:r>
              <a:rPr lang="en-PH" dirty="0"/>
              <a:t>per trip, buying </a:t>
            </a:r>
            <a:r>
              <a:rPr lang="en-PH" dirty="0">
                <a:solidFill>
                  <a:schemeClr val="accent1"/>
                </a:solidFill>
              </a:rPr>
              <a:t>2.6 FEWER </a:t>
            </a:r>
            <a:r>
              <a:rPr lang="en-PH" dirty="0">
                <a:solidFill>
                  <a:schemeClr val="bg1"/>
                </a:solidFill>
                <a:latin typeface="Montserrat" panose="00000500000000000000" pitchFamily="2" charset="0"/>
              </a:rPr>
              <a:t>fmcg items</a:t>
            </a:r>
          </a:p>
        </p:txBody>
      </p:sp>
      <p:pic>
        <p:nvPicPr>
          <p:cNvPr id="890" name="Google Shape;890;p73"/>
          <p:cNvPicPr preferRelativeResize="0"/>
          <p:nvPr/>
        </p:nvPicPr>
        <p:blipFill rotWithShape="1">
          <a:blip r:embed="rId3">
            <a:alphaModFix/>
          </a:blip>
          <a:srcRect l="258" r="248"/>
          <a:stretch/>
        </p:blipFill>
        <p:spPr>
          <a:xfrm>
            <a:off x="6093750" y="2825503"/>
            <a:ext cx="356616" cy="332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200" y="2825503"/>
            <a:ext cx="356616" cy="27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785" y="2825503"/>
            <a:ext cx="356616" cy="309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38424" y="1676500"/>
            <a:ext cx="100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-17%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4281" y="1676500"/>
            <a:ext cx="1000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-17%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3574" y="1676500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100"/>
            </a:pPr>
            <a:r>
              <a:rPr lang="en" sz="2800" b="1" dirty="0">
                <a:solidFill>
                  <a:schemeClr val="accent1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+24%</a:t>
            </a:r>
          </a:p>
        </p:txBody>
      </p:sp>
    </p:spTree>
    <p:extLst>
      <p:ext uri="{BB962C8B-B14F-4D97-AF65-F5344CB8AC3E}">
        <p14:creationId xmlns:p14="http://schemas.microsoft.com/office/powerpoint/2010/main" val="78664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2" name="Google Shape;1742;p129"/>
          <p:cNvCxnSpPr/>
          <p:nvPr/>
        </p:nvCxnSpPr>
        <p:spPr>
          <a:xfrm>
            <a:off x="354650" y="1745725"/>
            <a:ext cx="8397300" cy="0"/>
          </a:xfrm>
          <a:prstGeom prst="straightConnector1">
            <a:avLst/>
          </a:prstGeom>
          <a:noFill/>
          <a:ln w="9525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3" name="Google Shape;1743;p129"/>
          <p:cNvSpPr txBox="1"/>
          <p:nvPr/>
        </p:nvSpPr>
        <p:spPr>
          <a:xfrm>
            <a:off x="354649" y="1242164"/>
            <a:ext cx="3804300" cy="49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rgbClr val="1A1A1A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Grocery Multiples</a:t>
            </a:r>
            <a:br>
              <a:rPr lang="en" b="1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r>
              <a:rPr lang="en" sz="1000" dirty="0">
                <a:solidFill>
                  <a:srgbClr val="00000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Weekly year on year value growth</a:t>
            </a:r>
            <a:endParaRPr sz="1000" dirty="0">
              <a:solidFill>
                <a:srgbClr val="00000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54649" y="292625"/>
            <a:ext cx="8658721" cy="393600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altLang="en-US" sz="1800" dirty="0">
                <a:solidFill>
                  <a:schemeClr val="tx1"/>
                </a:solidFill>
                <a:latin typeface="Montserrat" panose="00000500000000000000" pitchFamily="2" charset="0"/>
                <a:ea typeface="MS PGothic" pitchFamily="34" charset="-128"/>
                <a:cs typeface="Calibri" pitchFamily="34" charset="0"/>
              </a:rPr>
              <a:t>Against last year’s stockpiling weeks, growths slowed but are more upbeat than expected</a:t>
            </a:r>
            <a:endParaRPr lang="en-PH" sz="1800" dirty="0">
              <a:latin typeface="Montserrat" panose="000005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Scantrack Total Store Read  Grocery Multiples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069527"/>
              </p:ext>
            </p:extLst>
          </p:nvPr>
        </p:nvGraphicFramePr>
        <p:xfrm>
          <a:off x="354650" y="1841620"/>
          <a:ext cx="8425149" cy="290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73B27871-5BA2-4EB5-85DB-C53BE1D3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689" y="2364304"/>
            <a:ext cx="321683" cy="32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0A82A84-2F60-4429-B202-90B45232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33" y="2721686"/>
            <a:ext cx="240167" cy="3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C07B4B-630A-4D72-BA60-7D6609892ED4}"/>
              </a:ext>
            </a:extLst>
          </p:cNvPr>
          <p:cNvSpPr txBox="1"/>
          <p:nvPr/>
        </p:nvSpPr>
        <p:spPr>
          <a:xfrm>
            <a:off x="4434200" y="3569658"/>
            <a:ext cx="1023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Lockdown 1 </a:t>
            </a:r>
          </a:p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23</a:t>
            </a:r>
            <a:r>
              <a:rPr lang="en-GB" sz="600" b="1" baseline="30000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rd</a:t>
            </a:r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 March 2020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79510E-24EE-4B23-8A11-4C804D521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08" y="1575269"/>
            <a:ext cx="342458" cy="3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3A0F5E-3981-4CA5-8D46-840B3959A981}"/>
              </a:ext>
            </a:extLst>
          </p:cNvPr>
          <p:cNvSpPr txBox="1"/>
          <p:nvPr/>
        </p:nvSpPr>
        <p:spPr>
          <a:xfrm>
            <a:off x="5559772" y="1166266"/>
            <a:ext cx="142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Easter 21 co-incided with the easing of Covid rules.  From 29</a:t>
            </a:r>
            <a:r>
              <a:rPr lang="en-GB" sz="600" b="1" baseline="30000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th</a:t>
            </a:r>
            <a:r>
              <a:rPr lang="en-GB" sz="600" b="1" dirty="0">
                <a:solidFill>
                  <a:schemeClr val="accent1"/>
                </a:solidFill>
                <a:highlight>
                  <a:srgbClr val="000000"/>
                </a:highlight>
                <a:latin typeface="Montserrat" panose="00000500000000000000" pitchFamily="2" charset="0"/>
              </a:rPr>
              <a:t> March, 6 people meeting outside</a:t>
            </a:r>
          </a:p>
        </p:txBody>
      </p:sp>
    </p:spTree>
    <p:extLst>
      <p:ext uri="{BB962C8B-B14F-4D97-AF65-F5344CB8AC3E}">
        <p14:creationId xmlns:p14="http://schemas.microsoft.com/office/powerpoint/2010/main" val="18672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129"/>
          <p:cNvSpPr txBox="1">
            <a:spLocks noGrp="1"/>
          </p:cNvSpPr>
          <p:nvPr>
            <p:ph type="title"/>
          </p:nvPr>
        </p:nvSpPr>
        <p:spPr>
          <a:xfrm>
            <a:off x="326570" y="292624"/>
            <a:ext cx="8817430" cy="662851"/>
          </a:xfrm>
        </p:spPr>
        <p:txBody>
          <a:bodyPr spcFirstLastPara="1" wrap="square" lIns="0" tIns="91425" rIns="0" bIns="91425" anchor="t" anchorCtr="0">
            <a:noAutofit/>
          </a:bodyPr>
          <a:lstStyle/>
          <a:p>
            <a:r>
              <a:rPr lang="en-GB" altLang="en-US" sz="1800" dirty="0">
                <a:solidFill>
                  <a:schemeClr val="tx1"/>
                </a:solidFill>
                <a:latin typeface="Montserrat" panose="00000500000000000000" pitchFamily="2" charset="0"/>
                <a:ea typeface="MS PGothic" pitchFamily="34" charset="-128"/>
                <a:cs typeface="Calibri" pitchFamily="34" charset="0"/>
              </a:rPr>
              <a:t>Easter brought a boost to 12 weekly average spend in the latest period but against tough comparatives growth has slowed to almost parity</a:t>
            </a:r>
            <a:endParaRPr lang="en-PH" sz="1800" dirty="0">
              <a:latin typeface="Montserrat" panose="00000500000000000000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956D1B-E45E-4BB0-8B0F-1388C48A40B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PH" dirty="0">
                <a:latin typeface="Montserrat" panose="00000500000000000000" pitchFamily="2" charset="0"/>
              </a:rPr>
              <a:t>Source:  NielsenIQ Homescan GB FMCG, based on rolling 12w/e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17E499-6291-4634-B723-DA38C28B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625882"/>
              </p:ext>
            </p:extLst>
          </p:nvPr>
        </p:nvGraphicFramePr>
        <p:xfrm>
          <a:off x="326570" y="1377108"/>
          <a:ext cx="8425149" cy="337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DC9EB0-A80C-4462-ABA1-7208943A327C}"/>
              </a:ext>
            </a:extLst>
          </p:cNvPr>
          <p:cNvSpPr txBox="1"/>
          <p:nvPr/>
        </p:nvSpPr>
        <p:spPr>
          <a:xfrm>
            <a:off x="268513" y="955476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1100" dirty="0">
                <a:solidFill>
                  <a:schemeClr val="tx1"/>
                </a:solidFill>
                <a:latin typeface="Montserrat" panose="00000500000000000000" pitchFamily="2" charset="0"/>
                <a:ea typeface="MS PGothic" pitchFamily="34" charset="-128"/>
                <a:cs typeface="Calibri" pitchFamily="34" charset="0"/>
              </a:rPr>
              <a:t>Macro view based on 12 week trends</a:t>
            </a:r>
            <a:endParaRPr lang="en-GB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910698"/>
      </p:ext>
    </p:extLst>
  </p:cSld>
  <p:clrMapOvr>
    <a:masterClrMapping/>
  </p:clrMapOvr>
</p:sld>
</file>

<file path=ppt/theme/theme1.xml><?xml version="1.0" encoding="utf-8"?>
<a:theme xmlns:a="http://schemas.openxmlformats.org/drawingml/2006/main" name="NIQ-presentation-template-v1">
  <a:themeElements>
    <a:clrScheme name="Simple Light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00F000"/>
      </a:accent1>
      <a:accent2>
        <a:srgbClr val="00A346"/>
      </a:accent2>
      <a:accent3>
        <a:srgbClr val="1A1A1A"/>
      </a:accent3>
      <a:accent4>
        <a:srgbClr val="333333"/>
      </a:accent4>
      <a:accent5>
        <a:srgbClr val="666666"/>
      </a:accent5>
      <a:accent6>
        <a:srgbClr val="BDFFB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IQ-presentation-template-v2">
  <a:themeElements>
    <a:clrScheme name="Simple Light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00F000"/>
      </a:accent1>
      <a:accent2>
        <a:srgbClr val="00A346"/>
      </a:accent2>
      <a:accent3>
        <a:srgbClr val="1A1A1A"/>
      </a:accent3>
      <a:accent4>
        <a:srgbClr val="333333"/>
      </a:accent4>
      <a:accent5>
        <a:srgbClr val="666666"/>
      </a:accent5>
      <a:accent6>
        <a:srgbClr val="BDFFB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05 Green">
      <a:srgbClr val="00A346"/>
    </a:custClr>
    <a:custClr name="04 Navy">
      <a:srgbClr val="10009D"/>
    </a:custClr>
    <a:custClr name="05 Red">
      <a:srgbClr val="D20043"/>
    </a:custClr>
    <a:custClr name="10 Navy">
      <a:srgbClr val="1D79FF"/>
    </a:custClr>
    <a:custClr name="02 Red">
      <a:srgbClr val="880535"/>
    </a:custClr>
    <a:custClr name="02 Blue">
      <a:srgbClr val="006A6B"/>
    </a:custClr>
    <a:custClr name="06 Purple">
      <a:srgbClr val="6512F0"/>
    </a:custClr>
    <a:custClr name="06 Orange">
      <a:srgbClr val="F06400"/>
    </a:custClr>
    <a:custClr name="07 Navy">
      <a:srgbClr val="0136E0"/>
    </a:custClr>
    <a:custClr name="10 Purple">
      <a:srgbClr val="A27EFF"/>
    </a:custClr>
    <a:custClr name="05 Blue">
      <a:srgbClr val="00A1A2"/>
    </a:custClr>
    <a:custClr name="04 Orange">
      <a:srgbClr val="AD4400"/>
    </a:custClr>
    <a:custClr name="02 Green">
      <a:srgbClr val="15441F"/>
    </a:custClr>
    <a:custClr name="08 Red">
      <a:srgbClr val="F84E83"/>
    </a:custClr>
    <a:custClr name="07 Green">
      <a:srgbClr val="00CA23"/>
    </a:custClr>
    <a:custClr name="09 Navy">
      <a:srgbClr val="0056FF"/>
    </a:custClr>
    <a:custClr name="07 Red">
      <a:srgbClr val="FF1E68"/>
    </a:custClr>
    <a:custClr name="12 Navy">
      <a:srgbClr val="B3CCFF"/>
    </a:custClr>
    <a:custClr name="04 Red">
      <a:srgbClr val="B6023B"/>
    </a:custClr>
    <a:custClr name="04 Blue">
      <a:srgbClr val="008F90"/>
    </a:custClr>
    <a:custClr name="07 Purple">
      <a:srgbClr val="682EE0"/>
    </a:custClr>
    <a:custClr name="07 Orange">
      <a:srgbClr val="FF6D05"/>
    </a:custClr>
    <a:custClr name="11 Navy">
      <a:srgbClr val="6699FF"/>
    </a:custClr>
    <a:custClr name="11 Purple">
      <a:srgbClr val="B497FF"/>
    </a:custClr>
    <a:custClr name="07 Blue">
      <a:srgbClr val="00CDD1"/>
    </a:custClr>
    <a:custClr name="04 Orange">
      <a:srgbClr val="AD4400"/>
    </a:custClr>
    <a:custClr name="04 Green">
      <a:srgbClr val="138238"/>
    </a:custClr>
    <a:custClr name="11 Red">
      <a:srgbClr val="FAB0C8"/>
    </a:custClr>
    <a:custClr name="Gray 95">
      <a:srgbClr val="0D0D0D"/>
    </a:custClr>
    <a:custClr name="Gray 90">
      <a:srgbClr val="1A1A1A"/>
    </a:custClr>
    <a:custClr name="Gray 80">
      <a:srgbClr val="333333"/>
    </a:custClr>
    <a:custClr name="Gray 60">
      <a:srgbClr val="666666"/>
    </a:custClr>
    <a:custClr name="Gray 50">
      <a:srgbClr val="808080"/>
    </a:custClr>
    <a:custClr name="Gray 30">
      <a:srgbClr val="B3B3B3"/>
    </a:custClr>
    <a:custClr name="Gray 15">
      <a:srgbClr val="D9D9D9"/>
    </a:custClr>
    <a:custClr name="Gray 5">
      <a:srgbClr val="F2F2F2"/>
    </a:custClr>
  </a:custClr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2021-04-23T23:00:00+00:00</ContentEndDate>
    <DocumentSource xmlns="cebd32e3-9ab6-41ee-b1af-b8405a8d4e68">Nielsen</DocumentSource>
    <PublicationDate xmlns="cebd32e3-9ab6-41ee-b1af-b8405a8d4e68">2021-05-18T23:00:00+00:00</PublicationDate>
    <DocumentAdded xmlns="cebd32e3-9ab6-41ee-b1af-b8405a8d4e68">2021-05-18T23:00:00+00:00</DocumentAdded>
    <TaxCatchAll xmlns="cebd32e3-9ab6-41ee-b1af-b8405a8d4e68">
      <Value>1493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5f934ce9-eb2e-4973-9463-7815e15faf86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40A9B22-F4AC-457F-92C1-AB329DB8D1C5}"/>
</file>

<file path=customXml/itemProps2.xml><?xml version="1.0" encoding="utf-8"?>
<ds:datastoreItem xmlns:ds="http://schemas.openxmlformats.org/officeDocument/2006/customXml" ds:itemID="{09554A18-18F2-42D7-815B-4D289AEF7278}"/>
</file>

<file path=customXml/itemProps3.xml><?xml version="1.0" encoding="utf-8"?>
<ds:datastoreItem xmlns:ds="http://schemas.openxmlformats.org/officeDocument/2006/customXml" ds:itemID="{E6F58432-5F5E-4CF7-A654-33CED3FDCFC4}"/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3519</Words>
  <Application>Microsoft Office PowerPoint</Application>
  <PresentationFormat>On-screen Show (16:9)</PresentationFormat>
  <Paragraphs>490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Wingdings</vt:lpstr>
      <vt:lpstr>Avenir Next LT Pro</vt:lpstr>
      <vt:lpstr>Avenir Next</vt:lpstr>
      <vt:lpstr>Calibri</vt:lpstr>
      <vt:lpstr>Montserrat</vt:lpstr>
      <vt:lpstr>Montserrat Light</vt:lpstr>
      <vt:lpstr>Arial</vt:lpstr>
      <vt:lpstr>Symbol</vt:lpstr>
      <vt:lpstr>NIQ-presentation-template-v1</vt:lpstr>
      <vt:lpstr>NIQ-presentation-template-v2</vt:lpstr>
      <vt:lpstr>NielsenIQ Total Till Executive Summary</vt:lpstr>
      <vt:lpstr>Five take outs from Total Till for the 4 weeks to 24th April</vt:lpstr>
      <vt:lpstr>What happened? Overview</vt:lpstr>
      <vt:lpstr>PowerPoint Presentation</vt:lpstr>
      <vt:lpstr>Supermarket sales remain robust, as shoppers re-unite with family and friends </vt:lpstr>
      <vt:lpstr>Growths were unexpectedly robust lifted by Non Food* and an appetite for shopping</vt:lpstr>
      <vt:lpstr>In total British shoppers made 91m MORE shopping trips than last April but spent £4.06 LESS per trip, buying 2.6 FEWER fmcg items</vt:lpstr>
      <vt:lpstr>Against last year’s stockpiling weeks, growths slowed but are more upbeat than expected</vt:lpstr>
      <vt:lpstr>Easter brought a boost to 12 weekly average spend in the latest period but against tough comparatives growth has slowed to almost parity</vt:lpstr>
      <vt:lpstr>The latest 12 weeks sees an uplift in visits and corresponding dilution in average basket size as shoppers start to emerge from lockdown </vt:lpstr>
      <vt:lpstr>April is a complex period with extreme  comparatives, Easter and a country eager to emerge (safely) from lockdown …</vt:lpstr>
      <vt:lpstr>Value sales were surprisingly robust given the start of the easing of lockdown</vt:lpstr>
      <vt:lpstr>Shoppers have started returning to stores with more visits than last month and spend per visit at a 7 month low</vt:lpstr>
      <vt:lpstr>Underlying growth is robust for Ambient Food &amp; Drink, Tobacco and General Merchandise</vt:lpstr>
      <vt:lpstr>Shoppers able to socialise celebrated with drinks and desserts, as well as investing in their homes and wellbeing</vt:lpstr>
      <vt:lpstr>What happened by channel? </vt:lpstr>
      <vt:lpstr>General Merchandise helped to lift sales at the Supermarkets and with shoppers back on the move, Forecourt sales also saw growth </vt:lpstr>
      <vt:lpstr>Online growth has slowed, as the channel laps the surge in sales last year but share remains strong at +14%.</vt:lpstr>
      <vt:lpstr>Following government advice to stay at home last April, sales at Convenience stores surged +14%, a tough act to follow one year on …</vt:lpstr>
      <vt:lpstr>Against very tough comparatives, fmcg sales in Convenience stores slowed but remain robust vs 2 years ago</vt:lpstr>
      <vt:lpstr>Retailer News</vt:lpstr>
      <vt:lpstr>PowerPoint Presentation</vt:lpstr>
      <vt:lpstr>With the exception of Iceland all retailers saw an increase to visits this month, which resulted in a correlating dilution of spend</vt:lpstr>
      <vt:lpstr>With hospitality still restricted, Supermarkets benefited once again</vt:lpstr>
      <vt:lpstr>Promotional is the highest this year at 21%, boosted by events but remains below the recent peak of 23% in November</vt:lpstr>
      <vt:lpstr>Comparing against the all time low of last April, Aldi was the only retailer not to see spend bought on offer increase</vt:lpstr>
      <vt:lpstr>April brought food deflation for the first time since January 2017, a result of fewer promotions last year as retailers focussed on availability </vt:lpstr>
      <vt:lpstr>From 17th May hospitality will welcome shoppers back indoors for the first time, since Christmas and discretionary spend is expected to revert back to café’s, pubs and restaurants.</vt:lpstr>
      <vt:lpstr>PowerPoint Presentation</vt:lpstr>
      <vt:lpstr>PowerPoint Presentation</vt:lpstr>
      <vt:lpstr>Shoppers splashed out on Celebratory Food &amp; Drink, as well as gifting and preparations for the home</vt:lpstr>
      <vt:lpstr>Shoppers spent the most on Drink, whilst Clothing had the strongest uplift in sales as shoppers refreshed their wardrobes ..</vt:lpstr>
      <vt:lpstr>Shoppers celebrated creatively with moveable feasts, drinks and gifting </vt:lpstr>
      <vt:lpstr>Despite the shorter leadup to Easter, sales of Easter Eggs were robust achieving more sales than the 16 week Easter in 2019</vt:lpstr>
      <vt:lpstr>Easter classifications</vt:lpstr>
      <vt:lpstr>With headwinds forecast, food retailers will be hoping for better weather to boost spend over the coming months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April NielsenIQ Total Till Exec Summary</dc:title>
  <dc:creator>Cowen, Sally F.</dc:creator>
  <cp:lastModifiedBy>Cowen, Sally F.</cp:lastModifiedBy>
  <cp:revision>375</cp:revision>
  <dcterms:modified xsi:type="dcterms:W3CDTF">2021-05-06T15:38:11Z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1493;#2021|5f934ce9-eb2e-4973-9463-7815e15faf86</vt:lpwstr>
  </property>
</Properties>
</file>