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12"/>
  </p:notesMasterIdLst>
  <p:handoutMasterIdLst>
    <p:handoutMasterId r:id="rId13"/>
  </p:handoutMasterIdLst>
  <p:sldIdLst>
    <p:sldId id="279" r:id="rId3"/>
    <p:sldId id="299" r:id="rId4"/>
    <p:sldId id="340" r:id="rId5"/>
    <p:sldId id="335" r:id="rId6"/>
    <p:sldId id="341" r:id="rId7"/>
    <p:sldId id="337" r:id="rId8"/>
    <p:sldId id="334" r:id="rId9"/>
    <p:sldId id="338" r:id="rId10"/>
    <p:sldId id="297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7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768" y="82"/>
      </p:cViewPr>
      <p:guideLst>
        <p:guide pos="2857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8A5CB-2663-5A4A-BE9C-39A408ABEEC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ACE7A-4043-F74B-B682-A8614A7C2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4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3DC6-A49E-434F-AA3E-D5D735FBC95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21A9-4476-1542-A90B-349471577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5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"/>
            <a:ext cx="9143390" cy="514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3000"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Presentation title to go here, up to a maximum of two lines of text.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</a:t>
            </a:r>
            <a:r>
              <a:rPr lang="mr-IN" dirty="0"/>
              <a:t>–</a:t>
            </a:r>
            <a:r>
              <a:rPr lang="en-GB" dirty="0"/>
              <a:t> date / presenter’s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uture with caption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ln>
            <a:noFill/>
          </a:ln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-1"/>
            <a:ext cx="2659063" cy="5143501"/>
          </a:xfrm>
          <a:gradFill flip="none" rotWithShape="1">
            <a:gsLst>
              <a:gs pos="0">
                <a:srgbClr val="0077C8">
                  <a:alpha val="85000"/>
                </a:srgbClr>
              </a:gs>
              <a:gs pos="100000">
                <a:schemeClr val="accent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360000" tIns="342000"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2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7297" y="1016000"/>
            <a:ext cx="8387999" cy="350568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7297" y="4521680"/>
            <a:ext cx="8387999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a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0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/ Closing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" y="686"/>
            <a:ext cx="9142017" cy="5142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Thank you / closing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Prompt for questions to go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"/>
            <a:ext cx="9143390" cy="51428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3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Presentation title to go here, up to a maximum of two lines of text.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</a:t>
            </a:r>
            <a:r>
              <a:rPr lang="mr-IN" dirty="0"/>
              <a:t>–</a:t>
            </a:r>
            <a:r>
              <a:rPr lang="en-GB" dirty="0"/>
              <a:t> date / presenter’s name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Aqua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Oilskin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febuoy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eaweed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torm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Aqua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5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3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6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29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6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full bleed)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-1"/>
            <a:ext cx="2659063" cy="5143501"/>
          </a:xfrm>
          <a:gradFill flip="none" rotWithShape="1">
            <a:gsLst>
              <a:gs pos="0">
                <a:srgbClr val="0077C8">
                  <a:alpha val="85000"/>
                </a:srgbClr>
              </a:gs>
              <a:gs pos="100000">
                <a:schemeClr val="accent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360000" tIns="342000"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4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Dark)">
    <p:bg>
      <p:bgPr>
        <a:gradFill flip="none" rotWithShape="1">
          <a:gsLst>
            <a:gs pos="0">
              <a:schemeClr val="tx2"/>
            </a:gs>
            <a:gs pos="99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7297" y="1016001"/>
            <a:ext cx="8387999" cy="3527996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7297" y="4543997"/>
            <a:ext cx="8387999" cy="360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a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60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7297" y="1018151"/>
            <a:ext cx="8387999" cy="3779996"/>
          </a:xfrm>
          <a:prstGeom prst="rect">
            <a:avLst/>
          </a:prstGeom>
        </p:spPr>
        <p:txBody>
          <a:bodyPr lIns="108000" tIns="46800" rIns="108000" bIns="46800" anchor="ctr" anchorCtr="0"/>
          <a:lstStyle>
            <a:lvl1pPr marL="0" indent="-36000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b="0" baseline="0">
                <a:solidFill>
                  <a:schemeClr val="accent3"/>
                </a:solidFill>
              </a:defRPr>
            </a:lvl1pPr>
            <a:lvl2pPr marL="0" indent="-360000">
              <a:spcAft>
                <a:spcPts val="600"/>
              </a:spcAft>
              <a:buFont typeface="Arial" pitchFamily="34" charset="0"/>
              <a:buNone/>
              <a:defRPr sz="2400" b="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here to insert a feature quote which could run to a number of lines.</a:t>
            </a:r>
          </a:p>
          <a:p>
            <a:pPr lvl="1"/>
            <a:r>
              <a:rPr lang="en-US" dirty="0"/>
              <a:t>Supporting information could be set in white.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80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/ Closing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" y="686"/>
            <a:ext cx="9142017" cy="5142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Thank you / closing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Prompt for questions to go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Oilskin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febuoy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eaweed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torm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2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6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3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7297" y="1038103"/>
            <a:ext cx="8387999" cy="3779992"/>
          </a:xfrm>
          <a:prstGeom prst="rect">
            <a:avLst/>
          </a:prstGeom>
        </p:spPr>
        <p:txBody>
          <a:bodyPr lIns="108000" tIns="46800" rIns="108000" bIns="46800" anchor="ctr" anchorCtr="0"/>
          <a:lstStyle>
            <a:lvl1pPr marL="0" indent="-36000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b="0" baseline="0">
                <a:solidFill>
                  <a:schemeClr val="tx2"/>
                </a:solidFill>
              </a:defRPr>
            </a:lvl1pPr>
            <a:lvl2pPr marL="0" indent="-360000">
              <a:spcAft>
                <a:spcPts val="600"/>
              </a:spcAft>
              <a:buFont typeface="Arial" pitchFamily="34" charset="0"/>
              <a:buNone/>
              <a:defRPr sz="2400" b="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here to insert a feature quote which could run to a number of lines.</a:t>
            </a:r>
          </a:p>
          <a:p>
            <a:pPr lvl="1"/>
            <a:r>
              <a:rPr lang="en-US" dirty="0"/>
              <a:t>Supporting information could be set in grey.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9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96" y="205980"/>
            <a:ext cx="8388000" cy="64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96" y="1038154"/>
            <a:ext cx="8388000" cy="3779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1" r:id="rId3"/>
    <p:sldLayoutId id="2147483682" r:id="rId4"/>
    <p:sldLayoutId id="2147483683" r:id="rId5"/>
    <p:sldLayoutId id="2147483697" r:id="rId6"/>
    <p:sldLayoutId id="2147483650" r:id="rId7"/>
    <p:sldLayoutId id="2147483652" r:id="rId8"/>
    <p:sldLayoutId id="2147483662" r:id="rId9"/>
    <p:sldLayoutId id="2147483685" r:id="rId10"/>
    <p:sldLayoutId id="2147483657" r:id="rId11"/>
    <p:sldLayoutId id="2147483654" r:id="rId12"/>
    <p:sldLayoutId id="2147483686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2600" kern="1200">
          <a:solidFill>
            <a:srgbClr val="5458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5458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200" kern="1200">
          <a:solidFill>
            <a:srgbClr val="5458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5458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rgbClr val="5458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96" y="205980"/>
            <a:ext cx="8388000" cy="64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96" y="1038154"/>
            <a:ext cx="8388000" cy="3779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71" r:id="rId7"/>
    <p:sldLayoutId id="2147483673" r:id="rId8"/>
    <p:sldLayoutId id="2147483675" r:id="rId9"/>
    <p:sldLayoutId id="2147483694" r:id="rId10"/>
    <p:sldLayoutId id="2147483678" r:id="rId11"/>
    <p:sldLayoutId id="2147483679" r:id="rId12"/>
    <p:sldLayoutId id="2147483695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Retail Observations:</a:t>
            </a:r>
            <a:br>
              <a:rPr lang="en-GB" dirty="0"/>
            </a:br>
            <a:r>
              <a:rPr lang="en-GB" dirty="0"/>
              <a:t>On-line New and Re-launched 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13th May | Suzi Pegg-Darlison</a:t>
            </a:r>
          </a:p>
        </p:txBody>
      </p:sp>
    </p:spTree>
    <p:extLst>
      <p:ext uri="{BB962C8B-B14F-4D97-AF65-F5344CB8AC3E}">
        <p14:creationId xmlns:p14="http://schemas.microsoft.com/office/powerpoint/2010/main" val="171280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 summary</a:t>
            </a: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158737"/>
              </p:ext>
            </p:extLst>
          </p:nvPr>
        </p:nvGraphicFramePr>
        <p:xfrm>
          <a:off x="366713" y="1038225"/>
          <a:ext cx="8388350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91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Retailer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Frozen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Chilled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Ambient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Asda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Iceland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M&amp;S via Ocado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Ocado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Sainsburys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Waitrose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7620" marR="7620" marT="762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websites (13/05/2021)</a:t>
            </a:r>
          </a:p>
        </p:txBody>
      </p:sp>
    </p:spTree>
    <p:extLst>
      <p:ext uri="{BB962C8B-B14F-4D97-AF65-F5344CB8AC3E}">
        <p14:creationId xmlns:p14="http://schemas.microsoft.com/office/powerpoint/2010/main" val="133318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(13/05/2021)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BA07B-117A-4EED-AFB6-8B8ABA35C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62" y="1528489"/>
            <a:ext cx="1608712" cy="1490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62D78-9E7B-4E8E-BF70-B31D9404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75" y="1630294"/>
            <a:ext cx="2349409" cy="1388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FF580-1035-4C99-83ED-EB4EA230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62" y="1733454"/>
            <a:ext cx="2381202" cy="12857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5B2DC-F0A3-4223-BBDC-51C314184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51" y="3274611"/>
            <a:ext cx="801898" cy="15278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F62C97-94A3-4A0B-9B69-64C7759AF898}"/>
              </a:ext>
            </a:extLst>
          </p:cNvPr>
          <p:cNvSpPr txBox="1"/>
          <p:nvPr/>
        </p:nvSpPr>
        <p:spPr>
          <a:xfrm>
            <a:off x="3797291" y="931744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Chilled (4)</a:t>
            </a:r>
          </a:p>
        </p:txBody>
      </p:sp>
    </p:spTree>
    <p:extLst>
      <p:ext uri="{BB962C8B-B14F-4D97-AF65-F5344CB8AC3E}">
        <p14:creationId xmlns:p14="http://schemas.microsoft.com/office/powerpoint/2010/main" val="166913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(13/05/2021)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F90CAE-A3D8-4179-ABA1-EE38EE1A1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099" y="1794784"/>
            <a:ext cx="2410651" cy="1863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F6C54-8967-45C0-AC00-FE675168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1" y="1713394"/>
            <a:ext cx="2555082" cy="20261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1104D3-F396-428F-A8FC-C92ED64C5E6B}"/>
              </a:ext>
            </a:extLst>
          </p:cNvPr>
          <p:cNvSpPr txBox="1"/>
          <p:nvPr/>
        </p:nvSpPr>
        <p:spPr>
          <a:xfrm>
            <a:off x="3797291" y="931744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Frozen (2)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1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M&amp;S via Ocado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(13/05/2021)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26FBB-6394-4CAD-B1B3-592CAA102854}"/>
              </a:ext>
            </a:extLst>
          </p:cNvPr>
          <p:cNvSpPr txBox="1"/>
          <p:nvPr/>
        </p:nvSpPr>
        <p:spPr>
          <a:xfrm>
            <a:off x="7002539" y="947925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Frozen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20779-709C-43E0-8B27-EDB62B8A5142}"/>
              </a:ext>
            </a:extLst>
          </p:cNvPr>
          <p:cNvSpPr txBox="1"/>
          <p:nvPr/>
        </p:nvSpPr>
        <p:spPr>
          <a:xfrm>
            <a:off x="634903" y="947925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Ambient (1)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FEE41-8167-4C19-93B3-869FE1B0C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81" y="1823705"/>
            <a:ext cx="1635326" cy="1237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2024B9-8BEC-4E03-B1AF-4355CA7E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592" y="3141286"/>
            <a:ext cx="1302429" cy="865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DA6E5-20BD-433F-98E2-BB89321A0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184" y="1796992"/>
            <a:ext cx="1302428" cy="1066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8FC16-89FF-4D2F-B08B-4987CE409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805" y="3133077"/>
            <a:ext cx="1036892" cy="878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04AE0-6C95-4C96-BAFA-F5A9ABEFC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972" y="3111516"/>
            <a:ext cx="983918" cy="911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90A9B-51A7-4FC9-890D-D862FC836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445" y="4116162"/>
            <a:ext cx="995252" cy="849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3C67A-6594-4842-A63D-DC46BD088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522" y="1674719"/>
            <a:ext cx="975769" cy="1342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B3639-BF38-43DC-9DE0-411CCFCB74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963" y="4084991"/>
            <a:ext cx="738679" cy="911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685B7A-A647-420A-AE63-445BE2D7A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3505" y="1701557"/>
            <a:ext cx="787154" cy="1237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5F1913-BFAF-497B-8C51-1DA0B3FD2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101" y="1710251"/>
            <a:ext cx="1049614" cy="12798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1D8D3E-1CB7-47B9-AF04-E6B63DAC5B39}"/>
              </a:ext>
            </a:extLst>
          </p:cNvPr>
          <p:cNvSpPr txBox="1"/>
          <p:nvPr/>
        </p:nvSpPr>
        <p:spPr>
          <a:xfrm>
            <a:off x="3797291" y="931744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Chilled (8)</a:t>
            </a:r>
          </a:p>
        </p:txBody>
      </p:sp>
    </p:spTree>
    <p:extLst>
      <p:ext uri="{BB962C8B-B14F-4D97-AF65-F5344CB8AC3E}">
        <p14:creationId xmlns:p14="http://schemas.microsoft.com/office/powerpoint/2010/main" val="49280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Ocado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(13/05/2021)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3896ED-6605-4B97-997A-29799DA042FE}"/>
              </a:ext>
            </a:extLst>
          </p:cNvPr>
          <p:cNvSpPr txBox="1"/>
          <p:nvPr/>
        </p:nvSpPr>
        <p:spPr>
          <a:xfrm>
            <a:off x="6166715" y="947925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Frozen (1)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D2ED48-755F-434B-83FB-55C45271481E}"/>
              </a:ext>
            </a:extLst>
          </p:cNvPr>
          <p:cNvSpPr txBox="1"/>
          <p:nvPr/>
        </p:nvSpPr>
        <p:spPr>
          <a:xfrm>
            <a:off x="1849224" y="928180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Ambient </a:t>
            </a:r>
            <a:r>
              <a:rPr lang="en-GB" sz="1000" b="1" dirty="0">
                <a:solidFill>
                  <a:schemeClr val="bg1"/>
                </a:solidFill>
              </a:rPr>
              <a:t>(22)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A828B-95FE-4F99-A7FA-76B78A78301D}"/>
              </a:ext>
            </a:extLst>
          </p:cNvPr>
          <p:cNvSpPr txBox="1"/>
          <p:nvPr/>
        </p:nvSpPr>
        <p:spPr>
          <a:xfrm>
            <a:off x="6168056" y="2946441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Chilled (1)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0C75A6-46D0-48B0-93B3-6D9933E0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67" y="3104667"/>
            <a:ext cx="741760" cy="655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301C3-49DE-4D20-ADD9-4981911B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83" y="3575443"/>
            <a:ext cx="1462948" cy="965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AC6CE4-B743-4E24-A2FA-858369A2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5" y="1431982"/>
            <a:ext cx="551292" cy="7055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F16C34-E813-4A20-8F5E-19980E0B1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36" y="1436014"/>
            <a:ext cx="555314" cy="7068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4EAD69-E407-4048-A809-30800EC21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022" y="3216439"/>
            <a:ext cx="1141022" cy="4225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8670C9-CB18-40D1-AA4D-9EDB67B47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230" y="1469130"/>
            <a:ext cx="555314" cy="684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D52ABF-57A2-4E1B-90E2-911168CED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393" y="1469130"/>
            <a:ext cx="541900" cy="6934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CF0A77-7671-4A66-9A29-33048F436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7759" y="2258133"/>
            <a:ext cx="729688" cy="6894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FA797D-F5FF-4677-BAB4-111225CA9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6694" y="2266673"/>
            <a:ext cx="724322" cy="682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6DD488-D4F7-4B15-9068-9BDA5E5584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0776" y="1469130"/>
            <a:ext cx="544584" cy="676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CE8039-7280-47F5-AD15-EDCF08554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4019" y="1457294"/>
            <a:ext cx="552632" cy="6894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77BB29-EA01-44C7-A0BA-D8B1AD07F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1876" y="2259898"/>
            <a:ext cx="705544" cy="6961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DDED4D-8198-4A35-BBB0-A4CF906CF1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2406" y="3889648"/>
            <a:ext cx="682742" cy="5177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7BA6DA0-0CB8-49C3-860C-FE80D9AB1B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6078" y="3905684"/>
            <a:ext cx="714934" cy="536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D32BD-B43F-4A76-98E1-C89D8B1EB0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47697" y="3066834"/>
            <a:ext cx="701520" cy="7109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AFE2C5-5344-409B-A1B5-FD06E890CE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28365" y="3893741"/>
            <a:ext cx="688106" cy="524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92AF5C-5526-4167-864D-97485A9C0E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6375" y="3895014"/>
            <a:ext cx="680060" cy="5204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9165E56-FDE3-4C11-80B1-89A71EF7D6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462" y="3895014"/>
            <a:ext cx="689448" cy="5123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9B52A0-3C58-44DC-83A6-7A455B1A15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2370" y="3896356"/>
            <a:ext cx="680060" cy="5190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BAEDAB-8443-46FE-B1F1-EE1D8B52D9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61052" y="2274229"/>
            <a:ext cx="694814" cy="681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3EAAAE-948A-4619-8B1D-E7FCB85A30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25233" y="2274229"/>
            <a:ext cx="709568" cy="67335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64AFB1-8142-4281-B5BF-AFE9047BA18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4335" y="2278181"/>
            <a:ext cx="700178" cy="6572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02CE06-9266-45FB-998C-0285F823D1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82689" y="1583021"/>
            <a:ext cx="1331735" cy="9653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8D57AC6-DAA3-476B-90A6-9E646A43239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4019" y="3114057"/>
            <a:ext cx="700178" cy="6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0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Sainsbury’s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</a:t>
            </a:r>
            <a:r>
              <a:rPr lang="en-GB" sz="1050" i="1"/>
              <a:t>(13/05/2021</a:t>
            </a:r>
            <a:r>
              <a:rPr lang="en-GB" sz="1050" i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2F476-4694-442B-9A9B-78A2FCDF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81" y="2773073"/>
            <a:ext cx="1174494" cy="1507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81F0E-CBFD-4F86-A4D1-BCBFDE123615}"/>
              </a:ext>
            </a:extLst>
          </p:cNvPr>
          <p:cNvSpPr txBox="1"/>
          <p:nvPr/>
        </p:nvSpPr>
        <p:spPr>
          <a:xfrm>
            <a:off x="3797291" y="931744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Chilled (10)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A6028-4668-48A2-94D1-48EECC2EF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02" y="2917406"/>
            <a:ext cx="1415518" cy="1262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9C170F-88AB-495A-87EC-32FF3C07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09920" y="2946048"/>
            <a:ext cx="1174496" cy="1151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005544-DB36-439E-8738-762AD24FA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618" y="2894868"/>
            <a:ext cx="1415298" cy="1254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21AF1-1245-4934-B697-EED5880F6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54" y="2850292"/>
            <a:ext cx="1095394" cy="1396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AEA92E-3F3A-4E4B-A3AA-FA5B351B8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194" y="1483883"/>
            <a:ext cx="1014600" cy="1268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11C08D-304F-4380-839C-3F0AD7D21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764" y="1557704"/>
            <a:ext cx="1507198" cy="1157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9D41D-EA82-4298-84F1-FE8DD8BED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970" y="1544939"/>
            <a:ext cx="1497562" cy="1160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70A7F1-E367-4FCC-861A-9E15A52E5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184" y="1532353"/>
            <a:ext cx="1343554" cy="1173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03EFD0-E017-4E2D-A91B-AF6D67FE12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154" y="1804359"/>
            <a:ext cx="1410804" cy="6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F0061B-53CF-42EA-95BC-3988E737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45" y="3642592"/>
            <a:ext cx="1381740" cy="1004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0E367-28B9-4252-81D5-3EA856FA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Waitrose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B6F45-CF50-48D3-BCD0-5C50DFC48C5B}"/>
              </a:ext>
            </a:extLst>
          </p:cNvPr>
          <p:cNvSpPr txBox="1"/>
          <p:nvPr/>
        </p:nvSpPr>
        <p:spPr>
          <a:xfrm>
            <a:off x="367296" y="4540827"/>
            <a:ext cx="83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Source: Retailer website </a:t>
            </a:r>
            <a:r>
              <a:rPr lang="en-GB" sz="1050" i="1"/>
              <a:t>(13/05/2021</a:t>
            </a:r>
            <a:r>
              <a:rPr lang="en-GB" sz="1050" i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F3C3DC-940D-4870-BE14-07666E482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6" y="1364461"/>
            <a:ext cx="1224500" cy="1200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69447-1F22-4E94-A003-A3B92D709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02" y="1223776"/>
            <a:ext cx="968924" cy="1457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E3B19-12D3-416B-A588-4000D1F1E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644" y="1311229"/>
            <a:ext cx="900112" cy="1306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B7F87-D330-4D7D-82BC-65DFF063C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115" y="1464474"/>
            <a:ext cx="1441770" cy="102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012A6-68B2-4761-AE1B-07047AEEF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3" y="1475069"/>
            <a:ext cx="1647822" cy="1142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3CBF2E-F23D-43BE-8FE1-03D580C5D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875" y="1545182"/>
            <a:ext cx="1614492" cy="1002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3C3797-2113-4AA8-9998-BB3536EB3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478" y="2582494"/>
            <a:ext cx="1647822" cy="1072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3CABCD-7D2D-44D3-9881-E22FEF5AA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0875" y="2488126"/>
            <a:ext cx="1616292" cy="1081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9CE767-AA33-4C3B-9115-A5EAF613A6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6685" y="2628438"/>
            <a:ext cx="1333506" cy="9842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758386-44FC-49F3-A2F9-1C9087D6FB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030" y="2637371"/>
            <a:ext cx="1314322" cy="919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82D82A-36DD-42A2-87C8-50522867E9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1828" y="2650983"/>
            <a:ext cx="1284480" cy="935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2FCB29-5DA7-4F1F-8C4D-A714BD2A4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521" y="2686145"/>
            <a:ext cx="1092164" cy="822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54CB95-3373-4048-8FD6-C5A876D4C6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3011" y="3642686"/>
            <a:ext cx="1269873" cy="952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977B6E-ABAE-464B-BEC1-D3EA5960C1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6927" y="3570942"/>
            <a:ext cx="1333506" cy="12904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B2F7E-694A-437D-9D61-64E194032B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4020" y="3725268"/>
            <a:ext cx="931588" cy="13917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672B44-782D-44A5-83D9-F4080AEB76F0}"/>
              </a:ext>
            </a:extLst>
          </p:cNvPr>
          <p:cNvSpPr txBox="1"/>
          <p:nvPr/>
        </p:nvSpPr>
        <p:spPr>
          <a:xfrm>
            <a:off x="3797291" y="931744"/>
            <a:ext cx="1528010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Chilled </a:t>
            </a:r>
            <a:r>
              <a:rPr lang="en-GB" b="1">
                <a:solidFill>
                  <a:schemeClr val="bg1"/>
                </a:solidFill>
              </a:rPr>
              <a:t>(16)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743" y="1646312"/>
            <a:ext cx="8387999" cy="2447223"/>
          </a:xfrm>
        </p:spPr>
        <p:txBody>
          <a:bodyPr>
            <a:noAutofit/>
          </a:bodyPr>
          <a:lstStyle/>
          <a:p>
            <a:r>
              <a:rPr lang="en-US" sz="1200" dirty="0"/>
              <a:t>For further details please contact: </a:t>
            </a:r>
          </a:p>
          <a:p>
            <a:endParaRPr lang="en-US" sz="1200" dirty="0"/>
          </a:p>
          <a:p>
            <a:r>
              <a:rPr lang="en-US" sz="1200" b="1" dirty="0"/>
              <a:t>Julia Brooks </a:t>
            </a:r>
          </a:p>
          <a:p>
            <a:r>
              <a:rPr lang="en-US" sz="1200" dirty="0"/>
              <a:t>Market Insight Analyst </a:t>
            </a:r>
          </a:p>
          <a:p>
            <a:r>
              <a:rPr lang="en-US" sz="1200" dirty="0"/>
              <a:t>Julia.brooks@seafish.co.uk</a:t>
            </a:r>
          </a:p>
          <a:p>
            <a:r>
              <a:rPr lang="en-GB" sz="1200" dirty="0"/>
              <a:t>+44 (0) 1472252358 / 07944 682751</a:t>
            </a:r>
            <a:endParaRPr lang="en-US" sz="1200" dirty="0"/>
          </a:p>
          <a:p>
            <a:endParaRPr lang="en-US" sz="1200" b="1" dirty="0"/>
          </a:p>
          <a:p>
            <a:r>
              <a:rPr lang="en-US" sz="1200" b="1" dirty="0"/>
              <a:t>Suzi Pegg-Darlison	</a:t>
            </a:r>
          </a:p>
          <a:p>
            <a:r>
              <a:rPr lang="en-US" sz="1200" dirty="0"/>
              <a:t>Market Insight Analyst</a:t>
            </a:r>
          </a:p>
          <a:p>
            <a:r>
              <a:rPr lang="en-US" sz="1200" dirty="0"/>
              <a:t>Suzi.pegg-darlison@seafish.co.uk</a:t>
            </a:r>
          </a:p>
          <a:p>
            <a:r>
              <a:rPr lang="en-GB" sz="1200" dirty="0"/>
              <a:t>+44 (0) 1472 252358 / 07944 682697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7869423"/>
      </p:ext>
    </p:extLst>
  </p:cSld>
  <p:clrMapOvr>
    <a:masterClrMapping/>
  </p:clrMapOvr>
</p:sld>
</file>

<file path=ppt/theme/theme1.xml><?xml version="1.0" encoding="utf-8"?>
<a:theme xmlns:a="http://schemas.openxmlformats.org/drawingml/2006/main" name="Seafish - Light">
  <a:themeElements>
    <a:clrScheme name="Seafish">
      <a:dk1>
        <a:srgbClr val="54585A"/>
      </a:dk1>
      <a:lt1>
        <a:sysClr val="window" lastClr="FFFFFF"/>
      </a:lt1>
      <a:dk2>
        <a:srgbClr val="0077C8"/>
      </a:dk2>
      <a:lt2>
        <a:srgbClr val="FFFFFF"/>
      </a:lt2>
      <a:accent1>
        <a:srgbClr val="00A3E0"/>
      </a:accent1>
      <a:accent2>
        <a:srgbClr val="009CA6"/>
      </a:accent2>
      <a:accent3>
        <a:srgbClr val="FECC0C"/>
      </a:accent3>
      <a:accent4>
        <a:srgbClr val="ED6C05"/>
      </a:accent4>
      <a:accent5>
        <a:srgbClr val="B6C30C"/>
      </a:accent5>
      <a:accent6>
        <a:srgbClr val="E4002B"/>
      </a:accent6>
      <a:hlink>
        <a:srgbClr val="0077FF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afish – Dark">
  <a:themeElements>
    <a:clrScheme name="Seafish">
      <a:dk1>
        <a:srgbClr val="54585A"/>
      </a:dk1>
      <a:lt1>
        <a:sysClr val="window" lastClr="FFFFFF"/>
      </a:lt1>
      <a:dk2>
        <a:srgbClr val="0077C8"/>
      </a:dk2>
      <a:lt2>
        <a:srgbClr val="FFFFFF"/>
      </a:lt2>
      <a:accent1>
        <a:srgbClr val="00A3E0"/>
      </a:accent1>
      <a:accent2>
        <a:srgbClr val="009CA6"/>
      </a:accent2>
      <a:accent3>
        <a:srgbClr val="FECC0C"/>
      </a:accent3>
      <a:accent4>
        <a:srgbClr val="ED6C05"/>
      </a:accent4>
      <a:accent5>
        <a:srgbClr val="B6C30C"/>
      </a:accent5>
      <a:accent6>
        <a:srgbClr val="E4002B"/>
      </a:accent6>
      <a:hlink>
        <a:srgbClr val="0077FF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rket Data Document" ma:contentTypeID="0x010100FBC0F8BFD01A91498CA7837A71EEDFDB02005AE5335FCC83EB48B1308B6A764FBC1C" ma:contentTypeVersion="27" ma:contentTypeDescription="Market Data Document Content Type" ma:contentTypeScope="" ma:versionID="da108508dc232e68c3eb0da7c7f570e3">
  <xsd:schema xmlns:xsd="http://www.w3.org/2001/XMLSchema" xmlns:xs="http://www.w3.org/2001/XMLSchema" xmlns:p="http://schemas.microsoft.com/office/2006/metadata/properties" xmlns:ns2="cebd32e3-9ab6-41ee-b1af-b8405a8d4e68" xmlns:ns3="f1844da6-a929-4072-a9ab-fc72a86c7633" targetNamespace="http://schemas.microsoft.com/office/2006/metadata/properties" ma:root="true" ma:fieldsID="0d9debfe9803182ce6077bd70346052f" ns2:_="" ns3:_="">
    <xsd:import namespace="cebd32e3-9ab6-41ee-b1af-b8405a8d4e68"/>
    <xsd:import namespace="f1844da6-a929-4072-a9ab-fc72a86c7633"/>
    <xsd:element name="properties">
      <xsd:complexType>
        <xsd:sequence>
          <xsd:element name="documentManagement">
            <xsd:complexType>
              <xsd:all>
                <xsd:element ref="ns2:DocumentSummary" minOccurs="0"/>
                <xsd:element ref="ns2:DocumentSource" minOccurs="0"/>
                <xsd:element ref="ns2:DocumentTopic" minOccurs="0"/>
                <xsd:element ref="ns2:PublicationDate" minOccurs="0"/>
                <xsd:element ref="ns2:FreeTextDate" minOccurs="0"/>
                <xsd:element ref="ns2:ContentStartDate" minOccurs="0"/>
                <xsd:element ref="ns2:ContentEndDate" minOccurs="0"/>
                <xsd:element ref="ns2:DocumentAdded" minOccurs="0"/>
                <xsd:element ref="ns2:DocumentStatus" minOccurs="0"/>
                <xsd:element ref="ns2:j7c1b49d505545c2a69692ae734740b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d32e3-9ab6-41ee-b1af-b8405a8d4e68" elementFormDefault="qualified">
    <xsd:import namespace="http://schemas.microsoft.com/office/2006/documentManagement/types"/>
    <xsd:import namespace="http://schemas.microsoft.com/office/infopath/2007/PartnerControls"/>
    <xsd:element name="DocumentSummary" ma:index="3" nillable="true" ma:displayName="Summary" ma:internalName="DocumentSummary" ma:readOnly="false">
      <xsd:simpleType>
        <xsd:restriction base="dms:Note">
          <xsd:maxLength value="255"/>
        </xsd:restriction>
      </xsd:simpleType>
    </xsd:element>
    <xsd:element name="DocumentSource" ma:index="5" nillable="true" ma:displayName="Source" ma:format="Dropdown" ma:internalName="DocumentSource">
      <xsd:simpleType>
        <xsd:restriction base="dms:Choice">
          <xsd:enumeration value="Globefish"/>
          <xsd:enumeration value="HMRC via BTS"/>
          <xsd:enumeration value="IGD"/>
          <xsd:enumeration value="MMO"/>
          <xsd:enumeration value="Kantar"/>
          <xsd:enumeration value="NielsenIQ"/>
          <xsd:enumeration value="Circana"/>
          <xsd:enumeration value="Seafish"/>
          <xsd:enumeration value="Technomic"/>
        </xsd:restriction>
      </xsd:simpleType>
    </xsd:element>
    <xsd:element name="DocumentTopic" ma:index="6" nillable="true" ma:displayName="Topic" ma:default="" ma:internalName="DocumentTopic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chnical Report"/>
                    <xsd:enumeration value="Factsheet/Datasheet"/>
                    <xsd:enumeration value="Corporate Document"/>
                    <xsd:enumeration value="Guidelines"/>
                    <xsd:enumeration value="Marine Survey"/>
                    <xsd:enumeration value="Training Material"/>
                    <xsd:enumeration value="Careers"/>
                    <xsd:enumeration value="Economics and Business"/>
                    <xsd:enumeration value="Aquaculture"/>
                    <xsd:enumeration value="IPF Final Reports"/>
                    <xsd:enumeration value="Other"/>
                    <xsd:enumeration value="Not known"/>
                    <xsd:enumeration value="Internal Seafish Report"/>
                    <xsd:enumeration value="Confidential Seafish Report"/>
                    <xsd:enumeration value="Seafood Guide"/>
                    <xsd:enumeration value=".Web-About Seafish"/>
                    <xsd:enumeration value=".Web-Changing Landscapes"/>
                    <xsd:enumeration value=".Web-Promoting Seafood"/>
                    <xsd:enumeration value=".Web-Responsible Sourcing"/>
                    <xsd:enumeration value=".Web-Safety and Training"/>
                    <xsd:enumeration value=".Web-Insight and Research"/>
                  </xsd:restriction>
                </xsd:simpleType>
              </xsd:element>
            </xsd:sequence>
          </xsd:extension>
        </xsd:complexContent>
      </xsd:complexType>
    </xsd:element>
    <xsd:element name="PublicationDate" ma:index="7" nillable="true" ma:displayName="Publication Date" ma:format="DateOnly" ma:indexed="true" ma:internalName="PublicationDate">
      <xsd:simpleType>
        <xsd:restriction base="dms:DateTime"/>
      </xsd:simpleType>
    </xsd:element>
    <xsd:element name="FreeTextDate" ma:index="8" nillable="true" ma:displayName="Free Text Date" ma:internalName="FreeTextDate" ma:readOnly="false">
      <xsd:simpleType>
        <xsd:restriction base="dms:Text"/>
      </xsd:simpleType>
    </xsd:element>
    <xsd:element name="ContentStartDate" ma:index="9" nillable="true" ma:displayName="Content Start Date" ma:format="DateOnly" ma:internalName="ContentStartDate" ma:readOnly="false">
      <xsd:simpleType>
        <xsd:restriction base="dms:DateTime"/>
      </xsd:simpleType>
    </xsd:element>
    <xsd:element name="ContentEndDate" ma:index="10" nillable="true" ma:displayName="Content End Date" ma:format="DateOnly" ma:internalName="ContentEndDate" ma:readOnly="false">
      <xsd:simpleType>
        <xsd:restriction base="dms:DateTime"/>
      </xsd:simpleType>
    </xsd:element>
    <xsd:element name="DocumentAdded" ma:index="11" nillable="true" ma:displayName="Added" ma:format="DateOnly" ma:indexed="true" ma:internalName="DocumentAdded">
      <xsd:simpleType>
        <xsd:restriction base="dms:DateTime"/>
      </xsd:simpleType>
    </xsd:element>
    <xsd:element name="DocumentStatus" ma:index="12" nillable="true" ma:displayName="Document Status" ma:default="Unpublished" ma:format="Dropdown" ma:indexed="true" ma:internalName="DocumentStatus" ma:readOnly="false">
      <xsd:simpleType>
        <xsd:restriction base="dms:Choice">
          <xsd:enumeration value="Deleted"/>
          <xsd:enumeration value="Unpublished"/>
          <xsd:enumeration value="Published"/>
          <xsd:enumeration value="Archived"/>
        </xsd:restriction>
      </xsd:simpleType>
    </xsd:element>
    <xsd:element name="j7c1b49d505545c2a69692ae734740bd" ma:index="18" ma:taxonomy="true" ma:internalName="j7c1b49d505545c2a69692ae734740bd" ma:taxonomyFieldName="Market_x0020_Data_x0020_Document_x0020_Path" ma:displayName="Market Data Document Path" ma:indexed="true" ma:readOnly="false" ma:default="" ma:fieldId="{37c1b49d-5055-45c2-a696-92ae734740bd}" ma:sspId="63fa3ede-d9eb-4891-98d7-32cb363d3ca5" ma:termSetId="907aca91-42f0-4171-9a43-f9786420f3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5e028737-9680-4a7e-bfb2-5cfc569abfd5}" ma:internalName="TaxCatchAll" ma:readOnly="false" ma:showField="CatchAllData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5e028737-9680-4a7e-bfb2-5cfc569abfd5}" ma:internalName="TaxCatchAllLabel" ma:readOnly="false" ma:showField="CatchAllDataLabel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44da6-a929-4072-a9ab-fc72a86c7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Tags" ma:hidden="true" ma:internalName="MediaServiceAutoTags" ma:readOnly="true">
      <xsd:simpleType>
        <xsd:restriction base="dms:Text"/>
      </xsd:simpleType>
    </xsd:element>
    <xsd:element name="MediaServiceOCR" ma:index="2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opic xmlns="cebd32e3-9ab6-41ee-b1af-b8405a8d4e68" xsi:nil="true"/>
    <FreeTextDate xmlns="cebd32e3-9ab6-41ee-b1af-b8405a8d4e68" xsi:nil="true"/>
    <DocumentStatus xmlns="cebd32e3-9ab6-41ee-b1af-b8405a8d4e68">Published</DocumentStatus>
    <ContentEndDate xmlns="cebd32e3-9ab6-41ee-b1af-b8405a8d4e68" xsi:nil="true"/>
    <DocumentSource xmlns="cebd32e3-9ab6-41ee-b1af-b8405a8d4e68">Seafish</DocumentSource>
    <PublicationDate xmlns="cebd32e3-9ab6-41ee-b1af-b8405a8d4e68" xsi:nil="true"/>
    <DocumentAdded xmlns="cebd32e3-9ab6-41ee-b1af-b8405a8d4e68" xsi:nil="true"/>
    <TaxCatchAll xmlns="cebd32e3-9ab6-41ee-b1af-b8405a8d4e68">
      <Value>1516</Value>
    </TaxCatchAll>
    <j7c1b49d505545c2a69692ae734740bd xmlns="cebd32e3-9ab6-41ee-b1af-b8405a8d4e68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2021</TermName>
          <TermId xmlns="http://schemas.microsoft.com/office/infopath/2007/PartnerControls">87d9c21c-2ee8-4463-8d42-20718c68c29d</TermId>
        </TermInfo>
      </Terms>
    </j7c1b49d505545c2a69692ae734740bd>
    <DocumentSummary xmlns="cebd32e3-9ab6-41ee-b1af-b8405a8d4e68">2021 May Seafish online retail observations and new products images</DocumentSummary>
    <ContentStartDate xmlns="cebd32e3-9ab6-41ee-b1af-b8405a8d4e68" xsi:nil="true"/>
    <TaxCatchAllLabel xmlns="cebd32e3-9ab6-41ee-b1af-b8405a8d4e68" xsi:nil="true"/>
  </documentManagement>
</p:properties>
</file>

<file path=customXml/itemProps1.xml><?xml version="1.0" encoding="utf-8"?>
<ds:datastoreItem xmlns:ds="http://schemas.openxmlformats.org/officeDocument/2006/customXml" ds:itemID="{3B904DFF-E785-4E12-BA9B-E074CB1C7B44}"/>
</file>

<file path=customXml/itemProps2.xml><?xml version="1.0" encoding="utf-8"?>
<ds:datastoreItem xmlns:ds="http://schemas.openxmlformats.org/officeDocument/2006/customXml" ds:itemID="{CC57A0DE-1883-4F2E-8128-8243C26E1F38}"/>
</file>

<file path=customXml/itemProps3.xml><?xml version="1.0" encoding="utf-8"?>
<ds:datastoreItem xmlns:ds="http://schemas.openxmlformats.org/officeDocument/2006/customXml" ds:itemID="{645D28CC-4020-468E-958D-1FE457C20F90}"/>
</file>

<file path=docProps/app.xml><?xml version="1.0" encoding="utf-8"?>
<Properties xmlns="http://schemas.openxmlformats.org/officeDocument/2006/extended-properties" xmlns:vt="http://schemas.openxmlformats.org/officeDocument/2006/docPropsVTypes">
  <TotalTime>4663</TotalTime>
  <Words>210</Words>
  <Application>Microsoft Office PowerPoint</Application>
  <PresentationFormat>On-screen Show (16:9)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Lucida Grande</vt:lpstr>
      <vt:lpstr>Seafish - Light</vt:lpstr>
      <vt:lpstr>Seafish – Dark</vt:lpstr>
      <vt:lpstr>Retail Observations: On-line New and Re-launched Products</vt:lpstr>
      <vt:lpstr>New products summary</vt:lpstr>
      <vt:lpstr>Asda</vt:lpstr>
      <vt:lpstr>Iceland</vt:lpstr>
      <vt:lpstr>M&amp;S via Ocado</vt:lpstr>
      <vt:lpstr>Ocado</vt:lpstr>
      <vt:lpstr>Sainsbury’s</vt:lpstr>
      <vt:lpstr>Waitrose</vt:lpstr>
      <vt:lpstr>Thank you</vt:lpstr>
    </vt:vector>
  </TitlesOfParts>
  <Company>StudioLR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May Seafish Retail Observations</dc:title>
  <dc:creator>Rhona Cruickshank</dc:creator>
  <cp:lastModifiedBy>Suzi Pegg-Darlison</cp:lastModifiedBy>
  <cp:revision>221</cp:revision>
  <dcterms:created xsi:type="dcterms:W3CDTF">2020-03-26T10:08:15Z</dcterms:created>
  <dcterms:modified xsi:type="dcterms:W3CDTF">2021-05-13T12:51:44Z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0x010100FBC0F8BFD01A91498CA7837A71EEDFDB02005AE5335FCC83EB48B1308B6A764FBC1C</vt:lpwstr>
  </property>
  <property fmtid="{D5CDD505-2E9C-101B-9397-08002B2CF9AE}" pid="3" name="Market Data Document Path">
    <vt:lpwstr>1516;#2021|87d9c21c-2ee8-4463-8d42-20718c68c29d</vt:lpwstr>
  </property>
</Properties>
</file>