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drawings/drawing2.xml" ContentType="application/vnd.openxmlformats-officedocument.drawingml.chartshapes+xml"/>
  <Override PartName="/ppt/drawings/drawing1.xml" ContentType="application/vnd.openxmlformats-officedocument.drawingml.chartshapes+xml"/>
  <Override PartName="/ppt/slideMasters/slideMaster1.xml" ContentType="application/vnd.openxmlformats-officedocument.presentationml.slideMaster+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notesSlides/notesSlide33.xml" ContentType="application/vnd.openxmlformats-officedocument.presentationml.notesSlid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41.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7.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8.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40.xml" ContentType="application/vnd.openxmlformats-officedocument.presentationml.notesSlide+xml"/>
  <Override PartName="/ppt/notesSlides/notesSlide42.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32.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31.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charts/style11.xml" ContentType="application/vnd.ms-office.chartstyle+xml"/>
  <Override PartName="/ppt/theme/theme1.xml" ContentType="application/vnd.openxmlformats-officedocument.theme+xml"/>
  <Override PartName="/ppt/theme/theme2.xml" ContentType="application/vnd.openxmlformats-officedocument.theme+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charts/chart4.xml" ContentType="application/vnd.openxmlformats-officedocument.drawingml.chart+xml"/>
  <Override PartName="/ppt/charts/chart5.xml" ContentType="application/vnd.openxmlformats-officedocument.drawingml.chart+xml"/>
  <Override PartName="/ppt/charts/style1.xml" ContentType="application/vnd.ms-office.chartstyle+xml"/>
  <Override PartName="/ppt/charts/colors1.xml" ContentType="application/vnd.ms-office.chartcolorstyle+xml"/>
  <Override PartName="/ppt/charts/chart6.xml" ContentType="application/vnd.openxmlformats-officedocument.drawingml.chart+xml"/>
  <Override PartName="/ppt/charts/chart7.xml" ContentType="application/vnd.openxmlformats-officedocument.drawingml.chart+xml"/>
  <Override PartName="/ppt/charts/chart8.xml" ContentType="application/vnd.openxmlformats-officedocument.drawingml.chart+xml"/>
  <Override PartName="/ppt/charts/chart9.xml" ContentType="application/vnd.openxmlformats-officedocument.drawingml.chart+xml"/>
  <Override PartName="/ppt/charts/style2.xml" ContentType="application/vnd.ms-office.chartstyle+xml"/>
  <Override PartName="/ppt/charts/colors2.xml" ContentType="application/vnd.ms-office.chartcolorstyle+xml"/>
  <Override PartName="/ppt/charts/chart10.xml" ContentType="application/vnd.openxmlformats-officedocument.drawingml.chart+xml"/>
  <Override PartName="/ppt/charts/style3.xml" ContentType="application/vnd.ms-office.chartstyle+xml"/>
  <Override PartName="/ppt/charts/colors3.xml" ContentType="application/vnd.ms-office.chartcolorstyle+xml"/>
  <Override PartName="/ppt/charts/chart11.xml" ContentType="application/vnd.openxmlformats-officedocument.drawingml.chart+xml"/>
  <Override PartName="/ppt/charts/style4.xml" ContentType="application/vnd.ms-office.chartstyle+xml"/>
  <Override PartName="/ppt/charts/colors4.xml" ContentType="application/vnd.ms-office.chartcolorstyle+xml"/>
  <Override PartName="/ppt/charts/chart12.xml" ContentType="application/vnd.openxmlformats-officedocument.drawingml.chart+xml"/>
  <Override PartName="/ppt/charts/style5.xml" ContentType="application/vnd.ms-office.chartstyle+xml"/>
  <Override PartName="/ppt/charts/colors5.xml" ContentType="application/vnd.ms-office.chartcolorstyle+xml"/>
  <Override PartName="/ppt/charts/chart13.xml" ContentType="application/vnd.openxmlformats-officedocument.drawingml.chart+xml"/>
  <Override PartName="/ppt/charts/style6.xml" ContentType="application/vnd.ms-office.chartstyle+xml"/>
  <Override PartName="/ppt/charts/colors6.xml" ContentType="application/vnd.ms-office.chartcolorstyle+xml"/>
  <Override PartName="/ppt/charts/chart14.xml" ContentType="application/vnd.openxmlformats-officedocument.drawingml.chart+xml"/>
  <Override PartName="/ppt/charts/style7.xml" ContentType="application/vnd.ms-office.chartstyle+xml"/>
  <Override PartName="/ppt/charts/colors7.xml" ContentType="application/vnd.ms-office.chartcolorstyle+xml"/>
  <Override PartName="/ppt/charts/chart15.xml" ContentType="application/vnd.openxmlformats-officedocument.drawingml.chart+xml"/>
  <Override PartName="/ppt/charts/style8.xml" ContentType="application/vnd.ms-office.chartstyle+xml"/>
  <Override PartName="/ppt/charts/colors8.xml" ContentType="application/vnd.ms-office.chartcolorstyle+xml"/>
  <Override PartName="/ppt/charts/chart16.xml" ContentType="application/vnd.openxmlformats-officedocument.drawingml.chart+xml"/>
  <Override PartName="/ppt/charts/chart17.xml" ContentType="application/vnd.openxmlformats-officedocument.drawingml.chart+xml"/>
  <Override PartName="/ppt/charts/chart18.xml" ContentType="application/vnd.openxmlformats-officedocument.drawingml.chart+xml"/>
  <Override PartName="/ppt/charts/chart19.xml" ContentType="application/vnd.openxmlformats-officedocument.drawingml.chart+xml"/>
  <Override PartName="/ppt/charts/colors11.xml" ContentType="application/vnd.ms-office.chartcolorstyle+xml"/>
  <Override PartName="/ppt/charts/chart22.xml" ContentType="application/vnd.openxmlformats-officedocument.drawingml.chart+xml"/>
  <Override PartName="/ppt/charts/style12.xml" ContentType="application/vnd.ms-office.chartstyle+xml"/>
  <Override PartName="/ppt/charts/colors12.xml" ContentType="application/vnd.ms-office.chartcolorstyle+xml"/>
  <Override PartName="/ppt/charts/chart20.xml" ContentType="application/vnd.openxmlformats-officedocument.drawingml.chart+xml"/>
  <Override PartName="/ppt/charts/chartEx1.xml" ContentType="application/vnd.ms-office.chartex+xml"/>
  <Override PartName="/ppt/charts/style13.xml" ContentType="application/vnd.ms-office.chartstyle+xml"/>
  <Override PartName="/ppt/charts/colors13.xml" ContentType="application/vnd.ms-office.chartcolorstyle+xml"/>
  <Override PartName="/ppt/charts/style10.xml" ContentType="application/vnd.ms-office.chartstyle+xml"/>
  <Override PartName="/ppt/charts/chartEx2.xml" ContentType="application/vnd.ms-office.chartex+xml"/>
  <Override PartName="/ppt/charts/style14.xml" ContentType="application/vnd.ms-office.chartstyle+xml"/>
  <Override PartName="/ppt/charts/colors14.xml" ContentType="application/vnd.ms-office.chartcolorstyle+xml"/>
  <Override PartName="/ppt/charts/colors10.xml" ContentType="application/vnd.ms-office.chartcolorstyle+xml"/>
  <Override PartName="/ppt/charts/chart23.xml" ContentType="application/vnd.openxmlformats-officedocument.drawingml.chart+xml"/>
  <Override PartName="/ppt/charts/style15.xml" ContentType="application/vnd.ms-office.chartstyle+xml"/>
  <Override PartName="/ppt/charts/colors15.xml" ContentType="application/vnd.ms-office.chartcolorstyle+xml"/>
  <Override PartName="/ppt/charts/colors9.xml" ContentType="application/vnd.ms-office.chartcolorstyle+xml"/>
  <Override PartName="/ppt/charts/style9.xml" ContentType="application/vnd.ms-office.chartstyle+xml"/>
  <Override PartName="/ppt/charts/chart21.xml" ContentType="application/vnd.openxmlformats-officedocument.drawingml.chart+xml"/>
  <Override PartName="/ppt/presProps.xml" ContentType="application/vnd.openxmlformats-officedocument.presentationml.presProps+xml"/>
  <Override PartName="/ppt/viewProps.xml" ContentType="application/vnd.openxmlformats-officedocument.presentationml.viewProps+xml"/>
  <Override PartName="/ppt/tableStyles.xml" ContentType="application/vnd.openxmlformats-officedocument.presentationml.tableStyles+xml"/>
  <Override PartName="/docProps/core.xml" ContentType="application/vnd.openxmlformats-package.core-properties+xml"/>
  <Override PartName="/docProps/app.xml" ContentType="application/vnd.openxmlformats-officedocument.extended-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90" r:id="rId1"/>
  </p:sldMasterIdLst>
  <p:notesMasterIdLst>
    <p:notesMasterId r:id="rId53"/>
  </p:notesMasterIdLst>
  <p:sldIdLst>
    <p:sldId id="1788" r:id="rId2"/>
    <p:sldId id="1809" r:id="rId3"/>
    <p:sldId id="406" r:id="rId4"/>
    <p:sldId id="368" r:id="rId5"/>
    <p:sldId id="370" r:id="rId6"/>
    <p:sldId id="366" r:id="rId7"/>
    <p:sldId id="394" r:id="rId8"/>
    <p:sldId id="395" r:id="rId9"/>
    <p:sldId id="396" r:id="rId10"/>
    <p:sldId id="1540" r:id="rId11"/>
    <p:sldId id="404" r:id="rId12"/>
    <p:sldId id="374" r:id="rId13"/>
    <p:sldId id="384" r:id="rId14"/>
    <p:sldId id="1708" r:id="rId15"/>
    <p:sldId id="1635" r:id="rId16"/>
    <p:sldId id="407" r:id="rId17"/>
    <p:sldId id="1587" r:id="rId18"/>
    <p:sldId id="1792" r:id="rId19"/>
    <p:sldId id="1637" r:id="rId20"/>
    <p:sldId id="1648" r:id="rId21"/>
    <p:sldId id="386" r:id="rId22"/>
    <p:sldId id="388" r:id="rId23"/>
    <p:sldId id="1790" r:id="rId24"/>
    <p:sldId id="1541" r:id="rId25"/>
    <p:sldId id="408" r:id="rId26"/>
    <p:sldId id="1813" r:id="rId27"/>
    <p:sldId id="1498" r:id="rId28"/>
    <p:sldId id="1640" r:id="rId29"/>
    <p:sldId id="1793" r:id="rId30"/>
    <p:sldId id="1789" r:id="rId31"/>
    <p:sldId id="1791" r:id="rId32"/>
    <p:sldId id="369" r:id="rId33"/>
    <p:sldId id="1810" r:id="rId34"/>
    <p:sldId id="397" r:id="rId35"/>
    <p:sldId id="398" r:id="rId36"/>
    <p:sldId id="1799" r:id="rId37"/>
    <p:sldId id="1576" r:id="rId38"/>
    <p:sldId id="1577" r:id="rId39"/>
    <p:sldId id="1634" r:id="rId40"/>
    <p:sldId id="1815" r:id="rId41"/>
    <p:sldId id="1816" r:id="rId42"/>
    <p:sldId id="1578" r:id="rId43"/>
    <p:sldId id="1580" r:id="rId44"/>
    <p:sldId id="1579" r:id="rId45"/>
    <p:sldId id="1633" r:id="rId46"/>
    <p:sldId id="400" r:id="rId47"/>
    <p:sldId id="1808" r:id="rId48"/>
    <p:sldId id="382" r:id="rId49"/>
    <p:sldId id="1811" r:id="rId50"/>
    <p:sldId id="1812" r:id="rId51"/>
    <p:sldId id="364" r:id="rId52"/>
  </p:sldIdLst>
  <p:sldSz cx="9144000" cy="5143500" type="screen16x9"/>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Cowen, Sally F." initials="CSF" lastIdx="1" clrIdx="0">
    <p:extLst>
      <p:ext uri="{19B8F6BF-5375-455C-9EA6-DF929625EA0E}">
        <p15:presenceInfo xmlns:p15="http://schemas.microsoft.com/office/powerpoint/2012/main" userId="S::Sally.F.Cowen@nielseniq.com::3ac635c9-9221-46bb-aba3-3155d450bf46"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B3FDC"/>
    <a:srgbClr val="A282FC"/>
    <a:srgbClr val="C65017"/>
    <a:srgbClr val="6529EC"/>
    <a:srgbClr val="0C6A6B"/>
    <a:srgbClr val="870A36"/>
    <a:srgbClr val="267DFB"/>
    <a:srgbClr val="D00B46"/>
    <a:srgbClr val="12119A"/>
    <a:srgbClr val="17A24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0DBE4ED3-A11A-413B-A309-AE78DBB60736}">
  <a:tblStyle styleId="{0DBE4ED3-A11A-413B-A309-AE78DBB60736}"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 styleId="{95FAB3DE-05D3-4ADE-B967-B5961B6925EA}" styleName="Table_1">
    <a:wholeTbl>
      <a:tcTxStyle b="off" i="off">
        <a:font>
          <a:latin typeface="Calibri"/>
          <a:ea typeface="Calibri"/>
          <a:cs typeface="Calibri"/>
        </a:font>
        <a:srgbClr val="5F5F5F"/>
      </a:tcTxStyle>
      <a:tcStyle>
        <a:tcBdr>
          <a:left>
            <a:ln w="12700" cap="flat" cmpd="sng">
              <a:solidFill>
                <a:srgbClr val="FFFFFF"/>
              </a:solidFill>
              <a:prstDash val="solid"/>
              <a:round/>
              <a:headEnd type="none" w="sm" len="sm"/>
              <a:tailEnd type="none" w="sm" len="sm"/>
            </a:ln>
          </a:left>
          <a:right>
            <a:ln w="12700" cap="flat" cmpd="sng">
              <a:solidFill>
                <a:srgbClr val="FFFFFF"/>
              </a:solidFill>
              <a:prstDash val="solid"/>
              <a:round/>
              <a:headEnd type="none" w="sm" len="sm"/>
              <a:tailEnd type="none" w="sm" len="sm"/>
            </a:ln>
          </a:right>
          <a:top>
            <a:ln w="12700" cap="flat" cmpd="sng">
              <a:solidFill>
                <a:srgbClr val="FFFFFF"/>
              </a:solidFill>
              <a:prstDash val="solid"/>
              <a:round/>
              <a:headEnd type="none" w="sm" len="sm"/>
              <a:tailEnd type="none" w="sm" len="sm"/>
            </a:ln>
          </a:top>
          <a:bottom>
            <a:ln w="12700" cap="flat" cmpd="sng">
              <a:solidFill>
                <a:srgbClr val="FFFFFF"/>
              </a:solidFill>
              <a:prstDash val="solid"/>
              <a:round/>
              <a:headEnd type="none" w="sm" len="sm"/>
              <a:tailEnd type="none" w="sm" len="sm"/>
            </a:ln>
          </a:bottom>
          <a:insideH>
            <a:ln w="12700" cap="flat" cmpd="sng">
              <a:solidFill>
                <a:srgbClr val="FFFFFF"/>
              </a:solidFill>
              <a:prstDash val="solid"/>
              <a:round/>
              <a:headEnd type="none" w="sm" len="sm"/>
              <a:tailEnd type="none" w="sm" len="sm"/>
            </a:ln>
          </a:insideH>
          <a:insideV>
            <a:ln w="12700" cap="flat" cmpd="sng">
              <a:solidFill>
                <a:srgbClr val="FFFFFF"/>
              </a:solidFill>
              <a:prstDash val="solid"/>
              <a:round/>
              <a:headEnd type="none" w="sm" len="sm"/>
              <a:tailEnd type="none" w="sm" len="sm"/>
            </a:ln>
          </a:insideV>
        </a:tcBdr>
        <a:fill>
          <a:solidFill>
            <a:srgbClr val="E6EFF8"/>
          </a:solidFill>
        </a:fill>
      </a:tcStyle>
    </a:wholeTbl>
    <a:band1H>
      <a:tcTxStyle/>
      <a:tcStyle>
        <a:tcBdr/>
        <a:fill>
          <a:solidFill>
            <a:srgbClr val="CADEF1"/>
          </a:solidFill>
        </a:fill>
      </a:tcStyle>
    </a:band1H>
    <a:band2H>
      <a:tcTxStyle/>
      <a:tcStyle>
        <a:tcBdr/>
      </a:tcStyle>
    </a:band2H>
    <a:band1V>
      <a:tcTxStyle/>
      <a:tcStyle>
        <a:tcBdr/>
        <a:fill>
          <a:solidFill>
            <a:srgbClr val="CADEF1"/>
          </a:solidFill>
        </a:fill>
      </a:tcStyle>
    </a:band1V>
    <a:band2V>
      <a:tcTxStyle/>
      <a:tcStyle>
        <a:tcBdr/>
      </a:tcStyle>
    </a:band2V>
    <a:lastCol>
      <a:tcTxStyle b="on" i="off">
        <a:font>
          <a:latin typeface="Calibri"/>
          <a:ea typeface="Calibri"/>
          <a:cs typeface="Calibri"/>
        </a:font>
        <a:srgbClr val="FFFFFF"/>
      </a:tcTxStyle>
      <a:tcStyle>
        <a:tcBdr/>
        <a:fill>
          <a:solidFill>
            <a:srgbClr val="009DD9"/>
          </a:solidFill>
        </a:fill>
      </a:tcStyle>
    </a:lastCol>
    <a:firstCol>
      <a:tcTxStyle b="on" i="off">
        <a:font>
          <a:latin typeface="Calibri"/>
          <a:ea typeface="Calibri"/>
          <a:cs typeface="Calibri"/>
        </a:font>
        <a:srgbClr val="FFFFFF"/>
      </a:tcTxStyle>
      <a:tcStyle>
        <a:tcBdr/>
        <a:fill>
          <a:solidFill>
            <a:srgbClr val="009DD9"/>
          </a:solidFill>
        </a:fill>
      </a:tcStyle>
    </a:firstCol>
    <a:lastRow>
      <a:tcTxStyle b="on" i="off">
        <a:font>
          <a:latin typeface="Calibri"/>
          <a:ea typeface="Calibri"/>
          <a:cs typeface="Calibri"/>
        </a:font>
        <a:srgbClr val="FFFFFF"/>
      </a:tcTxStyle>
      <a:tcStyle>
        <a:tcBdr>
          <a:top>
            <a:ln w="38100" cap="flat" cmpd="sng">
              <a:solidFill>
                <a:srgbClr val="FFFFFF"/>
              </a:solidFill>
              <a:prstDash val="solid"/>
              <a:round/>
              <a:headEnd type="none" w="sm" len="sm"/>
              <a:tailEnd type="none" w="sm" len="sm"/>
            </a:ln>
          </a:top>
        </a:tcBdr>
        <a:fill>
          <a:solidFill>
            <a:srgbClr val="009DD9"/>
          </a:solidFill>
        </a:fill>
      </a:tcStyle>
    </a:lastRow>
    <a:seCell>
      <a:tcTxStyle/>
      <a:tcStyle>
        <a:tcBdr/>
      </a:tcStyle>
    </a:seCell>
    <a:swCell>
      <a:tcTxStyle/>
      <a:tcStyle>
        <a:tcBdr/>
      </a:tcStyle>
    </a:swCell>
    <a:firstRow>
      <a:tcTxStyle b="on" i="off">
        <a:font>
          <a:latin typeface="Calibri"/>
          <a:ea typeface="Calibri"/>
          <a:cs typeface="Calibri"/>
        </a:font>
        <a:srgbClr val="FFFFFF"/>
      </a:tcTxStyle>
      <a:tcStyle>
        <a:tcBdr>
          <a:bottom>
            <a:ln w="38100" cap="flat" cmpd="sng">
              <a:solidFill>
                <a:srgbClr val="FFFFFF"/>
              </a:solidFill>
              <a:prstDash val="solid"/>
              <a:round/>
              <a:headEnd type="none" w="sm" len="sm"/>
              <a:tailEnd type="none" w="sm" len="sm"/>
            </a:ln>
          </a:bottom>
        </a:tcBdr>
        <a:fill>
          <a:solidFill>
            <a:srgbClr val="009DD9"/>
          </a:solidFill>
        </a:fill>
      </a:tcStyle>
    </a:firstRow>
    <a:neCell>
      <a:tcTxStyle/>
      <a:tcStyle>
        <a:tcBdr/>
      </a:tcStyle>
    </a:neCell>
    <a:nwCell>
      <a:tcTxStyle/>
      <a:tcStyle>
        <a:tcBdr/>
      </a:tcStyle>
    </a:nwCell>
  </a:tblStyle>
  <a:tblStyle styleId="{FE6EBBFE-2F77-4B1B-A800-991F91E3888A}" styleName="Table_2">
    <a:wholeTbl>
      <a:tcTxStyle>
        <a:font>
          <a:latin typeface="Arial"/>
          <a:ea typeface="Arial"/>
          <a:cs typeface="Arial"/>
        </a:font>
        <a:srgbClr val="000000"/>
      </a:tcTxStyle>
      <a:tcStyle>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6688" autoAdjust="0"/>
    <p:restoredTop sz="94676" autoAdjust="0"/>
  </p:normalViewPr>
  <p:slideViewPr>
    <p:cSldViewPr snapToGrid="0">
      <p:cViewPr varScale="1">
        <p:scale>
          <a:sx n="80" d="100"/>
          <a:sy n="80" d="100"/>
        </p:scale>
        <p:origin x="1220" y="40"/>
      </p:cViewPr>
      <p:guideLst>
        <p:guide orient="horz" pos="1620"/>
        <p:guide pos="2880"/>
      </p:guideLst>
    </p:cSldViewPr>
  </p:slideViewPr>
  <p:outlineViewPr>
    <p:cViewPr>
      <p:scale>
        <a:sx n="33" d="100"/>
        <a:sy n="33" d="100"/>
      </p:scale>
      <p:origin x="0" y="0"/>
    </p:cViewPr>
  </p:outlineViewPr>
  <p:notesTextViewPr>
    <p:cViewPr>
      <p:scale>
        <a:sx n="1" d="1"/>
        <a:sy n="1" d="1"/>
      </p:scale>
      <p:origin x="0" y="0"/>
    </p:cViewPr>
  </p:notesTextViewPr>
  <p:sorterViewPr>
    <p:cViewPr varScale="1">
      <p:scale>
        <a:sx n="100" d="100"/>
        <a:sy n="100" d="100"/>
      </p:scale>
      <p:origin x="0" y="-2088"/>
    </p:cViewPr>
  </p:sorterViewPr>
  <p:notesViewPr>
    <p:cSldViewPr snapToGrid="0">
      <p:cViewPr varScale="1">
        <p:scale>
          <a:sx n="51" d="100"/>
          <a:sy n="51" d="100"/>
        </p:scale>
        <p:origin x="1836" y="36"/>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notesMaster" Target="notesMasters/notesMaster1.xml"/><Relationship Id="rId58" Type="http://schemas.openxmlformats.org/officeDocument/2006/relationships/tableStyles" Target="tableStyles.xml"/><Relationship Id="rId5" Type="http://schemas.openxmlformats.org/officeDocument/2006/relationships/slide" Target="slides/slide4.xml"/><Relationship Id="rId61" Type="http://schemas.openxmlformats.org/officeDocument/2006/relationships/customXml" Target="../customXml/item3.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customXml" Target="../customXml/item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commentAuthors" Target="commentAuthor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theme" Target="theme/theme1.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customXml" Target="../customXml/item2.xml"/><Relationship Id="rId4" Type="http://schemas.openxmlformats.org/officeDocument/2006/relationships/slide" Target="slides/slide3.xml"/><Relationship Id="rId9" Type="http://schemas.openxmlformats.org/officeDocument/2006/relationships/slide" Target="slides/slide8.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10.xml.rels><?xml version="1.0" encoding="UTF-8" standalone="yes"?>
<Relationships xmlns="http://schemas.openxmlformats.org/package/2006/relationships"><Relationship Id="rId3" Type="http://schemas.openxmlformats.org/officeDocument/2006/relationships/package" Target="../embeddings/Microsoft_Excel_Worksheet9.xlsx"/><Relationship Id="rId2" Type="http://schemas.microsoft.com/office/2011/relationships/chartColorStyle" Target="colors3.xml"/><Relationship Id="rId1" Type="http://schemas.microsoft.com/office/2011/relationships/chartStyle" Target="style3.xml"/></Relationships>
</file>

<file path=ppt/charts/_rels/chart11.xml.rels><?xml version="1.0" encoding="UTF-8" standalone="yes"?>
<Relationships xmlns="http://schemas.openxmlformats.org/package/2006/relationships"><Relationship Id="rId3" Type="http://schemas.openxmlformats.org/officeDocument/2006/relationships/package" Target="../embeddings/Microsoft_Excel_Worksheet10.xlsx"/><Relationship Id="rId2" Type="http://schemas.microsoft.com/office/2011/relationships/chartColorStyle" Target="colors4.xml"/><Relationship Id="rId1" Type="http://schemas.microsoft.com/office/2011/relationships/chartStyle" Target="style4.xml"/></Relationships>
</file>

<file path=ppt/charts/_rels/chart12.xml.rels><?xml version="1.0" encoding="UTF-8" standalone="yes"?>
<Relationships xmlns="http://schemas.openxmlformats.org/package/2006/relationships"><Relationship Id="rId3" Type="http://schemas.openxmlformats.org/officeDocument/2006/relationships/package" Target="../embeddings/Microsoft_Excel_Worksheet11.xlsx"/><Relationship Id="rId2" Type="http://schemas.microsoft.com/office/2011/relationships/chartColorStyle" Target="colors5.xml"/><Relationship Id="rId1" Type="http://schemas.microsoft.com/office/2011/relationships/chartStyle" Target="style5.xml"/></Relationships>
</file>

<file path=ppt/charts/_rels/chart13.xml.rels><?xml version="1.0" encoding="UTF-8" standalone="yes"?>
<Relationships xmlns="http://schemas.openxmlformats.org/package/2006/relationships"><Relationship Id="rId3" Type="http://schemas.openxmlformats.org/officeDocument/2006/relationships/package" Target="../embeddings/Microsoft_Excel_Worksheet12.xlsx"/><Relationship Id="rId2" Type="http://schemas.microsoft.com/office/2011/relationships/chartColorStyle" Target="colors6.xml"/><Relationship Id="rId1" Type="http://schemas.microsoft.com/office/2011/relationships/chartStyle" Target="style6.xml"/></Relationships>
</file>

<file path=ppt/charts/_rels/chart14.xml.rels><?xml version="1.0" encoding="UTF-8" standalone="yes"?>
<Relationships xmlns="http://schemas.openxmlformats.org/package/2006/relationships"><Relationship Id="rId3" Type="http://schemas.openxmlformats.org/officeDocument/2006/relationships/package" Target="../embeddings/Microsoft_Excel_Worksheet13.xlsx"/><Relationship Id="rId2" Type="http://schemas.microsoft.com/office/2011/relationships/chartColorStyle" Target="colors7.xml"/><Relationship Id="rId1" Type="http://schemas.microsoft.com/office/2011/relationships/chartStyle" Target="style7.xml"/></Relationships>
</file>

<file path=ppt/charts/_rels/chart15.xml.rels><?xml version="1.0" encoding="UTF-8" standalone="yes"?>
<Relationships xmlns="http://schemas.openxmlformats.org/package/2006/relationships"><Relationship Id="rId3" Type="http://schemas.openxmlformats.org/officeDocument/2006/relationships/package" Target="../embeddings/Microsoft_Excel_Worksheet14.xlsx"/><Relationship Id="rId2" Type="http://schemas.microsoft.com/office/2011/relationships/chartColorStyle" Target="colors8.xml"/><Relationship Id="rId1" Type="http://schemas.microsoft.com/office/2011/relationships/chartStyle" Target="style8.xml"/></Relationships>
</file>

<file path=ppt/charts/_rels/chart16.xml.rels><?xml version="1.0" encoding="UTF-8" standalone="yes"?>
<Relationships xmlns="http://schemas.openxmlformats.org/package/2006/relationships"><Relationship Id="rId1" Type="http://schemas.openxmlformats.org/officeDocument/2006/relationships/package" Target="../embeddings/Microsoft_Excel_Worksheet15.xlsx"/></Relationships>
</file>

<file path=ppt/charts/_rels/chart17.xml.rels><?xml version="1.0" encoding="UTF-8" standalone="yes"?>
<Relationships xmlns="http://schemas.openxmlformats.org/package/2006/relationships"><Relationship Id="rId2" Type="http://schemas.openxmlformats.org/officeDocument/2006/relationships/chartUserShapes" Target="../drawings/drawing2.xml"/><Relationship Id="rId1" Type="http://schemas.openxmlformats.org/officeDocument/2006/relationships/package" Target="../embeddings/Microsoft_Excel_Worksheet16.xlsx"/></Relationships>
</file>

<file path=ppt/charts/_rels/chart18.xml.rels><?xml version="1.0" encoding="UTF-8" standalone="yes"?>
<Relationships xmlns="http://schemas.openxmlformats.org/package/2006/relationships"><Relationship Id="rId1" Type="http://schemas.openxmlformats.org/officeDocument/2006/relationships/package" Target="../embeddings/Microsoft_Excel_Worksheet17.xlsx"/></Relationships>
</file>

<file path=ppt/charts/_rels/chart19.xml.rels><?xml version="1.0" encoding="UTF-8" standalone="yes"?>
<Relationships xmlns="http://schemas.openxmlformats.org/package/2006/relationships"><Relationship Id="rId3" Type="http://schemas.openxmlformats.org/officeDocument/2006/relationships/package" Target="../embeddings/Microsoft_Excel_Worksheet18.xlsx"/><Relationship Id="rId2" Type="http://schemas.microsoft.com/office/2011/relationships/chartColorStyle" Target="colors9.xml"/><Relationship Id="rId1" Type="http://schemas.microsoft.com/office/2011/relationships/chartStyle" Target="style9.xml"/></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20.xml.rels><?xml version="1.0" encoding="UTF-8" standalone="yes"?>
<Relationships xmlns="http://schemas.openxmlformats.org/package/2006/relationships"><Relationship Id="rId3" Type="http://schemas.openxmlformats.org/officeDocument/2006/relationships/package" Target="../embeddings/Microsoft_Excel_Worksheet19.xlsx"/><Relationship Id="rId2" Type="http://schemas.microsoft.com/office/2011/relationships/chartColorStyle" Target="colors10.xml"/><Relationship Id="rId1" Type="http://schemas.microsoft.com/office/2011/relationships/chartStyle" Target="style10.xml"/></Relationships>
</file>

<file path=ppt/charts/_rels/chart21.xml.rels><?xml version="1.0" encoding="UTF-8" standalone="yes"?>
<Relationships xmlns="http://schemas.openxmlformats.org/package/2006/relationships"><Relationship Id="rId3" Type="http://schemas.openxmlformats.org/officeDocument/2006/relationships/package" Target="../embeddings/Microsoft_Excel_Worksheet20.xlsx"/><Relationship Id="rId2" Type="http://schemas.microsoft.com/office/2011/relationships/chartColorStyle" Target="colors11.xml"/><Relationship Id="rId1" Type="http://schemas.microsoft.com/office/2011/relationships/chartStyle" Target="style11.xml"/></Relationships>
</file>

<file path=ppt/charts/_rels/chart22.xml.rels><?xml version="1.0" encoding="UTF-8" standalone="yes"?>
<Relationships xmlns="http://schemas.openxmlformats.org/package/2006/relationships"><Relationship Id="rId3" Type="http://schemas.openxmlformats.org/officeDocument/2006/relationships/package" Target="../embeddings/Microsoft_Excel_Worksheet21.xlsx"/><Relationship Id="rId2" Type="http://schemas.microsoft.com/office/2011/relationships/chartColorStyle" Target="colors12.xml"/><Relationship Id="rId1" Type="http://schemas.microsoft.com/office/2011/relationships/chartStyle" Target="style12.xml"/></Relationships>
</file>

<file path=ppt/charts/_rels/chart23.xml.rels><?xml version="1.0" encoding="UTF-8" standalone="yes"?>
<Relationships xmlns="http://schemas.openxmlformats.org/package/2006/relationships"><Relationship Id="rId3" Type="http://schemas.openxmlformats.org/officeDocument/2006/relationships/package" Target="../embeddings/Microsoft_Excel_Worksheet24.xlsx"/><Relationship Id="rId2" Type="http://schemas.microsoft.com/office/2011/relationships/chartColorStyle" Target="colors15.xml"/><Relationship Id="rId1" Type="http://schemas.microsoft.com/office/2011/relationships/chartStyle" Target="style15.xml"/></Relationships>
</file>

<file path=ppt/charts/_rels/chart3.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package" Target="../embeddings/Microsoft_Excel_Worksheet2.xlsx"/></Relationships>
</file>

<file path=ppt/charts/_rels/chart4.xml.rels><?xml version="1.0" encoding="UTF-8" standalone="yes"?>
<Relationships xmlns="http://schemas.openxmlformats.org/package/2006/relationships"><Relationship Id="rId1" Type="http://schemas.openxmlformats.org/officeDocument/2006/relationships/package" Target="../embeddings/Microsoft_Excel_Worksheet3.xlsx"/></Relationships>
</file>

<file path=ppt/charts/_rels/chart5.xml.rels><?xml version="1.0" encoding="UTF-8" standalone="yes"?>
<Relationships xmlns="http://schemas.openxmlformats.org/package/2006/relationships"><Relationship Id="rId3" Type="http://schemas.openxmlformats.org/officeDocument/2006/relationships/package" Target="../embeddings/Microsoft_Excel_Worksheet4.xlsx"/><Relationship Id="rId2" Type="http://schemas.microsoft.com/office/2011/relationships/chartColorStyle" Target="colors1.xml"/><Relationship Id="rId1" Type="http://schemas.microsoft.com/office/2011/relationships/chartStyle" Target="style1.xml"/></Relationships>
</file>

<file path=ppt/charts/_rels/chart6.xml.rels><?xml version="1.0" encoding="UTF-8" standalone="yes"?>
<Relationships xmlns="http://schemas.openxmlformats.org/package/2006/relationships"><Relationship Id="rId1" Type="http://schemas.openxmlformats.org/officeDocument/2006/relationships/package" Target="../embeddings/Microsoft_Excel_Worksheet5.xlsx"/></Relationships>
</file>

<file path=ppt/charts/_rels/chart7.xml.rels><?xml version="1.0" encoding="UTF-8" standalone="yes"?>
<Relationships xmlns="http://schemas.openxmlformats.org/package/2006/relationships"><Relationship Id="rId1" Type="http://schemas.openxmlformats.org/officeDocument/2006/relationships/package" Target="../embeddings/Microsoft_Excel_Worksheet6.xlsx"/></Relationships>
</file>

<file path=ppt/charts/_rels/chart8.xml.rels><?xml version="1.0" encoding="UTF-8" standalone="yes"?>
<Relationships xmlns="http://schemas.openxmlformats.org/package/2006/relationships"><Relationship Id="rId1" Type="http://schemas.openxmlformats.org/officeDocument/2006/relationships/package" Target="../embeddings/Microsoft_Excel_Worksheet7.xlsx"/></Relationships>
</file>

<file path=ppt/charts/_rels/chart9.xml.rels><?xml version="1.0" encoding="UTF-8" standalone="yes"?>
<Relationships xmlns="http://schemas.openxmlformats.org/package/2006/relationships"><Relationship Id="rId3" Type="http://schemas.openxmlformats.org/officeDocument/2006/relationships/package" Target="../embeddings/Microsoft_Excel_Worksheet8.xlsx"/><Relationship Id="rId2" Type="http://schemas.microsoft.com/office/2011/relationships/chartColorStyle" Target="colors2.xml"/><Relationship Id="rId1" Type="http://schemas.microsoft.com/office/2011/relationships/chartStyle" Target="style2.xml"/></Relationships>
</file>

<file path=ppt/charts/_rels/chartEx1.xml.rels><?xml version="1.0" encoding="UTF-8" standalone="yes"?>
<Relationships xmlns="http://schemas.openxmlformats.org/package/2006/relationships"><Relationship Id="rId3" Type="http://schemas.microsoft.com/office/2011/relationships/chartColorStyle" Target="colors13.xml"/><Relationship Id="rId2" Type="http://schemas.microsoft.com/office/2011/relationships/chartStyle" Target="style13.xml"/><Relationship Id="rId1" Type="http://schemas.openxmlformats.org/officeDocument/2006/relationships/package" Target="../embeddings/Microsoft_Excel_Worksheet22.xlsx"/></Relationships>
</file>

<file path=ppt/charts/_rels/chartEx2.xml.rels><?xml version="1.0" encoding="UTF-8" standalone="yes"?>
<Relationships xmlns="http://schemas.openxmlformats.org/package/2006/relationships"><Relationship Id="rId3" Type="http://schemas.microsoft.com/office/2011/relationships/chartColorStyle" Target="colors14.xml"/><Relationship Id="rId2" Type="http://schemas.microsoft.com/office/2011/relationships/chartStyle" Target="style14.xml"/><Relationship Id="rId1" Type="http://schemas.openxmlformats.org/officeDocument/2006/relationships/package" Target="../embeddings/Microsoft_Excel_Worksheet23.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
          <c:y val="6.0602174460895643E-2"/>
          <c:w val="0.97294397998183768"/>
          <c:h val="0.76718058225209262"/>
        </c:manualLayout>
      </c:layout>
      <c:lineChart>
        <c:grouping val="standard"/>
        <c:varyColors val="0"/>
        <c:ser>
          <c:idx val="0"/>
          <c:order val="0"/>
          <c:tx>
            <c:strRef>
              <c:f>Sheet1!$B$1</c:f>
              <c:strCache>
                <c:ptCount val="1"/>
                <c:pt idx="0">
                  <c:v>Total Store Value Sales</c:v>
                </c:pt>
              </c:strCache>
            </c:strRef>
          </c:tx>
          <c:spPr>
            <a:ln w="19050" cap="rnd">
              <a:solidFill>
                <a:srgbClr val="17A24B"/>
              </a:solidFill>
              <a:round/>
            </a:ln>
            <a:effectLst/>
          </c:spPr>
          <c:marker>
            <c:symbol val="none"/>
          </c:marker>
          <c:dLbls>
            <c:dLbl>
              <c:idx val="8"/>
              <c:layout>
                <c:manualLayout>
                  <c:x val="-3.2778292704378396E-2"/>
                  <c:y val="-4.8450076196449303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F76F-480A-817D-AC37DCD21D7E}"/>
                </c:ext>
              </c:extLst>
            </c:dLbl>
            <c:dLbl>
              <c:idx val="10"/>
              <c:layout>
                <c:manualLayout>
                  <c:x val="-2.9394138904843218E-2"/>
                  <c:y val="-3.9716367657495588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126A-4BE2-8069-92F47ED8720F}"/>
                </c:ext>
              </c:extLst>
            </c:dLbl>
            <c:dLbl>
              <c:idx val="11"/>
              <c:layout>
                <c:manualLayout>
                  <c:x val="-1.8727383931132959E-2"/>
                  <c:y val="-2.6615804849065013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D99D-4BA8-89DF-E9CC1BF11F6D}"/>
                </c:ext>
              </c:extLst>
            </c:dLbl>
            <c:numFmt formatCode="0.0%" sourceLinked="0"/>
            <c:spPr>
              <a:noFill/>
              <a:ln>
                <a:noFill/>
              </a:ln>
              <a:effectLst/>
            </c:spPr>
            <c:txPr>
              <a:bodyPr wrap="square" lIns="38100" tIns="19050" rIns="38100" bIns="19050" anchor="ctr">
                <a:spAutoFit/>
              </a:bodyPr>
              <a:lstStyle/>
              <a:p>
                <a:pPr>
                  <a:defRPr>
                    <a:latin typeface="Montserrat" panose="00000500000000000000" pitchFamily="2" charset="0"/>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Sheet1!$A$2:$A$318</c:f>
              <c:strCache>
                <c:ptCount val="12"/>
                <c:pt idx="0">
                  <c:v>05-Feb-22</c:v>
                </c:pt>
                <c:pt idx="1">
                  <c:v>12-Feb-22</c:v>
                </c:pt>
                <c:pt idx="2">
                  <c:v>19-Feb-22</c:v>
                </c:pt>
                <c:pt idx="3">
                  <c:v>26-Feb-22</c:v>
                </c:pt>
                <c:pt idx="4">
                  <c:v>05-Mar-22</c:v>
                </c:pt>
                <c:pt idx="5">
                  <c:v>12-Mar-22</c:v>
                </c:pt>
                <c:pt idx="6">
                  <c:v>19-Mar-22</c:v>
                </c:pt>
                <c:pt idx="7">
                  <c:v>26-Mar-22</c:v>
                </c:pt>
                <c:pt idx="8">
                  <c:v>02-Apr-22</c:v>
                </c:pt>
                <c:pt idx="9">
                  <c:v>09-Apr-22</c:v>
                </c:pt>
                <c:pt idx="10">
                  <c:v>16-Apr-22</c:v>
                </c:pt>
                <c:pt idx="11">
                  <c:v> 23-Apr-22</c:v>
                </c:pt>
              </c:strCache>
            </c:strRef>
          </c:cat>
          <c:val>
            <c:numRef>
              <c:f>Sheet1!$B$2:$B$318</c:f>
              <c:numCache>
                <c:formatCode>0.0%</c:formatCode>
                <c:ptCount val="12"/>
                <c:pt idx="0">
                  <c:v>-4.0846604414123022E-2</c:v>
                </c:pt>
                <c:pt idx="1">
                  <c:v>-6.2429367095606536E-2</c:v>
                </c:pt>
                <c:pt idx="2">
                  <c:v>-1.9494080724777763E-2</c:v>
                </c:pt>
                <c:pt idx="3">
                  <c:v>-3.7920701427039072E-2</c:v>
                </c:pt>
                <c:pt idx="4">
                  <c:v>-4.396916149786112E-2</c:v>
                </c:pt>
                <c:pt idx="5">
                  <c:v>-0.11638629417880719</c:v>
                </c:pt>
                <c:pt idx="6">
                  <c:v>-4.5373249910262148E-2</c:v>
                </c:pt>
                <c:pt idx="7">
                  <c:v>-1.7491330632588675E-2</c:v>
                </c:pt>
                <c:pt idx="8" formatCode="0.00%">
                  <c:v>-0.17621742397864948</c:v>
                </c:pt>
                <c:pt idx="9" formatCode="0.00%">
                  <c:v>4.4220733150061031E-2</c:v>
                </c:pt>
                <c:pt idx="10" formatCode="0.00%">
                  <c:v>0.13415739662529025</c:v>
                </c:pt>
                <c:pt idx="11" formatCode="0.00%">
                  <c:v>-9.2828953569210393E-2</c:v>
                </c:pt>
              </c:numCache>
            </c:numRef>
          </c:val>
          <c:smooth val="1"/>
          <c:extLst>
            <c:ext xmlns:c16="http://schemas.microsoft.com/office/drawing/2014/chart" uri="{C3380CC4-5D6E-409C-BE32-E72D297353CC}">
              <c16:uniqueId val="{00000000-2B7F-4242-9281-CF9A63A04573}"/>
            </c:ext>
          </c:extLst>
        </c:ser>
        <c:ser>
          <c:idx val="1"/>
          <c:order val="1"/>
          <c:tx>
            <c:strRef>
              <c:f>Sheet1!$C$1</c:f>
              <c:strCache>
                <c:ptCount val="1"/>
                <c:pt idx="0">
                  <c:v>Total Store Unit Sales</c:v>
                </c:pt>
              </c:strCache>
            </c:strRef>
          </c:tx>
          <c:spPr>
            <a:ln w="19050" cap="rnd">
              <a:solidFill>
                <a:srgbClr val="0056FF"/>
              </a:solidFill>
              <a:round/>
            </a:ln>
            <a:effectLst/>
          </c:spPr>
          <c:marker>
            <c:symbol val="none"/>
          </c:marker>
          <c:dLbls>
            <c:dLbl>
              <c:idx val="9"/>
              <c:layout>
                <c:manualLayout>
                  <c:x val="-3.2084892504571728E-2"/>
                  <c:y val="3.0983002965334582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0FCD-41F0-BB85-45154F17FB11}"/>
                </c:ext>
              </c:extLst>
            </c:dLbl>
            <c:numFmt formatCode="0.0%" sourceLinked="0"/>
            <c:spPr>
              <a:noFill/>
              <a:ln>
                <a:noFill/>
              </a:ln>
              <a:effectLst/>
            </c:spPr>
            <c:txPr>
              <a:bodyPr wrap="square" lIns="38100" tIns="19050" rIns="38100" bIns="19050" anchor="ctr">
                <a:spAutoFit/>
              </a:bodyPr>
              <a:lstStyle/>
              <a:p>
                <a:pPr>
                  <a:defRPr>
                    <a:latin typeface="Montserrat" panose="00000500000000000000" pitchFamily="2" charset="0"/>
                  </a:defRPr>
                </a:pPr>
                <a:endParaRPr lang="en-US"/>
              </a:p>
            </c:txPr>
            <c:dLblPos val="b"/>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Sheet1!$A$2:$A$318</c:f>
              <c:strCache>
                <c:ptCount val="12"/>
                <c:pt idx="0">
                  <c:v>05-Feb-22</c:v>
                </c:pt>
                <c:pt idx="1">
                  <c:v>12-Feb-22</c:v>
                </c:pt>
                <c:pt idx="2">
                  <c:v>19-Feb-22</c:v>
                </c:pt>
                <c:pt idx="3">
                  <c:v>26-Feb-22</c:v>
                </c:pt>
                <c:pt idx="4">
                  <c:v>05-Mar-22</c:v>
                </c:pt>
                <c:pt idx="5">
                  <c:v>12-Mar-22</c:v>
                </c:pt>
                <c:pt idx="6">
                  <c:v>19-Mar-22</c:v>
                </c:pt>
                <c:pt idx="7">
                  <c:v>26-Mar-22</c:v>
                </c:pt>
                <c:pt idx="8">
                  <c:v>02-Apr-22</c:v>
                </c:pt>
                <c:pt idx="9">
                  <c:v>09-Apr-22</c:v>
                </c:pt>
                <c:pt idx="10">
                  <c:v>16-Apr-22</c:v>
                </c:pt>
                <c:pt idx="11">
                  <c:v> 23-Apr-22</c:v>
                </c:pt>
              </c:strCache>
            </c:strRef>
          </c:cat>
          <c:val>
            <c:numRef>
              <c:f>Sheet1!$C$2:$C$318</c:f>
              <c:numCache>
                <c:formatCode>0.0%</c:formatCode>
                <c:ptCount val="12"/>
                <c:pt idx="0">
                  <c:v>-7.3667312770490545E-2</c:v>
                </c:pt>
                <c:pt idx="1">
                  <c:v>-8.286428304681337E-2</c:v>
                </c:pt>
                <c:pt idx="2">
                  <c:v>-7.1112378951064814E-2</c:v>
                </c:pt>
                <c:pt idx="3">
                  <c:v>-6.8697845762268672E-2</c:v>
                </c:pt>
                <c:pt idx="4">
                  <c:v>-6.8789005315816998E-2</c:v>
                </c:pt>
                <c:pt idx="5">
                  <c:v>-0.11015352174291981</c:v>
                </c:pt>
                <c:pt idx="6">
                  <c:v>-7.1464574965381944E-2</c:v>
                </c:pt>
                <c:pt idx="7">
                  <c:v>-7.7630394205183473E-2</c:v>
                </c:pt>
                <c:pt idx="8" formatCode="0.00%">
                  <c:v>-0.17781395669443989</c:v>
                </c:pt>
                <c:pt idx="9" formatCode="0.00%">
                  <c:v>1.6429918738567473E-3</c:v>
                </c:pt>
                <c:pt idx="10" formatCode="0.00%">
                  <c:v>4.6473259732167316E-2</c:v>
                </c:pt>
                <c:pt idx="11" formatCode="0.00%">
                  <c:v>-0.13675644484133387</c:v>
                </c:pt>
              </c:numCache>
            </c:numRef>
          </c:val>
          <c:smooth val="1"/>
          <c:extLst>
            <c:ext xmlns:c16="http://schemas.microsoft.com/office/drawing/2014/chart" uri="{C3380CC4-5D6E-409C-BE32-E72D297353CC}">
              <c16:uniqueId val="{00000001-2B7F-4242-9281-CF9A63A04573}"/>
            </c:ext>
          </c:extLst>
        </c:ser>
        <c:dLbls>
          <c:showLegendKey val="0"/>
          <c:showVal val="1"/>
          <c:showCatName val="0"/>
          <c:showSerName val="0"/>
          <c:showPercent val="0"/>
          <c:showBubbleSize val="0"/>
        </c:dLbls>
        <c:smooth val="0"/>
        <c:axId val="45898368"/>
        <c:axId val="45912448"/>
      </c:lineChart>
      <c:catAx>
        <c:axId val="45898368"/>
        <c:scaling>
          <c:orientation val="minMax"/>
        </c:scaling>
        <c:delete val="0"/>
        <c:axPos val="b"/>
        <c:numFmt formatCode="General" sourceLinked="1"/>
        <c:majorTickMark val="none"/>
        <c:minorTickMark val="none"/>
        <c:tickLblPos val="low"/>
        <c:spPr>
          <a:noFill/>
          <a:ln w="9525" cap="flat" cmpd="sng" algn="ctr">
            <a:solidFill>
              <a:schemeClr val="tx1"/>
            </a:solidFill>
            <a:round/>
          </a:ln>
          <a:effectLst/>
        </c:spPr>
        <c:txPr>
          <a:bodyPr rot="0" spcFirstLastPara="1" vertOverflow="ellipsis" vert="horz" wrap="square" anchor="ctr" anchorCtr="1"/>
          <a:lstStyle/>
          <a:p>
            <a:pPr>
              <a:defRPr sz="800" b="1" i="0" u="none" strike="noStrike" kern="1200" baseline="0">
                <a:solidFill>
                  <a:schemeClr val="tx1"/>
                </a:solidFill>
                <a:latin typeface="Montserrat" panose="00000500000000000000" pitchFamily="2" charset="0"/>
                <a:ea typeface="+mn-ea"/>
                <a:cs typeface="+mn-cs"/>
              </a:defRPr>
            </a:pPr>
            <a:endParaRPr lang="en-US"/>
          </a:p>
        </c:txPr>
        <c:crossAx val="45912448"/>
        <c:crosses val="autoZero"/>
        <c:auto val="1"/>
        <c:lblAlgn val="ctr"/>
        <c:lblOffset val="100"/>
        <c:noMultiLvlLbl val="0"/>
      </c:catAx>
      <c:valAx>
        <c:axId val="45912448"/>
        <c:scaling>
          <c:orientation val="minMax"/>
          <c:min val="-0.25"/>
        </c:scaling>
        <c:delete val="1"/>
        <c:axPos val="l"/>
        <c:majorGridlines>
          <c:spPr>
            <a:ln w="9525" cap="flat" cmpd="sng" algn="ctr">
              <a:solidFill>
                <a:schemeClr val="tx2"/>
              </a:solidFill>
              <a:round/>
            </a:ln>
            <a:effectLst/>
          </c:spPr>
        </c:majorGridlines>
        <c:numFmt formatCode="0.0%" sourceLinked="1"/>
        <c:majorTickMark val="out"/>
        <c:minorTickMark val="none"/>
        <c:tickLblPos val="nextTo"/>
        <c:crossAx val="45898368"/>
        <c:crosses val="autoZero"/>
        <c:crossBetween val="between"/>
      </c:valAx>
      <c:spPr>
        <a:noFill/>
        <a:ln>
          <a:noFill/>
        </a:ln>
        <a:effectLst/>
      </c:spPr>
    </c:plotArea>
    <c:legend>
      <c:legendPos val="l"/>
      <c:layout>
        <c:manualLayout>
          <c:xMode val="edge"/>
          <c:yMode val="edge"/>
          <c:x val="9.0443504322594171E-3"/>
          <c:y val="6.6127351055691688E-2"/>
          <c:w val="0.21715485387854863"/>
          <c:h val="8.9623517938333105E-2"/>
        </c:manualLayout>
      </c:layout>
      <c:overlay val="0"/>
      <c:spPr>
        <a:noFill/>
        <a:ln>
          <a:noFill/>
        </a:ln>
        <a:effectLst/>
      </c:spPr>
      <c:txPr>
        <a:bodyPr rot="0" spcFirstLastPara="1" vertOverflow="ellipsis" vert="horz" wrap="square" anchor="ctr" anchorCtr="1"/>
        <a:lstStyle/>
        <a:p>
          <a:pPr>
            <a:defRPr sz="1000" b="0" i="0" u="none" strike="noStrike" kern="1200" baseline="0">
              <a:solidFill>
                <a:schemeClr val="tx1"/>
              </a:solidFill>
              <a:latin typeface="Montserrat" panose="00000500000000000000" pitchFamily="2" charset="0"/>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1">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1582189975071901"/>
          <c:y val="0.15870497092208313"/>
          <c:w val="0.79253239138597087"/>
          <c:h val="0.66957056905970258"/>
        </c:manualLayout>
      </c:layout>
      <c:barChart>
        <c:barDir val="col"/>
        <c:grouping val="clustered"/>
        <c:varyColors val="0"/>
        <c:ser>
          <c:idx val="0"/>
          <c:order val="0"/>
          <c:tx>
            <c:strRef>
              <c:f>Sheet1!$B$1</c:f>
              <c:strCache>
                <c:ptCount val="1"/>
                <c:pt idx="0">
                  <c:v>Online % GB</c:v>
                </c:pt>
              </c:strCache>
            </c:strRef>
          </c:tx>
          <c:spPr>
            <a:solidFill>
              <a:schemeClr val="accent1"/>
            </a:solidFill>
            <a:ln>
              <a:noFill/>
            </a:ln>
            <a:effectLst/>
          </c:spPr>
          <c:invertIfNegative val="0"/>
          <c:cat>
            <c:strRef>
              <c:f>Sheet1!$A$2:$A$31</c:f>
              <c:strCache>
                <c:ptCount val="28"/>
                <c:pt idx="0">
                  <c:v>28-Mar-20</c:v>
                </c:pt>
                <c:pt idx="1">
                  <c:v>25-Apr-20</c:v>
                </c:pt>
                <c:pt idx="2">
                  <c:v>23-May-20</c:v>
                </c:pt>
                <c:pt idx="3">
                  <c:v>20-Jun-20</c:v>
                </c:pt>
                <c:pt idx="4">
                  <c:v>18-Jul-20</c:v>
                </c:pt>
                <c:pt idx="5">
                  <c:v>15-Aug-20</c:v>
                </c:pt>
                <c:pt idx="6">
                  <c:v>12-Sep-20</c:v>
                </c:pt>
                <c:pt idx="7">
                  <c:v>10-Oct-20</c:v>
                </c:pt>
                <c:pt idx="8">
                  <c:v>07-Nov-20</c:v>
                </c:pt>
                <c:pt idx="9">
                  <c:v>05-Dec-20</c:v>
                </c:pt>
                <c:pt idx="10">
                  <c:v>02-Jan-21</c:v>
                </c:pt>
                <c:pt idx="11">
                  <c:v>30-Jan-21</c:v>
                </c:pt>
                <c:pt idx="12">
                  <c:v> 27-Feb-21</c:v>
                </c:pt>
                <c:pt idx="13">
                  <c:v>27-Mar-21</c:v>
                </c:pt>
                <c:pt idx="14">
                  <c:v>24-Apr-21</c:v>
                </c:pt>
                <c:pt idx="15">
                  <c:v>22-May-21</c:v>
                </c:pt>
                <c:pt idx="16">
                  <c:v>19-Jun-21</c:v>
                </c:pt>
                <c:pt idx="17">
                  <c:v> 17-Jul-21</c:v>
                </c:pt>
                <c:pt idx="18">
                  <c:v>14-Aug-21</c:v>
                </c:pt>
                <c:pt idx="19">
                  <c:v>11-Sep-21</c:v>
                </c:pt>
                <c:pt idx="20">
                  <c:v>09-Oct-21</c:v>
                </c:pt>
                <c:pt idx="21">
                  <c:v>06-Nov-21</c:v>
                </c:pt>
                <c:pt idx="22">
                  <c:v> 04-Dec-21</c:v>
                </c:pt>
                <c:pt idx="23">
                  <c:v> 01-Jan-22</c:v>
                </c:pt>
                <c:pt idx="24">
                  <c:v> 29-Jan-22</c:v>
                </c:pt>
                <c:pt idx="25">
                  <c:v>26-Feb-22</c:v>
                </c:pt>
                <c:pt idx="26">
                  <c:v> 26-Mar-22</c:v>
                </c:pt>
                <c:pt idx="27">
                  <c:v> 23-Apr-22</c:v>
                </c:pt>
              </c:strCache>
            </c:strRef>
          </c:cat>
          <c:val>
            <c:numRef>
              <c:f>Sheet1!$B$2:$B$31</c:f>
              <c:numCache>
                <c:formatCode>0.0%</c:formatCode>
                <c:ptCount val="28"/>
                <c:pt idx="0">
                  <c:v>7.216715940395084E-2</c:v>
                </c:pt>
                <c:pt idx="1">
                  <c:v>0.11658715522742039</c:v>
                </c:pt>
                <c:pt idx="2">
                  <c:v>0.13422937569151294</c:v>
                </c:pt>
                <c:pt idx="3">
                  <c:v>0.13668153983041734</c:v>
                </c:pt>
                <c:pt idx="4">
                  <c:v>0.13599093627215303</c:v>
                </c:pt>
                <c:pt idx="5">
                  <c:v>0.1399759312599487</c:v>
                </c:pt>
                <c:pt idx="6">
                  <c:v>0.13012360864913061</c:v>
                </c:pt>
                <c:pt idx="7">
                  <c:v>0.12950750593464444</c:v>
                </c:pt>
                <c:pt idx="8">
                  <c:v>0.13041723359558022</c:v>
                </c:pt>
                <c:pt idx="9">
                  <c:v>0.14060159127452995</c:v>
                </c:pt>
                <c:pt idx="10">
                  <c:v>0.12157369897133231</c:v>
                </c:pt>
                <c:pt idx="11">
                  <c:v>0.16014379290165087</c:v>
                </c:pt>
                <c:pt idx="12">
                  <c:v>0.1545988502424073</c:v>
                </c:pt>
                <c:pt idx="13">
                  <c:v>0.14780351084727911</c:v>
                </c:pt>
                <c:pt idx="14">
                  <c:v>0.14190875603740774</c:v>
                </c:pt>
                <c:pt idx="15">
                  <c:v>0.13742668920844736</c:v>
                </c:pt>
                <c:pt idx="16">
                  <c:v>0.13111375028852251</c:v>
                </c:pt>
                <c:pt idx="17">
                  <c:v>0.13345636755265367</c:v>
                </c:pt>
                <c:pt idx="18">
                  <c:v>0.12661426640564527</c:v>
                </c:pt>
                <c:pt idx="19">
                  <c:v>0.12323733184239222</c:v>
                </c:pt>
                <c:pt idx="20">
                  <c:v>0.12600802346140885</c:v>
                </c:pt>
                <c:pt idx="21">
                  <c:v>0.1217961572476644</c:v>
                </c:pt>
                <c:pt idx="22">
                  <c:v>0.12363522642420111</c:v>
                </c:pt>
                <c:pt idx="23">
                  <c:v>0.11247089955861658</c:v>
                </c:pt>
                <c:pt idx="24">
                  <c:v>0.13043095189075476</c:v>
                </c:pt>
                <c:pt idx="25">
                  <c:v>0.12460775191598453</c:v>
                </c:pt>
                <c:pt idx="26">
                  <c:v>0.1234614966550291</c:v>
                </c:pt>
                <c:pt idx="27">
                  <c:v>0.11789203432294201</c:v>
                </c:pt>
              </c:numCache>
            </c:numRef>
          </c:val>
          <c:extLst>
            <c:ext xmlns:c16="http://schemas.microsoft.com/office/drawing/2014/chart" uri="{C3380CC4-5D6E-409C-BE32-E72D297353CC}">
              <c16:uniqueId val="{00000000-0EDA-4848-BCD9-6A098ECFFB7E}"/>
            </c:ext>
          </c:extLst>
        </c:ser>
        <c:dLbls>
          <c:showLegendKey val="0"/>
          <c:showVal val="0"/>
          <c:showCatName val="0"/>
          <c:showSerName val="0"/>
          <c:showPercent val="0"/>
          <c:showBubbleSize val="0"/>
        </c:dLbls>
        <c:gapWidth val="150"/>
        <c:axId val="559234192"/>
        <c:axId val="559233864"/>
      </c:barChart>
      <c:lineChart>
        <c:grouping val="standard"/>
        <c:varyColors val="0"/>
        <c:ser>
          <c:idx val="1"/>
          <c:order val="1"/>
          <c:tx>
            <c:strRef>
              <c:f>Sheet1!$C$1</c:f>
              <c:strCache>
                <c:ptCount val="1"/>
                <c:pt idx="0">
                  <c:v>%Growth</c:v>
                </c:pt>
              </c:strCache>
            </c:strRef>
          </c:tx>
          <c:spPr>
            <a:ln w="28575" cap="rnd">
              <a:solidFill>
                <a:schemeClr val="accent2"/>
              </a:solidFill>
              <a:round/>
            </a:ln>
            <a:effectLst/>
          </c:spPr>
          <c:marker>
            <c:symbol val="none"/>
          </c:marker>
          <c:dPt>
            <c:idx val="12"/>
            <c:marker>
              <c:symbol val="none"/>
            </c:marker>
            <c:bubble3D val="0"/>
            <c:extLst>
              <c:ext xmlns:c16="http://schemas.microsoft.com/office/drawing/2014/chart" uri="{C3380CC4-5D6E-409C-BE32-E72D297353CC}">
                <c16:uniqueId val="{00000003-91F6-47D5-9F8C-E99AE87A683A}"/>
              </c:ext>
            </c:extLst>
          </c:dPt>
          <c:dPt>
            <c:idx val="13"/>
            <c:marker>
              <c:symbol val="none"/>
            </c:marker>
            <c:bubble3D val="0"/>
            <c:extLst>
              <c:ext xmlns:c16="http://schemas.microsoft.com/office/drawing/2014/chart" uri="{C3380CC4-5D6E-409C-BE32-E72D297353CC}">
                <c16:uniqueId val="{00000001-9F9B-4E19-9F84-00239FD8E77D}"/>
              </c:ext>
            </c:extLst>
          </c:dPt>
          <c:cat>
            <c:strRef>
              <c:f>Sheet1!$A$2:$A$31</c:f>
              <c:strCache>
                <c:ptCount val="28"/>
                <c:pt idx="0">
                  <c:v>28-Mar-20</c:v>
                </c:pt>
                <c:pt idx="1">
                  <c:v>25-Apr-20</c:v>
                </c:pt>
                <c:pt idx="2">
                  <c:v>23-May-20</c:v>
                </c:pt>
                <c:pt idx="3">
                  <c:v>20-Jun-20</c:v>
                </c:pt>
                <c:pt idx="4">
                  <c:v>18-Jul-20</c:v>
                </c:pt>
                <c:pt idx="5">
                  <c:v>15-Aug-20</c:v>
                </c:pt>
                <c:pt idx="6">
                  <c:v>12-Sep-20</c:v>
                </c:pt>
                <c:pt idx="7">
                  <c:v>10-Oct-20</c:v>
                </c:pt>
                <c:pt idx="8">
                  <c:v>07-Nov-20</c:v>
                </c:pt>
                <c:pt idx="9">
                  <c:v>05-Dec-20</c:v>
                </c:pt>
                <c:pt idx="10">
                  <c:v>02-Jan-21</c:v>
                </c:pt>
                <c:pt idx="11">
                  <c:v>30-Jan-21</c:v>
                </c:pt>
                <c:pt idx="12">
                  <c:v> 27-Feb-21</c:v>
                </c:pt>
                <c:pt idx="13">
                  <c:v>27-Mar-21</c:v>
                </c:pt>
                <c:pt idx="14">
                  <c:v>24-Apr-21</c:v>
                </c:pt>
                <c:pt idx="15">
                  <c:v>22-May-21</c:v>
                </c:pt>
                <c:pt idx="16">
                  <c:v>19-Jun-21</c:v>
                </c:pt>
                <c:pt idx="17">
                  <c:v> 17-Jul-21</c:v>
                </c:pt>
                <c:pt idx="18">
                  <c:v>14-Aug-21</c:v>
                </c:pt>
                <c:pt idx="19">
                  <c:v>11-Sep-21</c:v>
                </c:pt>
                <c:pt idx="20">
                  <c:v>09-Oct-21</c:v>
                </c:pt>
                <c:pt idx="21">
                  <c:v>06-Nov-21</c:v>
                </c:pt>
                <c:pt idx="22">
                  <c:v> 04-Dec-21</c:v>
                </c:pt>
                <c:pt idx="23">
                  <c:v> 01-Jan-22</c:v>
                </c:pt>
                <c:pt idx="24">
                  <c:v> 29-Jan-22</c:v>
                </c:pt>
                <c:pt idx="25">
                  <c:v>26-Feb-22</c:v>
                </c:pt>
                <c:pt idx="26">
                  <c:v> 26-Mar-22</c:v>
                </c:pt>
                <c:pt idx="27">
                  <c:v> 23-Apr-22</c:v>
                </c:pt>
              </c:strCache>
            </c:strRef>
          </c:cat>
          <c:val>
            <c:numRef>
              <c:f>Sheet1!$C$2:$C$31</c:f>
              <c:numCache>
                <c:formatCode>0.0%</c:formatCode>
                <c:ptCount val="28"/>
                <c:pt idx="0">
                  <c:v>0.14334247454209392</c:v>
                </c:pt>
                <c:pt idx="1">
                  <c:v>0.70564961150356176</c:v>
                </c:pt>
                <c:pt idx="2">
                  <c:v>1.0262093653434117</c:v>
                </c:pt>
                <c:pt idx="3">
                  <c:v>1.1120291191036751</c:v>
                </c:pt>
                <c:pt idx="4">
                  <c:v>1.023228575436216</c:v>
                </c:pt>
                <c:pt idx="5">
                  <c:v>1.1558819432264054</c:v>
                </c:pt>
                <c:pt idx="6">
                  <c:v>0.89204953806213716</c:v>
                </c:pt>
                <c:pt idx="7">
                  <c:v>0.86223241998591527</c:v>
                </c:pt>
                <c:pt idx="8">
                  <c:v>0.90099339141349155</c:v>
                </c:pt>
                <c:pt idx="9">
                  <c:v>0.99029134009284259</c:v>
                </c:pt>
                <c:pt idx="10">
                  <c:v>0.86877627356114973</c:v>
                </c:pt>
                <c:pt idx="11">
                  <c:v>1.1926077173747349</c:v>
                </c:pt>
                <c:pt idx="12">
                  <c:v>1.1293783717910646</c:v>
                </c:pt>
                <c:pt idx="13">
                  <c:v>0.91756071799002381</c:v>
                </c:pt>
                <c:pt idx="14">
                  <c:v>0.25185422859701734</c:v>
                </c:pt>
                <c:pt idx="15">
                  <c:v>3.5676449679398203E-3</c:v>
                </c:pt>
                <c:pt idx="16">
                  <c:v>-6.7481546130215397E-2</c:v>
                </c:pt>
                <c:pt idx="17">
                  <c:v>-3.4183433027170751E-2</c:v>
                </c:pt>
                <c:pt idx="18">
                  <c:v>-9.6105822266123297E-2</c:v>
                </c:pt>
                <c:pt idx="19">
                  <c:v>-3.7100150634143847E-2</c:v>
                </c:pt>
                <c:pt idx="20">
                  <c:v>-3.4615274595218071E-2</c:v>
                </c:pt>
                <c:pt idx="21">
                  <c:v>-8.7278459141358677E-2</c:v>
                </c:pt>
                <c:pt idx="22">
                  <c:v>-0.13217843410429275</c:v>
                </c:pt>
                <c:pt idx="23">
                  <c:v>-6.9294803220783852E-2</c:v>
                </c:pt>
                <c:pt idx="24">
                  <c:v>-0.20445291555036271</c:v>
                </c:pt>
                <c:pt idx="25">
                  <c:v>-0.21924637793526558</c:v>
                </c:pt>
                <c:pt idx="26">
                  <c:v>-0.19154885618328565</c:v>
                </c:pt>
                <c:pt idx="27">
                  <c:v>-0.18505609875072482</c:v>
                </c:pt>
              </c:numCache>
            </c:numRef>
          </c:val>
          <c:smooth val="0"/>
          <c:extLst>
            <c:ext xmlns:c16="http://schemas.microsoft.com/office/drawing/2014/chart" uri="{C3380CC4-5D6E-409C-BE32-E72D297353CC}">
              <c16:uniqueId val="{00000004-0EDA-4848-BCD9-6A098ECFFB7E}"/>
            </c:ext>
          </c:extLst>
        </c:ser>
        <c:dLbls>
          <c:showLegendKey val="0"/>
          <c:showVal val="0"/>
          <c:showCatName val="0"/>
          <c:showSerName val="0"/>
          <c:showPercent val="0"/>
          <c:showBubbleSize val="0"/>
        </c:dLbls>
        <c:marker val="1"/>
        <c:smooth val="0"/>
        <c:axId val="214567584"/>
        <c:axId val="214566272"/>
      </c:lineChart>
      <c:catAx>
        <c:axId val="55923419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bg1"/>
                </a:solidFill>
                <a:latin typeface="Montserrat" panose="00000500000000000000" pitchFamily="2" charset="0"/>
                <a:ea typeface="+mn-ea"/>
                <a:cs typeface="+mn-cs"/>
              </a:defRPr>
            </a:pPr>
            <a:endParaRPr lang="en-US"/>
          </a:p>
        </c:txPr>
        <c:crossAx val="559233864"/>
        <c:crosses val="autoZero"/>
        <c:auto val="1"/>
        <c:lblAlgn val="ctr"/>
        <c:lblOffset val="100"/>
        <c:noMultiLvlLbl val="0"/>
      </c:catAx>
      <c:valAx>
        <c:axId val="559233864"/>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bg1"/>
                    </a:solidFill>
                    <a:latin typeface="Montserrat" panose="00000500000000000000" pitchFamily="2" charset="0"/>
                    <a:ea typeface="+mn-ea"/>
                    <a:cs typeface="+mn-cs"/>
                  </a:defRPr>
                </a:pPr>
                <a:r>
                  <a:rPr lang="en-GB" sz="1000" dirty="0">
                    <a:solidFill>
                      <a:schemeClr val="bg1"/>
                    </a:solidFill>
                  </a:rPr>
                  <a:t>Online % GB</a:t>
                </a:r>
              </a:p>
            </c:rich>
          </c:tx>
          <c:layout>
            <c:manualLayout>
              <c:xMode val="edge"/>
              <c:yMode val="edge"/>
              <c:x val="1.8296293343846901E-2"/>
              <c:y val="0.31440554009690874"/>
            </c:manualLayout>
          </c:layout>
          <c:overlay val="0"/>
          <c:spPr>
            <a:noFill/>
            <a:ln>
              <a:noFill/>
            </a:ln>
            <a:effectLst/>
          </c:spPr>
          <c:txPr>
            <a:bodyPr rot="-5400000" spcFirstLastPara="1" vertOverflow="ellipsis" vert="horz" wrap="square" anchor="ctr" anchorCtr="1"/>
            <a:lstStyle/>
            <a:p>
              <a:pPr>
                <a:defRPr sz="1000" b="0" i="0" u="none" strike="noStrike" kern="1200" baseline="0">
                  <a:solidFill>
                    <a:schemeClr val="bg1"/>
                  </a:solidFill>
                  <a:latin typeface="Montserrat" panose="00000500000000000000" pitchFamily="2" charset="0"/>
                  <a:ea typeface="+mn-ea"/>
                  <a:cs typeface="+mn-cs"/>
                </a:defRPr>
              </a:pPr>
              <a:endParaRPr lang="en-US"/>
            </a:p>
          </c:txPr>
        </c:title>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bg1"/>
                </a:solidFill>
                <a:latin typeface="Montserrat" panose="00000500000000000000" pitchFamily="2" charset="0"/>
                <a:ea typeface="+mn-ea"/>
                <a:cs typeface="+mn-cs"/>
              </a:defRPr>
            </a:pPr>
            <a:endParaRPr lang="en-US"/>
          </a:p>
        </c:txPr>
        <c:crossAx val="559234192"/>
        <c:crosses val="autoZero"/>
        <c:crossBetween val="between"/>
      </c:valAx>
      <c:valAx>
        <c:axId val="214566272"/>
        <c:scaling>
          <c:orientation val="minMax"/>
        </c:scaling>
        <c:delete val="0"/>
        <c:axPos val="r"/>
        <c:title>
          <c:tx>
            <c:rich>
              <a:bodyPr rot="-5400000" spcFirstLastPara="1" vertOverflow="ellipsis" vert="horz" wrap="square" anchor="ctr" anchorCtr="1"/>
              <a:lstStyle/>
              <a:p>
                <a:pPr>
                  <a:defRPr sz="1000" b="0" i="0" u="none" strike="noStrike" kern="1200" baseline="0">
                    <a:solidFill>
                      <a:schemeClr val="bg1"/>
                    </a:solidFill>
                    <a:latin typeface="Montserrat" panose="00000500000000000000" pitchFamily="2" charset="0"/>
                    <a:ea typeface="+mn-ea"/>
                    <a:cs typeface="+mn-cs"/>
                  </a:defRPr>
                </a:pPr>
                <a:r>
                  <a:rPr lang="en-GB" sz="1000" dirty="0">
                    <a:solidFill>
                      <a:schemeClr val="bg1"/>
                    </a:solidFill>
                  </a:rPr>
                  <a:t>Online Growth</a:t>
                </a:r>
              </a:p>
            </c:rich>
          </c:tx>
          <c:overlay val="0"/>
          <c:spPr>
            <a:noFill/>
            <a:ln>
              <a:noFill/>
            </a:ln>
            <a:effectLst/>
          </c:spPr>
          <c:txPr>
            <a:bodyPr rot="-5400000" spcFirstLastPara="1" vertOverflow="ellipsis" vert="horz" wrap="square" anchor="ctr" anchorCtr="1"/>
            <a:lstStyle/>
            <a:p>
              <a:pPr>
                <a:defRPr sz="1000" b="0" i="0" u="none" strike="noStrike" kern="1200" baseline="0">
                  <a:solidFill>
                    <a:schemeClr val="bg1"/>
                  </a:solidFill>
                  <a:latin typeface="Montserrat" panose="00000500000000000000" pitchFamily="2" charset="0"/>
                  <a:ea typeface="+mn-ea"/>
                  <a:cs typeface="+mn-cs"/>
                </a:defRPr>
              </a:pPr>
              <a:endParaRPr lang="en-US"/>
            </a:p>
          </c:txPr>
        </c:title>
        <c:numFmt formatCode="0%" sourceLinked="0"/>
        <c:majorTickMark val="out"/>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bg1"/>
                </a:solidFill>
                <a:latin typeface="Montserrat" panose="00000500000000000000" pitchFamily="2" charset="0"/>
                <a:ea typeface="+mn-ea"/>
                <a:cs typeface="+mn-cs"/>
              </a:defRPr>
            </a:pPr>
            <a:endParaRPr lang="en-US"/>
          </a:p>
        </c:txPr>
        <c:crossAx val="214567584"/>
        <c:crosses val="max"/>
        <c:crossBetween val="between"/>
      </c:valAx>
      <c:catAx>
        <c:axId val="214567584"/>
        <c:scaling>
          <c:orientation val="minMax"/>
        </c:scaling>
        <c:delete val="1"/>
        <c:axPos val="b"/>
        <c:numFmt formatCode="General" sourceLinked="1"/>
        <c:majorTickMark val="out"/>
        <c:minorTickMark val="none"/>
        <c:tickLblPos val="nextTo"/>
        <c:crossAx val="214566272"/>
        <c:crosses val="autoZero"/>
        <c:auto val="1"/>
        <c:lblAlgn val="ctr"/>
        <c:lblOffset val="100"/>
        <c:noMultiLvlLbl val="0"/>
      </c:catAx>
      <c:spPr>
        <a:noFill/>
        <a:ln>
          <a:noFill/>
        </a:ln>
        <a:effectLst/>
      </c:spPr>
    </c:plotArea>
    <c:legend>
      <c:legendPos val="b"/>
      <c:layout>
        <c:manualLayout>
          <c:xMode val="edge"/>
          <c:yMode val="edge"/>
          <c:x val="0.31300888066542804"/>
          <c:y val="6.3220316675643151E-2"/>
          <c:w val="0.28555015417388396"/>
          <c:h val="7.1396234727909666E-2"/>
        </c:manualLayout>
      </c:layout>
      <c:overlay val="0"/>
      <c:spPr>
        <a:noFill/>
        <a:ln>
          <a:noFill/>
        </a:ln>
        <a:effectLst/>
      </c:spPr>
      <c:txPr>
        <a:bodyPr rot="0" spcFirstLastPara="1" vertOverflow="ellipsis" vert="horz" wrap="square" anchor="ctr" anchorCtr="1"/>
        <a:lstStyle/>
        <a:p>
          <a:pPr>
            <a:defRPr sz="1000" b="0" i="0" u="none" strike="noStrike" kern="1200" baseline="0">
              <a:solidFill>
                <a:schemeClr val="bg1"/>
              </a:solidFill>
              <a:latin typeface="Montserrat" panose="00000500000000000000" pitchFamily="2" charset="0"/>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latin typeface="Montserrat" panose="00000500000000000000" pitchFamily="2" charset="0"/>
        </a:defRPr>
      </a:pPr>
      <a:endParaRPr lang="en-US"/>
    </a:p>
  </c:txPr>
  <c:externalData r:id="rId3">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Growth v last year</c:v>
                </c:pt>
              </c:strCache>
            </c:strRef>
          </c:tx>
          <c:spPr>
            <a:solidFill>
              <a:schemeClr val="accent1"/>
            </a:solidFill>
            <a:ln>
              <a:solidFill>
                <a:schemeClr val="tx2"/>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ontserrat" panose="00000500000000000000" pitchFamily="2" charset="0"/>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GB</c:v>
                </c:pt>
                <c:pt idx="1">
                  <c:v>Supermarkets</c:v>
                </c:pt>
                <c:pt idx="2">
                  <c:v>Convenience</c:v>
                </c:pt>
              </c:strCache>
            </c:strRef>
          </c:cat>
          <c:val>
            <c:numRef>
              <c:f>Sheet1!$B$2:$B$4</c:f>
              <c:numCache>
                <c:formatCode>0.0%</c:formatCode>
                <c:ptCount val="3"/>
                <c:pt idx="0">
                  <c:v>-2.6469232668132836E-2</c:v>
                </c:pt>
                <c:pt idx="1">
                  <c:v>-3.3623604980812183E-2</c:v>
                </c:pt>
                <c:pt idx="2">
                  <c:v>-1.428947799470226E-3</c:v>
                </c:pt>
              </c:numCache>
            </c:numRef>
          </c:val>
          <c:extLst>
            <c:ext xmlns:c16="http://schemas.microsoft.com/office/drawing/2014/chart" uri="{C3380CC4-5D6E-409C-BE32-E72D297353CC}">
              <c16:uniqueId val="{00000000-0DB4-4466-BC10-F066DD93ED87}"/>
            </c:ext>
          </c:extLst>
        </c:ser>
        <c:ser>
          <c:idx val="1"/>
          <c:order val="1"/>
          <c:tx>
            <c:strRef>
              <c:f>Sheet1!$C$1</c:f>
              <c:strCache>
                <c:ptCount val="1"/>
                <c:pt idx="0">
                  <c:v>Growth v Last Month</c:v>
                </c:pt>
              </c:strCache>
            </c:strRef>
          </c:tx>
          <c:spPr>
            <a:solidFill>
              <a:schemeClr val="accent2"/>
            </a:solidFill>
            <a:ln>
              <a:solidFill>
                <a:schemeClr val="bg2"/>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ontserrat" panose="00000500000000000000" pitchFamily="2" charset="0"/>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GB</c:v>
                </c:pt>
                <c:pt idx="1">
                  <c:v>Supermarkets</c:v>
                </c:pt>
                <c:pt idx="2">
                  <c:v>Convenience</c:v>
                </c:pt>
              </c:strCache>
            </c:strRef>
          </c:cat>
          <c:val>
            <c:numRef>
              <c:f>Sheet1!$C$2:$C$4</c:f>
              <c:numCache>
                <c:formatCode>0.0%</c:formatCode>
                <c:ptCount val="3"/>
                <c:pt idx="0">
                  <c:v>2.1908045391587416E-2</c:v>
                </c:pt>
                <c:pt idx="1">
                  <c:v>2.049127738263623E-2</c:v>
                </c:pt>
                <c:pt idx="2">
                  <c:v>2.6736224795632646E-2</c:v>
                </c:pt>
              </c:numCache>
            </c:numRef>
          </c:val>
          <c:extLst>
            <c:ext xmlns:c16="http://schemas.microsoft.com/office/drawing/2014/chart" uri="{C3380CC4-5D6E-409C-BE32-E72D297353CC}">
              <c16:uniqueId val="{00000001-0DB4-4466-BC10-F066DD93ED87}"/>
            </c:ext>
          </c:extLst>
        </c:ser>
        <c:dLbls>
          <c:showLegendKey val="0"/>
          <c:showVal val="1"/>
          <c:showCatName val="0"/>
          <c:showSerName val="0"/>
          <c:showPercent val="0"/>
          <c:showBubbleSize val="0"/>
        </c:dLbls>
        <c:gapWidth val="150"/>
        <c:axId val="218603520"/>
        <c:axId val="218605056"/>
      </c:barChart>
      <c:catAx>
        <c:axId val="218603520"/>
        <c:scaling>
          <c:orientation val="minMax"/>
        </c:scaling>
        <c:delete val="0"/>
        <c:axPos val="b"/>
        <c:numFmt formatCode="General" sourceLinked="1"/>
        <c:majorTickMark val="none"/>
        <c:minorTickMark val="none"/>
        <c:tickLblPos val="low"/>
        <c:spPr>
          <a:noFill/>
          <a:ln w="9525" cap="flat" cmpd="sng" algn="ctr">
            <a:solidFill>
              <a:schemeClr val="tx1"/>
            </a:solidFill>
            <a:round/>
          </a:ln>
          <a:effectLst/>
        </c:spPr>
        <c:txPr>
          <a:bodyPr rot="-60000000" spcFirstLastPara="1" vertOverflow="ellipsis" vert="horz" wrap="square" anchor="ctr" anchorCtr="1"/>
          <a:lstStyle/>
          <a:p>
            <a:pPr>
              <a:defRPr sz="1100" b="1" i="0" u="none" strike="noStrike" kern="1200" baseline="0">
                <a:solidFill>
                  <a:schemeClr val="tx1"/>
                </a:solidFill>
                <a:latin typeface="Montserrat" panose="00000500000000000000" pitchFamily="2" charset="0"/>
                <a:ea typeface="+mn-ea"/>
                <a:cs typeface="+mn-cs"/>
              </a:defRPr>
            </a:pPr>
            <a:endParaRPr lang="en-US"/>
          </a:p>
        </c:txPr>
        <c:crossAx val="218605056"/>
        <c:crosses val="autoZero"/>
        <c:auto val="1"/>
        <c:lblAlgn val="ctr"/>
        <c:lblOffset val="100"/>
        <c:noMultiLvlLbl val="0"/>
      </c:catAx>
      <c:valAx>
        <c:axId val="218605056"/>
        <c:scaling>
          <c:orientation val="minMax"/>
        </c:scaling>
        <c:delete val="1"/>
        <c:axPos val="l"/>
        <c:majorGridlines>
          <c:spPr>
            <a:ln w="9525" cap="flat" cmpd="sng" algn="ctr">
              <a:solidFill>
                <a:schemeClr val="tx2"/>
              </a:solidFill>
              <a:round/>
            </a:ln>
            <a:effectLst/>
          </c:spPr>
        </c:majorGridlines>
        <c:numFmt formatCode="0%" sourceLinked="0"/>
        <c:majorTickMark val="out"/>
        <c:minorTickMark val="none"/>
        <c:tickLblPos val="nextTo"/>
        <c:crossAx val="218603520"/>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1100" b="0" i="0" u="none" strike="noStrike" kern="1200" baseline="0">
              <a:solidFill>
                <a:schemeClr val="bg2"/>
              </a:solidFill>
              <a:latin typeface="Montserrat" panose="00000500000000000000" pitchFamily="2" charset="0"/>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3.6721604500170861E-2"/>
          <c:y val="0.25920245812345621"/>
          <c:w val="0.92655679099965826"/>
          <c:h val="0.55742722164097802"/>
        </c:manualLayout>
      </c:layout>
      <c:barChart>
        <c:barDir val="col"/>
        <c:grouping val="clustered"/>
        <c:varyColors val="0"/>
        <c:ser>
          <c:idx val="0"/>
          <c:order val="0"/>
          <c:tx>
            <c:strRef>
              <c:f>Sheet1!$B$1</c:f>
              <c:strCache>
                <c:ptCount val="1"/>
                <c:pt idx="0">
                  <c:v>Supermarkets</c:v>
                </c:pt>
              </c:strCache>
            </c:strRef>
          </c:tx>
          <c:spPr>
            <a:solidFill>
              <a:schemeClr val="accent1"/>
            </a:solidFill>
            <a:ln>
              <a:solidFill>
                <a:schemeClr val="tx2"/>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ontserrat" panose="00000500000000000000" pitchFamily="2" charset="0"/>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02-Apr-22</c:v>
                </c:pt>
                <c:pt idx="1">
                  <c:v>09-Apr-22</c:v>
                </c:pt>
                <c:pt idx="2">
                  <c:v>16-Apr-22</c:v>
                </c:pt>
                <c:pt idx="3">
                  <c:v> 23-Apr-22</c:v>
                </c:pt>
              </c:strCache>
            </c:strRef>
          </c:cat>
          <c:val>
            <c:numRef>
              <c:f>Sheet1!$B$2:$B$5</c:f>
              <c:numCache>
                <c:formatCode>0.0%</c:formatCode>
                <c:ptCount val="4"/>
                <c:pt idx="0">
                  <c:v>-0.1921014136468161</c:v>
                </c:pt>
                <c:pt idx="1">
                  <c:v>6.5644752581318189E-2</c:v>
                </c:pt>
                <c:pt idx="2">
                  <c:v>0.15341621198477617</c:v>
                </c:pt>
                <c:pt idx="3">
                  <c:v>-0.11508166440598633</c:v>
                </c:pt>
              </c:numCache>
            </c:numRef>
          </c:val>
          <c:extLst>
            <c:ext xmlns:c16="http://schemas.microsoft.com/office/drawing/2014/chart" uri="{C3380CC4-5D6E-409C-BE32-E72D297353CC}">
              <c16:uniqueId val="{00000000-5B73-4A27-9641-28355ACACCC0}"/>
            </c:ext>
          </c:extLst>
        </c:ser>
        <c:ser>
          <c:idx val="1"/>
          <c:order val="1"/>
          <c:tx>
            <c:strRef>
              <c:f>Sheet1!$C$1</c:f>
              <c:strCache>
                <c:ptCount val="1"/>
                <c:pt idx="0">
                  <c:v>Convenience</c:v>
                </c:pt>
              </c:strCache>
            </c:strRef>
          </c:tx>
          <c:spPr>
            <a:solidFill>
              <a:schemeClr val="accent2"/>
            </a:solidFill>
            <a:ln>
              <a:solidFill>
                <a:schemeClr val="bg2"/>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ontserrat" panose="00000500000000000000" pitchFamily="2" charset="0"/>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02-Apr-22</c:v>
                </c:pt>
                <c:pt idx="1">
                  <c:v>09-Apr-22</c:v>
                </c:pt>
                <c:pt idx="2">
                  <c:v>16-Apr-22</c:v>
                </c:pt>
                <c:pt idx="3">
                  <c:v> 23-Apr-22</c:v>
                </c:pt>
              </c:strCache>
            </c:strRef>
          </c:cat>
          <c:val>
            <c:numRef>
              <c:f>Sheet1!$C$2:$C$5</c:f>
              <c:numCache>
                <c:formatCode>0.0%</c:formatCode>
                <c:ptCount val="4"/>
                <c:pt idx="0">
                  <c:v>-6.2348379790627351E-2</c:v>
                </c:pt>
                <c:pt idx="1">
                  <c:v>-3.0034306444033487E-2</c:v>
                </c:pt>
                <c:pt idx="2">
                  <c:v>6.7222052897639495E-2</c:v>
                </c:pt>
                <c:pt idx="3">
                  <c:v>2.4952268331797089E-2</c:v>
                </c:pt>
              </c:numCache>
            </c:numRef>
          </c:val>
          <c:extLst>
            <c:ext xmlns:c16="http://schemas.microsoft.com/office/drawing/2014/chart" uri="{C3380CC4-5D6E-409C-BE32-E72D297353CC}">
              <c16:uniqueId val="{00000001-5B73-4A27-9641-28355ACACCC0}"/>
            </c:ext>
          </c:extLst>
        </c:ser>
        <c:dLbls>
          <c:showLegendKey val="0"/>
          <c:showVal val="1"/>
          <c:showCatName val="0"/>
          <c:showSerName val="0"/>
          <c:showPercent val="0"/>
          <c:showBubbleSize val="0"/>
        </c:dLbls>
        <c:gapWidth val="150"/>
        <c:axId val="218603520"/>
        <c:axId val="218605056"/>
      </c:barChart>
      <c:catAx>
        <c:axId val="218603520"/>
        <c:scaling>
          <c:orientation val="minMax"/>
        </c:scaling>
        <c:delete val="0"/>
        <c:axPos val="b"/>
        <c:numFmt formatCode="General" sourceLinked="1"/>
        <c:majorTickMark val="none"/>
        <c:minorTickMark val="none"/>
        <c:tickLblPos val="low"/>
        <c:spPr>
          <a:noFill/>
          <a:ln w="9525" cap="flat" cmpd="sng" algn="ctr">
            <a:solidFill>
              <a:schemeClr val="tx1"/>
            </a:solidFill>
            <a:round/>
          </a:ln>
          <a:effectLst/>
        </c:spPr>
        <c:txPr>
          <a:bodyPr rot="-60000000" spcFirstLastPara="1" vertOverflow="ellipsis" vert="horz" wrap="square" anchor="ctr" anchorCtr="1"/>
          <a:lstStyle/>
          <a:p>
            <a:pPr>
              <a:defRPr sz="800" b="1" i="0" u="none" strike="noStrike" kern="1200" baseline="0">
                <a:solidFill>
                  <a:schemeClr val="tx1"/>
                </a:solidFill>
                <a:latin typeface="Montserrat" panose="00000500000000000000" pitchFamily="2" charset="0"/>
                <a:ea typeface="+mn-ea"/>
                <a:cs typeface="+mn-cs"/>
              </a:defRPr>
            </a:pPr>
            <a:endParaRPr lang="en-US"/>
          </a:p>
        </c:txPr>
        <c:crossAx val="218605056"/>
        <c:crosses val="autoZero"/>
        <c:auto val="1"/>
        <c:lblAlgn val="ctr"/>
        <c:lblOffset val="100"/>
        <c:noMultiLvlLbl val="0"/>
      </c:catAx>
      <c:valAx>
        <c:axId val="218605056"/>
        <c:scaling>
          <c:orientation val="minMax"/>
          <c:max val="0.25"/>
        </c:scaling>
        <c:delete val="1"/>
        <c:axPos val="l"/>
        <c:majorGridlines>
          <c:spPr>
            <a:ln w="9525" cap="flat" cmpd="sng" algn="ctr">
              <a:solidFill>
                <a:schemeClr val="tx2"/>
              </a:solidFill>
              <a:round/>
            </a:ln>
            <a:effectLst/>
          </c:spPr>
        </c:majorGridlines>
        <c:numFmt formatCode="0%" sourceLinked="0"/>
        <c:majorTickMark val="out"/>
        <c:minorTickMark val="none"/>
        <c:tickLblPos val="nextTo"/>
        <c:crossAx val="218603520"/>
        <c:crosses val="autoZero"/>
        <c:crossBetween val="between"/>
        <c:minorUnit val="1.0000000000000002E-2"/>
      </c:valAx>
      <c:spPr>
        <a:noFill/>
        <a:ln>
          <a:noFill/>
        </a:ln>
        <a:effectLst/>
      </c:spPr>
    </c:plotArea>
    <c:legend>
      <c:legendPos val="t"/>
      <c:overlay val="0"/>
      <c:spPr>
        <a:noFill/>
        <a:ln>
          <a:noFill/>
        </a:ln>
        <a:effectLst/>
      </c:spPr>
      <c:txPr>
        <a:bodyPr rot="0" spcFirstLastPara="1" vertOverflow="ellipsis" vert="horz" wrap="square" anchor="ctr" anchorCtr="1"/>
        <a:lstStyle/>
        <a:p>
          <a:pPr>
            <a:defRPr sz="1100" b="0" i="0" u="none" strike="noStrike" kern="1200" baseline="0">
              <a:solidFill>
                <a:schemeClr val="bg2"/>
              </a:solidFill>
              <a:latin typeface="Montserrat" panose="00000500000000000000" pitchFamily="2" charset="0"/>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7967942334139514E-2"/>
          <c:y val="2.7415725738052874E-2"/>
          <c:w val="0.96687532603025561"/>
          <c:h val="0.64750450736586818"/>
        </c:manualLayout>
      </c:layout>
      <c:barChart>
        <c:barDir val="col"/>
        <c:grouping val="clustered"/>
        <c:varyColors val="0"/>
        <c:ser>
          <c:idx val="0"/>
          <c:order val="0"/>
          <c:tx>
            <c:strRef>
              <c:f>Sheet1!$B$1</c:f>
              <c:strCache>
                <c:ptCount val="1"/>
                <c:pt idx="0">
                  <c:v>New Shoppers</c:v>
                </c:pt>
              </c:strCache>
            </c:strRef>
          </c:tx>
          <c:spPr>
            <a:solidFill>
              <a:schemeClr val="bg1">
                <a:lumMod val="75000"/>
              </a:schemeClr>
            </a:solidFill>
            <a:ln>
              <a:noFill/>
            </a:ln>
            <a:effectLst/>
          </c:spPr>
          <c:invertIfNegative val="0"/>
          <c:dLbls>
            <c:delete val="1"/>
          </c:dLbls>
          <c:cat>
            <c:strRef>
              <c:f>Sheet1!$A$2:$A$12</c:f>
              <c:strCache>
                <c:ptCount val="11"/>
                <c:pt idx="0">
                  <c:v>Waitrose</c:v>
                </c:pt>
                <c:pt idx="1">
                  <c:v>Tesco</c:v>
                </c:pt>
                <c:pt idx="2">
                  <c:v>Marks and Spencer</c:v>
                </c:pt>
                <c:pt idx="3">
                  <c:v>Morrisons</c:v>
                </c:pt>
                <c:pt idx="4">
                  <c:v>Coop</c:v>
                </c:pt>
                <c:pt idx="5">
                  <c:v>ASDA</c:v>
                </c:pt>
                <c:pt idx="6">
                  <c:v>Sainsburys</c:v>
                </c:pt>
                <c:pt idx="7">
                  <c:v>Iceland</c:v>
                </c:pt>
                <c:pt idx="8">
                  <c:v>Aldi </c:v>
                </c:pt>
                <c:pt idx="9">
                  <c:v>Lidl</c:v>
                </c:pt>
                <c:pt idx="10">
                  <c:v>Ocado</c:v>
                </c:pt>
              </c:strCache>
            </c:strRef>
          </c:cat>
          <c:val>
            <c:numRef>
              <c:f>Sheet1!$B$2:$B$12</c:f>
              <c:numCache>
                <c:formatCode>0.0%</c:formatCode>
                <c:ptCount val="11"/>
                <c:pt idx="0">
                  <c:v>-3.6685298190786697E-2</c:v>
                </c:pt>
                <c:pt idx="1">
                  <c:v>1.8168777211381215E-2</c:v>
                </c:pt>
                <c:pt idx="2">
                  <c:v>2.6640359780636835E-2</c:v>
                </c:pt>
                <c:pt idx="3">
                  <c:v>6.2690817196465298E-2</c:v>
                </c:pt>
                <c:pt idx="4">
                  <c:v>4.7797152171168644E-2</c:v>
                </c:pt>
                <c:pt idx="5">
                  <c:v>2.0905784182670084E-2</c:v>
                </c:pt>
                <c:pt idx="6">
                  <c:v>7.6781470339373215E-3</c:v>
                </c:pt>
                <c:pt idx="7">
                  <c:v>-2.74911660724797E-2</c:v>
                </c:pt>
                <c:pt idx="8">
                  <c:v>-1.3880736258230164E-2</c:v>
                </c:pt>
                <c:pt idx="9">
                  <c:v>-2.8348900100108709E-2</c:v>
                </c:pt>
                <c:pt idx="10">
                  <c:v>7.8405080187318177E-3</c:v>
                </c:pt>
              </c:numCache>
            </c:numRef>
          </c:val>
          <c:extLst>
            <c:ext xmlns:c16="http://schemas.microsoft.com/office/drawing/2014/chart" uri="{C3380CC4-5D6E-409C-BE32-E72D297353CC}">
              <c16:uniqueId val="{00000000-0DB4-4466-BC10-F066DD93ED87}"/>
            </c:ext>
          </c:extLst>
        </c:ser>
        <c:ser>
          <c:idx val="1"/>
          <c:order val="1"/>
          <c:tx>
            <c:strRef>
              <c:f>Sheet1!$C$1</c:f>
              <c:strCache>
                <c:ptCount val="1"/>
                <c:pt idx="0">
                  <c:v>Visits</c:v>
                </c:pt>
              </c:strCache>
            </c:strRef>
          </c:tx>
          <c:spPr>
            <a:solidFill>
              <a:schemeClr val="accent1"/>
            </a:solidFill>
            <a:ln>
              <a:solidFill>
                <a:schemeClr val="bg2"/>
              </a:solidFill>
            </a:ln>
            <a:effectLst/>
          </c:spPr>
          <c:invertIfNegative val="0"/>
          <c:dLbls>
            <c:delete val="1"/>
          </c:dLbls>
          <c:cat>
            <c:strRef>
              <c:f>Sheet1!$A$2:$A$12</c:f>
              <c:strCache>
                <c:ptCount val="11"/>
                <c:pt idx="0">
                  <c:v>Waitrose</c:v>
                </c:pt>
                <c:pt idx="1">
                  <c:v>Tesco</c:v>
                </c:pt>
                <c:pt idx="2">
                  <c:v>Marks and Spencer</c:v>
                </c:pt>
                <c:pt idx="3">
                  <c:v>Morrisons</c:v>
                </c:pt>
                <c:pt idx="4">
                  <c:v>Coop</c:v>
                </c:pt>
                <c:pt idx="5">
                  <c:v>ASDA</c:v>
                </c:pt>
                <c:pt idx="6">
                  <c:v>Sainsburys</c:v>
                </c:pt>
                <c:pt idx="7">
                  <c:v>Iceland</c:v>
                </c:pt>
                <c:pt idx="8">
                  <c:v>Aldi </c:v>
                </c:pt>
                <c:pt idx="9">
                  <c:v>Lidl</c:v>
                </c:pt>
                <c:pt idx="10">
                  <c:v>Ocado</c:v>
                </c:pt>
              </c:strCache>
            </c:strRef>
          </c:cat>
          <c:val>
            <c:numRef>
              <c:f>Sheet1!$C$2:$C$12</c:f>
              <c:numCache>
                <c:formatCode>0.0%</c:formatCode>
                <c:ptCount val="11"/>
                <c:pt idx="0">
                  <c:v>-9.5303089551707076E-3</c:v>
                </c:pt>
                <c:pt idx="1">
                  <c:v>1.9399544426970783E-2</c:v>
                </c:pt>
                <c:pt idx="2">
                  <c:v>-1.9884114451883428E-2</c:v>
                </c:pt>
                <c:pt idx="3">
                  <c:v>4.0952227511849015E-2</c:v>
                </c:pt>
                <c:pt idx="4">
                  <c:v>4.549938577245749E-2</c:v>
                </c:pt>
                <c:pt idx="5">
                  <c:v>1.1103721293363122E-2</c:v>
                </c:pt>
                <c:pt idx="6">
                  <c:v>2.0404132135250386E-2</c:v>
                </c:pt>
                <c:pt idx="7">
                  <c:v>-4.6115981236099945E-2</c:v>
                </c:pt>
                <c:pt idx="8">
                  <c:v>-3.3563581901053463E-2</c:v>
                </c:pt>
                <c:pt idx="9">
                  <c:v>-2.6177593772318763E-2</c:v>
                </c:pt>
                <c:pt idx="10">
                  <c:v>-0.12216245882628529</c:v>
                </c:pt>
              </c:numCache>
            </c:numRef>
          </c:val>
          <c:extLst>
            <c:ext xmlns:c16="http://schemas.microsoft.com/office/drawing/2014/chart" uri="{C3380CC4-5D6E-409C-BE32-E72D297353CC}">
              <c16:uniqueId val="{00000001-0DB4-4466-BC10-F066DD93ED87}"/>
            </c:ext>
          </c:extLst>
        </c:ser>
        <c:ser>
          <c:idx val="2"/>
          <c:order val="2"/>
          <c:tx>
            <c:strRef>
              <c:f>Sheet1!$D$1</c:f>
              <c:strCache>
                <c:ptCount val="1"/>
                <c:pt idx="0">
                  <c:v>Spend Per Visit</c:v>
                </c:pt>
              </c:strCache>
            </c:strRef>
          </c:tx>
          <c:spPr>
            <a:solidFill>
              <a:schemeClr val="accent5"/>
            </a:solidFill>
            <a:ln>
              <a:noFill/>
            </a:ln>
            <a:effectLst/>
          </c:spPr>
          <c:invertIfNegative val="0"/>
          <c:dLbls>
            <c:delete val="1"/>
          </c:dLbls>
          <c:cat>
            <c:strRef>
              <c:f>Sheet1!$A$2:$A$12</c:f>
              <c:strCache>
                <c:ptCount val="11"/>
                <c:pt idx="0">
                  <c:v>Waitrose</c:v>
                </c:pt>
                <c:pt idx="1">
                  <c:v>Tesco</c:v>
                </c:pt>
                <c:pt idx="2">
                  <c:v>Marks and Spencer</c:v>
                </c:pt>
                <c:pt idx="3">
                  <c:v>Morrisons</c:v>
                </c:pt>
                <c:pt idx="4">
                  <c:v>Coop</c:v>
                </c:pt>
                <c:pt idx="5">
                  <c:v>ASDA</c:v>
                </c:pt>
                <c:pt idx="6">
                  <c:v>Sainsburys</c:v>
                </c:pt>
                <c:pt idx="7">
                  <c:v>Iceland</c:v>
                </c:pt>
                <c:pt idx="8">
                  <c:v>Aldi </c:v>
                </c:pt>
                <c:pt idx="9">
                  <c:v>Lidl</c:v>
                </c:pt>
                <c:pt idx="10">
                  <c:v>Ocado</c:v>
                </c:pt>
              </c:strCache>
            </c:strRef>
          </c:cat>
          <c:val>
            <c:numRef>
              <c:f>Sheet1!$D$2:$D$12</c:f>
              <c:numCache>
                <c:formatCode>0.0%</c:formatCode>
                <c:ptCount val="11"/>
                <c:pt idx="0">
                  <c:v>4.9838486386709624E-2</c:v>
                </c:pt>
                <c:pt idx="1">
                  <c:v>1.8313620755436855E-2</c:v>
                </c:pt>
                <c:pt idx="2">
                  <c:v>5.8450704225352146E-2</c:v>
                </c:pt>
                <c:pt idx="3">
                  <c:v>-5.3061224489795444E-3</c:v>
                </c:pt>
                <c:pt idx="4">
                  <c:v>-1.611170784103122E-2</c:v>
                </c:pt>
                <c:pt idx="5">
                  <c:v>1.3201320132013139E-2</c:v>
                </c:pt>
                <c:pt idx="6">
                  <c:v>2.8328611898016387E-3</c:v>
                </c:pt>
                <c:pt idx="7">
                  <c:v>6.8857589984350431E-2</c:v>
                </c:pt>
                <c:pt idx="8">
                  <c:v>-2.0593080724876645E-3</c:v>
                </c:pt>
                <c:pt idx="9">
                  <c:v>-2.5036818851251863E-2</c:v>
                </c:pt>
                <c:pt idx="10">
                  <c:v>7.4057107955413093E-2</c:v>
                </c:pt>
              </c:numCache>
            </c:numRef>
          </c:val>
          <c:extLst>
            <c:ext xmlns:c16="http://schemas.microsoft.com/office/drawing/2014/chart" uri="{C3380CC4-5D6E-409C-BE32-E72D297353CC}">
              <c16:uniqueId val="{00000001-A654-4BCC-9B4F-7C0E2B639742}"/>
            </c:ext>
          </c:extLst>
        </c:ser>
        <c:dLbls>
          <c:showLegendKey val="0"/>
          <c:showVal val="1"/>
          <c:showCatName val="0"/>
          <c:showSerName val="0"/>
          <c:showPercent val="0"/>
          <c:showBubbleSize val="0"/>
        </c:dLbls>
        <c:gapWidth val="150"/>
        <c:axId val="218603520"/>
        <c:axId val="218605056"/>
      </c:barChart>
      <c:catAx>
        <c:axId val="218603520"/>
        <c:scaling>
          <c:orientation val="minMax"/>
        </c:scaling>
        <c:delete val="0"/>
        <c:axPos val="b"/>
        <c:numFmt formatCode="General" sourceLinked="1"/>
        <c:majorTickMark val="none"/>
        <c:minorTickMark val="none"/>
        <c:tickLblPos val="low"/>
        <c:spPr>
          <a:noFill/>
          <a:ln w="9525" cap="flat" cmpd="sng" algn="ctr">
            <a:solidFill>
              <a:schemeClr val="tx1"/>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ontserrat" panose="00000500000000000000" pitchFamily="2" charset="0"/>
                <a:ea typeface="+mn-ea"/>
                <a:cs typeface="+mn-cs"/>
              </a:defRPr>
            </a:pPr>
            <a:endParaRPr lang="en-US"/>
          </a:p>
        </c:txPr>
        <c:crossAx val="218605056"/>
        <c:crosses val="autoZero"/>
        <c:auto val="1"/>
        <c:lblAlgn val="ctr"/>
        <c:lblOffset val="100"/>
        <c:noMultiLvlLbl val="0"/>
      </c:catAx>
      <c:valAx>
        <c:axId val="218605056"/>
        <c:scaling>
          <c:orientation val="minMax"/>
          <c:max val="0.5"/>
          <c:min val="-0.2"/>
        </c:scaling>
        <c:delete val="0"/>
        <c:axPos val="l"/>
        <c:majorGridlines>
          <c:spPr>
            <a:ln w="9525" cap="flat" cmpd="sng" algn="ctr">
              <a:solidFill>
                <a:schemeClr val="tx2"/>
              </a:solidFill>
              <a:round/>
            </a:ln>
            <a:effectLst/>
          </c:spPr>
        </c:majorGridlines>
        <c:numFmt formatCode="0%" sourceLinked="0"/>
        <c:majorTickMark val="out"/>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ontserrat" panose="00000500000000000000" pitchFamily="2" charset="0"/>
                <a:ea typeface="+mn-ea"/>
                <a:cs typeface="+mn-cs"/>
              </a:defRPr>
            </a:pPr>
            <a:endParaRPr lang="en-US"/>
          </a:p>
        </c:txPr>
        <c:crossAx val="218603520"/>
        <c:crosses val="autoZero"/>
        <c:crossBetween val="between"/>
        <c:majorUnit val="0.1"/>
      </c:valAx>
      <c:spPr>
        <a:noFill/>
        <a:ln>
          <a:noFill/>
        </a:ln>
        <a:effectLst/>
      </c:spPr>
    </c:plotArea>
    <c:legend>
      <c:legendPos val="t"/>
      <c:layout>
        <c:manualLayout>
          <c:xMode val="edge"/>
          <c:yMode val="edge"/>
          <c:x val="0.56513444302176696"/>
          <c:y val="1.9993380144605662E-2"/>
          <c:w val="0.4147824489021672"/>
          <c:h val="9.6347233061809062E-2"/>
        </c:manualLayout>
      </c:layout>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ontserrat" panose="00000500000000000000" pitchFamily="2" charset="0"/>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latin typeface="Montserrat" panose="00000500000000000000" pitchFamily="2" charset="0"/>
        </a:defRPr>
      </a:pPr>
      <a:endParaRPr lang="en-US"/>
    </a:p>
  </c:txPr>
  <c:externalData r:id="rId3">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7967942334139514E-2"/>
          <c:y val="3.2414070774204294E-2"/>
          <c:w val="0.96687532603025561"/>
          <c:h val="0.64750450736586818"/>
        </c:manualLayout>
      </c:layout>
      <c:barChart>
        <c:barDir val="col"/>
        <c:grouping val="clustered"/>
        <c:varyColors val="0"/>
        <c:ser>
          <c:idx val="2"/>
          <c:order val="2"/>
          <c:tx>
            <c:strRef>
              <c:f>Sheet1!$D$1</c:f>
              <c:strCache>
                <c:ptCount val="1"/>
                <c:pt idx="0">
                  <c:v>Growth Differential</c:v>
                </c:pt>
              </c:strCache>
            </c:strRef>
          </c:tx>
          <c:spPr>
            <a:solidFill>
              <a:schemeClr val="accent1"/>
            </a:solidFill>
            <a:ln>
              <a:noFill/>
            </a:ln>
            <a:effectLst/>
          </c:spPr>
          <c:invertIfNegative val="0"/>
          <c:cat>
            <c:strRef>
              <c:f>Sheet1!$A$2:$A$30</c:f>
              <c:strCache>
                <c:ptCount val="14"/>
                <c:pt idx="0">
                  <c:v>24-Apr-21</c:v>
                </c:pt>
                <c:pt idx="1">
                  <c:v>22-May-21</c:v>
                </c:pt>
                <c:pt idx="2">
                  <c:v>19-Jun-21</c:v>
                </c:pt>
                <c:pt idx="3">
                  <c:v>17-Jul-21</c:v>
                </c:pt>
                <c:pt idx="4">
                  <c:v>14-Aug-21</c:v>
                </c:pt>
                <c:pt idx="5">
                  <c:v>11-Sep-21</c:v>
                </c:pt>
                <c:pt idx="6">
                  <c:v>09-Oct-21</c:v>
                </c:pt>
                <c:pt idx="7">
                  <c:v>06-Nov-21</c:v>
                </c:pt>
                <c:pt idx="8">
                  <c:v>04-Dec-21</c:v>
                </c:pt>
                <c:pt idx="9">
                  <c:v>01-Jan-22</c:v>
                </c:pt>
                <c:pt idx="10">
                  <c:v> 29-Jan-22</c:v>
                </c:pt>
                <c:pt idx="11">
                  <c:v>26-Feb-22</c:v>
                </c:pt>
                <c:pt idx="12">
                  <c:v> 26-Mar-22</c:v>
                </c:pt>
                <c:pt idx="13">
                  <c:v> 23-Apr-22</c:v>
                </c:pt>
              </c:strCache>
            </c:strRef>
          </c:cat>
          <c:val>
            <c:numRef>
              <c:f>Sheet1!$D$2:$D$30</c:f>
              <c:numCache>
                <c:formatCode>0.0%</c:formatCode>
                <c:ptCount val="14"/>
                <c:pt idx="0">
                  <c:v>0.10609008640583117</c:v>
                </c:pt>
                <c:pt idx="1">
                  <c:v>0.13971963297806855</c:v>
                </c:pt>
                <c:pt idx="2">
                  <c:v>0.13184243312307509</c:v>
                </c:pt>
                <c:pt idx="3">
                  <c:v>0.12593163714544808</c:v>
                </c:pt>
                <c:pt idx="4">
                  <c:v>0.10740022711454811</c:v>
                </c:pt>
                <c:pt idx="5">
                  <c:v>9.9930353999456711E-2</c:v>
                </c:pt>
                <c:pt idx="6">
                  <c:v>8.4938710088493519E-2</c:v>
                </c:pt>
                <c:pt idx="7">
                  <c:v>8.4034059781230575E-2</c:v>
                </c:pt>
                <c:pt idx="8">
                  <c:v>8.1151894543659342E-2</c:v>
                </c:pt>
                <c:pt idx="9">
                  <c:v>7.7241678431540284E-2</c:v>
                </c:pt>
                <c:pt idx="10">
                  <c:v>7.7936286098048257E-2</c:v>
                </c:pt>
                <c:pt idx="11">
                  <c:v>8.6170806468810368E-2</c:v>
                </c:pt>
                <c:pt idx="12">
                  <c:v>0.10671174658673666</c:v>
                </c:pt>
                <c:pt idx="13">
                  <c:v>0.1026635145853817</c:v>
                </c:pt>
              </c:numCache>
            </c:numRef>
          </c:val>
          <c:extLst>
            <c:ext xmlns:c16="http://schemas.microsoft.com/office/drawing/2014/chart" uri="{C3380CC4-5D6E-409C-BE32-E72D297353CC}">
              <c16:uniqueId val="{00000001-A654-4BCC-9B4F-7C0E2B639742}"/>
            </c:ext>
          </c:extLst>
        </c:ser>
        <c:dLbls>
          <c:showLegendKey val="0"/>
          <c:showVal val="0"/>
          <c:showCatName val="0"/>
          <c:showSerName val="0"/>
          <c:showPercent val="0"/>
          <c:showBubbleSize val="0"/>
        </c:dLbls>
        <c:gapWidth val="150"/>
        <c:axId val="218603520"/>
        <c:axId val="218605056"/>
      </c:barChart>
      <c:lineChart>
        <c:grouping val="standard"/>
        <c:varyColors val="0"/>
        <c:ser>
          <c:idx val="0"/>
          <c:order val="0"/>
          <c:tx>
            <c:strRef>
              <c:f>Sheet1!$B$1</c:f>
              <c:strCache>
                <c:ptCount val="1"/>
                <c:pt idx="0">
                  <c:v>Top 4</c:v>
                </c:pt>
              </c:strCache>
            </c:strRef>
          </c:tx>
          <c:spPr>
            <a:ln w="28575" cap="rnd">
              <a:solidFill>
                <a:schemeClr val="bg1">
                  <a:lumMod val="65000"/>
                </a:schemeClr>
              </a:solidFill>
              <a:round/>
            </a:ln>
            <a:effectLst/>
          </c:spPr>
          <c:marker>
            <c:symbol val="none"/>
          </c:marker>
          <c:dLbls>
            <c:delete val="1"/>
          </c:dLbls>
          <c:cat>
            <c:strRef>
              <c:f>Sheet1!$A$2:$A$30</c:f>
              <c:strCache>
                <c:ptCount val="14"/>
                <c:pt idx="0">
                  <c:v>24-Apr-21</c:v>
                </c:pt>
                <c:pt idx="1">
                  <c:v>22-May-21</c:v>
                </c:pt>
                <c:pt idx="2">
                  <c:v>19-Jun-21</c:v>
                </c:pt>
                <c:pt idx="3">
                  <c:v>17-Jul-21</c:v>
                </c:pt>
                <c:pt idx="4">
                  <c:v>14-Aug-21</c:v>
                </c:pt>
                <c:pt idx="5">
                  <c:v>11-Sep-21</c:v>
                </c:pt>
                <c:pt idx="6">
                  <c:v>09-Oct-21</c:v>
                </c:pt>
                <c:pt idx="7">
                  <c:v>06-Nov-21</c:v>
                </c:pt>
                <c:pt idx="8">
                  <c:v>04-Dec-21</c:v>
                </c:pt>
                <c:pt idx="9">
                  <c:v>01-Jan-22</c:v>
                </c:pt>
                <c:pt idx="10">
                  <c:v> 29-Jan-22</c:v>
                </c:pt>
                <c:pt idx="11">
                  <c:v>26-Feb-22</c:v>
                </c:pt>
                <c:pt idx="12">
                  <c:v> 26-Mar-22</c:v>
                </c:pt>
                <c:pt idx="13">
                  <c:v> 23-Apr-22</c:v>
                </c:pt>
              </c:strCache>
            </c:strRef>
          </c:cat>
          <c:val>
            <c:numRef>
              <c:f>Sheet1!$B$2:$B$30</c:f>
              <c:numCache>
                <c:formatCode>0.0%</c:formatCode>
                <c:ptCount val="14"/>
                <c:pt idx="0">
                  <c:v>1.0313148702385533E-2</c:v>
                </c:pt>
                <c:pt idx="1">
                  <c:v>-3.3890178482093969E-2</c:v>
                </c:pt>
                <c:pt idx="2">
                  <c:v>-2.078318408205615E-2</c:v>
                </c:pt>
                <c:pt idx="3">
                  <c:v>-3.4935851441362131E-2</c:v>
                </c:pt>
                <c:pt idx="4">
                  <c:v>-2.1998036989695158E-2</c:v>
                </c:pt>
                <c:pt idx="5">
                  <c:v>-8.8056219809566905E-3</c:v>
                </c:pt>
                <c:pt idx="6">
                  <c:v>-4.1888781544401343E-3</c:v>
                </c:pt>
                <c:pt idx="7">
                  <c:v>-1.573268241869763E-2</c:v>
                </c:pt>
                <c:pt idx="8">
                  <c:v>-2.6827273296367693E-2</c:v>
                </c:pt>
                <c:pt idx="9">
                  <c:v>-2.1932432128744961E-2</c:v>
                </c:pt>
                <c:pt idx="10">
                  <c:v>-2.4906350630883645E-2</c:v>
                </c:pt>
                <c:pt idx="11">
                  <c:v>-3.2543904774361976E-2</c:v>
                </c:pt>
                <c:pt idx="12">
                  <c:v>-5.238590072333893E-2</c:v>
                </c:pt>
                <c:pt idx="13">
                  <c:v>-4.571655489421167E-2</c:v>
                </c:pt>
              </c:numCache>
            </c:numRef>
          </c:val>
          <c:smooth val="1"/>
          <c:extLst>
            <c:ext xmlns:c16="http://schemas.microsoft.com/office/drawing/2014/chart" uri="{C3380CC4-5D6E-409C-BE32-E72D297353CC}">
              <c16:uniqueId val="{00000000-0DB4-4466-BC10-F066DD93ED87}"/>
            </c:ext>
          </c:extLst>
        </c:ser>
        <c:ser>
          <c:idx val="1"/>
          <c:order val="1"/>
          <c:tx>
            <c:strRef>
              <c:f>Sheet1!$C$1</c:f>
              <c:strCache>
                <c:ptCount val="1"/>
                <c:pt idx="0">
                  <c:v>Aldi &amp; Lidl</c:v>
                </c:pt>
              </c:strCache>
            </c:strRef>
          </c:tx>
          <c:spPr>
            <a:ln w="28575" cap="rnd">
              <a:solidFill>
                <a:schemeClr val="tx1"/>
              </a:solidFill>
              <a:round/>
            </a:ln>
            <a:effectLst/>
          </c:spPr>
          <c:marker>
            <c:symbol val="none"/>
          </c:marker>
          <c:dLbls>
            <c:delete val="1"/>
          </c:dLbls>
          <c:cat>
            <c:strRef>
              <c:f>Sheet1!$A$2:$A$30</c:f>
              <c:strCache>
                <c:ptCount val="14"/>
                <c:pt idx="0">
                  <c:v>24-Apr-21</c:v>
                </c:pt>
                <c:pt idx="1">
                  <c:v>22-May-21</c:v>
                </c:pt>
                <c:pt idx="2">
                  <c:v>19-Jun-21</c:v>
                </c:pt>
                <c:pt idx="3">
                  <c:v>17-Jul-21</c:v>
                </c:pt>
                <c:pt idx="4">
                  <c:v>14-Aug-21</c:v>
                </c:pt>
                <c:pt idx="5">
                  <c:v>11-Sep-21</c:v>
                </c:pt>
                <c:pt idx="6">
                  <c:v>09-Oct-21</c:v>
                </c:pt>
                <c:pt idx="7">
                  <c:v>06-Nov-21</c:v>
                </c:pt>
                <c:pt idx="8">
                  <c:v>04-Dec-21</c:v>
                </c:pt>
                <c:pt idx="9">
                  <c:v>01-Jan-22</c:v>
                </c:pt>
                <c:pt idx="10">
                  <c:v> 29-Jan-22</c:v>
                </c:pt>
                <c:pt idx="11">
                  <c:v>26-Feb-22</c:v>
                </c:pt>
                <c:pt idx="12">
                  <c:v> 26-Mar-22</c:v>
                </c:pt>
                <c:pt idx="13">
                  <c:v> 23-Apr-22</c:v>
                </c:pt>
              </c:strCache>
            </c:strRef>
          </c:cat>
          <c:val>
            <c:numRef>
              <c:f>Sheet1!$C$2:$C$30</c:f>
              <c:numCache>
                <c:formatCode>0.0%</c:formatCode>
                <c:ptCount val="14"/>
                <c:pt idx="0">
                  <c:v>0.11640323510821671</c:v>
                </c:pt>
                <c:pt idx="1">
                  <c:v>0.10582945449597458</c:v>
                </c:pt>
                <c:pt idx="2">
                  <c:v>0.11105924904101894</c:v>
                </c:pt>
                <c:pt idx="3">
                  <c:v>9.0995785704085952E-2</c:v>
                </c:pt>
                <c:pt idx="4">
                  <c:v>8.540219012485295E-2</c:v>
                </c:pt>
                <c:pt idx="5">
                  <c:v>9.1124732018500021E-2</c:v>
                </c:pt>
                <c:pt idx="6">
                  <c:v>8.0749831934053384E-2</c:v>
                </c:pt>
                <c:pt idx="7">
                  <c:v>6.8301377362532945E-2</c:v>
                </c:pt>
                <c:pt idx="8">
                  <c:v>5.4324621247291649E-2</c:v>
                </c:pt>
                <c:pt idx="9">
                  <c:v>5.5309246302795323E-2</c:v>
                </c:pt>
                <c:pt idx="10">
                  <c:v>5.3029935467164613E-2</c:v>
                </c:pt>
                <c:pt idx="11">
                  <c:v>5.3626901694448392E-2</c:v>
                </c:pt>
                <c:pt idx="12">
                  <c:v>5.4325845863397726E-2</c:v>
                </c:pt>
                <c:pt idx="13">
                  <c:v>5.6946959691170029E-2</c:v>
                </c:pt>
              </c:numCache>
            </c:numRef>
          </c:val>
          <c:smooth val="1"/>
          <c:extLst>
            <c:ext xmlns:c16="http://schemas.microsoft.com/office/drawing/2014/chart" uri="{C3380CC4-5D6E-409C-BE32-E72D297353CC}">
              <c16:uniqueId val="{00000001-0DB4-4466-BC10-F066DD93ED87}"/>
            </c:ext>
          </c:extLst>
        </c:ser>
        <c:dLbls>
          <c:showLegendKey val="0"/>
          <c:showVal val="1"/>
          <c:showCatName val="0"/>
          <c:showSerName val="0"/>
          <c:showPercent val="0"/>
          <c:showBubbleSize val="0"/>
        </c:dLbls>
        <c:marker val="1"/>
        <c:smooth val="0"/>
        <c:axId val="218603520"/>
        <c:axId val="218605056"/>
      </c:lineChart>
      <c:catAx>
        <c:axId val="218603520"/>
        <c:scaling>
          <c:orientation val="minMax"/>
        </c:scaling>
        <c:delete val="0"/>
        <c:axPos val="b"/>
        <c:numFmt formatCode="General" sourceLinked="1"/>
        <c:majorTickMark val="none"/>
        <c:minorTickMark val="none"/>
        <c:tickLblPos val="low"/>
        <c:spPr>
          <a:noFill/>
          <a:ln w="9525" cap="flat" cmpd="sng" algn="ctr">
            <a:solidFill>
              <a:schemeClr val="tx1"/>
            </a:solidFill>
            <a:round/>
          </a:ln>
          <a:effectLst/>
        </c:spPr>
        <c:txPr>
          <a:bodyPr rot="-60000000" spcFirstLastPara="1" vertOverflow="ellipsis" vert="horz" wrap="square" anchor="ctr" anchorCtr="1"/>
          <a:lstStyle/>
          <a:p>
            <a:pPr>
              <a:defRPr sz="700" b="0" i="0" u="none" strike="noStrike" kern="1200" baseline="0">
                <a:solidFill>
                  <a:schemeClr val="tx1">
                    <a:lumMod val="65000"/>
                    <a:lumOff val="35000"/>
                  </a:schemeClr>
                </a:solidFill>
                <a:latin typeface="Montserrat" panose="00000500000000000000" pitchFamily="2" charset="0"/>
                <a:ea typeface="+mn-ea"/>
                <a:cs typeface="+mn-cs"/>
              </a:defRPr>
            </a:pPr>
            <a:endParaRPr lang="en-US"/>
          </a:p>
        </c:txPr>
        <c:crossAx val="218605056"/>
        <c:crosses val="autoZero"/>
        <c:auto val="1"/>
        <c:lblAlgn val="ctr"/>
        <c:lblOffset val="100"/>
        <c:noMultiLvlLbl val="0"/>
      </c:catAx>
      <c:valAx>
        <c:axId val="218605056"/>
        <c:scaling>
          <c:orientation val="minMax"/>
          <c:max val="0.2"/>
          <c:min val="-0.1"/>
        </c:scaling>
        <c:delete val="0"/>
        <c:axPos val="l"/>
        <c:majorGridlines>
          <c:spPr>
            <a:ln w="9525" cap="flat" cmpd="sng" algn="ctr">
              <a:solidFill>
                <a:schemeClr val="tx2"/>
              </a:solidFill>
              <a:round/>
            </a:ln>
            <a:effectLst/>
          </c:spPr>
        </c:majorGridlines>
        <c:numFmt formatCode="0%" sourceLinked="0"/>
        <c:majorTickMark val="out"/>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ontserrat" panose="00000500000000000000" pitchFamily="2" charset="0"/>
                <a:ea typeface="+mn-ea"/>
                <a:cs typeface="+mn-cs"/>
              </a:defRPr>
            </a:pPr>
            <a:endParaRPr lang="en-US"/>
          </a:p>
        </c:txPr>
        <c:crossAx val="218603520"/>
        <c:crosses val="autoZero"/>
        <c:crossBetween val="between"/>
        <c:majorUnit val="5.000000000000001E-2"/>
      </c:valAx>
      <c:spPr>
        <a:noFill/>
        <a:ln>
          <a:noFill/>
        </a:ln>
        <a:effectLst/>
      </c:spPr>
    </c:plotArea>
    <c:legend>
      <c:legendPos val="t"/>
      <c:layout>
        <c:manualLayout>
          <c:xMode val="edge"/>
          <c:yMode val="edge"/>
          <c:x val="0.56513444302176696"/>
          <c:y val="1.9993380144605662E-2"/>
          <c:w val="0.43486555697823304"/>
          <c:h val="0.1203467158548501"/>
        </c:manualLayout>
      </c:layout>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ontserrat" panose="00000500000000000000" pitchFamily="2" charset="0"/>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latin typeface="Montserrat" panose="00000500000000000000" pitchFamily="2" charset="0"/>
        </a:defRPr>
      </a:pPr>
      <a:endParaRPr lang="en-US"/>
    </a:p>
  </c:txPr>
  <c:externalData r:id="rId3">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3330487978375305E-2"/>
          <c:y val="4.7227401235279361E-2"/>
          <c:w val="0.91701285151989376"/>
          <c:h val="0.64750450736586818"/>
        </c:manualLayout>
      </c:layout>
      <c:lineChart>
        <c:grouping val="standard"/>
        <c:varyColors val="0"/>
        <c:ser>
          <c:idx val="0"/>
          <c:order val="0"/>
          <c:tx>
            <c:strRef>
              <c:f>Sheet1!$B$1</c:f>
              <c:strCache>
                <c:ptCount val="1"/>
                <c:pt idx="0">
                  <c:v>Top 4</c:v>
                </c:pt>
              </c:strCache>
            </c:strRef>
          </c:tx>
          <c:spPr>
            <a:ln w="28575" cap="rnd">
              <a:solidFill>
                <a:schemeClr val="bg1">
                  <a:lumMod val="65000"/>
                </a:schemeClr>
              </a:solidFill>
              <a:round/>
            </a:ln>
            <a:effectLst/>
          </c:spPr>
          <c:marker>
            <c:symbol val="none"/>
          </c:marker>
          <c:dLbls>
            <c:delete val="1"/>
          </c:dLbls>
          <c:cat>
            <c:strRef>
              <c:f>Sheet1!$A$2:$A$30</c:f>
              <c:strCache>
                <c:ptCount val="14"/>
                <c:pt idx="0">
                  <c:v>24-Apr-21</c:v>
                </c:pt>
                <c:pt idx="1">
                  <c:v>22-May-21</c:v>
                </c:pt>
                <c:pt idx="2">
                  <c:v>19-Jun-21</c:v>
                </c:pt>
                <c:pt idx="3">
                  <c:v>17-Jul-21</c:v>
                </c:pt>
                <c:pt idx="4">
                  <c:v>14-Aug-21</c:v>
                </c:pt>
                <c:pt idx="5">
                  <c:v>11-Sep-21</c:v>
                </c:pt>
                <c:pt idx="6">
                  <c:v>09-Oct-21</c:v>
                </c:pt>
                <c:pt idx="7">
                  <c:v>06-Nov-21</c:v>
                </c:pt>
                <c:pt idx="8">
                  <c:v>04-Dec-21</c:v>
                </c:pt>
                <c:pt idx="9">
                  <c:v>01-Jan-22</c:v>
                </c:pt>
                <c:pt idx="10">
                  <c:v> 29-Jan-22</c:v>
                </c:pt>
                <c:pt idx="11">
                  <c:v>26-Feb-22</c:v>
                </c:pt>
                <c:pt idx="12">
                  <c:v> 26-Mar-22</c:v>
                </c:pt>
                <c:pt idx="13">
                  <c:v>23-Apr-22</c:v>
                </c:pt>
              </c:strCache>
            </c:strRef>
          </c:cat>
          <c:val>
            <c:numRef>
              <c:f>Sheet1!$B$2:$B$30</c:f>
              <c:numCache>
                <c:formatCode>0.0%</c:formatCode>
                <c:ptCount val="14"/>
                <c:pt idx="0">
                  <c:v>0.6290848490784231</c:v>
                </c:pt>
                <c:pt idx="1">
                  <c:v>0.62524111444606145</c:v>
                </c:pt>
                <c:pt idx="2">
                  <c:v>0.62469252571148215</c:v>
                </c:pt>
                <c:pt idx="3">
                  <c:v>0.62336268763151925</c:v>
                </c:pt>
                <c:pt idx="4">
                  <c:v>0.62507603650731181</c:v>
                </c:pt>
                <c:pt idx="5">
                  <c:v>0.62298879865852563</c:v>
                </c:pt>
                <c:pt idx="6">
                  <c:v>0.62109630474283417</c:v>
                </c:pt>
                <c:pt idx="7">
                  <c:v>0.62021585045002936</c:v>
                </c:pt>
                <c:pt idx="8">
                  <c:v>0.62349480743398866</c:v>
                </c:pt>
                <c:pt idx="9">
                  <c:v>0.6315883508130764</c:v>
                </c:pt>
                <c:pt idx="10">
                  <c:v>0.6299853504180799</c:v>
                </c:pt>
                <c:pt idx="11">
                  <c:v>0.62609781742747284</c:v>
                </c:pt>
                <c:pt idx="12">
                  <c:v>0.6144807219067725</c:v>
                </c:pt>
                <c:pt idx="13">
                  <c:v>0.61494713471265583</c:v>
                </c:pt>
              </c:numCache>
            </c:numRef>
          </c:val>
          <c:smooth val="1"/>
          <c:extLst>
            <c:ext xmlns:c16="http://schemas.microsoft.com/office/drawing/2014/chart" uri="{C3380CC4-5D6E-409C-BE32-E72D297353CC}">
              <c16:uniqueId val="{00000000-91CF-4540-A826-446E31C72D14}"/>
            </c:ext>
          </c:extLst>
        </c:ser>
        <c:dLbls>
          <c:showLegendKey val="0"/>
          <c:showVal val="1"/>
          <c:showCatName val="0"/>
          <c:showSerName val="0"/>
          <c:showPercent val="0"/>
          <c:showBubbleSize val="0"/>
        </c:dLbls>
        <c:marker val="1"/>
        <c:smooth val="0"/>
        <c:axId val="218603520"/>
        <c:axId val="218605056"/>
      </c:lineChart>
      <c:lineChart>
        <c:grouping val="standard"/>
        <c:varyColors val="0"/>
        <c:ser>
          <c:idx val="1"/>
          <c:order val="1"/>
          <c:tx>
            <c:strRef>
              <c:f>Sheet1!$C$1</c:f>
              <c:strCache>
                <c:ptCount val="1"/>
                <c:pt idx="0">
                  <c:v>Aldi &amp; Lidl</c:v>
                </c:pt>
              </c:strCache>
            </c:strRef>
          </c:tx>
          <c:spPr>
            <a:ln w="28575" cap="rnd">
              <a:solidFill>
                <a:schemeClr val="tx1"/>
              </a:solidFill>
              <a:round/>
            </a:ln>
            <a:effectLst/>
          </c:spPr>
          <c:marker>
            <c:symbol val="none"/>
          </c:marker>
          <c:cat>
            <c:strRef>
              <c:f>Sheet1!$A$2:$A$30</c:f>
              <c:strCache>
                <c:ptCount val="14"/>
                <c:pt idx="0">
                  <c:v>24-Apr-21</c:v>
                </c:pt>
                <c:pt idx="1">
                  <c:v>22-May-21</c:v>
                </c:pt>
                <c:pt idx="2">
                  <c:v>19-Jun-21</c:v>
                </c:pt>
                <c:pt idx="3">
                  <c:v>17-Jul-21</c:v>
                </c:pt>
                <c:pt idx="4">
                  <c:v>14-Aug-21</c:v>
                </c:pt>
                <c:pt idx="5">
                  <c:v>11-Sep-21</c:v>
                </c:pt>
                <c:pt idx="6">
                  <c:v>09-Oct-21</c:v>
                </c:pt>
                <c:pt idx="7">
                  <c:v>06-Nov-21</c:v>
                </c:pt>
                <c:pt idx="8">
                  <c:v>04-Dec-21</c:v>
                </c:pt>
                <c:pt idx="9">
                  <c:v>01-Jan-22</c:v>
                </c:pt>
                <c:pt idx="10">
                  <c:v> 29-Jan-22</c:v>
                </c:pt>
                <c:pt idx="11">
                  <c:v>26-Feb-22</c:v>
                </c:pt>
                <c:pt idx="12">
                  <c:v> 26-Mar-22</c:v>
                </c:pt>
                <c:pt idx="13">
                  <c:v>23-Apr-22</c:v>
                </c:pt>
              </c:strCache>
            </c:strRef>
          </c:cat>
          <c:val>
            <c:numRef>
              <c:f>Sheet1!$C$2:$C$30</c:f>
              <c:numCache>
                <c:formatCode>0.0%</c:formatCode>
                <c:ptCount val="14"/>
                <c:pt idx="0">
                  <c:v>0.18030389710329472</c:v>
                </c:pt>
                <c:pt idx="1">
                  <c:v>0.18305487909660995</c:v>
                </c:pt>
                <c:pt idx="2">
                  <c:v>0.18174450983454329</c:v>
                </c:pt>
                <c:pt idx="3">
                  <c:v>0.18259143814540313</c:v>
                </c:pt>
                <c:pt idx="4">
                  <c:v>0.17970132791679222</c:v>
                </c:pt>
                <c:pt idx="5">
                  <c:v>0.18150931838732212</c:v>
                </c:pt>
                <c:pt idx="6">
                  <c:v>0.18536533909442343</c:v>
                </c:pt>
                <c:pt idx="7">
                  <c:v>0.18834408534239772</c:v>
                </c:pt>
                <c:pt idx="8">
                  <c:v>0.1874262550821521</c:v>
                </c:pt>
                <c:pt idx="9">
                  <c:v>0.1789530742222149</c:v>
                </c:pt>
                <c:pt idx="10">
                  <c:v>0.18129065719241896</c:v>
                </c:pt>
                <c:pt idx="11">
                  <c:v>0.18454468577221875</c:v>
                </c:pt>
                <c:pt idx="12">
                  <c:v>0.19738949475622294</c:v>
                </c:pt>
                <c:pt idx="13">
                  <c:v>0.19521333203311939</c:v>
                </c:pt>
              </c:numCache>
            </c:numRef>
          </c:val>
          <c:smooth val="1"/>
          <c:extLst>
            <c:ext xmlns:c16="http://schemas.microsoft.com/office/drawing/2014/chart" uri="{C3380CC4-5D6E-409C-BE32-E72D297353CC}">
              <c16:uniqueId val="{00000001-91CF-4540-A826-446E31C72D14}"/>
            </c:ext>
          </c:extLst>
        </c:ser>
        <c:dLbls>
          <c:showLegendKey val="0"/>
          <c:showVal val="0"/>
          <c:showCatName val="0"/>
          <c:showSerName val="0"/>
          <c:showPercent val="0"/>
          <c:showBubbleSize val="0"/>
        </c:dLbls>
        <c:marker val="1"/>
        <c:smooth val="0"/>
        <c:axId val="716595312"/>
        <c:axId val="716594656"/>
      </c:lineChart>
      <c:catAx>
        <c:axId val="218603520"/>
        <c:scaling>
          <c:orientation val="minMax"/>
        </c:scaling>
        <c:delete val="0"/>
        <c:axPos val="b"/>
        <c:numFmt formatCode="General" sourceLinked="1"/>
        <c:majorTickMark val="none"/>
        <c:minorTickMark val="none"/>
        <c:tickLblPos val="low"/>
        <c:spPr>
          <a:noFill/>
          <a:ln w="9525" cap="flat" cmpd="sng" algn="ctr">
            <a:solidFill>
              <a:schemeClr val="tx1"/>
            </a:solidFill>
            <a:round/>
          </a:ln>
          <a:effectLst/>
        </c:spPr>
        <c:txPr>
          <a:bodyPr rot="-60000000" spcFirstLastPara="1" vertOverflow="ellipsis" vert="horz" wrap="square" anchor="ctr" anchorCtr="1"/>
          <a:lstStyle/>
          <a:p>
            <a:pPr>
              <a:defRPr sz="700" b="0" i="0" u="none" strike="noStrike" kern="1200" baseline="0">
                <a:solidFill>
                  <a:schemeClr val="tx1">
                    <a:lumMod val="65000"/>
                    <a:lumOff val="35000"/>
                  </a:schemeClr>
                </a:solidFill>
                <a:latin typeface="Montserrat" panose="00000500000000000000" pitchFamily="2" charset="0"/>
                <a:ea typeface="+mn-ea"/>
                <a:cs typeface="+mn-cs"/>
              </a:defRPr>
            </a:pPr>
            <a:endParaRPr lang="en-US"/>
          </a:p>
        </c:txPr>
        <c:crossAx val="218605056"/>
        <c:crosses val="autoZero"/>
        <c:auto val="1"/>
        <c:lblAlgn val="ctr"/>
        <c:lblOffset val="100"/>
        <c:noMultiLvlLbl val="0"/>
      </c:catAx>
      <c:valAx>
        <c:axId val="218605056"/>
        <c:scaling>
          <c:orientation val="minMax"/>
          <c:min val="0.6100000000000001"/>
        </c:scaling>
        <c:delete val="0"/>
        <c:axPos val="l"/>
        <c:majorGridlines>
          <c:spPr>
            <a:ln w="9525" cap="flat" cmpd="sng" algn="ctr">
              <a:solidFill>
                <a:schemeClr val="tx2"/>
              </a:solidFill>
              <a:round/>
            </a:ln>
            <a:effectLst/>
          </c:spPr>
        </c:majorGridlines>
        <c:numFmt formatCode="0%" sourceLinked="0"/>
        <c:majorTickMark val="out"/>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ontserrat" panose="00000500000000000000" pitchFamily="2" charset="0"/>
                <a:ea typeface="+mn-ea"/>
                <a:cs typeface="+mn-cs"/>
              </a:defRPr>
            </a:pPr>
            <a:endParaRPr lang="en-US"/>
          </a:p>
        </c:txPr>
        <c:crossAx val="218603520"/>
        <c:crosses val="autoZero"/>
        <c:crossBetween val="between"/>
        <c:minorUnit val="1.0000000000000002E-2"/>
      </c:valAx>
      <c:valAx>
        <c:axId val="716594656"/>
        <c:scaling>
          <c:orientation val="minMax"/>
        </c:scaling>
        <c:delete val="0"/>
        <c:axPos val="r"/>
        <c:numFmt formatCode="0%" sourceLinked="0"/>
        <c:majorTickMark val="out"/>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ontserrat" panose="00000500000000000000" pitchFamily="2" charset="0"/>
                <a:ea typeface="+mn-ea"/>
                <a:cs typeface="+mn-cs"/>
              </a:defRPr>
            </a:pPr>
            <a:endParaRPr lang="en-US"/>
          </a:p>
        </c:txPr>
        <c:crossAx val="716595312"/>
        <c:crosses val="max"/>
        <c:crossBetween val="between"/>
      </c:valAx>
      <c:catAx>
        <c:axId val="716595312"/>
        <c:scaling>
          <c:orientation val="minMax"/>
        </c:scaling>
        <c:delete val="1"/>
        <c:axPos val="b"/>
        <c:numFmt formatCode="General" sourceLinked="1"/>
        <c:majorTickMark val="out"/>
        <c:minorTickMark val="none"/>
        <c:tickLblPos val="nextTo"/>
        <c:crossAx val="716594656"/>
        <c:crosses val="autoZero"/>
        <c:auto val="1"/>
        <c:lblAlgn val="ctr"/>
        <c:lblOffset val="100"/>
        <c:noMultiLvlLbl val="0"/>
      </c:catAx>
      <c:spPr>
        <a:noFill/>
        <a:ln>
          <a:noFill/>
        </a:ln>
        <a:effectLst/>
      </c:spPr>
    </c:plotArea>
    <c:legend>
      <c:legendPos val="t"/>
      <c:layout>
        <c:manualLayout>
          <c:xMode val="edge"/>
          <c:yMode val="edge"/>
          <c:x val="3.9656660501730917E-2"/>
          <c:y val="0.53661430401974286"/>
          <c:w val="0.22644627021387584"/>
          <c:h val="0.15557197773514037"/>
        </c:manualLayout>
      </c:layout>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ontserrat" panose="00000500000000000000" pitchFamily="2" charset="0"/>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latin typeface="Montserrat" panose="00000500000000000000" pitchFamily="2" charset="0"/>
        </a:defRPr>
      </a:pPr>
      <a:endParaRPr lang="en-US"/>
    </a:p>
  </c:txPr>
  <c:externalData r:id="rId3">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4.9051460970687542E-2"/>
          <c:y val="5.122148193014335E-2"/>
          <c:w val="0.9085414728063852"/>
          <c:h val="0.57238493153864245"/>
        </c:manualLayout>
      </c:layout>
      <c:lineChart>
        <c:grouping val="standard"/>
        <c:varyColors val="0"/>
        <c:ser>
          <c:idx val="0"/>
          <c:order val="0"/>
          <c:tx>
            <c:strRef>
              <c:f>Sheet1!$B$1</c:f>
              <c:strCache>
                <c:ptCount val="1"/>
                <c:pt idx="0">
                  <c:v>% on Offer</c:v>
                </c:pt>
              </c:strCache>
            </c:strRef>
          </c:tx>
          <c:spPr>
            <a:ln w="38100">
              <a:solidFill>
                <a:schemeClr val="tx1">
                  <a:lumMod val="65000"/>
                  <a:lumOff val="35000"/>
                </a:schemeClr>
              </a:solidFill>
            </a:ln>
          </c:spPr>
          <c:marker>
            <c:symbol val="none"/>
          </c:marker>
          <c:cat>
            <c:numRef>
              <c:f>Sheet1!$A$2:$A$179</c:f>
              <c:numCache>
                <c:formatCode>d\-mmm\-yy</c:formatCode>
                <c:ptCount val="28"/>
                <c:pt idx="0">
                  <c:v>43918</c:v>
                </c:pt>
                <c:pt idx="1">
                  <c:v>43946</c:v>
                </c:pt>
                <c:pt idx="2">
                  <c:v>43974</c:v>
                </c:pt>
                <c:pt idx="3">
                  <c:v>44002</c:v>
                </c:pt>
                <c:pt idx="4">
                  <c:v>44030</c:v>
                </c:pt>
                <c:pt idx="5">
                  <c:v>44058</c:v>
                </c:pt>
                <c:pt idx="6">
                  <c:v>44086</c:v>
                </c:pt>
                <c:pt idx="7">
                  <c:v>44114</c:v>
                </c:pt>
                <c:pt idx="8">
                  <c:v>44142</c:v>
                </c:pt>
                <c:pt idx="9">
                  <c:v>44170</c:v>
                </c:pt>
                <c:pt idx="10">
                  <c:v>44198</c:v>
                </c:pt>
                <c:pt idx="11">
                  <c:v>44226</c:v>
                </c:pt>
                <c:pt idx="12">
                  <c:v>44254</c:v>
                </c:pt>
                <c:pt idx="13">
                  <c:v>44282</c:v>
                </c:pt>
                <c:pt idx="14">
                  <c:v>44310</c:v>
                </c:pt>
                <c:pt idx="15">
                  <c:v>44338</c:v>
                </c:pt>
                <c:pt idx="16">
                  <c:v>44366</c:v>
                </c:pt>
                <c:pt idx="17">
                  <c:v>44394</c:v>
                </c:pt>
                <c:pt idx="18">
                  <c:v>44422</c:v>
                </c:pt>
                <c:pt idx="19">
                  <c:v>44450</c:v>
                </c:pt>
                <c:pt idx="20">
                  <c:v>44478</c:v>
                </c:pt>
                <c:pt idx="21">
                  <c:v>44506</c:v>
                </c:pt>
                <c:pt idx="22">
                  <c:v>44534</c:v>
                </c:pt>
                <c:pt idx="23">
                  <c:v>44562</c:v>
                </c:pt>
                <c:pt idx="24">
                  <c:v>44590</c:v>
                </c:pt>
                <c:pt idx="25">
                  <c:v>44618</c:v>
                </c:pt>
                <c:pt idx="26">
                  <c:v>44646</c:v>
                </c:pt>
                <c:pt idx="27">
                  <c:v>44674</c:v>
                </c:pt>
              </c:numCache>
            </c:numRef>
          </c:cat>
          <c:val>
            <c:numRef>
              <c:f>Sheet1!$B$2:$B$179</c:f>
              <c:numCache>
                <c:formatCode>0.0%</c:formatCode>
                <c:ptCount val="28"/>
                <c:pt idx="0">
                  <c:v>0.20264596545169855</c:v>
                </c:pt>
                <c:pt idx="1">
                  <c:v>0.16067121455801192</c:v>
                </c:pt>
                <c:pt idx="2">
                  <c:v>0.16515736226810898</c:v>
                </c:pt>
                <c:pt idx="3">
                  <c:v>0.18800072253949787</c:v>
                </c:pt>
                <c:pt idx="4">
                  <c:v>0.20023853306102332</c:v>
                </c:pt>
                <c:pt idx="5">
                  <c:v>0.20422627436079036</c:v>
                </c:pt>
                <c:pt idx="6">
                  <c:v>0.21636714185502476</c:v>
                </c:pt>
                <c:pt idx="7">
                  <c:v>0.21561998282273565</c:v>
                </c:pt>
                <c:pt idx="8">
                  <c:v>0.21600022011719194</c:v>
                </c:pt>
                <c:pt idx="9">
                  <c:v>0.23019641124563575</c:v>
                </c:pt>
                <c:pt idx="10">
                  <c:v>0.2205709434935656</c:v>
                </c:pt>
                <c:pt idx="11">
                  <c:v>0.1928176196722394</c:v>
                </c:pt>
                <c:pt idx="12">
                  <c:v>0.20168651991255868</c:v>
                </c:pt>
                <c:pt idx="13">
                  <c:v>0.20571746287933335</c:v>
                </c:pt>
                <c:pt idx="14">
                  <c:v>0.21309876720291776</c:v>
                </c:pt>
                <c:pt idx="15">
                  <c:v>0.20679934218718915</c:v>
                </c:pt>
                <c:pt idx="16">
                  <c:v>0.21376787486096194</c:v>
                </c:pt>
                <c:pt idx="17">
                  <c:v>0.20845381744682881</c:v>
                </c:pt>
                <c:pt idx="18">
                  <c:v>0.19544116035547995</c:v>
                </c:pt>
                <c:pt idx="19">
                  <c:v>0.19901723378952377</c:v>
                </c:pt>
                <c:pt idx="20">
                  <c:v>0.20098757905975939</c:v>
                </c:pt>
                <c:pt idx="21">
                  <c:v>0.20320677828231123</c:v>
                </c:pt>
                <c:pt idx="22">
                  <c:v>0.21814427775333639</c:v>
                </c:pt>
                <c:pt idx="23">
                  <c:v>0.22243989822863128</c:v>
                </c:pt>
                <c:pt idx="24">
                  <c:v>0.19235215397178734</c:v>
                </c:pt>
                <c:pt idx="25">
                  <c:v>0.19892947945052344</c:v>
                </c:pt>
                <c:pt idx="26">
                  <c:v>0.19885533432617003</c:v>
                </c:pt>
                <c:pt idx="27">
                  <c:v>0.21490563257245207</c:v>
                </c:pt>
              </c:numCache>
            </c:numRef>
          </c:val>
          <c:smooth val="1"/>
          <c:extLst>
            <c:ext xmlns:c16="http://schemas.microsoft.com/office/drawing/2014/chart" uri="{C3380CC4-5D6E-409C-BE32-E72D297353CC}">
              <c16:uniqueId val="{00000000-7609-4901-B44B-2F888437377A}"/>
            </c:ext>
          </c:extLst>
        </c:ser>
        <c:ser>
          <c:idx val="1"/>
          <c:order val="1"/>
          <c:tx>
            <c:strRef>
              <c:f>Sheet1!$C$1</c:f>
              <c:strCache>
                <c:ptCount val="1"/>
                <c:pt idx="0">
                  <c:v>Annual Average</c:v>
                </c:pt>
              </c:strCache>
            </c:strRef>
          </c:tx>
          <c:spPr>
            <a:ln w="12700">
              <a:solidFill>
                <a:schemeClr val="tx1"/>
              </a:solidFill>
            </a:ln>
          </c:spPr>
          <c:marker>
            <c:symbol val="none"/>
          </c:marker>
          <c:cat>
            <c:numRef>
              <c:f>Sheet1!$A$2:$A$179</c:f>
              <c:numCache>
                <c:formatCode>d\-mmm\-yy</c:formatCode>
                <c:ptCount val="28"/>
                <c:pt idx="0">
                  <c:v>43918</c:v>
                </c:pt>
                <c:pt idx="1">
                  <c:v>43946</c:v>
                </c:pt>
                <c:pt idx="2">
                  <c:v>43974</c:v>
                </c:pt>
                <c:pt idx="3">
                  <c:v>44002</c:v>
                </c:pt>
                <c:pt idx="4">
                  <c:v>44030</c:v>
                </c:pt>
                <c:pt idx="5">
                  <c:v>44058</c:v>
                </c:pt>
                <c:pt idx="6">
                  <c:v>44086</c:v>
                </c:pt>
                <c:pt idx="7">
                  <c:v>44114</c:v>
                </c:pt>
                <c:pt idx="8">
                  <c:v>44142</c:v>
                </c:pt>
                <c:pt idx="9">
                  <c:v>44170</c:v>
                </c:pt>
                <c:pt idx="10">
                  <c:v>44198</c:v>
                </c:pt>
                <c:pt idx="11">
                  <c:v>44226</c:v>
                </c:pt>
                <c:pt idx="12">
                  <c:v>44254</c:v>
                </c:pt>
                <c:pt idx="13">
                  <c:v>44282</c:v>
                </c:pt>
                <c:pt idx="14">
                  <c:v>44310</c:v>
                </c:pt>
                <c:pt idx="15">
                  <c:v>44338</c:v>
                </c:pt>
                <c:pt idx="16">
                  <c:v>44366</c:v>
                </c:pt>
                <c:pt idx="17">
                  <c:v>44394</c:v>
                </c:pt>
                <c:pt idx="18">
                  <c:v>44422</c:v>
                </c:pt>
                <c:pt idx="19">
                  <c:v>44450</c:v>
                </c:pt>
                <c:pt idx="20">
                  <c:v>44478</c:v>
                </c:pt>
                <c:pt idx="21">
                  <c:v>44506</c:v>
                </c:pt>
                <c:pt idx="22">
                  <c:v>44534</c:v>
                </c:pt>
                <c:pt idx="23">
                  <c:v>44562</c:v>
                </c:pt>
                <c:pt idx="24">
                  <c:v>44590</c:v>
                </c:pt>
                <c:pt idx="25">
                  <c:v>44618</c:v>
                </c:pt>
                <c:pt idx="26">
                  <c:v>44646</c:v>
                </c:pt>
                <c:pt idx="27">
                  <c:v>44674</c:v>
                </c:pt>
              </c:numCache>
            </c:numRef>
          </c:cat>
          <c:val>
            <c:numRef>
              <c:f>Sheet1!$C$2:$C$179</c:f>
              <c:numCache>
                <c:formatCode>0.0%</c:formatCode>
                <c:ptCount val="28"/>
                <c:pt idx="0">
                  <c:v>0.20825243545141056</c:v>
                </c:pt>
                <c:pt idx="1">
                  <c:v>0.20825243545141056</c:v>
                </c:pt>
                <c:pt idx="2">
                  <c:v>0.20825243545141056</c:v>
                </c:pt>
                <c:pt idx="3">
                  <c:v>0.20825243545141056</c:v>
                </c:pt>
                <c:pt idx="4">
                  <c:v>0.20825243545141056</c:v>
                </c:pt>
                <c:pt idx="5">
                  <c:v>0.20825243545141056</c:v>
                </c:pt>
                <c:pt idx="6">
                  <c:v>0.20825243545141056</c:v>
                </c:pt>
                <c:pt idx="7">
                  <c:v>0.20825243545141056</c:v>
                </c:pt>
                <c:pt idx="8">
                  <c:v>0.20825243545141056</c:v>
                </c:pt>
                <c:pt idx="9">
                  <c:v>0.20825243545141056</c:v>
                </c:pt>
                <c:pt idx="10">
                  <c:v>0.20825243545141056</c:v>
                </c:pt>
                <c:pt idx="11">
                  <c:v>0.20627717710312071</c:v>
                </c:pt>
                <c:pt idx="12">
                  <c:v>0.20627717710312071</c:v>
                </c:pt>
                <c:pt idx="13">
                  <c:v>0.20627717710312071</c:v>
                </c:pt>
                <c:pt idx="14">
                  <c:v>0.20627717710312071</c:v>
                </c:pt>
                <c:pt idx="15">
                  <c:v>0.20627717710312071</c:v>
                </c:pt>
                <c:pt idx="16">
                  <c:v>0.20627717710312071</c:v>
                </c:pt>
                <c:pt idx="17">
                  <c:v>0.20627717710312071</c:v>
                </c:pt>
                <c:pt idx="18">
                  <c:v>0.20627717710312071</c:v>
                </c:pt>
                <c:pt idx="19">
                  <c:v>0.20627717710312071</c:v>
                </c:pt>
                <c:pt idx="20">
                  <c:v>0.20627717710312071</c:v>
                </c:pt>
                <c:pt idx="21">
                  <c:v>0.20627717710312071</c:v>
                </c:pt>
                <c:pt idx="22">
                  <c:v>0.20627717710312071</c:v>
                </c:pt>
                <c:pt idx="23">
                  <c:v>0.20627717710312071</c:v>
                </c:pt>
                <c:pt idx="24">
                  <c:v>0.20121054817952888</c:v>
                </c:pt>
                <c:pt idx="25">
                  <c:v>0.20121054817952888</c:v>
                </c:pt>
                <c:pt idx="26">
                  <c:v>0.20121054817952888</c:v>
                </c:pt>
                <c:pt idx="27">
                  <c:v>0.20121054817952888</c:v>
                </c:pt>
              </c:numCache>
            </c:numRef>
          </c:val>
          <c:smooth val="0"/>
          <c:extLst>
            <c:ext xmlns:c16="http://schemas.microsoft.com/office/drawing/2014/chart" uri="{C3380CC4-5D6E-409C-BE32-E72D297353CC}">
              <c16:uniqueId val="{00000001-7609-4901-B44B-2F888437377A}"/>
            </c:ext>
          </c:extLst>
        </c:ser>
        <c:dLbls>
          <c:showLegendKey val="0"/>
          <c:showVal val="0"/>
          <c:showCatName val="0"/>
          <c:showSerName val="0"/>
          <c:showPercent val="0"/>
          <c:showBubbleSize val="0"/>
        </c:dLbls>
        <c:smooth val="0"/>
        <c:axId val="348644808"/>
        <c:axId val="348641672"/>
      </c:lineChart>
      <c:catAx>
        <c:axId val="348644808"/>
        <c:scaling>
          <c:orientation val="minMax"/>
        </c:scaling>
        <c:delete val="0"/>
        <c:axPos val="b"/>
        <c:numFmt formatCode="d\-mmm\-yy" sourceLinked="1"/>
        <c:majorTickMark val="out"/>
        <c:minorTickMark val="none"/>
        <c:tickLblPos val="low"/>
        <c:txPr>
          <a:bodyPr/>
          <a:lstStyle/>
          <a:p>
            <a:pPr>
              <a:defRPr sz="900">
                <a:latin typeface="Avenir Next LT Pro" panose="020B0604020202020204" charset="0"/>
              </a:defRPr>
            </a:pPr>
            <a:endParaRPr lang="en-US"/>
          </a:p>
        </c:txPr>
        <c:crossAx val="348641672"/>
        <c:crosses val="autoZero"/>
        <c:auto val="0"/>
        <c:lblAlgn val="ctr"/>
        <c:lblOffset val="100"/>
        <c:noMultiLvlLbl val="1"/>
      </c:catAx>
      <c:valAx>
        <c:axId val="348641672"/>
        <c:scaling>
          <c:orientation val="minMax"/>
          <c:min val="0.14000000000000001"/>
        </c:scaling>
        <c:delete val="0"/>
        <c:axPos val="l"/>
        <c:numFmt formatCode="0%" sourceLinked="0"/>
        <c:majorTickMark val="out"/>
        <c:minorTickMark val="none"/>
        <c:tickLblPos val="nextTo"/>
        <c:txPr>
          <a:bodyPr/>
          <a:lstStyle/>
          <a:p>
            <a:pPr>
              <a:defRPr sz="1000">
                <a:latin typeface="Avenir Next LT Pro" panose="020B0604020202020204" charset="0"/>
              </a:defRPr>
            </a:pPr>
            <a:endParaRPr lang="en-US"/>
          </a:p>
        </c:txPr>
        <c:crossAx val="348644808"/>
        <c:crosses val="autoZero"/>
        <c:crossBetween val="between"/>
        <c:majorUnit val="2.0000000000000004E-2"/>
      </c:valAx>
    </c:plotArea>
    <c:legend>
      <c:legendPos val="r"/>
      <c:layout>
        <c:manualLayout>
          <c:xMode val="edge"/>
          <c:yMode val="edge"/>
          <c:x val="0.59430730761939732"/>
          <c:y val="3.9030217376674068E-3"/>
          <c:w val="0.33612394369848397"/>
          <c:h val="0.13142421218227704"/>
        </c:manualLayout>
      </c:layout>
      <c:overlay val="0"/>
      <c:txPr>
        <a:bodyPr/>
        <a:lstStyle/>
        <a:p>
          <a:pPr>
            <a:defRPr sz="1000">
              <a:latin typeface="Avenir Next LT Pro" panose="020B0604020202020204" charset="0"/>
            </a:defRPr>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5.4876635878802996E-2"/>
          <c:y val="0.17991872589528413"/>
          <c:w val="0.97294397998183768"/>
          <c:h val="0.74423334543674047"/>
        </c:manualLayout>
      </c:layout>
      <c:lineChart>
        <c:grouping val="standard"/>
        <c:varyColors val="0"/>
        <c:ser>
          <c:idx val="0"/>
          <c:order val="0"/>
          <c:tx>
            <c:strRef>
              <c:f>Sheet1!$A$2</c:f>
              <c:strCache>
                <c:ptCount val="1"/>
                <c:pt idx="0">
                  <c:v>Total SPI</c:v>
                </c:pt>
              </c:strCache>
            </c:strRef>
          </c:tx>
          <c:spPr>
            <a:ln w="19050" cap="rnd">
              <a:solidFill>
                <a:srgbClr val="17A24B"/>
              </a:solidFill>
              <a:round/>
            </a:ln>
            <a:effectLst/>
          </c:spPr>
          <c:marker>
            <c:symbol val="none"/>
          </c:marker>
          <c:cat>
            <c:numRef>
              <c:f>Sheet1!$B$1:$EG$1</c:f>
              <c:numCache>
                <c:formatCode>mmm\-yy</c:formatCode>
                <c:ptCount val="13"/>
                <c:pt idx="0">
                  <c:v>44287</c:v>
                </c:pt>
                <c:pt idx="1">
                  <c:v>44317</c:v>
                </c:pt>
                <c:pt idx="2">
                  <c:v>44348</c:v>
                </c:pt>
                <c:pt idx="3">
                  <c:v>44378</c:v>
                </c:pt>
                <c:pt idx="4">
                  <c:v>44409</c:v>
                </c:pt>
                <c:pt idx="5">
                  <c:v>44440</c:v>
                </c:pt>
                <c:pt idx="6">
                  <c:v>44470</c:v>
                </c:pt>
                <c:pt idx="7">
                  <c:v>44501</c:v>
                </c:pt>
                <c:pt idx="8">
                  <c:v>44531</c:v>
                </c:pt>
                <c:pt idx="9">
                  <c:v>44562</c:v>
                </c:pt>
                <c:pt idx="10">
                  <c:v>44593</c:v>
                </c:pt>
                <c:pt idx="11">
                  <c:v>44621</c:v>
                </c:pt>
                <c:pt idx="12">
                  <c:v>44652</c:v>
                </c:pt>
              </c:numCache>
            </c:numRef>
          </c:cat>
          <c:val>
            <c:numRef>
              <c:f>Sheet1!$B$2:$EG$2</c:f>
            </c:numRef>
          </c:val>
          <c:smooth val="1"/>
          <c:extLst>
            <c:ext xmlns:c16="http://schemas.microsoft.com/office/drawing/2014/chart" uri="{C3380CC4-5D6E-409C-BE32-E72D297353CC}">
              <c16:uniqueId val="{00000000-2B7F-4242-9281-CF9A63A04573}"/>
            </c:ext>
          </c:extLst>
        </c:ser>
        <c:ser>
          <c:idx val="1"/>
          <c:order val="1"/>
          <c:tx>
            <c:strRef>
              <c:f>Sheet1!$A$3</c:f>
              <c:strCache>
                <c:ptCount val="1"/>
                <c:pt idx="0">
                  <c:v>Food</c:v>
                </c:pt>
              </c:strCache>
            </c:strRef>
          </c:tx>
          <c:spPr>
            <a:ln>
              <a:solidFill>
                <a:schemeClr val="accent1"/>
              </a:solidFill>
            </a:ln>
          </c:spPr>
          <c:marker>
            <c:symbol val="none"/>
          </c:marker>
          <c:dLbls>
            <c:dLbl>
              <c:idx val="10"/>
              <c:layout>
                <c:manualLayout>
                  <c:x val="-3.3416830485433875E-2"/>
                  <c:y val="2.2592611919411382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24B5-4847-8067-BB1208C3ECDA}"/>
                </c:ext>
              </c:extLst>
            </c:dLbl>
            <c:dLbl>
              <c:idx val="11"/>
              <c:layout>
                <c:manualLayout>
                  <c:x val="-3.7853790405528234E-2"/>
                  <c:y val="3.7654353199018972E-3"/>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589F-4779-B3EB-E03891469346}"/>
                </c:ext>
              </c:extLst>
            </c:dLbl>
            <c:dLbl>
              <c:idx val="12"/>
              <c:layout>
                <c:manualLayout>
                  <c:x val="-2.1413184575519766E-2"/>
                  <c:y val="2.4475477824847366E-2"/>
                </c:manualLayout>
              </c:layout>
              <c:dLblPos val="r"/>
              <c:showLegendKey val="0"/>
              <c:showVal val="1"/>
              <c:showCatName val="0"/>
              <c:showSerName val="0"/>
              <c:showPercent val="0"/>
              <c:showBubbleSize val="0"/>
              <c:extLst>
                <c:ext xmlns:c15="http://schemas.microsoft.com/office/drawing/2012/chart" uri="{CE6537A1-D6FC-4f65-9D91-7224C49458BB}">
                  <c15:layout>
                    <c:manualLayout>
                      <c:w val="6.8074607653426156E-2"/>
                      <c:h val="0.13250566890734775"/>
                    </c:manualLayout>
                  </c15:layout>
                </c:ext>
                <c:ext xmlns:c16="http://schemas.microsoft.com/office/drawing/2014/chart" uri="{C3380CC4-5D6E-409C-BE32-E72D297353CC}">
                  <c16:uniqueId val="{00000000-589F-4779-B3EB-E03891469346}"/>
                </c:ext>
              </c:extLst>
            </c:dLbl>
            <c:numFmt formatCode="0.0%" sourceLinked="0"/>
            <c:spPr>
              <a:noFill/>
              <a:ln>
                <a:noFill/>
              </a:ln>
              <a:effectLst/>
            </c:spPr>
            <c:dLblPos val="ct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numRef>
              <c:f>Sheet1!$B$1:$EG$1</c:f>
              <c:numCache>
                <c:formatCode>mmm\-yy</c:formatCode>
                <c:ptCount val="13"/>
                <c:pt idx="0">
                  <c:v>44287</c:v>
                </c:pt>
                <c:pt idx="1">
                  <c:v>44317</c:v>
                </c:pt>
                <c:pt idx="2">
                  <c:v>44348</c:v>
                </c:pt>
                <c:pt idx="3">
                  <c:v>44378</c:v>
                </c:pt>
                <c:pt idx="4">
                  <c:v>44409</c:v>
                </c:pt>
                <c:pt idx="5">
                  <c:v>44440</c:v>
                </c:pt>
                <c:pt idx="6">
                  <c:v>44470</c:v>
                </c:pt>
                <c:pt idx="7">
                  <c:v>44501</c:v>
                </c:pt>
                <c:pt idx="8">
                  <c:v>44531</c:v>
                </c:pt>
                <c:pt idx="9">
                  <c:v>44562</c:v>
                </c:pt>
                <c:pt idx="10">
                  <c:v>44593</c:v>
                </c:pt>
                <c:pt idx="11">
                  <c:v>44621</c:v>
                </c:pt>
                <c:pt idx="12">
                  <c:v>44652</c:v>
                </c:pt>
              </c:numCache>
            </c:numRef>
          </c:cat>
          <c:val>
            <c:numRef>
              <c:f>Sheet1!$B$3:$EG$3</c:f>
              <c:numCache>
                <c:formatCode>0.00%</c:formatCode>
                <c:ptCount val="13"/>
                <c:pt idx="0">
                  <c:v>-6.0000000000000001E-3</c:v>
                </c:pt>
                <c:pt idx="1">
                  <c:v>-3.0000000000000001E-3</c:v>
                </c:pt>
                <c:pt idx="2">
                  <c:v>-2E-3</c:v>
                </c:pt>
                <c:pt idx="3">
                  <c:v>-4.0000000000000001E-3</c:v>
                </c:pt>
                <c:pt idx="4">
                  <c:v>-2E-3</c:v>
                </c:pt>
                <c:pt idx="5" formatCode="0.0%">
                  <c:v>1.1239977278609814E-3</c:v>
                </c:pt>
                <c:pt idx="6" formatCode="0.0%">
                  <c:v>5.0000000000000001E-3</c:v>
                </c:pt>
                <c:pt idx="7" formatCode="0.0%">
                  <c:v>1.0804857826826941E-2</c:v>
                </c:pt>
                <c:pt idx="8" formatCode="0.0%">
                  <c:v>2.4E-2</c:v>
                </c:pt>
                <c:pt idx="9" formatCode="0.0%">
                  <c:v>2.7E-2</c:v>
                </c:pt>
                <c:pt idx="10" formatCode="0.0%">
                  <c:v>2.7E-2</c:v>
                </c:pt>
                <c:pt idx="11">
                  <c:v>3.3000000000000002E-2</c:v>
                </c:pt>
                <c:pt idx="12">
                  <c:v>3.5000000000000003E-2</c:v>
                </c:pt>
              </c:numCache>
            </c:numRef>
          </c:val>
          <c:smooth val="1"/>
          <c:extLst>
            <c:ext xmlns:c16="http://schemas.microsoft.com/office/drawing/2014/chart" uri="{C3380CC4-5D6E-409C-BE32-E72D297353CC}">
              <c16:uniqueId val="{00000000-4FC6-4238-80D7-E3D752151CA6}"/>
            </c:ext>
          </c:extLst>
        </c:ser>
        <c:ser>
          <c:idx val="2"/>
          <c:order val="2"/>
          <c:tx>
            <c:strRef>
              <c:f>Sheet1!$A$4</c:f>
              <c:strCache>
                <c:ptCount val="1"/>
                <c:pt idx="0">
                  <c:v>Fresh</c:v>
                </c:pt>
              </c:strCache>
            </c:strRef>
          </c:tx>
          <c:spPr>
            <a:ln>
              <a:solidFill>
                <a:schemeClr val="bg2">
                  <a:lumMod val="40000"/>
                  <a:lumOff val="60000"/>
                </a:schemeClr>
              </a:solidFill>
            </a:ln>
          </c:spPr>
          <c:marker>
            <c:symbol val="none"/>
          </c:marker>
          <c:cat>
            <c:numRef>
              <c:f>Sheet1!$B$1:$EG$1</c:f>
              <c:numCache>
                <c:formatCode>mmm\-yy</c:formatCode>
                <c:ptCount val="13"/>
                <c:pt idx="0">
                  <c:v>44287</c:v>
                </c:pt>
                <c:pt idx="1">
                  <c:v>44317</c:v>
                </c:pt>
                <c:pt idx="2">
                  <c:v>44348</c:v>
                </c:pt>
                <c:pt idx="3">
                  <c:v>44378</c:v>
                </c:pt>
                <c:pt idx="4">
                  <c:v>44409</c:v>
                </c:pt>
                <c:pt idx="5">
                  <c:v>44440</c:v>
                </c:pt>
                <c:pt idx="6">
                  <c:v>44470</c:v>
                </c:pt>
                <c:pt idx="7">
                  <c:v>44501</c:v>
                </c:pt>
                <c:pt idx="8">
                  <c:v>44531</c:v>
                </c:pt>
                <c:pt idx="9">
                  <c:v>44562</c:v>
                </c:pt>
                <c:pt idx="10">
                  <c:v>44593</c:v>
                </c:pt>
                <c:pt idx="11">
                  <c:v>44621</c:v>
                </c:pt>
                <c:pt idx="12">
                  <c:v>44652</c:v>
                </c:pt>
              </c:numCache>
            </c:numRef>
          </c:cat>
          <c:val>
            <c:numRef>
              <c:f>Sheet1!$B$4:$EG$4</c:f>
              <c:numCache>
                <c:formatCode>0%</c:formatCode>
                <c:ptCount val="13"/>
                <c:pt idx="0" formatCode="0.00%">
                  <c:v>-1.4999999999999999E-2</c:v>
                </c:pt>
                <c:pt idx="1">
                  <c:v>-0.01</c:v>
                </c:pt>
                <c:pt idx="2" formatCode="0.00%">
                  <c:v>-7.0000000000000001E-3</c:v>
                </c:pt>
                <c:pt idx="3" formatCode="0.00%">
                  <c:v>-0.01</c:v>
                </c:pt>
                <c:pt idx="4" formatCode="0.00%">
                  <c:v>-6.0000000000000001E-3</c:v>
                </c:pt>
                <c:pt idx="5" formatCode="0.0%">
                  <c:v>-3.8252174583089937E-3</c:v>
                </c:pt>
                <c:pt idx="6" formatCode="0.0%">
                  <c:v>3.0000000000000001E-3</c:v>
                </c:pt>
                <c:pt idx="7" formatCode="0.0%">
                  <c:v>1.2273139724437554E-2</c:v>
                </c:pt>
                <c:pt idx="8" formatCode="0.0%">
                  <c:v>0.03</c:v>
                </c:pt>
                <c:pt idx="9" formatCode="0.0%">
                  <c:v>2.9000000000000001E-2</c:v>
                </c:pt>
                <c:pt idx="10" formatCode="0.00%">
                  <c:v>3.3000000000000002E-2</c:v>
                </c:pt>
                <c:pt idx="11" formatCode="0.00%">
                  <c:v>3.5000000000000003E-2</c:v>
                </c:pt>
                <c:pt idx="12" formatCode="0.00%">
                  <c:v>3.4000000000000002E-2</c:v>
                </c:pt>
              </c:numCache>
            </c:numRef>
          </c:val>
          <c:smooth val="1"/>
          <c:extLst>
            <c:ext xmlns:c16="http://schemas.microsoft.com/office/drawing/2014/chart" uri="{C3380CC4-5D6E-409C-BE32-E72D297353CC}">
              <c16:uniqueId val="{00000001-4FC6-4238-80D7-E3D752151CA6}"/>
            </c:ext>
          </c:extLst>
        </c:ser>
        <c:ser>
          <c:idx val="3"/>
          <c:order val="3"/>
          <c:tx>
            <c:strRef>
              <c:f>Sheet1!$A$5</c:f>
              <c:strCache>
                <c:ptCount val="1"/>
                <c:pt idx="0">
                  <c:v>Ambient</c:v>
                </c:pt>
              </c:strCache>
            </c:strRef>
          </c:tx>
          <c:marker>
            <c:symbol val="none"/>
          </c:marker>
          <c:cat>
            <c:numRef>
              <c:f>Sheet1!$B$1:$EG$1</c:f>
              <c:numCache>
                <c:formatCode>mmm\-yy</c:formatCode>
                <c:ptCount val="13"/>
                <c:pt idx="0">
                  <c:v>44287</c:v>
                </c:pt>
                <c:pt idx="1">
                  <c:v>44317</c:v>
                </c:pt>
                <c:pt idx="2">
                  <c:v>44348</c:v>
                </c:pt>
                <c:pt idx="3">
                  <c:v>44378</c:v>
                </c:pt>
                <c:pt idx="4">
                  <c:v>44409</c:v>
                </c:pt>
                <c:pt idx="5">
                  <c:v>44440</c:v>
                </c:pt>
                <c:pt idx="6">
                  <c:v>44470</c:v>
                </c:pt>
                <c:pt idx="7">
                  <c:v>44501</c:v>
                </c:pt>
                <c:pt idx="8">
                  <c:v>44531</c:v>
                </c:pt>
                <c:pt idx="9">
                  <c:v>44562</c:v>
                </c:pt>
                <c:pt idx="10">
                  <c:v>44593</c:v>
                </c:pt>
                <c:pt idx="11">
                  <c:v>44621</c:v>
                </c:pt>
                <c:pt idx="12">
                  <c:v>44652</c:v>
                </c:pt>
              </c:numCache>
            </c:numRef>
          </c:cat>
          <c:val>
            <c:numRef>
              <c:f>Sheet1!$B$5:$EG$5</c:f>
              <c:numCache>
                <c:formatCode>0.00%</c:formatCode>
                <c:ptCount val="13"/>
                <c:pt idx="0">
                  <c:v>6.0000000000000001E-3</c:v>
                </c:pt>
                <c:pt idx="1">
                  <c:v>7.0000000000000001E-3</c:v>
                </c:pt>
                <c:pt idx="2">
                  <c:v>6.0000000000000001E-3</c:v>
                </c:pt>
                <c:pt idx="3">
                  <c:v>5.0000000000000001E-3</c:v>
                </c:pt>
                <c:pt idx="4">
                  <c:v>8.0000000000000002E-3</c:v>
                </c:pt>
                <c:pt idx="5" formatCode="0.0%">
                  <c:v>8.1331966902637998E-3</c:v>
                </c:pt>
                <c:pt idx="6" formatCode="0.0%">
                  <c:v>8.1331966902637998E-3</c:v>
                </c:pt>
                <c:pt idx="7" formatCode="0.0%">
                  <c:v>8.8945145227208311E-3</c:v>
                </c:pt>
                <c:pt idx="8" formatCode="0.0%">
                  <c:v>1.7000000000000001E-2</c:v>
                </c:pt>
                <c:pt idx="9" formatCode="0.0%">
                  <c:v>2.4E-2</c:v>
                </c:pt>
                <c:pt idx="10" formatCode="0%">
                  <c:v>0.02</c:v>
                </c:pt>
                <c:pt idx="11" formatCode="0%">
                  <c:v>0.03</c:v>
                </c:pt>
                <c:pt idx="12">
                  <c:v>3.5000000000000003E-2</c:v>
                </c:pt>
              </c:numCache>
            </c:numRef>
          </c:val>
          <c:smooth val="1"/>
          <c:extLst>
            <c:ext xmlns:c16="http://schemas.microsoft.com/office/drawing/2014/chart" uri="{C3380CC4-5D6E-409C-BE32-E72D297353CC}">
              <c16:uniqueId val="{00000002-4FC6-4238-80D7-E3D752151CA6}"/>
            </c:ext>
          </c:extLst>
        </c:ser>
        <c:dLbls>
          <c:showLegendKey val="0"/>
          <c:showVal val="0"/>
          <c:showCatName val="0"/>
          <c:showSerName val="0"/>
          <c:showPercent val="0"/>
          <c:showBubbleSize val="0"/>
        </c:dLbls>
        <c:smooth val="0"/>
        <c:axId val="121624448"/>
        <c:axId val="121625984"/>
      </c:lineChart>
      <c:dateAx>
        <c:axId val="121624448"/>
        <c:scaling>
          <c:orientation val="minMax"/>
        </c:scaling>
        <c:delete val="0"/>
        <c:axPos val="b"/>
        <c:numFmt formatCode="mmm\-yy" sourceLinked="1"/>
        <c:majorTickMark val="none"/>
        <c:minorTickMark val="none"/>
        <c:tickLblPos val="low"/>
        <c:spPr>
          <a:noFill/>
          <a:ln w="9525" cap="flat" cmpd="sng" algn="ctr">
            <a:solidFill>
              <a:schemeClr val="tx1"/>
            </a:solidFill>
            <a:round/>
          </a:ln>
          <a:effectLst/>
        </c:spPr>
        <c:txPr>
          <a:bodyPr rot="0" vert="horz"/>
          <a:lstStyle/>
          <a:p>
            <a:pPr>
              <a:defRPr/>
            </a:pPr>
            <a:endParaRPr lang="en-US"/>
          </a:p>
        </c:txPr>
        <c:crossAx val="121625984"/>
        <c:crosses val="autoZero"/>
        <c:auto val="1"/>
        <c:lblOffset val="100"/>
        <c:baseTimeUnit val="months"/>
      </c:dateAx>
      <c:valAx>
        <c:axId val="121625984"/>
        <c:scaling>
          <c:orientation val="minMax"/>
        </c:scaling>
        <c:delete val="0"/>
        <c:axPos val="l"/>
        <c:majorGridlines>
          <c:spPr>
            <a:ln w="9525" cap="flat" cmpd="sng" algn="ctr">
              <a:solidFill>
                <a:schemeClr val="tx2"/>
              </a:solidFill>
              <a:round/>
            </a:ln>
            <a:effectLst/>
          </c:spPr>
        </c:majorGridlines>
        <c:title>
          <c:tx>
            <c:rich>
              <a:bodyPr rot="0" vert="horz"/>
              <a:lstStyle/>
              <a:p>
                <a:pPr algn="l">
                  <a:defRPr/>
                </a:pPr>
                <a:r>
                  <a:rPr lang="en-GB" dirty="0"/>
                  <a:t>Year on year % changes in shop prices</a:t>
                </a:r>
              </a:p>
            </c:rich>
          </c:tx>
          <c:layout>
            <c:manualLayout>
              <c:xMode val="edge"/>
              <c:yMode val="edge"/>
              <c:x val="0"/>
              <c:y val="2.0096157951413427E-3"/>
            </c:manualLayout>
          </c:layout>
          <c:overlay val="0"/>
        </c:title>
        <c:numFmt formatCode="0.0%" sourceLinked="0"/>
        <c:majorTickMark val="out"/>
        <c:minorTickMark val="none"/>
        <c:tickLblPos val="nextTo"/>
        <c:crossAx val="121624448"/>
        <c:crosses val="autoZero"/>
        <c:crossBetween val="between"/>
      </c:valAx>
      <c:spPr>
        <a:noFill/>
        <a:ln>
          <a:noFill/>
        </a:ln>
        <a:effectLst/>
      </c:spPr>
    </c:plotArea>
    <c:legend>
      <c:legendPos val="b"/>
      <c:layout>
        <c:manualLayout>
          <c:xMode val="edge"/>
          <c:yMode val="edge"/>
          <c:x val="0.68186438008396055"/>
          <c:y val="7.634701777522665E-2"/>
          <c:w val="0.28404684593708668"/>
          <c:h val="6.4250482687299271E-2"/>
        </c:manualLayout>
      </c:layout>
      <c:overlay val="0"/>
      <c:spPr>
        <a:noFill/>
        <a:ln>
          <a:noFill/>
        </a:ln>
        <a:effectLst/>
      </c:spPr>
      <c:txPr>
        <a:bodyPr rot="0" vert="horz"/>
        <a:lstStyle/>
        <a:p>
          <a:pPr>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latin typeface="Montserrat" panose="00000500000000000000" pitchFamily="2" charset="0"/>
        </a:defRPr>
      </a:pPr>
      <a:endParaRPr lang="en-US"/>
    </a:p>
  </c:txPr>
  <c:externalData r:id="rId1">
    <c:autoUpdate val="0"/>
  </c:externalData>
  <c:userShapes r:id="rId2"/>
</c:chartSpace>
</file>

<file path=ppt/charts/chart1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8.6170659773258856E-2"/>
          <c:y val="0.23398836721232832"/>
          <c:w val="0.9085414728063852"/>
          <c:h val="0.42651604005516575"/>
        </c:manualLayout>
      </c:layout>
      <c:barChart>
        <c:barDir val="col"/>
        <c:grouping val="clustered"/>
        <c:varyColors val="0"/>
        <c:ser>
          <c:idx val="0"/>
          <c:order val="0"/>
          <c:tx>
            <c:strRef>
              <c:f>Sheet1!$B$1</c:f>
              <c:strCache>
                <c:ptCount val="1"/>
                <c:pt idx="0">
                  <c:v>Unleaded Fuel</c:v>
                </c:pt>
              </c:strCache>
            </c:strRef>
          </c:tx>
          <c:spPr>
            <a:ln w="38100">
              <a:noFill/>
            </a:ln>
          </c:spPr>
          <c:invertIfNegative val="0"/>
          <c:cat>
            <c:numRef>
              <c:f>Sheet1!$A$29:$A$988</c:f>
              <c:numCache>
                <c:formatCode>d\-mmm\-yy</c:formatCode>
                <c:ptCount val="9"/>
                <c:pt idx="0">
                  <c:v>44620</c:v>
                </c:pt>
                <c:pt idx="1">
                  <c:v>44627</c:v>
                </c:pt>
                <c:pt idx="2">
                  <c:v>44634</c:v>
                </c:pt>
                <c:pt idx="3">
                  <c:v>44641</c:v>
                </c:pt>
                <c:pt idx="4">
                  <c:v>44648</c:v>
                </c:pt>
                <c:pt idx="5">
                  <c:v>44655</c:v>
                </c:pt>
                <c:pt idx="6">
                  <c:v>44662</c:v>
                </c:pt>
                <c:pt idx="7">
                  <c:v>44669</c:v>
                </c:pt>
                <c:pt idx="8">
                  <c:v>44676</c:v>
                </c:pt>
              </c:numCache>
            </c:numRef>
          </c:cat>
          <c:val>
            <c:numRef>
              <c:f>Sheet1!$B$29:$B$988</c:f>
              <c:numCache>
                <c:formatCode>General</c:formatCode>
                <c:ptCount val="9"/>
                <c:pt idx="0">
                  <c:v>149.22</c:v>
                </c:pt>
                <c:pt idx="1">
                  <c:v>152.94999999999999</c:v>
                </c:pt>
                <c:pt idx="2">
                  <c:v>159.96</c:v>
                </c:pt>
                <c:pt idx="3">
                  <c:v>165.37</c:v>
                </c:pt>
                <c:pt idx="4">
                  <c:v>162.65</c:v>
                </c:pt>
                <c:pt idx="5">
                  <c:v>161.91</c:v>
                </c:pt>
                <c:pt idx="6">
                  <c:v>161.78</c:v>
                </c:pt>
                <c:pt idx="7">
                  <c:v>161.66999999999999</c:v>
                </c:pt>
                <c:pt idx="8">
                  <c:v>161.84</c:v>
                </c:pt>
              </c:numCache>
            </c:numRef>
          </c:val>
          <c:extLst>
            <c:ext xmlns:c16="http://schemas.microsoft.com/office/drawing/2014/chart" uri="{C3380CC4-5D6E-409C-BE32-E72D297353CC}">
              <c16:uniqueId val="{00000000-AA60-4DDB-BBA8-DB069E2F381B}"/>
            </c:ext>
          </c:extLst>
        </c:ser>
        <c:dLbls>
          <c:showLegendKey val="0"/>
          <c:showVal val="0"/>
          <c:showCatName val="0"/>
          <c:showSerName val="0"/>
          <c:showPercent val="0"/>
          <c:showBubbleSize val="0"/>
        </c:dLbls>
        <c:gapWidth val="150"/>
        <c:axId val="410855664"/>
        <c:axId val="410859192"/>
      </c:barChart>
      <c:lineChart>
        <c:grouping val="standard"/>
        <c:varyColors val="0"/>
        <c:ser>
          <c:idx val="2"/>
          <c:order val="2"/>
          <c:tx>
            <c:strRef>
              <c:f>Sheet1!$D$1</c:f>
              <c:strCache>
                <c:ptCount val="1"/>
                <c:pt idx="0">
                  <c:v>Pence Diff Yr on Yr</c:v>
                </c:pt>
              </c:strCache>
            </c:strRef>
          </c:tx>
          <c:spPr>
            <a:ln>
              <a:solidFill>
                <a:schemeClr val="accent1">
                  <a:lumMod val="75000"/>
                </a:schemeClr>
              </a:solidFill>
            </a:ln>
          </c:spPr>
          <c:marker>
            <c:symbol val="none"/>
          </c:marker>
          <c:dLbls>
            <c:dLbl>
              <c:idx val="0"/>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AA60-4DDB-BBA8-DB069E2F381B}"/>
                </c:ext>
              </c:extLst>
            </c:dLbl>
            <c:dLbl>
              <c:idx val="1"/>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C-AA60-4DDB-BBA8-DB069E2F381B}"/>
                </c:ext>
              </c:extLst>
            </c:dLbl>
            <c:dLbl>
              <c:idx val="2"/>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D-AA60-4DDB-BBA8-DB069E2F381B}"/>
                </c:ext>
              </c:extLst>
            </c:dLbl>
            <c:dLbl>
              <c:idx val="3"/>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AA60-4DDB-BBA8-DB069E2F381B}"/>
                </c:ext>
              </c:extLst>
            </c:dLbl>
            <c:dLbl>
              <c:idx val="4"/>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AA60-4DDB-BBA8-DB069E2F381B}"/>
                </c:ext>
              </c:extLst>
            </c:dLbl>
            <c:dLbl>
              <c:idx val="5"/>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AA60-4DDB-BBA8-DB069E2F381B}"/>
                </c:ext>
              </c:extLst>
            </c:dLbl>
            <c:dLbl>
              <c:idx val="6"/>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AA60-4DDB-BBA8-DB069E2F381B}"/>
                </c:ext>
              </c:extLst>
            </c:dLbl>
            <c:dLbl>
              <c:idx val="7"/>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AA60-4DDB-BBA8-DB069E2F381B}"/>
                </c:ext>
              </c:extLst>
            </c:dLbl>
            <c:dLbl>
              <c:idx val="8"/>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0C05-4572-9FE7-987347E62F2F}"/>
                </c:ext>
              </c:extLst>
            </c:dLbl>
            <c:dLbl>
              <c:idx val="52"/>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AA60-4DDB-BBA8-DB069E2F381B}"/>
                </c:ext>
              </c:extLst>
            </c:dLbl>
            <c:dLbl>
              <c:idx val="53"/>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AA60-4DDB-BBA8-DB069E2F381B}"/>
                </c:ext>
              </c:extLst>
            </c:dLbl>
            <c:numFmt formatCode="#,##0" sourceLinked="0"/>
            <c:spPr>
              <a:noFill/>
              <a:ln>
                <a:noFill/>
              </a:ln>
              <a:effectLst/>
            </c:spPr>
            <c:txPr>
              <a:bodyPr wrap="square" lIns="38100" tIns="19050" rIns="38100" bIns="19050" anchor="ctr">
                <a:spAutoFit/>
              </a:bodyPr>
              <a:lstStyle/>
              <a:p>
                <a:pPr>
                  <a:defRPr sz="1100">
                    <a:latin typeface="Montserrat" panose="00000500000000000000" pitchFamily="2" charset="0"/>
                  </a:defRPr>
                </a:pPr>
                <a:endParaRPr lang="en-US"/>
              </a:p>
            </c:txPr>
            <c:dLblPos val="t"/>
            <c:showLegendKey val="0"/>
            <c:showVal val="0"/>
            <c:showCatName val="0"/>
            <c:showSerName val="0"/>
            <c:showPercent val="0"/>
            <c:showBubbleSize val="0"/>
            <c:extLst>
              <c:ext xmlns:c15="http://schemas.microsoft.com/office/drawing/2012/chart" uri="{CE6537A1-D6FC-4f65-9D91-7224C49458BB}">
                <c15:showLeaderLines val="1"/>
              </c:ext>
            </c:extLst>
          </c:dLbls>
          <c:cat>
            <c:numRef>
              <c:f>Sheet1!$A$29:$A$988</c:f>
              <c:numCache>
                <c:formatCode>d\-mmm\-yy</c:formatCode>
                <c:ptCount val="9"/>
                <c:pt idx="0">
                  <c:v>44620</c:v>
                </c:pt>
                <c:pt idx="1">
                  <c:v>44627</c:v>
                </c:pt>
                <c:pt idx="2">
                  <c:v>44634</c:v>
                </c:pt>
                <c:pt idx="3">
                  <c:v>44641</c:v>
                </c:pt>
                <c:pt idx="4">
                  <c:v>44648</c:v>
                </c:pt>
                <c:pt idx="5">
                  <c:v>44655</c:v>
                </c:pt>
                <c:pt idx="6">
                  <c:v>44662</c:v>
                </c:pt>
                <c:pt idx="7">
                  <c:v>44669</c:v>
                </c:pt>
                <c:pt idx="8">
                  <c:v>44676</c:v>
                </c:pt>
              </c:numCache>
            </c:numRef>
          </c:cat>
          <c:val>
            <c:numRef>
              <c:f>Sheet1!$D$29:$D$988</c:f>
              <c:numCache>
                <c:formatCode>0.0</c:formatCode>
                <c:ptCount val="9"/>
                <c:pt idx="0">
                  <c:v>27.049999999999997</c:v>
                </c:pt>
                <c:pt idx="1">
                  <c:v>30.009999999999991</c:v>
                </c:pt>
                <c:pt idx="2">
                  <c:v>36.06</c:v>
                </c:pt>
                <c:pt idx="3">
                  <c:v>40.800000000000011</c:v>
                </c:pt>
                <c:pt idx="4">
                  <c:v>37.52000000000001</c:v>
                </c:pt>
                <c:pt idx="5">
                  <c:v>36.67</c:v>
                </c:pt>
                <c:pt idx="6">
                  <c:v>36.379999999999995</c:v>
                </c:pt>
                <c:pt idx="7">
                  <c:v>36.189999999999984</c:v>
                </c:pt>
                <c:pt idx="8">
                  <c:v>36.040000000000006</c:v>
                </c:pt>
              </c:numCache>
            </c:numRef>
          </c:val>
          <c:smooth val="0"/>
          <c:extLst>
            <c:ext xmlns:c16="http://schemas.microsoft.com/office/drawing/2014/chart" uri="{C3380CC4-5D6E-409C-BE32-E72D297353CC}">
              <c16:uniqueId val="{00000009-AA60-4DDB-BBA8-DB069E2F381B}"/>
            </c:ext>
          </c:extLst>
        </c:ser>
        <c:dLbls>
          <c:showLegendKey val="0"/>
          <c:showVal val="0"/>
          <c:showCatName val="0"/>
          <c:showSerName val="0"/>
          <c:showPercent val="0"/>
          <c:showBubbleSize val="0"/>
        </c:dLbls>
        <c:marker val="1"/>
        <c:smooth val="0"/>
        <c:axId val="410855664"/>
        <c:axId val="410859192"/>
      </c:lineChart>
      <c:lineChart>
        <c:grouping val="standard"/>
        <c:varyColors val="0"/>
        <c:ser>
          <c:idx val="1"/>
          <c:order val="1"/>
          <c:tx>
            <c:strRef>
              <c:f>Sheet1!$C$1</c:f>
              <c:strCache>
                <c:ptCount val="1"/>
                <c:pt idx="0">
                  <c:v>Yr on Yr % Chg</c:v>
                </c:pt>
              </c:strCache>
            </c:strRef>
          </c:tx>
          <c:spPr>
            <a:ln w="12700">
              <a:solidFill>
                <a:schemeClr val="tx1"/>
              </a:solidFill>
            </a:ln>
          </c:spPr>
          <c:marker>
            <c:symbol val="none"/>
          </c:marker>
          <c:cat>
            <c:numRef>
              <c:f>Sheet1!$A$29:$A$988</c:f>
              <c:numCache>
                <c:formatCode>d\-mmm\-yy</c:formatCode>
                <c:ptCount val="9"/>
                <c:pt idx="0">
                  <c:v>44620</c:v>
                </c:pt>
                <c:pt idx="1">
                  <c:v>44627</c:v>
                </c:pt>
                <c:pt idx="2">
                  <c:v>44634</c:v>
                </c:pt>
                <c:pt idx="3">
                  <c:v>44641</c:v>
                </c:pt>
                <c:pt idx="4">
                  <c:v>44648</c:v>
                </c:pt>
                <c:pt idx="5">
                  <c:v>44655</c:v>
                </c:pt>
                <c:pt idx="6">
                  <c:v>44662</c:v>
                </c:pt>
                <c:pt idx="7">
                  <c:v>44669</c:v>
                </c:pt>
                <c:pt idx="8">
                  <c:v>44676</c:v>
                </c:pt>
              </c:numCache>
            </c:numRef>
          </c:cat>
          <c:val>
            <c:numRef>
              <c:f>Sheet1!$C$29:$C$988</c:f>
              <c:numCache>
                <c:formatCode>0.0%</c:formatCode>
                <c:ptCount val="9"/>
                <c:pt idx="0">
                  <c:v>0.22141278546287957</c:v>
                </c:pt>
                <c:pt idx="1">
                  <c:v>0.2441028143809989</c:v>
                </c:pt>
                <c:pt idx="2">
                  <c:v>0.29104116222760301</c:v>
                </c:pt>
                <c:pt idx="3">
                  <c:v>0.32752669181986049</c:v>
                </c:pt>
                <c:pt idx="4">
                  <c:v>0.29984815791576769</c:v>
                </c:pt>
                <c:pt idx="5">
                  <c:v>0.29279782816991373</c:v>
                </c:pt>
                <c:pt idx="6">
                  <c:v>0.29011164274322154</c:v>
                </c:pt>
                <c:pt idx="7">
                  <c:v>0.28841249601530117</c:v>
                </c:pt>
                <c:pt idx="8">
                  <c:v>0.28648648648648645</c:v>
                </c:pt>
              </c:numCache>
            </c:numRef>
          </c:val>
          <c:smooth val="0"/>
          <c:extLst>
            <c:ext xmlns:c16="http://schemas.microsoft.com/office/drawing/2014/chart" uri="{C3380CC4-5D6E-409C-BE32-E72D297353CC}">
              <c16:uniqueId val="{0000000A-AA60-4DDB-BBA8-DB069E2F381B}"/>
            </c:ext>
          </c:extLst>
        </c:ser>
        <c:dLbls>
          <c:showLegendKey val="0"/>
          <c:showVal val="0"/>
          <c:showCatName val="0"/>
          <c:showSerName val="0"/>
          <c:showPercent val="0"/>
          <c:showBubbleSize val="0"/>
        </c:dLbls>
        <c:marker val="1"/>
        <c:smooth val="0"/>
        <c:axId val="592221072"/>
        <c:axId val="592225336"/>
      </c:lineChart>
      <c:catAx>
        <c:axId val="410855664"/>
        <c:scaling>
          <c:orientation val="minMax"/>
        </c:scaling>
        <c:delete val="0"/>
        <c:axPos val="b"/>
        <c:numFmt formatCode="d\-mmm\-yy" sourceLinked="1"/>
        <c:majorTickMark val="out"/>
        <c:minorTickMark val="none"/>
        <c:tickLblPos val="low"/>
        <c:txPr>
          <a:bodyPr/>
          <a:lstStyle/>
          <a:p>
            <a:pPr>
              <a:defRPr sz="600">
                <a:latin typeface="Montserrat" panose="00000500000000000000" pitchFamily="2" charset="0"/>
              </a:defRPr>
            </a:pPr>
            <a:endParaRPr lang="en-US"/>
          </a:p>
        </c:txPr>
        <c:crossAx val="410859192"/>
        <c:crosses val="autoZero"/>
        <c:auto val="0"/>
        <c:lblAlgn val="ctr"/>
        <c:lblOffset val="100"/>
        <c:noMultiLvlLbl val="1"/>
      </c:catAx>
      <c:valAx>
        <c:axId val="410859192"/>
        <c:scaling>
          <c:orientation val="minMax"/>
        </c:scaling>
        <c:delete val="0"/>
        <c:axPos val="l"/>
        <c:numFmt formatCode="&quot;£&quot;#,##0" sourceLinked="0"/>
        <c:majorTickMark val="out"/>
        <c:minorTickMark val="none"/>
        <c:tickLblPos val="nextTo"/>
        <c:txPr>
          <a:bodyPr/>
          <a:lstStyle/>
          <a:p>
            <a:pPr>
              <a:defRPr sz="700">
                <a:latin typeface="Montserrat" panose="00000500000000000000" pitchFamily="2" charset="0"/>
              </a:defRPr>
            </a:pPr>
            <a:endParaRPr lang="en-US"/>
          </a:p>
        </c:txPr>
        <c:crossAx val="410855664"/>
        <c:crosses val="autoZero"/>
        <c:crossBetween val="between"/>
      </c:valAx>
      <c:valAx>
        <c:axId val="592225336"/>
        <c:scaling>
          <c:orientation val="minMax"/>
        </c:scaling>
        <c:delete val="0"/>
        <c:axPos val="r"/>
        <c:numFmt formatCode="0%" sourceLinked="0"/>
        <c:majorTickMark val="out"/>
        <c:minorTickMark val="none"/>
        <c:tickLblPos val="nextTo"/>
        <c:txPr>
          <a:bodyPr/>
          <a:lstStyle/>
          <a:p>
            <a:pPr>
              <a:defRPr sz="700" baseline="0">
                <a:latin typeface="Montserrat" panose="00000500000000000000" pitchFamily="2" charset="0"/>
              </a:defRPr>
            </a:pPr>
            <a:endParaRPr lang="en-US"/>
          </a:p>
        </c:txPr>
        <c:crossAx val="592221072"/>
        <c:crosses val="max"/>
        <c:crossBetween val="between"/>
      </c:valAx>
      <c:dateAx>
        <c:axId val="592221072"/>
        <c:scaling>
          <c:orientation val="minMax"/>
        </c:scaling>
        <c:delete val="1"/>
        <c:axPos val="b"/>
        <c:numFmt formatCode="d\-mmm\-yy" sourceLinked="1"/>
        <c:majorTickMark val="out"/>
        <c:minorTickMark val="none"/>
        <c:tickLblPos val="nextTo"/>
        <c:crossAx val="592225336"/>
        <c:crosses val="autoZero"/>
        <c:auto val="1"/>
        <c:lblOffset val="100"/>
        <c:baseTimeUnit val="days"/>
      </c:dateAx>
    </c:plotArea>
    <c:legend>
      <c:legendPos val="r"/>
      <c:layout>
        <c:manualLayout>
          <c:xMode val="edge"/>
          <c:yMode val="edge"/>
          <c:x val="7.0259876787791262E-2"/>
          <c:y val="6.0922228218504529E-2"/>
          <c:w val="0.77632878104270253"/>
          <c:h val="0.10813023925166396"/>
        </c:manualLayout>
      </c:layout>
      <c:overlay val="0"/>
      <c:txPr>
        <a:bodyPr/>
        <a:lstStyle/>
        <a:p>
          <a:pPr>
            <a:defRPr sz="1000">
              <a:latin typeface="Avenir Next LT Pro" panose="020B0604020202020204" charset="0"/>
            </a:defRPr>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1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981002001187024"/>
          <c:y val="6.2370610004210125E-2"/>
          <c:w val="0.57173842030800015"/>
          <c:h val="0.92708174746644512"/>
        </c:manualLayout>
      </c:layout>
      <c:barChart>
        <c:barDir val="bar"/>
        <c:grouping val="clustered"/>
        <c:varyColors val="0"/>
        <c:ser>
          <c:idx val="0"/>
          <c:order val="0"/>
          <c:tx>
            <c:strRef>
              <c:f>Sheet1!$B$1</c:f>
              <c:strCache>
                <c:ptCount val="1"/>
                <c:pt idx="0">
                  <c:v>All HH</c:v>
                </c:pt>
              </c:strCache>
            </c:strRef>
          </c:tx>
          <c:spPr>
            <a:solidFill>
              <a:schemeClr val="bg1">
                <a:lumMod val="85000"/>
              </a:schemeClr>
            </a:solidFill>
            <a:ln>
              <a:noFill/>
            </a:ln>
            <a:effectLst/>
          </c:spPr>
          <c:invertIfNegative val="0"/>
          <c:cat>
            <c:strRef>
              <c:f>Sheet1!$A$2:$A$9</c:f>
              <c:strCache>
                <c:ptCount val="8"/>
                <c:pt idx="0">
                  <c:v>At home - with immediate household</c:v>
                </c:pt>
                <c:pt idx="1">
                  <c:v>At home - with family/friends</c:v>
                </c:pt>
                <c:pt idx="2">
                  <c:v>At a restaurant / pub</c:v>
                </c:pt>
                <c:pt idx="3">
                  <c:v>At someone else's home</c:v>
                </c:pt>
                <c:pt idx="4">
                  <c:v>On holiday - self catering</c:v>
                </c:pt>
                <c:pt idx="5">
                  <c:v>On holiday - hotel, B&amp;B ..</c:v>
                </c:pt>
                <c:pt idx="6">
                  <c:v>Elsewhere (at work, volunteering ..)</c:v>
                </c:pt>
                <c:pt idx="7">
                  <c:v>Don't know yet</c:v>
                </c:pt>
              </c:strCache>
            </c:strRef>
          </c:cat>
          <c:val>
            <c:numRef>
              <c:f>Sheet1!$B$2:$B$9</c:f>
              <c:numCache>
                <c:formatCode>0%</c:formatCode>
                <c:ptCount val="8"/>
                <c:pt idx="0">
                  <c:v>0.49456089418999999</c:v>
                </c:pt>
                <c:pt idx="1">
                  <c:v>0.14191212526999999</c:v>
                </c:pt>
                <c:pt idx="2">
                  <c:v>2.1768346165999999E-2</c:v>
                </c:pt>
                <c:pt idx="3">
                  <c:v>6.7571648888999997E-2</c:v>
                </c:pt>
                <c:pt idx="4">
                  <c:v>2.4537768129000003E-2</c:v>
                </c:pt>
                <c:pt idx="5">
                  <c:v>1.8566212277000001E-2</c:v>
                </c:pt>
                <c:pt idx="6">
                  <c:v>5.4776734692E-2</c:v>
                </c:pt>
                <c:pt idx="7">
                  <c:v>0.17630627037999999</c:v>
                </c:pt>
              </c:numCache>
            </c:numRef>
          </c:val>
          <c:extLst>
            <c:ext xmlns:c16="http://schemas.microsoft.com/office/drawing/2014/chart" uri="{C3380CC4-5D6E-409C-BE32-E72D297353CC}">
              <c16:uniqueId val="{00000000-8686-407B-8E1B-47138AFE7DC9}"/>
            </c:ext>
          </c:extLst>
        </c:ser>
        <c:ser>
          <c:idx val="1"/>
          <c:order val="1"/>
          <c:tx>
            <c:strRef>
              <c:f>Sheet1!$C$1</c:f>
              <c:strCache>
                <c:ptCount val="1"/>
                <c:pt idx="0">
                  <c:v>HH with Children</c:v>
                </c:pt>
              </c:strCache>
            </c:strRef>
          </c:tx>
          <c:spPr>
            <a:solidFill>
              <a:schemeClr val="accent1"/>
            </a:solidFill>
            <a:ln>
              <a:noFill/>
            </a:ln>
            <a:effectLst/>
          </c:spPr>
          <c:invertIfNegative val="0"/>
          <c:dLbls>
            <c:numFmt formatCode="0%" sourceLinked="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ontserrat" panose="00000500000000000000" pitchFamily="2" charset="0"/>
                    <a:ea typeface="+mn-ea"/>
                    <a:cs typeface="Mongolian Baiti" panose="03000500000000000000" pitchFamily="66"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Sheet1!$A$2:$A$9</c:f>
              <c:strCache>
                <c:ptCount val="8"/>
                <c:pt idx="0">
                  <c:v>At home - with immediate household</c:v>
                </c:pt>
                <c:pt idx="1">
                  <c:v>At home - with family/friends</c:v>
                </c:pt>
                <c:pt idx="2">
                  <c:v>At a restaurant / pub</c:v>
                </c:pt>
                <c:pt idx="3">
                  <c:v>At someone else's home</c:v>
                </c:pt>
                <c:pt idx="4">
                  <c:v>On holiday - self catering</c:v>
                </c:pt>
                <c:pt idx="5">
                  <c:v>On holiday - hotel, B&amp;B ..</c:v>
                </c:pt>
                <c:pt idx="6">
                  <c:v>Elsewhere (at work, volunteering ..)</c:v>
                </c:pt>
                <c:pt idx="7">
                  <c:v>Don't know yet</c:v>
                </c:pt>
              </c:strCache>
            </c:strRef>
          </c:cat>
          <c:val>
            <c:numRef>
              <c:f>Sheet1!$C$2:$C$9</c:f>
              <c:numCache>
                <c:formatCode>0%</c:formatCode>
                <c:ptCount val="8"/>
                <c:pt idx="0">
                  <c:v>0.50993001998999998</c:v>
                </c:pt>
                <c:pt idx="1">
                  <c:v>0.18580438292000001</c:v>
                </c:pt>
                <c:pt idx="2">
                  <c:v>2.0911198143999998E-2</c:v>
                </c:pt>
                <c:pt idx="3">
                  <c:v>7.7735799512000006E-2</c:v>
                </c:pt>
                <c:pt idx="4">
                  <c:v>3.1725855337000002E-2</c:v>
                </c:pt>
                <c:pt idx="5">
                  <c:v>2.0373631558E-2</c:v>
                </c:pt>
                <c:pt idx="6">
                  <c:v>5.4221123826000001E-2</c:v>
                </c:pt>
                <c:pt idx="7">
                  <c:v>9.9297988715999985E-2</c:v>
                </c:pt>
              </c:numCache>
            </c:numRef>
          </c:val>
          <c:extLst>
            <c:ext xmlns:c16="http://schemas.microsoft.com/office/drawing/2014/chart" uri="{C3380CC4-5D6E-409C-BE32-E72D297353CC}">
              <c16:uniqueId val="{00000001-8686-407B-8E1B-47138AFE7DC9}"/>
            </c:ext>
          </c:extLst>
        </c:ser>
        <c:dLbls>
          <c:showLegendKey val="0"/>
          <c:showVal val="0"/>
          <c:showCatName val="0"/>
          <c:showSerName val="0"/>
          <c:showPercent val="0"/>
          <c:showBubbleSize val="0"/>
        </c:dLbls>
        <c:gapWidth val="67"/>
        <c:axId val="884145736"/>
        <c:axId val="884146392"/>
      </c:barChart>
      <c:catAx>
        <c:axId val="88414573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700" b="0" i="0" u="none" strike="noStrike" kern="1200" baseline="0">
                <a:solidFill>
                  <a:schemeClr val="tx1">
                    <a:lumMod val="65000"/>
                    <a:lumOff val="35000"/>
                  </a:schemeClr>
                </a:solidFill>
                <a:latin typeface="Montserrat" panose="00000500000000000000" pitchFamily="2" charset="0"/>
                <a:ea typeface="+mn-ea"/>
                <a:cs typeface="+mn-cs"/>
              </a:defRPr>
            </a:pPr>
            <a:endParaRPr lang="en-US"/>
          </a:p>
        </c:txPr>
        <c:crossAx val="884146392"/>
        <c:crosses val="autoZero"/>
        <c:auto val="1"/>
        <c:lblAlgn val="ctr"/>
        <c:lblOffset val="100"/>
        <c:noMultiLvlLbl val="0"/>
      </c:catAx>
      <c:valAx>
        <c:axId val="884146392"/>
        <c:scaling>
          <c:orientation val="minMax"/>
        </c:scaling>
        <c:delete val="1"/>
        <c:axPos val="t"/>
        <c:numFmt formatCode="0%" sourceLinked="1"/>
        <c:majorTickMark val="none"/>
        <c:minorTickMark val="none"/>
        <c:tickLblPos val="nextTo"/>
        <c:crossAx val="884145736"/>
        <c:crosses val="autoZero"/>
        <c:crossBetween val="between"/>
      </c:valAx>
      <c:spPr>
        <a:noFill/>
        <a:ln>
          <a:noFill/>
        </a:ln>
        <a:effectLst/>
      </c:spPr>
    </c:plotArea>
    <c:legend>
      <c:legendPos val="b"/>
      <c:layout>
        <c:manualLayout>
          <c:xMode val="edge"/>
          <c:yMode val="edge"/>
          <c:x val="0.69559978504889408"/>
          <c:y val="0.38842647924826673"/>
          <c:w val="0.29702827289290812"/>
          <c:h val="0.16930919526733421"/>
        </c:manualLayout>
      </c:layout>
      <c:overlay val="0"/>
      <c:spPr>
        <a:noFill/>
        <a:ln>
          <a:noFill/>
        </a:ln>
        <a:effectLst/>
      </c:spPr>
      <c:txPr>
        <a:bodyPr rot="0" spcFirstLastPara="1" vertOverflow="ellipsis" vert="horz" wrap="square" anchor="ctr" anchorCtr="1"/>
        <a:lstStyle/>
        <a:p>
          <a:pPr>
            <a:defRPr sz="900" b="1" i="0" u="none" strike="noStrike" kern="1200" baseline="0">
              <a:solidFill>
                <a:schemeClr val="tx1">
                  <a:lumMod val="65000"/>
                  <a:lumOff val="35000"/>
                </a:schemeClr>
              </a:solidFill>
              <a:latin typeface="Montserrat" panose="00000500000000000000" pitchFamily="2" charset="0"/>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3.5893371143940603E-2"/>
          <c:y val="0.13829821298962516"/>
          <c:w val="0.97294397998183768"/>
          <c:h val="0.74423334543674047"/>
        </c:manualLayout>
      </c:layout>
      <c:lineChart>
        <c:grouping val="standard"/>
        <c:varyColors val="0"/>
        <c:ser>
          <c:idx val="0"/>
          <c:order val="0"/>
          <c:tx>
            <c:strRef>
              <c:f>Sheet1!$B$1</c:f>
              <c:strCache>
                <c:ptCount val="1"/>
                <c:pt idx="0">
                  <c:v> Average Weekly Spend </c:v>
                </c:pt>
              </c:strCache>
            </c:strRef>
          </c:tx>
          <c:spPr>
            <a:ln w="19050" cap="rnd">
              <a:solidFill>
                <a:srgbClr val="17A24B"/>
              </a:solidFill>
              <a:round/>
            </a:ln>
            <a:effectLst/>
          </c:spPr>
          <c:marker>
            <c:symbol val="none"/>
          </c:marker>
          <c:dLbls>
            <c:delete val="1"/>
          </c:dLbls>
          <c:cat>
            <c:strRef>
              <c:f>Sheet1!$A$2:$A$69</c:f>
              <c:strCache>
                <c:ptCount val="14"/>
                <c:pt idx="0">
                  <c:v>24-Apr-21</c:v>
                </c:pt>
                <c:pt idx="1">
                  <c:v>22-May-21</c:v>
                </c:pt>
                <c:pt idx="2">
                  <c:v>19-Jun-21</c:v>
                </c:pt>
                <c:pt idx="3">
                  <c:v> 17-Jul-21</c:v>
                </c:pt>
                <c:pt idx="4">
                  <c:v>14-Aug-21</c:v>
                </c:pt>
                <c:pt idx="5">
                  <c:v>11-Sep-21</c:v>
                </c:pt>
                <c:pt idx="6">
                  <c:v>09-Oct-21</c:v>
                </c:pt>
                <c:pt idx="7">
                  <c:v> 8-Nov-21</c:v>
                </c:pt>
                <c:pt idx="8">
                  <c:v>04-Dec-21</c:v>
                </c:pt>
                <c:pt idx="9">
                  <c:v> 01-Jan-22</c:v>
                </c:pt>
                <c:pt idx="10">
                  <c:v> 29-Jan-22</c:v>
                </c:pt>
                <c:pt idx="11">
                  <c:v>26-Feb-22</c:v>
                </c:pt>
                <c:pt idx="12">
                  <c:v>26-Mar-22</c:v>
                </c:pt>
                <c:pt idx="13">
                  <c:v>23-Apr-22</c:v>
                </c:pt>
              </c:strCache>
            </c:strRef>
          </c:cat>
          <c:val>
            <c:numRef>
              <c:f>Sheet1!$B$2:$B$69</c:f>
              <c:numCache>
                <c:formatCode>0.00</c:formatCode>
                <c:ptCount val="14"/>
                <c:pt idx="0">
                  <c:v>81.465833333333336</c:v>
                </c:pt>
                <c:pt idx="1">
                  <c:v>81.594999999999999</c:v>
                </c:pt>
                <c:pt idx="2">
                  <c:v>81.231666666666669</c:v>
                </c:pt>
                <c:pt idx="3">
                  <c:v>80.401666666666671</c:v>
                </c:pt>
                <c:pt idx="4">
                  <c:v>79.632500000000007</c:v>
                </c:pt>
                <c:pt idx="5">
                  <c:v>78.457499999999996</c:v>
                </c:pt>
                <c:pt idx="6">
                  <c:v>77.796666666666667</c:v>
                </c:pt>
                <c:pt idx="7">
                  <c:v>78.024999999999991</c:v>
                </c:pt>
                <c:pt idx="8">
                  <c:v>79.405833333333334</c:v>
                </c:pt>
                <c:pt idx="9">
                  <c:v>83.505833333333342</c:v>
                </c:pt>
                <c:pt idx="10">
                  <c:v>81.965833333333336</c:v>
                </c:pt>
                <c:pt idx="11">
                  <c:v>80.289166666666674</c:v>
                </c:pt>
                <c:pt idx="12">
                  <c:v>76.62166666666667</c:v>
                </c:pt>
                <c:pt idx="13">
                  <c:v>78.577500000000001</c:v>
                </c:pt>
              </c:numCache>
            </c:numRef>
          </c:val>
          <c:smooth val="1"/>
          <c:extLst>
            <c:ext xmlns:c16="http://schemas.microsoft.com/office/drawing/2014/chart" uri="{C3380CC4-5D6E-409C-BE32-E72D297353CC}">
              <c16:uniqueId val="{00000000-2B7F-4242-9281-CF9A63A04573}"/>
            </c:ext>
          </c:extLst>
        </c:ser>
        <c:dLbls>
          <c:showLegendKey val="0"/>
          <c:showVal val="1"/>
          <c:showCatName val="0"/>
          <c:showSerName val="0"/>
          <c:showPercent val="0"/>
          <c:showBubbleSize val="0"/>
        </c:dLbls>
        <c:marker val="1"/>
        <c:smooth val="0"/>
        <c:axId val="45238912"/>
        <c:axId val="45244800"/>
      </c:lineChart>
      <c:lineChart>
        <c:grouping val="standard"/>
        <c:varyColors val="0"/>
        <c:ser>
          <c:idx val="1"/>
          <c:order val="1"/>
          <c:tx>
            <c:strRef>
              <c:f>Sheet1!$C$1</c:f>
              <c:strCache>
                <c:ptCount val="1"/>
                <c:pt idx="0">
                  <c:v>Year on Year Growth</c:v>
                </c:pt>
              </c:strCache>
            </c:strRef>
          </c:tx>
          <c:spPr>
            <a:ln w="19050" cap="rnd">
              <a:solidFill>
                <a:srgbClr val="0056FF"/>
              </a:solidFill>
              <a:round/>
            </a:ln>
            <a:effectLst/>
          </c:spPr>
          <c:marker>
            <c:symbol val="none"/>
          </c:marker>
          <c:cat>
            <c:strRef>
              <c:f>Sheet1!$A$2:$A$69</c:f>
              <c:strCache>
                <c:ptCount val="14"/>
                <c:pt idx="0">
                  <c:v>24-Apr-21</c:v>
                </c:pt>
                <c:pt idx="1">
                  <c:v>22-May-21</c:v>
                </c:pt>
                <c:pt idx="2">
                  <c:v>19-Jun-21</c:v>
                </c:pt>
                <c:pt idx="3">
                  <c:v> 17-Jul-21</c:v>
                </c:pt>
                <c:pt idx="4">
                  <c:v>14-Aug-21</c:v>
                </c:pt>
                <c:pt idx="5">
                  <c:v>11-Sep-21</c:v>
                </c:pt>
                <c:pt idx="6">
                  <c:v>09-Oct-21</c:v>
                </c:pt>
                <c:pt idx="7">
                  <c:v> 8-Nov-21</c:v>
                </c:pt>
                <c:pt idx="8">
                  <c:v>04-Dec-21</c:v>
                </c:pt>
                <c:pt idx="9">
                  <c:v> 01-Jan-22</c:v>
                </c:pt>
                <c:pt idx="10">
                  <c:v> 29-Jan-22</c:v>
                </c:pt>
                <c:pt idx="11">
                  <c:v>26-Feb-22</c:v>
                </c:pt>
                <c:pt idx="12">
                  <c:v>26-Mar-22</c:v>
                </c:pt>
                <c:pt idx="13">
                  <c:v>23-Apr-22</c:v>
                </c:pt>
              </c:strCache>
            </c:strRef>
          </c:cat>
          <c:val>
            <c:numRef>
              <c:f>Sheet1!$C$2:$C$69</c:f>
              <c:numCache>
                <c:formatCode>0.0%</c:formatCode>
                <c:ptCount val="14"/>
                <c:pt idx="0">
                  <c:v>8.1781242909886309E-3</c:v>
                </c:pt>
                <c:pt idx="1">
                  <c:v>-2.8332125951433529E-2</c:v>
                </c:pt>
                <c:pt idx="2">
                  <c:v>-1.5324006262942613E-2</c:v>
                </c:pt>
                <c:pt idx="3">
                  <c:v>-2.9600201156650741E-2</c:v>
                </c:pt>
                <c:pt idx="4">
                  <c:v>-2.3523160400976906E-2</c:v>
                </c:pt>
                <c:pt idx="5">
                  <c:v>-8.7283370885888889E-3</c:v>
                </c:pt>
                <c:pt idx="6">
                  <c:v>-5.8145726395604225E-3</c:v>
                </c:pt>
                <c:pt idx="7">
                  <c:v>-1.3392904184360566E-2</c:v>
                </c:pt>
                <c:pt idx="8">
                  <c:v>-2.2998051881472303E-2</c:v>
                </c:pt>
                <c:pt idx="9">
                  <c:v>-1.7761397386761302E-2</c:v>
                </c:pt>
                <c:pt idx="10">
                  <c:v>-1.7687006891041523E-2</c:v>
                </c:pt>
                <c:pt idx="11">
                  <c:v>-2.3394658152146253E-2</c:v>
                </c:pt>
                <c:pt idx="12">
                  <c:v>-3.7043243299854423E-2</c:v>
                </c:pt>
                <c:pt idx="13">
                  <c:v>-3.5454536155238969E-2</c:v>
                </c:pt>
              </c:numCache>
            </c:numRef>
          </c:val>
          <c:smooth val="1"/>
          <c:extLst>
            <c:ext xmlns:c16="http://schemas.microsoft.com/office/drawing/2014/chart" uri="{C3380CC4-5D6E-409C-BE32-E72D297353CC}">
              <c16:uniqueId val="{00000001-2B7F-4242-9281-CF9A63A04573}"/>
            </c:ext>
          </c:extLst>
        </c:ser>
        <c:dLbls>
          <c:showLegendKey val="0"/>
          <c:showVal val="0"/>
          <c:showCatName val="0"/>
          <c:showSerName val="0"/>
          <c:showPercent val="0"/>
          <c:showBubbleSize val="0"/>
        </c:dLbls>
        <c:marker val="1"/>
        <c:smooth val="0"/>
        <c:axId val="45252992"/>
        <c:axId val="45246720"/>
      </c:lineChart>
      <c:catAx>
        <c:axId val="45238912"/>
        <c:scaling>
          <c:orientation val="minMax"/>
        </c:scaling>
        <c:delete val="0"/>
        <c:axPos val="b"/>
        <c:numFmt formatCode="General" sourceLinked="1"/>
        <c:majorTickMark val="none"/>
        <c:minorTickMark val="none"/>
        <c:tickLblPos val="low"/>
        <c:spPr>
          <a:noFill/>
          <a:ln w="9525" cap="flat" cmpd="sng" algn="ctr">
            <a:solidFill>
              <a:schemeClr val="tx1"/>
            </a:solidFill>
            <a:round/>
          </a:ln>
          <a:effectLst/>
        </c:spPr>
        <c:txPr>
          <a:bodyPr rot="0" spcFirstLastPara="1" vertOverflow="ellipsis" vert="horz" wrap="square" anchor="ctr" anchorCtr="1"/>
          <a:lstStyle/>
          <a:p>
            <a:pPr>
              <a:defRPr sz="700" b="1" i="0" u="none" strike="noStrike" kern="1200" baseline="0">
                <a:solidFill>
                  <a:schemeClr val="tx1"/>
                </a:solidFill>
                <a:latin typeface="Montserrat" panose="00000500000000000000" pitchFamily="2" charset="0"/>
                <a:ea typeface="+mn-ea"/>
                <a:cs typeface="+mn-cs"/>
              </a:defRPr>
            </a:pPr>
            <a:endParaRPr lang="en-US"/>
          </a:p>
        </c:txPr>
        <c:crossAx val="45244800"/>
        <c:crosses val="autoZero"/>
        <c:auto val="1"/>
        <c:lblAlgn val="ctr"/>
        <c:lblOffset val="100"/>
        <c:noMultiLvlLbl val="0"/>
      </c:catAx>
      <c:valAx>
        <c:axId val="45244800"/>
        <c:scaling>
          <c:orientation val="minMax"/>
        </c:scaling>
        <c:delete val="0"/>
        <c:axPos val="l"/>
        <c:majorGridlines>
          <c:spPr>
            <a:ln w="9525" cap="flat" cmpd="sng" algn="ctr">
              <a:solidFill>
                <a:schemeClr val="tx2"/>
              </a:solidFill>
              <a:round/>
            </a:ln>
            <a:effectLst/>
          </c:spPr>
        </c:majorGridlines>
        <c:title>
          <c:tx>
            <c:rich>
              <a:bodyPr rot="0" vert="horz"/>
              <a:lstStyle/>
              <a:p>
                <a:pPr algn="l">
                  <a:defRPr sz="1000">
                    <a:latin typeface="Montserrat" panose="00000500000000000000" pitchFamily="2" charset="0"/>
                  </a:defRPr>
                </a:pPr>
                <a:r>
                  <a:rPr lang="en-GB" sz="1000" dirty="0">
                    <a:latin typeface="Montserrat" panose="00000500000000000000" pitchFamily="2" charset="0"/>
                  </a:rPr>
                  <a:t>GB Average</a:t>
                </a:r>
                <a:r>
                  <a:rPr lang="en-GB" sz="1000" baseline="0" dirty="0">
                    <a:latin typeface="Montserrat" panose="00000500000000000000" pitchFamily="2" charset="0"/>
                  </a:rPr>
                  <a:t> weekly FMCG Basket £Spend</a:t>
                </a:r>
                <a:endParaRPr lang="en-GB" sz="1000" dirty="0">
                  <a:latin typeface="Montserrat" panose="00000500000000000000" pitchFamily="2" charset="0"/>
                </a:endParaRPr>
              </a:p>
            </c:rich>
          </c:tx>
          <c:layout>
            <c:manualLayout>
              <c:xMode val="edge"/>
              <c:yMode val="edge"/>
              <c:x val="0"/>
              <c:y val="2.0836792394650829E-2"/>
            </c:manualLayout>
          </c:layout>
          <c:overlay val="0"/>
        </c:title>
        <c:numFmt formatCode="0" sourceLinked="0"/>
        <c:majorTickMark val="out"/>
        <c:minorTickMark val="none"/>
        <c:tickLblPos val="nextTo"/>
        <c:txPr>
          <a:bodyPr/>
          <a:lstStyle/>
          <a:p>
            <a:pPr>
              <a:defRPr>
                <a:latin typeface="Montserrat" panose="00000500000000000000" pitchFamily="2" charset="0"/>
              </a:defRPr>
            </a:pPr>
            <a:endParaRPr lang="en-US"/>
          </a:p>
        </c:txPr>
        <c:crossAx val="45238912"/>
        <c:crosses val="autoZero"/>
        <c:crossBetween val="between"/>
      </c:valAx>
      <c:valAx>
        <c:axId val="45246720"/>
        <c:scaling>
          <c:orientation val="minMax"/>
        </c:scaling>
        <c:delete val="0"/>
        <c:axPos val="r"/>
        <c:title>
          <c:tx>
            <c:rich>
              <a:bodyPr rot="0" vert="horz"/>
              <a:lstStyle/>
              <a:p>
                <a:pPr>
                  <a:defRPr sz="1000">
                    <a:latin typeface="Montserrat" panose="00000500000000000000" pitchFamily="2" charset="0"/>
                  </a:defRPr>
                </a:pPr>
                <a:r>
                  <a:rPr lang="en-GB" sz="1000" dirty="0">
                    <a:latin typeface="Montserrat" panose="00000500000000000000" pitchFamily="2" charset="0"/>
                  </a:rPr>
                  <a:t>12w/e Growth</a:t>
                </a:r>
              </a:p>
            </c:rich>
          </c:tx>
          <c:layout>
            <c:manualLayout>
              <c:xMode val="edge"/>
              <c:yMode val="edge"/>
              <c:x val="0.92092222938727841"/>
              <c:y val="2.4602238030005438E-2"/>
            </c:manualLayout>
          </c:layout>
          <c:overlay val="0"/>
        </c:title>
        <c:numFmt formatCode="0%" sourceLinked="0"/>
        <c:majorTickMark val="out"/>
        <c:minorTickMark val="none"/>
        <c:tickLblPos val="nextTo"/>
        <c:txPr>
          <a:bodyPr/>
          <a:lstStyle/>
          <a:p>
            <a:pPr>
              <a:defRPr>
                <a:latin typeface="Montserrat" panose="00000500000000000000" pitchFamily="2" charset="0"/>
              </a:defRPr>
            </a:pPr>
            <a:endParaRPr lang="en-US"/>
          </a:p>
        </c:txPr>
        <c:crossAx val="45252992"/>
        <c:crosses val="max"/>
        <c:crossBetween val="between"/>
      </c:valAx>
      <c:catAx>
        <c:axId val="45252992"/>
        <c:scaling>
          <c:orientation val="minMax"/>
        </c:scaling>
        <c:delete val="1"/>
        <c:axPos val="b"/>
        <c:numFmt formatCode="General" sourceLinked="1"/>
        <c:majorTickMark val="out"/>
        <c:minorTickMark val="none"/>
        <c:tickLblPos val="nextTo"/>
        <c:crossAx val="45246720"/>
        <c:crosses val="autoZero"/>
        <c:auto val="1"/>
        <c:lblAlgn val="ctr"/>
        <c:lblOffset val="100"/>
        <c:noMultiLvlLbl val="0"/>
      </c:catAx>
      <c:spPr>
        <a:noFill/>
        <a:ln w="25400">
          <a:noFill/>
        </a:ln>
        <a:effectLst/>
      </c:spPr>
    </c:plotArea>
    <c:legend>
      <c:legendPos val="l"/>
      <c:layout>
        <c:manualLayout>
          <c:xMode val="edge"/>
          <c:yMode val="edge"/>
          <c:x val="0.72957760153559303"/>
          <c:y val="0.12989387995199217"/>
          <c:w val="0.21568568104848948"/>
          <c:h val="0.14150772774064393"/>
        </c:manualLayout>
      </c:layout>
      <c:overlay val="0"/>
      <c:spPr>
        <a:noFill/>
        <a:ln>
          <a:noFill/>
        </a:ln>
        <a:effectLst/>
      </c:spPr>
      <c:txPr>
        <a:bodyPr rot="0" spcFirstLastPara="1" vertOverflow="ellipsis" vert="horz" wrap="square" anchor="ctr" anchorCtr="1"/>
        <a:lstStyle/>
        <a:p>
          <a:pPr>
            <a:defRPr sz="900" b="0" i="0" u="none" strike="noStrike" kern="1200" baseline="0">
              <a:solidFill>
                <a:schemeClr val="tx1"/>
              </a:solidFill>
              <a:latin typeface="Montserrat" panose="00000500000000000000" pitchFamily="2" charset="0"/>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1">
    <c:autoUpdate val="0"/>
  </c:externalData>
</c:chartSpace>
</file>

<file path=ppt/charts/chart2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5.0079093926334002E-3"/>
          <c:y val="0"/>
          <c:w val="0.93305429257974171"/>
          <c:h val="0.92708174746644512"/>
        </c:manualLayout>
      </c:layout>
      <c:barChart>
        <c:barDir val="col"/>
        <c:grouping val="clustered"/>
        <c:varyColors val="0"/>
        <c:ser>
          <c:idx val="0"/>
          <c:order val="0"/>
          <c:tx>
            <c:strRef>
              <c:f>Sheet1!$B$1</c:f>
              <c:strCache>
                <c:ptCount val="1"/>
                <c:pt idx="0">
                  <c:v>All HH</c:v>
                </c:pt>
              </c:strCache>
            </c:strRef>
          </c:tx>
          <c:spPr>
            <a:solidFill>
              <a:schemeClr val="bg1">
                <a:lumMod val="85000"/>
              </a:schemeClr>
            </a:solidFill>
            <a:ln>
              <a:noFill/>
            </a:ln>
            <a:effectLst/>
          </c:spPr>
          <c:invertIfNegative val="0"/>
          <c:cat>
            <c:strRef>
              <c:f>Sheet1!$A$2:$A$10</c:f>
              <c:strCache>
                <c:ptCount val="9"/>
                <c:pt idx="0">
                  <c:v>More</c:v>
                </c:pt>
                <c:pt idx="1">
                  <c:v>Same</c:v>
                </c:pt>
                <c:pt idx="2">
                  <c:v>Less</c:v>
                </c:pt>
                <c:pt idx="3">
                  <c:v>Don't know*</c:v>
                </c:pt>
                <c:pt idx="5">
                  <c:v>More</c:v>
                </c:pt>
                <c:pt idx="6">
                  <c:v>Same</c:v>
                </c:pt>
                <c:pt idx="7">
                  <c:v>Less</c:v>
                </c:pt>
                <c:pt idx="8">
                  <c:v>Don't know*</c:v>
                </c:pt>
              </c:strCache>
            </c:strRef>
          </c:cat>
          <c:val>
            <c:numRef>
              <c:f>Sheet1!$B$2:$B$10</c:f>
              <c:numCache>
                <c:formatCode>0%</c:formatCode>
                <c:ptCount val="9"/>
                <c:pt idx="0">
                  <c:v>6.0700385852000001E-2</c:v>
                </c:pt>
                <c:pt idx="1">
                  <c:v>0.60804814345000002</c:v>
                </c:pt>
                <c:pt idx="2">
                  <c:v>0.17087608741000002</c:v>
                </c:pt>
                <c:pt idx="3">
                  <c:v>0.16037538328000001</c:v>
                </c:pt>
                <c:pt idx="5">
                  <c:v>6.3209015162000004E-2</c:v>
                </c:pt>
                <c:pt idx="6">
                  <c:v>0.497233233</c:v>
                </c:pt>
                <c:pt idx="7">
                  <c:v>0.27383876687000003</c:v>
                </c:pt>
                <c:pt idx="8">
                  <c:v>0.16571898496999998</c:v>
                </c:pt>
              </c:numCache>
            </c:numRef>
          </c:val>
          <c:extLst>
            <c:ext xmlns:c16="http://schemas.microsoft.com/office/drawing/2014/chart" uri="{C3380CC4-5D6E-409C-BE32-E72D297353CC}">
              <c16:uniqueId val="{00000000-BE56-4746-892C-712CAB90CB69}"/>
            </c:ext>
          </c:extLst>
        </c:ser>
        <c:ser>
          <c:idx val="1"/>
          <c:order val="1"/>
          <c:tx>
            <c:strRef>
              <c:f>Sheet1!$C$1</c:f>
              <c:strCache>
                <c:ptCount val="1"/>
                <c:pt idx="0">
                  <c:v>HH with Children</c:v>
                </c:pt>
              </c:strCache>
            </c:strRef>
          </c:tx>
          <c:spPr>
            <a:solidFill>
              <a:schemeClr val="accent1"/>
            </a:solidFill>
            <a:ln>
              <a:noFill/>
            </a:ln>
            <a:effectLst/>
          </c:spPr>
          <c:invertIfNegative val="0"/>
          <c:dLbls>
            <c:numFmt formatCode="0%" sourceLinked="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ontserrat" panose="00000500000000000000" pitchFamily="2" charset="0"/>
                    <a:ea typeface="+mn-ea"/>
                    <a:cs typeface="Mongolian Baiti" panose="03000500000000000000" pitchFamily="66"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Sheet1!$A$2:$A$10</c:f>
              <c:strCache>
                <c:ptCount val="9"/>
                <c:pt idx="0">
                  <c:v>More</c:v>
                </c:pt>
                <c:pt idx="1">
                  <c:v>Same</c:v>
                </c:pt>
                <c:pt idx="2">
                  <c:v>Less</c:v>
                </c:pt>
                <c:pt idx="3">
                  <c:v>Don't know*</c:v>
                </c:pt>
                <c:pt idx="5">
                  <c:v>More</c:v>
                </c:pt>
                <c:pt idx="6">
                  <c:v>Same</c:v>
                </c:pt>
                <c:pt idx="7">
                  <c:v>Less</c:v>
                </c:pt>
                <c:pt idx="8">
                  <c:v>Don't know*</c:v>
                </c:pt>
              </c:strCache>
            </c:strRef>
          </c:cat>
          <c:val>
            <c:numRef>
              <c:f>Sheet1!$C$2:$C$10</c:f>
              <c:numCache>
                <c:formatCode>0%</c:formatCode>
                <c:ptCount val="9"/>
                <c:pt idx="0">
                  <c:v>7.2295084822000005E-2</c:v>
                </c:pt>
                <c:pt idx="1">
                  <c:v>0.59781244477999995</c:v>
                </c:pt>
                <c:pt idx="2">
                  <c:v>0.19013841348999999</c:v>
                </c:pt>
                <c:pt idx="3">
                  <c:v>0.13975405690000001</c:v>
                </c:pt>
                <c:pt idx="5">
                  <c:v>7.7713750927000003E-2</c:v>
                </c:pt>
                <c:pt idx="6">
                  <c:v>0.50844097841000002</c:v>
                </c:pt>
                <c:pt idx="7">
                  <c:v>0.28667874772000002</c:v>
                </c:pt>
                <c:pt idx="8">
                  <c:v>0.12716652295</c:v>
                </c:pt>
              </c:numCache>
            </c:numRef>
          </c:val>
          <c:extLst>
            <c:ext xmlns:c16="http://schemas.microsoft.com/office/drawing/2014/chart" uri="{C3380CC4-5D6E-409C-BE32-E72D297353CC}">
              <c16:uniqueId val="{00000001-BE56-4746-892C-712CAB90CB69}"/>
            </c:ext>
          </c:extLst>
        </c:ser>
        <c:dLbls>
          <c:showLegendKey val="0"/>
          <c:showVal val="0"/>
          <c:showCatName val="0"/>
          <c:showSerName val="0"/>
          <c:showPercent val="0"/>
          <c:showBubbleSize val="0"/>
        </c:dLbls>
        <c:gapWidth val="67"/>
        <c:axId val="884145736"/>
        <c:axId val="884146392"/>
      </c:barChart>
      <c:catAx>
        <c:axId val="88414573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700" b="0" i="0" u="none" strike="noStrike" kern="1200" baseline="0">
                <a:solidFill>
                  <a:schemeClr val="tx1">
                    <a:lumMod val="65000"/>
                    <a:lumOff val="35000"/>
                  </a:schemeClr>
                </a:solidFill>
                <a:latin typeface="Montserrat" panose="00000500000000000000" pitchFamily="2" charset="0"/>
                <a:ea typeface="+mn-ea"/>
                <a:cs typeface="+mn-cs"/>
              </a:defRPr>
            </a:pPr>
            <a:endParaRPr lang="en-US"/>
          </a:p>
        </c:txPr>
        <c:crossAx val="884146392"/>
        <c:crosses val="autoZero"/>
        <c:auto val="1"/>
        <c:lblAlgn val="ctr"/>
        <c:lblOffset val="100"/>
        <c:noMultiLvlLbl val="0"/>
      </c:catAx>
      <c:valAx>
        <c:axId val="884146392"/>
        <c:scaling>
          <c:orientation val="minMax"/>
        </c:scaling>
        <c:delete val="1"/>
        <c:axPos val="l"/>
        <c:numFmt formatCode="0%" sourceLinked="1"/>
        <c:majorTickMark val="none"/>
        <c:minorTickMark val="none"/>
        <c:tickLblPos val="nextTo"/>
        <c:crossAx val="884145736"/>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2551360946128231"/>
          <c:y val="7.2918098059154141E-2"/>
          <c:w val="0.57173842030800015"/>
          <c:h val="0.92708174746644512"/>
        </c:manualLayout>
      </c:layout>
      <c:barChart>
        <c:barDir val="bar"/>
        <c:grouping val="clustered"/>
        <c:varyColors val="0"/>
        <c:ser>
          <c:idx val="0"/>
          <c:order val="0"/>
          <c:tx>
            <c:strRef>
              <c:f>Sheet1!$B$1</c:f>
              <c:strCache>
                <c:ptCount val="1"/>
                <c:pt idx="0">
                  <c:v>All HH</c:v>
                </c:pt>
              </c:strCache>
            </c:strRef>
          </c:tx>
          <c:spPr>
            <a:solidFill>
              <a:schemeClr val="bg1">
                <a:lumMod val="85000"/>
              </a:schemeClr>
            </a:solidFill>
            <a:ln>
              <a:noFill/>
            </a:ln>
            <a:effectLst/>
          </c:spPr>
          <c:invertIfNegative val="0"/>
          <c:cat>
            <c:strRef>
              <c:f>Sheet1!$A$2:$A$12</c:f>
              <c:strCache>
                <c:ptCount val="11"/>
                <c:pt idx="0">
                  <c:v>Money concerns</c:v>
                </c:pt>
                <c:pt idx="1">
                  <c:v>I am not hosting Easter this year</c:v>
                </c:pt>
                <c:pt idx="2">
                  <c:v>Not as interested in Easter this year</c:v>
                </c:pt>
                <c:pt idx="3">
                  <c:v>I am planning to be away this Easter</c:v>
                </c:pt>
                <c:pt idx="4">
                  <c:v>Entertaining less than last year</c:v>
                </c:pt>
                <c:pt idx="5">
                  <c:v>Not entertaining as much due to Covid</c:v>
                </c:pt>
                <c:pt idx="6">
                  <c:v>Not seeing as many people due to Covid</c:v>
                </c:pt>
                <c:pt idx="7">
                  <c:v>There are now less member(s) in my household</c:v>
                </c:pt>
                <c:pt idx="8">
                  <c:v>Planning to eat more out of home this year (at restaurants, pubs, hotels)</c:v>
                </c:pt>
                <c:pt idx="9">
                  <c:v>Not as easy to shop</c:v>
                </c:pt>
                <c:pt idx="10">
                  <c:v>Other reason(s)</c:v>
                </c:pt>
              </c:strCache>
            </c:strRef>
          </c:cat>
          <c:val>
            <c:numRef>
              <c:f>Sheet1!$B$2:$B$12</c:f>
              <c:numCache>
                <c:formatCode>0%</c:formatCode>
                <c:ptCount val="11"/>
                <c:pt idx="0">
                  <c:v>0.49580859749</c:v>
                </c:pt>
                <c:pt idx="1">
                  <c:v>0.23212721141000001</c:v>
                </c:pt>
                <c:pt idx="2">
                  <c:v>0.18033308362</c:v>
                </c:pt>
                <c:pt idx="3">
                  <c:v>9.5564351647999993E-2</c:v>
                </c:pt>
                <c:pt idx="4">
                  <c:v>0.10245843722</c:v>
                </c:pt>
                <c:pt idx="5">
                  <c:v>9.1071097407000007E-2</c:v>
                </c:pt>
                <c:pt idx="6">
                  <c:v>0.11707926875000001</c:v>
                </c:pt>
                <c:pt idx="7">
                  <c:v>0.10519699586</c:v>
                </c:pt>
                <c:pt idx="8">
                  <c:v>3.4711713687999995E-2</c:v>
                </c:pt>
                <c:pt idx="9">
                  <c:v>3.1697983611E-2</c:v>
                </c:pt>
                <c:pt idx="10">
                  <c:v>6.9071233896999998E-2</c:v>
                </c:pt>
              </c:numCache>
            </c:numRef>
          </c:val>
          <c:extLst>
            <c:ext xmlns:c16="http://schemas.microsoft.com/office/drawing/2014/chart" uri="{C3380CC4-5D6E-409C-BE32-E72D297353CC}">
              <c16:uniqueId val="{00000000-AC6F-4F59-AA30-66DB6050B3B4}"/>
            </c:ext>
          </c:extLst>
        </c:ser>
        <c:ser>
          <c:idx val="1"/>
          <c:order val="1"/>
          <c:tx>
            <c:strRef>
              <c:f>Sheet1!$C$1</c:f>
              <c:strCache>
                <c:ptCount val="1"/>
                <c:pt idx="0">
                  <c:v>HH with Children</c:v>
                </c:pt>
              </c:strCache>
            </c:strRef>
          </c:tx>
          <c:spPr>
            <a:solidFill>
              <a:schemeClr val="accent1"/>
            </a:solidFill>
            <a:ln>
              <a:noFill/>
            </a:ln>
            <a:effectLst/>
          </c:spPr>
          <c:invertIfNegative val="0"/>
          <c:dLbls>
            <c:numFmt formatCode="0%" sourceLinked="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ontserrat" panose="00000500000000000000" pitchFamily="2" charset="0"/>
                    <a:ea typeface="+mn-ea"/>
                    <a:cs typeface="Mongolian Baiti" panose="03000500000000000000" pitchFamily="66"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Sheet1!$A$2:$A$12</c:f>
              <c:strCache>
                <c:ptCount val="11"/>
                <c:pt idx="0">
                  <c:v>Money concerns</c:v>
                </c:pt>
                <c:pt idx="1">
                  <c:v>I am not hosting Easter this year</c:v>
                </c:pt>
                <c:pt idx="2">
                  <c:v>Not as interested in Easter this year</c:v>
                </c:pt>
                <c:pt idx="3">
                  <c:v>I am planning to be away this Easter</c:v>
                </c:pt>
                <c:pt idx="4">
                  <c:v>Entertaining less than last year</c:v>
                </c:pt>
                <c:pt idx="5">
                  <c:v>Not entertaining as much due to Covid</c:v>
                </c:pt>
                <c:pt idx="6">
                  <c:v>Not seeing as many people due to Covid</c:v>
                </c:pt>
                <c:pt idx="7">
                  <c:v>There are now less member(s) in my household</c:v>
                </c:pt>
                <c:pt idx="8">
                  <c:v>Planning to eat more out of home this year (at restaurants, pubs, hotels)</c:v>
                </c:pt>
                <c:pt idx="9">
                  <c:v>Not as easy to shop</c:v>
                </c:pt>
                <c:pt idx="10">
                  <c:v>Other reason(s)</c:v>
                </c:pt>
              </c:strCache>
            </c:strRef>
          </c:cat>
          <c:val>
            <c:numRef>
              <c:f>Sheet1!$C$2:$C$12</c:f>
              <c:numCache>
                <c:formatCode>0%</c:formatCode>
                <c:ptCount val="11"/>
                <c:pt idx="0">
                  <c:v>0.56368048033999996</c:v>
                </c:pt>
                <c:pt idx="1">
                  <c:v>0.18746118986999999</c:v>
                </c:pt>
                <c:pt idx="2">
                  <c:v>0.16428712577999999</c:v>
                </c:pt>
                <c:pt idx="3">
                  <c:v>0.11031890205</c:v>
                </c:pt>
                <c:pt idx="4">
                  <c:v>0.10756386806</c:v>
                </c:pt>
                <c:pt idx="5">
                  <c:v>7.899045717E-2</c:v>
                </c:pt>
                <c:pt idx="6">
                  <c:v>7.7148618178999998E-2</c:v>
                </c:pt>
                <c:pt idx="7">
                  <c:v>5.4587360735E-2</c:v>
                </c:pt>
                <c:pt idx="8">
                  <c:v>4.7454249081000002E-2</c:v>
                </c:pt>
                <c:pt idx="9">
                  <c:v>3.9456744974000001E-2</c:v>
                </c:pt>
                <c:pt idx="10">
                  <c:v>4.9281460716999993E-2</c:v>
                </c:pt>
              </c:numCache>
            </c:numRef>
          </c:val>
          <c:extLst>
            <c:ext xmlns:c16="http://schemas.microsoft.com/office/drawing/2014/chart" uri="{C3380CC4-5D6E-409C-BE32-E72D297353CC}">
              <c16:uniqueId val="{00000001-AC6F-4F59-AA30-66DB6050B3B4}"/>
            </c:ext>
          </c:extLst>
        </c:ser>
        <c:dLbls>
          <c:showLegendKey val="0"/>
          <c:showVal val="0"/>
          <c:showCatName val="0"/>
          <c:showSerName val="0"/>
          <c:showPercent val="0"/>
          <c:showBubbleSize val="0"/>
        </c:dLbls>
        <c:gapWidth val="67"/>
        <c:axId val="884145736"/>
        <c:axId val="884146392"/>
      </c:barChart>
      <c:catAx>
        <c:axId val="88414573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700" b="0" i="0" u="none" strike="noStrike" kern="1200" baseline="0">
                <a:solidFill>
                  <a:schemeClr val="tx1">
                    <a:lumMod val="65000"/>
                    <a:lumOff val="35000"/>
                  </a:schemeClr>
                </a:solidFill>
                <a:latin typeface="Montserrat" panose="00000500000000000000" pitchFamily="2" charset="0"/>
                <a:ea typeface="+mn-ea"/>
                <a:cs typeface="+mn-cs"/>
              </a:defRPr>
            </a:pPr>
            <a:endParaRPr lang="en-US"/>
          </a:p>
        </c:txPr>
        <c:crossAx val="884146392"/>
        <c:crosses val="autoZero"/>
        <c:auto val="1"/>
        <c:lblAlgn val="ctr"/>
        <c:lblOffset val="100"/>
        <c:noMultiLvlLbl val="0"/>
      </c:catAx>
      <c:valAx>
        <c:axId val="884146392"/>
        <c:scaling>
          <c:orientation val="minMax"/>
        </c:scaling>
        <c:delete val="1"/>
        <c:axPos val="t"/>
        <c:numFmt formatCode="0%" sourceLinked="1"/>
        <c:majorTickMark val="none"/>
        <c:minorTickMark val="none"/>
        <c:tickLblPos val="nextTo"/>
        <c:crossAx val="884145736"/>
        <c:crosses val="autoZero"/>
        <c:crossBetween val="between"/>
      </c:valAx>
      <c:spPr>
        <a:noFill/>
        <a:ln>
          <a:noFill/>
        </a:ln>
        <a:effectLst/>
      </c:spPr>
    </c:plotArea>
    <c:legend>
      <c:legendPos val="b"/>
      <c:layout>
        <c:manualLayout>
          <c:xMode val="edge"/>
          <c:yMode val="edge"/>
          <c:x val="0.69559978504889408"/>
          <c:y val="0.38842647924826673"/>
          <c:w val="0.29702827289290812"/>
          <c:h val="0.16930919526733421"/>
        </c:manualLayout>
      </c:layout>
      <c:overlay val="0"/>
      <c:spPr>
        <a:noFill/>
        <a:ln>
          <a:noFill/>
        </a:ln>
        <a:effectLst/>
      </c:spPr>
      <c:txPr>
        <a:bodyPr rot="0" spcFirstLastPara="1" vertOverflow="ellipsis" vert="horz" wrap="square" anchor="ctr" anchorCtr="1"/>
        <a:lstStyle/>
        <a:p>
          <a:pPr>
            <a:defRPr sz="900" b="1" i="0" u="none" strike="noStrike" kern="1200" baseline="0">
              <a:solidFill>
                <a:schemeClr val="tx1">
                  <a:lumMod val="65000"/>
                  <a:lumOff val="35000"/>
                </a:schemeClr>
              </a:solidFill>
              <a:latin typeface="Montserrat" panose="00000500000000000000" pitchFamily="2" charset="0"/>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2551360946128231"/>
          <c:y val="7.2918098059154141E-2"/>
          <c:w val="0.57173842030800015"/>
          <c:h val="0.92708174746644512"/>
        </c:manualLayout>
      </c:layout>
      <c:barChart>
        <c:barDir val="bar"/>
        <c:grouping val="clustered"/>
        <c:varyColors val="0"/>
        <c:ser>
          <c:idx val="0"/>
          <c:order val="0"/>
          <c:tx>
            <c:strRef>
              <c:f>Sheet1!$B$1</c:f>
              <c:strCache>
                <c:ptCount val="1"/>
                <c:pt idx="0">
                  <c:v>All HH</c:v>
                </c:pt>
              </c:strCache>
            </c:strRef>
          </c:tx>
          <c:spPr>
            <a:solidFill>
              <a:schemeClr val="bg1">
                <a:lumMod val="85000"/>
              </a:schemeClr>
            </a:solidFill>
            <a:ln>
              <a:noFill/>
            </a:ln>
            <a:effectLst/>
          </c:spPr>
          <c:invertIfNegative val="0"/>
          <c:cat>
            <c:strRef>
              <c:f>Sheet1!$A$2:$A$10</c:f>
              <c:strCache>
                <c:ptCount val="9"/>
                <c:pt idx="0">
                  <c:v>Grocery prices have increased so will need to spend more</c:v>
                </c:pt>
                <c:pt idx="1">
                  <c:v>Will be seeing more people than last year</c:v>
                </c:pt>
                <c:pt idx="2">
                  <c:v>Will be entertaining more than last year</c:v>
                </c:pt>
                <c:pt idx="3">
                  <c:v>I am hosting Easter this year</c:v>
                </c:pt>
                <c:pt idx="4">
                  <c:v>Will be treating myself/ourselves more to make up for the last few years</c:v>
                </c:pt>
                <c:pt idx="5">
                  <c:v>Planning to eat more at home this year (not at restaurants, pubs, hotels)</c:v>
                </c:pt>
                <c:pt idx="6">
                  <c:v>There are now additional member(s) in my household</c:v>
                </c:pt>
                <c:pt idx="7">
                  <c:v>I was not at home as much last Easter</c:v>
                </c:pt>
                <c:pt idx="8">
                  <c:v>Other reason(s)</c:v>
                </c:pt>
              </c:strCache>
            </c:strRef>
          </c:cat>
          <c:val>
            <c:numRef>
              <c:f>Sheet1!$B$2:$B$10</c:f>
              <c:numCache>
                <c:formatCode>0%</c:formatCode>
                <c:ptCount val="9"/>
                <c:pt idx="0">
                  <c:v>0.56790965205999999</c:v>
                </c:pt>
                <c:pt idx="1">
                  <c:v>0.20419938406999999</c:v>
                </c:pt>
                <c:pt idx="2">
                  <c:v>0.18163800019000001</c:v>
                </c:pt>
                <c:pt idx="3">
                  <c:v>0.17487121777999998</c:v>
                </c:pt>
                <c:pt idx="4">
                  <c:v>0.16571970992000001</c:v>
                </c:pt>
                <c:pt idx="5">
                  <c:v>0.14010604202999999</c:v>
                </c:pt>
                <c:pt idx="6">
                  <c:v>8.7447864961000002E-2</c:v>
                </c:pt>
                <c:pt idx="7">
                  <c:v>4.2676096756000002E-2</c:v>
                </c:pt>
                <c:pt idx="8">
                  <c:v>3.2401967850000005E-2</c:v>
                </c:pt>
              </c:numCache>
            </c:numRef>
          </c:val>
          <c:extLst>
            <c:ext xmlns:c16="http://schemas.microsoft.com/office/drawing/2014/chart" uri="{C3380CC4-5D6E-409C-BE32-E72D297353CC}">
              <c16:uniqueId val="{00000000-AC6F-4F59-AA30-66DB6050B3B4}"/>
            </c:ext>
          </c:extLst>
        </c:ser>
        <c:ser>
          <c:idx val="1"/>
          <c:order val="1"/>
          <c:tx>
            <c:strRef>
              <c:f>Sheet1!$C$1</c:f>
              <c:strCache>
                <c:ptCount val="1"/>
                <c:pt idx="0">
                  <c:v>HH with Children</c:v>
                </c:pt>
              </c:strCache>
            </c:strRef>
          </c:tx>
          <c:spPr>
            <a:solidFill>
              <a:schemeClr val="accent1"/>
            </a:solidFill>
            <a:ln>
              <a:noFill/>
            </a:ln>
            <a:effectLst/>
          </c:spPr>
          <c:invertIfNegative val="0"/>
          <c:dLbls>
            <c:numFmt formatCode="0%" sourceLinked="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ontserrat" panose="00000500000000000000" pitchFamily="2" charset="0"/>
                    <a:ea typeface="+mn-ea"/>
                    <a:cs typeface="Mongolian Baiti" panose="03000500000000000000" pitchFamily="66"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Sheet1!$A$2:$A$10</c:f>
              <c:strCache>
                <c:ptCount val="9"/>
                <c:pt idx="0">
                  <c:v>Grocery prices have increased so will need to spend more</c:v>
                </c:pt>
                <c:pt idx="1">
                  <c:v>Will be seeing more people than last year</c:v>
                </c:pt>
                <c:pt idx="2">
                  <c:v>Will be entertaining more than last year</c:v>
                </c:pt>
                <c:pt idx="3">
                  <c:v>I am hosting Easter this year</c:v>
                </c:pt>
                <c:pt idx="4">
                  <c:v>Will be treating myself/ourselves more to make up for the last few years</c:v>
                </c:pt>
                <c:pt idx="5">
                  <c:v>Planning to eat more at home this year (not at restaurants, pubs, hotels)</c:v>
                </c:pt>
                <c:pt idx="6">
                  <c:v>There are now additional member(s) in my household</c:v>
                </c:pt>
                <c:pt idx="7">
                  <c:v>I was not at home as much last Easter</c:v>
                </c:pt>
                <c:pt idx="8">
                  <c:v>Other reason(s)</c:v>
                </c:pt>
              </c:strCache>
            </c:strRef>
          </c:cat>
          <c:val>
            <c:numRef>
              <c:f>Sheet1!$C$2:$C$10</c:f>
              <c:numCache>
                <c:formatCode>0%</c:formatCode>
                <c:ptCount val="9"/>
                <c:pt idx="0">
                  <c:v>0.59368266032000006</c:v>
                </c:pt>
                <c:pt idx="1">
                  <c:v>0.17524177997999998</c:v>
                </c:pt>
                <c:pt idx="2">
                  <c:v>0.17223017413</c:v>
                </c:pt>
                <c:pt idx="3">
                  <c:v>0.16621216279999998</c:v>
                </c:pt>
                <c:pt idx="4">
                  <c:v>0.16059058152</c:v>
                </c:pt>
                <c:pt idx="5">
                  <c:v>0.13538978776999999</c:v>
                </c:pt>
                <c:pt idx="6">
                  <c:v>5.9517991327999994E-2</c:v>
                </c:pt>
                <c:pt idx="7">
                  <c:v>4.4728890664999993E-2</c:v>
                </c:pt>
                <c:pt idx="8">
                  <c:v>3.2143117167000003E-2</c:v>
                </c:pt>
              </c:numCache>
            </c:numRef>
          </c:val>
          <c:extLst>
            <c:ext xmlns:c16="http://schemas.microsoft.com/office/drawing/2014/chart" uri="{C3380CC4-5D6E-409C-BE32-E72D297353CC}">
              <c16:uniqueId val="{00000001-AC6F-4F59-AA30-66DB6050B3B4}"/>
            </c:ext>
          </c:extLst>
        </c:ser>
        <c:dLbls>
          <c:showLegendKey val="0"/>
          <c:showVal val="0"/>
          <c:showCatName val="0"/>
          <c:showSerName val="0"/>
          <c:showPercent val="0"/>
          <c:showBubbleSize val="0"/>
        </c:dLbls>
        <c:gapWidth val="67"/>
        <c:axId val="884145736"/>
        <c:axId val="884146392"/>
      </c:barChart>
      <c:catAx>
        <c:axId val="88414573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700" b="0" i="0" u="none" strike="noStrike" kern="1200" baseline="0">
                <a:solidFill>
                  <a:schemeClr val="tx1">
                    <a:lumMod val="65000"/>
                    <a:lumOff val="35000"/>
                  </a:schemeClr>
                </a:solidFill>
                <a:latin typeface="Montserrat" panose="00000500000000000000" pitchFamily="2" charset="0"/>
                <a:ea typeface="+mn-ea"/>
                <a:cs typeface="+mn-cs"/>
              </a:defRPr>
            </a:pPr>
            <a:endParaRPr lang="en-US"/>
          </a:p>
        </c:txPr>
        <c:crossAx val="884146392"/>
        <c:crosses val="autoZero"/>
        <c:auto val="1"/>
        <c:lblAlgn val="ctr"/>
        <c:lblOffset val="100"/>
        <c:noMultiLvlLbl val="0"/>
      </c:catAx>
      <c:valAx>
        <c:axId val="884146392"/>
        <c:scaling>
          <c:orientation val="minMax"/>
        </c:scaling>
        <c:delete val="1"/>
        <c:axPos val="t"/>
        <c:numFmt formatCode="0%" sourceLinked="1"/>
        <c:majorTickMark val="none"/>
        <c:minorTickMark val="none"/>
        <c:tickLblPos val="nextTo"/>
        <c:crossAx val="884145736"/>
        <c:crosses val="autoZero"/>
        <c:crossBetween val="between"/>
      </c:valAx>
      <c:spPr>
        <a:noFill/>
        <a:ln>
          <a:noFill/>
        </a:ln>
        <a:effectLst/>
      </c:spPr>
    </c:plotArea>
    <c:legend>
      <c:legendPos val="b"/>
      <c:layout>
        <c:manualLayout>
          <c:xMode val="edge"/>
          <c:yMode val="edge"/>
          <c:x val="0.69559978504889408"/>
          <c:y val="0.38842647924826673"/>
          <c:w val="0.29702827289290812"/>
          <c:h val="0.16930919526733421"/>
        </c:manualLayout>
      </c:layout>
      <c:overlay val="0"/>
      <c:spPr>
        <a:noFill/>
        <a:ln>
          <a:noFill/>
        </a:ln>
        <a:effectLst/>
      </c:spPr>
      <c:txPr>
        <a:bodyPr rot="0" spcFirstLastPara="1" vertOverflow="ellipsis" vert="horz" wrap="square" anchor="ctr" anchorCtr="1"/>
        <a:lstStyle/>
        <a:p>
          <a:pPr>
            <a:defRPr sz="900" b="1" i="0" u="none" strike="noStrike" kern="1200" baseline="0">
              <a:solidFill>
                <a:schemeClr val="tx1">
                  <a:lumMod val="65000"/>
                  <a:lumOff val="35000"/>
                </a:schemeClr>
              </a:solidFill>
              <a:latin typeface="Montserrat" panose="00000500000000000000" pitchFamily="2" charset="0"/>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Growtn 2w/e</c:v>
                </c:pt>
              </c:strCache>
            </c:strRef>
          </c:tx>
          <c:spPr>
            <a:solidFill>
              <a:schemeClr val="accent1"/>
            </a:solidFill>
            <a:ln>
              <a:noFill/>
            </a:ln>
            <a:effectLst/>
          </c:spPr>
          <c:invertIfNegative val="0"/>
          <c:dLbls>
            <c:numFmt formatCode="0%" sourceLinked="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ontserrat" panose="00000500000000000000" pitchFamily="2" charset="0"/>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Easter Decorations </c:v>
                </c:pt>
                <c:pt idx="1">
                  <c:v>Tulips</c:v>
                </c:pt>
                <c:pt idx="2">
                  <c:v>Furniture (including Outdoor)</c:v>
                </c:pt>
                <c:pt idx="3">
                  <c:v>Carnations</c:v>
                </c:pt>
                <c:pt idx="4">
                  <c:v>Hot Cross Buns</c:v>
                </c:pt>
                <c:pt idx="5">
                  <c:v>Easter Eggs</c:v>
                </c:pt>
              </c:strCache>
            </c:strRef>
          </c:cat>
          <c:val>
            <c:numRef>
              <c:f>Sheet1!$B$2:$B$7</c:f>
              <c:numCache>
                <c:formatCode>0.0%</c:formatCode>
                <c:ptCount val="6"/>
                <c:pt idx="0">
                  <c:v>1.6014848195055054</c:v>
                </c:pt>
                <c:pt idx="1">
                  <c:v>0.14781167842333831</c:v>
                </c:pt>
                <c:pt idx="2">
                  <c:v>6.0360087556426301E-2</c:v>
                </c:pt>
                <c:pt idx="3">
                  <c:v>5.8408195066090629E-2</c:v>
                </c:pt>
                <c:pt idx="4">
                  <c:v>5.6721677678085891E-2</c:v>
                </c:pt>
                <c:pt idx="5">
                  <c:v>4.4613933272915407E-2</c:v>
                </c:pt>
              </c:numCache>
            </c:numRef>
          </c:val>
          <c:extLst>
            <c:ext xmlns:c16="http://schemas.microsoft.com/office/drawing/2014/chart" uri="{C3380CC4-5D6E-409C-BE32-E72D297353CC}">
              <c16:uniqueId val="{00000000-8686-407B-8E1B-47138AFE7DC9}"/>
            </c:ext>
          </c:extLst>
        </c:ser>
        <c:ser>
          <c:idx val="1"/>
          <c:order val="1"/>
          <c:tx>
            <c:strRef>
              <c:f>Sheet1!#REF!</c:f>
            </c:strRef>
          </c:tx>
          <c:spPr>
            <a:solidFill>
              <a:schemeClr val="accent2"/>
            </a:solidFill>
            <a:ln>
              <a:noFill/>
            </a:ln>
            <a:effectLst/>
          </c:spPr>
          <c:invertIfNegative val="0"/>
          <c:cat>
            <c:strRef>
              <c:f>Sheet1!$A$2:$A$7</c:f>
              <c:strCache>
                <c:ptCount val="6"/>
                <c:pt idx="0">
                  <c:v>Easter Decorations </c:v>
                </c:pt>
                <c:pt idx="1">
                  <c:v>Tulips</c:v>
                </c:pt>
                <c:pt idx="2">
                  <c:v>Furniture (including Outdoor)</c:v>
                </c:pt>
                <c:pt idx="3">
                  <c:v>Carnations</c:v>
                </c:pt>
                <c:pt idx="4">
                  <c:v>Hot Cross Buns</c:v>
                </c:pt>
                <c:pt idx="5">
                  <c:v>Easter Eggs</c:v>
                </c:pt>
              </c:strCache>
            </c:strRef>
          </c:cat>
          <c:val>
            <c:numRef>
              <c:f>Sheet1!#REF!</c:f>
            </c:numRef>
          </c:val>
          <c:extLst>
            <c:ext xmlns:c16="http://schemas.microsoft.com/office/drawing/2014/chart" uri="{C3380CC4-5D6E-409C-BE32-E72D297353CC}">
              <c16:uniqueId val="{00000001-8686-407B-8E1B-47138AFE7DC9}"/>
            </c:ext>
          </c:extLst>
        </c:ser>
        <c:dLbls>
          <c:showLegendKey val="0"/>
          <c:showVal val="0"/>
          <c:showCatName val="0"/>
          <c:showSerName val="0"/>
          <c:showPercent val="0"/>
          <c:showBubbleSize val="0"/>
        </c:dLbls>
        <c:gapWidth val="67"/>
        <c:axId val="884145736"/>
        <c:axId val="884146392"/>
      </c:barChart>
      <c:catAx>
        <c:axId val="88414573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700" b="0" i="0" u="none" strike="noStrike" kern="1200" baseline="0">
                <a:solidFill>
                  <a:schemeClr val="tx1">
                    <a:lumMod val="65000"/>
                    <a:lumOff val="35000"/>
                  </a:schemeClr>
                </a:solidFill>
                <a:latin typeface="Montserrat" panose="00000500000000000000" pitchFamily="2" charset="0"/>
                <a:ea typeface="+mn-ea"/>
                <a:cs typeface="+mn-cs"/>
              </a:defRPr>
            </a:pPr>
            <a:endParaRPr lang="en-US"/>
          </a:p>
        </c:txPr>
        <c:crossAx val="884146392"/>
        <c:crosses val="autoZero"/>
        <c:auto val="1"/>
        <c:lblAlgn val="ctr"/>
        <c:lblOffset val="100"/>
        <c:noMultiLvlLbl val="0"/>
      </c:catAx>
      <c:valAx>
        <c:axId val="884146392"/>
        <c:scaling>
          <c:orientation val="minMax"/>
        </c:scaling>
        <c:delete val="1"/>
        <c:axPos val="l"/>
        <c:majorGridlines>
          <c:spPr>
            <a:ln w="9525" cap="flat" cmpd="sng" algn="ctr">
              <a:solidFill>
                <a:schemeClr val="tx1">
                  <a:lumMod val="15000"/>
                  <a:lumOff val="85000"/>
                </a:schemeClr>
              </a:solidFill>
              <a:round/>
            </a:ln>
            <a:effectLst/>
          </c:spPr>
        </c:majorGridlines>
        <c:numFmt formatCode="0.0%" sourceLinked="1"/>
        <c:majorTickMark val="none"/>
        <c:minorTickMark val="none"/>
        <c:tickLblPos val="nextTo"/>
        <c:crossAx val="884145736"/>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2.7056020018162291E-2"/>
          <c:y val="0.13829827471433209"/>
          <c:w val="0.97294397998183768"/>
          <c:h val="0.74423334543674047"/>
        </c:manualLayout>
      </c:layout>
      <c:lineChart>
        <c:grouping val="standard"/>
        <c:varyColors val="0"/>
        <c:ser>
          <c:idx val="0"/>
          <c:order val="0"/>
          <c:tx>
            <c:strRef>
              <c:f>Sheet1!$B$1</c:f>
              <c:strCache>
                <c:ptCount val="1"/>
                <c:pt idx="0">
                  <c:v> Average Weekly Trips </c:v>
                </c:pt>
              </c:strCache>
            </c:strRef>
          </c:tx>
          <c:spPr>
            <a:ln w="19050" cap="rnd">
              <a:solidFill>
                <a:srgbClr val="17A24B"/>
              </a:solidFill>
              <a:round/>
            </a:ln>
            <a:effectLst/>
          </c:spPr>
          <c:marker>
            <c:symbol val="none"/>
          </c:marker>
          <c:cat>
            <c:strRef>
              <c:f>Sheet1!$A$2:$A$66</c:f>
              <c:strCache>
                <c:ptCount val="14"/>
                <c:pt idx="0">
                  <c:v>24-Apr-21</c:v>
                </c:pt>
                <c:pt idx="1">
                  <c:v>22-May-21</c:v>
                </c:pt>
                <c:pt idx="2">
                  <c:v>19-Jun-21</c:v>
                </c:pt>
                <c:pt idx="3">
                  <c:v> 17-Jul-21</c:v>
                </c:pt>
                <c:pt idx="4">
                  <c:v>14-Aug-21</c:v>
                </c:pt>
                <c:pt idx="5">
                  <c:v>11-Sep-21</c:v>
                </c:pt>
                <c:pt idx="6">
                  <c:v>09-Oct-21</c:v>
                </c:pt>
                <c:pt idx="7">
                  <c:v> 6-Nov-21</c:v>
                </c:pt>
                <c:pt idx="8">
                  <c:v> 4-Dec-21</c:v>
                </c:pt>
                <c:pt idx="9">
                  <c:v>01-Jan-22</c:v>
                </c:pt>
                <c:pt idx="10">
                  <c:v> 29-Jan-22</c:v>
                </c:pt>
                <c:pt idx="11">
                  <c:v>26-Feb-22</c:v>
                </c:pt>
                <c:pt idx="12">
                  <c:v> 26-Mar-22</c:v>
                </c:pt>
                <c:pt idx="13">
                  <c:v>23-Apr-22</c:v>
                </c:pt>
              </c:strCache>
            </c:strRef>
          </c:cat>
          <c:val>
            <c:numRef>
              <c:f>Sheet1!$B$2:$B$66</c:f>
              <c:numCache>
                <c:formatCode>0.0%</c:formatCode>
                <c:ptCount val="14"/>
                <c:pt idx="0">
                  <c:v>-5.6462718866810868E-2</c:v>
                </c:pt>
                <c:pt idx="1">
                  <c:v>4.6590427784837019E-2</c:v>
                </c:pt>
                <c:pt idx="2">
                  <c:v>0.18278052223006358</c:v>
                </c:pt>
                <c:pt idx="3">
                  <c:v>0.13930909911944012</c:v>
                </c:pt>
                <c:pt idx="4">
                  <c:v>0.11278688524590152</c:v>
                </c:pt>
                <c:pt idx="5">
                  <c:v>9.8530682800345826E-2</c:v>
                </c:pt>
                <c:pt idx="6">
                  <c:v>8.2854100106496187E-2</c:v>
                </c:pt>
                <c:pt idx="7">
                  <c:v>6.7186183656276377E-2</c:v>
                </c:pt>
                <c:pt idx="8">
                  <c:v>5.3211390563292493E-2</c:v>
                </c:pt>
                <c:pt idx="9">
                  <c:v>5.3560307245173355E-2</c:v>
                </c:pt>
                <c:pt idx="10">
                  <c:v>6.7633880947301162E-2</c:v>
                </c:pt>
                <c:pt idx="11">
                  <c:v>8.1717149705818226E-2</c:v>
                </c:pt>
                <c:pt idx="12">
                  <c:v>8.2862113962592465E-2</c:v>
                </c:pt>
                <c:pt idx="13">
                  <c:v>5.9633027522935755E-2</c:v>
                </c:pt>
              </c:numCache>
            </c:numRef>
          </c:val>
          <c:smooth val="1"/>
          <c:extLst>
            <c:ext xmlns:c16="http://schemas.microsoft.com/office/drawing/2014/chart" uri="{C3380CC4-5D6E-409C-BE32-E72D297353CC}">
              <c16:uniqueId val="{00000000-2B7F-4242-9281-CF9A63A04573}"/>
            </c:ext>
          </c:extLst>
        </c:ser>
        <c:ser>
          <c:idx val="1"/>
          <c:order val="1"/>
          <c:tx>
            <c:strRef>
              <c:f>Sheet1!$C$1</c:f>
              <c:strCache>
                <c:ptCount val="1"/>
                <c:pt idx="0">
                  <c:v>Av Items in Basket</c:v>
                </c:pt>
              </c:strCache>
            </c:strRef>
          </c:tx>
          <c:spPr>
            <a:ln w="19050" cap="rnd">
              <a:solidFill>
                <a:srgbClr val="0056FF"/>
              </a:solidFill>
              <a:round/>
            </a:ln>
            <a:effectLst/>
          </c:spPr>
          <c:marker>
            <c:symbol val="none"/>
          </c:marker>
          <c:cat>
            <c:strRef>
              <c:f>Sheet1!$A$2:$A$66</c:f>
              <c:strCache>
                <c:ptCount val="14"/>
                <c:pt idx="0">
                  <c:v>24-Apr-21</c:v>
                </c:pt>
                <c:pt idx="1">
                  <c:v>22-May-21</c:v>
                </c:pt>
                <c:pt idx="2">
                  <c:v>19-Jun-21</c:v>
                </c:pt>
                <c:pt idx="3">
                  <c:v> 17-Jul-21</c:v>
                </c:pt>
                <c:pt idx="4">
                  <c:v>14-Aug-21</c:v>
                </c:pt>
                <c:pt idx="5">
                  <c:v>11-Sep-21</c:v>
                </c:pt>
                <c:pt idx="6">
                  <c:v>09-Oct-21</c:v>
                </c:pt>
                <c:pt idx="7">
                  <c:v> 6-Nov-21</c:v>
                </c:pt>
                <c:pt idx="8">
                  <c:v> 4-Dec-21</c:v>
                </c:pt>
                <c:pt idx="9">
                  <c:v>01-Jan-22</c:v>
                </c:pt>
                <c:pt idx="10">
                  <c:v> 29-Jan-22</c:v>
                </c:pt>
                <c:pt idx="11">
                  <c:v>26-Feb-22</c:v>
                </c:pt>
                <c:pt idx="12">
                  <c:v> 26-Mar-22</c:v>
                </c:pt>
                <c:pt idx="13">
                  <c:v>23-Apr-22</c:v>
                </c:pt>
              </c:strCache>
            </c:strRef>
          </c:cat>
          <c:val>
            <c:numRef>
              <c:f>Sheet1!$C$2:$C$66</c:f>
              <c:numCache>
                <c:formatCode>0.0%</c:formatCode>
                <c:ptCount val="14"/>
                <c:pt idx="0">
                  <c:v>4.7346938775510106E-2</c:v>
                </c:pt>
                <c:pt idx="1">
                  <c:v>-7.6409495548961481E-2</c:v>
                </c:pt>
                <c:pt idx="2">
                  <c:v>-0.16113416320885199</c:v>
                </c:pt>
                <c:pt idx="3">
                  <c:v>-0.14008620689655171</c:v>
                </c:pt>
                <c:pt idx="4">
                  <c:v>-0.11755840241145432</c:v>
                </c:pt>
                <c:pt idx="5">
                  <c:v>-9.6799375487900075E-2</c:v>
                </c:pt>
                <c:pt idx="6">
                  <c:v>-8.6576648133439238E-2</c:v>
                </c:pt>
                <c:pt idx="7">
                  <c:v>-8.5646312450436191E-2</c:v>
                </c:pt>
                <c:pt idx="8">
                  <c:v>-8.5443037974683556E-2</c:v>
                </c:pt>
                <c:pt idx="9">
                  <c:v>-8.7912087912088044E-2</c:v>
                </c:pt>
                <c:pt idx="10">
                  <c:v>-0.10347490347490351</c:v>
                </c:pt>
                <c:pt idx="11">
                  <c:v>-0.12178517397882005</c:v>
                </c:pt>
                <c:pt idx="12">
                  <c:v>-0.12944738834216507</c:v>
                </c:pt>
                <c:pt idx="13">
                  <c:v>-0.11145752143413867</c:v>
                </c:pt>
              </c:numCache>
            </c:numRef>
          </c:val>
          <c:smooth val="1"/>
          <c:extLst>
            <c:ext xmlns:c16="http://schemas.microsoft.com/office/drawing/2014/chart" uri="{C3380CC4-5D6E-409C-BE32-E72D297353CC}">
              <c16:uniqueId val="{00000001-2B7F-4242-9281-CF9A63A04573}"/>
            </c:ext>
          </c:extLst>
        </c:ser>
        <c:dLbls>
          <c:showLegendKey val="0"/>
          <c:showVal val="0"/>
          <c:showCatName val="0"/>
          <c:showSerName val="0"/>
          <c:showPercent val="0"/>
          <c:showBubbleSize val="0"/>
        </c:dLbls>
        <c:smooth val="0"/>
        <c:axId val="46216704"/>
        <c:axId val="51524736"/>
      </c:lineChart>
      <c:catAx>
        <c:axId val="46216704"/>
        <c:scaling>
          <c:orientation val="minMax"/>
        </c:scaling>
        <c:delete val="0"/>
        <c:axPos val="b"/>
        <c:numFmt formatCode="General" sourceLinked="1"/>
        <c:majorTickMark val="none"/>
        <c:minorTickMark val="none"/>
        <c:tickLblPos val="low"/>
        <c:spPr>
          <a:noFill/>
          <a:ln w="9525" cap="flat" cmpd="sng" algn="ctr">
            <a:solidFill>
              <a:schemeClr val="tx1"/>
            </a:solidFill>
            <a:round/>
          </a:ln>
          <a:effectLst/>
        </c:spPr>
        <c:txPr>
          <a:bodyPr rot="0" spcFirstLastPara="1" vertOverflow="ellipsis" vert="horz" wrap="square" anchor="ctr" anchorCtr="1"/>
          <a:lstStyle/>
          <a:p>
            <a:pPr>
              <a:defRPr sz="700" b="1" i="0" u="none" strike="noStrike" kern="1200" baseline="0">
                <a:solidFill>
                  <a:schemeClr val="tx1"/>
                </a:solidFill>
                <a:latin typeface="Montserrat" panose="00000500000000000000" pitchFamily="2" charset="0"/>
                <a:ea typeface="+mn-ea"/>
                <a:cs typeface="+mn-cs"/>
              </a:defRPr>
            </a:pPr>
            <a:endParaRPr lang="en-US"/>
          </a:p>
        </c:txPr>
        <c:crossAx val="51524736"/>
        <c:crosses val="autoZero"/>
        <c:auto val="1"/>
        <c:lblAlgn val="ctr"/>
        <c:lblOffset val="100"/>
        <c:noMultiLvlLbl val="0"/>
      </c:catAx>
      <c:valAx>
        <c:axId val="51524736"/>
        <c:scaling>
          <c:orientation val="minMax"/>
        </c:scaling>
        <c:delete val="0"/>
        <c:axPos val="l"/>
        <c:majorGridlines>
          <c:spPr>
            <a:ln w="9525" cap="flat" cmpd="sng" algn="ctr">
              <a:solidFill>
                <a:schemeClr val="tx2"/>
              </a:solidFill>
              <a:round/>
            </a:ln>
            <a:effectLst/>
          </c:spPr>
        </c:majorGridlines>
        <c:title>
          <c:tx>
            <c:rich>
              <a:bodyPr rot="0" vert="horz"/>
              <a:lstStyle/>
              <a:p>
                <a:pPr algn="l">
                  <a:defRPr sz="900">
                    <a:latin typeface="Montserrat" panose="00000500000000000000" pitchFamily="2" charset="0"/>
                  </a:defRPr>
                </a:pPr>
                <a:r>
                  <a:rPr lang="en-GB" sz="900" dirty="0">
                    <a:effectLst/>
                    <a:latin typeface="Montserrat" panose="00000500000000000000" pitchFamily="2" charset="0"/>
                  </a:rPr>
                  <a:t>12w/e % Growth</a:t>
                </a:r>
              </a:p>
            </c:rich>
          </c:tx>
          <c:layout>
            <c:manualLayout>
              <c:xMode val="edge"/>
              <c:yMode val="edge"/>
              <c:x val="1.8088700864518834E-2"/>
              <c:y val="2.0836792394650829E-2"/>
            </c:manualLayout>
          </c:layout>
          <c:overlay val="0"/>
        </c:title>
        <c:numFmt formatCode="0%" sourceLinked="0"/>
        <c:majorTickMark val="out"/>
        <c:minorTickMark val="none"/>
        <c:tickLblPos val="nextTo"/>
        <c:txPr>
          <a:bodyPr/>
          <a:lstStyle/>
          <a:p>
            <a:pPr>
              <a:defRPr>
                <a:latin typeface="Montserrat" panose="00000500000000000000" pitchFamily="2" charset="0"/>
              </a:defRPr>
            </a:pPr>
            <a:endParaRPr lang="en-US"/>
          </a:p>
        </c:txPr>
        <c:crossAx val="46216704"/>
        <c:crosses val="autoZero"/>
        <c:crossBetween val="between"/>
      </c:valAx>
      <c:spPr>
        <a:noFill/>
        <a:ln>
          <a:noFill/>
        </a:ln>
        <a:effectLst/>
      </c:spPr>
    </c:plotArea>
    <c:legend>
      <c:legendPos val="b"/>
      <c:layout>
        <c:manualLayout>
          <c:xMode val="edge"/>
          <c:yMode val="edge"/>
          <c:x val="0.76024875049687535"/>
          <c:y val="1.9865487976698185E-2"/>
          <c:w val="0.2386683012965112"/>
          <c:h val="0.11696657716592582"/>
        </c:manualLayout>
      </c:layout>
      <c:overlay val="0"/>
      <c:spPr>
        <a:noFill/>
        <a:ln>
          <a:noFill/>
        </a:ln>
        <a:effectLst/>
      </c:spPr>
      <c:txPr>
        <a:bodyPr rot="0" spcFirstLastPara="1" vertOverflow="ellipsis" vert="horz" wrap="square" anchor="ctr" anchorCtr="1"/>
        <a:lstStyle/>
        <a:p>
          <a:pPr>
            <a:defRPr sz="1000" b="0" i="0" u="none" strike="noStrike" kern="1200" baseline="0">
              <a:solidFill>
                <a:schemeClr val="tx1"/>
              </a:solidFill>
              <a:latin typeface="Montserrat" panose="00000500000000000000" pitchFamily="2" charset="0"/>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1">
    <c:autoUpdate val="0"/>
  </c:externalData>
  <c:userShapes r:id="rId2"/>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8342479356119995E-2"/>
          <c:y val="0.16804907124817531"/>
          <c:w val="0.90476350998223054"/>
          <c:h val="0.4215121198614406"/>
        </c:manualLayout>
      </c:layout>
      <c:barChart>
        <c:barDir val="col"/>
        <c:grouping val="clustered"/>
        <c:varyColors val="0"/>
        <c:ser>
          <c:idx val="0"/>
          <c:order val="0"/>
          <c:tx>
            <c:strRef>
              <c:f>Sheet1!$B$1</c:f>
              <c:strCache>
                <c:ptCount val="1"/>
                <c:pt idx="0">
                  <c:v>vs year ago</c:v>
                </c:pt>
              </c:strCache>
            </c:strRef>
          </c:tx>
          <c:spPr>
            <a:solidFill>
              <a:schemeClr val="accent1"/>
            </a:solidFill>
            <a:ln>
              <a:noFill/>
            </a:ln>
            <a:effectLst/>
          </c:spPr>
          <c:invertIfNegative val="0"/>
          <c:dLbls>
            <c:numFmt formatCode="0%" sourceLinked="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ontserrat" panose="00000500000000000000" pitchFamily="2" charset="0"/>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TOTAL STORE</c:v>
                </c:pt>
                <c:pt idx="1">
                  <c:v>TSR excl GM# &amp; Tobacco</c:v>
                </c:pt>
                <c:pt idx="2">
                  <c:v>Food &amp; Drink</c:v>
                </c:pt>
                <c:pt idx="3">
                  <c:v>Household/Pet/Health &amp; Beauty</c:v>
                </c:pt>
                <c:pt idx="4">
                  <c:v>Non Food/Tobacco</c:v>
                </c:pt>
              </c:strCache>
            </c:strRef>
          </c:cat>
          <c:val>
            <c:numRef>
              <c:f>Sheet1!$B$2:$B$6</c:f>
              <c:numCache>
                <c:formatCode>0.0%</c:formatCode>
                <c:ptCount val="5"/>
                <c:pt idx="0">
                  <c:v>-3.2046500531927591E-2</c:v>
                </c:pt>
                <c:pt idx="1">
                  <c:v>-1.9867627041286418E-2</c:v>
                </c:pt>
                <c:pt idx="2">
                  <c:v>-3.1668128758666758E-2</c:v>
                </c:pt>
                <c:pt idx="3">
                  <c:v>5.2293075917811738E-2</c:v>
                </c:pt>
                <c:pt idx="4">
                  <c:v>-1.9867627041286418E-2</c:v>
                </c:pt>
              </c:numCache>
            </c:numRef>
          </c:val>
          <c:extLst>
            <c:ext xmlns:c16="http://schemas.microsoft.com/office/drawing/2014/chart" uri="{C3380CC4-5D6E-409C-BE32-E72D297353CC}">
              <c16:uniqueId val="{00000000-E68B-4F84-BFC8-078DAC5BA2F0}"/>
            </c:ext>
          </c:extLst>
        </c:ser>
        <c:ser>
          <c:idx val="1"/>
          <c:order val="1"/>
          <c:tx>
            <c:strRef>
              <c:f>Sheet1!$C$1</c:f>
              <c:strCache>
                <c:ptCount val="1"/>
                <c:pt idx="0">
                  <c:v>vs 2 years ago</c:v>
                </c:pt>
              </c:strCache>
            </c:strRef>
          </c:tx>
          <c:spPr>
            <a:solidFill>
              <a:schemeClr val="tx2"/>
            </a:solidFill>
            <a:ln>
              <a:noFill/>
            </a:ln>
            <a:effectLst/>
          </c:spPr>
          <c:invertIfNegative val="0"/>
          <c:dLbls>
            <c:numFmt formatCode="0%" sourceLinked="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ontserrat" panose="00000500000000000000" pitchFamily="2" charset="0"/>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TOTAL STORE</c:v>
                </c:pt>
                <c:pt idx="1">
                  <c:v>TSR excl GM# &amp; Tobacco</c:v>
                </c:pt>
                <c:pt idx="2">
                  <c:v>Food &amp; Drink</c:v>
                </c:pt>
                <c:pt idx="3">
                  <c:v>Household/Pet/Health &amp; Beauty</c:v>
                </c:pt>
                <c:pt idx="4">
                  <c:v>Non Food/Tobacco</c:v>
                </c:pt>
              </c:strCache>
            </c:strRef>
          </c:cat>
          <c:val>
            <c:numRef>
              <c:f>Sheet1!$C$2:$C$6</c:f>
            </c:numRef>
          </c:val>
          <c:extLst>
            <c:ext xmlns:c16="http://schemas.microsoft.com/office/drawing/2014/chart" uri="{C3380CC4-5D6E-409C-BE32-E72D297353CC}">
              <c16:uniqueId val="{00000001-E68B-4F84-BFC8-078DAC5BA2F0}"/>
            </c:ext>
          </c:extLst>
        </c:ser>
        <c:ser>
          <c:idx val="2"/>
          <c:order val="2"/>
          <c:tx>
            <c:strRef>
              <c:f>Sheet1!$D$1</c:f>
              <c:strCache>
                <c:ptCount val="1"/>
                <c:pt idx="0">
                  <c:v>vs last month</c:v>
                </c:pt>
              </c:strCache>
            </c:strRef>
          </c:tx>
          <c:spPr>
            <a:solidFill>
              <a:schemeClr val="accent3"/>
            </a:solidFill>
            <a:ln>
              <a:noFill/>
            </a:ln>
            <a:effectLst/>
          </c:spPr>
          <c:invertIfNegative val="0"/>
          <c:dLbls>
            <c:dLbl>
              <c:idx val="1"/>
              <c:numFmt formatCode="0%" sourceLinked="0"/>
              <c:spPr>
                <a:noFill/>
                <a:ln>
                  <a:noFill/>
                </a:ln>
                <a:effectLst/>
              </c:spPr>
              <c:txPr>
                <a:bodyPr rot="0" spcFirstLastPara="1" vertOverflow="ellipsis" vert="horz" wrap="square" lIns="38100" tIns="19050" rIns="38100" bIns="19050" anchor="ctr" anchorCtr="1">
                  <a:noAutofit/>
                </a:bodyPr>
                <a:lstStyle/>
                <a:p>
                  <a:pPr>
                    <a:defRPr sz="900" b="0" i="0" u="none" strike="noStrike" kern="1200" baseline="0">
                      <a:solidFill>
                        <a:schemeClr val="tx1">
                          <a:lumMod val="75000"/>
                          <a:lumOff val="25000"/>
                        </a:schemeClr>
                      </a:solidFill>
                      <a:latin typeface="Montserrat" panose="00000500000000000000" pitchFamily="2" charset="0"/>
                      <a:ea typeface="+mn-ea"/>
                      <a:cs typeface="+mn-cs"/>
                    </a:defRPr>
                  </a:pPr>
                  <a:endParaRPr lang="en-US"/>
                </a:p>
              </c:txPr>
              <c:dLblPos val="outEnd"/>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4-82CB-4C0B-86C2-8D808F70F9D7}"/>
                </c:ext>
              </c:extLst>
            </c:dLbl>
            <c:numFmt formatCode="0%" sourceLinked="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ontserrat" panose="00000500000000000000" pitchFamily="2" charset="0"/>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TOTAL STORE</c:v>
                </c:pt>
                <c:pt idx="1">
                  <c:v>TSR excl GM# &amp; Tobacco</c:v>
                </c:pt>
                <c:pt idx="2">
                  <c:v>Food &amp; Drink</c:v>
                </c:pt>
                <c:pt idx="3">
                  <c:v>Household/Pet/Health &amp; Beauty</c:v>
                </c:pt>
                <c:pt idx="4">
                  <c:v>Non Food/Tobacco</c:v>
                </c:pt>
              </c:strCache>
            </c:strRef>
          </c:cat>
          <c:val>
            <c:numRef>
              <c:f>Sheet1!$D$2:$D$6</c:f>
              <c:numCache>
                <c:formatCode>0.0%</c:formatCode>
                <c:ptCount val="5"/>
                <c:pt idx="0">
                  <c:v>1.8661125423095504E-2</c:v>
                </c:pt>
                <c:pt idx="1">
                  <c:v>2.1439739623969167E-2</c:v>
                </c:pt>
                <c:pt idx="2">
                  <c:v>2.7152039613124623E-2</c:v>
                </c:pt>
                <c:pt idx="3">
                  <c:v>-9.5554769398495942E-3</c:v>
                </c:pt>
                <c:pt idx="4">
                  <c:v>2.1439739623969167E-2</c:v>
                </c:pt>
              </c:numCache>
            </c:numRef>
          </c:val>
          <c:extLst>
            <c:ext xmlns:c16="http://schemas.microsoft.com/office/drawing/2014/chart" uri="{C3380CC4-5D6E-409C-BE32-E72D297353CC}">
              <c16:uniqueId val="{00000001-82CB-4C0B-86C2-8D808F70F9D7}"/>
            </c:ext>
          </c:extLst>
        </c:ser>
        <c:dLbls>
          <c:dLblPos val="inEnd"/>
          <c:showLegendKey val="0"/>
          <c:showVal val="1"/>
          <c:showCatName val="0"/>
          <c:showSerName val="0"/>
          <c:showPercent val="0"/>
          <c:showBubbleSize val="0"/>
        </c:dLbls>
        <c:gapWidth val="125"/>
        <c:axId val="404478872"/>
        <c:axId val="404479656"/>
      </c:barChart>
      <c:catAx>
        <c:axId val="404478872"/>
        <c:scaling>
          <c:orientation val="minMax"/>
        </c:scaling>
        <c:delete val="0"/>
        <c:axPos val="b"/>
        <c:numFmt formatCode="General" sourceLinked="1"/>
        <c:majorTickMark val="none"/>
        <c:minorTickMark val="none"/>
        <c:tickLblPos val="low"/>
        <c:spPr>
          <a:noFill/>
          <a:ln w="9525" cap="flat" cmpd="sng" algn="ctr">
            <a:solidFill>
              <a:schemeClr val="tx1"/>
            </a:solidFill>
            <a:round/>
          </a:ln>
          <a:effectLst/>
        </c:spPr>
        <c:txPr>
          <a:bodyPr rot="-60000000" spcFirstLastPara="1" vertOverflow="ellipsis" vert="horz" wrap="square" anchor="ctr" anchorCtr="1"/>
          <a:lstStyle/>
          <a:p>
            <a:pPr>
              <a:defRPr sz="700" b="1" i="0" u="none" strike="noStrike" kern="1200" baseline="0">
                <a:solidFill>
                  <a:schemeClr val="tx1"/>
                </a:solidFill>
                <a:latin typeface="Montserrat" panose="00000500000000000000" pitchFamily="2" charset="0"/>
                <a:ea typeface="+mn-ea"/>
                <a:cs typeface="+mn-cs"/>
              </a:defRPr>
            </a:pPr>
            <a:endParaRPr lang="en-US"/>
          </a:p>
        </c:txPr>
        <c:crossAx val="404479656"/>
        <c:crosses val="autoZero"/>
        <c:auto val="1"/>
        <c:lblAlgn val="ctr"/>
        <c:lblOffset val="100"/>
        <c:noMultiLvlLbl val="0"/>
      </c:catAx>
      <c:valAx>
        <c:axId val="404479656"/>
        <c:scaling>
          <c:orientation val="minMax"/>
        </c:scaling>
        <c:delete val="1"/>
        <c:axPos val="l"/>
        <c:numFmt formatCode="0.0%" sourceLinked="1"/>
        <c:majorTickMark val="out"/>
        <c:minorTickMark val="none"/>
        <c:tickLblPos val="nextTo"/>
        <c:crossAx val="404478872"/>
        <c:crosses val="autoZero"/>
        <c:crossBetween val="between"/>
        <c:majorUnit val="0.25"/>
      </c:valAx>
      <c:spPr>
        <a:noFill/>
        <a:ln w="25400">
          <a:noFill/>
        </a:ln>
        <a:effectLst/>
      </c:spPr>
    </c:plotArea>
    <c:legend>
      <c:legendPos val="t"/>
      <c:layout>
        <c:manualLayout>
          <c:xMode val="edge"/>
          <c:yMode val="edge"/>
          <c:x val="0.22983223581059892"/>
          <c:y val="6.0542272160327378E-2"/>
          <c:w val="0.77016776418940103"/>
          <c:h val="7.2911214996232279E-2"/>
        </c:manualLayout>
      </c:layout>
      <c:overlay val="0"/>
      <c:spPr>
        <a:noFill/>
        <a:ln>
          <a:noFill/>
        </a:ln>
        <a:effectLst/>
      </c:spPr>
      <c:txPr>
        <a:bodyPr rot="0" spcFirstLastPara="1" vertOverflow="ellipsis" vert="horz" wrap="square" anchor="ctr" anchorCtr="1"/>
        <a:lstStyle/>
        <a:p>
          <a:pPr>
            <a:defRPr sz="900" b="0" i="0" u="none" strike="noStrike" kern="1200" baseline="0">
              <a:solidFill>
                <a:schemeClr val="tx1"/>
              </a:solidFill>
              <a:latin typeface="Montserrat" panose="00000500000000000000" pitchFamily="2" charset="0"/>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9218591954159651"/>
          <c:y val="6.0198442646938778E-2"/>
          <c:w val="0.70585692462459482"/>
          <c:h val="0.92023708871349719"/>
        </c:manualLayout>
      </c:layout>
      <c:barChart>
        <c:barDir val="bar"/>
        <c:grouping val="clustered"/>
        <c:varyColors val="0"/>
        <c:ser>
          <c:idx val="0"/>
          <c:order val="0"/>
          <c:tx>
            <c:strRef>
              <c:f>Sheet1!$B$1</c:f>
              <c:strCache>
                <c:ptCount val="1"/>
                <c:pt idx="0">
                  <c:v>vs year ago</c:v>
                </c:pt>
              </c:strCache>
            </c:strRef>
          </c:tx>
          <c:spPr>
            <a:solidFill>
              <a:schemeClr val="accent1"/>
            </a:solidFill>
            <a:ln>
              <a:noFill/>
            </a:ln>
            <a:effectLst/>
          </c:spPr>
          <c:invertIfNegative val="0"/>
          <c:dLbls>
            <c:numFmt formatCode="0%" sourceLinked="0"/>
            <c:spPr>
              <a:noFill/>
              <a:ln>
                <a:noFill/>
              </a:ln>
              <a:effectLst/>
            </c:spPr>
            <c:txPr>
              <a:bodyPr rot="0" spcFirstLastPara="1" vertOverflow="ellipsis" vert="horz" wrap="square" lIns="38100" tIns="19050" rIns="38100" bIns="19050" anchor="ctr" anchorCtr="1">
                <a:spAutoFit/>
              </a:bodyPr>
              <a:lstStyle/>
              <a:p>
                <a:pPr>
                  <a:defRPr sz="700" b="0" i="0" u="none" strike="noStrike" kern="1200" baseline="0">
                    <a:solidFill>
                      <a:schemeClr val="tx1">
                        <a:lumMod val="75000"/>
                        <a:lumOff val="25000"/>
                      </a:schemeClr>
                    </a:solidFill>
                    <a:latin typeface="Montserrat" panose="00000500000000000000" pitchFamily="2" charset="0"/>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Sheet1!$A$2:$A$16</c:f>
              <c:strCache>
                <c:ptCount val="15"/>
                <c:pt idx="0">
                  <c:v>Impulse*</c:v>
                </c:pt>
                <c:pt idx="1">
                  <c:v>BWS</c:v>
                </c:pt>
                <c:pt idx="2">
                  <c:v>Meat, Fish &amp; Poultry</c:v>
                </c:pt>
                <c:pt idx="3">
                  <c:v>Frozen</c:v>
                </c:pt>
                <c:pt idx="4">
                  <c:v>Soft Drinks</c:v>
                </c:pt>
                <c:pt idx="5">
                  <c:v>Non Food#</c:v>
                </c:pt>
                <c:pt idx="6">
                  <c:v>Bakery</c:v>
                </c:pt>
                <c:pt idx="7">
                  <c:v>Convenience</c:v>
                </c:pt>
                <c:pt idx="8">
                  <c:v>Dairy</c:v>
                </c:pt>
                <c:pt idx="9">
                  <c:v>Pet</c:v>
                </c:pt>
                <c:pt idx="10">
                  <c:v>HBA~</c:v>
                </c:pt>
                <c:pt idx="11">
                  <c:v>Household</c:v>
                </c:pt>
                <c:pt idx="12">
                  <c:v>Tobacco</c:v>
                </c:pt>
                <c:pt idx="13">
                  <c:v>Produce </c:v>
                </c:pt>
                <c:pt idx="14">
                  <c:v>Packaged Grocery</c:v>
                </c:pt>
              </c:strCache>
            </c:strRef>
          </c:cat>
          <c:val>
            <c:numRef>
              <c:f>Sheet1!$B$2:$B$16</c:f>
              <c:numCache>
                <c:formatCode>0.0%</c:formatCode>
                <c:ptCount val="15"/>
                <c:pt idx="0">
                  <c:v>0.22059929262728817</c:v>
                </c:pt>
                <c:pt idx="1">
                  <c:v>-0.15915320373348885</c:v>
                </c:pt>
                <c:pt idx="2">
                  <c:v>-7.7901146506945573E-2</c:v>
                </c:pt>
                <c:pt idx="3">
                  <c:v>-7.4900866882528838E-2</c:v>
                </c:pt>
                <c:pt idx="4">
                  <c:v>3.3019992265039599E-2</c:v>
                </c:pt>
                <c:pt idx="5">
                  <c:v>-0.15655031980266954</c:v>
                </c:pt>
                <c:pt idx="6">
                  <c:v>3.070762608850286E-2</c:v>
                </c:pt>
                <c:pt idx="7">
                  <c:v>2.0473078143009804E-2</c:v>
                </c:pt>
                <c:pt idx="8">
                  <c:v>-1.4221858322892689E-2</c:v>
                </c:pt>
                <c:pt idx="9">
                  <c:v>0.13623231362530497</c:v>
                </c:pt>
                <c:pt idx="10">
                  <c:v>8.2573937211604775E-2</c:v>
                </c:pt>
                <c:pt idx="11">
                  <c:v>-2.4548321632211434E-2</c:v>
                </c:pt>
                <c:pt idx="12">
                  <c:v>-3.0046686387017574E-2</c:v>
                </c:pt>
                <c:pt idx="13">
                  <c:v>-7.6250936363182253E-2</c:v>
                </c:pt>
                <c:pt idx="14">
                  <c:v>-2.0081756627911451E-2</c:v>
                </c:pt>
              </c:numCache>
            </c:numRef>
          </c:val>
          <c:extLst>
            <c:ext xmlns:c16="http://schemas.microsoft.com/office/drawing/2014/chart" uri="{C3380CC4-5D6E-409C-BE32-E72D297353CC}">
              <c16:uniqueId val="{00000000-DA3E-4612-908A-DE664A6E660D}"/>
            </c:ext>
          </c:extLst>
        </c:ser>
        <c:ser>
          <c:idx val="1"/>
          <c:order val="1"/>
          <c:tx>
            <c:strRef>
              <c:f>Sheet1!$C$1</c:f>
              <c:strCache>
                <c:ptCount val="1"/>
                <c:pt idx="0">
                  <c:v>vs 2 years ago</c:v>
                </c:pt>
              </c:strCache>
            </c:strRef>
          </c:tx>
          <c:spPr>
            <a:solidFill>
              <a:schemeClr val="tx2"/>
            </a:solidFill>
            <a:ln>
              <a:noFill/>
            </a:ln>
            <a:effectLst/>
          </c:spPr>
          <c:invertIfNegative val="0"/>
          <c:dLbls>
            <c:numFmt formatCode="0%" sourceLinked="0"/>
            <c:spPr>
              <a:noFill/>
              <a:ln>
                <a:noFill/>
              </a:ln>
              <a:effectLst/>
            </c:spPr>
            <c:txPr>
              <a:bodyPr rot="0" spcFirstLastPara="1" vertOverflow="ellipsis" vert="horz" wrap="square" lIns="38100" tIns="19050" rIns="38100" bIns="19050" anchor="ctr" anchorCtr="1">
                <a:spAutoFit/>
              </a:bodyPr>
              <a:lstStyle/>
              <a:p>
                <a:pPr>
                  <a:defRPr sz="700" b="0" i="0" u="none" strike="noStrike" kern="1200" baseline="0">
                    <a:solidFill>
                      <a:schemeClr val="tx1">
                        <a:lumMod val="75000"/>
                        <a:lumOff val="25000"/>
                      </a:schemeClr>
                    </a:solidFill>
                    <a:latin typeface="Montserrat" panose="00000500000000000000" pitchFamily="2" charset="0"/>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Sheet1!$A$2:$A$16</c:f>
              <c:strCache>
                <c:ptCount val="15"/>
                <c:pt idx="0">
                  <c:v>Impulse*</c:v>
                </c:pt>
                <c:pt idx="1">
                  <c:v>BWS</c:v>
                </c:pt>
                <c:pt idx="2">
                  <c:v>Meat, Fish &amp; Poultry</c:v>
                </c:pt>
                <c:pt idx="3">
                  <c:v>Frozen</c:v>
                </c:pt>
                <c:pt idx="4">
                  <c:v>Soft Drinks</c:v>
                </c:pt>
                <c:pt idx="5">
                  <c:v>Non Food#</c:v>
                </c:pt>
                <c:pt idx="6">
                  <c:v>Bakery</c:v>
                </c:pt>
                <c:pt idx="7">
                  <c:v>Convenience</c:v>
                </c:pt>
                <c:pt idx="8">
                  <c:v>Dairy</c:v>
                </c:pt>
                <c:pt idx="9">
                  <c:v>Pet</c:v>
                </c:pt>
                <c:pt idx="10">
                  <c:v>HBA~</c:v>
                </c:pt>
                <c:pt idx="11">
                  <c:v>Household</c:v>
                </c:pt>
                <c:pt idx="12">
                  <c:v>Tobacco</c:v>
                </c:pt>
                <c:pt idx="13">
                  <c:v>Produce </c:v>
                </c:pt>
                <c:pt idx="14">
                  <c:v>Packaged Grocery</c:v>
                </c:pt>
              </c:strCache>
            </c:strRef>
          </c:cat>
          <c:val>
            <c:numRef>
              <c:f>Sheet1!$C$2:$C$16</c:f>
            </c:numRef>
          </c:val>
          <c:extLst>
            <c:ext xmlns:c16="http://schemas.microsoft.com/office/drawing/2014/chart" uri="{C3380CC4-5D6E-409C-BE32-E72D297353CC}">
              <c16:uniqueId val="{00000001-DA3E-4612-908A-DE664A6E660D}"/>
            </c:ext>
          </c:extLst>
        </c:ser>
        <c:ser>
          <c:idx val="2"/>
          <c:order val="2"/>
          <c:tx>
            <c:strRef>
              <c:f>Sheet1!$D$1</c:f>
              <c:strCache>
                <c:ptCount val="1"/>
                <c:pt idx="0">
                  <c:v>vs Prev month</c:v>
                </c:pt>
              </c:strCache>
            </c:strRef>
          </c:tx>
          <c:spPr>
            <a:solidFill>
              <a:schemeClr val="accent3"/>
            </a:solidFill>
            <a:ln>
              <a:noFill/>
            </a:ln>
            <a:effectLst/>
          </c:spPr>
          <c:invertIfNegative val="0"/>
          <c:dLbls>
            <c:numFmt formatCode="0%" sourceLinked="0"/>
            <c:spPr>
              <a:noFill/>
              <a:ln>
                <a:noFill/>
              </a:ln>
              <a:effectLst/>
            </c:spPr>
            <c:txPr>
              <a:bodyPr rot="0" spcFirstLastPara="1" vertOverflow="ellipsis" vert="horz" wrap="square" lIns="38100" tIns="19050" rIns="38100" bIns="19050" anchor="ctr" anchorCtr="1">
                <a:spAutoFit/>
              </a:bodyPr>
              <a:lstStyle/>
              <a:p>
                <a:pPr>
                  <a:defRPr sz="700" b="0" i="0" u="none" strike="noStrike" kern="1200" baseline="0">
                    <a:solidFill>
                      <a:schemeClr val="tx1">
                        <a:lumMod val="75000"/>
                        <a:lumOff val="25000"/>
                      </a:schemeClr>
                    </a:solidFill>
                    <a:latin typeface="Montserrat" panose="00000500000000000000" pitchFamily="2" charset="0"/>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Sheet1!$A$2:$A$16</c:f>
              <c:strCache>
                <c:ptCount val="15"/>
                <c:pt idx="0">
                  <c:v>Impulse*</c:v>
                </c:pt>
                <c:pt idx="1">
                  <c:v>BWS</c:v>
                </c:pt>
                <c:pt idx="2">
                  <c:v>Meat, Fish &amp; Poultry</c:v>
                </c:pt>
                <c:pt idx="3">
                  <c:v>Frozen</c:v>
                </c:pt>
                <c:pt idx="4">
                  <c:v>Soft Drinks</c:v>
                </c:pt>
                <c:pt idx="5">
                  <c:v>Non Food#</c:v>
                </c:pt>
                <c:pt idx="6">
                  <c:v>Bakery</c:v>
                </c:pt>
                <c:pt idx="7">
                  <c:v>Convenience</c:v>
                </c:pt>
                <c:pt idx="8">
                  <c:v>Dairy</c:v>
                </c:pt>
                <c:pt idx="9">
                  <c:v>Pet</c:v>
                </c:pt>
                <c:pt idx="10">
                  <c:v>HBA~</c:v>
                </c:pt>
                <c:pt idx="11">
                  <c:v>Household</c:v>
                </c:pt>
                <c:pt idx="12">
                  <c:v>Tobacco</c:v>
                </c:pt>
                <c:pt idx="13">
                  <c:v>Produce </c:v>
                </c:pt>
                <c:pt idx="14">
                  <c:v>Packaged Grocery</c:v>
                </c:pt>
              </c:strCache>
            </c:strRef>
          </c:cat>
          <c:val>
            <c:numRef>
              <c:f>Sheet1!$D$2:$D$16</c:f>
              <c:numCache>
                <c:formatCode>0.0%</c:formatCode>
                <c:ptCount val="15"/>
                <c:pt idx="0">
                  <c:v>0.23165380270277747</c:v>
                </c:pt>
                <c:pt idx="1">
                  <c:v>7.8214042627962943E-2</c:v>
                </c:pt>
                <c:pt idx="2">
                  <c:v>4.77361051930425E-2</c:v>
                </c:pt>
                <c:pt idx="3">
                  <c:v>3.2865745584164774E-2</c:v>
                </c:pt>
                <c:pt idx="4">
                  <c:v>2.9352940414560269E-2</c:v>
                </c:pt>
                <c:pt idx="5">
                  <c:v>1.011313479981224E-2</c:v>
                </c:pt>
                <c:pt idx="6">
                  <c:v>-2.9395841377486409E-3</c:v>
                </c:pt>
                <c:pt idx="7">
                  <c:v>-3.0006377793160288E-3</c:v>
                </c:pt>
                <c:pt idx="8">
                  <c:v>-3.1339228295877986E-3</c:v>
                </c:pt>
                <c:pt idx="9">
                  <c:v>-3.3936209093791136E-3</c:v>
                </c:pt>
                <c:pt idx="10">
                  <c:v>-9.5891446754968745E-3</c:v>
                </c:pt>
                <c:pt idx="11">
                  <c:v>-1.1956095701874614E-2</c:v>
                </c:pt>
                <c:pt idx="12">
                  <c:v>-1.3023278198797117E-2</c:v>
                </c:pt>
                <c:pt idx="13">
                  <c:v>-2.3967791444631681E-2</c:v>
                </c:pt>
                <c:pt idx="14">
                  <c:v>-4.1161109917778993E-2</c:v>
                </c:pt>
              </c:numCache>
            </c:numRef>
          </c:val>
          <c:extLst>
            <c:ext xmlns:c16="http://schemas.microsoft.com/office/drawing/2014/chart" uri="{C3380CC4-5D6E-409C-BE32-E72D297353CC}">
              <c16:uniqueId val="{00000001-79A4-4F12-AF53-FBD24D49C882}"/>
            </c:ext>
          </c:extLst>
        </c:ser>
        <c:dLbls>
          <c:dLblPos val="inEnd"/>
          <c:showLegendKey val="0"/>
          <c:showVal val="1"/>
          <c:showCatName val="0"/>
          <c:showSerName val="0"/>
          <c:showPercent val="0"/>
          <c:showBubbleSize val="0"/>
        </c:dLbls>
        <c:gapWidth val="125"/>
        <c:axId val="404480832"/>
        <c:axId val="404481616"/>
      </c:barChart>
      <c:catAx>
        <c:axId val="404480832"/>
        <c:scaling>
          <c:orientation val="maxMin"/>
        </c:scaling>
        <c:delete val="0"/>
        <c:axPos val="l"/>
        <c:numFmt formatCode="General" sourceLinked="1"/>
        <c:majorTickMark val="none"/>
        <c:minorTickMark val="none"/>
        <c:tickLblPos val="low"/>
        <c:spPr>
          <a:noFill/>
          <a:ln w="9525" cap="flat" cmpd="sng" algn="ctr">
            <a:solidFill>
              <a:schemeClr val="tx1"/>
            </a:solidFill>
            <a:round/>
          </a:ln>
          <a:effectLst/>
        </c:spPr>
        <c:txPr>
          <a:bodyPr rot="-60000000" spcFirstLastPara="1" vertOverflow="ellipsis" vert="horz" wrap="square" anchor="ctr" anchorCtr="1"/>
          <a:lstStyle/>
          <a:p>
            <a:pPr>
              <a:defRPr sz="700" b="0" i="0" u="none" strike="noStrike" kern="1200" baseline="0">
                <a:solidFill>
                  <a:schemeClr val="tx1"/>
                </a:solidFill>
                <a:latin typeface="Montserrat" panose="00000500000000000000" pitchFamily="2" charset="0"/>
                <a:ea typeface="+mn-ea"/>
                <a:cs typeface="+mn-cs"/>
              </a:defRPr>
            </a:pPr>
            <a:endParaRPr lang="en-US"/>
          </a:p>
        </c:txPr>
        <c:crossAx val="404481616"/>
        <c:crosses val="autoZero"/>
        <c:auto val="1"/>
        <c:lblAlgn val="ctr"/>
        <c:lblOffset val="100"/>
        <c:noMultiLvlLbl val="0"/>
      </c:catAx>
      <c:valAx>
        <c:axId val="404481616"/>
        <c:scaling>
          <c:orientation val="minMax"/>
          <c:max val="0.30000000000000004"/>
          <c:min val="-0.4"/>
        </c:scaling>
        <c:delete val="1"/>
        <c:axPos val="t"/>
        <c:majorGridlines>
          <c:spPr>
            <a:ln w="9525" cap="flat" cmpd="sng" algn="ctr">
              <a:solidFill>
                <a:schemeClr val="tx2"/>
              </a:solidFill>
              <a:round/>
            </a:ln>
            <a:effectLst/>
          </c:spPr>
        </c:majorGridlines>
        <c:numFmt formatCode="0.0%" sourceLinked="1"/>
        <c:majorTickMark val="out"/>
        <c:minorTickMark val="none"/>
        <c:tickLblPos val="nextTo"/>
        <c:crossAx val="404480832"/>
        <c:crosses val="autoZero"/>
        <c:crossBetween val="between"/>
        <c:majorUnit val="0.1"/>
      </c:valAx>
      <c:spPr>
        <a:noFill/>
        <a:ln>
          <a:noFill/>
        </a:ln>
        <a:effectLst/>
      </c:spPr>
    </c:plotArea>
    <c:legend>
      <c:legendPos val="tr"/>
      <c:layout>
        <c:manualLayout>
          <c:xMode val="edge"/>
          <c:yMode val="edge"/>
          <c:x val="0.32872833931109818"/>
          <c:y val="0.81025853816089333"/>
          <c:w val="0.20522176885937038"/>
          <c:h val="0.11838219327169013"/>
        </c:manualLayout>
      </c:layout>
      <c:overlay val="0"/>
      <c:spPr>
        <a:noFill/>
        <a:ln>
          <a:noFill/>
        </a:ln>
        <a:effectLst/>
      </c:spPr>
      <c:txPr>
        <a:bodyPr rot="0" spcFirstLastPara="1" vertOverflow="ellipsis" vert="horz" wrap="square" anchor="b" anchorCtr="0"/>
        <a:lstStyle/>
        <a:p>
          <a:pPr>
            <a:defRPr sz="700" b="0" i="0" u="none" strike="noStrike" kern="1200" baseline="0">
              <a:solidFill>
                <a:schemeClr val="tx1"/>
              </a:solidFill>
              <a:latin typeface="Montserrat" panose="00000500000000000000" pitchFamily="2" charset="0"/>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3.892659021878165E-2"/>
          <c:y val="1.2064951785875775E-2"/>
          <c:w val="0.96107340978121836"/>
          <c:h val="0.58483022580724353"/>
        </c:manualLayout>
      </c:layout>
      <c:barChart>
        <c:barDir val="col"/>
        <c:grouping val="clustered"/>
        <c:varyColors val="0"/>
        <c:ser>
          <c:idx val="0"/>
          <c:order val="0"/>
          <c:tx>
            <c:strRef>
              <c:f>Sheet1!$B$1</c:f>
              <c:strCache>
                <c:ptCount val="1"/>
                <c:pt idx="0">
                  <c:v>GB</c:v>
                </c:pt>
              </c:strCache>
            </c:strRef>
          </c:tx>
          <c:spPr>
            <a:solidFill>
              <a:srgbClr val="00F000"/>
            </a:solidFill>
          </c:spPr>
          <c:invertIfNegative val="1"/>
          <c:dPt>
            <c:idx val="0"/>
            <c:invertIfNegative val="1"/>
            <c:bubble3D val="0"/>
            <c:extLst>
              <c:ext xmlns:c16="http://schemas.microsoft.com/office/drawing/2014/chart" uri="{C3380CC4-5D6E-409C-BE32-E72D297353CC}">
                <c16:uniqueId val="{00000001-6B65-4B0C-BC93-826B78D99838}"/>
              </c:ext>
            </c:extLst>
          </c:dPt>
          <c:dPt>
            <c:idx val="1"/>
            <c:invertIfNegative val="1"/>
            <c:bubble3D val="0"/>
            <c:extLst>
              <c:ext xmlns:c16="http://schemas.microsoft.com/office/drawing/2014/chart" uri="{C3380CC4-5D6E-409C-BE32-E72D297353CC}">
                <c16:uniqueId val="{00000003-6B65-4B0C-BC93-826B78D99838}"/>
              </c:ext>
            </c:extLst>
          </c:dPt>
          <c:dPt>
            <c:idx val="2"/>
            <c:invertIfNegative val="1"/>
            <c:bubble3D val="0"/>
            <c:extLst>
              <c:ext xmlns:c16="http://schemas.microsoft.com/office/drawing/2014/chart" uri="{C3380CC4-5D6E-409C-BE32-E72D297353CC}">
                <c16:uniqueId val="{00000005-6B65-4B0C-BC93-826B78D99838}"/>
              </c:ext>
            </c:extLst>
          </c:dPt>
          <c:dPt>
            <c:idx val="3"/>
            <c:invertIfNegative val="1"/>
            <c:bubble3D val="0"/>
            <c:extLst>
              <c:ext xmlns:c16="http://schemas.microsoft.com/office/drawing/2014/chart" uri="{C3380CC4-5D6E-409C-BE32-E72D297353CC}">
                <c16:uniqueId val="{00000007-6B65-4B0C-BC93-826B78D99838}"/>
              </c:ext>
            </c:extLst>
          </c:dPt>
          <c:dPt>
            <c:idx val="4"/>
            <c:invertIfNegative val="1"/>
            <c:bubble3D val="0"/>
            <c:extLst>
              <c:ext xmlns:c16="http://schemas.microsoft.com/office/drawing/2014/chart" uri="{C3380CC4-5D6E-409C-BE32-E72D297353CC}">
                <c16:uniqueId val="{00000009-6B65-4B0C-BC93-826B78D99838}"/>
              </c:ext>
            </c:extLst>
          </c:dPt>
          <c:dPt>
            <c:idx val="5"/>
            <c:invertIfNegative val="0"/>
            <c:bubble3D val="0"/>
            <c:spPr>
              <a:solidFill>
                <a:srgbClr val="00F000"/>
              </a:solidFill>
            </c:spPr>
            <c:extLst>
              <c:ext xmlns:c16="http://schemas.microsoft.com/office/drawing/2014/chart" uri="{C3380CC4-5D6E-409C-BE32-E72D297353CC}">
                <c16:uniqueId val="{0000000B-6B65-4B0C-BC93-826B78D99838}"/>
              </c:ext>
            </c:extLst>
          </c:dPt>
          <c:dPt>
            <c:idx val="6"/>
            <c:invertIfNegative val="1"/>
            <c:bubble3D val="0"/>
            <c:extLst>
              <c:ext xmlns:c16="http://schemas.microsoft.com/office/drawing/2014/chart" uri="{C3380CC4-5D6E-409C-BE32-E72D297353CC}">
                <c16:uniqueId val="{0000000D-6B65-4B0C-BC93-826B78D99838}"/>
              </c:ext>
            </c:extLst>
          </c:dPt>
          <c:dPt>
            <c:idx val="7"/>
            <c:invertIfNegative val="1"/>
            <c:bubble3D val="0"/>
            <c:extLst>
              <c:ext xmlns:c16="http://schemas.microsoft.com/office/drawing/2014/chart" uri="{C3380CC4-5D6E-409C-BE32-E72D297353CC}">
                <c16:uniqueId val="{0000000F-6B65-4B0C-BC93-826B78D99838}"/>
              </c:ext>
            </c:extLst>
          </c:dPt>
          <c:dPt>
            <c:idx val="8"/>
            <c:invertIfNegative val="1"/>
            <c:bubble3D val="0"/>
            <c:extLst>
              <c:ext xmlns:c16="http://schemas.microsoft.com/office/drawing/2014/chart" uri="{C3380CC4-5D6E-409C-BE32-E72D297353CC}">
                <c16:uniqueId val="{00000011-6B65-4B0C-BC93-826B78D99838}"/>
              </c:ext>
            </c:extLst>
          </c:dPt>
          <c:dPt>
            <c:idx val="9"/>
            <c:invertIfNegative val="1"/>
            <c:bubble3D val="0"/>
            <c:extLst>
              <c:ext xmlns:c16="http://schemas.microsoft.com/office/drawing/2014/chart" uri="{C3380CC4-5D6E-409C-BE32-E72D297353CC}">
                <c16:uniqueId val="{00000013-6B65-4B0C-BC93-826B78D99838}"/>
              </c:ext>
            </c:extLst>
          </c:dPt>
          <c:dPt>
            <c:idx val="10"/>
            <c:invertIfNegative val="0"/>
            <c:bubble3D val="0"/>
            <c:spPr>
              <a:solidFill>
                <a:schemeClr val="bg1">
                  <a:lumMod val="50000"/>
                </a:schemeClr>
              </a:solidFill>
            </c:spPr>
            <c:extLst>
              <c:ext xmlns:c16="http://schemas.microsoft.com/office/drawing/2014/chart" uri="{C3380CC4-5D6E-409C-BE32-E72D297353CC}">
                <c16:uniqueId val="{00000015-812A-480B-B333-94C132AA3928}"/>
              </c:ext>
            </c:extLst>
          </c:dPt>
          <c:dPt>
            <c:idx val="12"/>
            <c:invertIfNegative val="1"/>
            <c:bubble3D val="0"/>
            <c:spPr>
              <a:solidFill>
                <a:srgbClr val="00F000"/>
              </a:solidFill>
            </c:spPr>
            <c:extLst>
              <c:ext xmlns:c16="http://schemas.microsoft.com/office/drawing/2014/chart" uri="{C3380CC4-5D6E-409C-BE32-E72D297353CC}">
                <c16:uniqueId val="{0000000E-B289-473F-BFAB-6E51048588FB}"/>
              </c:ext>
            </c:extLst>
          </c:dPt>
          <c:dLbls>
            <c:spPr>
              <a:noFill/>
              <a:ln>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chemeClr val="tx1"/>
                    </a:solidFill>
                    <a:latin typeface="Montserrat" panose="00000500000000000000" pitchFamily="2" charset="0"/>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Sheet1!$A$2:$A$17</c:f>
              <c:strCache>
                <c:ptCount val="16"/>
                <c:pt idx="0">
                  <c:v>GB</c:v>
                </c:pt>
                <c:pt idx="1">
                  <c:v>Supermarkets</c:v>
                </c:pt>
                <c:pt idx="2">
                  <c:v>Convenience</c:v>
                </c:pt>
                <c:pt idx="4">
                  <c:v>Grocery Multiples</c:v>
                </c:pt>
                <c:pt idx="5">
                  <c:v>Chemists</c:v>
                </c:pt>
                <c:pt idx="7">
                  <c:v>Independents</c:v>
                </c:pt>
                <c:pt idx="8">
                  <c:v>Symbols</c:v>
                </c:pt>
                <c:pt idx="9">
                  <c:v>Convenience Multiples</c:v>
                </c:pt>
                <c:pt idx="10">
                  <c:v>Multiple Forecourts</c:v>
                </c:pt>
                <c:pt idx="12">
                  <c:v>*Discounters</c:v>
                </c:pt>
                <c:pt idx="13">
                  <c:v>**Value Retailers</c:v>
                </c:pt>
                <c:pt idx="14">
                  <c:v>*Online</c:v>
                </c:pt>
                <c:pt idx="15">
                  <c:v>*Bricks &amp; Mortar</c:v>
                </c:pt>
              </c:strCache>
            </c:strRef>
          </c:cat>
          <c:val>
            <c:numRef>
              <c:f>Sheet1!$B$2:$B$17</c:f>
              <c:numCache>
                <c:formatCode>0.0%</c:formatCode>
                <c:ptCount val="16"/>
                <c:pt idx="0">
                  <c:v>-3.3000000000000002E-2</c:v>
                </c:pt>
                <c:pt idx="1">
                  <c:v>-4.3004190940616804E-2</c:v>
                </c:pt>
                <c:pt idx="2">
                  <c:v>-7.2432169922478362E-3</c:v>
                </c:pt>
                <c:pt idx="4">
                  <c:v>-3.2046500531927591E-2</c:v>
                </c:pt>
                <c:pt idx="5">
                  <c:v>0.16900534897536423</c:v>
                </c:pt>
                <c:pt idx="7">
                  <c:v>-5.4496362512684193E-2</c:v>
                </c:pt>
                <c:pt idx="8">
                  <c:v>-7.0177904774361144E-2</c:v>
                </c:pt>
                <c:pt idx="9">
                  <c:v>-3.9547055679703513E-2</c:v>
                </c:pt>
                <c:pt idx="10">
                  <c:v>-8.717946763891482E-3</c:v>
                </c:pt>
                <c:pt idx="12">
                  <c:v>6.105817378657008E-2</c:v>
                </c:pt>
                <c:pt idx="13">
                  <c:v>-7.6769386132225059E-2</c:v>
                </c:pt>
                <c:pt idx="14">
                  <c:v>-0.18505609875072482</c:v>
                </c:pt>
                <c:pt idx="15">
                  <c:v>8.4183008266172088E-3</c:v>
                </c:pt>
              </c:numCache>
            </c:numRef>
          </c:val>
          <c:extLst>
            <c:ext xmlns:c14="http://schemas.microsoft.com/office/drawing/2007/8/2/chart" uri="{6F2FDCE9-48DA-4B69-8628-5D25D57E5C99}">
              <c14:invertSolidFillFmt>
                <c14:spPr xmlns:c14="http://schemas.microsoft.com/office/drawing/2007/8/2/chart">
                  <a:solidFill>
                    <a:srgbClr val="7F7F7F"/>
                  </a:solidFill>
                </c14:spPr>
              </c14:invertSolidFillFmt>
            </c:ext>
            <c:ext xmlns:c16="http://schemas.microsoft.com/office/drawing/2014/chart" uri="{C3380CC4-5D6E-409C-BE32-E72D297353CC}">
              <c16:uniqueId val="{00000014-6B65-4B0C-BC93-826B78D99838}"/>
            </c:ext>
          </c:extLst>
        </c:ser>
        <c:dLbls>
          <c:dLblPos val="inEnd"/>
          <c:showLegendKey val="0"/>
          <c:showVal val="1"/>
          <c:showCatName val="0"/>
          <c:showSerName val="0"/>
          <c:showPercent val="0"/>
          <c:showBubbleSize val="0"/>
        </c:dLbls>
        <c:gapWidth val="125"/>
        <c:axId val="145143296"/>
        <c:axId val="145151104"/>
      </c:barChart>
      <c:catAx>
        <c:axId val="145143296"/>
        <c:scaling>
          <c:orientation val="minMax"/>
        </c:scaling>
        <c:delete val="0"/>
        <c:axPos val="b"/>
        <c:numFmt formatCode="General" sourceLinked="1"/>
        <c:majorTickMark val="none"/>
        <c:minorTickMark val="none"/>
        <c:tickLblPos val="low"/>
        <c:spPr>
          <a:noFill/>
          <a:ln w="9525" cap="flat" cmpd="sng" algn="ctr">
            <a:solidFill>
              <a:schemeClr val="tx1"/>
            </a:solidFill>
            <a:round/>
          </a:ln>
          <a:effectLst/>
        </c:spPr>
        <c:txPr>
          <a:bodyPr rot="-60000000" spcFirstLastPara="1" vertOverflow="ellipsis" vert="horz" wrap="square" anchor="ctr" anchorCtr="1"/>
          <a:lstStyle/>
          <a:p>
            <a:pPr>
              <a:defRPr sz="1000" b="1" i="0" u="none" strike="noStrike" kern="1200" baseline="0">
                <a:solidFill>
                  <a:schemeClr val="tx1"/>
                </a:solidFill>
                <a:latin typeface="Montserrat" panose="00000500000000000000" pitchFamily="2" charset="0"/>
                <a:ea typeface="+mn-ea"/>
                <a:cs typeface="+mn-cs"/>
              </a:defRPr>
            </a:pPr>
            <a:endParaRPr lang="en-US"/>
          </a:p>
        </c:txPr>
        <c:crossAx val="145151104"/>
        <c:crosses val="autoZero"/>
        <c:auto val="1"/>
        <c:lblAlgn val="ctr"/>
        <c:lblOffset val="100"/>
        <c:noMultiLvlLbl val="0"/>
      </c:catAx>
      <c:valAx>
        <c:axId val="145151104"/>
        <c:scaling>
          <c:orientation val="minMax"/>
          <c:max val="0.25"/>
          <c:min val="-0.25"/>
        </c:scaling>
        <c:delete val="1"/>
        <c:axPos val="r"/>
        <c:numFmt formatCode="0.0%" sourceLinked="1"/>
        <c:majorTickMark val="out"/>
        <c:minorTickMark val="none"/>
        <c:tickLblPos val="nextTo"/>
        <c:crossAx val="145143296"/>
        <c:crosses val="max"/>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1">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8469523224503754E-3"/>
          <c:y val="8.1181963141033105E-3"/>
          <c:w val="0.96107340978121836"/>
          <c:h val="0.58483022580724353"/>
        </c:manualLayout>
      </c:layout>
      <c:barChart>
        <c:barDir val="col"/>
        <c:grouping val="clustered"/>
        <c:varyColors val="0"/>
        <c:ser>
          <c:idx val="0"/>
          <c:order val="0"/>
          <c:tx>
            <c:strRef>
              <c:f>Sheet1!$B$1</c:f>
              <c:strCache>
                <c:ptCount val="1"/>
                <c:pt idx="0">
                  <c:v>GB</c:v>
                </c:pt>
              </c:strCache>
            </c:strRef>
          </c:tx>
          <c:spPr>
            <a:solidFill>
              <a:srgbClr val="00F000"/>
            </a:solidFill>
          </c:spPr>
          <c:invertIfNegative val="1"/>
          <c:dPt>
            <c:idx val="0"/>
            <c:invertIfNegative val="1"/>
            <c:bubble3D val="0"/>
            <c:extLst>
              <c:ext xmlns:c16="http://schemas.microsoft.com/office/drawing/2014/chart" uri="{C3380CC4-5D6E-409C-BE32-E72D297353CC}">
                <c16:uniqueId val="{00000001-6B65-4B0C-BC93-826B78D99838}"/>
              </c:ext>
            </c:extLst>
          </c:dPt>
          <c:dPt>
            <c:idx val="1"/>
            <c:invertIfNegative val="1"/>
            <c:bubble3D val="0"/>
            <c:extLst>
              <c:ext xmlns:c16="http://schemas.microsoft.com/office/drawing/2014/chart" uri="{C3380CC4-5D6E-409C-BE32-E72D297353CC}">
                <c16:uniqueId val="{00000003-6B65-4B0C-BC93-826B78D99838}"/>
              </c:ext>
            </c:extLst>
          </c:dPt>
          <c:dPt>
            <c:idx val="2"/>
            <c:invertIfNegative val="1"/>
            <c:bubble3D val="0"/>
            <c:extLst>
              <c:ext xmlns:c16="http://schemas.microsoft.com/office/drawing/2014/chart" uri="{C3380CC4-5D6E-409C-BE32-E72D297353CC}">
                <c16:uniqueId val="{00000005-6B65-4B0C-BC93-826B78D99838}"/>
              </c:ext>
            </c:extLst>
          </c:dPt>
          <c:dPt>
            <c:idx val="3"/>
            <c:invertIfNegative val="1"/>
            <c:bubble3D val="0"/>
            <c:extLst>
              <c:ext xmlns:c16="http://schemas.microsoft.com/office/drawing/2014/chart" uri="{C3380CC4-5D6E-409C-BE32-E72D297353CC}">
                <c16:uniqueId val="{00000007-6B65-4B0C-BC93-826B78D99838}"/>
              </c:ext>
            </c:extLst>
          </c:dPt>
          <c:dPt>
            <c:idx val="4"/>
            <c:invertIfNegative val="1"/>
            <c:bubble3D val="0"/>
            <c:extLst>
              <c:ext xmlns:c16="http://schemas.microsoft.com/office/drawing/2014/chart" uri="{C3380CC4-5D6E-409C-BE32-E72D297353CC}">
                <c16:uniqueId val="{00000009-6B65-4B0C-BC93-826B78D99838}"/>
              </c:ext>
            </c:extLst>
          </c:dPt>
          <c:dPt>
            <c:idx val="5"/>
            <c:invertIfNegative val="1"/>
            <c:bubble3D val="0"/>
            <c:spPr>
              <a:solidFill>
                <a:srgbClr val="00F000"/>
              </a:solidFill>
            </c:spPr>
            <c:extLst>
              <c:ext xmlns:c16="http://schemas.microsoft.com/office/drawing/2014/chart" uri="{C3380CC4-5D6E-409C-BE32-E72D297353CC}">
                <c16:uniqueId val="{0000000B-6B65-4B0C-BC93-826B78D99838}"/>
              </c:ext>
            </c:extLst>
          </c:dPt>
          <c:dPt>
            <c:idx val="6"/>
            <c:invertIfNegative val="1"/>
            <c:bubble3D val="0"/>
            <c:extLst>
              <c:ext xmlns:c16="http://schemas.microsoft.com/office/drawing/2014/chart" uri="{C3380CC4-5D6E-409C-BE32-E72D297353CC}">
                <c16:uniqueId val="{0000000D-6B65-4B0C-BC93-826B78D99838}"/>
              </c:ext>
            </c:extLst>
          </c:dPt>
          <c:dPt>
            <c:idx val="7"/>
            <c:invertIfNegative val="1"/>
            <c:bubble3D val="0"/>
            <c:extLst>
              <c:ext xmlns:c16="http://schemas.microsoft.com/office/drawing/2014/chart" uri="{C3380CC4-5D6E-409C-BE32-E72D297353CC}">
                <c16:uniqueId val="{0000000F-6B65-4B0C-BC93-826B78D99838}"/>
              </c:ext>
            </c:extLst>
          </c:dPt>
          <c:dPt>
            <c:idx val="8"/>
            <c:invertIfNegative val="1"/>
            <c:bubble3D val="0"/>
            <c:extLst>
              <c:ext xmlns:c16="http://schemas.microsoft.com/office/drawing/2014/chart" uri="{C3380CC4-5D6E-409C-BE32-E72D297353CC}">
                <c16:uniqueId val="{00000011-6B65-4B0C-BC93-826B78D99838}"/>
              </c:ext>
            </c:extLst>
          </c:dPt>
          <c:dPt>
            <c:idx val="9"/>
            <c:invertIfNegative val="1"/>
            <c:bubble3D val="0"/>
            <c:extLst>
              <c:ext xmlns:c16="http://schemas.microsoft.com/office/drawing/2014/chart" uri="{C3380CC4-5D6E-409C-BE32-E72D297353CC}">
                <c16:uniqueId val="{00000013-6B65-4B0C-BC93-826B78D99838}"/>
              </c:ext>
            </c:extLst>
          </c:dPt>
          <c:dPt>
            <c:idx val="10"/>
            <c:invertIfNegative val="1"/>
            <c:bubble3D val="0"/>
            <c:spPr>
              <a:solidFill>
                <a:srgbClr val="00F000"/>
              </a:solidFill>
            </c:spPr>
            <c:extLst>
              <c:ext xmlns:c16="http://schemas.microsoft.com/office/drawing/2014/chart" uri="{C3380CC4-5D6E-409C-BE32-E72D297353CC}">
                <c16:uniqueId val="{00000015-812A-480B-B333-94C132AA3928}"/>
              </c:ext>
            </c:extLst>
          </c:dPt>
          <c:dPt>
            <c:idx val="12"/>
            <c:invertIfNegative val="1"/>
            <c:bubble3D val="0"/>
            <c:spPr>
              <a:solidFill>
                <a:srgbClr val="00F000"/>
              </a:solidFill>
            </c:spPr>
            <c:extLst>
              <c:ext xmlns:c16="http://schemas.microsoft.com/office/drawing/2014/chart" uri="{C3380CC4-5D6E-409C-BE32-E72D297353CC}">
                <c16:uniqueId val="{0000000E-B289-473F-BFAB-6E51048588FB}"/>
              </c:ext>
            </c:extLst>
          </c:dPt>
          <c:dLbls>
            <c:spPr>
              <a:noFill/>
              <a:ln>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chemeClr val="tx1"/>
                    </a:solidFill>
                    <a:latin typeface="Montserrat" panose="00000500000000000000" pitchFamily="2" charset="0"/>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Sheet1!$A$2:$A$17</c:f>
              <c:strCache>
                <c:ptCount val="16"/>
                <c:pt idx="0">
                  <c:v>GB</c:v>
                </c:pt>
                <c:pt idx="1">
                  <c:v>Supermarkets</c:v>
                </c:pt>
                <c:pt idx="2">
                  <c:v>Convenience</c:v>
                </c:pt>
                <c:pt idx="4">
                  <c:v>Grocery Multiples</c:v>
                </c:pt>
                <c:pt idx="5">
                  <c:v>Chemists</c:v>
                </c:pt>
                <c:pt idx="7">
                  <c:v>Independents</c:v>
                </c:pt>
                <c:pt idx="8">
                  <c:v>Symbols</c:v>
                </c:pt>
                <c:pt idx="9">
                  <c:v>Convenience Multiples</c:v>
                </c:pt>
                <c:pt idx="10">
                  <c:v>Multiple Forecourts</c:v>
                </c:pt>
                <c:pt idx="12">
                  <c:v>*Discounters</c:v>
                </c:pt>
                <c:pt idx="13">
                  <c:v>**Value Retailers</c:v>
                </c:pt>
                <c:pt idx="14">
                  <c:v>*Online</c:v>
                </c:pt>
                <c:pt idx="15">
                  <c:v>*Bricks &amp; Mortar</c:v>
                </c:pt>
              </c:strCache>
            </c:strRef>
          </c:cat>
          <c:val>
            <c:numRef>
              <c:f>Sheet1!$B$2:$B$17</c:f>
              <c:numCache>
                <c:formatCode>0.0%</c:formatCode>
                <c:ptCount val="16"/>
                <c:pt idx="0">
                  <c:v>-3.4954224097870412E-2</c:v>
                </c:pt>
                <c:pt idx="1">
                  <c:v>-5.4431113515706842E-2</c:v>
                </c:pt>
                <c:pt idx="2">
                  <c:v>2.0964314454306798E-2</c:v>
                </c:pt>
                <c:pt idx="4">
                  <c:v>-3.9346551185679868E-2</c:v>
                </c:pt>
                <c:pt idx="5">
                  <c:v>0.18309411173920087</c:v>
                </c:pt>
                <c:pt idx="7">
                  <c:v>-2.3452284496897291E-2</c:v>
                </c:pt>
                <c:pt idx="8">
                  <c:v>-4.7567830252318588E-2</c:v>
                </c:pt>
                <c:pt idx="9">
                  <c:v>-3.4804928392257239E-2</c:v>
                </c:pt>
                <c:pt idx="10">
                  <c:v>8.7656262678716512E-2</c:v>
                </c:pt>
                <c:pt idx="12">
                  <c:v>5.6014495700459355E-2</c:v>
                </c:pt>
                <c:pt idx="13">
                  <c:v>-2.8445728643140766E-2</c:v>
                </c:pt>
                <c:pt idx="14">
                  <c:v>-0.20031274875409655</c:v>
                </c:pt>
                <c:pt idx="15">
                  <c:v>4.4456410002087221E-3</c:v>
                </c:pt>
              </c:numCache>
            </c:numRef>
          </c:val>
          <c:extLst>
            <c:ext xmlns:c14="http://schemas.microsoft.com/office/drawing/2007/8/2/chart" uri="{6F2FDCE9-48DA-4B69-8628-5D25D57E5C99}">
              <c14:invertSolidFillFmt>
                <c14:spPr xmlns:c14="http://schemas.microsoft.com/office/drawing/2007/8/2/chart">
                  <a:solidFill>
                    <a:srgbClr val="7F7F7F"/>
                  </a:solidFill>
                </c14:spPr>
              </c14:invertSolidFillFmt>
            </c:ext>
            <c:ext xmlns:c16="http://schemas.microsoft.com/office/drawing/2014/chart" uri="{C3380CC4-5D6E-409C-BE32-E72D297353CC}">
              <c16:uniqueId val="{00000014-6B65-4B0C-BC93-826B78D99838}"/>
            </c:ext>
          </c:extLst>
        </c:ser>
        <c:dLbls>
          <c:dLblPos val="inEnd"/>
          <c:showLegendKey val="0"/>
          <c:showVal val="1"/>
          <c:showCatName val="0"/>
          <c:showSerName val="0"/>
          <c:showPercent val="0"/>
          <c:showBubbleSize val="0"/>
        </c:dLbls>
        <c:gapWidth val="125"/>
        <c:axId val="145143296"/>
        <c:axId val="145151104"/>
      </c:barChart>
      <c:catAx>
        <c:axId val="145143296"/>
        <c:scaling>
          <c:orientation val="minMax"/>
        </c:scaling>
        <c:delete val="0"/>
        <c:axPos val="b"/>
        <c:numFmt formatCode="General" sourceLinked="1"/>
        <c:majorTickMark val="none"/>
        <c:minorTickMark val="none"/>
        <c:tickLblPos val="low"/>
        <c:spPr>
          <a:noFill/>
          <a:ln w="9525" cap="flat" cmpd="sng" algn="ctr">
            <a:solidFill>
              <a:schemeClr val="tx1"/>
            </a:solidFill>
            <a:round/>
          </a:ln>
          <a:effectLst/>
        </c:spPr>
        <c:txPr>
          <a:bodyPr rot="-60000000" spcFirstLastPara="1" vertOverflow="ellipsis" vert="horz" wrap="square" anchor="ctr" anchorCtr="1"/>
          <a:lstStyle/>
          <a:p>
            <a:pPr>
              <a:defRPr sz="1000" b="1" i="0" u="none" strike="noStrike" kern="1200" baseline="0">
                <a:solidFill>
                  <a:schemeClr val="tx1"/>
                </a:solidFill>
                <a:latin typeface="Montserrat" panose="00000500000000000000" pitchFamily="2" charset="0"/>
                <a:ea typeface="+mn-ea"/>
                <a:cs typeface="+mn-cs"/>
              </a:defRPr>
            </a:pPr>
            <a:endParaRPr lang="en-US"/>
          </a:p>
        </c:txPr>
        <c:crossAx val="145151104"/>
        <c:crosses val="autoZero"/>
        <c:auto val="1"/>
        <c:lblAlgn val="ctr"/>
        <c:lblOffset val="100"/>
        <c:noMultiLvlLbl val="0"/>
      </c:catAx>
      <c:valAx>
        <c:axId val="145151104"/>
        <c:scaling>
          <c:orientation val="minMax"/>
          <c:min val="-0.30000000000000004"/>
        </c:scaling>
        <c:delete val="1"/>
        <c:axPos val="r"/>
        <c:numFmt formatCode="0.0%" sourceLinked="1"/>
        <c:majorTickMark val="out"/>
        <c:minorTickMark val="none"/>
        <c:tickLblPos val="nextTo"/>
        <c:crossAx val="145143296"/>
        <c:crosses val="max"/>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1">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3.5387809289801498E-3"/>
          <c:y val="4.7424151595188438E-2"/>
          <c:w val="0.96107340978121836"/>
          <c:h val="0.58483022580724353"/>
        </c:manualLayout>
      </c:layout>
      <c:barChart>
        <c:barDir val="col"/>
        <c:grouping val="clustered"/>
        <c:varyColors val="0"/>
        <c:ser>
          <c:idx val="0"/>
          <c:order val="0"/>
          <c:tx>
            <c:strRef>
              <c:f>Sheet1!$B$1</c:f>
              <c:strCache>
                <c:ptCount val="1"/>
                <c:pt idx="0">
                  <c:v>UK</c:v>
                </c:pt>
              </c:strCache>
            </c:strRef>
          </c:tx>
          <c:spPr>
            <a:solidFill>
              <a:schemeClr val="accent1"/>
            </a:solidFill>
            <a:ln>
              <a:noFill/>
            </a:ln>
            <a:effectLst/>
          </c:spPr>
          <c:invertIfNegative val="0"/>
          <c:dPt>
            <c:idx val="0"/>
            <c:invertIfNegative val="0"/>
            <c:bubble3D val="0"/>
            <c:extLst>
              <c:ext xmlns:c16="http://schemas.microsoft.com/office/drawing/2014/chart" uri="{C3380CC4-5D6E-409C-BE32-E72D297353CC}">
                <c16:uniqueId val="{00000001-6B65-4B0C-BC93-826B78D99838}"/>
              </c:ext>
            </c:extLst>
          </c:dPt>
          <c:dPt>
            <c:idx val="1"/>
            <c:invertIfNegative val="0"/>
            <c:bubble3D val="0"/>
            <c:extLst>
              <c:ext xmlns:c16="http://schemas.microsoft.com/office/drawing/2014/chart" uri="{C3380CC4-5D6E-409C-BE32-E72D297353CC}">
                <c16:uniqueId val="{00000003-6B65-4B0C-BC93-826B78D99838}"/>
              </c:ext>
            </c:extLst>
          </c:dPt>
          <c:dPt>
            <c:idx val="2"/>
            <c:invertIfNegative val="0"/>
            <c:bubble3D val="0"/>
            <c:extLst>
              <c:ext xmlns:c16="http://schemas.microsoft.com/office/drawing/2014/chart" uri="{C3380CC4-5D6E-409C-BE32-E72D297353CC}">
                <c16:uniqueId val="{00000005-6B65-4B0C-BC93-826B78D99838}"/>
              </c:ext>
            </c:extLst>
          </c:dPt>
          <c:dPt>
            <c:idx val="3"/>
            <c:invertIfNegative val="0"/>
            <c:bubble3D val="0"/>
            <c:extLst>
              <c:ext xmlns:c16="http://schemas.microsoft.com/office/drawing/2014/chart" uri="{C3380CC4-5D6E-409C-BE32-E72D297353CC}">
                <c16:uniqueId val="{00000007-6B65-4B0C-BC93-826B78D99838}"/>
              </c:ext>
            </c:extLst>
          </c:dPt>
          <c:dPt>
            <c:idx val="4"/>
            <c:invertIfNegative val="0"/>
            <c:bubble3D val="0"/>
            <c:extLst>
              <c:ext xmlns:c16="http://schemas.microsoft.com/office/drawing/2014/chart" uri="{C3380CC4-5D6E-409C-BE32-E72D297353CC}">
                <c16:uniqueId val="{00000009-6B65-4B0C-BC93-826B78D99838}"/>
              </c:ext>
            </c:extLst>
          </c:dPt>
          <c:dPt>
            <c:idx val="5"/>
            <c:invertIfNegative val="0"/>
            <c:bubble3D val="0"/>
            <c:spPr>
              <a:solidFill>
                <a:schemeClr val="bg1">
                  <a:lumMod val="50000"/>
                </a:schemeClr>
              </a:solidFill>
              <a:ln>
                <a:noFill/>
              </a:ln>
              <a:effectLst/>
            </c:spPr>
            <c:extLst>
              <c:ext xmlns:c16="http://schemas.microsoft.com/office/drawing/2014/chart" uri="{C3380CC4-5D6E-409C-BE32-E72D297353CC}">
                <c16:uniqueId val="{0000000B-6B65-4B0C-BC93-826B78D99838}"/>
              </c:ext>
            </c:extLst>
          </c:dPt>
          <c:dPt>
            <c:idx val="6"/>
            <c:invertIfNegative val="0"/>
            <c:bubble3D val="0"/>
            <c:extLst>
              <c:ext xmlns:c16="http://schemas.microsoft.com/office/drawing/2014/chart" uri="{C3380CC4-5D6E-409C-BE32-E72D297353CC}">
                <c16:uniqueId val="{0000000D-6B65-4B0C-BC93-826B78D99838}"/>
              </c:ext>
            </c:extLst>
          </c:dPt>
          <c:dPt>
            <c:idx val="7"/>
            <c:invertIfNegative val="0"/>
            <c:bubble3D val="0"/>
            <c:spPr>
              <a:solidFill>
                <a:schemeClr val="bg1">
                  <a:lumMod val="50000"/>
                </a:schemeClr>
              </a:solidFill>
              <a:ln>
                <a:noFill/>
              </a:ln>
              <a:effectLst/>
            </c:spPr>
            <c:extLst>
              <c:ext xmlns:c16="http://schemas.microsoft.com/office/drawing/2014/chart" uri="{C3380CC4-5D6E-409C-BE32-E72D297353CC}">
                <c16:uniqueId val="{0000000F-6B65-4B0C-BC93-826B78D99838}"/>
              </c:ext>
            </c:extLst>
          </c:dPt>
          <c:dPt>
            <c:idx val="8"/>
            <c:invertIfNegative val="0"/>
            <c:bubble3D val="0"/>
            <c:extLst>
              <c:ext xmlns:c16="http://schemas.microsoft.com/office/drawing/2014/chart" uri="{C3380CC4-5D6E-409C-BE32-E72D297353CC}">
                <c16:uniqueId val="{00000011-6B65-4B0C-BC93-826B78D99838}"/>
              </c:ext>
            </c:extLst>
          </c:dPt>
          <c:dPt>
            <c:idx val="9"/>
            <c:invertIfNegative val="0"/>
            <c:bubble3D val="0"/>
            <c:extLst>
              <c:ext xmlns:c16="http://schemas.microsoft.com/office/drawing/2014/chart" uri="{C3380CC4-5D6E-409C-BE32-E72D297353CC}">
                <c16:uniqueId val="{00000013-6B65-4B0C-BC93-826B78D99838}"/>
              </c:ext>
            </c:extLst>
          </c:dPt>
          <c:dPt>
            <c:idx val="10"/>
            <c:invertIfNegative val="0"/>
            <c:bubble3D val="0"/>
            <c:extLst>
              <c:ext xmlns:c16="http://schemas.microsoft.com/office/drawing/2014/chart" uri="{C3380CC4-5D6E-409C-BE32-E72D297353CC}">
                <c16:uniqueId val="{00000015-812A-480B-B333-94C132AA3928}"/>
              </c:ext>
            </c:extLst>
          </c:dPt>
          <c:dPt>
            <c:idx val="11"/>
            <c:invertIfNegative val="0"/>
            <c:bubble3D val="0"/>
            <c:extLst>
              <c:ext xmlns:c16="http://schemas.microsoft.com/office/drawing/2014/chart" uri="{C3380CC4-5D6E-409C-BE32-E72D297353CC}">
                <c16:uniqueId val="{00000000-6AB0-4945-8308-219870CA889A}"/>
              </c:ext>
            </c:extLst>
          </c:dPt>
          <c:dPt>
            <c:idx val="12"/>
            <c:invertIfNegative val="0"/>
            <c:bubble3D val="0"/>
            <c:spPr>
              <a:solidFill>
                <a:schemeClr val="bg1">
                  <a:lumMod val="50000"/>
                </a:schemeClr>
              </a:solidFill>
              <a:ln>
                <a:noFill/>
              </a:ln>
              <a:effectLst/>
            </c:spPr>
            <c:extLst>
              <c:ext xmlns:c16="http://schemas.microsoft.com/office/drawing/2014/chart" uri="{C3380CC4-5D6E-409C-BE32-E72D297353CC}">
                <c16:uniqueId val="{0000000E-5199-412D-8C69-F8E3C0FDF239}"/>
              </c:ext>
            </c:extLst>
          </c:dPt>
          <c:dPt>
            <c:idx val="13"/>
            <c:invertIfNegative val="0"/>
            <c:bubble3D val="0"/>
            <c:spPr>
              <a:solidFill>
                <a:schemeClr val="bg1">
                  <a:lumMod val="50000"/>
                </a:schemeClr>
              </a:solidFill>
              <a:ln>
                <a:noFill/>
              </a:ln>
              <a:effectLst/>
            </c:spPr>
            <c:extLst>
              <c:ext xmlns:c16="http://schemas.microsoft.com/office/drawing/2014/chart" uri="{C3380CC4-5D6E-409C-BE32-E72D297353CC}">
                <c16:uniqueId val="{00000000-6A5B-4B01-AD77-9BB57C16BE01}"/>
              </c:ext>
            </c:extLst>
          </c:dPt>
          <c:dPt>
            <c:idx val="14"/>
            <c:invertIfNegative val="0"/>
            <c:bubble3D val="0"/>
            <c:spPr>
              <a:solidFill>
                <a:schemeClr val="bg1">
                  <a:lumMod val="50000"/>
                </a:schemeClr>
              </a:solidFill>
              <a:ln>
                <a:noFill/>
              </a:ln>
              <a:effectLst/>
            </c:spPr>
            <c:extLst>
              <c:ext xmlns:c16="http://schemas.microsoft.com/office/drawing/2014/chart" uri="{C3380CC4-5D6E-409C-BE32-E72D297353CC}">
                <c16:uniqueId val="{0000000F-5199-412D-8C69-F8E3C0FDF239}"/>
              </c:ext>
            </c:extLst>
          </c:dPt>
          <c:dLbls>
            <c:dLbl>
              <c:idx val="13"/>
              <c:numFmt formatCode="0%" sourceLinked="0"/>
              <c:spPr>
                <a:noFill/>
                <a:ln>
                  <a:noFill/>
                </a:ln>
                <a:effectLst/>
              </c:spPr>
              <c:txPr>
                <a:bodyPr rot="0" vert="horz"/>
                <a:lstStyle/>
                <a:p>
                  <a:pPr>
                    <a:defRPr/>
                  </a:pPr>
                  <a:endParaRPr lang="en-US"/>
                </a:p>
              </c:txPr>
              <c:dLblPos val="outEnd"/>
              <c:showLegendKey val="0"/>
              <c:showVal val="1"/>
              <c:showCatName val="0"/>
              <c:showSerName val="0"/>
              <c:showPercent val="0"/>
              <c:showBubbleSize val="0"/>
              <c:extLst>
                <c:ext xmlns:c16="http://schemas.microsoft.com/office/drawing/2014/chart" uri="{C3380CC4-5D6E-409C-BE32-E72D297353CC}">
                  <c16:uniqueId val="{00000000-6A5B-4B01-AD77-9BB57C16BE01}"/>
                </c:ext>
              </c:extLst>
            </c:dLbl>
            <c:numFmt formatCode="0.0%" sourceLinked="0"/>
            <c:spPr>
              <a:noFill/>
              <a:ln>
                <a:noFill/>
              </a:ln>
              <a:effectLst/>
            </c:spPr>
            <c:txPr>
              <a:bodyPr rot="0" vert="horz"/>
              <a:lstStyle/>
              <a:p>
                <a:pPr>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Sheet1!$A$2:$A$17</c:f>
              <c:strCache>
                <c:ptCount val="16"/>
                <c:pt idx="0">
                  <c:v>GB</c:v>
                </c:pt>
                <c:pt idx="1">
                  <c:v>Supermarkets</c:v>
                </c:pt>
                <c:pt idx="2">
                  <c:v>Convenience</c:v>
                </c:pt>
                <c:pt idx="3">
                  <c:v> </c:v>
                </c:pt>
                <c:pt idx="4">
                  <c:v>Grocery Multiples</c:v>
                </c:pt>
                <c:pt idx="5">
                  <c:v>Chemists</c:v>
                </c:pt>
                <c:pt idx="7">
                  <c:v>Independents</c:v>
                </c:pt>
                <c:pt idx="8">
                  <c:v>Symbols</c:v>
                </c:pt>
                <c:pt idx="9">
                  <c:v>Convenience Multiples</c:v>
                </c:pt>
                <c:pt idx="10">
                  <c:v>Multiple Forecourts</c:v>
                </c:pt>
                <c:pt idx="12">
                  <c:v>*Discounters</c:v>
                </c:pt>
                <c:pt idx="13">
                  <c:v>**Value Retailers</c:v>
                </c:pt>
                <c:pt idx="14">
                  <c:v>*Online</c:v>
                </c:pt>
                <c:pt idx="15">
                  <c:v>*Bricks &amp; Mortar</c:v>
                </c:pt>
              </c:strCache>
            </c:strRef>
          </c:cat>
          <c:val>
            <c:numRef>
              <c:f>Sheet1!$B$2:$B$17</c:f>
              <c:numCache>
                <c:formatCode>0.0%</c:formatCode>
                <c:ptCount val="16"/>
                <c:pt idx="0">
                  <c:v>1.6824142513915508E-2</c:v>
                </c:pt>
                <c:pt idx="1">
                  <c:v>1.803656360659045E-2</c:v>
                </c:pt>
                <c:pt idx="2">
                  <c:v>1.3657605458364364E-2</c:v>
                </c:pt>
                <c:pt idx="4">
                  <c:v>1.8661125423095504E-2</c:v>
                </c:pt>
                <c:pt idx="5">
                  <c:v>-9.9315549739672493E-3</c:v>
                </c:pt>
                <c:pt idx="7">
                  <c:v>-1.3512753565206315E-2</c:v>
                </c:pt>
                <c:pt idx="8">
                  <c:v>1.4746823187948621E-2</c:v>
                </c:pt>
                <c:pt idx="9">
                  <c:v>4.2998263968082151E-2</c:v>
                </c:pt>
                <c:pt idx="10">
                  <c:v>2.6517817278755018E-3</c:v>
                </c:pt>
                <c:pt idx="12">
                  <c:v>-4.1821177382373786E-2</c:v>
                </c:pt>
                <c:pt idx="13">
                  <c:v>-3.9246053049177609E-2</c:v>
                </c:pt>
                <c:pt idx="14">
                  <c:v>-3.2605474935160195E-2</c:v>
                </c:pt>
                <c:pt idx="15">
                  <c:v>1.9533373358618933E-2</c:v>
                </c:pt>
              </c:numCache>
            </c:numRef>
          </c:val>
          <c:extLst>
            <c:ext xmlns:c16="http://schemas.microsoft.com/office/drawing/2014/chart" uri="{C3380CC4-5D6E-409C-BE32-E72D297353CC}">
              <c16:uniqueId val="{00000014-6B65-4B0C-BC93-826B78D99838}"/>
            </c:ext>
          </c:extLst>
        </c:ser>
        <c:dLbls>
          <c:dLblPos val="inEnd"/>
          <c:showLegendKey val="0"/>
          <c:showVal val="1"/>
          <c:showCatName val="0"/>
          <c:showSerName val="0"/>
          <c:showPercent val="0"/>
          <c:showBubbleSize val="0"/>
        </c:dLbls>
        <c:gapWidth val="125"/>
        <c:axId val="145143296"/>
        <c:axId val="145151104"/>
      </c:barChart>
      <c:catAx>
        <c:axId val="145143296"/>
        <c:scaling>
          <c:orientation val="minMax"/>
        </c:scaling>
        <c:delete val="0"/>
        <c:axPos val="b"/>
        <c:numFmt formatCode="General" sourceLinked="1"/>
        <c:majorTickMark val="none"/>
        <c:minorTickMark val="none"/>
        <c:tickLblPos val="low"/>
        <c:spPr>
          <a:noFill/>
          <a:ln w="9525" cap="flat" cmpd="sng" algn="ctr">
            <a:solidFill>
              <a:schemeClr val="tx1"/>
            </a:solidFill>
            <a:round/>
          </a:ln>
          <a:effectLst/>
        </c:spPr>
        <c:txPr>
          <a:bodyPr rot="-60000000" vert="horz"/>
          <a:lstStyle/>
          <a:p>
            <a:pPr>
              <a:defRPr sz="900" b="1"/>
            </a:pPr>
            <a:endParaRPr lang="en-US"/>
          </a:p>
        </c:txPr>
        <c:crossAx val="145151104"/>
        <c:crosses val="autoZero"/>
        <c:auto val="1"/>
        <c:lblAlgn val="ctr"/>
        <c:lblOffset val="100"/>
        <c:noMultiLvlLbl val="0"/>
      </c:catAx>
      <c:valAx>
        <c:axId val="145151104"/>
        <c:scaling>
          <c:orientation val="minMax"/>
        </c:scaling>
        <c:delete val="1"/>
        <c:axPos val="r"/>
        <c:numFmt formatCode="0.0%" sourceLinked="1"/>
        <c:majorTickMark val="out"/>
        <c:minorTickMark val="none"/>
        <c:tickLblPos val="nextTo"/>
        <c:crossAx val="145143296"/>
        <c:crosses val="max"/>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latin typeface="Montserrat" panose="00000500000000000000" pitchFamily="2" charset="0"/>
        </a:defRPr>
      </a:pPr>
      <a:endParaRPr lang="en-US"/>
    </a:p>
  </c:txPr>
  <c:externalData r:id="rId1">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7.5890239527773143E-2"/>
          <c:y val="0.15053309773546641"/>
          <c:w val="0.87967786038055329"/>
          <c:h val="0.55233791678840161"/>
        </c:manualLayout>
      </c:layout>
      <c:barChart>
        <c:barDir val="col"/>
        <c:grouping val="clustered"/>
        <c:varyColors val="0"/>
        <c:ser>
          <c:idx val="0"/>
          <c:order val="0"/>
          <c:tx>
            <c:strRef>
              <c:f>Sheet1!$B$1</c:f>
              <c:strCache>
                <c:ptCount val="1"/>
                <c:pt idx="0">
                  <c:v>GB</c:v>
                </c:pt>
              </c:strCache>
            </c:strRef>
          </c:tx>
          <c:spPr>
            <a:solidFill>
              <a:schemeClr val="accent1"/>
            </a:solidFill>
            <a:ln>
              <a:noFill/>
            </a:ln>
            <a:effectLst/>
          </c:spPr>
          <c:invertIfNegative val="0"/>
          <c:cat>
            <c:strRef>
              <c:f>Sheet1!$A$2:$A$40</c:f>
              <c:strCache>
                <c:ptCount val="14"/>
                <c:pt idx="0">
                  <c:v>24-Apr-21</c:v>
                </c:pt>
                <c:pt idx="1">
                  <c:v>22-May-21</c:v>
                </c:pt>
                <c:pt idx="2">
                  <c:v>19-Jun-21</c:v>
                </c:pt>
                <c:pt idx="3">
                  <c:v>17-Jul-21</c:v>
                </c:pt>
                <c:pt idx="4">
                  <c:v>14-Aug-21</c:v>
                </c:pt>
                <c:pt idx="5">
                  <c:v>11-Sep-21</c:v>
                </c:pt>
                <c:pt idx="6">
                  <c:v>09-Oct-21</c:v>
                </c:pt>
                <c:pt idx="7">
                  <c:v>06-Nov-21</c:v>
                </c:pt>
                <c:pt idx="8">
                  <c:v>04-Dec-21</c:v>
                </c:pt>
                <c:pt idx="9">
                  <c:v>01-Jan-22</c:v>
                </c:pt>
                <c:pt idx="10">
                  <c:v>29-Jan-22</c:v>
                </c:pt>
                <c:pt idx="11">
                  <c:v>26-Feb-22</c:v>
                </c:pt>
                <c:pt idx="12">
                  <c:v>26-Mar-22</c:v>
                </c:pt>
                <c:pt idx="13">
                  <c:v> 23-Apr-22</c:v>
                </c:pt>
              </c:strCache>
            </c:strRef>
          </c:cat>
          <c:val>
            <c:numRef>
              <c:f>Sheet1!$B$2:$B$40</c:f>
              <c:numCache>
                <c:formatCode>0.0%</c:formatCode>
                <c:ptCount val="14"/>
                <c:pt idx="0">
                  <c:v>2.6938087406831457E-3</c:v>
                </c:pt>
                <c:pt idx="1">
                  <c:v>-3.5013513173586031E-2</c:v>
                </c:pt>
                <c:pt idx="2">
                  <c:v>4.036440958077403E-2</c:v>
                </c:pt>
                <c:pt idx="3">
                  <c:v>-3.0180281767584582E-2</c:v>
                </c:pt>
                <c:pt idx="4">
                  <c:v>-1.2765410512927011E-2</c:v>
                </c:pt>
                <c:pt idx="5">
                  <c:v>-1.3053327007629845E-2</c:v>
                </c:pt>
                <c:pt idx="6">
                  <c:v>-7.9620720528628119E-3</c:v>
                </c:pt>
                <c:pt idx="7">
                  <c:v>1.1422166936693623E-2</c:v>
                </c:pt>
                <c:pt idx="8">
                  <c:v>5.3879103065812339E-2</c:v>
                </c:pt>
                <c:pt idx="9">
                  <c:v>0.12011809518607408</c:v>
                </c:pt>
                <c:pt idx="10">
                  <c:v>-0.21141206236263066</c:v>
                </c:pt>
                <c:pt idx="11">
                  <c:v>4.248761205877849E-2</c:v>
                </c:pt>
                <c:pt idx="12">
                  <c:v>2.9095303989018717E-2</c:v>
                </c:pt>
                <c:pt idx="13">
                  <c:v>1.6824142513915508E-2</c:v>
                </c:pt>
              </c:numCache>
            </c:numRef>
          </c:val>
          <c:extLst>
            <c:ext xmlns:c16="http://schemas.microsoft.com/office/drawing/2014/chart" uri="{C3380CC4-5D6E-409C-BE32-E72D297353CC}">
              <c16:uniqueId val="{00000000-8708-460B-B70D-3027C22FFFA0}"/>
            </c:ext>
          </c:extLst>
        </c:ser>
        <c:dLbls>
          <c:showLegendKey val="0"/>
          <c:showVal val="0"/>
          <c:showCatName val="0"/>
          <c:showSerName val="0"/>
          <c:showPercent val="0"/>
          <c:showBubbleSize val="0"/>
        </c:dLbls>
        <c:gapWidth val="219"/>
        <c:axId val="559234192"/>
        <c:axId val="559233864"/>
      </c:barChart>
      <c:lineChart>
        <c:grouping val="standard"/>
        <c:varyColors val="0"/>
        <c:ser>
          <c:idx val="1"/>
          <c:order val="1"/>
          <c:tx>
            <c:strRef>
              <c:f>Sheet1!$C$1</c:f>
              <c:strCache>
                <c:ptCount val="1"/>
                <c:pt idx="0">
                  <c:v>Grocery Multiples</c:v>
                </c:pt>
              </c:strCache>
            </c:strRef>
          </c:tx>
          <c:spPr>
            <a:ln w="28575" cap="rnd">
              <a:solidFill>
                <a:schemeClr val="accent2"/>
              </a:solidFill>
              <a:round/>
            </a:ln>
            <a:effectLst/>
          </c:spPr>
          <c:marker>
            <c:symbol val="none"/>
          </c:marker>
          <c:cat>
            <c:strRef>
              <c:f>Sheet1!$A$2:$A$40</c:f>
              <c:strCache>
                <c:ptCount val="14"/>
                <c:pt idx="0">
                  <c:v>24-Apr-21</c:v>
                </c:pt>
                <c:pt idx="1">
                  <c:v>22-May-21</c:v>
                </c:pt>
                <c:pt idx="2">
                  <c:v>19-Jun-21</c:v>
                </c:pt>
                <c:pt idx="3">
                  <c:v>17-Jul-21</c:v>
                </c:pt>
                <c:pt idx="4">
                  <c:v>14-Aug-21</c:v>
                </c:pt>
                <c:pt idx="5">
                  <c:v>11-Sep-21</c:v>
                </c:pt>
                <c:pt idx="6">
                  <c:v>09-Oct-21</c:v>
                </c:pt>
                <c:pt idx="7">
                  <c:v>06-Nov-21</c:v>
                </c:pt>
                <c:pt idx="8">
                  <c:v>04-Dec-21</c:v>
                </c:pt>
                <c:pt idx="9">
                  <c:v>01-Jan-22</c:v>
                </c:pt>
                <c:pt idx="10">
                  <c:v>29-Jan-22</c:v>
                </c:pt>
                <c:pt idx="11">
                  <c:v>26-Feb-22</c:v>
                </c:pt>
                <c:pt idx="12">
                  <c:v>26-Mar-22</c:v>
                </c:pt>
                <c:pt idx="13">
                  <c:v> 23-Apr-22</c:v>
                </c:pt>
              </c:strCache>
            </c:strRef>
          </c:cat>
          <c:val>
            <c:numRef>
              <c:f>Sheet1!$C$2:$C$40</c:f>
              <c:numCache>
                <c:formatCode>0.0%</c:formatCode>
                <c:ptCount val="14"/>
                <c:pt idx="0">
                  <c:v>-7.0612535973073598E-3</c:v>
                </c:pt>
                <c:pt idx="1">
                  <c:v>-3.8330920393140788E-2</c:v>
                </c:pt>
                <c:pt idx="2">
                  <c:v>3.5755253004777332E-2</c:v>
                </c:pt>
                <c:pt idx="3">
                  <c:v>-3.310306409361774E-2</c:v>
                </c:pt>
                <c:pt idx="4">
                  <c:v>-1.5274984580639139E-2</c:v>
                </c:pt>
                <c:pt idx="5">
                  <c:v>-1.1183788567976305E-2</c:v>
                </c:pt>
                <c:pt idx="6">
                  <c:v>-5.1079189380439649E-3</c:v>
                </c:pt>
                <c:pt idx="7">
                  <c:v>1.9479666932278539E-2</c:v>
                </c:pt>
                <c:pt idx="8">
                  <c:v>6.3393288160872974E-2</c:v>
                </c:pt>
                <c:pt idx="9">
                  <c:v>0.14242956153630826</c:v>
                </c:pt>
                <c:pt idx="10">
                  <c:v>-0.22914843524308215</c:v>
                </c:pt>
                <c:pt idx="11">
                  <c:v>3.9948747144814778E-2</c:v>
                </c:pt>
                <c:pt idx="12">
                  <c:v>2.5818785414323253E-2</c:v>
                </c:pt>
                <c:pt idx="13">
                  <c:v>1.8661125423095504E-2</c:v>
                </c:pt>
              </c:numCache>
            </c:numRef>
          </c:val>
          <c:smooth val="1"/>
          <c:extLst>
            <c:ext xmlns:c16="http://schemas.microsoft.com/office/drawing/2014/chart" uri="{C3380CC4-5D6E-409C-BE32-E72D297353CC}">
              <c16:uniqueId val="{00000001-8708-460B-B70D-3027C22FFFA0}"/>
            </c:ext>
          </c:extLst>
        </c:ser>
        <c:dLbls>
          <c:showLegendKey val="0"/>
          <c:showVal val="0"/>
          <c:showCatName val="0"/>
          <c:showSerName val="0"/>
          <c:showPercent val="0"/>
          <c:showBubbleSize val="0"/>
        </c:dLbls>
        <c:marker val="1"/>
        <c:smooth val="0"/>
        <c:axId val="214567584"/>
        <c:axId val="214566272"/>
      </c:lineChart>
      <c:catAx>
        <c:axId val="559234192"/>
        <c:scaling>
          <c:orientation val="minMax"/>
        </c:scaling>
        <c:delete val="0"/>
        <c:axPos val="b"/>
        <c:numFmt formatCode="General" sourceLinked="1"/>
        <c:majorTickMark val="none"/>
        <c:minorTickMark val="none"/>
        <c:tickLblPos val="low"/>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solidFill>
                <a:latin typeface="Montserrat" panose="00000500000000000000" pitchFamily="2" charset="0"/>
                <a:ea typeface="+mn-ea"/>
                <a:cs typeface="+mn-cs"/>
              </a:defRPr>
            </a:pPr>
            <a:endParaRPr lang="en-US"/>
          </a:p>
        </c:txPr>
        <c:crossAx val="559233864"/>
        <c:crosses val="autoZero"/>
        <c:auto val="1"/>
        <c:lblAlgn val="ctr"/>
        <c:lblOffset val="100"/>
        <c:noMultiLvlLbl val="0"/>
      </c:catAx>
      <c:valAx>
        <c:axId val="559233864"/>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0" spcFirstLastPara="1" vertOverflow="ellipsis" wrap="square" anchor="t" anchorCtr="0"/>
              <a:lstStyle/>
              <a:p>
                <a:pPr algn="l">
                  <a:defRPr sz="1000" b="0" i="0" u="none" strike="noStrike" kern="1200" baseline="0">
                    <a:solidFill>
                      <a:schemeClr val="tx1"/>
                    </a:solidFill>
                    <a:latin typeface="Montserrat" panose="00000500000000000000" pitchFamily="2" charset="0"/>
                    <a:ea typeface="+mn-ea"/>
                    <a:cs typeface="+mn-cs"/>
                  </a:defRPr>
                </a:pPr>
                <a:r>
                  <a:rPr lang="en-GB" sz="1000" dirty="0">
                    <a:solidFill>
                      <a:schemeClr val="tx1"/>
                    </a:solidFill>
                  </a:rPr>
                  <a:t>4w/e growth vs </a:t>
                </a:r>
                <a:r>
                  <a:rPr lang="en-GB" sz="1000" b="1" dirty="0">
                    <a:solidFill>
                      <a:schemeClr val="tx1"/>
                    </a:solidFill>
                  </a:rPr>
                  <a:t>prior</a:t>
                </a:r>
                <a:r>
                  <a:rPr lang="en-GB" sz="1000" dirty="0">
                    <a:solidFill>
                      <a:schemeClr val="tx1"/>
                    </a:solidFill>
                  </a:rPr>
                  <a:t> period</a:t>
                </a:r>
              </a:p>
            </c:rich>
          </c:tx>
          <c:layout>
            <c:manualLayout>
              <c:xMode val="edge"/>
              <c:yMode val="edge"/>
              <c:x val="1.9877510709595828E-2"/>
              <c:y val="0"/>
            </c:manualLayout>
          </c:layout>
          <c:overlay val="0"/>
          <c:spPr>
            <a:noFill/>
            <a:ln>
              <a:noFill/>
            </a:ln>
            <a:effectLst/>
          </c:spPr>
          <c:txPr>
            <a:bodyPr rot="0" spcFirstLastPara="1" vertOverflow="ellipsis" wrap="square" anchor="t" anchorCtr="0"/>
            <a:lstStyle/>
            <a:p>
              <a:pPr algn="l">
                <a:defRPr sz="1000" b="0" i="0" u="none" strike="noStrike" kern="1200" baseline="0">
                  <a:solidFill>
                    <a:schemeClr val="tx1"/>
                  </a:solidFill>
                  <a:latin typeface="Montserrat" panose="00000500000000000000" pitchFamily="2" charset="0"/>
                  <a:ea typeface="+mn-ea"/>
                  <a:cs typeface="+mn-cs"/>
                </a:defRPr>
              </a:pPr>
              <a:endParaRPr lang="en-US"/>
            </a:p>
          </c:txPr>
        </c:title>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solidFill>
                <a:latin typeface="Montserrat" panose="00000500000000000000" pitchFamily="2" charset="0"/>
                <a:ea typeface="+mn-ea"/>
                <a:cs typeface="+mn-cs"/>
              </a:defRPr>
            </a:pPr>
            <a:endParaRPr lang="en-US"/>
          </a:p>
        </c:txPr>
        <c:crossAx val="559234192"/>
        <c:crosses val="autoZero"/>
        <c:crossBetween val="between"/>
      </c:valAx>
      <c:valAx>
        <c:axId val="214566272"/>
        <c:scaling>
          <c:orientation val="minMax"/>
          <c:max val="0.12000000000000001"/>
        </c:scaling>
        <c:delete val="1"/>
        <c:axPos val="r"/>
        <c:numFmt formatCode="0%" sourceLinked="0"/>
        <c:majorTickMark val="out"/>
        <c:minorTickMark val="none"/>
        <c:tickLblPos val="nextTo"/>
        <c:crossAx val="214567584"/>
        <c:crosses val="max"/>
        <c:crossBetween val="between"/>
      </c:valAx>
      <c:catAx>
        <c:axId val="214567584"/>
        <c:scaling>
          <c:orientation val="minMax"/>
        </c:scaling>
        <c:delete val="1"/>
        <c:axPos val="b"/>
        <c:numFmt formatCode="General" sourceLinked="1"/>
        <c:majorTickMark val="out"/>
        <c:minorTickMark val="none"/>
        <c:tickLblPos val="nextTo"/>
        <c:crossAx val="214566272"/>
        <c:crosses val="autoZero"/>
        <c:auto val="1"/>
        <c:lblAlgn val="ctr"/>
        <c:lblOffset val="100"/>
        <c:noMultiLvlLbl val="0"/>
      </c:catAx>
      <c:spPr>
        <a:noFill/>
        <a:ln>
          <a:noFill/>
        </a:ln>
        <a:effectLst/>
      </c:spPr>
    </c:plotArea>
    <c:legend>
      <c:legendPos val="b"/>
      <c:overlay val="0"/>
      <c:spPr>
        <a:noFill/>
        <a:ln>
          <a:noFill/>
        </a:ln>
        <a:effectLst/>
      </c:spPr>
      <c:txPr>
        <a:bodyPr rot="0" spcFirstLastPara="1" vertOverflow="ellipsis" vert="horz" wrap="square" anchor="ctr" anchorCtr="1"/>
        <a:lstStyle/>
        <a:p>
          <a:pPr>
            <a:defRPr sz="1000" b="0" i="0" u="none" strike="noStrike" kern="1200" baseline="0">
              <a:solidFill>
                <a:schemeClr val="tx1"/>
              </a:solidFill>
              <a:latin typeface="Montserrat" panose="00000500000000000000" pitchFamily="2" charset="0"/>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latin typeface="Montserrat" panose="00000500000000000000" pitchFamily="2" charset="0"/>
        </a:defRPr>
      </a:pPr>
      <a:endParaRPr lang="en-US"/>
    </a:p>
  </c:txPr>
  <c:externalData r:id="rId3">
    <c:autoUpdate val="0"/>
  </c:externalData>
</c:chartSpace>
</file>

<file path=ppt/charts/chartEx1.xml><?xml version="1.0" encoding="utf-8"?>
<cx:chartSpace xmlns:a="http://schemas.openxmlformats.org/drawingml/2006/main" xmlns:r="http://schemas.openxmlformats.org/officeDocument/2006/relationships" xmlns:cx="http://schemas.microsoft.com/office/drawing/2014/chartex">
  <cx:chartData>
    <cx:externalData r:id="rId1" cx:autoUpdate="0"/>
    <cx:data id="0">
      <cx:strDim type="cat">
        <cx:f>Sheet1!$A$2:$A$4</cx:f>
        <cx:lvl ptCount="3">
          <cx:pt idx="0">Gifting</cx:pt>
          <cx:pt idx="1">Celebratory Food</cx:pt>
          <cx:pt idx="2">Home &amp; Garden</cx:pt>
        </cx:lvl>
      </cx:strDim>
      <cx:numDim type="size">
        <cx:f>Sheet1!$B$2:$B$4</cx:f>
        <cx:lvl ptCount="3" formatCode="0.0%">
          <cx:pt idx="0">0.65822427267566319</cx:pt>
          <cx:pt idx="1">0.20317874315058737</cx:pt>
          <cx:pt idx="2">0.13859698417374938</cx:pt>
        </cx:lvl>
      </cx:numDim>
    </cx:data>
  </cx:chartData>
  <cx:chart>
    <cx:plotArea>
      <cx:plotAreaRegion>
        <cx:series layoutId="sunburst" uniqueId="{F4F22508-FBB8-4BE7-A87A-9686BB5C3CE8}" formatIdx="0">
          <cx:tx>
            <cx:txData>
              <cx:f>Sheet1!$B$1</cx:f>
              <cx:v>Contribution to Sales</cx:v>
            </cx:txData>
          </cx:tx>
          <cx:dataLabels>
            <cx:numFmt formatCode="0%" sourceLinked="0"/>
            <cx:txPr>
              <a:bodyPr spcFirstLastPara="1" vertOverflow="ellipsis" horzOverflow="overflow" wrap="square" lIns="0" tIns="0" rIns="0" bIns="0" anchor="ctr" anchorCtr="1"/>
              <a:lstStyle/>
              <a:p>
                <a:pPr algn="ctr" rtl="0">
                  <a:defRPr>
                    <a:solidFill>
                      <a:schemeClr val="bg1"/>
                    </a:solidFill>
                    <a:latin typeface="Montserrat" panose="00000500000000000000" pitchFamily="2" charset="0"/>
                    <a:ea typeface="Montserrat" panose="00000500000000000000" pitchFamily="2" charset="0"/>
                    <a:cs typeface="Montserrat" panose="00000500000000000000" pitchFamily="2" charset="0"/>
                  </a:defRPr>
                </a:pPr>
                <a:endParaRPr lang="en-US" sz="1197" b="0" i="0" u="none" strike="noStrike" kern="1200" baseline="0">
                  <a:solidFill>
                    <a:schemeClr val="bg1"/>
                  </a:solidFill>
                  <a:latin typeface="Montserrat" panose="00000500000000000000" pitchFamily="2" charset="0"/>
                </a:endParaRPr>
              </a:p>
            </cx:txPr>
            <cx:visibility seriesName="0" categoryName="0" value="1"/>
            <cx:separator>, </cx:separator>
            <cx:dataLabel idx="2">
              <cx:numFmt formatCode="0%" sourceLinked="0"/>
              <cx:visibility seriesName="0" categoryName="0" value="1"/>
              <cx:separator>, </cx:separator>
            </cx:dataLabel>
          </cx:dataLabels>
          <cx:dataId val="0"/>
        </cx:series>
      </cx:plotAreaRegion>
    </cx:plotArea>
    <cx:legend pos="l" align="ctr" overlay="0">
      <cx:txPr>
        <a:bodyPr spcFirstLastPara="1" vertOverflow="ellipsis" horzOverflow="overflow" wrap="square" lIns="0" tIns="0" rIns="0" bIns="0" anchor="ctr" anchorCtr="1"/>
        <a:lstStyle/>
        <a:p>
          <a:pPr algn="ctr" rtl="0">
            <a:defRPr sz="700">
              <a:latin typeface="Montserrat" panose="00000500000000000000" pitchFamily="2" charset="0"/>
              <a:ea typeface="Montserrat" panose="00000500000000000000" pitchFamily="2" charset="0"/>
              <a:cs typeface="Montserrat" panose="00000500000000000000" pitchFamily="2" charset="0"/>
            </a:defRPr>
          </a:pPr>
          <a:endParaRPr lang="en-US" sz="700" b="0" i="0" u="none" strike="noStrike" kern="1200" baseline="0">
            <a:solidFill>
              <a:srgbClr val="000000">
                <a:lumMod val="65000"/>
                <a:lumOff val="35000"/>
              </a:srgbClr>
            </a:solidFill>
            <a:latin typeface="Montserrat" panose="00000500000000000000" pitchFamily="2" charset="0"/>
          </a:endParaRPr>
        </a:p>
      </cx:txPr>
    </cx:legend>
  </cx:chart>
</cx:chartSpace>
</file>

<file path=ppt/charts/chartEx2.xml><?xml version="1.0" encoding="utf-8"?>
<cx:chartSpace xmlns:a="http://schemas.openxmlformats.org/drawingml/2006/main" xmlns:r="http://schemas.openxmlformats.org/officeDocument/2006/relationships" xmlns:cx="http://schemas.microsoft.com/office/drawing/2014/chartex">
  <cx:chartData>
    <cx:externalData r:id="rId1" cx:autoUpdate="0"/>
    <cx:data id="0">
      <cx:strDim type="cat">
        <cx:f>Sheet1!$A$2:$A$8</cx:f>
        <cx:lvl ptCount="7">
          <cx:pt idx="0">Chocolate</cx:pt>
          <cx:pt idx="1">Home</cx:pt>
          <cx:pt idx="2">Meat</cx:pt>
          <cx:pt idx="3">Plants</cx:pt>
          <cx:pt idx="4">Cut Flowers</cx:pt>
          <cx:pt idx="5">Hot Cross Buns</cx:pt>
          <cx:pt idx="6">Convenience Foods</cx:pt>
        </cx:lvl>
      </cx:strDim>
      <cx:numDim type="size">
        <cx:f>Sheet1!$B$2:$B$8</cx:f>
        <cx:lvl ptCount="7" formatCode="0%">
          <cx:pt idx="0">0.51619008864202054</cx:pt>
          <cx:pt idx="1">0.13859698417374938</cx:pt>
          <cx:pt idx="2">0.13645573600770269</cx:pt>
          <cx:pt idx="3">0.076789936945961534</cx:pt>
          <cx:pt idx="4">0.065244247087681062</cx:pt>
          <cx:pt idx="5">0.042474352728668174</cx:pt>
          <cx:pt idx="6">0.024248654414216475</cx:pt>
        </cx:lvl>
      </cx:numDim>
    </cx:data>
  </cx:chartData>
  <cx:chart>
    <cx:plotArea>
      <cx:plotAreaRegion>
        <cx:plotSurface>
          <cx:spPr>
            <a:solidFill>
              <a:schemeClr val="lt1"/>
            </a:solidFill>
          </cx:spPr>
        </cx:plotSurface>
        <cx:series layoutId="sunburst" uniqueId="{F8D5E873-EA4D-4809-841A-A3672C8B35BE}">
          <cx:dataPt idx="1">
            <cx:spPr>
              <a:solidFill>
                <a:srgbClr val="1A1A1A">
                  <a:lumMod val="25000"/>
                  <a:lumOff val="75000"/>
                </a:srgbClr>
              </a:solidFill>
            </cx:spPr>
          </cx:dataPt>
          <cx:dataPt idx="2">
            <cx:spPr>
              <a:solidFill>
                <a:srgbClr val="00F000">
                  <a:lumMod val="40000"/>
                  <a:lumOff val="60000"/>
                </a:srgbClr>
              </a:solidFill>
            </cx:spPr>
          </cx:dataPt>
          <cx:dataLabels>
            <cx:numFmt formatCode="0%" sourceLinked="0"/>
            <cx:txPr>
              <a:bodyPr spcFirstLastPara="1" vertOverflow="ellipsis" horzOverflow="overflow" wrap="square" lIns="0" tIns="0" rIns="0" bIns="0" anchor="ctr" anchorCtr="1"/>
              <a:lstStyle/>
              <a:p>
                <a:pPr algn="ctr" rtl="0">
                  <a:defRPr>
                    <a:solidFill>
                      <a:schemeClr val="bg1"/>
                    </a:solidFill>
                    <a:latin typeface="Montserrat" panose="00000500000000000000" pitchFamily="2" charset="0"/>
                    <a:ea typeface="Montserrat" panose="00000500000000000000" pitchFamily="2" charset="0"/>
                    <a:cs typeface="Montserrat" panose="00000500000000000000" pitchFamily="2" charset="0"/>
                  </a:defRPr>
                </a:pPr>
                <a:endParaRPr lang="en-US" sz="1197" b="0" i="0" u="none" strike="noStrike" kern="1200" baseline="0">
                  <a:solidFill>
                    <a:schemeClr val="bg1"/>
                  </a:solidFill>
                  <a:latin typeface="Montserrat" panose="00000500000000000000" pitchFamily="2" charset="0"/>
                </a:endParaRPr>
              </a:p>
            </cx:txPr>
            <cx:visibility seriesName="0" categoryName="0" value="1"/>
            <cx:separator>, </cx:separator>
            <cx:dataLabel idx="2">
              <cx:numFmt formatCode="0%" sourceLinked="0"/>
              <cx:txPr>
                <a:bodyPr spcFirstLastPara="1" vertOverflow="ellipsis" horzOverflow="overflow" wrap="square" lIns="0" tIns="0" rIns="0" bIns="0" anchor="ctr" anchorCtr="1"/>
                <a:lstStyle/>
                <a:p>
                  <a:pPr algn="ctr" rtl="0">
                    <a:defRPr baseline="0">
                      <a:solidFill>
                        <a:schemeClr val="tx1"/>
                      </a:solidFill>
                    </a:defRPr>
                  </a:pPr>
                  <a:r>
                    <a:rPr lang="en-US" sz="1197" b="0" i="0" u="none" strike="noStrike" kern="1200" baseline="0">
                      <a:solidFill>
                        <a:schemeClr val="tx1"/>
                      </a:solidFill>
                      <a:latin typeface="Montserrat" panose="00000500000000000000" pitchFamily="2" charset="0"/>
                    </a:rPr>
                    <a:t>14%</a:t>
                  </a:r>
                </a:p>
              </cx:txPr>
              <cx:visibility seriesName="0" categoryName="0" value="1"/>
              <cx:separator>, </cx:separator>
            </cx:dataLabel>
            <cx:dataLabel idx="5">
              <cx:numFmt formatCode="0%" sourceLinked="0"/>
              <cx:txPr>
                <a:bodyPr spcFirstLastPara="1" vertOverflow="ellipsis" horzOverflow="overflow" wrap="square" lIns="0" tIns="0" rIns="0" bIns="0" anchor="ctr" anchorCtr="1"/>
                <a:lstStyle/>
                <a:p>
                  <a:pPr algn="ctr" rtl="0">
                    <a:defRPr baseline="0">
                      <a:solidFill>
                        <a:schemeClr val="tx1"/>
                      </a:solidFill>
                    </a:defRPr>
                  </a:pPr>
                  <a:r>
                    <a:rPr lang="en-US" sz="1197" b="0" i="0" u="none" strike="noStrike" kern="1200" baseline="0">
                      <a:solidFill>
                        <a:schemeClr val="tx1"/>
                      </a:solidFill>
                      <a:latin typeface="Montserrat" panose="00000500000000000000" pitchFamily="2" charset="0"/>
                    </a:rPr>
                    <a:t>4%</a:t>
                  </a:r>
                </a:p>
              </cx:txPr>
              <cx:visibility seriesName="0" categoryName="0" value="1"/>
              <cx:separator>, </cx:separator>
            </cx:dataLabel>
          </cx:dataLabels>
          <cx:dataId val="0"/>
        </cx:series>
      </cx:plotAreaRegion>
    </cx:plotArea>
    <cx:legend pos="l" align="ctr" overlay="0">
      <cx:txPr>
        <a:bodyPr spcFirstLastPara="1" vertOverflow="ellipsis" horzOverflow="overflow" wrap="square" lIns="0" tIns="0" rIns="0" bIns="0" anchor="ctr" anchorCtr="1"/>
        <a:lstStyle/>
        <a:p>
          <a:pPr algn="ctr" rtl="0">
            <a:defRPr sz="600" kern="0" baseline="0">
              <a:latin typeface="Montserrat" panose="00000500000000000000" pitchFamily="2" charset="0"/>
              <a:ea typeface="Montserrat" panose="00000500000000000000" pitchFamily="2" charset="0"/>
              <a:cs typeface="Montserrat" panose="00000500000000000000" pitchFamily="2" charset="0"/>
            </a:defRPr>
          </a:pPr>
          <a:endParaRPr lang="en-US" sz="600" b="0" i="0" u="none" strike="noStrike" kern="0" baseline="0">
            <a:solidFill>
              <a:srgbClr val="000000">
                <a:lumMod val="65000"/>
                <a:lumOff val="35000"/>
              </a:srgbClr>
            </a:solidFill>
            <a:latin typeface="Montserrat" panose="00000500000000000000" pitchFamily="2" charset="0"/>
          </a:endParaRPr>
        </a:p>
      </cx:txPr>
    </cx:legend>
  </cx:chart>
</cx: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1.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2.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3.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4.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5.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rawings/drawing1.xml><?xml version="1.0" encoding="utf-8"?>
<c:userShapes xmlns:c="http://schemas.openxmlformats.org/drawingml/2006/chart">
  <cdr:relSizeAnchor xmlns:cdr="http://schemas.openxmlformats.org/drawingml/2006/chartDrawing">
    <cdr:from>
      <cdr:x>0.13769</cdr:x>
      <cdr:y>0.36004</cdr:y>
    </cdr:from>
    <cdr:to>
      <cdr:x>0.15962</cdr:x>
      <cdr:y>0.43304</cdr:y>
    </cdr:to>
    <cdr:sp macro="" textlink="">
      <cdr:nvSpPr>
        <cdr:cNvPr id="2" name="TextBox 11"/>
        <cdr:cNvSpPr txBox="1"/>
      </cdr:nvSpPr>
      <cdr:spPr>
        <a:xfrm xmlns:a="http://schemas.openxmlformats.org/drawingml/2006/main">
          <a:off x="1160063" y="1214328"/>
          <a:ext cx="184730" cy="246221"/>
        </a:xfrm>
        <a:prstGeom xmlns:a="http://schemas.openxmlformats.org/drawingml/2006/main" prst="rect">
          <a:avLst/>
        </a:prstGeom>
        <a:noFill xmlns:a="http://schemas.openxmlformats.org/drawingml/2006/main"/>
      </cdr:spPr>
      <cdr:txBody>
        <a:bodyPr xmlns:a="http://schemas.openxmlformats.org/drawingml/2006/main" wrap="none" rtlCol="0">
          <a:spAutoFit/>
        </a:bodyPr>
        <a:lstStyle xmlns:a="http://schemas.openxmlformats.org/drawingml/2006/main">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xmlns:a="http://schemas.openxmlformats.org/drawingml/2006/main">
          <a:pPr algn="ctr"/>
          <a:endParaRPr lang="en-GB" sz="1000" dirty="0">
            <a:latin typeface="Montserrat"/>
            <a:cs typeface="Calibri" panose="020F0502020204030204" pitchFamily="34" charset="0"/>
          </a:endParaRPr>
        </a:p>
      </cdr:txBody>
    </cdr:sp>
  </cdr:relSizeAnchor>
</c:userShapes>
</file>

<file path=ppt/drawings/drawing2.xml><?xml version="1.0" encoding="utf-8"?>
<c:userShapes xmlns:c="http://schemas.openxmlformats.org/drawingml/2006/chart">
  <cdr:relSizeAnchor xmlns:cdr="http://schemas.openxmlformats.org/drawingml/2006/chartDrawing">
    <cdr:from>
      <cdr:x>0.13769</cdr:x>
      <cdr:y>0.36004</cdr:y>
    </cdr:from>
    <cdr:to>
      <cdr:x>0.15962</cdr:x>
      <cdr:y>0.43304</cdr:y>
    </cdr:to>
    <cdr:sp macro="" textlink="">
      <cdr:nvSpPr>
        <cdr:cNvPr id="2" name="TextBox 11"/>
        <cdr:cNvSpPr txBox="1"/>
      </cdr:nvSpPr>
      <cdr:spPr>
        <a:xfrm xmlns:a="http://schemas.openxmlformats.org/drawingml/2006/main">
          <a:off x="1160063" y="1214328"/>
          <a:ext cx="184730" cy="246221"/>
        </a:xfrm>
        <a:prstGeom xmlns:a="http://schemas.openxmlformats.org/drawingml/2006/main" prst="rect">
          <a:avLst/>
        </a:prstGeom>
        <a:noFill xmlns:a="http://schemas.openxmlformats.org/drawingml/2006/main"/>
      </cdr:spPr>
      <cdr:txBody>
        <a:bodyPr xmlns:a="http://schemas.openxmlformats.org/drawingml/2006/main" wrap="none" rtlCol="0">
          <a:spAutoFit/>
        </a:bodyPr>
        <a:lstStyle xmlns:a="http://schemas.openxmlformats.org/drawingml/2006/main">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xmlns:a="http://schemas.openxmlformats.org/drawingml/2006/main">
          <a:pPr algn="ctr"/>
          <a:endParaRPr lang="en-GB" sz="1000" dirty="0">
            <a:latin typeface="Montserrat"/>
            <a:cs typeface="Calibri" panose="020F0502020204030204" pitchFamily="34" charset="0"/>
          </a:endParaRPr>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extLst>
      <p:ext uri="{BB962C8B-B14F-4D97-AF65-F5344CB8AC3E}">
        <p14:creationId xmlns:p14="http://schemas.microsoft.com/office/powerpoint/2010/main" val="213852092"/>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6"/>
        <p:cNvGrpSpPr/>
        <p:nvPr/>
      </p:nvGrpSpPr>
      <p:grpSpPr>
        <a:xfrm>
          <a:off x="0" y="0"/>
          <a:ext cx="0" cy="0"/>
          <a:chOff x="0" y="0"/>
          <a:chExt cx="0" cy="0"/>
        </a:xfrm>
      </p:grpSpPr>
      <p:sp>
        <p:nvSpPr>
          <p:cNvPr id="397" name="Google Shape;397;gb2d54ef91a_0_6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98" name="Google Shape;398;gb2d54ef91a_0_6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32"/>
        <p:cNvGrpSpPr/>
        <p:nvPr/>
      </p:nvGrpSpPr>
      <p:grpSpPr>
        <a:xfrm>
          <a:off x="0" y="0"/>
          <a:ext cx="0" cy="0"/>
          <a:chOff x="0" y="0"/>
          <a:chExt cx="0" cy="0"/>
        </a:xfrm>
      </p:grpSpPr>
      <p:sp>
        <p:nvSpPr>
          <p:cNvPr id="2333" name="Google Shape;2333;gac14597a3a_2_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34" name="Google Shape;2334;gac14597a3a_2_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76"/>
        <p:cNvGrpSpPr/>
        <p:nvPr/>
      </p:nvGrpSpPr>
      <p:grpSpPr>
        <a:xfrm>
          <a:off x="0" y="0"/>
          <a:ext cx="0" cy="0"/>
          <a:chOff x="0" y="0"/>
          <a:chExt cx="0" cy="0"/>
        </a:xfrm>
      </p:grpSpPr>
      <p:sp>
        <p:nvSpPr>
          <p:cNvPr id="877" name="Google Shape;877;gab84a955b5_0_6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78" name="Google Shape;878;gab84a955b5_0_6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88"/>
        <p:cNvGrpSpPr/>
        <p:nvPr/>
      </p:nvGrpSpPr>
      <p:grpSpPr>
        <a:xfrm>
          <a:off x="0" y="0"/>
          <a:ext cx="0" cy="0"/>
          <a:chOff x="0" y="0"/>
          <a:chExt cx="0" cy="0"/>
        </a:xfrm>
      </p:grpSpPr>
      <p:sp>
        <p:nvSpPr>
          <p:cNvPr id="1289" name="Google Shape;1289;gb2d54ef91a_0_28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90" name="Google Shape;1290;gb2d54ef91a_0_28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88"/>
        <p:cNvGrpSpPr/>
        <p:nvPr/>
      </p:nvGrpSpPr>
      <p:grpSpPr>
        <a:xfrm>
          <a:off x="0" y="0"/>
          <a:ext cx="0" cy="0"/>
          <a:chOff x="0" y="0"/>
          <a:chExt cx="0" cy="0"/>
        </a:xfrm>
      </p:grpSpPr>
      <p:sp>
        <p:nvSpPr>
          <p:cNvPr id="1589" name="Google Shape;1589;gac14597a3a_1_148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90" name="Google Shape;1590;gac14597a3a_1_148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279361405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11"/>
        <p:cNvGrpSpPr/>
        <p:nvPr/>
      </p:nvGrpSpPr>
      <p:grpSpPr>
        <a:xfrm>
          <a:off x="0" y="0"/>
          <a:ext cx="0" cy="0"/>
          <a:chOff x="0" y="0"/>
          <a:chExt cx="0" cy="0"/>
        </a:xfrm>
      </p:grpSpPr>
      <p:sp>
        <p:nvSpPr>
          <p:cNvPr id="712" name="Google Shape;712;gb97f635908_0_188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50000"/>
              </a:lnSpc>
              <a:spcBef>
                <a:spcPts val="470"/>
              </a:spcBef>
              <a:spcAft>
                <a:spcPts val="0"/>
              </a:spcAft>
              <a:buClr>
                <a:schemeClr val="dk1"/>
              </a:buClr>
              <a:buSzPts val="1100"/>
              <a:buFont typeface="Arial"/>
              <a:buNone/>
            </a:pPr>
            <a:endParaRPr dirty="0"/>
          </a:p>
        </p:txBody>
      </p:sp>
      <p:sp>
        <p:nvSpPr>
          <p:cNvPr id="713" name="Google Shape;713;gb97f635908_0_188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88962388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48"/>
        <p:cNvGrpSpPr/>
        <p:nvPr/>
      </p:nvGrpSpPr>
      <p:grpSpPr>
        <a:xfrm>
          <a:off x="0" y="0"/>
          <a:ext cx="0" cy="0"/>
          <a:chOff x="0" y="0"/>
          <a:chExt cx="0" cy="0"/>
        </a:xfrm>
      </p:grpSpPr>
      <p:sp>
        <p:nvSpPr>
          <p:cNvPr id="1749" name="Google Shape;1749;gb663873c2b_1_10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50" name="Google Shape;1750;gb663873c2b_1_10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48"/>
        <p:cNvGrpSpPr/>
        <p:nvPr/>
      </p:nvGrpSpPr>
      <p:grpSpPr>
        <a:xfrm>
          <a:off x="0" y="0"/>
          <a:ext cx="0" cy="0"/>
          <a:chOff x="0" y="0"/>
          <a:chExt cx="0" cy="0"/>
        </a:xfrm>
      </p:grpSpPr>
      <p:sp>
        <p:nvSpPr>
          <p:cNvPr id="1749" name="Google Shape;1749;gb663873c2b_1_10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50" name="Google Shape;1750;gb663873c2b_1_10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251762923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48"/>
        <p:cNvGrpSpPr/>
        <p:nvPr/>
      </p:nvGrpSpPr>
      <p:grpSpPr>
        <a:xfrm>
          <a:off x="0" y="0"/>
          <a:ext cx="0" cy="0"/>
          <a:chOff x="0" y="0"/>
          <a:chExt cx="0" cy="0"/>
        </a:xfrm>
      </p:grpSpPr>
      <p:sp>
        <p:nvSpPr>
          <p:cNvPr id="1749" name="Google Shape;1749;gb663873c2b_1_10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50" name="Google Shape;1750;gb663873c2b_1_10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84"/>
        <p:cNvGrpSpPr/>
        <p:nvPr/>
      </p:nvGrpSpPr>
      <p:grpSpPr>
        <a:xfrm>
          <a:off x="0" y="0"/>
          <a:ext cx="0" cy="0"/>
          <a:chOff x="0" y="0"/>
          <a:chExt cx="0" cy="0"/>
        </a:xfrm>
      </p:grpSpPr>
      <p:sp>
        <p:nvSpPr>
          <p:cNvPr id="2185" name="Google Shape;2185;gac2a4770c2_0_32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86" name="Google Shape;2186;gac2a4770c2_0_32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4816558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13"/>
        <p:cNvGrpSpPr/>
        <p:nvPr/>
      </p:nvGrpSpPr>
      <p:grpSpPr>
        <a:xfrm>
          <a:off x="0" y="0"/>
          <a:ext cx="0" cy="0"/>
          <a:chOff x="0" y="0"/>
          <a:chExt cx="0" cy="0"/>
        </a:xfrm>
      </p:grpSpPr>
      <p:sp>
        <p:nvSpPr>
          <p:cNvPr id="1214" name="Google Shape;1214;gac2a4770c2_0_10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15" name="Google Shape;1215;gac2a4770c2_0_10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24"/>
        <p:cNvGrpSpPr/>
        <p:nvPr/>
      </p:nvGrpSpPr>
      <p:grpSpPr>
        <a:xfrm>
          <a:off x="0" y="0"/>
          <a:ext cx="0" cy="0"/>
          <a:chOff x="0" y="0"/>
          <a:chExt cx="0" cy="0"/>
        </a:xfrm>
      </p:grpSpPr>
      <p:sp>
        <p:nvSpPr>
          <p:cNvPr id="1125" name="Google Shape;1125;gc5b0c22436_0_1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26" name="Google Shape;1126;gc5b0c22436_0_1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311995680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14"/>
        <p:cNvGrpSpPr/>
        <p:nvPr/>
      </p:nvGrpSpPr>
      <p:grpSpPr>
        <a:xfrm>
          <a:off x="0" y="0"/>
          <a:ext cx="0" cy="0"/>
          <a:chOff x="0" y="0"/>
          <a:chExt cx="0" cy="0"/>
        </a:xfrm>
      </p:grpSpPr>
      <p:sp>
        <p:nvSpPr>
          <p:cNvPr id="1715" name="Google Shape;1715;gac14597a3a_1_153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16" name="Google Shape;1716;gac14597a3a_1_153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00"/>
        <p:cNvGrpSpPr/>
        <p:nvPr/>
      </p:nvGrpSpPr>
      <p:grpSpPr>
        <a:xfrm>
          <a:off x="0" y="0"/>
          <a:ext cx="0" cy="0"/>
          <a:chOff x="0" y="0"/>
          <a:chExt cx="0" cy="0"/>
        </a:xfrm>
      </p:grpSpPr>
      <p:sp>
        <p:nvSpPr>
          <p:cNvPr id="1601" name="Google Shape;1601;gac14597a3a_1_150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02" name="Google Shape;1602;gac14597a3a_1_150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122216701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21"/>
        <p:cNvGrpSpPr/>
        <p:nvPr/>
      </p:nvGrpSpPr>
      <p:grpSpPr>
        <a:xfrm>
          <a:off x="0" y="0"/>
          <a:ext cx="0" cy="0"/>
          <a:chOff x="0" y="0"/>
          <a:chExt cx="0" cy="0"/>
        </a:xfrm>
      </p:grpSpPr>
      <p:sp>
        <p:nvSpPr>
          <p:cNvPr id="2422" name="Google Shape;2422;gac14597a3a_2_8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23" name="Google Shape;2423;gac14597a3a_2_8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311081648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14"/>
        <p:cNvGrpSpPr/>
        <p:nvPr/>
      </p:nvGrpSpPr>
      <p:grpSpPr>
        <a:xfrm>
          <a:off x="0" y="0"/>
          <a:ext cx="0" cy="0"/>
          <a:chOff x="0" y="0"/>
          <a:chExt cx="0" cy="0"/>
        </a:xfrm>
      </p:grpSpPr>
      <p:sp>
        <p:nvSpPr>
          <p:cNvPr id="1715" name="Google Shape;1715;gac14597a3a_1_153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16" name="Google Shape;1716;gac14597a3a_1_153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92918512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21"/>
        <p:cNvGrpSpPr/>
        <p:nvPr/>
      </p:nvGrpSpPr>
      <p:grpSpPr>
        <a:xfrm>
          <a:off x="0" y="0"/>
          <a:ext cx="0" cy="0"/>
          <a:chOff x="0" y="0"/>
          <a:chExt cx="0" cy="0"/>
        </a:xfrm>
      </p:grpSpPr>
      <p:sp>
        <p:nvSpPr>
          <p:cNvPr id="2422" name="Google Shape;2422;gac14597a3a_2_8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23" name="Google Shape;2423;gac14597a3a_2_8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125931591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14"/>
        <p:cNvGrpSpPr/>
        <p:nvPr/>
      </p:nvGrpSpPr>
      <p:grpSpPr>
        <a:xfrm>
          <a:off x="0" y="0"/>
          <a:ext cx="0" cy="0"/>
          <a:chOff x="0" y="0"/>
          <a:chExt cx="0" cy="0"/>
        </a:xfrm>
      </p:grpSpPr>
      <p:sp>
        <p:nvSpPr>
          <p:cNvPr id="1715" name="Google Shape;1715;gac14597a3a_1_153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16" name="Google Shape;1716;gac14597a3a_1_153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55690095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82"/>
        <p:cNvGrpSpPr/>
        <p:nvPr/>
      </p:nvGrpSpPr>
      <p:grpSpPr>
        <a:xfrm>
          <a:off x="0" y="0"/>
          <a:ext cx="0" cy="0"/>
          <a:chOff x="0" y="0"/>
          <a:chExt cx="0" cy="0"/>
        </a:xfrm>
      </p:grpSpPr>
      <p:sp>
        <p:nvSpPr>
          <p:cNvPr id="1483" name="Google Shape;1483;gac14597a3a_1_98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84" name="Google Shape;1484;gac14597a3a_1_988:notes"/>
          <p:cNvSpPr txBox="1">
            <a:spLocks noGrp="1"/>
          </p:cNvSpPr>
          <p:nvPr>
            <p:ph type="body" idx="1"/>
          </p:nvPr>
        </p:nvSpPr>
        <p:spPr>
          <a:xfrm>
            <a:off x="685800" y="4343401"/>
            <a:ext cx="5486400" cy="4114800"/>
          </a:xfrm>
          <a:prstGeom prst="rect">
            <a:avLst/>
          </a:prstGeom>
        </p:spPr>
        <p:txBody>
          <a:bodyPr spcFirstLastPara="1" wrap="square" lIns="91414" tIns="91414" rIns="91414" bIns="91414" anchor="t" anchorCtr="0">
            <a:noAutofit/>
          </a:bodyPr>
          <a:lstStyle/>
          <a:p>
            <a:endParaRPr dirty="0"/>
          </a:p>
        </p:txBody>
      </p:sp>
    </p:spTree>
    <p:extLst>
      <p:ext uri="{BB962C8B-B14F-4D97-AF65-F5344CB8AC3E}">
        <p14:creationId xmlns:p14="http://schemas.microsoft.com/office/powerpoint/2010/main" val="372113000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1"/>
        <p:cNvGrpSpPr/>
        <p:nvPr/>
      </p:nvGrpSpPr>
      <p:grpSpPr>
        <a:xfrm>
          <a:off x="0" y="0"/>
          <a:ext cx="0" cy="0"/>
          <a:chOff x="0" y="0"/>
          <a:chExt cx="0" cy="0"/>
        </a:xfrm>
      </p:grpSpPr>
      <p:sp>
        <p:nvSpPr>
          <p:cNvPr id="572" name="Google Shape;572;gb2d54ef91a_0_14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73" name="Google Shape;573;gb2d54ef91a_0_14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335111293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88"/>
        <p:cNvGrpSpPr/>
        <p:nvPr/>
      </p:nvGrpSpPr>
      <p:grpSpPr>
        <a:xfrm>
          <a:off x="0" y="0"/>
          <a:ext cx="0" cy="0"/>
          <a:chOff x="0" y="0"/>
          <a:chExt cx="0" cy="0"/>
        </a:xfrm>
      </p:grpSpPr>
      <p:sp>
        <p:nvSpPr>
          <p:cNvPr id="1289" name="Google Shape;1289;gb2d54ef91a_0_28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90" name="Google Shape;1290;gb2d54ef91a_0_28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38"/>
        <p:cNvGrpSpPr/>
        <p:nvPr/>
      </p:nvGrpSpPr>
      <p:grpSpPr>
        <a:xfrm>
          <a:off x="0" y="0"/>
          <a:ext cx="0" cy="0"/>
          <a:chOff x="0" y="0"/>
          <a:chExt cx="0" cy="0"/>
        </a:xfrm>
      </p:grpSpPr>
      <p:sp>
        <p:nvSpPr>
          <p:cNvPr id="1739" name="Google Shape;1739;gb663873c2b_1_9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40" name="Google Shape;1740;gb663873c2b_1_9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7"/>
        <p:cNvGrpSpPr/>
        <p:nvPr/>
      </p:nvGrpSpPr>
      <p:grpSpPr>
        <a:xfrm>
          <a:off x="0" y="0"/>
          <a:ext cx="0" cy="0"/>
          <a:chOff x="0" y="0"/>
          <a:chExt cx="0" cy="0"/>
        </a:xfrm>
      </p:grpSpPr>
      <p:sp>
        <p:nvSpPr>
          <p:cNvPr id="638" name="Google Shape;638;gb2d54ef91a_0_17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39" name="Google Shape;639;gb2d54ef91a_0_17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84"/>
        <p:cNvGrpSpPr/>
        <p:nvPr/>
      </p:nvGrpSpPr>
      <p:grpSpPr>
        <a:xfrm>
          <a:off x="0" y="0"/>
          <a:ext cx="0" cy="0"/>
          <a:chOff x="0" y="0"/>
          <a:chExt cx="0" cy="0"/>
        </a:xfrm>
      </p:grpSpPr>
      <p:sp>
        <p:nvSpPr>
          <p:cNvPr id="2185" name="Google Shape;2185;gac2a4770c2_0_32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86" name="Google Shape;2186;gac2a4770c2_0_32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2475032159"/>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77"/>
        <p:cNvGrpSpPr/>
        <p:nvPr/>
      </p:nvGrpSpPr>
      <p:grpSpPr>
        <a:xfrm>
          <a:off x="0" y="0"/>
          <a:ext cx="0" cy="0"/>
          <a:chOff x="0" y="0"/>
          <a:chExt cx="0" cy="0"/>
        </a:xfrm>
      </p:grpSpPr>
      <p:sp>
        <p:nvSpPr>
          <p:cNvPr id="2178" name="Google Shape;2178;gac14597a3a_2_38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79" name="Google Shape;2179;gac14597a3a_2_38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9"/>
        <p:cNvGrpSpPr/>
        <p:nvPr/>
      </p:nvGrpSpPr>
      <p:grpSpPr>
        <a:xfrm>
          <a:off x="0" y="0"/>
          <a:ext cx="0" cy="0"/>
          <a:chOff x="0" y="0"/>
          <a:chExt cx="0" cy="0"/>
        </a:xfrm>
      </p:grpSpPr>
      <p:sp>
        <p:nvSpPr>
          <p:cNvPr id="670" name="Google Shape;670;gac2a4770c2_0_26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71" name="Google Shape;671;gac2a4770c2_0_26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99"/>
        <p:cNvGrpSpPr/>
        <p:nvPr/>
      </p:nvGrpSpPr>
      <p:grpSpPr>
        <a:xfrm>
          <a:off x="0" y="0"/>
          <a:ext cx="0" cy="0"/>
          <a:chOff x="0" y="0"/>
          <a:chExt cx="0" cy="0"/>
        </a:xfrm>
      </p:grpSpPr>
      <p:sp>
        <p:nvSpPr>
          <p:cNvPr id="1700" name="Google Shape;1700;gac14597a3a_1_150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01" name="Google Shape;1701;gac14597a3a_1_150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3917719073"/>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84"/>
        <p:cNvGrpSpPr/>
        <p:nvPr/>
      </p:nvGrpSpPr>
      <p:grpSpPr>
        <a:xfrm>
          <a:off x="0" y="0"/>
          <a:ext cx="0" cy="0"/>
          <a:chOff x="0" y="0"/>
          <a:chExt cx="0" cy="0"/>
        </a:xfrm>
      </p:grpSpPr>
      <p:sp>
        <p:nvSpPr>
          <p:cNvPr id="2185" name="Google Shape;2185;gac2a4770c2_0_32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86" name="Google Shape;2186;gac2a4770c2_0_32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4130951260"/>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84"/>
        <p:cNvGrpSpPr/>
        <p:nvPr/>
      </p:nvGrpSpPr>
      <p:grpSpPr>
        <a:xfrm>
          <a:off x="0" y="0"/>
          <a:ext cx="0" cy="0"/>
          <a:chOff x="0" y="0"/>
          <a:chExt cx="0" cy="0"/>
        </a:xfrm>
      </p:grpSpPr>
      <p:sp>
        <p:nvSpPr>
          <p:cNvPr id="2185" name="Google Shape;2185;gac2a4770c2_0_32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86" name="Google Shape;2186;gac2a4770c2_0_32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3367744086"/>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99"/>
        <p:cNvGrpSpPr/>
        <p:nvPr/>
      </p:nvGrpSpPr>
      <p:grpSpPr>
        <a:xfrm>
          <a:off x="0" y="0"/>
          <a:ext cx="0" cy="0"/>
          <a:chOff x="0" y="0"/>
          <a:chExt cx="0" cy="0"/>
        </a:xfrm>
      </p:grpSpPr>
      <p:sp>
        <p:nvSpPr>
          <p:cNvPr id="1700" name="Google Shape;1700;gac14597a3a_1_150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01" name="Google Shape;1701;gac14597a3a_1_150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99"/>
        <p:cNvGrpSpPr/>
        <p:nvPr/>
      </p:nvGrpSpPr>
      <p:grpSpPr>
        <a:xfrm>
          <a:off x="0" y="0"/>
          <a:ext cx="0" cy="0"/>
          <a:chOff x="0" y="0"/>
          <a:chExt cx="0" cy="0"/>
        </a:xfrm>
      </p:grpSpPr>
      <p:sp>
        <p:nvSpPr>
          <p:cNvPr id="1700" name="Google Shape;1700;gac14597a3a_1_150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01" name="Google Shape;1701;gac14597a3a_1_150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55045868"/>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99"/>
        <p:cNvGrpSpPr/>
        <p:nvPr/>
      </p:nvGrpSpPr>
      <p:grpSpPr>
        <a:xfrm>
          <a:off x="0" y="0"/>
          <a:ext cx="0" cy="0"/>
          <a:chOff x="0" y="0"/>
          <a:chExt cx="0" cy="0"/>
        </a:xfrm>
      </p:grpSpPr>
      <p:sp>
        <p:nvSpPr>
          <p:cNvPr id="1700" name="Google Shape;1700;gac14597a3a_1_150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01" name="Google Shape;1701;gac14597a3a_1_150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43014310"/>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72"/>
        <p:cNvGrpSpPr/>
        <p:nvPr/>
      </p:nvGrpSpPr>
      <p:grpSpPr>
        <a:xfrm>
          <a:off x="0" y="0"/>
          <a:ext cx="0" cy="0"/>
          <a:chOff x="0" y="0"/>
          <a:chExt cx="0" cy="0"/>
        </a:xfrm>
      </p:grpSpPr>
      <p:sp>
        <p:nvSpPr>
          <p:cNvPr id="1273" name="Google Shape;1273;gb2d54ef91a_0_29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74" name="Google Shape;1274;gb2d54ef91a_0_29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9"/>
        <p:cNvGrpSpPr/>
        <p:nvPr/>
      </p:nvGrpSpPr>
      <p:grpSpPr>
        <a:xfrm>
          <a:off x="0" y="0"/>
          <a:ext cx="0" cy="0"/>
          <a:chOff x="0" y="0"/>
          <a:chExt cx="0" cy="0"/>
        </a:xfrm>
      </p:grpSpPr>
      <p:sp>
        <p:nvSpPr>
          <p:cNvPr id="940" name="Google Shape;940;gb663873c2b_1_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41" name="Google Shape;941;gb663873c2b_1_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82"/>
        <p:cNvGrpSpPr/>
        <p:nvPr/>
      </p:nvGrpSpPr>
      <p:grpSpPr>
        <a:xfrm>
          <a:off x="0" y="0"/>
          <a:ext cx="0" cy="0"/>
          <a:chOff x="0" y="0"/>
          <a:chExt cx="0" cy="0"/>
        </a:xfrm>
      </p:grpSpPr>
      <p:sp>
        <p:nvSpPr>
          <p:cNvPr id="1483" name="Google Shape;1483;gac14597a3a_1_98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84" name="Google Shape;1484;gac14597a3a_1_988:notes"/>
          <p:cNvSpPr txBox="1">
            <a:spLocks noGrp="1"/>
          </p:cNvSpPr>
          <p:nvPr>
            <p:ph type="body" idx="1"/>
          </p:nvPr>
        </p:nvSpPr>
        <p:spPr>
          <a:xfrm>
            <a:off x="685800" y="4343401"/>
            <a:ext cx="5486400" cy="4114800"/>
          </a:xfrm>
          <a:prstGeom prst="rect">
            <a:avLst/>
          </a:prstGeom>
        </p:spPr>
        <p:txBody>
          <a:bodyPr spcFirstLastPara="1" wrap="square" lIns="91414" tIns="91414" rIns="91414" bIns="91414" anchor="t" anchorCtr="0">
            <a:noAutofit/>
          </a:bodyPr>
          <a:lstStyle/>
          <a:p>
            <a:endParaRPr dirty="0"/>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7"/>
        <p:cNvGrpSpPr/>
        <p:nvPr/>
      </p:nvGrpSpPr>
      <p:grpSpPr>
        <a:xfrm>
          <a:off x="0" y="0"/>
          <a:ext cx="0" cy="0"/>
          <a:chOff x="0" y="0"/>
          <a:chExt cx="0" cy="0"/>
        </a:xfrm>
      </p:grpSpPr>
      <p:sp>
        <p:nvSpPr>
          <p:cNvPr id="638" name="Google Shape;638;gb2d54ef91a_0_17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39" name="Google Shape;639;gb2d54ef91a_0_17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58"/>
        <p:cNvGrpSpPr/>
        <p:nvPr/>
      </p:nvGrpSpPr>
      <p:grpSpPr>
        <a:xfrm>
          <a:off x="0" y="0"/>
          <a:ext cx="0" cy="0"/>
          <a:chOff x="0" y="0"/>
          <a:chExt cx="0" cy="0"/>
        </a:xfrm>
      </p:grpSpPr>
      <p:sp>
        <p:nvSpPr>
          <p:cNvPr id="2359" name="Google Shape;2359;gac14597a3a_2_22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60" name="Google Shape;2360;gac14597a3a_2_22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89" name="Slide Image Placeholder 1"/>
          <p:cNvSpPr>
            <a:spLocks noGrp="1" noRot="1" noChangeAspect="1" noTextEdit="1"/>
          </p:cNvSpPr>
          <p:nvPr>
            <p:ph type="sldImg"/>
          </p:nvPr>
        </p:nvSpPr>
        <p:spPr>
          <a:xfrm>
            <a:off x="381000" y="685800"/>
            <a:ext cx="6096000" cy="3429000"/>
          </a:xfrm>
          <a:ln>
            <a:miter lim="800000"/>
            <a:headEnd/>
            <a:tailEnd/>
          </a:ln>
        </p:spPr>
      </p:sp>
      <p:sp>
        <p:nvSpPr>
          <p:cNvPr id="89090" name="Notes Placeholder 2"/>
          <p:cNvSpPr txBox="1">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compatLnSpc="1">
            <a:prstTxWarp prst="textNoShape">
              <a:avLst/>
            </a:prstTxWarp>
          </a:bodyPr>
          <a:lstStyle/>
          <a:p>
            <a:pPr>
              <a:spcBef>
                <a:spcPct val="0"/>
              </a:spcBef>
            </a:pPr>
            <a:endParaRPr lang="en-GB" altLang="en-US" dirty="0">
              <a:solidFill>
                <a:srgbClr val="000000"/>
              </a:solidFill>
              <a:latin typeface="Calibri" pitchFamily="34" charset="0"/>
              <a:cs typeface="Calibri" pitchFamily="34" charset="0"/>
              <a:sym typeface="Calibri" pitchFamily="34" charset="0"/>
            </a:endParaRPr>
          </a:p>
        </p:txBody>
      </p:sp>
      <p:sp>
        <p:nvSpPr>
          <p:cNvPr id="89091" name="Slide Number Placeholder 3"/>
          <p:cNvSpPr>
            <a:spLocks noGrp="1"/>
          </p:cNvSpPr>
          <p:nvPr>
            <p:ph type="sldNum" sz="quarter" idx="12"/>
          </p:nvPr>
        </p:nvSpPr>
        <p:spPr>
          <a:noFill/>
        </p:spPr>
        <p:txBody>
          <a:bodyPr/>
          <a:lstStyle>
            <a:lvl1pPr>
              <a:defRPr sz="1400">
                <a:solidFill>
                  <a:srgbClr val="000000"/>
                </a:solidFill>
                <a:latin typeface="Arial" pitchFamily="34" charset="0"/>
                <a:cs typeface="Arial" pitchFamily="34" charset="0"/>
                <a:sym typeface="Arial" pitchFamily="34" charset="0"/>
              </a:defRPr>
            </a:lvl1pPr>
            <a:lvl2pPr marL="742950" indent="-285750">
              <a:defRPr sz="1400">
                <a:solidFill>
                  <a:srgbClr val="000000"/>
                </a:solidFill>
                <a:latin typeface="Arial" pitchFamily="34" charset="0"/>
                <a:cs typeface="Arial" pitchFamily="34" charset="0"/>
                <a:sym typeface="Arial" pitchFamily="34" charset="0"/>
              </a:defRPr>
            </a:lvl2pPr>
            <a:lvl3pPr marL="1143000" indent="-228600">
              <a:defRPr sz="1400">
                <a:solidFill>
                  <a:srgbClr val="000000"/>
                </a:solidFill>
                <a:latin typeface="Arial" pitchFamily="34" charset="0"/>
                <a:cs typeface="Arial" pitchFamily="34" charset="0"/>
                <a:sym typeface="Arial" pitchFamily="34" charset="0"/>
              </a:defRPr>
            </a:lvl3pPr>
            <a:lvl4pPr marL="1600200" indent="-228600">
              <a:defRPr sz="1400">
                <a:solidFill>
                  <a:srgbClr val="000000"/>
                </a:solidFill>
                <a:latin typeface="Arial" pitchFamily="34" charset="0"/>
                <a:cs typeface="Arial" pitchFamily="34" charset="0"/>
                <a:sym typeface="Arial" pitchFamily="34" charset="0"/>
              </a:defRPr>
            </a:lvl4pPr>
            <a:lvl5pPr marL="2057400" indent="-228600">
              <a:defRPr sz="1400">
                <a:solidFill>
                  <a:srgbClr val="000000"/>
                </a:solidFill>
                <a:latin typeface="Arial" pitchFamily="34" charset="0"/>
                <a:cs typeface="Arial" pitchFamily="34" charset="0"/>
                <a:sym typeface="Arial" pitchFamily="34" charset="0"/>
              </a:defRPr>
            </a:lvl5pPr>
            <a:lvl6pPr marL="2514600" indent="-228600" fontAlgn="base">
              <a:spcBef>
                <a:spcPct val="0"/>
              </a:spcBef>
              <a:spcAft>
                <a:spcPct val="0"/>
              </a:spcAft>
              <a:defRPr sz="1400">
                <a:solidFill>
                  <a:srgbClr val="000000"/>
                </a:solidFill>
                <a:latin typeface="Arial" pitchFamily="34" charset="0"/>
                <a:cs typeface="Arial" pitchFamily="34" charset="0"/>
                <a:sym typeface="Arial" pitchFamily="34" charset="0"/>
              </a:defRPr>
            </a:lvl6pPr>
            <a:lvl7pPr marL="2971800" indent="-228600" fontAlgn="base">
              <a:spcBef>
                <a:spcPct val="0"/>
              </a:spcBef>
              <a:spcAft>
                <a:spcPct val="0"/>
              </a:spcAft>
              <a:defRPr sz="1400">
                <a:solidFill>
                  <a:srgbClr val="000000"/>
                </a:solidFill>
                <a:latin typeface="Arial" pitchFamily="34" charset="0"/>
                <a:cs typeface="Arial" pitchFamily="34" charset="0"/>
                <a:sym typeface="Arial" pitchFamily="34" charset="0"/>
              </a:defRPr>
            </a:lvl7pPr>
            <a:lvl8pPr marL="3429000" indent="-228600" fontAlgn="base">
              <a:spcBef>
                <a:spcPct val="0"/>
              </a:spcBef>
              <a:spcAft>
                <a:spcPct val="0"/>
              </a:spcAft>
              <a:defRPr sz="1400">
                <a:solidFill>
                  <a:srgbClr val="000000"/>
                </a:solidFill>
                <a:latin typeface="Arial" pitchFamily="34" charset="0"/>
                <a:cs typeface="Arial" pitchFamily="34" charset="0"/>
                <a:sym typeface="Arial" pitchFamily="34" charset="0"/>
              </a:defRPr>
            </a:lvl8pPr>
            <a:lvl9pPr marL="3886200" indent="-228600" fontAlgn="base">
              <a:spcBef>
                <a:spcPct val="0"/>
              </a:spcBef>
              <a:spcAft>
                <a:spcPct val="0"/>
              </a:spcAft>
              <a:defRPr sz="1400">
                <a:solidFill>
                  <a:srgbClr val="000000"/>
                </a:solidFill>
                <a:latin typeface="Arial" pitchFamily="34" charset="0"/>
                <a:cs typeface="Arial" pitchFamily="34" charset="0"/>
                <a:sym typeface="Arial" pitchFamily="34" charset="0"/>
              </a:defRPr>
            </a:lvl9pPr>
          </a:lstStyle>
          <a:p>
            <a:pPr algn="l">
              <a:buSzTx/>
            </a:pPr>
            <a:fld id="{60AFAAE2-04A4-46AA-A99F-57B5849D2A03}" type="slidenum">
              <a:rPr lang="en-US" altLang="en-US"/>
              <a:pPr algn="l">
                <a:buSzTx/>
              </a:pPr>
              <a:t>49</a:t>
            </a:fld>
            <a:endParaRPr lang="en-US" altLang="en-US" dirty="0"/>
          </a:p>
        </p:txBody>
      </p:sp>
    </p:spTree>
    <p:extLst>
      <p:ext uri="{BB962C8B-B14F-4D97-AF65-F5344CB8AC3E}">
        <p14:creationId xmlns:p14="http://schemas.microsoft.com/office/powerpoint/2010/main" val="1097043589"/>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7" name="Slide Image Placeholder 1"/>
          <p:cNvSpPr>
            <a:spLocks noGrp="1" noRot="1" noChangeAspect="1"/>
          </p:cNvSpPr>
          <p:nvPr>
            <p:ph type="sldImg"/>
          </p:nvPr>
        </p:nvSpPr>
        <p:spPr>
          <a:xfrm>
            <a:off x="381000" y="685800"/>
            <a:ext cx="6096000" cy="3429000"/>
          </a:xfrm>
          <a:ln>
            <a:headEnd/>
            <a:tailEnd/>
          </a:ln>
        </p:spPr>
      </p:sp>
      <p:sp>
        <p:nvSpPr>
          <p:cNvPr id="91138" name="Notes Placeholder 2"/>
          <p:cNvSpPr txBox="1">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compatLnSpc="1">
            <a:prstTxWarp prst="textNoShape">
              <a:avLst/>
            </a:prstTxWarp>
          </a:bodyPr>
          <a:lstStyle/>
          <a:p>
            <a:pPr marL="158750" indent="0" defTabSz="931863">
              <a:spcBef>
                <a:spcPct val="0"/>
              </a:spcBef>
              <a:buNone/>
            </a:pPr>
            <a:endParaRPr lang="en-US" altLang="en-US" dirty="0">
              <a:solidFill>
                <a:srgbClr val="000000"/>
              </a:solidFill>
              <a:latin typeface="Calibri" pitchFamily="34" charset="0"/>
              <a:cs typeface="Calibri" pitchFamily="34" charset="0"/>
              <a:sym typeface="Calibri" pitchFamily="34" charset="0"/>
            </a:endParaRPr>
          </a:p>
        </p:txBody>
      </p:sp>
      <p:sp>
        <p:nvSpPr>
          <p:cNvPr id="91139" name="Slide Number Placeholder 3"/>
          <p:cNvSpPr>
            <a:spLocks noGrp="1"/>
          </p:cNvSpPr>
          <p:nvPr>
            <p:ph type="sldNum" sz="quarter" idx="12"/>
          </p:nvPr>
        </p:nvSpPr>
        <p:spPr>
          <a:noFill/>
        </p:spPr>
        <p:txBody>
          <a:bodyPr/>
          <a:lstStyle>
            <a:lvl1pPr>
              <a:defRPr sz="1400">
                <a:solidFill>
                  <a:srgbClr val="000000"/>
                </a:solidFill>
                <a:latin typeface="Arial" pitchFamily="34" charset="0"/>
                <a:cs typeface="Arial" pitchFamily="34" charset="0"/>
                <a:sym typeface="Arial" pitchFamily="34" charset="0"/>
              </a:defRPr>
            </a:lvl1pPr>
            <a:lvl2pPr marL="742950" indent="-285750">
              <a:defRPr sz="1400">
                <a:solidFill>
                  <a:srgbClr val="000000"/>
                </a:solidFill>
                <a:latin typeface="Arial" pitchFamily="34" charset="0"/>
                <a:cs typeface="Arial" pitchFamily="34" charset="0"/>
                <a:sym typeface="Arial" pitchFamily="34" charset="0"/>
              </a:defRPr>
            </a:lvl2pPr>
            <a:lvl3pPr marL="1143000" indent="-228600">
              <a:defRPr sz="1400">
                <a:solidFill>
                  <a:srgbClr val="000000"/>
                </a:solidFill>
                <a:latin typeface="Arial" pitchFamily="34" charset="0"/>
                <a:cs typeface="Arial" pitchFamily="34" charset="0"/>
                <a:sym typeface="Arial" pitchFamily="34" charset="0"/>
              </a:defRPr>
            </a:lvl3pPr>
            <a:lvl4pPr marL="1600200" indent="-228600">
              <a:defRPr sz="1400">
                <a:solidFill>
                  <a:srgbClr val="000000"/>
                </a:solidFill>
                <a:latin typeface="Arial" pitchFamily="34" charset="0"/>
                <a:cs typeface="Arial" pitchFamily="34" charset="0"/>
                <a:sym typeface="Arial" pitchFamily="34" charset="0"/>
              </a:defRPr>
            </a:lvl4pPr>
            <a:lvl5pPr marL="2057400" indent="-228600">
              <a:defRPr sz="1400">
                <a:solidFill>
                  <a:srgbClr val="000000"/>
                </a:solidFill>
                <a:latin typeface="Arial" pitchFamily="34" charset="0"/>
                <a:cs typeface="Arial" pitchFamily="34" charset="0"/>
                <a:sym typeface="Arial" pitchFamily="34" charset="0"/>
              </a:defRPr>
            </a:lvl5pPr>
            <a:lvl6pPr marL="2514600" indent="-228600" fontAlgn="base">
              <a:spcBef>
                <a:spcPct val="0"/>
              </a:spcBef>
              <a:spcAft>
                <a:spcPct val="0"/>
              </a:spcAft>
              <a:defRPr sz="1400">
                <a:solidFill>
                  <a:srgbClr val="000000"/>
                </a:solidFill>
                <a:latin typeface="Arial" pitchFamily="34" charset="0"/>
                <a:cs typeface="Arial" pitchFamily="34" charset="0"/>
                <a:sym typeface="Arial" pitchFamily="34" charset="0"/>
              </a:defRPr>
            </a:lvl6pPr>
            <a:lvl7pPr marL="2971800" indent="-228600" fontAlgn="base">
              <a:spcBef>
                <a:spcPct val="0"/>
              </a:spcBef>
              <a:spcAft>
                <a:spcPct val="0"/>
              </a:spcAft>
              <a:defRPr sz="1400">
                <a:solidFill>
                  <a:srgbClr val="000000"/>
                </a:solidFill>
                <a:latin typeface="Arial" pitchFamily="34" charset="0"/>
                <a:cs typeface="Arial" pitchFamily="34" charset="0"/>
                <a:sym typeface="Arial" pitchFamily="34" charset="0"/>
              </a:defRPr>
            </a:lvl7pPr>
            <a:lvl8pPr marL="3429000" indent="-228600" fontAlgn="base">
              <a:spcBef>
                <a:spcPct val="0"/>
              </a:spcBef>
              <a:spcAft>
                <a:spcPct val="0"/>
              </a:spcAft>
              <a:defRPr sz="1400">
                <a:solidFill>
                  <a:srgbClr val="000000"/>
                </a:solidFill>
                <a:latin typeface="Arial" pitchFamily="34" charset="0"/>
                <a:cs typeface="Arial" pitchFamily="34" charset="0"/>
                <a:sym typeface="Arial" pitchFamily="34" charset="0"/>
              </a:defRPr>
            </a:lvl8pPr>
            <a:lvl9pPr marL="3886200" indent="-228600" fontAlgn="base">
              <a:spcBef>
                <a:spcPct val="0"/>
              </a:spcBef>
              <a:spcAft>
                <a:spcPct val="0"/>
              </a:spcAft>
              <a:defRPr sz="1400">
                <a:solidFill>
                  <a:srgbClr val="000000"/>
                </a:solidFill>
                <a:latin typeface="Arial" pitchFamily="34" charset="0"/>
                <a:cs typeface="Arial" pitchFamily="34" charset="0"/>
                <a:sym typeface="Arial" pitchFamily="34" charset="0"/>
              </a:defRPr>
            </a:lvl9pPr>
          </a:lstStyle>
          <a:p>
            <a:fld id="{C270FAEE-4491-4526-9BF0-ACB85CDB9DFA}" type="slidenum">
              <a:rPr lang="en-US" altLang="en-US" sz="1200">
                <a:latin typeface="Calibri" pitchFamily="34" charset="0"/>
                <a:cs typeface="Calibri" pitchFamily="34" charset="0"/>
                <a:sym typeface="Calibri" pitchFamily="34" charset="0"/>
              </a:rPr>
              <a:pPr/>
              <a:t>50</a:t>
            </a:fld>
            <a:endParaRPr lang="en-US" altLang="en-US" sz="1200" dirty="0">
              <a:latin typeface="Calibri" pitchFamily="34" charset="0"/>
              <a:cs typeface="Calibri" pitchFamily="34" charset="0"/>
              <a:sym typeface="Calibri" pitchFamily="34" charset="0"/>
            </a:endParaRPr>
          </a:p>
        </p:txBody>
      </p:sp>
    </p:spTree>
    <p:extLst>
      <p:ext uri="{BB962C8B-B14F-4D97-AF65-F5344CB8AC3E}">
        <p14:creationId xmlns:p14="http://schemas.microsoft.com/office/powerpoint/2010/main" val="4064645135"/>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42"/>
        <p:cNvGrpSpPr/>
        <p:nvPr/>
      </p:nvGrpSpPr>
      <p:grpSpPr>
        <a:xfrm>
          <a:off x="0" y="0"/>
          <a:ext cx="0" cy="0"/>
          <a:chOff x="0" y="0"/>
          <a:chExt cx="0" cy="0"/>
        </a:xfrm>
      </p:grpSpPr>
      <p:sp>
        <p:nvSpPr>
          <p:cNvPr id="2443" name="Google Shape;2443;ga10676d58a_0_105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44" name="Google Shape;2444;ga10676d58a_0_105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77"/>
        <p:cNvGrpSpPr/>
        <p:nvPr/>
      </p:nvGrpSpPr>
      <p:grpSpPr>
        <a:xfrm>
          <a:off x="0" y="0"/>
          <a:ext cx="0" cy="0"/>
          <a:chOff x="0" y="0"/>
          <a:chExt cx="0" cy="0"/>
        </a:xfrm>
      </p:grpSpPr>
      <p:sp>
        <p:nvSpPr>
          <p:cNvPr id="778" name="Google Shape;778;gac90507b2d_1_22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79" name="Google Shape;779;gac90507b2d_1_22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38"/>
        <p:cNvGrpSpPr/>
        <p:nvPr/>
      </p:nvGrpSpPr>
      <p:grpSpPr>
        <a:xfrm>
          <a:off x="0" y="0"/>
          <a:ext cx="0" cy="0"/>
          <a:chOff x="0" y="0"/>
          <a:chExt cx="0" cy="0"/>
        </a:xfrm>
      </p:grpSpPr>
      <p:sp>
        <p:nvSpPr>
          <p:cNvPr id="1739" name="Google Shape;1739;gb663873c2b_1_9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40" name="Google Shape;1740;gb663873c2b_1_9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38"/>
        <p:cNvGrpSpPr/>
        <p:nvPr/>
      </p:nvGrpSpPr>
      <p:grpSpPr>
        <a:xfrm>
          <a:off x="0" y="0"/>
          <a:ext cx="0" cy="0"/>
          <a:chOff x="0" y="0"/>
          <a:chExt cx="0" cy="0"/>
        </a:xfrm>
      </p:grpSpPr>
      <p:sp>
        <p:nvSpPr>
          <p:cNvPr id="1739" name="Google Shape;1739;gb663873c2b_1_9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40" name="Google Shape;1740;gb663873c2b_1_9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38"/>
        <p:cNvGrpSpPr/>
        <p:nvPr/>
      </p:nvGrpSpPr>
      <p:grpSpPr>
        <a:xfrm>
          <a:off x="0" y="0"/>
          <a:ext cx="0" cy="0"/>
          <a:chOff x="0" y="0"/>
          <a:chExt cx="0" cy="0"/>
        </a:xfrm>
      </p:grpSpPr>
      <p:sp>
        <p:nvSpPr>
          <p:cNvPr id="1739" name="Google Shape;1739;gb663873c2b_1_9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40" name="Google Shape;1740;gb663873c2b_1_9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21"/>
        <p:cNvGrpSpPr/>
        <p:nvPr/>
      </p:nvGrpSpPr>
      <p:grpSpPr>
        <a:xfrm>
          <a:off x="0" y="0"/>
          <a:ext cx="0" cy="0"/>
          <a:chOff x="0" y="0"/>
          <a:chExt cx="0" cy="0"/>
        </a:xfrm>
      </p:grpSpPr>
      <p:sp>
        <p:nvSpPr>
          <p:cNvPr id="2422" name="Google Shape;2422;gac14597a3a_2_8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23" name="Google Shape;2423;gac14597a3a_2_8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Quote - Black">
  <p:cSld name="TITLE_AND_BODY_1_2_2_1">
    <p:bg>
      <p:bgPr>
        <a:solidFill>
          <a:srgbClr val="000000"/>
        </a:solidFill>
        <a:effectLst/>
      </p:bgPr>
    </p:bg>
    <p:spTree>
      <p:nvGrpSpPr>
        <p:cNvPr id="1" name="Shape 284"/>
        <p:cNvGrpSpPr/>
        <p:nvPr/>
      </p:nvGrpSpPr>
      <p:grpSpPr>
        <a:xfrm>
          <a:off x="0" y="0"/>
          <a:ext cx="0" cy="0"/>
          <a:chOff x="0" y="0"/>
          <a:chExt cx="0" cy="0"/>
        </a:xfrm>
      </p:grpSpPr>
      <p:sp>
        <p:nvSpPr>
          <p:cNvPr id="285" name="Google Shape;285;p32"/>
          <p:cNvSpPr/>
          <p:nvPr/>
        </p:nvSpPr>
        <p:spPr>
          <a:xfrm>
            <a:off x="-19050" y="2514600"/>
            <a:ext cx="2618100" cy="2644200"/>
          </a:xfrm>
          <a:prstGeom prst="rtTriangl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6" name="Google Shape;286;p32"/>
          <p:cNvSpPr/>
          <p:nvPr/>
        </p:nvSpPr>
        <p:spPr>
          <a:xfrm>
            <a:off x="354650" y="4966350"/>
            <a:ext cx="5064000" cy="184800"/>
          </a:xfrm>
          <a:prstGeom prst="rect">
            <a:avLst/>
          </a:prstGeom>
          <a:noFill/>
          <a:ln>
            <a:noFill/>
          </a:ln>
        </p:spPr>
        <p:txBody>
          <a:bodyPr spcFirstLastPara="1" wrap="square" lIns="0" tIns="45700" rIns="0" bIns="45700" anchor="t" anchorCtr="0">
            <a:noAutofit/>
          </a:bodyPr>
          <a:lstStyle/>
          <a:p>
            <a:pPr marL="0" marR="0" lvl="0" indent="0" algn="l" rtl="0">
              <a:lnSpc>
                <a:spcPct val="100000"/>
              </a:lnSpc>
              <a:spcBef>
                <a:spcPts val="0"/>
              </a:spcBef>
              <a:spcAft>
                <a:spcPts val="0"/>
              </a:spcAft>
              <a:buClr>
                <a:schemeClr val="dk1"/>
              </a:buClr>
              <a:buSzPts val="1100"/>
              <a:buFont typeface="Arial"/>
              <a:buNone/>
            </a:pPr>
            <a:r>
              <a:rPr lang="en" sz="550" dirty="0">
                <a:solidFill>
                  <a:srgbClr val="888888"/>
                </a:solidFill>
                <a:latin typeface="Montserrat" panose="00000500000000000000" pitchFamily="2" charset="0"/>
                <a:ea typeface="Montserrat Light"/>
                <a:cs typeface="Montserrat Light"/>
                <a:sym typeface="Montserrat Light"/>
              </a:rPr>
              <a:t>© 2022 </a:t>
            </a:r>
            <a:r>
              <a:rPr lang="en-GB" sz="550" dirty="0">
                <a:solidFill>
                  <a:srgbClr val="888888"/>
                </a:solidFill>
                <a:latin typeface="Montserrat" panose="00000500000000000000" pitchFamily="2" charset="0"/>
                <a:ea typeface="Montserrat Light"/>
                <a:cs typeface="Montserrat Light"/>
                <a:sym typeface="Montserrat Light"/>
              </a:rPr>
              <a:t>NielsenIQ</a:t>
            </a:r>
            <a:r>
              <a:rPr lang="en" sz="550" dirty="0">
                <a:solidFill>
                  <a:srgbClr val="888888"/>
                </a:solidFill>
                <a:latin typeface="Montserrat" panose="00000500000000000000" pitchFamily="2" charset="0"/>
                <a:ea typeface="Montserrat Light"/>
                <a:cs typeface="Montserrat Light"/>
                <a:sym typeface="Montserrat Light"/>
              </a:rPr>
              <a:t> Consumer LLC. All Rights Reserved.</a:t>
            </a:r>
            <a:endParaRPr sz="550" dirty="0">
              <a:solidFill>
                <a:srgbClr val="888888"/>
              </a:solidFill>
              <a:latin typeface="Montserrat" panose="00000500000000000000" pitchFamily="2" charset="0"/>
              <a:ea typeface="Montserrat Light"/>
              <a:cs typeface="Montserrat Light"/>
              <a:sym typeface="Montserrat Light"/>
            </a:endParaRPr>
          </a:p>
          <a:p>
            <a:pPr marL="0" marR="0" lvl="0" indent="0" algn="l" rtl="0">
              <a:lnSpc>
                <a:spcPct val="100000"/>
              </a:lnSpc>
              <a:spcBef>
                <a:spcPts val="0"/>
              </a:spcBef>
              <a:spcAft>
                <a:spcPts val="0"/>
              </a:spcAft>
              <a:buClr>
                <a:schemeClr val="dk1"/>
              </a:buClr>
              <a:buSzPts val="1100"/>
              <a:buFont typeface="Arial"/>
              <a:buNone/>
            </a:pPr>
            <a:endParaRPr sz="550" dirty="0">
              <a:solidFill>
                <a:srgbClr val="888888"/>
              </a:solidFill>
              <a:latin typeface="Montserrat" panose="00000500000000000000" pitchFamily="2" charset="0"/>
              <a:ea typeface="Montserrat Light"/>
              <a:cs typeface="Montserrat Light"/>
              <a:sym typeface="Montserrat Light"/>
            </a:endParaRPr>
          </a:p>
          <a:p>
            <a:pPr marL="0" marR="0" lvl="0" indent="0" algn="l" rtl="0">
              <a:lnSpc>
                <a:spcPct val="100000"/>
              </a:lnSpc>
              <a:spcBef>
                <a:spcPts val="0"/>
              </a:spcBef>
              <a:spcAft>
                <a:spcPts val="0"/>
              </a:spcAft>
              <a:buClr>
                <a:srgbClr val="000000"/>
              </a:buClr>
              <a:buSzPts val="600"/>
              <a:buFont typeface="Arial"/>
              <a:buNone/>
            </a:pPr>
            <a:endParaRPr sz="550" dirty="0">
              <a:solidFill>
                <a:srgbClr val="888888"/>
              </a:solidFill>
              <a:latin typeface="Montserrat" panose="00000500000000000000" pitchFamily="2" charset="0"/>
              <a:ea typeface="Montserrat Light"/>
              <a:cs typeface="Montserrat Light"/>
              <a:sym typeface="Montserrat Light"/>
            </a:endParaRPr>
          </a:p>
        </p:txBody>
      </p:sp>
      <p:sp>
        <p:nvSpPr>
          <p:cNvPr id="287" name="Google Shape;287;p32"/>
          <p:cNvSpPr/>
          <p:nvPr/>
        </p:nvSpPr>
        <p:spPr>
          <a:xfrm rot="10800000">
            <a:off x="6525900" y="-19050"/>
            <a:ext cx="2618100" cy="2644200"/>
          </a:xfrm>
          <a:prstGeom prst="rtTriangl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9" name="Google Shape;289;p32"/>
          <p:cNvSpPr txBox="1"/>
          <p:nvPr/>
        </p:nvSpPr>
        <p:spPr>
          <a:xfrm>
            <a:off x="1308261" y="500178"/>
            <a:ext cx="645300" cy="5529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5000">
                <a:solidFill>
                  <a:schemeClr val="accent1"/>
                </a:solidFill>
              </a:rPr>
              <a:t>“</a:t>
            </a:r>
            <a:endParaRPr sz="15000" dirty="0">
              <a:solidFill>
                <a:schemeClr val="accent1"/>
              </a:solidFill>
            </a:endParaRPr>
          </a:p>
        </p:txBody>
      </p:sp>
      <p:sp>
        <p:nvSpPr>
          <p:cNvPr id="290" name="Google Shape;290;p32"/>
          <p:cNvSpPr txBox="1">
            <a:spLocks noGrp="1"/>
          </p:cNvSpPr>
          <p:nvPr>
            <p:ph type="ctrTitle"/>
          </p:nvPr>
        </p:nvSpPr>
        <p:spPr>
          <a:xfrm>
            <a:off x="1444900" y="1565050"/>
            <a:ext cx="5081100" cy="1389300"/>
          </a:xfrm>
          <a:prstGeom prst="rect">
            <a:avLst/>
          </a:prstGeom>
        </p:spPr>
        <p:txBody>
          <a:bodyPr spcFirstLastPara="1" wrap="square" lIns="0" tIns="91425" rIns="0" bIns="91425" anchor="t" anchorCtr="0">
            <a:noAutofit/>
          </a:bodyPr>
          <a:lstStyle>
            <a:lvl1pPr lvl="0" rtl="0">
              <a:spcBef>
                <a:spcPts val="0"/>
              </a:spcBef>
              <a:spcAft>
                <a:spcPts val="0"/>
              </a:spcAft>
              <a:buClr>
                <a:srgbClr val="FFFFFF"/>
              </a:buClr>
              <a:buSzPts val="3000"/>
              <a:buFont typeface="Montserrat"/>
              <a:buNone/>
              <a:defRPr sz="3000" b="1">
                <a:solidFill>
                  <a:srgbClr val="FFFFFF"/>
                </a:solidFill>
                <a:latin typeface="Montserrat" panose="00000500000000000000" pitchFamily="2" charset="0"/>
                <a:ea typeface="Montserrat" panose="00000500000000000000" pitchFamily="2" charset="0"/>
                <a:cs typeface="Montserrat" panose="00000500000000000000" pitchFamily="2" charset="0"/>
                <a:sym typeface="Montserrat"/>
              </a:defRPr>
            </a:lvl1pPr>
            <a:lvl2pPr lvl="1" algn="ctr" rtl="0">
              <a:spcBef>
                <a:spcPts val="0"/>
              </a:spcBef>
              <a:spcAft>
                <a:spcPts val="0"/>
              </a:spcAft>
              <a:buClr>
                <a:srgbClr val="FFFFFF"/>
              </a:buClr>
              <a:buSzPts val="5200"/>
              <a:buNone/>
              <a:defRPr sz="5200">
                <a:solidFill>
                  <a:srgbClr val="FFFFFF"/>
                </a:solidFill>
              </a:defRPr>
            </a:lvl2pPr>
            <a:lvl3pPr lvl="2" algn="ctr" rtl="0">
              <a:spcBef>
                <a:spcPts val="0"/>
              </a:spcBef>
              <a:spcAft>
                <a:spcPts val="0"/>
              </a:spcAft>
              <a:buClr>
                <a:srgbClr val="FFFFFF"/>
              </a:buClr>
              <a:buSzPts val="5200"/>
              <a:buNone/>
              <a:defRPr sz="5200">
                <a:solidFill>
                  <a:srgbClr val="FFFFFF"/>
                </a:solidFill>
              </a:defRPr>
            </a:lvl3pPr>
            <a:lvl4pPr lvl="3" algn="ctr" rtl="0">
              <a:spcBef>
                <a:spcPts val="0"/>
              </a:spcBef>
              <a:spcAft>
                <a:spcPts val="0"/>
              </a:spcAft>
              <a:buClr>
                <a:srgbClr val="FFFFFF"/>
              </a:buClr>
              <a:buSzPts val="5200"/>
              <a:buNone/>
              <a:defRPr sz="5200">
                <a:solidFill>
                  <a:srgbClr val="FFFFFF"/>
                </a:solidFill>
              </a:defRPr>
            </a:lvl4pPr>
            <a:lvl5pPr lvl="4" algn="ctr" rtl="0">
              <a:spcBef>
                <a:spcPts val="0"/>
              </a:spcBef>
              <a:spcAft>
                <a:spcPts val="0"/>
              </a:spcAft>
              <a:buClr>
                <a:srgbClr val="FFFFFF"/>
              </a:buClr>
              <a:buSzPts val="5200"/>
              <a:buNone/>
              <a:defRPr sz="5200">
                <a:solidFill>
                  <a:srgbClr val="FFFFFF"/>
                </a:solidFill>
              </a:defRPr>
            </a:lvl5pPr>
            <a:lvl6pPr lvl="5" algn="ctr" rtl="0">
              <a:spcBef>
                <a:spcPts val="0"/>
              </a:spcBef>
              <a:spcAft>
                <a:spcPts val="0"/>
              </a:spcAft>
              <a:buClr>
                <a:srgbClr val="FFFFFF"/>
              </a:buClr>
              <a:buSzPts val="5200"/>
              <a:buNone/>
              <a:defRPr sz="5200">
                <a:solidFill>
                  <a:srgbClr val="FFFFFF"/>
                </a:solidFill>
              </a:defRPr>
            </a:lvl6pPr>
            <a:lvl7pPr lvl="6" algn="ctr" rtl="0">
              <a:spcBef>
                <a:spcPts val="0"/>
              </a:spcBef>
              <a:spcAft>
                <a:spcPts val="0"/>
              </a:spcAft>
              <a:buClr>
                <a:srgbClr val="FFFFFF"/>
              </a:buClr>
              <a:buSzPts val="5200"/>
              <a:buNone/>
              <a:defRPr sz="5200">
                <a:solidFill>
                  <a:srgbClr val="FFFFFF"/>
                </a:solidFill>
              </a:defRPr>
            </a:lvl7pPr>
            <a:lvl8pPr lvl="7" algn="ctr" rtl="0">
              <a:spcBef>
                <a:spcPts val="0"/>
              </a:spcBef>
              <a:spcAft>
                <a:spcPts val="0"/>
              </a:spcAft>
              <a:buClr>
                <a:srgbClr val="FFFFFF"/>
              </a:buClr>
              <a:buSzPts val="5200"/>
              <a:buNone/>
              <a:defRPr sz="5200">
                <a:solidFill>
                  <a:srgbClr val="FFFFFF"/>
                </a:solidFill>
              </a:defRPr>
            </a:lvl8pPr>
            <a:lvl9pPr lvl="8" algn="ctr" rtl="0">
              <a:spcBef>
                <a:spcPts val="0"/>
              </a:spcBef>
              <a:spcAft>
                <a:spcPts val="0"/>
              </a:spcAft>
              <a:buClr>
                <a:srgbClr val="FFFFFF"/>
              </a:buClr>
              <a:buSzPts val="5200"/>
              <a:buNone/>
              <a:defRPr sz="5200">
                <a:solidFill>
                  <a:srgbClr val="FFFFFF"/>
                </a:solidFill>
              </a:defRPr>
            </a:lvl9pPr>
          </a:lstStyle>
          <a:p>
            <a:endParaRPr dirty="0"/>
          </a:p>
        </p:txBody>
      </p:sp>
      <p:sp>
        <p:nvSpPr>
          <p:cNvPr id="291" name="Google Shape;291;p32"/>
          <p:cNvSpPr txBox="1">
            <a:spLocks noGrp="1"/>
          </p:cNvSpPr>
          <p:nvPr>
            <p:ph type="subTitle" idx="1"/>
          </p:nvPr>
        </p:nvSpPr>
        <p:spPr>
          <a:xfrm>
            <a:off x="1444900" y="2801950"/>
            <a:ext cx="5064000" cy="384300"/>
          </a:xfrm>
          <a:prstGeom prst="rect">
            <a:avLst/>
          </a:prstGeom>
        </p:spPr>
        <p:txBody>
          <a:bodyPr spcFirstLastPara="1" wrap="square" lIns="0" tIns="91425" rIns="0" bIns="91425" anchor="t" anchorCtr="0">
            <a:noAutofit/>
          </a:bodyPr>
          <a:lstStyle>
            <a:lvl1pPr marL="0" lvl="0" indent="0" rtl="0">
              <a:lnSpc>
                <a:spcPct val="100000"/>
              </a:lnSpc>
              <a:spcBef>
                <a:spcPts val="0"/>
              </a:spcBef>
              <a:spcAft>
                <a:spcPts val="0"/>
              </a:spcAft>
              <a:buClr>
                <a:schemeClr val="accent5"/>
              </a:buClr>
              <a:buSzPts val="1500"/>
              <a:buNone/>
              <a:defRPr sz="1500">
                <a:solidFill>
                  <a:schemeClr val="accent5"/>
                </a:solidFill>
                <a:latin typeface="Montserrat" panose="00000500000000000000" pitchFamily="2" charset="0"/>
              </a:defRPr>
            </a:lvl1pPr>
            <a:lvl2pPr lvl="1" rtl="0">
              <a:lnSpc>
                <a:spcPct val="100000"/>
              </a:lnSpc>
              <a:spcBef>
                <a:spcPts val="0"/>
              </a:spcBef>
              <a:spcAft>
                <a:spcPts val="0"/>
              </a:spcAft>
              <a:buClr>
                <a:schemeClr val="accent5"/>
              </a:buClr>
              <a:buSzPts val="1400"/>
              <a:buNone/>
              <a:defRPr sz="1400">
                <a:solidFill>
                  <a:schemeClr val="accent5"/>
                </a:solidFill>
              </a:defRPr>
            </a:lvl2pPr>
            <a:lvl3pPr lvl="2" rtl="0">
              <a:lnSpc>
                <a:spcPct val="100000"/>
              </a:lnSpc>
              <a:spcBef>
                <a:spcPts val="0"/>
              </a:spcBef>
              <a:spcAft>
                <a:spcPts val="0"/>
              </a:spcAft>
              <a:buClr>
                <a:schemeClr val="accent5"/>
              </a:buClr>
              <a:buSzPts val="1400"/>
              <a:buNone/>
              <a:defRPr sz="1400">
                <a:solidFill>
                  <a:schemeClr val="accent5"/>
                </a:solidFill>
              </a:defRPr>
            </a:lvl3pPr>
            <a:lvl4pPr lvl="3" rtl="0">
              <a:lnSpc>
                <a:spcPct val="100000"/>
              </a:lnSpc>
              <a:spcBef>
                <a:spcPts val="0"/>
              </a:spcBef>
              <a:spcAft>
                <a:spcPts val="0"/>
              </a:spcAft>
              <a:buClr>
                <a:schemeClr val="accent5"/>
              </a:buClr>
              <a:buSzPts val="1400"/>
              <a:buNone/>
              <a:defRPr sz="1400">
                <a:solidFill>
                  <a:schemeClr val="accent5"/>
                </a:solidFill>
              </a:defRPr>
            </a:lvl4pPr>
            <a:lvl5pPr lvl="4" rtl="0">
              <a:lnSpc>
                <a:spcPct val="100000"/>
              </a:lnSpc>
              <a:spcBef>
                <a:spcPts val="0"/>
              </a:spcBef>
              <a:spcAft>
                <a:spcPts val="0"/>
              </a:spcAft>
              <a:buClr>
                <a:schemeClr val="accent5"/>
              </a:buClr>
              <a:buSzPts val="1400"/>
              <a:buNone/>
              <a:defRPr sz="1400">
                <a:solidFill>
                  <a:schemeClr val="accent5"/>
                </a:solidFill>
              </a:defRPr>
            </a:lvl5pPr>
            <a:lvl6pPr lvl="5" rtl="0">
              <a:lnSpc>
                <a:spcPct val="100000"/>
              </a:lnSpc>
              <a:spcBef>
                <a:spcPts val="0"/>
              </a:spcBef>
              <a:spcAft>
                <a:spcPts val="0"/>
              </a:spcAft>
              <a:buClr>
                <a:schemeClr val="accent5"/>
              </a:buClr>
              <a:buSzPts val="1400"/>
              <a:buNone/>
              <a:defRPr sz="1400">
                <a:solidFill>
                  <a:schemeClr val="accent5"/>
                </a:solidFill>
              </a:defRPr>
            </a:lvl6pPr>
            <a:lvl7pPr lvl="6" rtl="0">
              <a:lnSpc>
                <a:spcPct val="100000"/>
              </a:lnSpc>
              <a:spcBef>
                <a:spcPts val="0"/>
              </a:spcBef>
              <a:spcAft>
                <a:spcPts val="0"/>
              </a:spcAft>
              <a:buClr>
                <a:schemeClr val="accent5"/>
              </a:buClr>
              <a:buSzPts val="1400"/>
              <a:buNone/>
              <a:defRPr sz="1400">
                <a:solidFill>
                  <a:schemeClr val="accent5"/>
                </a:solidFill>
              </a:defRPr>
            </a:lvl7pPr>
            <a:lvl8pPr lvl="7" rtl="0">
              <a:lnSpc>
                <a:spcPct val="100000"/>
              </a:lnSpc>
              <a:spcBef>
                <a:spcPts val="0"/>
              </a:spcBef>
              <a:spcAft>
                <a:spcPts val="0"/>
              </a:spcAft>
              <a:buClr>
                <a:schemeClr val="accent5"/>
              </a:buClr>
              <a:buSzPts val="1400"/>
              <a:buNone/>
              <a:defRPr sz="1400">
                <a:solidFill>
                  <a:schemeClr val="accent5"/>
                </a:solidFill>
              </a:defRPr>
            </a:lvl8pPr>
            <a:lvl9pPr lvl="8" rtl="0">
              <a:lnSpc>
                <a:spcPct val="100000"/>
              </a:lnSpc>
              <a:spcBef>
                <a:spcPts val="0"/>
              </a:spcBef>
              <a:spcAft>
                <a:spcPts val="0"/>
              </a:spcAft>
              <a:buClr>
                <a:schemeClr val="accent5"/>
              </a:buClr>
              <a:buSzPts val="1400"/>
              <a:buNone/>
              <a:defRPr sz="1400">
                <a:solidFill>
                  <a:schemeClr val="accent5"/>
                </a:solidFill>
              </a:defRPr>
            </a:lvl9pPr>
          </a:lstStyle>
          <a:p>
            <a:endParaRPr dirty="0"/>
          </a:p>
        </p:txBody>
      </p:sp>
      <p:pic>
        <p:nvPicPr>
          <p:cNvPr id="292" name="Google Shape;292;p32"/>
          <p:cNvPicPr preferRelativeResize="0"/>
          <p:nvPr/>
        </p:nvPicPr>
        <p:blipFill>
          <a:blip r:embed="rId2">
            <a:alphaModFix/>
          </a:blip>
          <a:stretch>
            <a:fillRect/>
          </a:stretch>
        </p:blipFill>
        <p:spPr>
          <a:xfrm>
            <a:off x="0" y="0"/>
            <a:ext cx="354650" cy="355959"/>
          </a:xfrm>
          <a:prstGeom prst="rect">
            <a:avLst/>
          </a:prstGeom>
          <a:noFill/>
          <a:ln>
            <a:noFill/>
          </a:ln>
        </p:spPr>
      </p:pic>
      <p:sp>
        <p:nvSpPr>
          <p:cNvPr id="10" name="Slide Number Placeholder 1">
            <a:extLst>
              <a:ext uri="{FF2B5EF4-FFF2-40B4-BE49-F238E27FC236}">
                <a16:creationId xmlns:a16="http://schemas.microsoft.com/office/drawing/2014/main" id="{52A62E47-4F2A-4A75-BED7-E049CB341766}"/>
              </a:ext>
            </a:extLst>
          </p:cNvPr>
          <p:cNvSpPr txBox="1">
            <a:spLocks/>
          </p:cNvSpPr>
          <p:nvPr userDrawn="1"/>
        </p:nvSpPr>
        <p:spPr>
          <a:xfrm>
            <a:off x="6732050" y="4809373"/>
            <a:ext cx="2057400" cy="274637"/>
          </a:xfrm>
          <a:prstGeom prst="rect">
            <a:avLst/>
          </a:prstGeom>
        </p:spPr>
        <p:txBody>
          <a:bodyPr vert="horz" lIns="0" tIns="45720" rIns="0" bIns="45720" rtlCol="0" anchor="ctr"/>
          <a:lstStyle>
            <a:defPPr marR="0" lvl="0" algn="l" rtl="0">
              <a:lnSpc>
                <a:spcPct val="100000"/>
              </a:lnSpc>
              <a:spcBef>
                <a:spcPts val="0"/>
              </a:spcBef>
              <a:spcAft>
                <a:spcPts val="0"/>
              </a:spcAft>
            </a:defPPr>
            <a:lvl1pPr marR="0" lvl="0" algn="r" rtl="0">
              <a:lnSpc>
                <a:spcPct val="100000"/>
              </a:lnSpc>
              <a:spcBef>
                <a:spcPts val="0"/>
              </a:spcBef>
              <a:spcAft>
                <a:spcPts val="0"/>
              </a:spcAft>
              <a:buClr>
                <a:srgbClr val="000000"/>
              </a:buClr>
              <a:buFont typeface="Arial"/>
              <a:defRPr sz="1000" b="0" i="0" u="none" strike="noStrike" cap="none">
                <a:solidFill>
                  <a:schemeClr val="bg1"/>
                </a:solidFill>
                <a:latin typeface="Avenir Next LT Pro" panose="020B0504020202020204" pitchFamily="34" charset="0"/>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fld id="{8B2E2F79-BC7F-4BB1-9203-38C79639CA91}" type="slidenum">
              <a:rPr lang="en-PH" smtClean="0">
                <a:solidFill>
                  <a:schemeClr val="bg1"/>
                </a:solidFill>
              </a:rPr>
              <a:pPr/>
              <a:t>‹#›</a:t>
            </a:fld>
            <a:endParaRPr lang="en-PH" dirty="0">
              <a:solidFill>
                <a:schemeClr val="bg1"/>
              </a:solidFill>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Inside - White/side bar">
  <p:cSld name="BLANK_2_2_1">
    <p:bg>
      <p:bgPr>
        <a:solidFill>
          <a:srgbClr val="FFFFFF"/>
        </a:solidFill>
        <a:effectLst/>
      </p:bgPr>
    </p:bg>
    <p:spTree>
      <p:nvGrpSpPr>
        <p:cNvPr id="1" name="Shape 157"/>
        <p:cNvGrpSpPr/>
        <p:nvPr/>
      </p:nvGrpSpPr>
      <p:grpSpPr>
        <a:xfrm>
          <a:off x="0" y="0"/>
          <a:ext cx="0" cy="0"/>
          <a:chOff x="0" y="0"/>
          <a:chExt cx="0" cy="0"/>
        </a:xfrm>
      </p:grpSpPr>
      <p:sp>
        <p:nvSpPr>
          <p:cNvPr id="158" name="Google Shape;158;p19"/>
          <p:cNvSpPr/>
          <p:nvPr/>
        </p:nvSpPr>
        <p:spPr>
          <a:xfrm>
            <a:off x="6057900" y="-17575"/>
            <a:ext cx="3132900" cy="5176500"/>
          </a:xfrm>
          <a:prstGeom prst="rect">
            <a:avLst/>
          </a:pr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9" name="Google Shape;159;p19"/>
          <p:cNvSpPr/>
          <p:nvPr/>
        </p:nvSpPr>
        <p:spPr>
          <a:xfrm>
            <a:off x="0" y="-62615"/>
            <a:ext cx="5107500" cy="5158800"/>
          </a:xfrm>
          <a:prstGeom prst="rtTriangle">
            <a:avLst/>
          </a:pr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Montserrat" panose="00000500000000000000" pitchFamily="2" charset="0"/>
            </a:endParaRPr>
          </a:p>
        </p:txBody>
      </p:sp>
      <p:sp>
        <p:nvSpPr>
          <p:cNvPr id="161" name="Google Shape;161;p19"/>
          <p:cNvSpPr/>
          <p:nvPr/>
        </p:nvSpPr>
        <p:spPr>
          <a:xfrm>
            <a:off x="354650" y="4966350"/>
            <a:ext cx="5064000" cy="184800"/>
          </a:xfrm>
          <a:prstGeom prst="rect">
            <a:avLst/>
          </a:prstGeom>
          <a:noFill/>
          <a:ln>
            <a:noFill/>
          </a:ln>
        </p:spPr>
        <p:txBody>
          <a:bodyPr spcFirstLastPara="1" wrap="square" lIns="0" tIns="45700" rIns="0" bIns="45700" anchor="t" anchorCtr="0">
            <a:noAutofit/>
          </a:bodyPr>
          <a:lstStyle/>
          <a:p>
            <a:pPr marL="0" marR="0" lvl="0" indent="0" algn="l" rtl="0">
              <a:lnSpc>
                <a:spcPct val="100000"/>
              </a:lnSpc>
              <a:spcBef>
                <a:spcPts val="0"/>
              </a:spcBef>
              <a:spcAft>
                <a:spcPts val="0"/>
              </a:spcAft>
              <a:buClr>
                <a:srgbClr val="000000"/>
              </a:buClr>
              <a:buSzPts val="600"/>
              <a:buFont typeface="Arial"/>
              <a:buNone/>
            </a:pPr>
            <a:r>
              <a:rPr lang="en-GB" sz="500" dirty="0">
                <a:solidFill>
                  <a:srgbClr val="888888"/>
                </a:solidFill>
                <a:latin typeface="Montserrat" panose="00000500000000000000" pitchFamily="2" charset="0"/>
                <a:ea typeface="Montserrat Light"/>
                <a:cs typeface="Montserrat Light"/>
                <a:sym typeface="Montserrat Light"/>
              </a:rPr>
              <a:t>© 2022 NielsenIQ Consumer LLC. All Rights Reserved.</a:t>
            </a:r>
            <a:endParaRPr lang="en-GB" sz="500" i="0" u="none" strike="noStrike" cap="none" dirty="0">
              <a:solidFill>
                <a:srgbClr val="888888"/>
              </a:solidFill>
              <a:latin typeface="Montserrat" panose="00000500000000000000" pitchFamily="2" charset="0"/>
              <a:ea typeface="Montserrat Light"/>
              <a:cs typeface="Montserrat Light"/>
              <a:sym typeface="Montserrat Light"/>
            </a:endParaRPr>
          </a:p>
        </p:txBody>
      </p:sp>
      <p:sp>
        <p:nvSpPr>
          <p:cNvPr id="162" name="Google Shape;162;p19"/>
          <p:cNvSpPr txBox="1">
            <a:spLocks noGrp="1"/>
          </p:cNvSpPr>
          <p:nvPr>
            <p:ph type="title"/>
          </p:nvPr>
        </p:nvSpPr>
        <p:spPr>
          <a:xfrm>
            <a:off x="354650" y="292625"/>
            <a:ext cx="5550900" cy="393600"/>
          </a:xfrm>
          <a:prstGeom prst="rect">
            <a:avLst/>
          </a:prstGeom>
        </p:spPr>
        <p:txBody>
          <a:bodyPr spcFirstLastPara="1" wrap="square" lIns="0" tIns="91425" rIns="0" bIns="91425" anchor="t" anchorCtr="0">
            <a:noAutofit/>
          </a:bodyPr>
          <a:lstStyle>
            <a:lvl1pPr lvl="0" rtl="0">
              <a:spcBef>
                <a:spcPts val="0"/>
              </a:spcBef>
              <a:spcAft>
                <a:spcPts val="0"/>
              </a:spcAft>
              <a:buSzPts val="1900"/>
              <a:buNone/>
              <a:defRPr>
                <a:latin typeface="Montserrat" panose="00000500000000000000" pitchFamily="2" charset="0"/>
              </a:defRPr>
            </a:lvl1pPr>
            <a:lvl2pPr lvl="1" rtl="0">
              <a:spcBef>
                <a:spcPts val="0"/>
              </a:spcBef>
              <a:spcAft>
                <a:spcPts val="0"/>
              </a:spcAft>
              <a:buSzPts val="1900"/>
              <a:buNone/>
              <a:defRPr/>
            </a:lvl2pPr>
            <a:lvl3pPr lvl="2" rtl="0">
              <a:spcBef>
                <a:spcPts val="0"/>
              </a:spcBef>
              <a:spcAft>
                <a:spcPts val="0"/>
              </a:spcAft>
              <a:buSzPts val="1900"/>
              <a:buNone/>
              <a:defRPr/>
            </a:lvl3pPr>
            <a:lvl4pPr lvl="3" rtl="0">
              <a:spcBef>
                <a:spcPts val="0"/>
              </a:spcBef>
              <a:spcAft>
                <a:spcPts val="0"/>
              </a:spcAft>
              <a:buSzPts val="1900"/>
              <a:buNone/>
              <a:defRPr/>
            </a:lvl4pPr>
            <a:lvl5pPr lvl="4" rtl="0">
              <a:spcBef>
                <a:spcPts val="0"/>
              </a:spcBef>
              <a:spcAft>
                <a:spcPts val="0"/>
              </a:spcAft>
              <a:buSzPts val="1900"/>
              <a:buNone/>
              <a:defRPr/>
            </a:lvl5pPr>
            <a:lvl6pPr lvl="5" rtl="0">
              <a:spcBef>
                <a:spcPts val="0"/>
              </a:spcBef>
              <a:spcAft>
                <a:spcPts val="0"/>
              </a:spcAft>
              <a:buSzPts val="1900"/>
              <a:buNone/>
              <a:defRPr/>
            </a:lvl6pPr>
            <a:lvl7pPr lvl="6" rtl="0">
              <a:spcBef>
                <a:spcPts val="0"/>
              </a:spcBef>
              <a:spcAft>
                <a:spcPts val="0"/>
              </a:spcAft>
              <a:buSzPts val="1900"/>
              <a:buNone/>
              <a:defRPr/>
            </a:lvl7pPr>
            <a:lvl8pPr lvl="7" rtl="0">
              <a:spcBef>
                <a:spcPts val="0"/>
              </a:spcBef>
              <a:spcAft>
                <a:spcPts val="0"/>
              </a:spcAft>
              <a:buSzPts val="1900"/>
              <a:buNone/>
              <a:defRPr/>
            </a:lvl8pPr>
            <a:lvl9pPr lvl="8" rtl="0">
              <a:spcBef>
                <a:spcPts val="0"/>
              </a:spcBef>
              <a:spcAft>
                <a:spcPts val="0"/>
              </a:spcAft>
              <a:buSzPts val="1900"/>
              <a:buNone/>
              <a:defRPr/>
            </a:lvl9pPr>
          </a:lstStyle>
          <a:p>
            <a:endParaRPr dirty="0"/>
          </a:p>
        </p:txBody>
      </p:sp>
      <p:sp>
        <p:nvSpPr>
          <p:cNvPr id="163" name="Google Shape;163;p19"/>
          <p:cNvSpPr txBox="1">
            <a:spLocks noGrp="1"/>
          </p:cNvSpPr>
          <p:nvPr>
            <p:ph type="subTitle" idx="1"/>
          </p:nvPr>
        </p:nvSpPr>
        <p:spPr>
          <a:xfrm>
            <a:off x="354650" y="620550"/>
            <a:ext cx="5550900" cy="384300"/>
          </a:xfrm>
          <a:prstGeom prst="rect">
            <a:avLst/>
          </a:prstGeom>
        </p:spPr>
        <p:txBody>
          <a:bodyPr spcFirstLastPara="1" wrap="square" lIns="0" tIns="91425" rIns="0" bIns="91425" anchor="t" anchorCtr="0">
            <a:noAutofit/>
          </a:bodyPr>
          <a:lstStyle>
            <a:lvl1pPr marL="311150" lvl="0" indent="-311150" rtl="0">
              <a:lnSpc>
                <a:spcPct val="100000"/>
              </a:lnSpc>
              <a:spcBef>
                <a:spcPts val="0"/>
              </a:spcBef>
              <a:spcAft>
                <a:spcPts val="0"/>
              </a:spcAft>
              <a:buClr>
                <a:schemeClr val="accent5"/>
              </a:buClr>
              <a:buSzPts val="1500"/>
              <a:buNone/>
              <a:defRPr sz="1500">
                <a:solidFill>
                  <a:schemeClr val="accent5"/>
                </a:solidFill>
                <a:latin typeface="Montserrat" panose="00000500000000000000" pitchFamily="2" charset="0"/>
              </a:defRPr>
            </a:lvl1pPr>
            <a:lvl2pPr lvl="1" rtl="0">
              <a:lnSpc>
                <a:spcPct val="100000"/>
              </a:lnSpc>
              <a:spcBef>
                <a:spcPts val="0"/>
              </a:spcBef>
              <a:spcAft>
                <a:spcPts val="0"/>
              </a:spcAft>
              <a:buClr>
                <a:schemeClr val="accent5"/>
              </a:buClr>
              <a:buSzPts val="1400"/>
              <a:buNone/>
              <a:defRPr sz="1400">
                <a:solidFill>
                  <a:schemeClr val="accent5"/>
                </a:solidFill>
              </a:defRPr>
            </a:lvl2pPr>
            <a:lvl3pPr lvl="2" rtl="0">
              <a:lnSpc>
                <a:spcPct val="100000"/>
              </a:lnSpc>
              <a:spcBef>
                <a:spcPts val="0"/>
              </a:spcBef>
              <a:spcAft>
                <a:spcPts val="0"/>
              </a:spcAft>
              <a:buClr>
                <a:schemeClr val="accent5"/>
              </a:buClr>
              <a:buSzPts val="1400"/>
              <a:buNone/>
              <a:defRPr sz="1400">
                <a:solidFill>
                  <a:schemeClr val="accent5"/>
                </a:solidFill>
              </a:defRPr>
            </a:lvl3pPr>
            <a:lvl4pPr lvl="3" rtl="0">
              <a:lnSpc>
                <a:spcPct val="100000"/>
              </a:lnSpc>
              <a:spcBef>
                <a:spcPts val="0"/>
              </a:spcBef>
              <a:spcAft>
                <a:spcPts val="0"/>
              </a:spcAft>
              <a:buClr>
                <a:schemeClr val="accent5"/>
              </a:buClr>
              <a:buSzPts val="1400"/>
              <a:buNone/>
              <a:defRPr sz="1400">
                <a:solidFill>
                  <a:schemeClr val="accent5"/>
                </a:solidFill>
              </a:defRPr>
            </a:lvl4pPr>
            <a:lvl5pPr lvl="4" rtl="0">
              <a:lnSpc>
                <a:spcPct val="100000"/>
              </a:lnSpc>
              <a:spcBef>
                <a:spcPts val="0"/>
              </a:spcBef>
              <a:spcAft>
                <a:spcPts val="0"/>
              </a:spcAft>
              <a:buClr>
                <a:schemeClr val="accent5"/>
              </a:buClr>
              <a:buSzPts val="1400"/>
              <a:buNone/>
              <a:defRPr sz="1400">
                <a:solidFill>
                  <a:schemeClr val="accent5"/>
                </a:solidFill>
              </a:defRPr>
            </a:lvl5pPr>
            <a:lvl6pPr lvl="5" rtl="0">
              <a:lnSpc>
                <a:spcPct val="100000"/>
              </a:lnSpc>
              <a:spcBef>
                <a:spcPts val="0"/>
              </a:spcBef>
              <a:spcAft>
                <a:spcPts val="0"/>
              </a:spcAft>
              <a:buClr>
                <a:schemeClr val="accent5"/>
              </a:buClr>
              <a:buSzPts val="1400"/>
              <a:buNone/>
              <a:defRPr sz="1400">
                <a:solidFill>
                  <a:schemeClr val="accent5"/>
                </a:solidFill>
              </a:defRPr>
            </a:lvl6pPr>
            <a:lvl7pPr lvl="6" rtl="0">
              <a:lnSpc>
                <a:spcPct val="100000"/>
              </a:lnSpc>
              <a:spcBef>
                <a:spcPts val="0"/>
              </a:spcBef>
              <a:spcAft>
                <a:spcPts val="0"/>
              </a:spcAft>
              <a:buClr>
                <a:schemeClr val="accent5"/>
              </a:buClr>
              <a:buSzPts val="1400"/>
              <a:buNone/>
              <a:defRPr sz="1400">
                <a:solidFill>
                  <a:schemeClr val="accent5"/>
                </a:solidFill>
              </a:defRPr>
            </a:lvl7pPr>
            <a:lvl8pPr lvl="7" rtl="0">
              <a:lnSpc>
                <a:spcPct val="100000"/>
              </a:lnSpc>
              <a:spcBef>
                <a:spcPts val="0"/>
              </a:spcBef>
              <a:spcAft>
                <a:spcPts val="0"/>
              </a:spcAft>
              <a:buClr>
                <a:schemeClr val="accent5"/>
              </a:buClr>
              <a:buSzPts val="1400"/>
              <a:buNone/>
              <a:defRPr sz="1400">
                <a:solidFill>
                  <a:schemeClr val="accent5"/>
                </a:solidFill>
              </a:defRPr>
            </a:lvl8pPr>
            <a:lvl9pPr lvl="8" rtl="0">
              <a:lnSpc>
                <a:spcPct val="100000"/>
              </a:lnSpc>
              <a:spcBef>
                <a:spcPts val="0"/>
              </a:spcBef>
              <a:spcAft>
                <a:spcPts val="0"/>
              </a:spcAft>
              <a:buClr>
                <a:schemeClr val="accent5"/>
              </a:buClr>
              <a:buSzPts val="1400"/>
              <a:buNone/>
              <a:defRPr sz="1400">
                <a:solidFill>
                  <a:schemeClr val="accent5"/>
                </a:solidFill>
              </a:defRPr>
            </a:lvl9pPr>
          </a:lstStyle>
          <a:p>
            <a:endParaRPr dirty="0"/>
          </a:p>
        </p:txBody>
      </p:sp>
      <p:sp>
        <p:nvSpPr>
          <p:cNvPr id="164" name="Google Shape;164;p19"/>
          <p:cNvSpPr txBox="1">
            <a:spLocks noGrp="1"/>
          </p:cNvSpPr>
          <p:nvPr>
            <p:ph type="ctrTitle" idx="2"/>
          </p:nvPr>
        </p:nvSpPr>
        <p:spPr>
          <a:xfrm>
            <a:off x="6277650" y="1359650"/>
            <a:ext cx="2693400" cy="1578000"/>
          </a:xfrm>
          <a:prstGeom prst="rect">
            <a:avLst/>
          </a:prstGeom>
        </p:spPr>
        <p:txBody>
          <a:bodyPr spcFirstLastPara="1" wrap="square" lIns="0" tIns="91425" rIns="0" bIns="91425" anchor="b" anchorCtr="0">
            <a:noAutofit/>
          </a:bodyPr>
          <a:lstStyle>
            <a:lvl1pPr lvl="0" rtl="0">
              <a:spcBef>
                <a:spcPts val="0"/>
              </a:spcBef>
              <a:spcAft>
                <a:spcPts val="0"/>
              </a:spcAft>
              <a:buClr>
                <a:srgbClr val="FFFFFF"/>
              </a:buClr>
              <a:buSzPts val="3000"/>
              <a:buFont typeface="Montserrat"/>
              <a:buNone/>
              <a:defRPr sz="3000" b="1">
                <a:solidFill>
                  <a:srgbClr val="FFFFFF"/>
                </a:solidFill>
                <a:latin typeface="Montserrat" panose="00000500000000000000" pitchFamily="2" charset="0"/>
                <a:ea typeface="Montserrat" panose="00000500000000000000" pitchFamily="2" charset="0"/>
                <a:cs typeface="Montserrat" panose="00000500000000000000" pitchFamily="2" charset="0"/>
                <a:sym typeface="Montserrat"/>
              </a:defRPr>
            </a:lvl1pPr>
            <a:lvl2pPr lvl="1" algn="ctr" rtl="0">
              <a:spcBef>
                <a:spcPts val="0"/>
              </a:spcBef>
              <a:spcAft>
                <a:spcPts val="0"/>
              </a:spcAft>
              <a:buClr>
                <a:srgbClr val="FFFFFF"/>
              </a:buClr>
              <a:buSzPts val="5200"/>
              <a:buNone/>
              <a:defRPr sz="5200">
                <a:solidFill>
                  <a:srgbClr val="FFFFFF"/>
                </a:solidFill>
              </a:defRPr>
            </a:lvl2pPr>
            <a:lvl3pPr lvl="2" algn="ctr" rtl="0">
              <a:spcBef>
                <a:spcPts val="0"/>
              </a:spcBef>
              <a:spcAft>
                <a:spcPts val="0"/>
              </a:spcAft>
              <a:buClr>
                <a:srgbClr val="FFFFFF"/>
              </a:buClr>
              <a:buSzPts val="5200"/>
              <a:buNone/>
              <a:defRPr sz="5200">
                <a:solidFill>
                  <a:srgbClr val="FFFFFF"/>
                </a:solidFill>
              </a:defRPr>
            </a:lvl3pPr>
            <a:lvl4pPr lvl="3" algn="ctr" rtl="0">
              <a:spcBef>
                <a:spcPts val="0"/>
              </a:spcBef>
              <a:spcAft>
                <a:spcPts val="0"/>
              </a:spcAft>
              <a:buClr>
                <a:srgbClr val="FFFFFF"/>
              </a:buClr>
              <a:buSzPts val="5200"/>
              <a:buNone/>
              <a:defRPr sz="5200">
                <a:solidFill>
                  <a:srgbClr val="FFFFFF"/>
                </a:solidFill>
              </a:defRPr>
            </a:lvl4pPr>
            <a:lvl5pPr lvl="4" algn="ctr" rtl="0">
              <a:spcBef>
                <a:spcPts val="0"/>
              </a:spcBef>
              <a:spcAft>
                <a:spcPts val="0"/>
              </a:spcAft>
              <a:buClr>
                <a:srgbClr val="FFFFFF"/>
              </a:buClr>
              <a:buSzPts val="5200"/>
              <a:buNone/>
              <a:defRPr sz="5200">
                <a:solidFill>
                  <a:srgbClr val="FFFFFF"/>
                </a:solidFill>
              </a:defRPr>
            </a:lvl5pPr>
            <a:lvl6pPr lvl="5" algn="ctr" rtl="0">
              <a:spcBef>
                <a:spcPts val="0"/>
              </a:spcBef>
              <a:spcAft>
                <a:spcPts val="0"/>
              </a:spcAft>
              <a:buClr>
                <a:srgbClr val="FFFFFF"/>
              </a:buClr>
              <a:buSzPts val="5200"/>
              <a:buNone/>
              <a:defRPr sz="5200">
                <a:solidFill>
                  <a:srgbClr val="FFFFFF"/>
                </a:solidFill>
              </a:defRPr>
            </a:lvl6pPr>
            <a:lvl7pPr lvl="6" algn="ctr" rtl="0">
              <a:spcBef>
                <a:spcPts val="0"/>
              </a:spcBef>
              <a:spcAft>
                <a:spcPts val="0"/>
              </a:spcAft>
              <a:buClr>
                <a:srgbClr val="FFFFFF"/>
              </a:buClr>
              <a:buSzPts val="5200"/>
              <a:buNone/>
              <a:defRPr sz="5200">
                <a:solidFill>
                  <a:srgbClr val="FFFFFF"/>
                </a:solidFill>
              </a:defRPr>
            </a:lvl7pPr>
            <a:lvl8pPr lvl="7" algn="ctr" rtl="0">
              <a:spcBef>
                <a:spcPts val="0"/>
              </a:spcBef>
              <a:spcAft>
                <a:spcPts val="0"/>
              </a:spcAft>
              <a:buClr>
                <a:srgbClr val="FFFFFF"/>
              </a:buClr>
              <a:buSzPts val="5200"/>
              <a:buNone/>
              <a:defRPr sz="5200">
                <a:solidFill>
                  <a:srgbClr val="FFFFFF"/>
                </a:solidFill>
              </a:defRPr>
            </a:lvl8pPr>
            <a:lvl9pPr lvl="8" algn="ctr" rtl="0">
              <a:spcBef>
                <a:spcPts val="0"/>
              </a:spcBef>
              <a:spcAft>
                <a:spcPts val="0"/>
              </a:spcAft>
              <a:buClr>
                <a:srgbClr val="FFFFFF"/>
              </a:buClr>
              <a:buSzPts val="5200"/>
              <a:buNone/>
              <a:defRPr sz="5200">
                <a:solidFill>
                  <a:srgbClr val="FFFFFF"/>
                </a:solidFill>
              </a:defRPr>
            </a:lvl9pPr>
          </a:lstStyle>
          <a:p>
            <a:endParaRPr dirty="0"/>
          </a:p>
        </p:txBody>
      </p:sp>
      <p:sp>
        <p:nvSpPr>
          <p:cNvPr id="165" name="Google Shape;165;p19"/>
          <p:cNvSpPr txBox="1">
            <a:spLocks noGrp="1"/>
          </p:cNvSpPr>
          <p:nvPr>
            <p:ph type="subTitle" idx="3"/>
          </p:nvPr>
        </p:nvSpPr>
        <p:spPr>
          <a:xfrm>
            <a:off x="354650" y="4857000"/>
            <a:ext cx="5550900" cy="184800"/>
          </a:xfrm>
          <a:prstGeom prst="rect">
            <a:avLst/>
          </a:prstGeom>
        </p:spPr>
        <p:txBody>
          <a:bodyPr spcFirstLastPara="1" wrap="square" lIns="0" tIns="91425" rIns="0" bIns="91425" anchor="b" anchorCtr="0">
            <a:noAutofit/>
          </a:bodyPr>
          <a:lstStyle>
            <a:lvl1pPr marL="0" lvl="0" indent="0" rtl="0">
              <a:lnSpc>
                <a:spcPct val="100000"/>
              </a:lnSpc>
              <a:spcBef>
                <a:spcPts val="0"/>
              </a:spcBef>
              <a:spcAft>
                <a:spcPts val="0"/>
              </a:spcAft>
              <a:buClr>
                <a:schemeClr val="accent5"/>
              </a:buClr>
              <a:buSzPts val="600"/>
              <a:buNone/>
              <a:defRPr sz="600">
                <a:solidFill>
                  <a:schemeClr val="accent5"/>
                </a:solidFill>
                <a:latin typeface="Montserrat" panose="00000500000000000000" pitchFamily="2" charset="0"/>
              </a:defRPr>
            </a:lvl1pPr>
            <a:lvl2pPr lvl="1" rtl="0">
              <a:lnSpc>
                <a:spcPct val="100000"/>
              </a:lnSpc>
              <a:spcBef>
                <a:spcPts val="0"/>
              </a:spcBef>
              <a:spcAft>
                <a:spcPts val="0"/>
              </a:spcAft>
              <a:buClr>
                <a:schemeClr val="accent5"/>
              </a:buClr>
              <a:buSzPts val="600"/>
              <a:buNone/>
              <a:defRPr sz="600">
                <a:solidFill>
                  <a:schemeClr val="accent5"/>
                </a:solidFill>
              </a:defRPr>
            </a:lvl2pPr>
            <a:lvl3pPr lvl="2" rtl="0">
              <a:lnSpc>
                <a:spcPct val="100000"/>
              </a:lnSpc>
              <a:spcBef>
                <a:spcPts val="0"/>
              </a:spcBef>
              <a:spcAft>
                <a:spcPts val="0"/>
              </a:spcAft>
              <a:buClr>
                <a:schemeClr val="accent5"/>
              </a:buClr>
              <a:buSzPts val="600"/>
              <a:buNone/>
              <a:defRPr sz="600">
                <a:solidFill>
                  <a:schemeClr val="accent5"/>
                </a:solidFill>
              </a:defRPr>
            </a:lvl3pPr>
            <a:lvl4pPr lvl="3" rtl="0">
              <a:lnSpc>
                <a:spcPct val="100000"/>
              </a:lnSpc>
              <a:spcBef>
                <a:spcPts val="0"/>
              </a:spcBef>
              <a:spcAft>
                <a:spcPts val="0"/>
              </a:spcAft>
              <a:buClr>
                <a:schemeClr val="accent5"/>
              </a:buClr>
              <a:buSzPts val="600"/>
              <a:buNone/>
              <a:defRPr sz="600">
                <a:solidFill>
                  <a:schemeClr val="accent5"/>
                </a:solidFill>
              </a:defRPr>
            </a:lvl4pPr>
            <a:lvl5pPr lvl="4" rtl="0">
              <a:lnSpc>
                <a:spcPct val="100000"/>
              </a:lnSpc>
              <a:spcBef>
                <a:spcPts val="0"/>
              </a:spcBef>
              <a:spcAft>
                <a:spcPts val="0"/>
              </a:spcAft>
              <a:buClr>
                <a:schemeClr val="accent5"/>
              </a:buClr>
              <a:buSzPts val="600"/>
              <a:buNone/>
              <a:defRPr sz="600">
                <a:solidFill>
                  <a:schemeClr val="accent5"/>
                </a:solidFill>
              </a:defRPr>
            </a:lvl5pPr>
            <a:lvl6pPr lvl="5" rtl="0">
              <a:lnSpc>
                <a:spcPct val="100000"/>
              </a:lnSpc>
              <a:spcBef>
                <a:spcPts val="0"/>
              </a:spcBef>
              <a:spcAft>
                <a:spcPts val="0"/>
              </a:spcAft>
              <a:buClr>
                <a:schemeClr val="accent5"/>
              </a:buClr>
              <a:buSzPts val="600"/>
              <a:buNone/>
              <a:defRPr sz="600">
                <a:solidFill>
                  <a:schemeClr val="accent5"/>
                </a:solidFill>
              </a:defRPr>
            </a:lvl6pPr>
            <a:lvl7pPr lvl="6" rtl="0">
              <a:lnSpc>
                <a:spcPct val="100000"/>
              </a:lnSpc>
              <a:spcBef>
                <a:spcPts val="0"/>
              </a:spcBef>
              <a:spcAft>
                <a:spcPts val="0"/>
              </a:spcAft>
              <a:buClr>
                <a:schemeClr val="accent5"/>
              </a:buClr>
              <a:buSzPts val="600"/>
              <a:buNone/>
              <a:defRPr sz="600">
                <a:solidFill>
                  <a:schemeClr val="accent5"/>
                </a:solidFill>
              </a:defRPr>
            </a:lvl7pPr>
            <a:lvl8pPr lvl="7" rtl="0">
              <a:lnSpc>
                <a:spcPct val="100000"/>
              </a:lnSpc>
              <a:spcBef>
                <a:spcPts val="0"/>
              </a:spcBef>
              <a:spcAft>
                <a:spcPts val="0"/>
              </a:spcAft>
              <a:buClr>
                <a:schemeClr val="accent5"/>
              </a:buClr>
              <a:buSzPts val="600"/>
              <a:buNone/>
              <a:defRPr sz="600">
                <a:solidFill>
                  <a:schemeClr val="accent5"/>
                </a:solidFill>
              </a:defRPr>
            </a:lvl8pPr>
            <a:lvl9pPr lvl="8" rtl="0">
              <a:lnSpc>
                <a:spcPct val="100000"/>
              </a:lnSpc>
              <a:spcBef>
                <a:spcPts val="0"/>
              </a:spcBef>
              <a:spcAft>
                <a:spcPts val="0"/>
              </a:spcAft>
              <a:buClr>
                <a:schemeClr val="accent5"/>
              </a:buClr>
              <a:buSzPts val="600"/>
              <a:buNone/>
              <a:defRPr sz="600">
                <a:solidFill>
                  <a:schemeClr val="accent5"/>
                </a:solidFill>
              </a:defRPr>
            </a:lvl9pPr>
          </a:lstStyle>
          <a:p>
            <a:endParaRPr dirty="0"/>
          </a:p>
        </p:txBody>
      </p:sp>
      <p:pic>
        <p:nvPicPr>
          <p:cNvPr id="166" name="Google Shape;166;p19"/>
          <p:cNvPicPr preferRelativeResize="0"/>
          <p:nvPr/>
        </p:nvPicPr>
        <p:blipFill>
          <a:blip r:embed="rId2">
            <a:alphaModFix/>
          </a:blip>
          <a:stretch>
            <a:fillRect/>
          </a:stretch>
        </p:blipFill>
        <p:spPr>
          <a:xfrm>
            <a:off x="0" y="0"/>
            <a:ext cx="354650" cy="355959"/>
          </a:xfrm>
          <a:prstGeom prst="rect">
            <a:avLst/>
          </a:prstGeom>
          <a:noFill/>
          <a:ln>
            <a:noFill/>
          </a:ln>
        </p:spPr>
      </p:pic>
      <p:sp>
        <p:nvSpPr>
          <p:cNvPr id="11" name="Slide Number Placeholder 1">
            <a:extLst>
              <a:ext uri="{FF2B5EF4-FFF2-40B4-BE49-F238E27FC236}">
                <a16:creationId xmlns:a16="http://schemas.microsoft.com/office/drawing/2014/main" id="{2B582BA4-F360-4537-A40A-0711DBD16365}"/>
              </a:ext>
            </a:extLst>
          </p:cNvPr>
          <p:cNvSpPr txBox="1">
            <a:spLocks/>
          </p:cNvSpPr>
          <p:nvPr userDrawn="1"/>
        </p:nvSpPr>
        <p:spPr>
          <a:xfrm>
            <a:off x="6732050" y="4809373"/>
            <a:ext cx="2057400" cy="274637"/>
          </a:xfrm>
          <a:prstGeom prst="rect">
            <a:avLst/>
          </a:prstGeom>
        </p:spPr>
        <p:txBody>
          <a:bodyPr vert="horz" lIns="0" tIns="45720" rIns="0" bIns="45720" rtlCol="0" anchor="ctr"/>
          <a:lstStyle>
            <a:defPPr marR="0" lvl="0" algn="l" rtl="0">
              <a:lnSpc>
                <a:spcPct val="100000"/>
              </a:lnSpc>
              <a:spcBef>
                <a:spcPts val="0"/>
              </a:spcBef>
              <a:spcAft>
                <a:spcPts val="0"/>
              </a:spcAft>
            </a:defPPr>
            <a:lvl1pPr marR="0" lvl="0" algn="r" rtl="0">
              <a:lnSpc>
                <a:spcPct val="100000"/>
              </a:lnSpc>
              <a:spcBef>
                <a:spcPts val="0"/>
              </a:spcBef>
              <a:spcAft>
                <a:spcPts val="0"/>
              </a:spcAft>
              <a:buClr>
                <a:srgbClr val="000000"/>
              </a:buClr>
              <a:buFont typeface="Arial"/>
              <a:defRPr sz="1000" b="0" i="0" u="none" strike="noStrike" cap="none">
                <a:solidFill>
                  <a:schemeClr val="bg1"/>
                </a:solidFill>
                <a:latin typeface="Avenir Next LT Pro" panose="020B0504020202020204" pitchFamily="34" charset="0"/>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fld id="{8B2E2F79-BC7F-4BB1-9203-38C79639CA91}" type="slidenum">
              <a:rPr lang="en-PH" smtClean="0">
                <a:solidFill>
                  <a:schemeClr val="bg1"/>
                </a:solidFill>
              </a:rPr>
              <a:pPr/>
              <a:t>‹#›</a:t>
            </a:fld>
            <a:endParaRPr lang="en-PH" dirty="0">
              <a:solidFill>
                <a:schemeClr val="bg1"/>
              </a:solidFill>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Inside - Black/side bar">
  <p:cSld name="BLANK_2_2_2_1">
    <p:bg>
      <p:bgPr>
        <a:solidFill>
          <a:srgbClr val="000000"/>
        </a:solidFill>
        <a:effectLst/>
      </p:bgPr>
    </p:bg>
    <p:spTree>
      <p:nvGrpSpPr>
        <p:cNvPr id="1" name="Shape 167"/>
        <p:cNvGrpSpPr/>
        <p:nvPr/>
      </p:nvGrpSpPr>
      <p:grpSpPr>
        <a:xfrm>
          <a:off x="0" y="0"/>
          <a:ext cx="0" cy="0"/>
          <a:chOff x="0" y="0"/>
          <a:chExt cx="0" cy="0"/>
        </a:xfrm>
      </p:grpSpPr>
      <p:sp>
        <p:nvSpPr>
          <p:cNvPr id="168" name="Google Shape;168;p20"/>
          <p:cNvSpPr/>
          <p:nvPr/>
        </p:nvSpPr>
        <p:spPr>
          <a:xfrm>
            <a:off x="6057900" y="-17575"/>
            <a:ext cx="3132900" cy="5176500"/>
          </a:xfrm>
          <a:prstGeom prst="rect">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Montserrat" panose="00000500000000000000" pitchFamily="2" charset="0"/>
            </a:endParaRPr>
          </a:p>
        </p:txBody>
      </p:sp>
      <p:sp>
        <p:nvSpPr>
          <p:cNvPr id="169" name="Google Shape;169;p20"/>
          <p:cNvSpPr txBox="1">
            <a:spLocks noGrp="1"/>
          </p:cNvSpPr>
          <p:nvPr>
            <p:ph type="ctrTitle"/>
          </p:nvPr>
        </p:nvSpPr>
        <p:spPr>
          <a:xfrm>
            <a:off x="6277650" y="1359650"/>
            <a:ext cx="2693400" cy="1578000"/>
          </a:xfrm>
          <a:prstGeom prst="rect">
            <a:avLst/>
          </a:prstGeom>
        </p:spPr>
        <p:txBody>
          <a:bodyPr spcFirstLastPara="1" wrap="square" lIns="0" tIns="91425" rIns="0" bIns="91425" anchor="b" anchorCtr="0">
            <a:noAutofit/>
          </a:bodyPr>
          <a:lstStyle>
            <a:lvl1pPr lvl="0" rtl="0">
              <a:spcBef>
                <a:spcPts val="0"/>
              </a:spcBef>
              <a:spcAft>
                <a:spcPts val="0"/>
              </a:spcAft>
              <a:buClr>
                <a:srgbClr val="FFFFFF"/>
              </a:buClr>
              <a:buSzPts val="3000"/>
              <a:buFont typeface="Montserrat"/>
              <a:buNone/>
              <a:defRPr sz="3000" b="1">
                <a:solidFill>
                  <a:srgbClr val="FFFFFF"/>
                </a:solidFill>
                <a:latin typeface="Montserrat" panose="00000500000000000000" pitchFamily="2" charset="0"/>
                <a:ea typeface="Montserrat" panose="00000500000000000000" pitchFamily="2" charset="0"/>
                <a:cs typeface="Montserrat" panose="00000500000000000000" pitchFamily="2" charset="0"/>
                <a:sym typeface="Montserrat"/>
              </a:defRPr>
            </a:lvl1pPr>
            <a:lvl2pPr lvl="1" algn="ctr" rtl="0">
              <a:spcBef>
                <a:spcPts val="0"/>
              </a:spcBef>
              <a:spcAft>
                <a:spcPts val="0"/>
              </a:spcAft>
              <a:buClr>
                <a:srgbClr val="FFFFFF"/>
              </a:buClr>
              <a:buSzPts val="5200"/>
              <a:buNone/>
              <a:defRPr sz="5200">
                <a:solidFill>
                  <a:srgbClr val="FFFFFF"/>
                </a:solidFill>
              </a:defRPr>
            </a:lvl2pPr>
            <a:lvl3pPr lvl="2" algn="ctr" rtl="0">
              <a:spcBef>
                <a:spcPts val="0"/>
              </a:spcBef>
              <a:spcAft>
                <a:spcPts val="0"/>
              </a:spcAft>
              <a:buClr>
                <a:srgbClr val="FFFFFF"/>
              </a:buClr>
              <a:buSzPts val="5200"/>
              <a:buNone/>
              <a:defRPr sz="5200">
                <a:solidFill>
                  <a:srgbClr val="FFFFFF"/>
                </a:solidFill>
              </a:defRPr>
            </a:lvl3pPr>
            <a:lvl4pPr lvl="3" algn="ctr" rtl="0">
              <a:spcBef>
                <a:spcPts val="0"/>
              </a:spcBef>
              <a:spcAft>
                <a:spcPts val="0"/>
              </a:spcAft>
              <a:buClr>
                <a:srgbClr val="FFFFFF"/>
              </a:buClr>
              <a:buSzPts val="5200"/>
              <a:buNone/>
              <a:defRPr sz="5200">
                <a:solidFill>
                  <a:srgbClr val="FFFFFF"/>
                </a:solidFill>
              </a:defRPr>
            </a:lvl4pPr>
            <a:lvl5pPr lvl="4" algn="ctr" rtl="0">
              <a:spcBef>
                <a:spcPts val="0"/>
              </a:spcBef>
              <a:spcAft>
                <a:spcPts val="0"/>
              </a:spcAft>
              <a:buClr>
                <a:srgbClr val="FFFFFF"/>
              </a:buClr>
              <a:buSzPts val="5200"/>
              <a:buNone/>
              <a:defRPr sz="5200">
                <a:solidFill>
                  <a:srgbClr val="FFFFFF"/>
                </a:solidFill>
              </a:defRPr>
            </a:lvl5pPr>
            <a:lvl6pPr lvl="5" algn="ctr" rtl="0">
              <a:spcBef>
                <a:spcPts val="0"/>
              </a:spcBef>
              <a:spcAft>
                <a:spcPts val="0"/>
              </a:spcAft>
              <a:buClr>
                <a:srgbClr val="FFFFFF"/>
              </a:buClr>
              <a:buSzPts val="5200"/>
              <a:buNone/>
              <a:defRPr sz="5200">
                <a:solidFill>
                  <a:srgbClr val="FFFFFF"/>
                </a:solidFill>
              </a:defRPr>
            </a:lvl6pPr>
            <a:lvl7pPr lvl="6" algn="ctr" rtl="0">
              <a:spcBef>
                <a:spcPts val="0"/>
              </a:spcBef>
              <a:spcAft>
                <a:spcPts val="0"/>
              </a:spcAft>
              <a:buClr>
                <a:srgbClr val="FFFFFF"/>
              </a:buClr>
              <a:buSzPts val="5200"/>
              <a:buNone/>
              <a:defRPr sz="5200">
                <a:solidFill>
                  <a:srgbClr val="FFFFFF"/>
                </a:solidFill>
              </a:defRPr>
            </a:lvl7pPr>
            <a:lvl8pPr lvl="7" algn="ctr" rtl="0">
              <a:spcBef>
                <a:spcPts val="0"/>
              </a:spcBef>
              <a:spcAft>
                <a:spcPts val="0"/>
              </a:spcAft>
              <a:buClr>
                <a:srgbClr val="FFFFFF"/>
              </a:buClr>
              <a:buSzPts val="5200"/>
              <a:buNone/>
              <a:defRPr sz="5200">
                <a:solidFill>
                  <a:srgbClr val="FFFFFF"/>
                </a:solidFill>
              </a:defRPr>
            </a:lvl8pPr>
            <a:lvl9pPr lvl="8" algn="ctr" rtl="0">
              <a:spcBef>
                <a:spcPts val="0"/>
              </a:spcBef>
              <a:spcAft>
                <a:spcPts val="0"/>
              </a:spcAft>
              <a:buClr>
                <a:srgbClr val="FFFFFF"/>
              </a:buClr>
              <a:buSzPts val="5200"/>
              <a:buNone/>
              <a:defRPr sz="5200">
                <a:solidFill>
                  <a:srgbClr val="FFFFFF"/>
                </a:solidFill>
              </a:defRPr>
            </a:lvl9pPr>
          </a:lstStyle>
          <a:p>
            <a:endParaRPr/>
          </a:p>
        </p:txBody>
      </p:sp>
      <p:sp>
        <p:nvSpPr>
          <p:cNvPr id="170" name="Google Shape;170;p20"/>
          <p:cNvSpPr/>
          <p:nvPr/>
        </p:nvSpPr>
        <p:spPr>
          <a:xfrm>
            <a:off x="0" y="50"/>
            <a:ext cx="5107500" cy="5158800"/>
          </a:xfrm>
          <a:prstGeom prst="rtTriangl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2" name="Google Shape;172;p20"/>
          <p:cNvSpPr/>
          <p:nvPr/>
        </p:nvSpPr>
        <p:spPr>
          <a:xfrm>
            <a:off x="354650" y="4966350"/>
            <a:ext cx="5064000" cy="184800"/>
          </a:xfrm>
          <a:prstGeom prst="rect">
            <a:avLst/>
          </a:prstGeom>
          <a:noFill/>
          <a:ln>
            <a:noFill/>
          </a:ln>
        </p:spPr>
        <p:txBody>
          <a:bodyPr spcFirstLastPara="1" wrap="square" lIns="0" tIns="45700" rIns="0" bIns="45700" anchor="t" anchorCtr="0">
            <a:noAutofit/>
          </a:bodyPr>
          <a:lstStyle/>
          <a:p>
            <a:pPr marL="0" marR="0" lvl="0" indent="0" algn="l" rtl="0">
              <a:lnSpc>
                <a:spcPct val="100000"/>
              </a:lnSpc>
              <a:spcBef>
                <a:spcPts val="0"/>
              </a:spcBef>
              <a:spcAft>
                <a:spcPts val="0"/>
              </a:spcAft>
              <a:buClr>
                <a:srgbClr val="000000"/>
              </a:buClr>
              <a:buSzPts val="600"/>
              <a:buFont typeface="Arial"/>
              <a:buNone/>
            </a:pPr>
            <a:r>
              <a:rPr lang="en" sz="500" dirty="0">
                <a:solidFill>
                  <a:srgbClr val="888888"/>
                </a:solidFill>
                <a:latin typeface="Avenir Next LT Pro" panose="020B0504020202020204" pitchFamily="34" charset="0"/>
                <a:ea typeface="Montserrat Light"/>
                <a:cs typeface="Montserrat Light"/>
                <a:sym typeface="Montserrat Light"/>
              </a:rPr>
              <a:t>© 2021 </a:t>
            </a:r>
            <a:r>
              <a:rPr lang="en-GB" sz="500" dirty="0">
                <a:solidFill>
                  <a:srgbClr val="888888"/>
                </a:solidFill>
                <a:latin typeface="Avenir Next LT Pro" panose="020B0504020202020204" pitchFamily="34" charset="0"/>
                <a:ea typeface="Montserrat Light"/>
                <a:cs typeface="Montserrat Light"/>
                <a:sym typeface="Montserrat Light"/>
              </a:rPr>
              <a:t>NielsenIQ</a:t>
            </a:r>
            <a:r>
              <a:rPr lang="en" sz="500" dirty="0">
                <a:solidFill>
                  <a:srgbClr val="888888"/>
                </a:solidFill>
                <a:latin typeface="Avenir Next LT Pro" panose="020B0504020202020204" pitchFamily="34" charset="0"/>
                <a:ea typeface="Montserrat Light"/>
                <a:cs typeface="Montserrat Light"/>
                <a:sym typeface="Montserrat Light"/>
              </a:rPr>
              <a:t> Consumer LLC. All Rights Reserved.</a:t>
            </a:r>
            <a:endParaRPr sz="500" i="0" u="none" strike="noStrike" cap="none" dirty="0">
              <a:solidFill>
                <a:srgbClr val="888888"/>
              </a:solidFill>
              <a:latin typeface="Avenir Next LT Pro" panose="020B0504020202020204" pitchFamily="34" charset="0"/>
              <a:ea typeface="Montserrat Light"/>
              <a:cs typeface="Montserrat Light"/>
              <a:sym typeface="Montserrat Light"/>
            </a:endParaRPr>
          </a:p>
        </p:txBody>
      </p:sp>
      <p:sp>
        <p:nvSpPr>
          <p:cNvPr id="173" name="Google Shape;173;p20"/>
          <p:cNvSpPr txBox="1">
            <a:spLocks noGrp="1"/>
          </p:cNvSpPr>
          <p:nvPr>
            <p:ph type="title" idx="2"/>
          </p:nvPr>
        </p:nvSpPr>
        <p:spPr>
          <a:xfrm>
            <a:off x="354650" y="292625"/>
            <a:ext cx="5550900" cy="393600"/>
          </a:xfrm>
          <a:prstGeom prst="rect">
            <a:avLst/>
          </a:prstGeom>
        </p:spPr>
        <p:txBody>
          <a:bodyPr spcFirstLastPara="1" wrap="square" lIns="0" tIns="91425" rIns="0" bIns="91425" anchor="t" anchorCtr="0">
            <a:noAutofit/>
          </a:bodyPr>
          <a:lstStyle>
            <a:lvl1pPr lvl="0" rtl="0">
              <a:spcBef>
                <a:spcPts val="0"/>
              </a:spcBef>
              <a:spcAft>
                <a:spcPts val="0"/>
              </a:spcAft>
              <a:buClr>
                <a:srgbClr val="FFFFFF"/>
              </a:buClr>
              <a:buSzPts val="1900"/>
              <a:buNone/>
              <a:defRPr>
                <a:solidFill>
                  <a:srgbClr val="FFFFFF"/>
                </a:solidFill>
                <a:latin typeface="Montserrat" panose="00000500000000000000" pitchFamily="2" charset="0"/>
              </a:defRPr>
            </a:lvl1pPr>
            <a:lvl2pPr lvl="1" rtl="0">
              <a:spcBef>
                <a:spcPts val="0"/>
              </a:spcBef>
              <a:spcAft>
                <a:spcPts val="0"/>
              </a:spcAft>
              <a:buSzPts val="1900"/>
              <a:buNone/>
              <a:defRPr/>
            </a:lvl2pPr>
            <a:lvl3pPr lvl="2" rtl="0">
              <a:spcBef>
                <a:spcPts val="0"/>
              </a:spcBef>
              <a:spcAft>
                <a:spcPts val="0"/>
              </a:spcAft>
              <a:buSzPts val="1900"/>
              <a:buNone/>
              <a:defRPr/>
            </a:lvl3pPr>
            <a:lvl4pPr lvl="3" rtl="0">
              <a:spcBef>
                <a:spcPts val="0"/>
              </a:spcBef>
              <a:spcAft>
                <a:spcPts val="0"/>
              </a:spcAft>
              <a:buSzPts val="1900"/>
              <a:buNone/>
              <a:defRPr/>
            </a:lvl4pPr>
            <a:lvl5pPr lvl="4" rtl="0">
              <a:spcBef>
                <a:spcPts val="0"/>
              </a:spcBef>
              <a:spcAft>
                <a:spcPts val="0"/>
              </a:spcAft>
              <a:buSzPts val="1900"/>
              <a:buNone/>
              <a:defRPr/>
            </a:lvl5pPr>
            <a:lvl6pPr lvl="5" rtl="0">
              <a:spcBef>
                <a:spcPts val="0"/>
              </a:spcBef>
              <a:spcAft>
                <a:spcPts val="0"/>
              </a:spcAft>
              <a:buSzPts val="1900"/>
              <a:buNone/>
              <a:defRPr/>
            </a:lvl6pPr>
            <a:lvl7pPr lvl="6" rtl="0">
              <a:spcBef>
                <a:spcPts val="0"/>
              </a:spcBef>
              <a:spcAft>
                <a:spcPts val="0"/>
              </a:spcAft>
              <a:buSzPts val="1900"/>
              <a:buNone/>
              <a:defRPr/>
            </a:lvl7pPr>
            <a:lvl8pPr lvl="7" rtl="0">
              <a:spcBef>
                <a:spcPts val="0"/>
              </a:spcBef>
              <a:spcAft>
                <a:spcPts val="0"/>
              </a:spcAft>
              <a:buSzPts val="1900"/>
              <a:buNone/>
              <a:defRPr/>
            </a:lvl8pPr>
            <a:lvl9pPr lvl="8" rtl="0">
              <a:spcBef>
                <a:spcPts val="0"/>
              </a:spcBef>
              <a:spcAft>
                <a:spcPts val="0"/>
              </a:spcAft>
              <a:buSzPts val="1900"/>
              <a:buNone/>
              <a:defRPr/>
            </a:lvl9pPr>
          </a:lstStyle>
          <a:p>
            <a:endParaRPr dirty="0"/>
          </a:p>
        </p:txBody>
      </p:sp>
      <p:sp>
        <p:nvSpPr>
          <p:cNvPr id="174" name="Google Shape;174;p20"/>
          <p:cNvSpPr txBox="1">
            <a:spLocks noGrp="1"/>
          </p:cNvSpPr>
          <p:nvPr>
            <p:ph type="subTitle" idx="1"/>
          </p:nvPr>
        </p:nvSpPr>
        <p:spPr>
          <a:xfrm>
            <a:off x="354650" y="620550"/>
            <a:ext cx="5550900" cy="384300"/>
          </a:xfrm>
          <a:prstGeom prst="rect">
            <a:avLst/>
          </a:prstGeom>
        </p:spPr>
        <p:txBody>
          <a:bodyPr spcFirstLastPara="1" wrap="square" lIns="0" tIns="91425" rIns="0" bIns="91425" anchor="t" anchorCtr="0">
            <a:noAutofit/>
          </a:bodyPr>
          <a:lstStyle>
            <a:lvl1pPr marL="311150" lvl="0" indent="-311150" rtl="0">
              <a:lnSpc>
                <a:spcPct val="100000"/>
              </a:lnSpc>
              <a:spcBef>
                <a:spcPts val="0"/>
              </a:spcBef>
              <a:spcAft>
                <a:spcPts val="0"/>
              </a:spcAft>
              <a:buClr>
                <a:schemeClr val="accent5"/>
              </a:buClr>
              <a:buSzPts val="1500"/>
              <a:buNone/>
              <a:defRPr sz="1500">
                <a:solidFill>
                  <a:schemeClr val="accent5"/>
                </a:solidFill>
                <a:latin typeface="Montserrat" panose="00000500000000000000" pitchFamily="2" charset="0"/>
              </a:defRPr>
            </a:lvl1pPr>
            <a:lvl2pPr lvl="1" rtl="0">
              <a:lnSpc>
                <a:spcPct val="100000"/>
              </a:lnSpc>
              <a:spcBef>
                <a:spcPts val="0"/>
              </a:spcBef>
              <a:spcAft>
                <a:spcPts val="0"/>
              </a:spcAft>
              <a:buClr>
                <a:schemeClr val="accent5"/>
              </a:buClr>
              <a:buSzPts val="1400"/>
              <a:buNone/>
              <a:defRPr sz="1400">
                <a:solidFill>
                  <a:schemeClr val="accent5"/>
                </a:solidFill>
              </a:defRPr>
            </a:lvl2pPr>
            <a:lvl3pPr lvl="2" rtl="0">
              <a:lnSpc>
                <a:spcPct val="100000"/>
              </a:lnSpc>
              <a:spcBef>
                <a:spcPts val="0"/>
              </a:spcBef>
              <a:spcAft>
                <a:spcPts val="0"/>
              </a:spcAft>
              <a:buClr>
                <a:schemeClr val="accent5"/>
              </a:buClr>
              <a:buSzPts val="1400"/>
              <a:buNone/>
              <a:defRPr sz="1400">
                <a:solidFill>
                  <a:schemeClr val="accent5"/>
                </a:solidFill>
              </a:defRPr>
            </a:lvl3pPr>
            <a:lvl4pPr lvl="3" rtl="0">
              <a:lnSpc>
                <a:spcPct val="100000"/>
              </a:lnSpc>
              <a:spcBef>
                <a:spcPts val="0"/>
              </a:spcBef>
              <a:spcAft>
                <a:spcPts val="0"/>
              </a:spcAft>
              <a:buClr>
                <a:schemeClr val="accent5"/>
              </a:buClr>
              <a:buSzPts val="1400"/>
              <a:buNone/>
              <a:defRPr sz="1400">
                <a:solidFill>
                  <a:schemeClr val="accent5"/>
                </a:solidFill>
              </a:defRPr>
            </a:lvl4pPr>
            <a:lvl5pPr lvl="4" rtl="0">
              <a:lnSpc>
                <a:spcPct val="100000"/>
              </a:lnSpc>
              <a:spcBef>
                <a:spcPts val="0"/>
              </a:spcBef>
              <a:spcAft>
                <a:spcPts val="0"/>
              </a:spcAft>
              <a:buClr>
                <a:schemeClr val="accent5"/>
              </a:buClr>
              <a:buSzPts val="1400"/>
              <a:buNone/>
              <a:defRPr sz="1400">
                <a:solidFill>
                  <a:schemeClr val="accent5"/>
                </a:solidFill>
              </a:defRPr>
            </a:lvl5pPr>
            <a:lvl6pPr lvl="5" rtl="0">
              <a:lnSpc>
                <a:spcPct val="100000"/>
              </a:lnSpc>
              <a:spcBef>
                <a:spcPts val="0"/>
              </a:spcBef>
              <a:spcAft>
                <a:spcPts val="0"/>
              </a:spcAft>
              <a:buClr>
                <a:schemeClr val="accent5"/>
              </a:buClr>
              <a:buSzPts val="1400"/>
              <a:buNone/>
              <a:defRPr sz="1400">
                <a:solidFill>
                  <a:schemeClr val="accent5"/>
                </a:solidFill>
              </a:defRPr>
            </a:lvl6pPr>
            <a:lvl7pPr lvl="6" rtl="0">
              <a:lnSpc>
                <a:spcPct val="100000"/>
              </a:lnSpc>
              <a:spcBef>
                <a:spcPts val="0"/>
              </a:spcBef>
              <a:spcAft>
                <a:spcPts val="0"/>
              </a:spcAft>
              <a:buClr>
                <a:schemeClr val="accent5"/>
              </a:buClr>
              <a:buSzPts val="1400"/>
              <a:buNone/>
              <a:defRPr sz="1400">
                <a:solidFill>
                  <a:schemeClr val="accent5"/>
                </a:solidFill>
              </a:defRPr>
            </a:lvl7pPr>
            <a:lvl8pPr lvl="7" rtl="0">
              <a:lnSpc>
                <a:spcPct val="100000"/>
              </a:lnSpc>
              <a:spcBef>
                <a:spcPts val="0"/>
              </a:spcBef>
              <a:spcAft>
                <a:spcPts val="0"/>
              </a:spcAft>
              <a:buClr>
                <a:schemeClr val="accent5"/>
              </a:buClr>
              <a:buSzPts val="1400"/>
              <a:buNone/>
              <a:defRPr sz="1400">
                <a:solidFill>
                  <a:schemeClr val="accent5"/>
                </a:solidFill>
              </a:defRPr>
            </a:lvl8pPr>
            <a:lvl9pPr lvl="8" rtl="0">
              <a:lnSpc>
                <a:spcPct val="100000"/>
              </a:lnSpc>
              <a:spcBef>
                <a:spcPts val="0"/>
              </a:spcBef>
              <a:spcAft>
                <a:spcPts val="0"/>
              </a:spcAft>
              <a:buClr>
                <a:schemeClr val="accent5"/>
              </a:buClr>
              <a:buSzPts val="1400"/>
              <a:buNone/>
              <a:defRPr sz="1400">
                <a:solidFill>
                  <a:schemeClr val="accent5"/>
                </a:solidFill>
              </a:defRPr>
            </a:lvl9pPr>
          </a:lstStyle>
          <a:p>
            <a:endParaRPr dirty="0"/>
          </a:p>
        </p:txBody>
      </p:sp>
      <p:sp>
        <p:nvSpPr>
          <p:cNvPr id="175" name="Google Shape;175;p20"/>
          <p:cNvSpPr txBox="1">
            <a:spLocks noGrp="1"/>
          </p:cNvSpPr>
          <p:nvPr>
            <p:ph type="subTitle" idx="3"/>
          </p:nvPr>
        </p:nvSpPr>
        <p:spPr>
          <a:xfrm>
            <a:off x="354650" y="4857000"/>
            <a:ext cx="5550900" cy="184800"/>
          </a:xfrm>
          <a:prstGeom prst="rect">
            <a:avLst/>
          </a:prstGeom>
        </p:spPr>
        <p:txBody>
          <a:bodyPr spcFirstLastPara="1" wrap="square" lIns="0" tIns="91425" rIns="0" bIns="91425" anchor="b" anchorCtr="0">
            <a:noAutofit/>
          </a:bodyPr>
          <a:lstStyle>
            <a:lvl1pPr marL="0" lvl="0" indent="0" rtl="0">
              <a:lnSpc>
                <a:spcPct val="100000"/>
              </a:lnSpc>
              <a:spcBef>
                <a:spcPts val="0"/>
              </a:spcBef>
              <a:spcAft>
                <a:spcPts val="0"/>
              </a:spcAft>
              <a:buClr>
                <a:schemeClr val="accent5"/>
              </a:buClr>
              <a:buSzPts val="600"/>
              <a:buNone/>
              <a:defRPr sz="600">
                <a:solidFill>
                  <a:schemeClr val="accent5"/>
                </a:solidFill>
                <a:latin typeface="Montserrat" panose="00000500000000000000" pitchFamily="2" charset="0"/>
              </a:defRPr>
            </a:lvl1pPr>
            <a:lvl2pPr lvl="1" rtl="0">
              <a:lnSpc>
                <a:spcPct val="100000"/>
              </a:lnSpc>
              <a:spcBef>
                <a:spcPts val="0"/>
              </a:spcBef>
              <a:spcAft>
                <a:spcPts val="0"/>
              </a:spcAft>
              <a:buClr>
                <a:schemeClr val="accent5"/>
              </a:buClr>
              <a:buSzPts val="600"/>
              <a:buNone/>
              <a:defRPr sz="600">
                <a:solidFill>
                  <a:schemeClr val="accent5"/>
                </a:solidFill>
              </a:defRPr>
            </a:lvl2pPr>
            <a:lvl3pPr lvl="2" rtl="0">
              <a:lnSpc>
                <a:spcPct val="100000"/>
              </a:lnSpc>
              <a:spcBef>
                <a:spcPts val="0"/>
              </a:spcBef>
              <a:spcAft>
                <a:spcPts val="0"/>
              </a:spcAft>
              <a:buClr>
                <a:schemeClr val="accent5"/>
              </a:buClr>
              <a:buSzPts val="600"/>
              <a:buNone/>
              <a:defRPr sz="600">
                <a:solidFill>
                  <a:schemeClr val="accent5"/>
                </a:solidFill>
              </a:defRPr>
            </a:lvl3pPr>
            <a:lvl4pPr lvl="3" rtl="0">
              <a:lnSpc>
                <a:spcPct val="100000"/>
              </a:lnSpc>
              <a:spcBef>
                <a:spcPts val="0"/>
              </a:spcBef>
              <a:spcAft>
                <a:spcPts val="0"/>
              </a:spcAft>
              <a:buClr>
                <a:schemeClr val="accent5"/>
              </a:buClr>
              <a:buSzPts val="600"/>
              <a:buNone/>
              <a:defRPr sz="600">
                <a:solidFill>
                  <a:schemeClr val="accent5"/>
                </a:solidFill>
              </a:defRPr>
            </a:lvl4pPr>
            <a:lvl5pPr lvl="4" rtl="0">
              <a:lnSpc>
                <a:spcPct val="100000"/>
              </a:lnSpc>
              <a:spcBef>
                <a:spcPts val="0"/>
              </a:spcBef>
              <a:spcAft>
                <a:spcPts val="0"/>
              </a:spcAft>
              <a:buClr>
                <a:schemeClr val="accent5"/>
              </a:buClr>
              <a:buSzPts val="600"/>
              <a:buNone/>
              <a:defRPr sz="600">
                <a:solidFill>
                  <a:schemeClr val="accent5"/>
                </a:solidFill>
              </a:defRPr>
            </a:lvl5pPr>
            <a:lvl6pPr lvl="5" rtl="0">
              <a:lnSpc>
                <a:spcPct val="100000"/>
              </a:lnSpc>
              <a:spcBef>
                <a:spcPts val="0"/>
              </a:spcBef>
              <a:spcAft>
                <a:spcPts val="0"/>
              </a:spcAft>
              <a:buClr>
                <a:schemeClr val="accent5"/>
              </a:buClr>
              <a:buSzPts val="600"/>
              <a:buNone/>
              <a:defRPr sz="600">
                <a:solidFill>
                  <a:schemeClr val="accent5"/>
                </a:solidFill>
              </a:defRPr>
            </a:lvl6pPr>
            <a:lvl7pPr lvl="6" rtl="0">
              <a:lnSpc>
                <a:spcPct val="100000"/>
              </a:lnSpc>
              <a:spcBef>
                <a:spcPts val="0"/>
              </a:spcBef>
              <a:spcAft>
                <a:spcPts val="0"/>
              </a:spcAft>
              <a:buClr>
                <a:schemeClr val="accent5"/>
              </a:buClr>
              <a:buSzPts val="600"/>
              <a:buNone/>
              <a:defRPr sz="600">
                <a:solidFill>
                  <a:schemeClr val="accent5"/>
                </a:solidFill>
              </a:defRPr>
            </a:lvl7pPr>
            <a:lvl8pPr lvl="7" rtl="0">
              <a:lnSpc>
                <a:spcPct val="100000"/>
              </a:lnSpc>
              <a:spcBef>
                <a:spcPts val="0"/>
              </a:spcBef>
              <a:spcAft>
                <a:spcPts val="0"/>
              </a:spcAft>
              <a:buClr>
                <a:schemeClr val="accent5"/>
              </a:buClr>
              <a:buSzPts val="600"/>
              <a:buNone/>
              <a:defRPr sz="600">
                <a:solidFill>
                  <a:schemeClr val="accent5"/>
                </a:solidFill>
              </a:defRPr>
            </a:lvl8pPr>
            <a:lvl9pPr lvl="8" rtl="0">
              <a:lnSpc>
                <a:spcPct val="100000"/>
              </a:lnSpc>
              <a:spcBef>
                <a:spcPts val="0"/>
              </a:spcBef>
              <a:spcAft>
                <a:spcPts val="0"/>
              </a:spcAft>
              <a:buClr>
                <a:schemeClr val="accent5"/>
              </a:buClr>
              <a:buSzPts val="600"/>
              <a:buNone/>
              <a:defRPr sz="600">
                <a:solidFill>
                  <a:schemeClr val="accent5"/>
                </a:solidFill>
              </a:defRPr>
            </a:lvl9pPr>
          </a:lstStyle>
          <a:p>
            <a:endParaRPr dirty="0"/>
          </a:p>
        </p:txBody>
      </p:sp>
      <p:pic>
        <p:nvPicPr>
          <p:cNvPr id="176" name="Google Shape;176;p20"/>
          <p:cNvPicPr preferRelativeResize="0"/>
          <p:nvPr/>
        </p:nvPicPr>
        <p:blipFill>
          <a:blip r:embed="rId2">
            <a:alphaModFix/>
          </a:blip>
          <a:stretch>
            <a:fillRect/>
          </a:stretch>
        </p:blipFill>
        <p:spPr>
          <a:xfrm>
            <a:off x="0" y="0"/>
            <a:ext cx="354650" cy="355959"/>
          </a:xfrm>
          <a:prstGeom prst="rect">
            <a:avLst/>
          </a:prstGeom>
          <a:noFill/>
          <a:ln>
            <a:noFill/>
          </a:ln>
        </p:spPr>
      </p:pic>
      <p:sp>
        <p:nvSpPr>
          <p:cNvPr id="11" name="Slide Number Placeholder 1">
            <a:extLst>
              <a:ext uri="{FF2B5EF4-FFF2-40B4-BE49-F238E27FC236}">
                <a16:creationId xmlns:a16="http://schemas.microsoft.com/office/drawing/2014/main" id="{8202D4FC-7AA1-4922-84F2-0C7B80786EE5}"/>
              </a:ext>
            </a:extLst>
          </p:cNvPr>
          <p:cNvSpPr txBox="1">
            <a:spLocks/>
          </p:cNvSpPr>
          <p:nvPr userDrawn="1"/>
        </p:nvSpPr>
        <p:spPr>
          <a:xfrm>
            <a:off x="6732050" y="4809373"/>
            <a:ext cx="2057400" cy="274637"/>
          </a:xfrm>
          <a:prstGeom prst="rect">
            <a:avLst/>
          </a:prstGeom>
        </p:spPr>
        <p:txBody>
          <a:bodyPr vert="horz" lIns="0" tIns="45720" rIns="0" bIns="45720" rtlCol="0" anchor="ctr"/>
          <a:lstStyle>
            <a:defPPr marR="0" lvl="0" algn="l" rtl="0">
              <a:lnSpc>
                <a:spcPct val="100000"/>
              </a:lnSpc>
              <a:spcBef>
                <a:spcPts val="0"/>
              </a:spcBef>
              <a:spcAft>
                <a:spcPts val="0"/>
              </a:spcAft>
            </a:defPPr>
            <a:lvl1pPr marR="0" lvl="0" algn="r" rtl="0">
              <a:lnSpc>
                <a:spcPct val="100000"/>
              </a:lnSpc>
              <a:spcBef>
                <a:spcPts val="0"/>
              </a:spcBef>
              <a:spcAft>
                <a:spcPts val="0"/>
              </a:spcAft>
              <a:buClr>
                <a:srgbClr val="000000"/>
              </a:buClr>
              <a:buFont typeface="Arial"/>
              <a:defRPr sz="1000" b="0" i="0" u="none" strike="noStrike" cap="none">
                <a:solidFill>
                  <a:schemeClr val="bg1"/>
                </a:solidFill>
                <a:latin typeface="Avenir Next LT Pro" panose="020B0504020202020204" pitchFamily="34" charset="0"/>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fld id="{8B2E2F79-BC7F-4BB1-9203-38C79639CA91}" type="slidenum">
              <a:rPr lang="en-PH" smtClean="0">
                <a:solidFill>
                  <a:schemeClr val="bg1"/>
                </a:solidFill>
              </a:rPr>
              <a:pPr/>
              <a:t>‹#›</a:t>
            </a:fld>
            <a:endParaRPr lang="en-PH" dirty="0">
              <a:solidFill>
                <a:schemeClr val="bg1"/>
              </a:solidFill>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hank you - Black">
  <p:cSld name="TITLE_AND_BODY_1_1_1">
    <p:bg>
      <p:bgPr>
        <a:solidFill>
          <a:srgbClr val="000000"/>
        </a:solidFill>
        <a:effectLst/>
      </p:bgPr>
    </p:bg>
    <p:spTree>
      <p:nvGrpSpPr>
        <p:cNvPr id="1" name="Shape 302"/>
        <p:cNvGrpSpPr/>
        <p:nvPr/>
      </p:nvGrpSpPr>
      <p:grpSpPr>
        <a:xfrm>
          <a:off x="0" y="0"/>
          <a:ext cx="0" cy="0"/>
          <a:chOff x="0" y="0"/>
          <a:chExt cx="0" cy="0"/>
        </a:xfrm>
      </p:grpSpPr>
      <p:sp>
        <p:nvSpPr>
          <p:cNvPr id="303" name="Google Shape;303;p34"/>
          <p:cNvSpPr/>
          <p:nvPr/>
        </p:nvSpPr>
        <p:spPr>
          <a:xfrm>
            <a:off x="0" y="50"/>
            <a:ext cx="5107500" cy="5158800"/>
          </a:xfrm>
          <a:prstGeom prst="rtTriangl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Montserrat" panose="00000500000000000000" pitchFamily="2" charset="0"/>
            </a:endParaRPr>
          </a:p>
        </p:txBody>
      </p:sp>
      <p:sp>
        <p:nvSpPr>
          <p:cNvPr id="304" name="Google Shape;304;p34"/>
          <p:cNvSpPr/>
          <p:nvPr/>
        </p:nvSpPr>
        <p:spPr>
          <a:xfrm>
            <a:off x="354650" y="4966350"/>
            <a:ext cx="5064000" cy="184800"/>
          </a:xfrm>
          <a:prstGeom prst="rect">
            <a:avLst/>
          </a:prstGeom>
          <a:noFill/>
          <a:ln>
            <a:noFill/>
          </a:ln>
        </p:spPr>
        <p:txBody>
          <a:bodyPr spcFirstLastPara="1" wrap="square" lIns="0" tIns="45700" rIns="0" bIns="45700" anchor="t" anchorCtr="0">
            <a:noAutofit/>
          </a:bodyPr>
          <a:lstStyle/>
          <a:p>
            <a:pPr marL="0" marR="0" lvl="0" indent="0" algn="l" rtl="0">
              <a:lnSpc>
                <a:spcPct val="100000"/>
              </a:lnSpc>
              <a:spcBef>
                <a:spcPts val="0"/>
              </a:spcBef>
              <a:spcAft>
                <a:spcPts val="0"/>
              </a:spcAft>
              <a:buClr>
                <a:schemeClr val="dk1"/>
              </a:buClr>
              <a:buSzPts val="1100"/>
              <a:buFont typeface="Arial"/>
              <a:buNone/>
            </a:pPr>
            <a:r>
              <a:rPr lang="en" sz="500" dirty="0">
                <a:solidFill>
                  <a:srgbClr val="888888"/>
                </a:solidFill>
                <a:latin typeface="Montserrat" panose="00000500000000000000" pitchFamily="2" charset="0"/>
                <a:ea typeface="Montserrat Light"/>
                <a:cs typeface="Montserrat Light"/>
                <a:sym typeface="Montserrat Light"/>
              </a:rPr>
              <a:t>© 2022 </a:t>
            </a:r>
            <a:r>
              <a:rPr lang="en-GB" sz="500" dirty="0">
                <a:solidFill>
                  <a:srgbClr val="888888"/>
                </a:solidFill>
                <a:latin typeface="Montserrat" panose="00000500000000000000" pitchFamily="2" charset="0"/>
                <a:ea typeface="Montserrat Light"/>
                <a:cs typeface="Montserrat Light"/>
                <a:sym typeface="Montserrat Light"/>
              </a:rPr>
              <a:t>NielsenIQ</a:t>
            </a:r>
            <a:r>
              <a:rPr lang="en" sz="500" dirty="0">
                <a:solidFill>
                  <a:srgbClr val="888888"/>
                </a:solidFill>
                <a:latin typeface="Montserrat" panose="00000500000000000000" pitchFamily="2" charset="0"/>
                <a:ea typeface="Montserrat Light"/>
                <a:cs typeface="Montserrat Light"/>
                <a:sym typeface="Montserrat Light"/>
              </a:rPr>
              <a:t> Consumer LLC. All Rights Reserved.</a:t>
            </a:r>
            <a:endParaRPr sz="500" dirty="0">
              <a:solidFill>
                <a:srgbClr val="888888"/>
              </a:solidFill>
              <a:latin typeface="Montserrat" panose="00000500000000000000" pitchFamily="2" charset="0"/>
              <a:ea typeface="Montserrat Light"/>
              <a:cs typeface="Montserrat Light"/>
              <a:sym typeface="Montserrat Light"/>
            </a:endParaRPr>
          </a:p>
          <a:p>
            <a:pPr marL="0" marR="0" lvl="0" indent="0" algn="l" rtl="0">
              <a:lnSpc>
                <a:spcPct val="100000"/>
              </a:lnSpc>
              <a:spcBef>
                <a:spcPts val="0"/>
              </a:spcBef>
              <a:spcAft>
                <a:spcPts val="0"/>
              </a:spcAft>
              <a:buClr>
                <a:schemeClr val="dk1"/>
              </a:buClr>
              <a:buSzPts val="1100"/>
              <a:buFont typeface="Arial"/>
              <a:buNone/>
            </a:pPr>
            <a:endParaRPr sz="500" dirty="0">
              <a:solidFill>
                <a:srgbClr val="888888"/>
              </a:solidFill>
              <a:latin typeface="Montserrat" panose="00000500000000000000" pitchFamily="2" charset="0"/>
              <a:ea typeface="Montserrat Light"/>
              <a:cs typeface="Montserrat Light"/>
              <a:sym typeface="Montserrat Light"/>
            </a:endParaRPr>
          </a:p>
          <a:p>
            <a:pPr marL="0" marR="0" lvl="0" indent="0" algn="l" rtl="0">
              <a:lnSpc>
                <a:spcPct val="100000"/>
              </a:lnSpc>
              <a:spcBef>
                <a:spcPts val="0"/>
              </a:spcBef>
              <a:spcAft>
                <a:spcPts val="0"/>
              </a:spcAft>
              <a:buClr>
                <a:srgbClr val="000000"/>
              </a:buClr>
              <a:buSzPts val="600"/>
              <a:buFont typeface="Arial"/>
              <a:buNone/>
            </a:pPr>
            <a:endParaRPr sz="500" dirty="0">
              <a:solidFill>
                <a:srgbClr val="888888"/>
              </a:solidFill>
              <a:latin typeface="Montserrat" panose="00000500000000000000" pitchFamily="2" charset="0"/>
              <a:ea typeface="Montserrat Light"/>
              <a:cs typeface="Montserrat Light"/>
              <a:sym typeface="Montserrat Light"/>
            </a:endParaRPr>
          </a:p>
        </p:txBody>
      </p:sp>
      <p:sp>
        <p:nvSpPr>
          <p:cNvPr id="306" name="Google Shape;306;p34"/>
          <p:cNvSpPr txBox="1"/>
          <p:nvPr/>
        </p:nvSpPr>
        <p:spPr>
          <a:xfrm>
            <a:off x="354650" y="1959975"/>
            <a:ext cx="2952300" cy="1269300"/>
          </a:xfrm>
          <a:prstGeom prst="rect">
            <a:avLst/>
          </a:prstGeom>
          <a:noFill/>
          <a:ln>
            <a:noFill/>
          </a:ln>
        </p:spPr>
        <p:txBody>
          <a:bodyPr spcFirstLastPara="1" wrap="square" lIns="0" tIns="91425" rIns="0" bIns="91425" anchor="t" anchorCtr="0">
            <a:noAutofit/>
          </a:bodyPr>
          <a:lstStyle/>
          <a:p>
            <a:pPr marL="0" lvl="0" indent="0" algn="l" rtl="0">
              <a:lnSpc>
                <a:spcPct val="90000"/>
              </a:lnSpc>
              <a:spcBef>
                <a:spcPts val="0"/>
              </a:spcBef>
              <a:spcAft>
                <a:spcPts val="0"/>
              </a:spcAft>
              <a:buNone/>
            </a:pPr>
            <a:r>
              <a:rPr lang="en" sz="1900" b="1" dirty="0">
                <a:solidFill>
                  <a:srgbClr val="FFFFFF"/>
                </a:solidFill>
                <a:latin typeface="Montserrat" panose="00000500000000000000" pitchFamily="2" charset="0"/>
                <a:ea typeface="Montserrat"/>
                <a:cs typeface="Montserrat"/>
                <a:sym typeface="Montserrat"/>
              </a:rPr>
              <a:t>Thank you.</a:t>
            </a:r>
            <a:endParaRPr sz="1900" b="1" dirty="0">
              <a:solidFill>
                <a:srgbClr val="FFFFFF"/>
              </a:solidFill>
              <a:latin typeface="Montserrat" panose="00000500000000000000" pitchFamily="2" charset="0"/>
              <a:ea typeface="Montserrat"/>
              <a:cs typeface="Montserrat"/>
              <a:sym typeface="Montserrat"/>
            </a:endParaRPr>
          </a:p>
        </p:txBody>
      </p:sp>
      <p:sp>
        <p:nvSpPr>
          <p:cNvPr id="307" name="Google Shape;307;p34"/>
          <p:cNvSpPr txBox="1">
            <a:spLocks noGrp="1"/>
          </p:cNvSpPr>
          <p:nvPr>
            <p:ph type="subTitle" idx="1"/>
          </p:nvPr>
        </p:nvSpPr>
        <p:spPr>
          <a:xfrm>
            <a:off x="354650" y="3305475"/>
            <a:ext cx="2716200" cy="307500"/>
          </a:xfrm>
          <a:prstGeom prst="rect">
            <a:avLst/>
          </a:prstGeom>
        </p:spPr>
        <p:txBody>
          <a:bodyPr spcFirstLastPara="1" wrap="square" lIns="0" tIns="91425" rIns="0" bIns="91425" anchor="b" anchorCtr="0">
            <a:noAutofit/>
          </a:bodyPr>
          <a:lstStyle>
            <a:lvl1pPr marL="311150" lvl="0" indent="-311150" rtl="0">
              <a:lnSpc>
                <a:spcPct val="100000"/>
              </a:lnSpc>
              <a:spcBef>
                <a:spcPts val="0"/>
              </a:spcBef>
              <a:spcAft>
                <a:spcPts val="0"/>
              </a:spcAft>
              <a:buClr>
                <a:srgbClr val="CBCBCB"/>
              </a:buClr>
              <a:buSzPts val="1200"/>
              <a:buNone/>
              <a:defRPr sz="1200" b="1">
                <a:solidFill>
                  <a:srgbClr val="CBCBCB"/>
                </a:solidFill>
                <a:latin typeface="Montserrat" panose="00000500000000000000" pitchFamily="2" charset="0"/>
              </a:defRPr>
            </a:lvl1pPr>
            <a:lvl2pPr lvl="1" rtl="0">
              <a:lnSpc>
                <a:spcPct val="100000"/>
              </a:lnSpc>
              <a:spcBef>
                <a:spcPts val="0"/>
              </a:spcBef>
              <a:spcAft>
                <a:spcPts val="0"/>
              </a:spcAft>
              <a:buClr>
                <a:srgbClr val="CBCBCB"/>
              </a:buClr>
              <a:buSzPts val="1800"/>
              <a:buNone/>
              <a:defRPr sz="1800" b="1">
                <a:solidFill>
                  <a:srgbClr val="CBCBCB"/>
                </a:solidFill>
              </a:defRPr>
            </a:lvl2pPr>
            <a:lvl3pPr lvl="2" rtl="0">
              <a:lnSpc>
                <a:spcPct val="100000"/>
              </a:lnSpc>
              <a:spcBef>
                <a:spcPts val="0"/>
              </a:spcBef>
              <a:spcAft>
                <a:spcPts val="0"/>
              </a:spcAft>
              <a:buClr>
                <a:srgbClr val="CBCBCB"/>
              </a:buClr>
              <a:buSzPts val="1800"/>
              <a:buNone/>
              <a:defRPr sz="1800" b="1">
                <a:solidFill>
                  <a:srgbClr val="CBCBCB"/>
                </a:solidFill>
              </a:defRPr>
            </a:lvl3pPr>
            <a:lvl4pPr lvl="3" rtl="0">
              <a:lnSpc>
                <a:spcPct val="100000"/>
              </a:lnSpc>
              <a:spcBef>
                <a:spcPts val="0"/>
              </a:spcBef>
              <a:spcAft>
                <a:spcPts val="0"/>
              </a:spcAft>
              <a:buClr>
                <a:srgbClr val="CBCBCB"/>
              </a:buClr>
              <a:buSzPts val="1800"/>
              <a:buNone/>
              <a:defRPr sz="1800" b="1">
                <a:solidFill>
                  <a:srgbClr val="CBCBCB"/>
                </a:solidFill>
              </a:defRPr>
            </a:lvl4pPr>
            <a:lvl5pPr lvl="4" rtl="0">
              <a:lnSpc>
                <a:spcPct val="100000"/>
              </a:lnSpc>
              <a:spcBef>
                <a:spcPts val="0"/>
              </a:spcBef>
              <a:spcAft>
                <a:spcPts val="0"/>
              </a:spcAft>
              <a:buClr>
                <a:srgbClr val="CBCBCB"/>
              </a:buClr>
              <a:buSzPts val="1800"/>
              <a:buNone/>
              <a:defRPr sz="1800" b="1">
                <a:solidFill>
                  <a:srgbClr val="CBCBCB"/>
                </a:solidFill>
              </a:defRPr>
            </a:lvl5pPr>
            <a:lvl6pPr lvl="5" rtl="0">
              <a:lnSpc>
                <a:spcPct val="100000"/>
              </a:lnSpc>
              <a:spcBef>
                <a:spcPts val="0"/>
              </a:spcBef>
              <a:spcAft>
                <a:spcPts val="0"/>
              </a:spcAft>
              <a:buClr>
                <a:srgbClr val="CBCBCB"/>
              </a:buClr>
              <a:buSzPts val="1800"/>
              <a:buNone/>
              <a:defRPr sz="1800" b="1">
                <a:solidFill>
                  <a:srgbClr val="CBCBCB"/>
                </a:solidFill>
              </a:defRPr>
            </a:lvl6pPr>
            <a:lvl7pPr lvl="6" rtl="0">
              <a:lnSpc>
                <a:spcPct val="100000"/>
              </a:lnSpc>
              <a:spcBef>
                <a:spcPts val="0"/>
              </a:spcBef>
              <a:spcAft>
                <a:spcPts val="0"/>
              </a:spcAft>
              <a:buClr>
                <a:srgbClr val="CBCBCB"/>
              </a:buClr>
              <a:buSzPts val="1800"/>
              <a:buNone/>
              <a:defRPr sz="1800" b="1">
                <a:solidFill>
                  <a:srgbClr val="CBCBCB"/>
                </a:solidFill>
              </a:defRPr>
            </a:lvl7pPr>
            <a:lvl8pPr lvl="7" rtl="0">
              <a:lnSpc>
                <a:spcPct val="100000"/>
              </a:lnSpc>
              <a:spcBef>
                <a:spcPts val="0"/>
              </a:spcBef>
              <a:spcAft>
                <a:spcPts val="0"/>
              </a:spcAft>
              <a:buClr>
                <a:srgbClr val="CBCBCB"/>
              </a:buClr>
              <a:buSzPts val="1800"/>
              <a:buNone/>
              <a:defRPr sz="1800" b="1">
                <a:solidFill>
                  <a:srgbClr val="CBCBCB"/>
                </a:solidFill>
              </a:defRPr>
            </a:lvl8pPr>
            <a:lvl9pPr lvl="8" rtl="0">
              <a:lnSpc>
                <a:spcPct val="100000"/>
              </a:lnSpc>
              <a:spcBef>
                <a:spcPts val="0"/>
              </a:spcBef>
              <a:spcAft>
                <a:spcPts val="0"/>
              </a:spcAft>
              <a:buClr>
                <a:srgbClr val="CBCBCB"/>
              </a:buClr>
              <a:buSzPts val="1800"/>
              <a:buNone/>
              <a:defRPr sz="1800" b="1">
                <a:solidFill>
                  <a:srgbClr val="CBCBCB"/>
                </a:solidFill>
              </a:defRPr>
            </a:lvl9pPr>
          </a:lstStyle>
          <a:p>
            <a:endParaRPr dirty="0"/>
          </a:p>
        </p:txBody>
      </p:sp>
      <p:sp>
        <p:nvSpPr>
          <p:cNvPr id="308" name="Google Shape;308;p34"/>
          <p:cNvSpPr txBox="1">
            <a:spLocks noGrp="1"/>
          </p:cNvSpPr>
          <p:nvPr>
            <p:ph type="subTitle" idx="2"/>
          </p:nvPr>
        </p:nvSpPr>
        <p:spPr>
          <a:xfrm>
            <a:off x="354650" y="3460575"/>
            <a:ext cx="2716200" cy="307500"/>
          </a:xfrm>
          <a:prstGeom prst="rect">
            <a:avLst/>
          </a:prstGeom>
        </p:spPr>
        <p:txBody>
          <a:bodyPr spcFirstLastPara="1" wrap="square" lIns="0" tIns="91425" rIns="0" bIns="91425" anchor="t" anchorCtr="0">
            <a:noAutofit/>
          </a:bodyPr>
          <a:lstStyle>
            <a:lvl1pPr marL="311150" lvl="0" indent="-311150" rtl="0">
              <a:lnSpc>
                <a:spcPct val="100000"/>
              </a:lnSpc>
              <a:spcBef>
                <a:spcPts val="0"/>
              </a:spcBef>
              <a:spcAft>
                <a:spcPts val="0"/>
              </a:spcAft>
              <a:buClr>
                <a:srgbClr val="CBCBCB"/>
              </a:buClr>
              <a:buSzPts val="1200"/>
              <a:buNone/>
              <a:defRPr sz="1200">
                <a:solidFill>
                  <a:srgbClr val="CBCBCB"/>
                </a:solidFill>
                <a:latin typeface="Avenir Next LT Pro" panose="020B0504020202020204" pitchFamily="34" charset="0"/>
              </a:defRPr>
            </a:lvl1pPr>
            <a:lvl2pPr lvl="1" rtl="0">
              <a:lnSpc>
                <a:spcPct val="100000"/>
              </a:lnSpc>
              <a:spcBef>
                <a:spcPts val="0"/>
              </a:spcBef>
              <a:spcAft>
                <a:spcPts val="0"/>
              </a:spcAft>
              <a:buClr>
                <a:srgbClr val="CBCBCB"/>
              </a:buClr>
              <a:buSzPts val="1800"/>
              <a:buNone/>
              <a:defRPr sz="1800" b="1">
                <a:solidFill>
                  <a:srgbClr val="CBCBCB"/>
                </a:solidFill>
              </a:defRPr>
            </a:lvl2pPr>
            <a:lvl3pPr lvl="2" rtl="0">
              <a:lnSpc>
                <a:spcPct val="100000"/>
              </a:lnSpc>
              <a:spcBef>
                <a:spcPts val="0"/>
              </a:spcBef>
              <a:spcAft>
                <a:spcPts val="0"/>
              </a:spcAft>
              <a:buClr>
                <a:srgbClr val="CBCBCB"/>
              </a:buClr>
              <a:buSzPts val="1800"/>
              <a:buNone/>
              <a:defRPr sz="1800" b="1">
                <a:solidFill>
                  <a:srgbClr val="CBCBCB"/>
                </a:solidFill>
              </a:defRPr>
            </a:lvl3pPr>
            <a:lvl4pPr lvl="3" rtl="0">
              <a:lnSpc>
                <a:spcPct val="100000"/>
              </a:lnSpc>
              <a:spcBef>
                <a:spcPts val="0"/>
              </a:spcBef>
              <a:spcAft>
                <a:spcPts val="0"/>
              </a:spcAft>
              <a:buClr>
                <a:srgbClr val="CBCBCB"/>
              </a:buClr>
              <a:buSzPts val="1800"/>
              <a:buNone/>
              <a:defRPr sz="1800" b="1">
                <a:solidFill>
                  <a:srgbClr val="CBCBCB"/>
                </a:solidFill>
              </a:defRPr>
            </a:lvl4pPr>
            <a:lvl5pPr lvl="4" rtl="0">
              <a:lnSpc>
                <a:spcPct val="100000"/>
              </a:lnSpc>
              <a:spcBef>
                <a:spcPts val="0"/>
              </a:spcBef>
              <a:spcAft>
                <a:spcPts val="0"/>
              </a:spcAft>
              <a:buClr>
                <a:srgbClr val="CBCBCB"/>
              </a:buClr>
              <a:buSzPts val="1800"/>
              <a:buNone/>
              <a:defRPr sz="1800" b="1">
                <a:solidFill>
                  <a:srgbClr val="CBCBCB"/>
                </a:solidFill>
              </a:defRPr>
            </a:lvl5pPr>
            <a:lvl6pPr lvl="5" rtl="0">
              <a:lnSpc>
                <a:spcPct val="100000"/>
              </a:lnSpc>
              <a:spcBef>
                <a:spcPts val="0"/>
              </a:spcBef>
              <a:spcAft>
                <a:spcPts val="0"/>
              </a:spcAft>
              <a:buClr>
                <a:srgbClr val="CBCBCB"/>
              </a:buClr>
              <a:buSzPts val="1800"/>
              <a:buNone/>
              <a:defRPr sz="1800" b="1">
                <a:solidFill>
                  <a:srgbClr val="CBCBCB"/>
                </a:solidFill>
              </a:defRPr>
            </a:lvl6pPr>
            <a:lvl7pPr lvl="6" rtl="0">
              <a:lnSpc>
                <a:spcPct val="100000"/>
              </a:lnSpc>
              <a:spcBef>
                <a:spcPts val="0"/>
              </a:spcBef>
              <a:spcAft>
                <a:spcPts val="0"/>
              </a:spcAft>
              <a:buClr>
                <a:srgbClr val="CBCBCB"/>
              </a:buClr>
              <a:buSzPts val="1800"/>
              <a:buNone/>
              <a:defRPr sz="1800" b="1">
                <a:solidFill>
                  <a:srgbClr val="CBCBCB"/>
                </a:solidFill>
              </a:defRPr>
            </a:lvl7pPr>
            <a:lvl8pPr lvl="7" rtl="0">
              <a:lnSpc>
                <a:spcPct val="100000"/>
              </a:lnSpc>
              <a:spcBef>
                <a:spcPts val="0"/>
              </a:spcBef>
              <a:spcAft>
                <a:spcPts val="0"/>
              </a:spcAft>
              <a:buClr>
                <a:srgbClr val="CBCBCB"/>
              </a:buClr>
              <a:buSzPts val="1800"/>
              <a:buNone/>
              <a:defRPr sz="1800" b="1">
                <a:solidFill>
                  <a:srgbClr val="CBCBCB"/>
                </a:solidFill>
              </a:defRPr>
            </a:lvl8pPr>
            <a:lvl9pPr lvl="8" rtl="0">
              <a:lnSpc>
                <a:spcPct val="100000"/>
              </a:lnSpc>
              <a:spcBef>
                <a:spcPts val="0"/>
              </a:spcBef>
              <a:spcAft>
                <a:spcPts val="0"/>
              </a:spcAft>
              <a:buClr>
                <a:srgbClr val="CBCBCB"/>
              </a:buClr>
              <a:buSzPts val="1800"/>
              <a:buNone/>
              <a:defRPr sz="1800" b="1">
                <a:solidFill>
                  <a:srgbClr val="CBCBCB"/>
                </a:solidFill>
              </a:defRPr>
            </a:lvl9pPr>
          </a:lstStyle>
          <a:p>
            <a:endParaRPr dirty="0"/>
          </a:p>
        </p:txBody>
      </p:sp>
      <p:pic>
        <p:nvPicPr>
          <p:cNvPr id="309" name="Google Shape;309;p34"/>
          <p:cNvPicPr preferRelativeResize="0"/>
          <p:nvPr/>
        </p:nvPicPr>
        <p:blipFill>
          <a:blip r:embed="rId2">
            <a:alphaModFix/>
          </a:blip>
          <a:stretch>
            <a:fillRect/>
          </a:stretch>
        </p:blipFill>
        <p:spPr>
          <a:xfrm>
            <a:off x="0" y="0"/>
            <a:ext cx="354650" cy="355959"/>
          </a:xfrm>
          <a:prstGeom prst="rect">
            <a:avLst/>
          </a:prstGeom>
          <a:noFill/>
          <a:ln>
            <a:noFill/>
          </a:ln>
        </p:spPr>
      </p:pic>
      <p:sp>
        <p:nvSpPr>
          <p:cNvPr id="9" name="Slide Number Placeholder 1">
            <a:extLst>
              <a:ext uri="{FF2B5EF4-FFF2-40B4-BE49-F238E27FC236}">
                <a16:creationId xmlns:a16="http://schemas.microsoft.com/office/drawing/2014/main" id="{A24DAB37-606E-4530-933E-05066D5CC8E8}"/>
              </a:ext>
            </a:extLst>
          </p:cNvPr>
          <p:cNvSpPr txBox="1">
            <a:spLocks/>
          </p:cNvSpPr>
          <p:nvPr userDrawn="1"/>
        </p:nvSpPr>
        <p:spPr>
          <a:xfrm>
            <a:off x="6732050" y="4809373"/>
            <a:ext cx="2057400" cy="274637"/>
          </a:xfrm>
          <a:prstGeom prst="rect">
            <a:avLst/>
          </a:prstGeom>
        </p:spPr>
        <p:txBody>
          <a:bodyPr vert="horz" lIns="0" tIns="45720" rIns="0" bIns="45720" rtlCol="0" anchor="ctr"/>
          <a:lstStyle>
            <a:defPPr marR="0" lvl="0" algn="l" rtl="0">
              <a:lnSpc>
                <a:spcPct val="100000"/>
              </a:lnSpc>
              <a:spcBef>
                <a:spcPts val="0"/>
              </a:spcBef>
              <a:spcAft>
                <a:spcPts val="0"/>
              </a:spcAft>
            </a:defPPr>
            <a:lvl1pPr marR="0" lvl="0" algn="r" rtl="0">
              <a:lnSpc>
                <a:spcPct val="100000"/>
              </a:lnSpc>
              <a:spcBef>
                <a:spcPts val="0"/>
              </a:spcBef>
              <a:spcAft>
                <a:spcPts val="0"/>
              </a:spcAft>
              <a:buClr>
                <a:srgbClr val="000000"/>
              </a:buClr>
              <a:buFont typeface="Arial"/>
              <a:defRPr sz="1000" b="0" i="0" u="none" strike="noStrike" cap="none">
                <a:solidFill>
                  <a:schemeClr val="bg1"/>
                </a:solidFill>
                <a:latin typeface="Avenir Next LT Pro" panose="020B0504020202020204" pitchFamily="34" charset="0"/>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fld id="{8B2E2F79-BC7F-4BB1-9203-38C79639CA91}" type="slidenum">
              <a:rPr lang="en-PH" smtClean="0">
                <a:solidFill>
                  <a:schemeClr val="bg1"/>
                </a:solidFill>
              </a:rPr>
              <a:pPr/>
              <a:t>‹#›</a:t>
            </a:fld>
            <a:endParaRPr lang="en-PH" dirty="0">
              <a:solidFill>
                <a:schemeClr val="bg1"/>
              </a:solidFill>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End slide - black">
  <p:cSld name="TITLE_AND_BODY_1_1_1_2">
    <p:bg>
      <p:bgPr>
        <a:solidFill>
          <a:srgbClr val="000000"/>
        </a:solidFill>
        <a:effectLst/>
      </p:bgPr>
    </p:bg>
    <p:spTree>
      <p:nvGrpSpPr>
        <p:cNvPr id="1" name="Shape 318"/>
        <p:cNvGrpSpPr/>
        <p:nvPr/>
      </p:nvGrpSpPr>
      <p:grpSpPr>
        <a:xfrm>
          <a:off x="0" y="0"/>
          <a:ext cx="0" cy="0"/>
          <a:chOff x="0" y="0"/>
          <a:chExt cx="0" cy="0"/>
        </a:xfrm>
      </p:grpSpPr>
      <p:sp>
        <p:nvSpPr>
          <p:cNvPr id="319" name="Google Shape;319;p36"/>
          <p:cNvSpPr/>
          <p:nvPr/>
        </p:nvSpPr>
        <p:spPr>
          <a:xfrm>
            <a:off x="0" y="-15300"/>
            <a:ext cx="5107500" cy="5158800"/>
          </a:xfrm>
          <a:prstGeom prst="rtTriangl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20" name="Google Shape;320;p36"/>
          <p:cNvSpPr/>
          <p:nvPr/>
        </p:nvSpPr>
        <p:spPr>
          <a:xfrm>
            <a:off x="354650" y="4966350"/>
            <a:ext cx="5064000" cy="184800"/>
          </a:xfrm>
          <a:prstGeom prst="rect">
            <a:avLst/>
          </a:prstGeom>
          <a:noFill/>
          <a:ln>
            <a:noFill/>
          </a:ln>
        </p:spPr>
        <p:txBody>
          <a:bodyPr spcFirstLastPara="1" wrap="square" lIns="0" tIns="45700" rIns="0" bIns="45700" anchor="t" anchorCtr="0">
            <a:noAutofit/>
          </a:bodyPr>
          <a:lstStyle/>
          <a:p>
            <a:pPr marL="0" marR="0" lvl="0" indent="0" algn="l" rtl="0">
              <a:lnSpc>
                <a:spcPct val="100000"/>
              </a:lnSpc>
              <a:spcBef>
                <a:spcPts val="0"/>
              </a:spcBef>
              <a:spcAft>
                <a:spcPts val="0"/>
              </a:spcAft>
              <a:buClr>
                <a:schemeClr val="dk1"/>
              </a:buClr>
              <a:buSzPts val="1100"/>
              <a:buFont typeface="Arial"/>
              <a:buNone/>
            </a:pPr>
            <a:r>
              <a:rPr lang="en" sz="500" dirty="0">
                <a:solidFill>
                  <a:srgbClr val="888888"/>
                </a:solidFill>
                <a:latin typeface="Montserrat" panose="00000500000000000000" pitchFamily="2" charset="0"/>
                <a:ea typeface="Montserrat Light"/>
                <a:cs typeface="Montserrat Light"/>
                <a:sym typeface="Montserrat Light"/>
              </a:rPr>
              <a:t>© 2022 </a:t>
            </a:r>
            <a:r>
              <a:rPr lang="en-GB" sz="500" dirty="0">
                <a:solidFill>
                  <a:srgbClr val="888888"/>
                </a:solidFill>
                <a:latin typeface="Montserrat" panose="00000500000000000000" pitchFamily="2" charset="0"/>
                <a:ea typeface="Montserrat Light"/>
                <a:cs typeface="Montserrat Light"/>
                <a:sym typeface="Montserrat Light"/>
              </a:rPr>
              <a:t>NielsenIQ</a:t>
            </a:r>
            <a:r>
              <a:rPr lang="en" sz="500" dirty="0">
                <a:solidFill>
                  <a:srgbClr val="888888"/>
                </a:solidFill>
                <a:latin typeface="Montserrat" panose="00000500000000000000" pitchFamily="2" charset="0"/>
                <a:ea typeface="Montserrat Light"/>
                <a:cs typeface="Montserrat Light"/>
                <a:sym typeface="Montserrat Light"/>
              </a:rPr>
              <a:t> Consumer LLC. All Rights Reserved.</a:t>
            </a:r>
            <a:endParaRPr sz="500" dirty="0">
              <a:solidFill>
                <a:srgbClr val="888888"/>
              </a:solidFill>
              <a:latin typeface="Montserrat" panose="00000500000000000000" pitchFamily="2" charset="0"/>
              <a:ea typeface="Montserrat Light"/>
              <a:cs typeface="Montserrat Light"/>
              <a:sym typeface="Montserrat Light"/>
            </a:endParaRPr>
          </a:p>
          <a:p>
            <a:pPr marL="0" marR="0" lvl="0" indent="0" algn="l" rtl="0">
              <a:lnSpc>
                <a:spcPct val="100000"/>
              </a:lnSpc>
              <a:spcBef>
                <a:spcPts val="0"/>
              </a:spcBef>
              <a:spcAft>
                <a:spcPts val="0"/>
              </a:spcAft>
              <a:buClr>
                <a:schemeClr val="dk1"/>
              </a:buClr>
              <a:buSzPts val="1100"/>
              <a:buFont typeface="Arial"/>
              <a:buNone/>
            </a:pPr>
            <a:endParaRPr sz="500" dirty="0">
              <a:solidFill>
                <a:srgbClr val="888888"/>
              </a:solidFill>
              <a:latin typeface="Avenir Next LT Pro" panose="020B0504020202020204" pitchFamily="34" charset="0"/>
              <a:ea typeface="Montserrat Light"/>
              <a:cs typeface="Montserrat Light"/>
              <a:sym typeface="Montserrat Light"/>
            </a:endParaRPr>
          </a:p>
          <a:p>
            <a:pPr marL="0" marR="0" lvl="0" indent="0" algn="l" rtl="0">
              <a:lnSpc>
                <a:spcPct val="100000"/>
              </a:lnSpc>
              <a:spcBef>
                <a:spcPts val="0"/>
              </a:spcBef>
              <a:spcAft>
                <a:spcPts val="0"/>
              </a:spcAft>
              <a:buClr>
                <a:srgbClr val="000000"/>
              </a:buClr>
              <a:buSzPts val="600"/>
              <a:buFont typeface="Arial"/>
              <a:buNone/>
            </a:pPr>
            <a:endParaRPr sz="500" dirty="0">
              <a:solidFill>
                <a:srgbClr val="888888"/>
              </a:solidFill>
              <a:latin typeface="Avenir Next LT Pro" panose="020B0504020202020204" pitchFamily="34" charset="0"/>
              <a:ea typeface="Montserrat Light"/>
              <a:cs typeface="Montserrat Light"/>
              <a:sym typeface="Montserrat Light"/>
            </a:endParaRPr>
          </a:p>
        </p:txBody>
      </p:sp>
      <p:sp>
        <p:nvSpPr>
          <p:cNvPr id="322" name="Google Shape;322;p36"/>
          <p:cNvSpPr txBox="1">
            <a:spLocks noGrp="1"/>
          </p:cNvSpPr>
          <p:nvPr>
            <p:ph type="subTitle" idx="1"/>
          </p:nvPr>
        </p:nvSpPr>
        <p:spPr>
          <a:xfrm>
            <a:off x="354650" y="3305475"/>
            <a:ext cx="2716200" cy="307500"/>
          </a:xfrm>
          <a:prstGeom prst="rect">
            <a:avLst/>
          </a:prstGeom>
        </p:spPr>
        <p:txBody>
          <a:bodyPr spcFirstLastPara="1" wrap="square" lIns="0" tIns="91425" rIns="0" bIns="91425" anchor="b" anchorCtr="0">
            <a:noAutofit/>
          </a:bodyPr>
          <a:lstStyle>
            <a:lvl1pPr marL="311150" lvl="0" indent="-311150" rtl="0">
              <a:lnSpc>
                <a:spcPct val="100000"/>
              </a:lnSpc>
              <a:spcBef>
                <a:spcPts val="0"/>
              </a:spcBef>
              <a:spcAft>
                <a:spcPts val="0"/>
              </a:spcAft>
              <a:buClr>
                <a:srgbClr val="CBCBCB"/>
              </a:buClr>
              <a:buSzPts val="1200"/>
              <a:buNone/>
              <a:defRPr sz="1200" b="1">
                <a:solidFill>
                  <a:srgbClr val="CBCBCB"/>
                </a:solidFill>
                <a:latin typeface="Montserrat" panose="00000500000000000000" pitchFamily="2" charset="0"/>
              </a:defRPr>
            </a:lvl1pPr>
            <a:lvl2pPr lvl="1" rtl="0">
              <a:lnSpc>
                <a:spcPct val="100000"/>
              </a:lnSpc>
              <a:spcBef>
                <a:spcPts val="0"/>
              </a:spcBef>
              <a:spcAft>
                <a:spcPts val="0"/>
              </a:spcAft>
              <a:buClr>
                <a:srgbClr val="CBCBCB"/>
              </a:buClr>
              <a:buSzPts val="1800"/>
              <a:buNone/>
              <a:defRPr sz="1800" b="1">
                <a:solidFill>
                  <a:srgbClr val="CBCBCB"/>
                </a:solidFill>
              </a:defRPr>
            </a:lvl2pPr>
            <a:lvl3pPr lvl="2" rtl="0">
              <a:lnSpc>
                <a:spcPct val="100000"/>
              </a:lnSpc>
              <a:spcBef>
                <a:spcPts val="0"/>
              </a:spcBef>
              <a:spcAft>
                <a:spcPts val="0"/>
              </a:spcAft>
              <a:buClr>
                <a:srgbClr val="CBCBCB"/>
              </a:buClr>
              <a:buSzPts val="1800"/>
              <a:buNone/>
              <a:defRPr sz="1800" b="1">
                <a:solidFill>
                  <a:srgbClr val="CBCBCB"/>
                </a:solidFill>
              </a:defRPr>
            </a:lvl3pPr>
            <a:lvl4pPr lvl="3" rtl="0">
              <a:lnSpc>
                <a:spcPct val="100000"/>
              </a:lnSpc>
              <a:spcBef>
                <a:spcPts val="0"/>
              </a:spcBef>
              <a:spcAft>
                <a:spcPts val="0"/>
              </a:spcAft>
              <a:buClr>
                <a:srgbClr val="CBCBCB"/>
              </a:buClr>
              <a:buSzPts val="1800"/>
              <a:buNone/>
              <a:defRPr sz="1800" b="1">
                <a:solidFill>
                  <a:srgbClr val="CBCBCB"/>
                </a:solidFill>
              </a:defRPr>
            </a:lvl4pPr>
            <a:lvl5pPr lvl="4" rtl="0">
              <a:lnSpc>
                <a:spcPct val="100000"/>
              </a:lnSpc>
              <a:spcBef>
                <a:spcPts val="0"/>
              </a:spcBef>
              <a:spcAft>
                <a:spcPts val="0"/>
              </a:spcAft>
              <a:buClr>
                <a:srgbClr val="CBCBCB"/>
              </a:buClr>
              <a:buSzPts val="1800"/>
              <a:buNone/>
              <a:defRPr sz="1800" b="1">
                <a:solidFill>
                  <a:srgbClr val="CBCBCB"/>
                </a:solidFill>
              </a:defRPr>
            </a:lvl5pPr>
            <a:lvl6pPr lvl="5" rtl="0">
              <a:lnSpc>
                <a:spcPct val="100000"/>
              </a:lnSpc>
              <a:spcBef>
                <a:spcPts val="0"/>
              </a:spcBef>
              <a:spcAft>
                <a:spcPts val="0"/>
              </a:spcAft>
              <a:buClr>
                <a:srgbClr val="CBCBCB"/>
              </a:buClr>
              <a:buSzPts val="1800"/>
              <a:buNone/>
              <a:defRPr sz="1800" b="1">
                <a:solidFill>
                  <a:srgbClr val="CBCBCB"/>
                </a:solidFill>
              </a:defRPr>
            </a:lvl6pPr>
            <a:lvl7pPr lvl="6" rtl="0">
              <a:lnSpc>
                <a:spcPct val="100000"/>
              </a:lnSpc>
              <a:spcBef>
                <a:spcPts val="0"/>
              </a:spcBef>
              <a:spcAft>
                <a:spcPts val="0"/>
              </a:spcAft>
              <a:buClr>
                <a:srgbClr val="CBCBCB"/>
              </a:buClr>
              <a:buSzPts val="1800"/>
              <a:buNone/>
              <a:defRPr sz="1800" b="1">
                <a:solidFill>
                  <a:srgbClr val="CBCBCB"/>
                </a:solidFill>
              </a:defRPr>
            </a:lvl7pPr>
            <a:lvl8pPr lvl="7" rtl="0">
              <a:lnSpc>
                <a:spcPct val="100000"/>
              </a:lnSpc>
              <a:spcBef>
                <a:spcPts val="0"/>
              </a:spcBef>
              <a:spcAft>
                <a:spcPts val="0"/>
              </a:spcAft>
              <a:buClr>
                <a:srgbClr val="CBCBCB"/>
              </a:buClr>
              <a:buSzPts val="1800"/>
              <a:buNone/>
              <a:defRPr sz="1800" b="1">
                <a:solidFill>
                  <a:srgbClr val="CBCBCB"/>
                </a:solidFill>
              </a:defRPr>
            </a:lvl8pPr>
            <a:lvl9pPr lvl="8" rtl="0">
              <a:lnSpc>
                <a:spcPct val="100000"/>
              </a:lnSpc>
              <a:spcBef>
                <a:spcPts val="0"/>
              </a:spcBef>
              <a:spcAft>
                <a:spcPts val="0"/>
              </a:spcAft>
              <a:buClr>
                <a:srgbClr val="CBCBCB"/>
              </a:buClr>
              <a:buSzPts val="1800"/>
              <a:buNone/>
              <a:defRPr sz="1800" b="1">
                <a:solidFill>
                  <a:srgbClr val="CBCBCB"/>
                </a:solidFill>
              </a:defRPr>
            </a:lvl9pPr>
          </a:lstStyle>
          <a:p>
            <a:endParaRPr dirty="0"/>
          </a:p>
        </p:txBody>
      </p:sp>
      <p:sp>
        <p:nvSpPr>
          <p:cNvPr id="323" name="Google Shape;323;p36"/>
          <p:cNvSpPr txBox="1">
            <a:spLocks noGrp="1"/>
          </p:cNvSpPr>
          <p:nvPr>
            <p:ph type="subTitle" idx="2"/>
          </p:nvPr>
        </p:nvSpPr>
        <p:spPr>
          <a:xfrm>
            <a:off x="354650" y="3460575"/>
            <a:ext cx="2716200" cy="307500"/>
          </a:xfrm>
          <a:prstGeom prst="rect">
            <a:avLst/>
          </a:prstGeom>
        </p:spPr>
        <p:txBody>
          <a:bodyPr spcFirstLastPara="1" wrap="square" lIns="0" tIns="91425" rIns="0" bIns="91425" anchor="t" anchorCtr="0">
            <a:noAutofit/>
          </a:bodyPr>
          <a:lstStyle>
            <a:lvl1pPr marL="311150" lvl="0" indent="-311150" rtl="0">
              <a:lnSpc>
                <a:spcPct val="100000"/>
              </a:lnSpc>
              <a:spcBef>
                <a:spcPts val="0"/>
              </a:spcBef>
              <a:spcAft>
                <a:spcPts val="0"/>
              </a:spcAft>
              <a:buClr>
                <a:srgbClr val="CBCBCB"/>
              </a:buClr>
              <a:buSzPts val="1200"/>
              <a:buNone/>
              <a:defRPr sz="1200">
                <a:solidFill>
                  <a:srgbClr val="CBCBCB"/>
                </a:solidFill>
                <a:latin typeface="Montserrat" panose="00000500000000000000" pitchFamily="2" charset="0"/>
              </a:defRPr>
            </a:lvl1pPr>
            <a:lvl2pPr lvl="1" rtl="0">
              <a:lnSpc>
                <a:spcPct val="100000"/>
              </a:lnSpc>
              <a:spcBef>
                <a:spcPts val="0"/>
              </a:spcBef>
              <a:spcAft>
                <a:spcPts val="0"/>
              </a:spcAft>
              <a:buClr>
                <a:srgbClr val="CBCBCB"/>
              </a:buClr>
              <a:buSzPts val="1800"/>
              <a:buNone/>
              <a:defRPr sz="1800" b="1">
                <a:solidFill>
                  <a:srgbClr val="CBCBCB"/>
                </a:solidFill>
              </a:defRPr>
            </a:lvl2pPr>
            <a:lvl3pPr lvl="2" rtl="0">
              <a:lnSpc>
                <a:spcPct val="100000"/>
              </a:lnSpc>
              <a:spcBef>
                <a:spcPts val="0"/>
              </a:spcBef>
              <a:spcAft>
                <a:spcPts val="0"/>
              </a:spcAft>
              <a:buClr>
                <a:srgbClr val="CBCBCB"/>
              </a:buClr>
              <a:buSzPts val="1800"/>
              <a:buNone/>
              <a:defRPr sz="1800" b="1">
                <a:solidFill>
                  <a:srgbClr val="CBCBCB"/>
                </a:solidFill>
              </a:defRPr>
            </a:lvl3pPr>
            <a:lvl4pPr lvl="3" rtl="0">
              <a:lnSpc>
                <a:spcPct val="100000"/>
              </a:lnSpc>
              <a:spcBef>
                <a:spcPts val="0"/>
              </a:spcBef>
              <a:spcAft>
                <a:spcPts val="0"/>
              </a:spcAft>
              <a:buClr>
                <a:srgbClr val="CBCBCB"/>
              </a:buClr>
              <a:buSzPts val="1800"/>
              <a:buNone/>
              <a:defRPr sz="1800" b="1">
                <a:solidFill>
                  <a:srgbClr val="CBCBCB"/>
                </a:solidFill>
              </a:defRPr>
            </a:lvl4pPr>
            <a:lvl5pPr lvl="4" rtl="0">
              <a:lnSpc>
                <a:spcPct val="100000"/>
              </a:lnSpc>
              <a:spcBef>
                <a:spcPts val="0"/>
              </a:spcBef>
              <a:spcAft>
                <a:spcPts val="0"/>
              </a:spcAft>
              <a:buClr>
                <a:srgbClr val="CBCBCB"/>
              </a:buClr>
              <a:buSzPts val="1800"/>
              <a:buNone/>
              <a:defRPr sz="1800" b="1">
                <a:solidFill>
                  <a:srgbClr val="CBCBCB"/>
                </a:solidFill>
              </a:defRPr>
            </a:lvl5pPr>
            <a:lvl6pPr lvl="5" rtl="0">
              <a:lnSpc>
                <a:spcPct val="100000"/>
              </a:lnSpc>
              <a:spcBef>
                <a:spcPts val="0"/>
              </a:spcBef>
              <a:spcAft>
                <a:spcPts val="0"/>
              </a:spcAft>
              <a:buClr>
                <a:srgbClr val="CBCBCB"/>
              </a:buClr>
              <a:buSzPts val="1800"/>
              <a:buNone/>
              <a:defRPr sz="1800" b="1">
                <a:solidFill>
                  <a:srgbClr val="CBCBCB"/>
                </a:solidFill>
              </a:defRPr>
            </a:lvl6pPr>
            <a:lvl7pPr lvl="6" rtl="0">
              <a:lnSpc>
                <a:spcPct val="100000"/>
              </a:lnSpc>
              <a:spcBef>
                <a:spcPts val="0"/>
              </a:spcBef>
              <a:spcAft>
                <a:spcPts val="0"/>
              </a:spcAft>
              <a:buClr>
                <a:srgbClr val="CBCBCB"/>
              </a:buClr>
              <a:buSzPts val="1800"/>
              <a:buNone/>
              <a:defRPr sz="1800" b="1">
                <a:solidFill>
                  <a:srgbClr val="CBCBCB"/>
                </a:solidFill>
              </a:defRPr>
            </a:lvl7pPr>
            <a:lvl8pPr lvl="7" rtl="0">
              <a:lnSpc>
                <a:spcPct val="100000"/>
              </a:lnSpc>
              <a:spcBef>
                <a:spcPts val="0"/>
              </a:spcBef>
              <a:spcAft>
                <a:spcPts val="0"/>
              </a:spcAft>
              <a:buClr>
                <a:srgbClr val="CBCBCB"/>
              </a:buClr>
              <a:buSzPts val="1800"/>
              <a:buNone/>
              <a:defRPr sz="1800" b="1">
                <a:solidFill>
                  <a:srgbClr val="CBCBCB"/>
                </a:solidFill>
              </a:defRPr>
            </a:lvl8pPr>
            <a:lvl9pPr lvl="8" rtl="0">
              <a:lnSpc>
                <a:spcPct val="100000"/>
              </a:lnSpc>
              <a:spcBef>
                <a:spcPts val="0"/>
              </a:spcBef>
              <a:spcAft>
                <a:spcPts val="0"/>
              </a:spcAft>
              <a:buClr>
                <a:srgbClr val="CBCBCB"/>
              </a:buClr>
              <a:buSzPts val="1800"/>
              <a:buNone/>
              <a:defRPr sz="1800" b="1">
                <a:solidFill>
                  <a:srgbClr val="CBCBCB"/>
                </a:solidFill>
              </a:defRPr>
            </a:lvl9pPr>
          </a:lstStyle>
          <a:p>
            <a:endParaRPr dirty="0"/>
          </a:p>
        </p:txBody>
      </p:sp>
      <p:pic>
        <p:nvPicPr>
          <p:cNvPr id="324" name="Google Shape;324;p36"/>
          <p:cNvPicPr preferRelativeResize="0"/>
          <p:nvPr/>
        </p:nvPicPr>
        <p:blipFill>
          <a:blip r:embed="rId2">
            <a:alphaModFix/>
          </a:blip>
          <a:stretch>
            <a:fillRect/>
          </a:stretch>
        </p:blipFill>
        <p:spPr>
          <a:xfrm>
            <a:off x="354643" y="4382014"/>
            <a:ext cx="1714500" cy="396636"/>
          </a:xfrm>
          <a:prstGeom prst="rect">
            <a:avLst/>
          </a:prstGeom>
          <a:noFill/>
          <a:ln>
            <a:noFill/>
          </a:ln>
        </p:spPr>
      </p:pic>
      <p:sp>
        <p:nvSpPr>
          <p:cNvPr id="8" name="Slide Number Placeholder 1">
            <a:extLst>
              <a:ext uri="{FF2B5EF4-FFF2-40B4-BE49-F238E27FC236}">
                <a16:creationId xmlns:a16="http://schemas.microsoft.com/office/drawing/2014/main" id="{71FCCCF3-68C9-4439-B4FE-3FEEACB3E5CA}"/>
              </a:ext>
            </a:extLst>
          </p:cNvPr>
          <p:cNvSpPr txBox="1">
            <a:spLocks/>
          </p:cNvSpPr>
          <p:nvPr userDrawn="1"/>
        </p:nvSpPr>
        <p:spPr>
          <a:xfrm>
            <a:off x="6732050" y="4809373"/>
            <a:ext cx="2057400" cy="274637"/>
          </a:xfrm>
          <a:prstGeom prst="rect">
            <a:avLst/>
          </a:prstGeom>
        </p:spPr>
        <p:txBody>
          <a:bodyPr vert="horz" lIns="0" tIns="45720" rIns="0" bIns="45720" rtlCol="0" anchor="ctr"/>
          <a:lstStyle>
            <a:defPPr marR="0" lvl="0" algn="l" rtl="0">
              <a:lnSpc>
                <a:spcPct val="100000"/>
              </a:lnSpc>
              <a:spcBef>
                <a:spcPts val="0"/>
              </a:spcBef>
              <a:spcAft>
                <a:spcPts val="0"/>
              </a:spcAft>
            </a:defPPr>
            <a:lvl1pPr marR="0" lvl="0" algn="r" rtl="0">
              <a:lnSpc>
                <a:spcPct val="100000"/>
              </a:lnSpc>
              <a:spcBef>
                <a:spcPts val="0"/>
              </a:spcBef>
              <a:spcAft>
                <a:spcPts val="0"/>
              </a:spcAft>
              <a:buClr>
                <a:srgbClr val="000000"/>
              </a:buClr>
              <a:buFont typeface="Arial"/>
              <a:defRPr sz="1000" b="0" i="0" u="none" strike="noStrike" cap="none">
                <a:solidFill>
                  <a:schemeClr val="bg1"/>
                </a:solidFill>
                <a:latin typeface="Avenir Next LT Pro" panose="020B0504020202020204" pitchFamily="34" charset="0"/>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fld id="{8B2E2F79-BC7F-4BB1-9203-38C79639CA91}" type="slidenum">
              <a:rPr lang="en-PH" smtClean="0">
                <a:solidFill>
                  <a:schemeClr val="bg1"/>
                </a:solidFill>
              </a:rPr>
              <a:pPr/>
              <a:t>‹#›</a:t>
            </a:fld>
            <a:endParaRPr lang="en-PH" dirty="0">
              <a:solidFill>
                <a:schemeClr val="bg1"/>
              </a:solidFill>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End slide - white">
  <p:cSld name="TITLE_AND_BODY_1_1_1_1_1">
    <p:bg>
      <p:bgPr>
        <a:solidFill>
          <a:srgbClr val="FFFFFF"/>
        </a:solidFill>
        <a:effectLst/>
      </p:bgPr>
    </p:bg>
    <p:spTree>
      <p:nvGrpSpPr>
        <p:cNvPr id="1" name="Shape 325"/>
        <p:cNvGrpSpPr/>
        <p:nvPr/>
      </p:nvGrpSpPr>
      <p:grpSpPr>
        <a:xfrm>
          <a:off x="0" y="0"/>
          <a:ext cx="0" cy="0"/>
          <a:chOff x="0" y="0"/>
          <a:chExt cx="0" cy="0"/>
        </a:xfrm>
      </p:grpSpPr>
      <p:sp>
        <p:nvSpPr>
          <p:cNvPr id="326" name="Google Shape;326;p37"/>
          <p:cNvSpPr/>
          <p:nvPr/>
        </p:nvSpPr>
        <p:spPr>
          <a:xfrm>
            <a:off x="0" y="50"/>
            <a:ext cx="5107500" cy="5158800"/>
          </a:xfrm>
          <a:prstGeom prst="rtTriangle">
            <a:avLst/>
          </a:prstGeom>
          <a:solidFill>
            <a:srgbClr val="EFEFE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27" name="Google Shape;327;p37"/>
          <p:cNvSpPr/>
          <p:nvPr/>
        </p:nvSpPr>
        <p:spPr>
          <a:xfrm>
            <a:off x="354650" y="4966350"/>
            <a:ext cx="5064000" cy="184800"/>
          </a:xfrm>
          <a:prstGeom prst="rect">
            <a:avLst/>
          </a:prstGeom>
          <a:noFill/>
          <a:ln>
            <a:noFill/>
          </a:ln>
        </p:spPr>
        <p:txBody>
          <a:bodyPr spcFirstLastPara="1" wrap="square" lIns="0" tIns="45700" rIns="0" bIns="45700" anchor="t" anchorCtr="0">
            <a:noAutofit/>
          </a:bodyPr>
          <a:lstStyle/>
          <a:p>
            <a:pPr marL="0" marR="0" lvl="0" indent="0" algn="l" rtl="0">
              <a:lnSpc>
                <a:spcPct val="100000"/>
              </a:lnSpc>
              <a:spcBef>
                <a:spcPts val="0"/>
              </a:spcBef>
              <a:spcAft>
                <a:spcPts val="0"/>
              </a:spcAft>
              <a:buClr>
                <a:schemeClr val="dk1"/>
              </a:buClr>
              <a:buSzPts val="1100"/>
              <a:buFont typeface="Arial"/>
              <a:buNone/>
            </a:pPr>
            <a:r>
              <a:rPr lang="en" sz="500" dirty="0">
                <a:solidFill>
                  <a:srgbClr val="888888"/>
                </a:solidFill>
                <a:latin typeface="Montserrat" panose="00000500000000000000" pitchFamily="2" charset="0"/>
                <a:ea typeface="Montserrat Light"/>
                <a:cs typeface="Montserrat Light"/>
                <a:sym typeface="Montserrat Light"/>
              </a:rPr>
              <a:t>© 2022 </a:t>
            </a:r>
            <a:r>
              <a:rPr lang="en-GB" sz="500" dirty="0">
                <a:solidFill>
                  <a:srgbClr val="888888"/>
                </a:solidFill>
                <a:latin typeface="Montserrat" panose="00000500000000000000" pitchFamily="2" charset="0"/>
                <a:ea typeface="Montserrat Light"/>
                <a:cs typeface="Montserrat Light"/>
                <a:sym typeface="Montserrat Light"/>
              </a:rPr>
              <a:t>NielsenIQ</a:t>
            </a:r>
            <a:r>
              <a:rPr lang="en" sz="500" dirty="0">
                <a:solidFill>
                  <a:srgbClr val="888888"/>
                </a:solidFill>
                <a:latin typeface="Montserrat" panose="00000500000000000000" pitchFamily="2" charset="0"/>
                <a:ea typeface="Montserrat Light"/>
                <a:cs typeface="Montserrat Light"/>
                <a:sym typeface="Montserrat Light"/>
              </a:rPr>
              <a:t> Consumer LLC. All Rights Reserved</a:t>
            </a:r>
            <a:r>
              <a:rPr lang="en" sz="500" dirty="0">
                <a:solidFill>
                  <a:srgbClr val="888888"/>
                </a:solidFill>
                <a:latin typeface="Avenir Next LT Pro" panose="020B0504020202020204" pitchFamily="34" charset="0"/>
                <a:ea typeface="Montserrat Light"/>
                <a:cs typeface="Montserrat Light"/>
                <a:sym typeface="Montserrat Light"/>
              </a:rPr>
              <a:t>.</a:t>
            </a:r>
            <a:endParaRPr sz="500" dirty="0">
              <a:solidFill>
                <a:srgbClr val="888888"/>
              </a:solidFill>
              <a:latin typeface="Avenir Next LT Pro" panose="020B0504020202020204" pitchFamily="34" charset="0"/>
              <a:ea typeface="Montserrat Light"/>
              <a:cs typeface="Montserrat Light"/>
              <a:sym typeface="Montserrat Light"/>
            </a:endParaRPr>
          </a:p>
          <a:p>
            <a:pPr marL="0" marR="0" lvl="0" indent="0" algn="l" rtl="0">
              <a:lnSpc>
                <a:spcPct val="100000"/>
              </a:lnSpc>
              <a:spcBef>
                <a:spcPts val="0"/>
              </a:spcBef>
              <a:spcAft>
                <a:spcPts val="0"/>
              </a:spcAft>
              <a:buClr>
                <a:schemeClr val="dk1"/>
              </a:buClr>
              <a:buSzPts val="1100"/>
              <a:buFont typeface="Arial"/>
              <a:buNone/>
            </a:pPr>
            <a:endParaRPr sz="500" dirty="0">
              <a:solidFill>
                <a:srgbClr val="888888"/>
              </a:solidFill>
              <a:latin typeface="Avenir Next LT Pro" panose="020B0504020202020204" pitchFamily="34" charset="0"/>
              <a:ea typeface="Montserrat Light"/>
              <a:cs typeface="Montserrat Light"/>
              <a:sym typeface="Montserrat Light"/>
            </a:endParaRPr>
          </a:p>
          <a:p>
            <a:pPr marL="0" marR="0" lvl="0" indent="0" algn="l" rtl="0">
              <a:lnSpc>
                <a:spcPct val="100000"/>
              </a:lnSpc>
              <a:spcBef>
                <a:spcPts val="0"/>
              </a:spcBef>
              <a:spcAft>
                <a:spcPts val="0"/>
              </a:spcAft>
              <a:buClr>
                <a:srgbClr val="000000"/>
              </a:buClr>
              <a:buSzPts val="600"/>
              <a:buFont typeface="Arial"/>
              <a:buNone/>
            </a:pPr>
            <a:endParaRPr sz="500" dirty="0">
              <a:solidFill>
                <a:srgbClr val="888888"/>
              </a:solidFill>
              <a:latin typeface="Avenir Next LT Pro" panose="020B0504020202020204" pitchFamily="34" charset="0"/>
              <a:ea typeface="Montserrat Light"/>
              <a:cs typeface="Montserrat Light"/>
              <a:sym typeface="Montserrat Light"/>
            </a:endParaRPr>
          </a:p>
        </p:txBody>
      </p:sp>
      <p:sp>
        <p:nvSpPr>
          <p:cNvPr id="329" name="Google Shape;329;p37"/>
          <p:cNvSpPr txBox="1">
            <a:spLocks noGrp="1"/>
          </p:cNvSpPr>
          <p:nvPr>
            <p:ph type="subTitle" idx="1"/>
          </p:nvPr>
        </p:nvSpPr>
        <p:spPr>
          <a:xfrm>
            <a:off x="354650" y="3305475"/>
            <a:ext cx="2716200" cy="307500"/>
          </a:xfrm>
          <a:prstGeom prst="rect">
            <a:avLst/>
          </a:prstGeom>
        </p:spPr>
        <p:txBody>
          <a:bodyPr spcFirstLastPara="1" wrap="square" lIns="0" tIns="91425" rIns="0" bIns="91425" anchor="b" anchorCtr="0">
            <a:noAutofit/>
          </a:bodyPr>
          <a:lstStyle>
            <a:lvl1pPr marL="311150" lvl="0" indent="-311150" rtl="0">
              <a:lnSpc>
                <a:spcPct val="100000"/>
              </a:lnSpc>
              <a:spcBef>
                <a:spcPts val="0"/>
              </a:spcBef>
              <a:spcAft>
                <a:spcPts val="0"/>
              </a:spcAft>
              <a:buSzPts val="1200"/>
              <a:buNone/>
              <a:defRPr sz="1200" b="1">
                <a:latin typeface="Montserrat" panose="00000500000000000000" pitchFamily="2" charset="0"/>
              </a:defRPr>
            </a:lvl1pPr>
            <a:lvl2pPr lvl="1" rtl="0">
              <a:lnSpc>
                <a:spcPct val="100000"/>
              </a:lnSpc>
              <a:spcBef>
                <a:spcPts val="0"/>
              </a:spcBef>
              <a:spcAft>
                <a:spcPts val="0"/>
              </a:spcAft>
              <a:buSzPts val="1800"/>
              <a:buNone/>
              <a:defRPr sz="1800" b="1"/>
            </a:lvl2pPr>
            <a:lvl3pPr lvl="2" rtl="0">
              <a:lnSpc>
                <a:spcPct val="100000"/>
              </a:lnSpc>
              <a:spcBef>
                <a:spcPts val="0"/>
              </a:spcBef>
              <a:spcAft>
                <a:spcPts val="0"/>
              </a:spcAft>
              <a:buSzPts val="1800"/>
              <a:buNone/>
              <a:defRPr sz="1800" b="1"/>
            </a:lvl3pPr>
            <a:lvl4pPr lvl="3" rtl="0">
              <a:lnSpc>
                <a:spcPct val="100000"/>
              </a:lnSpc>
              <a:spcBef>
                <a:spcPts val="0"/>
              </a:spcBef>
              <a:spcAft>
                <a:spcPts val="0"/>
              </a:spcAft>
              <a:buSzPts val="1800"/>
              <a:buNone/>
              <a:defRPr sz="1800" b="1"/>
            </a:lvl4pPr>
            <a:lvl5pPr lvl="4" rtl="0">
              <a:lnSpc>
                <a:spcPct val="100000"/>
              </a:lnSpc>
              <a:spcBef>
                <a:spcPts val="0"/>
              </a:spcBef>
              <a:spcAft>
                <a:spcPts val="0"/>
              </a:spcAft>
              <a:buSzPts val="1800"/>
              <a:buNone/>
              <a:defRPr sz="1800" b="1"/>
            </a:lvl5pPr>
            <a:lvl6pPr lvl="5" rtl="0">
              <a:lnSpc>
                <a:spcPct val="100000"/>
              </a:lnSpc>
              <a:spcBef>
                <a:spcPts val="0"/>
              </a:spcBef>
              <a:spcAft>
                <a:spcPts val="0"/>
              </a:spcAft>
              <a:buSzPts val="1800"/>
              <a:buNone/>
              <a:defRPr sz="1800" b="1"/>
            </a:lvl6pPr>
            <a:lvl7pPr lvl="6" rtl="0">
              <a:lnSpc>
                <a:spcPct val="100000"/>
              </a:lnSpc>
              <a:spcBef>
                <a:spcPts val="0"/>
              </a:spcBef>
              <a:spcAft>
                <a:spcPts val="0"/>
              </a:spcAft>
              <a:buSzPts val="1800"/>
              <a:buNone/>
              <a:defRPr sz="1800" b="1"/>
            </a:lvl7pPr>
            <a:lvl8pPr lvl="7" rtl="0">
              <a:lnSpc>
                <a:spcPct val="100000"/>
              </a:lnSpc>
              <a:spcBef>
                <a:spcPts val="0"/>
              </a:spcBef>
              <a:spcAft>
                <a:spcPts val="0"/>
              </a:spcAft>
              <a:buSzPts val="1800"/>
              <a:buNone/>
              <a:defRPr sz="1800" b="1"/>
            </a:lvl8pPr>
            <a:lvl9pPr lvl="8" rtl="0">
              <a:lnSpc>
                <a:spcPct val="100000"/>
              </a:lnSpc>
              <a:spcBef>
                <a:spcPts val="0"/>
              </a:spcBef>
              <a:spcAft>
                <a:spcPts val="0"/>
              </a:spcAft>
              <a:buSzPts val="1800"/>
              <a:buNone/>
              <a:defRPr sz="1800" b="1"/>
            </a:lvl9pPr>
          </a:lstStyle>
          <a:p>
            <a:endParaRPr dirty="0"/>
          </a:p>
        </p:txBody>
      </p:sp>
      <p:sp>
        <p:nvSpPr>
          <p:cNvPr id="330" name="Google Shape;330;p37"/>
          <p:cNvSpPr txBox="1">
            <a:spLocks noGrp="1"/>
          </p:cNvSpPr>
          <p:nvPr>
            <p:ph type="subTitle" idx="2"/>
          </p:nvPr>
        </p:nvSpPr>
        <p:spPr>
          <a:xfrm>
            <a:off x="354650" y="3460575"/>
            <a:ext cx="2716200" cy="307500"/>
          </a:xfrm>
          <a:prstGeom prst="rect">
            <a:avLst/>
          </a:prstGeom>
        </p:spPr>
        <p:txBody>
          <a:bodyPr spcFirstLastPara="1" wrap="square" lIns="0" tIns="91425" rIns="0" bIns="91425" anchor="t" anchorCtr="0">
            <a:noAutofit/>
          </a:bodyPr>
          <a:lstStyle>
            <a:lvl1pPr marL="314325" lvl="0" indent="-314325" rtl="0">
              <a:lnSpc>
                <a:spcPct val="100000"/>
              </a:lnSpc>
              <a:spcBef>
                <a:spcPts val="0"/>
              </a:spcBef>
              <a:spcAft>
                <a:spcPts val="0"/>
              </a:spcAft>
              <a:buSzPts val="1200"/>
              <a:buNone/>
              <a:defRPr sz="1200">
                <a:latin typeface="Montserrat" panose="00000500000000000000" pitchFamily="2" charset="0"/>
              </a:defRPr>
            </a:lvl1pPr>
            <a:lvl2pPr lvl="1" rtl="0">
              <a:lnSpc>
                <a:spcPct val="100000"/>
              </a:lnSpc>
              <a:spcBef>
                <a:spcPts val="0"/>
              </a:spcBef>
              <a:spcAft>
                <a:spcPts val="0"/>
              </a:spcAft>
              <a:buSzPts val="1800"/>
              <a:buNone/>
              <a:defRPr sz="1800" b="1"/>
            </a:lvl2pPr>
            <a:lvl3pPr lvl="2" rtl="0">
              <a:lnSpc>
                <a:spcPct val="100000"/>
              </a:lnSpc>
              <a:spcBef>
                <a:spcPts val="0"/>
              </a:spcBef>
              <a:spcAft>
                <a:spcPts val="0"/>
              </a:spcAft>
              <a:buSzPts val="1800"/>
              <a:buNone/>
              <a:defRPr sz="1800" b="1"/>
            </a:lvl3pPr>
            <a:lvl4pPr lvl="3" rtl="0">
              <a:lnSpc>
                <a:spcPct val="100000"/>
              </a:lnSpc>
              <a:spcBef>
                <a:spcPts val="0"/>
              </a:spcBef>
              <a:spcAft>
                <a:spcPts val="0"/>
              </a:spcAft>
              <a:buSzPts val="1800"/>
              <a:buNone/>
              <a:defRPr sz="1800" b="1"/>
            </a:lvl4pPr>
            <a:lvl5pPr lvl="4" rtl="0">
              <a:lnSpc>
                <a:spcPct val="100000"/>
              </a:lnSpc>
              <a:spcBef>
                <a:spcPts val="0"/>
              </a:spcBef>
              <a:spcAft>
                <a:spcPts val="0"/>
              </a:spcAft>
              <a:buSzPts val="1800"/>
              <a:buNone/>
              <a:defRPr sz="1800" b="1"/>
            </a:lvl5pPr>
            <a:lvl6pPr lvl="5" rtl="0">
              <a:lnSpc>
                <a:spcPct val="100000"/>
              </a:lnSpc>
              <a:spcBef>
                <a:spcPts val="0"/>
              </a:spcBef>
              <a:spcAft>
                <a:spcPts val="0"/>
              </a:spcAft>
              <a:buSzPts val="1800"/>
              <a:buNone/>
              <a:defRPr sz="1800" b="1"/>
            </a:lvl6pPr>
            <a:lvl7pPr lvl="6" rtl="0">
              <a:lnSpc>
                <a:spcPct val="100000"/>
              </a:lnSpc>
              <a:spcBef>
                <a:spcPts val="0"/>
              </a:spcBef>
              <a:spcAft>
                <a:spcPts val="0"/>
              </a:spcAft>
              <a:buSzPts val="1800"/>
              <a:buNone/>
              <a:defRPr sz="1800" b="1"/>
            </a:lvl7pPr>
            <a:lvl8pPr lvl="7" rtl="0">
              <a:lnSpc>
                <a:spcPct val="100000"/>
              </a:lnSpc>
              <a:spcBef>
                <a:spcPts val="0"/>
              </a:spcBef>
              <a:spcAft>
                <a:spcPts val="0"/>
              </a:spcAft>
              <a:buSzPts val="1800"/>
              <a:buNone/>
              <a:defRPr sz="1800" b="1"/>
            </a:lvl8pPr>
            <a:lvl9pPr lvl="8" rtl="0">
              <a:lnSpc>
                <a:spcPct val="100000"/>
              </a:lnSpc>
              <a:spcBef>
                <a:spcPts val="0"/>
              </a:spcBef>
              <a:spcAft>
                <a:spcPts val="0"/>
              </a:spcAft>
              <a:buSzPts val="1800"/>
              <a:buNone/>
              <a:defRPr sz="1800" b="1"/>
            </a:lvl9pPr>
          </a:lstStyle>
          <a:p>
            <a:endParaRPr dirty="0"/>
          </a:p>
        </p:txBody>
      </p:sp>
      <p:pic>
        <p:nvPicPr>
          <p:cNvPr id="331" name="Google Shape;331;p37"/>
          <p:cNvPicPr preferRelativeResize="0"/>
          <p:nvPr/>
        </p:nvPicPr>
        <p:blipFill rotWithShape="1">
          <a:blip r:embed="rId2">
            <a:alphaModFix/>
          </a:blip>
          <a:srcRect/>
          <a:stretch/>
        </p:blipFill>
        <p:spPr>
          <a:xfrm>
            <a:off x="354643" y="4382014"/>
            <a:ext cx="1714500" cy="396636"/>
          </a:xfrm>
          <a:prstGeom prst="rect">
            <a:avLst/>
          </a:prstGeom>
          <a:noFill/>
          <a:ln>
            <a:noFill/>
          </a:ln>
        </p:spPr>
      </p:pic>
      <p:sp>
        <p:nvSpPr>
          <p:cNvPr id="8" name="Slide Number Placeholder 1">
            <a:extLst>
              <a:ext uri="{FF2B5EF4-FFF2-40B4-BE49-F238E27FC236}">
                <a16:creationId xmlns:a16="http://schemas.microsoft.com/office/drawing/2014/main" id="{F12DD23D-F10A-4D50-90AE-90BE016AC95D}"/>
              </a:ext>
            </a:extLst>
          </p:cNvPr>
          <p:cNvSpPr txBox="1">
            <a:spLocks/>
          </p:cNvSpPr>
          <p:nvPr userDrawn="1"/>
        </p:nvSpPr>
        <p:spPr>
          <a:xfrm>
            <a:off x="6732050" y="4809373"/>
            <a:ext cx="2057400" cy="274637"/>
          </a:xfrm>
          <a:prstGeom prst="rect">
            <a:avLst/>
          </a:prstGeom>
        </p:spPr>
        <p:txBody>
          <a:bodyPr vert="horz" lIns="0" tIns="45720" rIns="0" bIns="45720" rtlCol="0" anchor="ctr"/>
          <a:lstStyle>
            <a:defPPr marR="0" lvl="0" algn="l" rtl="0">
              <a:lnSpc>
                <a:spcPct val="100000"/>
              </a:lnSpc>
              <a:spcBef>
                <a:spcPts val="0"/>
              </a:spcBef>
              <a:spcAft>
                <a:spcPts val="0"/>
              </a:spcAft>
            </a:defPPr>
            <a:lvl1pPr marR="0" lvl="0" algn="r" rtl="0">
              <a:lnSpc>
                <a:spcPct val="100000"/>
              </a:lnSpc>
              <a:spcBef>
                <a:spcPts val="0"/>
              </a:spcBef>
              <a:spcAft>
                <a:spcPts val="0"/>
              </a:spcAft>
              <a:buClr>
                <a:srgbClr val="000000"/>
              </a:buClr>
              <a:buFont typeface="Arial"/>
              <a:defRPr sz="1000" b="0" i="0" u="none" strike="noStrike" cap="none">
                <a:solidFill>
                  <a:schemeClr val="bg1"/>
                </a:solidFill>
                <a:latin typeface="Avenir Next LT Pro" panose="020B0504020202020204" pitchFamily="34" charset="0"/>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fld id="{8B2E2F79-BC7F-4BB1-9203-38C79639CA91}" type="slidenum">
              <a:rPr lang="en-PH" smtClean="0">
                <a:solidFill>
                  <a:schemeClr val="tx1"/>
                </a:solidFill>
              </a:rPr>
              <a:pPr/>
              <a:t>‹#›</a:t>
            </a:fld>
            <a:endParaRPr lang="en-PH" dirty="0">
              <a:solidFill>
                <a:schemeClr val="tx1"/>
              </a:solidFill>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Inside - White/title/body text" userDrawn="1">
  <p:cSld name="1_Inside - White/title/body text">
    <p:spTree>
      <p:nvGrpSpPr>
        <p:cNvPr id="1" name="Shape 64"/>
        <p:cNvGrpSpPr/>
        <p:nvPr/>
      </p:nvGrpSpPr>
      <p:grpSpPr>
        <a:xfrm>
          <a:off x="0" y="0"/>
          <a:ext cx="0" cy="0"/>
          <a:chOff x="0" y="0"/>
          <a:chExt cx="0" cy="0"/>
        </a:xfrm>
      </p:grpSpPr>
      <p:sp>
        <p:nvSpPr>
          <p:cNvPr id="65" name="Google Shape;65;p7"/>
          <p:cNvSpPr/>
          <p:nvPr/>
        </p:nvSpPr>
        <p:spPr>
          <a:xfrm>
            <a:off x="0" y="50"/>
            <a:ext cx="5107500" cy="5158800"/>
          </a:xfrm>
          <a:prstGeom prst="rtTriangle">
            <a:avLst/>
          </a:pr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8" name="Google Shape;68;p7"/>
          <p:cNvSpPr/>
          <p:nvPr/>
        </p:nvSpPr>
        <p:spPr>
          <a:xfrm>
            <a:off x="354650" y="4966350"/>
            <a:ext cx="5064000" cy="184800"/>
          </a:xfrm>
          <a:prstGeom prst="rect">
            <a:avLst/>
          </a:prstGeom>
          <a:noFill/>
          <a:ln>
            <a:noFill/>
          </a:ln>
        </p:spPr>
        <p:txBody>
          <a:bodyPr spcFirstLastPara="1" wrap="square" lIns="0" tIns="45700" rIns="0" bIns="45700" anchor="t" anchorCtr="0">
            <a:noAutofit/>
          </a:bodyPr>
          <a:lstStyle/>
          <a:p>
            <a:pPr marL="0" marR="0" lvl="0" indent="0" algn="l" rtl="0">
              <a:lnSpc>
                <a:spcPct val="100000"/>
              </a:lnSpc>
              <a:spcBef>
                <a:spcPts val="0"/>
              </a:spcBef>
              <a:spcAft>
                <a:spcPts val="0"/>
              </a:spcAft>
              <a:buClr>
                <a:schemeClr val="dk1"/>
              </a:buClr>
              <a:buSzPts val="1100"/>
              <a:buFont typeface="Arial"/>
              <a:buNone/>
            </a:pPr>
            <a:r>
              <a:rPr lang="en-GB" sz="500" dirty="0">
                <a:solidFill>
                  <a:srgbClr val="888888"/>
                </a:solidFill>
                <a:latin typeface="Montserrat" panose="00000500000000000000" pitchFamily="2" charset="0"/>
                <a:ea typeface="Montserrat Light"/>
                <a:cs typeface="Montserrat Light"/>
                <a:sym typeface="Montserrat Light"/>
              </a:rPr>
              <a:t>© 2022 NielsenIQ Consumer LLC. All Rights Reserved</a:t>
            </a:r>
            <a:r>
              <a:rPr lang="en-GB" sz="500" dirty="0">
                <a:solidFill>
                  <a:srgbClr val="888888"/>
                </a:solidFill>
                <a:latin typeface="Avenir Next LT Pro" panose="020B0504020202020204" pitchFamily="34" charset="0"/>
                <a:ea typeface="Montserrat Light"/>
                <a:cs typeface="Montserrat Light"/>
                <a:sym typeface="Montserrat Light"/>
              </a:rPr>
              <a:t>.</a:t>
            </a:r>
          </a:p>
        </p:txBody>
      </p:sp>
      <p:sp>
        <p:nvSpPr>
          <p:cNvPr id="70" name="Google Shape;70;p7"/>
          <p:cNvSpPr txBox="1">
            <a:spLocks noGrp="1"/>
          </p:cNvSpPr>
          <p:nvPr>
            <p:ph type="sldNum" idx="12"/>
          </p:nvPr>
        </p:nvSpPr>
        <p:spPr>
          <a:xfrm>
            <a:off x="8396258" y="4749892"/>
            <a:ext cx="548700" cy="393600"/>
          </a:xfrm>
          <a:prstGeom prst="rect">
            <a:avLst/>
          </a:prstGeom>
        </p:spPr>
        <p:txBody>
          <a:bodyPr spcFirstLastPara="1" wrap="square" lIns="91425" tIns="91425" rIns="91425" bIns="91425" anchor="ctr" anchorCtr="0">
            <a:noAutofit/>
          </a:bodyPr>
          <a:lstStyle>
            <a:lvl1pPr lvl="0" algn="r" rtl="0">
              <a:buNone/>
              <a:defRPr sz="1000">
                <a:latin typeface="Montserrat Light"/>
                <a:ea typeface="Montserrat Light"/>
                <a:cs typeface="Montserrat Light"/>
                <a:sym typeface="Montserrat Light"/>
              </a:defRPr>
            </a:lvl1pPr>
            <a:lvl2pPr lvl="1" algn="r" rtl="0">
              <a:buNone/>
              <a:defRPr sz="1000">
                <a:latin typeface="Montserrat Light"/>
                <a:ea typeface="Montserrat Light"/>
                <a:cs typeface="Montserrat Light"/>
                <a:sym typeface="Montserrat Light"/>
              </a:defRPr>
            </a:lvl2pPr>
            <a:lvl3pPr lvl="2" algn="r" rtl="0">
              <a:buNone/>
              <a:defRPr sz="1000">
                <a:latin typeface="Montserrat Light"/>
                <a:ea typeface="Montserrat Light"/>
                <a:cs typeface="Montserrat Light"/>
                <a:sym typeface="Montserrat Light"/>
              </a:defRPr>
            </a:lvl3pPr>
            <a:lvl4pPr lvl="3" algn="r" rtl="0">
              <a:buNone/>
              <a:defRPr sz="1000">
                <a:latin typeface="Montserrat Light"/>
                <a:ea typeface="Montserrat Light"/>
                <a:cs typeface="Montserrat Light"/>
                <a:sym typeface="Montserrat Light"/>
              </a:defRPr>
            </a:lvl4pPr>
            <a:lvl5pPr lvl="4" algn="r" rtl="0">
              <a:buNone/>
              <a:defRPr sz="1000">
                <a:latin typeface="Montserrat Light"/>
                <a:ea typeface="Montserrat Light"/>
                <a:cs typeface="Montserrat Light"/>
                <a:sym typeface="Montserrat Light"/>
              </a:defRPr>
            </a:lvl5pPr>
            <a:lvl6pPr lvl="5" algn="r" rtl="0">
              <a:buNone/>
              <a:defRPr sz="1000">
                <a:latin typeface="Montserrat Light"/>
                <a:ea typeface="Montserrat Light"/>
                <a:cs typeface="Montserrat Light"/>
                <a:sym typeface="Montserrat Light"/>
              </a:defRPr>
            </a:lvl6pPr>
            <a:lvl7pPr lvl="6" algn="r" rtl="0">
              <a:buNone/>
              <a:defRPr sz="1000">
                <a:latin typeface="Montserrat Light"/>
                <a:ea typeface="Montserrat Light"/>
                <a:cs typeface="Montserrat Light"/>
                <a:sym typeface="Montserrat Light"/>
              </a:defRPr>
            </a:lvl7pPr>
            <a:lvl8pPr lvl="7" algn="r" rtl="0">
              <a:buNone/>
              <a:defRPr sz="1000">
                <a:latin typeface="Montserrat Light"/>
                <a:ea typeface="Montserrat Light"/>
                <a:cs typeface="Montserrat Light"/>
                <a:sym typeface="Montserrat Light"/>
              </a:defRPr>
            </a:lvl8pPr>
            <a:lvl9pPr lvl="8" algn="r" rtl="0">
              <a:buNone/>
              <a:defRPr sz="1000">
                <a:latin typeface="Montserrat Light"/>
                <a:ea typeface="Montserrat Light"/>
                <a:cs typeface="Montserrat Light"/>
                <a:sym typeface="Montserrat Light"/>
              </a:defRPr>
            </a:lvl9pPr>
          </a:lstStyle>
          <a:p>
            <a:pPr marL="0" lvl="0" indent="0" algn="r" rtl="0">
              <a:spcBef>
                <a:spcPts val="0"/>
              </a:spcBef>
              <a:spcAft>
                <a:spcPts val="0"/>
              </a:spcAft>
              <a:buNone/>
            </a:pPr>
            <a:fld id="{00000000-1234-1234-1234-123412341234}" type="slidenum">
              <a:rPr lang="en"/>
              <a:t>‹#›</a:t>
            </a:fld>
            <a:endParaRPr dirty="0"/>
          </a:p>
        </p:txBody>
      </p:sp>
      <p:pic>
        <p:nvPicPr>
          <p:cNvPr id="71" name="Google Shape;71;p7"/>
          <p:cNvPicPr preferRelativeResize="0"/>
          <p:nvPr/>
        </p:nvPicPr>
        <p:blipFill>
          <a:blip r:embed="rId2">
            <a:alphaModFix/>
          </a:blip>
          <a:stretch>
            <a:fillRect/>
          </a:stretch>
        </p:blipFill>
        <p:spPr>
          <a:xfrm>
            <a:off x="0" y="0"/>
            <a:ext cx="354650" cy="355959"/>
          </a:xfrm>
          <a:prstGeom prst="rect">
            <a:avLst/>
          </a:prstGeom>
          <a:noFill/>
          <a:ln>
            <a:noFill/>
          </a:ln>
        </p:spPr>
      </p:pic>
    </p:spTree>
    <p:extLst>
      <p:ext uri="{BB962C8B-B14F-4D97-AF65-F5344CB8AC3E}">
        <p14:creationId xmlns:p14="http://schemas.microsoft.com/office/powerpoint/2010/main" val="339255294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Inside - White/title/body text">
  <p:cSld name="1_Inside - White/title/body text">
    <p:spTree>
      <p:nvGrpSpPr>
        <p:cNvPr id="1" name="Shape 64"/>
        <p:cNvGrpSpPr/>
        <p:nvPr/>
      </p:nvGrpSpPr>
      <p:grpSpPr>
        <a:xfrm>
          <a:off x="0" y="0"/>
          <a:ext cx="0" cy="0"/>
          <a:chOff x="0" y="0"/>
          <a:chExt cx="0" cy="0"/>
        </a:xfrm>
      </p:grpSpPr>
      <p:sp>
        <p:nvSpPr>
          <p:cNvPr id="65" name="Google Shape;65;p7"/>
          <p:cNvSpPr/>
          <p:nvPr/>
        </p:nvSpPr>
        <p:spPr>
          <a:xfrm>
            <a:off x="0" y="50"/>
            <a:ext cx="5107500" cy="5158800"/>
          </a:xfrm>
          <a:prstGeom prst="rtTriangle">
            <a:avLst/>
          </a:pr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6" name="Google Shape;66;p7"/>
          <p:cNvSpPr txBox="1">
            <a:spLocks noGrp="1"/>
          </p:cNvSpPr>
          <p:nvPr>
            <p:ph type="title"/>
          </p:nvPr>
        </p:nvSpPr>
        <p:spPr>
          <a:xfrm>
            <a:off x="354650" y="292625"/>
            <a:ext cx="8434800" cy="393600"/>
          </a:xfrm>
          <a:prstGeom prst="rect">
            <a:avLst/>
          </a:prstGeom>
        </p:spPr>
        <p:txBody>
          <a:bodyPr spcFirstLastPara="1" wrap="square" lIns="0" tIns="91425" rIns="0" bIns="91425" anchor="t" anchorCtr="0">
            <a:noAutofit/>
          </a:bodyPr>
          <a:lstStyle>
            <a:lvl1pPr lvl="0" rtl="0">
              <a:spcBef>
                <a:spcPts val="0"/>
              </a:spcBef>
              <a:spcAft>
                <a:spcPts val="0"/>
              </a:spcAft>
              <a:buSzPts val="1900"/>
              <a:buNone/>
              <a:defRPr>
                <a:latin typeface="Avenir Next LT Pro" panose="020B0504020202020204" pitchFamily="34" charset="0"/>
              </a:defRPr>
            </a:lvl1pPr>
            <a:lvl2pPr lvl="1" rtl="0">
              <a:spcBef>
                <a:spcPts val="0"/>
              </a:spcBef>
              <a:spcAft>
                <a:spcPts val="0"/>
              </a:spcAft>
              <a:buSzPts val="1900"/>
              <a:buNone/>
              <a:defRPr/>
            </a:lvl2pPr>
            <a:lvl3pPr lvl="2" rtl="0">
              <a:spcBef>
                <a:spcPts val="0"/>
              </a:spcBef>
              <a:spcAft>
                <a:spcPts val="0"/>
              </a:spcAft>
              <a:buSzPts val="1900"/>
              <a:buNone/>
              <a:defRPr/>
            </a:lvl3pPr>
            <a:lvl4pPr lvl="3" rtl="0">
              <a:spcBef>
                <a:spcPts val="0"/>
              </a:spcBef>
              <a:spcAft>
                <a:spcPts val="0"/>
              </a:spcAft>
              <a:buSzPts val="1900"/>
              <a:buNone/>
              <a:defRPr/>
            </a:lvl4pPr>
            <a:lvl5pPr lvl="4" rtl="0">
              <a:spcBef>
                <a:spcPts val="0"/>
              </a:spcBef>
              <a:spcAft>
                <a:spcPts val="0"/>
              </a:spcAft>
              <a:buSzPts val="1900"/>
              <a:buNone/>
              <a:defRPr/>
            </a:lvl5pPr>
            <a:lvl6pPr lvl="5" rtl="0">
              <a:spcBef>
                <a:spcPts val="0"/>
              </a:spcBef>
              <a:spcAft>
                <a:spcPts val="0"/>
              </a:spcAft>
              <a:buSzPts val="1900"/>
              <a:buNone/>
              <a:defRPr/>
            </a:lvl6pPr>
            <a:lvl7pPr lvl="6" rtl="0">
              <a:spcBef>
                <a:spcPts val="0"/>
              </a:spcBef>
              <a:spcAft>
                <a:spcPts val="0"/>
              </a:spcAft>
              <a:buSzPts val="1900"/>
              <a:buNone/>
              <a:defRPr/>
            </a:lvl7pPr>
            <a:lvl8pPr lvl="7" rtl="0">
              <a:spcBef>
                <a:spcPts val="0"/>
              </a:spcBef>
              <a:spcAft>
                <a:spcPts val="0"/>
              </a:spcAft>
              <a:buSzPts val="1900"/>
              <a:buNone/>
              <a:defRPr/>
            </a:lvl8pPr>
            <a:lvl9pPr lvl="8" rtl="0">
              <a:spcBef>
                <a:spcPts val="0"/>
              </a:spcBef>
              <a:spcAft>
                <a:spcPts val="0"/>
              </a:spcAft>
              <a:buSzPts val="1900"/>
              <a:buNone/>
              <a:defRPr/>
            </a:lvl9pPr>
          </a:lstStyle>
          <a:p>
            <a:endParaRPr dirty="0"/>
          </a:p>
        </p:txBody>
      </p:sp>
      <p:sp>
        <p:nvSpPr>
          <p:cNvPr id="67" name="Google Shape;67;p7"/>
          <p:cNvSpPr txBox="1">
            <a:spLocks noGrp="1"/>
          </p:cNvSpPr>
          <p:nvPr>
            <p:ph type="body" idx="1"/>
          </p:nvPr>
        </p:nvSpPr>
        <p:spPr>
          <a:xfrm>
            <a:off x="354650" y="1152475"/>
            <a:ext cx="8434800" cy="3416400"/>
          </a:xfrm>
          <a:prstGeom prst="rect">
            <a:avLst/>
          </a:prstGeom>
        </p:spPr>
        <p:txBody>
          <a:bodyPr spcFirstLastPara="1" wrap="square" lIns="0" tIns="91425" rIns="0" bIns="91425" anchor="t" anchorCtr="0">
            <a:noAutofit/>
          </a:bodyPr>
          <a:lstStyle>
            <a:lvl1pPr marL="274320" lvl="0" indent="-274320" rtl="0">
              <a:spcBef>
                <a:spcPts val="0"/>
              </a:spcBef>
              <a:spcAft>
                <a:spcPts val="0"/>
              </a:spcAft>
              <a:buSzPts val="1300"/>
              <a:buChar char="■"/>
              <a:defRPr>
                <a:latin typeface="Avenir Next LT Pro" panose="020B0504020202020204" pitchFamily="34" charset="0"/>
              </a:defRPr>
            </a:lvl1pPr>
            <a:lvl2pPr marL="914400" lvl="1" indent="-304800" rtl="0">
              <a:spcBef>
                <a:spcPts val="1600"/>
              </a:spcBef>
              <a:spcAft>
                <a:spcPts val="0"/>
              </a:spcAft>
              <a:buSzPts val="1200"/>
              <a:buChar char="⎼"/>
              <a:defRPr/>
            </a:lvl2pPr>
            <a:lvl3pPr marL="1371600" lvl="2" indent="-292100" rtl="0">
              <a:spcBef>
                <a:spcPts val="1600"/>
              </a:spcBef>
              <a:spcAft>
                <a:spcPts val="0"/>
              </a:spcAft>
              <a:buSzPts val="1000"/>
              <a:buChar char="○"/>
              <a:defRPr/>
            </a:lvl3pPr>
            <a:lvl4pPr marL="1828800" lvl="3" indent="-292100" rtl="0">
              <a:spcBef>
                <a:spcPts val="1600"/>
              </a:spcBef>
              <a:spcAft>
                <a:spcPts val="0"/>
              </a:spcAft>
              <a:buSzPts val="1000"/>
              <a:buChar char="■"/>
              <a:defRPr/>
            </a:lvl4pPr>
            <a:lvl5pPr marL="2286000" lvl="4" indent="-292100" rtl="0">
              <a:spcBef>
                <a:spcPts val="1600"/>
              </a:spcBef>
              <a:spcAft>
                <a:spcPts val="0"/>
              </a:spcAft>
              <a:buSzPts val="1000"/>
              <a:buChar char="⎼"/>
              <a:defRPr/>
            </a:lvl5pPr>
            <a:lvl6pPr marL="2743200" lvl="5" indent="-292100" rtl="0">
              <a:spcBef>
                <a:spcPts val="1600"/>
              </a:spcBef>
              <a:spcAft>
                <a:spcPts val="0"/>
              </a:spcAft>
              <a:buSzPts val="1000"/>
              <a:buChar char="○"/>
              <a:defRPr/>
            </a:lvl6pPr>
            <a:lvl7pPr marL="3200400" lvl="6" indent="-292100" rtl="0">
              <a:spcBef>
                <a:spcPts val="1600"/>
              </a:spcBef>
              <a:spcAft>
                <a:spcPts val="0"/>
              </a:spcAft>
              <a:buSzPts val="1000"/>
              <a:buChar char="■"/>
              <a:defRPr/>
            </a:lvl7pPr>
            <a:lvl8pPr marL="3657600" lvl="7" indent="-292100" rtl="0">
              <a:spcBef>
                <a:spcPts val="1600"/>
              </a:spcBef>
              <a:spcAft>
                <a:spcPts val="0"/>
              </a:spcAft>
              <a:buSzPts val="1000"/>
              <a:buChar char="⎼"/>
              <a:defRPr/>
            </a:lvl8pPr>
            <a:lvl9pPr marL="4114800" lvl="8" indent="-292100" rtl="0">
              <a:spcBef>
                <a:spcPts val="1600"/>
              </a:spcBef>
              <a:spcAft>
                <a:spcPts val="1600"/>
              </a:spcAft>
              <a:buSzPts val="1000"/>
              <a:buChar char="○"/>
              <a:defRPr/>
            </a:lvl9pPr>
          </a:lstStyle>
          <a:p>
            <a:endParaRPr dirty="0"/>
          </a:p>
        </p:txBody>
      </p:sp>
      <p:sp>
        <p:nvSpPr>
          <p:cNvPr id="68" name="Google Shape;68;p7"/>
          <p:cNvSpPr/>
          <p:nvPr/>
        </p:nvSpPr>
        <p:spPr>
          <a:xfrm>
            <a:off x="354650" y="4966350"/>
            <a:ext cx="5064000" cy="184800"/>
          </a:xfrm>
          <a:prstGeom prst="rect">
            <a:avLst/>
          </a:prstGeom>
          <a:noFill/>
          <a:ln>
            <a:noFill/>
          </a:ln>
        </p:spPr>
        <p:txBody>
          <a:bodyPr spcFirstLastPara="1" wrap="square" lIns="0" tIns="45700" rIns="0" bIns="45700" anchor="t" anchorCtr="0">
            <a:noAutofit/>
          </a:bodyPr>
          <a:lstStyle/>
          <a:p>
            <a:pPr marL="0" marR="0" lvl="0" indent="0" algn="l" rtl="0">
              <a:lnSpc>
                <a:spcPct val="100000"/>
              </a:lnSpc>
              <a:spcBef>
                <a:spcPts val="0"/>
              </a:spcBef>
              <a:spcAft>
                <a:spcPts val="0"/>
              </a:spcAft>
              <a:buClr>
                <a:srgbClr val="000000"/>
              </a:buClr>
              <a:buSzPts val="600"/>
              <a:buFont typeface="Arial"/>
              <a:buNone/>
            </a:pPr>
            <a:r>
              <a:rPr lang="en" sz="500" dirty="0">
                <a:solidFill>
                  <a:srgbClr val="888888"/>
                </a:solidFill>
                <a:latin typeface="Avenir Next LT Pro" panose="020B0504020202020204" pitchFamily="34" charset="0"/>
                <a:ea typeface="Montserrat Light"/>
                <a:cs typeface="Montserrat Light"/>
                <a:sym typeface="Montserrat Light"/>
              </a:rPr>
              <a:t>© 2022 </a:t>
            </a:r>
            <a:r>
              <a:rPr lang="en-GB" sz="500" dirty="0">
                <a:solidFill>
                  <a:srgbClr val="888888"/>
                </a:solidFill>
                <a:latin typeface="Avenir Next LT Pro" panose="020B0504020202020204" pitchFamily="34" charset="0"/>
                <a:ea typeface="Montserrat Light"/>
                <a:cs typeface="Montserrat Light"/>
                <a:sym typeface="Montserrat Light"/>
              </a:rPr>
              <a:t>NielsenIQ</a:t>
            </a:r>
            <a:r>
              <a:rPr lang="en" sz="500" dirty="0">
                <a:solidFill>
                  <a:srgbClr val="888888"/>
                </a:solidFill>
                <a:latin typeface="Avenir Next LT Pro" panose="020B0504020202020204" pitchFamily="34" charset="0"/>
                <a:ea typeface="Montserrat Light"/>
                <a:cs typeface="Montserrat Light"/>
                <a:sym typeface="Montserrat Light"/>
              </a:rPr>
              <a:t> Consumer LLC. All Rights Reserved.</a:t>
            </a:r>
            <a:endParaRPr sz="500" i="0" u="none" strike="noStrike" cap="none" dirty="0">
              <a:solidFill>
                <a:srgbClr val="888888"/>
              </a:solidFill>
              <a:latin typeface="Avenir Next LT Pro" panose="020B0504020202020204" pitchFamily="34" charset="0"/>
              <a:ea typeface="Montserrat Light"/>
              <a:cs typeface="Montserrat Light"/>
              <a:sym typeface="Montserrat Light"/>
            </a:endParaRPr>
          </a:p>
        </p:txBody>
      </p:sp>
      <p:sp>
        <p:nvSpPr>
          <p:cNvPr id="69" name="Google Shape;69;p7"/>
          <p:cNvSpPr txBox="1">
            <a:spLocks noGrp="1"/>
          </p:cNvSpPr>
          <p:nvPr>
            <p:ph type="subTitle" idx="2"/>
          </p:nvPr>
        </p:nvSpPr>
        <p:spPr>
          <a:xfrm>
            <a:off x="354650" y="620550"/>
            <a:ext cx="8434800" cy="384300"/>
          </a:xfrm>
          <a:prstGeom prst="rect">
            <a:avLst/>
          </a:prstGeom>
        </p:spPr>
        <p:txBody>
          <a:bodyPr spcFirstLastPara="1" wrap="square" lIns="0" tIns="91425" rIns="0" bIns="91425" anchor="t" anchorCtr="0">
            <a:noAutofit/>
          </a:bodyPr>
          <a:lstStyle>
            <a:lvl1pPr marL="311150" lvl="0" indent="-311150" rtl="0">
              <a:lnSpc>
                <a:spcPct val="100000"/>
              </a:lnSpc>
              <a:spcBef>
                <a:spcPts val="0"/>
              </a:spcBef>
              <a:spcAft>
                <a:spcPts val="0"/>
              </a:spcAft>
              <a:buClr>
                <a:schemeClr val="accent5"/>
              </a:buClr>
              <a:buSzPts val="1500"/>
              <a:buNone/>
              <a:defRPr sz="1500">
                <a:solidFill>
                  <a:schemeClr val="accent5"/>
                </a:solidFill>
                <a:latin typeface="Avenir Next LT Pro" panose="020B0504020202020204" pitchFamily="34" charset="0"/>
              </a:defRPr>
            </a:lvl1pPr>
            <a:lvl2pPr lvl="1" rtl="0">
              <a:lnSpc>
                <a:spcPct val="100000"/>
              </a:lnSpc>
              <a:spcBef>
                <a:spcPts val="0"/>
              </a:spcBef>
              <a:spcAft>
                <a:spcPts val="0"/>
              </a:spcAft>
              <a:buClr>
                <a:schemeClr val="accent5"/>
              </a:buClr>
              <a:buSzPts val="1400"/>
              <a:buNone/>
              <a:defRPr sz="1400">
                <a:solidFill>
                  <a:schemeClr val="accent5"/>
                </a:solidFill>
              </a:defRPr>
            </a:lvl2pPr>
            <a:lvl3pPr lvl="2" rtl="0">
              <a:lnSpc>
                <a:spcPct val="100000"/>
              </a:lnSpc>
              <a:spcBef>
                <a:spcPts val="0"/>
              </a:spcBef>
              <a:spcAft>
                <a:spcPts val="0"/>
              </a:spcAft>
              <a:buClr>
                <a:schemeClr val="accent5"/>
              </a:buClr>
              <a:buSzPts val="1400"/>
              <a:buNone/>
              <a:defRPr sz="1400">
                <a:solidFill>
                  <a:schemeClr val="accent5"/>
                </a:solidFill>
              </a:defRPr>
            </a:lvl3pPr>
            <a:lvl4pPr lvl="3" rtl="0">
              <a:lnSpc>
                <a:spcPct val="100000"/>
              </a:lnSpc>
              <a:spcBef>
                <a:spcPts val="0"/>
              </a:spcBef>
              <a:spcAft>
                <a:spcPts val="0"/>
              </a:spcAft>
              <a:buClr>
                <a:schemeClr val="accent5"/>
              </a:buClr>
              <a:buSzPts val="1400"/>
              <a:buNone/>
              <a:defRPr sz="1400">
                <a:solidFill>
                  <a:schemeClr val="accent5"/>
                </a:solidFill>
              </a:defRPr>
            </a:lvl4pPr>
            <a:lvl5pPr lvl="4" rtl="0">
              <a:lnSpc>
                <a:spcPct val="100000"/>
              </a:lnSpc>
              <a:spcBef>
                <a:spcPts val="0"/>
              </a:spcBef>
              <a:spcAft>
                <a:spcPts val="0"/>
              </a:spcAft>
              <a:buClr>
                <a:schemeClr val="accent5"/>
              </a:buClr>
              <a:buSzPts val="1400"/>
              <a:buNone/>
              <a:defRPr sz="1400">
                <a:solidFill>
                  <a:schemeClr val="accent5"/>
                </a:solidFill>
              </a:defRPr>
            </a:lvl5pPr>
            <a:lvl6pPr lvl="5" rtl="0">
              <a:lnSpc>
                <a:spcPct val="100000"/>
              </a:lnSpc>
              <a:spcBef>
                <a:spcPts val="0"/>
              </a:spcBef>
              <a:spcAft>
                <a:spcPts val="0"/>
              </a:spcAft>
              <a:buClr>
                <a:schemeClr val="accent5"/>
              </a:buClr>
              <a:buSzPts val="1400"/>
              <a:buNone/>
              <a:defRPr sz="1400">
                <a:solidFill>
                  <a:schemeClr val="accent5"/>
                </a:solidFill>
              </a:defRPr>
            </a:lvl6pPr>
            <a:lvl7pPr lvl="6" rtl="0">
              <a:lnSpc>
                <a:spcPct val="100000"/>
              </a:lnSpc>
              <a:spcBef>
                <a:spcPts val="0"/>
              </a:spcBef>
              <a:spcAft>
                <a:spcPts val="0"/>
              </a:spcAft>
              <a:buClr>
                <a:schemeClr val="accent5"/>
              </a:buClr>
              <a:buSzPts val="1400"/>
              <a:buNone/>
              <a:defRPr sz="1400">
                <a:solidFill>
                  <a:schemeClr val="accent5"/>
                </a:solidFill>
              </a:defRPr>
            </a:lvl7pPr>
            <a:lvl8pPr lvl="7" rtl="0">
              <a:lnSpc>
                <a:spcPct val="100000"/>
              </a:lnSpc>
              <a:spcBef>
                <a:spcPts val="0"/>
              </a:spcBef>
              <a:spcAft>
                <a:spcPts val="0"/>
              </a:spcAft>
              <a:buClr>
                <a:schemeClr val="accent5"/>
              </a:buClr>
              <a:buSzPts val="1400"/>
              <a:buNone/>
              <a:defRPr sz="1400">
                <a:solidFill>
                  <a:schemeClr val="accent5"/>
                </a:solidFill>
              </a:defRPr>
            </a:lvl8pPr>
            <a:lvl9pPr lvl="8" rtl="0">
              <a:lnSpc>
                <a:spcPct val="100000"/>
              </a:lnSpc>
              <a:spcBef>
                <a:spcPts val="0"/>
              </a:spcBef>
              <a:spcAft>
                <a:spcPts val="0"/>
              </a:spcAft>
              <a:buClr>
                <a:schemeClr val="accent5"/>
              </a:buClr>
              <a:buSzPts val="1400"/>
              <a:buNone/>
              <a:defRPr sz="1400">
                <a:solidFill>
                  <a:schemeClr val="accent5"/>
                </a:solidFill>
              </a:defRPr>
            </a:lvl9pPr>
          </a:lstStyle>
          <a:p>
            <a:endParaRPr dirty="0"/>
          </a:p>
        </p:txBody>
      </p:sp>
      <p:pic>
        <p:nvPicPr>
          <p:cNvPr id="71" name="Google Shape;71;p7"/>
          <p:cNvPicPr preferRelativeResize="0"/>
          <p:nvPr/>
        </p:nvPicPr>
        <p:blipFill>
          <a:blip r:embed="rId2">
            <a:alphaModFix/>
          </a:blip>
          <a:stretch>
            <a:fillRect/>
          </a:stretch>
        </p:blipFill>
        <p:spPr>
          <a:xfrm>
            <a:off x="0" y="0"/>
            <a:ext cx="354650" cy="355959"/>
          </a:xfrm>
          <a:prstGeom prst="rect">
            <a:avLst/>
          </a:prstGeom>
          <a:noFill/>
          <a:ln>
            <a:noFill/>
          </a:ln>
        </p:spPr>
      </p:pic>
      <p:sp>
        <p:nvSpPr>
          <p:cNvPr id="72" name="Google Shape;72;p7"/>
          <p:cNvSpPr txBox="1">
            <a:spLocks noGrp="1"/>
          </p:cNvSpPr>
          <p:nvPr>
            <p:ph type="subTitle" idx="3"/>
          </p:nvPr>
        </p:nvSpPr>
        <p:spPr>
          <a:xfrm>
            <a:off x="354650" y="4857012"/>
            <a:ext cx="8159100" cy="184800"/>
          </a:xfrm>
          <a:prstGeom prst="rect">
            <a:avLst/>
          </a:prstGeom>
        </p:spPr>
        <p:txBody>
          <a:bodyPr spcFirstLastPara="1" wrap="square" lIns="0" tIns="91425" rIns="0" bIns="91425" anchor="b" anchorCtr="0">
            <a:noAutofit/>
          </a:bodyPr>
          <a:lstStyle>
            <a:lvl1pPr marL="0" lvl="0" indent="0" rtl="0">
              <a:lnSpc>
                <a:spcPct val="100000"/>
              </a:lnSpc>
              <a:spcBef>
                <a:spcPts val="0"/>
              </a:spcBef>
              <a:spcAft>
                <a:spcPts val="0"/>
              </a:spcAft>
              <a:buClr>
                <a:schemeClr val="accent5"/>
              </a:buClr>
              <a:buSzPts val="600"/>
              <a:buNone/>
              <a:tabLst/>
              <a:defRPr sz="600">
                <a:solidFill>
                  <a:schemeClr val="accent5"/>
                </a:solidFill>
                <a:latin typeface="Montserrat" panose="00000500000000000000" pitchFamily="2" charset="0"/>
              </a:defRPr>
            </a:lvl1pPr>
            <a:lvl2pPr lvl="1" rtl="0">
              <a:lnSpc>
                <a:spcPct val="100000"/>
              </a:lnSpc>
              <a:spcBef>
                <a:spcPts val="0"/>
              </a:spcBef>
              <a:spcAft>
                <a:spcPts val="0"/>
              </a:spcAft>
              <a:buClr>
                <a:schemeClr val="accent5"/>
              </a:buClr>
              <a:buSzPts val="600"/>
              <a:buNone/>
              <a:defRPr sz="600">
                <a:solidFill>
                  <a:schemeClr val="accent5"/>
                </a:solidFill>
              </a:defRPr>
            </a:lvl2pPr>
            <a:lvl3pPr lvl="2" rtl="0">
              <a:lnSpc>
                <a:spcPct val="100000"/>
              </a:lnSpc>
              <a:spcBef>
                <a:spcPts val="0"/>
              </a:spcBef>
              <a:spcAft>
                <a:spcPts val="0"/>
              </a:spcAft>
              <a:buClr>
                <a:schemeClr val="accent5"/>
              </a:buClr>
              <a:buSzPts val="600"/>
              <a:buNone/>
              <a:defRPr sz="600">
                <a:solidFill>
                  <a:schemeClr val="accent5"/>
                </a:solidFill>
              </a:defRPr>
            </a:lvl3pPr>
            <a:lvl4pPr lvl="3" rtl="0">
              <a:lnSpc>
                <a:spcPct val="100000"/>
              </a:lnSpc>
              <a:spcBef>
                <a:spcPts val="0"/>
              </a:spcBef>
              <a:spcAft>
                <a:spcPts val="0"/>
              </a:spcAft>
              <a:buClr>
                <a:schemeClr val="accent5"/>
              </a:buClr>
              <a:buSzPts val="600"/>
              <a:buNone/>
              <a:defRPr sz="600">
                <a:solidFill>
                  <a:schemeClr val="accent5"/>
                </a:solidFill>
              </a:defRPr>
            </a:lvl4pPr>
            <a:lvl5pPr lvl="4" rtl="0">
              <a:lnSpc>
                <a:spcPct val="100000"/>
              </a:lnSpc>
              <a:spcBef>
                <a:spcPts val="0"/>
              </a:spcBef>
              <a:spcAft>
                <a:spcPts val="0"/>
              </a:spcAft>
              <a:buClr>
                <a:schemeClr val="accent5"/>
              </a:buClr>
              <a:buSzPts val="600"/>
              <a:buNone/>
              <a:defRPr sz="600">
                <a:solidFill>
                  <a:schemeClr val="accent5"/>
                </a:solidFill>
              </a:defRPr>
            </a:lvl5pPr>
            <a:lvl6pPr lvl="5" rtl="0">
              <a:lnSpc>
                <a:spcPct val="100000"/>
              </a:lnSpc>
              <a:spcBef>
                <a:spcPts val="0"/>
              </a:spcBef>
              <a:spcAft>
                <a:spcPts val="0"/>
              </a:spcAft>
              <a:buClr>
                <a:schemeClr val="accent5"/>
              </a:buClr>
              <a:buSzPts val="600"/>
              <a:buNone/>
              <a:defRPr sz="600">
                <a:solidFill>
                  <a:schemeClr val="accent5"/>
                </a:solidFill>
              </a:defRPr>
            </a:lvl6pPr>
            <a:lvl7pPr lvl="6" rtl="0">
              <a:lnSpc>
                <a:spcPct val="100000"/>
              </a:lnSpc>
              <a:spcBef>
                <a:spcPts val="0"/>
              </a:spcBef>
              <a:spcAft>
                <a:spcPts val="0"/>
              </a:spcAft>
              <a:buClr>
                <a:schemeClr val="accent5"/>
              </a:buClr>
              <a:buSzPts val="600"/>
              <a:buNone/>
              <a:defRPr sz="600">
                <a:solidFill>
                  <a:schemeClr val="accent5"/>
                </a:solidFill>
              </a:defRPr>
            </a:lvl7pPr>
            <a:lvl8pPr lvl="7" rtl="0">
              <a:lnSpc>
                <a:spcPct val="100000"/>
              </a:lnSpc>
              <a:spcBef>
                <a:spcPts val="0"/>
              </a:spcBef>
              <a:spcAft>
                <a:spcPts val="0"/>
              </a:spcAft>
              <a:buClr>
                <a:schemeClr val="accent5"/>
              </a:buClr>
              <a:buSzPts val="600"/>
              <a:buNone/>
              <a:defRPr sz="600">
                <a:solidFill>
                  <a:schemeClr val="accent5"/>
                </a:solidFill>
              </a:defRPr>
            </a:lvl8pPr>
            <a:lvl9pPr lvl="8" rtl="0">
              <a:lnSpc>
                <a:spcPct val="100000"/>
              </a:lnSpc>
              <a:spcBef>
                <a:spcPts val="0"/>
              </a:spcBef>
              <a:spcAft>
                <a:spcPts val="0"/>
              </a:spcAft>
              <a:buClr>
                <a:schemeClr val="accent5"/>
              </a:buClr>
              <a:buSzPts val="600"/>
              <a:buNone/>
              <a:defRPr sz="600">
                <a:solidFill>
                  <a:schemeClr val="accent5"/>
                </a:solidFill>
              </a:defRPr>
            </a:lvl9pPr>
          </a:lstStyle>
          <a:p>
            <a:endParaRPr dirty="0"/>
          </a:p>
        </p:txBody>
      </p:sp>
      <p:sp>
        <p:nvSpPr>
          <p:cNvPr id="10" name="Slide Number Placeholder 1">
            <a:extLst>
              <a:ext uri="{FF2B5EF4-FFF2-40B4-BE49-F238E27FC236}">
                <a16:creationId xmlns:a16="http://schemas.microsoft.com/office/drawing/2014/main" id="{DECBD0CE-CBB5-47E2-9811-68DFF5D91FC4}"/>
              </a:ext>
            </a:extLst>
          </p:cNvPr>
          <p:cNvSpPr txBox="1">
            <a:spLocks/>
          </p:cNvSpPr>
          <p:nvPr userDrawn="1"/>
        </p:nvSpPr>
        <p:spPr>
          <a:xfrm>
            <a:off x="6732050" y="4809373"/>
            <a:ext cx="2057400" cy="274637"/>
          </a:xfrm>
          <a:prstGeom prst="rect">
            <a:avLst/>
          </a:prstGeom>
        </p:spPr>
        <p:txBody>
          <a:bodyPr vert="horz" lIns="0" tIns="45720" rIns="0" bIns="45720" rtlCol="0" anchor="ctr"/>
          <a:lstStyle>
            <a:defPPr marR="0" lvl="0" algn="l" rtl="0">
              <a:lnSpc>
                <a:spcPct val="100000"/>
              </a:lnSpc>
              <a:spcBef>
                <a:spcPts val="0"/>
              </a:spcBef>
              <a:spcAft>
                <a:spcPts val="0"/>
              </a:spcAft>
            </a:defPPr>
            <a:lvl1pPr marR="0" lvl="0" algn="r" rtl="0">
              <a:lnSpc>
                <a:spcPct val="100000"/>
              </a:lnSpc>
              <a:spcBef>
                <a:spcPts val="0"/>
              </a:spcBef>
              <a:spcAft>
                <a:spcPts val="0"/>
              </a:spcAft>
              <a:buClr>
                <a:srgbClr val="000000"/>
              </a:buClr>
              <a:buFont typeface="Arial"/>
              <a:defRPr sz="1000" b="0" i="0" u="none" strike="noStrike" cap="none">
                <a:solidFill>
                  <a:schemeClr val="bg1"/>
                </a:solidFill>
                <a:latin typeface="Avenir Next LT Pro" panose="020B0504020202020204" pitchFamily="34" charset="0"/>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fld id="{8B2E2F79-BC7F-4BB1-9203-38C79639CA91}" type="slidenum">
              <a:rPr lang="en-PH" smtClean="0">
                <a:solidFill>
                  <a:schemeClr val="tx1"/>
                </a:solidFill>
              </a:rPr>
              <a:pPr/>
              <a:t>‹#›</a:t>
            </a:fld>
            <a:endParaRPr lang="en-PH" dirty="0">
              <a:solidFill>
                <a:schemeClr val="tx1"/>
              </a:solidFill>
            </a:endParaRPr>
          </a:p>
        </p:txBody>
      </p:sp>
    </p:spTree>
    <p:extLst>
      <p:ext uri="{BB962C8B-B14F-4D97-AF65-F5344CB8AC3E}">
        <p14:creationId xmlns:p14="http://schemas.microsoft.com/office/powerpoint/2010/main" val="351815020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Cover - Black/grid 1">
  <p:cSld name="TITLE_2_2_1_1_2">
    <p:bg>
      <p:bgPr>
        <a:solidFill>
          <a:srgbClr val="000000"/>
        </a:solidFill>
        <a:effectLst/>
      </p:bgPr>
    </p:bg>
    <p:spTree>
      <p:nvGrpSpPr>
        <p:cNvPr id="1" name="Shape 332"/>
        <p:cNvGrpSpPr/>
        <p:nvPr/>
      </p:nvGrpSpPr>
      <p:grpSpPr>
        <a:xfrm>
          <a:off x="0" y="0"/>
          <a:ext cx="0" cy="0"/>
          <a:chOff x="0" y="0"/>
          <a:chExt cx="0" cy="0"/>
        </a:xfrm>
      </p:grpSpPr>
      <p:sp>
        <p:nvSpPr>
          <p:cNvPr id="333" name="Google Shape;333;p38"/>
          <p:cNvSpPr/>
          <p:nvPr/>
        </p:nvSpPr>
        <p:spPr>
          <a:xfrm>
            <a:off x="354650" y="4966350"/>
            <a:ext cx="5064000" cy="184800"/>
          </a:xfrm>
          <a:prstGeom prst="rect">
            <a:avLst/>
          </a:prstGeom>
          <a:noFill/>
          <a:ln>
            <a:noFill/>
          </a:ln>
        </p:spPr>
        <p:txBody>
          <a:bodyPr spcFirstLastPara="1" wrap="square" lIns="0" tIns="45700" rIns="0" bIns="45700" anchor="t" anchorCtr="0">
            <a:noAutofit/>
          </a:bodyPr>
          <a:lstStyle/>
          <a:p>
            <a:pPr marL="0" marR="0" lvl="0" indent="0" algn="l" rtl="0">
              <a:lnSpc>
                <a:spcPct val="100000"/>
              </a:lnSpc>
              <a:spcBef>
                <a:spcPts val="0"/>
              </a:spcBef>
              <a:spcAft>
                <a:spcPts val="0"/>
              </a:spcAft>
              <a:buClr>
                <a:srgbClr val="000000"/>
              </a:buClr>
              <a:buSzPts val="600"/>
              <a:buFont typeface="Arial"/>
              <a:buNone/>
            </a:pPr>
            <a:r>
              <a:rPr lang="en" sz="500" dirty="0">
                <a:solidFill>
                  <a:srgbClr val="888888"/>
                </a:solidFill>
                <a:latin typeface="Montserrat" panose="00000500000000000000" pitchFamily="2" charset="0"/>
                <a:ea typeface="Montserrat Light"/>
                <a:cs typeface="Montserrat Light"/>
                <a:sym typeface="Montserrat Light"/>
              </a:rPr>
              <a:t>© 2022 </a:t>
            </a:r>
            <a:r>
              <a:rPr lang="en-GB" sz="500" dirty="0">
                <a:solidFill>
                  <a:srgbClr val="888888"/>
                </a:solidFill>
                <a:latin typeface="Montserrat" panose="00000500000000000000" pitchFamily="2" charset="0"/>
                <a:ea typeface="Montserrat Light"/>
                <a:cs typeface="Montserrat Light"/>
                <a:sym typeface="Montserrat Light"/>
              </a:rPr>
              <a:t>NielsenIQ</a:t>
            </a:r>
            <a:r>
              <a:rPr lang="en" sz="500" dirty="0">
                <a:solidFill>
                  <a:srgbClr val="888888"/>
                </a:solidFill>
                <a:latin typeface="Montserrat" panose="00000500000000000000" pitchFamily="2" charset="0"/>
                <a:ea typeface="Montserrat Light"/>
                <a:cs typeface="Montserrat Light"/>
                <a:sym typeface="Montserrat Light"/>
              </a:rPr>
              <a:t> Consumer LLC. All Rights Reserved.</a:t>
            </a:r>
            <a:endParaRPr sz="500" i="0" u="none" strike="noStrike" cap="none" dirty="0">
              <a:solidFill>
                <a:srgbClr val="888888"/>
              </a:solidFill>
              <a:latin typeface="Montserrat" panose="00000500000000000000" pitchFamily="2" charset="0"/>
              <a:ea typeface="Montserrat Light"/>
              <a:cs typeface="Montserrat Light"/>
              <a:sym typeface="Montserrat Light"/>
            </a:endParaRPr>
          </a:p>
        </p:txBody>
      </p:sp>
      <p:pic>
        <p:nvPicPr>
          <p:cNvPr id="334" name="Google Shape;334;p38"/>
          <p:cNvPicPr preferRelativeResize="0"/>
          <p:nvPr/>
        </p:nvPicPr>
        <p:blipFill>
          <a:blip r:embed="rId2">
            <a:alphaModFix/>
          </a:blip>
          <a:stretch>
            <a:fillRect/>
          </a:stretch>
        </p:blipFill>
        <p:spPr>
          <a:xfrm>
            <a:off x="354643" y="4382014"/>
            <a:ext cx="1714500" cy="396636"/>
          </a:xfrm>
          <a:prstGeom prst="rect">
            <a:avLst/>
          </a:prstGeom>
          <a:noFill/>
          <a:ln>
            <a:noFill/>
          </a:ln>
        </p:spPr>
      </p:pic>
      <p:sp>
        <p:nvSpPr>
          <p:cNvPr id="335" name="Google Shape;335;p38"/>
          <p:cNvSpPr/>
          <p:nvPr/>
        </p:nvSpPr>
        <p:spPr>
          <a:xfrm>
            <a:off x="4009290" y="2573712"/>
            <a:ext cx="2574000" cy="2574300"/>
          </a:xfrm>
          <a:prstGeom prst="rtTriangle">
            <a:avLst/>
          </a:pr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36" name="Google Shape;336;p38"/>
          <p:cNvSpPr/>
          <p:nvPr/>
        </p:nvSpPr>
        <p:spPr>
          <a:xfrm>
            <a:off x="6583326" y="2573712"/>
            <a:ext cx="2574000" cy="2574300"/>
          </a:xfrm>
          <a:prstGeom prst="rtTriangle">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37" name="Google Shape;337;p38"/>
          <p:cNvSpPr/>
          <p:nvPr/>
        </p:nvSpPr>
        <p:spPr>
          <a:xfrm rot="10800000">
            <a:off x="6583362" y="-49"/>
            <a:ext cx="2574000" cy="2574300"/>
          </a:xfrm>
          <a:prstGeom prst="rtTriangle">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38" name="Google Shape;338;p38"/>
          <p:cNvSpPr/>
          <p:nvPr/>
        </p:nvSpPr>
        <p:spPr>
          <a:xfrm rot="10800000">
            <a:off x="4009326" y="-49"/>
            <a:ext cx="2574000" cy="2574300"/>
          </a:xfrm>
          <a:prstGeom prst="rtTriangle">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39" name="Google Shape;339;p38"/>
          <p:cNvSpPr txBox="1">
            <a:spLocks noGrp="1"/>
          </p:cNvSpPr>
          <p:nvPr>
            <p:ph type="ctrTitle"/>
          </p:nvPr>
        </p:nvSpPr>
        <p:spPr>
          <a:xfrm>
            <a:off x="354650" y="826025"/>
            <a:ext cx="4126200" cy="1234800"/>
          </a:xfrm>
          <a:prstGeom prst="rect">
            <a:avLst/>
          </a:prstGeom>
        </p:spPr>
        <p:txBody>
          <a:bodyPr spcFirstLastPara="1" wrap="square" lIns="0" tIns="91425" rIns="0" bIns="91425" anchor="b" anchorCtr="0">
            <a:noAutofit/>
          </a:bodyPr>
          <a:lstStyle>
            <a:lvl1pPr lvl="0" rtl="0">
              <a:spcBef>
                <a:spcPts val="0"/>
              </a:spcBef>
              <a:spcAft>
                <a:spcPts val="0"/>
              </a:spcAft>
              <a:buClr>
                <a:srgbClr val="FFFFFF"/>
              </a:buClr>
              <a:buSzPts val="3000"/>
              <a:buFont typeface="Montserrat"/>
              <a:buNone/>
              <a:defRPr sz="3000" b="1">
                <a:solidFill>
                  <a:srgbClr val="FFFFFF"/>
                </a:solidFill>
                <a:latin typeface="Montserrat" panose="00000500000000000000" pitchFamily="2" charset="0"/>
                <a:ea typeface="Montserrat" panose="00000500000000000000" pitchFamily="2" charset="0"/>
                <a:cs typeface="Montserrat" panose="00000500000000000000" pitchFamily="2" charset="0"/>
                <a:sym typeface="Montserrat"/>
              </a:defRPr>
            </a:lvl1pPr>
            <a:lvl2pPr lvl="1" algn="ctr" rtl="0">
              <a:spcBef>
                <a:spcPts val="0"/>
              </a:spcBef>
              <a:spcAft>
                <a:spcPts val="0"/>
              </a:spcAft>
              <a:buClr>
                <a:srgbClr val="FFFFFF"/>
              </a:buClr>
              <a:buSzPts val="5200"/>
              <a:buNone/>
              <a:defRPr sz="5200">
                <a:solidFill>
                  <a:srgbClr val="FFFFFF"/>
                </a:solidFill>
              </a:defRPr>
            </a:lvl2pPr>
            <a:lvl3pPr lvl="2" algn="ctr" rtl="0">
              <a:spcBef>
                <a:spcPts val="0"/>
              </a:spcBef>
              <a:spcAft>
                <a:spcPts val="0"/>
              </a:spcAft>
              <a:buClr>
                <a:srgbClr val="FFFFFF"/>
              </a:buClr>
              <a:buSzPts val="5200"/>
              <a:buNone/>
              <a:defRPr sz="5200">
                <a:solidFill>
                  <a:srgbClr val="FFFFFF"/>
                </a:solidFill>
              </a:defRPr>
            </a:lvl3pPr>
            <a:lvl4pPr lvl="3" algn="ctr" rtl="0">
              <a:spcBef>
                <a:spcPts val="0"/>
              </a:spcBef>
              <a:spcAft>
                <a:spcPts val="0"/>
              </a:spcAft>
              <a:buClr>
                <a:srgbClr val="FFFFFF"/>
              </a:buClr>
              <a:buSzPts val="5200"/>
              <a:buNone/>
              <a:defRPr sz="5200">
                <a:solidFill>
                  <a:srgbClr val="FFFFFF"/>
                </a:solidFill>
              </a:defRPr>
            </a:lvl4pPr>
            <a:lvl5pPr lvl="4" algn="ctr" rtl="0">
              <a:spcBef>
                <a:spcPts val="0"/>
              </a:spcBef>
              <a:spcAft>
                <a:spcPts val="0"/>
              </a:spcAft>
              <a:buClr>
                <a:srgbClr val="FFFFFF"/>
              </a:buClr>
              <a:buSzPts val="5200"/>
              <a:buNone/>
              <a:defRPr sz="5200">
                <a:solidFill>
                  <a:srgbClr val="FFFFFF"/>
                </a:solidFill>
              </a:defRPr>
            </a:lvl5pPr>
            <a:lvl6pPr lvl="5" algn="ctr" rtl="0">
              <a:spcBef>
                <a:spcPts val="0"/>
              </a:spcBef>
              <a:spcAft>
                <a:spcPts val="0"/>
              </a:spcAft>
              <a:buClr>
                <a:srgbClr val="FFFFFF"/>
              </a:buClr>
              <a:buSzPts val="5200"/>
              <a:buNone/>
              <a:defRPr sz="5200">
                <a:solidFill>
                  <a:srgbClr val="FFFFFF"/>
                </a:solidFill>
              </a:defRPr>
            </a:lvl6pPr>
            <a:lvl7pPr lvl="6" algn="ctr" rtl="0">
              <a:spcBef>
                <a:spcPts val="0"/>
              </a:spcBef>
              <a:spcAft>
                <a:spcPts val="0"/>
              </a:spcAft>
              <a:buClr>
                <a:srgbClr val="FFFFFF"/>
              </a:buClr>
              <a:buSzPts val="5200"/>
              <a:buNone/>
              <a:defRPr sz="5200">
                <a:solidFill>
                  <a:srgbClr val="FFFFFF"/>
                </a:solidFill>
              </a:defRPr>
            </a:lvl7pPr>
            <a:lvl8pPr lvl="7" algn="ctr" rtl="0">
              <a:spcBef>
                <a:spcPts val="0"/>
              </a:spcBef>
              <a:spcAft>
                <a:spcPts val="0"/>
              </a:spcAft>
              <a:buClr>
                <a:srgbClr val="FFFFFF"/>
              </a:buClr>
              <a:buSzPts val="5200"/>
              <a:buNone/>
              <a:defRPr sz="5200">
                <a:solidFill>
                  <a:srgbClr val="FFFFFF"/>
                </a:solidFill>
              </a:defRPr>
            </a:lvl8pPr>
            <a:lvl9pPr lvl="8" algn="ctr" rtl="0">
              <a:spcBef>
                <a:spcPts val="0"/>
              </a:spcBef>
              <a:spcAft>
                <a:spcPts val="0"/>
              </a:spcAft>
              <a:buClr>
                <a:srgbClr val="FFFFFF"/>
              </a:buClr>
              <a:buSzPts val="5200"/>
              <a:buNone/>
              <a:defRPr sz="5200">
                <a:solidFill>
                  <a:srgbClr val="FFFFFF"/>
                </a:solidFill>
              </a:defRPr>
            </a:lvl9pPr>
          </a:lstStyle>
          <a:p>
            <a:endParaRPr dirty="0"/>
          </a:p>
        </p:txBody>
      </p:sp>
      <p:sp>
        <p:nvSpPr>
          <p:cNvPr id="340" name="Google Shape;340;p38"/>
          <p:cNvSpPr txBox="1">
            <a:spLocks noGrp="1"/>
          </p:cNvSpPr>
          <p:nvPr>
            <p:ph type="subTitle" idx="1"/>
          </p:nvPr>
        </p:nvSpPr>
        <p:spPr>
          <a:xfrm>
            <a:off x="354650" y="1984625"/>
            <a:ext cx="4126200" cy="792600"/>
          </a:xfrm>
          <a:prstGeom prst="rect">
            <a:avLst/>
          </a:prstGeom>
        </p:spPr>
        <p:txBody>
          <a:bodyPr spcFirstLastPara="1" wrap="square" lIns="0" tIns="91425" rIns="0" bIns="91425" anchor="t" anchorCtr="0">
            <a:noAutofit/>
          </a:bodyPr>
          <a:lstStyle>
            <a:lvl1pPr marL="0" lvl="0" indent="0" rtl="0">
              <a:lnSpc>
                <a:spcPct val="100000"/>
              </a:lnSpc>
              <a:spcBef>
                <a:spcPts val="0"/>
              </a:spcBef>
              <a:spcAft>
                <a:spcPts val="0"/>
              </a:spcAft>
              <a:buClr>
                <a:srgbClr val="666666"/>
              </a:buClr>
              <a:buSzPts val="1800"/>
              <a:buFont typeface="Montserrat"/>
              <a:buNone/>
              <a:defRPr sz="1800">
                <a:solidFill>
                  <a:srgbClr val="666666"/>
                </a:solidFill>
                <a:latin typeface="Montserrat" panose="00000500000000000000" pitchFamily="2" charset="0"/>
                <a:ea typeface="Montserrat" panose="00000500000000000000" pitchFamily="2" charset="0"/>
                <a:cs typeface="Montserrat" panose="00000500000000000000" pitchFamily="2" charset="0"/>
                <a:sym typeface="Montserrat"/>
              </a:defRPr>
            </a:lvl1pPr>
            <a:lvl2pPr lvl="1" rtl="0">
              <a:lnSpc>
                <a:spcPct val="100000"/>
              </a:lnSpc>
              <a:spcBef>
                <a:spcPts val="0"/>
              </a:spcBef>
              <a:spcAft>
                <a:spcPts val="0"/>
              </a:spcAft>
              <a:buClr>
                <a:srgbClr val="666666"/>
              </a:buClr>
              <a:buSzPts val="1800"/>
              <a:buFont typeface="Montserrat"/>
              <a:buNone/>
              <a:defRPr sz="1800">
                <a:solidFill>
                  <a:srgbClr val="666666"/>
                </a:solidFill>
                <a:latin typeface="Montserrat"/>
                <a:ea typeface="Montserrat"/>
                <a:cs typeface="Montserrat"/>
                <a:sym typeface="Montserrat"/>
              </a:defRPr>
            </a:lvl2pPr>
            <a:lvl3pPr lvl="2" rtl="0">
              <a:lnSpc>
                <a:spcPct val="100000"/>
              </a:lnSpc>
              <a:spcBef>
                <a:spcPts val="0"/>
              </a:spcBef>
              <a:spcAft>
                <a:spcPts val="0"/>
              </a:spcAft>
              <a:buClr>
                <a:srgbClr val="666666"/>
              </a:buClr>
              <a:buSzPts val="1800"/>
              <a:buFont typeface="Montserrat"/>
              <a:buNone/>
              <a:defRPr sz="1800">
                <a:solidFill>
                  <a:srgbClr val="666666"/>
                </a:solidFill>
                <a:latin typeface="Montserrat"/>
                <a:ea typeface="Montserrat"/>
                <a:cs typeface="Montserrat"/>
                <a:sym typeface="Montserrat"/>
              </a:defRPr>
            </a:lvl3pPr>
            <a:lvl4pPr lvl="3" rtl="0">
              <a:lnSpc>
                <a:spcPct val="100000"/>
              </a:lnSpc>
              <a:spcBef>
                <a:spcPts val="0"/>
              </a:spcBef>
              <a:spcAft>
                <a:spcPts val="0"/>
              </a:spcAft>
              <a:buClr>
                <a:srgbClr val="666666"/>
              </a:buClr>
              <a:buSzPts val="1800"/>
              <a:buFont typeface="Montserrat"/>
              <a:buNone/>
              <a:defRPr sz="1800">
                <a:solidFill>
                  <a:srgbClr val="666666"/>
                </a:solidFill>
                <a:latin typeface="Montserrat"/>
                <a:ea typeface="Montserrat"/>
                <a:cs typeface="Montserrat"/>
                <a:sym typeface="Montserrat"/>
              </a:defRPr>
            </a:lvl4pPr>
            <a:lvl5pPr lvl="4" rtl="0">
              <a:lnSpc>
                <a:spcPct val="100000"/>
              </a:lnSpc>
              <a:spcBef>
                <a:spcPts val="0"/>
              </a:spcBef>
              <a:spcAft>
                <a:spcPts val="0"/>
              </a:spcAft>
              <a:buClr>
                <a:srgbClr val="666666"/>
              </a:buClr>
              <a:buSzPts val="1800"/>
              <a:buFont typeface="Montserrat"/>
              <a:buNone/>
              <a:defRPr sz="1800">
                <a:solidFill>
                  <a:srgbClr val="666666"/>
                </a:solidFill>
                <a:latin typeface="Montserrat"/>
                <a:ea typeface="Montserrat"/>
                <a:cs typeface="Montserrat"/>
                <a:sym typeface="Montserrat"/>
              </a:defRPr>
            </a:lvl5pPr>
            <a:lvl6pPr lvl="5" rtl="0">
              <a:lnSpc>
                <a:spcPct val="100000"/>
              </a:lnSpc>
              <a:spcBef>
                <a:spcPts val="0"/>
              </a:spcBef>
              <a:spcAft>
                <a:spcPts val="0"/>
              </a:spcAft>
              <a:buClr>
                <a:srgbClr val="666666"/>
              </a:buClr>
              <a:buSzPts val="1800"/>
              <a:buFont typeface="Montserrat"/>
              <a:buNone/>
              <a:defRPr sz="1800">
                <a:solidFill>
                  <a:srgbClr val="666666"/>
                </a:solidFill>
                <a:latin typeface="Montserrat"/>
                <a:ea typeface="Montserrat"/>
                <a:cs typeface="Montserrat"/>
                <a:sym typeface="Montserrat"/>
              </a:defRPr>
            </a:lvl6pPr>
            <a:lvl7pPr lvl="6" rtl="0">
              <a:lnSpc>
                <a:spcPct val="100000"/>
              </a:lnSpc>
              <a:spcBef>
                <a:spcPts val="0"/>
              </a:spcBef>
              <a:spcAft>
                <a:spcPts val="0"/>
              </a:spcAft>
              <a:buClr>
                <a:srgbClr val="666666"/>
              </a:buClr>
              <a:buSzPts val="1800"/>
              <a:buFont typeface="Montserrat"/>
              <a:buNone/>
              <a:defRPr sz="1800">
                <a:solidFill>
                  <a:srgbClr val="666666"/>
                </a:solidFill>
                <a:latin typeface="Montserrat"/>
                <a:ea typeface="Montserrat"/>
                <a:cs typeface="Montserrat"/>
                <a:sym typeface="Montserrat"/>
              </a:defRPr>
            </a:lvl7pPr>
            <a:lvl8pPr lvl="7" rtl="0">
              <a:lnSpc>
                <a:spcPct val="100000"/>
              </a:lnSpc>
              <a:spcBef>
                <a:spcPts val="0"/>
              </a:spcBef>
              <a:spcAft>
                <a:spcPts val="0"/>
              </a:spcAft>
              <a:buClr>
                <a:srgbClr val="666666"/>
              </a:buClr>
              <a:buSzPts val="1800"/>
              <a:buFont typeface="Montserrat"/>
              <a:buNone/>
              <a:defRPr sz="1800">
                <a:solidFill>
                  <a:srgbClr val="666666"/>
                </a:solidFill>
                <a:latin typeface="Montserrat"/>
                <a:ea typeface="Montserrat"/>
                <a:cs typeface="Montserrat"/>
                <a:sym typeface="Montserrat"/>
              </a:defRPr>
            </a:lvl8pPr>
            <a:lvl9pPr lvl="8" rtl="0">
              <a:lnSpc>
                <a:spcPct val="100000"/>
              </a:lnSpc>
              <a:spcBef>
                <a:spcPts val="0"/>
              </a:spcBef>
              <a:spcAft>
                <a:spcPts val="0"/>
              </a:spcAft>
              <a:buClr>
                <a:srgbClr val="666666"/>
              </a:buClr>
              <a:buSzPts val="1800"/>
              <a:buFont typeface="Montserrat"/>
              <a:buNone/>
              <a:defRPr sz="1800">
                <a:solidFill>
                  <a:srgbClr val="666666"/>
                </a:solidFill>
                <a:latin typeface="Montserrat"/>
                <a:ea typeface="Montserrat"/>
                <a:cs typeface="Montserrat"/>
                <a:sym typeface="Montserrat"/>
              </a:defRPr>
            </a:lvl9pPr>
          </a:lstStyle>
          <a:p>
            <a:endParaRPr dirty="0"/>
          </a:p>
        </p:txBody>
      </p:sp>
      <p:sp>
        <p:nvSpPr>
          <p:cNvPr id="341" name="Google Shape;341;p38"/>
          <p:cNvSpPr txBox="1">
            <a:spLocks noGrp="1"/>
          </p:cNvSpPr>
          <p:nvPr>
            <p:ph type="subTitle" idx="2"/>
          </p:nvPr>
        </p:nvSpPr>
        <p:spPr>
          <a:xfrm>
            <a:off x="354650" y="3059300"/>
            <a:ext cx="4126200" cy="307500"/>
          </a:xfrm>
          <a:prstGeom prst="rect">
            <a:avLst/>
          </a:prstGeom>
        </p:spPr>
        <p:txBody>
          <a:bodyPr spcFirstLastPara="1" wrap="square" lIns="0" tIns="91425" rIns="0" bIns="91425" anchor="b" anchorCtr="0">
            <a:noAutofit/>
          </a:bodyPr>
          <a:lstStyle>
            <a:lvl1pPr marL="311150" lvl="0" indent="-311150" rtl="0">
              <a:lnSpc>
                <a:spcPct val="100000"/>
              </a:lnSpc>
              <a:spcBef>
                <a:spcPts val="0"/>
              </a:spcBef>
              <a:spcAft>
                <a:spcPts val="0"/>
              </a:spcAft>
              <a:buClr>
                <a:srgbClr val="CBCBCB"/>
              </a:buClr>
              <a:buSzPts val="1200"/>
              <a:buNone/>
              <a:defRPr sz="1200" b="1">
                <a:solidFill>
                  <a:srgbClr val="CBCBCB"/>
                </a:solidFill>
                <a:latin typeface="Montserrat" panose="00000500000000000000" pitchFamily="2" charset="0"/>
              </a:defRPr>
            </a:lvl1pPr>
            <a:lvl2pPr lvl="1" rtl="0">
              <a:lnSpc>
                <a:spcPct val="100000"/>
              </a:lnSpc>
              <a:spcBef>
                <a:spcPts val="0"/>
              </a:spcBef>
              <a:spcAft>
                <a:spcPts val="0"/>
              </a:spcAft>
              <a:buClr>
                <a:srgbClr val="CBCBCB"/>
              </a:buClr>
              <a:buSzPts val="1800"/>
              <a:buNone/>
              <a:defRPr sz="1800" b="1">
                <a:solidFill>
                  <a:srgbClr val="CBCBCB"/>
                </a:solidFill>
              </a:defRPr>
            </a:lvl2pPr>
            <a:lvl3pPr lvl="2" rtl="0">
              <a:lnSpc>
                <a:spcPct val="100000"/>
              </a:lnSpc>
              <a:spcBef>
                <a:spcPts val="0"/>
              </a:spcBef>
              <a:spcAft>
                <a:spcPts val="0"/>
              </a:spcAft>
              <a:buClr>
                <a:srgbClr val="CBCBCB"/>
              </a:buClr>
              <a:buSzPts val="1800"/>
              <a:buNone/>
              <a:defRPr sz="1800" b="1">
                <a:solidFill>
                  <a:srgbClr val="CBCBCB"/>
                </a:solidFill>
              </a:defRPr>
            </a:lvl3pPr>
            <a:lvl4pPr lvl="3" rtl="0">
              <a:lnSpc>
                <a:spcPct val="100000"/>
              </a:lnSpc>
              <a:spcBef>
                <a:spcPts val="0"/>
              </a:spcBef>
              <a:spcAft>
                <a:spcPts val="0"/>
              </a:spcAft>
              <a:buClr>
                <a:srgbClr val="CBCBCB"/>
              </a:buClr>
              <a:buSzPts val="1800"/>
              <a:buNone/>
              <a:defRPr sz="1800" b="1">
                <a:solidFill>
                  <a:srgbClr val="CBCBCB"/>
                </a:solidFill>
              </a:defRPr>
            </a:lvl4pPr>
            <a:lvl5pPr lvl="4" rtl="0">
              <a:lnSpc>
                <a:spcPct val="100000"/>
              </a:lnSpc>
              <a:spcBef>
                <a:spcPts val="0"/>
              </a:spcBef>
              <a:spcAft>
                <a:spcPts val="0"/>
              </a:spcAft>
              <a:buClr>
                <a:srgbClr val="CBCBCB"/>
              </a:buClr>
              <a:buSzPts val="1800"/>
              <a:buNone/>
              <a:defRPr sz="1800" b="1">
                <a:solidFill>
                  <a:srgbClr val="CBCBCB"/>
                </a:solidFill>
              </a:defRPr>
            </a:lvl5pPr>
            <a:lvl6pPr lvl="5" rtl="0">
              <a:lnSpc>
                <a:spcPct val="100000"/>
              </a:lnSpc>
              <a:spcBef>
                <a:spcPts val="0"/>
              </a:spcBef>
              <a:spcAft>
                <a:spcPts val="0"/>
              </a:spcAft>
              <a:buClr>
                <a:srgbClr val="CBCBCB"/>
              </a:buClr>
              <a:buSzPts val="1800"/>
              <a:buNone/>
              <a:defRPr sz="1800" b="1">
                <a:solidFill>
                  <a:srgbClr val="CBCBCB"/>
                </a:solidFill>
              </a:defRPr>
            </a:lvl6pPr>
            <a:lvl7pPr lvl="6" rtl="0">
              <a:lnSpc>
                <a:spcPct val="100000"/>
              </a:lnSpc>
              <a:spcBef>
                <a:spcPts val="0"/>
              </a:spcBef>
              <a:spcAft>
                <a:spcPts val="0"/>
              </a:spcAft>
              <a:buClr>
                <a:srgbClr val="CBCBCB"/>
              </a:buClr>
              <a:buSzPts val="1800"/>
              <a:buNone/>
              <a:defRPr sz="1800" b="1">
                <a:solidFill>
                  <a:srgbClr val="CBCBCB"/>
                </a:solidFill>
              </a:defRPr>
            </a:lvl7pPr>
            <a:lvl8pPr lvl="7" rtl="0">
              <a:lnSpc>
                <a:spcPct val="100000"/>
              </a:lnSpc>
              <a:spcBef>
                <a:spcPts val="0"/>
              </a:spcBef>
              <a:spcAft>
                <a:spcPts val="0"/>
              </a:spcAft>
              <a:buClr>
                <a:srgbClr val="CBCBCB"/>
              </a:buClr>
              <a:buSzPts val="1800"/>
              <a:buNone/>
              <a:defRPr sz="1800" b="1">
                <a:solidFill>
                  <a:srgbClr val="CBCBCB"/>
                </a:solidFill>
              </a:defRPr>
            </a:lvl8pPr>
            <a:lvl9pPr lvl="8" rtl="0">
              <a:lnSpc>
                <a:spcPct val="100000"/>
              </a:lnSpc>
              <a:spcBef>
                <a:spcPts val="0"/>
              </a:spcBef>
              <a:spcAft>
                <a:spcPts val="0"/>
              </a:spcAft>
              <a:buClr>
                <a:srgbClr val="CBCBCB"/>
              </a:buClr>
              <a:buSzPts val="1800"/>
              <a:buNone/>
              <a:defRPr sz="1800" b="1">
                <a:solidFill>
                  <a:srgbClr val="CBCBCB"/>
                </a:solidFill>
              </a:defRPr>
            </a:lvl9pPr>
          </a:lstStyle>
          <a:p>
            <a:endParaRPr dirty="0"/>
          </a:p>
        </p:txBody>
      </p:sp>
      <p:sp>
        <p:nvSpPr>
          <p:cNvPr id="342" name="Google Shape;342;p38"/>
          <p:cNvSpPr txBox="1">
            <a:spLocks noGrp="1"/>
          </p:cNvSpPr>
          <p:nvPr>
            <p:ph type="subTitle" idx="3"/>
          </p:nvPr>
        </p:nvSpPr>
        <p:spPr>
          <a:xfrm>
            <a:off x="354650" y="3214400"/>
            <a:ext cx="4126200" cy="307500"/>
          </a:xfrm>
          <a:prstGeom prst="rect">
            <a:avLst/>
          </a:prstGeom>
        </p:spPr>
        <p:txBody>
          <a:bodyPr spcFirstLastPara="1" wrap="square" lIns="0" tIns="91425" rIns="0" bIns="91425" anchor="t" anchorCtr="0">
            <a:noAutofit/>
          </a:bodyPr>
          <a:lstStyle>
            <a:lvl1pPr marL="311150" lvl="0" indent="-311150" rtl="0">
              <a:lnSpc>
                <a:spcPct val="100000"/>
              </a:lnSpc>
              <a:spcBef>
                <a:spcPts val="0"/>
              </a:spcBef>
              <a:spcAft>
                <a:spcPts val="0"/>
              </a:spcAft>
              <a:buClr>
                <a:srgbClr val="CBCBCB"/>
              </a:buClr>
              <a:buSzPts val="1200"/>
              <a:buNone/>
              <a:defRPr sz="1200">
                <a:solidFill>
                  <a:srgbClr val="CBCBCB"/>
                </a:solidFill>
                <a:latin typeface="Montserrat" panose="00000500000000000000" pitchFamily="2" charset="0"/>
              </a:defRPr>
            </a:lvl1pPr>
            <a:lvl2pPr lvl="1" rtl="0">
              <a:lnSpc>
                <a:spcPct val="100000"/>
              </a:lnSpc>
              <a:spcBef>
                <a:spcPts val="0"/>
              </a:spcBef>
              <a:spcAft>
                <a:spcPts val="0"/>
              </a:spcAft>
              <a:buClr>
                <a:srgbClr val="CBCBCB"/>
              </a:buClr>
              <a:buSzPts val="1800"/>
              <a:buNone/>
              <a:defRPr sz="1800" b="1">
                <a:solidFill>
                  <a:srgbClr val="CBCBCB"/>
                </a:solidFill>
              </a:defRPr>
            </a:lvl2pPr>
            <a:lvl3pPr lvl="2" rtl="0">
              <a:lnSpc>
                <a:spcPct val="100000"/>
              </a:lnSpc>
              <a:spcBef>
                <a:spcPts val="0"/>
              </a:spcBef>
              <a:spcAft>
                <a:spcPts val="0"/>
              </a:spcAft>
              <a:buClr>
                <a:srgbClr val="CBCBCB"/>
              </a:buClr>
              <a:buSzPts val="1800"/>
              <a:buNone/>
              <a:defRPr sz="1800" b="1">
                <a:solidFill>
                  <a:srgbClr val="CBCBCB"/>
                </a:solidFill>
              </a:defRPr>
            </a:lvl3pPr>
            <a:lvl4pPr lvl="3" rtl="0">
              <a:lnSpc>
                <a:spcPct val="100000"/>
              </a:lnSpc>
              <a:spcBef>
                <a:spcPts val="0"/>
              </a:spcBef>
              <a:spcAft>
                <a:spcPts val="0"/>
              </a:spcAft>
              <a:buClr>
                <a:srgbClr val="CBCBCB"/>
              </a:buClr>
              <a:buSzPts val="1800"/>
              <a:buNone/>
              <a:defRPr sz="1800" b="1">
                <a:solidFill>
                  <a:srgbClr val="CBCBCB"/>
                </a:solidFill>
              </a:defRPr>
            </a:lvl4pPr>
            <a:lvl5pPr lvl="4" rtl="0">
              <a:lnSpc>
                <a:spcPct val="100000"/>
              </a:lnSpc>
              <a:spcBef>
                <a:spcPts val="0"/>
              </a:spcBef>
              <a:spcAft>
                <a:spcPts val="0"/>
              </a:spcAft>
              <a:buClr>
                <a:srgbClr val="CBCBCB"/>
              </a:buClr>
              <a:buSzPts val="1800"/>
              <a:buNone/>
              <a:defRPr sz="1800" b="1">
                <a:solidFill>
                  <a:srgbClr val="CBCBCB"/>
                </a:solidFill>
              </a:defRPr>
            </a:lvl5pPr>
            <a:lvl6pPr lvl="5" rtl="0">
              <a:lnSpc>
                <a:spcPct val="100000"/>
              </a:lnSpc>
              <a:spcBef>
                <a:spcPts val="0"/>
              </a:spcBef>
              <a:spcAft>
                <a:spcPts val="0"/>
              </a:spcAft>
              <a:buClr>
                <a:srgbClr val="CBCBCB"/>
              </a:buClr>
              <a:buSzPts val="1800"/>
              <a:buNone/>
              <a:defRPr sz="1800" b="1">
                <a:solidFill>
                  <a:srgbClr val="CBCBCB"/>
                </a:solidFill>
              </a:defRPr>
            </a:lvl6pPr>
            <a:lvl7pPr lvl="6" rtl="0">
              <a:lnSpc>
                <a:spcPct val="100000"/>
              </a:lnSpc>
              <a:spcBef>
                <a:spcPts val="0"/>
              </a:spcBef>
              <a:spcAft>
                <a:spcPts val="0"/>
              </a:spcAft>
              <a:buClr>
                <a:srgbClr val="CBCBCB"/>
              </a:buClr>
              <a:buSzPts val="1800"/>
              <a:buNone/>
              <a:defRPr sz="1800" b="1">
                <a:solidFill>
                  <a:srgbClr val="CBCBCB"/>
                </a:solidFill>
              </a:defRPr>
            </a:lvl7pPr>
            <a:lvl8pPr lvl="7" rtl="0">
              <a:lnSpc>
                <a:spcPct val="100000"/>
              </a:lnSpc>
              <a:spcBef>
                <a:spcPts val="0"/>
              </a:spcBef>
              <a:spcAft>
                <a:spcPts val="0"/>
              </a:spcAft>
              <a:buClr>
                <a:srgbClr val="CBCBCB"/>
              </a:buClr>
              <a:buSzPts val="1800"/>
              <a:buNone/>
              <a:defRPr sz="1800" b="1">
                <a:solidFill>
                  <a:srgbClr val="CBCBCB"/>
                </a:solidFill>
              </a:defRPr>
            </a:lvl8pPr>
            <a:lvl9pPr lvl="8" rtl="0">
              <a:lnSpc>
                <a:spcPct val="100000"/>
              </a:lnSpc>
              <a:spcBef>
                <a:spcPts val="0"/>
              </a:spcBef>
              <a:spcAft>
                <a:spcPts val="0"/>
              </a:spcAft>
              <a:buClr>
                <a:srgbClr val="CBCBCB"/>
              </a:buClr>
              <a:buSzPts val="1800"/>
              <a:buNone/>
              <a:defRPr sz="1800" b="1">
                <a:solidFill>
                  <a:srgbClr val="CBCBCB"/>
                </a:solidFill>
              </a:defRPr>
            </a:lvl9pPr>
          </a:lstStyle>
          <a:p>
            <a:endParaRPr dirty="0"/>
          </a:p>
        </p:txBody>
      </p:sp>
      <p:sp>
        <p:nvSpPr>
          <p:cNvPr id="343" name="Google Shape;343;p38"/>
          <p:cNvSpPr txBox="1">
            <a:spLocks noGrp="1"/>
          </p:cNvSpPr>
          <p:nvPr>
            <p:ph type="subTitle" idx="4"/>
          </p:nvPr>
        </p:nvSpPr>
        <p:spPr>
          <a:xfrm>
            <a:off x="354650" y="3642975"/>
            <a:ext cx="4126200" cy="307500"/>
          </a:xfrm>
          <a:prstGeom prst="rect">
            <a:avLst/>
          </a:prstGeom>
        </p:spPr>
        <p:txBody>
          <a:bodyPr spcFirstLastPara="1" wrap="square" lIns="0" tIns="91425" rIns="0" bIns="91425" anchor="t" anchorCtr="0">
            <a:noAutofit/>
          </a:bodyPr>
          <a:lstStyle>
            <a:lvl1pPr marL="311150" lvl="0" indent="-311150" rtl="0">
              <a:lnSpc>
                <a:spcPct val="100000"/>
              </a:lnSpc>
              <a:spcBef>
                <a:spcPts val="0"/>
              </a:spcBef>
              <a:spcAft>
                <a:spcPts val="0"/>
              </a:spcAft>
              <a:buClr>
                <a:srgbClr val="CBCBCB"/>
              </a:buClr>
              <a:buSzPts val="1000"/>
              <a:buNone/>
              <a:defRPr sz="1000">
                <a:solidFill>
                  <a:srgbClr val="CBCBCB"/>
                </a:solidFill>
                <a:latin typeface="Montserrat" panose="00000500000000000000" pitchFamily="2" charset="0"/>
              </a:defRPr>
            </a:lvl1pPr>
            <a:lvl2pPr lvl="1" rtl="0">
              <a:lnSpc>
                <a:spcPct val="100000"/>
              </a:lnSpc>
              <a:spcBef>
                <a:spcPts val="0"/>
              </a:spcBef>
              <a:spcAft>
                <a:spcPts val="0"/>
              </a:spcAft>
              <a:buClr>
                <a:srgbClr val="CBCBCB"/>
              </a:buClr>
              <a:buSzPts val="1800"/>
              <a:buNone/>
              <a:defRPr sz="1800" b="1">
                <a:solidFill>
                  <a:srgbClr val="CBCBCB"/>
                </a:solidFill>
              </a:defRPr>
            </a:lvl2pPr>
            <a:lvl3pPr lvl="2" rtl="0">
              <a:lnSpc>
                <a:spcPct val="100000"/>
              </a:lnSpc>
              <a:spcBef>
                <a:spcPts val="0"/>
              </a:spcBef>
              <a:spcAft>
                <a:spcPts val="0"/>
              </a:spcAft>
              <a:buClr>
                <a:srgbClr val="CBCBCB"/>
              </a:buClr>
              <a:buSzPts val="1800"/>
              <a:buNone/>
              <a:defRPr sz="1800" b="1">
                <a:solidFill>
                  <a:srgbClr val="CBCBCB"/>
                </a:solidFill>
              </a:defRPr>
            </a:lvl3pPr>
            <a:lvl4pPr lvl="3" rtl="0">
              <a:lnSpc>
                <a:spcPct val="100000"/>
              </a:lnSpc>
              <a:spcBef>
                <a:spcPts val="0"/>
              </a:spcBef>
              <a:spcAft>
                <a:spcPts val="0"/>
              </a:spcAft>
              <a:buClr>
                <a:srgbClr val="CBCBCB"/>
              </a:buClr>
              <a:buSzPts val="1800"/>
              <a:buNone/>
              <a:defRPr sz="1800" b="1">
                <a:solidFill>
                  <a:srgbClr val="CBCBCB"/>
                </a:solidFill>
              </a:defRPr>
            </a:lvl4pPr>
            <a:lvl5pPr lvl="4" rtl="0">
              <a:lnSpc>
                <a:spcPct val="100000"/>
              </a:lnSpc>
              <a:spcBef>
                <a:spcPts val="0"/>
              </a:spcBef>
              <a:spcAft>
                <a:spcPts val="0"/>
              </a:spcAft>
              <a:buClr>
                <a:srgbClr val="CBCBCB"/>
              </a:buClr>
              <a:buSzPts val="1800"/>
              <a:buNone/>
              <a:defRPr sz="1800" b="1">
                <a:solidFill>
                  <a:srgbClr val="CBCBCB"/>
                </a:solidFill>
              </a:defRPr>
            </a:lvl5pPr>
            <a:lvl6pPr lvl="5" rtl="0">
              <a:lnSpc>
                <a:spcPct val="100000"/>
              </a:lnSpc>
              <a:spcBef>
                <a:spcPts val="0"/>
              </a:spcBef>
              <a:spcAft>
                <a:spcPts val="0"/>
              </a:spcAft>
              <a:buClr>
                <a:srgbClr val="CBCBCB"/>
              </a:buClr>
              <a:buSzPts val="1800"/>
              <a:buNone/>
              <a:defRPr sz="1800" b="1">
                <a:solidFill>
                  <a:srgbClr val="CBCBCB"/>
                </a:solidFill>
              </a:defRPr>
            </a:lvl6pPr>
            <a:lvl7pPr lvl="6" rtl="0">
              <a:lnSpc>
                <a:spcPct val="100000"/>
              </a:lnSpc>
              <a:spcBef>
                <a:spcPts val="0"/>
              </a:spcBef>
              <a:spcAft>
                <a:spcPts val="0"/>
              </a:spcAft>
              <a:buClr>
                <a:srgbClr val="CBCBCB"/>
              </a:buClr>
              <a:buSzPts val="1800"/>
              <a:buNone/>
              <a:defRPr sz="1800" b="1">
                <a:solidFill>
                  <a:srgbClr val="CBCBCB"/>
                </a:solidFill>
              </a:defRPr>
            </a:lvl7pPr>
            <a:lvl8pPr lvl="7" rtl="0">
              <a:lnSpc>
                <a:spcPct val="100000"/>
              </a:lnSpc>
              <a:spcBef>
                <a:spcPts val="0"/>
              </a:spcBef>
              <a:spcAft>
                <a:spcPts val="0"/>
              </a:spcAft>
              <a:buClr>
                <a:srgbClr val="CBCBCB"/>
              </a:buClr>
              <a:buSzPts val="1800"/>
              <a:buNone/>
              <a:defRPr sz="1800" b="1">
                <a:solidFill>
                  <a:srgbClr val="CBCBCB"/>
                </a:solidFill>
              </a:defRPr>
            </a:lvl8pPr>
            <a:lvl9pPr lvl="8" rtl="0">
              <a:lnSpc>
                <a:spcPct val="100000"/>
              </a:lnSpc>
              <a:spcBef>
                <a:spcPts val="0"/>
              </a:spcBef>
              <a:spcAft>
                <a:spcPts val="0"/>
              </a:spcAft>
              <a:buClr>
                <a:srgbClr val="CBCBCB"/>
              </a:buClr>
              <a:buSzPts val="1800"/>
              <a:buNone/>
              <a:defRPr sz="1800" b="1">
                <a:solidFill>
                  <a:srgbClr val="CBCBCB"/>
                </a:solidFill>
              </a:defRPr>
            </a:lvl9pPr>
          </a:lstStyle>
          <a:p>
            <a:endParaRPr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Inside - White/title/body text" userDrawn="1">
  <p:cSld name="TITLE_AND_BODY_1">
    <p:spTree>
      <p:nvGrpSpPr>
        <p:cNvPr id="1" name="Shape 64"/>
        <p:cNvGrpSpPr/>
        <p:nvPr/>
      </p:nvGrpSpPr>
      <p:grpSpPr>
        <a:xfrm>
          <a:off x="0" y="0"/>
          <a:ext cx="0" cy="0"/>
          <a:chOff x="0" y="0"/>
          <a:chExt cx="0" cy="0"/>
        </a:xfrm>
      </p:grpSpPr>
      <p:sp>
        <p:nvSpPr>
          <p:cNvPr id="65" name="Google Shape;65;p7"/>
          <p:cNvSpPr/>
          <p:nvPr/>
        </p:nvSpPr>
        <p:spPr>
          <a:xfrm>
            <a:off x="0" y="-15300"/>
            <a:ext cx="5107500" cy="5158800"/>
          </a:xfrm>
          <a:prstGeom prst="rtTriangle">
            <a:avLst/>
          </a:pr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6" name="Google Shape;66;p7"/>
          <p:cNvSpPr txBox="1">
            <a:spLocks noGrp="1"/>
          </p:cNvSpPr>
          <p:nvPr>
            <p:ph type="title"/>
          </p:nvPr>
        </p:nvSpPr>
        <p:spPr>
          <a:xfrm>
            <a:off x="354650" y="292625"/>
            <a:ext cx="8434800" cy="393600"/>
          </a:xfrm>
          <a:prstGeom prst="rect">
            <a:avLst/>
          </a:prstGeom>
        </p:spPr>
        <p:txBody>
          <a:bodyPr spcFirstLastPara="1" wrap="square" lIns="0" tIns="91425" rIns="0" bIns="91425" anchor="t" anchorCtr="0">
            <a:noAutofit/>
          </a:bodyPr>
          <a:lstStyle>
            <a:lvl1pPr lvl="0" rtl="0">
              <a:spcBef>
                <a:spcPts val="0"/>
              </a:spcBef>
              <a:spcAft>
                <a:spcPts val="0"/>
              </a:spcAft>
              <a:buSzPts val="1900"/>
              <a:buNone/>
              <a:defRPr>
                <a:latin typeface="Montserrat" panose="00000500000000000000" pitchFamily="2" charset="0"/>
              </a:defRPr>
            </a:lvl1pPr>
            <a:lvl2pPr lvl="1" rtl="0">
              <a:spcBef>
                <a:spcPts val="0"/>
              </a:spcBef>
              <a:spcAft>
                <a:spcPts val="0"/>
              </a:spcAft>
              <a:buSzPts val="1900"/>
              <a:buNone/>
              <a:defRPr/>
            </a:lvl2pPr>
            <a:lvl3pPr lvl="2" rtl="0">
              <a:spcBef>
                <a:spcPts val="0"/>
              </a:spcBef>
              <a:spcAft>
                <a:spcPts val="0"/>
              </a:spcAft>
              <a:buSzPts val="1900"/>
              <a:buNone/>
              <a:defRPr/>
            </a:lvl3pPr>
            <a:lvl4pPr lvl="3" rtl="0">
              <a:spcBef>
                <a:spcPts val="0"/>
              </a:spcBef>
              <a:spcAft>
                <a:spcPts val="0"/>
              </a:spcAft>
              <a:buSzPts val="1900"/>
              <a:buNone/>
              <a:defRPr/>
            </a:lvl4pPr>
            <a:lvl5pPr lvl="4" rtl="0">
              <a:spcBef>
                <a:spcPts val="0"/>
              </a:spcBef>
              <a:spcAft>
                <a:spcPts val="0"/>
              </a:spcAft>
              <a:buSzPts val="1900"/>
              <a:buNone/>
              <a:defRPr/>
            </a:lvl5pPr>
            <a:lvl6pPr lvl="5" rtl="0">
              <a:spcBef>
                <a:spcPts val="0"/>
              </a:spcBef>
              <a:spcAft>
                <a:spcPts val="0"/>
              </a:spcAft>
              <a:buSzPts val="1900"/>
              <a:buNone/>
              <a:defRPr/>
            </a:lvl6pPr>
            <a:lvl7pPr lvl="6" rtl="0">
              <a:spcBef>
                <a:spcPts val="0"/>
              </a:spcBef>
              <a:spcAft>
                <a:spcPts val="0"/>
              </a:spcAft>
              <a:buSzPts val="1900"/>
              <a:buNone/>
              <a:defRPr/>
            </a:lvl7pPr>
            <a:lvl8pPr lvl="7" rtl="0">
              <a:spcBef>
                <a:spcPts val="0"/>
              </a:spcBef>
              <a:spcAft>
                <a:spcPts val="0"/>
              </a:spcAft>
              <a:buSzPts val="1900"/>
              <a:buNone/>
              <a:defRPr/>
            </a:lvl8pPr>
            <a:lvl9pPr lvl="8" rtl="0">
              <a:spcBef>
                <a:spcPts val="0"/>
              </a:spcBef>
              <a:spcAft>
                <a:spcPts val="0"/>
              </a:spcAft>
              <a:buSzPts val="1900"/>
              <a:buNone/>
              <a:defRPr/>
            </a:lvl9pPr>
          </a:lstStyle>
          <a:p>
            <a:endParaRPr dirty="0"/>
          </a:p>
        </p:txBody>
      </p:sp>
      <p:sp>
        <p:nvSpPr>
          <p:cNvPr id="67" name="Google Shape;67;p7"/>
          <p:cNvSpPr txBox="1">
            <a:spLocks noGrp="1"/>
          </p:cNvSpPr>
          <p:nvPr>
            <p:ph type="body" idx="1"/>
          </p:nvPr>
        </p:nvSpPr>
        <p:spPr>
          <a:xfrm>
            <a:off x="354650" y="1152475"/>
            <a:ext cx="8434800" cy="3416400"/>
          </a:xfrm>
          <a:prstGeom prst="rect">
            <a:avLst/>
          </a:prstGeom>
        </p:spPr>
        <p:txBody>
          <a:bodyPr spcFirstLastPara="1" wrap="square" lIns="0" tIns="91425" rIns="0" bIns="91425" anchor="t" anchorCtr="0">
            <a:noAutofit/>
          </a:bodyPr>
          <a:lstStyle>
            <a:lvl1pPr marL="274320" lvl="0" indent="-274320" rtl="0">
              <a:spcBef>
                <a:spcPts val="0"/>
              </a:spcBef>
              <a:spcAft>
                <a:spcPts val="0"/>
              </a:spcAft>
              <a:buSzPts val="1300"/>
              <a:buChar char="■"/>
              <a:defRPr>
                <a:latin typeface="Montserrat" panose="00000500000000000000" pitchFamily="2" charset="0"/>
              </a:defRPr>
            </a:lvl1pPr>
            <a:lvl2pPr marL="914400" lvl="1" indent="-304800" rtl="0">
              <a:spcBef>
                <a:spcPts val="1600"/>
              </a:spcBef>
              <a:spcAft>
                <a:spcPts val="0"/>
              </a:spcAft>
              <a:buSzPts val="1200"/>
              <a:buChar char="⎼"/>
              <a:defRPr/>
            </a:lvl2pPr>
            <a:lvl3pPr marL="1371600" lvl="2" indent="-292100" rtl="0">
              <a:spcBef>
                <a:spcPts val="1600"/>
              </a:spcBef>
              <a:spcAft>
                <a:spcPts val="0"/>
              </a:spcAft>
              <a:buSzPts val="1000"/>
              <a:buChar char="○"/>
              <a:defRPr/>
            </a:lvl3pPr>
            <a:lvl4pPr marL="1828800" lvl="3" indent="-292100" rtl="0">
              <a:spcBef>
                <a:spcPts val="1600"/>
              </a:spcBef>
              <a:spcAft>
                <a:spcPts val="0"/>
              </a:spcAft>
              <a:buSzPts val="1000"/>
              <a:buChar char="■"/>
              <a:defRPr/>
            </a:lvl4pPr>
            <a:lvl5pPr marL="2286000" lvl="4" indent="-292100" rtl="0">
              <a:spcBef>
                <a:spcPts val="1600"/>
              </a:spcBef>
              <a:spcAft>
                <a:spcPts val="0"/>
              </a:spcAft>
              <a:buSzPts val="1000"/>
              <a:buChar char="⎼"/>
              <a:defRPr/>
            </a:lvl5pPr>
            <a:lvl6pPr marL="2743200" lvl="5" indent="-292100" rtl="0">
              <a:spcBef>
                <a:spcPts val="1600"/>
              </a:spcBef>
              <a:spcAft>
                <a:spcPts val="0"/>
              </a:spcAft>
              <a:buSzPts val="1000"/>
              <a:buChar char="○"/>
              <a:defRPr/>
            </a:lvl6pPr>
            <a:lvl7pPr marL="3200400" lvl="6" indent="-292100" rtl="0">
              <a:spcBef>
                <a:spcPts val="1600"/>
              </a:spcBef>
              <a:spcAft>
                <a:spcPts val="0"/>
              </a:spcAft>
              <a:buSzPts val="1000"/>
              <a:buChar char="■"/>
              <a:defRPr/>
            </a:lvl7pPr>
            <a:lvl8pPr marL="3657600" lvl="7" indent="-292100" rtl="0">
              <a:spcBef>
                <a:spcPts val="1600"/>
              </a:spcBef>
              <a:spcAft>
                <a:spcPts val="0"/>
              </a:spcAft>
              <a:buSzPts val="1000"/>
              <a:buChar char="⎼"/>
              <a:defRPr/>
            </a:lvl8pPr>
            <a:lvl9pPr marL="4114800" lvl="8" indent="-292100" rtl="0">
              <a:spcBef>
                <a:spcPts val="1600"/>
              </a:spcBef>
              <a:spcAft>
                <a:spcPts val="1600"/>
              </a:spcAft>
              <a:buSzPts val="1000"/>
              <a:buChar char="○"/>
              <a:defRPr/>
            </a:lvl9pPr>
          </a:lstStyle>
          <a:p>
            <a:endParaRPr dirty="0"/>
          </a:p>
        </p:txBody>
      </p:sp>
      <p:sp>
        <p:nvSpPr>
          <p:cNvPr id="68" name="Google Shape;68;p7"/>
          <p:cNvSpPr/>
          <p:nvPr/>
        </p:nvSpPr>
        <p:spPr>
          <a:xfrm>
            <a:off x="354650" y="4966350"/>
            <a:ext cx="5064000" cy="184800"/>
          </a:xfrm>
          <a:prstGeom prst="rect">
            <a:avLst/>
          </a:prstGeom>
          <a:noFill/>
          <a:ln>
            <a:noFill/>
          </a:ln>
        </p:spPr>
        <p:txBody>
          <a:bodyPr spcFirstLastPara="1" wrap="square" lIns="0" tIns="45700" rIns="0" bIns="45700" anchor="t" anchorCtr="0">
            <a:noAutofit/>
          </a:bodyPr>
          <a:lstStyle/>
          <a:p>
            <a:pPr marL="0" marR="0" lvl="0" indent="0" algn="l" rtl="0">
              <a:lnSpc>
                <a:spcPct val="100000"/>
              </a:lnSpc>
              <a:spcBef>
                <a:spcPts val="0"/>
              </a:spcBef>
              <a:spcAft>
                <a:spcPts val="0"/>
              </a:spcAft>
              <a:buClr>
                <a:srgbClr val="000000"/>
              </a:buClr>
              <a:buSzPts val="600"/>
              <a:buFont typeface="Arial"/>
              <a:buNone/>
            </a:pPr>
            <a:r>
              <a:rPr lang="en" sz="500" dirty="0">
                <a:solidFill>
                  <a:srgbClr val="888888"/>
                </a:solidFill>
                <a:latin typeface="Montserrat" panose="00000500000000000000" pitchFamily="2" charset="0"/>
                <a:ea typeface="Montserrat Light"/>
                <a:cs typeface="Montserrat Light"/>
                <a:sym typeface="Montserrat Light"/>
              </a:rPr>
              <a:t>© 2022  </a:t>
            </a:r>
            <a:r>
              <a:rPr lang="en-GB" sz="500" dirty="0">
                <a:solidFill>
                  <a:srgbClr val="888888"/>
                </a:solidFill>
                <a:latin typeface="Montserrat" panose="00000500000000000000" pitchFamily="2" charset="0"/>
                <a:ea typeface="Montserrat Light"/>
                <a:cs typeface="Montserrat Light"/>
                <a:sym typeface="Montserrat Light"/>
              </a:rPr>
              <a:t>NielsenIQ</a:t>
            </a:r>
            <a:r>
              <a:rPr lang="en" sz="500" dirty="0">
                <a:solidFill>
                  <a:srgbClr val="888888"/>
                </a:solidFill>
                <a:latin typeface="Montserrat" panose="00000500000000000000" pitchFamily="2" charset="0"/>
                <a:ea typeface="Montserrat Light"/>
                <a:cs typeface="Montserrat Light"/>
                <a:sym typeface="Montserrat Light"/>
              </a:rPr>
              <a:t> Consumer LLC. All Rights Reserved.</a:t>
            </a:r>
            <a:endParaRPr sz="500" i="0" u="none" strike="noStrike" cap="none" dirty="0">
              <a:solidFill>
                <a:srgbClr val="888888"/>
              </a:solidFill>
              <a:latin typeface="Montserrat" panose="00000500000000000000" pitchFamily="2" charset="0"/>
              <a:ea typeface="Montserrat Light"/>
              <a:cs typeface="Montserrat Light"/>
              <a:sym typeface="Montserrat Light"/>
            </a:endParaRPr>
          </a:p>
        </p:txBody>
      </p:sp>
      <p:sp>
        <p:nvSpPr>
          <p:cNvPr id="69" name="Google Shape;69;p7"/>
          <p:cNvSpPr txBox="1">
            <a:spLocks noGrp="1"/>
          </p:cNvSpPr>
          <p:nvPr>
            <p:ph type="subTitle" idx="2"/>
          </p:nvPr>
        </p:nvSpPr>
        <p:spPr>
          <a:xfrm>
            <a:off x="354650" y="620550"/>
            <a:ext cx="8434800" cy="384300"/>
          </a:xfrm>
          <a:prstGeom prst="rect">
            <a:avLst/>
          </a:prstGeom>
        </p:spPr>
        <p:txBody>
          <a:bodyPr spcFirstLastPara="1" wrap="square" lIns="0" tIns="91425" rIns="0" bIns="91425" anchor="t" anchorCtr="0">
            <a:noAutofit/>
          </a:bodyPr>
          <a:lstStyle>
            <a:lvl1pPr marL="311150" lvl="0" indent="-311150" rtl="0">
              <a:lnSpc>
                <a:spcPct val="100000"/>
              </a:lnSpc>
              <a:spcBef>
                <a:spcPts val="0"/>
              </a:spcBef>
              <a:spcAft>
                <a:spcPts val="0"/>
              </a:spcAft>
              <a:buClr>
                <a:schemeClr val="accent5"/>
              </a:buClr>
              <a:buSzPts val="1500"/>
              <a:buNone/>
              <a:defRPr sz="1500">
                <a:solidFill>
                  <a:schemeClr val="accent5"/>
                </a:solidFill>
                <a:latin typeface="Montserrat" panose="00000500000000000000" pitchFamily="2" charset="0"/>
              </a:defRPr>
            </a:lvl1pPr>
            <a:lvl2pPr lvl="1" rtl="0">
              <a:lnSpc>
                <a:spcPct val="100000"/>
              </a:lnSpc>
              <a:spcBef>
                <a:spcPts val="0"/>
              </a:spcBef>
              <a:spcAft>
                <a:spcPts val="0"/>
              </a:spcAft>
              <a:buClr>
                <a:schemeClr val="accent5"/>
              </a:buClr>
              <a:buSzPts val="1400"/>
              <a:buNone/>
              <a:defRPr sz="1400">
                <a:solidFill>
                  <a:schemeClr val="accent5"/>
                </a:solidFill>
              </a:defRPr>
            </a:lvl2pPr>
            <a:lvl3pPr lvl="2" rtl="0">
              <a:lnSpc>
                <a:spcPct val="100000"/>
              </a:lnSpc>
              <a:spcBef>
                <a:spcPts val="0"/>
              </a:spcBef>
              <a:spcAft>
                <a:spcPts val="0"/>
              </a:spcAft>
              <a:buClr>
                <a:schemeClr val="accent5"/>
              </a:buClr>
              <a:buSzPts val="1400"/>
              <a:buNone/>
              <a:defRPr sz="1400">
                <a:solidFill>
                  <a:schemeClr val="accent5"/>
                </a:solidFill>
              </a:defRPr>
            </a:lvl3pPr>
            <a:lvl4pPr lvl="3" rtl="0">
              <a:lnSpc>
                <a:spcPct val="100000"/>
              </a:lnSpc>
              <a:spcBef>
                <a:spcPts val="0"/>
              </a:spcBef>
              <a:spcAft>
                <a:spcPts val="0"/>
              </a:spcAft>
              <a:buClr>
                <a:schemeClr val="accent5"/>
              </a:buClr>
              <a:buSzPts val="1400"/>
              <a:buNone/>
              <a:defRPr sz="1400">
                <a:solidFill>
                  <a:schemeClr val="accent5"/>
                </a:solidFill>
              </a:defRPr>
            </a:lvl4pPr>
            <a:lvl5pPr lvl="4" rtl="0">
              <a:lnSpc>
                <a:spcPct val="100000"/>
              </a:lnSpc>
              <a:spcBef>
                <a:spcPts val="0"/>
              </a:spcBef>
              <a:spcAft>
                <a:spcPts val="0"/>
              </a:spcAft>
              <a:buClr>
                <a:schemeClr val="accent5"/>
              </a:buClr>
              <a:buSzPts val="1400"/>
              <a:buNone/>
              <a:defRPr sz="1400">
                <a:solidFill>
                  <a:schemeClr val="accent5"/>
                </a:solidFill>
              </a:defRPr>
            </a:lvl5pPr>
            <a:lvl6pPr lvl="5" rtl="0">
              <a:lnSpc>
                <a:spcPct val="100000"/>
              </a:lnSpc>
              <a:spcBef>
                <a:spcPts val="0"/>
              </a:spcBef>
              <a:spcAft>
                <a:spcPts val="0"/>
              </a:spcAft>
              <a:buClr>
                <a:schemeClr val="accent5"/>
              </a:buClr>
              <a:buSzPts val="1400"/>
              <a:buNone/>
              <a:defRPr sz="1400">
                <a:solidFill>
                  <a:schemeClr val="accent5"/>
                </a:solidFill>
              </a:defRPr>
            </a:lvl6pPr>
            <a:lvl7pPr lvl="6" rtl="0">
              <a:lnSpc>
                <a:spcPct val="100000"/>
              </a:lnSpc>
              <a:spcBef>
                <a:spcPts val="0"/>
              </a:spcBef>
              <a:spcAft>
                <a:spcPts val="0"/>
              </a:spcAft>
              <a:buClr>
                <a:schemeClr val="accent5"/>
              </a:buClr>
              <a:buSzPts val="1400"/>
              <a:buNone/>
              <a:defRPr sz="1400">
                <a:solidFill>
                  <a:schemeClr val="accent5"/>
                </a:solidFill>
              </a:defRPr>
            </a:lvl7pPr>
            <a:lvl8pPr lvl="7" rtl="0">
              <a:lnSpc>
                <a:spcPct val="100000"/>
              </a:lnSpc>
              <a:spcBef>
                <a:spcPts val="0"/>
              </a:spcBef>
              <a:spcAft>
                <a:spcPts val="0"/>
              </a:spcAft>
              <a:buClr>
                <a:schemeClr val="accent5"/>
              </a:buClr>
              <a:buSzPts val="1400"/>
              <a:buNone/>
              <a:defRPr sz="1400">
                <a:solidFill>
                  <a:schemeClr val="accent5"/>
                </a:solidFill>
              </a:defRPr>
            </a:lvl8pPr>
            <a:lvl9pPr lvl="8" rtl="0">
              <a:lnSpc>
                <a:spcPct val="100000"/>
              </a:lnSpc>
              <a:spcBef>
                <a:spcPts val="0"/>
              </a:spcBef>
              <a:spcAft>
                <a:spcPts val="0"/>
              </a:spcAft>
              <a:buClr>
                <a:schemeClr val="accent5"/>
              </a:buClr>
              <a:buSzPts val="1400"/>
              <a:buNone/>
              <a:defRPr sz="1400">
                <a:solidFill>
                  <a:schemeClr val="accent5"/>
                </a:solidFill>
              </a:defRPr>
            </a:lvl9pPr>
          </a:lstStyle>
          <a:p>
            <a:endParaRPr dirty="0"/>
          </a:p>
        </p:txBody>
      </p:sp>
      <p:pic>
        <p:nvPicPr>
          <p:cNvPr id="71" name="Google Shape;71;p7"/>
          <p:cNvPicPr preferRelativeResize="0"/>
          <p:nvPr/>
        </p:nvPicPr>
        <p:blipFill>
          <a:blip r:embed="rId2">
            <a:alphaModFix/>
          </a:blip>
          <a:stretch>
            <a:fillRect/>
          </a:stretch>
        </p:blipFill>
        <p:spPr>
          <a:xfrm>
            <a:off x="0" y="0"/>
            <a:ext cx="354650" cy="355959"/>
          </a:xfrm>
          <a:prstGeom prst="rect">
            <a:avLst/>
          </a:prstGeom>
          <a:noFill/>
          <a:ln>
            <a:noFill/>
          </a:ln>
        </p:spPr>
      </p:pic>
      <p:sp>
        <p:nvSpPr>
          <p:cNvPr id="10" name="Slide Number Placeholder 1">
            <a:extLst>
              <a:ext uri="{FF2B5EF4-FFF2-40B4-BE49-F238E27FC236}">
                <a16:creationId xmlns:a16="http://schemas.microsoft.com/office/drawing/2014/main" id="{DECBD0CE-CBB5-47E2-9811-68DFF5D91FC4}"/>
              </a:ext>
            </a:extLst>
          </p:cNvPr>
          <p:cNvSpPr txBox="1">
            <a:spLocks/>
          </p:cNvSpPr>
          <p:nvPr userDrawn="1"/>
        </p:nvSpPr>
        <p:spPr>
          <a:xfrm>
            <a:off x="6732050" y="4809373"/>
            <a:ext cx="2057400" cy="274637"/>
          </a:xfrm>
          <a:prstGeom prst="rect">
            <a:avLst/>
          </a:prstGeom>
        </p:spPr>
        <p:txBody>
          <a:bodyPr vert="horz" lIns="0" tIns="45720" rIns="0" bIns="45720" rtlCol="0" anchor="ctr"/>
          <a:lstStyle>
            <a:defPPr marR="0" lvl="0" algn="l" rtl="0">
              <a:lnSpc>
                <a:spcPct val="100000"/>
              </a:lnSpc>
              <a:spcBef>
                <a:spcPts val="0"/>
              </a:spcBef>
              <a:spcAft>
                <a:spcPts val="0"/>
              </a:spcAft>
            </a:defPPr>
            <a:lvl1pPr marR="0" lvl="0" algn="r" rtl="0">
              <a:lnSpc>
                <a:spcPct val="100000"/>
              </a:lnSpc>
              <a:spcBef>
                <a:spcPts val="0"/>
              </a:spcBef>
              <a:spcAft>
                <a:spcPts val="0"/>
              </a:spcAft>
              <a:buClr>
                <a:srgbClr val="000000"/>
              </a:buClr>
              <a:buFont typeface="Arial"/>
              <a:defRPr sz="1000" b="0" i="0" u="none" strike="noStrike" cap="none">
                <a:solidFill>
                  <a:schemeClr val="bg1"/>
                </a:solidFill>
                <a:latin typeface="Avenir Next LT Pro" panose="020B0504020202020204" pitchFamily="34" charset="0"/>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fld id="{8B2E2F79-BC7F-4BB1-9203-38C79639CA91}" type="slidenum">
              <a:rPr lang="en-PH" smtClean="0">
                <a:solidFill>
                  <a:schemeClr val="tx1"/>
                </a:solidFill>
              </a:rPr>
              <a:pPr/>
              <a:t>‹#›</a:t>
            </a:fld>
            <a:endParaRPr lang="en-PH" dirty="0">
              <a:solidFill>
                <a:schemeClr val="tx1"/>
              </a:solidFill>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Inside - Black/title only">
  <p:cSld name="TITLE_AND_BODY_1_1">
    <p:bg>
      <p:bgPr>
        <a:solidFill>
          <a:srgbClr val="000000"/>
        </a:solidFill>
        <a:effectLst/>
      </p:bgPr>
    </p:bg>
    <p:spTree>
      <p:nvGrpSpPr>
        <p:cNvPr id="1" name="Shape 89"/>
        <p:cNvGrpSpPr/>
        <p:nvPr/>
      </p:nvGrpSpPr>
      <p:grpSpPr>
        <a:xfrm>
          <a:off x="0" y="0"/>
          <a:ext cx="0" cy="0"/>
          <a:chOff x="0" y="0"/>
          <a:chExt cx="0" cy="0"/>
        </a:xfrm>
      </p:grpSpPr>
      <p:sp>
        <p:nvSpPr>
          <p:cNvPr id="90" name="Google Shape;90;p10"/>
          <p:cNvSpPr/>
          <p:nvPr/>
        </p:nvSpPr>
        <p:spPr>
          <a:xfrm>
            <a:off x="0" y="50"/>
            <a:ext cx="5107500" cy="5158800"/>
          </a:xfrm>
          <a:prstGeom prst="rtTriangl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1" name="Google Shape;91;p10"/>
          <p:cNvSpPr/>
          <p:nvPr/>
        </p:nvSpPr>
        <p:spPr>
          <a:xfrm>
            <a:off x="354650" y="4966350"/>
            <a:ext cx="5064000" cy="184800"/>
          </a:xfrm>
          <a:prstGeom prst="rect">
            <a:avLst/>
          </a:prstGeom>
          <a:noFill/>
          <a:ln>
            <a:noFill/>
          </a:ln>
        </p:spPr>
        <p:txBody>
          <a:bodyPr spcFirstLastPara="1" wrap="square" lIns="0" tIns="45700" rIns="0" bIns="45700" anchor="t" anchorCtr="0">
            <a:noAutofit/>
          </a:bodyPr>
          <a:lstStyle/>
          <a:p>
            <a:pPr marL="0" marR="0" lvl="0" indent="0" algn="l" rtl="0">
              <a:lnSpc>
                <a:spcPct val="100000"/>
              </a:lnSpc>
              <a:spcBef>
                <a:spcPts val="0"/>
              </a:spcBef>
              <a:spcAft>
                <a:spcPts val="0"/>
              </a:spcAft>
              <a:buClr>
                <a:schemeClr val="dk1"/>
              </a:buClr>
              <a:buSzPts val="1100"/>
              <a:buFont typeface="Arial"/>
              <a:buNone/>
            </a:pPr>
            <a:r>
              <a:rPr lang="en" sz="500" dirty="0">
                <a:solidFill>
                  <a:srgbClr val="888888"/>
                </a:solidFill>
                <a:latin typeface="Montserrat" panose="00000500000000000000" pitchFamily="2" charset="0"/>
                <a:ea typeface="Montserrat Light"/>
                <a:cs typeface="Montserrat Light"/>
                <a:sym typeface="Montserrat Light"/>
              </a:rPr>
              <a:t>© 2022 </a:t>
            </a:r>
            <a:r>
              <a:rPr lang="en-GB" sz="500" dirty="0">
                <a:solidFill>
                  <a:srgbClr val="888888"/>
                </a:solidFill>
                <a:latin typeface="Montserrat" panose="00000500000000000000" pitchFamily="2" charset="0"/>
                <a:ea typeface="Montserrat Light"/>
                <a:cs typeface="Montserrat Light"/>
                <a:sym typeface="Montserrat Light"/>
              </a:rPr>
              <a:t>NielsenIQ</a:t>
            </a:r>
            <a:r>
              <a:rPr lang="en" sz="500" dirty="0">
                <a:solidFill>
                  <a:srgbClr val="888888"/>
                </a:solidFill>
                <a:latin typeface="Montserrat" panose="00000500000000000000" pitchFamily="2" charset="0"/>
                <a:ea typeface="Montserrat Light"/>
                <a:cs typeface="Montserrat Light"/>
                <a:sym typeface="Montserrat Light"/>
              </a:rPr>
              <a:t> Consumer LLC. All Rights Reserved.</a:t>
            </a:r>
            <a:endParaRPr sz="500" dirty="0">
              <a:solidFill>
                <a:srgbClr val="888888"/>
              </a:solidFill>
              <a:latin typeface="Montserrat" panose="00000500000000000000" pitchFamily="2" charset="0"/>
              <a:ea typeface="Montserrat Light"/>
              <a:cs typeface="Montserrat Light"/>
              <a:sym typeface="Montserrat Light"/>
            </a:endParaRPr>
          </a:p>
          <a:p>
            <a:pPr marL="0" marR="0" lvl="0" indent="0" algn="l" rtl="0">
              <a:lnSpc>
                <a:spcPct val="100000"/>
              </a:lnSpc>
              <a:spcBef>
                <a:spcPts val="0"/>
              </a:spcBef>
              <a:spcAft>
                <a:spcPts val="0"/>
              </a:spcAft>
              <a:buClr>
                <a:schemeClr val="dk1"/>
              </a:buClr>
              <a:buSzPts val="1100"/>
              <a:buFont typeface="Arial"/>
              <a:buNone/>
            </a:pPr>
            <a:endParaRPr sz="500" dirty="0">
              <a:solidFill>
                <a:srgbClr val="888888"/>
              </a:solidFill>
              <a:latin typeface="Avenir Next LT Pro" panose="020B0504020202020204" pitchFamily="34" charset="0"/>
              <a:ea typeface="Montserrat Light"/>
              <a:cs typeface="Montserrat Light"/>
              <a:sym typeface="Montserrat Light"/>
            </a:endParaRPr>
          </a:p>
          <a:p>
            <a:pPr marL="0" marR="0" lvl="0" indent="0" algn="l" rtl="0">
              <a:lnSpc>
                <a:spcPct val="100000"/>
              </a:lnSpc>
              <a:spcBef>
                <a:spcPts val="0"/>
              </a:spcBef>
              <a:spcAft>
                <a:spcPts val="0"/>
              </a:spcAft>
              <a:buClr>
                <a:srgbClr val="000000"/>
              </a:buClr>
              <a:buSzPts val="600"/>
              <a:buFont typeface="Arial"/>
              <a:buNone/>
            </a:pPr>
            <a:endParaRPr sz="500" dirty="0">
              <a:solidFill>
                <a:srgbClr val="888888"/>
              </a:solidFill>
              <a:latin typeface="Avenir Next LT Pro" panose="020B0504020202020204" pitchFamily="34" charset="0"/>
              <a:ea typeface="Montserrat Light"/>
              <a:cs typeface="Montserrat Light"/>
              <a:sym typeface="Montserrat Light"/>
            </a:endParaRPr>
          </a:p>
        </p:txBody>
      </p:sp>
      <p:sp>
        <p:nvSpPr>
          <p:cNvPr id="93" name="Google Shape;93;p10"/>
          <p:cNvSpPr txBox="1">
            <a:spLocks noGrp="1"/>
          </p:cNvSpPr>
          <p:nvPr>
            <p:ph type="subTitle" idx="1"/>
          </p:nvPr>
        </p:nvSpPr>
        <p:spPr>
          <a:xfrm>
            <a:off x="354650" y="4857012"/>
            <a:ext cx="8159100" cy="184800"/>
          </a:xfrm>
          <a:prstGeom prst="rect">
            <a:avLst/>
          </a:prstGeom>
        </p:spPr>
        <p:txBody>
          <a:bodyPr spcFirstLastPara="1" wrap="square" lIns="0" tIns="91425" rIns="0" bIns="91425" anchor="b" anchorCtr="0">
            <a:noAutofit/>
          </a:bodyPr>
          <a:lstStyle>
            <a:lvl1pPr marL="0" lvl="0" indent="0" rtl="0">
              <a:lnSpc>
                <a:spcPct val="100000"/>
              </a:lnSpc>
              <a:spcBef>
                <a:spcPts val="0"/>
              </a:spcBef>
              <a:spcAft>
                <a:spcPts val="0"/>
              </a:spcAft>
              <a:buClr>
                <a:schemeClr val="accent5"/>
              </a:buClr>
              <a:buSzPts val="600"/>
              <a:buNone/>
              <a:defRPr sz="600">
                <a:solidFill>
                  <a:schemeClr val="accent5"/>
                </a:solidFill>
                <a:latin typeface="Montserrat" panose="00000500000000000000" pitchFamily="2" charset="0"/>
              </a:defRPr>
            </a:lvl1pPr>
            <a:lvl2pPr lvl="1" rtl="0">
              <a:lnSpc>
                <a:spcPct val="100000"/>
              </a:lnSpc>
              <a:spcBef>
                <a:spcPts val="0"/>
              </a:spcBef>
              <a:spcAft>
                <a:spcPts val="0"/>
              </a:spcAft>
              <a:buClr>
                <a:schemeClr val="accent5"/>
              </a:buClr>
              <a:buSzPts val="600"/>
              <a:buNone/>
              <a:defRPr sz="600">
                <a:solidFill>
                  <a:schemeClr val="accent5"/>
                </a:solidFill>
              </a:defRPr>
            </a:lvl2pPr>
            <a:lvl3pPr lvl="2" rtl="0">
              <a:lnSpc>
                <a:spcPct val="100000"/>
              </a:lnSpc>
              <a:spcBef>
                <a:spcPts val="0"/>
              </a:spcBef>
              <a:spcAft>
                <a:spcPts val="0"/>
              </a:spcAft>
              <a:buClr>
                <a:schemeClr val="accent5"/>
              </a:buClr>
              <a:buSzPts val="600"/>
              <a:buNone/>
              <a:defRPr sz="600">
                <a:solidFill>
                  <a:schemeClr val="accent5"/>
                </a:solidFill>
              </a:defRPr>
            </a:lvl3pPr>
            <a:lvl4pPr lvl="3" rtl="0">
              <a:lnSpc>
                <a:spcPct val="100000"/>
              </a:lnSpc>
              <a:spcBef>
                <a:spcPts val="0"/>
              </a:spcBef>
              <a:spcAft>
                <a:spcPts val="0"/>
              </a:spcAft>
              <a:buClr>
                <a:schemeClr val="accent5"/>
              </a:buClr>
              <a:buSzPts val="600"/>
              <a:buNone/>
              <a:defRPr sz="600">
                <a:solidFill>
                  <a:schemeClr val="accent5"/>
                </a:solidFill>
              </a:defRPr>
            </a:lvl4pPr>
            <a:lvl5pPr lvl="4" rtl="0">
              <a:lnSpc>
                <a:spcPct val="100000"/>
              </a:lnSpc>
              <a:spcBef>
                <a:spcPts val="0"/>
              </a:spcBef>
              <a:spcAft>
                <a:spcPts val="0"/>
              </a:spcAft>
              <a:buClr>
                <a:schemeClr val="accent5"/>
              </a:buClr>
              <a:buSzPts val="600"/>
              <a:buNone/>
              <a:defRPr sz="600">
                <a:solidFill>
                  <a:schemeClr val="accent5"/>
                </a:solidFill>
              </a:defRPr>
            </a:lvl5pPr>
            <a:lvl6pPr lvl="5" rtl="0">
              <a:lnSpc>
                <a:spcPct val="100000"/>
              </a:lnSpc>
              <a:spcBef>
                <a:spcPts val="0"/>
              </a:spcBef>
              <a:spcAft>
                <a:spcPts val="0"/>
              </a:spcAft>
              <a:buClr>
                <a:schemeClr val="accent5"/>
              </a:buClr>
              <a:buSzPts val="600"/>
              <a:buNone/>
              <a:defRPr sz="600">
                <a:solidFill>
                  <a:schemeClr val="accent5"/>
                </a:solidFill>
              </a:defRPr>
            </a:lvl6pPr>
            <a:lvl7pPr lvl="6" rtl="0">
              <a:lnSpc>
                <a:spcPct val="100000"/>
              </a:lnSpc>
              <a:spcBef>
                <a:spcPts val="0"/>
              </a:spcBef>
              <a:spcAft>
                <a:spcPts val="0"/>
              </a:spcAft>
              <a:buClr>
                <a:schemeClr val="accent5"/>
              </a:buClr>
              <a:buSzPts val="600"/>
              <a:buNone/>
              <a:defRPr sz="600">
                <a:solidFill>
                  <a:schemeClr val="accent5"/>
                </a:solidFill>
              </a:defRPr>
            </a:lvl7pPr>
            <a:lvl8pPr lvl="7" rtl="0">
              <a:lnSpc>
                <a:spcPct val="100000"/>
              </a:lnSpc>
              <a:spcBef>
                <a:spcPts val="0"/>
              </a:spcBef>
              <a:spcAft>
                <a:spcPts val="0"/>
              </a:spcAft>
              <a:buClr>
                <a:schemeClr val="accent5"/>
              </a:buClr>
              <a:buSzPts val="600"/>
              <a:buNone/>
              <a:defRPr sz="600">
                <a:solidFill>
                  <a:schemeClr val="accent5"/>
                </a:solidFill>
              </a:defRPr>
            </a:lvl8pPr>
            <a:lvl9pPr lvl="8" rtl="0">
              <a:lnSpc>
                <a:spcPct val="100000"/>
              </a:lnSpc>
              <a:spcBef>
                <a:spcPts val="0"/>
              </a:spcBef>
              <a:spcAft>
                <a:spcPts val="0"/>
              </a:spcAft>
              <a:buClr>
                <a:schemeClr val="accent5"/>
              </a:buClr>
              <a:buSzPts val="600"/>
              <a:buNone/>
              <a:defRPr sz="600">
                <a:solidFill>
                  <a:schemeClr val="accent5"/>
                </a:solidFill>
              </a:defRPr>
            </a:lvl9pPr>
          </a:lstStyle>
          <a:p>
            <a:endParaRPr dirty="0"/>
          </a:p>
        </p:txBody>
      </p:sp>
      <p:sp>
        <p:nvSpPr>
          <p:cNvPr id="94" name="Google Shape;94;p10"/>
          <p:cNvSpPr txBox="1">
            <a:spLocks noGrp="1"/>
          </p:cNvSpPr>
          <p:nvPr>
            <p:ph type="title"/>
          </p:nvPr>
        </p:nvSpPr>
        <p:spPr>
          <a:xfrm>
            <a:off x="354650" y="292625"/>
            <a:ext cx="8434800" cy="393600"/>
          </a:xfrm>
          <a:prstGeom prst="rect">
            <a:avLst/>
          </a:prstGeom>
        </p:spPr>
        <p:txBody>
          <a:bodyPr spcFirstLastPara="1" wrap="square" lIns="0" tIns="91425" rIns="0" bIns="91425" anchor="t" anchorCtr="0">
            <a:noAutofit/>
          </a:bodyPr>
          <a:lstStyle>
            <a:lvl1pPr lvl="0" rtl="0">
              <a:spcBef>
                <a:spcPts val="0"/>
              </a:spcBef>
              <a:spcAft>
                <a:spcPts val="0"/>
              </a:spcAft>
              <a:buClr>
                <a:srgbClr val="FFFFFF"/>
              </a:buClr>
              <a:buSzPts val="1900"/>
              <a:buNone/>
              <a:defRPr>
                <a:solidFill>
                  <a:srgbClr val="FFFFFF"/>
                </a:solidFill>
                <a:latin typeface="Avenir Next LT Pro" panose="020B0504020202020204" pitchFamily="34" charset="0"/>
              </a:defRPr>
            </a:lvl1pPr>
            <a:lvl2pPr lvl="1" rtl="0">
              <a:spcBef>
                <a:spcPts val="0"/>
              </a:spcBef>
              <a:spcAft>
                <a:spcPts val="0"/>
              </a:spcAft>
              <a:buSzPts val="1900"/>
              <a:buNone/>
              <a:defRPr/>
            </a:lvl2pPr>
            <a:lvl3pPr lvl="2" rtl="0">
              <a:spcBef>
                <a:spcPts val="0"/>
              </a:spcBef>
              <a:spcAft>
                <a:spcPts val="0"/>
              </a:spcAft>
              <a:buSzPts val="1900"/>
              <a:buNone/>
              <a:defRPr/>
            </a:lvl3pPr>
            <a:lvl4pPr lvl="3" rtl="0">
              <a:spcBef>
                <a:spcPts val="0"/>
              </a:spcBef>
              <a:spcAft>
                <a:spcPts val="0"/>
              </a:spcAft>
              <a:buSzPts val="1900"/>
              <a:buNone/>
              <a:defRPr/>
            </a:lvl4pPr>
            <a:lvl5pPr lvl="4" rtl="0">
              <a:spcBef>
                <a:spcPts val="0"/>
              </a:spcBef>
              <a:spcAft>
                <a:spcPts val="0"/>
              </a:spcAft>
              <a:buSzPts val="1900"/>
              <a:buNone/>
              <a:defRPr/>
            </a:lvl5pPr>
            <a:lvl6pPr lvl="5" rtl="0">
              <a:spcBef>
                <a:spcPts val="0"/>
              </a:spcBef>
              <a:spcAft>
                <a:spcPts val="0"/>
              </a:spcAft>
              <a:buSzPts val="1900"/>
              <a:buNone/>
              <a:defRPr/>
            </a:lvl6pPr>
            <a:lvl7pPr lvl="6" rtl="0">
              <a:spcBef>
                <a:spcPts val="0"/>
              </a:spcBef>
              <a:spcAft>
                <a:spcPts val="0"/>
              </a:spcAft>
              <a:buSzPts val="1900"/>
              <a:buNone/>
              <a:defRPr/>
            </a:lvl7pPr>
            <a:lvl8pPr lvl="7" rtl="0">
              <a:spcBef>
                <a:spcPts val="0"/>
              </a:spcBef>
              <a:spcAft>
                <a:spcPts val="0"/>
              </a:spcAft>
              <a:buSzPts val="1900"/>
              <a:buNone/>
              <a:defRPr/>
            </a:lvl8pPr>
            <a:lvl9pPr lvl="8" rtl="0">
              <a:spcBef>
                <a:spcPts val="0"/>
              </a:spcBef>
              <a:spcAft>
                <a:spcPts val="0"/>
              </a:spcAft>
              <a:buSzPts val="1900"/>
              <a:buNone/>
              <a:defRPr/>
            </a:lvl9pPr>
          </a:lstStyle>
          <a:p>
            <a:endParaRPr dirty="0"/>
          </a:p>
        </p:txBody>
      </p:sp>
      <p:pic>
        <p:nvPicPr>
          <p:cNvPr id="95" name="Google Shape;95;p10"/>
          <p:cNvPicPr preferRelativeResize="0"/>
          <p:nvPr/>
        </p:nvPicPr>
        <p:blipFill>
          <a:blip r:embed="rId2">
            <a:alphaModFix/>
          </a:blip>
          <a:stretch>
            <a:fillRect/>
          </a:stretch>
        </p:blipFill>
        <p:spPr>
          <a:xfrm>
            <a:off x="0" y="0"/>
            <a:ext cx="354650" cy="355959"/>
          </a:xfrm>
          <a:prstGeom prst="rect">
            <a:avLst/>
          </a:prstGeom>
          <a:noFill/>
          <a:ln>
            <a:noFill/>
          </a:ln>
        </p:spPr>
      </p:pic>
      <p:sp>
        <p:nvSpPr>
          <p:cNvPr id="9" name="Slide Number Placeholder 1">
            <a:extLst>
              <a:ext uri="{FF2B5EF4-FFF2-40B4-BE49-F238E27FC236}">
                <a16:creationId xmlns:a16="http://schemas.microsoft.com/office/drawing/2014/main" id="{000BDBC4-3F02-409D-A9BB-6FD11DAF8DC4}"/>
              </a:ext>
            </a:extLst>
          </p:cNvPr>
          <p:cNvSpPr txBox="1">
            <a:spLocks/>
          </p:cNvSpPr>
          <p:nvPr userDrawn="1"/>
        </p:nvSpPr>
        <p:spPr>
          <a:xfrm>
            <a:off x="6732050" y="4809373"/>
            <a:ext cx="2057400" cy="274637"/>
          </a:xfrm>
          <a:prstGeom prst="rect">
            <a:avLst/>
          </a:prstGeom>
        </p:spPr>
        <p:txBody>
          <a:bodyPr vert="horz" lIns="0" tIns="45720" rIns="0" bIns="45720" rtlCol="0" anchor="ctr"/>
          <a:lstStyle>
            <a:defPPr marR="0" lvl="0" algn="l" rtl="0">
              <a:lnSpc>
                <a:spcPct val="100000"/>
              </a:lnSpc>
              <a:spcBef>
                <a:spcPts val="0"/>
              </a:spcBef>
              <a:spcAft>
                <a:spcPts val="0"/>
              </a:spcAft>
            </a:defPPr>
            <a:lvl1pPr marR="0" lvl="0" algn="r" rtl="0">
              <a:lnSpc>
                <a:spcPct val="100000"/>
              </a:lnSpc>
              <a:spcBef>
                <a:spcPts val="0"/>
              </a:spcBef>
              <a:spcAft>
                <a:spcPts val="0"/>
              </a:spcAft>
              <a:buClr>
                <a:srgbClr val="000000"/>
              </a:buClr>
              <a:buFont typeface="Arial"/>
              <a:defRPr sz="1000" b="0" i="0" u="none" strike="noStrike" cap="none">
                <a:solidFill>
                  <a:schemeClr val="bg1"/>
                </a:solidFill>
                <a:latin typeface="Avenir Next LT Pro" panose="020B0504020202020204" pitchFamily="34" charset="0"/>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fld id="{8B2E2F79-BC7F-4BB1-9203-38C79639CA91}" type="slidenum">
              <a:rPr lang="en-PH" smtClean="0">
                <a:solidFill>
                  <a:schemeClr val="bg1"/>
                </a:solidFill>
              </a:rPr>
              <a:pPr/>
              <a:t>‹#›</a:t>
            </a:fld>
            <a:endParaRPr lang="en-PH" dirty="0">
              <a:solidFill>
                <a:schemeClr val="bg1"/>
              </a:solidFill>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Inside - White blank" type="blank">
  <p:cSld name="BLANK">
    <p:spTree>
      <p:nvGrpSpPr>
        <p:cNvPr id="1" name="Shape 96"/>
        <p:cNvGrpSpPr/>
        <p:nvPr/>
      </p:nvGrpSpPr>
      <p:grpSpPr>
        <a:xfrm>
          <a:off x="0" y="0"/>
          <a:ext cx="0" cy="0"/>
          <a:chOff x="0" y="0"/>
          <a:chExt cx="0" cy="0"/>
        </a:xfrm>
      </p:grpSpPr>
      <p:sp>
        <p:nvSpPr>
          <p:cNvPr id="98" name="Google Shape;98;p11"/>
          <p:cNvSpPr/>
          <p:nvPr/>
        </p:nvSpPr>
        <p:spPr>
          <a:xfrm>
            <a:off x="354650" y="4966350"/>
            <a:ext cx="5064000" cy="184800"/>
          </a:xfrm>
          <a:prstGeom prst="rect">
            <a:avLst/>
          </a:prstGeom>
          <a:noFill/>
          <a:ln>
            <a:noFill/>
          </a:ln>
        </p:spPr>
        <p:txBody>
          <a:bodyPr spcFirstLastPara="1" wrap="square" lIns="0" tIns="45700" rIns="0" bIns="45700" anchor="t" anchorCtr="0">
            <a:noAutofit/>
          </a:bodyPr>
          <a:lstStyle/>
          <a:p>
            <a:pPr marL="0" marR="0" lvl="0" indent="0" algn="l" rtl="0">
              <a:lnSpc>
                <a:spcPct val="100000"/>
              </a:lnSpc>
              <a:spcBef>
                <a:spcPts val="0"/>
              </a:spcBef>
              <a:spcAft>
                <a:spcPts val="0"/>
              </a:spcAft>
              <a:buClr>
                <a:srgbClr val="000000"/>
              </a:buClr>
              <a:buSzPts val="600"/>
              <a:buFont typeface="Arial"/>
              <a:buNone/>
            </a:pPr>
            <a:r>
              <a:rPr lang="en" sz="500" dirty="0">
                <a:solidFill>
                  <a:srgbClr val="888888"/>
                </a:solidFill>
                <a:latin typeface="Montserrat" panose="00000500000000000000" pitchFamily="2" charset="0"/>
                <a:ea typeface="Montserrat Light"/>
                <a:cs typeface="Montserrat Light"/>
                <a:sym typeface="Montserrat Light"/>
              </a:rPr>
              <a:t>© 2021 </a:t>
            </a:r>
            <a:r>
              <a:rPr lang="en-GB" sz="500" dirty="0">
                <a:solidFill>
                  <a:srgbClr val="888888"/>
                </a:solidFill>
                <a:latin typeface="Montserrat" panose="00000500000000000000" pitchFamily="2" charset="0"/>
                <a:ea typeface="Montserrat Light"/>
                <a:cs typeface="Montserrat Light"/>
                <a:sym typeface="Montserrat Light"/>
              </a:rPr>
              <a:t>NielsenIQ</a:t>
            </a:r>
            <a:r>
              <a:rPr lang="en" sz="500" dirty="0">
                <a:solidFill>
                  <a:srgbClr val="888888"/>
                </a:solidFill>
                <a:latin typeface="Montserrat" panose="00000500000000000000" pitchFamily="2" charset="0"/>
                <a:ea typeface="Montserrat Light"/>
                <a:cs typeface="Montserrat Light"/>
                <a:sym typeface="Montserrat Light"/>
              </a:rPr>
              <a:t> Consumer LLC. All Rights Reserved.</a:t>
            </a:r>
            <a:endParaRPr sz="500" i="0" u="none" strike="noStrike" cap="none" dirty="0">
              <a:solidFill>
                <a:srgbClr val="888888"/>
              </a:solidFill>
              <a:latin typeface="Montserrat" panose="00000500000000000000" pitchFamily="2" charset="0"/>
              <a:ea typeface="Montserrat Light"/>
              <a:cs typeface="Montserrat Light"/>
              <a:sym typeface="Montserrat Light"/>
            </a:endParaRPr>
          </a:p>
        </p:txBody>
      </p:sp>
      <p:sp>
        <p:nvSpPr>
          <p:cNvPr id="99" name="Google Shape;99;p11"/>
          <p:cNvSpPr txBox="1">
            <a:spLocks noGrp="1"/>
          </p:cNvSpPr>
          <p:nvPr>
            <p:ph type="subTitle" idx="1"/>
          </p:nvPr>
        </p:nvSpPr>
        <p:spPr>
          <a:xfrm>
            <a:off x="354550" y="4779743"/>
            <a:ext cx="8159100" cy="184800"/>
          </a:xfrm>
          <a:prstGeom prst="rect">
            <a:avLst/>
          </a:prstGeom>
        </p:spPr>
        <p:txBody>
          <a:bodyPr spcFirstLastPara="1" wrap="square" lIns="0" tIns="91425" rIns="0" bIns="91425" anchor="b" anchorCtr="0">
            <a:noAutofit/>
          </a:bodyPr>
          <a:lstStyle>
            <a:lvl1pPr marL="0" lvl="0" indent="0" rtl="0">
              <a:lnSpc>
                <a:spcPct val="100000"/>
              </a:lnSpc>
              <a:spcBef>
                <a:spcPts val="0"/>
              </a:spcBef>
              <a:spcAft>
                <a:spcPts val="0"/>
              </a:spcAft>
              <a:buClr>
                <a:schemeClr val="accent5"/>
              </a:buClr>
              <a:buSzPts val="600"/>
              <a:buNone/>
              <a:defRPr sz="600">
                <a:solidFill>
                  <a:schemeClr val="accent5"/>
                </a:solidFill>
                <a:latin typeface="Montserrat" panose="00000500000000000000" pitchFamily="2" charset="0"/>
              </a:defRPr>
            </a:lvl1pPr>
            <a:lvl2pPr lvl="1" rtl="0">
              <a:lnSpc>
                <a:spcPct val="100000"/>
              </a:lnSpc>
              <a:spcBef>
                <a:spcPts val="0"/>
              </a:spcBef>
              <a:spcAft>
                <a:spcPts val="0"/>
              </a:spcAft>
              <a:buClr>
                <a:schemeClr val="accent5"/>
              </a:buClr>
              <a:buSzPts val="600"/>
              <a:buNone/>
              <a:defRPr sz="600">
                <a:solidFill>
                  <a:schemeClr val="accent5"/>
                </a:solidFill>
              </a:defRPr>
            </a:lvl2pPr>
            <a:lvl3pPr lvl="2" rtl="0">
              <a:lnSpc>
                <a:spcPct val="100000"/>
              </a:lnSpc>
              <a:spcBef>
                <a:spcPts val="0"/>
              </a:spcBef>
              <a:spcAft>
                <a:spcPts val="0"/>
              </a:spcAft>
              <a:buClr>
                <a:schemeClr val="accent5"/>
              </a:buClr>
              <a:buSzPts val="600"/>
              <a:buNone/>
              <a:defRPr sz="600">
                <a:solidFill>
                  <a:schemeClr val="accent5"/>
                </a:solidFill>
              </a:defRPr>
            </a:lvl3pPr>
            <a:lvl4pPr lvl="3" rtl="0">
              <a:lnSpc>
                <a:spcPct val="100000"/>
              </a:lnSpc>
              <a:spcBef>
                <a:spcPts val="0"/>
              </a:spcBef>
              <a:spcAft>
                <a:spcPts val="0"/>
              </a:spcAft>
              <a:buClr>
                <a:schemeClr val="accent5"/>
              </a:buClr>
              <a:buSzPts val="600"/>
              <a:buNone/>
              <a:defRPr sz="600">
                <a:solidFill>
                  <a:schemeClr val="accent5"/>
                </a:solidFill>
              </a:defRPr>
            </a:lvl4pPr>
            <a:lvl5pPr lvl="4" rtl="0">
              <a:lnSpc>
                <a:spcPct val="100000"/>
              </a:lnSpc>
              <a:spcBef>
                <a:spcPts val="0"/>
              </a:spcBef>
              <a:spcAft>
                <a:spcPts val="0"/>
              </a:spcAft>
              <a:buClr>
                <a:schemeClr val="accent5"/>
              </a:buClr>
              <a:buSzPts val="600"/>
              <a:buNone/>
              <a:defRPr sz="600">
                <a:solidFill>
                  <a:schemeClr val="accent5"/>
                </a:solidFill>
              </a:defRPr>
            </a:lvl5pPr>
            <a:lvl6pPr lvl="5" rtl="0">
              <a:lnSpc>
                <a:spcPct val="100000"/>
              </a:lnSpc>
              <a:spcBef>
                <a:spcPts val="0"/>
              </a:spcBef>
              <a:spcAft>
                <a:spcPts val="0"/>
              </a:spcAft>
              <a:buClr>
                <a:schemeClr val="accent5"/>
              </a:buClr>
              <a:buSzPts val="600"/>
              <a:buNone/>
              <a:defRPr sz="600">
                <a:solidFill>
                  <a:schemeClr val="accent5"/>
                </a:solidFill>
              </a:defRPr>
            </a:lvl6pPr>
            <a:lvl7pPr lvl="6" rtl="0">
              <a:lnSpc>
                <a:spcPct val="100000"/>
              </a:lnSpc>
              <a:spcBef>
                <a:spcPts val="0"/>
              </a:spcBef>
              <a:spcAft>
                <a:spcPts val="0"/>
              </a:spcAft>
              <a:buClr>
                <a:schemeClr val="accent5"/>
              </a:buClr>
              <a:buSzPts val="600"/>
              <a:buNone/>
              <a:defRPr sz="600">
                <a:solidFill>
                  <a:schemeClr val="accent5"/>
                </a:solidFill>
              </a:defRPr>
            </a:lvl7pPr>
            <a:lvl8pPr lvl="7" rtl="0">
              <a:lnSpc>
                <a:spcPct val="100000"/>
              </a:lnSpc>
              <a:spcBef>
                <a:spcPts val="0"/>
              </a:spcBef>
              <a:spcAft>
                <a:spcPts val="0"/>
              </a:spcAft>
              <a:buClr>
                <a:schemeClr val="accent5"/>
              </a:buClr>
              <a:buSzPts val="600"/>
              <a:buNone/>
              <a:defRPr sz="600">
                <a:solidFill>
                  <a:schemeClr val="accent5"/>
                </a:solidFill>
              </a:defRPr>
            </a:lvl8pPr>
            <a:lvl9pPr lvl="8" rtl="0">
              <a:lnSpc>
                <a:spcPct val="100000"/>
              </a:lnSpc>
              <a:spcBef>
                <a:spcPts val="0"/>
              </a:spcBef>
              <a:spcAft>
                <a:spcPts val="0"/>
              </a:spcAft>
              <a:buClr>
                <a:schemeClr val="accent5"/>
              </a:buClr>
              <a:buSzPts val="600"/>
              <a:buNone/>
              <a:defRPr sz="600">
                <a:solidFill>
                  <a:schemeClr val="accent5"/>
                </a:solidFill>
              </a:defRPr>
            </a:lvl9pPr>
          </a:lstStyle>
          <a:p>
            <a:endParaRPr dirty="0"/>
          </a:p>
        </p:txBody>
      </p:sp>
      <p:pic>
        <p:nvPicPr>
          <p:cNvPr id="100" name="Google Shape;100;p11"/>
          <p:cNvPicPr preferRelativeResize="0"/>
          <p:nvPr/>
        </p:nvPicPr>
        <p:blipFill>
          <a:blip r:embed="rId2">
            <a:alphaModFix/>
          </a:blip>
          <a:stretch>
            <a:fillRect/>
          </a:stretch>
        </p:blipFill>
        <p:spPr>
          <a:xfrm>
            <a:off x="0" y="0"/>
            <a:ext cx="354650" cy="355959"/>
          </a:xfrm>
          <a:prstGeom prst="rect">
            <a:avLst/>
          </a:prstGeom>
          <a:noFill/>
          <a:ln>
            <a:noFill/>
          </a:ln>
        </p:spPr>
      </p:pic>
      <p:sp>
        <p:nvSpPr>
          <p:cNvPr id="6" name="Slide Number Placeholder 1">
            <a:extLst>
              <a:ext uri="{FF2B5EF4-FFF2-40B4-BE49-F238E27FC236}">
                <a16:creationId xmlns:a16="http://schemas.microsoft.com/office/drawing/2014/main" id="{33E4119A-B785-460B-BC0C-F9FD211E8203}"/>
              </a:ext>
            </a:extLst>
          </p:cNvPr>
          <p:cNvSpPr txBox="1">
            <a:spLocks/>
          </p:cNvSpPr>
          <p:nvPr userDrawn="1"/>
        </p:nvSpPr>
        <p:spPr>
          <a:xfrm>
            <a:off x="6732050" y="4809373"/>
            <a:ext cx="2057400" cy="274637"/>
          </a:xfrm>
          <a:prstGeom prst="rect">
            <a:avLst/>
          </a:prstGeom>
        </p:spPr>
        <p:txBody>
          <a:bodyPr vert="horz" lIns="0" tIns="45720" rIns="0" bIns="45720" rtlCol="0" anchor="ctr"/>
          <a:lstStyle>
            <a:defPPr marR="0" lvl="0" algn="l" rtl="0">
              <a:lnSpc>
                <a:spcPct val="100000"/>
              </a:lnSpc>
              <a:spcBef>
                <a:spcPts val="0"/>
              </a:spcBef>
              <a:spcAft>
                <a:spcPts val="0"/>
              </a:spcAft>
            </a:defPPr>
            <a:lvl1pPr marR="0" lvl="0" algn="r" rtl="0">
              <a:lnSpc>
                <a:spcPct val="100000"/>
              </a:lnSpc>
              <a:spcBef>
                <a:spcPts val="0"/>
              </a:spcBef>
              <a:spcAft>
                <a:spcPts val="0"/>
              </a:spcAft>
              <a:buClr>
                <a:srgbClr val="000000"/>
              </a:buClr>
              <a:buFont typeface="Arial"/>
              <a:defRPr sz="1000" b="0" i="0" u="none" strike="noStrike" cap="none">
                <a:solidFill>
                  <a:schemeClr val="bg1"/>
                </a:solidFill>
                <a:latin typeface="Avenir Next LT Pro" panose="020B0504020202020204" pitchFamily="34" charset="0"/>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fld id="{8B2E2F79-BC7F-4BB1-9203-38C79639CA91}" type="slidenum">
              <a:rPr lang="en-PH" smtClean="0">
                <a:solidFill>
                  <a:schemeClr val="tx1"/>
                </a:solidFill>
              </a:rPr>
              <a:pPr/>
              <a:t>‹#›</a:t>
            </a:fld>
            <a:endParaRPr lang="en-PH" dirty="0">
              <a:solidFill>
                <a:schemeClr val="tx1"/>
              </a:solidFill>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Inside - White/grey right">
  <p:cSld name="BLANK_2_4">
    <p:bg>
      <p:bgPr>
        <a:solidFill>
          <a:srgbClr val="FFFFFF"/>
        </a:solidFill>
        <a:effectLst/>
      </p:bgPr>
    </p:bg>
    <p:spTree>
      <p:nvGrpSpPr>
        <p:cNvPr id="1" name="Shape 115"/>
        <p:cNvGrpSpPr/>
        <p:nvPr/>
      </p:nvGrpSpPr>
      <p:grpSpPr>
        <a:xfrm>
          <a:off x="0" y="0"/>
          <a:ext cx="0" cy="0"/>
          <a:chOff x="0" y="0"/>
          <a:chExt cx="0" cy="0"/>
        </a:xfrm>
      </p:grpSpPr>
      <p:sp>
        <p:nvSpPr>
          <p:cNvPr id="116" name="Google Shape;116;p14"/>
          <p:cNvSpPr/>
          <p:nvPr/>
        </p:nvSpPr>
        <p:spPr>
          <a:xfrm>
            <a:off x="3007550" y="-13750"/>
            <a:ext cx="6139500" cy="5172600"/>
          </a:xfrm>
          <a:prstGeom prst="rect">
            <a:avLst/>
          </a:pr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7" name="Google Shape;117;p14"/>
          <p:cNvSpPr/>
          <p:nvPr/>
        </p:nvSpPr>
        <p:spPr>
          <a:xfrm>
            <a:off x="0" y="50"/>
            <a:ext cx="5107500" cy="5158800"/>
          </a:xfrm>
          <a:prstGeom prst="rtTriangle">
            <a:avLst/>
          </a:pr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8" name="Google Shape;118;p14"/>
          <p:cNvSpPr/>
          <p:nvPr/>
        </p:nvSpPr>
        <p:spPr>
          <a:xfrm>
            <a:off x="354650" y="4966350"/>
            <a:ext cx="5064000" cy="184800"/>
          </a:xfrm>
          <a:prstGeom prst="rect">
            <a:avLst/>
          </a:prstGeom>
          <a:noFill/>
          <a:ln>
            <a:noFill/>
          </a:ln>
        </p:spPr>
        <p:txBody>
          <a:bodyPr spcFirstLastPara="1" wrap="square" lIns="0" tIns="45700" rIns="0" bIns="45700" anchor="t" anchorCtr="0">
            <a:noAutofit/>
          </a:bodyPr>
          <a:lstStyle/>
          <a:p>
            <a:pPr marL="0" marR="0" lvl="0" indent="0" algn="l" rtl="0">
              <a:lnSpc>
                <a:spcPct val="100000"/>
              </a:lnSpc>
              <a:spcBef>
                <a:spcPts val="0"/>
              </a:spcBef>
              <a:spcAft>
                <a:spcPts val="0"/>
              </a:spcAft>
              <a:buClr>
                <a:srgbClr val="000000"/>
              </a:buClr>
              <a:buSzPts val="600"/>
              <a:buFont typeface="Arial"/>
              <a:buNone/>
            </a:pPr>
            <a:r>
              <a:rPr lang="en" sz="500" dirty="0">
                <a:solidFill>
                  <a:srgbClr val="888888"/>
                </a:solidFill>
                <a:latin typeface="Montserrat" panose="00000500000000000000" pitchFamily="2" charset="0"/>
                <a:ea typeface="Montserrat Light"/>
                <a:cs typeface="Montserrat Light"/>
                <a:sym typeface="Montserrat Light"/>
              </a:rPr>
              <a:t>© 2022 </a:t>
            </a:r>
            <a:r>
              <a:rPr lang="en-GB" sz="500" dirty="0">
                <a:solidFill>
                  <a:srgbClr val="888888"/>
                </a:solidFill>
                <a:latin typeface="Montserrat" panose="00000500000000000000" pitchFamily="2" charset="0"/>
                <a:ea typeface="Montserrat Light"/>
                <a:cs typeface="Montserrat Light"/>
                <a:sym typeface="Montserrat Light"/>
              </a:rPr>
              <a:t>NielsenIQ</a:t>
            </a:r>
            <a:r>
              <a:rPr lang="en" sz="500" dirty="0">
                <a:solidFill>
                  <a:srgbClr val="888888"/>
                </a:solidFill>
                <a:latin typeface="Montserrat" panose="00000500000000000000" pitchFamily="2" charset="0"/>
                <a:ea typeface="Montserrat Light"/>
                <a:cs typeface="Montserrat Light"/>
                <a:sym typeface="Montserrat Light"/>
              </a:rPr>
              <a:t> Consumer LLC. All Rights Reserved.</a:t>
            </a:r>
            <a:endParaRPr sz="500" i="0" u="none" strike="noStrike" cap="none" dirty="0">
              <a:solidFill>
                <a:srgbClr val="888888"/>
              </a:solidFill>
              <a:latin typeface="Montserrat" panose="00000500000000000000" pitchFamily="2" charset="0"/>
              <a:ea typeface="Montserrat Light"/>
              <a:cs typeface="Montserrat Light"/>
              <a:sym typeface="Montserrat Light"/>
            </a:endParaRPr>
          </a:p>
        </p:txBody>
      </p:sp>
      <p:sp>
        <p:nvSpPr>
          <p:cNvPr id="119" name="Google Shape;119;p14"/>
          <p:cNvSpPr txBox="1">
            <a:spLocks noGrp="1"/>
          </p:cNvSpPr>
          <p:nvPr>
            <p:ph type="title"/>
          </p:nvPr>
        </p:nvSpPr>
        <p:spPr>
          <a:xfrm>
            <a:off x="354650" y="292625"/>
            <a:ext cx="2026500" cy="1174200"/>
          </a:xfrm>
          <a:prstGeom prst="rect">
            <a:avLst/>
          </a:prstGeom>
        </p:spPr>
        <p:txBody>
          <a:bodyPr spcFirstLastPara="1" wrap="square" lIns="0" tIns="91425" rIns="0" bIns="91425" anchor="t" anchorCtr="0">
            <a:noAutofit/>
          </a:bodyPr>
          <a:lstStyle>
            <a:lvl1pPr lvl="0" rtl="0">
              <a:spcBef>
                <a:spcPts val="0"/>
              </a:spcBef>
              <a:spcAft>
                <a:spcPts val="0"/>
              </a:spcAft>
              <a:buSzPts val="1900"/>
              <a:buNone/>
              <a:defRPr>
                <a:latin typeface="Montserrat" panose="00000500000000000000" pitchFamily="2" charset="0"/>
              </a:defRPr>
            </a:lvl1pPr>
            <a:lvl2pPr lvl="1" rtl="0">
              <a:spcBef>
                <a:spcPts val="0"/>
              </a:spcBef>
              <a:spcAft>
                <a:spcPts val="0"/>
              </a:spcAft>
              <a:buSzPts val="1900"/>
              <a:buNone/>
              <a:defRPr/>
            </a:lvl2pPr>
            <a:lvl3pPr lvl="2" rtl="0">
              <a:spcBef>
                <a:spcPts val="0"/>
              </a:spcBef>
              <a:spcAft>
                <a:spcPts val="0"/>
              </a:spcAft>
              <a:buSzPts val="1900"/>
              <a:buNone/>
              <a:defRPr/>
            </a:lvl3pPr>
            <a:lvl4pPr lvl="3" rtl="0">
              <a:spcBef>
                <a:spcPts val="0"/>
              </a:spcBef>
              <a:spcAft>
                <a:spcPts val="0"/>
              </a:spcAft>
              <a:buSzPts val="1900"/>
              <a:buNone/>
              <a:defRPr/>
            </a:lvl4pPr>
            <a:lvl5pPr lvl="4" rtl="0">
              <a:spcBef>
                <a:spcPts val="0"/>
              </a:spcBef>
              <a:spcAft>
                <a:spcPts val="0"/>
              </a:spcAft>
              <a:buSzPts val="1900"/>
              <a:buNone/>
              <a:defRPr/>
            </a:lvl5pPr>
            <a:lvl6pPr lvl="5" rtl="0">
              <a:spcBef>
                <a:spcPts val="0"/>
              </a:spcBef>
              <a:spcAft>
                <a:spcPts val="0"/>
              </a:spcAft>
              <a:buSzPts val="1900"/>
              <a:buNone/>
              <a:defRPr/>
            </a:lvl6pPr>
            <a:lvl7pPr lvl="6" rtl="0">
              <a:spcBef>
                <a:spcPts val="0"/>
              </a:spcBef>
              <a:spcAft>
                <a:spcPts val="0"/>
              </a:spcAft>
              <a:buSzPts val="1900"/>
              <a:buNone/>
              <a:defRPr/>
            </a:lvl7pPr>
            <a:lvl8pPr lvl="7" rtl="0">
              <a:spcBef>
                <a:spcPts val="0"/>
              </a:spcBef>
              <a:spcAft>
                <a:spcPts val="0"/>
              </a:spcAft>
              <a:buSzPts val="1900"/>
              <a:buNone/>
              <a:defRPr/>
            </a:lvl8pPr>
            <a:lvl9pPr lvl="8" rtl="0">
              <a:spcBef>
                <a:spcPts val="0"/>
              </a:spcBef>
              <a:spcAft>
                <a:spcPts val="0"/>
              </a:spcAft>
              <a:buSzPts val="1900"/>
              <a:buNone/>
              <a:defRPr/>
            </a:lvl9pPr>
          </a:lstStyle>
          <a:p>
            <a:endParaRPr dirty="0"/>
          </a:p>
        </p:txBody>
      </p:sp>
      <p:sp>
        <p:nvSpPr>
          <p:cNvPr id="120" name="Google Shape;120;p14"/>
          <p:cNvSpPr txBox="1">
            <a:spLocks noGrp="1"/>
          </p:cNvSpPr>
          <p:nvPr>
            <p:ph type="subTitle" idx="1"/>
          </p:nvPr>
        </p:nvSpPr>
        <p:spPr>
          <a:xfrm>
            <a:off x="354650" y="4857012"/>
            <a:ext cx="8159100" cy="184800"/>
          </a:xfrm>
          <a:prstGeom prst="rect">
            <a:avLst/>
          </a:prstGeom>
        </p:spPr>
        <p:txBody>
          <a:bodyPr spcFirstLastPara="1" wrap="square" lIns="0" tIns="91425" rIns="0" bIns="91425" anchor="b" anchorCtr="0">
            <a:noAutofit/>
          </a:bodyPr>
          <a:lstStyle>
            <a:lvl1pPr marL="0" lvl="0" indent="0" rtl="0">
              <a:lnSpc>
                <a:spcPct val="100000"/>
              </a:lnSpc>
              <a:spcBef>
                <a:spcPts val="0"/>
              </a:spcBef>
              <a:spcAft>
                <a:spcPts val="0"/>
              </a:spcAft>
              <a:buClr>
                <a:schemeClr val="accent5"/>
              </a:buClr>
              <a:buSzPts val="600"/>
              <a:buNone/>
              <a:defRPr sz="600">
                <a:solidFill>
                  <a:schemeClr val="accent5"/>
                </a:solidFill>
                <a:latin typeface="Montserrat" panose="00000500000000000000" pitchFamily="2" charset="0"/>
              </a:defRPr>
            </a:lvl1pPr>
            <a:lvl2pPr lvl="1" rtl="0">
              <a:lnSpc>
                <a:spcPct val="100000"/>
              </a:lnSpc>
              <a:spcBef>
                <a:spcPts val="0"/>
              </a:spcBef>
              <a:spcAft>
                <a:spcPts val="0"/>
              </a:spcAft>
              <a:buClr>
                <a:schemeClr val="accent5"/>
              </a:buClr>
              <a:buSzPts val="600"/>
              <a:buNone/>
              <a:defRPr sz="600">
                <a:solidFill>
                  <a:schemeClr val="accent5"/>
                </a:solidFill>
              </a:defRPr>
            </a:lvl2pPr>
            <a:lvl3pPr lvl="2" rtl="0">
              <a:lnSpc>
                <a:spcPct val="100000"/>
              </a:lnSpc>
              <a:spcBef>
                <a:spcPts val="0"/>
              </a:spcBef>
              <a:spcAft>
                <a:spcPts val="0"/>
              </a:spcAft>
              <a:buClr>
                <a:schemeClr val="accent5"/>
              </a:buClr>
              <a:buSzPts val="600"/>
              <a:buNone/>
              <a:defRPr sz="600">
                <a:solidFill>
                  <a:schemeClr val="accent5"/>
                </a:solidFill>
              </a:defRPr>
            </a:lvl3pPr>
            <a:lvl4pPr lvl="3" rtl="0">
              <a:lnSpc>
                <a:spcPct val="100000"/>
              </a:lnSpc>
              <a:spcBef>
                <a:spcPts val="0"/>
              </a:spcBef>
              <a:spcAft>
                <a:spcPts val="0"/>
              </a:spcAft>
              <a:buClr>
                <a:schemeClr val="accent5"/>
              </a:buClr>
              <a:buSzPts val="600"/>
              <a:buNone/>
              <a:defRPr sz="600">
                <a:solidFill>
                  <a:schemeClr val="accent5"/>
                </a:solidFill>
              </a:defRPr>
            </a:lvl4pPr>
            <a:lvl5pPr lvl="4" rtl="0">
              <a:lnSpc>
                <a:spcPct val="100000"/>
              </a:lnSpc>
              <a:spcBef>
                <a:spcPts val="0"/>
              </a:spcBef>
              <a:spcAft>
                <a:spcPts val="0"/>
              </a:spcAft>
              <a:buClr>
                <a:schemeClr val="accent5"/>
              </a:buClr>
              <a:buSzPts val="600"/>
              <a:buNone/>
              <a:defRPr sz="600">
                <a:solidFill>
                  <a:schemeClr val="accent5"/>
                </a:solidFill>
              </a:defRPr>
            </a:lvl5pPr>
            <a:lvl6pPr lvl="5" rtl="0">
              <a:lnSpc>
                <a:spcPct val="100000"/>
              </a:lnSpc>
              <a:spcBef>
                <a:spcPts val="0"/>
              </a:spcBef>
              <a:spcAft>
                <a:spcPts val="0"/>
              </a:spcAft>
              <a:buClr>
                <a:schemeClr val="accent5"/>
              </a:buClr>
              <a:buSzPts val="600"/>
              <a:buNone/>
              <a:defRPr sz="600">
                <a:solidFill>
                  <a:schemeClr val="accent5"/>
                </a:solidFill>
              </a:defRPr>
            </a:lvl6pPr>
            <a:lvl7pPr lvl="6" rtl="0">
              <a:lnSpc>
                <a:spcPct val="100000"/>
              </a:lnSpc>
              <a:spcBef>
                <a:spcPts val="0"/>
              </a:spcBef>
              <a:spcAft>
                <a:spcPts val="0"/>
              </a:spcAft>
              <a:buClr>
                <a:schemeClr val="accent5"/>
              </a:buClr>
              <a:buSzPts val="600"/>
              <a:buNone/>
              <a:defRPr sz="600">
                <a:solidFill>
                  <a:schemeClr val="accent5"/>
                </a:solidFill>
              </a:defRPr>
            </a:lvl7pPr>
            <a:lvl8pPr lvl="7" rtl="0">
              <a:lnSpc>
                <a:spcPct val="100000"/>
              </a:lnSpc>
              <a:spcBef>
                <a:spcPts val="0"/>
              </a:spcBef>
              <a:spcAft>
                <a:spcPts val="0"/>
              </a:spcAft>
              <a:buClr>
                <a:schemeClr val="accent5"/>
              </a:buClr>
              <a:buSzPts val="600"/>
              <a:buNone/>
              <a:defRPr sz="600">
                <a:solidFill>
                  <a:schemeClr val="accent5"/>
                </a:solidFill>
              </a:defRPr>
            </a:lvl8pPr>
            <a:lvl9pPr lvl="8" rtl="0">
              <a:lnSpc>
                <a:spcPct val="100000"/>
              </a:lnSpc>
              <a:spcBef>
                <a:spcPts val="0"/>
              </a:spcBef>
              <a:spcAft>
                <a:spcPts val="0"/>
              </a:spcAft>
              <a:buClr>
                <a:schemeClr val="accent5"/>
              </a:buClr>
              <a:buSzPts val="600"/>
              <a:buNone/>
              <a:defRPr sz="600">
                <a:solidFill>
                  <a:schemeClr val="accent5"/>
                </a:solidFill>
              </a:defRPr>
            </a:lvl9pPr>
          </a:lstStyle>
          <a:p>
            <a:endParaRPr dirty="0"/>
          </a:p>
        </p:txBody>
      </p:sp>
      <p:pic>
        <p:nvPicPr>
          <p:cNvPr id="121" name="Google Shape;121;p14"/>
          <p:cNvPicPr preferRelativeResize="0"/>
          <p:nvPr/>
        </p:nvPicPr>
        <p:blipFill>
          <a:blip r:embed="rId2">
            <a:alphaModFix/>
          </a:blip>
          <a:stretch>
            <a:fillRect/>
          </a:stretch>
        </p:blipFill>
        <p:spPr>
          <a:xfrm>
            <a:off x="0" y="0"/>
            <a:ext cx="354650" cy="355959"/>
          </a:xfrm>
          <a:prstGeom prst="rect">
            <a:avLst/>
          </a:prstGeom>
          <a:noFill/>
          <a:ln>
            <a:noFill/>
          </a:ln>
        </p:spPr>
      </p:pic>
      <p:sp>
        <p:nvSpPr>
          <p:cNvPr id="8" name="Slide Number Placeholder 1">
            <a:extLst>
              <a:ext uri="{FF2B5EF4-FFF2-40B4-BE49-F238E27FC236}">
                <a16:creationId xmlns:a16="http://schemas.microsoft.com/office/drawing/2014/main" id="{689B1D6C-AC39-4A74-97AF-C59CE0CB9D4C}"/>
              </a:ext>
            </a:extLst>
          </p:cNvPr>
          <p:cNvSpPr txBox="1">
            <a:spLocks/>
          </p:cNvSpPr>
          <p:nvPr userDrawn="1"/>
        </p:nvSpPr>
        <p:spPr>
          <a:xfrm>
            <a:off x="6732050" y="4809373"/>
            <a:ext cx="2057400" cy="274637"/>
          </a:xfrm>
          <a:prstGeom prst="rect">
            <a:avLst/>
          </a:prstGeom>
        </p:spPr>
        <p:txBody>
          <a:bodyPr vert="horz" lIns="0" tIns="45720" rIns="0" bIns="45720" rtlCol="0" anchor="ctr"/>
          <a:lstStyle>
            <a:defPPr marR="0" lvl="0" algn="l" rtl="0">
              <a:lnSpc>
                <a:spcPct val="100000"/>
              </a:lnSpc>
              <a:spcBef>
                <a:spcPts val="0"/>
              </a:spcBef>
              <a:spcAft>
                <a:spcPts val="0"/>
              </a:spcAft>
            </a:defPPr>
            <a:lvl1pPr marR="0" lvl="0" algn="r" rtl="0">
              <a:lnSpc>
                <a:spcPct val="100000"/>
              </a:lnSpc>
              <a:spcBef>
                <a:spcPts val="0"/>
              </a:spcBef>
              <a:spcAft>
                <a:spcPts val="0"/>
              </a:spcAft>
              <a:buClr>
                <a:srgbClr val="000000"/>
              </a:buClr>
              <a:buFont typeface="Arial"/>
              <a:defRPr sz="1000" b="0" i="0" u="none" strike="noStrike" cap="none">
                <a:solidFill>
                  <a:schemeClr val="bg1"/>
                </a:solidFill>
                <a:latin typeface="Avenir Next LT Pro" panose="020B0504020202020204" pitchFamily="34" charset="0"/>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fld id="{8B2E2F79-BC7F-4BB1-9203-38C79639CA91}" type="slidenum">
              <a:rPr lang="en-PH" smtClean="0">
                <a:solidFill>
                  <a:schemeClr val="tx1"/>
                </a:solidFill>
              </a:rPr>
              <a:pPr/>
              <a:t>‹#›</a:t>
            </a:fld>
            <a:endParaRPr lang="en-PH" dirty="0">
              <a:solidFill>
                <a:schemeClr val="tx1"/>
              </a:solidFill>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Inside - Black/photo right">
  <p:cSld name="BLANK_2_3">
    <p:bg>
      <p:bgPr>
        <a:solidFill>
          <a:srgbClr val="000000"/>
        </a:solidFill>
        <a:effectLst/>
      </p:bgPr>
    </p:bg>
    <p:spTree>
      <p:nvGrpSpPr>
        <p:cNvPr id="1" name="Shape 122"/>
        <p:cNvGrpSpPr/>
        <p:nvPr/>
      </p:nvGrpSpPr>
      <p:grpSpPr>
        <a:xfrm>
          <a:off x="0" y="0"/>
          <a:ext cx="0" cy="0"/>
          <a:chOff x="0" y="0"/>
          <a:chExt cx="0" cy="0"/>
        </a:xfrm>
      </p:grpSpPr>
      <p:pic>
        <p:nvPicPr>
          <p:cNvPr id="123" name="Google Shape;123;p15"/>
          <p:cNvPicPr preferRelativeResize="0"/>
          <p:nvPr/>
        </p:nvPicPr>
        <p:blipFill rotWithShape="1">
          <a:blip r:embed="rId2">
            <a:alphaModFix/>
          </a:blip>
          <a:srcRect l="16719" t="12617" r="16852"/>
          <a:stretch/>
        </p:blipFill>
        <p:spPr>
          <a:xfrm>
            <a:off x="3017125" y="50"/>
            <a:ext cx="6126880" cy="5122574"/>
          </a:xfrm>
          <a:prstGeom prst="rect">
            <a:avLst/>
          </a:prstGeom>
          <a:noFill/>
          <a:ln>
            <a:noFill/>
          </a:ln>
        </p:spPr>
      </p:pic>
      <p:sp>
        <p:nvSpPr>
          <p:cNvPr id="124" name="Google Shape;124;p15"/>
          <p:cNvSpPr/>
          <p:nvPr/>
        </p:nvSpPr>
        <p:spPr>
          <a:xfrm>
            <a:off x="48" y="20876"/>
            <a:ext cx="5107500" cy="5158800"/>
          </a:xfrm>
          <a:prstGeom prst="rtTriangl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6" name="Google Shape;126;p15"/>
          <p:cNvSpPr/>
          <p:nvPr/>
        </p:nvSpPr>
        <p:spPr>
          <a:xfrm>
            <a:off x="354650" y="4966350"/>
            <a:ext cx="5064000" cy="184800"/>
          </a:xfrm>
          <a:prstGeom prst="rect">
            <a:avLst/>
          </a:prstGeom>
          <a:noFill/>
          <a:ln>
            <a:noFill/>
          </a:ln>
        </p:spPr>
        <p:txBody>
          <a:bodyPr spcFirstLastPara="1" wrap="square" lIns="0" tIns="45700" rIns="0" bIns="45700" anchor="t" anchorCtr="0">
            <a:noAutofit/>
          </a:bodyPr>
          <a:lstStyle/>
          <a:p>
            <a:pPr marL="0" marR="0" lvl="0" indent="0" algn="l" rtl="0">
              <a:lnSpc>
                <a:spcPct val="100000"/>
              </a:lnSpc>
              <a:spcBef>
                <a:spcPts val="0"/>
              </a:spcBef>
              <a:spcAft>
                <a:spcPts val="0"/>
              </a:spcAft>
              <a:buClr>
                <a:srgbClr val="000000"/>
              </a:buClr>
              <a:buSzPts val="600"/>
              <a:buFont typeface="Arial"/>
              <a:buNone/>
            </a:pPr>
            <a:r>
              <a:rPr lang="en" sz="500" dirty="0">
                <a:solidFill>
                  <a:srgbClr val="888888"/>
                </a:solidFill>
                <a:latin typeface="Montserrat" panose="00000500000000000000" pitchFamily="2" charset="0"/>
                <a:ea typeface="Montserrat Light"/>
                <a:cs typeface="Montserrat Light"/>
                <a:sym typeface="Montserrat Light"/>
              </a:rPr>
              <a:t>© 2022 </a:t>
            </a:r>
            <a:r>
              <a:rPr lang="en-GB" sz="500" dirty="0">
                <a:solidFill>
                  <a:srgbClr val="888888"/>
                </a:solidFill>
                <a:latin typeface="Montserrat" panose="00000500000000000000" pitchFamily="2" charset="0"/>
                <a:ea typeface="Montserrat Light"/>
                <a:cs typeface="Montserrat Light"/>
                <a:sym typeface="Montserrat Light"/>
              </a:rPr>
              <a:t>NielsenIQ</a:t>
            </a:r>
            <a:r>
              <a:rPr lang="en" sz="500" dirty="0">
                <a:solidFill>
                  <a:srgbClr val="888888"/>
                </a:solidFill>
                <a:latin typeface="Montserrat" panose="00000500000000000000" pitchFamily="2" charset="0"/>
                <a:ea typeface="Montserrat Light"/>
                <a:cs typeface="Montserrat Light"/>
                <a:sym typeface="Montserrat Light"/>
              </a:rPr>
              <a:t> Consumer LLC. All Rights Reserved.</a:t>
            </a:r>
            <a:endParaRPr sz="500" i="0" u="none" strike="noStrike" cap="none" dirty="0">
              <a:solidFill>
                <a:srgbClr val="888888"/>
              </a:solidFill>
              <a:latin typeface="Montserrat" panose="00000500000000000000" pitchFamily="2" charset="0"/>
              <a:ea typeface="Montserrat Light"/>
              <a:cs typeface="Montserrat Light"/>
              <a:sym typeface="Montserrat Light"/>
            </a:endParaRPr>
          </a:p>
        </p:txBody>
      </p:sp>
      <p:sp>
        <p:nvSpPr>
          <p:cNvPr id="127" name="Google Shape;127;p15"/>
          <p:cNvSpPr txBox="1">
            <a:spLocks noGrp="1"/>
          </p:cNvSpPr>
          <p:nvPr>
            <p:ph type="title"/>
          </p:nvPr>
        </p:nvSpPr>
        <p:spPr>
          <a:xfrm>
            <a:off x="354650" y="292625"/>
            <a:ext cx="2026500" cy="1174200"/>
          </a:xfrm>
          <a:prstGeom prst="rect">
            <a:avLst/>
          </a:prstGeom>
        </p:spPr>
        <p:txBody>
          <a:bodyPr spcFirstLastPara="1" wrap="square" lIns="0" tIns="91425" rIns="0" bIns="91425" anchor="t" anchorCtr="0">
            <a:noAutofit/>
          </a:bodyPr>
          <a:lstStyle>
            <a:lvl1pPr lvl="0" rtl="0">
              <a:spcBef>
                <a:spcPts val="0"/>
              </a:spcBef>
              <a:spcAft>
                <a:spcPts val="0"/>
              </a:spcAft>
              <a:buClr>
                <a:srgbClr val="FFFFFF"/>
              </a:buClr>
              <a:buSzPts val="1900"/>
              <a:buNone/>
              <a:defRPr>
                <a:solidFill>
                  <a:srgbClr val="FFFFFF"/>
                </a:solidFill>
                <a:latin typeface="Montserrat" panose="00000500000000000000" pitchFamily="2" charset="0"/>
              </a:defRPr>
            </a:lvl1pPr>
            <a:lvl2pPr lvl="1" rtl="0">
              <a:spcBef>
                <a:spcPts val="0"/>
              </a:spcBef>
              <a:spcAft>
                <a:spcPts val="0"/>
              </a:spcAft>
              <a:buClr>
                <a:srgbClr val="FFFFFF"/>
              </a:buClr>
              <a:buSzPts val="1900"/>
              <a:buNone/>
              <a:defRPr>
                <a:solidFill>
                  <a:srgbClr val="FFFFFF"/>
                </a:solidFill>
              </a:defRPr>
            </a:lvl2pPr>
            <a:lvl3pPr lvl="2" rtl="0">
              <a:spcBef>
                <a:spcPts val="0"/>
              </a:spcBef>
              <a:spcAft>
                <a:spcPts val="0"/>
              </a:spcAft>
              <a:buClr>
                <a:srgbClr val="FFFFFF"/>
              </a:buClr>
              <a:buSzPts val="1900"/>
              <a:buNone/>
              <a:defRPr>
                <a:solidFill>
                  <a:srgbClr val="FFFFFF"/>
                </a:solidFill>
              </a:defRPr>
            </a:lvl3pPr>
            <a:lvl4pPr lvl="3" rtl="0">
              <a:spcBef>
                <a:spcPts val="0"/>
              </a:spcBef>
              <a:spcAft>
                <a:spcPts val="0"/>
              </a:spcAft>
              <a:buClr>
                <a:srgbClr val="FFFFFF"/>
              </a:buClr>
              <a:buSzPts val="1900"/>
              <a:buNone/>
              <a:defRPr>
                <a:solidFill>
                  <a:srgbClr val="FFFFFF"/>
                </a:solidFill>
              </a:defRPr>
            </a:lvl4pPr>
            <a:lvl5pPr lvl="4" rtl="0">
              <a:spcBef>
                <a:spcPts val="0"/>
              </a:spcBef>
              <a:spcAft>
                <a:spcPts val="0"/>
              </a:spcAft>
              <a:buClr>
                <a:srgbClr val="FFFFFF"/>
              </a:buClr>
              <a:buSzPts val="1900"/>
              <a:buNone/>
              <a:defRPr>
                <a:solidFill>
                  <a:srgbClr val="FFFFFF"/>
                </a:solidFill>
              </a:defRPr>
            </a:lvl5pPr>
            <a:lvl6pPr lvl="5" rtl="0">
              <a:spcBef>
                <a:spcPts val="0"/>
              </a:spcBef>
              <a:spcAft>
                <a:spcPts val="0"/>
              </a:spcAft>
              <a:buClr>
                <a:srgbClr val="FFFFFF"/>
              </a:buClr>
              <a:buSzPts val="1900"/>
              <a:buNone/>
              <a:defRPr>
                <a:solidFill>
                  <a:srgbClr val="FFFFFF"/>
                </a:solidFill>
              </a:defRPr>
            </a:lvl6pPr>
            <a:lvl7pPr lvl="6" rtl="0">
              <a:spcBef>
                <a:spcPts val="0"/>
              </a:spcBef>
              <a:spcAft>
                <a:spcPts val="0"/>
              </a:spcAft>
              <a:buClr>
                <a:srgbClr val="FFFFFF"/>
              </a:buClr>
              <a:buSzPts val="1900"/>
              <a:buNone/>
              <a:defRPr>
                <a:solidFill>
                  <a:srgbClr val="FFFFFF"/>
                </a:solidFill>
              </a:defRPr>
            </a:lvl7pPr>
            <a:lvl8pPr lvl="7" rtl="0">
              <a:spcBef>
                <a:spcPts val="0"/>
              </a:spcBef>
              <a:spcAft>
                <a:spcPts val="0"/>
              </a:spcAft>
              <a:buClr>
                <a:srgbClr val="FFFFFF"/>
              </a:buClr>
              <a:buSzPts val="1900"/>
              <a:buNone/>
              <a:defRPr>
                <a:solidFill>
                  <a:srgbClr val="FFFFFF"/>
                </a:solidFill>
              </a:defRPr>
            </a:lvl8pPr>
            <a:lvl9pPr lvl="8" rtl="0">
              <a:spcBef>
                <a:spcPts val="0"/>
              </a:spcBef>
              <a:spcAft>
                <a:spcPts val="0"/>
              </a:spcAft>
              <a:buClr>
                <a:srgbClr val="FFFFFF"/>
              </a:buClr>
              <a:buSzPts val="1900"/>
              <a:buNone/>
              <a:defRPr>
                <a:solidFill>
                  <a:srgbClr val="FFFFFF"/>
                </a:solidFill>
              </a:defRPr>
            </a:lvl9pPr>
          </a:lstStyle>
          <a:p>
            <a:endParaRPr dirty="0"/>
          </a:p>
        </p:txBody>
      </p:sp>
      <p:pic>
        <p:nvPicPr>
          <p:cNvPr id="129" name="Google Shape;129;p15"/>
          <p:cNvPicPr preferRelativeResize="0"/>
          <p:nvPr/>
        </p:nvPicPr>
        <p:blipFill>
          <a:blip r:embed="rId3">
            <a:alphaModFix/>
          </a:blip>
          <a:stretch>
            <a:fillRect/>
          </a:stretch>
        </p:blipFill>
        <p:spPr>
          <a:xfrm>
            <a:off x="0" y="0"/>
            <a:ext cx="354650" cy="355959"/>
          </a:xfrm>
          <a:prstGeom prst="rect">
            <a:avLst/>
          </a:prstGeom>
          <a:noFill/>
          <a:ln>
            <a:noFill/>
          </a:ln>
        </p:spPr>
      </p:pic>
      <p:sp>
        <p:nvSpPr>
          <p:cNvPr id="130" name="Google Shape;130;p15"/>
          <p:cNvSpPr/>
          <p:nvPr/>
        </p:nvSpPr>
        <p:spPr>
          <a:xfrm>
            <a:off x="3007548" y="3047807"/>
            <a:ext cx="2100000" cy="2100300"/>
          </a:xfrm>
          <a:prstGeom prst="rtTriangl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 name="Slide Number Placeholder 1">
            <a:extLst>
              <a:ext uri="{FF2B5EF4-FFF2-40B4-BE49-F238E27FC236}">
                <a16:creationId xmlns:a16="http://schemas.microsoft.com/office/drawing/2014/main" id="{9D4D6193-60F0-4B02-AEB1-A7B8FA391640}"/>
              </a:ext>
            </a:extLst>
          </p:cNvPr>
          <p:cNvSpPr txBox="1">
            <a:spLocks/>
          </p:cNvSpPr>
          <p:nvPr userDrawn="1"/>
        </p:nvSpPr>
        <p:spPr>
          <a:xfrm>
            <a:off x="6732050" y="4809373"/>
            <a:ext cx="2057400" cy="274637"/>
          </a:xfrm>
          <a:prstGeom prst="rect">
            <a:avLst/>
          </a:prstGeom>
        </p:spPr>
        <p:txBody>
          <a:bodyPr vert="horz" lIns="0" tIns="45720" rIns="0" bIns="45720" rtlCol="0" anchor="ctr"/>
          <a:lstStyle>
            <a:defPPr marR="0" lvl="0" algn="l" rtl="0">
              <a:lnSpc>
                <a:spcPct val="100000"/>
              </a:lnSpc>
              <a:spcBef>
                <a:spcPts val="0"/>
              </a:spcBef>
              <a:spcAft>
                <a:spcPts val="0"/>
              </a:spcAft>
            </a:defPPr>
            <a:lvl1pPr marR="0" lvl="0" algn="r" rtl="0">
              <a:lnSpc>
                <a:spcPct val="100000"/>
              </a:lnSpc>
              <a:spcBef>
                <a:spcPts val="0"/>
              </a:spcBef>
              <a:spcAft>
                <a:spcPts val="0"/>
              </a:spcAft>
              <a:buClr>
                <a:srgbClr val="000000"/>
              </a:buClr>
              <a:buFont typeface="Arial"/>
              <a:defRPr sz="1000" b="0" i="0" u="none" strike="noStrike" cap="none">
                <a:solidFill>
                  <a:schemeClr val="bg1"/>
                </a:solidFill>
                <a:latin typeface="Avenir Next LT Pro" panose="020B0504020202020204" pitchFamily="34" charset="0"/>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fld id="{8B2E2F79-BC7F-4BB1-9203-38C79639CA91}" type="slidenum">
              <a:rPr lang="en-PH" smtClean="0">
                <a:solidFill>
                  <a:schemeClr val="bg1"/>
                </a:solidFill>
              </a:rPr>
              <a:pPr/>
              <a:t>‹#›</a:t>
            </a:fld>
            <a:endParaRPr lang="en-PH" dirty="0">
              <a:solidFill>
                <a:schemeClr val="bg1"/>
              </a:solidFill>
            </a:endParaRPr>
          </a:p>
        </p:txBody>
      </p:sp>
      <p:sp>
        <p:nvSpPr>
          <p:cNvPr id="128" name="Google Shape;128;p15"/>
          <p:cNvSpPr txBox="1">
            <a:spLocks noGrp="1"/>
          </p:cNvSpPr>
          <p:nvPr>
            <p:ph type="subTitle" idx="1"/>
          </p:nvPr>
        </p:nvSpPr>
        <p:spPr>
          <a:xfrm>
            <a:off x="354650" y="4857012"/>
            <a:ext cx="8159100" cy="184800"/>
          </a:xfrm>
          <a:prstGeom prst="rect">
            <a:avLst/>
          </a:prstGeom>
        </p:spPr>
        <p:txBody>
          <a:bodyPr spcFirstLastPara="1" wrap="square" lIns="0" tIns="91425" rIns="0" bIns="91425" anchor="b" anchorCtr="0">
            <a:noAutofit/>
          </a:bodyPr>
          <a:lstStyle>
            <a:lvl1pPr marL="0" lvl="0" indent="0" rtl="0">
              <a:lnSpc>
                <a:spcPct val="100000"/>
              </a:lnSpc>
              <a:spcBef>
                <a:spcPts val="0"/>
              </a:spcBef>
              <a:spcAft>
                <a:spcPts val="0"/>
              </a:spcAft>
              <a:buClr>
                <a:schemeClr val="accent5"/>
              </a:buClr>
              <a:buSzPts val="600"/>
              <a:buNone/>
              <a:defRPr sz="600">
                <a:solidFill>
                  <a:schemeClr val="accent5"/>
                </a:solidFill>
                <a:latin typeface="Montserrat" panose="00000500000000000000" pitchFamily="2" charset="0"/>
              </a:defRPr>
            </a:lvl1pPr>
            <a:lvl2pPr lvl="1" rtl="0">
              <a:lnSpc>
                <a:spcPct val="100000"/>
              </a:lnSpc>
              <a:spcBef>
                <a:spcPts val="0"/>
              </a:spcBef>
              <a:spcAft>
                <a:spcPts val="0"/>
              </a:spcAft>
              <a:buClr>
                <a:schemeClr val="accent5"/>
              </a:buClr>
              <a:buSzPts val="600"/>
              <a:buNone/>
              <a:defRPr sz="600">
                <a:solidFill>
                  <a:schemeClr val="accent5"/>
                </a:solidFill>
              </a:defRPr>
            </a:lvl2pPr>
            <a:lvl3pPr lvl="2" rtl="0">
              <a:lnSpc>
                <a:spcPct val="100000"/>
              </a:lnSpc>
              <a:spcBef>
                <a:spcPts val="0"/>
              </a:spcBef>
              <a:spcAft>
                <a:spcPts val="0"/>
              </a:spcAft>
              <a:buClr>
                <a:schemeClr val="accent5"/>
              </a:buClr>
              <a:buSzPts val="600"/>
              <a:buNone/>
              <a:defRPr sz="600">
                <a:solidFill>
                  <a:schemeClr val="accent5"/>
                </a:solidFill>
              </a:defRPr>
            </a:lvl3pPr>
            <a:lvl4pPr lvl="3" rtl="0">
              <a:lnSpc>
                <a:spcPct val="100000"/>
              </a:lnSpc>
              <a:spcBef>
                <a:spcPts val="0"/>
              </a:spcBef>
              <a:spcAft>
                <a:spcPts val="0"/>
              </a:spcAft>
              <a:buClr>
                <a:schemeClr val="accent5"/>
              </a:buClr>
              <a:buSzPts val="600"/>
              <a:buNone/>
              <a:defRPr sz="600">
                <a:solidFill>
                  <a:schemeClr val="accent5"/>
                </a:solidFill>
              </a:defRPr>
            </a:lvl4pPr>
            <a:lvl5pPr lvl="4" rtl="0">
              <a:lnSpc>
                <a:spcPct val="100000"/>
              </a:lnSpc>
              <a:spcBef>
                <a:spcPts val="0"/>
              </a:spcBef>
              <a:spcAft>
                <a:spcPts val="0"/>
              </a:spcAft>
              <a:buClr>
                <a:schemeClr val="accent5"/>
              </a:buClr>
              <a:buSzPts val="600"/>
              <a:buNone/>
              <a:defRPr sz="600">
                <a:solidFill>
                  <a:schemeClr val="accent5"/>
                </a:solidFill>
              </a:defRPr>
            </a:lvl5pPr>
            <a:lvl6pPr lvl="5" rtl="0">
              <a:lnSpc>
                <a:spcPct val="100000"/>
              </a:lnSpc>
              <a:spcBef>
                <a:spcPts val="0"/>
              </a:spcBef>
              <a:spcAft>
                <a:spcPts val="0"/>
              </a:spcAft>
              <a:buClr>
                <a:schemeClr val="accent5"/>
              </a:buClr>
              <a:buSzPts val="600"/>
              <a:buNone/>
              <a:defRPr sz="600">
                <a:solidFill>
                  <a:schemeClr val="accent5"/>
                </a:solidFill>
              </a:defRPr>
            </a:lvl6pPr>
            <a:lvl7pPr lvl="6" rtl="0">
              <a:lnSpc>
                <a:spcPct val="100000"/>
              </a:lnSpc>
              <a:spcBef>
                <a:spcPts val="0"/>
              </a:spcBef>
              <a:spcAft>
                <a:spcPts val="0"/>
              </a:spcAft>
              <a:buClr>
                <a:schemeClr val="accent5"/>
              </a:buClr>
              <a:buSzPts val="600"/>
              <a:buNone/>
              <a:defRPr sz="600">
                <a:solidFill>
                  <a:schemeClr val="accent5"/>
                </a:solidFill>
              </a:defRPr>
            </a:lvl7pPr>
            <a:lvl8pPr lvl="7" rtl="0">
              <a:lnSpc>
                <a:spcPct val="100000"/>
              </a:lnSpc>
              <a:spcBef>
                <a:spcPts val="0"/>
              </a:spcBef>
              <a:spcAft>
                <a:spcPts val="0"/>
              </a:spcAft>
              <a:buClr>
                <a:schemeClr val="accent5"/>
              </a:buClr>
              <a:buSzPts val="600"/>
              <a:buNone/>
              <a:defRPr sz="600">
                <a:solidFill>
                  <a:schemeClr val="accent5"/>
                </a:solidFill>
              </a:defRPr>
            </a:lvl8pPr>
            <a:lvl9pPr lvl="8" rtl="0">
              <a:lnSpc>
                <a:spcPct val="100000"/>
              </a:lnSpc>
              <a:spcBef>
                <a:spcPts val="0"/>
              </a:spcBef>
              <a:spcAft>
                <a:spcPts val="0"/>
              </a:spcAft>
              <a:buClr>
                <a:schemeClr val="accent5"/>
              </a:buClr>
              <a:buSzPts val="600"/>
              <a:buNone/>
              <a:defRPr sz="600">
                <a:solidFill>
                  <a:schemeClr val="accent5"/>
                </a:solidFill>
              </a:defRPr>
            </a:lvl9pPr>
          </a:lstStyle>
          <a:p>
            <a:endParaRPr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Inside - Black/grey right">
  <p:cSld name="BLANK_2_3_1">
    <p:bg>
      <p:bgPr>
        <a:solidFill>
          <a:srgbClr val="000000"/>
        </a:solidFill>
        <a:effectLst/>
      </p:bgPr>
    </p:bg>
    <p:spTree>
      <p:nvGrpSpPr>
        <p:cNvPr id="1" name="Shape 131"/>
        <p:cNvGrpSpPr/>
        <p:nvPr/>
      </p:nvGrpSpPr>
      <p:grpSpPr>
        <a:xfrm>
          <a:off x="0" y="0"/>
          <a:ext cx="0" cy="0"/>
          <a:chOff x="0" y="0"/>
          <a:chExt cx="0" cy="0"/>
        </a:xfrm>
      </p:grpSpPr>
      <p:sp>
        <p:nvSpPr>
          <p:cNvPr id="132" name="Google Shape;132;p16"/>
          <p:cNvSpPr/>
          <p:nvPr/>
        </p:nvSpPr>
        <p:spPr>
          <a:xfrm>
            <a:off x="3007550" y="0"/>
            <a:ext cx="6139500" cy="5172600"/>
          </a:xfrm>
          <a:prstGeom prst="rect">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3" name="Google Shape;133;p16"/>
          <p:cNvSpPr/>
          <p:nvPr/>
        </p:nvSpPr>
        <p:spPr>
          <a:xfrm>
            <a:off x="0" y="13800"/>
            <a:ext cx="5107500" cy="5158800"/>
          </a:xfrm>
          <a:prstGeom prst="rtTriangl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5" name="Google Shape;135;p16"/>
          <p:cNvSpPr/>
          <p:nvPr/>
        </p:nvSpPr>
        <p:spPr>
          <a:xfrm>
            <a:off x="354650" y="4966350"/>
            <a:ext cx="5064000" cy="184800"/>
          </a:xfrm>
          <a:prstGeom prst="rect">
            <a:avLst/>
          </a:prstGeom>
          <a:noFill/>
          <a:ln>
            <a:noFill/>
          </a:ln>
        </p:spPr>
        <p:txBody>
          <a:bodyPr spcFirstLastPara="1" wrap="square" lIns="0" tIns="45700" rIns="0" bIns="45700" anchor="t" anchorCtr="0">
            <a:noAutofit/>
          </a:bodyPr>
          <a:lstStyle/>
          <a:p>
            <a:pPr marL="0" marR="0" lvl="0" indent="0" algn="l" rtl="0">
              <a:lnSpc>
                <a:spcPct val="100000"/>
              </a:lnSpc>
              <a:spcBef>
                <a:spcPts val="0"/>
              </a:spcBef>
              <a:spcAft>
                <a:spcPts val="0"/>
              </a:spcAft>
              <a:buClr>
                <a:srgbClr val="000000"/>
              </a:buClr>
              <a:buSzPts val="600"/>
              <a:buFont typeface="Arial"/>
              <a:buNone/>
            </a:pPr>
            <a:r>
              <a:rPr lang="en-GB" sz="500" dirty="0">
                <a:solidFill>
                  <a:srgbClr val="888888"/>
                </a:solidFill>
                <a:latin typeface="Montserrat" panose="00000500000000000000" pitchFamily="2" charset="0"/>
                <a:ea typeface="Montserrat Light"/>
                <a:cs typeface="Montserrat Light"/>
                <a:sym typeface="Montserrat Light"/>
              </a:rPr>
              <a:t>© 2022 NielsenIQ Consumer LLC. All Rights Reserved.</a:t>
            </a:r>
            <a:endParaRPr lang="en-GB" sz="500" i="0" u="none" strike="noStrike" cap="none" dirty="0">
              <a:solidFill>
                <a:srgbClr val="888888"/>
              </a:solidFill>
              <a:latin typeface="Montserrat" panose="00000500000000000000" pitchFamily="2" charset="0"/>
              <a:ea typeface="Montserrat Light"/>
              <a:cs typeface="Montserrat Light"/>
              <a:sym typeface="Montserrat Light"/>
            </a:endParaRPr>
          </a:p>
        </p:txBody>
      </p:sp>
      <p:sp>
        <p:nvSpPr>
          <p:cNvPr id="136" name="Google Shape;136;p16"/>
          <p:cNvSpPr txBox="1">
            <a:spLocks noGrp="1"/>
          </p:cNvSpPr>
          <p:nvPr>
            <p:ph type="title"/>
          </p:nvPr>
        </p:nvSpPr>
        <p:spPr>
          <a:xfrm>
            <a:off x="354650" y="306375"/>
            <a:ext cx="2026500" cy="1174200"/>
          </a:xfrm>
          <a:prstGeom prst="rect">
            <a:avLst/>
          </a:prstGeom>
        </p:spPr>
        <p:txBody>
          <a:bodyPr spcFirstLastPara="1" wrap="square" lIns="0" tIns="91425" rIns="0" bIns="91425" anchor="t" anchorCtr="0">
            <a:noAutofit/>
          </a:bodyPr>
          <a:lstStyle>
            <a:lvl1pPr lvl="0" rtl="0">
              <a:spcBef>
                <a:spcPts val="0"/>
              </a:spcBef>
              <a:spcAft>
                <a:spcPts val="0"/>
              </a:spcAft>
              <a:buClr>
                <a:srgbClr val="FFFFFF"/>
              </a:buClr>
              <a:buSzPts val="1900"/>
              <a:buNone/>
              <a:defRPr>
                <a:solidFill>
                  <a:srgbClr val="FFFFFF"/>
                </a:solidFill>
                <a:latin typeface="Avenir Next LT Pro" panose="020B0504020202020204" pitchFamily="34" charset="0"/>
              </a:defRPr>
            </a:lvl1pPr>
            <a:lvl2pPr lvl="1" rtl="0">
              <a:spcBef>
                <a:spcPts val="0"/>
              </a:spcBef>
              <a:spcAft>
                <a:spcPts val="0"/>
              </a:spcAft>
              <a:buClr>
                <a:srgbClr val="FFFFFF"/>
              </a:buClr>
              <a:buSzPts val="1900"/>
              <a:buNone/>
              <a:defRPr>
                <a:solidFill>
                  <a:srgbClr val="FFFFFF"/>
                </a:solidFill>
              </a:defRPr>
            </a:lvl2pPr>
            <a:lvl3pPr lvl="2" rtl="0">
              <a:spcBef>
                <a:spcPts val="0"/>
              </a:spcBef>
              <a:spcAft>
                <a:spcPts val="0"/>
              </a:spcAft>
              <a:buClr>
                <a:srgbClr val="FFFFFF"/>
              </a:buClr>
              <a:buSzPts val="1900"/>
              <a:buNone/>
              <a:defRPr>
                <a:solidFill>
                  <a:srgbClr val="FFFFFF"/>
                </a:solidFill>
              </a:defRPr>
            </a:lvl3pPr>
            <a:lvl4pPr lvl="3" rtl="0">
              <a:spcBef>
                <a:spcPts val="0"/>
              </a:spcBef>
              <a:spcAft>
                <a:spcPts val="0"/>
              </a:spcAft>
              <a:buClr>
                <a:srgbClr val="FFFFFF"/>
              </a:buClr>
              <a:buSzPts val="1900"/>
              <a:buNone/>
              <a:defRPr>
                <a:solidFill>
                  <a:srgbClr val="FFFFFF"/>
                </a:solidFill>
              </a:defRPr>
            </a:lvl4pPr>
            <a:lvl5pPr lvl="4" rtl="0">
              <a:spcBef>
                <a:spcPts val="0"/>
              </a:spcBef>
              <a:spcAft>
                <a:spcPts val="0"/>
              </a:spcAft>
              <a:buClr>
                <a:srgbClr val="FFFFFF"/>
              </a:buClr>
              <a:buSzPts val="1900"/>
              <a:buNone/>
              <a:defRPr>
                <a:solidFill>
                  <a:srgbClr val="FFFFFF"/>
                </a:solidFill>
              </a:defRPr>
            </a:lvl5pPr>
            <a:lvl6pPr lvl="5" rtl="0">
              <a:spcBef>
                <a:spcPts val="0"/>
              </a:spcBef>
              <a:spcAft>
                <a:spcPts val="0"/>
              </a:spcAft>
              <a:buClr>
                <a:srgbClr val="FFFFFF"/>
              </a:buClr>
              <a:buSzPts val="1900"/>
              <a:buNone/>
              <a:defRPr>
                <a:solidFill>
                  <a:srgbClr val="FFFFFF"/>
                </a:solidFill>
              </a:defRPr>
            </a:lvl6pPr>
            <a:lvl7pPr lvl="6" rtl="0">
              <a:spcBef>
                <a:spcPts val="0"/>
              </a:spcBef>
              <a:spcAft>
                <a:spcPts val="0"/>
              </a:spcAft>
              <a:buClr>
                <a:srgbClr val="FFFFFF"/>
              </a:buClr>
              <a:buSzPts val="1900"/>
              <a:buNone/>
              <a:defRPr>
                <a:solidFill>
                  <a:srgbClr val="FFFFFF"/>
                </a:solidFill>
              </a:defRPr>
            </a:lvl7pPr>
            <a:lvl8pPr lvl="7" rtl="0">
              <a:spcBef>
                <a:spcPts val="0"/>
              </a:spcBef>
              <a:spcAft>
                <a:spcPts val="0"/>
              </a:spcAft>
              <a:buClr>
                <a:srgbClr val="FFFFFF"/>
              </a:buClr>
              <a:buSzPts val="1900"/>
              <a:buNone/>
              <a:defRPr>
                <a:solidFill>
                  <a:srgbClr val="FFFFFF"/>
                </a:solidFill>
              </a:defRPr>
            </a:lvl8pPr>
            <a:lvl9pPr lvl="8" rtl="0">
              <a:spcBef>
                <a:spcPts val="0"/>
              </a:spcBef>
              <a:spcAft>
                <a:spcPts val="0"/>
              </a:spcAft>
              <a:buClr>
                <a:srgbClr val="FFFFFF"/>
              </a:buClr>
              <a:buSzPts val="1900"/>
              <a:buNone/>
              <a:defRPr>
                <a:solidFill>
                  <a:srgbClr val="FFFFFF"/>
                </a:solidFill>
              </a:defRPr>
            </a:lvl9pPr>
          </a:lstStyle>
          <a:p>
            <a:endParaRPr dirty="0"/>
          </a:p>
        </p:txBody>
      </p:sp>
      <p:sp>
        <p:nvSpPr>
          <p:cNvPr id="137" name="Google Shape;137;p16"/>
          <p:cNvSpPr txBox="1">
            <a:spLocks noGrp="1"/>
          </p:cNvSpPr>
          <p:nvPr>
            <p:ph type="subTitle" idx="1"/>
          </p:nvPr>
        </p:nvSpPr>
        <p:spPr>
          <a:xfrm>
            <a:off x="354650" y="4870762"/>
            <a:ext cx="8159100" cy="184800"/>
          </a:xfrm>
          <a:prstGeom prst="rect">
            <a:avLst/>
          </a:prstGeom>
        </p:spPr>
        <p:txBody>
          <a:bodyPr spcFirstLastPara="1" wrap="square" lIns="0" tIns="91425" rIns="0" bIns="91425" anchor="b" anchorCtr="0">
            <a:noAutofit/>
          </a:bodyPr>
          <a:lstStyle>
            <a:lvl1pPr marL="0" lvl="0" indent="0" rtl="0">
              <a:lnSpc>
                <a:spcPct val="100000"/>
              </a:lnSpc>
              <a:spcBef>
                <a:spcPts val="0"/>
              </a:spcBef>
              <a:spcAft>
                <a:spcPts val="0"/>
              </a:spcAft>
              <a:buClr>
                <a:schemeClr val="accent5"/>
              </a:buClr>
              <a:buSzPts val="600"/>
              <a:buNone/>
              <a:defRPr sz="600">
                <a:solidFill>
                  <a:schemeClr val="accent5"/>
                </a:solidFill>
                <a:latin typeface="Avenir Next LT Pro" panose="020B0504020202020204" pitchFamily="34" charset="0"/>
              </a:defRPr>
            </a:lvl1pPr>
            <a:lvl2pPr lvl="1" rtl="0">
              <a:lnSpc>
                <a:spcPct val="100000"/>
              </a:lnSpc>
              <a:spcBef>
                <a:spcPts val="0"/>
              </a:spcBef>
              <a:spcAft>
                <a:spcPts val="0"/>
              </a:spcAft>
              <a:buClr>
                <a:schemeClr val="accent5"/>
              </a:buClr>
              <a:buSzPts val="600"/>
              <a:buNone/>
              <a:defRPr sz="600">
                <a:solidFill>
                  <a:schemeClr val="accent5"/>
                </a:solidFill>
              </a:defRPr>
            </a:lvl2pPr>
            <a:lvl3pPr lvl="2" rtl="0">
              <a:lnSpc>
                <a:spcPct val="100000"/>
              </a:lnSpc>
              <a:spcBef>
                <a:spcPts val="0"/>
              </a:spcBef>
              <a:spcAft>
                <a:spcPts val="0"/>
              </a:spcAft>
              <a:buClr>
                <a:schemeClr val="accent5"/>
              </a:buClr>
              <a:buSzPts val="600"/>
              <a:buNone/>
              <a:defRPr sz="600">
                <a:solidFill>
                  <a:schemeClr val="accent5"/>
                </a:solidFill>
              </a:defRPr>
            </a:lvl3pPr>
            <a:lvl4pPr lvl="3" rtl="0">
              <a:lnSpc>
                <a:spcPct val="100000"/>
              </a:lnSpc>
              <a:spcBef>
                <a:spcPts val="0"/>
              </a:spcBef>
              <a:spcAft>
                <a:spcPts val="0"/>
              </a:spcAft>
              <a:buClr>
                <a:schemeClr val="accent5"/>
              </a:buClr>
              <a:buSzPts val="600"/>
              <a:buNone/>
              <a:defRPr sz="600">
                <a:solidFill>
                  <a:schemeClr val="accent5"/>
                </a:solidFill>
              </a:defRPr>
            </a:lvl4pPr>
            <a:lvl5pPr lvl="4" rtl="0">
              <a:lnSpc>
                <a:spcPct val="100000"/>
              </a:lnSpc>
              <a:spcBef>
                <a:spcPts val="0"/>
              </a:spcBef>
              <a:spcAft>
                <a:spcPts val="0"/>
              </a:spcAft>
              <a:buClr>
                <a:schemeClr val="accent5"/>
              </a:buClr>
              <a:buSzPts val="600"/>
              <a:buNone/>
              <a:defRPr sz="600">
                <a:solidFill>
                  <a:schemeClr val="accent5"/>
                </a:solidFill>
              </a:defRPr>
            </a:lvl5pPr>
            <a:lvl6pPr lvl="5" rtl="0">
              <a:lnSpc>
                <a:spcPct val="100000"/>
              </a:lnSpc>
              <a:spcBef>
                <a:spcPts val="0"/>
              </a:spcBef>
              <a:spcAft>
                <a:spcPts val="0"/>
              </a:spcAft>
              <a:buClr>
                <a:schemeClr val="accent5"/>
              </a:buClr>
              <a:buSzPts val="600"/>
              <a:buNone/>
              <a:defRPr sz="600">
                <a:solidFill>
                  <a:schemeClr val="accent5"/>
                </a:solidFill>
              </a:defRPr>
            </a:lvl6pPr>
            <a:lvl7pPr lvl="6" rtl="0">
              <a:lnSpc>
                <a:spcPct val="100000"/>
              </a:lnSpc>
              <a:spcBef>
                <a:spcPts val="0"/>
              </a:spcBef>
              <a:spcAft>
                <a:spcPts val="0"/>
              </a:spcAft>
              <a:buClr>
                <a:schemeClr val="accent5"/>
              </a:buClr>
              <a:buSzPts val="600"/>
              <a:buNone/>
              <a:defRPr sz="600">
                <a:solidFill>
                  <a:schemeClr val="accent5"/>
                </a:solidFill>
              </a:defRPr>
            </a:lvl7pPr>
            <a:lvl8pPr lvl="7" rtl="0">
              <a:lnSpc>
                <a:spcPct val="100000"/>
              </a:lnSpc>
              <a:spcBef>
                <a:spcPts val="0"/>
              </a:spcBef>
              <a:spcAft>
                <a:spcPts val="0"/>
              </a:spcAft>
              <a:buClr>
                <a:schemeClr val="accent5"/>
              </a:buClr>
              <a:buSzPts val="600"/>
              <a:buNone/>
              <a:defRPr sz="600">
                <a:solidFill>
                  <a:schemeClr val="accent5"/>
                </a:solidFill>
              </a:defRPr>
            </a:lvl8pPr>
            <a:lvl9pPr lvl="8" rtl="0">
              <a:lnSpc>
                <a:spcPct val="100000"/>
              </a:lnSpc>
              <a:spcBef>
                <a:spcPts val="0"/>
              </a:spcBef>
              <a:spcAft>
                <a:spcPts val="0"/>
              </a:spcAft>
              <a:buClr>
                <a:schemeClr val="accent5"/>
              </a:buClr>
              <a:buSzPts val="600"/>
              <a:buNone/>
              <a:defRPr sz="600">
                <a:solidFill>
                  <a:schemeClr val="accent5"/>
                </a:solidFill>
              </a:defRPr>
            </a:lvl9pPr>
          </a:lstStyle>
          <a:p>
            <a:endParaRPr dirty="0"/>
          </a:p>
        </p:txBody>
      </p:sp>
      <p:pic>
        <p:nvPicPr>
          <p:cNvPr id="138" name="Google Shape;138;p16"/>
          <p:cNvPicPr preferRelativeResize="0"/>
          <p:nvPr/>
        </p:nvPicPr>
        <p:blipFill>
          <a:blip r:embed="rId2">
            <a:alphaModFix/>
          </a:blip>
          <a:stretch>
            <a:fillRect/>
          </a:stretch>
        </p:blipFill>
        <p:spPr>
          <a:xfrm>
            <a:off x="0" y="0"/>
            <a:ext cx="354650" cy="355959"/>
          </a:xfrm>
          <a:prstGeom prst="rect">
            <a:avLst/>
          </a:prstGeom>
          <a:noFill/>
          <a:ln>
            <a:noFill/>
          </a:ln>
        </p:spPr>
      </p:pic>
      <p:sp>
        <p:nvSpPr>
          <p:cNvPr id="9" name="Slide Number Placeholder 1">
            <a:extLst>
              <a:ext uri="{FF2B5EF4-FFF2-40B4-BE49-F238E27FC236}">
                <a16:creationId xmlns:a16="http://schemas.microsoft.com/office/drawing/2014/main" id="{B9A55D93-D9A9-46FE-93F7-6FE686D9D0AC}"/>
              </a:ext>
            </a:extLst>
          </p:cNvPr>
          <p:cNvSpPr txBox="1">
            <a:spLocks/>
          </p:cNvSpPr>
          <p:nvPr userDrawn="1"/>
        </p:nvSpPr>
        <p:spPr>
          <a:xfrm>
            <a:off x="6732050" y="4809373"/>
            <a:ext cx="2057400" cy="274637"/>
          </a:xfrm>
          <a:prstGeom prst="rect">
            <a:avLst/>
          </a:prstGeom>
        </p:spPr>
        <p:txBody>
          <a:bodyPr vert="horz" lIns="0" tIns="45720" rIns="0" bIns="45720" rtlCol="0" anchor="ctr"/>
          <a:lstStyle>
            <a:defPPr marR="0" lvl="0" algn="l" rtl="0">
              <a:lnSpc>
                <a:spcPct val="100000"/>
              </a:lnSpc>
              <a:spcBef>
                <a:spcPts val="0"/>
              </a:spcBef>
              <a:spcAft>
                <a:spcPts val="0"/>
              </a:spcAft>
            </a:defPPr>
            <a:lvl1pPr marR="0" lvl="0" algn="r" rtl="0">
              <a:lnSpc>
                <a:spcPct val="100000"/>
              </a:lnSpc>
              <a:spcBef>
                <a:spcPts val="0"/>
              </a:spcBef>
              <a:spcAft>
                <a:spcPts val="0"/>
              </a:spcAft>
              <a:buClr>
                <a:srgbClr val="000000"/>
              </a:buClr>
              <a:buFont typeface="Arial"/>
              <a:defRPr sz="1000" b="0" i="0" u="none" strike="noStrike" cap="none">
                <a:solidFill>
                  <a:schemeClr val="bg1"/>
                </a:solidFill>
                <a:latin typeface="Avenir Next LT Pro" panose="020B0504020202020204" pitchFamily="34" charset="0"/>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fld id="{8B2E2F79-BC7F-4BB1-9203-38C79639CA91}" type="slidenum">
              <a:rPr lang="en-PH" smtClean="0">
                <a:solidFill>
                  <a:schemeClr val="bg1"/>
                </a:solidFill>
              </a:rPr>
              <a:pPr/>
              <a:t>‹#›</a:t>
            </a:fld>
            <a:endParaRPr lang="en-PH" dirty="0">
              <a:solidFill>
                <a:schemeClr val="bg1"/>
              </a:solidFill>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Inside - Black/side photo">
  <p:cSld name="BLANK_2_2_2">
    <p:bg>
      <p:bgPr>
        <a:solidFill>
          <a:srgbClr val="000000"/>
        </a:solidFill>
        <a:effectLst/>
      </p:bgPr>
    </p:bg>
    <p:spTree>
      <p:nvGrpSpPr>
        <p:cNvPr id="1" name="Shape 148"/>
        <p:cNvGrpSpPr/>
        <p:nvPr/>
      </p:nvGrpSpPr>
      <p:grpSpPr>
        <a:xfrm>
          <a:off x="0" y="0"/>
          <a:ext cx="0" cy="0"/>
          <a:chOff x="0" y="0"/>
          <a:chExt cx="0" cy="0"/>
        </a:xfrm>
      </p:grpSpPr>
      <p:sp>
        <p:nvSpPr>
          <p:cNvPr id="149" name="Google Shape;149;p18"/>
          <p:cNvSpPr/>
          <p:nvPr/>
        </p:nvSpPr>
        <p:spPr>
          <a:xfrm>
            <a:off x="6057900" y="125"/>
            <a:ext cx="3086100" cy="5158800"/>
          </a:xfrm>
          <a:prstGeom prst="rect">
            <a:avLst/>
          </a:prstGeom>
          <a:solidFill>
            <a:schemeClr val="accent5"/>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a:solidFill>
                  <a:srgbClr val="FFFFFF"/>
                </a:solidFill>
                <a:latin typeface="Montserrat" panose="00000500000000000000" pitchFamily="2" charset="0"/>
                <a:ea typeface="Montserrat"/>
                <a:cs typeface="Montserrat"/>
                <a:sym typeface="Montserrat"/>
              </a:rPr>
              <a:t>Image placeholder</a:t>
            </a:r>
            <a:endParaRPr dirty="0">
              <a:solidFill>
                <a:srgbClr val="FFFFFF"/>
              </a:solidFill>
              <a:latin typeface="Montserrat" panose="00000500000000000000" pitchFamily="2" charset="0"/>
              <a:ea typeface="Montserrat"/>
              <a:cs typeface="Montserrat"/>
              <a:sym typeface="Montserrat"/>
            </a:endParaRPr>
          </a:p>
        </p:txBody>
      </p:sp>
      <p:sp>
        <p:nvSpPr>
          <p:cNvPr id="150" name="Google Shape;150;p18"/>
          <p:cNvSpPr/>
          <p:nvPr/>
        </p:nvSpPr>
        <p:spPr>
          <a:xfrm>
            <a:off x="0" y="50"/>
            <a:ext cx="5107500" cy="5158800"/>
          </a:xfrm>
          <a:prstGeom prst="rtTriangl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2" name="Google Shape;152;p18"/>
          <p:cNvSpPr/>
          <p:nvPr/>
        </p:nvSpPr>
        <p:spPr>
          <a:xfrm>
            <a:off x="354650" y="4966350"/>
            <a:ext cx="5064000" cy="184800"/>
          </a:xfrm>
          <a:prstGeom prst="rect">
            <a:avLst/>
          </a:prstGeom>
          <a:noFill/>
          <a:ln>
            <a:noFill/>
          </a:ln>
        </p:spPr>
        <p:txBody>
          <a:bodyPr spcFirstLastPara="1" wrap="square" lIns="0" tIns="45700" rIns="0" bIns="45700" anchor="t" anchorCtr="0">
            <a:noAutofit/>
          </a:bodyPr>
          <a:lstStyle/>
          <a:p>
            <a:pPr marL="0" marR="0" lvl="0" indent="0" algn="l" rtl="0">
              <a:lnSpc>
                <a:spcPct val="100000"/>
              </a:lnSpc>
              <a:spcBef>
                <a:spcPts val="0"/>
              </a:spcBef>
              <a:spcAft>
                <a:spcPts val="0"/>
              </a:spcAft>
              <a:buClr>
                <a:srgbClr val="000000"/>
              </a:buClr>
              <a:buSzPts val="600"/>
              <a:buFont typeface="Arial"/>
              <a:buNone/>
            </a:pPr>
            <a:r>
              <a:rPr lang="en" sz="500" dirty="0">
                <a:solidFill>
                  <a:srgbClr val="888888"/>
                </a:solidFill>
                <a:latin typeface="Avenir Next LT Pro" panose="020B0504020202020204" pitchFamily="34" charset="0"/>
                <a:ea typeface="Montserrat Light"/>
                <a:cs typeface="Montserrat Light"/>
                <a:sym typeface="Montserrat Light"/>
              </a:rPr>
              <a:t>© 2021 </a:t>
            </a:r>
            <a:r>
              <a:rPr lang="en-GB" sz="500" dirty="0">
                <a:solidFill>
                  <a:srgbClr val="888888"/>
                </a:solidFill>
                <a:latin typeface="Avenir Next LT Pro" panose="020B0504020202020204" pitchFamily="34" charset="0"/>
                <a:ea typeface="Montserrat Light"/>
                <a:cs typeface="Montserrat Light"/>
                <a:sym typeface="Montserrat Light"/>
              </a:rPr>
              <a:t>NielsenIQ</a:t>
            </a:r>
            <a:r>
              <a:rPr lang="en" sz="500" dirty="0">
                <a:solidFill>
                  <a:srgbClr val="888888"/>
                </a:solidFill>
                <a:latin typeface="Avenir Next LT Pro" panose="020B0504020202020204" pitchFamily="34" charset="0"/>
                <a:ea typeface="Montserrat Light"/>
                <a:cs typeface="Montserrat Light"/>
                <a:sym typeface="Montserrat Light"/>
              </a:rPr>
              <a:t> Consumer LLC. All Rights Reserved.</a:t>
            </a:r>
            <a:endParaRPr sz="500" i="0" u="none" strike="noStrike" cap="none" dirty="0">
              <a:solidFill>
                <a:srgbClr val="888888"/>
              </a:solidFill>
              <a:latin typeface="Avenir Next LT Pro" panose="020B0504020202020204" pitchFamily="34" charset="0"/>
              <a:ea typeface="Montserrat Light"/>
              <a:cs typeface="Montserrat Light"/>
              <a:sym typeface="Montserrat Light"/>
            </a:endParaRPr>
          </a:p>
        </p:txBody>
      </p:sp>
      <p:sp>
        <p:nvSpPr>
          <p:cNvPr id="153" name="Google Shape;153;p18"/>
          <p:cNvSpPr txBox="1">
            <a:spLocks noGrp="1"/>
          </p:cNvSpPr>
          <p:nvPr>
            <p:ph type="title"/>
          </p:nvPr>
        </p:nvSpPr>
        <p:spPr>
          <a:xfrm>
            <a:off x="354650" y="292625"/>
            <a:ext cx="5550900" cy="393600"/>
          </a:xfrm>
          <a:prstGeom prst="rect">
            <a:avLst/>
          </a:prstGeom>
        </p:spPr>
        <p:txBody>
          <a:bodyPr spcFirstLastPara="1" wrap="square" lIns="0" tIns="91425" rIns="0" bIns="91425" anchor="t" anchorCtr="0">
            <a:noAutofit/>
          </a:bodyPr>
          <a:lstStyle>
            <a:lvl1pPr lvl="0" rtl="0">
              <a:spcBef>
                <a:spcPts val="0"/>
              </a:spcBef>
              <a:spcAft>
                <a:spcPts val="0"/>
              </a:spcAft>
              <a:buClr>
                <a:srgbClr val="FFFFFF"/>
              </a:buClr>
              <a:buSzPts val="1900"/>
              <a:buNone/>
              <a:defRPr>
                <a:solidFill>
                  <a:srgbClr val="FFFFFF"/>
                </a:solidFill>
                <a:latin typeface="Montserrat" panose="00000500000000000000" pitchFamily="2" charset="0"/>
              </a:defRPr>
            </a:lvl1pPr>
            <a:lvl2pPr lvl="1" rtl="0">
              <a:spcBef>
                <a:spcPts val="0"/>
              </a:spcBef>
              <a:spcAft>
                <a:spcPts val="0"/>
              </a:spcAft>
              <a:buSzPts val="1900"/>
              <a:buNone/>
              <a:defRPr/>
            </a:lvl2pPr>
            <a:lvl3pPr lvl="2" rtl="0">
              <a:spcBef>
                <a:spcPts val="0"/>
              </a:spcBef>
              <a:spcAft>
                <a:spcPts val="0"/>
              </a:spcAft>
              <a:buSzPts val="1900"/>
              <a:buNone/>
              <a:defRPr/>
            </a:lvl3pPr>
            <a:lvl4pPr lvl="3" rtl="0">
              <a:spcBef>
                <a:spcPts val="0"/>
              </a:spcBef>
              <a:spcAft>
                <a:spcPts val="0"/>
              </a:spcAft>
              <a:buSzPts val="1900"/>
              <a:buNone/>
              <a:defRPr/>
            </a:lvl4pPr>
            <a:lvl5pPr lvl="4" rtl="0">
              <a:spcBef>
                <a:spcPts val="0"/>
              </a:spcBef>
              <a:spcAft>
                <a:spcPts val="0"/>
              </a:spcAft>
              <a:buSzPts val="1900"/>
              <a:buNone/>
              <a:defRPr/>
            </a:lvl5pPr>
            <a:lvl6pPr lvl="5" rtl="0">
              <a:spcBef>
                <a:spcPts val="0"/>
              </a:spcBef>
              <a:spcAft>
                <a:spcPts val="0"/>
              </a:spcAft>
              <a:buSzPts val="1900"/>
              <a:buNone/>
              <a:defRPr/>
            </a:lvl6pPr>
            <a:lvl7pPr lvl="6" rtl="0">
              <a:spcBef>
                <a:spcPts val="0"/>
              </a:spcBef>
              <a:spcAft>
                <a:spcPts val="0"/>
              </a:spcAft>
              <a:buSzPts val="1900"/>
              <a:buNone/>
              <a:defRPr/>
            </a:lvl7pPr>
            <a:lvl8pPr lvl="7" rtl="0">
              <a:spcBef>
                <a:spcPts val="0"/>
              </a:spcBef>
              <a:spcAft>
                <a:spcPts val="0"/>
              </a:spcAft>
              <a:buSzPts val="1900"/>
              <a:buNone/>
              <a:defRPr/>
            </a:lvl8pPr>
            <a:lvl9pPr lvl="8" rtl="0">
              <a:spcBef>
                <a:spcPts val="0"/>
              </a:spcBef>
              <a:spcAft>
                <a:spcPts val="0"/>
              </a:spcAft>
              <a:buSzPts val="1900"/>
              <a:buNone/>
              <a:defRPr/>
            </a:lvl9pPr>
          </a:lstStyle>
          <a:p>
            <a:endParaRPr dirty="0"/>
          </a:p>
        </p:txBody>
      </p:sp>
      <p:sp>
        <p:nvSpPr>
          <p:cNvPr id="154" name="Google Shape;154;p18"/>
          <p:cNvSpPr txBox="1">
            <a:spLocks noGrp="1"/>
          </p:cNvSpPr>
          <p:nvPr>
            <p:ph type="subTitle" idx="1"/>
          </p:nvPr>
        </p:nvSpPr>
        <p:spPr>
          <a:xfrm>
            <a:off x="354650" y="620550"/>
            <a:ext cx="5550900" cy="384300"/>
          </a:xfrm>
          <a:prstGeom prst="rect">
            <a:avLst/>
          </a:prstGeom>
        </p:spPr>
        <p:txBody>
          <a:bodyPr spcFirstLastPara="1" wrap="square" lIns="0" tIns="91425" rIns="0" bIns="91425" anchor="t" anchorCtr="0">
            <a:noAutofit/>
          </a:bodyPr>
          <a:lstStyle>
            <a:lvl1pPr marL="311150" lvl="0" indent="-311150" rtl="0">
              <a:lnSpc>
                <a:spcPct val="100000"/>
              </a:lnSpc>
              <a:spcBef>
                <a:spcPts val="0"/>
              </a:spcBef>
              <a:spcAft>
                <a:spcPts val="0"/>
              </a:spcAft>
              <a:buClr>
                <a:schemeClr val="accent5"/>
              </a:buClr>
              <a:buSzPts val="1500"/>
              <a:buNone/>
              <a:defRPr sz="1500">
                <a:solidFill>
                  <a:schemeClr val="accent5"/>
                </a:solidFill>
                <a:latin typeface="Montserrat" panose="00000500000000000000" pitchFamily="2" charset="0"/>
              </a:defRPr>
            </a:lvl1pPr>
            <a:lvl2pPr lvl="1" rtl="0">
              <a:lnSpc>
                <a:spcPct val="100000"/>
              </a:lnSpc>
              <a:spcBef>
                <a:spcPts val="0"/>
              </a:spcBef>
              <a:spcAft>
                <a:spcPts val="0"/>
              </a:spcAft>
              <a:buClr>
                <a:schemeClr val="accent5"/>
              </a:buClr>
              <a:buSzPts val="1400"/>
              <a:buNone/>
              <a:defRPr sz="1400">
                <a:solidFill>
                  <a:schemeClr val="accent5"/>
                </a:solidFill>
              </a:defRPr>
            </a:lvl2pPr>
            <a:lvl3pPr lvl="2" rtl="0">
              <a:lnSpc>
                <a:spcPct val="100000"/>
              </a:lnSpc>
              <a:spcBef>
                <a:spcPts val="0"/>
              </a:spcBef>
              <a:spcAft>
                <a:spcPts val="0"/>
              </a:spcAft>
              <a:buClr>
                <a:schemeClr val="accent5"/>
              </a:buClr>
              <a:buSzPts val="1400"/>
              <a:buNone/>
              <a:defRPr sz="1400">
                <a:solidFill>
                  <a:schemeClr val="accent5"/>
                </a:solidFill>
              </a:defRPr>
            </a:lvl3pPr>
            <a:lvl4pPr lvl="3" rtl="0">
              <a:lnSpc>
                <a:spcPct val="100000"/>
              </a:lnSpc>
              <a:spcBef>
                <a:spcPts val="0"/>
              </a:spcBef>
              <a:spcAft>
                <a:spcPts val="0"/>
              </a:spcAft>
              <a:buClr>
                <a:schemeClr val="accent5"/>
              </a:buClr>
              <a:buSzPts val="1400"/>
              <a:buNone/>
              <a:defRPr sz="1400">
                <a:solidFill>
                  <a:schemeClr val="accent5"/>
                </a:solidFill>
              </a:defRPr>
            </a:lvl4pPr>
            <a:lvl5pPr lvl="4" rtl="0">
              <a:lnSpc>
                <a:spcPct val="100000"/>
              </a:lnSpc>
              <a:spcBef>
                <a:spcPts val="0"/>
              </a:spcBef>
              <a:spcAft>
                <a:spcPts val="0"/>
              </a:spcAft>
              <a:buClr>
                <a:schemeClr val="accent5"/>
              </a:buClr>
              <a:buSzPts val="1400"/>
              <a:buNone/>
              <a:defRPr sz="1400">
                <a:solidFill>
                  <a:schemeClr val="accent5"/>
                </a:solidFill>
              </a:defRPr>
            </a:lvl5pPr>
            <a:lvl6pPr lvl="5" rtl="0">
              <a:lnSpc>
                <a:spcPct val="100000"/>
              </a:lnSpc>
              <a:spcBef>
                <a:spcPts val="0"/>
              </a:spcBef>
              <a:spcAft>
                <a:spcPts val="0"/>
              </a:spcAft>
              <a:buClr>
                <a:schemeClr val="accent5"/>
              </a:buClr>
              <a:buSzPts val="1400"/>
              <a:buNone/>
              <a:defRPr sz="1400">
                <a:solidFill>
                  <a:schemeClr val="accent5"/>
                </a:solidFill>
              </a:defRPr>
            </a:lvl6pPr>
            <a:lvl7pPr lvl="6" rtl="0">
              <a:lnSpc>
                <a:spcPct val="100000"/>
              </a:lnSpc>
              <a:spcBef>
                <a:spcPts val="0"/>
              </a:spcBef>
              <a:spcAft>
                <a:spcPts val="0"/>
              </a:spcAft>
              <a:buClr>
                <a:schemeClr val="accent5"/>
              </a:buClr>
              <a:buSzPts val="1400"/>
              <a:buNone/>
              <a:defRPr sz="1400">
                <a:solidFill>
                  <a:schemeClr val="accent5"/>
                </a:solidFill>
              </a:defRPr>
            </a:lvl7pPr>
            <a:lvl8pPr lvl="7" rtl="0">
              <a:lnSpc>
                <a:spcPct val="100000"/>
              </a:lnSpc>
              <a:spcBef>
                <a:spcPts val="0"/>
              </a:spcBef>
              <a:spcAft>
                <a:spcPts val="0"/>
              </a:spcAft>
              <a:buClr>
                <a:schemeClr val="accent5"/>
              </a:buClr>
              <a:buSzPts val="1400"/>
              <a:buNone/>
              <a:defRPr sz="1400">
                <a:solidFill>
                  <a:schemeClr val="accent5"/>
                </a:solidFill>
              </a:defRPr>
            </a:lvl8pPr>
            <a:lvl9pPr lvl="8" rtl="0">
              <a:lnSpc>
                <a:spcPct val="100000"/>
              </a:lnSpc>
              <a:spcBef>
                <a:spcPts val="0"/>
              </a:spcBef>
              <a:spcAft>
                <a:spcPts val="0"/>
              </a:spcAft>
              <a:buClr>
                <a:schemeClr val="accent5"/>
              </a:buClr>
              <a:buSzPts val="1400"/>
              <a:buNone/>
              <a:defRPr sz="1400">
                <a:solidFill>
                  <a:schemeClr val="accent5"/>
                </a:solidFill>
              </a:defRPr>
            </a:lvl9pPr>
          </a:lstStyle>
          <a:p>
            <a:endParaRPr dirty="0"/>
          </a:p>
        </p:txBody>
      </p:sp>
      <p:sp>
        <p:nvSpPr>
          <p:cNvPr id="155" name="Google Shape;155;p18"/>
          <p:cNvSpPr txBox="1">
            <a:spLocks noGrp="1"/>
          </p:cNvSpPr>
          <p:nvPr>
            <p:ph type="subTitle" idx="2"/>
          </p:nvPr>
        </p:nvSpPr>
        <p:spPr>
          <a:xfrm>
            <a:off x="354650" y="4857000"/>
            <a:ext cx="5550900" cy="184800"/>
          </a:xfrm>
          <a:prstGeom prst="rect">
            <a:avLst/>
          </a:prstGeom>
        </p:spPr>
        <p:txBody>
          <a:bodyPr spcFirstLastPara="1" wrap="square" lIns="0" tIns="91425" rIns="0" bIns="91425" anchor="b" anchorCtr="0">
            <a:noAutofit/>
          </a:bodyPr>
          <a:lstStyle>
            <a:lvl1pPr marL="0" lvl="0" indent="0" rtl="0">
              <a:lnSpc>
                <a:spcPct val="100000"/>
              </a:lnSpc>
              <a:spcBef>
                <a:spcPts val="0"/>
              </a:spcBef>
              <a:spcAft>
                <a:spcPts val="0"/>
              </a:spcAft>
              <a:buClr>
                <a:schemeClr val="accent5"/>
              </a:buClr>
              <a:buSzPts val="600"/>
              <a:buNone/>
              <a:defRPr sz="600">
                <a:solidFill>
                  <a:schemeClr val="accent5"/>
                </a:solidFill>
                <a:latin typeface="Montserrat" panose="00000500000000000000" pitchFamily="2" charset="0"/>
              </a:defRPr>
            </a:lvl1pPr>
            <a:lvl2pPr lvl="1" rtl="0">
              <a:lnSpc>
                <a:spcPct val="100000"/>
              </a:lnSpc>
              <a:spcBef>
                <a:spcPts val="0"/>
              </a:spcBef>
              <a:spcAft>
                <a:spcPts val="0"/>
              </a:spcAft>
              <a:buClr>
                <a:schemeClr val="accent5"/>
              </a:buClr>
              <a:buSzPts val="600"/>
              <a:buNone/>
              <a:defRPr sz="600">
                <a:solidFill>
                  <a:schemeClr val="accent5"/>
                </a:solidFill>
              </a:defRPr>
            </a:lvl2pPr>
            <a:lvl3pPr lvl="2" rtl="0">
              <a:lnSpc>
                <a:spcPct val="100000"/>
              </a:lnSpc>
              <a:spcBef>
                <a:spcPts val="0"/>
              </a:spcBef>
              <a:spcAft>
                <a:spcPts val="0"/>
              </a:spcAft>
              <a:buClr>
                <a:schemeClr val="accent5"/>
              </a:buClr>
              <a:buSzPts val="600"/>
              <a:buNone/>
              <a:defRPr sz="600">
                <a:solidFill>
                  <a:schemeClr val="accent5"/>
                </a:solidFill>
              </a:defRPr>
            </a:lvl3pPr>
            <a:lvl4pPr lvl="3" rtl="0">
              <a:lnSpc>
                <a:spcPct val="100000"/>
              </a:lnSpc>
              <a:spcBef>
                <a:spcPts val="0"/>
              </a:spcBef>
              <a:spcAft>
                <a:spcPts val="0"/>
              </a:spcAft>
              <a:buClr>
                <a:schemeClr val="accent5"/>
              </a:buClr>
              <a:buSzPts val="600"/>
              <a:buNone/>
              <a:defRPr sz="600">
                <a:solidFill>
                  <a:schemeClr val="accent5"/>
                </a:solidFill>
              </a:defRPr>
            </a:lvl4pPr>
            <a:lvl5pPr lvl="4" rtl="0">
              <a:lnSpc>
                <a:spcPct val="100000"/>
              </a:lnSpc>
              <a:spcBef>
                <a:spcPts val="0"/>
              </a:spcBef>
              <a:spcAft>
                <a:spcPts val="0"/>
              </a:spcAft>
              <a:buClr>
                <a:schemeClr val="accent5"/>
              </a:buClr>
              <a:buSzPts val="600"/>
              <a:buNone/>
              <a:defRPr sz="600">
                <a:solidFill>
                  <a:schemeClr val="accent5"/>
                </a:solidFill>
              </a:defRPr>
            </a:lvl5pPr>
            <a:lvl6pPr lvl="5" rtl="0">
              <a:lnSpc>
                <a:spcPct val="100000"/>
              </a:lnSpc>
              <a:spcBef>
                <a:spcPts val="0"/>
              </a:spcBef>
              <a:spcAft>
                <a:spcPts val="0"/>
              </a:spcAft>
              <a:buClr>
                <a:schemeClr val="accent5"/>
              </a:buClr>
              <a:buSzPts val="600"/>
              <a:buNone/>
              <a:defRPr sz="600">
                <a:solidFill>
                  <a:schemeClr val="accent5"/>
                </a:solidFill>
              </a:defRPr>
            </a:lvl6pPr>
            <a:lvl7pPr lvl="6" rtl="0">
              <a:lnSpc>
                <a:spcPct val="100000"/>
              </a:lnSpc>
              <a:spcBef>
                <a:spcPts val="0"/>
              </a:spcBef>
              <a:spcAft>
                <a:spcPts val="0"/>
              </a:spcAft>
              <a:buClr>
                <a:schemeClr val="accent5"/>
              </a:buClr>
              <a:buSzPts val="600"/>
              <a:buNone/>
              <a:defRPr sz="600">
                <a:solidFill>
                  <a:schemeClr val="accent5"/>
                </a:solidFill>
              </a:defRPr>
            </a:lvl7pPr>
            <a:lvl8pPr lvl="7" rtl="0">
              <a:lnSpc>
                <a:spcPct val="100000"/>
              </a:lnSpc>
              <a:spcBef>
                <a:spcPts val="0"/>
              </a:spcBef>
              <a:spcAft>
                <a:spcPts val="0"/>
              </a:spcAft>
              <a:buClr>
                <a:schemeClr val="accent5"/>
              </a:buClr>
              <a:buSzPts val="600"/>
              <a:buNone/>
              <a:defRPr sz="600">
                <a:solidFill>
                  <a:schemeClr val="accent5"/>
                </a:solidFill>
              </a:defRPr>
            </a:lvl8pPr>
            <a:lvl9pPr lvl="8" rtl="0">
              <a:lnSpc>
                <a:spcPct val="100000"/>
              </a:lnSpc>
              <a:spcBef>
                <a:spcPts val="0"/>
              </a:spcBef>
              <a:spcAft>
                <a:spcPts val="0"/>
              </a:spcAft>
              <a:buClr>
                <a:schemeClr val="accent5"/>
              </a:buClr>
              <a:buSzPts val="600"/>
              <a:buNone/>
              <a:defRPr sz="600">
                <a:solidFill>
                  <a:schemeClr val="accent5"/>
                </a:solidFill>
              </a:defRPr>
            </a:lvl9pPr>
          </a:lstStyle>
          <a:p>
            <a:endParaRPr dirty="0"/>
          </a:p>
        </p:txBody>
      </p:sp>
      <p:pic>
        <p:nvPicPr>
          <p:cNvPr id="156" name="Google Shape;156;p18"/>
          <p:cNvPicPr preferRelativeResize="0"/>
          <p:nvPr/>
        </p:nvPicPr>
        <p:blipFill>
          <a:blip r:embed="rId2">
            <a:alphaModFix/>
          </a:blip>
          <a:stretch>
            <a:fillRect/>
          </a:stretch>
        </p:blipFill>
        <p:spPr>
          <a:xfrm>
            <a:off x="0" y="0"/>
            <a:ext cx="354650" cy="355959"/>
          </a:xfrm>
          <a:prstGeom prst="rect">
            <a:avLst/>
          </a:prstGeom>
          <a:noFill/>
          <a:ln>
            <a:noFill/>
          </a:ln>
        </p:spPr>
      </p:pic>
      <p:sp>
        <p:nvSpPr>
          <p:cNvPr id="10" name="Slide Number Placeholder 1">
            <a:extLst>
              <a:ext uri="{FF2B5EF4-FFF2-40B4-BE49-F238E27FC236}">
                <a16:creationId xmlns:a16="http://schemas.microsoft.com/office/drawing/2014/main" id="{D3A6C3C2-8F25-4D70-BE37-ABC872FD2E11}"/>
              </a:ext>
            </a:extLst>
          </p:cNvPr>
          <p:cNvSpPr txBox="1">
            <a:spLocks/>
          </p:cNvSpPr>
          <p:nvPr userDrawn="1"/>
        </p:nvSpPr>
        <p:spPr>
          <a:xfrm>
            <a:off x="6732050" y="4809373"/>
            <a:ext cx="2057400" cy="274637"/>
          </a:xfrm>
          <a:prstGeom prst="rect">
            <a:avLst/>
          </a:prstGeom>
        </p:spPr>
        <p:txBody>
          <a:bodyPr vert="horz" lIns="0" tIns="45720" rIns="0" bIns="45720" rtlCol="0" anchor="ctr"/>
          <a:lstStyle>
            <a:defPPr marR="0" lvl="0" algn="l" rtl="0">
              <a:lnSpc>
                <a:spcPct val="100000"/>
              </a:lnSpc>
              <a:spcBef>
                <a:spcPts val="0"/>
              </a:spcBef>
              <a:spcAft>
                <a:spcPts val="0"/>
              </a:spcAft>
            </a:defPPr>
            <a:lvl1pPr marR="0" lvl="0" algn="r" rtl="0">
              <a:lnSpc>
                <a:spcPct val="100000"/>
              </a:lnSpc>
              <a:spcBef>
                <a:spcPts val="0"/>
              </a:spcBef>
              <a:spcAft>
                <a:spcPts val="0"/>
              </a:spcAft>
              <a:buClr>
                <a:srgbClr val="000000"/>
              </a:buClr>
              <a:buFont typeface="Arial"/>
              <a:defRPr sz="1000" b="0" i="0" u="none" strike="noStrike" cap="none">
                <a:solidFill>
                  <a:schemeClr val="bg1"/>
                </a:solidFill>
                <a:latin typeface="Avenir Next LT Pro" panose="020B0504020202020204" pitchFamily="34" charset="0"/>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fld id="{8B2E2F79-BC7F-4BB1-9203-38C79639CA91}" type="slidenum">
              <a:rPr lang="en-PH" smtClean="0">
                <a:solidFill>
                  <a:schemeClr val="bg1"/>
                </a:solidFill>
              </a:rPr>
              <a:pPr/>
              <a:t>‹#›</a:t>
            </a:fld>
            <a:endParaRPr lang="en-PH" dirty="0">
              <a:solidFill>
                <a:schemeClr val="bg1"/>
              </a:solidFill>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54650" y="292625"/>
            <a:ext cx="8434800" cy="393600"/>
          </a:xfrm>
          <a:prstGeom prst="rect">
            <a:avLst/>
          </a:prstGeom>
          <a:noFill/>
          <a:ln>
            <a:noFill/>
          </a:ln>
        </p:spPr>
        <p:txBody>
          <a:bodyPr spcFirstLastPara="1" wrap="square" lIns="0" tIns="91425" rIns="0" bIns="91425" anchor="t" anchorCtr="0">
            <a:noAutofit/>
          </a:bodyPr>
          <a:lstStyle>
            <a:lvl1pPr lvl="0" rtl="0">
              <a:spcBef>
                <a:spcPts val="0"/>
              </a:spcBef>
              <a:spcAft>
                <a:spcPts val="0"/>
              </a:spcAft>
              <a:buClr>
                <a:schemeClr val="dk1"/>
              </a:buClr>
              <a:buSzPts val="1900"/>
              <a:buFont typeface="Montserrat"/>
              <a:buNone/>
              <a:defRPr sz="1900" b="1">
                <a:solidFill>
                  <a:schemeClr val="dk1"/>
                </a:solidFill>
                <a:latin typeface="Montserrat"/>
                <a:ea typeface="Montserrat"/>
                <a:cs typeface="Montserrat"/>
                <a:sym typeface="Montserrat"/>
              </a:defRPr>
            </a:lvl1pPr>
            <a:lvl2pPr lvl="1" rtl="0">
              <a:spcBef>
                <a:spcPts val="0"/>
              </a:spcBef>
              <a:spcAft>
                <a:spcPts val="0"/>
              </a:spcAft>
              <a:buClr>
                <a:schemeClr val="dk1"/>
              </a:buClr>
              <a:buSzPts val="1900"/>
              <a:buFont typeface="Montserrat"/>
              <a:buNone/>
              <a:defRPr sz="1900" b="1">
                <a:solidFill>
                  <a:schemeClr val="dk1"/>
                </a:solidFill>
                <a:latin typeface="Montserrat"/>
                <a:ea typeface="Montserrat"/>
                <a:cs typeface="Montserrat"/>
                <a:sym typeface="Montserrat"/>
              </a:defRPr>
            </a:lvl2pPr>
            <a:lvl3pPr lvl="2" rtl="0">
              <a:spcBef>
                <a:spcPts val="0"/>
              </a:spcBef>
              <a:spcAft>
                <a:spcPts val="0"/>
              </a:spcAft>
              <a:buClr>
                <a:schemeClr val="dk1"/>
              </a:buClr>
              <a:buSzPts val="1900"/>
              <a:buFont typeface="Montserrat"/>
              <a:buNone/>
              <a:defRPr sz="1900" b="1">
                <a:solidFill>
                  <a:schemeClr val="dk1"/>
                </a:solidFill>
                <a:latin typeface="Montserrat"/>
                <a:ea typeface="Montserrat"/>
                <a:cs typeface="Montserrat"/>
                <a:sym typeface="Montserrat"/>
              </a:defRPr>
            </a:lvl3pPr>
            <a:lvl4pPr lvl="3" rtl="0">
              <a:spcBef>
                <a:spcPts val="0"/>
              </a:spcBef>
              <a:spcAft>
                <a:spcPts val="0"/>
              </a:spcAft>
              <a:buClr>
                <a:schemeClr val="dk1"/>
              </a:buClr>
              <a:buSzPts val="1900"/>
              <a:buFont typeface="Montserrat"/>
              <a:buNone/>
              <a:defRPr sz="1900" b="1">
                <a:solidFill>
                  <a:schemeClr val="dk1"/>
                </a:solidFill>
                <a:latin typeface="Montserrat"/>
                <a:ea typeface="Montserrat"/>
                <a:cs typeface="Montserrat"/>
                <a:sym typeface="Montserrat"/>
              </a:defRPr>
            </a:lvl4pPr>
            <a:lvl5pPr lvl="4" rtl="0">
              <a:spcBef>
                <a:spcPts val="0"/>
              </a:spcBef>
              <a:spcAft>
                <a:spcPts val="0"/>
              </a:spcAft>
              <a:buClr>
                <a:schemeClr val="dk1"/>
              </a:buClr>
              <a:buSzPts val="1900"/>
              <a:buFont typeface="Montserrat"/>
              <a:buNone/>
              <a:defRPr sz="1900" b="1">
                <a:solidFill>
                  <a:schemeClr val="dk1"/>
                </a:solidFill>
                <a:latin typeface="Montserrat"/>
                <a:ea typeface="Montserrat"/>
                <a:cs typeface="Montserrat"/>
                <a:sym typeface="Montserrat"/>
              </a:defRPr>
            </a:lvl5pPr>
            <a:lvl6pPr lvl="5" rtl="0">
              <a:spcBef>
                <a:spcPts val="0"/>
              </a:spcBef>
              <a:spcAft>
                <a:spcPts val="0"/>
              </a:spcAft>
              <a:buClr>
                <a:schemeClr val="dk1"/>
              </a:buClr>
              <a:buSzPts val="1900"/>
              <a:buFont typeface="Montserrat"/>
              <a:buNone/>
              <a:defRPr sz="1900" b="1">
                <a:solidFill>
                  <a:schemeClr val="dk1"/>
                </a:solidFill>
                <a:latin typeface="Montserrat"/>
                <a:ea typeface="Montserrat"/>
                <a:cs typeface="Montserrat"/>
                <a:sym typeface="Montserrat"/>
              </a:defRPr>
            </a:lvl6pPr>
            <a:lvl7pPr lvl="6" rtl="0">
              <a:spcBef>
                <a:spcPts val="0"/>
              </a:spcBef>
              <a:spcAft>
                <a:spcPts val="0"/>
              </a:spcAft>
              <a:buClr>
                <a:schemeClr val="dk1"/>
              </a:buClr>
              <a:buSzPts val="1900"/>
              <a:buFont typeface="Montserrat"/>
              <a:buNone/>
              <a:defRPr sz="1900" b="1">
                <a:solidFill>
                  <a:schemeClr val="dk1"/>
                </a:solidFill>
                <a:latin typeface="Montserrat"/>
                <a:ea typeface="Montserrat"/>
                <a:cs typeface="Montserrat"/>
                <a:sym typeface="Montserrat"/>
              </a:defRPr>
            </a:lvl7pPr>
            <a:lvl8pPr lvl="7" rtl="0">
              <a:spcBef>
                <a:spcPts val="0"/>
              </a:spcBef>
              <a:spcAft>
                <a:spcPts val="0"/>
              </a:spcAft>
              <a:buClr>
                <a:schemeClr val="dk1"/>
              </a:buClr>
              <a:buSzPts val="1900"/>
              <a:buFont typeface="Montserrat"/>
              <a:buNone/>
              <a:defRPr sz="1900" b="1">
                <a:solidFill>
                  <a:schemeClr val="dk1"/>
                </a:solidFill>
                <a:latin typeface="Montserrat"/>
                <a:ea typeface="Montserrat"/>
                <a:cs typeface="Montserrat"/>
                <a:sym typeface="Montserrat"/>
              </a:defRPr>
            </a:lvl8pPr>
            <a:lvl9pPr lvl="8" rtl="0">
              <a:spcBef>
                <a:spcPts val="0"/>
              </a:spcBef>
              <a:spcAft>
                <a:spcPts val="0"/>
              </a:spcAft>
              <a:buClr>
                <a:schemeClr val="dk1"/>
              </a:buClr>
              <a:buSzPts val="1900"/>
              <a:buFont typeface="Montserrat"/>
              <a:buNone/>
              <a:defRPr sz="1900" b="1">
                <a:solidFill>
                  <a:schemeClr val="dk1"/>
                </a:solidFill>
                <a:latin typeface="Montserrat"/>
                <a:ea typeface="Montserrat"/>
                <a:cs typeface="Montserrat"/>
                <a:sym typeface="Montserrat"/>
              </a:defRPr>
            </a:lvl9pPr>
          </a:lstStyle>
          <a:p>
            <a:endParaRPr dirty="0"/>
          </a:p>
        </p:txBody>
      </p:sp>
      <p:sp>
        <p:nvSpPr>
          <p:cNvPr id="7" name="Google Shape;7;p1"/>
          <p:cNvSpPr txBox="1">
            <a:spLocks noGrp="1"/>
          </p:cNvSpPr>
          <p:nvPr>
            <p:ph type="body" idx="1"/>
          </p:nvPr>
        </p:nvSpPr>
        <p:spPr>
          <a:xfrm>
            <a:off x="354650" y="1152475"/>
            <a:ext cx="8434800" cy="3416400"/>
          </a:xfrm>
          <a:prstGeom prst="rect">
            <a:avLst/>
          </a:prstGeom>
          <a:noFill/>
          <a:ln>
            <a:noFill/>
          </a:ln>
        </p:spPr>
        <p:txBody>
          <a:bodyPr spcFirstLastPara="1" wrap="square" lIns="0" tIns="91425" rIns="0" bIns="91425" anchor="t" anchorCtr="0">
            <a:noAutofit/>
          </a:bodyPr>
          <a:lstStyle>
            <a:lvl1pPr marL="457200" lvl="0" indent="-311150" rtl="0">
              <a:lnSpc>
                <a:spcPct val="100000"/>
              </a:lnSpc>
              <a:spcBef>
                <a:spcPts val="0"/>
              </a:spcBef>
              <a:spcAft>
                <a:spcPts val="0"/>
              </a:spcAft>
              <a:buSzPts val="1300"/>
              <a:buFont typeface="Montserrat"/>
              <a:buChar char="■"/>
              <a:defRPr sz="1300">
                <a:latin typeface="Montserrat"/>
                <a:ea typeface="Montserrat"/>
                <a:cs typeface="Montserrat"/>
                <a:sym typeface="Montserrat"/>
              </a:defRPr>
            </a:lvl1pPr>
            <a:lvl2pPr marL="914400" lvl="1" indent="-304800" rtl="0">
              <a:lnSpc>
                <a:spcPct val="100000"/>
              </a:lnSpc>
              <a:spcBef>
                <a:spcPts val="1600"/>
              </a:spcBef>
              <a:spcAft>
                <a:spcPts val="0"/>
              </a:spcAft>
              <a:buSzPts val="1200"/>
              <a:buFont typeface="Montserrat"/>
              <a:buChar char="⎼"/>
              <a:defRPr sz="1200">
                <a:latin typeface="Montserrat"/>
                <a:ea typeface="Montserrat"/>
                <a:cs typeface="Montserrat"/>
                <a:sym typeface="Montserrat"/>
              </a:defRPr>
            </a:lvl2pPr>
            <a:lvl3pPr marL="1371600" lvl="2" indent="-292100" rtl="0">
              <a:lnSpc>
                <a:spcPct val="100000"/>
              </a:lnSpc>
              <a:spcBef>
                <a:spcPts val="1600"/>
              </a:spcBef>
              <a:spcAft>
                <a:spcPts val="0"/>
              </a:spcAft>
              <a:buSzPts val="1000"/>
              <a:buFont typeface="Montserrat"/>
              <a:buChar char="○"/>
              <a:defRPr sz="1000">
                <a:latin typeface="Montserrat"/>
                <a:ea typeface="Montserrat"/>
                <a:cs typeface="Montserrat"/>
                <a:sym typeface="Montserrat"/>
              </a:defRPr>
            </a:lvl3pPr>
            <a:lvl4pPr marL="1828800" lvl="3" indent="-292100" rtl="0">
              <a:lnSpc>
                <a:spcPct val="100000"/>
              </a:lnSpc>
              <a:spcBef>
                <a:spcPts val="1600"/>
              </a:spcBef>
              <a:spcAft>
                <a:spcPts val="0"/>
              </a:spcAft>
              <a:buSzPts val="1000"/>
              <a:buFont typeface="Montserrat"/>
              <a:buChar char="■"/>
              <a:defRPr sz="1000">
                <a:latin typeface="Montserrat"/>
                <a:ea typeface="Montserrat"/>
                <a:cs typeface="Montserrat"/>
                <a:sym typeface="Montserrat"/>
              </a:defRPr>
            </a:lvl4pPr>
            <a:lvl5pPr marL="2286000" lvl="4" indent="-292100" rtl="0">
              <a:lnSpc>
                <a:spcPct val="100000"/>
              </a:lnSpc>
              <a:spcBef>
                <a:spcPts val="1600"/>
              </a:spcBef>
              <a:spcAft>
                <a:spcPts val="0"/>
              </a:spcAft>
              <a:buSzPts val="1000"/>
              <a:buFont typeface="Montserrat"/>
              <a:buChar char="⎼"/>
              <a:defRPr sz="1000">
                <a:latin typeface="Montserrat"/>
                <a:ea typeface="Montserrat"/>
                <a:cs typeface="Montserrat"/>
                <a:sym typeface="Montserrat"/>
              </a:defRPr>
            </a:lvl5pPr>
            <a:lvl6pPr marL="2743200" lvl="5" indent="-292100" rtl="0">
              <a:lnSpc>
                <a:spcPct val="100000"/>
              </a:lnSpc>
              <a:spcBef>
                <a:spcPts val="1600"/>
              </a:spcBef>
              <a:spcAft>
                <a:spcPts val="0"/>
              </a:spcAft>
              <a:buSzPts val="1000"/>
              <a:buFont typeface="Montserrat"/>
              <a:buChar char="○"/>
              <a:defRPr sz="1000">
                <a:latin typeface="Montserrat"/>
                <a:ea typeface="Montserrat"/>
                <a:cs typeface="Montserrat"/>
                <a:sym typeface="Montserrat"/>
              </a:defRPr>
            </a:lvl6pPr>
            <a:lvl7pPr marL="3200400" lvl="6" indent="-292100" rtl="0">
              <a:lnSpc>
                <a:spcPct val="100000"/>
              </a:lnSpc>
              <a:spcBef>
                <a:spcPts val="1600"/>
              </a:spcBef>
              <a:spcAft>
                <a:spcPts val="0"/>
              </a:spcAft>
              <a:buSzPts val="1000"/>
              <a:buFont typeface="Montserrat"/>
              <a:buChar char="■"/>
              <a:defRPr sz="1000">
                <a:latin typeface="Montserrat"/>
                <a:ea typeface="Montserrat"/>
                <a:cs typeface="Montserrat"/>
                <a:sym typeface="Montserrat"/>
              </a:defRPr>
            </a:lvl7pPr>
            <a:lvl8pPr marL="3657600" lvl="7" indent="-292100" rtl="0">
              <a:lnSpc>
                <a:spcPct val="100000"/>
              </a:lnSpc>
              <a:spcBef>
                <a:spcPts val="1600"/>
              </a:spcBef>
              <a:spcAft>
                <a:spcPts val="0"/>
              </a:spcAft>
              <a:buSzPts val="1000"/>
              <a:buFont typeface="Montserrat"/>
              <a:buChar char="⎼"/>
              <a:defRPr sz="1000">
                <a:latin typeface="Montserrat"/>
                <a:ea typeface="Montserrat"/>
                <a:cs typeface="Montserrat"/>
                <a:sym typeface="Montserrat"/>
              </a:defRPr>
            </a:lvl8pPr>
            <a:lvl9pPr marL="4114800" lvl="8" indent="-292100" rtl="0">
              <a:lnSpc>
                <a:spcPct val="100000"/>
              </a:lnSpc>
              <a:spcBef>
                <a:spcPts val="1600"/>
              </a:spcBef>
              <a:spcAft>
                <a:spcPts val="1600"/>
              </a:spcAft>
              <a:buSzPts val="1000"/>
              <a:buFont typeface="Montserrat"/>
              <a:buChar char="○"/>
              <a:defRPr sz="1000">
                <a:latin typeface="Montserrat"/>
                <a:ea typeface="Montserrat"/>
                <a:cs typeface="Montserrat"/>
                <a:sym typeface="Montserrat"/>
              </a:defRPr>
            </a:lvl9pPr>
          </a:lstStyle>
          <a:p>
            <a:endParaRPr dirty="0"/>
          </a:p>
        </p:txBody>
      </p:sp>
      <p:sp>
        <p:nvSpPr>
          <p:cNvPr id="2" name="Footer Placeholder 1">
            <a:extLst>
              <a:ext uri="{FF2B5EF4-FFF2-40B4-BE49-F238E27FC236}">
                <a16:creationId xmlns:a16="http://schemas.microsoft.com/office/drawing/2014/main" id="{F081B9E8-2535-494E-9603-AC1AFAAF7267}"/>
              </a:ext>
            </a:extLst>
          </p:cNvPr>
          <p:cNvSpPr>
            <a:spLocks noGrp="1"/>
          </p:cNvSpPr>
          <p:nvPr>
            <p:ph type="ftr" sz="quarter" idx="3"/>
          </p:nvPr>
        </p:nvSpPr>
        <p:spPr>
          <a:xfrm>
            <a:off x="3028950" y="4767263"/>
            <a:ext cx="3086100" cy="274637"/>
          </a:xfrm>
          <a:prstGeom prst="rect">
            <a:avLst/>
          </a:prstGeom>
        </p:spPr>
        <p:txBody>
          <a:bodyPr vert="horz" lIns="91440" tIns="45720" rIns="91440" bIns="45720" rtlCol="0" anchor="ctr"/>
          <a:lstStyle>
            <a:lvl1pPr algn="ctr">
              <a:defRPr sz="1200">
                <a:solidFill>
                  <a:schemeClr val="tx1">
                    <a:tint val="75000"/>
                  </a:schemeClr>
                </a:solidFill>
                <a:latin typeface="Montserrat" panose="00000500000000000000" pitchFamily="2" charset="0"/>
              </a:defRPr>
            </a:lvl1pPr>
          </a:lstStyle>
          <a:p>
            <a:endParaRPr lang="en-GB" dirty="0"/>
          </a:p>
        </p:txBody>
      </p:sp>
    </p:spTree>
  </p:cSld>
  <p:clrMap bg1="lt1" tx1="dk1" bg2="dk2" tx2="lt2" accent1="accent1" accent2="accent2" accent3="accent3" accent4="accent4" accent5="accent5" accent6="accent6" hlink="hlink" folHlink="folHlink"/>
  <p:sldLayoutIdLst>
    <p:sldLayoutId id="2147483678" r:id="rId1"/>
    <p:sldLayoutId id="2147483684" r:id="rId2"/>
    <p:sldLayoutId id="2147483653" r:id="rId3"/>
    <p:sldLayoutId id="2147483656" r:id="rId4"/>
    <p:sldLayoutId id="2147483657" r:id="rId5"/>
    <p:sldLayoutId id="2147483660" r:id="rId6"/>
    <p:sldLayoutId id="2147483661" r:id="rId7"/>
    <p:sldLayoutId id="2147483662" r:id="rId8"/>
    <p:sldLayoutId id="2147483664" r:id="rId9"/>
    <p:sldLayoutId id="2147483665" r:id="rId10"/>
    <p:sldLayoutId id="2147483666" r:id="rId11"/>
    <p:sldLayoutId id="2147483680" r:id="rId12"/>
    <p:sldLayoutId id="2147483682" r:id="rId13"/>
    <p:sldLayoutId id="2147483683" r:id="rId14"/>
    <p:sldLayoutId id="2147483691" r:id="rId15"/>
    <p:sldLayoutId id="2147483692" r:id="rId16"/>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baseline="0">
          <a:solidFill>
            <a:srgbClr val="000000"/>
          </a:solidFill>
          <a:latin typeface="Avenir Next" panose="020B0503020202020204" pitchFamily="34" charset="0"/>
          <a:ea typeface="Avenir Next" panose="020B0503020202020204" pitchFamily="34" charset="0"/>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venir Next LT Pro" panose="020B0504020202020204" pitchFamily="34" charset="0"/>
          <a:ea typeface="Avenir Next LT Pro" panose="020B0504020202020204" pitchFamily="34" charset="0"/>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1.xml"/><Relationship Id="rId1" Type="http://schemas.openxmlformats.org/officeDocument/2006/relationships/slideLayout" Target="../slideLayouts/slideLayout4.xml"/><Relationship Id="rId5" Type="http://schemas.openxmlformats.org/officeDocument/2006/relationships/image" Target="../media/image7.png"/><Relationship Id="rId4" Type="http://schemas.openxmlformats.org/officeDocument/2006/relationships/image" Target="../media/image6.pn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13.xml"/><Relationship Id="rId1" Type="http://schemas.openxmlformats.org/officeDocument/2006/relationships/slideLayout" Target="../slideLayouts/slideLayout3.xml"/><Relationship Id="rId4" Type="http://schemas.openxmlformats.org/officeDocument/2006/relationships/chart" Target="../charts/chart5.xml"/></Relationships>
</file>

<file path=ppt/slides/_rels/slide1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4.xml"/><Relationship Id="rId1" Type="http://schemas.openxmlformats.org/officeDocument/2006/relationships/slideLayout" Target="../slideLayouts/slideLayout3.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chart" Target="../charts/chart8.xml"/><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chart" Target="../charts/chart9.xml"/><Relationship Id="rId2" Type="http://schemas.openxmlformats.org/officeDocument/2006/relationships/notesSlide" Target="../notesSlides/notesSlide18.xml"/><Relationship Id="rId1" Type="http://schemas.openxmlformats.org/officeDocument/2006/relationships/slideLayout" Target="../slideLayouts/slideLayout10.xml"/></Relationships>
</file>

<file path=ppt/slides/_rels/slide21.xml.rels><?xml version="1.0" encoding="UTF-8" standalone="yes"?>
<Relationships xmlns="http://schemas.openxmlformats.org/package/2006/relationships"><Relationship Id="rId3" Type="http://schemas.openxmlformats.org/officeDocument/2006/relationships/chart" Target="../charts/chart10.xml"/><Relationship Id="rId2" Type="http://schemas.openxmlformats.org/officeDocument/2006/relationships/notesSlide" Target="../notesSlides/notesSlide19.xml"/><Relationship Id="rId1" Type="http://schemas.openxmlformats.org/officeDocument/2006/relationships/slideLayout" Target="../slideLayouts/slideLayout8.xml"/><Relationship Id="rId4" Type="http://schemas.openxmlformats.org/officeDocument/2006/relationships/image" Target="../media/image12.png"/></Relationships>
</file>

<file path=ppt/slides/_rels/slide22.xml.rels><?xml version="1.0" encoding="UTF-8" standalone="yes"?>
<Relationships xmlns="http://schemas.openxmlformats.org/package/2006/relationships"><Relationship Id="rId3" Type="http://schemas.openxmlformats.org/officeDocument/2006/relationships/chart" Target="../charts/chart11.xml"/><Relationship Id="rId2" Type="http://schemas.openxmlformats.org/officeDocument/2006/relationships/notesSlide" Target="../notesSlides/notesSlide20.xml"/><Relationship Id="rId1" Type="http://schemas.openxmlformats.org/officeDocument/2006/relationships/slideLayout" Target="../slideLayouts/slideLayout3.xml"/><Relationship Id="rId4" Type="http://schemas.openxmlformats.org/officeDocument/2006/relationships/chart" Target="../charts/chart12.xml"/></Relationships>
</file>

<file path=ppt/slides/_rels/slide2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1.xml"/><Relationship Id="rId1" Type="http://schemas.openxmlformats.org/officeDocument/2006/relationships/slideLayout" Target="../slideLayouts/slideLayout3.xml"/><Relationship Id="rId4" Type="http://schemas.openxmlformats.org/officeDocument/2006/relationships/image" Target="../media/image14.png"/></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5.xml"/></Relationships>
</file>

<file path=ppt/slides/_rels/slide27.xml.rels><?xml version="1.0" encoding="UTF-8" standalone="yes"?>
<Relationships xmlns="http://schemas.openxmlformats.org/package/2006/relationships"><Relationship Id="rId2" Type="http://schemas.openxmlformats.org/officeDocument/2006/relationships/image" Target="../media/image16.emf"/><Relationship Id="rId1" Type="http://schemas.openxmlformats.org/officeDocument/2006/relationships/slideLayout" Target="../slideLayouts/slideLayout15.xml"/></Relationships>
</file>

<file path=ppt/slides/_rels/slide28.xml.rels><?xml version="1.0" encoding="UTF-8" standalone="yes"?>
<Relationships xmlns="http://schemas.openxmlformats.org/package/2006/relationships"><Relationship Id="rId3" Type="http://schemas.openxmlformats.org/officeDocument/2006/relationships/chart" Target="../charts/chart13.xml"/><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chart" Target="../charts/chart14.xml"/><Relationship Id="rId2" Type="http://schemas.openxmlformats.org/officeDocument/2006/relationships/notesSlide" Target="../notesSlides/notesSlide25.xml"/><Relationship Id="rId1" Type="http://schemas.openxmlformats.org/officeDocument/2006/relationships/slideLayout" Target="../slideLayouts/slideLayout3.xml"/><Relationship Id="rId4" Type="http://schemas.openxmlformats.org/officeDocument/2006/relationships/chart" Target="../charts/chart15.xml"/></Relationships>
</file>

<file path=ppt/slides/_rels/slide31.xml.rels><?xml version="1.0" encoding="UTF-8" standalone="yes"?>
<Relationships xmlns="http://schemas.openxmlformats.org/package/2006/relationships"><Relationship Id="rId8" Type="http://schemas.openxmlformats.org/officeDocument/2006/relationships/image" Target="../media/image22.png"/><Relationship Id="rId3" Type="http://schemas.openxmlformats.org/officeDocument/2006/relationships/image" Target="../media/image17.png"/><Relationship Id="rId7" Type="http://schemas.openxmlformats.org/officeDocument/2006/relationships/image" Target="../media/image21.png"/><Relationship Id="rId2" Type="http://schemas.openxmlformats.org/officeDocument/2006/relationships/notesSlide" Target="../notesSlides/notesSlide26.xml"/><Relationship Id="rId1" Type="http://schemas.openxmlformats.org/officeDocument/2006/relationships/slideLayout" Target="../slideLayouts/slideLayout4.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image" Target="../media/image18.png"/><Relationship Id="rId9" Type="http://schemas.openxmlformats.org/officeDocument/2006/relationships/image" Target="../media/image23.jpeg"/></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2" Type="http://schemas.openxmlformats.org/officeDocument/2006/relationships/chart" Target="../charts/chart16.xml"/><Relationship Id="rId1" Type="http://schemas.openxmlformats.org/officeDocument/2006/relationships/slideLayout" Target="../slideLayouts/slideLayout15.xml"/></Relationships>
</file>

<file path=ppt/slides/_rels/slide34.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8.xml"/><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3" Type="http://schemas.openxmlformats.org/officeDocument/2006/relationships/chart" Target="../charts/chart17.xml"/><Relationship Id="rId2" Type="http://schemas.openxmlformats.org/officeDocument/2006/relationships/notesSlide" Target="../notesSlides/notesSlide29.xml"/><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8" Type="http://schemas.openxmlformats.org/officeDocument/2006/relationships/image" Target="../media/image29.png"/><Relationship Id="rId3" Type="http://schemas.openxmlformats.org/officeDocument/2006/relationships/chart" Target="../charts/chart18.xml"/><Relationship Id="rId7" Type="http://schemas.openxmlformats.org/officeDocument/2006/relationships/image" Target="../media/image28.png"/><Relationship Id="rId2" Type="http://schemas.openxmlformats.org/officeDocument/2006/relationships/notesSlide" Target="../notesSlides/notesSlide30.xml"/><Relationship Id="rId1" Type="http://schemas.openxmlformats.org/officeDocument/2006/relationships/slideLayout" Target="../slideLayouts/slideLayout10.xml"/><Relationship Id="rId6" Type="http://schemas.openxmlformats.org/officeDocument/2006/relationships/image" Target="../media/image27.png"/><Relationship Id="rId5" Type="http://schemas.openxmlformats.org/officeDocument/2006/relationships/image" Target="../media/image26.png"/><Relationship Id="rId4" Type="http://schemas.openxmlformats.org/officeDocument/2006/relationships/image" Target="../media/image25.png"/></Relationships>
</file>

<file path=ppt/slides/_rels/slide3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1.xml"/><Relationship Id="rId1" Type="http://schemas.openxmlformats.org/officeDocument/2006/relationships/slideLayout" Target="../slideLayouts/slideLayout5.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6.xml"/></Relationships>
</file>

<file path=ppt/slides/_rels/slide39.xml.rels><?xml version="1.0" encoding="UTF-8" standalone="yes"?>
<Relationships xmlns="http://schemas.openxmlformats.org/package/2006/relationships"><Relationship Id="rId3" Type="http://schemas.openxmlformats.org/officeDocument/2006/relationships/chart" Target="../charts/chart19.xml"/><Relationship Id="rId2" Type="http://schemas.openxmlformats.org/officeDocument/2006/relationships/notesSlide" Target="../notesSlides/notesSlide33.xml"/><Relationship Id="rId1" Type="http://schemas.openxmlformats.org/officeDocument/2006/relationships/slideLayout" Target="../slideLayouts/slideLayout16.xml"/><Relationship Id="rId4" Type="http://schemas.openxmlformats.org/officeDocument/2006/relationships/chart" Target="../charts/chart20.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40.xml.rels><?xml version="1.0" encoding="UTF-8" standalone="yes"?>
<Relationships xmlns="http://schemas.openxmlformats.org/package/2006/relationships"><Relationship Id="rId3" Type="http://schemas.openxmlformats.org/officeDocument/2006/relationships/chart" Target="../charts/chart21.xml"/><Relationship Id="rId2" Type="http://schemas.openxmlformats.org/officeDocument/2006/relationships/notesSlide" Target="../notesSlides/notesSlide34.xml"/><Relationship Id="rId1" Type="http://schemas.openxmlformats.org/officeDocument/2006/relationships/slideLayout" Target="../slideLayouts/slideLayout10.xml"/></Relationships>
</file>

<file path=ppt/slides/_rels/slide41.xml.rels><?xml version="1.0" encoding="UTF-8" standalone="yes"?>
<Relationships xmlns="http://schemas.openxmlformats.org/package/2006/relationships"><Relationship Id="rId3" Type="http://schemas.openxmlformats.org/officeDocument/2006/relationships/chart" Target="../charts/chart22.xml"/><Relationship Id="rId2" Type="http://schemas.openxmlformats.org/officeDocument/2006/relationships/notesSlide" Target="../notesSlides/notesSlide35.xml"/><Relationship Id="rId1" Type="http://schemas.openxmlformats.org/officeDocument/2006/relationships/slideLayout" Target="../slideLayouts/slideLayout10.xml"/></Relationships>
</file>

<file path=ppt/slides/_rels/slide42.xml.rels><?xml version="1.0" encoding="UTF-8" standalone="yes"?>
<Relationships xmlns="http://schemas.openxmlformats.org/package/2006/relationships"><Relationship Id="rId3" Type="http://schemas.microsoft.com/office/2014/relationships/chartEx" Target="../charts/chartEx1.xml"/><Relationship Id="rId2" Type="http://schemas.openxmlformats.org/officeDocument/2006/relationships/notesSlide" Target="../notesSlides/notesSlide36.xml"/><Relationship Id="rId1" Type="http://schemas.openxmlformats.org/officeDocument/2006/relationships/slideLayout" Target="../slideLayouts/slideLayout16.xml"/><Relationship Id="rId4" Type="http://schemas.openxmlformats.org/officeDocument/2006/relationships/image" Target="../media/image30.png"/></Relationships>
</file>

<file path=ppt/slides/_rels/slide43.xml.rels><?xml version="1.0" encoding="UTF-8" standalone="yes"?>
<Relationships xmlns="http://schemas.openxmlformats.org/package/2006/relationships"><Relationship Id="rId3" Type="http://schemas.microsoft.com/office/2014/relationships/chartEx" Target="../charts/chartEx2.xml"/><Relationship Id="rId2" Type="http://schemas.openxmlformats.org/officeDocument/2006/relationships/notesSlide" Target="../notesSlides/notesSlide37.xml"/><Relationship Id="rId1" Type="http://schemas.openxmlformats.org/officeDocument/2006/relationships/slideLayout" Target="../slideLayouts/slideLayout16.xml"/><Relationship Id="rId4" Type="http://schemas.openxmlformats.org/officeDocument/2006/relationships/image" Target="../media/image31.png"/></Relationships>
</file>

<file path=ppt/slides/_rels/slide44.xml.rels><?xml version="1.0" encoding="UTF-8" standalone="yes"?>
<Relationships xmlns="http://schemas.openxmlformats.org/package/2006/relationships"><Relationship Id="rId3" Type="http://schemas.openxmlformats.org/officeDocument/2006/relationships/chart" Target="../charts/chart23.xml"/><Relationship Id="rId2" Type="http://schemas.openxmlformats.org/officeDocument/2006/relationships/notesSlide" Target="../notesSlides/notesSlide38.xml"/><Relationship Id="rId1" Type="http://schemas.openxmlformats.org/officeDocument/2006/relationships/slideLayout" Target="../slideLayouts/slideLayout16.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16.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4.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4.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5.xml"/></Relationships>
</file>

<file path=ppt/slides/_rels/slide49.xml.rels><?xml version="1.0" encoding="UTF-8" standalone="yes"?>
<Relationships xmlns="http://schemas.openxmlformats.org/package/2006/relationships"><Relationship Id="rId3" Type="http://schemas.openxmlformats.org/officeDocument/2006/relationships/image" Target="../media/image30.emf"/><Relationship Id="rId2" Type="http://schemas.openxmlformats.org/officeDocument/2006/relationships/notesSlide" Target="../notesSlides/notesSlide43.xml"/><Relationship Id="rId1" Type="http://schemas.openxmlformats.org/officeDocument/2006/relationships/slideLayout" Target="../slideLayouts/slideLayout15.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10.xml"/></Relationships>
</file>

<file path=ppt/slides/_rels/slide50.xml.rels><?xml version="1.0" encoding="UTF-8" standalone="yes"?>
<Relationships xmlns="http://schemas.openxmlformats.org/package/2006/relationships"><Relationship Id="rId3" Type="http://schemas.openxmlformats.org/officeDocument/2006/relationships/image" Target="../media/image31.emf"/><Relationship Id="rId2" Type="http://schemas.openxmlformats.org/officeDocument/2006/relationships/notesSlide" Target="../notesSlides/notesSlide44.xml"/><Relationship Id="rId1" Type="http://schemas.openxmlformats.org/officeDocument/2006/relationships/slideLayout" Target="../slideLayouts/slideLayout15.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399"/>
        <p:cNvGrpSpPr/>
        <p:nvPr/>
      </p:nvGrpSpPr>
      <p:grpSpPr>
        <a:xfrm>
          <a:off x="0" y="0"/>
          <a:ext cx="0" cy="0"/>
          <a:chOff x="0" y="0"/>
          <a:chExt cx="0" cy="0"/>
        </a:xfrm>
      </p:grpSpPr>
      <p:sp>
        <p:nvSpPr>
          <p:cNvPr id="400" name="Google Shape;400;p44"/>
          <p:cNvSpPr txBox="1">
            <a:spLocks noGrp="1"/>
          </p:cNvSpPr>
          <p:nvPr>
            <p:ph type="ctrTitle"/>
          </p:nvPr>
        </p:nvSpPr>
        <p:spPr>
          <a:xfrm>
            <a:off x="354650" y="826025"/>
            <a:ext cx="4126200" cy="1234800"/>
          </a:xfrm>
        </p:spPr>
        <p:txBody>
          <a:bodyPr spcFirstLastPara="1" wrap="square" lIns="0" tIns="91425" rIns="0" bIns="91425" anchor="b" anchorCtr="0">
            <a:noAutofit/>
          </a:bodyPr>
          <a:lstStyle/>
          <a:p>
            <a:pPr lvl="0"/>
            <a:r>
              <a:rPr lang="en-US" dirty="0">
                <a:latin typeface="Montserrat" panose="00000500000000000000" pitchFamily="2" charset="0"/>
              </a:rPr>
              <a:t>NielsenIQ Total Till Executive Summary</a:t>
            </a:r>
            <a:endParaRPr lang="en-PH" dirty="0">
              <a:latin typeface="Montserrat" panose="00000500000000000000" pitchFamily="2" charset="0"/>
            </a:endParaRPr>
          </a:p>
        </p:txBody>
      </p:sp>
      <p:sp>
        <p:nvSpPr>
          <p:cNvPr id="401" name="Google Shape;401;p44"/>
          <p:cNvSpPr txBox="1">
            <a:spLocks noGrp="1"/>
          </p:cNvSpPr>
          <p:nvPr>
            <p:ph type="subTitle" idx="1"/>
          </p:nvPr>
        </p:nvSpPr>
        <p:spPr>
          <a:xfrm>
            <a:off x="354650" y="1984625"/>
            <a:ext cx="4126200" cy="792600"/>
          </a:xfrm>
        </p:spPr>
        <p:txBody>
          <a:bodyPr spcFirstLastPara="1" wrap="square" lIns="0" tIns="91425" rIns="0" bIns="91425" anchor="t" anchorCtr="0">
            <a:noAutofit/>
          </a:bodyPr>
          <a:lstStyle/>
          <a:p>
            <a:pPr lvl="0"/>
            <a:endParaRPr lang="en-PH" dirty="0">
              <a:latin typeface="Montserrat" panose="00000500000000000000" pitchFamily="2" charset="0"/>
            </a:endParaRPr>
          </a:p>
          <a:p>
            <a:pPr lvl="0"/>
            <a:r>
              <a:rPr lang="en-PH" dirty="0">
                <a:latin typeface="Montserrat" panose="00000500000000000000" pitchFamily="2" charset="0"/>
              </a:rPr>
              <a:t>4 weeks ending 23</a:t>
            </a:r>
            <a:r>
              <a:rPr lang="en-PH" baseline="30000" dirty="0">
                <a:latin typeface="Montserrat" panose="00000500000000000000" pitchFamily="2" charset="0"/>
              </a:rPr>
              <a:t>rd</a:t>
            </a:r>
            <a:r>
              <a:rPr lang="en-PH" dirty="0">
                <a:latin typeface="Montserrat" panose="00000500000000000000" pitchFamily="2" charset="0"/>
              </a:rPr>
              <a:t> April 2022</a:t>
            </a:r>
          </a:p>
        </p:txBody>
      </p:sp>
      <p:sp>
        <p:nvSpPr>
          <p:cNvPr id="5" name="Subtitle 4">
            <a:extLst>
              <a:ext uri="{FF2B5EF4-FFF2-40B4-BE49-F238E27FC236}">
                <a16:creationId xmlns:a16="http://schemas.microsoft.com/office/drawing/2014/main" id="{015EC88A-CB7A-4ED5-8EEA-1D285F661B20}"/>
              </a:ext>
            </a:extLst>
          </p:cNvPr>
          <p:cNvSpPr>
            <a:spLocks noGrp="1"/>
          </p:cNvSpPr>
          <p:nvPr>
            <p:ph type="subTitle" idx="2"/>
          </p:nvPr>
        </p:nvSpPr>
        <p:spPr>
          <a:xfrm>
            <a:off x="354650" y="3417109"/>
            <a:ext cx="4126200" cy="307500"/>
          </a:xfrm>
        </p:spPr>
        <p:txBody>
          <a:bodyPr/>
          <a:lstStyle/>
          <a:p>
            <a:r>
              <a:rPr lang="en-GB" altLang="en-US" dirty="0">
                <a:latin typeface="Montserrat" panose="00000500000000000000" pitchFamily="2" charset="0"/>
                <a:cs typeface="Calibri" pitchFamily="34" charset="0"/>
                <a:sym typeface="Arial" pitchFamily="34" charset="0"/>
              </a:rPr>
              <a:t>Sally Cowen</a:t>
            </a:r>
          </a:p>
          <a:p>
            <a:r>
              <a:rPr lang="en-GB" altLang="en-US" dirty="0">
                <a:latin typeface="Montserrat" panose="00000500000000000000" pitchFamily="2" charset="0"/>
                <a:cs typeface="Calibri" pitchFamily="34" charset="0"/>
                <a:sym typeface="Arial" pitchFamily="34" charset="0"/>
              </a:rPr>
              <a:t>Retailer &amp; Business Insights Team</a:t>
            </a:r>
            <a:endParaRPr lang="en-PH" dirty="0">
              <a:latin typeface="Montserrat" panose="00000500000000000000" pitchFamily="2" charset="0"/>
            </a:endParaRPr>
          </a:p>
        </p:txBody>
      </p:sp>
      <p:sp>
        <p:nvSpPr>
          <p:cNvPr id="402" name="Google Shape;402;p44"/>
          <p:cNvSpPr txBox="1">
            <a:spLocks noGrp="1"/>
          </p:cNvSpPr>
          <p:nvPr>
            <p:ph type="subTitle" idx="4"/>
          </p:nvPr>
        </p:nvSpPr>
        <p:spPr>
          <a:xfrm>
            <a:off x="354650" y="3642975"/>
            <a:ext cx="4126200" cy="307500"/>
          </a:xfrm>
        </p:spPr>
        <p:txBody>
          <a:bodyPr spcFirstLastPara="1" wrap="square" lIns="0" tIns="91425" rIns="0" bIns="91425" anchor="t" anchorCtr="0">
            <a:noAutofit/>
          </a:bodyPr>
          <a:lstStyle/>
          <a:p>
            <a:pPr lvl="0"/>
            <a:r>
              <a:rPr lang="en-PH" dirty="0">
                <a:latin typeface="Montserrat" panose="00000500000000000000" pitchFamily="2" charset="0"/>
              </a:rPr>
              <a:t>5</a:t>
            </a:r>
            <a:r>
              <a:rPr lang="en-PH" baseline="30000" dirty="0">
                <a:latin typeface="Montserrat" panose="00000500000000000000" pitchFamily="2" charset="0"/>
              </a:rPr>
              <a:t>th</a:t>
            </a:r>
            <a:r>
              <a:rPr lang="en-PH" dirty="0">
                <a:latin typeface="Montserrat" panose="00000500000000000000" pitchFamily="2" charset="0"/>
              </a:rPr>
              <a:t> </a:t>
            </a:r>
            <a:r>
              <a:rPr lang="en-PH" dirty="0"/>
              <a:t>May </a:t>
            </a:r>
            <a:r>
              <a:rPr lang="en-PH" dirty="0">
                <a:latin typeface="Montserrat" panose="00000500000000000000" pitchFamily="2" charset="0"/>
              </a:rPr>
              <a:t>2022</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424"/>
        <p:cNvGrpSpPr/>
        <p:nvPr/>
      </p:nvGrpSpPr>
      <p:grpSpPr>
        <a:xfrm>
          <a:off x="0" y="0"/>
          <a:ext cx="0" cy="0"/>
          <a:chOff x="0" y="0"/>
          <a:chExt cx="0" cy="0"/>
        </a:xfrm>
      </p:grpSpPr>
      <p:sp>
        <p:nvSpPr>
          <p:cNvPr id="2425" name="Google Shape;2425;p149"/>
          <p:cNvSpPr txBox="1">
            <a:spLocks noGrp="1"/>
          </p:cNvSpPr>
          <p:nvPr>
            <p:ph type="ctrTitle"/>
          </p:nvPr>
        </p:nvSpPr>
        <p:spPr>
          <a:xfrm>
            <a:off x="1444898" y="1565050"/>
            <a:ext cx="7294367" cy="3179670"/>
          </a:xfrm>
        </p:spPr>
        <p:txBody>
          <a:bodyPr spcFirstLastPara="1" wrap="square" lIns="0" tIns="91425" rIns="0" bIns="91425" anchor="t" anchorCtr="0">
            <a:noAutofit/>
          </a:bodyPr>
          <a:lstStyle/>
          <a:p>
            <a:pPr lvl="0"/>
            <a:r>
              <a:rPr lang="en-PH" sz="1600" b="0" dirty="0">
                <a:solidFill>
                  <a:schemeClr val="bg1"/>
                </a:solidFill>
              </a:rPr>
              <a:t>Whilst Easter may have </a:t>
            </a:r>
            <a:r>
              <a:rPr lang="en-PH" sz="1600" dirty="0">
                <a:solidFill>
                  <a:schemeClr val="bg1"/>
                </a:solidFill>
              </a:rPr>
              <a:t>distorted weekly growth</a:t>
            </a:r>
            <a:r>
              <a:rPr lang="en-PH" sz="1600" b="0" dirty="0">
                <a:solidFill>
                  <a:schemeClr val="bg1"/>
                </a:solidFill>
              </a:rPr>
              <a:t>, there is an underlying </a:t>
            </a:r>
            <a:r>
              <a:rPr lang="en-PH" sz="1600" dirty="0">
                <a:solidFill>
                  <a:schemeClr val="accent1"/>
                </a:solidFill>
              </a:rPr>
              <a:t>cautionary current </a:t>
            </a:r>
            <a:r>
              <a:rPr lang="en-PH" sz="1600" b="0" dirty="0">
                <a:solidFill>
                  <a:schemeClr val="bg1"/>
                </a:solidFill>
              </a:rPr>
              <a:t>as shoppers adjust to rising </a:t>
            </a:r>
            <a:r>
              <a:rPr lang="en-PH" sz="1600" dirty="0">
                <a:solidFill>
                  <a:schemeClr val="bg1"/>
                </a:solidFill>
              </a:rPr>
              <a:t>Fuel prices </a:t>
            </a:r>
            <a:r>
              <a:rPr lang="en-PH" sz="1600" b="0" dirty="0">
                <a:solidFill>
                  <a:schemeClr val="bg1"/>
                </a:solidFill>
              </a:rPr>
              <a:t>and other squeezes on household income, including </a:t>
            </a:r>
            <a:r>
              <a:rPr lang="en-PH" sz="1600" dirty="0">
                <a:solidFill>
                  <a:schemeClr val="bg1"/>
                </a:solidFill>
              </a:rPr>
              <a:t>National Insurance, Inflation </a:t>
            </a:r>
            <a:r>
              <a:rPr lang="en-PH" sz="1600" b="0" dirty="0">
                <a:solidFill>
                  <a:schemeClr val="bg1"/>
                </a:solidFill>
              </a:rPr>
              <a:t>and</a:t>
            </a:r>
            <a:r>
              <a:rPr lang="en-PH" sz="1600" dirty="0">
                <a:solidFill>
                  <a:schemeClr val="bg1"/>
                </a:solidFill>
              </a:rPr>
              <a:t> Interest rates</a:t>
            </a:r>
            <a:r>
              <a:rPr lang="en-PH" sz="1600" b="0" dirty="0">
                <a:solidFill>
                  <a:schemeClr val="bg1"/>
                </a:solidFill>
              </a:rPr>
              <a:t>.</a:t>
            </a:r>
            <a:br>
              <a:rPr lang="en-PH" sz="1600" b="0" dirty="0">
                <a:solidFill>
                  <a:schemeClr val="bg1"/>
                </a:solidFill>
              </a:rPr>
            </a:br>
            <a:br>
              <a:rPr lang="en-PH" sz="1600" b="0" dirty="0">
                <a:solidFill>
                  <a:schemeClr val="bg1"/>
                </a:solidFill>
              </a:rPr>
            </a:br>
            <a:r>
              <a:rPr lang="en-PH" sz="1600" b="0" dirty="0">
                <a:solidFill>
                  <a:schemeClr val="bg1"/>
                </a:solidFill>
              </a:rPr>
              <a:t>As shoppers become more </a:t>
            </a:r>
            <a:r>
              <a:rPr lang="en-PH" sz="1600" dirty="0">
                <a:solidFill>
                  <a:schemeClr val="accent1"/>
                </a:solidFill>
              </a:rPr>
              <a:t>considered</a:t>
            </a:r>
            <a:r>
              <a:rPr lang="en-PH" sz="1600" b="0" dirty="0">
                <a:solidFill>
                  <a:schemeClr val="bg1"/>
                </a:solidFill>
              </a:rPr>
              <a:t> in their </a:t>
            </a:r>
            <a:r>
              <a:rPr lang="en-PH" sz="1600" dirty="0">
                <a:solidFill>
                  <a:schemeClr val="bg1"/>
                </a:solidFill>
              </a:rPr>
              <a:t>spending</a:t>
            </a:r>
            <a:r>
              <a:rPr lang="en-PH" sz="1600" b="0" dirty="0">
                <a:solidFill>
                  <a:schemeClr val="bg1"/>
                </a:solidFill>
              </a:rPr>
              <a:t>, retailers will focus more on the </a:t>
            </a:r>
            <a:r>
              <a:rPr lang="en-PH" sz="1600" dirty="0">
                <a:solidFill>
                  <a:schemeClr val="bg1"/>
                </a:solidFill>
              </a:rPr>
              <a:t>loyalty</a:t>
            </a:r>
            <a:r>
              <a:rPr lang="en-PH" sz="1600" b="0" dirty="0">
                <a:solidFill>
                  <a:schemeClr val="bg1"/>
                </a:solidFill>
              </a:rPr>
              <a:t> of their </a:t>
            </a:r>
            <a:r>
              <a:rPr lang="en-PH" sz="1600" dirty="0">
                <a:solidFill>
                  <a:schemeClr val="accent1"/>
                </a:solidFill>
              </a:rPr>
              <a:t>core shoppers.  </a:t>
            </a:r>
            <a:r>
              <a:rPr lang="en-PH" sz="1600" dirty="0">
                <a:solidFill>
                  <a:schemeClr val="bg1"/>
                </a:solidFill>
              </a:rPr>
              <a:t>Understanding these shoppers</a:t>
            </a:r>
            <a:r>
              <a:rPr lang="en-PH" sz="1600" b="0" dirty="0">
                <a:solidFill>
                  <a:schemeClr val="bg1"/>
                </a:solidFill>
              </a:rPr>
              <a:t> and </a:t>
            </a:r>
            <a:r>
              <a:rPr lang="en-PH" sz="1600" dirty="0">
                <a:solidFill>
                  <a:schemeClr val="accent1"/>
                </a:solidFill>
              </a:rPr>
              <a:t>where</a:t>
            </a:r>
            <a:r>
              <a:rPr lang="en-PH" sz="1600" b="0" dirty="0">
                <a:solidFill>
                  <a:schemeClr val="bg1"/>
                </a:solidFill>
              </a:rPr>
              <a:t> else they are spending and </a:t>
            </a:r>
            <a:r>
              <a:rPr lang="en-PH" sz="1600" dirty="0">
                <a:solidFill>
                  <a:schemeClr val="accent1"/>
                </a:solidFill>
              </a:rPr>
              <a:t>why</a:t>
            </a:r>
            <a:r>
              <a:rPr lang="en-PH" sz="1600" b="0" dirty="0">
                <a:solidFill>
                  <a:schemeClr val="bg1"/>
                </a:solidFill>
              </a:rPr>
              <a:t> will become </a:t>
            </a:r>
            <a:r>
              <a:rPr lang="en-PH" sz="1600" dirty="0">
                <a:solidFill>
                  <a:schemeClr val="bg1"/>
                </a:solidFill>
              </a:rPr>
              <a:t>increasingly important</a:t>
            </a:r>
            <a:r>
              <a:rPr lang="en-PH" sz="1600" b="0" dirty="0">
                <a:solidFill>
                  <a:schemeClr val="bg1"/>
                </a:solidFill>
              </a:rPr>
              <a:t> in the </a:t>
            </a:r>
            <a:r>
              <a:rPr lang="en-PH" sz="1600" dirty="0">
                <a:solidFill>
                  <a:schemeClr val="bg1"/>
                </a:solidFill>
              </a:rPr>
              <a:t>battle</a:t>
            </a:r>
            <a:r>
              <a:rPr lang="en-PH" sz="1600" b="0" dirty="0">
                <a:solidFill>
                  <a:schemeClr val="bg1"/>
                </a:solidFill>
              </a:rPr>
              <a:t> to </a:t>
            </a:r>
            <a:r>
              <a:rPr lang="en-PH" sz="1600" dirty="0">
                <a:solidFill>
                  <a:schemeClr val="accent1"/>
                </a:solidFill>
              </a:rPr>
              <a:t>protect</a:t>
            </a:r>
            <a:r>
              <a:rPr lang="en-PH" sz="1600" b="0" dirty="0">
                <a:solidFill>
                  <a:schemeClr val="bg1"/>
                </a:solidFill>
              </a:rPr>
              <a:t> </a:t>
            </a:r>
            <a:r>
              <a:rPr lang="en-PH" sz="1600" dirty="0">
                <a:solidFill>
                  <a:schemeClr val="bg1"/>
                </a:solidFill>
              </a:rPr>
              <a:t>market share</a:t>
            </a:r>
            <a:r>
              <a:rPr lang="en-PH" sz="1600" b="0" dirty="0">
                <a:solidFill>
                  <a:schemeClr val="bg1"/>
                </a:solidFill>
              </a:rPr>
              <a:t>. </a:t>
            </a:r>
            <a:endParaRPr lang="en-PH" sz="1600" dirty="0">
              <a:solidFill>
                <a:schemeClr val="accent1"/>
              </a:solidFill>
              <a:latin typeface="Montserrat" panose="00000500000000000000" pitchFamily="2" charset="0"/>
            </a:endParaRPr>
          </a:p>
        </p:txBody>
      </p:sp>
    </p:spTree>
    <p:extLst>
      <p:ext uri="{BB962C8B-B14F-4D97-AF65-F5344CB8AC3E}">
        <p14:creationId xmlns:p14="http://schemas.microsoft.com/office/powerpoint/2010/main" val="109060173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335"/>
        <p:cNvGrpSpPr/>
        <p:nvPr/>
      </p:nvGrpSpPr>
      <p:grpSpPr>
        <a:xfrm>
          <a:off x="0" y="0"/>
          <a:ext cx="0" cy="0"/>
          <a:chOff x="0" y="0"/>
          <a:chExt cx="0" cy="0"/>
        </a:xfrm>
      </p:grpSpPr>
      <p:sp>
        <p:nvSpPr>
          <p:cNvPr id="5" name="Subtitle 4">
            <a:extLst>
              <a:ext uri="{FF2B5EF4-FFF2-40B4-BE49-F238E27FC236}">
                <a16:creationId xmlns:a16="http://schemas.microsoft.com/office/drawing/2014/main" id="{2C707617-7992-4F16-8E24-45B02DF50E97}"/>
              </a:ext>
            </a:extLst>
          </p:cNvPr>
          <p:cNvSpPr>
            <a:spLocks noGrp="1"/>
          </p:cNvSpPr>
          <p:nvPr>
            <p:ph type="subTitle" idx="1"/>
          </p:nvPr>
        </p:nvSpPr>
        <p:spPr/>
        <p:txBody>
          <a:bodyPr/>
          <a:lstStyle/>
          <a:p>
            <a:r>
              <a:rPr lang="en-PH" dirty="0">
                <a:latin typeface="Montserrat" panose="00000500000000000000" pitchFamily="2" charset="0"/>
              </a:rPr>
              <a:t>Source:  *NielsenIQ Scantrack GB Total Store Read/Homescan FMCG 4w/e </a:t>
            </a:r>
            <a:r>
              <a:rPr lang="en-PH" dirty="0"/>
              <a:t>23</a:t>
            </a:r>
            <a:r>
              <a:rPr lang="en-PH" baseline="30000" dirty="0"/>
              <a:t>rd</a:t>
            </a:r>
            <a:r>
              <a:rPr lang="en-PH" dirty="0"/>
              <a:t> </a:t>
            </a:r>
            <a:r>
              <a:rPr lang="en-PH" dirty="0">
                <a:latin typeface="Montserrat" panose="00000500000000000000" pitchFamily="2" charset="0"/>
              </a:rPr>
              <a:t>April 2022</a:t>
            </a:r>
          </a:p>
        </p:txBody>
      </p:sp>
      <p:sp>
        <p:nvSpPr>
          <p:cNvPr id="2337" name="Google Shape;2337;p143"/>
          <p:cNvSpPr txBox="1">
            <a:spLocks noGrp="1"/>
          </p:cNvSpPr>
          <p:nvPr>
            <p:ph type="title"/>
          </p:nvPr>
        </p:nvSpPr>
        <p:spPr>
          <a:xfrm>
            <a:off x="121920" y="349033"/>
            <a:ext cx="8941260" cy="774531"/>
          </a:xfrm>
        </p:spPr>
        <p:txBody>
          <a:bodyPr spcFirstLastPara="1" wrap="square" lIns="0" tIns="91425" rIns="0" bIns="91425" anchor="t" anchorCtr="0">
            <a:noAutofit/>
          </a:bodyPr>
          <a:lstStyle/>
          <a:p>
            <a:pPr lvl="0"/>
            <a:r>
              <a:rPr lang="en-PH" dirty="0">
                <a:solidFill>
                  <a:schemeClr val="bg1"/>
                </a:solidFill>
                <a:latin typeface="Montserrat" panose="00000500000000000000" pitchFamily="2" charset="0"/>
              </a:rPr>
              <a:t>Whilst year on year </a:t>
            </a:r>
            <a:r>
              <a:rPr lang="en-PH" dirty="0">
                <a:solidFill>
                  <a:schemeClr val="accent1"/>
                </a:solidFill>
                <a:latin typeface="Montserrat" panose="00000500000000000000" pitchFamily="2" charset="0"/>
              </a:rPr>
              <a:t>sales gap </a:t>
            </a:r>
            <a:r>
              <a:rPr lang="en-PH" dirty="0">
                <a:solidFill>
                  <a:schemeClr val="bg1"/>
                </a:solidFill>
                <a:latin typeface="Montserrat" panose="00000500000000000000" pitchFamily="2" charset="0"/>
              </a:rPr>
              <a:t>is </a:t>
            </a:r>
            <a:r>
              <a:rPr lang="en-PH" dirty="0">
                <a:solidFill>
                  <a:schemeClr val="accent1"/>
                </a:solidFill>
                <a:latin typeface="Montserrat" panose="00000500000000000000" pitchFamily="2" charset="0"/>
              </a:rPr>
              <a:t>narrowing</a:t>
            </a:r>
            <a:r>
              <a:rPr lang="en-PH" dirty="0">
                <a:solidFill>
                  <a:schemeClr val="bg1"/>
                </a:solidFill>
                <a:latin typeface="Montserrat" panose="00000500000000000000" pitchFamily="2" charset="0"/>
              </a:rPr>
              <a:t>, there are signs that the </a:t>
            </a:r>
            <a:r>
              <a:rPr lang="en-PH" dirty="0">
                <a:solidFill>
                  <a:schemeClr val="accent1"/>
                </a:solidFill>
                <a:latin typeface="Montserrat" panose="00000500000000000000" pitchFamily="2" charset="0"/>
              </a:rPr>
              <a:t>market is slowing </a:t>
            </a:r>
            <a:r>
              <a:rPr lang="en-PH" dirty="0">
                <a:solidFill>
                  <a:schemeClr val="bg1"/>
                </a:solidFill>
                <a:latin typeface="Montserrat" panose="00000500000000000000" pitchFamily="2" charset="0"/>
              </a:rPr>
              <a:t>and despite Easter, sales vs last month are </a:t>
            </a:r>
            <a:r>
              <a:rPr lang="en-PH" dirty="0">
                <a:solidFill>
                  <a:schemeClr val="accent1"/>
                </a:solidFill>
                <a:latin typeface="Montserrat" panose="00000500000000000000" pitchFamily="2" charset="0"/>
              </a:rPr>
              <a:t>subdued</a:t>
            </a:r>
          </a:p>
        </p:txBody>
      </p:sp>
      <p:cxnSp>
        <p:nvCxnSpPr>
          <p:cNvPr id="2338" name="Google Shape;2338;p143"/>
          <p:cNvCxnSpPr/>
          <p:nvPr/>
        </p:nvCxnSpPr>
        <p:spPr>
          <a:xfrm>
            <a:off x="354650" y="3284119"/>
            <a:ext cx="8405400" cy="0"/>
          </a:xfrm>
          <a:prstGeom prst="straightConnector1">
            <a:avLst/>
          </a:prstGeom>
          <a:noFill/>
          <a:ln w="9525" cap="flat" cmpd="sng">
            <a:solidFill>
              <a:schemeClr val="tx2"/>
            </a:solidFill>
            <a:prstDash val="solid"/>
            <a:round/>
            <a:headEnd type="none" w="med" len="med"/>
            <a:tailEnd type="none" w="med" len="med"/>
          </a:ln>
        </p:spPr>
      </p:cxnSp>
      <p:sp>
        <p:nvSpPr>
          <p:cNvPr id="2339" name="Google Shape;2339;p143"/>
          <p:cNvSpPr txBox="1"/>
          <p:nvPr/>
        </p:nvSpPr>
        <p:spPr>
          <a:xfrm>
            <a:off x="5124932" y="2313875"/>
            <a:ext cx="685800" cy="300000"/>
          </a:xfrm>
          <a:prstGeom prst="rect">
            <a:avLst/>
          </a:prstGeom>
          <a:noFill/>
          <a:ln>
            <a:noFill/>
          </a:ln>
        </p:spPr>
        <p:txBody>
          <a:bodyPr spcFirstLastPara="1" wrap="square" lIns="0" tIns="45700" rIns="0" bIns="45700" anchor="t" anchorCtr="0">
            <a:noAutofit/>
          </a:bodyPr>
          <a:lstStyle/>
          <a:p>
            <a:pPr marL="0" lvl="0" indent="0" algn="l" rtl="0">
              <a:spcBef>
                <a:spcPts val="0"/>
              </a:spcBef>
              <a:spcAft>
                <a:spcPts val="1200"/>
              </a:spcAft>
              <a:buClr>
                <a:srgbClr val="000000"/>
              </a:buClr>
              <a:buSzPts val="1100"/>
              <a:buFont typeface="Arial"/>
              <a:buNone/>
            </a:pPr>
            <a:r>
              <a:rPr lang="en" b="1" dirty="0">
                <a:solidFill>
                  <a:schemeClr val="accent1"/>
                </a:solidFill>
                <a:latin typeface="Montserrat" panose="00000500000000000000" pitchFamily="2" charset="0"/>
                <a:ea typeface="Montserrat Light"/>
                <a:cs typeface="Montserrat Light"/>
                <a:sym typeface="Montserrat"/>
              </a:rPr>
              <a:t>Online</a:t>
            </a:r>
            <a:endParaRPr dirty="0">
              <a:solidFill>
                <a:schemeClr val="accent1"/>
              </a:solidFill>
              <a:latin typeface="Montserrat" panose="00000500000000000000" pitchFamily="2" charset="0"/>
              <a:ea typeface="Montserrat Light"/>
              <a:cs typeface="Montserrat Light"/>
              <a:sym typeface="Montserrat Light"/>
            </a:endParaRPr>
          </a:p>
        </p:txBody>
      </p:sp>
      <p:sp>
        <p:nvSpPr>
          <p:cNvPr id="2340" name="Google Shape;2340;p143"/>
          <p:cNvSpPr txBox="1"/>
          <p:nvPr/>
        </p:nvSpPr>
        <p:spPr>
          <a:xfrm>
            <a:off x="2695553" y="2313875"/>
            <a:ext cx="685800" cy="300000"/>
          </a:xfrm>
          <a:prstGeom prst="rect">
            <a:avLst/>
          </a:prstGeom>
          <a:noFill/>
          <a:ln>
            <a:noFill/>
          </a:ln>
        </p:spPr>
        <p:txBody>
          <a:bodyPr spcFirstLastPara="1" wrap="square" lIns="0" tIns="45700" rIns="0" bIns="45700" anchor="t" anchorCtr="0">
            <a:noAutofit/>
          </a:bodyPr>
          <a:lstStyle/>
          <a:p>
            <a:pPr marL="0" lvl="0" indent="0" algn="l" rtl="0">
              <a:spcBef>
                <a:spcPts val="0"/>
              </a:spcBef>
              <a:spcAft>
                <a:spcPts val="1200"/>
              </a:spcAft>
              <a:buClr>
                <a:srgbClr val="000000"/>
              </a:buClr>
              <a:buSzPts val="1100"/>
              <a:buFont typeface="Arial"/>
              <a:buNone/>
            </a:pPr>
            <a:r>
              <a:rPr lang="en" b="1" dirty="0">
                <a:solidFill>
                  <a:schemeClr val="bg1">
                    <a:lumMod val="85000"/>
                  </a:schemeClr>
                </a:solidFill>
                <a:latin typeface="Montserrat" panose="00000500000000000000" pitchFamily="2" charset="0"/>
                <a:ea typeface="Montserrat"/>
                <a:cs typeface="Montserrat"/>
                <a:sym typeface="Montserrat"/>
              </a:rPr>
              <a:t>Basket spend</a:t>
            </a:r>
          </a:p>
        </p:txBody>
      </p:sp>
      <p:sp>
        <p:nvSpPr>
          <p:cNvPr id="2341" name="Google Shape;2341;p143"/>
          <p:cNvSpPr txBox="1"/>
          <p:nvPr/>
        </p:nvSpPr>
        <p:spPr>
          <a:xfrm>
            <a:off x="3935827" y="2313875"/>
            <a:ext cx="685800" cy="300000"/>
          </a:xfrm>
          <a:prstGeom prst="rect">
            <a:avLst/>
          </a:prstGeom>
          <a:noFill/>
          <a:ln>
            <a:noFill/>
          </a:ln>
        </p:spPr>
        <p:txBody>
          <a:bodyPr spcFirstLastPara="1" wrap="square" lIns="0" tIns="45700" rIns="0" bIns="45700" anchor="t" anchorCtr="0">
            <a:noAutofit/>
          </a:bodyPr>
          <a:lstStyle/>
          <a:p>
            <a:pPr marL="0" lvl="0" indent="0" algn="l" rtl="0">
              <a:spcBef>
                <a:spcPts val="0"/>
              </a:spcBef>
              <a:spcAft>
                <a:spcPts val="1200"/>
              </a:spcAft>
              <a:buClr>
                <a:srgbClr val="000000"/>
              </a:buClr>
              <a:buSzPts val="1100"/>
              <a:buFont typeface="Arial"/>
              <a:buNone/>
            </a:pPr>
            <a:r>
              <a:rPr lang="en" b="1" dirty="0">
                <a:solidFill>
                  <a:schemeClr val="bg1">
                    <a:lumMod val="85000"/>
                  </a:schemeClr>
                </a:solidFill>
                <a:latin typeface="Montserrat" panose="00000500000000000000" pitchFamily="2" charset="0"/>
                <a:ea typeface="Montserrat"/>
                <a:cs typeface="Montserrat"/>
                <a:sym typeface="Montserrat"/>
              </a:rPr>
              <a:t>Trips</a:t>
            </a:r>
            <a:endParaRPr dirty="0">
              <a:solidFill>
                <a:schemeClr val="bg1">
                  <a:lumMod val="85000"/>
                </a:schemeClr>
              </a:solidFill>
              <a:latin typeface="Montserrat" panose="00000500000000000000" pitchFamily="2" charset="0"/>
              <a:ea typeface="Montserrat Light"/>
              <a:cs typeface="Montserrat Light"/>
              <a:sym typeface="Montserrat Light"/>
            </a:endParaRPr>
          </a:p>
        </p:txBody>
      </p:sp>
      <p:sp>
        <p:nvSpPr>
          <p:cNvPr id="2342" name="Google Shape;2342;p143"/>
          <p:cNvSpPr txBox="1"/>
          <p:nvPr/>
        </p:nvSpPr>
        <p:spPr>
          <a:xfrm>
            <a:off x="6475862" y="2313875"/>
            <a:ext cx="1296537" cy="300000"/>
          </a:xfrm>
          <a:prstGeom prst="rect">
            <a:avLst/>
          </a:prstGeom>
          <a:noFill/>
          <a:ln>
            <a:noFill/>
          </a:ln>
        </p:spPr>
        <p:txBody>
          <a:bodyPr spcFirstLastPara="1" wrap="square" lIns="0" tIns="45700" rIns="0" bIns="45700" anchor="t" anchorCtr="0">
            <a:noAutofit/>
          </a:bodyPr>
          <a:lstStyle/>
          <a:p>
            <a:pPr marL="0" lvl="0" indent="0" algn="l" rtl="0">
              <a:spcBef>
                <a:spcPts val="0"/>
              </a:spcBef>
              <a:spcAft>
                <a:spcPts val="1200"/>
              </a:spcAft>
              <a:buClr>
                <a:srgbClr val="000000"/>
              </a:buClr>
              <a:buSzPts val="1100"/>
              <a:buFont typeface="Arial"/>
              <a:buNone/>
            </a:pPr>
            <a:r>
              <a:rPr lang="en" b="1" dirty="0">
                <a:solidFill>
                  <a:schemeClr val="bg1">
                    <a:lumMod val="85000"/>
                  </a:schemeClr>
                </a:solidFill>
                <a:latin typeface="Montserrat" panose="00000500000000000000" pitchFamily="2" charset="0"/>
                <a:ea typeface="Montserrat"/>
                <a:cs typeface="Montserrat"/>
                <a:sym typeface="Montserrat"/>
              </a:rPr>
              <a:t>Convenience Stores*</a:t>
            </a:r>
            <a:endParaRPr dirty="0">
              <a:solidFill>
                <a:schemeClr val="bg1">
                  <a:lumMod val="85000"/>
                </a:schemeClr>
              </a:solidFill>
              <a:latin typeface="Montserrat" panose="00000500000000000000" pitchFamily="2" charset="0"/>
              <a:ea typeface="Montserrat Light"/>
              <a:cs typeface="Montserrat Light"/>
              <a:sym typeface="Montserrat Light"/>
            </a:endParaRPr>
          </a:p>
        </p:txBody>
      </p:sp>
      <p:sp>
        <p:nvSpPr>
          <p:cNvPr id="2343" name="Google Shape;2343;p143"/>
          <p:cNvSpPr txBox="1"/>
          <p:nvPr/>
        </p:nvSpPr>
        <p:spPr>
          <a:xfrm>
            <a:off x="7902561" y="2313875"/>
            <a:ext cx="887893" cy="388405"/>
          </a:xfrm>
          <a:prstGeom prst="rect">
            <a:avLst/>
          </a:prstGeom>
          <a:noFill/>
          <a:ln>
            <a:noFill/>
          </a:ln>
        </p:spPr>
        <p:txBody>
          <a:bodyPr spcFirstLastPara="1" wrap="square" lIns="0" tIns="45700" rIns="0" bIns="45700" anchor="t" anchorCtr="0">
            <a:noAutofit/>
          </a:bodyPr>
          <a:lstStyle/>
          <a:p>
            <a:pPr marL="0" lvl="0" indent="0" algn="l" rtl="0">
              <a:spcBef>
                <a:spcPts val="0"/>
              </a:spcBef>
              <a:spcAft>
                <a:spcPts val="1200"/>
              </a:spcAft>
              <a:buClr>
                <a:srgbClr val="000000"/>
              </a:buClr>
              <a:buSzPts val="1100"/>
              <a:buFont typeface="Arial"/>
              <a:buNone/>
            </a:pPr>
            <a:r>
              <a:rPr lang="en" b="1" dirty="0">
                <a:solidFill>
                  <a:schemeClr val="bg1">
                    <a:lumMod val="85000"/>
                  </a:schemeClr>
                </a:solidFill>
                <a:latin typeface="Montserrat" panose="00000500000000000000" pitchFamily="2" charset="0"/>
                <a:ea typeface="Montserrat"/>
                <a:cs typeface="Montserrat"/>
                <a:sym typeface="Montserrat"/>
              </a:rPr>
              <a:t>Offer Spend</a:t>
            </a:r>
            <a:endParaRPr dirty="0">
              <a:solidFill>
                <a:schemeClr val="bg1">
                  <a:lumMod val="85000"/>
                </a:schemeClr>
              </a:solidFill>
              <a:latin typeface="Montserrat" panose="00000500000000000000" pitchFamily="2" charset="0"/>
              <a:ea typeface="Montserrat Light"/>
              <a:cs typeface="Montserrat Light"/>
              <a:sym typeface="Montserrat Light"/>
            </a:endParaRPr>
          </a:p>
        </p:txBody>
      </p:sp>
      <p:sp>
        <p:nvSpPr>
          <p:cNvPr id="2344" name="Google Shape;2344;p143"/>
          <p:cNvSpPr txBox="1"/>
          <p:nvPr/>
        </p:nvSpPr>
        <p:spPr>
          <a:xfrm>
            <a:off x="284027" y="990613"/>
            <a:ext cx="6767439" cy="1180311"/>
          </a:xfrm>
          <a:prstGeom prst="rect">
            <a:avLst/>
          </a:prstGeom>
          <a:noFill/>
          <a:ln>
            <a:noFill/>
          </a:ln>
        </p:spPr>
        <p:txBody>
          <a:bodyPr spcFirstLastPara="1" wrap="square" lIns="0" tIns="45700" rIns="0" bIns="45700" anchor="t" anchorCtr="0">
            <a:noAutofit/>
          </a:bodyPr>
          <a:lstStyle/>
          <a:p>
            <a:pPr marL="0" marR="0" lvl="0" indent="0" algn="l" rtl="0">
              <a:lnSpc>
                <a:spcPct val="100000"/>
              </a:lnSpc>
              <a:spcBef>
                <a:spcPts val="0"/>
              </a:spcBef>
              <a:spcAft>
                <a:spcPts val="0"/>
              </a:spcAft>
              <a:buClr>
                <a:srgbClr val="B21DAC"/>
              </a:buClr>
              <a:buSzPts val="6000"/>
              <a:buFont typeface="Arial"/>
              <a:buNone/>
            </a:pPr>
            <a:r>
              <a:rPr lang="en-GB" sz="3200" b="1" dirty="0">
                <a:solidFill>
                  <a:schemeClr val="bg1"/>
                </a:solidFill>
                <a:latin typeface="Montserrat" panose="00000500000000000000" pitchFamily="2" charset="0"/>
                <a:ea typeface="Montserrat"/>
                <a:cs typeface="Montserrat"/>
                <a:sym typeface="Montserrat"/>
              </a:rPr>
              <a:t>£12.1b</a:t>
            </a:r>
          </a:p>
          <a:p>
            <a:pPr marL="0" marR="0" lvl="0" indent="0" algn="l" rtl="0">
              <a:lnSpc>
                <a:spcPct val="100000"/>
              </a:lnSpc>
              <a:spcBef>
                <a:spcPts val="0"/>
              </a:spcBef>
              <a:spcAft>
                <a:spcPts val="0"/>
              </a:spcAft>
              <a:buClr>
                <a:srgbClr val="B21DAC"/>
              </a:buClr>
              <a:buSzPts val="6000"/>
              <a:buFont typeface="Arial"/>
              <a:buNone/>
            </a:pPr>
            <a:r>
              <a:rPr lang="en" dirty="0">
                <a:solidFill>
                  <a:schemeClr val="bg1"/>
                </a:solidFill>
                <a:latin typeface="Montserrat" panose="00000500000000000000" pitchFamily="2" charset="0"/>
                <a:ea typeface="Montserrat"/>
                <a:cs typeface="Montserrat"/>
                <a:sym typeface="Montserrat"/>
              </a:rPr>
              <a:t>was spent in GB food &amp; drink retailers</a:t>
            </a:r>
            <a:r>
              <a:rPr lang="en" dirty="0">
                <a:latin typeface="Montserrat" panose="00000500000000000000" pitchFamily="2" charset="0"/>
                <a:ea typeface="Montserrat"/>
                <a:cs typeface="Montserrat"/>
                <a:sym typeface="Montserrat"/>
              </a:rPr>
              <a:t> </a:t>
            </a:r>
            <a:r>
              <a:rPr lang="en" dirty="0">
                <a:solidFill>
                  <a:schemeClr val="bg1"/>
                </a:solidFill>
                <a:latin typeface="Montserrat" panose="00000500000000000000" pitchFamily="2" charset="0"/>
                <a:ea typeface="Montserrat"/>
                <a:cs typeface="Montserrat"/>
                <a:sym typeface="Montserrat"/>
              </a:rPr>
              <a:t>(</a:t>
            </a:r>
            <a:r>
              <a:rPr lang="en" b="1" dirty="0">
                <a:solidFill>
                  <a:schemeClr val="accent1"/>
                </a:solidFill>
                <a:latin typeface="Montserrat" panose="00000500000000000000" pitchFamily="2" charset="0"/>
                <a:ea typeface="Montserrat"/>
                <a:cs typeface="Montserrat"/>
                <a:sym typeface="Montserrat"/>
              </a:rPr>
              <a:t>-3.3% </a:t>
            </a:r>
            <a:r>
              <a:rPr lang="en" dirty="0">
                <a:solidFill>
                  <a:schemeClr val="bg1"/>
                </a:solidFill>
                <a:latin typeface="Montserrat" panose="00000500000000000000" pitchFamily="2" charset="0"/>
                <a:ea typeface="Montserrat"/>
                <a:cs typeface="Montserrat"/>
                <a:sym typeface="Montserrat"/>
              </a:rPr>
              <a:t>vs last year) </a:t>
            </a:r>
            <a:endParaRPr dirty="0">
              <a:latin typeface="Montserrat" panose="00000500000000000000" pitchFamily="2" charset="0"/>
              <a:ea typeface="Montserrat"/>
              <a:cs typeface="Montserrat"/>
              <a:sym typeface="Montserrat"/>
            </a:endParaRPr>
          </a:p>
        </p:txBody>
      </p:sp>
      <p:sp>
        <p:nvSpPr>
          <p:cNvPr id="2345" name="Google Shape;2345;p143"/>
          <p:cNvSpPr txBox="1"/>
          <p:nvPr/>
        </p:nvSpPr>
        <p:spPr>
          <a:xfrm>
            <a:off x="5079069" y="2783950"/>
            <a:ext cx="914400" cy="300000"/>
          </a:xfrm>
          <a:prstGeom prst="rect">
            <a:avLst/>
          </a:prstGeom>
          <a:noFill/>
          <a:ln>
            <a:noFill/>
          </a:ln>
        </p:spPr>
        <p:txBody>
          <a:bodyPr spcFirstLastPara="1" wrap="square" lIns="0" tIns="45700" rIns="0" bIns="45700" anchor="t" anchorCtr="0">
            <a:noAutofit/>
          </a:bodyPr>
          <a:lstStyle/>
          <a:p>
            <a:pPr marL="0" lvl="0" indent="0" algn="l" rtl="0">
              <a:spcBef>
                <a:spcPts val="0"/>
              </a:spcBef>
              <a:spcAft>
                <a:spcPts val="1200"/>
              </a:spcAft>
              <a:buClr>
                <a:srgbClr val="000000"/>
              </a:buClr>
              <a:buSzPts val="1100"/>
              <a:buFont typeface="Arial"/>
              <a:buNone/>
            </a:pPr>
            <a:r>
              <a:rPr lang="en" sz="2000" b="1" dirty="0">
                <a:solidFill>
                  <a:schemeClr val="bg1"/>
                </a:solidFill>
                <a:latin typeface="Montserrat" panose="00000500000000000000" pitchFamily="2" charset="0"/>
                <a:ea typeface="Montserrat"/>
                <a:cs typeface="Montserrat"/>
                <a:sym typeface="Montserrat"/>
              </a:rPr>
              <a:t>-19%</a:t>
            </a:r>
            <a:endParaRPr sz="2000" b="1" dirty="0">
              <a:solidFill>
                <a:schemeClr val="bg1"/>
              </a:solidFill>
              <a:latin typeface="Montserrat" panose="00000500000000000000" pitchFamily="2" charset="0"/>
              <a:ea typeface="Montserrat"/>
              <a:cs typeface="Montserrat"/>
              <a:sym typeface="Montserrat"/>
            </a:endParaRPr>
          </a:p>
        </p:txBody>
      </p:sp>
      <p:sp>
        <p:nvSpPr>
          <p:cNvPr id="2346" name="Google Shape;2346;p143"/>
          <p:cNvSpPr txBox="1"/>
          <p:nvPr/>
        </p:nvSpPr>
        <p:spPr>
          <a:xfrm>
            <a:off x="2695553" y="2783950"/>
            <a:ext cx="835278" cy="300000"/>
          </a:xfrm>
          <a:prstGeom prst="rect">
            <a:avLst/>
          </a:prstGeom>
          <a:noFill/>
          <a:ln>
            <a:noFill/>
          </a:ln>
        </p:spPr>
        <p:txBody>
          <a:bodyPr spcFirstLastPara="1" wrap="square" lIns="0" tIns="45700" rIns="0" bIns="45700" anchor="t" anchorCtr="0">
            <a:noAutofit/>
          </a:bodyPr>
          <a:lstStyle/>
          <a:p>
            <a:pPr marL="0" lvl="0" indent="0" algn="l" rtl="0">
              <a:spcBef>
                <a:spcPts val="0"/>
              </a:spcBef>
              <a:spcAft>
                <a:spcPts val="1200"/>
              </a:spcAft>
              <a:buClr>
                <a:srgbClr val="000000"/>
              </a:buClr>
              <a:buSzPts val="1100"/>
              <a:buFont typeface="Arial"/>
              <a:buNone/>
            </a:pPr>
            <a:r>
              <a:rPr lang="en" sz="2000" b="1" dirty="0">
                <a:solidFill>
                  <a:schemeClr val="bg1"/>
                </a:solidFill>
                <a:latin typeface="Montserrat" panose="00000500000000000000" pitchFamily="2" charset="0"/>
                <a:ea typeface="Montserrat"/>
                <a:cs typeface="Montserrat"/>
                <a:sym typeface="Montserrat"/>
              </a:rPr>
              <a:t>-6%</a:t>
            </a:r>
            <a:endParaRPr sz="2000" b="1" dirty="0">
              <a:solidFill>
                <a:schemeClr val="bg1"/>
              </a:solidFill>
              <a:latin typeface="Montserrat" panose="00000500000000000000" pitchFamily="2" charset="0"/>
              <a:ea typeface="Montserrat"/>
              <a:cs typeface="Montserrat"/>
              <a:sym typeface="Montserrat"/>
            </a:endParaRPr>
          </a:p>
        </p:txBody>
      </p:sp>
      <p:sp>
        <p:nvSpPr>
          <p:cNvPr id="2347" name="Google Shape;2347;p143"/>
          <p:cNvSpPr txBox="1"/>
          <p:nvPr/>
        </p:nvSpPr>
        <p:spPr>
          <a:xfrm>
            <a:off x="3981690" y="2783950"/>
            <a:ext cx="830340" cy="300000"/>
          </a:xfrm>
          <a:prstGeom prst="rect">
            <a:avLst/>
          </a:prstGeom>
          <a:noFill/>
          <a:ln>
            <a:noFill/>
          </a:ln>
        </p:spPr>
        <p:txBody>
          <a:bodyPr spcFirstLastPara="1" wrap="square" lIns="0" tIns="45700" rIns="0" bIns="45700" anchor="t" anchorCtr="0">
            <a:noAutofit/>
          </a:bodyPr>
          <a:lstStyle/>
          <a:p>
            <a:pPr marL="0" lvl="0" indent="0" algn="l" rtl="0">
              <a:spcBef>
                <a:spcPts val="0"/>
              </a:spcBef>
              <a:spcAft>
                <a:spcPts val="1200"/>
              </a:spcAft>
              <a:buClr>
                <a:srgbClr val="000000"/>
              </a:buClr>
              <a:buSzPts val="1100"/>
              <a:buFont typeface="Arial"/>
              <a:buNone/>
            </a:pPr>
            <a:r>
              <a:rPr lang="en" sz="2000" b="1" dirty="0">
                <a:solidFill>
                  <a:schemeClr val="accent1"/>
                </a:solidFill>
                <a:latin typeface="Montserrat" panose="00000500000000000000" pitchFamily="2" charset="0"/>
                <a:ea typeface="Montserrat"/>
                <a:cs typeface="Montserrat"/>
                <a:sym typeface="Montserrat"/>
              </a:rPr>
              <a:t>+4%</a:t>
            </a:r>
            <a:endParaRPr sz="2000" b="1" dirty="0">
              <a:solidFill>
                <a:schemeClr val="accent1"/>
              </a:solidFill>
              <a:latin typeface="Montserrat" panose="00000500000000000000" pitchFamily="2" charset="0"/>
              <a:ea typeface="Montserrat"/>
              <a:cs typeface="Montserrat"/>
              <a:sym typeface="Montserrat"/>
            </a:endParaRPr>
          </a:p>
        </p:txBody>
      </p:sp>
      <p:sp>
        <p:nvSpPr>
          <p:cNvPr id="2348" name="Google Shape;2348;p143"/>
          <p:cNvSpPr txBox="1"/>
          <p:nvPr/>
        </p:nvSpPr>
        <p:spPr>
          <a:xfrm>
            <a:off x="6524985" y="2783950"/>
            <a:ext cx="1052962" cy="300000"/>
          </a:xfrm>
          <a:prstGeom prst="rect">
            <a:avLst/>
          </a:prstGeom>
          <a:noFill/>
          <a:ln>
            <a:noFill/>
          </a:ln>
        </p:spPr>
        <p:txBody>
          <a:bodyPr spcFirstLastPara="1" wrap="square" lIns="0" tIns="45700" rIns="0" bIns="45700" anchor="t" anchorCtr="0">
            <a:noAutofit/>
          </a:bodyPr>
          <a:lstStyle/>
          <a:p>
            <a:pPr marL="0" lvl="0" indent="0" algn="l" rtl="0">
              <a:spcBef>
                <a:spcPts val="0"/>
              </a:spcBef>
              <a:spcAft>
                <a:spcPts val="1200"/>
              </a:spcAft>
              <a:buClr>
                <a:srgbClr val="000000"/>
              </a:buClr>
              <a:buSzPts val="1100"/>
              <a:buFont typeface="Arial"/>
              <a:buNone/>
            </a:pPr>
            <a:r>
              <a:rPr lang="en" sz="2000" b="1" dirty="0">
                <a:solidFill>
                  <a:schemeClr val="bg1"/>
                </a:solidFill>
                <a:latin typeface="Montserrat" panose="00000500000000000000" pitchFamily="2" charset="0"/>
                <a:ea typeface="Montserrat"/>
                <a:cs typeface="Montserrat"/>
                <a:sym typeface="Montserrat"/>
              </a:rPr>
              <a:t>-0.7%</a:t>
            </a:r>
            <a:endParaRPr sz="2000" b="1" dirty="0">
              <a:solidFill>
                <a:schemeClr val="bg1"/>
              </a:solidFill>
              <a:latin typeface="Montserrat" panose="00000500000000000000" pitchFamily="2" charset="0"/>
              <a:ea typeface="Montserrat"/>
              <a:cs typeface="Montserrat"/>
              <a:sym typeface="Montserrat"/>
            </a:endParaRPr>
          </a:p>
        </p:txBody>
      </p:sp>
      <p:sp>
        <p:nvSpPr>
          <p:cNvPr id="2349" name="Google Shape;2349;p143"/>
          <p:cNvSpPr txBox="1"/>
          <p:nvPr/>
        </p:nvSpPr>
        <p:spPr>
          <a:xfrm>
            <a:off x="7902561" y="2783950"/>
            <a:ext cx="887893" cy="388405"/>
          </a:xfrm>
          <a:prstGeom prst="rect">
            <a:avLst/>
          </a:prstGeom>
          <a:noFill/>
          <a:ln>
            <a:noFill/>
          </a:ln>
        </p:spPr>
        <p:txBody>
          <a:bodyPr spcFirstLastPara="1" wrap="square" lIns="0" tIns="45700" rIns="0" bIns="45700" anchor="t" anchorCtr="0">
            <a:noAutofit/>
          </a:bodyPr>
          <a:lstStyle/>
          <a:p>
            <a:pPr marL="0" lvl="0" indent="0" algn="l" rtl="0">
              <a:spcBef>
                <a:spcPts val="0"/>
              </a:spcBef>
              <a:spcAft>
                <a:spcPts val="1200"/>
              </a:spcAft>
              <a:buClr>
                <a:srgbClr val="000000"/>
              </a:buClr>
              <a:buSzPts val="1100"/>
              <a:buFont typeface="Arial"/>
              <a:buNone/>
            </a:pPr>
            <a:r>
              <a:rPr lang="en" sz="2000" b="1" dirty="0">
                <a:solidFill>
                  <a:schemeClr val="accent1"/>
                </a:solidFill>
                <a:latin typeface="Montserrat" panose="00000500000000000000" pitchFamily="2" charset="0"/>
                <a:ea typeface="Montserrat"/>
                <a:cs typeface="Montserrat"/>
                <a:sym typeface="Montserrat"/>
              </a:rPr>
              <a:t>21%</a:t>
            </a:r>
            <a:endParaRPr sz="2000" b="1" dirty="0">
              <a:solidFill>
                <a:schemeClr val="accent1"/>
              </a:solidFill>
              <a:latin typeface="Montserrat" panose="00000500000000000000" pitchFamily="2" charset="0"/>
              <a:ea typeface="Montserrat"/>
              <a:cs typeface="Montserrat"/>
              <a:sym typeface="Montserrat"/>
            </a:endParaRPr>
          </a:p>
        </p:txBody>
      </p:sp>
      <p:sp>
        <p:nvSpPr>
          <p:cNvPr id="2350" name="Google Shape;2350;p143"/>
          <p:cNvSpPr txBox="1"/>
          <p:nvPr/>
        </p:nvSpPr>
        <p:spPr>
          <a:xfrm>
            <a:off x="5172736" y="3362359"/>
            <a:ext cx="1156771" cy="1310887"/>
          </a:xfrm>
          <a:prstGeom prst="rect">
            <a:avLst/>
          </a:prstGeom>
          <a:noFill/>
          <a:ln>
            <a:noFill/>
          </a:ln>
        </p:spPr>
        <p:txBody>
          <a:bodyPr spcFirstLastPara="1" wrap="square" lIns="0" tIns="45700" rIns="0" bIns="45700" anchor="t" anchorCtr="0">
            <a:noAutofit/>
          </a:bodyPr>
          <a:lstStyle/>
          <a:p>
            <a:pPr marL="0" lvl="0" indent="0" algn="l" rtl="0">
              <a:spcBef>
                <a:spcPts val="0"/>
              </a:spcBef>
              <a:spcAft>
                <a:spcPts val="1200"/>
              </a:spcAft>
              <a:buClr>
                <a:srgbClr val="000000"/>
              </a:buClr>
              <a:buSzPts val="1100"/>
              <a:buFont typeface="Arial"/>
              <a:buNone/>
            </a:pPr>
            <a:r>
              <a:rPr lang="en" sz="1100" b="1" dirty="0">
                <a:solidFill>
                  <a:schemeClr val="accent1"/>
                </a:solidFill>
                <a:latin typeface="Montserrat" panose="00000500000000000000" pitchFamily="2" charset="0"/>
                <a:ea typeface="Montserrat"/>
                <a:cs typeface="Montserrat"/>
                <a:sym typeface="Montserrat"/>
              </a:rPr>
              <a:t>26%</a:t>
            </a:r>
            <a:r>
              <a:rPr lang="en" sz="1100" b="1" dirty="0">
                <a:solidFill>
                  <a:schemeClr val="bg1">
                    <a:lumMod val="85000"/>
                  </a:schemeClr>
                </a:solidFill>
                <a:latin typeface="Montserrat" panose="00000500000000000000" pitchFamily="2" charset="0"/>
                <a:ea typeface="Montserrat"/>
                <a:cs typeface="Montserrat"/>
                <a:sym typeface="Montserrat"/>
              </a:rPr>
              <a:t> shoppers bought groceries online</a:t>
            </a:r>
          </a:p>
          <a:p>
            <a:pPr marL="0" lvl="0" indent="0" algn="l" rtl="0">
              <a:spcBef>
                <a:spcPts val="0"/>
              </a:spcBef>
              <a:spcAft>
                <a:spcPts val="1200"/>
              </a:spcAft>
              <a:buClr>
                <a:srgbClr val="000000"/>
              </a:buClr>
              <a:buSzPts val="1100"/>
              <a:buFont typeface="Arial"/>
              <a:buNone/>
            </a:pPr>
            <a:r>
              <a:rPr lang="en" sz="1100" b="1" dirty="0">
                <a:solidFill>
                  <a:schemeClr val="accent1"/>
                </a:solidFill>
                <a:latin typeface="Montserrat" panose="00000500000000000000" pitchFamily="2" charset="0"/>
                <a:ea typeface="Montserrat"/>
                <a:cs typeface="Montserrat"/>
                <a:sym typeface="Montserrat"/>
              </a:rPr>
              <a:t>11.8%</a:t>
            </a:r>
            <a:r>
              <a:rPr lang="en" sz="1100" b="1" dirty="0">
                <a:solidFill>
                  <a:schemeClr val="bg1">
                    <a:lumMod val="85000"/>
                  </a:schemeClr>
                </a:solidFill>
                <a:latin typeface="Montserrat" panose="00000500000000000000" pitchFamily="2" charset="0"/>
                <a:ea typeface="Montserrat"/>
                <a:cs typeface="Montserrat"/>
                <a:sym typeface="Montserrat"/>
              </a:rPr>
              <a:t> share of GB, comparing against last year’s 14%</a:t>
            </a:r>
            <a:endParaRPr sz="1100" b="1" dirty="0">
              <a:solidFill>
                <a:schemeClr val="bg1">
                  <a:lumMod val="85000"/>
                </a:schemeClr>
              </a:solidFill>
              <a:latin typeface="Montserrat" panose="00000500000000000000" pitchFamily="2" charset="0"/>
              <a:ea typeface="Montserrat"/>
              <a:cs typeface="Montserrat"/>
              <a:sym typeface="Montserrat"/>
            </a:endParaRPr>
          </a:p>
        </p:txBody>
      </p:sp>
      <p:sp>
        <p:nvSpPr>
          <p:cNvPr id="2351" name="Google Shape;2351;p143"/>
          <p:cNvSpPr txBox="1"/>
          <p:nvPr/>
        </p:nvSpPr>
        <p:spPr>
          <a:xfrm>
            <a:off x="2695554" y="3345953"/>
            <a:ext cx="1021814" cy="300000"/>
          </a:xfrm>
          <a:prstGeom prst="rect">
            <a:avLst/>
          </a:prstGeom>
          <a:noFill/>
          <a:ln>
            <a:noFill/>
          </a:ln>
        </p:spPr>
        <p:txBody>
          <a:bodyPr spcFirstLastPara="1" wrap="square" lIns="0" tIns="45700" rIns="0" bIns="45700" anchor="t" anchorCtr="0">
            <a:noAutofit/>
          </a:bodyPr>
          <a:lstStyle/>
          <a:p>
            <a:pPr lvl="0">
              <a:spcAft>
                <a:spcPts val="1200"/>
              </a:spcAft>
              <a:buSzPts val="1100"/>
            </a:pPr>
            <a:r>
              <a:rPr lang="en-GB" sz="1100" b="1" dirty="0">
                <a:solidFill>
                  <a:schemeClr val="bg1">
                    <a:lumMod val="85000"/>
                  </a:schemeClr>
                </a:solidFill>
                <a:latin typeface="Montserrat" panose="00000500000000000000" pitchFamily="2" charset="0"/>
                <a:ea typeface="Montserrat"/>
                <a:cs typeface="Montserrat"/>
                <a:sym typeface="Montserrat"/>
              </a:rPr>
              <a:t>Is 0% above prior period, which given the Easter trading period is </a:t>
            </a:r>
            <a:r>
              <a:rPr lang="en-GB" sz="1100" b="1" dirty="0">
                <a:solidFill>
                  <a:schemeClr val="accent1"/>
                </a:solidFill>
                <a:latin typeface="Montserrat" panose="00000500000000000000" pitchFamily="2" charset="0"/>
                <a:ea typeface="Montserrat"/>
                <a:cs typeface="Montserrat"/>
                <a:sym typeface="Montserrat"/>
              </a:rPr>
              <a:t>lower</a:t>
            </a:r>
            <a:r>
              <a:rPr lang="en-GB" sz="1100" b="1" dirty="0">
                <a:solidFill>
                  <a:schemeClr val="bg1">
                    <a:lumMod val="85000"/>
                  </a:schemeClr>
                </a:solidFill>
                <a:latin typeface="Montserrat" panose="00000500000000000000" pitchFamily="2" charset="0"/>
                <a:ea typeface="Montserrat"/>
                <a:cs typeface="Montserrat"/>
                <a:sym typeface="Montserrat"/>
              </a:rPr>
              <a:t> than expected</a:t>
            </a:r>
          </a:p>
        </p:txBody>
      </p:sp>
      <p:sp>
        <p:nvSpPr>
          <p:cNvPr id="2352" name="Google Shape;2352;p143"/>
          <p:cNvSpPr txBox="1"/>
          <p:nvPr/>
        </p:nvSpPr>
        <p:spPr>
          <a:xfrm>
            <a:off x="3981691" y="3345952"/>
            <a:ext cx="978220" cy="1428471"/>
          </a:xfrm>
          <a:prstGeom prst="rect">
            <a:avLst/>
          </a:prstGeom>
          <a:noFill/>
          <a:ln>
            <a:noFill/>
          </a:ln>
        </p:spPr>
        <p:txBody>
          <a:bodyPr spcFirstLastPara="1" wrap="square" lIns="0" tIns="45700" rIns="0" bIns="45700" anchor="t" anchorCtr="0">
            <a:noAutofit/>
          </a:bodyPr>
          <a:lstStyle/>
          <a:p>
            <a:pPr lvl="0">
              <a:spcAft>
                <a:spcPts val="1200"/>
              </a:spcAft>
              <a:buSzPts val="1100"/>
            </a:pPr>
            <a:r>
              <a:rPr lang="en-GB" sz="1100" b="1" dirty="0">
                <a:solidFill>
                  <a:schemeClr val="accent1"/>
                </a:solidFill>
                <a:latin typeface="Montserrat" panose="00000500000000000000" pitchFamily="2" charset="0"/>
                <a:ea typeface="Montserrat"/>
                <a:cs typeface="Montserrat"/>
                <a:sym typeface="Montserrat"/>
              </a:rPr>
              <a:t>20m more</a:t>
            </a:r>
            <a:r>
              <a:rPr lang="en-GB" sz="1100" b="1" dirty="0">
                <a:solidFill>
                  <a:schemeClr val="bg1">
                    <a:lumMod val="85000"/>
                  </a:schemeClr>
                </a:solidFill>
                <a:latin typeface="Montserrat" panose="00000500000000000000" pitchFamily="2" charset="0"/>
                <a:ea typeface="Montserrat"/>
                <a:cs typeface="Montserrat"/>
                <a:sym typeface="Montserrat"/>
              </a:rPr>
              <a:t> GB trips than last year</a:t>
            </a:r>
          </a:p>
          <a:p>
            <a:pPr lvl="0">
              <a:spcAft>
                <a:spcPts val="1200"/>
              </a:spcAft>
              <a:buSzPts val="1100"/>
            </a:pPr>
            <a:r>
              <a:rPr lang="en-GB" sz="1100" dirty="0">
                <a:solidFill>
                  <a:schemeClr val="accent1"/>
                </a:solidFill>
                <a:latin typeface="Montserrat" panose="00000500000000000000" pitchFamily="2" charset="0"/>
                <a:ea typeface="Montserrat"/>
                <a:cs typeface="Montserrat"/>
                <a:sym typeface="Montserrat"/>
              </a:rPr>
              <a:t>4m more </a:t>
            </a:r>
            <a:r>
              <a:rPr lang="en-GB" sz="1100" b="1" dirty="0">
                <a:solidFill>
                  <a:schemeClr val="bg1">
                    <a:lumMod val="85000"/>
                  </a:schemeClr>
                </a:solidFill>
                <a:latin typeface="Montserrat" panose="00000500000000000000" pitchFamily="2" charset="0"/>
                <a:ea typeface="Montserrat"/>
                <a:cs typeface="Montserrat"/>
                <a:sym typeface="Montserrat"/>
              </a:rPr>
              <a:t>trips than last month (4w/e 26Mar)</a:t>
            </a:r>
          </a:p>
        </p:txBody>
      </p:sp>
      <p:sp>
        <p:nvSpPr>
          <p:cNvPr id="2353" name="Google Shape;2353;p143"/>
          <p:cNvSpPr txBox="1"/>
          <p:nvPr/>
        </p:nvSpPr>
        <p:spPr>
          <a:xfrm>
            <a:off x="6570847" y="3345953"/>
            <a:ext cx="1087254" cy="274243"/>
          </a:xfrm>
          <a:prstGeom prst="rect">
            <a:avLst/>
          </a:prstGeom>
          <a:noFill/>
          <a:ln>
            <a:noFill/>
          </a:ln>
        </p:spPr>
        <p:txBody>
          <a:bodyPr spcFirstLastPara="1" wrap="square" lIns="0" tIns="45700" rIns="0" bIns="45700" anchor="t" anchorCtr="0">
            <a:noAutofit/>
          </a:bodyPr>
          <a:lstStyle/>
          <a:p>
            <a:pPr marL="0" lvl="0" indent="0" algn="l" rtl="0">
              <a:spcBef>
                <a:spcPts val="0"/>
              </a:spcBef>
              <a:spcAft>
                <a:spcPts val="1200"/>
              </a:spcAft>
              <a:buClr>
                <a:srgbClr val="000000"/>
              </a:buClr>
              <a:buSzPts val="1100"/>
              <a:buFont typeface="Arial"/>
              <a:buNone/>
            </a:pPr>
            <a:r>
              <a:rPr lang="en" sz="1100" b="1" dirty="0">
                <a:solidFill>
                  <a:schemeClr val="bg1">
                    <a:lumMod val="85000"/>
                  </a:schemeClr>
                </a:solidFill>
                <a:latin typeface="Montserrat" panose="00000500000000000000" pitchFamily="2" charset="0"/>
                <a:ea typeface="Montserrat"/>
                <a:cs typeface="Montserrat"/>
                <a:sym typeface="Montserrat"/>
              </a:rPr>
              <a:t>Outperformed Supermarkets (-4.3%)</a:t>
            </a:r>
          </a:p>
          <a:p>
            <a:pPr marL="0" lvl="0" indent="0" algn="l" rtl="0">
              <a:spcBef>
                <a:spcPts val="0"/>
              </a:spcBef>
              <a:spcAft>
                <a:spcPts val="1200"/>
              </a:spcAft>
              <a:buClr>
                <a:srgbClr val="000000"/>
              </a:buClr>
              <a:buSzPts val="1100"/>
              <a:buFont typeface="Arial"/>
              <a:buNone/>
            </a:pPr>
            <a:r>
              <a:rPr lang="en-GB" sz="1100" b="1" dirty="0">
                <a:solidFill>
                  <a:schemeClr val="bg1">
                    <a:lumMod val="85000"/>
                  </a:schemeClr>
                </a:solidFill>
                <a:latin typeface="Montserrat" panose="00000500000000000000" pitchFamily="2" charset="0"/>
                <a:ea typeface="Montserrat"/>
                <a:cs typeface="Montserrat"/>
                <a:sym typeface="Montserrat"/>
              </a:rPr>
              <a:t>V</a:t>
            </a:r>
            <a:r>
              <a:rPr lang="en" sz="1100" b="1" dirty="0">
                <a:solidFill>
                  <a:schemeClr val="bg1">
                    <a:lumMod val="85000"/>
                  </a:schemeClr>
                </a:solidFill>
                <a:latin typeface="Montserrat" panose="00000500000000000000" pitchFamily="2" charset="0"/>
                <a:ea typeface="Montserrat"/>
                <a:cs typeface="Montserrat"/>
                <a:sym typeface="Montserrat"/>
              </a:rPr>
              <a:t> prior period 4w/e 26Mar22 </a:t>
            </a:r>
            <a:r>
              <a:rPr lang="en" sz="1100" b="1" dirty="0">
                <a:solidFill>
                  <a:schemeClr val="accent1"/>
                </a:solidFill>
                <a:latin typeface="Montserrat" panose="00000500000000000000" pitchFamily="2" charset="0"/>
                <a:ea typeface="Montserrat"/>
                <a:cs typeface="Montserrat"/>
                <a:sym typeface="Montserrat"/>
              </a:rPr>
              <a:t>+1.4%</a:t>
            </a:r>
            <a:endParaRPr sz="1100" b="1" dirty="0">
              <a:solidFill>
                <a:schemeClr val="accent1"/>
              </a:solidFill>
              <a:latin typeface="Montserrat" panose="00000500000000000000" pitchFamily="2" charset="0"/>
              <a:ea typeface="Montserrat"/>
              <a:cs typeface="Montserrat"/>
              <a:sym typeface="Montserrat"/>
            </a:endParaRPr>
          </a:p>
        </p:txBody>
      </p:sp>
      <p:sp>
        <p:nvSpPr>
          <p:cNvPr id="2354" name="Google Shape;2354;p143"/>
          <p:cNvSpPr txBox="1"/>
          <p:nvPr/>
        </p:nvSpPr>
        <p:spPr>
          <a:xfrm>
            <a:off x="7948424" y="3345952"/>
            <a:ext cx="1087254" cy="1399295"/>
          </a:xfrm>
          <a:prstGeom prst="rect">
            <a:avLst/>
          </a:prstGeom>
          <a:noFill/>
          <a:ln>
            <a:noFill/>
          </a:ln>
        </p:spPr>
        <p:txBody>
          <a:bodyPr spcFirstLastPara="1" wrap="square" lIns="0" tIns="45700" rIns="0" bIns="45700" anchor="t" anchorCtr="0">
            <a:noAutofit/>
          </a:bodyPr>
          <a:lstStyle/>
          <a:p>
            <a:pPr marL="0" lvl="0" indent="0" algn="l" rtl="0">
              <a:spcBef>
                <a:spcPts val="0"/>
              </a:spcBef>
              <a:spcAft>
                <a:spcPts val="1200"/>
              </a:spcAft>
              <a:buClr>
                <a:srgbClr val="000000"/>
              </a:buClr>
              <a:buSzPts val="1100"/>
              <a:buFont typeface="Arial"/>
              <a:buNone/>
            </a:pPr>
            <a:r>
              <a:rPr lang="en-GB" sz="1100" b="1" dirty="0">
                <a:solidFill>
                  <a:schemeClr val="bg1">
                    <a:lumMod val="85000"/>
                  </a:schemeClr>
                </a:solidFill>
                <a:latin typeface="Montserrat" panose="00000500000000000000" pitchFamily="2" charset="0"/>
                <a:ea typeface="Montserrat"/>
                <a:cs typeface="Montserrat"/>
                <a:sym typeface="Montserrat"/>
              </a:rPr>
              <a:t>On a par with last Easter</a:t>
            </a:r>
          </a:p>
          <a:p>
            <a:pPr>
              <a:spcAft>
                <a:spcPts val="1200"/>
              </a:spcAft>
              <a:buSzPts val="1100"/>
            </a:pPr>
            <a:r>
              <a:rPr lang="en-GB" sz="1100" b="1" dirty="0">
                <a:solidFill>
                  <a:schemeClr val="bg1">
                    <a:lumMod val="85000"/>
                  </a:schemeClr>
                </a:solidFill>
                <a:latin typeface="Montserrat" panose="00000500000000000000" pitchFamily="2" charset="0"/>
                <a:ea typeface="Montserrat"/>
                <a:cs typeface="Montserrat"/>
                <a:sym typeface="Montserrat"/>
              </a:rPr>
              <a:t>V prior month 4w/e 26Mar22 </a:t>
            </a:r>
            <a:r>
              <a:rPr lang="en-GB" sz="1100" dirty="0">
                <a:solidFill>
                  <a:schemeClr val="accent1"/>
                </a:solidFill>
                <a:latin typeface="Montserrat" panose="00000500000000000000" pitchFamily="2" charset="0"/>
                <a:ea typeface="Montserrat"/>
                <a:cs typeface="Montserrat"/>
                <a:sym typeface="Montserrat"/>
              </a:rPr>
              <a:t>+1.6% points</a:t>
            </a:r>
          </a:p>
          <a:p>
            <a:pPr marL="0" lvl="0" indent="0" algn="l" rtl="0">
              <a:spcBef>
                <a:spcPts val="0"/>
              </a:spcBef>
              <a:spcAft>
                <a:spcPts val="1200"/>
              </a:spcAft>
              <a:buClr>
                <a:srgbClr val="000000"/>
              </a:buClr>
              <a:buSzPts val="1100"/>
              <a:buFont typeface="Arial"/>
              <a:buNone/>
            </a:pPr>
            <a:endParaRPr sz="1100" b="1" dirty="0">
              <a:solidFill>
                <a:schemeClr val="accent1"/>
              </a:solidFill>
              <a:latin typeface="Montserrat" panose="00000500000000000000" pitchFamily="2" charset="0"/>
              <a:ea typeface="Montserrat"/>
              <a:cs typeface="Montserrat"/>
              <a:sym typeface="Montserrat"/>
            </a:endParaRPr>
          </a:p>
        </p:txBody>
      </p:sp>
      <p:sp>
        <p:nvSpPr>
          <p:cNvPr id="2355" name="Google Shape;2355;p143"/>
          <p:cNvSpPr txBox="1"/>
          <p:nvPr/>
        </p:nvSpPr>
        <p:spPr>
          <a:xfrm>
            <a:off x="377024" y="3499916"/>
            <a:ext cx="1306633" cy="820849"/>
          </a:xfrm>
          <a:prstGeom prst="rect">
            <a:avLst/>
          </a:prstGeom>
          <a:solidFill>
            <a:schemeClr val="accent1"/>
          </a:solidFill>
          <a:ln>
            <a:noFill/>
          </a:ln>
        </p:spPr>
        <p:txBody>
          <a:bodyPr spcFirstLastPara="1" wrap="square" lIns="0" tIns="45700" rIns="0" bIns="45700" anchor="t" anchorCtr="0">
            <a:noAutofit/>
          </a:bodyPr>
          <a:lstStyle/>
          <a:p>
            <a:pPr marL="0" lvl="0" indent="0" algn="l" rtl="0">
              <a:spcBef>
                <a:spcPts val="0"/>
              </a:spcBef>
              <a:spcAft>
                <a:spcPts val="1200"/>
              </a:spcAft>
              <a:buClr>
                <a:srgbClr val="000000"/>
              </a:buClr>
              <a:buSzPts val="1100"/>
              <a:buFont typeface="Arial"/>
              <a:buNone/>
            </a:pPr>
            <a:r>
              <a:rPr lang="en-GB" sz="1200" b="1" dirty="0">
                <a:solidFill>
                  <a:schemeClr val="tx1">
                    <a:lumMod val="75000"/>
                    <a:lumOff val="25000"/>
                  </a:schemeClr>
                </a:solidFill>
                <a:latin typeface="Montserrat" panose="00000500000000000000" pitchFamily="2" charset="0"/>
                <a:ea typeface="Montserrat"/>
                <a:cs typeface="Montserrat"/>
                <a:sym typeface="Montserrat"/>
              </a:rPr>
              <a:t>Sales in Bricks &amp; Mortar stores held +0.8%.</a:t>
            </a:r>
          </a:p>
          <a:p>
            <a:pPr marL="0" lvl="0" indent="0" algn="l" rtl="0">
              <a:spcBef>
                <a:spcPts val="0"/>
              </a:spcBef>
              <a:spcAft>
                <a:spcPts val="1200"/>
              </a:spcAft>
              <a:buClr>
                <a:srgbClr val="000000"/>
              </a:buClr>
              <a:buSzPts val="1100"/>
              <a:buFont typeface="Arial"/>
              <a:buNone/>
            </a:pPr>
            <a:endParaRPr sz="1200" b="1" dirty="0">
              <a:solidFill>
                <a:schemeClr val="tx1">
                  <a:lumMod val="75000"/>
                  <a:lumOff val="25000"/>
                </a:schemeClr>
              </a:solidFill>
              <a:latin typeface="Montserrat" panose="00000500000000000000" pitchFamily="2" charset="0"/>
              <a:ea typeface="Montserrat"/>
              <a:cs typeface="Montserrat"/>
              <a:sym typeface="Montserrat"/>
            </a:endParaRPr>
          </a:p>
        </p:txBody>
      </p:sp>
      <p:cxnSp>
        <p:nvCxnSpPr>
          <p:cNvPr id="2356" name="Google Shape;2356;p143"/>
          <p:cNvCxnSpPr>
            <a:cxnSpLocks/>
          </p:cNvCxnSpPr>
          <p:nvPr/>
        </p:nvCxnSpPr>
        <p:spPr>
          <a:xfrm>
            <a:off x="221702" y="1510130"/>
            <a:ext cx="1374870" cy="0"/>
          </a:xfrm>
          <a:prstGeom prst="straightConnector1">
            <a:avLst/>
          </a:prstGeom>
          <a:noFill/>
          <a:ln w="19050" cap="flat" cmpd="sng">
            <a:solidFill>
              <a:schemeClr val="accent1"/>
            </a:solidFill>
            <a:prstDash val="solid"/>
            <a:round/>
            <a:headEnd type="none" w="med" len="med"/>
            <a:tailEnd type="none" w="med" len="med"/>
          </a:ln>
        </p:spPr>
      </p:cxnSp>
    </p:spTree>
    <p:extLst>
      <p:ext uri="{BB962C8B-B14F-4D97-AF65-F5344CB8AC3E}">
        <p14:creationId xmlns:p14="http://schemas.microsoft.com/office/powerpoint/2010/main" val="157506404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879"/>
        <p:cNvGrpSpPr/>
        <p:nvPr/>
      </p:nvGrpSpPr>
      <p:grpSpPr>
        <a:xfrm>
          <a:off x="0" y="0"/>
          <a:ext cx="0" cy="0"/>
          <a:chOff x="0" y="0"/>
          <a:chExt cx="0" cy="0"/>
        </a:xfrm>
      </p:grpSpPr>
      <p:sp>
        <p:nvSpPr>
          <p:cNvPr id="880" name="Google Shape;880;p73"/>
          <p:cNvSpPr txBox="1"/>
          <p:nvPr/>
        </p:nvSpPr>
        <p:spPr>
          <a:xfrm>
            <a:off x="354650" y="292625"/>
            <a:ext cx="8434800" cy="393600"/>
          </a:xfrm>
          <a:prstGeom prst="rect">
            <a:avLst/>
          </a:prstGeom>
          <a:noFill/>
          <a:ln>
            <a:noFill/>
          </a:ln>
        </p:spPr>
        <p:txBody>
          <a:bodyPr spcFirstLastPara="1" wrap="square" lIns="0" tIns="91425" rIns="0" bIns="91425" anchor="t" anchorCtr="0">
            <a:noAutofit/>
          </a:bodyPr>
          <a:lstStyle/>
          <a:p>
            <a:pPr marL="0" lvl="0" indent="0" algn="l" rtl="0">
              <a:spcBef>
                <a:spcPts val="0"/>
              </a:spcBef>
              <a:spcAft>
                <a:spcPts val="0"/>
              </a:spcAft>
              <a:buNone/>
            </a:pPr>
            <a:r>
              <a:rPr lang="en" sz="2000" b="1">
                <a:latin typeface="Montserrat"/>
                <a:ea typeface="Montserrat"/>
                <a:cs typeface="Montserrat"/>
                <a:sym typeface="Montserrat"/>
              </a:rPr>
              <a:t>Three column numbered list</a:t>
            </a:r>
            <a:endParaRPr sz="2000" b="1" dirty="0">
              <a:solidFill>
                <a:srgbClr val="000000"/>
              </a:solidFill>
              <a:latin typeface="Montserrat"/>
              <a:ea typeface="Montserrat"/>
              <a:cs typeface="Montserrat"/>
              <a:sym typeface="Montserrat"/>
            </a:endParaRPr>
          </a:p>
        </p:txBody>
      </p:sp>
      <p:sp>
        <p:nvSpPr>
          <p:cNvPr id="881" name="Google Shape;881;p73"/>
          <p:cNvSpPr txBox="1"/>
          <p:nvPr/>
        </p:nvSpPr>
        <p:spPr>
          <a:xfrm>
            <a:off x="356649" y="2283425"/>
            <a:ext cx="2913391" cy="1180200"/>
          </a:xfrm>
          <a:prstGeom prst="rect">
            <a:avLst/>
          </a:prstGeom>
          <a:noFill/>
          <a:ln>
            <a:noFill/>
          </a:ln>
        </p:spPr>
        <p:txBody>
          <a:bodyPr spcFirstLastPara="1" wrap="square" lIns="0" tIns="45700" rIns="0" bIns="45700" anchor="t" anchorCtr="0">
            <a:noAutofit/>
          </a:bodyPr>
          <a:lstStyle/>
          <a:p>
            <a:pPr lvl="0">
              <a:buSzPts val="1100"/>
            </a:pPr>
            <a:r>
              <a:rPr lang="en" sz="1200" dirty="0">
                <a:solidFill>
                  <a:srgbClr val="FFFFFF"/>
                </a:solidFill>
                <a:latin typeface="Montserrat" panose="00000500000000000000" pitchFamily="2" charset="0"/>
                <a:ea typeface="Montserrat"/>
                <a:cs typeface="Montserrat"/>
                <a:sym typeface="Montserrat"/>
              </a:rPr>
              <a:t>Spend per visit fell to </a:t>
            </a:r>
            <a:r>
              <a:rPr lang="en" sz="1200" b="1" dirty="0">
                <a:solidFill>
                  <a:srgbClr val="FFFFFF"/>
                </a:solidFill>
                <a:latin typeface="Montserrat" panose="00000500000000000000" pitchFamily="2" charset="0"/>
                <a:ea typeface="Montserrat"/>
                <a:cs typeface="Montserrat"/>
                <a:sym typeface="Montserrat"/>
              </a:rPr>
              <a:t>£18.60</a:t>
            </a:r>
            <a:r>
              <a:rPr lang="en" sz="1200" dirty="0">
                <a:solidFill>
                  <a:srgbClr val="FFFFFF"/>
                </a:solidFill>
                <a:latin typeface="Montserrat" panose="00000500000000000000" pitchFamily="2" charset="0"/>
                <a:ea typeface="Montserrat"/>
                <a:cs typeface="Montserrat"/>
                <a:sym typeface="Montserrat"/>
              </a:rPr>
              <a:t> from</a:t>
            </a:r>
          </a:p>
          <a:p>
            <a:pPr lvl="0">
              <a:buSzPts val="1100"/>
            </a:pPr>
            <a:r>
              <a:rPr lang="en" sz="1200" dirty="0">
                <a:solidFill>
                  <a:srgbClr val="FFFFFF"/>
                </a:solidFill>
                <a:latin typeface="Montserrat" panose="00000500000000000000" pitchFamily="2" charset="0"/>
                <a:ea typeface="Montserrat"/>
                <a:cs typeface="Montserrat"/>
                <a:sym typeface="Montserrat"/>
              </a:rPr>
              <a:t>£19.80</a:t>
            </a:r>
          </a:p>
          <a:p>
            <a:pPr marL="0" marR="0" lvl="0" indent="0" algn="l" rtl="0">
              <a:lnSpc>
                <a:spcPct val="100000"/>
              </a:lnSpc>
              <a:spcBef>
                <a:spcPts val="0"/>
              </a:spcBef>
              <a:spcAft>
                <a:spcPts val="0"/>
              </a:spcAft>
              <a:buClr>
                <a:srgbClr val="000000"/>
              </a:buClr>
              <a:buSzPts val="1100"/>
              <a:buFont typeface="Arial"/>
              <a:buNone/>
            </a:pPr>
            <a:endParaRPr lang="en" sz="1200" dirty="0">
              <a:solidFill>
                <a:srgbClr val="FFFFFF"/>
              </a:solidFill>
              <a:latin typeface="Montserrat" panose="00000500000000000000" pitchFamily="2" charset="0"/>
              <a:ea typeface="Montserrat"/>
              <a:cs typeface="Montserrat"/>
              <a:sym typeface="Montserrat"/>
            </a:endParaRPr>
          </a:p>
        </p:txBody>
      </p:sp>
      <p:cxnSp>
        <p:nvCxnSpPr>
          <p:cNvPr id="882" name="Google Shape;882;p73"/>
          <p:cNvCxnSpPr/>
          <p:nvPr/>
        </p:nvCxnSpPr>
        <p:spPr>
          <a:xfrm>
            <a:off x="338424" y="2210070"/>
            <a:ext cx="2712000" cy="0"/>
          </a:xfrm>
          <a:prstGeom prst="straightConnector1">
            <a:avLst/>
          </a:prstGeom>
          <a:noFill/>
          <a:ln w="9525" cap="flat" cmpd="sng">
            <a:solidFill>
              <a:srgbClr val="FFFFFF"/>
            </a:solidFill>
            <a:prstDash val="solid"/>
            <a:round/>
            <a:headEnd type="none" w="med" len="med"/>
            <a:tailEnd type="none" w="med" len="med"/>
          </a:ln>
        </p:spPr>
      </p:cxnSp>
      <p:cxnSp>
        <p:nvCxnSpPr>
          <p:cNvPr id="883" name="Google Shape;883;p73"/>
          <p:cNvCxnSpPr/>
          <p:nvPr/>
        </p:nvCxnSpPr>
        <p:spPr>
          <a:xfrm>
            <a:off x="3215999" y="2210070"/>
            <a:ext cx="2712000" cy="0"/>
          </a:xfrm>
          <a:prstGeom prst="straightConnector1">
            <a:avLst/>
          </a:prstGeom>
          <a:noFill/>
          <a:ln w="9525" cap="flat" cmpd="sng">
            <a:solidFill>
              <a:srgbClr val="FFFFFF"/>
            </a:solidFill>
            <a:prstDash val="solid"/>
            <a:round/>
            <a:headEnd type="none" w="med" len="med"/>
            <a:tailEnd type="none" w="med" len="med"/>
          </a:ln>
        </p:spPr>
      </p:cxnSp>
      <p:cxnSp>
        <p:nvCxnSpPr>
          <p:cNvPr id="884" name="Google Shape;884;p73"/>
          <p:cNvCxnSpPr/>
          <p:nvPr/>
        </p:nvCxnSpPr>
        <p:spPr>
          <a:xfrm>
            <a:off x="6093574" y="2210070"/>
            <a:ext cx="2712000" cy="0"/>
          </a:xfrm>
          <a:prstGeom prst="straightConnector1">
            <a:avLst/>
          </a:prstGeom>
          <a:noFill/>
          <a:ln w="9525" cap="flat" cmpd="sng">
            <a:solidFill>
              <a:srgbClr val="FFFFFF"/>
            </a:solidFill>
            <a:prstDash val="solid"/>
            <a:round/>
            <a:headEnd type="none" w="med" len="med"/>
            <a:tailEnd type="none" w="med" len="med"/>
          </a:ln>
        </p:spPr>
      </p:cxnSp>
      <p:sp>
        <p:nvSpPr>
          <p:cNvPr id="885" name="Google Shape;885;p73"/>
          <p:cNvSpPr txBox="1"/>
          <p:nvPr/>
        </p:nvSpPr>
        <p:spPr>
          <a:xfrm>
            <a:off x="3225200" y="2283425"/>
            <a:ext cx="2693700" cy="1180200"/>
          </a:xfrm>
          <a:prstGeom prst="rect">
            <a:avLst/>
          </a:prstGeom>
          <a:noFill/>
          <a:ln>
            <a:noFill/>
          </a:ln>
        </p:spPr>
        <p:txBody>
          <a:bodyPr spcFirstLastPara="1" wrap="square" lIns="0" tIns="45700" rIns="0" bIns="45700" anchor="t" anchorCtr="0">
            <a:noAutofit/>
          </a:bodyPr>
          <a:lstStyle/>
          <a:p>
            <a:pPr marL="0" marR="0" lvl="0" indent="0" algn="l" rtl="0">
              <a:lnSpc>
                <a:spcPct val="100000"/>
              </a:lnSpc>
              <a:spcBef>
                <a:spcPts val="0"/>
              </a:spcBef>
              <a:spcAft>
                <a:spcPts val="0"/>
              </a:spcAft>
              <a:buClr>
                <a:srgbClr val="000000"/>
              </a:buClr>
              <a:buSzPts val="1100"/>
              <a:buFont typeface="Arial"/>
              <a:buNone/>
            </a:pPr>
            <a:r>
              <a:rPr lang="en" sz="1200" dirty="0">
                <a:solidFill>
                  <a:srgbClr val="FFFFFF"/>
                </a:solidFill>
                <a:latin typeface="Montserrat" panose="00000500000000000000" pitchFamily="2" charset="0"/>
                <a:ea typeface="Montserrat"/>
                <a:cs typeface="Montserrat"/>
                <a:sym typeface="Montserrat"/>
              </a:rPr>
              <a:t>Items in basket fell to </a:t>
            </a:r>
            <a:r>
              <a:rPr lang="en" sz="1200" b="1" dirty="0">
                <a:solidFill>
                  <a:srgbClr val="FFFFFF"/>
                </a:solidFill>
                <a:latin typeface="Montserrat" panose="00000500000000000000" pitchFamily="2" charset="0"/>
                <a:ea typeface="Montserrat"/>
                <a:cs typeface="Montserrat"/>
                <a:sym typeface="Montserrat"/>
              </a:rPr>
              <a:t>11.2</a:t>
            </a:r>
            <a:r>
              <a:rPr lang="en" sz="1200" dirty="0">
                <a:solidFill>
                  <a:srgbClr val="FFFFFF"/>
                </a:solidFill>
                <a:latin typeface="Montserrat" panose="00000500000000000000" pitchFamily="2" charset="0"/>
                <a:ea typeface="Montserrat"/>
                <a:cs typeface="Montserrat"/>
                <a:sym typeface="Montserrat"/>
              </a:rPr>
              <a:t> from 12.3</a:t>
            </a:r>
          </a:p>
          <a:p>
            <a:pPr marL="0" marR="0" lvl="0" indent="0" algn="l" rtl="0">
              <a:lnSpc>
                <a:spcPct val="100000"/>
              </a:lnSpc>
              <a:spcBef>
                <a:spcPts val="0"/>
              </a:spcBef>
              <a:spcAft>
                <a:spcPts val="0"/>
              </a:spcAft>
              <a:buClr>
                <a:srgbClr val="000000"/>
              </a:buClr>
              <a:buSzPts val="1100"/>
              <a:buFont typeface="Arial"/>
              <a:buNone/>
            </a:pPr>
            <a:endParaRPr lang="en" sz="1200" dirty="0">
              <a:solidFill>
                <a:srgbClr val="FFFFFF"/>
              </a:solidFill>
              <a:latin typeface="Montserrat" panose="00000500000000000000" pitchFamily="2" charset="0"/>
              <a:ea typeface="Montserrat"/>
              <a:cs typeface="Montserrat"/>
              <a:sym typeface="Montserrat"/>
            </a:endParaRPr>
          </a:p>
        </p:txBody>
      </p:sp>
      <p:sp>
        <p:nvSpPr>
          <p:cNvPr id="886" name="Google Shape;886;p73"/>
          <p:cNvSpPr txBox="1"/>
          <p:nvPr/>
        </p:nvSpPr>
        <p:spPr>
          <a:xfrm>
            <a:off x="6093749" y="2283425"/>
            <a:ext cx="2890593" cy="1180200"/>
          </a:xfrm>
          <a:prstGeom prst="rect">
            <a:avLst/>
          </a:prstGeom>
          <a:noFill/>
          <a:ln>
            <a:noFill/>
          </a:ln>
        </p:spPr>
        <p:txBody>
          <a:bodyPr spcFirstLastPara="1" wrap="square" lIns="0" tIns="45700" rIns="0" bIns="45700" anchor="t" anchorCtr="0">
            <a:noAutofit/>
          </a:bodyPr>
          <a:lstStyle/>
          <a:p>
            <a:pPr>
              <a:buSzPts val="1100"/>
            </a:pPr>
            <a:r>
              <a:rPr lang="en" sz="1200" dirty="0">
                <a:solidFill>
                  <a:srgbClr val="FFFFFF"/>
                </a:solidFill>
                <a:latin typeface="Montserrat" panose="00000500000000000000" pitchFamily="2" charset="0"/>
                <a:ea typeface="Montserrat"/>
                <a:cs typeface="Montserrat"/>
                <a:sym typeface="Montserrat"/>
              </a:rPr>
              <a:t>Frequency of visit </a:t>
            </a:r>
            <a:r>
              <a:rPr lang="en" sz="1200" b="1" dirty="0">
                <a:solidFill>
                  <a:srgbClr val="FFFFFF"/>
                </a:solidFill>
                <a:latin typeface="Montserrat" panose="00000500000000000000" pitchFamily="2" charset="0"/>
                <a:ea typeface="Montserrat"/>
                <a:cs typeface="Montserrat"/>
                <a:sym typeface="Montserrat"/>
              </a:rPr>
              <a:t>increased</a:t>
            </a:r>
            <a:r>
              <a:rPr lang="en" sz="1200" dirty="0">
                <a:solidFill>
                  <a:srgbClr val="FFFFFF"/>
                </a:solidFill>
                <a:latin typeface="Montserrat" panose="00000500000000000000" pitchFamily="2" charset="0"/>
                <a:ea typeface="Montserrat"/>
                <a:cs typeface="Montserrat"/>
                <a:sym typeface="Montserrat"/>
              </a:rPr>
              <a:t> to </a:t>
            </a:r>
            <a:r>
              <a:rPr lang="en" sz="1200" b="1" dirty="0">
                <a:solidFill>
                  <a:srgbClr val="FFFFFF"/>
                </a:solidFill>
                <a:latin typeface="Montserrat" panose="00000500000000000000" pitchFamily="2" charset="0"/>
                <a:ea typeface="Montserrat"/>
                <a:cs typeface="Montserrat"/>
                <a:sym typeface="Montserrat"/>
              </a:rPr>
              <a:t>17.2 trips</a:t>
            </a:r>
            <a:r>
              <a:rPr lang="en" sz="1200" dirty="0">
                <a:solidFill>
                  <a:srgbClr val="FFFFFF"/>
                </a:solidFill>
                <a:latin typeface="Montserrat" panose="00000500000000000000" pitchFamily="2" charset="0"/>
                <a:ea typeface="Montserrat"/>
                <a:cs typeface="Montserrat"/>
                <a:sym typeface="Montserrat"/>
              </a:rPr>
              <a:t> from 16.7</a:t>
            </a:r>
          </a:p>
          <a:p>
            <a:pPr marL="0" marR="0" lvl="0" indent="0" algn="l" rtl="0">
              <a:lnSpc>
                <a:spcPct val="100000"/>
              </a:lnSpc>
              <a:spcBef>
                <a:spcPts val="0"/>
              </a:spcBef>
              <a:spcAft>
                <a:spcPts val="0"/>
              </a:spcAft>
              <a:buClr>
                <a:srgbClr val="000000"/>
              </a:buClr>
              <a:buSzPts val="1100"/>
              <a:buFont typeface="Arial"/>
              <a:buNone/>
            </a:pPr>
            <a:r>
              <a:rPr lang="en" sz="1200" dirty="0">
                <a:solidFill>
                  <a:srgbClr val="FFFFFF"/>
                </a:solidFill>
                <a:latin typeface="Montserrat" panose="00000500000000000000" pitchFamily="2" charset="0"/>
                <a:ea typeface="Montserrat"/>
                <a:cs typeface="Montserrat"/>
                <a:sym typeface="Montserrat"/>
              </a:rPr>
              <a:t>.</a:t>
            </a:r>
          </a:p>
          <a:p>
            <a:pPr marL="0" marR="0" lvl="0" indent="0" algn="l" rtl="0">
              <a:lnSpc>
                <a:spcPct val="100000"/>
              </a:lnSpc>
              <a:spcBef>
                <a:spcPts val="0"/>
              </a:spcBef>
              <a:spcAft>
                <a:spcPts val="0"/>
              </a:spcAft>
              <a:buClr>
                <a:srgbClr val="000000"/>
              </a:buClr>
              <a:buSzPts val="1100"/>
              <a:buFont typeface="Arial"/>
              <a:buNone/>
            </a:pPr>
            <a:endParaRPr lang="en" sz="1200" dirty="0">
              <a:solidFill>
                <a:srgbClr val="FFFFFF"/>
              </a:solidFill>
              <a:latin typeface="Montserrat" panose="00000500000000000000" pitchFamily="2" charset="0"/>
              <a:ea typeface="Montserrat"/>
              <a:cs typeface="Montserrat"/>
              <a:sym typeface="Montserrat"/>
            </a:endParaRPr>
          </a:p>
          <a:p>
            <a:pPr marL="0" marR="0" lvl="0" indent="0" algn="l" rtl="0">
              <a:lnSpc>
                <a:spcPct val="100000"/>
              </a:lnSpc>
              <a:spcBef>
                <a:spcPts val="0"/>
              </a:spcBef>
              <a:spcAft>
                <a:spcPts val="0"/>
              </a:spcAft>
              <a:buClr>
                <a:srgbClr val="000000"/>
              </a:buClr>
              <a:buSzPts val="1100"/>
              <a:buFont typeface="Arial"/>
              <a:buNone/>
            </a:pPr>
            <a:endParaRPr lang="en" sz="1200" dirty="0">
              <a:solidFill>
                <a:srgbClr val="FFFFFF"/>
              </a:solidFill>
              <a:latin typeface="Montserrat" panose="00000500000000000000" pitchFamily="2" charset="0"/>
              <a:ea typeface="Montserrat"/>
              <a:cs typeface="Montserrat"/>
              <a:sym typeface="Montserrat"/>
            </a:endParaRPr>
          </a:p>
        </p:txBody>
      </p:sp>
      <p:sp>
        <p:nvSpPr>
          <p:cNvPr id="3" name="Subtitle 2">
            <a:extLst>
              <a:ext uri="{FF2B5EF4-FFF2-40B4-BE49-F238E27FC236}">
                <a16:creationId xmlns:a16="http://schemas.microsoft.com/office/drawing/2014/main" id="{23A34955-74D6-4E88-B955-906E495822A3}"/>
              </a:ext>
            </a:extLst>
          </p:cNvPr>
          <p:cNvSpPr>
            <a:spLocks noGrp="1"/>
          </p:cNvSpPr>
          <p:nvPr>
            <p:ph type="subTitle" idx="1"/>
          </p:nvPr>
        </p:nvSpPr>
        <p:spPr>
          <a:xfrm>
            <a:off x="354650" y="4850875"/>
            <a:ext cx="8159100" cy="184800"/>
          </a:xfrm>
        </p:spPr>
        <p:txBody>
          <a:bodyPr/>
          <a:lstStyle/>
          <a:p>
            <a:r>
              <a:rPr lang="en-PH" dirty="0">
                <a:latin typeface="Montserrat" panose="00000500000000000000" pitchFamily="2" charset="0"/>
              </a:rPr>
              <a:t>Source:  NielsenIQ Homescan GB FMCG 4w/e 23</a:t>
            </a:r>
            <a:r>
              <a:rPr lang="en-PH" baseline="30000" dirty="0">
                <a:latin typeface="Montserrat" panose="00000500000000000000" pitchFamily="2" charset="0"/>
              </a:rPr>
              <a:t>rd</a:t>
            </a:r>
            <a:r>
              <a:rPr lang="en-PH" dirty="0">
                <a:latin typeface="Montserrat" panose="00000500000000000000" pitchFamily="2" charset="0"/>
              </a:rPr>
              <a:t> April 2022 vs 4we 24</a:t>
            </a:r>
            <a:r>
              <a:rPr lang="en-PH" baseline="30000" dirty="0">
                <a:latin typeface="Montserrat" panose="00000500000000000000" pitchFamily="2" charset="0"/>
              </a:rPr>
              <a:t>th</a:t>
            </a:r>
            <a:r>
              <a:rPr lang="en-PH" dirty="0">
                <a:latin typeface="Montserrat" panose="00000500000000000000" pitchFamily="2" charset="0"/>
              </a:rPr>
              <a:t> April 2021</a:t>
            </a:r>
          </a:p>
        </p:txBody>
      </p:sp>
      <p:sp>
        <p:nvSpPr>
          <p:cNvPr id="888" name="Google Shape;888;p73"/>
          <p:cNvSpPr txBox="1">
            <a:spLocks noGrp="1"/>
          </p:cNvSpPr>
          <p:nvPr>
            <p:ph type="title"/>
          </p:nvPr>
        </p:nvSpPr>
        <p:spPr>
          <a:xfrm>
            <a:off x="354650" y="292625"/>
            <a:ext cx="8629692" cy="393600"/>
          </a:xfrm>
        </p:spPr>
        <p:txBody>
          <a:bodyPr spcFirstLastPara="1" wrap="square" lIns="0" tIns="91425" rIns="0" bIns="91425" anchor="t" anchorCtr="0">
            <a:noAutofit/>
          </a:bodyPr>
          <a:lstStyle/>
          <a:p>
            <a:pPr lvl="0"/>
            <a:r>
              <a:rPr lang="en-PH" dirty="0"/>
              <a:t>Shoppers made </a:t>
            </a:r>
            <a:r>
              <a:rPr lang="en-PH" dirty="0">
                <a:solidFill>
                  <a:schemeClr val="accent1"/>
                </a:solidFill>
              </a:rPr>
              <a:t>20m</a:t>
            </a:r>
            <a:r>
              <a:rPr lang="en-PH" dirty="0"/>
              <a:t> </a:t>
            </a:r>
            <a:r>
              <a:rPr lang="en-PH" dirty="0">
                <a:solidFill>
                  <a:schemeClr val="accent1"/>
                </a:solidFill>
              </a:rPr>
              <a:t>MORE</a:t>
            </a:r>
            <a:r>
              <a:rPr lang="en-PH" dirty="0">
                <a:solidFill>
                  <a:schemeClr val="bg1"/>
                </a:solidFill>
              </a:rPr>
              <a:t> </a:t>
            </a:r>
            <a:r>
              <a:rPr lang="en-PH" dirty="0"/>
              <a:t>shopping trips but </a:t>
            </a:r>
            <a:r>
              <a:rPr lang="en-PH" dirty="0">
                <a:solidFill>
                  <a:schemeClr val="bg1"/>
                </a:solidFill>
              </a:rPr>
              <a:t>spent </a:t>
            </a:r>
            <a:r>
              <a:rPr lang="en-PH" dirty="0">
                <a:solidFill>
                  <a:schemeClr val="accent1"/>
                </a:solidFill>
              </a:rPr>
              <a:t>£1.15 LESS </a:t>
            </a:r>
            <a:r>
              <a:rPr lang="en-PH" dirty="0"/>
              <a:t>per trip, buying </a:t>
            </a:r>
            <a:r>
              <a:rPr lang="en-PH" dirty="0">
                <a:solidFill>
                  <a:schemeClr val="accent1"/>
                </a:solidFill>
              </a:rPr>
              <a:t>1.1 FEWER </a:t>
            </a:r>
            <a:r>
              <a:rPr lang="en-PH" dirty="0">
                <a:solidFill>
                  <a:schemeClr val="bg1"/>
                </a:solidFill>
                <a:latin typeface="Montserrat" panose="00000500000000000000" pitchFamily="2" charset="0"/>
              </a:rPr>
              <a:t>fmcg items</a:t>
            </a:r>
          </a:p>
        </p:txBody>
      </p:sp>
      <p:pic>
        <p:nvPicPr>
          <p:cNvPr id="890" name="Google Shape;890;p73"/>
          <p:cNvPicPr preferRelativeResize="0"/>
          <p:nvPr/>
        </p:nvPicPr>
        <p:blipFill rotWithShape="1">
          <a:blip r:embed="rId3">
            <a:alphaModFix/>
          </a:blip>
          <a:srcRect l="258" r="248"/>
          <a:stretch/>
        </p:blipFill>
        <p:spPr>
          <a:xfrm>
            <a:off x="6093750" y="2825503"/>
            <a:ext cx="356616" cy="332842"/>
          </a:xfrm>
          <a:prstGeom prst="rect">
            <a:avLst/>
          </a:prstGeom>
          <a:noFill/>
          <a:ln>
            <a:noFill/>
          </a:ln>
        </p:spPr>
      </p:pic>
      <p:pic>
        <p:nvPicPr>
          <p:cNvPr id="891" name="Google Shape;891;p73"/>
          <p:cNvPicPr preferRelativeResize="0"/>
          <p:nvPr/>
        </p:nvPicPr>
        <p:blipFill>
          <a:blip r:embed="rId4">
            <a:alphaModFix/>
          </a:blip>
          <a:stretch>
            <a:fillRect/>
          </a:stretch>
        </p:blipFill>
        <p:spPr>
          <a:xfrm>
            <a:off x="3225200" y="2825503"/>
            <a:ext cx="356616" cy="273406"/>
          </a:xfrm>
          <a:prstGeom prst="rect">
            <a:avLst/>
          </a:prstGeom>
          <a:noFill/>
          <a:ln>
            <a:noFill/>
          </a:ln>
        </p:spPr>
      </p:pic>
      <p:pic>
        <p:nvPicPr>
          <p:cNvPr id="892" name="Google Shape;892;p73"/>
          <p:cNvPicPr preferRelativeResize="0"/>
          <p:nvPr/>
        </p:nvPicPr>
        <p:blipFill>
          <a:blip r:embed="rId5">
            <a:alphaModFix/>
          </a:blip>
          <a:stretch>
            <a:fillRect/>
          </a:stretch>
        </p:blipFill>
        <p:spPr>
          <a:xfrm>
            <a:off x="363785" y="2825503"/>
            <a:ext cx="356616" cy="309067"/>
          </a:xfrm>
          <a:prstGeom prst="rect">
            <a:avLst/>
          </a:prstGeom>
          <a:noFill/>
          <a:ln>
            <a:noFill/>
          </a:ln>
        </p:spPr>
      </p:pic>
      <p:sp>
        <p:nvSpPr>
          <p:cNvPr id="2" name="Rectangle 1"/>
          <p:cNvSpPr/>
          <p:nvPr/>
        </p:nvSpPr>
        <p:spPr>
          <a:xfrm>
            <a:off x="338424" y="1676500"/>
            <a:ext cx="865943" cy="523220"/>
          </a:xfrm>
          <a:prstGeom prst="rect">
            <a:avLst/>
          </a:prstGeom>
        </p:spPr>
        <p:txBody>
          <a:bodyPr wrap="none">
            <a:spAutoFit/>
          </a:bodyPr>
          <a:lstStyle/>
          <a:p>
            <a:pPr lvl="0">
              <a:buSzPts val="1100"/>
            </a:pPr>
            <a:r>
              <a:rPr lang="en" sz="2800" b="1" dirty="0">
                <a:solidFill>
                  <a:schemeClr val="accent1"/>
                </a:solidFill>
                <a:latin typeface="Montserrat" panose="00000500000000000000" pitchFamily="2" charset="0"/>
                <a:ea typeface="Montserrat"/>
                <a:cs typeface="Montserrat"/>
                <a:sym typeface="Montserrat"/>
              </a:rPr>
              <a:t>-6%</a:t>
            </a:r>
          </a:p>
        </p:txBody>
      </p:sp>
      <p:sp>
        <p:nvSpPr>
          <p:cNvPr id="4" name="Rectangle 3"/>
          <p:cNvSpPr/>
          <p:nvPr/>
        </p:nvSpPr>
        <p:spPr>
          <a:xfrm>
            <a:off x="3174281" y="1676500"/>
            <a:ext cx="865943" cy="523220"/>
          </a:xfrm>
          <a:prstGeom prst="rect">
            <a:avLst/>
          </a:prstGeom>
        </p:spPr>
        <p:txBody>
          <a:bodyPr wrap="none">
            <a:spAutoFit/>
          </a:bodyPr>
          <a:lstStyle/>
          <a:p>
            <a:pPr lvl="0">
              <a:buSzPts val="1100"/>
            </a:pPr>
            <a:r>
              <a:rPr lang="en" sz="2800" b="1" dirty="0">
                <a:solidFill>
                  <a:schemeClr val="accent1"/>
                </a:solidFill>
                <a:latin typeface="Montserrat" panose="00000500000000000000" pitchFamily="2" charset="0"/>
                <a:ea typeface="Montserrat"/>
                <a:cs typeface="Montserrat"/>
                <a:sym typeface="Montserrat"/>
              </a:rPr>
              <a:t>-9%</a:t>
            </a:r>
          </a:p>
        </p:txBody>
      </p:sp>
      <p:sp>
        <p:nvSpPr>
          <p:cNvPr id="5" name="Rectangle 4"/>
          <p:cNvSpPr/>
          <p:nvPr/>
        </p:nvSpPr>
        <p:spPr>
          <a:xfrm>
            <a:off x="6093574" y="1676500"/>
            <a:ext cx="926857" cy="523220"/>
          </a:xfrm>
          <a:prstGeom prst="rect">
            <a:avLst/>
          </a:prstGeom>
        </p:spPr>
        <p:txBody>
          <a:bodyPr wrap="none">
            <a:spAutoFit/>
          </a:bodyPr>
          <a:lstStyle/>
          <a:p>
            <a:pPr lvl="0">
              <a:buSzPts val="1100"/>
            </a:pPr>
            <a:r>
              <a:rPr lang="en" sz="2800" b="1" dirty="0">
                <a:solidFill>
                  <a:schemeClr val="accent1"/>
                </a:solidFill>
                <a:latin typeface="Montserrat" panose="00000500000000000000" pitchFamily="2" charset="0"/>
                <a:ea typeface="Montserrat"/>
                <a:cs typeface="Montserrat"/>
                <a:sym typeface="Montserrat"/>
              </a:rPr>
              <a:t>+3%</a:t>
            </a:r>
          </a:p>
        </p:txBody>
      </p:sp>
    </p:spTree>
    <p:extLst>
      <p:ext uri="{BB962C8B-B14F-4D97-AF65-F5344CB8AC3E}">
        <p14:creationId xmlns:p14="http://schemas.microsoft.com/office/powerpoint/2010/main" val="78664686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291"/>
        <p:cNvGrpSpPr/>
        <p:nvPr/>
      </p:nvGrpSpPr>
      <p:grpSpPr>
        <a:xfrm>
          <a:off x="0" y="0"/>
          <a:ext cx="0" cy="0"/>
          <a:chOff x="0" y="0"/>
          <a:chExt cx="0" cy="0"/>
        </a:xfrm>
      </p:grpSpPr>
      <p:sp>
        <p:nvSpPr>
          <p:cNvPr id="3" name="Subtitle 2">
            <a:extLst>
              <a:ext uri="{FF2B5EF4-FFF2-40B4-BE49-F238E27FC236}">
                <a16:creationId xmlns:a16="http://schemas.microsoft.com/office/drawing/2014/main" id="{DF131891-A103-4FBD-848A-0183FD008A90}"/>
              </a:ext>
            </a:extLst>
          </p:cNvPr>
          <p:cNvSpPr>
            <a:spLocks noGrp="1"/>
          </p:cNvSpPr>
          <p:nvPr>
            <p:ph type="subTitle" idx="1"/>
          </p:nvPr>
        </p:nvSpPr>
        <p:spPr/>
        <p:txBody>
          <a:bodyPr/>
          <a:lstStyle/>
          <a:p>
            <a:r>
              <a:rPr lang="en-PH" dirty="0">
                <a:latin typeface="Montserrat" panose="00000500000000000000" pitchFamily="2" charset="0"/>
              </a:rPr>
              <a:t>Source:  NielsenIQ Homescan GB FMCG</a:t>
            </a:r>
          </a:p>
        </p:txBody>
      </p:sp>
      <p:sp>
        <p:nvSpPr>
          <p:cNvPr id="1292" name="Google Shape;1292;p93"/>
          <p:cNvSpPr txBox="1">
            <a:spLocks noGrp="1"/>
          </p:cNvSpPr>
          <p:nvPr>
            <p:ph type="title"/>
          </p:nvPr>
        </p:nvSpPr>
        <p:spPr>
          <a:xfrm>
            <a:off x="119270" y="298088"/>
            <a:ext cx="9143999" cy="675538"/>
          </a:xfrm>
        </p:spPr>
        <p:txBody>
          <a:bodyPr spcFirstLastPara="1" wrap="square" lIns="0" tIns="91425" rIns="0" bIns="91425" anchor="t" anchorCtr="0">
            <a:noAutofit/>
          </a:bodyPr>
          <a:lstStyle/>
          <a:p>
            <a:pPr lvl="0"/>
            <a:r>
              <a:rPr lang="en-PH" sz="1400" dirty="0">
                <a:solidFill>
                  <a:schemeClr val="bg1"/>
                </a:solidFill>
                <a:latin typeface="Montserrat" panose="00000500000000000000" pitchFamily="2" charset="0"/>
              </a:rPr>
              <a:t>April shows signs of </a:t>
            </a:r>
            <a:r>
              <a:rPr lang="en-PH" sz="1400" dirty="0">
                <a:solidFill>
                  <a:schemeClr val="accent1"/>
                </a:solidFill>
                <a:latin typeface="Montserrat" panose="00000500000000000000" pitchFamily="2" charset="0"/>
              </a:rPr>
              <a:t>restrained</a:t>
            </a:r>
            <a:r>
              <a:rPr lang="en-PH" sz="1400" dirty="0">
                <a:solidFill>
                  <a:schemeClr val="bg1"/>
                </a:solidFill>
                <a:latin typeface="Montserrat" panose="00000500000000000000" pitchFamily="2" charset="0"/>
              </a:rPr>
              <a:t> expenditure, average basket spend is similar to last month and shoppers bought fewer items, Discounters are not immune with trends slowing on last month</a:t>
            </a:r>
            <a:endParaRPr lang="en-PH" sz="1400" dirty="0">
              <a:solidFill>
                <a:schemeClr val="accent1"/>
              </a:solidFill>
              <a:latin typeface="Montserrat" panose="00000500000000000000" pitchFamily="2" charset="0"/>
            </a:endParaRPr>
          </a:p>
        </p:txBody>
      </p:sp>
      <p:graphicFrame>
        <p:nvGraphicFramePr>
          <p:cNvPr id="1293" name="Google Shape;1293;p93"/>
          <p:cNvGraphicFramePr/>
          <p:nvPr>
            <p:extLst>
              <p:ext uri="{D42A27DB-BD31-4B8C-83A1-F6EECF244321}">
                <p14:modId xmlns:p14="http://schemas.microsoft.com/office/powerpoint/2010/main" val="2240393857"/>
              </p:ext>
            </p:extLst>
          </p:nvPr>
        </p:nvGraphicFramePr>
        <p:xfrm>
          <a:off x="184758" y="1024064"/>
          <a:ext cx="8840295" cy="3732071"/>
        </p:xfrm>
        <a:graphic>
          <a:graphicData uri="http://schemas.openxmlformats.org/drawingml/2006/table">
            <a:tbl>
              <a:tblPr>
                <a:noFill/>
                <a:tableStyleId>{0DBE4ED3-A11A-413B-A309-AE78DBB60736}</a:tableStyleId>
              </a:tblPr>
              <a:tblGrid>
                <a:gridCol w="1369423">
                  <a:extLst>
                    <a:ext uri="{9D8B030D-6E8A-4147-A177-3AD203B41FA5}">
                      <a16:colId xmlns:a16="http://schemas.microsoft.com/office/drawing/2014/main" val="20000"/>
                    </a:ext>
                  </a:extLst>
                </a:gridCol>
                <a:gridCol w="3805854">
                  <a:extLst>
                    <a:ext uri="{9D8B030D-6E8A-4147-A177-3AD203B41FA5}">
                      <a16:colId xmlns:a16="http://schemas.microsoft.com/office/drawing/2014/main" val="20001"/>
                    </a:ext>
                  </a:extLst>
                </a:gridCol>
                <a:gridCol w="3665018">
                  <a:extLst>
                    <a:ext uri="{9D8B030D-6E8A-4147-A177-3AD203B41FA5}">
                      <a16:colId xmlns:a16="http://schemas.microsoft.com/office/drawing/2014/main" val="20002"/>
                    </a:ext>
                  </a:extLst>
                </a:gridCol>
              </a:tblGrid>
              <a:tr h="791139">
                <a:tc>
                  <a:txBody>
                    <a:bodyPr/>
                    <a:lstStyle/>
                    <a:p>
                      <a:pPr marL="0" lvl="0" indent="0" algn="l" rtl="0">
                        <a:spcBef>
                          <a:spcPts val="0"/>
                        </a:spcBef>
                        <a:spcAft>
                          <a:spcPts val="0"/>
                        </a:spcAft>
                        <a:buNone/>
                      </a:pPr>
                      <a:endParaRPr dirty="0">
                        <a:solidFill>
                          <a:srgbClr val="FFFFFF"/>
                        </a:solidFill>
                        <a:latin typeface="Montserrat" panose="00000500000000000000" pitchFamily="2" charset="0"/>
                        <a:ea typeface="Montserrat"/>
                        <a:cs typeface="Montserrat"/>
                        <a:sym typeface="Montserrat"/>
                      </a:endParaRPr>
                    </a:p>
                  </a:txBody>
                  <a:tcPr marL="91425" marR="91425" marT="91425" marB="91425">
                    <a:lnL w="9525" cap="flat" cmpd="sng">
                      <a:noFill/>
                      <a:prstDash val="solid"/>
                      <a:round/>
                      <a:headEnd type="none" w="sm" len="sm"/>
                      <a:tailEnd type="none" w="sm" len="sm"/>
                    </a:lnL>
                    <a:lnR w="19050" cap="flat" cmpd="sng">
                      <a:noFill/>
                      <a:prstDash val="solid"/>
                      <a:round/>
                      <a:headEnd type="none" w="sm" len="sm"/>
                      <a:tailEnd type="none" w="sm" len="sm"/>
                    </a:lnR>
                    <a:lnT w="9525" cap="flat" cmpd="sng">
                      <a:noFill/>
                      <a:prstDash val="solid"/>
                      <a:round/>
                      <a:headEnd type="none" w="sm" len="sm"/>
                      <a:tailEnd type="none" w="sm" len="sm"/>
                    </a:lnT>
                    <a:lnB w="9525" cap="flat" cmpd="sng">
                      <a:noFill/>
                      <a:prstDash val="solid"/>
                      <a:round/>
                      <a:headEnd type="none" w="sm" len="sm"/>
                      <a:tailEnd type="none" w="sm" len="sm"/>
                    </a:lnB>
                    <a:lnTlToBr w="12700" cmpd="sng">
                      <a:noFill/>
                      <a:prstDash val="solid"/>
                    </a:lnTlToBr>
                    <a:lnBlToTr w="12700" cmpd="sng">
                      <a:noFill/>
                      <a:prstDash val="solid"/>
                    </a:lnBlToTr>
                  </a:tcPr>
                </a:tc>
                <a:tc>
                  <a:txBody>
                    <a:bodyPr/>
                    <a:lstStyle/>
                    <a:p>
                      <a:pPr marL="0" lvl="0" indent="0" algn="l" rtl="0">
                        <a:spcBef>
                          <a:spcPts val="0"/>
                        </a:spcBef>
                        <a:spcAft>
                          <a:spcPts val="0"/>
                        </a:spcAft>
                        <a:buNone/>
                      </a:pPr>
                      <a:r>
                        <a:rPr lang="en" b="1" baseline="0" dirty="0">
                          <a:solidFill>
                            <a:srgbClr val="FFFFFF"/>
                          </a:solidFill>
                          <a:latin typeface="Montserrat" panose="00000500000000000000" pitchFamily="2" charset="0"/>
                          <a:ea typeface="Montserrat"/>
                          <a:cs typeface="Montserrat"/>
                          <a:sym typeface="Montserrat"/>
                        </a:rPr>
                        <a:t>Against the final month of lockdown</a:t>
                      </a: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GB" dirty="0">
                          <a:solidFill>
                            <a:schemeClr val="bg1">
                              <a:lumMod val="65000"/>
                            </a:schemeClr>
                          </a:solidFill>
                          <a:latin typeface="Montserrat" panose="00000500000000000000" pitchFamily="2" charset="0"/>
                        </a:rPr>
                        <a:t>4w/e 26</a:t>
                      </a:r>
                      <a:r>
                        <a:rPr lang="en-GB" baseline="30000" dirty="0">
                          <a:solidFill>
                            <a:schemeClr val="bg1">
                              <a:lumMod val="65000"/>
                            </a:schemeClr>
                          </a:solidFill>
                          <a:latin typeface="Montserrat" panose="00000500000000000000" pitchFamily="2" charset="0"/>
                        </a:rPr>
                        <a:t>th</a:t>
                      </a:r>
                      <a:r>
                        <a:rPr lang="en-GB" dirty="0">
                          <a:solidFill>
                            <a:schemeClr val="bg1">
                              <a:lumMod val="65000"/>
                            </a:schemeClr>
                          </a:solidFill>
                          <a:latin typeface="Montserrat" panose="00000500000000000000" pitchFamily="2" charset="0"/>
                        </a:rPr>
                        <a:t> March 2022</a:t>
                      </a:r>
                    </a:p>
                  </a:txBody>
                  <a:tcPr marL="91425" marR="91425" marT="91425" marB="91425">
                    <a:lnL w="19050" cap="flat" cmpd="sng">
                      <a:noFill/>
                      <a:prstDash val="solid"/>
                      <a:round/>
                      <a:headEnd type="none" w="sm" len="sm"/>
                      <a:tailEnd type="none" w="sm" len="sm"/>
                    </a:lnL>
                    <a:lnR w="12700" cap="flat" cmpd="sng" algn="ctr">
                      <a:solidFill>
                        <a:schemeClr val="accent1"/>
                      </a:solidFill>
                      <a:prstDash val="solid"/>
                      <a:round/>
                      <a:headEnd type="none" w="med" len="med"/>
                      <a:tailEnd type="none" w="med" len="med"/>
                    </a:lnR>
                    <a:lnT w="19050" cap="flat" cmpd="sng">
                      <a:noFill/>
                      <a:prstDash val="solid"/>
                      <a:round/>
                      <a:headEnd type="none" w="sm" len="sm"/>
                      <a:tailEnd type="none" w="sm" len="sm"/>
                    </a:lnT>
                    <a:lnB w="9525" cap="flat" cmpd="sng" algn="ctr">
                      <a:noFill/>
                      <a:prstDash val="solid"/>
                      <a:round/>
                      <a:headEnd type="none" w="sm" len="sm"/>
                      <a:tailEnd type="none" w="sm" len="sm"/>
                    </a:lnB>
                    <a:lnTlToBr w="12700" cmpd="sng">
                      <a:noFill/>
                      <a:prstDash val="solid"/>
                    </a:lnTlToBr>
                    <a:lnBlToTr w="12700" cmpd="sng">
                      <a:noFill/>
                      <a:prstDash val="solid"/>
                    </a:lnBlToTr>
                  </a:tcPr>
                </a:tc>
                <a:tc>
                  <a:txBody>
                    <a:bodyPr/>
                    <a:lstStyle/>
                    <a:p>
                      <a:pPr marL="0" lvl="0" indent="0" algn="l" rtl="0">
                        <a:spcBef>
                          <a:spcPts val="0"/>
                        </a:spcBef>
                        <a:spcAft>
                          <a:spcPts val="0"/>
                        </a:spcAft>
                        <a:buNone/>
                      </a:pPr>
                      <a:r>
                        <a:rPr lang="en" b="1" baseline="0" dirty="0">
                          <a:solidFill>
                            <a:srgbClr val="FFFFFF"/>
                          </a:solidFill>
                          <a:latin typeface="Montserrat" panose="00000500000000000000" pitchFamily="2" charset="0"/>
                          <a:ea typeface="Montserrat"/>
                          <a:cs typeface="Montserrat"/>
                          <a:sym typeface="Montserrat"/>
                        </a:rPr>
                        <a:t>Easter 2022, was subdued</a:t>
                      </a: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GB" dirty="0">
                          <a:solidFill>
                            <a:schemeClr val="bg1">
                              <a:lumMod val="65000"/>
                            </a:schemeClr>
                          </a:solidFill>
                          <a:latin typeface="Montserrat" panose="00000500000000000000" pitchFamily="2" charset="0"/>
                        </a:rPr>
                        <a:t>4w/e 23</a:t>
                      </a:r>
                      <a:r>
                        <a:rPr lang="en-GB" baseline="30000" dirty="0">
                          <a:solidFill>
                            <a:schemeClr val="bg1">
                              <a:lumMod val="65000"/>
                            </a:schemeClr>
                          </a:solidFill>
                          <a:latin typeface="Montserrat" panose="00000500000000000000" pitchFamily="2" charset="0"/>
                        </a:rPr>
                        <a:t>rd</a:t>
                      </a:r>
                      <a:r>
                        <a:rPr lang="en-GB" dirty="0">
                          <a:solidFill>
                            <a:schemeClr val="bg1">
                              <a:lumMod val="65000"/>
                            </a:schemeClr>
                          </a:solidFill>
                          <a:latin typeface="Montserrat" panose="00000500000000000000" pitchFamily="2" charset="0"/>
                        </a:rPr>
                        <a:t> April 2022</a:t>
                      </a:r>
                    </a:p>
                  </a:txBody>
                  <a:tcPr marL="91425" marR="91425" marT="91425" marB="91425">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0"/>
                  </a:ext>
                </a:extLst>
              </a:tr>
              <a:tr h="761836">
                <a:tc>
                  <a:txBody>
                    <a:bodyPr/>
                    <a:lstStyle/>
                    <a:p>
                      <a:pPr marL="0" lvl="0" indent="0" algn="l" rtl="0">
                        <a:spcBef>
                          <a:spcPts val="0"/>
                        </a:spcBef>
                        <a:spcAft>
                          <a:spcPts val="0"/>
                        </a:spcAft>
                        <a:buNone/>
                      </a:pPr>
                      <a:r>
                        <a:rPr lang="en-GB" sz="1200" b="1" dirty="0">
                          <a:solidFill>
                            <a:srgbClr val="FFFFFF"/>
                          </a:solidFill>
                          <a:latin typeface="Montserrat" panose="00000500000000000000" pitchFamily="2" charset="0"/>
                          <a:ea typeface="Montserrat"/>
                          <a:cs typeface="Montserrat"/>
                          <a:sym typeface="Montserrat"/>
                        </a:rPr>
                        <a:t>Basket Size</a:t>
                      </a:r>
                      <a:endParaRPr sz="1200" b="1" dirty="0">
                        <a:solidFill>
                          <a:srgbClr val="FFFFFF"/>
                        </a:solidFill>
                        <a:latin typeface="Montserrat" panose="00000500000000000000" pitchFamily="2" charset="0"/>
                        <a:ea typeface="Montserrat"/>
                        <a:cs typeface="Montserrat"/>
                        <a:sym typeface="Montserrat"/>
                      </a:endParaRPr>
                    </a:p>
                  </a:txBody>
                  <a:tcPr marL="91425" marR="91425" marT="91425" marB="91425">
                    <a:lnL w="9525" cap="flat" cmpd="sng">
                      <a:noFill/>
                      <a:prstDash val="solid"/>
                      <a:round/>
                      <a:headEnd type="none" w="sm" len="sm"/>
                      <a:tailEnd type="none" w="sm" len="sm"/>
                    </a:lnL>
                    <a:lnR w="19050" cap="flat" cmpd="sng" algn="ctr">
                      <a:noFill/>
                      <a:prstDash val="solid"/>
                      <a:round/>
                      <a:headEnd type="none" w="sm" len="sm"/>
                      <a:tailEnd type="none" w="sm" len="sm"/>
                    </a:lnR>
                    <a:lnT w="9525" cap="flat" cmpd="sng">
                      <a:noFill/>
                      <a:prstDash val="solid"/>
                      <a:round/>
                      <a:headEnd type="none" w="sm" len="sm"/>
                      <a:tailEnd type="none" w="sm" len="sm"/>
                    </a:lnT>
                    <a:lnB w="9525" cap="flat" cmpd="sng">
                      <a:noFill/>
                      <a:prstDash val="solid"/>
                      <a:round/>
                      <a:headEnd type="none" w="sm" len="sm"/>
                      <a:tailEnd type="none" w="sm" len="sm"/>
                    </a:lnB>
                    <a:lnTlToBr w="12700" cmpd="sng">
                      <a:noFill/>
                      <a:prstDash val="solid"/>
                    </a:lnTlToBr>
                    <a:lnBlToTr w="12700" cmpd="sng">
                      <a:noFill/>
                      <a:prstDash val="solid"/>
                    </a:lnBlToTr>
                    <a:solidFill>
                      <a:srgbClr val="000000"/>
                    </a:solidFill>
                  </a:tcPr>
                </a:tc>
                <a:tc>
                  <a:txBody>
                    <a:bodyPr/>
                    <a:lstStyle/>
                    <a:p>
                      <a:pPr marL="365760" lvl="0" indent="-292100" algn="l" rtl="0">
                        <a:spcBef>
                          <a:spcPts val="0"/>
                        </a:spcBef>
                        <a:spcAft>
                          <a:spcPts val="0"/>
                        </a:spcAft>
                        <a:buClr>
                          <a:srgbClr val="FFFFFF"/>
                        </a:buClr>
                        <a:buSzPts val="1000"/>
                        <a:buFont typeface="Montserrat Light"/>
                        <a:buChar char="■"/>
                      </a:pPr>
                      <a:r>
                        <a:rPr lang="en-GB" sz="900" b="1" dirty="0">
                          <a:solidFill>
                            <a:schemeClr val="accent1"/>
                          </a:solidFill>
                          <a:latin typeface="Montserrat" panose="00000500000000000000" pitchFamily="2" charset="0"/>
                          <a:ea typeface="Montserrat Light"/>
                          <a:cs typeface="Montserrat Light"/>
                          <a:sym typeface="Montserrat Light"/>
                        </a:rPr>
                        <a:t>£18.52</a:t>
                      </a:r>
                    </a:p>
                    <a:p>
                      <a:pPr marL="365760" lvl="0" indent="-292100" algn="l" rtl="0">
                        <a:spcBef>
                          <a:spcPts val="600"/>
                        </a:spcBef>
                        <a:spcAft>
                          <a:spcPts val="0"/>
                        </a:spcAft>
                        <a:buClr>
                          <a:srgbClr val="FFFFFF"/>
                        </a:buClr>
                        <a:buSzPts val="1000"/>
                        <a:buFont typeface="Montserrat Light"/>
                        <a:buChar char="■"/>
                      </a:pPr>
                      <a:r>
                        <a:rPr lang="en-GB" sz="900" dirty="0">
                          <a:solidFill>
                            <a:srgbClr val="FFFFFF"/>
                          </a:solidFill>
                          <a:latin typeface="Montserrat" panose="00000500000000000000" pitchFamily="2" charset="0"/>
                          <a:ea typeface="Montserrat Light"/>
                          <a:cs typeface="Montserrat Light"/>
                          <a:sym typeface="Montserrat Light"/>
                        </a:rPr>
                        <a:t>-£1.83/</a:t>
                      </a:r>
                      <a:r>
                        <a:rPr lang="en-GB" sz="900" b="1" dirty="0">
                          <a:solidFill>
                            <a:schemeClr val="accent1"/>
                          </a:solidFill>
                          <a:latin typeface="Montserrat" panose="00000500000000000000" pitchFamily="2" charset="0"/>
                          <a:ea typeface="Montserrat Light"/>
                          <a:cs typeface="Montserrat Light"/>
                          <a:sym typeface="Montserrat Light"/>
                        </a:rPr>
                        <a:t>-9.0% </a:t>
                      </a:r>
                      <a:r>
                        <a:rPr lang="en-GB" sz="900" baseline="0" dirty="0">
                          <a:solidFill>
                            <a:srgbClr val="FFFFFF"/>
                          </a:solidFill>
                          <a:latin typeface="Montserrat" panose="00000500000000000000" pitchFamily="2" charset="0"/>
                          <a:ea typeface="Montserrat Light"/>
                          <a:cs typeface="Montserrat Light"/>
                          <a:sym typeface="Montserrat Light"/>
                        </a:rPr>
                        <a:t>vs last year and </a:t>
                      </a:r>
                      <a:r>
                        <a:rPr lang="en-GB" sz="900" b="1" baseline="0" dirty="0">
                          <a:solidFill>
                            <a:schemeClr val="accent1"/>
                          </a:solidFill>
                          <a:latin typeface="Montserrat" panose="00000500000000000000" pitchFamily="2" charset="0"/>
                          <a:ea typeface="Montserrat Light"/>
                          <a:cs typeface="Montserrat Light"/>
                          <a:sym typeface="Montserrat Light"/>
                        </a:rPr>
                        <a:t>-0.1% </a:t>
                      </a:r>
                      <a:r>
                        <a:rPr lang="en-GB" sz="900" baseline="0" dirty="0">
                          <a:solidFill>
                            <a:srgbClr val="FFFFFF"/>
                          </a:solidFill>
                          <a:latin typeface="Montserrat" panose="00000500000000000000" pitchFamily="2" charset="0"/>
                          <a:ea typeface="Montserrat Light"/>
                          <a:cs typeface="Montserrat Light"/>
                          <a:sym typeface="Montserrat Light"/>
                        </a:rPr>
                        <a:t>vs last month</a:t>
                      </a:r>
                    </a:p>
                    <a:p>
                      <a:pPr marL="365760" lvl="0" indent="-292100" algn="l" rtl="0">
                        <a:spcBef>
                          <a:spcPts val="600"/>
                        </a:spcBef>
                        <a:spcAft>
                          <a:spcPts val="0"/>
                        </a:spcAft>
                        <a:buClr>
                          <a:srgbClr val="FFFFFF"/>
                        </a:buClr>
                        <a:buSzPts val="1000"/>
                        <a:buFont typeface="Montserrat Light"/>
                        <a:buChar char="■"/>
                      </a:pPr>
                      <a:r>
                        <a:rPr lang="en-GB" sz="900" b="1" baseline="0" dirty="0">
                          <a:solidFill>
                            <a:schemeClr val="accent1"/>
                          </a:solidFill>
                          <a:latin typeface="Montserrat" panose="00000500000000000000" pitchFamily="2" charset="0"/>
                          <a:ea typeface="Montserrat"/>
                          <a:cs typeface="Montserrat"/>
                          <a:sym typeface="Montserrat Light"/>
                        </a:rPr>
                        <a:t>11.5</a:t>
                      </a:r>
                      <a:r>
                        <a:rPr lang="en-GB" sz="900" baseline="0" dirty="0">
                          <a:solidFill>
                            <a:srgbClr val="FFFFFF"/>
                          </a:solidFill>
                          <a:latin typeface="Montserrat" panose="00000500000000000000" pitchFamily="2" charset="0"/>
                          <a:ea typeface="Montserrat"/>
                          <a:cs typeface="Montserrat"/>
                          <a:sym typeface="Montserrat Light"/>
                        </a:rPr>
                        <a:t> items (</a:t>
                      </a:r>
                      <a:r>
                        <a:rPr lang="en-GB" sz="900" b="1" baseline="0" dirty="0">
                          <a:solidFill>
                            <a:schemeClr val="accent1"/>
                          </a:solidFill>
                          <a:latin typeface="Montserrat" panose="00000500000000000000" pitchFamily="2" charset="0"/>
                          <a:ea typeface="Montserrat"/>
                          <a:cs typeface="Montserrat"/>
                          <a:sym typeface="Montserrat Light"/>
                        </a:rPr>
                        <a:t>-10.5%</a:t>
                      </a:r>
                      <a:r>
                        <a:rPr lang="en-GB" sz="900" baseline="0" dirty="0">
                          <a:solidFill>
                            <a:srgbClr val="FFFFFF"/>
                          </a:solidFill>
                          <a:latin typeface="Montserrat" panose="00000500000000000000" pitchFamily="2" charset="0"/>
                          <a:ea typeface="Montserrat"/>
                          <a:cs typeface="Montserrat"/>
                          <a:sym typeface="Montserrat Light"/>
                        </a:rPr>
                        <a:t>)</a:t>
                      </a:r>
                      <a:endParaRPr lang="en-GB" sz="900" dirty="0">
                        <a:solidFill>
                          <a:srgbClr val="FFFFFF"/>
                        </a:solidFill>
                        <a:latin typeface="Montserrat" panose="00000500000000000000" pitchFamily="2" charset="0"/>
                        <a:ea typeface="Montserrat"/>
                        <a:cs typeface="Montserrat"/>
                        <a:sym typeface="Montserrat"/>
                      </a:endParaRPr>
                    </a:p>
                  </a:txBody>
                  <a:tcPr marL="91425" marR="91425" marT="91425" marB="91425">
                    <a:lnL w="19050" cap="flat" cmpd="sng">
                      <a:noFill/>
                      <a:prstDash val="solid"/>
                      <a:round/>
                      <a:headEnd type="none" w="sm" len="sm"/>
                      <a:tailEnd type="none" w="sm" len="sm"/>
                    </a:lnL>
                    <a:lnR w="12700" cap="flat" cmpd="sng" algn="ctr">
                      <a:solidFill>
                        <a:schemeClr val="accent1"/>
                      </a:solidFill>
                      <a:prstDash val="solid"/>
                      <a:round/>
                      <a:headEnd type="none" w="med" len="med"/>
                      <a:tailEnd type="none" w="med" len="med"/>
                    </a:lnR>
                    <a:lnT w="9525" cap="flat" cmpd="sng">
                      <a:noFill/>
                      <a:prstDash val="solid"/>
                      <a:round/>
                      <a:headEnd type="none" w="sm" len="sm"/>
                      <a:tailEnd type="none" w="sm" len="sm"/>
                    </a:lnT>
                    <a:lnB w="9525" cap="flat" cmpd="sng">
                      <a:noFill/>
                      <a:prstDash val="solid"/>
                      <a:round/>
                      <a:headEnd type="none" w="sm" len="sm"/>
                      <a:tailEnd type="none" w="sm" len="sm"/>
                    </a:lnB>
                    <a:lnTlToBr w="12700" cmpd="sng">
                      <a:noFill/>
                      <a:prstDash val="solid"/>
                    </a:lnTlToBr>
                    <a:lnBlToTr w="12700" cmpd="sng">
                      <a:noFill/>
                      <a:prstDash val="solid"/>
                    </a:lnBlToTr>
                    <a:solidFill>
                      <a:srgbClr val="000000"/>
                    </a:solidFill>
                  </a:tcPr>
                </a:tc>
                <a:tc>
                  <a:txBody>
                    <a:bodyPr/>
                    <a:lstStyle/>
                    <a:p>
                      <a:pPr marL="365760" lvl="0" indent="-292100" algn="l" rtl="0">
                        <a:spcBef>
                          <a:spcPts val="0"/>
                        </a:spcBef>
                        <a:spcAft>
                          <a:spcPts val="0"/>
                        </a:spcAft>
                        <a:buClr>
                          <a:srgbClr val="FFFFFF"/>
                        </a:buClr>
                        <a:buSzPts val="1000"/>
                        <a:buFont typeface="Montserrat Light"/>
                        <a:buChar char="■"/>
                      </a:pPr>
                      <a:r>
                        <a:rPr lang="en-GB" sz="900" b="1" dirty="0">
                          <a:solidFill>
                            <a:schemeClr val="accent1"/>
                          </a:solidFill>
                          <a:latin typeface="Montserrat" panose="00000500000000000000" pitchFamily="2" charset="0"/>
                          <a:ea typeface="Montserrat Light"/>
                          <a:cs typeface="Montserrat Light"/>
                          <a:sym typeface="Montserrat Light"/>
                        </a:rPr>
                        <a:t>£18.60</a:t>
                      </a:r>
                    </a:p>
                    <a:p>
                      <a:pPr marL="365760" lvl="0" indent="-292100" algn="l" rtl="0">
                        <a:spcBef>
                          <a:spcPts val="600"/>
                        </a:spcBef>
                        <a:spcAft>
                          <a:spcPts val="0"/>
                        </a:spcAft>
                        <a:buClr>
                          <a:srgbClr val="FFFFFF"/>
                        </a:buClr>
                        <a:buSzPts val="1000"/>
                        <a:buFont typeface="Montserrat Light"/>
                        <a:buChar char="■"/>
                      </a:pPr>
                      <a:r>
                        <a:rPr lang="en-GB" sz="900" dirty="0">
                          <a:solidFill>
                            <a:srgbClr val="FFFFFF"/>
                          </a:solidFill>
                          <a:latin typeface="Montserrat" panose="00000500000000000000" pitchFamily="2" charset="0"/>
                          <a:ea typeface="Montserrat Light"/>
                          <a:cs typeface="Montserrat Light"/>
                          <a:sym typeface="Montserrat Light"/>
                        </a:rPr>
                        <a:t>-£1.15/</a:t>
                      </a:r>
                      <a:r>
                        <a:rPr lang="en-GB" sz="900" b="1" dirty="0">
                          <a:solidFill>
                            <a:schemeClr val="accent1"/>
                          </a:solidFill>
                          <a:latin typeface="Montserrat" panose="00000500000000000000" pitchFamily="2" charset="0"/>
                          <a:ea typeface="Montserrat Light"/>
                          <a:cs typeface="Montserrat Light"/>
                          <a:sym typeface="Montserrat Light"/>
                        </a:rPr>
                        <a:t>-5.8% </a:t>
                      </a:r>
                      <a:r>
                        <a:rPr lang="en-GB" sz="900" baseline="0" dirty="0">
                          <a:solidFill>
                            <a:srgbClr val="FFFFFF"/>
                          </a:solidFill>
                          <a:latin typeface="Montserrat" panose="00000500000000000000" pitchFamily="2" charset="0"/>
                          <a:ea typeface="Montserrat Light"/>
                          <a:cs typeface="Montserrat Light"/>
                          <a:sym typeface="Montserrat Light"/>
                        </a:rPr>
                        <a:t>vs last year and </a:t>
                      </a:r>
                      <a:r>
                        <a:rPr lang="en-GB" sz="900" b="1" baseline="0" dirty="0">
                          <a:solidFill>
                            <a:schemeClr val="accent1"/>
                          </a:solidFill>
                          <a:latin typeface="Montserrat" panose="00000500000000000000" pitchFamily="2" charset="0"/>
                          <a:ea typeface="Montserrat Light"/>
                          <a:cs typeface="Montserrat Light"/>
                          <a:sym typeface="Montserrat Light"/>
                        </a:rPr>
                        <a:t>+0.4% </a:t>
                      </a:r>
                      <a:r>
                        <a:rPr lang="en-GB" sz="900" baseline="0" dirty="0">
                          <a:solidFill>
                            <a:srgbClr val="FFFFFF"/>
                          </a:solidFill>
                          <a:latin typeface="Montserrat" panose="00000500000000000000" pitchFamily="2" charset="0"/>
                          <a:ea typeface="Montserrat Light"/>
                          <a:cs typeface="Montserrat Light"/>
                          <a:sym typeface="Montserrat Light"/>
                        </a:rPr>
                        <a:t>vs last month</a:t>
                      </a:r>
                    </a:p>
                    <a:p>
                      <a:pPr marL="365760" marR="0" lvl="0" indent="-292100" algn="l" defTabSz="914400" rtl="0" eaLnBrk="1" fontAlgn="auto" latinLnBrk="0" hangingPunct="1">
                        <a:lnSpc>
                          <a:spcPct val="100000"/>
                        </a:lnSpc>
                        <a:spcBef>
                          <a:spcPts val="600"/>
                        </a:spcBef>
                        <a:spcAft>
                          <a:spcPts val="0"/>
                        </a:spcAft>
                        <a:buClr>
                          <a:srgbClr val="FFFFFF"/>
                        </a:buClr>
                        <a:buSzPts val="1000"/>
                        <a:buFont typeface="Montserrat Light"/>
                        <a:buChar char="■"/>
                        <a:tabLst/>
                        <a:defRPr/>
                      </a:pPr>
                      <a:r>
                        <a:rPr lang="en-GB" sz="900" b="1" baseline="0" dirty="0">
                          <a:solidFill>
                            <a:schemeClr val="accent1"/>
                          </a:solidFill>
                          <a:latin typeface="Montserrat" panose="00000500000000000000" pitchFamily="2" charset="0"/>
                          <a:ea typeface="Montserrat"/>
                          <a:cs typeface="Montserrat"/>
                          <a:sym typeface="Montserrat Light"/>
                        </a:rPr>
                        <a:t>11.2</a:t>
                      </a:r>
                      <a:r>
                        <a:rPr lang="en-GB" sz="900" baseline="0" dirty="0">
                          <a:solidFill>
                            <a:srgbClr val="FFFFFF"/>
                          </a:solidFill>
                          <a:latin typeface="Montserrat" panose="00000500000000000000" pitchFamily="2" charset="0"/>
                          <a:ea typeface="Montserrat"/>
                          <a:cs typeface="Montserrat"/>
                          <a:sym typeface="Montserrat Light"/>
                        </a:rPr>
                        <a:t> items (</a:t>
                      </a:r>
                      <a:r>
                        <a:rPr lang="en-GB" sz="900" b="1" baseline="0" dirty="0">
                          <a:solidFill>
                            <a:schemeClr val="accent1"/>
                          </a:solidFill>
                          <a:latin typeface="Montserrat" panose="00000500000000000000" pitchFamily="2" charset="0"/>
                          <a:ea typeface="Montserrat"/>
                          <a:cs typeface="Montserrat"/>
                          <a:sym typeface="Montserrat Light"/>
                        </a:rPr>
                        <a:t>-8.8%</a:t>
                      </a:r>
                      <a:r>
                        <a:rPr lang="en-GB" sz="900" b="1" baseline="0" dirty="0">
                          <a:solidFill>
                            <a:srgbClr val="FFFFFF"/>
                          </a:solidFill>
                          <a:latin typeface="Montserrat" panose="00000500000000000000" pitchFamily="2" charset="0"/>
                          <a:ea typeface="Montserrat"/>
                          <a:cs typeface="Montserrat"/>
                          <a:sym typeface="Montserrat Light"/>
                        </a:rPr>
                        <a:t> </a:t>
                      </a:r>
                      <a:r>
                        <a:rPr lang="en-GB" sz="900" b="0" baseline="0" dirty="0">
                          <a:solidFill>
                            <a:srgbClr val="FFFFFF"/>
                          </a:solidFill>
                          <a:latin typeface="Montserrat" panose="00000500000000000000" pitchFamily="2" charset="0"/>
                          <a:ea typeface="Montserrat"/>
                          <a:cs typeface="Montserrat"/>
                          <a:sym typeface="Montserrat Light"/>
                        </a:rPr>
                        <a:t>vs last year and -1.9% vs last month</a:t>
                      </a:r>
                      <a:r>
                        <a:rPr lang="en-GB" sz="900" b="0" baseline="0" dirty="0">
                          <a:solidFill>
                            <a:srgbClr val="FFFFFF"/>
                          </a:solidFill>
                          <a:highlight>
                            <a:srgbClr val="C0C0C0"/>
                          </a:highlight>
                          <a:latin typeface="Montserrat" panose="00000500000000000000" pitchFamily="2" charset="0"/>
                          <a:ea typeface="Montserrat"/>
                          <a:cs typeface="Montserrat"/>
                          <a:sym typeface="Montserrat Light"/>
                        </a:rPr>
                        <a:t>)</a:t>
                      </a:r>
                      <a:endParaRPr lang="en-GB" sz="900" dirty="0">
                        <a:solidFill>
                          <a:srgbClr val="FFFFFF"/>
                        </a:solidFill>
                        <a:highlight>
                          <a:srgbClr val="C0C0C0"/>
                        </a:highlight>
                        <a:latin typeface="Montserrat" panose="00000500000000000000" pitchFamily="2" charset="0"/>
                        <a:ea typeface="Montserrat"/>
                        <a:cs typeface="Montserrat"/>
                        <a:sym typeface="Montserrat"/>
                      </a:endParaRPr>
                    </a:p>
                  </a:txBody>
                  <a:tcPr marL="91425" marR="91425" marT="91425" marB="91425">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9525" cap="flat" cmpd="sng">
                      <a:noFill/>
                      <a:prstDash val="solid"/>
                      <a:round/>
                      <a:headEnd type="none" w="sm" len="sm"/>
                      <a:tailEnd type="none" w="sm" len="sm"/>
                    </a:lnT>
                    <a:lnB w="9525" cap="flat" cmpd="sng">
                      <a:noFill/>
                      <a:prstDash val="solid"/>
                      <a:round/>
                      <a:headEnd type="none" w="sm" len="sm"/>
                      <a:tailEnd type="none" w="sm" len="sm"/>
                    </a:lnB>
                    <a:lnTlToBr w="12700" cmpd="sng">
                      <a:noFill/>
                      <a:prstDash val="solid"/>
                    </a:lnTlToBr>
                    <a:lnBlToTr w="12700" cmpd="sng">
                      <a:noFill/>
                      <a:prstDash val="solid"/>
                    </a:lnBlToTr>
                    <a:solidFill>
                      <a:srgbClr val="000000"/>
                    </a:solidFill>
                  </a:tcPr>
                </a:tc>
                <a:extLst>
                  <a:ext uri="{0D108BD9-81ED-4DB2-BD59-A6C34878D82A}">
                    <a16:rowId xmlns:a16="http://schemas.microsoft.com/office/drawing/2014/main" val="10002"/>
                  </a:ext>
                </a:extLst>
              </a:tr>
              <a:tr h="761836">
                <a:tc>
                  <a:txBody>
                    <a:bodyPr/>
                    <a:lstStyle/>
                    <a:p>
                      <a:pPr marL="0" lvl="0" indent="0" algn="l" rtl="0">
                        <a:spcBef>
                          <a:spcPts val="0"/>
                        </a:spcBef>
                        <a:spcAft>
                          <a:spcPts val="0"/>
                        </a:spcAft>
                        <a:buNone/>
                      </a:pPr>
                      <a:r>
                        <a:rPr lang="en" sz="1200" b="1" dirty="0">
                          <a:solidFill>
                            <a:srgbClr val="FFFFFF"/>
                          </a:solidFill>
                          <a:latin typeface="Montserrat" panose="00000500000000000000" pitchFamily="2" charset="0"/>
                          <a:ea typeface="Montserrat"/>
                          <a:cs typeface="Montserrat"/>
                          <a:sym typeface="Montserrat"/>
                        </a:rPr>
                        <a:t>Bricks</a:t>
                      </a:r>
                      <a:r>
                        <a:rPr lang="en" sz="1200" b="1" baseline="0" dirty="0">
                          <a:solidFill>
                            <a:srgbClr val="FFFFFF"/>
                          </a:solidFill>
                          <a:latin typeface="Montserrat" panose="00000500000000000000" pitchFamily="2" charset="0"/>
                          <a:ea typeface="Montserrat"/>
                          <a:cs typeface="Montserrat"/>
                          <a:sym typeface="Montserrat"/>
                        </a:rPr>
                        <a:t> &amp; mortar shopping trips</a:t>
                      </a:r>
                      <a:endParaRPr sz="1200" b="1" dirty="0">
                        <a:solidFill>
                          <a:srgbClr val="FFFFFF"/>
                        </a:solidFill>
                        <a:latin typeface="Montserrat" panose="00000500000000000000" pitchFamily="2" charset="0"/>
                        <a:ea typeface="Montserrat"/>
                        <a:cs typeface="Montserrat"/>
                        <a:sym typeface="Montserrat"/>
                      </a:endParaRPr>
                    </a:p>
                  </a:txBody>
                  <a:tcPr marL="91425" marR="91425" marT="91425" marB="91425">
                    <a:lnL w="9525" cap="flat" cmpd="sng">
                      <a:noFill/>
                      <a:prstDash val="solid"/>
                      <a:round/>
                      <a:headEnd type="none" w="sm" len="sm"/>
                      <a:tailEnd type="none" w="sm" len="sm"/>
                    </a:lnL>
                    <a:lnR w="19050" cap="flat" cmpd="sng" algn="ctr">
                      <a:noFill/>
                      <a:prstDash val="solid"/>
                      <a:round/>
                      <a:headEnd type="none" w="sm" len="sm"/>
                      <a:tailEnd type="none" w="sm" len="sm"/>
                    </a:lnR>
                    <a:lnT w="9525" cap="flat" cmpd="sng">
                      <a:noFill/>
                      <a:prstDash val="solid"/>
                      <a:round/>
                      <a:headEnd type="none" w="sm" len="sm"/>
                      <a:tailEnd type="none" w="sm" len="sm"/>
                    </a:lnT>
                    <a:lnB w="9525" cap="flat" cmpd="sng" algn="ctr">
                      <a:noFill/>
                      <a:prstDash val="solid"/>
                      <a:round/>
                      <a:headEnd type="none" w="sm" len="sm"/>
                      <a:tailEnd type="none" w="sm" len="sm"/>
                    </a:lnB>
                    <a:lnTlToBr w="12700" cmpd="sng">
                      <a:noFill/>
                      <a:prstDash val="solid"/>
                    </a:lnTlToBr>
                    <a:lnBlToTr w="12700" cmpd="sng">
                      <a:noFill/>
                      <a:prstDash val="solid"/>
                    </a:lnBlToTr>
                    <a:solidFill>
                      <a:schemeClr val="accent4"/>
                    </a:solidFill>
                  </a:tcPr>
                </a:tc>
                <a:tc>
                  <a:txBody>
                    <a:bodyPr/>
                    <a:lstStyle/>
                    <a:p>
                      <a:pPr marL="365760" lvl="0" indent="-292100" algn="l" rtl="0">
                        <a:spcBef>
                          <a:spcPts val="0"/>
                        </a:spcBef>
                        <a:spcAft>
                          <a:spcPts val="0"/>
                        </a:spcAft>
                        <a:buClr>
                          <a:srgbClr val="FFFFFF"/>
                        </a:buClr>
                        <a:buSzPts val="1000"/>
                        <a:buFont typeface="Montserrat Light"/>
                        <a:buChar char="■"/>
                      </a:pPr>
                      <a:r>
                        <a:rPr lang="en" sz="900" dirty="0">
                          <a:solidFill>
                            <a:srgbClr val="FFFFFF"/>
                          </a:solidFill>
                          <a:latin typeface="Montserrat" panose="00000500000000000000" pitchFamily="2" charset="0"/>
                          <a:ea typeface="Montserrat Light"/>
                          <a:cs typeface="Montserrat Light"/>
                          <a:sym typeface="Montserrat Light"/>
                        </a:rPr>
                        <a:t>452m shopping occasions</a:t>
                      </a:r>
                      <a:endParaRPr sz="900" dirty="0">
                        <a:solidFill>
                          <a:srgbClr val="FFFFFF"/>
                        </a:solidFill>
                        <a:latin typeface="Montserrat" panose="00000500000000000000" pitchFamily="2" charset="0"/>
                        <a:ea typeface="Montserrat Light"/>
                        <a:cs typeface="Montserrat Light"/>
                        <a:sym typeface="Montserrat Light"/>
                      </a:endParaRPr>
                    </a:p>
                    <a:p>
                      <a:pPr marL="365760" lvl="0" indent="-292100" algn="l" rtl="0">
                        <a:spcBef>
                          <a:spcPts val="600"/>
                        </a:spcBef>
                        <a:spcAft>
                          <a:spcPts val="0"/>
                        </a:spcAft>
                        <a:buClr>
                          <a:srgbClr val="FFFFFF"/>
                        </a:buClr>
                        <a:buSzPts val="1000"/>
                        <a:buFont typeface="Montserrat Light"/>
                        <a:buChar char="■"/>
                      </a:pPr>
                      <a:r>
                        <a:rPr lang="en" sz="900" dirty="0">
                          <a:solidFill>
                            <a:srgbClr val="FFFFFF"/>
                          </a:solidFill>
                          <a:latin typeface="Montserrat" panose="00000500000000000000" pitchFamily="2" charset="0"/>
                          <a:ea typeface="Montserrat Light"/>
                          <a:cs typeface="Montserrat Light"/>
                          <a:sym typeface="Montserrat Light"/>
                        </a:rPr>
                        <a:t>+7.3%/+32m</a:t>
                      </a:r>
                      <a:r>
                        <a:rPr lang="en" sz="900" baseline="0" dirty="0">
                          <a:solidFill>
                            <a:srgbClr val="FFFFFF"/>
                          </a:solidFill>
                          <a:latin typeface="Montserrat" panose="00000500000000000000" pitchFamily="2" charset="0"/>
                          <a:ea typeface="Montserrat Light"/>
                          <a:cs typeface="Montserrat Light"/>
                          <a:sym typeface="Montserrat Light"/>
                        </a:rPr>
                        <a:t> </a:t>
                      </a:r>
                      <a:r>
                        <a:rPr lang="en" sz="900" b="1" baseline="0" dirty="0">
                          <a:solidFill>
                            <a:schemeClr val="accent1"/>
                          </a:solidFill>
                          <a:latin typeface="Montserrat" panose="00000500000000000000" pitchFamily="2" charset="0"/>
                          <a:ea typeface="Montserrat Light"/>
                          <a:cs typeface="Montserrat Light"/>
                          <a:sym typeface="Montserrat Light"/>
                        </a:rPr>
                        <a:t>more</a:t>
                      </a:r>
                      <a:r>
                        <a:rPr lang="en" sz="900" baseline="0" dirty="0">
                          <a:solidFill>
                            <a:srgbClr val="FFFFFF"/>
                          </a:solidFill>
                          <a:latin typeface="Montserrat" panose="00000500000000000000" pitchFamily="2" charset="0"/>
                          <a:ea typeface="Montserrat Light"/>
                          <a:cs typeface="Montserrat Light"/>
                          <a:sym typeface="Montserrat Light"/>
                        </a:rPr>
                        <a:t> than last year </a:t>
                      </a:r>
                      <a:r>
                        <a:rPr lang="en" sz="900" b="0" baseline="0" dirty="0">
                          <a:solidFill>
                            <a:srgbClr val="FFFFFF"/>
                          </a:solidFill>
                          <a:latin typeface="Montserrat" panose="00000500000000000000" pitchFamily="2" charset="0"/>
                          <a:ea typeface="Montserrat Light"/>
                          <a:cs typeface="Montserrat Light"/>
                          <a:sym typeface="Montserrat Light"/>
                        </a:rPr>
                        <a:t>and </a:t>
                      </a:r>
                      <a:r>
                        <a:rPr lang="en" sz="900" b="1" baseline="0" dirty="0">
                          <a:solidFill>
                            <a:schemeClr val="accent1"/>
                          </a:solidFill>
                          <a:latin typeface="Montserrat" panose="00000500000000000000" pitchFamily="2" charset="0"/>
                          <a:ea typeface="Montserrat Light"/>
                          <a:cs typeface="Montserrat Light"/>
                          <a:sym typeface="Montserrat Light"/>
                        </a:rPr>
                        <a:t>+3.0%</a:t>
                      </a:r>
                      <a:r>
                        <a:rPr lang="en" sz="900" b="1" baseline="0" dirty="0">
                          <a:solidFill>
                            <a:srgbClr val="FFFFFF"/>
                          </a:solidFill>
                          <a:latin typeface="Montserrat" panose="00000500000000000000" pitchFamily="2" charset="0"/>
                          <a:ea typeface="Montserrat Light"/>
                          <a:cs typeface="Montserrat Light"/>
                          <a:sym typeface="Montserrat Light"/>
                        </a:rPr>
                        <a:t> more trips v last month</a:t>
                      </a:r>
                      <a:endParaRPr sz="900" b="1" dirty="0">
                        <a:solidFill>
                          <a:schemeClr val="accent1"/>
                        </a:solidFill>
                        <a:latin typeface="Montserrat" panose="00000500000000000000" pitchFamily="2" charset="0"/>
                        <a:ea typeface="Montserrat Light"/>
                        <a:cs typeface="Montserrat Light"/>
                        <a:sym typeface="Montserrat Light"/>
                      </a:endParaRPr>
                    </a:p>
                  </a:txBody>
                  <a:tcPr marL="91425" marR="91425" marT="91425" marB="91425">
                    <a:lnL w="19050" cap="flat" cmpd="sng">
                      <a:noFill/>
                      <a:prstDash val="solid"/>
                      <a:round/>
                      <a:headEnd type="none" w="sm" len="sm"/>
                      <a:tailEnd type="none" w="sm" len="sm"/>
                    </a:lnL>
                    <a:lnR w="12700" cap="flat" cmpd="sng" algn="ctr">
                      <a:solidFill>
                        <a:schemeClr val="accent1"/>
                      </a:solidFill>
                      <a:prstDash val="solid"/>
                      <a:round/>
                      <a:headEnd type="none" w="med" len="med"/>
                      <a:tailEnd type="none" w="med" len="med"/>
                    </a:lnR>
                    <a:lnT w="9525" cap="flat" cmpd="sng">
                      <a:noFill/>
                      <a:prstDash val="solid"/>
                      <a:round/>
                      <a:headEnd type="none" w="sm" len="sm"/>
                      <a:tailEnd type="none" w="sm" len="sm"/>
                    </a:lnT>
                    <a:lnB w="9525" cap="flat" cmpd="sng" algn="ctr">
                      <a:noFill/>
                      <a:prstDash val="solid"/>
                      <a:round/>
                      <a:headEnd type="none" w="sm" len="sm"/>
                      <a:tailEnd type="none" w="sm" len="sm"/>
                    </a:lnB>
                    <a:lnTlToBr w="12700" cmpd="sng">
                      <a:noFill/>
                      <a:prstDash val="solid"/>
                    </a:lnTlToBr>
                    <a:lnBlToTr w="12700" cmpd="sng">
                      <a:noFill/>
                      <a:prstDash val="solid"/>
                    </a:lnBlToTr>
                    <a:solidFill>
                      <a:schemeClr val="accent4"/>
                    </a:solidFill>
                  </a:tcPr>
                </a:tc>
                <a:tc>
                  <a:txBody>
                    <a:bodyPr/>
                    <a:lstStyle/>
                    <a:p>
                      <a:pPr marL="365760" lvl="0" indent="-292100" algn="l" rtl="0">
                        <a:spcBef>
                          <a:spcPts val="0"/>
                        </a:spcBef>
                        <a:spcAft>
                          <a:spcPts val="0"/>
                        </a:spcAft>
                        <a:buClr>
                          <a:srgbClr val="FFFFFF"/>
                        </a:buClr>
                        <a:buSzPts val="1000"/>
                        <a:buFont typeface="Montserrat Light"/>
                        <a:buChar char="■"/>
                      </a:pPr>
                      <a:r>
                        <a:rPr lang="en" sz="900" dirty="0">
                          <a:solidFill>
                            <a:srgbClr val="FFFFFF"/>
                          </a:solidFill>
                          <a:latin typeface="Montserrat" panose="00000500000000000000" pitchFamily="2" charset="0"/>
                          <a:ea typeface="Montserrat Light"/>
                          <a:cs typeface="Montserrat Light"/>
                          <a:sym typeface="Montserrat Light"/>
                        </a:rPr>
                        <a:t>475m shopping occasions</a:t>
                      </a:r>
                      <a:endParaRPr sz="900" dirty="0">
                        <a:solidFill>
                          <a:srgbClr val="FFFFFF"/>
                        </a:solidFill>
                        <a:latin typeface="Montserrat" panose="00000500000000000000" pitchFamily="2" charset="0"/>
                        <a:ea typeface="Montserrat Light"/>
                        <a:cs typeface="Montserrat Light"/>
                        <a:sym typeface="Montserrat Light"/>
                      </a:endParaRPr>
                    </a:p>
                    <a:p>
                      <a:pPr marL="365760" lvl="0" indent="-292100" algn="l" rtl="0">
                        <a:spcBef>
                          <a:spcPts val="600"/>
                        </a:spcBef>
                        <a:spcAft>
                          <a:spcPts val="0"/>
                        </a:spcAft>
                        <a:buClr>
                          <a:srgbClr val="FFFFFF"/>
                        </a:buClr>
                        <a:buSzPts val="1000"/>
                        <a:buFont typeface="Montserrat Light"/>
                        <a:buChar char="■"/>
                      </a:pPr>
                      <a:r>
                        <a:rPr lang="en" sz="900" dirty="0">
                          <a:solidFill>
                            <a:srgbClr val="FFFFFF"/>
                          </a:solidFill>
                          <a:latin typeface="Montserrat" panose="00000500000000000000" pitchFamily="2" charset="0"/>
                          <a:ea typeface="Montserrat Light"/>
                          <a:cs typeface="Montserrat Light"/>
                          <a:sym typeface="Montserrat Light"/>
                        </a:rPr>
                        <a:t>+5.1%/+23m</a:t>
                      </a:r>
                      <a:r>
                        <a:rPr lang="en" sz="900" baseline="0" dirty="0">
                          <a:solidFill>
                            <a:srgbClr val="FFFFFF"/>
                          </a:solidFill>
                          <a:latin typeface="Montserrat" panose="00000500000000000000" pitchFamily="2" charset="0"/>
                          <a:ea typeface="Montserrat Light"/>
                          <a:cs typeface="Montserrat Light"/>
                          <a:sym typeface="Montserrat Light"/>
                        </a:rPr>
                        <a:t> </a:t>
                      </a:r>
                      <a:r>
                        <a:rPr lang="en" sz="900" b="1" baseline="0" dirty="0">
                          <a:solidFill>
                            <a:schemeClr val="accent1"/>
                          </a:solidFill>
                          <a:latin typeface="Montserrat" panose="00000500000000000000" pitchFamily="2" charset="0"/>
                          <a:ea typeface="Montserrat Light"/>
                          <a:cs typeface="Montserrat Light"/>
                          <a:sym typeface="Montserrat Light"/>
                        </a:rPr>
                        <a:t>more</a:t>
                      </a:r>
                      <a:r>
                        <a:rPr lang="en" sz="900" baseline="0" dirty="0">
                          <a:solidFill>
                            <a:srgbClr val="FFFFFF"/>
                          </a:solidFill>
                          <a:latin typeface="Montserrat" panose="00000500000000000000" pitchFamily="2" charset="0"/>
                          <a:ea typeface="Montserrat Light"/>
                          <a:cs typeface="Montserrat Light"/>
                          <a:sym typeface="Montserrat Light"/>
                        </a:rPr>
                        <a:t> than last year </a:t>
                      </a:r>
                      <a:r>
                        <a:rPr lang="en" sz="900" b="0" baseline="0">
                          <a:solidFill>
                            <a:srgbClr val="FFFFFF"/>
                          </a:solidFill>
                          <a:latin typeface="Montserrat" panose="00000500000000000000" pitchFamily="2" charset="0"/>
                          <a:ea typeface="Montserrat Light"/>
                          <a:cs typeface="Montserrat Light"/>
                          <a:sym typeface="Montserrat Light"/>
                        </a:rPr>
                        <a:t>and </a:t>
                      </a:r>
                      <a:r>
                        <a:rPr lang="en" sz="900" b="1" baseline="0">
                          <a:solidFill>
                            <a:schemeClr val="accent1"/>
                          </a:solidFill>
                          <a:latin typeface="Montserrat" panose="00000500000000000000" pitchFamily="2" charset="0"/>
                          <a:ea typeface="Montserrat Light"/>
                          <a:cs typeface="Montserrat Light"/>
                          <a:sym typeface="Montserrat Light"/>
                        </a:rPr>
                        <a:t>+1.1%</a:t>
                      </a:r>
                      <a:r>
                        <a:rPr lang="en" sz="900" b="1" baseline="0">
                          <a:solidFill>
                            <a:srgbClr val="FFFFFF"/>
                          </a:solidFill>
                          <a:latin typeface="Montserrat" panose="00000500000000000000" pitchFamily="2" charset="0"/>
                          <a:ea typeface="Montserrat Light"/>
                          <a:cs typeface="Montserrat Light"/>
                          <a:sym typeface="Montserrat Light"/>
                        </a:rPr>
                        <a:t> </a:t>
                      </a:r>
                      <a:r>
                        <a:rPr lang="en" sz="900" b="1" baseline="0" dirty="0">
                          <a:solidFill>
                            <a:srgbClr val="FFFFFF"/>
                          </a:solidFill>
                          <a:latin typeface="Montserrat" panose="00000500000000000000" pitchFamily="2" charset="0"/>
                          <a:ea typeface="Montserrat Light"/>
                          <a:cs typeface="Montserrat Light"/>
                          <a:sym typeface="Montserrat Light"/>
                        </a:rPr>
                        <a:t>more trips v last month</a:t>
                      </a:r>
                      <a:endParaRPr sz="900" b="1" dirty="0">
                        <a:solidFill>
                          <a:schemeClr val="accent1"/>
                        </a:solidFill>
                        <a:latin typeface="Montserrat" panose="00000500000000000000" pitchFamily="2" charset="0"/>
                        <a:ea typeface="Montserrat Light"/>
                        <a:cs typeface="Montserrat Light"/>
                        <a:sym typeface="Montserrat Light"/>
                      </a:endParaRPr>
                    </a:p>
                  </a:txBody>
                  <a:tcPr marL="91425" marR="91425" marT="91425" marB="91425">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9525" cap="flat" cmpd="sng">
                      <a:noFill/>
                      <a:prstDash val="solid"/>
                      <a:round/>
                      <a:headEnd type="none" w="sm" len="sm"/>
                      <a:tailEnd type="none" w="sm" len="sm"/>
                    </a:lnT>
                    <a:lnB w="9525" cap="flat" cmpd="sng" algn="ctr">
                      <a:noFill/>
                      <a:prstDash val="solid"/>
                      <a:round/>
                      <a:headEnd type="none" w="sm" len="sm"/>
                      <a:tailEnd type="none" w="sm" len="sm"/>
                    </a:lnB>
                    <a:lnTlToBr w="12700" cmpd="sng">
                      <a:noFill/>
                      <a:prstDash val="solid"/>
                    </a:lnTlToBr>
                    <a:lnBlToTr w="12700" cmpd="sng">
                      <a:noFill/>
                      <a:prstDash val="solid"/>
                    </a:lnBlToTr>
                    <a:solidFill>
                      <a:schemeClr val="accent4"/>
                    </a:solidFill>
                  </a:tcPr>
                </a:tc>
                <a:extLst>
                  <a:ext uri="{0D108BD9-81ED-4DB2-BD59-A6C34878D82A}">
                    <a16:rowId xmlns:a16="http://schemas.microsoft.com/office/drawing/2014/main" val="10003"/>
                  </a:ext>
                </a:extLst>
              </a:tr>
              <a:tr h="615324">
                <a:tc>
                  <a:txBody>
                    <a:bodyPr/>
                    <a:lstStyle/>
                    <a:p>
                      <a:pPr marL="0" lvl="0" indent="0" algn="l" rtl="0">
                        <a:spcBef>
                          <a:spcPts val="0"/>
                        </a:spcBef>
                        <a:spcAft>
                          <a:spcPts val="0"/>
                        </a:spcAft>
                        <a:buNone/>
                      </a:pPr>
                      <a:r>
                        <a:rPr lang="en-GB" sz="1200" b="1" dirty="0">
                          <a:solidFill>
                            <a:srgbClr val="FFFFFF"/>
                          </a:solidFill>
                          <a:latin typeface="Montserrat" panose="00000500000000000000" pitchFamily="2" charset="0"/>
                          <a:ea typeface="Montserrat"/>
                          <a:cs typeface="Montserrat"/>
                          <a:sym typeface="Montserrat"/>
                        </a:rPr>
                        <a:t>Online Penetration</a:t>
                      </a:r>
                      <a:endParaRPr sz="1200" b="1" dirty="0">
                        <a:solidFill>
                          <a:srgbClr val="FFFFFF"/>
                        </a:solidFill>
                        <a:latin typeface="Montserrat" panose="00000500000000000000" pitchFamily="2" charset="0"/>
                        <a:ea typeface="Montserrat"/>
                        <a:cs typeface="Montserrat"/>
                        <a:sym typeface="Montserrat"/>
                      </a:endParaRPr>
                    </a:p>
                  </a:txBody>
                  <a:tcPr marL="91425" marR="91425" marT="91425" marB="91425">
                    <a:lnL w="9525" cap="flat" cmpd="sng">
                      <a:noFill/>
                      <a:prstDash val="solid"/>
                      <a:round/>
                      <a:headEnd type="none" w="sm" len="sm"/>
                      <a:tailEnd type="none" w="sm" len="sm"/>
                    </a:lnL>
                    <a:lnR w="19050" cap="flat" cmpd="sng" algn="ctr">
                      <a:noFill/>
                      <a:prstDash val="solid"/>
                      <a:round/>
                      <a:headEnd type="none" w="sm" len="sm"/>
                      <a:tailEnd type="none" w="sm" len="sm"/>
                    </a:lnR>
                    <a:lnT w="9525" cap="flat" cmpd="sng">
                      <a:noFill/>
                      <a:prstDash val="solid"/>
                      <a:round/>
                      <a:headEnd type="none" w="sm" len="sm"/>
                      <a:tailEnd type="none" w="sm" len="sm"/>
                    </a:lnT>
                    <a:lnB w="9525" cap="flat" cmpd="sng">
                      <a:noFill/>
                      <a:prstDash val="solid"/>
                      <a:round/>
                      <a:headEnd type="none" w="sm" len="sm"/>
                      <a:tailEnd type="none" w="sm" len="sm"/>
                    </a:lnB>
                    <a:lnTlToBr w="12700" cmpd="sng">
                      <a:noFill/>
                      <a:prstDash val="solid"/>
                    </a:lnTlToBr>
                    <a:lnBlToTr w="12700" cmpd="sng">
                      <a:noFill/>
                      <a:prstDash val="solid"/>
                    </a:lnBlToTr>
                    <a:solidFill>
                      <a:schemeClr val="tx1"/>
                    </a:solidFill>
                  </a:tcPr>
                </a:tc>
                <a:tc>
                  <a:txBody>
                    <a:bodyPr/>
                    <a:lstStyle/>
                    <a:p>
                      <a:pPr marL="365760" lvl="0" indent="-292100" algn="l" rtl="0">
                        <a:spcBef>
                          <a:spcPts val="0"/>
                        </a:spcBef>
                        <a:spcAft>
                          <a:spcPts val="0"/>
                        </a:spcAft>
                        <a:buClr>
                          <a:srgbClr val="FFFFFF"/>
                        </a:buClr>
                        <a:buSzPts val="1000"/>
                        <a:buFont typeface="Montserrat Light"/>
                        <a:buChar char="■"/>
                      </a:pPr>
                      <a:r>
                        <a:rPr lang="en-GB" sz="900" b="1" dirty="0">
                          <a:solidFill>
                            <a:schemeClr val="accent1"/>
                          </a:solidFill>
                          <a:latin typeface="Montserrat" panose="00000500000000000000" pitchFamily="2" charset="0"/>
                          <a:ea typeface="Montserrat Light"/>
                          <a:cs typeface="Montserrat Light"/>
                          <a:sym typeface="Montserrat Light"/>
                        </a:rPr>
                        <a:t>27%</a:t>
                      </a:r>
                      <a:r>
                        <a:rPr lang="en-GB" sz="900" dirty="0">
                          <a:solidFill>
                            <a:srgbClr val="FFFFFF"/>
                          </a:solidFill>
                          <a:latin typeface="Montserrat" panose="00000500000000000000" pitchFamily="2" charset="0"/>
                          <a:ea typeface="Montserrat Light"/>
                          <a:cs typeface="Montserrat Light"/>
                          <a:sym typeface="Montserrat Light"/>
                        </a:rPr>
                        <a:t> of GB shoppers</a:t>
                      </a:r>
                    </a:p>
                    <a:p>
                      <a:pPr marL="365760" lvl="0" indent="-292100" algn="l" rtl="0">
                        <a:spcBef>
                          <a:spcPts val="600"/>
                        </a:spcBef>
                        <a:spcAft>
                          <a:spcPts val="0"/>
                        </a:spcAft>
                        <a:buClr>
                          <a:srgbClr val="FFFFFF"/>
                        </a:buClr>
                        <a:buSzPts val="1000"/>
                        <a:buFont typeface="Montserrat Light"/>
                        <a:buChar char="■"/>
                      </a:pPr>
                      <a:r>
                        <a:rPr lang="en-GB" sz="900" dirty="0">
                          <a:solidFill>
                            <a:srgbClr val="FFFFFF"/>
                          </a:solidFill>
                          <a:latin typeface="Montserrat" panose="00000500000000000000" pitchFamily="2" charset="0"/>
                          <a:ea typeface="Montserrat Light"/>
                          <a:cs typeface="Montserrat Light"/>
                          <a:sym typeface="Montserrat Light"/>
                        </a:rPr>
                        <a:t>-13%/1.2m </a:t>
                      </a:r>
                      <a:r>
                        <a:rPr lang="en-GB" sz="900" b="1" dirty="0">
                          <a:solidFill>
                            <a:schemeClr val="accent1"/>
                          </a:solidFill>
                          <a:latin typeface="Montserrat" panose="00000500000000000000" pitchFamily="2" charset="0"/>
                          <a:ea typeface="Montserrat Light"/>
                          <a:cs typeface="Montserrat Light"/>
                          <a:sym typeface="Montserrat Light"/>
                        </a:rPr>
                        <a:t>fewer</a:t>
                      </a:r>
                      <a:r>
                        <a:rPr lang="en-GB" sz="900" dirty="0">
                          <a:solidFill>
                            <a:srgbClr val="FFFFFF"/>
                          </a:solidFill>
                          <a:latin typeface="Montserrat" panose="00000500000000000000" pitchFamily="2" charset="0"/>
                          <a:ea typeface="Montserrat Light"/>
                          <a:cs typeface="Montserrat Light"/>
                          <a:sym typeface="Montserrat Light"/>
                        </a:rPr>
                        <a:t> </a:t>
                      </a:r>
                      <a:r>
                        <a:rPr lang="en-GB" sz="900" baseline="0" dirty="0">
                          <a:solidFill>
                            <a:srgbClr val="FFFFFF"/>
                          </a:solidFill>
                          <a:latin typeface="Montserrat" panose="00000500000000000000" pitchFamily="2" charset="0"/>
                          <a:ea typeface="Montserrat Light"/>
                          <a:cs typeface="Montserrat Light"/>
                          <a:sym typeface="Montserrat Light"/>
                        </a:rPr>
                        <a:t>shoppers vs last year</a:t>
                      </a:r>
                    </a:p>
                    <a:p>
                      <a:pPr marL="365760" lvl="0" indent="-292100" algn="l" rtl="0">
                        <a:spcBef>
                          <a:spcPts val="600"/>
                        </a:spcBef>
                        <a:spcAft>
                          <a:spcPts val="0"/>
                        </a:spcAft>
                        <a:buClr>
                          <a:srgbClr val="FFFFFF"/>
                        </a:buClr>
                        <a:buSzPts val="1000"/>
                        <a:buFont typeface="Montserrat Light"/>
                        <a:buChar char="■"/>
                      </a:pPr>
                      <a:r>
                        <a:rPr lang="en-GB" sz="900" baseline="0" dirty="0">
                          <a:solidFill>
                            <a:srgbClr val="FFFFFF"/>
                          </a:solidFill>
                          <a:latin typeface="Montserrat" panose="00000500000000000000" pitchFamily="2" charset="0"/>
                          <a:ea typeface="Montserrat"/>
                          <a:cs typeface="Montserrat"/>
                          <a:sym typeface="Montserrat Light"/>
                        </a:rPr>
                        <a:t>-0.5%/38k </a:t>
                      </a:r>
                      <a:r>
                        <a:rPr lang="en-GB" sz="900" b="1" baseline="0" dirty="0">
                          <a:solidFill>
                            <a:schemeClr val="accent1"/>
                          </a:solidFill>
                          <a:latin typeface="Montserrat" panose="00000500000000000000" pitchFamily="2" charset="0"/>
                          <a:ea typeface="Montserrat"/>
                          <a:cs typeface="Montserrat"/>
                          <a:sym typeface="Montserrat Light"/>
                        </a:rPr>
                        <a:t>fewer </a:t>
                      </a:r>
                      <a:r>
                        <a:rPr lang="en-GB" sz="900" baseline="0" dirty="0">
                          <a:solidFill>
                            <a:srgbClr val="FFFFFF"/>
                          </a:solidFill>
                          <a:latin typeface="Montserrat" panose="00000500000000000000" pitchFamily="2" charset="0"/>
                          <a:ea typeface="Montserrat"/>
                          <a:cs typeface="Montserrat"/>
                          <a:sym typeface="Montserrat Light"/>
                        </a:rPr>
                        <a:t>shoppers than </a:t>
                      </a:r>
                      <a:r>
                        <a:rPr lang="en-GB" sz="900" b="1" baseline="0" dirty="0">
                          <a:solidFill>
                            <a:srgbClr val="FFFFFF"/>
                          </a:solidFill>
                          <a:latin typeface="Montserrat" panose="00000500000000000000" pitchFamily="2" charset="0"/>
                          <a:ea typeface="Montserrat"/>
                          <a:cs typeface="Montserrat"/>
                          <a:sym typeface="Montserrat Light"/>
                        </a:rPr>
                        <a:t>last</a:t>
                      </a:r>
                      <a:r>
                        <a:rPr lang="en-GB" sz="900" baseline="0" dirty="0">
                          <a:solidFill>
                            <a:srgbClr val="FFFFFF"/>
                          </a:solidFill>
                          <a:latin typeface="Montserrat" panose="00000500000000000000" pitchFamily="2" charset="0"/>
                          <a:ea typeface="Montserrat"/>
                          <a:cs typeface="Montserrat"/>
                          <a:sym typeface="Montserrat Light"/>
                        </a:rPr>
                        <a:t> month</a:t>
                      </a:r>
                      <a:endParaRPr lang="en-GB" sz="900" dirty="0">
                        <a:solidFill>
                          <a:srgbClr val="FFFFFF"/>
                        </a:solidFill>
                        <a:latin typeface="Montserrat" panose="00000500000000000000" pitchFamily="2" charset="0"/>
                        <a:ea typeface="Montserrat"/>
                        <a:cs typeface="Montserrat"/>
                        <a:sym typeface="Montserrat"/>
                      </a:endParaRPr>
                    </a:p>
                  </a:txBody>
                  <a:tcPr marL="91425" marR="91425" marT="91425" marB="91425">
                    <a:lnL w="19050" cap="flat" cmpd="sng" algn="ctr">
                      <a:noFill/>
                      <a:prstDash val="solid"/>
                      <a:round/>
                      <a:headEnd type="none" w="sm" len="sm"/>
                      <a:tailEnd type="none" w="sm" len="sm"/>
                    </a:lnL>
                    <a:lnR w="12700" cap="flat" cmpd="sng" algn="ctr">
                      <a:solidFill>
                        <a:schemeClr val="accent1"/>
                      </a:solidFill>
                      <a:prstDash val="solid"/>
                      <a:round/>
                      <a:headEnd type="none" w="med" len="med"/>
                      <a:tailEnd type="none" w="med" len="med"/>
                    </a:lnR>
                    <a:lnT w="9525" cap="flat" cmpd="sng">
                      <a:noFill/>
                      <a:prstDash val="solid"/>
                      <a:round/>
                      <a:headEnd type="none" w="sm" len="sm"/>
                      <a:tailEnd type="none" w="sm" len="sm"/>
                    </a:lnT>
                    <a:lnB w="19050" cap="flat" cmpd="sng">
                      <a:noFill/>
                      <a:prstDash val="solid"/>
                      <a:round/>
                      <a:headEnd type="none" w="sm" len="sm"/>
                      <a:tailEnd type="none" w="sm" len="sm"/>
                    </a:lnB>
                    <a:lnTlToBr w="12700" cmpd="sng">
                      <a:noFill/>
                      <a:prstDash val="solid"/>
                    </a:lnTlToBr>
                    <a:lnBlToTr w="12700" cmpd="sng">
                      <a:noFill/>
                      <a:prstDash val="solid"/>
                    </a:lnBlToTr>
                    <a:solidFill>
                      <a:schemeClr val="tx1"/>
                    </a:solidFill>
                  </a:tcPr>
                </a:tc>
                <a:tc>
                  <a:txBody>
                    <a:bodyPr/>
                    <a:lstStyle/>
                    <a:p>
                      <a:pPr marL="365760" lvl="0" indent="-292100" algn="l" rtl="0">
                        <a:spcBef>
                          <a:spcPts val="0"/>
                        </a:spcBef>
                        <a:spcAft>
                          <a:spcPts val="0"/>
                        </a:spcAft>
                        <a:buClr>
                          <a:srgbClr val="FFFFFF"/>
                        </a:buClr>
                        <a:buSzPts val="1000"/>
                        <a:buFont typeface="Montserrat Light"/>
                        <a:buChar char="■"/>
                      </a:pPr>
                      <a:r>
                        <a:rPr lang="en-GB" sz="900" b="1" dirty="0">
                          <a:solidFill>
                            <a:schemeClr val="accent1"/>
                          </a:solidFill>
                          <a:latin typeface="Montserrat" panose="00000500000000000000" pitchFamily="2" charset="0"/>
                          <a:ea typeface="Montserrat Light"/>
                          <a:cs typeface="Montserrat Light"/>
                          <a:sym typeface="Montserrat Light"/>
                        </a:rPr>
                        <a:t>26%</a:t>
                      </a:r>
                      <a:r>
                        <a:rPr lang="en-GB" sz="900" dirty="0">
                          <a:solidFill>
                            <a:srgbClr val="FFFFFF"/>
                          </a:solidFill>
                          <a:latin typeface="Montserrat" panose="00000500000000000000" pitchFamily="2" charset="0"/>
                          <a:ea typeface="Montserrat Light"/>
                          <a:cs typeface="Montserrat Light"/>
                          <a:sym typeface="Montserrat Light"/>
                        </a:rPr>
                        <a:t> of GB shoppers</a:t>
                      </a:r>
                    </a:p>
                    <a:p>
                      <a:pPr marL="365760" lvl="0" indent="-292100" algn="l" rtl="0">
                        <a:spcBef>
                          <a:spcPts val="600"/>
                        </a:spcBef>
                        <a:spcAft>
                          <a:spcPts val="0"/>
                        </a:spcAft>
                        <a:buClr>
                          <a:srgbClr val="FFFFFF"/>
                        </a:buClr>
                        <a:buSzPts val="1000"/>
                        <a:buFont typeface="Montserrat Light"/>
                        <a:buChar char="■"/>
                      </a:pPr>
                      <a:r>
                        <a:rPr lang="en-GB" sz="900" dirty="0">
                          <a:solidFill>
                            <a:srgbClr val="FFFFFF"/>
                          </a:solidFill>
                          <a:latin typeface="Montserrat" panose="00000500000000000000" pitchFamily="2" charset="0"/>
                          <a:ea typeface="Montserrat Light"/>
                          <a:cs typeface="Montserrat Light"/>
                          <a:sym typeface="Montserrat Light"/>
                        </a:rPr>
                        <a:t>-9%/0.8m </a:t>
                      </a:r>
                      <a:r>
                        <a:rPr lang="en-GB" sz="900" b="1" dirty="0">
                          <a:solidFill>
                            <a:schemeClr val="accent1"/>
                          </a:solidFill>
                          <a:latin typeface="Montserrat" panose="00000500000000000000" pitchFamily="2" charset="0"/>
                          <a:ea typeface="Montserrat Light"/>
                          <a:cs typeface="Montserrat Light"/>
                          <a:sym typeface="Montserrat Light"/>
                        </a:rPr>
                        <a:t>fewer</a:t>
                      </a:r>
                      <a:r>
                        <a:rPr lang="en-GB" sz="900" dirty="0">
                          <a:solidFill>
                            <a:srgbClr val="FFFFFF"/>
                          </a:solidFill>
                          <a:latin typeface="Montserrat" panose="00000500000000000000" pitchFamily="2" charset="0"/>
                          <a:ea typeface="Montserrat Light"/>
                          <a:cs typeface="Montserrat Light"/>
                          <a:sym typeface="Montserrat Light"/>
                        </a:rPr>
                        <a:t> </a:t>
                      </a:r>
                      <a:r>
                        <a:rPr lang="en-GB" sz="900" baseline="0" dirty="0">
                          <a:solidFill>
                            <a:srgbClr val="FFFFFF"/>
                          </a:solidFill>
                          <a:latin typeface="Montserrat" panose="00000500000000000000" pitchFamily="2" charset="0"/>
                          <a:ea typeface="Montserrat Light"/>
                          <a:cs typeface="Montserrat Light"/>
                          <a:sym typeface="Montserrat Light"/>
                        </a:rPr>
                        <a:t>shoppers vs last year</a:t>
                      </a:r>
                    </a:p>
                    <a:p>
                      <a:pPr marL="365760" lvl="0" indent="-292100" algn="l" rtl="0">
                        <a:spcBef>
                          <a:spcPts val="600"/>
                        </a:spcBef>
                        <a:spcAft>
                          <a:spcPts val="0"/>
                        </a:spcAft>
                        <a:buClr>
                          <a:srgbClr val="FFFFFF"/>
                        </a:buClr>
                        <a:buSzPts val="1000"/>
                        <a:buFont typeface="Montserrat Light"/>
                        <a:buChar char="■"/>
                      </a:pPr>
                      <a:r>
                        <a:rPr lang="en-GB" sz="900" baseline="0" dirty="0">
                          <a:solidFill>
                            <a:srgbClr val="FFFFFF"/>
                          </a:solidFill>
                          <a:latin typeface="Montserrat" panose="00000500000000000000" pitchFamily="2" charset="0"/>
                          <a:ea typeface="Montserrat"/>
                          <a:cs typeface="Montserrat"/>
                          <a:sym typeface="Montserrat Light"/>
                        </a:rPr>
                        <a:t>-1.6%/123k </a:t>
                      </a:r>
                      <a:r>
                        <a:rPr lang="en-GB" sz="900" b="1" baseline="0" dirty="0">
                          <a:solidFill>
                            <a:schemeClr val="accent1"/>
                          </a:solidFill>
                          <a:latin typeface="Montserrat" panose="00000500000000000000" pitchFamily="2" charset="0"/>
                          <a:ea typeface="Montserrat"/>
                          <a:cs typeface="Montserrat"/>
                          <a:sym typeface="Montserrat Light"/>
                        </a:rPr>
                        <a:t>fewer </a:t>
                      </a:r>
                      <a:r>
                        <a:rPr lang="en-GB" sz="900" baseline="0" dirty="0">
                          <a:solidFill>
                            <a:srgbClr val="FFFFFF"/>
                          </a:solidFill>
                          <a:latin typeface="Montserrat" panose="00000500000000000000" pitchFamily="2" charset="0"/>
                          <a:ea typeface="Montserrat"/>
                          <a:cs typeface="Montserrat"/>
                          <a:sym typeface="Montserrat Light"/>
                        </a:rPr>
                        <a:t>shoppers than </a:t>
                      </a:r>
                      <a:r>
                        <a:rPr lang="en-GB" sz="900" b="1" baseline="0" dirty="0">
                          <a:solidFill>
                            <a:srgbClr val="FFFFFF"/>
                          </a:solidFill>
                          <a:latin typeface="Montserrat" panose="00000500000000000000" pitchFamily="2" charset="0"/>
                          <a:ea typeface="Montserrat"/>
                          <a:cs typeface="Montserrat"/>
                          <a:sym typeface="Montserrat Light"/>
                        </a:rPr>
                        <a:t>last</a:t>
                      </a:r>
                      <a:r>
                        <a:rPr lang="en-GB" sz="900" baseline="0" dirty="0">
                          <a:solidFill>
                            <a:srgbClr val="FFFFFF"/>
                          </a:solidFill>
                          <a:latin typeface="Montserrat" panose="00000500000000000000" pitchFamily="2" charset="0"/>
                          <a:ea typeface="Montserrat"/>
                          <a:cs typeface="Montserrat"/>
                          <a:sym typeface="Montserrat Light"/>
                        </a:rPr>
                        <a:t> month</a:t>
                      </a:r>
                      <a:endParaRPr lang="en-GB" sz="900" dirty="0">
                        <a:solidFill>
                          <a:srgbClr val="FFFFFF"/>
                        </a:solidFill>
                        <a:latin typeface="Montserrat" panose="00000500000000000000" pitchFamily="2" charset="0"/>
                        <a:ea typeface="Montserrat"/>
                        <a:cs typeface="Montserrat"/>
                        <a:sym typeface="Montserrat"/>
                      </a:endParaRPr>
                    </a:p>
                  </a:txBody>
                  <a:tcPr marL="91425" marR="91425" marT="91425" marB="91425">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9525" cap="flat" cmpd="sng">
                      <a:noFill/>
                      <a:prstDash val="solid"/>
                      <a:round/>
                      <a:headEnd type="none" w="sm" len="sm"/>
                      <a:tailEnd type="none" w="sm" len="sm"/>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1"/>
                    </a:solidFill>
                  </a:tcPr>
                </a:tc>
                <a:extLst>
                  <a:ext uri="{0D108BD9-81ED-4DB2-BD59-A6C34878D82A}">
                    <a16:rowId xmlns:a16="http://schemas.microsoft.com/office/drawing/2014/main" val="1099611913"/>
                  </a:ext>
                </a:extLst>
              </a:tr>
              <a:tr h="615324">
                <a:tc>
                  <a:txBody>
                    <a:bodyPr/>
                    <a:lstStyle/>
                    <a:p>
                      <a:pPr marL="0" lvl="0" indent="0" algn="l" rtl="0">
                        <a:spcBef>
                          <a:spcPts val="0"/>
                        </a:spcBef>
                        <a:spcAft>
                          <a:spcPts val="0"/>
                        </a:spcAft>
                        <a:buNone/>
                      </a:pPr>
                      <a:r>
                        <a:rPr lang="en-GB" sz="1200" b="1" dirty="0">
                          <a:solidFill>
                            <a:srgbClr val="FFFFFF"/>
                          </a:solidFill>
                          <a:latin typeface="Montserrat" panose="00000500000000000000" pitchFamily="2" charset="0"/>
                          <a:ea typeface="Montserrat"/>
                          <a:cs typeface="Montserrat"/>
                          <a:sym typeface="Montserrat"/>
                        </a:rPr>
                        <a:t>Growth of the Discounters</a:t>
                      </a:r>
                      <a:endParaRPr sz="1200" b="1" dirty="0">
                        <a:solidFill>
                          <a:srgbClr val="FFFFFF"/>
                        </a:solidFill>
                        <a:latin typeface="Montserrat" panose="00000500000000000000" pitchFamily="2" charset="0"/>
                        <a:ea typeface="Montserrat"/>
                        <a:cs typeface="Montserrat"/>
                        <a:sym typeface="Montserrat"/>
                      </a:endParaRPr>
                    </a:p>
                  </a:txBody>
                  <a:tcPr marL="91425" marR="91425" marT="91425" marB="91425">
                    <a:lnL w="9525" cap="flat" cmpd="sng">
                      <a:noFill/>
                      <a:prstDash val="solid"/>
                      <a:round/>
                      <a:headEnd type="none" w="sm" len="sm"/>
                      <a:tailEnd type="none" w="sm" len="sm"/>
                    </a:lnL>
                    <a:lnR w="19050" cap="flat" cmpd="sng" algn="ctr">
                      <a:noFill/>
                      <a:prstDash val="solid"/>
                      <a:round/>
                      <a:headEnd type="none" w="sm" len="sm"/>
                      <a:tailEnd type="none" w="sm" len="sm"/>
                    </a:lnR>
                    <a:lnT w="9525" cap="flat" cmpd="sng">
                      <a:noFill/>
                      <a:prstDash val="solid"/>
                      <a:round/>
                      <a:headEnd type="none" w="sm" len="sm"/>
                      <a:tailEnd type="none" w="sm" len="sm"/>
                    </a:lnT>
                    <a:lnB w="9525" cap="flat" cmpd="sng">
                      <a:noFill/>
                      <a:prstDash val="solid"/>
                      <a:round/>
                      <a:headEnd type="none" w="sm" len="sm"/>
                      <a:tailEnd type="none" w="sm" len="sm"/>
                    </a:lnB>
                    <a:lnTlToBr w="12700" cmpd="sng">
                      <a:noFill/>
                      <a:prstDash val="solid"/>
                    </a:lnTlToBr>
                    <a:lnBlToTr w="12700" cmpd="sng">
                      <a:noFill/>
                      <a:prstDash val="solid"/>
                    </a:lnBlToTr>
                    <a:solidFill>
                      <a:schemeClr val="tx1"/>
                    </a:solidFill>
                  </a:tcPr>
                </a:tc>
                <a:tc>
                  <a:txBody>
                    <a:bodyPr/>
                    <a:lstStyle/>
                    <a:p>
                      <a:pPr marL="365760" lvl="0" indent="-292100" algn="l" rtl="0">
                        <a:spcBef>
                          <a:spcPts val="0"/>
                        </a:spcBef>
                        <a:spcAft>
                          <a:spcPts val="0"/>
                        </a:spcAft>
                        <a:buClr>
                          <a:srgbClr val="FFFFFF"/>
                        </a:buClr>
                        <a:buSzPts val="1000"/>
                        <a:buFont typeface="Montserrat Light"/>
                        <a:buChar char="■"/>
                      </a:pPr>
                      <a:r>
                        <a:rPr lang="en-GB" sz="900" b="1" dirty="0">
                          <a:solidFill>
                            <a:schemeClr val="accent1"/>
                          </a:solidFill>
                          <a:latin typeface="Montserrat" panose="00000500000000000000" pitchFamily="2" charset="0"/>
                          <a:ea typeface="Montserrat Light"/>
                          <a:cs typeface="Montserrat Light"/>
                          <a:sym typeface="Montserrat Light"/>
                        </a:rPr>
                        <a:t>61%</a:t>
                      </a:r>
                      <a:r>
                        <a:rPr lang="en-GB" sz="900" dirty="0">
                          <a:solidFill>
                            <a:srgbClr val="FFFFFF"/>
                          </a:solidFill>
                          <a:latin typeface="Montserrat" panose="00000500000000000000" pitchFamily="2" charset="0"/>
                          <a:ea typeface="Montserrat Light"/>
                          <a:cs typeface="Montserrat Light"/>
                          <a:sym typeface="Montserrat Light"/>
                        </a:rPr>
                        <a:t> of GB shoppers, </a:t>
                      </a:r>
                      <a:r>
                        <a:rPr lang="en-GB" sz="900" b="1" dirty="0">
                          <a:solidFill>
                            <a:schemeClr val="accent1"/>
                          </a:solidFill>
                          <a:latin typeface="Montserrat" panose="00000500000000000000" pitchFamily="2" charset="0"/>
                          <a:ea typeface="Montserrat Light"/>
                          <a:cs typeface="Montserrat Light"/>
                          <a:sym typeface="Montserrat Light"/>
                        </a:rPr>
                        <a:t>+11%/+1.7m more</a:t>
                      </a:r>
                      <a:r>
                        <a:rPr lang="en-GB" sz="900" dirty="0">
                          <a:solidFill>
                            <a:srgbClr val="FFFFFF"/>
                          </a:solidFill>
                          <a:latin typeface="Montserrat" panose="00000500000000000000" pitchFamily="2" charset="0"/>
                          <a:ea typeface="Montserrat Light"/>
                          <a:cs typeface="Montserrat Light"/>
                          <a:sym typeface="Montserrat Light"/>
                        </a:rPr>
                        <a:t> v last year</a:t>
                      </a:r>
                    </a:p>
                    <a:p>
                      <a:pPr marL="365760" lvl="0" indent="-292100" algn="l" rtl="0">
                        <a:spcBef>
                          <a:spcPts val="600"/>
                        </a:spcBef>
                        <a:spcAft>
                          <a:spcPts val="0"/>
                        </a:spcAft>
                        <a:buClr>
                          <a:srgbClr val="FFFFFF"/>
                        </a:buClr>
                        <a:buSzPts val="1000"/>
                        <a:buFont typeface="Montserrat Light"/>
                        <a:buChar char="■"/>
                      </a:pPr>
                      <a:r>
                        <a:rPr lang="en-GB" sz="900" b="1" dirty="0">
                          <a:solidFill>
                            <a:schemeClr val="accent1"/>
                          </a:solidFill>
                          <a:latin typeface="Montserrat" panose="00000500000000000000" pitchFamily="2" charset="0"/>
                          <a:ea typeface="Montserrat Light"/>
                          <a:cs typeface="Montserrat Light"/>
                          <a:sym typeface="Montserrat Light"/>
                        </a:rPr>
                        <a:t>+14.2%/9.0m more</a:t>
                      </a:r>
                      <a:r>
                        <a:rPr lang="en-GB" sz="900" b="1" dirty="0">
                          <a:solidFill>
                            <a:srgbClr val="FFFFFF"/>
                          </a:solidFill>
                          <a:latin typeface="Montserrat" panose="00000500000000000000" pitchFamily="2" charset="0"/>
                          <a:ea typeface="Montserrat Light"/>
                          <a:cs typeface="Montserrat Light"/>
                          <a:sym typeface="Montserrat Light"/>
                        </a:rPr>
                        <a:t> </a:t>
                      </a:r>
                      <a:r>
                        <a:rPr lang="en-GB" sz="900" baseline="0" dirty="0">
                          <a:solidFill>
                            <a:srgbClr val="FFFFFF"/>
                          </a:solidFill>
                          <a:latin typeface="Montserrat" panose="00000500000000000000" pitchFamily="2" charset="0"/>
                          <a:ea typeface="Montserrat Light"/>
                          <a:cs typeface="Montserrat Light"/>
                          <a:sym typeface="Montserrat Light"/>
                        </a:rPr>
                        <a:t>shopping occasions v last year and </a:t>
                      </a:r>
                      <a:r>
                        <a:rPr lang="en-GB" sz="900" b="1" baseline="0" dirty="0">
                          <a:solidFill>
                            <a:schemeClr val="accent1"/>
                          </a:solidFill>
                          <a:latin typeface="Montserrat" panose="00000500000000000000" pitchFamily="2" charset="0"/>
                          <a:ea typeface="Montserrat Light"/>
                          <a:cs typeface="Montserrat Light"/>
                          <a:sym typeface="Montserrat Light"/>
                        </a:rPr>
                        <a:t>6% more </a:t>
                      </a:r>
                      <a:r>
                        <a:rPr lang="en-GB" sz="900" baseline="0" dirty="0">
                          <a:solidFill>
                            <a:srgbClr val="FFFFFF"/>
                          </a:solidFill>
                          <a:latin typeface="Montserrat" panose="00000500000000000000" pitchFamily="2" charset="0"/>
                          <a:ea typeface="Montserrat Light"/>
                          <a:cs typeface="Montserrat Light"/>
                          <a:sym typeface="Montserrat Light"/>
                        </a:rPr>
                        <a:t>trips vs </a:t>
                      </a:r>
                      <a:r>
                        <a:rPr lang="en-GB" sz="900" baseline="0" dirty="0">
                          <a:solidFill>
                            <a:schemeClr val="accent1"/>
                          </a:solidFill>
                          <a:latin typeface="Montserrat" panose="00000500000000000000" pitchFamily="2" charset="0"/>
                          <a:ea typeface="Montserrat Light"/>
                          <a:cs typeface="Montserrat Light"/>
                          <a:sym typeface="Montserrat Light"/>
                        </a:rPr>
                        <a:t>last month</a:t>
                      </a:r>
                      <a:r>
                        <a:rPr lang="en-GB" sz="900" baseline="0" dirty="0">
                          <a:solidFill>
                            <a:srgbClr val="FFFFFF"/>
                          </a:solidFill>
                          <a:latin typeface="Montserrat" panose="00000500000000000000" pitchFamily="2" charset="0"/>
                          <a:ea typeface="Montserrat Light"/>
                          <a:cs typeface="Montserrat Light"/>
                          <a:sym typeface="Montserrat Light"/>
                        </a:rPr>
                        <a:t>.</a:t>
                      </a:r>
                      <a:endParaRPr lang="en-GB" sz="900" dirty="0">
                        <a:solidFill>
                          <a:srgbClr val="FFFFFF"/>
                        </a:solidFill>
                        <a:latin typeface="Montserrat" panose="00000500000000000000" pitchFamily="2" charset="0"/>
                        <a:ea typeface="Montserrat"/>
                        <a:cs typeface="Montserrat"/>
                        <a:sym typeface="Montserrat"/>
                      </a:endParaRPr>
                    </a:p>
                  </a:txBody>
                  <a:tcPr marL="91425" marR="91425" marT="91425" marB="91425">
                    <a:lnL w="19050" cap="flat" cmpd="sng" algn="ctr">
                      <a:noFill/>
                      <a:prstDash val="solid"/>
                      <a:round/>
                      <a:headEnd type="none" w="sm" len="sm"/>
                      <a:tailEnd type="none" w="sm" len="sm"/>
                    </a:lnL>
                    <a:lnR w="12700" cap="flat" cmpd="sng" algn="ctr">
                      <a:solidFill>
                        <a:schemeClr val="accent1"/>
                      </a:solidFill>
                      <a:prstDash val="solid"/>
                      <a:round/>
                      <a:headEnd type="none" w="med" len="med"/>
                      <a:tailEnd type="none" w="med" len="med"/>
                    </a:lnR>
                    <a:lnT w="9525" cap="flat" cmpd="sng">
                      <a:noFill/>
                      <a:prstDash val="solid"/>
                      <a:round/>
                      <a:headEnd type="none" w="sm" len="sm"/>
                      <a:tailEnd type="none" w="sm" len="sm"/>
                    </a:lnT>
                    <a:lnB w="19050" cap="flat" cmpd="sng">
                      <a:noFill/>
                      <a:prstDash val="solid"/>
                      <a:round/>
                      <a:headEnd type="none" w="sm" len="sm"/>
                      <a:tailEnd type="none" w="sm" len="sm"/>
                    </a:lnB>
                    <a:lnTlToBr w="12700" cmpd="sng">
                      <a:noFill/>
                      <a:prstDash val="solid"/>
                    </a:lnTlToBr>
                    <a:lnBlToTr w="12700" cmpd="sng">
                      <a:noFill/>
                      <a:prstDash val="solid"/>
                    </a:lnBlToTr>
                    <a:solidFill>
                      <a:schemeClr val="tx1"/>
                    </a:solidFill>
                  </a:tcPr>
                </a:tc>
                <a:tc>
                  <a:txBody>
                    <a:bodyPr/>
                    <a:lstStyle/>
                    <a:p>
                      <a:pPr marL="365760" lvl="0" indent="-292100" algn="l" rtl="0">
                        <a:spcBef>
                          <a:spcPts val="0"/>
                        </a:spcBef>
                        <a:spcAft>
                          <a:spcPts val="0"/>
                        </a:spcAft>
                        <a:buClr>
                          <a:srgbClr val="FFFFFF"/>
                        </a:buClr>
                        <a:buSzPts val="1000"/>
                        <a:buFont typeface="Montserrat Light"/>
                        <a:buChar char="■"/>
                      </a:pPr>
                      <a:r>
                        <a:rPr lang="en-GB" sz="900" b="1" dirty="0">
                          <a:solidFill>
                            <a:schemeClr val="accent1"/>
                          </a:solidFill>
                          <a:latin typeface="Montserrat" panose="00000500000000000000" pitchFamily="2" charset="0"/>
                          <a:ea typeface="Montserrat Light"/>
                          <a:cs typeface="Montserrat Light"/>
                          <a:sym typeface="Montserrat Light"/>
                        </a:rPr>
                        <a:t>60%</a:t>
                      </a:r>
                      <a:r>
                        <a:rPr lang="en-GB" sz="900" dirty="0">
                          <a:solidFill>
                            <a:srgbClr val="FFFFFF"/>
                          </a:solidFill>
                          <a:latin typeface="Montserrat" panose="00000500000000000000" pitchFamily="2" charset="0"/>
                          <a:ea typeface="Montserrat Light"/>
                          <a:cs typeface="Montserrat Light"/>
                          <a:sym typeface="Montserrat Light"/>
                        </a:rPr>
                        <a:t> of GB shoppers, </a:t>
                      </a:r>
                      <a:r>
                        <a:rPr lang="en-GB" sz="900" b="1" dirty="0">
                          <a:solidFill>
                            <a:schemeClr val="accent1"/>
                          </a:solidFill>
                          <a:latin typeface="Montserrat" panose="00000500000000000000" pitchFamily="2" charset="0"/>
                          <a:ea typeface="Montserrat Light"/>
                          <a:cs typeface="Montserrat Light"/>
                          <a:sym typeface="Montserrat Light"/>
                        </a:rPr>
                        <a:t>+9%/+1.4m more</a:t>
                      </a:r>
                      <a:r>
                        <a:rPr lang="en-GB" sz="900" dirty="0">
                          <a:solidFill>
                            <a:srgbClr val="FFFFFF"/>
                          </a:solidFill>
                          <a:latin typeface="Montserrat" panose="00000500000000000000" pitchFamily="2" charset="0"/>
                          <a:ea typeface="Montserrat Light"/>
                          <a:cs typeface="Montserrat Light"/>
                          <a:sym typeface="Montserrat Light"/>
                        </a:rPr>
                        <a:t> v last year</a:t>
                      </a:r>
                    </a:p>
                    <a:p>
                      <a:pPr marL="365760" lvl="0" indent="-292100" algn="l" rtl="0">
                        <a:spcBef>
                          <a:spcPts val="600"/>
                        </a:spcBef>
                        <a:spcAft>
                          <a:spcPts val="0"/>
                        </a:spcAft>
                        <a:buClr>
                          <a:srgbClr val="FFFFFF"/>
                        </a:buClr>
                        <a:buSzPts val="1000"/>
                        <a:buFont typeface="Montserrat Light"/>
                        <a:buChar char="■"/>
                      </a:pPr>
                      <a:r>
                        <a:rPr lang="en-GB" sz="900" b="1" dirty="0">
                          <a:solidFill>
                            <a:schemeClr val="accent1"/>
                          </a:solidFill>
                          <a:latin typeface="Montserrat" panose="00000500000000000000" pitchFamily="2" charset="0"/>
                          <a:ea typeface="Montserrat Light"/>
                          <a:cs typeface="Montserrat Light"/>
                          <a:sym typeface="Montserrat Light"/>
                        </a:rPr>
                        <a:t>+12.9%/8.2m more</a:t>
                      </a:r>
                      <a:r>
                        <a:rPr lang="en-GB" sz="900" b="1" dirty="0">
                          <a:solidFill>
                            <a:srgbClr val="FFFFFF"/>
                          </a:solidFill>
                          <a:latin typeface="Montserrat" panose="00000500000000000000" pitchFamily="2" charset="0"/>
                          <a:ea typeface="Montserrat Light"/>
                          <a:cs typeface="Montserrat Light"/>
                          <a:sym typeface="Montserrat Light"/>
                        </a:rPr>
                        <a:t> </a:t>
                      </a:r>
                      <a:r>
                        <a:rPr lang="en-GB" sz="900" baseline="0" dirty="0">
                          <a:solidFill>
                            <a:srgbClr val="FFFFFF"/>
                          </a:solidFill>
                          <a:latin typeface="Montserrat" panose="00000500000000000000" pitchFamily="2" charset="0"/>
                          <a:ea typeface="Montserrat Light"/>
                          <a:cs typeface="Montserrat Light"/>
                          <a:sym typeface="Montserrat Light"/>
                        </a:rPr>
                        <a:t>shopping occasions v last year and </a:t>
                      </a:r>
                      <a:r>
                        <a:rPr lang="en-GB" sz="900" b="1" baseline="0" dirty="0">
                          <a:solidFill>
                            <a:schemeClr val="accent1"/>
                          </a:solidFill>
                          <a:latin typeface="Montserrat" panose="00000500000000000000" pitchFamily="2" charset="0"/>
                          <a:ea typeface="Montserrat Light"/>
                          <a:cs typeface="Montserrat Light"/>
                          <a:sym typeface="Montserrat Light"/>
                        </a:rPr>
                        <a:t>3% FEWER </a:t>
                      </a:r>
                      <a:r>
                        <a:rPr lang="en-GB" sz="900" baseline="0" dirty="0">
                          <a:solidFill>
                            <a:srgbClr val="FFFFFF"/>
                          </a:solidFill>
                          <a:latin typeface="Montserrat" panose="00000500000000000000" pitchFamily="2" charset="0"/>
                          <a:ea typeface="Montserrat Light"/>
                          <a:cs typeface="Montserrat Light"/>
                          <a:sym typeface="Montserrat Light"/>
                        </a:rPr>
                        <a:t>trips vs </a:t>
                      </a:r>
                      <a:r>
                        <a:rPr lang="en-GB" sz="900" baseline="0" dirty="0">
                          <a:solidFill>
                            <a:schemeClr val="accent1"/>
                          </a:solidFill>
                          <a:latin typeface="Montserrat" panose="00000500000000000000" pitchFamily="2" charset="0"/>
                          <a:ea typeface="Montserrat Light"/>
                          <a:cs typeface="Montserrat Light"/>
                          <a:sym typeface="Montserrat Light"/>
                        </a:rPr>
                        <a:t>last month</a:t>
                      </a:r>
                      <a:r>
                        <a:rPr lang="en-GB" sz="900" baseline="0" dirty="0">
                          <a:solidFill>
                            <a:srgbClr val="FFFFFF"/>
                          </a:solidFill>
                          <a:latin typeface="Montserrat" panose="00000500000000000000" pitchFamily="2" charset="0"/>
                          <a:ea typeface="Montserrat Light"/>
                          <a:cs typeface="Montserrat Light"/>
                          <a:sym typeface="Montserrat Light"/>
                        </a:rPr>
                        <a:t>.</a:t>
                      </a:r>
                      <a:endParaRPr lang="en-GB" sz="900" dirty="0">
                        <a:solidFill>
                          <a:srgbClr val="FFFFFF"/>
                        </a:solidFill>
                        <a:latin typeface="Montserrat" panose="00000500000000000000" pitchFamily="2" charset="0"/>
                        <a:ea typeface="Montserrat"/>
                        <a:cs typeface="Montserrat"/>
                        <a:sym typeface="Montserrat"/>
                      </a:endParaRPr>
                    </a:p>
                  </a:txBody>
                  <a:tcPr marL="91425" marR="91425" marT="91425" marB="91425">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9525" cap="flat" cmpd="sng">
                      <a:noFill/>
                      <a:prstDash val="solid"/>
                      <a:round/>
                      <a:headEnd type="none" w="sm" len="sm"/>
                      <a:tailEnd type="none" w="sm" len="sm"/>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solidFill>
                      <a:schemeClr val="tx1"/>
                    </a:solidFill>
                  </a:tcPr>
                </a:tc>
                <a:extLst>
                  <a:ext uri="{0D108BD9-81ED-4DB2-BD59-A6C34878D82A}">
                    <a16:rowId xmlns:a16="http://schemas.microsoft.com/office/drawing/2014/main" val="1886537625"/>
                  </a:ext>
                </a:extLst>
              </a:tr>
            </a:tbl>
          </a:graphicData>
        </a:graphic>
      </p:graphicFrame>
    </p:spTree>
    <p:extLst>
      <p:ext uri="{BB962C8B-B14F-4D97-AF65-F5344CB8AC3E}">
        <p14:creationId xmlns:p14="http://schemas.microsoft.com/office/powerpoint/2010/main" val="31835034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591"/>
        <p:cNvGrpSpPr/>
        <p:nvPr/>
      </p:nvGrpSpPr>
      <p:grpSpPr>
        <a:xfrm>
          <a:off x="0" y="0"/>
          <a:ext cx="0" cy="0"/>
          <a:chOff x="0" y="0"/>
          <a:chExt cx="0" cy="0"/>
        </a:xfrm>
      </p:grpSpPr>
      <p:cxnSp>
        <p:nvCxnSpPr>
          <p:cNvPr id="16" name="Straight Connector 15">
            <a:extLst>
              <a:ext uri="{FF2B5EF4-FFF2-40B4-BE49-F238E27FC236}">
                <a16:creationId xmlns:a16="http://schemas.microsoft.com/office/drawing/2014/main" id="{099D4744-4CED-4614-8ED5-C2A4991FCF6C}"/>
              </a:ext>
            </a:extLst>
          </p:cNvPr>
          <p:cNvCxnSpPr>
            <a:cxnSpLocks/>
          </p:cNvCxnSpPr>
          <p:nvPr/>
        </p:nvCxnSpPr>
        <p:spPr>
          <a:xfrm>
            <a:off x="4434200" y="538659"/>
            <a:ext cx="1044249" cy="0"/>
          </a:xfrm>
          <a:prstGeom prst="line">
            <a:avLst/>
          </a:prstGeom>
          <a:ln w="25400"/>
        </p:spPr>
        <p:style>
          <a:lnRef idx="1">
            <a:schemeClr val="accent1"/>
          </a:lnRef>
          <a:fillRef idx="0">
            <a:schemeClr val="accent1"/>
          </a:fillRef>
          <a:effectRef idx="0">
            <a:schemeClr val="accent1"/>
          </a:effectRef>
          <a:fontRef idx="minor">
            <a:schemeClr val="tx1"/>
          </a:fontRef>
        </p:style>
      </p:cxnSp>
      <p:cxnSp>
        <p:nvCxnSpPr>
          <p:cNvPr id="1593" name="Google Shape;1593;p116"/>
          <p:cNvCxnSpPr/>
          <p:nvPr/>
        </p:nvCxnSpPr>
        <p:spPr>
          <a:xfrm>
            <a:off x="354650" y="1745725"/>
            <a:ext cx="3826800" cy="0"/>
          </a:xfrm>
          <a:prstGeom prst="straightConnector1">
            <a:avLst/>
          </a:prstGeom>
          <a:noFill/>
          <a:ln w="9525" cap="flat" cmpd="sng">
            <a:solidFill>
              <a:srgbClr val="333333"/>
            </a:solidFill>
            <a:prstDash val="solid"/>
            <a:round/>
            <a:headEnd type="none" w="med" len="med"/>
            <a:tailEnd type="none" w="med" len="med"/>
          </a:ln>
        </p:spPr>
      </p:cxnSp>
      <p:sp>
        <p:nvSpPr>
          <p:cNvPr id="1594" name="Google Shape;1594;p116"/>
          <p:cNvSpPr txBox="1"/>
          <p:nvPr/>
        </p:nvSpPr>
        <p:spPr>
          <a:xfrm>
            <a:off x="354650" y="1357942"/>
            <a:ext cx="3804300" cy="300000"/>
          </a:xfrm>
          <a:prstGeom prst="rect">
            <a:avLst/>
          </a:prstGeom>
          <a:noFill/>
          <a:ln>
            <a:noFill/>
          </a:ln>
        </p:spPr>
        <p:txBody>
          <a:bodyPr spcFirstLastPara="1" wrap="square" lIns="0" tIns="45700" rIns="0" bIns="45700" anchor="t" anchorCtr="0">
            <a:noAutofit/>
          </a:bodyPr>
          <a:lstStyle/>
          <a:p>
            <a:pPr marL="0" lvl="0" indent="0" algn="l" rtl="0">
              <a:spcBef>
                <a:spcPts val="0"/>
              </a:spcBef>
              <a:spcAft>
                <a:spcPts val="1200"/>
              </a:spcAft>
              <a:buClr>
                <a:srgbClr val="000000"/>
              </a:buClr>
              <a:buSzPts val="1100"/>
              <a:buFont typeface="Arial"/>
              <a:buNone/>
            </a:pPr>
            <a:r>
              <a:rPr lang="en" sz="1300" b="1" dirty="0">
                <a:solidFill>
                  <a:srgbClr val="1A1A1A"/>
                </a:solidFill>
                <a:latin typeface="Montserrat" panose="00000500000000000000" pitchFamily="2" charset="0"/>
                <a:ea typeface="Montserrat"/>
                <a:cs typeface="Montserrat"/>
                <a:sym typeface="Montserrat"/>
              </a:rPr>
              <a:t>Catgory overview</a:t>
            </a:r>
            <a:br>
              <a:rPr lang="en" b="1" dirty="0">
                <a:solidFill>
                  <a:srgbClr val="000000"/>
                </a:solidFill>
                <a:latin typeface="Montserrat" panose="00000500000000000000" pitchFamily="2" charset="0"/>
                <a:ea typeface="Montserrat"/>
                <a:cs typeface="Montserrat"/>
                <a:sym typeface="Montserrat"/>
              </a:rPr>
            </a:br>
            <a:r>
              <a:rPr lang="en" sz="1000" dirty="0">
                <a:solidFill>
                  <a:srgbClr val="000000"/>
                </a:solidFill>
                <a:latin typeface="Montserrat" panose="00000500000000000000" pitchFamily="2" charset="0"/>
                <a:ea typeface="Montserrat"/>
                <a:cs typeface="Montserrat"/>
                <a:sym typeface="Montserrat"/>
              </a:rPr>
              <a:t>4w/e 23</a:t>
            </a:r>
            <a:r>
              <a:rPr lang="en" sz="1000" baseline="30000" dirty="0">
                <a:solidFill>
                  <a:srgbClr val="000000"/>
                </a:solidFill>
                <a:latin typeface="Montserrat" panose="00000500000000000000" pitchFamily="2" charset="0"/>
                <a:ea typeface="Montserrat"/>
                <a:cs typeface="Montserrat"/>
                <a:sym typeface="Montserrat"/>
              </a:rPr>
              <a:t>rd</a:t>
            </a:r>
            <a:r>
              <a:rPr lang="en" sz="1000" dirty="0">
                <a:solidFill>
                  <a:srgbClr val="000000"/>
                </a:solidFill>
                <a:latin typeface="Montserrat" panose="00000500000000000000" pitchFamily="2" charset="0"/>
                <a:ea typeface="Montserrat"/>
                <a:cs typeface="Montserrat"/>
                <a:sym typeface="Montserrat"/>
              </a:rPr>
              <a:t> April 2022 Value Growth</a:t>
            </a:r>
            <a:endParaRPr sz="1000" dirty="0">
              <a:solidFill>
                <a:srgbClr val="000000"/>
              </a:solidFill>
              <a:latin typeface="Montserrat" panose="00000500000000000000" pitchFamily="2" charset="0"/>
              <a:ea typeface="Montserrat"/>
              <a:cs typeface="Montserrat"/>
              <a:sym typeface="Montserrat"/>
            </a:endParaRPr>
          </a:p>
        </p:txBody>
      </p:sp>
      <p:cxnSp>
        <p:nvCxnSpPr>
          <p:cNvPr id="1595" name="Google Shape;1595;p116"/>
          <p:cNvCxnSpPr/>
          <p:nvPr/>
        </p:nvCxnSpPr>
        <p:spPr>
          <a:xfrm>
            <a:off x="4962650" y="1745725"/>
            <a:ext cx="3826800" cy="0"/>
          </a:xfrm>
          <a:prstGeom prst="straightConnector1">
            <a:avLst/>
          </a:prstGeom>
          <a:noFill/>
          <a:ln w="9525" cap="flat" cmpd="sng">
            <a:solidFill>
              <a:srgbClr val="333333"/>
            </a:solidFill>
            <a:prstDash val="solid"/>
            <a:round/>
            <a:headEnd type="none" w="med" len="med"/>
            <a:tailEnd type="none" w="med" len="med"/>
          </a:ln>
        </p:spPr>
      </p:cxnSp>
      <p:sp>
        <p:nvSpPr>
          <p:cNvPr id="1596" name="Google Shape;1596;p116"/>
          <p:cNvSpPr txBox="1"/>
          <p:nvPr/>
        </p:nvSpPr>
        <p:spPr>
          <a:xfrm>
            <a:off x="4911423" y="1357942"/>
            <a:ext cx="3804300" cy="300000"/>
          </a:xfrm>
          <a:prstGeom prst="rect">
            <a:avLst/>
          </a:prstGeom>
          <a:noFill/>
          <a:ln>
            <a:noFill/>
          </a:ln>
        </p:spPr>
        <p:txBody>
          <a:bodyPr spcFirstLastPara="1" wrap="square" lIns="0" tIns="45700" rIns="0" bIns="45700" anchor="t" anchorCtr="0">
            <a:noAutofit/>
          </a:bodyPr>
          <a:lstStyle/>
          <a:p>
            <a:pPr marL="0" lvl="0" indent="0" algn="l" rtl="0">
              <a:spcBef>
                <a:spcPts val="0"/>
              </a:spcBef>
              <a:spcAft>
                <a:spcPts val="1200"/>
              </a:spcAft>
              <a:buClr>
                <a:srgbClr val="000000"/>
              </a:buClr>
              <a:buSzPts val="1100"/>
              <a:buFont typeface="Arial"/>
              <a:buNone/>
            </a:pPr>
            <a:r>
              <a:rPr lang="en" sz="1300" b="1" dirty="0">
                <a:solidFill>
                  <a:srgbClr val="1A1A1A"/>
                </a:solidFill>
                <a:latin typeface="Montserrat" panose="00000500000000000000" pitchFamily="2" charset="0"/>
                <a:ea typeface="Montserrat"/>
                <a:cs typeface="Montserrat"/>
                <a:sym typeface="Montserrat"/>
              </a:rPr>
              <a:t>Supercategory performance</a:t>
            </a:r>
            <a:br>
              <a:rPr lang="en" b="1" dirty="0">
                <a:solidFill>
                  <a:srgbClr val="000000"/>
                </a:solidFill>
                <a:latin typeface="Montserrat" panose="00000500000000000000" pitchFamily="2" charset="0"/>
                <a:ea typeface="Montserrat"/>
                <a:cs typeface="Montserrat"/>
                <a:sym typeface="Montserrat"/>
              </a:rPr>
            </a:br>
            <a:r>
              <a:rPr lang="en" sz="1000" dirty="0">
                <a:solidFill>
                  <a:schemeClr val="dk1"/>
                </a:solidFill>
                <a:latin typeface="Montserrat" panose="00000500000000000000" pitchFamily="2" charset="0"/>
                <a:ea typeface="Montserrat"/>
                <a:cs typeface="Montserrat"/>
                <a:sym typeface="Montserrat"/>
              </a:rPr>
              <a:t>4w/e 23</a:t>
            </a:r>
            <a:r>
              <a:rPr lang="en" sz="1000" baseline="30000" dirty="0">
                <a:solidFill>
                  <a:schemeClr val="dk1"/>
                </a:solidFill>
                <a:latin typeface="Montserrat" panose="00000500000000000000" pitchFamily="2" charset="0"/>
                <a:ea typeface="Montserrat"/>
                <a:cs typeface="Montserrat"/>
                <a:sym typeface="Montserrat"/>
              </a:rPr>
              <a:t>rd</a:t>
            </a:r>
            <a:r>
              <a:rPr lang="en" sz="1000" dirty="0">
                <a:solidFill>
                  <a:schemeClr val="dk1"/>
                </a:solidFill>
                <a:latin typeface="Montserrat" panose="00000500000000000000" pitchFamily="2" charset="0"/>
                <a:ea typeface="Montserrat"/>
                <a:cs typeface="Montserrat"/>
                <a:sym typeface="Montserrat"/>
              </a:rPr>
              <a:t> April 2022 Value Growth</a:t>
            </a:r>
            <a:endParaRPr sz="1800" b="1" dirty="0">
              <a:solidFill>
                <a:srgbClr val="1A1A1A"/>
              </a:solidFill>
              <a:latin typeface="Montserrat" panose="00000500000000000000" pitchFamily="2" charset="0"/>
              <a:ea typeface="Montserrat"/>
              <a:cs typeface="Montserrat"/>
              <a:sym typeface="Montserrat"/>
            </a:endParaRPr>
          </a:p>
        </p:txBody>
      </p:sp>
      <p:graphicFrame>
        <p:nvGraphicFramePr>
          <p:cNvPr id="10" name="Chart 9">
            <a:extLst>
              <a:ext uri="{FF2B5EF4-FFF2-40B4-BE49-F238E27FC236}">
                <a16:creationId xmlns:a16="http://schemas.microsoft.com/office/drawing/2014/main" id="{39308796-EFA1-4CF1-A796-04F1B1A079AC}"/>
              </a:ext>
            </a:extLst>
          </p:cNvPr>
          <p:cNvGraphicFramePr/>
          <p:nvPr>
            <p:extLst>
              <p:ext uri="{D42A27DB-BD31-4B8C-83A1-F6EECF244321}">
                <p14:modId xmlns:p14="http://schemas.microsoft.com/office/powerpoint/2010/main" val="760952931"/>
              </p:ext>
            </p:extLst>
          </p:nvPr>
        </p:nvGraphicFramePr>
        <p:xfrm>
          <a:off x="365060" y="1745725"/>
          <a:ext cx="3826800" cy="2936791"/>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1" name="Chart 10">
            <a:extLst>
              <a:ext uri="{FF2B5EF4-FFF2-40B4-BE49-F238E27FC236}">
                <a16:creationId xmlns:a16="http://schemas.microsoft.com/office/drawing/2014/main" id="{3FE8725C-6F38-4B00-8214-542CE7F9E791}"/>
              </a:ext>
            </a:extLst>
          </p:cNvPr>
          <p:cNvGraphicFramePr/>
          <p:nvPr>
            <p:extLst>
              <p:ext uri="{D42A27DB-BD31-4B8C-83A1-F6EECF244321}">
                <p14:modId xmlns:p14="http://schemas.microsoft.com/office/powerpoint/2010/main" val="1534909159"/>
              </p:ext>
            </p:extLst>
          </p:nvPr>
        </p:nvGraphicFramePr>
        <p:xfrm>
          <a:off x="4554008" y="1583283"/>
          <a:ext cx="3995083" cy="3099233"/>
        </p:xfrm>
        <a:graphic>
          <a:graphicData uri="http://schemas.openxmlformats.org/drawingml/2006/chart">
            <c:chart xmlns:c="http://schemas.openxmlformats.org/drawingml/2006/chart" xmlns:r="http://schemas.openxmlformats.org/officeDocument/2006/relationships" r:id="rId4"/>
          </a:graphicData>
        </a:graphic>
      </p:graphicFrame>
      <p:sp>
        <p:nvSpPr>
          <p:cNvPr id="9" name="Subtitle 4">
            <a:extLst>
              <a:ext uri="{FF2B5EF4-FFF2-40B4-BE49-F238E27FC236}">
                <a16:creationId xmlns:a16="http://schemas.microsoft.com/office/drawing/2014/main" id="{76EB4B21-28D2-4A8E-B462-913ED964F9FB}"/>
              </a:ext>
            </a:extLst>
          </p:cNvPr>
          <p:cNvSpPr txBox="1">
            <a:spLocks/>
          </p:cNvSpPr>
          <p:nvPr/>
        </p:nvSpPr>
        <p:spPr>
          <a:xfrm>
            <a:off x="354650" y="4850876"/>
            <a:ext cx="8159100" cy="184800"/>
          </a:xfrm>
          <a:prstGeom prst="rect">
            <a:avLst/>
          </a:prstGeom>
        </p:spPr>
        <p:txBody>
          <a:bodyPr spcFirstLastPara="1" vert="horz" wrap="square" lIns="0" tIns="91425" rIns="0" bIns="91425" rtlCol="0" anchor="b" anchorCtr="0">
            <a:noAutofit/>
          </a:bodyPr>
          <a:lstStyle>
            <a:defPPr marR="0" lvl="0" algn="l" rtl="0">
              <a:lnSpc>
                <a:spcPct val="100000"/>
              </a:lnSpc>
              <a:spcBef>
                <a:spcPts val="0"/>
              </a:spcBef>
              <a:spcAft>
                <a:spcPts val="0"/>
              </a:spcAft>
            </a:defPPr>
            <a:lvl1pPr marL="0" marR="0" lvl="0" indent="0" algn="l" rtl="0">
              <a:lnSpc>
                <a:spcPct val="100000"/>
              </a:lnSpc>
              <a:spcBef>
                <a:spcPts val="0"/>
              </a:spcBef>
              <a:spcAft>
                <a:spcPts val="0"/>
              </a:spcAft>
              <a:buClr>
                <a:schemeClr val="accent5"/>
              </a:buClr>
              <a:buSzPts val="600"/>
              <a:buFont typeface="Arial"/>
              <a:buNone/>
              <a:defRPr sz="600" b="0" i="0" u="none" strike="noStrike" cap="none">
                <a:solidFill>
                  <a:schemeClr val="accent5"/>
                </a:solidFill>
                <a:latin typeface="Montserrat" panose="00000500000000000000" pitchFamily="2" charset="0"/>
                <a:ea typeface="Montserrat" panose="00000500000000000000" pitchFamily="2" charset="0"/>
                <a:cs typeface="Arial"/>
                <a:sym typeface="Arial"/>
              </a:defRPr>
            </a:lvl1pPr>
            <a:lvl2pPr marR="0" lvl="1" algn="l" rtl="0">
              <a:lnSpc>
                <a:spcPct val="100000"/>
              </a:lnSpc>
              <a:spcBef>
                <a:spcPts val="0"/>
              </a:spcBef>
              <a:spcAft>
                <a:spcPts val="0"/>
              </a:spcAft>
              <a:buClr>
                <a:schemeClr val="accent5"/>
              </a:buClr>
              <a:buSzPts val="600"/>
              <a:buFont typeface="Arial"/>
              <a:buNone/>
              <a:defRPr sz="600" b="0" i="0" u="none" strike="noStrike" cap="none">
                <a:solidFill>
                  <a:schemeClr val="accent5"/>
                </a:solidFill>
                <a:latin typeface="Arial"/>
                <a:ea typeface="Arial"/>
                <a:cs typeface="Arial"/>
                <a:sym typeface="Arial"/>
              </a:defRPr>
            </a:lvl2pPr>
            <a:lvl3pPr marR="0" lvl="2" algn="l" rtl="0">
              <a:lnSpc>
                <a:spcPct val="100000"/>
              </a:lnSpc>
              <a:spcBef>
                <a:spcPts val="0"/>
              </a:spcBef>
              <a:spcAft>
                <a:spcPts val="0"/>
              </a:spcAft>
              <a:buClr>
                <a:schemeClr val="accent5"/>
              </a:buClr>
              <a:buSzPts val="600"/>
              <a:buFont typeface="Arial"/>
              <a:buNone/>
              <a:defRPr sz="600" b="0" i="0" u="none" strike="noStrike" cap="none">
                <a:solidFill>
                  <a:schemeClr val="accent5"/>
                </a:solidFill>
                <a:latin typeface="Arial"/>
                <a:ea typeface="Arial"/>
                <a:cs typeface="Arial"/>
                <a:sym typeface="Arial"/>
              </a:defRPr>
            </a:lvl3pPr>
            <a:lvl4pPr marR="0" lvl="3" algn="l" rtl="0">
              <a:lnSpc>
                <a:spcPct val="100000"/>
              </a:lnSpc>
              <a:spcBef>
                <a:spcPts val="0"/>
              </a:spcBef>
              <a:spcAft>
                <a:spcPts val="0"/>
              </a:spcAft>
              <a:buClr>
                <a:schemeClr val="accent5"/>
              </a:buClr>
              <a:buSzPts val="600"/>
              <a:buFont typeface="Arial"/>
              <a:buNone/>
              <a:defRPr sz="600" b="0" i="0" u="none" strike="noStrike" cap="none">
                <a:solidFill>
                  <a:schemeClr val="accent5"/>
                </a:solidFill>
                <a:latin typeface="Arial"/>
                <a:ea typeface="Arial"/>
                <a:cs typeface="Arial"/>
                <a:sym typeface="Arial"/>
              </a:defRPr>
            </a:lvl4pPr>
            <a:lvl5pPr marR="0" lvl="4" algn="l" rtl="0">
              <a:lnSpc>
                <a:spcPct val="100000"/>
              </a:lnSpc>
              <a:spcBef>
                <a:spcPts val="0"/>
              </a:spcBef>
              <a:spcAft>
                <a:spcPts val="0"/>
              </a:spcAft>
              <a:buClr>
                <a:schemeClr val="accent5"/>
              </a:buClr>
              <a:buSzPts val="600"/>
              <a:buFont typeface="Arial"/>
              <a:buNone/>
              <a:defRPr sz="600" b="0" i="0" u="none" strike="noStrike" cap="none">
                <a:solidFill>
                  <a:schemeClr val="accent5"/>
                </a:solidFill>
                <a:latin typeface="Arial"/>
                <a:ea typeface="Arial"/>
                <a:cs typeface="Arial"/>
                <a:sym typeface="Arial"/>
              </a:defRPr>
            </a:lvl5pPr>
            <a:lvl6pPr marR="0" lvl="5" algn="l" rtl="0">
              <a:lnSpc>
                <a:spcPct val="100000"/>
              </a:lnSpc>
              <a:spcBef>
                <a:spcPts val="0"/>
              </a:spcBef>
              <a:spcAft>
                <a:spcPts val="0"/>
              </a:spcAft>
              <a:buClr>
                <a:schemeClr val="accent5"/>
              </a:buClr>
              <a:buSzPts val="600"/>
              <a:buFont typeface="Arial"/>
              <a:buNone/>
              <a:defRPr sz="600" b="0" i="0" u="none" strike="noStrike" cap="none">
                <a:solidFill>
                  <a:schemeClr val="accent5"/>
                </a:solidFill>
                <a:latin typeface="Arial"/>
                <a:ea typeface="Arial"/>
                <a:cs typeface="Arial"/>
                <a:sym typeface="Arial"/>
              </a:defRPr>
            </a:lvl6pPr>
            <a:lvl7pPr marR="0" lvl="6" algn="l" rtl="0">
              <a:lnSpc>
                <a:spcPct val="100000"/>
              </a:lnSpc>
              <a:spcBef>
                <a:spcPts val="0"/>
              </a:spcBef>
              <a:spcAft>
                <a:spcPts val="0"/>
              </a:spcAft>
              <a:buClr>
                <a:schemeClr val="accent5"/>
              </a:buClr>
              <a:buSzPts val="600"/>
              <a:buFont typeface="Arial"/>
              <a:buNone/>
              <a:defRPr sz="600" b="0" i="0" u="none" strike="noStrike" cap="none">
                <a:solidFill>
                  <a:schemeClr val="accent5"/>
                </a:solidFill>
                <a:latin typeface="Arial"/>
                <a:ea typeface="Arial"/>
                <a:cs typeface="Arial"/>
                <a:sym typeface="Arial"/>
              </a:defRPr>
            </a:lvl7pPr>
            <a:lvl8pPr marR="0" lvl="7" algn="l" rtl="0">
              <a:lnSpc>
                <a:spcPct val="100000"/>
              </a:lnSpc>
              <a:spcBef>
                <a:spcPts val="0"/>
              </a:spcBef>
              <a:spcAft>
                <a:spcPts val="0"/>
              </a:spcAft>
              <a:buClr>
                <a:schemeClr val="accent5"/>
              </a:buClr>
              <a:buSzPts val="600"/>
              <a:buFont typeface="Arial"/>
              <a:buNone/>
              <a:defRPr sz="600" b="0" i="0" u="none" strike="noStrike" cap="none">
                <a:solidFill>
                  <a:schemeClr val="accent5"/>
                </a:solidFill>
                <a:latin typeface="Arial"/>
                <a:ea typeface="Arial"/>
                <a:cs typeface="Arial"/>
                <a:sym typeface="Arial"/>
              </a:defRPr>
            </a:lvl8pPr>
            <a:lvl9pPr marR="0" lvl="8" algn="l" rtl="0">
              <a:lnSpc>
                <a:spcPct val="100000"/>
              </a:lnSpc>
              <a:spcBef>
                <a:spcPts val="0"/>
              </a:spcBef>
              <a:spcAft>
                <a:spcPts val="0"/>
              </a:spcAft>
              <a:buClr>
                <a:schemeClr val="accent5"/>
              </a:buClr>
              <a:buSzPts val="600"/>
              <a:buFont typeface="Arial"/>
              <a:buNone/>
              <a:defRPr sz="600" b="0" i="0" u="none" strike="noStrike" cap="none">
                <a:solidFill>
                  <a:schemeClr val="accent5"/>
                </a:solidFill>
                <a:latin typeface="Arial"/>
                <a:ea typeface="Arial"/>
                <a:cs typeface="Arial"/>
                <a:sym typeface="Arial"/>
              </a:defRPr>
            </a:lvl9pPr>
          </a:lstStyle>
          <a:p>
            <a:r>
              <a:rPr lang="en-PH" dirty="0"/>
              <a:t>Source:  NielsenIQ Scantrack Grocery Multiples</a:t>
            </a:r>
          </a:p>
        </p:txBody>
      </p:sp>
      <p:sp>
        <p:nvSpPr>
          <p:cNvPr id="2" name="TextBox 1">
            <a:extLst>
              <a:ext uri="{FF2B5EF4-FFF2-40B4-BE49-F238E27FC236}">
                <a16:creationId xmlns:a16="http://schemas.microsoft.com/office/drawing/2014/main" id="{5015118C-152A-48D7-A8B5-3C6825450201}"/>
              </a:ext>
            </a:extLst>
          </p:cNvPr>
          <p:cNvSpPr txBox="1"/>
          <p:nvPr/>
        </p:nvSpPr>
        <p:spPr>
          <a:xfrm>
            <a:off x="5117021" y="4700194"/>
            <a:ext cx="3488455" cy="369332"/>
          </a:xfrm>
          <a:prstGeom prst="rect">
            <a:avLst/>
          </a:prstGeom>
          <a:noFill/>
        </p:spPr>
        <p:txBody>
          <a:bodyPr wrap="none" rtlCol="0">
            <a:spAutoFit/>
          </a:bodyPr>
          <a:lstStyle/>
          <a:p>
            <a:pPr algn="r"/>
            <a:r>
              <a:rPr lang="en-GB" sz="600" dirty="0">
                <a:latin typeface="Montserrat" panose="00000500000000000000" pitchFamily="2" charset="0"/>
              </a:rPr>
              <a:t>~Health, Beauty, Toiletries &amp; Baby</a:t>
            </a:r>
          </a:p>
          <a:p>
            <a:pPr algn="r"/>
            <a:r>
              <a:rPr lang="en-GB" sz="600" dirty="0">
                <a:latin typeface="Montserrat" panose="00000500000000000000" pitchFamily="2" charset="0"/>
              </a:rPr>
              <a:t>*Confectionery, Crisps &amp; Snacks, Nuts &amp; Seeds</a:t>
            </a:r>
          </a:p>
          <a:p>
            <a:pPr algn="r"/>
            <a:r>
              <a:rPr lang="en-GB" sz="600" dirty="0">
                <a:latin typeface="Montserrat" panose="00000500000000000000" pitchFamily="2" charset="0"/>
              </a:rPr>
              <a:t>#Clothing, Entertainment, Electrical, Home, Sports &amp; Leisure, Seasonal, Stationery, Toys</a:t>
            </a:r>
          </a:p>
        </p:txBody>
      </p:sp>
      <p:sp>
        <p:nvSpPr>
          <p:cNvPr id="1592" name="Google Shape;1592;p116"/>
          <p:cNvSpPr txBox="1">
            <a:spLocks noGrp="1"/>
          </p:cNvSpPr>
          <p:nvPr>
            <p:ph type="title"/>
          </p:nvPr>
        </p:nvSpPr>
        <p:spPr>
          <a:xfrm>
            <a:off x="431446" y="210866"/>
            <a:ext cx="8609187" cy="720858"/>
          </a:xfrm>
          <a:prstGeom prst="rect">
            <a:avLst/>
          </a:prstGeom>
        </p:spPr>
        <p:txBody>
          <a:bodyPr spcFirstLastPara="1" wrap="square" lIns="0" tIns="91425" rIns="0" bIns="91425" anchor="t" anchorCtr="0">
            <a:noAutofit/>
          </a:bodyPr>
          <a:lstStyle/>
          <a:p>
            <a:pPr marL="0" lvl="0" indent="0" algn="l" rtl="0">
              <a:spcBef>
                <a:spcPts val="0"/>
              </a:spcBef>
              <a:spcAft>
                <a:spcPts val="0"/>
              </a:spcAft>
              <a:buNone/>
            </a:pPr>
            <a:r>
              <a:rPr lang="en-GB" dirty="0"/>
              <a:t>Some categories did see spend improve on last month</a:t>
            </a:r>
            <a:endParaRPr dirty="0">
              <a:latin typeface="Montserrat" panose="00000500000000000000" pitchFamily="2" charset="0"/>
            </a:endParaRPr>
          </a:p>
        </p:txBody>
      </p:sp>
    </p:spTree>
    <p:extLst>
      <p:ext uri="{BB962C8B-B14F-4D97-AF65-F5344CB8AC3E}">
        <p14:creationId xmlns:p14="http://schemas.microsoft.com/office/powerpoint/2010/main" val="97978183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714"/>
        <p:cNvGrpSpPr/>
        <p:nvPr/>
      </p:nvGrpSpPr>
      <p:grpSpPr>
        <a:xfrm>
          <a:off x="0" y="0"/>
          <a:ext cx="0" cy="0"/>
          <a:chOff x="0" y="0"/>
          <a:chExt cx="0" cy="0"/>
        </a:xfrm>
      </p:grpSpPr>
      <p:sp>
        <p:nvSpPr>
          <p:cNvPr id="715" name="Google Shape;715;p47"/>
          <p:cNvSpPr txBox="1">
            <a:spLocks noGrp="1"/>
          </p:cNvSpPr>
          <p:nvPr>
            <p:ph type="title"/>
          </p:nvPr>
        </p:nvSpPr>
        <p:spPr>
          <a:xfrm>
            <a:off x="0" y="352826"/>
            <a:ext cx="9144000" cy="619124"/>
          </a:xfrm>
          <a:prstGeom prst="rect">
            <a:avLst/>
          </a:prstGeom>
          <a:noFill/>
          <a:ln>
            <a:noFill/>
          </a:ln>
        </p:spPr>
        <p:txBody>
          <a:bodyPr spcFirstLastPara="1" wrap="square" lIns="91425" tIns="0" rIns="91425" bIns="0" anchor="b" anchorCtr="0">
            <a:noAutofit/>
          </a:bodyPr>
          <a:lstStyle/>
          <a:p>
            <a:pPr marL="0" lvl="0" indent="0" algn="l" rtl="0">
              <a:spcBef>
                <a:spcPts val="0"/>
              </a:spcBef>
              <a:spcAft>
                <a:spcPts val="0"/>
              </a:spcAft>
              <a:buClr>
                <a:schemeClr val="dk2"/>
              </a:buClr>
              <a:buSzPts val="3000"/>
              <a:buFont typeface="Arial"/>
              <a:buNone/>
            </a:pPr>
            <a:r>
              <a:rPr lang="en-GB" sz="1600" dirty="0">
                <a:latin typeface="Montserrat" panose="00000500000000000000" pitchFamily="2" charset="0"/>
              </a:rPr>
              <a:t>Confectionery growths were distorted by the timing of Easter, which highlights the impact events can have on category sales …</a:t>
            </a:r>
            <a:endParaRPr sz="1600" dirty="0">
              <a:latin typeface="Montserrat" panose="00000500000000000000" pitchFamily="2" charset="0"/>
            </a:endParaRPr>
          </a:p>
        </p:txBody>
      </p:sp>
      <p:sp>
        <p:nvSpPr>
          <p:cNvPr id="716" name="Google Shape;716;p47"/>
          <p:cNvSpPr/>
          <p:nvPr/>
        </p:nvSpPr>
        <p:spPr>
          <a:xfrm>
            <a:off x="359773" y="1531008"/>
            <a:ext cx="2103168" cy="2418900"/>
          </a:xfrm>
          <a:prstGeom prst="rect">
            <a:avLst/>
          </a:prstGeom>
          <a:solidFill>
            <a:srgbClr val="D9D9D9"/>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350"/>
              <a:buFont typeface="Arial"/>
              <a:buNone/>
            </a:pPr>
            <a:endParaRPr sz="900" i="0" u="none" strike="noStrike" cap="none" dirty="0">
              <a:solidFill>
                <a:srgbClr val="009DD9"/>
              </a:solidFill>
              <a:latin typeface="Montserrat" panose="00000500000000000000" pitchFamily="2" charset="0"/>
              <a:ea typeface="Montserrat"/>
              <a:cs typeface="Montserrat"/>
              <a:sym typeface="Montserrat"/>
            </a:endParaRPr>
          </a:p>
          <a:p>
            <a:pPr marL="0" marR="0" lvl="0" indent="0" algn="l" rtl="0">
              <a:lnSpc>
                <a:spcPct val="100000"/>
              </a:lnSpc>
              <a:spcBef>
                <a:spcPts val="0"/>
              </a:spcBef>
              <a:spcAft>
                <a:spcPts val="0"/>
              </a:spcAft>
              <a:buClr>
                <a:srgbClr val="000000"/>
              </a:buClr>
              <a:buSzPts val="1350"/>
              <a:buFont typeface="Arial"/>
              <a:buNone/>
            </a:pPr>
            <a:endParaRPr sz="900" i="0" u="none" strike="noStrike" cap="none" dirty="0">
              <a:solidFill>
                <a:srgbClr val="009DD9"/>
              </a:solidFill>
              <a:latin typeface="Montserrat" panose="00000500000000000000" pitchFamily="2" charset="0"/>
              <a:ea typeface="Montserrat"/>
              <a:cs typeface="Montserrat"/>
              <a:sym typeface="Montserrat"/>
            </a:endParaRPr>
          </a:p>
          <a:p>
            <a:pPr marL="0" marR="0" lvl="0" indent="0" algn="l" rtl="0">
              <a:lnSpc>
                <a:spcPct val="100000"/>
              </a:lnSpc>
              <a:spcBef>
                <a:spcPts val="0"/>
              </a:spcBef>
              <a:spcAft>
                <a:spcPts val="0"/>
              </a:spcAft>
              <a:buClr>
                <a:srgbClr val="000000"/>
              </a:buClr>
              <a:buSzPts val="1350"/>
              <a:buFont typeface="Arial"/>
              <a:buNone/>
            </a:pPr>
            <a:endParaRPr sz="900" i="0" u="none" strike="noStrike" cap="none" dirty="0">
              <a:solidFill>
                <a:srgbClr val="009DD9"/>
              </a:solidFill>
              <a:latin typeface="Montserrat" panose="00000500000000000000" pitchFamily="2" charset="0"/>
              <a:ea typeface="Montserrat"/>
              <a:cs typeface="Montserrat"/>
              <a:sym typeface="Montserrat"/>
            </a:endParaRPr>
          </a:p>
          <a:p>
            <a:pPr>
              <a:buSzPts val="1350"/>
            </a:pPr>
            <a:endParaRPr lang="en-GB" sz="900" dirty="0">
              <a:solidFill>
                <a:schemeClr val="tx1"/>
              </a:solidFill>
              <a:latin typeface="Montserrat" panose="00000500000000000000" pitchFamily="2" charset="0"/>
              <a:ea typeface="Montserrat"/>
              <a:cs typeface="Montserrat"/>
              <a:sym typeface="Montserrat"/>
            </a:endParaRPr>
          </a:p>
          <a:p>
            <a:pPr>
              <a:buSzPts val="1350"/>
            </a:pPr>
            <a:r>
              <a:rPr lang="en-GB" sz="900" dirty="0">
                <a:solidFill>
                  <a:schemeClr val="tx1"/>
                </a:solidFill>
                <a:latin typeface="Montserrat" panose="00000500000000000000" pitchFamily="2" charset="0"/>
                <a:ea typeface="Montserrat"/>
                <a:cs typeface="Montserrat"/>
                <a:sym typeface="Montserrat"/>
              </a:rPr>
              <a:t>Re-usable shopping bags +30%</a:t>
            </a:r>
          </a:p>
          <a:p>
            <a:pPr>
              <a:buSzPts val="1350"/>
            </a:pPr>
            <a:r>
              <a:rPr lang="en-GB" sz="900" dirty="0">
                <a:solidFill>
                  <a:schemeClr val="tx1"/>
                </a:solidFill>
                <a:latin typeface="Montserrat" panose="00000500000000000000" pitchFamily="2" charset="0"/>
                <a:ea typeface="Montserrat"/>
                <a:cs typeface="Montserrat"/>
                <a:sym typeface="Montserrat"/>
              </a:rPr>
              <a:t>Sandwiches +21%</a:t>
            </a:r>
          </a:p>
          <a:p>
            <a:pPr>
              <a:buSzPts val="1350"/>
            </a:pPr>
            <a:r>
              <a:rPr lang="en-GB" sz="900" dirty="0">
                <a:solidFill>
                  <a:schemeClr val="tx1"/>
                </a:solidFill>
                <a:latin typeface="Montserrat" panose="00000500000000000000" pitchFamily="2" charset="0"/>
                <a:ea typeface="Montserrat"/>
                <a:cs typeface="Montserrat"/>
                <a:sym typeface="Montserrat"/>
              </a:rPr>
              <a:t>Dry Noodles +18%</a:t>
            </a:r>
          </a:p>
          <a:p>
            <a:pPr>
              <a:buSzPts val="1350"/>
            </a:pPr>
            <a:r>
              <a:rPr lang="en-GB" sz="900" dirty="0">
                <a:solidFill>
                  <a:schemeClr val="tx1"/>
                </a:solidFill>
                <a:latin typeface="Montserrat" panose="00000500000000000000" pitchFamily="2" charset="0"/>
                <a:ea typeface="Montserrat"/>
                <a:cs typeface="Montserrat"/>
                <a:sym typeface="Montserrat"/>
              </a:rPr>
              <a:t>Dry Pasta +16%</a:t>
            </a:r>
          </a:p>
          <a:p>
            <a:pPr>
              <a:buSzPts val="1350"/>
            </a:pPr>
            <a:r>
              <a:rPr lang="en-GB" sz="900" dirty="0">
                <a:solidFill>
                  <a:schemeClr val="tx1"/>
                </a:solidFill>
                <a:latin typeface="Montserrat" panose="00000500000000000000" pitchFamily="2" charset="0"/>
                <a:ea typeface="Montserrat"/>
                <a:cs typeface="Montserrat"/>
                <a:sym typeface="Montserrat"/>
              </a:rPr>
              <a:t>Pot Snacks +13%</a:t>
            </a:r>
          </a:p>
          <a:p>
            <a:pPr>
              <a:buSzPts val="1350"/>
            </a:pPr>
            <a:r>
              <a:rPr lang="en-GB" sz="900" dirty="0">
                <a:solidFill>
                  <a:schemeClr val="tx1"/>
                </a:solidFill>
                <a:latin typeface="Montserrat" panose="00000500000000000000" pitchFamily="2" charset="0"/>
                <a:ea typeface="Montserrat"/>
                <a:cs typeface="Montserrat"/>
                <a:sym typeface="Montserrat"/>
              </a:rPr>
              <a:t>Chilled Soup +11%</a:t>
            </a:r>
          </a:p>
          <a:p>
            <a:pPr>
              <a:buSzPts val="1350"/>
            </a:pPr>
            <a:r>
              <a:rPr lang="en-GB" sz="900" dirty="0">
                <a:solidFill>
                  <a:schemeClr val="tx1"/>
                </a:solidFill>
                <a:latin typeface="Montserrat" panose="00000500000000000000" pitchFamily="2" charset="0"/>
                <a:ea typeface="Montserrat"/>
                <a:cs typeface="Montserrat"/>
                <a:sym typeface="Montserrat"/>
              </a:rPr>
              <a:t>Mineral Water +11%	</a:t>
            </a:r>
          </a:p>
          <a:p>
            <a:pPr>
              <a:buSzPts val="1350"/>
            </a:pPr>
            <a:r>
              <a:rPr lang="en-GB" sz="900" dirty="0">
                <a:solidFill>
                  <a:schemeClr val="tx1"/>
                </a:solidFill>
                <a:latin typeface="Montserrat" panose="00000500000000000000" pitchFamily="2" charset="0"/>
                <a:ea typeface="Montserrat"/>
                <a:cs typeface="Montserrat"/>
                <a:sym typeface="Montserrat"/>
              </a:rPr>
              <a:t>Sushi +10%</a:t>
            </a:r>
          </a:p>
          <a:p>
            <a:pPr>
              <a:buSzPts val="1350"/>
            </a:pPr>
            <a:r>
              <a:rPr lang="en-GB" sz="900" dirty="0">
                <a:solidFill>
                  <a:schemeClr val="tx1"/>
                </a:solidFill>
                <a:latin typeface="Montserrat" panose="00000500000000000000" pitchFamily="2" charset="0"/>
                <a:ea typeface="Montserrat"/>
                <a:cs typeface="Montserrat"/>
                <a:sym typeface="Montserrat"/>
              </a:rPr>
              <a:t>Sports &amp; Energy Drinks +10%</a:t>
            </a:r>
          </a:p>
          <a:p>
            <a:pPr>
              <a:buSzPts val="1350"/>
            </a:pPr>
            <a:r>
              <a:rPr lang="en-GB" sz="900" dirty="0">
                <a:solidFill>
                  <a:schemeClr val="tx1"/>
                </a:solidFill>
                <a:latin typeface="Montserrat" panose="00000500000000000000" pitchFamily="2" charset="0"/>
                <a:ea typeface="Montserrat"/>
                <a:cs typeface="Montserrat"/>
                <a:sym typeface="Montserrat"/>
              </a:rPr>
              <a:t>Ambient Soup +8%</a:t>
            </a:r>
          </a:p>
        </p:txBody>
      </p:sp>
      <p:sp>
        <p:nvSpPr>
          <p:cNvPr id="717" name="Google Shape;717;p47"/>
          <p:cNvSpPr/>
          <p:nvPr/>
        </p:nvSpPr>
        <p:spPr>
          <a:xfrm>
            <a:off x="2546716" y="1515568"/>
            <a:ext cx="2000100" cy="2418900"/>
          </a:xfrm>
          <a:prstGeom prst="rect">
            <a:avLst/>
          </a:prstGeom>
          <a:solidFill>
            <a:srgbClr val="D9D9D9"/>
          </a:solidFill>
          <a:ln>
            <a:noFill/>
          </a:ln>
        </p:spPr>
        <p:txBody>
          <a:bodyPr spcFirstLastPara="1" wrap="square" lIns="91425" tIns="45700" rIns="91425" bIns="45700" anchor="ctr" anchorCtr="0">
            <a:noAutofit/>
          </a:bodyPr>
          <a:lstStyle/>
          <a:p>
            <a:pPr lvl="0">
              <a:buClr>
                <a:srgbClr val="009DD9"/>
              </a:buClr>
              <a:buSzPts val="1350"/>
            </a:pPr>
            <a:endParaRPr lang="en-GB" sz="900" dirty="0">
              <a:solidFill>
                <a:schemeClr val="dk1"/>
              </a:solidFill>
              <a:latin typeface="Montserrat" panose="00000500000000000000" pitchFamily="2" charset="0"/>
              <a:ea typeface="Montserrat"/>
              <a:cs typeface="Montserrat"/>
              <a:sym typeface="Montserrat"/>
            </a:endParaRPr>
          </a:p>
          <a:p>
            <a:pPr lvl="0">
              <a:buClr>
                <a:srgbClr val="009DD9"/>
              </a:buClr>
              <a:buSzPts val="1350"/>
            </a:pPr>
            <a:endParaRPr lang="en-GB" sz="900" dirty="0">
              <a:solidFill>
                <a:schemeClr val="dk1"/>
              </a:solidFill>
              <a:latin typeface="Montserrat" panose="00000500000000000000" pitchFamily="2" charset="0"/>
              <a:ea typeface="Montserrat"/>
              <a:cs typeface="Montserrat"/>
              <a:sym typeface="Montserrat"/>
            </a:endParaRPr>
          </a:p>
          <a:p>
            <a:pPr lvl="0">
              <a:buClr>
                <a:srgbClr val="009DD9"/>
              </a:buClr>
              <a:buSzPts val="1350"/>
            </a:pPr>
            <a:endParaRPr lang="en-GB" sz="900" dirty="0">
              <a:solidFill>
                <a:schemeClr val="dk1"/>
              </a:solidFill>
              <a:latin typeface="Montserrat" panose="00000500000000000000" pitchFamily="2" charset="0"/>
              <a:ea typeface="Montserrat"/>
              <a:cs typeface="Montserrat"/>
              <a:sym typeface="Montserrat"/>
            </a:endParaRPr>
          </a:p>
          <a:p>
            <a:pPr lvl="0">
              <a:buClr>
                <a:srgbClr val="009DD9"/>
              </a:buClr>
              <a:buSzPts val="1350"/>
            </a:pPr>
            <a:endParaRPr lang="en-GB" sz="900" dirty="0">
              <a:solidFill>
                <a:schemeClr val="dk1"/>
              </a:solidFill>
              <a:latin typeface="Montserrat" panose="00000500000000000000" pitchFamily="2" charset="0"/>
              <a:ea typeface="Montserrat"/>
              <a:cs typeface="Montserrat"/>
              <a:sym typeface="Montserrat"/>
            </a:endParaRPr>
          </a:p>
          <a:p>
            <a:pPr lvl="0">
              <a:buClr>
                <a:srgbClr val="009DD9"/>
              </a:buClr>
              <a:buSzPts val="1350"/>
            </a:pPr>
            <a:endParaRPr lang="en-GB" sz="900" dirty="0">
              <a:solidFill>
                <a:schemeClr val="dk1"/>
              </a:solidFill>
              <a:latin typeface="Montserrat" panose="00000500000000000000" pitchFamily="2" charset="0"/>
              <a:ea typeface="Montserrat"/>
              <a:cs typeface="Montserrat"/>
              <a:sym typeface="Montserrat"/>
            </a:endParaRPr>
          </a:p>
          <a:p>
            <a:pPr>
              <a:buClr>
                <a:srgbClr val="009DD9"/>
              </a:buClr>
              <a:buSzPts val="1350"/>
            </a:pPr>
            <a:r>
              <a:rPr lang="en-GB" sz="900" dirty="0">
                <a:solidFill>
                  <a:schemeClr val="dk1"/>
                </a:solidFill>
                <a:latin typeface="Montserrat" panose="00000500000000000000" pitchFamily="2" charset="0"/>
                <a:ea typeface="Montserrat"/>
                <a:cs typeface="Montserrat"/>
                <a:sym typeface="Montserrat"/>
              </a:rPr>
              <a:t>Throatcare +110%</a:t>
            </a:r>
          </a:p>
          <a:p>
            <a:pPr>
              <a:buClr>
                <a:srgbClr val="009DD9"/>
              </a:buClr>
              <a:buSzPts val="1350"/>
            </a:pPr>
            <a:r>
              <a:rPr lang="en-GB" sz="900" dirty="0">
                <a:solidFill>
                  <a:schemeClr val="dk1"/>
                </a:solidFill>
                <a:latin typeface="Montserrat" panose="00000500000000000000" pitchFamily="2" charset="0"/>
                <a:ea typeface="Montserrat"/>
                <a:cs typeface="Montserrat"/>
                <a:sym typeface="Montserrat"/>
              </a:rPr>
              <a:t>Cough, Cold &amp; Flu +94%</a:t>
            </a:r>
          </a:p>
          <a:p>
            <a:pPr>
              <a:buClr>
                <a:srgbClr val="009DD9"/>
              </a:buClr>
              <a:buSzPts val="1350"/>
            </a:pPr>
            <a:r>
              <a:rPr lang="en-GB" sz="900" dirty="0">
                <a:solidFill>
                  <a:schemeClr val="dk1"/>
                </a:solidFill>
                <a:latin typeface="Montserrat" panose="00000500000000000000" pitchFamily="2" charset="0"/>
                <a:ea typeface="Montserrat"/>
                <a:cs typeface="Montserrat"/>
                <a:sym typeface="Montserrat"/>
              </a:rPr>
              <a:t>Children’s Medicine +75%</a:t>
            </a:r>
          </a:p>
          <a:p>
            <a:pPr>
              <a:buClr>
                <a:srgbClr val="009DD9"/>
              </a:buClr>
              <a:buSzPts val="1350"/>
            </a:pPr>
            <a:r>
              <a:rPr lang="en-GB" sz="900" dirty="0">
                <a:solidFill>
                  <a:schemeClr val="dk1"/>
                </a:solidFill>
                <a:latin typeface="Montserrat" panose="00000500000000000000" pitchFamily="2" charset="0"/>
                <a:ea typeface="Montserrat"/>
                <a:cs typeface="Montserrat"/>
                <a:sym typeface="Montserrat"/>
              </a:rPr>
              <a:t>Suncare +29%</a:t>
            </a:r>
          </a:p>
          <a:p>
            <a:pPr>
              <a:buClr>
                <a:srgbClr val="009DD9"/>
              </a:buClr>
              <a:buSzPts val="1350"/>
            </a:pPr>
            <a:r>
              <a:rPr lang="en-GB" sz="900" dirty="0">
                <a:solidFill>
                  <a:schemeClr val="dk1"/>
                </a:solidFill>
                <a:latin typeface="Montserrat" panose="00000500000000000000" pitchFamily="2" charset="0"/>
                <a:ea typeface="Montserrat"/>
                <a:cs typeface="Montserrat"/>
                <a:sym typeface="Montserrat"/>
              </a:rPr>
              <a:t>Glasses &amp; Lenses +18%</a:t>
            </a:r>
          </a:p>
          <a:p>
            <a:pPr>
              <a:buClr>
                <a:srgbClr val="009DD9"/>
              </a:buClr>
              <a:buSzPts val="1350"/>
            </a:pPr>
            <a:r>
              <a:rPr lang="en-GB" sz="900" dirty="0">
                <a:solidFill>
                  <a:schemeClr val="dk1"/>
                </a:solidFill>
                <a:latin typeface="Montserrat" panose="00000500000000000000" pitchFamily="2" charset="0"/>
                <a:ea typeface="Montserrat"/>
                <a:cs typeface="Montserrat"/>
                <a:sym typeface="Montserrat"/>
              </a:rPr>
              <a:t>Baby Milk +18%</a:t>
            </a:r>
          </a:p>
          <a:p>
            <a:pPr>
              <a:buClr>
                <a:srgbClr val="009DD9"/>
              </a:buClr>
              <a:buSzPts val="1350"/>
            </a:pPr>
            <a:r>
              <a:rPr lang="en-GB" sz="900" dirty="0">
                <a:solidFill>
                  <a:schemeClr val="dk1"/>
                </a:solidFill>
                <a:latin typeface="Montserrat" panose="00000500000000000000" pitchFamily="2" charset="0"/>
                <a:ea typeface="Montserrat"/>
                <a:cs typeface="Montserrat"/>
                <a:sym typeface="Montserrat"/>
              </a:rPr>
              <a:t>Deodorants/Body Spray +16%</a:t>
            </a:r>
          </a:p>
          <a:p>
            <a:pPr>
              <a:buClr>
                <a:srgbClr val="009DD9"/>
              </a:buClr>
              <a:buSzPts val="1350"/>
            </a:pPr>
            <a:r>
              <a:rPr lang="en-GB" sz="900" dirty="0">
                <a:solidFill>
                  <a:schemeClr val="dk1"/>
                </a:solidFill>
                <a:latin typeface="Montserrat" panose="00000500000000000000" pitchFamily="2" charset="0"/>
                <a:ea typeface="Montserrat"/>
                <a:cs typeface="Montserrat"/>
                <a:sym typeface="Montserrat"/>
              </a:rPr>
              <a:t>Treatment Oral +16%</a:t>
            </a:r>
          </a:p>
          <a:p>
            <a:pPr>
              <a:buClr>
                <a:srgbClr val="009DD9"/>
              </a:buClr>
              <a:buSzPts val="1350"/>
            </a:pPr>
            <a:r>
              <a:rPr lang="en-GB" sz="900" dirty="0">
                <a:solidFill>
                  <a:schemeClr val="dk1"/>
                </a:solidFill>
                <a:latin typeface="Montserrat" panose="00000500000000000000" pitchFamily="2" charset="0"/>
                <a:ea typeface="Montserrat"/>
                <a:cs typeface="Montserrat"/>
                <a:sym typeface="Montserrat"/>
              </a:rPr>
              <a:t>Baby Food +14%</a:t>
            </a:r>
          </a:p>
          <a:p>
            <a:pPr>
              <a:buClr>
                <a:srgbClr val="009DD9"/>
              </a:buClr>
              <a:buSzPts val="1350"/>
            </a:pPr>
            <a:r>
              <a:rPr lang="en-GB" sz="900" dirty="0">
                <a:solidFill>
                  <a:schemeClr val="dk1"/>
                </a:solidFill>
                <a:latin typeface="Montserrat" panose="00000500000000000000" pitchFamily="2" charset="0"/>
                <a:ea typeface="Montserrat"/>
                <a:cs typeface="Montserrat"/>
                <a:sym typeface="Montserrat"/>
              </a:rPr>
              <a:t>Anti Smoking +13%</a:t>
            </a:r>
          </a:p>
          <a:p>
            <a:pPr>
              <a:buClr>
                <a:srgbClr val="009DD9"/>
              </a:buClr>
              <a:buSzPts val="1350"/>
            </a:pPr>
            <a:r>
              <a:rPr lang="en-GB" sz="900" dirty="0">
                <a:solidFill>
                  <a:schemeClr val="dk1"/>
                </a:solidFill>
                <a:latin typeface="Montserrat" panose="00000500000000000000" pitchFamily="2" charset="0"/>
                <a:ea typeface="Montserrat"/>
                <a:cs typeface="Montserrat"/>
                <a:sym typeface="Montserrat"/>
              </a:rPr>
              <a:t>Incontinence +13%</a:t>
            </a:r>
          </a:p>
          <a:p>
            <a:pPr>
              <a:buClr>
                <a:srgbClr val="009DD9"/>
              </a:buClr>
              <a:buSzPts val="1350"/>
            </a:pPr>
            <a:r>
              <a:rPr lang="en-GB" sz="900" dirty="0">
                <a:solidFill>
                  <a:schemeClr val="dk1"/>
                </a:solidFill>
                <a:latin typeface="Montserrat" panose="00000500000000000000" pitchFamily="2" charset="0"/>
                <a:ea typeface="Montserrat"/>
                <a:cs typeface="Montserrat"/>
                <a:sym typeface="Montserrat"/>
              </a:rPr>
              <a:t>Family Planning +12%</a:t>
            </a:r>
          </a:p>
        </p:txBody>
      </p:sp>
      <p:sp>
        <p:nvSpPr>
          <p:cNvPr id="718" name="Google Shape;718;p47"/>
          <p:cNvSpPr/>
          <p:nvPr/>
        </p:nvSpPr>
        <p:spPr>
          <a:xfrm>
            <a:off x="6725672" y="1531008"/>
            <a:ext cx="2000100" cy="2418900"/>
          </a:xfrm>
          <a:prstGeom prst="rect">
            <a:avLst/>
          </a:prstGeom>
          <a:solidFill>
            <a:srgbClr val="D8D8D8"/>
          </a:solidFill>
          <a:ln>
            <a:noFill/>
          </a:ln>
        </p:spPr>
        <p:txBody>
          <a:bodyPr spcFirstLastPara="1" wrap="square" lIns="91425" tIns="45700" rIns="91425" bIns="45700" anchor="ctr" anchorCtr="0">
            <a:noAutofit/>
          </a:bodyPr>
          <a:lstStyle/>
          <a:p>
            <a:pPr>
              <a:buClr>
                <a:srgbClr val="009DD9"/>
              </a:buClr>
              <a:buSzPts val="1350"/>
            </a:pPr>
            <a:endParaRPr lang="en-GB" sz="900" dirty="0">
              <a:latin typeface="Montserrat" panose="00000500000000000000" pitchFamily="2" charset="0"/>
            </a:endParaRPr>
          </a:p>
          <a:p>
            <a:pPr>
              <a:buClr>
                <a:srgbClr val="009DD9"/>
              </a:buClr>
              <a:buSzPts val="1350"/>
            </a:pPr>
            <a:endParaRPr lang="en-GB" sz="900" dirty="0">
              <a:latin typeface="Montserrat" panose="00000500000000000000" pitchFamily="2" charset="0"/>
            </a:endParaRPr>
          </a:p>
          <a:p>
            <a:pPr>
              <a:buClr>
                <a:srgbClr val="009DD9"/>
              </a:buClr>
              <a:buSzPts val="1350"/>
            </a:pPr>
            <a:endParaRPr lang="en-GB" sz="900" dirty="0">
              <a:latin typeface="Montserrat" panose="00000500000000000000" pitchFamily="2" charset="0"/>
            </a:endParaRPr>
          </a:p>
          <a:p>
            <a:pPr>
              <a:buClr>
                <a:srgbClr val="009DD9"/>
              </a:buClr>
              <a:buSzPts val="1350"/>
            </a:pPr>
            <a:endParaRPr lang="en-GB" sz="900" dirty="0">
              <a:latin typeface="Montserrat" panose="00000500000000000000" pitchFamily="2" charset="0"/>
            </a:endParaRPr>
          </a:p>
          <a:p>
            <a:pPr>
              <a:buClr>
                <a:srgbClr val="009DD9"/>
              </a:buClr>
              <a:buSzPts val="1350"/>
            </a:pPr>
            <a:endParaRPr lang="en-GB" sz="900" dirty="0">
              <a:latin typeface="Montserrat" panose="00000500000000000000" pitchFamily="2" charset="0"/>
            </a:endParaRPr>
          </a:p>
          <a:p>
            <a:pPr>
              <a:buClr>
                <a:srgbClr val="009DD9"/>
              </a:buClr>
              <a:buSzPts val="1350"/>
            </a:pPr>
            <a:endParaRPr lang="en-GB" sz="900" dirty="0">
              <a:latin typeface="Montserrat" panose="00000500000000000000" pitchFamily="2" charset="0"/>
            </a:endParaRPr>
          </a:p>
          <a:p>
            <a:pPr>
              <a:buClr>
                <a:srgbClr val="009DD9"/>
              </a:buClr>
              <a:buSzPts val="1350"/>
            </a:pPr>
            <a:endParaRPr lang="en-GB" sz="900" dirty="0">
              <a:latin typeface="Montserrat" panose="00000500000000000000" pitchFamily="2" charset="0"/>
            </a:endParaRPr>
          </a:p>
          <a:p>
            <a:pPr>
              <a:buClr>
                <a:srgbClr val="009DD9"/>
              </a:buClr>
              <a:buSzPts val="1350"/>
            </a:pPr>
            <a:endParaRPr lang="en-GB" sz="900" dirty="0">
              <a:solidFill>
                <a:schemeClr val="dk1"/>
              </a:solidFill>
              <a:latin typeface="Montserrat" panose="00000500000000000000" pitchFamily="2" charset="0"/>
              <a:ea typeface="Montserrat"/>
              <a:cs typeface="Montserrat"/>
              <a:sym typeface="Montserrat"/>
            </a:endParaRPr>
          </a:p>
          <a:p>
            <a:pPr>
              <a:buClr>
                <a:srgbClr val="009DD9"/>
              </a:buClr>
              <a:buSzPts val="1350"/>
            </a:pPr>
            <a:endParaRPr lang="en-GB" sz="900" dirty="0">
              <a:solidFill>
                <a:schemeClr val="dk1"/>
              </a:solidFill>
              <a:latin typeface="Montserrat" panose="00000500000000000000" pitchFamily="2" charset="0"/>
              <a:ea typeface="Montserrat"/>
              <a:cs typeface="Montserrat"/>
              <a:sym typeface="Montserrat"/>
            </a:endParaRPr>
          </a:p>
          <a:p>
            <a:pPr>
              <a:buClr>
                <a:srgbClr val="009DD9"/>
              </a:buClr>
              <a:buSzPts val="1350"/>
            </a:pPr>
            <a:r>
              <a:rPr lang="en-GB" sz="900" dirty="0">
                <a:solidFill>
                  <a:schemeClr val="dk1"/>
                </a:solidFill>
                <a:latin typeface="Montserrat" panose="00000500000000000000" pitchFamily="2" charset="0"/>
                <a:ea typeface="Montserrat"/>
                <a:cs typeface="Montserrat"/>
                <a:sym typeface="Montserrat"/>
              </a:rPr>
              <a:t>Easter Eggs +96%</a:t>
            </a:r>
          </a:p>
          <a:p>
            <a:pPr>
              <a:buClr>
                <a:srgbClr val="009DD9"/>
              </a:buClr>
              <a:buSzPts val="1350"/>
            </a:pPr>
            <a:r>
              <a:rPr lang="en-GB" sz="900" dirty="0">
                <a:solidFill>
                  <a:schemeClr val="dk1"/>
                </a:solidFill>
                <a:latin typeface="Montserrat" panose="00000500000000000000" pitchFamily="2" charset="0"/>
                <a:ea typeface="Montserrat"/>
                <a:cs typeface="Montserrat"/>
                <a:sym typeface="Montserrat"/>
              </a:rPr>
              <a:t>Chocolate Novelties +81%</a:t>
            </a:r>
          </a:p>
          <a:p>
            <a:pPr>
              <a:buClr>
                <a:srgbClr val="009DD9"/>
              </a:buClr>
              <a:buSzPts val="1350"/>
            </a:pPr>
            <a:r>
              <a:rPr lang="en-GB" sz="900" dirty="0">
                <a:solidFill>
                  <a:schemeClr val="dk1"/>
                </a:solidFill>
                <a:latin typeface="Montserrat" panose="00000500000000000000" pitchFamily="2" charset="0"/>
                <a:ea typeface="Montserrat"/>
                <a:cs typeface="Montserrat"/>
                <a:sym typeface="Montserrat"/>
              </a:rPr>
              <a:t>Hot Cross Buns (Plant) </a:t>
            </a:r>
            <a:r>
              <a:rPr lang="en-GB" sz="900" dirty="0">
                <a:latin typeface="Montserrat" panose="00000500000000000000" pitchFamily="2" charset="0"/>
              </a:rPr>
              <a:t>+62%</a:t>
            </a:r>
          </a:p>
          <a:p>
            <a:pPr>
              <a:buClr>
                <a:srgbClr val="009DD9"/>
              </a:buClr>
              <a:buSzPts val="1350"/>
            </a:pPr>
            <a:r>
              <a:rPr lang="en-GB" sz="900" dirty="0">
                <a:latin typeface="Montserrat" panose="00000500000000000000" pitchFamily="2" charset="0"/>
              </a:rPr>
              <a:t>Chocolate Tins, Tubes &amp; Cartons +29%</a:t>
            </a:r>
          </a:p>
          <a:p>
            <a:pPr>
              <a:buClr>
                <a:srgbClr val="009DD9"/>
              </a:buClr>
              <a:buSzPts val="1350"/>
            </a:pPr>
            <a:r>
              <a:rPr lang="en-GB" sz="900" dirty="0">
                <a:latin typeface="Montserrat" panose="00000500000000000000" pitchFamily="2" charset="0"/>
              </a:rPr>
              <a:t>Fragrances +26%</a:t>
            </a:r>
          </a:p>
          <a:p>
            <a:pPr>
              <a:buClr>
                <a:srgbClr val="009DD9"/>
              </a:buClr>
              <a:buSzPts val="1350"/>
            </a:pPr>
            <a:r>
              <a:rPr lang="en-GB" sz="900" dirty="0">
                <a:latin typeface="Montserrat" panose="00000500000000000000" pitchFamily="2" charset="0"/>
              </a:rPr>
              <a:t>Gift Packs +27%</a:t>
            </a:r>
          </a:p>
          <a:p>
            <a:pPr>
              <a:buClr>
                <a:srgbClr val="009DD9"/>
              </a:buClr>
              <a:buSzPts val="1350"/>
            </a:pPr>
            <a:r>
              <a:rPr lang="en-GB" sz="900" dirty="0">
                <a:latin typeface="Montserrat" panose="00000500000000000000" pitchFamily="2" charset="0"/>
              </a:rPr>
              <a:t>Cosmetics +20%</a:t>
            </a:r>
          </a:p>
          <a:p>
            <a:pPr>
              <a:buClr>
                <a:srgbClr val="009DD9"/>
              </a:buClr>
              <a:buSzPts val="1350"/>
            </a:pPr>
            <a:r>
              <a:rPr lang="en-GB" sz="900" dirty="0">
                <a:latin typeface="Montserrat" panose="00000500000000000000" pitchFamily="2" charset="0"/>
              </a:rPr>
              <a:t>Cut Flowers +11%</a:t>
            </a:r>
          </a:p>
          <a:p>
            <a:pPr>
              <a:buClr>
                <a:srgbClr val="009DD9"/>
              </a:buClr>
              <a:buSzPts val="1350"/>
            </a:pPr>
            <a:r>
              <a:rPr lang="en-GB" sz="900" dirty="0">
                <a:latin typeface="Montserrat" panose="00000500000000000000" pitchFamily="2" charset="0"/>
              </a:rPr>
              <a:t>Gift Cards +11%</a:t>
            </a:r>
          </a:p>
          <a:p>
            <a:pPr>
              <a:buClr>
                <a:srgbClr val="009DD9"/>
              </a:buClr>
              <a:buSzPts val="1350"/>
            </a:pPr>
            <a:endParaRPr lang="en-GB" sz="900" dirty="0">
              <a:latin typeface="Montserrat" panose="00000500000000000000" pitchFamily="2" charset="0"/>
            </a:endParaRPr>
          </a:p>
          <a:p>
            <a:pPr>
              <a:buClr>
                <a:srgbClr val="009DD9"/>
              </a:buClr>
              <a:buSzPts val="1350"/>
            </a:pPr>
            <a:endParaRPr lang="en-GB" sz="900" dirty="0">
              <a:latin typeface="Montserrat" panose="00000500000000000000" pitchFamily="2" charset="0"/>
            </a:endParaRPr>
          </a:p>
          <a:p>
            <a:pPr>
              <a:buClr>
                <a:srgbClr val="009DD9"/>
              </a:buClr>
              <a:buSzPts val="1350"/>
            </a:pPr>
            <a:endParaRPr lang="en-GB" sz="900" dirty="0">
              <a:latin typeface="Montserrat" panose="00000500000000000000" pitchFamily="2" charset="0"/>
            </a:endParaRPr>
          </a:p>
          <a:p>
            <a:pPr>
              <a:buClr>
                <a:srgbClr val="009DD9"/>
              </a:buClr>
              <a:buSzPts val="1350"/>
            </a:pPr>
            <a:endParaRPr lang="en-GB" sz="900" dirty="0">
              <a:latin typeface="Montserrat" panose="00000500000000000000" pitchFamily="2" charset="0"/>
            </a:endParaRPr>
          </a:p>
          <a:p>
            <a:pPr>
              <a:buClr>
                <a:srgbClr val="009DD9"/>
              </a:buClr>
              <a:buSzPts val="1350"/>
            </a:pPr>
            <a:endParaRPr lang="en-GB" sz="900" dirty="0">
              <a:latin typeface="Montserrat" panose="00000500000000000000" pitchFamily="2" charset="0"/>
            </a:endParaRPr>
          </a:p>
        </p:txBody>
      </p:sp>
      <p:sp>
        <p:nvSpPr>
          <p:cNvPr id="721" name="Google Shape;721;p47"/>
          <p:cNvSpPr/>
          <p:nvPr/>
        </p:nvSpPr>
        <p:spPr>
          <a:xfrm>
            <a:off x="359772" y="1078615"/>
            <a:ext cx="2055181" cy="332400"/>
          </a:xfrm>
          <a:prstGeom prst="rect">
            <a:avLst/>
          </a:prstGeom>
          <a:noFill/>
          <a:ln w="9525" cap="flat" cmpd="sng">
            <a:solidFill>
              <a:srgbClr val="000000"/>
            </a:solidFill>
            <a:prstDash val="solid"/>
            <a:round/>
            <a:headEnd type="none" w="sm" len="sm"/>
            <a:tailEnd type="none" w="sm" len="sm"/>
          </a:ln>
        </p:spPr>
        <p:txBody>
          <a:bodyPr spcFirstLastPara="1" wrap="square" lIns="91425" tIns="45700" rIns="91425" bIns="45700" anchor="ctr" anchorCtr="0">
            <a:noAutofit/>
          </a:bodyPr>
          <a:lstStyle/>
          <a:p>
            <a:pPr marL="0" marR="0" lvl="0" indent="0" rtl="0">
              <a:lnSpc>
                <a:spcPct val="100000"/>
              </a:lnSpc>
              <a:spcBef>
                <a:spcPts val="0"/>
              </a:spcBef>
              <a:spcAft>
                <a:spcPts val="0"/>
              </a:spcAft>
              <a:buClr>
                <a:srgbClr val="009DD9"/>
              </a:buClr>
              <a:buSzPts val="1200"/>
              <a:buFont typeface="Arial"/>
              <a:buNone/>
            </a:pPr>
            <a:r>
              <a:rPr lang="en" sz="1200" dirty="0">
                <a:latin typeface="Montserrat" panose="00000500000000000000" pitchFamily="2" charset="0"/>
                <a:ea typeface="Montserrat"/>
                <a:cs typeface="Montserrat"/>
                <a:sym typeface="Montserrat"/>
              </a:rPr>
              <a:t>Convenience</a:t>
            </a:r>
            <a:endParaRPr sz="1200" i="0" u="none" strike="noStrike" cap="none" dirty="0">
              <a:latin typeface="Montserrat" panose="00000500000000000000" pitchFamily="2" charset="0"/>
              <a:ea typeface="Montserrat"/>
              <a:cs typeface="Montserrat"/>
              <a:sym typeface="Montserrat"/>
            </a:endParaRPr>
          </a:p>
        </p:txBody>
      </p:sp>
      <p:sp>
        <p:nvSpPr>
          <p:cNvPr id="722" name="Google Shape;722;p47"/>
          <p:cNvSpPr/>
          <p:nvPr/>
        </p:nvSpPr>
        <p:spPr>
          <a:xfrm>
            <a:off x="281876" y="4047363"/>
            <a:ext cx="8523879" cy="511921"/>
          </a:xfrm>
          <a:prstGeom prst="rect">
            <a:avLst/>
          </a:prstGeom>
          <a:solidFill>
            <a:schemeClr val="tx1"/>
          </a:solidFill>
          <a:ln>
            <a:noFill/>
          </a:ln>
        </p:spPr>
        <p:txBody>
          <a:bodyPr spcFirstLastPara="1" wrap="square" lIns="91425" tIns="45700" rIns="91425" bIns="45700" anchor="ctr" anchorCtr="0">
            <a:noAutofit/>
          </a:bodyPr>
          <a:lstStyle/>
          <a:p>
            <a:pPr marL="171450" lvl="0" indent="-171450">
              <a:buClr>
                <a:schemeClr val="accent1"/>
              </a:buClr>
              <a:buSzPts val="1600"/>
              <a:buFont typeface="Arial" panose="020B0604020202020204" pitchFamily="34" charset="0"/>
              <a:buChar char="•"/>
            </a:pPr>
            <a:r>
              <a:rPr lang="en-GB" sz="1000" b="1" dirty="0">
                <a:solidFill>
                  <a:schemeClr val="accent1"/>
                </a:solidFill>
                <a:latin typeface="Montserrat" panose="00000500000000000000" pitchFamily="2" charset="0"/>
                <a:ea typeface="Montserrat"/>
                <a:cs typeface="Montserrat"/>
                <a:sym typeface="Montserrat"/>
              </a:rPr>
              <a:t>With more ‘normal’ lifestyles returning, demand for quick and convenient food remains high, whilst cold viruses continue to stimulate sales of cough/cold remedies </a:t>
            </a:r>
          </a:p>
          <a:p>
            <a:pPr marL="171450" lvl="0" indent="-171450">
              <a:buClr>
                <a:schemeClr val="accent1"/>
              </a:buClr>
              <a:buSzPts val="1600"/>
              <a:buFont typeface="Arial" panose="020B0604020202020204" pitchFamily="34" charset="0"/>
              <a:buChar char="•"/>
            </a:pPr>
            <a:r>
              <a:rPr lang="en-GB" sz="1000" b="1" dirty="0">
                <a:solidFill>
                  <a:schemeClr val="accent1"/>
                </a:solidFill>
                <a:latin typeface="Montserrat" panose="00000500000000000000" pitchFamily="2" charset="0"/>
                <a:ea typeface="Montserrat"/>
                <a:cs typeface="Montserrat"/>
                <a:sym typeface="Montserrat"/>
              </a:rPr>
              <a:t>Covid coupled with the war in Ukraine has led to fears of a shortage of Oil +29% (Cooking Oil, spend increased 54%)</a:t>
            </a:r>
            <a:endParaRPr sz="1000" b="1" dirty="0">
              <a:solidFill>
                <a:schemeClr val="accent1"/>
              </a:solidFill>
              <a:latin typeface="Montserrat" panose="00000500000000000000" pitchFamily="2" charset="0"/>
              <a:ea typeface="Montserrat"/>
              <a:cs typeface="Montserrat"/>
              <a:sym typeface="Montserrat"/>
            </a:endParaRPr>
          </a:p>
        </p:txBody>
      </p:sp>
      <p:sp>
        <p:nvSpPr>
          <p:cNvPr id="723" name="Google Shape;723;p47"/>
          <p:cNvSpPr/>
          <p:nvPr/>
        </p:nvSpPr>
        <p:spPr>
          <a:xfrm>
            <a:off x="4643367" y="1515568"/>
            <a:ext cx="2000100" cy="2418900"/>
          </a:xfrm>
          <a:prstGeom prst="rect">
            <a:avLst/>
          </a:prstGeom>
          <a:solidFill>
            <a:srgbClr val="D9D9D9"/>
          </a:solidFill>
          <a:ln>
            <a:noFill/>
          </a:ln>
        </p:spPr>
        <p:txBody>
          <a:bodyPr spcFirstLastPara="1" wrap="square" lIns="91425" tIns="45700" rIns="91425" bIns="45700" anchor="ctr" anchorCtr="0">
            <a:noAutofit/>
          </a:bodyPr>
          <a:lstStyle/>
          <a:p>
            <a:pPr>
              <a:buClr>
                <a:srgbClr val="009DD9"/>
              </a:buClr>
              <a:buSzPts val="1350"/>
            </a:pPr>
            <a:endParaRPr lang="en-GB" sz="900" dirty="0">
              <a:latin typeface="Montserrat" panose="00000500000000000000" pitchFamily="2" charset="0"/>
            </a:endParaRPr>
          </a:p>
          <a:p>
            <a:pPr>
              <a:buClr>
                <a:srgbClr val="009DD9"/>
              </a:buClr>
              <a:buSzPts val="1350"/>
            </a:pPr>
            <a:r>
              <a:rPr lang="en-GB" sz="900" dirty="0">
                <a:latin typeface="Montserrat" panose="00000500000000000000" pitchFamily="2" charset="0"/>
              </a:rPr>
              <a:t>Facial Tissues +31%</a:t>
            </a:r>
          </a:p>
          <a:p>
            <a:pPr>
              <a:buClr>
                <a:srgbClr val="009DD9"/>
              </a:buClr>
              <a:buSzPts val="1350"/>
            </a:pPr>
            <a:r>
              <a:rPr lang="en-GB" sz="900" dirty="0">
                <a:latin typeface="Montserrat" panose="00000500000000000000" pitchFamily="2" charset="0"/>
              </a:rPr>
              <a:t>Dog +17%</a:t>
            </a:r>
          </a:p>
          <a:p>
            <a:pPr>
              <a:buClr>
                <a:srgbClr val="009DD9"/>
              </a:buClr>
              <a:buSzPts val="1350"/>
            </a:pPr>
            <a:r>
              <a:rPr lang="en-GB" sz="900" dirty="0">
                <a:latin typeface="Montserrat" panose="00000500000000000000" pitchFamily="2" charset="0"/>
              </a:rPr>
              <a:t>Cat +12%</a:t>
            </a:r>
          </a:p>
          <a:p>
            <a:pPr>
              <a:buClr>
                <a:srgbClr val="009DD9"/>
              </a:buClr>
              <a:buSzPts val="1350"/>
            </a:pPr>
            <a:r>
              <a:rPr lang="en-GB" sz="900" dirty="0">
                <a:latin typeface="Montserrat" panose="00000500000000000000" pitchFamily="2" charset="0"/>
              </a:rPr>
              <a:t>Petcare +12%</a:t>
            </a:r>
          </a:p>
          <a:p>
            <a:pPr>
              <a:buClr>
                <a:srgbClr val="009DD9"/>
              </a:buClr>
              <a:buSzPts val="1350"/>
            </a:pPr>
            <a:r>
              <a:rPr lang="en-GB" sz="900" dirty="0">
                <a:latin typeface="Montserrat" panose="00000500000000000000" pitchFamily="2" charset="0"/>
              </a:rPr>
              <a:t>Detergents +6%</a:t>
            </a:r>
          </a:p>
          <a:p>
            <a:pPr>
              <a:buClr>
                <a:srgbClr val="009DD9"/>
              </a:buClr>
              <a:buSzPts val="1350"/>
            </a:pPr>
            <a:r>
              <a:rPr lang="en-GB" sz="900" dirty="0">
                <a:latin typeface="Montserrat" panose="00000500000000000000" pitchFamily="2" charset="0"/>
              </a:rPr>
              <a:t>Toilet Tissue +6%</a:t>
            </a:r>
          </a:p>
        </p:txBody>
      </p:sp>
      <p:sp>
        <p:nvSpPr>
          <p:cNvPr id="726" name="Google Shape;726;p47"/>
          <p:cNvSpPr/>
          <p:nvPr/>
        </p:nvSpPr>
        <p:spPr>
          <a:xfrm>
            <a:off x="4636997" y="1078615"/>
            <a:ext cx="1997100" cy="332400"/>
          </a:xfrm>
          <a:prstGeom prst="rect">
            <a:avLst/>
          </a:prstGeom>
          <a:noFill/>
          <a:ln w="9525" cap="flat" cmpd="sng">
            <a:solidFill>
              <a:srgbClr val="000000"/>
            </a:solidFill>
            <a:prstDash val="solid"/>
            <a:round/>
            <a:headEnd type="none" w="sm" len="sm"/>
            <a:tailEnd type="none" w="sm" len="sm"/>
          </a:ln>
        </p:spPr>
        <p:txBody>
          <a:bodyPr spcFirstLastPara="1" wrap="square" lIns="91425" tIns="45700" rIns="91425" bIns="45700" anchor="ctr" anchorCtr="0">
            <a:noAutofit/>
          </a:bodyPr>
          <a:lstStyle/>
          <a:p>
            <a:pPr marL="0" marR="0" lvl="0" indent="0" rtl="0">
              <a:lnSpc>
                <a:spcPct val="100000"/>
              </a:lnSpc>
              <a:spcBef>
                <a:spcPts val="0"/>
              </a:spcBef>
              <a:spcAft>
                <a:spcPts val="0"/>
              </a:spcAft>
              <a:buClr>
                <a:srgbClr val="009DD9"/>
              </a:buClr>
              <a:buSzPts val="1200"/>
              <a:buFont typeface="Arial"/>
              <a:buNone/>
            </a:pPr>
            <a:r>
              <a:rPr lang="en" sz="1200" dirty="0">
                <a:latin typeface="Montserrat" panose="00000500000000000000" pitchFamily="2" charset="0"/>
                <a:ea typeface="Montserrat"/>
                <a:cs typeface="Montserrat"/>
                <a:sym typeface="Montserrat"/>
              </a:rPr>
              <a:t>Household &amp; Pet</a:t>
            </a:r>
            <a:endParaRPr sz="1200" i="0" u="none" strike="noStrike" cap="none" dirty="0">
              <a:latin typeface="Montserrat" panose="00000500000000000000" pitchFamily="2" charset="0"/>
              <a:ea typeface="Montserrat"/>
              <a:cs typeface="Montserrat"/>
              <a:sym typeface="Montserrat"/>
            </a:endParaRPr>
          </a:p>
        </p:txBody>
      </p:sp>
      <p:sp>
        <p:nvSpPr>
          <p:cNvPr id="727" name="Google Shape;727;p47"/>
          <p:cNvSpPr/>
          <p:nvPr/>
        </p:nvSpPr>
        <p:spPr>
          <a:xfrm>
            <a:off x="6685834" y="1078615"/>
            <a:ext cx="1997100" cy="332400"/>
          </a:xfrm>
          <a:prstGeom prst="rect">
            <a:avLst/>
          </a:prstGeom>
          <a:noFill/>
          <a:ln w="9525" cap="flat" cmpd="sng">
            <a:solidFill>
              <a:srgbClr val="000000"/>
            </a:solidFill>
            <a:prstDash val="solid"/>
            <a:round/>
            <a:headEnd type="none" w="sm" len="sm"/>
            <a:tailEnd type="none" w="sm" len="sm"/>
          </a:ln>
        </p:spPr>
        <p:txBody>
          <a:bodyPr spcFirstLastPara="1" wrap="none" lIns="91425" tIns="45700" rIns="91425" bIns="45700" anchor="b" anchorCtr="0">
            <a:noAutofit/>
          </a:bodyPr>
          <a:lstStyle/>
          <a:p>
            <a:pPr marL="0" marR="0" lvl="0" indent="0" rtl="0">
              <a:lnSpc>
                <a:spcPct val="100000"/>
              </a:lnSpc>
              <a:spcBef>
                <a:spcPts val="0"/>
              </a:spcBef>
              <a:spcAft>
                <a:spcPts val="0"/>
              </a:spcAft>
              <a:buClr>
                <a:srgbClr val="009DD9"/>
              </a:buClr>
              <a:buSzPts val="1200"/>
              <a:buFont typeface="Arial"/>
              <a:buNone/>
            </a:pPr>
            <a:r>
              <a:rPr lang="en" sz="1200" dirty="0">
                <a:latin typeface="Montserrat" panose="00000500000000000000" pitchFamily="2" charset="0"/>
                <a:ea typeface="Montserrat"/>
                <a:cs typeface="Montserrat"/>
                <a:sym typeface="Montserrat"/>
              </a:rPr>
              <a:t>Easter</a:t>
            </a:r>
            <a:endParaRPr sz="1200" i="0" u="none" strike="noStrike" cap="none" dirty="0">
              <a:latin typeface="Montserrat" panose="00000500000000000000" pitchFamily="2" charset="0"/>
              <a:ea typeface="Montserrat"/>
              <a:cs typeface="Montserrat"/>
              <a:sym typeface="Montserrat"/>
            </a:endParaRPr>
          </a:p>
        </p:txBody>
      </p:sp>
      <p:sp>
        <p:nvSpPr>
          <p:cNvPr id="728" name="Google Shape;728;p47"/>
          <p:cNvSpPr/>
          <p:nvPr/>
        </p:nvSpPr>
        <p:spPr>
          <a:xfrm>
            <a:off x="2546716" y="1078615"/>
            <a:ext cx="1997100" cy="332400"/>
          </a:xfrm>
          <a:prstGeom prst="rect">
            <a:avLst/>
          </a:prstGeom>
          <a:noFill/>
          <a:ln w="9525" cap="flat" cmpd="sng">
            <a:solidFill>
              <a:schemeClr val="tx1"/>
            </a:solidFill>
            <a:prstDash val="solid"/>
            <a:round/>
            <a:headEnd type="none" w="sm" len="sm"/>
            <a:tailEnd type="none" w="sm" len="sm"/>
          </a:ln>
        </p:spPr>
        <p:txBody>
          <a:bodyPr spcFirstLastPara="1" wrap="square" lIns="91425" tIns="45700" rIns="91425" bIns="45700" anchor="ctr" anchorCtr="0">
            <a:noAutofit/>
          </a:bodyPr>
          <a:lstStyle/>
          <a:p>
            <a:pPr marL="0" marR="0" lvl="0" indent="0" rtl="0">
              <a:lnSpc>
                <a:spcPct val="100000"/>
              </a:lnSpc>
              <a:spcBef>
                <a:spcPts val="0"/>
              </a:spcBef>
              <a:spcAft>
                <a:spcPts val="0"/>
              </a:spcAft>
              <a:buClr>
                <a:srgbClr val="009DD9"/>
              </a:buClr>
              <a:buSzPts val="1200"/>
              <a:buFont typeface="Arial"/>
              <a:buNone/>
            </a:pPr>
            <a:r>
              <a:rPr lang="en-GB" sz="1200" dirty="0">
                <a:latin typeface="Montserrat" panose="00000500000000000000" pitchFamily="2" charset="0"/>
                <a:ea typeface="Montserrat"/>
                <a:cs typeface="Montserrat"/>
                <a:sym typeface="Montserrat"/>
              </a:rPr>
              <a:t>Health &amp; Personal Care</a:t>
            </a:r>
            <a:endParaRPr lang="en-GB" i="0" u="none" strike="noStrike" cap="none" dirty="0">
              <a:latin typeface="Montserrat" panose="00000500000000000000" pitchFamily="2" charset="0"/>
              <a:ea typeface="Montserrat"/>
              <a:cs typeface="Montserrat"/>
              <a:sym typeface="Montserrat"/>
            </a:endParaRPr>
          </a:p>
        </p:txBody>
      </p:sp>
      <p:sp>
        <p:nvSpPr>
          <p:cNvPr id="27" name="Subtitle 4">
            <a:extLst>
              <a:ext uri="{FF2B5EF4-FFF2-40B4-BE49-F238E27FC236}">
                <a16:creationId xmlns:a16="http://schemas.microsoft.com/office/drawing/2014/main" id="{8A09D3BF-2A1A-43A6-BD16-079B433DC493}"/>
              </a:ext>
            </a:extLst>
          </p:cNvPr>
          <p:cNvSpPr>
            <a:spLocks noGrp="1"/>
          </p:cNvSpPr>
          <p:nvPr>
            <p:ph type="subTitle" idx="4294967295"/>
          </p:nvPr>
        </p:nvSpPr>
        <p:spPr>
          <a:xfrm>
            <a:off x="281876" y="4746716"/>
            <a:ext cx="8159100" cy="138851"/>
          </a:xfrm>
        </p:spPr>
        <p:txBody>
          <a:bodyPr/>
          <a:lstStyle/>
          <a:p>
            <a:pPr marL="146050" indent="0">
              <a:buNone/>
            </a:pPr>
            <a:r>
              <a:rPr lang="en-PH" sz="700" dirty="0">
                <a:latin typeface="Montserrat" panose="00000500000000000000" pitchFamily="2" charset="0"/>
              </a:rPr>
              <a:t>Source:  NielsenIQ Scantrack Grocery Multiples 4w/e 23</a:t>
            </a:r>
            <a:r>
              <a:rPr lang="en-PH" sz="700" baseline="30000" dirty="0">
                <a:latin typeface="Montserrat" panose="00000500000000000000" pitchFamily="2" charset="0"/>
              </a:rPr>
              <a:t>rd</a:t>
            </a:r>
            <a:r>
              <a:rPr lang="en-PH" sz="700" dirty="0">
                <a:latin typeface="Montserrat" panose="00000500000000000000" pitchFamily="2" charset="0"/>
              </a:rPr>
              <a:t> April 2022 vs year ago</a:t>
            </a:r>
          </a:p>
        </p:txBody>
      </p:sp>
      <p:pic>
        <p:nvPicPr>
          <p:cNvPr id="7" name="Picture 2">
            <a:extLst>
              <a:ext uri="{FF2B5EF4-FFF2-40B4-BE49-F238E27FC236}">
                <a16:creationId xmlns:a16="http://schemas.microsoft.com/office/drawing/2014/main" id="{BDB09129-91AD-47A2-A7EC-0E25A8AD3ED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39561" y="1503474"/>
            <a:ext cx="609600" cy="619125"/>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2">
            <a:extLst>
              <a:ext uri="{FF2B5EF4-FFF2-40B4-BE49-F238E27FC236}">
                <a16:creationId xmlns:a16="http://schemas.microsoft.com/office/drawing/2014/main" id="{9FE85371-A8BD-4A92-8415-861EA6E61BC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68409" y="1515569"/>
            <a:ext cx="619125" cy="619125"/>
          </a:xfrm>
          <a:prstGeom prst="rect">
            <a:avLst/>
          </a:prstGeom>
          <a:noFill/>
          <a:extLst>
            <a:ext uri="{909E8E84-426E-40DD-AFC4-6F175D3DCCD1}">
              <a14:hiddenFill xmlns:a14="http://schemas.microsoft.com/office/drawing/2010/main">
                <a:solidFill>
                  <a:srgbClr val="FFFFFF"/>
                </a:solidFill>
              </a14:hiddenFill>
            </a:ext>
          </a:extLst>
        </p:spPr>
      </p:pic>
      <p:pic>
        <p:nvPicPr>
          <p:cNvPr id="20" name="Picture 19">
            <a:extLst>
              <a:ext uri="{FF2B5EF4-FFF2-40B4-BE49-F238E27FC236}">
                <a16:creationId xmlns:a16="http://schemas.microsoft.com/office/drawing/2014/main" id="{094E5E73-1185-6C75-8D30-4093DAF489BE}"/>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743160" y="1548963"/>
            <a:ext cx="585788" cy="619125"/>
          </a:xfrm>
          <a:prstGeom prst="rect">
            <a:avLst/>
          </a:prstGeom>
          <a:noFill/>
          <a:extLst>
            <a:ext uri="{909E8E84-426E-40DD-AFC4-6F175D3DCCD1}">
              <a14:hiddenFill xmlns:a14="http://schemas.microsoft.com/office/drawing/2010/main">
                <a:solidFill>
                  <a:srgbClr val="FFFFFF"/>
                </a:solidFill>
              </a14:hiddenFill>
            </a:ext>
          </a:extLst>
        </p:spPr>
      </p:pic>
      <p:pic>
        <p:nvPicPr>
          <p:cNvPr id="24" name="Picture 23" descr="Shape, arrow&#10;&#10;Description automatically generated">
            <a:extLst>
              <a:ext uri="{FF2B5EF4-FFF2-40B4-BE49-F238E27FC236}">
                <a16:creationId xmlns:a16="http://schemas.microsoft.com/office/drawing/2014/main" id="{E7BFEA25-07A0-FA9D-9DB9-02B71F7CD784}"/>
              </a:ext>
            </a:extLst>
          </p:cNvPr>
          <p:cNvPicPr>
            <a:picLocks noChangeAspect="1"/>
          </p:cNvPicPr>
          <p:nvPr/>
        </p:nvPicPr>
        <p:blipFill>
          <a:blip r:embed="rId6"/>
          <a:stretch>
            <a:fillRect/>
          </a:stretch>
        </p:blipFill>
        <p:spPr>
          <a:xfrm>
            <a:off x="4701188" y="1512488"/>
            <a:ext cx="601096" cy="601096"/>
          </a:xfrm>
          <a:prstGeom prst="rect">
            <a:avLst/>
          </a:prstGeom>
        </p:spPr>
      </p:pic>
    </p:spTree>
    <p:extLst>
      <p:ext uri="{BB962C8B-B14F-4D97-AF65-F5344CB8AC3E}">
        <p14:creationId xmlns:p14="http://schemas.microsoft.com/office/powerpoint/2010/main" val="26321114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0713" y="3371726"/>
            <a:ext cx="3228307" cy="1174200"/>
          </a:xfrm>
        </p:spPr>
        <p:txBody>
          <a:bodyPr/>
          <a:lstStyle/>
          <a:p>
            <a:r>
              <a:rPr lang="en-GB" sz="2800" dirty="0">
                <a:latin typeface="Montserrat" panose="00000500000000000000" pitchFamily="2" charset="0"/>
              </a:rPr>
              <a:t>What happened by channel? </a:t>
            </a:r>
          </a:p>
        </p:txBody>
      </p:sp>
      <p:sp>
        <p:nvSpPr>
          <p:cNvPr id="4" name="TextBox 3">
            <a:extLst>
              <a:ext uri="{FF2B5EF4-FFF2-40B4-BE49-F238E27FC236}">
                <a16:creationId xmlns:a16="http://schemas.microsoft.com/office/drawing/2014/main" id="{769C8D9D-AA73-4C1F-B956-0EB145CCF334}"/>
              </a:ext>
            </a:extLst>
          </p:cNvPr>
          <p:cNvSpPr txBox="1"/>
          <p:nvPr/>
        </p:nvSpPr>
        <p:spPr>
          <a:xfrm>
            <a:off x="2222500" y="2424212"/>
            <a:ext cx="4614332" cy="307777"/>
          </a:xfrm>
          <a:prstGeom prst="rect">
            <a:avLst/>
          </a:prstGeom>
          <a:noFill/>
        </p:spPr>
        <p:txBody>
          <a:bodyPr wrap="square">
            <a:spAutoFit/>
          </a:bodyPr>
          <a:lstStyle/>
          <a:p>
            <a:r>
              <a:rPr lang="en-GB" sz="1400" b="1" i="0" u="none" strike="noStrike" dirty="0">
                <a:solidFill>
                  <a:srgbClr val="000000"/>
                </a:solidFill>
                <a:effectLst/>
                <a:latin typeface="Calibri" panose="020F0502020204030204" pitchFamily="34" charset="0"/>
              </a:rPr>
              <a:t>-1.8%</a:t>
            </a:r>
            <a:r>
              <a:rPr lang="en-GB" dirty="0"/>
              <a:t> </a:t>
            </a:r>
          </a:p>
        </p:txBody>
      </p:sp>
    </p:spTree>
    <p:extLst>
      <p:ext uri="{BB962C8B-B14F-4D97-AF65-F5344CB8AC3E}">
        <p14:creationId xmlns:p14="http://schemas.microsoft.com/office/powerpoint/2010/main" val="220212605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751"/>
        <p:cNvGrpSpPr/>
        <p:nvPr/>
      </p:nvGrpSpPr>
      <p:grpSpPr>
        <a:xfrm>
          <a:off x="0" y="0"/>
          <a:ext cx="0" cy="0"/>
          <a:chOff x="0" y="0"/>
          <a:chExt cx="0" cy="0"/>
        </a:xfrm>
      </p:grpSpPr>
      <p:sp>
        <p:nvSpPr>
          <p:cNvPr id="1753" name="Google Shape;1753;p130"/>
          <p:cNvSpPr txBox="1"/>
          <p:nvPr/>
        </p:nvSpPr>
        <p:spPr>
          <a:xfrm>
            <a:off x="376421" y="1113223"/>
            <a:ext cx="3804300" cy="452624"/>
          </a:xfrm>
          <a:prstGeom prst="rect">
            <a:avLst/>
          </a:prstGeom>
          <a:noFill/>
          <a:ln>
            <a:noFill/>
          </a:ln>
        </p:spPr>
        <p:txBody>
          <a:bodyPr spcFirstLastPara="1" wrap="square" lIns="0" tIns="45700" rIns="0" bIns="45700" anchor="t" anchorCtr="0">
            <a:noAutofit/>
          </a:bodyPr>
          <a:lstStyle/>
          <a:p>
            <a:pPr marL="0" lvl="0" indent="0" algn="l" rtl="0">
              <a:spcBef>
                <a:spcPts val="0"/>
              </a:spcBef>
              <a:spcAft>
                <a:spcPts val="1200"/>
              </a:spcAft>
              <a:buClr>
                <a:srgbClr val="000000"/>
              </a:buClr>
              <a:buSzPts val="1100"/>
              <a:buFont typeface="Arial"/>
              <a:buNone/>
            </a:pPr>
            <a:r>
              <a:rPr lang="en" sz="1300" b="1" dirty="0">
                <a:solidFill>
                  <a:srgbClr val="1A1A1A"/>
                </a:solidFill>
                <a:latin typeface="Montserrat" panose="00000500000000000000" pitchFamily="2" charset="0"/>
                <a:ea typeface="Montserrat"/>
                <a:cs typeface="Montserrat"/>
                <a:sym typeface="Montserrat"/>
              </a:rPr>
              <a:t>Total Store Channel growth</a:t>
            </a:r>
            <a:br>
              <a:rPr lang="en" b="1" dirty="0">
                <a:solidFill>
                  <a:srgbClr val="000000"/>
                </a:solidFill>
                <a:latin typeface="Montserrat" panose="00000500000000000000" pitchFamily="2" charset="0"/>
                <a:ea typeface="Montserrat"/>
                <a:cs typeface="Montserrat"/>
                <a:sym typeface="Montserrat"/>
              </a:rPr>
            </a:br>
            <a:r>
              <a:rPr lang="en" sz="1000" dirty="0">
                <a:solidFill>
                  <a:srgbClr val="000000"/>
                </a:solidFill>
                <a:latin typeface="Montserrat" panose="00000500000000000000" pitchFamily="2" charset="0"/>
                <a:ea typeface="Montserrat"/>
                <a:cs typeface="Montserrat"/>
                <a:sym typeface="Montserrat"/>
              </a:rPr>
              <a:t>4w/e 23</a:t>
            </a:r>
            <a:r>
              <a:rPr lang="en" sz="1000" baseline="30000" dirty="0">
                <a:solidFill>
                  <a:srgbClr val="000000"/>
                </a:solidFill>
                <a:latin typeface="Montserrat" panose="00000500000000000000" pitchFamily="2" charset="0"/>
                <a:ea typeface="Montserrat"/>
                <a:cs typeface="Montserrat"/>
                <a:sym typeface="Montserrat"/>
              </a:rPr>
              <a:t>rd</a:t>
            </a:r>
            <a:r>
              <a:rPr lang="en" sz="1000" dirty="0">
                <a:solidFill>
                  <a:srgbClr val="000000"/>
                </a:solidFill>
                <a:latin typeface="Montserrat" panose="00000500000000000000" pitchFamily="2" charset="0"/>
                <a:ea typeface="Montserrat"/>
                <a:cs typeface="Montserrat"/>
                <a:sym typeface="Montserrat"/>
              </a:rPr>
              <a:t> April 2022 vs last year</a:t>
            </a:r>
            <a:endParaRPr sz="1000" dirty="0">
              <a:solidFill>
                <a:srgbClr val="000000"/>
              </a:solidFill>
              <a:latin typeface="Montserrat" panose="00000500000000000000" pitchFamily="2" charset="0"/>
              <a:ea typeface="Montserrat"/>
              <a:cs typeface="Montserrat"/>
              <a:sym typeface="Montserrat"/>
            </a:endParaRPr>
          </a:p>
        </p:txBody>
      </p:sp>
      <p:sp>
        <p:nvSpPr>
          <p:cNvPr id="1754" name="Google Shape;1754;p130"/>
          <p:cNvSpPr txBox="1">
            <a:spLocks noGrp="1"/>
          </p:cNvSpPr>
          <p:nvPr>
            <p:ph type="title"/>
          </p:nvPr>
        </p:nvSpPr>
        <p:spPr>
          <a:xfrm>
            <a:off x="376421" y="165526"/>
            <a:ext cx="8717386" cy="372012"/>
          </a:xfrm>
        </p:spPr>
        <p:txBody>
          <a:bodyPr spcFirstLastPara="1" wrap="square" lIns="0" tIns="91425" rIns="0" bIns="91425" anchor="t" anchorCtr="0">
            <a:noAutofit/>
          </a:bodyPr>
          <a:lstStyle/>
          <a:p>
            <a:pPr lvl="0"/>
            <a:r>
              <a:rPr lang="en-PH" sz="1700" dirty="0">
                <a:latin typeface="Montserrat" panose="00000500000000000000" pitchFamily="2" charset="0"/>
              </a:rPr>
              <a:t>Escalating fuel prices may start to influence when and where shoppers shop benefiting stores selling fuel competitively</a:t>
            </a:r>
          </a:p>
        </p:txBody>
      </p:sp>
      <p:sp>
        <p:nvSpPr>
          <p:cNvPr id="5" name="Subtitle 4">
            <a:extLst>
              <a:ext uri="{FF2B5EF4-FFF2-40B4-BE49-F238E27FC236}">
                <a16:creationId xmlns:a16="http://schemas.microsoft.com/office/drawing/2014/main" id="{3C6B6279-8719-40AD-9D86-C28AD0E6FF89}"/>
              </a:ext>
            </a:extLst>
          </p:cNvPr>
          <p:cNvSpPr>
            <a:spLocks noGrp="1"/>
          </p:cNvSpPr>
          <p:nvPr>
            <p:ph type="subTitle" idx="4294967295"/>
          </p:nvPr>
        </p:nvSpPr>
        <p:spPr>
          <a:xfrm>
            <a:off x="164979" y="4742283"/>
            <a:ext cx="8159100" cy="184800"/>
          </a:xfrm>
        </p:spPr>
        <p:txBody>
          <a:bodyPr/>
          <a:lstStyle/>
          <a:p>
            <a:pPr marL="146050" indent="0">
              <a:buNone/>
            </a:pPr>
            <a:r>
              <a:rPr lang="en-PH" sz="700" dirty="0">
                <a:latin typeface="Montserrat" panose="00000500000000000000" pitchFamily="2" charset="0"/>
              </a:rPr>
              <a:t>Source:  NielsenIQ Scantrack Total Store Read , *Homescan FMCG, **Homescan Total FMCG</a:t>
            </a:r>
          </a:p>
          <a:p>
            <a:pPr marL="146050" indent="0">
              <a:buNone/>
            </a:pPr>
            <a:endParaRPr lang="en-PH" sz="700" dirty="0">
              <a:latin typeface="Montserrat" panose="00000500000000000000" pitchFamily="2" charset="0"/>
            </a:endParaRPr>
          </a:p>
        </p:txBody>
      </p:sp>
      <p:graphicFrame>
        <p:nvGraphicFramePr>
          <p:cNvPr id="8" name="Chart 7">
            <a:extLst>
              <a:ext uri="{FF2B5EF4-FFF2-40B4-BE49-F238E27FC236}">
                <a16:creationId xmlns:a16="http://schemas.microsoft.com/office/drawing/2014/main" id="{DB33BE65-B630-40B7-AEBE-1B721752795F}"/>
              </a:ext>
            </a:extLst>
          </p:cNvPr>
          <p:cNvGraphicFramePr/>
          <p:nvPr>
            <p:extLst>
              <p:ext uri="{D42A27DB-BD31-4B8C-83A1-F6EECF244321}">
                <p14:modId xmlns:p14="http://schemas.microsoft.com/office/powerpoint/2010/main" val="15426660"/>
              </p:ext>
            </p:extLst>
          </p:nvPr>
        </p:nvGraphicFramePr>
        <p:xfrm>
          <a:off x="740598" y="1565847"/>
          <a:ext cx="7177613" cy="3217833"/>
        </p:xfrm>
        <a:graphic>
          <a:graphicData uri="http://schemas.openxmlformats.org/drawingml/2006/chart">
            <c:chart xmlns:c="http://schemas.openxmlformats.org/drawingml/2006/chart" xmlns:r="http://schemas.openxmlformats.org/officeDocument/2006/relationships" r:id="rId3"/>
          </a:graphicData>
        </a:graphic>
      </p:graphicFrame>
      <p:sp>
        <p:nvSpPr>
          <p:cNvPr id="9" name="TextBox 8"/>
          <p:cNvSpPr txBox="1"/>
          <p:nvPr/>
        </p:nvSpPr>
        <p:spPr>
          <a:xfrm>
            <a:off x="4906967" y="4863066"/>
            <a:ext cx="3714478" cy="246221"/>
          </a:xfrm>
          <a:prstGeom prst="rect">
            <a:avLst/>
          </a:prstGeom>
          <a:noFill/>
        </p:spPr>
        <p:txBody>
          <a:bodyPr wrap="none" rtlCol="0">
            <a:spAutoFit/>
          </a:bodyPr>
          <a:lstStyle/>
          <a:p>
            <a:pPr algn="r"/>
            <a:r>
              <a:rPr lang="en-GB" sz="1000" dirty="0">
                <a:latin typeface="Montserrat" panose="00000500000000000000" pitchFamily="2" charset="0"/>
                <a:cs typeface="Calibri" panose="020F0502020204030204" pitchFamily="34" charset="0"/>
              </a:rPr>
              <a:t>Nb.  Supermarkets include Dark Stores and Pick stores</a:t>
            </a:r>
          </a:p>
        </p:txBody>
      </p:sp>
    </p:spTree>
    <p:extLst>
      <p:ext uri="{BB962C8B-B14F-4D97-AF65-F5344CB8AC3E}">
        <p14:creationId xmlns:p14="http://schemas.microsoft.com/office/powerpoint/2010/main" val="309104979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751"/>
        <p:cNvGrpSpPr/>
        <p:nvPr/>
      </p:nvGrpSpPr>
      <p:grpSpPr>
        <a:xfrm>
          <a:off x="0" y="0"/>
          <a:ext cx="0" cy="0"/>
          <a:chOff x="0" y="0"/>
          <a:chExt cx="0" cy="0"/>
        </a:xfrm>
      </p:grpSpPr>
      <p:sp>
        <p:nvSpPr>
          <p:cNvPr id="1753" name="Google Shape;1753;p130"/>
          <p:cNvSpPr txBox="1"/>
          <p:nvPr/>
        </p:nvSpPr>
        <p:spPr>
          <a:xfrm>
            <a:off x="376421" y="1020603"/>
            <a:ext cx="3804300" cy="452624"/>
          </a:xfrm>
          <a:prstGeom prst="rect">
            <a:avLst/>
          </a:prstGeom>
          <a:noFill/>
          <a:ln>
            <a:noFill/>
          </a:ln>
        </p:spPr>
        <p:txBody>
          <a:bodyPr spcFirstLastPara="1" wrap="square" lIns="0" tIns="45700" rIns="0" bIns="45700" anchor="t" anchorCtr="0">
            <a:noAutofit/>
          </a:bodyPr>
          <a:lstStyle/>
          <a:p>
            <a:pPr marL="0" lvl="0" indent="0" algn="l" rtl="0">
              <a:spcBef>
                <a:spcPts val="0"/>
              </a:spcBef>
              <a:spcAft>
                <a:spcPts val="1200"/>
              </a:spcAft>
              <a:buClr>
                <a:srgbClr val="000000"/>
              </a:buClr>
              <a:buSzPts val="1100"/>
              <a:buFont typeface="Arial"/>
              <a:buNone/>
            </a:pPr>
            <a:r>
              <a:rPr lang="en" sz="1300" b="1" dirty="0">
                <a:solidFill>
                  <a:srgbClr val="1A1A1A"/>
                </a:solidFill>
                <a:latin typeface="Montserrat" panose="00000500000000000000" pitchFamily="2" charset="0"/>
                <a:ea typeface="Montserrat"/>
                <a:cs typeface="Montserrat"/>
                <a:sym typeface="Montserrat"/>
              </a:rPr>
              <a:t>Total Store Channel growth</a:t>
            </a:r>
            <a:br>
              <a:rPr lang="en" b="1" dirty="0">
                <a:solidFill>
                  <a:srgbClr val="000000"/>
                </a:solidFill>
                <a:latin typeface="Montserrat" panose="00000500000000000000" pitchFamily="2" charset="0"/>
                <a:ea typeface="Montserrat"/>
                <a:cs typeface="Montserrat"/>
                <a:sym typeface="Montserrat"/>
              </a:rPr>
            </a:br>
            <a:r>
              <a:rPr lang="en" sz="1000" dirty="0">
                <a:solidFill>
                  <a:srgbClr val="000000"/>
                </a:solidFill>
                <a:latin typeface="Montserrat" panose="00000500000000000000" pitchFamily="2" charset="0"/>
                <a:ea typeface="Montserrat"/>
                <a:cs typeface="Montserrat"/>
                <a:sym typeface="Montserrat"/>
              </a:rPr>
              <a:t>YTD 16w/e 23</a:t>
            </a:r>
            <a:r>
              <a:rPr lang="en" sz="1000" baseline="30000" dirty="0">
                <a:solidFill>
                  <a:srgbClr val="000000"/>
                </a:solidFill>
                <a:latin typeface="Montserrat" panose="00000500000000000000" pitchFamily="2" charset="0"/>
                <a:ea typeface="Montserrat"/>
                <a:cs typeface="Montserrat"/>
                <a:sym typeface="Montserrat"/>
              </a:rPr>
              <a:t>rd</a:t>
            </a:r>
            <a:r>
              <a:rPr lang="en" sz="1000" dirty="0">
                <a:solidFill>
                  <a:srgbClr val="000000"/>
                </a:solidFill>
                <a:latin typeface="Montserrat" panose="00000500000000000000" pitchFamily="2" charset="0"/>
                <a:ea typeface="Montserrat"/>
                <a:cs typeface="Montserrat"/>
                <a:sym typeface="Montserrat"/>
              </a:rPr>
              <a:t> April 2022 vs last year</a:t>
            </a:r>
            <a:endParaRPr sz="1000" dirty="0">
              <a:solidFill>
                <a:srgbClr val="000000"/>
              </a:solidFill>
              <a:latin typeface="Montserrat" panose="00000500000000000000" pitchFamily="2" charset="0"/>
              <a:ea typeface="Montserrat"/>
              <a:cs typeface="Montserrat"/>
              <a:sym typeface="Montserrat"/>
            </a:endParaRPr>
          </a:p>
        </p:txBody>
      </p:sp>
      <p:sp>
        <p:nvSpPr>
          <p:cNvPr id="1754" name="Google Shape;1754;p130"/>
          <p:cNvSpPr txBox="1">
            <a:spLocks noGrp="1"/>
          </p:cNvSpPr>
          <p:nvPr>
            <p:ph type="title"/>
          </p:nvPr>
        </p:nvSpPr>
        <p:spPr>
          <a:xfrm>
            <a:off x="376421" y="180431"/>
            <a:ext cx="8717386" cy="372012"/>
          </a:xfrm>
        </p:spPr>
        <p:txBody>
          <a:bodyPr spcFirstLastPara="1" wrap="square" lIns="0" tIns="91425" rIns="0" bIns="91425" anchor="t" anchorCtr="0">
            <a:noAutofit/>
          </a:bodyPr>
          <a:lstStyle/>
          <a:p>
            <a:pPr lvl="0"/>
            <a:r>
              <a:rPr lang="en-PH" sz="1600" dirty="0">
                <a:latin typeface="Montserrat" panose="00000500000000000000" pitchFamily="2" charset="0"/>
              </a:rPr>
              <a:t>YTD growth remains obscured by last year’s lockdown comparatives, as shoppers become more cautious the Discounters will have a chance to regain momentum</a:t>
            </a:r>
          </a:p>
        </p:txBody>
      </p:sp>
      <p:sp>
        <p:nvSpPr>
          <p:cNvPr id="5" name="Subtitle 4">
            <a:extLst>
              <a:ext uri="{FF2B5EF4-FFF2-40B4-BE49-F238E27FC236}">
                <a16:creationId xmlns:a16="http://schemas.microsoft.com/office/drawing/2014/main" id="{3C6B6279-8719-40AD-9D86-C28AD0E6FF89}"/>
              </a:ext>
            </a:extLst>
          </p:cNvPr>
          <p:cNvSpPr>
            <a:spLocks noGrp="1"/>
          </p:cNvSpPr>
          <p:nvPr>
            <p:ph type="subTitle" idx="4294967295"/>
          </p:nvPr>
        </p:nvSpPr>
        <p:spPr>
          <a:xfrm>
            <a:off x="164979" y="4742283"/>
            <a:ext cx="8159100" cy="184800"/>
          </a:xfrm>
        </p:spPr>
        <p:txBody>
          <a:bodyPr/>
          <a:lstStyle/>
          <a:p>
            <a:pPr marL="146050" indent="0">
              <a:buNone/>
            </a:pPr>
            <a:r>
              <a:rPr lang="en-PH" sz="700" dirty="0">
                <a:latin typeface="Montserrat" panose="00000500000000000000" pitchFamily="2" charset="0"/>
              </a:rPr>
              <a:t>Source:  NielsenIQ Scantrack Total Store Read , *Homescan FMCG, **Homescan Total FMCG</a:t>
            </a:r>
          </a:p>
          <a:p>
            <a:pPr marL="146050" indent="0">
              <a:buNone/>
            </a:pPr>
            <a:endParaRPr lang="en-PH" sz="700" dirty="0">
              <a:latin typeface="Montserrat" panose="00000500000000000000" pitchFamily="2" charset="0"/>
            </a:endParaRPr>
          </a:p>
        </p:txBody>
      </p:sp>
      <p:graphicFrame>
        <p:nvGraphicFramePr>
          <p:cNvPr id="8" name="Chart 7">
            <a:extLst>
              <a:ext uri="{FF2B5EF4-FFF2-40B4-BE49-F238E27FC236}">
                <a16:creationId xmlns:a16="http://schemas.microsoft.com/office/drawing/2014/main" id="{DB33BE65-B630-40B7-AEBE-1B721752795F}"/>
              </a:ext>
            </a:extLst>
          </p:cNvPr>
          <p:cNvGraphicFramePr/>
          <p:nvPr>
            <p:extLst>
              <p:ext uri="{D42A27DB-BD31-4B8C-83A1-F6EECF244321}">
                <p14:modId xmlns:p14="http://schemas.microsoft.com/office/powerpoint/2010/main" val="1707517833"/>
              </p:ext>
            </p:extLst>
          </p:nvPr>
        </p:nvGraphicFramePr>
        <p:xfrm>
          <a:off x="753025" y="1559230"/>
          <a:ext cx="7177613" cy="3217833"/>
        </p:xfrm>
        <a:graphic>
          <a:graphicData uri="http://schemas.openxmlformats.org/drawingml/2006/chart">
            <c:chart xmlns:c="http://schemas.openxmlformats.org/drawingml/2006/chart" xmlns:r="http://schemas.openxmlformats.org/officeDocument/2006/relationships" r:id="rId3"/>
          </a:graphicData>
        </a:graphic>
      </p:graphicFrame>
      <p:sp>
        <p:nvSpPr>
          <p:cNvPr id="9" name="TextBox 8"/>
          <p:cNvSpPr txBox="1"/>
          <p:nvPr/>
        </p:nvSpPr>
        <p:spPr>
          <a:xfrm>
            <a:off x="4906967" y="4863066"/>
            <a:ext cx="3714478" cy="246221"/>
          </a:xfrm>
          <a:prstGeom prst="rect">
            <a:avLst/>
          </a:prstGeom>
          <a:noFill/>
        </p:spPr>
        <p:txBody>
          <a:bodyPr wrap="none" rtlCol="0">
            <a:spAutoFit/>
          </a:bodyPr>
          <a:lstStyle/>
          <a:p>
            <a:pPr algn="r"/>
            <a:r>
              <a:rPr lang="en-GB" sz="1000" dirty="0">
                <a:latin typeface="Montserrat" panose="00000500000000000000" pitchFamily="2" charset="0"/>
                <a:cs typeface="Calibri" panose="020F0502020204030204" pitchFamily="34" charset="0"/>
              </a:rPr>
              <a:t>Nb.  Supermarkets include Dark Stores and Pick stores</a:t>
            </a:r>
          </a:p>
        </p:txBody>
      </p:sp>
    </p:spTree>
    <p:extLst>
      <p:ext uri="{BB962C8B-B14F-4D97-AF65-F5344CB8AC3E}">
        <p14:creationId xmlns:p14="http://schemas.microsoft.com/office/powerpoint/2010/main" val="365880190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1751"/>
        <p:cNvGrpSpPr/>
        <p:nvPr/>
      </p:nvGrpSpPr>
      <p:grpSpPr>
        <a:xfrm>
          <a:off x="0" y="0"/>
          <a:ext cx="0" cy="0"/>
          <a:chOff x="0" y="0"/>
          <a:chExt cx="0" cy="0"/>
        </a:xfrm>
      </p:grpSpPr>
      <p:sp>
        <p:nvSpPr>
          <p:cNvPr id="1753" name="Google Shape;1753;p130"/>
          <p:cNvSpPr txBox="1"/>
          <p:nvPr/>
        </p:nvSpPr>
        <p:spPr>
          <a:xfrm>
            <a:off x="354650" y="1288924"/>
            <a:ext cx="3804300" cy="452624"/>
          </a:xfrm>
          <a:prstGeom prst="rect">
            <a:avLst/>
          </a:prstGeom>
          <a:noFill/>
          <a:ln>
            <a:noFill/>
          </a:ln>
        </p:spPr>
        <p:txBody>
          <a:bodyPr spcFirstLastPara="1" wrap="square" lIns="0" tIns="45700" rIns="0" bIns="45700" anchor="t" anchorCtr="0">
            <a:noAutofit/>
          </a:bodyPr>
          <a:lstStyle/>
          <a:p>
            <a:pPr marL="0" lvl="0" indent="0" algn="l" rtl="0">
              <a:spcBef>
                <a:spcPts val="0"/>
              </a:spcBef>
              <a:spcAft>
                <a:spcPts val="1200"/>
              </a:spcAft>
              <a:buClr>
                <a:srgbClr val="000000"/>
              </a:buClr>
              <a:buSzPts val="1100"/>
              <a:buFont typeface="Arial"/>
              <a:buNone/>
            </a:pPr>
            <a:r>
              <a:rPr lang="en" sz="1300" b="1" dirty="0">
                <a:solidFill>
                  <a:srgbClr val="1A1A1A"/>
                </a:solidFill>
                <a:latin typeface="Montserrat" panose="00000500000000000000" pitchFamily="2" charset="0"/>
                <a:ea typeface="Montserrat"/>
                <a:cs typeface="Montserrat"/>
                <a:sym typeface="Montserrat"/>
              </a:rPr>
              <a:t>Total Store Channel growth</a:t>
            </a:r>
            <a:br>
              <a:rPr lang="en" b="1" dirty="0">
                <a:solidFill>
                  <a:srgbClr val="000000"/>
                </a:solidFill>
                <a:latin typeface="Montserrat" panose="00000500000000000000" pitchFamily="2" charset="0"/>
                <a:ea typeface="Montserrat"/>
                <a:cs typeface="Montserrat"/>
                <a:sym typeface="Montserrat"/>
              </a:rPr>
            </a:br>
            <a:r>
              <a:rPr lang="en" sz="1000" dirty="0">
                <a:solidFill>
                  <a:srgbClr val="000000"/>
                </a:solidFill>
                <a:latin typeface="Montserrat" panose="00000500000000000000" pitchFamily="2" charset="0"/>
                <a:ea typeface="Montserrat"/>
                <a:cs typeface="Montserrat"/>
                <a:sym typeface="Montserrat"/>
              </a:rPr>
              <a:t>4w/e 23</a:t>
            </a:r>
            <a:r>
              <a:rPr lang="en" sz="1000" baseline="30000" dirty="0">
                <a:solidFill>
                  <a:srgbClr val="000000"/>
                </a:solidFill>
                <a:latin typeface="Montserrat" panose="00000500000000000000" pitchFamily="2" charset="0"/>
                <a:ea typeface="Montserrat"/>
                <a:cs typeface="Montserrat"/>
                <a:sym typeface="Montserrat"/>
              </a:rPr>
              <a:t>rd</a:t>
            </a:r>
            <a:r>
              <a:rPr lang="en" sz="1000" dirty="0">
                <a:solidFill>
                  <a:srgbClr val="000000"/>
                </a:solidFill>
                <a:latin typeface="Montserrat" panose="00000500000000000000" pitchFamily="2" charset="0"/>
                <a:ea typeface="Montserrat"/>
                <a:cs typeface="Montserrat"/>
                <a:sym typeface="Montserrat"/>
              </a:rPr>
              <a:t> April vs </a:t>
            </a:r>
            <a:r>
              <a:rPr lang="en" sz="1000" b="1" dirty="0">
                <a:solidFill>
                  <a:srgbClr val="000000"/>
                </a:solidFill>
                <a:latin typeface="Montserrat" panose="00000500000000000000" pitchFamily="2" charset="0"/>
                <a:ea typeface="Montserrat"/>
                <a:cs typeface="Montserrat"/>
                <a:sym typeface="Montserrat"/>
              </a:rPr>
              <a:t>Prior period</a:t>
            </a:r>
            <a:endParaRPr sz="1000" b="1" dirty="0">
              <a:solidFill>
                <a:srgbClr val="000000"/>
              </a:solidFill>
              <a:latin typeface="Montserrat" panose="00000500000000000000" pitchFamily="2" charset="0"/>
              <a:ea typeface="Montserrat"/>
              <a:cs typeface="Montserrat"/>
              <a:sym typeface="Montserrat"/>
            </a:endParaRPr>
          </a:p>
        </p:txBody>
      </p:sp>
      <p:sp>
        <p:nvSpPr>
          <p:cNvPr id="1754" name="Google Shape;1754;p130"/>
          <p:cNvSpPr txBox="1">
            <a:spLocks noGrp="1"/>
          </p:cNvSpPr>
          <p:nvPr>
            <p:ph type="title"/>
          </p:nvPr>
        </p:nvSpPr>
        <p:spPr>
          <a:xfrm>
            <a:off x="116732" y="288388"/>
            <a:ext cx="9027269" cy="596983"/>
          </a:xfrm>
        </p:spPr>
        <p:txBody>
          <a:bodyPr spcFirstLastPara="1" wrap="square" lIns="0" tIns="91425" rIns="0" bIns="91425" anchor="t" anchorCtr="0">
            <a:noAutofit/>
          </a:bodyPr>
          <a:lstStyle/>
          <a:p>
            <a:pPr lvl="0"/>
            <a:r>
              <a:rPr lang="en-PH" sz="1500" dirty="0"/>
              <a:t>Relative to other channels there is evidence that the big supermarkets did benefit from extra sales this Easter, however growth in demand this year was slow </a:t>
            </a:r>
            <a:endParaRPr lang="en-PH" sz="1500" dirty="0">
              <a:latin typeface="Montserrat" panose="00000500000000000000" pitchFamily="2" charset="0"/>
            </a:endParaRPr>
          </a:p>
        </p:txBody>
      </p:sp>
      <p:sp>
        <p:nvSpPr>
          <p:cNvPr id="5" name="Subtitle 4">
            <a:extLst>
              <a:ext uri="{FF2B5EF4-FFF2-40B4-BE49-F238E27FC236}">
                <a16:creationId xmlns:a16="http://schemas.microsoft.com/office/drawing/2014/main" id="{3C6B6279-8719-40AD-9D86-C28AD0E6FF89}"/>
              </a:ext>
            </a:extLst>
          </p:cNvPr>
          <p:cNvSpPr>
            <a:spLocks noGrp="1"/>
          </p:cNvSpPr>
          <p:nvPr>
            <p:ph type="subTitle" idx="4294967295"/>
          </p:nvPr>
        </p:nvSpPr>
        <p:spPr>
          <a:xfrm>
            <a:off x="262281" y="4778827"/>
            <a:ext cx="8159100" cy="184800"/>
          </a:xfrm>
        </p:spPr>
        <p:txBody>
          <a:bodyPr/>
          <a:lstStyle/>
          <a:p>
            <a:pPr marL="146050" indent="0">
              <a:buNone/>
            </a:pPr>
            <a:r>
              <a:rPr lang="en-PH" sz="600" dirty="0">
                <a:latin typeface="Montserrat" panose="00000500000000000000" pitchFamily="2" charset="0"/>
              </a:rPr>
              <a:t>Source:  NielsenIQ Scantrack Total Store Read, , *Homescan FMCG, **Homescan Total FMCG</a:t>
            </a:r>
          </a:p>
        </p:txBody>
      </p:sp>
      <p:graphicFrame>
        <p:nvGraphicFramePr>
          <p:cNvPr id="8" name="Chart 7">
            <a:extLst>
              <a:ext uri="{FF2B5EF4-FFF2-40B4-BE49-F238E27FC236}">
                <a16:creationId xmlns:a16="http://schemas.microsoft.com/office/drawing/2014/main" id="{DB33BE65-B630-40B7-AEBE-1B721752795F}"/>
              </a:ext>
            </a:extLst>
          </p:cNvPr>
          <p:cNvGraphicFramePr/>
          <p:nvPr>
            <p:extLst>
              <p:ext uri="{D42A27DB-BD31-4B8C-83A1-F6EECF244321}">
                <p14:modId xmlns:p14="http://schemas.microsoft.com/office/powerpoint/2010/main" val="3302073971"/>
              </p:ext>
            </p:extLst>
          </p:nvPr>
        </p:nvGraphicFramePr>
        <p:xfrm>
          <a:off x="753024" y="1493059"/>
          <a:ext cx="7177613" cy="3217833"/>
        </p:xfrm>
        <a:graphic>
          <a:graphicData uri="http://schemas.openxmlformats.org/drawingml/2006/chart">
            <c:chart xmlns:c="http://schemas.openxmlformats.org/drawingml/2006/chart" xmlns:r="http://schemas.openxmlformats.org/officeDocument/2006/relationships" r:id="rId3"/>
          </a:graphicData>
        </a:graphic>
      </p:graphicFrame>
      <p:sp>
        <p:nvSpPr>
          <p:cNvPr id="9" name="TextBox 8"/>
          <p:cNvSpPr txBox="1"/>
          <p:nvPr/>
        </p:nvSpPr>
        <p:spPr>
          <a:xfrm>
            <a:off x="5747657" y="4927853"/>
            <a:ext cx="2988318" cy="215444"/>
          </a:xfrm>
          <a:prstGeom prst="rect">
            <a:avLst/>
          </a:prstGeom>
          <a:noFill/>
        </p:spPr>
        <p:txBody>
          <a:bodyPr wrap="none" rtlCol="0">
            <a:spAutoFit/>
          </a:bodyPr>
          <a:lstStyle/>
          <a:p>
            <a:pPr algn="r"/>
            <a:r>
              <a:rPr lang="en-GB" sz="800" dirty="0">
                <a:latin typeface="Montserrat" panose="00000500000000000000" pitchFamily="2" charset="0"/>
                <a:cs typeface="Calibri" panose="020F0502020204030204" pitchFamily="34" charset="0"/>
              </a:rPr>
              <a:t>Nb.  Supermarkets include Dark Stores and Pick stores</a:t>
            </a:r>
          </a:p>
        </p:txBody>
      </p:sp>
      <p:sp>
        <p:nvSpPr>
          <p:cNvPr id="2" name="TextBox 1">
            <a:extLst>
              <a:ext uri="{FF2B5EF4-FFF2-40B4-BE49-F238E27FC236}">
                <a16:creationId xmlns:a16="http://schemas.microsoft.com/office/drawing/2014/main" id="{819C6D79-CFE2-4009-B154-A638AAB33519}"/>
              </a:ext>
            </a:extLst>
          </p:cNvPr>
          <p:cNvSpPr txBox="1"/>
          <p:nvPr/>
        </p:nvSpPr>
        <p:spPr>
          <a:xfrm>
            <a:off x="7309271" y="1260780"/>
            <a:ext cx="992579" cy="215444"/>
          </a:xfrm>
          <a:prstGeom prst="rect">
            <a:avLst/>
          </a:prstGeom>
          <a:noFill/>
        </p:spPr>
        <p:txBody>
          <a:bodyPr wrap="none" rtlCol="0">
            <a:spAutoFit/>
          </a:bodyPr>
          <a:lstStyle/>
          <a:p>
            <a:r>
              <a:rPr lang="en-GB" sz="800" b="1" dirty="0">
                <a:latin typeface="Montserrat" panose="00000500000000000000" pitchFamily="2" charset="0"/>
              </a:rPr>
              <a:t>Vs prior month</a:t>
            </a:r>
          </a:p>
        </p:txBody>
      </p:sp>
    </p:spTree>
    <p:extLst>
      <p:ext uri="{BB962C8B-B14F-4D97-AF65-F5344CB8AC3E}">
        <p14:creationId xmlns:p14="http://schemas.microsoft.com/office/powerpoint/2010/main" val="255750011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127"/>
        <p:cNvGrpSpPr/>
        <p:nvPr/>
      </p:nvGrpSpPr>
      <p:grpSpPr>
        <a:xfrm>
          <a:off x="0" y="0"/>
          <a:ext cx="0" cy="0"/>
          <a:chOff x="0" y="0"/>
          <a:chExt cx="0" cy="0"/>
        </a:xfrm>
      </p:grpSpPr>
      <p:sp>
        <p:nvSpPr>
          <p:cNvPr id="1128" name="Google Shape;1128;p125"/>
          <p:cNvSpPr txBox="1">
            <a:spLocks noGrp="1"/>
          </p:cNvSpPr>
          <p:nvPr>
            <p:ph type="title"/>
          </p:nvPr>
        </p:nvSpPr>
        <p:spPr>
          <a:xfrm>
            <a:off x="354650" y="292625"/>
            <a:ext cx="8434800" cy="393600"/>
          </a:xfrm>
          <a:prstGeom prst="rect">
            <a:avLst/>
          </a:prstGeom>
        </p:spPr>
        <p:txBody>
          <a:bodyPr spcFirstLastPara="1" wrap="square" lIns="0" tIns="91425" rIns="0" bIns="91425" anchor="t" anchorCtr="0">
            <a:noAutofit/>
          </a:bodyPr>
          <a:lstStyle/>
          <a:p>
            <a:pPr marL="0" lvl="0" indent="0" algn="l" rtl="0">
              <a:spcBef>
                <a:spcPts val="0"/>
              </a:spcBef>
              <a:spcAft>
                <a:spcPts val="0"/>
              </a:spcAft>
              <a:buNone/>
            </a:pPr>
            <a:r>
              <a:rPr lang="en" dirty="0"/>
              <a:t>Five take outs from Total Till for the 4 weeks to 23</a:t>
            </a:r>
            <a:r>
              <a:rPr lang="en" baseline="30000" dirty="0"/>
              <a:t>rd</a:t>
            </a:r>
            <a:r>
              <a:rPr lang="en" dirty="0"/>
              <a:t> April 2022</a:t>
            </a:r>
            <a:endParaRPr dirty="0"/>
          </a:p>
        </p:txBody>
      </p:sp>
      <p:sp>
        <p:nvSpPr>
          <p:cNvPr id="1130" name="Google Shape;1130;p125"/>
          <p:cNvSpPr txBox="1"/>
          <p:nvPr/>
        </p:nvSpPr>
        <p:spPr>
          <a:xfrm>
            <a:off x="318936" y="1754937"/>
            <a:ext cx="548700" cy="243795"/>
          </a:xfrm>
          <a:prstGeom prst="rect">
            <a:avLst/>
          </a:prstGeom>
          <a:noFill/>
          <a:ln>
            <a:noFill/>
          </a:ln>
        </p:spPr>
        <p:txBody>
          <a:bodyPr spcFirstLastPara="1" wrap="square" lIns="0" tIns="0" rIns="0" bIns="45700" anchor="ctr" anchorCtr="0">
            <a:noAutofit/>
          </a:bodyPr>
          <a:lstStyle/>
          <a:p>
            <a:pPr marL="0" marR="0" lvl="0" indent="0" algn="l" rtl="0">
              <a:lnSpc>
                <a:spcPct val="100000"/>
              </a:lnSpc>
              <a:spcBef>
                <a:spcPts val="0"/>
              </a:spcBef>
              <a:spcAft>
                <a:spcPts val="0"/>
              </a:spcAft>
              <a:buNone/>
            </a:pPr>
            <a:r>
              <a:rPr lang="en" sz="2000" b="1" dirty="0">
                <a:latin typeface="Montserrat"/>
                <a:ea typeface="Montserrat"/>
                <a:cs typeface="Montserrat"/>
                <a:sym typeface="Montserrat"/>
              </a:rPr>
              <a:t>2</a:t>
            </a:r>
            <a:endParaRPr sz="2000" b="1" i="0" u="none" strike="noStrike" cap="none" dirty="0">
              <a:latin typeface="Montserrat"/>
              <a:ea typeface="Montserrat"/>
              <a:cs typeface="Montserrat"/>
              <a:sym typeface="Montserrat"/>
            </a:endParaRPr>
          </a:p>
        </p:txBody>
      </p:sp>
      <p:sp>
        <p:nvSpPr>
          <p:cNvPr id="1132" name="Google Shape;1132;p125"/>
          <p:cNvSpPr txBox="1"/>
          <p:nvPr/>
        </p:nvSpPr>
        <p:spPr>
          <a:xfrm>
            <a:off x="332221" y="2372474"/>
            <a:ext cx="548700" cy="530100"/>
          </a:xfrm>
          <a:prstGeom prst="rect">
            <a:avLst/>
          </a:prstGeom>
          <a:noFill/>
          <a:ln>
            <a:noFill/>
          </a:ln>
        </p:spPr>
        <p:txBody>
          <a:bodyPr spcFirstLastPara="1" wrap="square" lIns="0" tIns="0" rIns="0" bIns="45700" anchor="ctr" anchorCtr="0">
            <a:noAutofit/>
          </a:bodyPr>
          <a:lstStyle/>
          <a:p>
            <a:pPr marL="0" marR="0" lvl="0" indent="0" algn="l" rtl="0">
              <a:lnSpc>
                <a:spcPct val="100000"/>
              </a:lnSpc>
              <a:spcBef>
                <a:spcPts val="0"/>
              </a:spcBef>
              <a:spcAft>
                <a:spcPts val="0"/>
              </a:spcAft>
              <a:buNone/>
            </a:pPr>
            <a:r>
              <a:rPr lang="en" sz="2000" b="1" dirty="0">
                <a:latin typeface="Montserrat"/>
                <a:ea typeface="Montserrat"/>
                <a:cs typeface="Montserrat"/>
                <a:sym typeface="Montserrat"/>
              </a:rPr>
              <a:t>3</a:t>
            </a:r>
            <a:endParaRPr sz="2000" b="1" i="0" u="none" strike="noStrike" cap="none" dirty="0">
              <a:latin typeface="Montserrat"/>
              <a:ea typeface="Montserrat"/>
              <a:cs typeface="Montserrat"/>
              <a:sym typeface="Montserrat"/>
            </a:endParaRPr>
          </a:p>
        </p:txBody>
      </p:sp>
      <p:sp>
        <p:nvSpPr>
          <p:cNvPr id="1133" name="Google Shape;1133;p125"/>
          <p:cNvSpPr txBox="1"/>
          <p:nvPr/>
        </p:nvSpPr>
        <p:spPr>
          <a:xfrm>
            <a:off x="698410" y="3783715"/>
            <a:ext cx="8311413" cy="661200"/>
          </a:xfrm>
          <a:prstGeom prst="rect">
            <a:avLst/>
          </a:prstGeom>
          <a:noFill/>
          <a:ln>
            <a:noFill/>
          </a:ln>
        </p:spPr>
        <p:txBody>
          <a:bodyPr spcFirstLastPara="1" wrap="square" lIns="0" tIns="45700" rIns="0" bIns="45700" anchor="ctr" anchorCtr="0">
            <a:noAutofit/>
          </a:bodyPr>
          <a:lstStyle/>
          <a:p>
            <a:pPr marL="0" lvl="0" indent="0" algn="l" rtl="0">
              <a:spcBef>
                <a:spcPts val="0"/>
              </a:spcBef>
              <a:spcAft>
                <a:spcPts val="0"/>
              </a:spcAft>
              <a:buClr>
                <a:schemeClr val="dk1"/>
              </a:buClr>
              <a:buSzPts val="1100"/>
              <a:buFont typeface="Arial"/>
              <a:buNone/>
            </a:pPr>
            <a:r>
              <a:rPr lang="en-GB" dirty="0">
                <a:solidFill>
                  <a:schemeClr val="dk1"/>
                </a:solidFill>
                <a:latin typeface="Montserrat"/>
                <a:ea typeface="Montserrat"/>
                <a:cs typeface="Montserrat"/>
                <a:sym typeface="Montserrat"/>
              </a:rPr>
              <a:t>With summer approaching this </a:t>
            </a:r>
            <a:r>
              <a:rPr lang="en-GB" b="1" dirty="0">
                <a:solidFill>
                  <a:schemeClr val="dk1"/>
                </a:solidFill>
                <a:latin typeface="Montserrat"/>
                <a:ea typeface="Montserrat"/>
                <a:cs typeface="Montserrat"/>
                <a:sym typeface="Montserrat"/>
              </a:rPr>
              <a:t>may </a:t>
            </a:r>
            <a:r>
              <a:rPr lang="en-GB" dirty="0">
                <a:solidFill>
                  <a:schemeClr val="dk1"/>
                </a:solidFill>
                <a:latin typeface="Montserrat"/>
                <a:ea typeface="Montserrat"/>
                <a:cs typeface="Montserrat"/>
                <a:sym typeface="Montserrat"/>
              </a:rPr>
              <a:t>signal the </a:t>
            </a:r>
            <a:r>
              <a:rPr lang="en-GB" b="1" dirty="0">
                <a:solidFill>
                  <a:schemeClr val="dk1"/>
                </a:solidFill>
                <a:latin typeface="Montserrat"/>
                <a:ea typeface="Montserrat"/>
                <a:cs typeface="Montserrat"/>
                <a:sym typeface="Montserrat"/>
              </a:rPr>
              <a:t>start</a:t>
            </a:r>
            <a:r>
              <a:rPr lang="en-GB" dirty="0">
                <a:solidFill>
                  <a:schemeClr val="dk1"/>
                </a:solidFill>
                <a:latin typeface="Montserrat"/>
                <a:ea typeface="Montserrat"/>
                <a:cs typeface="Montserrat"/>
                <a:sym typeface="Montserrat"/>
              </a:rPr>
              <a:t> of a </a:t>
            </a:r>
            <a:r>
              <a:rPr lang="en-GB" b="1" dirty="0">
                <a:solidFill>
                  <a:schemeClr val="dk1"/>
                </a:solidFill>
                <a:latin typeface="Montserrat"/>
                <a:ea typeface="Montserrat"/>
                <a:cs typeface="Montserrat"/>
                <a:sym typeface="Montserrat"/>
              </a:rPr>
              <a:t>new trend </a:t>
            </a:r>
            <a:r>
              <a:rPr lang="en-GB" dirty="0">
                <a:solidFill>
                  <a:schemeClr val="dk1"/>
                </a:solidFill>
                <a:latin typeface="Montserrat"/>
                <a:ea typeface="Montserrat"/>
                <a:cs typeface="Montserrat"/>
                <a:sym typeface="Montserrat"/>
              </a:rPr>
              <a:t>in shopper spend, as shoppers adjust to rising living costs</a:t>
            </a:r>
          </a:p>
        </p:txBody>
      </p:sp>
      <p:sp>
        <p:nvSpPr>
          <p:cNvPr id="1134" name="Google Shape;1134;p125"/>
          <p:cNvSpPr txBox="1"/>
          <p:nvPr/>
        </p:nvSpPr>
        <p:spPr>
          <a:xfrm>
            <a:off x="318936" y="3099349"/>
            <a:ext cx="548700" cy="530100"/>
          </a:xfrm>
          <a:prstGeom prst="rect">
            <a:avLst/>
          </a:prstGeom>
          <a:noFill/>
          <a:ln>
            <a:noFill/>
          </a:ln>
        </p:spPr>
        <p:txBody>
          <a:bodyPr spcFirstLastPara="1" wrap="square" lIns="0" tIns="0" rIns="0" bIns="45700" anchor="ctr" anchorCtr="0">
            <a:noAutofit/>
          </a:bodyPr>
          <a:lstStyle/>
          <a:p>
            <a:pPr marL="0" marR="0" lvl="0" indent="0" algn="l" rtl="0">
              <a:lnSpc>
                <a:spcPct val="100000"/>
              </a:lnSpc>
              <a:spcBef>
                <a:spcPts val="0"/>
              </a:spcBef>
              <a:spcAft>
                <a:spcPts val="0"/>
              </a:spcAft>
              <a:buNone/>
            </a:pPr>
            <a:r>
              <a:rPr lang="en" sz="2000" b="1" dirty="0">
                <a:latin typeface="Montserrat"/>
                <a:ea typeface="Montserrat"/>
                <a:cs typeface="Montserrat"/>
                <a:sym typeface="Montserrat"/>
              </a:rPr>
              <a:t>4</a:t>
            </a:r>
            <a:endParaRPr sz="2000" b="1" i="0" u="none" strike="noStrike" cap="none" dirty="0">
              <a:latin typeface="Montserrat"/>
              <a:ea typeface="Montserrat"/>
              <a:cs typeface="Montserrat"/>
              <a:sym typeface="Montserrat"/>
            </a:endParaRPr>
          </a:p>
        </p:txBody>
      </p:sp>
      <p:sp>
        <p:nvSpPr>
          <p:cNvPr id="1135" name="Google Shape;1135;p125"/>
          <p:cNvSpPr txBox="1"/>
          <p:nvPr/>
        </p:nvSpPr>
        <p:spPr>
          <a:xfrm>
            <a:off x="715991" y="955205"/>
            <a:ext cx="8060624" cy="393600"/>
          </a:xfrm>
          <a:prstGeom prst="rect">
            <a:avLst/>
          </a:prstGeom>
          <a:noFill/>
          <a:ln>
            <a:noFill/>
          </a:ln>
        </p:spPr>
        <p:txBody>
          <a:bodyPr spcFirstLastPara="1" wrap="square" lIns="0" tIns="45700" rIns="0" bIns="45700" anchor="ctr" anchorCtr="0">
            <a:noAutofit/>
          </a:bodyPr>
          <a:lstStyle/>
          <a:p>
            <a:pPr marL="0" lvl="0" indent="0" algn="l" rtl="0">
              <a:spcBef>
                <a:spcPts val="0"/>
              </a:spcBef>
              <a:spcAft>
                <a:spcPts val="0"/>
              </a:spcAft>
              <a:buClr>
                <a:schemeClr val="dk1"/>
              </a:buClr>
              <a:buSzPts val="1100"/>
              <a:buFont typeface="Arial"/>
              <a:buNone/>
            </a:pPr>
            <a:r>
              <a:rPr lang="en-GB" b="1" dirty="0">
                <a:solidFill>
                  <a:schemeClr val="dk1"/>
                </a:solidFill>
                <a:latin typeface="Montserrat"/>
                <a:ea typeface="Montserrat"/>
                <a:cs typeface="Montserrat"/>
                <a:sym typeface="Montserrat"/>
              </a:rPr>
              <a:t>Easter </a:t>
            </a:r>
            <a:r>
              <a:rPr lang="en-GB" dirty="0">
                <a:solidFill>
                  <a:schemeClr val="dk1"/>
                </a:solidFill>
                <a:latin typeface="Montserrat"/>
                <a:ea typeface="Montserrat"/>
                <a:cs typeface="Montserrat"/>
                <a:sym typeface="Montserrat"/>
              </a:rPr>
              <a:t>sales were subdued, as shoppers start to manage basket spend</a:t>
            </a:r>
          </a:p>
        </p:txBody>
      </p:sp>
      <p:sp>
        <p:nvSpPr>
          <p:cNvPr id="1136" name="Google Shape;1136;p125"/>
          <p:cNvSpPr txBox="1"/>
          <p:nvPr/>
        </p:nvSpPr>
        <p:spPr>
          <a:xfrm>
            <a:off x="332221" y="3814131"/>
            <a:ext cx="548700" cy="530100"/>
          </a:xfrm>
          <a:prstGeom prst="rect">
            <a:avLst/>
          </a:prstGeom>
          <a:noFill/>
          <a:ln>
            <a:noFill/>
          </a:ln>
        </p:spPr>
        <p:txBody>
          <a:bodyPr spcFirstLastPara="1" wrap="square" lIns="0" tIns="0" rIns="0" bIns="45700" anchor="ctr" anchorCtr="0">
            <a:noAutofit/>
          </a:bodyPr>
          <a:lstStyle/>
          <a:p>
            <a:pPr marL="0" marR="0" lvl="0" indent="0" algn="l" rtl="0">
              <a:lnSpc>
                <a:spcPct val="100000"/>
              </a:lnSpc>
              <a:spcBef>
                <a:spcPts val="0"/>
              </a:spcBef>
              <a:spcAft>
                <a:spcPts val="0"/>
              </a:spcAft>
              <a:buNone/>
            </a:pPr>
            <a:r>
              <a:rPr lang="en" sz="2000" b="1" dirty="0">
                <a:latin typeface="Montserrat"/>
                <a:ea typeface="Montserrat"/>
                <a:cs typeface="Montserrat"/>
                <a:sym typeface="Montserrat"/>
              </a:rPr>
              <a:t>5</a:t>
            </a:r>
            <a:endParaRPr sz="2000" b="1" i="0" u="none" strike="noStrike" cap="none" dirty="0">
              <a:latin typeface="Montserrat"/>
              <a:ea typeface="Montserrat"/>
              <a:cs typeface="Montserrat"/>
              <a:sym typeface="Montserrat"/>
            </a:endParaRPr>
          </a:p>
        </p:txBody>
      </p:sp>
      <p:sp>
        <p:nvSpPr>
          <p:cNvPr id="1137" name="Google Shape;1137;p125"/>
          <p:cNvSpPr txBox="1"/>
          <p:nvPr/>
        </p:nvSpPr>
        <p:spPr>
          <a:xfrm>
            <a:off x="728826" y="1594934"/>
            <a:ext cx="8186574" cy="544768"/>
          </a:xfrm>
          <a:prstGeom prst="rect">
            <a:avLst/>
          </a:prstGeom>
          <a:noFill/>
          <a:ln>
            <a:noFill/>
          </a:ln>
        </p:spPr>
        <p:txBody>
          <a:bodyPr spcFirstLastPara="1" wrap="square" lIns="0" tIns="45700" rIns="0" bIns="45700" anchor="ctr" anchorCtr="0">
            <a:noAutofit/>
          </a:bodyPr>
          <a:lstStyle/>
          <a:p>
            <a:pPr marL="0" lvl="0" indent="0" algn="l" rtl="0">
              <a:spcBef>
                <a:spcPts val="0"/>
              </a:spcBef>
              <a:spcAft>
                <a:spcPts val="0"/>
              </a:spcAft>
              <a:buClr>
                <a:schemeClr val="dk1"/>
              </a:buClr>
              <a:buSzPts val="1100"/>
              <a:buFont typeface="Arial"/>
              <a:buNone/>
            </a:pPr>
            <a:r>
              <a:rPr lang="en-GB" dirty="0">
                <a:solidFill>
                  <a:schemeClr val="dk1"/>
                </a:solidFill>
                <a:latin typeface="Montserrat"/>
                <a:ea typeface="Montserrat"/>
                <a:cs typeface="Montserrat"/>
                <a:sym typeface="Montserrat"/>
              </a:rPr>
              <a:t>There was </a:t>
            </a:r>
            <a:r>
              <a:rPr lang="en-GB" b="1" dirty="0">
                <a:solidFill>
                  <a:schemeClr val="dk1"/>
                </a:solidFill>
                <a:latin typeface="Montserrat"/>
                <a:ea typeface="Montserrat"/>
                <a:cs typeface="Montserrat"/>
                <a:sym typeface="Montserrat"/>
              </a:rPr>
              <a:t>no growth </a:t>
            </a:r>
            <a:r>
              <a:rPr lang="en-GB" dirty="0">
                <a:solidFill>
                  <a:schemeClr val="dk1"/>
                </a:solidFill>
                <a:latin typeface="Montserrat"/>
                <a:ea typeface="Montserrat"/>
                <a:cs typeface="Montserrat"/>
                <a:sym typeface="Montserrat"/>
              </a:rPr>
              <a:t>in the number of </a:t>
            </a:r>
            <a:r>
              <a:rPr lang="en-GB" b="1" dirty="0">
                <a:solidFill>
                  <a:schemeClr val="dk1"/>
                </a:solidFill>
                <a:latin typeface="Montserrat"/>
                <a:ea typeface="Montserrat"/>
                <a:cs typeface="Montserrat"/>
                <a:sym typeface="Montserrat"/>
              </a:rPr>
              <a:t>items</a:t>
            </a:r>
            <a:r>
              <a:rPr lang="en-GB" dirty="0">
                <a:solidFill>
                  <a:schemeClr val="dk1"/>
                </a:solidFill>
                <a:latin typeface="Montserrat"/>
                <a:ea typeface="Montserrat"/>
                <a:cs typeface="Montserrat"/>
                <a:sym typeface="Montserrat"/>
              </a:rPr>
              <a:t> put in the basket</a:t>
            </a:r>
          </a:p>
        </p:txBody>
      </p:sp>
      <p:sp>
        <p:nvSpPr>
          <p:cNvPr id="1138" name="Google Shape;1138;p125"/>
          <p:cNvSpPr txBox="1"/>
          <p:nvPr/>
        </p:nvSpPr>
        <p:spPr>
          <a:xfrm>
            <a:off x="332221" y="913375"/>
            <a:ext cx="548700" cy="530100"/>
          </a:xfrm>
          <a:prstGeom prst="rect">
            <a:avLst/>
          </a:prstGeom>
          <a:noFill/>
          <a:ln>
            <a:noFill/>
          </a:ln>
        </p:spPr>
        <p:txBody>
          <a:bodyPr spcFirstLastPara="1" wrap="square" lIns="0" tIns="0" rIns="0" bIns="45700" anchor="ctr" anchorCtr="0">
            <a:noAutofit/>
          </a:bodyPr>
          <a:lstStyle/>
          <a:p>
            <a:pPr marL="0" marR="0" lvl="0" indent="0" algn="l" rtl="0">
              <a:lnSpc>
                <a:spcPct val="100000"/>
              </a:lnSpc>
              <a:spcBef>
                <a:spcPts val="0"/>
              </a:spcBef>
              <a:spcAft>
                <a:spcPts val="0"/>
              </a:spcAft>
              <a:buNone/>
            </a:pPr>
            <a:r>
              <a:rPr lang="en" sz="2000" b="1" dirty="0">
                <a:latin typeface="Montserrat"/>
                <a:ea typeface="Montserrat"/>
                <a:cs typeface="Montserrat"/>
                <a:sym typeface="Montserrat"/>
              </a:rPr>
              <a:t>1</a:t>
            </a:r>
            <a:endParaRPr sz="2000" b="1" i="0" u="none" strike="noStrike" cap="none" dirty="0">
              <a:latin typeface="Montserrat"/>
              <a:ea typeface="Montserrat"/>
              <a:cs typeface="Montserrat"/>
              <a:sym typeface="Montserrat"/>
            </a:endParaRPr>
          </a:p>
        </p:txBody>
      </p:sp>
      <p:sp>
        <p:nvSpPr>
          <p:cNvPr id="13" name="Google Shape;1137;p125">
            <a:extLst>
              <a:ext uri="{FF2B5EF4-FFF2-40B4-BE49-F238E27FC236}">
                <a16:creationId xmlns:a16="http://schemas.microsoft.com/office/drawing/2014/main" id="{E5683DC5-CA79-45CF-9547-EDE013695E52}"/>
              </a:ext>
            </a:extLst>
          </p:cNvPr>
          <p:cNvSpPr txBox="1"/>
          <p:nvPr/>
        </p:nvSpPr>
        <p:spPr>
          <a:xfrm>
            <a:off x="711244" y="2300185"/>
            <a:ext cx="8095787" cy="617476"/>
          </a:xfrm>
          <a:prstGeom prst="rect">
            <a:avLst/>
          </a:prstGeom>
          <a:noFill/>
          <a:ln>
            <a:noFill/>
          </a:ln>
        </p:spPr>
        <p:txBody>
          <a:bodyPr spcFirstLastPara="1" wrap="square" lIns="0" tIns="45700" rIns="0" bIns="45700" anchor="ctr" anchorCtr="0">
            <a:noAutofit/>
          </a:bodyPr>
          <a:lstStyle/>
          <a:p>
            <a:pPr marL="0" lvl="0" indent="0" algn="l" rtl="0">
              <a:spcBef>
                <a:spcPts val="0"/>
              </a:spcBef>
              <a:spcAft>
                <a:spcPts val="0"/>
              </a:spcAft>
              <a:buClr>
                <a:schemeClr val="dk1"/>
              </a:buClr>
              <a:buSzPts val="1100"/>
              <a:buFont typeface="Arial"/>
              <a:buNone/>
            </a:pPr>
            <a:r>
              <a:rPr lang="en-GB" dirty="0">
                <a:solidFill>
                  <a:schemeClr val="dk1"/>
                </a:solidFill>
                <a:latin typeface="Montserrat"/>
                <a:ea typeface="Montserrat"/>
                <a:cs typeface="Montserrat"/>
                <a:sym typeface="Montserrat"/>
              </a:rPr>
              <a:t>Promotional spend </a:t>
            </a:r>
            <a:r>
              <a:rPr lang="en-GB" b="1" dirty="0">
                <a:solidFill>
                  <a:schemeClr val="dk1"/>
                </a:solidFill>
                <a:latin typeface="Montserrat"/>
                <a:ea typeface="Montserrat"/>
                <a:cs typeface="Montserrat"/>
                <a:sym typeface="Montserrat"/>
              </a:rPr>
              <a:t>increased</a:t>
            </a:r>
            <a:r>
              <a:rPr lang="en-GB" dirty="0">
                <a:solidFill>
                  <a:schemeClr val="dk1"/>
                </a:solidFill>
                <a:latin typeface="Montserrat"/>
                <a:ea typeface="Montserrat"/>
                <a:cs typeface="Montserrat"/>
                <a:sym typeface="Montserrat"/>
              </a:rPr>
              <a:t> and could </a:t>
            </a:r>
            <a:r>
              <a:rPr lang="en-GB" b="1" dirty="0">
                <a:solidFill>
                  <a:schemeClr val="dk1"/>
                </a:solidFill>
                <a:latin typeface="Montserrat"/>
                <a:ea typeface="Montserrat"/>
                <a:cs typeface="Montserrat"/>
                <a:sym typeface="Montserrat"/>
              </a:rPr>
              <a:t>signal </a:t>
            </a:r>
            <a:r>
              <a:rPr lang="en-GB" dirty="0">
                <a:solidFill>
                  <a:schemeClr val="dk1"/>
                </a:solidFill>
                <a:latin typeface="Montserrat"/>
                <a:ea typeface="Montserrat"/>
                <a:cs typeface="Montserrat"/>
                <a:sym typeface="Montserrat"/>
              </a:rPr>
              <a:t>the start of more </a:t>
            </a:r>
            <a:r>
              <a:rPr lang="en-GB" b="1" dirty="0">
                <a:solidFill>
                  <a:schemeClr val="dk1"/>
                </a:solidFill>
                <a:latin typeface="Montserrat"/>
                <a:ea typeface="Montserrat"/>
                <a:cs typeface="Montserrat"/>
                <a:sym typeface="Montserrat"/>
              </a:rPr>
              <a:t>overt </a:t>
            </a:r>
            <a:r>
              <a:rPr lang="en-GB" dirty="0">
                <a:solidFill>
                  <a:schemeClr val="dk1"/>
                </a:solidFill>
                <a:latin typeface="Montserrat"/>
                <a:ea typeface="Montserrat"/>
                <a:cs typeface="Montserrat"/>
                <a:sym typeface="Montserrat"/>
              </a:rPr>
              <a:t>pricing activity</a:t>
            </a:r>
            <a:endParaRPr lang="en-GB" b="1" dirty="0">
              <a:solidFill>
                <a:schemeClr val="dk1"/>
              </a:solidFill>
              <a:latin typeface="Montserrat"/>
              <a:ea typeface="Montserrat"/>
              <a:cs typeface="Montserrat"/>
              <a:sym typeface="Montserrat"/>
            </a:endParaRPr>
          </a:p>
        </p:txBody>
      </p:sp>
      <p:sp>
        <p:nvSpPr>
          <p:cNvPr id="15" name="Google Shape;1135;p125">
            <a:extLst>
              <a:ext uri="{FF2B5EF4-FFF2-40B4-BE49-F238E27FC236}">
                <a16:creationId xmlns:a16="http://schemas.microsoft.com/office/drawing/2014/main" id="{500B54D9-C89E-47A8-A9AE-1A4EAC3BB06E}"/>
              </a:ext>
            </a:extLst>
          </p:cNvPr>
          <p:cNvSpPr txBox="1"/>
          <p:nvPr/>
        </p:nvSpPr>
        <p:spPr>
          <a:xfrm>
            <a:off x="728826" y="3148393"/>
            <a:ext cx="8060624" cy="393600"/>
          </a:xfrm>
          <a:prstGeom prst="rect">
            <a:avLst/>
          </a:prstGeom>
          <a:noFill/>
          <a:ln>
            <a:noFill/>
          </a:ln>
        </p:spPr>
        <p:txBody>
          <a:bodyPr spcFirstLastPara="1" wrap="square" lIns="0" tIns="45700" rIns="0" bIns="45700" anchor="ctr" anchorCtr="0">
            <a:noAutofit/>
          </a:bodyPr>
          <a:lstStyle/>
          <a:p>
            <a:pPr marL="0" lvl="0" indent="0" algn="l" rtl="0">
              <a:spcBef>
                <a:spcPts val="0"/>
              </a:spcBef>
              <a:spcAft>
                <a:spcPts val="0"/>
              </a:spcAft>
              <a:buNone/>
            </a:pPr>
            <a:r>
              <a:rPr lang="en-GB" b="1" dirty="0">
                <a:latin typeface="Montserrat"/>
                <a:ea typeface="Montserrat"/>
                <a:cs typeface="Montserrat"/>
                <a:sym typeface="Montserrat"/>
              </a:rPr>
              <a:t>Escalating </a:t>
            </a:r>
            <a:r>
              <a:rPr lang="en-GB" dirty="0">
                <a:latin typeface="Montserrat"/>
                <a:ea typeface="Montserrat"/>
                <a:cs typeface="Montserrat"/>
                <a:sym typeface="Montserrat"/>
              </a:rPr>
              <a:t>fuel prices could start to influence where shoppers shop …</a:t>
            </a:r>
          </a:p>
        </p:txBody>
      </p:sp>
    </p:spTree>
    <p:extLst>
      <p:ext uri="{BB962C8B-B14F-4D97-AF65-F5344CB8AC3E}">
        <p14:creationId xmlns:p14="http://schemas.microsoft.com/office/powerpoint/2010/main" val="388414715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187"/>
        <p:cNvGrpSpPr/>
        <p:nvPr/>
      </p:nvGrpSpPr>
      <p:grpSpPr>
        <a:xfrm>
          <a:off x="0" y="0"/>
          <a:ext cx="0" cy="0"/>
          <a:chOff x="0" y="0"/>
          <a:chExt cx="0" cy="0"/>
        </a:xfrm>
      </p:grpSpPr>
      <p:sp>
        <p:nvSpPr>
          <p:cNvPr id="2189" name="Google Shape;2189;p135"/>
          <p:cNvSpPr txBox="1"/>
          <p:nvPr/>
        </p:nvSpPr>
        <p:spPr>
          <a:xfrm>
            <a:off x="6475752" y="1664742"/>
            <a:ext cx="2428406" cy="2549845"/>
          </a:xfrm>
          <a:prstGeom prst="rect">
            <a:avLst/>
          </a:prstGeom>
          <a:noFill/>
          <a:ln>
            <a:noFill/>
          </a:ln>
        </p:spPr>
        <p:txBody>
          <a:bodyPr spcFirstLastPara="1" wrap="square" lIns="0" tIns="45700" rIns="0" bIns="45700" anchor="t" anchorCtr="0">
            <a:noAutofit/>
          </a:bodyPr>
          <a:lstStyle/>
          <a:p>
            <a:r>
              <a:rPr lang="en-PH" b="1" dirty="0">
                <a:solidFill>
                  <a:schemeClr val="bg1"/>
                </a:solidFill>
                <a:latin typeface="Montserrat" panose="00000500000000000000" pitchFamily="2" charset="0"/>
              </a:rPr>
              <a:t>Albeit early days, 2022 signals the start of more cautious spending.</a:t>
            </a:r>
          </a:p>
          <a:p>
            <a:endParaRPr lang="en-GB" b="1" dirty="0">
              <a:solidFill>
                <a:schemeClr val="bg1"/>
              </a:solidFill>
              <a:latin typeface="Montserrat" panose="00000500000000000000" pitchFamily="2" charset="0"/>
            </a:endParaRPr>
          </a:p>
          <a:p>
            <a:r>
              <a:rPr lang="en-GB" b="1" dirty="0">
                <a:solidFill>
                  <a:schemeClr val="bg1"/>
                </a:solidFill>
                <a:latin typeface="Montserrat" panose="00000500000000000000" pitchFamily="2" charset="0"/>
              </a:rPr>
              <a:t>Whilst the fmcg industry maybe more insulated than others from the cost of living squeeze, removing 1 or 2 items from the weekly shop is an easy savings strategy for many shoppers …</a:t>
            </a:r>
            <a:endParaRPr lang="en-GB" sz="1600" b="1" dirty="0">
              <a:solidFill>
                <a:schemeClr val="bg1"/>
              </a:solidFill>
              <a:latin typeface="Montserrat" panose="00000500000000000000" pitchFamily="2" charset="0"/>
            </a:endParaRPr>
          </a:p>
          <a:p>
            <a:endParaRPr lang="en-GB" sz="1600" b="1" i="0" dirty="0">
              <a:solidFill>
                <a:schemeClr val="bg1"/>
              </a:solidFill>
              <a:effectLst/>
              <a:latin typeface="Montserrat" panose="00000500000000000000" pitchFamily="2" charset="0"/>
            </a:endParaRPr>
          </a:p>
        </p:txBody>
      </p:sp>
      <p:grpSp>
        <p:nvGrpSpPr>
          <p:cNvPr id="2190" name="Google Shape;2190;p135"/>
          <p:cNvGrpSpPr/>
          <p:nvPr/>
        </p:nvGrpSpPr>
        <p:grpSpPr>
          <a:xfrm rot="5400000">
            <a:off x="6094527" y="1112027"/>
            <a:ext cx="674029" cy="307800"/>
            <a:chOff x="3272277" y="2468249"/>
            <a:chExt cx="674029" cy="307800"/>
          </a:xfrm>
        </p:grpSpPr>
        <p:sp>
          <p:nvSpPr>
            <p:cNvPr id="2191" name="Google Shape;2191;p135"/>
            <p:cNvSpPr/>
            <p:nvPr/>
          </p:nvSpPr>
          <p:spPr>
            <a:xfrm rot="-8100000">
              <a:off x="3317354" y="2513326"/>
              <a:ext cx="217647" cy="217647"/>
            </a:xfrm>
            <a:prstGeom prst="rtTriangle">
              <a:avLst/>
            </a:prstGeom>
            <a:solidFill>
              <a:srgbClr val="00F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Montserrat" panose="00000500000000000000" pitchFamily="2" charset="0"/>
              </a:endParaRPr>
            </a:p>
          </p:txBody>
        </p:sp>
        <p:sp>
          <p:nvSpPr>
            <p:cNvPr id="2192" name="Google Shape;2192;p135"/>
            <p:cNvSpPr/>
            <p:nvPr/>
          </p:nvSpPr>
          <p:spPr>
            <a:xfrm rot="-8100000">
              <a:off x="3500468" y="2513326"/>
              <a:ext cx="217647" cy="217647"/>
            </a:xfrm>
            <a:prstGeom prst="rtTriangle">
              <a:avLst/>
            </a:prstGeom>
            <a:solidFill>
              <a:srgbClr val="00F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Montserrat" panose="00000500000000000000" pitchFamily="2" charset="0"/>
              </a:endParaRPr>
            </a:p>
          </p:txBody>
        </p:sp>
        <p:sp>
          <p:nvSpPr>
            <p:cNvPr id="2193" name="Google Shape;2193;p135"/>
            <p:cNvSpPr/>
            <p:nvPr/>
          </p:nvSpPr>
          <p:spPr>
            <a:xfrm rot="-8100000">
              <a:off x="3683583" y="2513326"/>
              <a:ext cx="217647" cy="217647"/>
            </a:xfrm>
            <a:prstGeom prst="rtTriangle">
              <a:avLst/>
            </a:prstGeom>
            <a:solidFill>
              <a:srgbClr val="00F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Montserrat" panose="00000500000000000000" pitchFamily="2" charset="0"/>
              </a:endParaRPr>
            </a:p>
          </p:txBody>
        </p:sp>
      </p:grpSp>
      <p:sp>
        <p:nvSpPr>
          <p:cNvPr id="2195" name="Google Shape;2195;p135"/>
          <p:cNvSpPr txBox="1">
            <a:spLocks noGrp="1"/>
          </p:cNvSpPr>
          <p:nvPr>
            <p:ph type="title"/>
          </p:nvPr>
        </p:nvSpPr>
        <p:spPr>
          <a:xfrm>
            <a:off x="108858" y="311842"/>
            <a:ext cx="5647365" cy="670013"/>
          </a:xfrm>
        </p:spPr>
        <p:txBody>
          <a:bodyPr spcFirstLastPara="1" wrap="square" lIns="0" tIns="91425" rIns="0" bIns="91425" anchor="t" anchorCtr="0">
            <a:noAutofit/>
          </a:bodyPr>
          <a:lstStyle/>
          <a:p>
            <a:pPr lvl="0"/>
            <a:r>
              <a:rPr lang="en-PH" dirty="0"/>
              <a:t>Momentum has slowed at the start of Q2</a:t>
            </a:r>
            <a:endParaRPr lang="da-DK" dirty="0">
              <a:latin typeface="Montserrat" panose="00000500000000000000" pitchFamily="2" charset="0"/>
            </a:endParaRPr>
          </a:p>
        </p:txBody>
      </p:sp>
      <p:sp>
        <p:nvSpPr>
          <p:cNvPr id="5" name="Subtitle 4">
            <a:extLst>
              <a:ext uri="{FF2B5EF4-FFF2-40B4-BE49-F238E27FC236}">
                <a16:creationId xmlns:a16="http://schemas.microsoft.com/office/drawing/2014/main" id="{431FEDF8-4128-4E76-8DE8-CFD67FD31018}"/>
              </a:ext>
            </a:extLst>
          </p:cNvPr>
          <p:cNvSpPr>
            <a:spLocks noGrp="1"/>
          </p:cNvSpPr>
          <p:nvPr>
            <p:ph type="subTitle" idx="3"/>
          </p:nvPr>
        </p:nvSpPr>
        <p:spPr>
          <a:xfrm>
            <a:off x="351200" y="4828425"/>
            <a:ext cx="5550900" cy="184800"/>
          </a:xfrm>
        </p:spPr>
        <p:txBody>
          <a:bodyPr/>
          <a:lstStyle/>
          <a:p>
            <a:r>
              <a:rPr lang="en-PH" dirty="0">
                <a:latin typeface="Montserrat" panose="00000500000000000000" pitchFamily="2" charset="0"/>
              </a:rPr>
              <a:t>Source:  *Nielsen Scantrack Total Store Read Total Coverage and Grocery Multiples 4w/e value growth vs prior period</a:t>
            </a:r>
          </a:p>
        </p:txBody>
      </p:sp>
      <p:graphicFrame>
        <p:nvGraphicFramePr>
          <p:cNvPr id="32" name="Chart 31">
            <a:extLst>
              <a:ext uri="{FF2B5EF4-FFF2-40B4-BE49-F238E27FC236}">
                <a16:creationId xmlns:a16="http://schemas.microsoft.com/office/drawing/2014/main" id="{45DDBC3D-4297-4717-9B97-36DEB14B4BA1}"/>
              </a:ext>
            </a:extLst>
          </p:cNvPr>
          <p:cNvGraphicFramePr/>
          <p:nvPr>
            <p:extLst>
              <p:ext uri="{D42A27DB-BD31-4B8C-83A1-F6EECF244321}">
                <p14:modId xmlns:p14="http://schemas.microsoft.com/office/powerpoint/2010/main" val="2601130656"/>
              </p:ext>
            </p:extLst>
          </p:nvPr>
        </p:nvGraphicFramePr>
        <p:xfrm>
          <a:off x="351200" y="1451550"/>
          <a:ext cx="5111304" cy="3215028"/>
        </p:xfrm>
        <a:graphic>
          <a:graphicData uri="http://schemas.openxmlformats.org/drawingml/2006/chart">
            <c:chart xmlns:c="http://schemas.openxmlformats.org/drawingml/2006/chart" xmlns:r="http://schemas.openxmlformats.org/officeDocument/2006/relationships" r:id="rId3"/>
          </a:graphicData>
        </a:graphic>
      </p:graphicFrame>
      <p:cxnSp>
        <p:nvCxnSpPr>
          <p:cNvPr id="11" name="Straight Connector 10">
            <a:extLst>
              <a:ext uri="{FF2B5EF4-FFF2-40B4-BE49-F238E27FC236}">
                <a16:creationId xmlns:a16="http://schemas.microsoft.com/office/drawing/2014/main" id="{46683260-9566-4F22-BB23-1B2D537F5686}"/>
              </a:ext>
            </a:extLst>
          </p:cNvPr>
          <p:cNvCxnSpPr>
            <a:cxnSpLocks/>
          </p:cNvCxnSpPr>
          <p:nvPr/>
        </p:nvCxnSpPr>
        <p:spPr>
          <a:xfrm>
            <a:off x="3934764" y="646848"/>
            <a:ext cx="1409159" cy="0"/>
          </a:xfrm>
          <a:prstGeom prst="line">
            <a:avLst/>
          </a:prstGeom>
          <a:ln w="2540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002662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1216"/>
        <p:cNvGrpSpPr/>
        <p:nvPr/>
      </p:nvGrpSpPr>
      <p:grpSpPr>
        <a:xfrm>
          <a:off x="0" y="0"/>
          <a:ext cx="0" cy="0"/>
          <a:chOff x="0" y="0"/>
          <a:chExt cx="0" cy="0"/>
        </a:xfrm>
      </p:grpSpPr>
      <p:sp>
        <p:nvSpPr>
          <p:cNvPr id="1217" name="Google Shape;1217;p89"/>
          <p:cNvSpPr txBox="1">
            <a:spLocks noGrp="1"/>
          </p:cNvSpPr>
          <p:nvPr>
            <p:ph type="title"/>
          </p:nvPr>
        </p:nvSpPr>
        <p:spPr>
          <a:xfrm>
            <a:off x="354651" y="181671"/>
            <a:ext cx="8413598" cy="803384"/>
          </a:xfrm>
        </p:spPr>
        <p:txBody>
          <a:bodyPr spcFirstLastPara="1" wrap="square" lIns="0" tIns="91425" rIns="0" bIns="91425" anchor="t" anchorCtr="0">
            <a:noAutofit/>
          </a:bodyPr>
          <a:lstStyle/>
          <a:p>
            <a:pPr lvl="0"/>
            <a:r>
              <a:rPr lang="en-PH" dirty="0">
                <a:solidFill>
                  <a:schemeClr val="bg1"/>
                </a:solidFill>
                <a:latin typeface="Montserrat" panose="00000500000000000000" pitchFamily="2" charset="0"/>
              </a:rPr>
              <a:t>With the exception of Christmas,</a:t>
            </a:r>
            <a:r>
              <a:rPr lang="en-PH" dirty="0">
                <a:solidFill>
                  <a:schemeClr val="accent1"/>
                </a:solidFill>
                <a:latin typeface="Montserrat" panose="00000500000000000000" pitchFamily="2" charset="0"/>
              </a:rPr>
              <a:t> online share </a:t>
            </a:r>
            <a:r>
              <a:rPr lang="en-PH" dirty="0">
                <a:solidFill>
                  <a:schemeClr val="bg1"/>
                </a:solidFill>
                <a:latin typeface="Montserrat" panose="00000500000000000000" pitchFamily="2" charset="0"/>
              </a:rPr>
              <a:t>has dipped below 12% for the first time since the pandemic</a:t>
            </a:r>
            <a:endParaRPr lang="en-PH" dirty="0">
              <a:solidFill>
                <a:schemeClr val="accent1"/>
              </a:solidFill>
              <a:latin typeface="Montserrat" panose="00000500000000000000" pitchFamily="2" charset="0"/>
            </a:endParaRPr>
          </a:p>
        </p:txBody>
      </p:sp>
      <p:sp>
        <p:nvSpPr>
          <p:cNvPr id="25" name="Subtitle 2">
            <a:extLst>
              <a:ext uri="{FF2B5EF4-FFF2-40B4-BE49-F238E27FC236}">
                <a16:creationId xmlns:a16="http://schemas.microsoft.com/office/drawing/2014/main" id="{DF131891-A103-4FBD-848A-0183FD008A90}"/>
              </a:ext>
            </a:extLst>
          </p:cNvPr>
          <p:cNvSpPr>
            <a:spLocks noGrp="1"/>
          </p:cNvSpPr>
          <p:nvPr>
            <p:ph type="subTitle" idx="1"/>
          </p:nvPr>
        </p:nvSpPr>
        <p:spPr/>
        <p:txBody>
          <a:bodyPr/>
          <a:lstStyle/>
          <a:p>
            <a:r>
              <a:rPr lang="en-PH" dirty="0">
                <a:solidFill>
                  <a:schemeClr val="bg1"/>
                </a:solidFill>
              </a:rPr>
              <a:t>Source:  NielsenIQ </a:t>
            </a:r>
            <a:r>
              <a:rPr lang="en-PH" dirty="0">
                <a:solidFill>
                  <a:schemeClr val="bg1"/>
                </a:solidFill>
                <a:latin typeface="Montserrat" panose="00000500000000000000" pitchFamily="2" charset="0"/>
              </a:rPr>
              <a:t>Homescan</a:t>
            </a:r>
            <a:r>
              <a:rPr lang="en-PH" dirty="0">
                <a:solidFill>
                  <a:schemeClr val="bg1"/>
                </a:solidFill>
              </a:rPr>
              <a:t> </a:t>
            </a:r>
            <a:r>
              <a:rPr lang="en-PH" dirty="0">
                <a:solidFill>
                  <a:schemeClr val="bg1"/>
                </a:solidFill>
                <a:latin typeface="Montserrat" panose="00000500000000000000" pitchFamily="2" charset="0"/>
              </a:rPr>
              <a:t>Online</a:t>
            </a:r>
            <a:r>
              <a:rPr lang="en-PH" dirty="0">
                <a:solidFill>
                  <a:schemeClr val="bg1"/>
                </a:solidFill>
              </a:rPr>
              <a:t> FMCG</a:t>
            </a:r>
          </a:p>
        </p:txBody>
      </p:sp>
      <p:graphicFrame>
        <p:nvGraphicFramePr>
          <p:cNvPr id="5" name="Chart 4">
            <a:extLst>
              <a:ext uri="{FF2B5EF4-FFF2-40B4-BE49-F238E27FC236}">
                <a16:creationId xmlns:a16="http://schemas.microsoft.com/office/drawing/2014/main" id="{DFBD8321-2FE8-47BC-BAAD-A89C45F2B8B1}"/>
              </a:ext>
            </a:extLst>
          </p:cNvPr>
          <p:cNvGraphicFramePr/>
          <p:nvPr>
            <p:extLst>
              <p:ext uri="{D42A27DB-BD31-4B8C-83A1-F6EECF244321}">
                <p14:modId xmlns:p14="http://schemas.microsoft.com/office/powerpoint/2010/main" val="3048816537"/>
              </p:ext>
            </p:extLst>
          </p:nvPr>
        </p:nvGraphicFramePr>
        <p:xfrm>
          <a:off x="621838" y="1420905"/>
          <a:ext cx="8301667" cy="3326193"/>
        </p:xfrm>
        <a:graphic>
          <a:graphicData uri="http://schemas.openxmlformats.org/drawingml/2006/chart">
            <c:chart xmlns:c="http://schemas.openxmlformats.org/drawingml/2006/chart" xmlns:r="http://schemas.openxmlformats.org/officeDocument/2006/relationships" r:id="rId3"/>
          </a:graphicData>
        </a:graphic>
      </p:graphicFrame>
      <p:sp>
        <p:nvSpPr>
          <p:cNvPr id="2" name="TextBox 1">
            <a:extLst>
              <a:ext uri="{FF2B5EF4-FFF2-40B4-BE49-F238E27FC236}">
                <a16:creationId xmlns:a16="http://schemas.microsoft.com/office/drawing/2014/main" id="{C1FFF317-43D7-48AB-89FB-6AAE60EF9C8C}"/>
              </a:ext>
            </a:extLst>
          </p:cNvPr>
          <p:cNvSpPr txBox="1"/>
          <p:nvPr/>
        </p:nvSpPr>
        <p:spPr>
          <a:xfrm>
            <a:off x="823613" y="4165545"/>
            <a:ext cx="437940" cy="215444"/>
          </a:xfrm>
          <a:prstGeom prst="rect">
            <a:avLst/>
          </a:prstGeom>
          <a:noFill/>
        </p:spPr>
        <p:txBody>
          <a:bodyPr wrap="none" rtlCol="0">
            <a:spAutoFit/>
          </a:bodyPr>
          <a:lstStyle/>
          <a:p>
            <a:r>
              <a:rPr lang="en-GB" sz="800" dirty="0">
                <a:solidFill>
                  <a:schemeClr val="bg1"/>
                </a:solidFill>
                <a:latin typeface="Montserrat" panose="00000500000000000000" pitchFamily="2" charset="0"/>
              </a:rPr>
              <a:t>4w/e</a:t>
            </a:r>
          </a:p>
        </p:txBody>
      </p:sp>
      <p:pic>
        <p:nvPicPr>
          <p:cNvPr id="1026" name="Picture 2">
            <a:extLst>
              <a:ext uri="{FF2B5EF4-FFF2-40B4-BE49-F238E27FC236}">
                <a16:creationId xmlns:a16="http://schemas.microsoft.com/office/drawing/2014/main" id="{AA0450C7-4C7C-4BEF-8342-A47B0495608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086184" y="801780"/>
            <a:ext cx="619125" cy="6191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2828922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1717"/>
        <p:cNvGrpSpPr/>
        <p:nvPr/>
      </p:nvGrpSpPr>
      <p:grpSpPr>
        <a:xfrm>
          <a:off x="0" y="0"/>
          <a:ext cx="0" cy="0"/>
          <a:chOff x="0" y="0"/>
          <a:chExt cx="0" cy="0"/>
        </a:xfrm>
      </p:grpSpPr>
      <p:sp>
        <p:nvSpPr>
          <p:cNvPr id="1723" name="Google Shape;1723;p127"/>
          <p:cNvSpPr txBox="1">
            <a:spLocks noGrp="1"/>
          </p:cNvSpPr>
          <p:nvPr>
            <p:ph type="title"/>
          </p:nvPr>
        </p:nvSpPr>
        <p:spPr>
          <a:xfrm>
            <a:off x="105228" y="283792"/>
            <a:ext cx="9038772" cy="403761"/>
          </a:xfrm>
        </p:spPr>
        <p:txBody>
          <a:bodyPr spcFirstLastPara="1" wrap="square" lIns="0" tIns="91425" rIns="0" bIns="91425" anchor="t" anchorCtr="0">
            <a:noAutofit/>
          </a:bodyPr>
          <a:lstStyle/>
          <a:p>
            <a:pPr lvl="0"/>
            <a:r>
              <a:rPr lang="en-PH" sz="1500" dirty="0"/>
              <a:t>Supermarkets have lagged Convenience store growth since September, whilst </a:t>
            </a:r>
            <a:r>
              <a:rPr lang="en-PH" sz="1500" dirty="0">
                <a:latin typeface="Montserrat" panose="00000500000000000000" pitchFamily="2" charset="0"/>
              </a:rPr>
              <a:t>growth was higher at Easter this was not enough to offset last Easter’s performance</a:t>
            </a:r>
          </a:p>
        </p:txBody>
      </p:sp>
      <p:sp>
        <p:nvSpPr>
          <p:cNvPr id="5" name="Subtitle 4">
            <a:extLst>
              <a:ext uri="{FF2B5EF4-FFF2-40B4-BE49-F238E27FC236}">
                <a16:creationId xmlns:a16="http://schemas.microsoft.com/office/drawing/2014/main" id="{8A09D3BF-2A1A-43A6-BD16-079B433DC493}"/>
              </a:ext>
            </a:extLst>
          </p:cNvPr>
          <p:cNvSpPr>
            <a:spLocks noGrp="1"/>
          </p:cNvSpPr>
          <p:nvPr>
            <p:ph type="subTitle" idx="4294967295"/>
          </p:nvPr>
        </p:nvSpPr>
        <p:spPr>
          <a:xfrm>
            <a:off x="211892" y="4803205"/>
            <a:ext cx="8159100" cy="184800"/>
          </a:xfrm>
        </p:spPr>
        <p:txBody>
          <a:bodyPr/>
          <a:lstStyle/>
          <a:p>
            <a:pPr marL="146050" indent="0">
              <a:buNone/>
            </a:pPr>
            <a:r>
              <a:rPr lang="en-PH" sz="600" dirty="0">
                <a:latin typeface="Montserrat" panose="00000500000000000000" pitchFamily="2" charset="0"/>
              </a:rPr>
              <a:t>Source:  NielsenIQ Scantrack (FMCG = Total Store Read excluding General Merchandise, Tobacco and Medicines</a:t>
            </a:r>
          </a:p>
        </p:txBody>
      </p:sp>
      <p:sp>
        <p:nvSpPr>
          <p:cNvPr id="3" name="Rectangle 2"/>
          <p:cNvSpPr/>
          <p:nvPr/>
        </p:nvSpPr>
        <p:spPr>
          <a:xfrm>
            <a:off x="4852559" y="4659498"/>
            <a:ext cx="3595480" cy="338554"/>
          </a:xfrm>
          <a:prstGeom prst="rect">
            <a:avLst/>
          </a:prstGeom>
        </p:spPr>
        <p:txBody>
          <a:bodyPr wrap="square">
            <a:spAutoFit/>
          </a:bodyPr>
          <a:lstStyle/>
          <a:p>
            <a:r>
              <a:rPr lang="en-GB" sz="800" dirty="0">
                <a:latin typeface="Montserrat" panose="00000500000000000000" pitchFamily="2" charset="0"/>
                <a:cs typeface="Calibri" panose="020F0502020204030204" pitchFamily="34" charset="0"/>
              </a:rPr>
              <a:t>*Supermarkets include Online Dark Stores, Depots and Picking stores</a:t>
            </a:r>
            <a:endParaRPr lang="en-GB" sz="800" dirty="0">
              <a:latin typeface="Montserrat" panose="00000500000000000000" pitchFamily="2" charset="0"/>
            </a:endParaRPr>
          </a:p>
        </p:txBody>
      </p:sp>
      <p:graphicFrame>
        <p:nvGraphicFramePr>
          <p:cNvPr id="15" name="Chart 14">
            <a:extLst>
              <a:ext uri="{FF2B5EF4-FFF2-40B4-BE49-F238E27FC236}">
                <a16:creationId xmlns:a16="http://schemas.microsoft.com/office/drawing/2014/main" id="{FB1D449C-293B-433D-AF8B-B19CAAF836DC}"/>
              </a:ext>
            </a:extLst>
          </p:cNvPr>
          <p:cNvGraphicFramePr/>
          <p:nvPr>
            <p:extLst>
              <p:ext uri="{D42A27DB-BD31-4B8C-83A1-F6EECF244321}">
                <p14:modId xmlns:p14="http://schemas.microsoft.com/office/powerpoint/2010/main" val="443309769"/>
              </p:ext>
            </p:extLst>
          </p:nvPr>
        </p:nvGraphicFramePr>
        <p:xfrm>
          <a:off x="4852559" y="1233081"/>
          <a:ext cx="3804300" cy="1483408"/>
        </p:xfrm>
        <a:graphic>
          <a:graphicData uri="http://schemas.openxmlformats.org/drawingml/2006/chart">
            <c:chart xmlns:c="http://schemas.openxmlformats.org/drawingml/2006/chart" xmlns:r="http://schemas.openxmlformats.org/officeDocument/2006/relationships" r:id="rId3"/>
          </a:graphicData>
        </a:graphic>
      </p:graphicFrame>
      <p:cxnSp>
        <p:nvCxnSpPr>
          <p:cNvPr id="16" name="Google Shape;1719;p127">
            <a:extLst>
              <a:ext uri="{FF2B5EF4-FFF2-40B4-BE49-F238E27FC236}">
                <a16:creationId xmlns:a16="http://schemas.microsoft.com/office/drawing/2014/main" id="{52778CA0-66FA-4AEE-9999-1A82D1F83488}"/>
              </a:ext>
            </a:extLst>
          </p:cNvPr>
          <p:cNvCxnSpPr/>
          <p:nvPr/>
        </p:nvCxnSpPr>
        <p:spPr>
          <a:xfrm>
            <a:off x="354650" y="1745725"/>
            <a:ext cx="3826800" cy="0"/>
          </a:xfrm>
          <a:prstGeom prst="straightConnector1">
            <a:avLst/>
          </a:prstGeom>
          <a:noFill/>
          <a:ln w="9525" cap="flat" cmpd="sng">
            <a:solidFill>
              <a:srgbClr val="333333"/>
            </a:solidFill>
            <a:prstDash val="solid"/>
            <a:round/>
            <a:headEnd type="none" w="med" len="med"/>
            <a:tailEnd type="none" w="med" len="med"/>
          </a:ln>
        </p:spPr>
      </p:cxnSp>
      <p:sp>
        <p:nvSpPr>
          <p:cNvPr id="17" name="Google Shape;1720;p127">
            <a:extLst>
              <a:ext uri="{FF2B5EF4-FFF2-40B4-BE49-F238E27FC236}">
                <a16:creationId xmlns:a16="http://schemas.microsoft.com/office/drawing/2014/main" id="{970C9709-0DA1-4983-A412-AA8DDFFC7BC0}"/>
              </a:ext>
            </a:extLst>
          </p:cNvPr>
          <p:cNvSpPr txBox="1"/>
          <p:nvPr/>
        </p:nvSpPr>
        <p:spPr>
          <a:xfrm>
            <a:off x="211892" y="1492019"/>
            <a:ext cx="4383006" cy="246220"/>
          </a:xfrm>
          <a:prstGeom prst="rect">
            <a:avLst/>
          </a:prstGeom>
          <a:noFill/>
          <a:ln>
            <a:noFill/>
          </a:ln>
        </p:spPr>
        <p:txBody>
          <a:bodyPr spcFirstLastPara="1" wrap="square" lIns="0" tIns="45700" rIns="0" bIns="45700" anchor="t" anchorCtr="0">
            <a:noAutofit/>
          </a:bodyPr>
          <a:lstStyle/>
          <a:p>
            <a:pPr marL="0" lvl="0" indent="0" algn="l" rtl="0">
              <a:spcBef>
                <a:spcPts val="0"/>
              </a:spcBef>
              <a:spcAft>
                <a:spcPts val="1200"/>
              </a:spcAft>
              <a:buClr>
                <a:srgbClr val="000000"/>
              </a:buClr>
              <a:buSzPts val="1100"/>
              <a:buFont typeface="Arial"/>
              <a:buNone/>
            </a:pPr>
            <a:r>
              <a:rPr lang="en" sz="1200" dirty="0">
                <a:solidFill>
                  <a:srgbClr val="1A1A1A"/>
                </a:solidFill>
                <a:latin typeface="Montserrat" panose="00000500000000000000" pitchFamily="2" charset="0"/>
                <a:ea typeface="Montserrat"/>
                <a:cs typeface="Montserrat"/>
                <a:sym typeface="Montserrat"/>
              </a:rPr>
              <a:t>GB Total Coverage </a:t>
            </a:r>
            <a:r>
              <a:rPr lang="en" sz="1200" b="1" dirty="0">
                <a:solidFill>
                  <a:srgbClr val="1A1A1A"/>
                </a:solidFill>
                <a:latin typeface="Montserrat" panose="00000500000000000000" pitchFamily="2" charset="0"/>
                <a:ea typeface="Montserrat"/>
                <a:cs typeface="Montserrat"/>
                <a:sym typeface="Montserrat"/>
              </a:rPr>
              <a:t>FMCG</a:t>
            </a:r>
            <a:r>
              <a:rPr lang="en" sz="1200" dirty="0">
                <a:solidFill>
                  <a:srgbClr val="1A1A1A"/>
                </a:solidFill>
                <a:latin typeface="Montserrat" panose="00000500000000000000" pitchFamily="2" charset="0"/>
                <a:ea typeface="Montserrat"/>
                <a:cs typeface="Montserrat"/>
                <a:sym typeface="Montserrat"/>
              </a:rPr>
              <a:t> Sales, 4w/e 23</a:t>
            </a:r>
            <a:r>
              <a:rPr lang="en" sz="1200" baseline="30000" dirty="0">
                <a:solidFill>
                  <a:srgbClr val="1A1A1A"/>
                </a:solidFill>
                <a:latin typeface="Montserrat" panose="00000500000000000000" pitchFamily="2" charset="0"/>
                <a:ea typeface="Montserrat"/>
                <a:cs typeface="Montserrat"/>
                <a:sym typeface="Montserrat"/>
              </a:rPr>
              <a:t>rd</a:t>
            </a:r>
            <a:r>
              <a:rPr lang="en" sz="1200" dirty="0">
                <a:solidFill>
                  <a:srgbClr val="1A1A1A"/>
                </a:solidFill>
                <a:latin typeface="Montserrat" panose="00000500000000000000" pitchFamily="2" charset="0"/>
                <a:ea typeface="Montserrat"/>
                <a:cs typeface="Montserrat"/>
                <a:sym typeface="Montserrat"/>
              </a:rPr>
              <a:t> April 2022</a:t>
            </a:r>
            <a:br>
              <a:rPr lang="en" sz="1200" dirty="0">
                <a:solidFill>
                  <a:srgbClr val="000000"/>
                </a:solidFill>
                <a:latin typeface="Montserrat" panose="00000500000000000000" pitchFamily="2" charset="0"/>
                <a:ea typeface="Montserrat"/>
                <a:cs typeface="Montserrat"/>
                <a:sym typeface="Montserrat"/>
              </a:rPr>
            </a:br>
            <a:endParaRPr sz="1200" dirty="0">
              <a:solidFill>
                <a:srgbClr val="000000"/>
              </a:solidFill>
              <a:latin typeface="Montserrat" panose="00000500000000000000" pitchFamily="2" charset="0"/>
              <a:ea typeface="Montserrat"/>
              <a:cs typeface="Montserrat"/>
              <a:sym typeface="Montserrat"/>
            </a:endParaRPr>
          </a:p>
        </p:txBody>
      </p:sp>
      <p:sp>
        <p:nvSpPr>
          <p:cNvPr id="18" name="Google Shape;1721;p127">
            <a:extLst>
              <a:ext uri="{FF2B5EF4-FFF2-40B4-BE49-F238E27FC236}">
                <a16:creationId xmlns:a16="http://schemas.microsoft.com/office/drawing/2014/main" id="{783BCF4E-61B1-440E-962B-DCF8AA5882D1}"/>
              </a:ext>
            </a:extLst>
          </p:cNvPr>
          <p:cNvSpPr txBox="1"/>
          <p:nvPr/>
        </p:nvSpPr>
        <p:spPr>
          <a:xfrm>
            <a:off x="397946" y="2253903"/>
            <a:ext cx="2775125" cy="591300"/>
          </a:xfrm>
          <a:prstGeom prst="rect">
            <a:avLst/>
          </a:prstGeom>
          <a:noFill/>
          <a:ln>
            <a:noFill/>
          </a:ln>
        </p:spPr>
        <p:txBody>
          <a:bodyPr spcFirstLastPara="1" wrap="square" lIns="0" tIns="0" rIns="0" bIns="0" anchor="ctr" anchorCtr="0">
            <a:noAutofit/>
          </a:bodyPr>
          <a:lstStyle/>
          <a:p>
            <a:pPr marL="0" lvl="0" indent="0" algn="l" rtl="0">
              <a:spcBef>
                <a:spcPts val="0"/>
              </a:spcBef>
              <a:spcAft>
                <a:spcPts val="0"/>
              </a:spcAft>
              <a:buNone/>
            </a:pPr>
            <a:r>
              <a:rPr lang="en" sz="2400" b="1" dirty="0">
                <a:solidFill>
                  <a:srgbClr val="1A1A1A"/>
                </a:solidFill>
                <a:latin typeface="Montserrat" panose="00000500000000000000" pitchFamily="2" charset="0"/>
                <a:ea typeface="Montserrat"/>
                <a:cs typeface="Montserrat"/>
                <a:sym typeface="Montserrat"/>
              </a:rPr>
              <a:t>-£265m</a:t>
            </a:r>
            <a:br>
              <a:rPr lang="en" b="1" dirty="0">
                <a:solidFill>
                  <a:srgbClr val="1A1A1A"/>
                </a:solidFill>
                <a:latin typeface="Montserrat" panose="00000500000000000000" pitchFamily="2" charset="0"/>
                <a:ea typeface="Montserrat"/>
                <a:cs typeface="Montserrat"/>
                <a:sym typeface="Montserrat"/>
              </a:rPr>
            </a:br>
            <a:r>
              <a:rPr lang="en" sz="1200" b="1" dirty="0">
                <a:solidFill>
                  <a:srgbClr val="1A1A1A"/>
                </a:solidFill>
                <a:latin typeface="Montserrat" panose="00000500000000000000" pitchFamily="2" charset="0"/>
                <a:ea typeface="Montserrat"/>
                <a:cs typeface="Montserrat"/>
                <a:sym typeface="Montserrat"/>
              </a:rPr>
              <a:t>Shoppers spent LESS on groceries than last year</a:t>
            </a:r>
            <a:endParaRPr sz="1500" b="1" dirty="0">
              <a:solidFill>
                <a:srgbClr val="1A1A1A"/>
              </a:solidFill>
              <a:latin typeface="Montserrat" panose="00000500000000000000" pitchFamily="2" charset="0"/>
              <a:ea typeface="Montserrat"/>
              <a:cs typeface="Montserrat"/>
              <a:sym typeface="Montserrat"/>
            </a:endParaRPr>
          </a:p>
        </p:txBody>
      </p:sp>
      <p:sp>
        <p:nvSpPr>
          <p:cNvPr id="19" name="Google Shape;1722;p127">
            <a:extLst>
              <a:ext uri="{FF2B5EF4-FFF2-40B4-BE49-F238E27FC236}">
                <a16:creationId xmlns:a16="http://schemas.microsoft.com/office/drawing/2014/main" id="{87F335D8-9F32-45A3-96D6-8D5D9FC1CE48}"/>
              </a:ext>
            </a:extLst>
          </p:cNvPr>
          <p:cNvSpPr txBox="1"/>
          <p:nvPr/>
        </p:nvSpPr>
        <p:spPr>
          <a:xfrm>
            <a:off x="407497" y="3318318"/>
            <a:ext cx="3155759" cy="591300"/>
          </a:xfrm>
          <a:prstGeom prst="rect">
            <a:avLst/>
          </a:prstGeom>
          <a:noFill/>
          <a:ln>
            <a:noFill/>
          </a:ln>
        </p:spPr>
        <p:txBody>
          <a:bodyPr spcFirstLastPara="1" wrap="square" lIns="0" tIns="0" rIns="0" bIns="0" anchor="ctr" anchorCtr="0">
            <a:noAutofit/>
          </a:bodyPr>
          <a:lstStyle/>
          <a:p>
            <a:pPr marL="0" lvl="0" indent="0" algn="l" rtl="0">
              <a:spcBef>
                <a:spcPts val="0"/>
              </a:spcBef>
              <a:spcAft>
                <a:spcPts val="0"/>
              </a:spcAft>
              <a:buClr>
                <a:schemeClr val="dk1"/>
              </a:buClr>
              <a:buSzPts val="1100"/>
              <a:buFont typeface="Arial"/>
              <a:buNone/>
            </a:pPr>
            <a:r>
              <a:rPr lang="en" sz="2400" b="1" dirty="0">
                <a:solidFill>
                  <a:schemeClr val="accent3"/>
                </a:solidFill>
                <a:latin typeface="Montserrat" panose="00000500000000000000" pitchFamily="2" charset="0"/>
                <a:ea typeface="Montserrat"/>
                <a:cs typeface="Montserrat"/>
                <a:sym typeface="Montserrat"/>
              </a:rPr>
              <a:t>+£209m</a:t>
            </a:r>
            <a:br>
              <a:rPr lang="en" b="1" dirty="0">
                <a:solidFill>
                  <a:schemeClr val="accent3"/>
                </a:solidFill>
                <a:latin typeface="Montserrat" panose="00000500000000000000" pitchFamily="2" charset="0"/>
                <a:ea typeface="Montserrat"/>
                <a:cs typeface="Montserrat"/>
                <a:sym typeface="Montserrat"/>
              </a:rPr>
            </a:br>
            <a:r>
              <a:rPr lang="en-GB" sz="1200" b="1" dirty="0">
                <a:solidFill>
                  <a:schemeClr val="accent3"/>
                </a:solidFill>
                <a:latin typeface="Montserrat" panose="00000500000000000000" pitchFamily="2" charset="0"/>
                <a:ea typeface="Montserrat"/>
                <a:cs typeface="Montserrat"/>
                <a:sym typeface="Montserrat"/>
              </a:rPr>
              <a:t>MORE than 4w/e 26</a:t>
            </a:r>
            <a:r>
              <a:rPr lang="en-GB" sz="1200" b="1" baseline="30000" dirty="0">
                <a:solidFill>
                  <a:schemeClr val="accent3"/>
                </a:solidFill>
                <a:latin typeface="Montserrat" panose="00000500000000000000" pitchFamily="2" charset="0"/>
                <a:ea typeface="Montserrat"/>
                <a:cs typeface="Montserrat"/>
                <a:sym typeface="Montserrat"/>
              </a:rPr>
              <a:t>th</a:t>
            </a:r>
            <a:r>
              <a:rPr lang="en-GB" sz="1200" b="1" dirty="0">
                <a:solidFill>
                  <a:schemeClr val="accent3"/>
                </a:solidFill>
                <a:latin typeface="Montserrat" panose="00000500000000000000" pitchFamily="2" charset="0"/>
                <a:ea typeface="Montserrat"/>
                <a:cs typeface="Montserrat"/>
                <a:sym typeface="Montserrat"/>
              </a:rPr>
              <a:t> March 2022</a:t>
            </a:r>
            <a:endParaRPr sz="1500" b="1" dirty="0">
              <a:solidFill>
                <a:schemeClr val="accent3"/>
              </a:solidFill>
              <a:latin typeface="Montserrat" panose="00000500000000000000" pitchFamily="2" charset="0"/>
              <a:ea typeface="Montserrat"/>
              <a:cs typeface="Montserrat"/>
              <a:sym typeface="Montserrat"/>
            </a:endParaRPr>
          </a:p>
          <a:p>
            <a:pPr marL="0" lvl="0" indent="0" algn="l" rtl="0">
              <a:spcBef>
                <a:spcPts val="0"/>
              </a:spcBef>
              <a:spcAft>
                <a:spcPts val="0"/>
              </a:spcAft>
              <a:buNone/>
            </a:pPr>
            <a:endParaRPr sz="1200" b="1" dirty="0">
              <a:solidFill>
                <a:srgbClr val="1A1A1A"/>
              </a:solidFill>
              <a:latin typeface="Montserrat" panose="00000500000000000000" pitchFamily="2" charset="0"/>
              <a:ea typeface="Montserrat"/>
              <a:cs typeface="Montserrat"/>
              <a:sym typeface="Montserrat"/>
            </a:endParaRPr>
          </a:p>
        </p:txBody>
      </p:sp>
      <p:cxnSp>
        <p:nvCxnSpPr>
          <p:cNvPr id="20" name="Google Shape;1725;p127">
            <a:extLst>
              <a:ext uri="{FF2B5EF4-FFF2-40B4-BE49-F238E27FC236}">
                <a16:creationId xmlns:a16="http://schemas.microsoft.com/office/drawing/2014/main" id="{550B18CA-63BA-4A9F-9EFB-D34F54E5CE9F}"/>
              </a:ext>
            </a:extLst>
          </p:cNvPr>
          <p:cNvCxnSpPr>
            <a:cxnSpLocks/>
          </p:cNvCxnSpPr>
          <p:nvPr/>
        </p:nvCxnSpPr>
        <p:spPr>
          <a:xfrm>
            <a:off x="624114" y="3553211"/>
            <a:ext cx="980811" cy="0"/>
          </a:xfrm>
          <a:prstGeom prst="straightConnector1">
            <a:avLst/>
          </a:prstGeom>
          <a:noFill/>
          <a:ln w="19050" cap="flat" cmpd="sng">
            <a:solidFill>
              <a:schemeClr val="accent1"/>
            </a:solidFill>
            <a:prstDash val="solid"/>
            <a:round/>
            <a:headEnd type="none" w="med" len="med"/>
            <a:tailEnd type="none" w="med" len="med"/>
          </a:ln>
        </p:spPr>
      </p:cxnSp>
      <p:sp>
        <p:nvSpPr>
          <p:cNvPr id="2" name="TextBox 1">
            <a:extLst>
              <a:ext uri="{FF2B5EF4-FFF2-40B4-BE49-F238E27FC236}">
                <a16:creationId xmlns:a16="http://schemas.microsoft.com/office/drawing/2014/main" id="{AA892376-BA68-4A43-B304-A47FCA48628A}"/>
              </a:ext>
            </a:extLst>
          </p:cNvPr>
          <p:cNvSpPr txBox="1"/>
          <p:nvPr/>
        </p:nvSpPr>
        <p:spPr>
          <a:xfrm>
            <a:off x="5998900" y="4864180"/>
            <a:ext cx="2713993" cy="307777"/>
          </a:xfrm>
          <a:prstGeom prst="rect">
            <a:avLst/>
          </a:prstGeom>
          <a:noFill/>
        </p:spPr>
        <p:txBody>
          <a:bodyPr wrap="square" rtlCol="0">
            <a:spAutoFit/>
          </a:bodyPr>
          <a:lstStyle/>
          <a:p>
            <a:pPr algn="r"/>
            <a:r>
              <a:rPr lang="en-GB" sz="700" dirty="0">
                <a:latin typeface="Montserrat" panose="00000500000000000000" pitchFamily="2" charset="0"/>
              </a:rPr>
              <a:t>Supermarkets &gt; 3,000sqft</a:t>
            </a:r>
          </a:p>
          <a:p>
            <a:pPr algn="r"/>
            <a:r>
              <a:rPr lang="en-GB" sz="700" dirty="0">
                <a:latin typeface="Montserrat" panose="00000500000000000000" pitchFamily="2" charset="0"/>
              </a:rPr>
              <a:t>Convenience &lt; 3,000sqft</a:t>
            </a:r>
          </a:p>
        </p:txBody>
      </p:sp>
      <p:graphicFrame>
        <p:nvGraphicFramePr>
          <p:cNvPr id="13" name="Chart 12">
            <a:extLst>
              <a:ext uri="{FF2B5EF4-FFF2-40B4-BE49-F238E27FC236}">
                <a16:creationId xmlns:a16="http://schemas.microsoft.com/office/drawing/2014/main" id="{C524A74A-DA7B-4CDD-B780-4378126F880B}"/>
              </a:ext>
            </a:extLst>
          </p:cNvPr>
          <p:cNvGraphicFramePr/>
          <p:nvPr>
            <p:extLst>
              <p:ext uri="{D42A27DB-BD31-4B8C-83A1-F6EECF244321}">
                <p14:modId xmlns:p14="http://schemas.microsoft.com/office/powerpoint/2010/main" val="1421439779"/>
              </p:ext>
            </p:extLst>
          </p:nvPr>
        </p:nvGraphicFramePr>
        <p:xfrm>
          <a:off x="4852559" y="3132330"/>
          <a:ext cx="3804300" cy="1483408"/>
        </p:xfrm>
        <a:graphic>
          <a:graphicData uri="http://schemas.openxmlformats.org/drawingml/2006/chart">
            <c:chart xmlns:c="http://schemas.openxmlformats.org/drawingml/2006/chart" xmlns:r="http://schemas.openxmlformats.org/officeDocument/2006/relationships" r:id="rId4"/>
          </a:graphicData>
        </a:graphic>
      </p:graphicFrame>
      <p:sp>
        <p:nvSpPr>
          <p:cNvPr id="4" name="TextBox 3">
            <a:extLst>
              <a:ext uri="{FF2B5EF4-FFF2-40B4-BE49-F238E27FC236}">
                <a16:creationId xmlns:a16="http://schemas.microsoft.com/office/drawing/2014/main" id="{76FB403D-D181-47EF-941B-6F66CD7B70D4}"/>
              </a:ext>
            </a:extLst>
          </p:cNvPr>
          <p:cNvSpPr txBox="1"/>
          <p:nvPr/>
        </p:nvSpPr>
        <p:spPr>
          <a:xfrm>
            <a:off x="4737655" y="2991885"/>
            <a:ext cx="2472152" cy="246221"/>
          </a:xfrm>
          <a:prstGeom prst="rect">
            <a:avLst/>
          </a:prstGeom>
          <a:noFill/>
        </p:spPr>
        <p:txBody>
          <a:bodyPr wrap="none" rtlCol="0">
            <a:spAutoFit/>
          </a:bodyPr>
          <a:lstStyle/>
          <a:p>
            <a:r>
              <a:rPr lang="en-GB" sz="1000" b="1" dirty="0">
                <a:latin typeface="Montserrat" panose="00000500000000000000" pitchFamily="2" charset="0"/>
              </a:rPr>
              <a:t>Weekly yoy value growth (FMCG)</a:t>
            </a:r>
          </a:p>
        </p:txBody>
      </p:sp>
      <p:sp>
        <p:nvSpPr>
          <p:cNvPr id="21" name="TextBox 20">
            <a:extLst>
              <a:ext uri="{FF2B5EF4-FFF2-40B4-BE49-F238E27FC236}">
                <a16:creationId xmlns:a16="http://schemas.microsoft.com/office/drawing/2014/main" id="{4626C26E-B1F5-49D0-BA0E-0B623F897C4A}"/>
              </a:ext>
            </a:extLst>
          </p:cNvPr>
          <p:cNvSpPr txBox="1"/>
          <p:nvPr/>
        </p:nvSpPr>
        <p:spPr>
          <a:xfrm>
            <a:off x="4671131" y="1112244"/>
            <a:ext cx="1712328" cy="246221"/>
          </a:xfrm>
          <a:prstGeom prst="rect">
            <a:avLst/>
          </a:prstGeom>
          <a:noFill/>
        </p:spPr>
        <p:txBody>
          <a:bodyPr wrap="none" rtlCol="0">
            <a:spAutoFit/>
          </a:bodyPr>
          <a:lstStyle/>
          <a:p>
            <a:r>
              <a:rPr lang="en-GB" sz="1000" b="1" dirty="0">
                <a:latin typeface="Montserrat" panose="00000500000000000000" pitchFamily="2" charset="0"/>
              </a:rPr>
              <a:t>4 week ending (FMCG)</a:t>
            </a:r>
          </a:p>
        </p:txBody>
      </p:sp>
    </p:spTree>
    <p:extLst>
      <p:ext uri="{BB962C8B-B14F-4D97-AF65-F5344CB8AC3E}">
        <p14:creationId xmlns:p14="http://schemas.microsoft.com/office/powerpoint/2010/main" val="70048173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1603"/>
        <p:cNvGrpSpPr/>
        <p:nvPr/>
      </p:nvGrpSpPr>
      <p:grpSpPr>
        <a:xfrm>
          <a:off x="0" y="0"/>
          <a:ext cx="0" cy="0"/>
          <a:chOff x="0" y="0"/>
          <a:chExt cx="0" cy="0"/>
        </a:xfrm>
      </p:grpSpPr>
      <p:sp>
        <p:nvSpPr>
          <p:cNvPr id="1604" name="Google Shape;1604;p117"/>
          <p:cNvSpPr txBox="1">
            <a:spLocks noGrp="1"/>
          </p:cNvSpPr>
          <p:nvPr>
            <p:ph type="title"/>
          </p:nvPr>
        </p:nvSpPr>
        <p:spPr>
          <a:xfrm>
            <a:off x="146521" y="347336"/>
            <a:ext cx="9016747" cy="590222"/>
          </a:xfrm>
          <a:prstGeom prst="rect">
            <a:avLst/>
          </a:prstGeom>
        </p:spPr>
        <p:txBody>
          <a:bodyPr spcFirstLastPara="1" wrap="square" lIns="0" tIns="91425" rIns="0" bIns="91425" anchor="t" anchorCtr="0">
            <a:noAutofit/>
          </a:bodyPr>
          <a:lstStyle/>
          <a:p>
            <a:pPr marL="0" lvl="0" indent="0" algn="l" rtl="0">
              <a:spcBef>
                <a:spcPts val="0"/>
              </a:spcBef>
              <a:spcAft>
                <a:spcPts val="0"/>
              </a:spcAft>
              <a:buNone/>
            </a:pPr>
            <a:r>
              <a:rPr lang="en-GB" sz="1600" dirty="0"/>
              <a:t>Chocolate Confectionery was the main driver of incremental spend at the Supermarkets</a:t>
            </a:r>
            <a:endParaRPr sz="1600" dirty="0">
              <a:latin typeface="Montserrat" panose="00000500000000000000" pitchFamily="2" charset="0"/>
            </a:endParaRPr>
          </a:p>
        </p:txBody>
      </p:sp>
      <p:cxnSp>
        <p:nvCxnSpPr>
          <p:cNvPr id="1606" name="Google Shape;1606;p117"/>
          <p:cNvCxnSpPr/>
          <p:nvPr/>
        </p:nvCxnSpPr>
        <p:spPr>
          <a:xfrm>
            <a:off x="354650" y="1745725"/>
            <a:ext cx="3241800" cy="0"/>
          </a:xfrm>
          <a:prstGeom prst="straightConnector1">
            <a:avLst/>
          </a:prstGeom>
          <a:noFill/>
          <a:ln w="9525" cap="flat" cmpd="sng">
            <a:solidFill>
              <a:srgbClr val="333333"/>
            </a:solidFill>
            <a:prstDash val="solid"/>
            <a:round/>
            <a:headEnd type="none" w="med" len="med"/>
            <a:tailEnd type="none" w="med" len="med"/>
          </a:ln>
        </p:spPr>
      </p:cxnSp>
      <p:sp>
        <p:nvSpPr>
          <p:cNvPr id="1607" name="Google Shape;1607;p117"/>
          <p:cNvSpPr txBox="1"/>
          <p:nvPr/>
        </p:nvSpPr>
        <p:spPr>
          <a:xfrm>
            <a:off x="342239" y="1221444"/>
            <a:ext cx="3804300" cy="438613"/>
          </a:xfrm>
          <a:prstGeom prst="rect">
            <a:avLst/>
          </a:prstGeom>
          <a:noFill/>
          <a:ln>
            <a:noFill/>
          </a:ln>
        </p:spPr>
        <p:txBody>
          <a:bodyPr spcFirstLastPara="1" wrap="square" lIns="0" tIns="45700" rIns="0" bIns="45700" anchor="t" anchorCtr="0">
            <a:noAutofit/>
          </a:bodyPr>
          <a:lstStyle/>
          <a:p>
            <a:pPr marL="0" lvl="0" indent="0" algn="l" rtl="0">
              <a:spcBef>
                <a:spcPts val="0"/>
              </a:spcBef>
              <a:spcAft>
                <a:spcPts val="1200"/>
              </a:spcAft>
              <a:buClr>
                <a:srgbClr val="000000"/>
              </a:buClr>
              <a:buSzPts val="1100"/>
              <a:buFont typeface="Arial"/>
              <a:buNone/>
            </a:pPr>
            <a:r>
              <a:rPr lang="en" sz="1300" b="1" dirty="0">
                <a:solidFill>
                  <a:srgbClr val="1A1A1A"/>
                </a:solidFill>
                <a:latin typeface="Montserrat" panose="00000500000000000000" pitchFamily="2" charset="0"/>
                <a:ea typeface="Montserrat"/>
                <a:cs typeface="Montserrat"/>
                <a:sym typeface="Montserrat"/>
              </a:rPr>
              <a:t>Incremental Sales</a:t>
            </a:r>
            <a:br>
              <a:rPr lang="en" b="1" dirty="0">
                <a:solidFill>
                  <a:srgbClr val="000000"/>
                </a:solidFill>
                <a:latin typeface="Montserrat" panose="00000500000000000000" pitchFamily="2" charset="0"/>
                <a:ea typeface="Montserrat"/>
                <a:cs typeface="Montserrat"/>
                <a:sym typeface="Montserrat"/>
              </a:rPr>
            </a:br>
            <a:r>
              <a:rPr lang="en" sz="1000" dirty="0">
                <a:latin typeface="Montserrat" panose="00000500000000000000" pitchFamily="2" charset="0"/>
                <a:ea typeface="Montserrat"/>
                <a:cs typeface="Montserrat"/>
                <a:sym typeface="Montserrat"/>
              </a:rPr>
              <a:t>4</a:t>
            </a:r>
            <a:r>
              <a:rPr lang="en" sz="1000" dirty="0">
                <a:solidFill>
                  <a:schemeClr val="dk1"/>
                </a:solidFill>
                <a:latin typeface="Montserrat" panose="00000500000000000000" pitchFamily="2" charset="0"/>
                <a:ea typeface="Montserrat"/>
                <a:cs typeface="Montserrat"/>
                <a:sym typeface="Montserrat"/>
              </a:rPr>
              <a:t>w/e 23</a:t>
            </a:r>
            <a:r>
              <a:rPr lang="en" sz="1000" baseline="30000" dirty="0">
                <a:solidFill>
                  <a:schemeClr val="dk1"/>
                </a:solidFill>
                <a:latin typeface="Montserrat" panose="00000500000000000000" pitchFamily="2" charset="0"/>
                <a:ea typeface="Montserrat"/>
                <a:cs typeface="Montserrat"/>
                <a:sym typeface="Montserrat"/>
              </a:rPr>
              <a:t>rd</a:t>
            </a:r>
            <a:r>
              <a:rPr lang="en" sz="1000" dirty="0">
                <a:solidFill>
                  <a:schemeClr val="dk1"/>
                </a:solidFill>
                <a:latin typeface="Montserrat" panose="00000500000000000000" pitchFamily="2" charset="0"/>
                <a:ea typeface="Montserrat"/>
                <a:cs typeface="Montserrat"/>
                <a:sym typeface="Montserrat"/>
              </a:rPr>
              <a:t> April 2022 vs year ago</a:t>
            </a:r>
            <a:endParaRPr sz="1000" dirty="0">
              <a:solidFill>
                <a:srgbClr val="000000"/>
              </a:solidFill>
              <a:latin typeface="Montserrat" panose="00000500000000000000" pitchFamily="2" charset="0"/>
              <a:ea typeface="Montserrat Light"/>
              <a:cs typeface="Montserrat Light"/>
              <a:sym typeface="Montserrat Light"/>
            </a:endParaRPr>
          </a:p>
        </p:txBody>
      </p:sp>
      <p:grpSp>
        <p:nvGrpSpPr>
          <p:cNvPr id="1609" name="Google Shape;1609;p117"/>
          <p:cNvGrpSpPr/>
          <p:nvPr/>
        </p:nvGrpSpPr>
        <p:grpSpPr>
          <a:xfrm>
            <a:off x="150442" y="1894287"/>
            <a:ext cx="696533" cy="307800"/>
            <a:chOff x="3272277" y="2468249"/>
            <a:chExt cx="674029" cy="307800"/>
          </a:xfrm>
        </p:grpSpPr>
        <p:sp>
          <p:nvSpPr>
            <p:cNvPr id="1610" name="Google Shape;1610;p117"/>
            <p:cNvSpPr/>
            <p:nvPr/>
          </p:nvSpPr>
          <p:spPr>
            <a:xfrm rot="-8100000">
              <a:off x="3317354" y="2513326"/>
              <a:ext cx="217647" cy="217647"/>
            </a:xfrm>
            <a:prstGeom prst="rtTriangle">
              <a:avLst/>
            </a:prstGeom>
            <a:solidFill>
              <a:srgbClr val="00F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Montserrat" panose="00000500000000000000" pitchFamily="2" charset="0"/>
              </a:endParaRPr>
            </a:p>
          </p:txBody>
        </p:sp>
        <p:sp>
          <p:nvSpPr>
            <p:cNvPr id="1611" name="Google Shape;1611;p117"/>
            <p:cNvSpPr/>
            <p:nvPr/>
          </p:nvSpPr>
          <p:spPr>
            <a:xfrm rot="-8100000">
              <a:off x="3500468" y="2513326"/>
              <a:ext cx="217647" cy="217647"/>
            </a:xfrm>
            <a:prstGeom prst="rtTriangle">
              <a:avLst/>
            </a:prstGeom>
            <a:solidFill>
              <a:srgbClr val="00F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Montserrat" panose="00000500000000000000" pitchFamily="2" charset="0"/>
              </a:endParaRPr>
            </a:p>
          </p:txBody>
        </p:sp>
        <p:sp>
          <p:nvSpPr>
            <p:cNvPr id="1612" name="Google Shape;1612;p117"/>
            <p:cNvSpPr/>
            <p:nvPr/>
          </p:nvSpPr>
          <p:spPr>
            <a:xfrm rot="-8100000">
              <a:off x="3683583" y="2513326"/>
              <a:ext cx="217647" cy="217647"/>
            </a:xfrm>
            <a:prstGeom prst="rtTriangle">
              <a:avLst/>
            </a:prstGeom>
            <a:solidFill>
              <a:srgbClr val="00F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Montserrat" panose="00000500000000000000" pitchFamily="2" charset="0"/>
              </a:endParaRPr>
            </a:p>
          </p:txBody>
        </p:sp>
      </p:grpSp>
      <p:sp>
        <p:nvSpPr>
          <p:cNvPr id="1613" name="Google Shape;1613;p117"/>
          <p:cNvSpPr txBox="1"/>
          <p:nvPr/>
        </p:nvSpPr>
        <p:spPr>
          <a:xfrm>
            <a:off x="905309" y="1891719"/>
            <a:ext cx="3499961" cy="2956590"/>
          </a:xfrm>
          <a:prstGeom prst="rect">
            <a:avLst/>
          </a:prstGeom>
          <a:noFill/>
          <a:ln>
            <a:noFill/>
          </a:ln>
        </p:spPr>
        <p:txBody>
          <a:bodyPr spcFirstLastPara="1" wrap="square" lIns="0" tIns="0" rIns="0" bIns="0" anchor="t" anchorCtr="0">
            <a:noAutofit/>
          </a:bodyPr>
          <a:lstStyle/>
          <a:p>
            <a:pPr marL="0" lvl="0" indent="0" algn="l" rtl="0">
              <a:spcBef>
                <a:spcPts val="0"/>
              </a:spcBef>
              <a:spcAft>
                <a:spcPts val="1200"/>
              </a:spcAft>
              <a:buClr>
                <a:schemeClr val="dk1"/>
              </a:buClr>
              <a:buSzPts val="1100"/>
              <a:buFont typeface="Arial"/>
              <a:buNone/>
            </a:pPr>
            <a:r>
              <a:rPr lang="en-GB" sz="1000" dirty="0">
                <a:solidFill>
                  <a:schemeClr val="tx1"/>
                </a:solidFill>
                <a:latin typeface="Montserrat" panose="00000500000000000000" pitchFamily="2" charset="0"/>
                <a:ea typeface="Montserrat"/>
                <a:cs typeface="Montserrat"/>
                <a:sym typeface="Montserrat"/>
              </a:rPr>
              <a:t>Shoppers remain more considered in their shopping at the Supermarkets.  </a:t>
            </a:r>
            <a:r>
              <a:rPr lang="en-GB" sz="1000" b="1" dirty="0">
                <a:solidFill>
                  <a:schemeClr val="tx1"/>
                </a:solidFill>
                <a:latin typeface="Montserrat" panose="00000500000000000000" pitchFamily="2" charset="0"/>
                <a:ea typeface="Montserrat"/>
                <a:cs typeface="Montserrat"/>
                <a:sym typeface="Montserrat"/>
              </a:rPr>
              <a:t>Chocolate confectionery</a:t>
            </a:r>
            <a:r>
              <a:rPr lang="en-GB" sz="1000" dirty="0">
                <a:solidFill>
                  <a:schemeClr val="tx1"/>
                </a:solidFill>
                <a:latin typeface="Montserrat" panose="00000500000000000000" pitchFamily="2" charset="0"/>
                <a:ea typeface="Montserrat"/>
                <a:cs typeface="Montserrat"/>
                <a:sym typeface="Montserrat"/>
              </a:rPr>
              <a:t> was a </a:t>
            </a:r>
            <a:r>
              <a:rPr lang="en-GB" sz="1000" b="1" dirty="0">
                <a:solidFill>
                  <a:schemeClr val="tx1"/>
                </a:solidFill>
                <a:latin typeface="Montserrat" panose="00000500000000000000" pitchFamily="2" charset="0"/>
                <a:ea typeface="Montserrat"/>
                <a:cs typeface="Montserrat"/>
                <a:sym typeface="Montserrat"/>
              </a:rPr>
              <a:t>destination </a:t>
            </a:r>
            <a:r>
              <a:rPr lang="en-GB" sz="1000" dirty="0">
                <a:solidFill>
                  <a:schemeClr val="tx1"/>
                </a:solidFill>
                <a:latin typeface="Montserrat" panose="00000500000000000000" pitchFamily="2" charset="0"/>
                <a:ea typeface="Montserrat"/>
                <a:cs typeface="Montserrat"/>
                <a:sym typeface="Montserrat"/>
              </a:rPr>
              <a:t>category in April.</a:t>
            </a:r>
          </a:p>
          <a:p>
            <a:pPr marL="0" lvl="0" indent="0" algn="l" rtl="0">
              <a:spcBef>
                <a:spcPts val="0"/>
              </a:spcBef>
              <a:spcAft>
                <a:spcPts val="1200"/>
              </a:spcAft>
              <a:buClr>
                <a:schemeClr val="dk1"/>
              </a:buClr>
              <a:buSzPts val="1100"/>
              <a:buFont typeface="Arial"/>
              <a:buNone/>
            </a:pPr>
            <a:r>
              <a:rPr lang="en-GB" sz="1000" dirty="0">
                <a:solidFill>
                  <a:schemeClr val="dk1"/>
                </a:solidFill>
                <a:latin typeface="Montserrat" panose="00000500000000000000" pitchFamily="2" charset="0"/>
                <a:ea typeface="Montserrat"/>
                <a:cs typeface="Montserrat"/>
                <a:sym typeface="Montserrat"/>
              </a:rPr>
              <a:t>Shoppers also sought </a:t>
            </a:r>
            <a:r>
              <a:rPr lang="en-GB" sz="1000" b="1" dirty="0">
                <a:solidFill>
                  <a:schemeClr val="dk1"/>
                </a:solidFill>
                <a:latin typeface="Montserrat" panose="00000500000000000000" pitchFamily="2" charset="0"/>
                <a:ea typeface="Montserrat"/>
                <a:cs typeface="Montserrat"/>
                <a:sym typeface="Montserrat"/>
              </a:rPr>
              <a:t>petfood, cough/cold remedies, sandwiches, cooking oil, fresh ready meals, hot cross buns </a:t>
            </a:r>
            <a:r>
              <a:rPr lang="en-GB" sz="1000" dirty="0">
                <a:solidFill>
                  <a:schemeClr val="dk1"/>
                </a:solidFill>
                <a:latin typeface="Montserrat" panose="00000500000000000000" pitchFamily="2" charset="0"/>
                <a:ea typeface="Montserrat"/>
                <a:cs typeface="Montserrat"/>
                <a:sym typeface="Montserrat"/>
              </a:rPr>
              <a:t>and </a:t>
            </a:r>
            <a:r>
              <a:rPr lang="en-GB" sz="1000" b="1" dirty="0">
                <a:solidFill>
                  <a:schemeClr val="dk1"/>
                </a:solidFill>
                <a:latin typeface="Montserrat" panose="00000500000000000000" pitchFamily="2" charset="0"/>
                <a:ea typeface="Montserrat"/>
                <a:cs typeface="Montserrat"/>
                <a:sym typeface="Montserrat"/>
              </a:rPr>
              <a:t>Easter decorations</a:t>
            </a:r>
            <a:r>
              <a:rPr lang="en-GB" sz="1000" dirty="0">
                <a:solidFill>
                  <a:schemeClr val="dk1"/>
                </a:solidFill>
                <a:latin typeface="Montserrat" panose="00000500000000000000" pitchFamily="2" charset="0"/>
                <a:ea typeface="Montserrat"/>
                <a:cs typeface="Montserrat"/>
                <a:sym typeface="Montserrat"/>
              </a:rPr>
              <a:t>.</a:t>
            </a:r>
          </a:p>
          <a:p>
            <a:pPr>
              <a:spcAft>
                <a:spcPts val="1200"/>
              </a:spcAft>
              <a:buClr>
                <a:schemeClr val="dk1"/>
              </a:buClr>
              <a:buSzPts val="1100"/>
            </a:pPr>
            <a:r>
              <a:rPr lang="en-GB" sz="1000" dirty="0">
                <a:solidFill>
                  <a:schemeClr val="dk1"/>
                </a:solidFill>
                <a:latin typeface="Montserrat" panose="00000500000000000000" pitchFamily="2" charset="0"/>
                <a:ea typeface="Montserrat"/>
                <a:cs typeface="Montserrat"/>
                <a:sym typeface="Montserrat"/>
              </a:rPr>
              <a:t>Incremental growth at </a:t>
            </a:r>
            <a:r>
              <a:rPr lang="en-GB" sz="1000" b="1" dirty="0">
                <a:solidFill>
                  <a:schemeClr val="dk1"/>
                </a:solidFill>
                <a:latin typeface="Montserrat" panose="00000500000000000000" pitchFamily="2" charset="0"/>
                <a:ea typeface="Montserrat"/>
                <a:cs typeface="Montserrat"/>
                <a:sym typeface="Montserrat"/>
              </a:rPr>
              <a:t>Convenience stores </a:t>
            </a:r>
            <a:r>
              <a:rPr lang="en-GB" sz="1000" dirty="0">
                <a:solidFill>
                  <a:schemeClr val="dk1"/>
                </a:solidFill>
                <a:latin typeface="Montserrat" panose="00000500000000000000" pitchFamily="2" charset="0"/>
                <a:ea typeface="Montserrat"/>
                <a:cs typeface="Montserrat"/>
                <a:sym typeface="Montserrat"/>
              </a:rPr>
              <a:t>was more skewed towards</a:t>
            </a:r>
            <a:r>
              <a:rPr lang="en-GB" sz="1000" b="1" dirty="0">
                <a:solidFill>
                  <a:schemeClr val="dk1"/>
                </a:solidFill>
                <a:latin typeface="Montserrat" panose="00000500000000000000" pitchFamily="2" charset="0"/>
                <a:ea typeface="Montserrat"/>
                <a:cs typeface="Montserrat"/>
                <a:sym typeface="Montserrat"/>
              </a:rPr>
              <a:t> food on the go, cough/cold remedies </a:t>
            </a:r>
            <a:r>
              <a:rPr lang="en-GB" sz="1000" dirty="0">
                <a:solidFill>
                  <a:schemeClr val="dk1"/>
                </a:solidFill>
                <a:latin typeface="Montserrat" panose="00000500000000000000" pitchFamily="2" charset="0"/>
                <a:ea typeface="Montserrat"/>
                <a:cs typeface="Montserrat"/>
                <a:sym typeface="Montserrat"/>
              </a:rPr>
              <a:t>and </a:t>
            </a:r>
            <a:r>
              <a:rPr lang="en-GB" sz="1000" b="1" dirty="0">
                <a:solidFill>
                  <a:schemeClr val="dk1"/>
                </a:solidFill>
                <a:latin typeface="Montserrat" panose="00000500000000000000" pitchFamily="2" charset="0"/>
                <a:ea typeface="Montserrat"/>
                <a:cs typeface="Montserrat"/>
                <a:sym typeface="Montserrat"/>
              </a:rPr>
              <a:t>top-up </a:t>
            </a:r>
            <a:r>
              <a:rPr lang="en-GB" sz="1000" dirty="0">
                <a:solidFill>
                  <a:schemeClr val="dk1"/>
                </a:solidFill>
                <a:latin typeface="Montserrat" panose="00000500000000000000" pitchFamily="2" charset="0"/>
                <a:ea typeface="Montserrat"/>
                <a:cs typeface="Montserrat"/>
                <a:sym typeface="Montserrat"/>
              </a:rPr>
              <a:t>items such as </a:t>
            </a:r>
            <a:r>
              <a:rPr lang="en-GB" sz="1000" b="1" dirty="0">
                <a:solidFill>
                  <a:schemeClr val="dk1"/>
                </a:solidFill>
                <a:latin typeface="Montserrat" panose="00000500000000000000" pitchFamily="2" charset="0"/>
                <a:ea typeface="Montserrat"/>
                <a:cs typeface="Montserrat"/>
                <a:sym typeface="Montserrat"/>
              </a:rPr>
              <a:t>milk</a:t>
            </a:r>
            <a:r>
              <a:rPr lang="en-GB" sz="1000" dirty="0">
                <a:solidFill>
                  <a:schemeClr val="dk1"/>
                </a:solidFill>
                <a:latin typeface="Montserrat" panose="00000500000000000000" pitchFamily="2" charset="0"/>
                <a:ea typeface="Montserrat"/>
                <a:cs typeface="Montserrat"/>
                <a:sym typeface="Montserrat"/>
              </a:rPr>
              <a:t> and </a:t>
            </a:r>
            <a:r>
              <a:rPr lang="en-GB" sz="1000" b="1" dirty="0">
                <a:solidFill>
                  <a:schemeClr val="dk1"/>
                </a:solidFill>
                <a:latin typeface="Montserrat" panose="00000500000000000000" pitchFamily="2" charset="0"/>
                <a:ea typeface="Montserrat"/>
                <a:cs typeface="Montserrat"/>
                <a:sym typeface="Montserrat"/>
              </a:rPr>
              <a:t>ready meals</a:t>
            </a:r>
            <a:r>
              <a:rPr lang="en-GB" sz="1000" dirty="0">
                <a:solidFill>
                  <a:schemeClr val="dk1"/>
                </a:solidFill>
                <a:latin typeface="Montserrat" panose="00000500000000000000" pitchFamily="2" charset="0"/>
                <a:ea typeface="Montserrat"/>
                <a:cs typeface="Montserrat"/>
                <a:sym typeface="Montserrat"/>
              </a:rPr>
              <a:t>.</a:t>
            </a:r>
            <a:endParaRPr lang="en-GB" sz="1000" b="1" dirty="0">
              <a:solidFill>
                <a:schemeClr val="dk1"/>
              </a:solidFill>
              <a:latin typeface="Montserrat" panose="00000500000000000000" pitchFamily="2" charset="0"/>
              <a:ea typeface="Montserrat"/>
              <a:cs typeface="Montserrat"/>
              <a:sym typeface="Montserrat"/>
            </a:endParaRPr>
          </a:p>
          <a:p>
            <a:pPr marL="0" lvl="0" indent="0" algn="l" rtl="0">
              <a:spcBef>
                <a:spcPts val="0"/>
              </a:spcBef>
              <a:spcAft>
                <a:spcPts val="1200"/>
              </a:spcAft>
              <a:buClr>
                <a:schemeClr val="dk1"/>
              </a:buClr>
              <a:buSzPts val="1100"/>
              <a:buFont typeface="Arial"/>
              <a:buNone/>
            </a:pPr>
            <a:endParaRPr lang="en-GB" sz="1000" dirty="0">
              <a:solidFill>
                <a:schemeClr val="dk1"/>
              </a:solidFill>
              <a:latin typeface="Montserrat" panose="00000500000000000000" pitchFamily="2" charset="0"/>
              <a:ea typeface="Montserrat"/>
              <a:cs typeface="Montserrat"/>
              <a:sym typeface="Montserrat"/>
            </a:endParaRPr>
          </a:p>
          <a:p>
            <a:pPr marL="0" lvl="0" indent="0" algn="l" rtl="0">
              <a:spcBef>
                <a:spcPts val="0"/>
              </a:spcBef>
              <a:spcAft>
                <a:spcPts val="1200"/>
              </a:spcAft>
              <a:buClr>
                <a:schemeClr val="dk1"/>
              </a:buClr>
              <a:buSzPts val="1100"/>
              <a:buFont typeface="Arial"/>
              <a:buNone/>
            </a:pPr>
            <a:endParaRPr lang="en-GB" sz="1000" dirty="0">
              <a:solidFill>
                <a:schemeClr val="dk1"/>
              </a:solidFill>
              <a:latin typeface="Montserrat" panose="00000500000000000000" pitchFamily="2" charset="0"/>
              <a:ea typeface="Montserrat"/>
              <a:cs typeface="Montserrat"/>
              <a:sym typeface="Montserrat"/>
            </a:endParaRPr>
          </a:p>
        </p:txBody>
      </p:sp>
      <p:sp>
        <p:nvSpPr>
          <p:cNvPr id="14" name="Google Shape;716;p47">
            <a:extLst>
              <a:ext uri="{FF2B5EF4-FFF2-40B4-BE49-F238E27FC236}">
                <a16:creationId xmlns:a16="http://schemas.microsoft.com/office/drawing/2014/main" id="{01775745-36DD-4B2B-90F9-C9B960F4B5A7}"/>
              </a:ext>
            </a:extLst>
          </p:cNvPr>
          <p:cNvSpPr/>
          <p:nvPr/>
        </p:nvSpPr>
        <p:spPr>
          <a:xfrm>
            <a:off x="6542689" y="1764614"/>
            <a:ext cx="2103168" cy="2418900"/>
          </a:xfrm>
          <a:prstGeom prst="rect">
            <a:avLst/>
          </a:prstGeom>
          <a:solidFill>
            <a:srgbClr val="D9D9D9"/>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350"/>
              <a:buFont typeface="Arial"/>
              <a:buNone/>
            </a:pPr>
            <a:endParaRPr sz="900" i="0" u="none" strike="noStrike" cap="none" dirty="0">
              <a:solidFill>
                <a:srgbClr val="009DD9"/>
              </a:solidFill>
              <a:latin typeface="Montserrat" panose="00000500000000000000" pitchFamily="2" charset="0"/>
              <a:ea typeface="Montserrat"/>
              <a:cs typeface="Montserrat"/>
              <a:sym typeface="Montserrat"/>
            </a:endParaRPr>
          </a:p>
          <a:p>
            <a:pPr marL="0" marR="0" lvl="0" indent="0" algn="l" rtl="0">
              <a:lnSpc>
                <a:spcPct val="100000"/>
              </a:lnSpc>
              <a:spcBef>
                <a:spcPts val="0"/>
              </a:spcBef>
              <a:spcAft>
                <a:spcPts val="0"/>
              </a:spcAft>
              <a:buClr>
                <a:srgbClr val="000000"/>
              </a:buClr>
              <a:buSzPts val="1350"/>
              <a:buFont typeface="Arial"/>
              <a:buNone/>
            </a:pPr>
            <a:endParaRPr lang="en-GB" sz="900" dirty="0">
              <a:solidFill>
                <a:schemeClr val="tx1"/>
              </a:solidFill>
              <a:latin typeface="Montserrat" panose="00000500000000000000" pitchFamily="2" charset="0"/>
              <a:ea typeface="Montserrat"/>
              <a:cs typeface="Montserrat"/>
              <a:sym typeface="Montserrat"/>
            </a:endParaRPr>
          </a:p>
          <a:p>
            <a:pPr marL="0" marR="0" lvl="0" indent="0" algn="l" rtl="0">
              <a:lnSpc>
                <a:spcPct val="100000"/>
              </a:lnSpc>
              <a:spcBef>
                <a:spcPts val="0"/>
              </a:spcBef>
              <a:spcAft>
                <a:spcPts val="0"/>
              </a:spcAft>
              <a:buClr>
                <a:srgbClr val="000000"/>
              </a:buClr>
              <a:buSzPts val="1350"/>
              <a:buFont typeface="Arial"/>
              <a:buNone/>
            </a:pPr>
            <a:endParaRPr lang="en-GB" sz="900" i="0" u="none" strike="noStrike" cap="none" dirty="0">
              <a:solidFill>
                <a:schemeClr val="tx1"/>
              </a:solidFill>
              <a:latin typeface="Montserrat" panose="00000500000000000000" pitchFamily="2" charset="0"/>
              <a:ea typeface="Montserrat"/>
              <a:cs typeface="Montserrat"/>
              <a:sym typeface="Montserrat"/>
            </a:endParaRPr>
          </a:p>
          <a:p>
            <a:pPr marL="0" marR="0" lvl="0" indent="0" algn="l" rtl="0">
              <a:lnSpc>
                <a:spcPct val="100000"/>
              </a:lnSpc>
              <a:spcBef>
                <a:spcPts val="0"/>
              </a:spcBef>
              <a:spcAft>
                <a:spcPts val="0"/>
              </a:spcAft>
              <a:buClr>
                <a:srgbClr val="000000"/>
              </a:buClr>
              <a:buSzPts val="1350"/>
              <a:buFont typeface="Arial"/>
              <a:buNone/>
            </a:pPr>
            <a:endParaRPr lang="en-GB" sz="900" i="0" u="none" strike="noStrike" cap="none" dirty="0">
              <a:solidFill>
                <a:schemeClr val="tx1"/>
              </a:solidFill>
              <a:latin typeface="Montserrat" panose="00000500000000000000" pitchFamily="2" charset="0"/>
              <a:ea typeface="Montserrat"/>
              <a:cs typeface="Montserrat"/>
              <a:sym typeface="Montserrat"/>
            </a:endParaRPr>
          </a:p>
          <a:p>
            <a:pPr marL="0" marR="0" lvl="0" indent="0" algn="l" rtl="0">
              <a:lnSpc>
                <a:spcPct val="100000"/>
              </a:lnSpc>
              <a:spcBef>
                <a:spcPts val="0"/>
              </a:spcBef>
              <a:spcAft>
                <a:spcPts val="0"/>
              </a:spcAft>
              <a:buClr>
                <a:srgbClr val="000000"/>
              </a:buClr>
              <a:buSzPts val="1350"/>
              <a:buFont typeface="Arial"/>
              <a:buNone/>
            </a:pPr>
            <a:endParaRPr lang="en-GB" sz="900" i="0" u="none" strike="noStrike" cap="none" dirty="0">
              <a:solidFill>
                <a:schemeClr val="tx1"/>
              </a:solidFill>
              <a:latin typeface="Montserrat" panose="00000500000000000000" pitchFamily="2" charset="0"/>
              <a:ea typeface="Montserrat"/>
              <a:cs typeface="Montserrat"/>
              <a:sym typeface="Montserrat"/>
            </a:endParaRPr>
          </a:p>
          <a:p>
            <a:pPr>
              <a:buClr>
                <a:srgbClr val="009DD9"/>
              </a:buClr>
              <a:buSzPts val="1350"/>
            </a:pPr>
            <a:r>
              <a:rPr lang="en-GB" sz="900" dirty="0">
                <a:solidFill>
                  <a:schemeClr val="dk1"/>
                </a:solidFill>
                <a:latin typeface="Montserrat" panose="00000500000000000000" pitchFamily="2" charset="0"/>
                <a:ea typeface="Montserrat"/>
                <a:cs typeface="Montserrat"/>
                <a:sym typeface="Montserrat"/>
              </a:rPr>
              <a:t>Chocolate Confectionery +£15.3m</a:t>
            </a:r>
          </a:p>
          <a:p>
            <a:pPr>
              <a:buClr>
                <a:srgbClr val="009DD9"/>
              </a:buClr>
              <a:buSzPts val="1350"/>
            </a:pPr>
            <a:r>
              <a:rPr lang="en-GB" sz="900" dirty="0">
                <a:solidFill>
                  <a:schemeClr val="dk1"/>
                </a:solidFill>
                <a:latin typeface="Montserrat" panose="00000500000000000000" pitchFamily="2" charset="0"/>
                <a:ea typeface="Montserrat"/>
                <a:cs typeface="Montserrat"/>
                <a:sym typeface="Montserrat"/>
              </a:rPr>
              <a:t>Sandwiches +£12.6m</a:t>
            </a:r>
          </a:p>
          <a:p>
            <a:pPr>
              <a:buClr>
                <a:srgbClr val="009DD9"/>
              </a:buClr>
              <a:buSzPts val="1350"/>
            </a:pPr>
            <a:r>
              <a:rPr lang="en-GB" sz="900" dirty="0">
                <a:solidFill>
                  <a:schemeClr val="dk1"/>
                </a:solidFill>
                <a:latin typeface="Montserrat" panose="00000500000000000000" pitchFamily="2" charset="0"/>
                <a:ea typeface="Montserrat"/>
                <a:cs typeface="Montserrat"/>
                <a:sym typeface="Montserrat"/>
              </a:rPr>
              <a:t>Mineral Water +£8.7m</a:t>
            </a:r>
          </a:p>
          <a:p>
            <a:pPr>
              <a:buClr>
                <a:srgbClr val="009DD9"/>
              </a:buClr>
              <a:buSzPts val="1350"/>
            </a:pPr>
            <a:r>
              <a:rPr lang="en-GB" sz="900" dirty="0">
                <a:solidFill>
                  <a:schemeClr val="dk1"/>
                </a:solidFill>
                <a:latin typeface="Montserrat" panose="00000500000000000000" pitchFamily="2" charset="0"/>
                <a:ea typeface="Montserrat"/>
                <a:cs typeface="Montserrat"/>
                <a:sym typeface="Montserrat"/>
              </a:rPr>
              <a:t>Crisps &amp; Snacks +£8.2m</a:t>
            </a:r>
          </a:p>
          <a:p>
            <a:pPr>
              <a:buClr>
                <a:srgbClr val="009DD9"/>
              </a:buClr>
              <a:buSzPts val="1350"/>
            </a:pPr>
            <a:r>
              <a:rPr lang="en-GB" sz="900" dirty="0">
                <a:solidFill>
                  <a:schemeClr val="dk1"/>
                </a:solidFill>
                <a:latin typeface="Montserrat" panose="00000500000000000000" pitchFamily="2" charset="0"/>
                <a:ea typeface="Montserrat"/>
                <a:cs typeface="Montserrat"/>
                <a:sym typeface="Montserrat"/>
              </a:rPr>
              <a:t>Cough/Cold/Remedies +£7.8m</a:t>
            </a:r>
          </a:p>
          <a:p>
            <a:pPr>
              <a:buClr>
                <a:srgbClr val="009DD9"/>
              </a:buClr>
              <a:buSzPts val="1350"/>
            </a:pPr>
            <a:r>
              <a:rPr lang="en-GB" sz="900" dirty="0">
                <a:solidFill>
                  <a:schemeClr val="dk1"/>
                </a:solidFill>
                <a:latin typeface="Montserrat" panose="00000500000000000000" pitchFamily="2" charset="0"/>
                <a:ea typeface="Montserrat"/>
                <a:cs typeface="Montserrat"/>
                <a:sym typeface="Montserrat"/>
              </a:rPr>
              <a:t>Sugar Confectionery +£7.2m</a:t>
            </a:r>
          </a:p>
          <a:p>
            <a:pPr>
              <a:buClr>
                <a:srgbClr val="009DD9"/>
              </a:buClr>
              <a:buSzPts val="1350"/>
            </a:pPr>
            <a:r>
              <a:rPr lang="en-GB" sz="900" dirty="0">
                <a:solidFill>
                  <a:schemeClr val="dk1"/>
                </a:solidFill>
                <a:latin typeface="Montserrat" panose="00000500000000000000" pitchFamily="2" charset="0"/>
                <a:ea typeface="Montserrat"/>
                <a:cs typeface="Montserrat"/>
                <a:sym typeface="Montserrat"/>
              </a:rPr>
              <a:t>Morning Goods &amp; Speciality Breads* £5.9m</a:t>
            </a:r>
          </a:p>
          <a:p>
            <a:pPr>
              <a:buClr>
                <a:srgbClr val="009DD9"/>
              </a:buClr>
              <a:buSzPts val="1350"/>
            </a:pPr>
            <a:r>
              <a:rPr lang="en-GB" sz="900" dirty="0">
                <a:solidFill>
                  <a:schemeClr val="dk1"/>
                </a:solidFill>
                <a:latin typeface="Montserrat" panose="00000500000000000000" pitchFamily="2" charset="0"/>
                <a:ea typeface="Montserrat"/>
                <a:cs typeface="Montserrat"/>
                <a:sym typeface="Montserrat"/>
              </a:rPr>
              <a:t>Sports &amp; Energy Drinks +£4.9m</a:t>
            </a:r>
          </a:p>
          <a:p>
            <a:pPr>
              <a:buClr>
                <a:srgbClr val="009DD9"/>
              </a:buClr>
              <a:buSzPts val="1350"/>
            </a:pPr>
            <a:r>
              <a:rPr lang="en-GB" sz="900" dirty="0">
                <a:solidFill>
                  <a:schemeClr val="dk1"/>
                </a:solidFill>
                <a:latin typeface="Montserrat" panose="00000500000000000000" pitchFamily="2" charset="0"/>
                <a:ea typeface="Montserrat"/>
                <a:cs typeface="Montserrat"/>
                <a:sym typeface="Montserrat"/>
              </a:rPr>
              <a:t>Fresh Ready Meals +£4.9m</a:t>
            </a:r>
          </a:p>
          <a:p>
            <a:pPr>
              <a:buClr>
                <a:srgbClr val="009DD9"/>
              </a:buClr>
              <a:buSzPts val="1350"/>
            </a:pPr>
            <a:r>
              <a:rPr lang="en-GB" sz="900" dirty="0">
                <a:solidFill>
                  <a:schemeClr val="dk1"/>
                </a:solidFill>
                <a:latin typeface="Montserrat" panose="00000500000000000000" pitchFamily="2" charset="0"/>
                <a:ea typeface="Montserrat"/>
                <a:cs typeface="Montserrat"/>
                <a:sym typeface="Montserrat"/>
              </a:rPr>
              <a:t>Milk +£4.6m </a:t>
            </a:r>
          </a:p>
          <a:p>
            <a:pPr>
              <a:buClr>
                <a:srgbClr val="009DD9"/>
              </a:buClr>
              <a:buSzPts val="1350"/>
            </a:pPr>
            <a:r>
              <a:rPr lang="en-GB" sz="900" dirty="0">
                <a:solidFill>
                  <a:schemeClr val="dk1"/>
                </a:solidFill>
                <a:latin typeface="Montserrat" panose="00000500000000000000" pitchFamily="2" charset="0"/>
                <a:ea typeface="Montserrat"/>
                <a:cs typeface="Montserrat"/>
                <a:sym typeface="Montserrat"/>
              </a:rPr>
              <a:t>Cola +£4.3m</a:t>
            </a:r>
          </a:p>
          <a:p>
            <a:pPr>
              <a:buClr>
                <a:srgbClr val="009DD9"/>
              </a:buClr>
              <a:buSzPts val="1350"/>
            </a:pPr>
            <a:r>
              <a:rPr lang="en-GB" sz="900" dirty="0">
                <a:solidFill>
                  <a:schemeClr val="dk1"/>
                </a:solidFill>
                <a:latin typeface="Montserrat" panose="00000500000000000000" pitchFamily="2" charset="0"/>
                <a:ea typeface="Montserrat"/>
                <a:cs typeface="Montserrat"/>
                <a:sym typeface="Montserrat"/>
              </a:rPr>
              <a:t>Cut Flowers +£4.2m</a:t>
            </a:r>
          </a:p>
          <a:p>
            <a:pPr>
              <a:buClr>
                <a:srgbClr val="009DD9"/>
              </a:buClr>
              <a:buSzPts val="1350"/>
            </a:pPr>
            <a:endParaRPr lang="en-GB" sz="900" dirty="0">
              <a:solidFill>
                <a:schemeClr val="dk1"/>
              </a:solidFill>
              <a:latin typeface="Montserrat" panose="00000500000000000000" pitchFamily="2" charset="0"/>
              <a:ea typeface="Montserrat"/>
              <a:cs typeface="Montserrat"/>
              <a:sym typeface="Montserrat"/>
            </a:endParaRPr>
          </a:p>
        </p:txBody>
      </p:sp>
      <p:sp>
        <p:nvSpPr>
          <p:cNvPr id="15" name="Google Shape;717;p47">
            <a:extLst>
              <a:ext uri="{FF2B5EF4-FFF2-40B4-BE49-F238E27FC236}">
                <a16:creationId xmlns:a16="http://schemas.microsoft.com/office/drawing/2014/main" id="{C0172188-CFF4-4C41-B2D0-8DC65C01FCB4}"/>
              </a:ext>
            </a:extLst>
          </p:cNvPr>
          <p:cNvSpPr/>
          <p:nvPr/>
        </p:nvSpPr>
        <p:spPr>
          <a:xfrm>
            <a:off x="4473929" y="1764614"/>
            <a:ext cx="1997101" cy="2418900"/>
          </a:xfrm>
          <a:prstGeom prst="rect">
            <a:avLst/>
          </a:prstGeom>
          <a:solidFill>
            <a:srgbClr val="D9D9D9"/>
          </a:solidFill>
          <a:ln>
            <a:noFill/>
          </a:ln>
        </p:spPr>
        <p:txBody>
          <a:bodyPr spcFirstLastPara="1" wrap="square" lIns="91425" tIns="45700" rIns="91425" bIns="45700" anchor="ctr" anchorCtr="0">
            <a:noAutofit/>
          </a:bodyPr>
          <a:lstStyle/>
          <a:p>
            <a:pPr lvl="0">
              <a:buClr>
                <a:srgbClr val="009DD9"/>
              </a:buClr>
              <a:buSzPts val="1350"/>
            </a:pPr>
            <a:endParaRPr lang="en-GB" sz="1100" dirty="0">
              <a:solidFill>
                <a:schemeClr val="dk1"/>
              </a:solidFill>
              <a:latin typeface="Montserrat" panose="00000500000000000000" pitchFamily="2" charset="0"/>
              <a:ea typeface="Montserrat"/>
              <a:cs typeface="Montserrat"/>
              <a:sym typeface="Montserrat"/>
            </a:endParaRPr>
          </a:p>
          <a:p>
            <a:pPr lvl="0">
              <a:buClr>
                <a:srgbClr val="009DD9"/>
              </a:buClr>
              <a:buSzPts val="1350"/>
            </a:pPr>
            <a:endParaRPr lang="en-GB" sz="1100" dirty="0">
              <a:solidFill>
                <a:schemeClr val="dk1"/>
              </a:solidFill>
              <a:latin typeface="Montserrat" panose="00000500000000000000" pitchFamily="2" charset="0"/>
              <a:ea typeface="Montserrat"/>
              <a:cs typeface="Montserrat"/>
              <a:sym typeface="Montserrat"/>
            </a:endParaRPr>
          </a:p>
          <a:p>
            <a:pPr lvl="0">
              <a:buClr>
                <a:srgbClr val="009DD9"/>
              </a:buClr>
              <a:buSzPts val="1350"/>
            </a:pPr>
            <a:endParaRPr lang="en-GB" sz="900" dirty="0">
              <a:solidFill>
                <a:schemeClr val="dk1"/>
              </a:solidFill>
              <a:latin typeface="Montserrat" panose="00000500000000000000" pitchFamily="2" charset="0"/>
              <a:ea typeface="Montserrat"/>
              <a:cs typeface="Montserrat"/>
              <a:sym typeface="Montserrat"/>
            </a:endParaRPr>
          </a:p>
          <a:p>
            <a:pPr>
              <a:buClr>
                <a:srgbClr val="009DD9"/>
              </a:buClr>
              <a:buSzPts val="1350"/>
            </a:pPr>
            <a:endParaRPr lang="en-GB" sz="900" dirty="0">
              <a:solidFill>
                <a:schemeClr val="dk1"/>
              </a:solidFill>
              <a:latin typeface="Montserrat" panose="00000500000000000000" pitchFamily="2" charset="0"/>
              <a:ea typeface="Montserrat"/>
              <a:cs typeface="Montserrat"/>
              <a:sym typeface="Montserrat"/>
            </a:endParaRPr>
          </a:p>
          <a:p>
            <a:pPr>
              <a:buClr>
                <a:srgbClr val="009DD9"/>
              </a:buClr>
              <a:buSzPts val="1350"/>
            </a:pPr>
            <a:r>
              <a:rPr lang="en-GB" sz="900" b="1" dirty="0">
                <a:solidFill>
                  <a:schemeClr val="dk1"/>
                </a:solidFill>
                <a:latin typeface="Montserrat" panose="00000500000000000000" pitchFamily="2" charset="0"/>
                <a:ea typeface="Montserrat"/>
                <a:cs typeface="Montserrat"/>
                <a:sym typeface="Montserrat"/>
              </a:rPr>
              <a:t>Choc Confectionery +£107m</a:t>
            </a:r>
          </a:p>
          <a:p>
            <a:pPr>
              <a:buClr>
                <a:srgbClr val="009DD9"/>
              </a:buClr>
              <a:buSzPts val="1350"/>
            </a:pPr>
            <a:r>
              <a:rPr lang="en-GB" sz="900" dirty="0">
                <a:solidFill>
                  <a:schemeClr val="dk1"/>
                </a:solidFill>
                <a:latin typeface="Montserrat" panose="00000500000000000000" pitchFamily="2" charset="0"/>
                <a:ea typeface="Montserrat"/>
                <a:cs typeface="Montserrat"/>
                <a:sym typeface="Montserrat"/>
              </a:rPr>
              <a:t>Dog +£9.7m</a:t>
            </a:r>
          </a:p>
          <a:p>
            <a:pPr>
              <a:buClr>
                <a:srgbClr val="009DD9"/>
              </a:buClr>
              <a:buSzPts val="1350"/>
            </a:pPr>
            <a:r>
              <a:rPr lang="en-GB" sz="900" dirty="0">
                <a:solidFill>
                  <a:schemeClr val="dk1"/>
                </a:solidFill>
                <a:latin typeface="Montserrat" panose="00000500000000000000" pitchFamily="2" charset="0"/>
                <a:ea typeface="Montserrat"/>
                <a:cs typeface="Montserrat"/>
                <a:sym typeface="Montserrat"/>
              </a:rPr>
              <a:t>Cough/Cold/Remedies +£8.6m</a:t>
            </a:r>
          </a:p>
          <a:p>
            <a:pPr>
              <a:buClr>
                <a:srgbClr val="009DD9"/>
              </a:buClr>
              <a:buSzPts val="1350"/>
            </a:pPr>
            <a:r>
              <a:rPr lang="en-GB" sz="900" dirty="0">
                <a:solidFill>
                  <a:schemeClr val="dk1"/>
                </a:solidFill>
                <a:latin typeface="Montserrat" panose="00000500000000000000" pitchFamily="2" charset="0"/>
                <a:ea typeface="Montserrat"/>
                <a:cs typeface="Montserrat"/>
                <a:sym typeface="Montserrat"/>
              </a:rPr>
              <a:t>Sandwiches +£7.9m</a:t>
            </a:r>
          </a:p>
          <a:p>
            <a:pPr>
              <a:buClr>
                <a:srgbClr val="009DD9"/>
              </a:buClr>
              <a:buSzPts val="1350"/>
            </a:pPr>
            <a:r>
              <a:rPr lang="en-GB" sz="900" dirty="0">
                <a:solidFill>
                  <a:schemeClr val="dk1"/>
                </a:solidFill>
                <a:latin typeface="Montserrat" panose="00000500000000000000" pitchFamily="2" charset="0"/>
                <a:ea typeface="Montserrat"/>
                <a:cs typeface="Montserrat"/>
                <a:sym typeface="Montserrat"/>
              </a:rPr>
              <a:t>Oil +£7.6m</a:t>
            </a:r>
          </a:p>
          <a:p>
            <a:pPr>
              <a:buClr>
                <a:srgbClr val="009DD9"/>
              </a:buClr>
              <a:buSzPts val="1350"/>
            </a:pPr>
            <a:r>
              <a:rPr lang="en-GB" sz="900" dirty="0">
                <a:solidFill>
                  <a:schemeClr val="dk1"/>
                </a:solidFill>
                <a:latin typeface="Montserrat" panose="00000500000000000000" pitchFamily="2" charset="0"/>
                <a:ea typeface="Montserrat"/>
                <a:cs typeface="Montserrat"/>
                <a:sym typeface="Montserrat"/>
              </a:rPr>
              <a:t>Cosmetics +£7.6m</a:t>
            </a:r>
          </a:p>
          <a:p>
            <a:pPr>
              <a:buClr>
                <a:srgbClr val="009DD9"/>
              </a:buClr>
              <a:buSzPts val="1350"/>
            </a:pPr>
            <a:r>
              <a:rPr lang="en-GB" sz="900" dirty="0">
                <a:solidFill>
                  <a:schemeClr val="dk1"/>
                </a:solidFill>
                <a:latin typeface="Montserrat" panose="00000500000000000000" pitchFamily="2" charset="0"/>
                <a:ea typeface="Montserrat"/>
                <a:cs typeface="Montserrat"/>
                <a:sym typeface="Montserrat"/>
              </a:rPr>
              <a:t>Cat +£7.4m</a:t>
            </a:r>
          </a:p>
          <a:p>
            <a:pPr>
              <a:buClr>
                <a:srgbClr val="009DD9"/>
              </a:buClr>
              <a:buSzPts val="1350"/>
            </a:pPr>
            <a:r>
              <a:rPr lang="en-GB" sz="900" dirty="0">
                <a:solidFill>
                  <a:schemeClr val="dk1"/>
                </a:solidFill>
                <a:latin typeface="Montserrat" panose="00000500000000000000" pitchFamily="2" charset="0"/>
                <a:ea typeface="Montserrat"/>
                <a:cs typeface="Montserrat"/>
                <a:sym typeface="Montserrat"/>
              </a:rPr>
              <a:t>Fresh Ready Meals +£7m</a:t>
            </a:r>
          </a:p>
          <a:p>
            <a:pPr>
              <a:buClr>
                <a:srgbClr val="009DD9"/>
              </a:buClr>
              <a:buSzPts val="1350"/>
            </a:pPr>
            <a:r>
              <a:rPr lang="en-GB" sz="900" dirty="0">
                <a:solidFill>
                  <a:schemeClr val="dk1"/>
                </a:solidFill>
                <a:latin typeface="Montserrat" panose="00000500000000000000" pitchFamily="2" charset="0"/>
                <a:ea typeface="Montserrat"/>
                <a:cs typeface="Montserrat"/>
                <a:sym typeface="Montserrat"/>
              </a:rPr>
              <a:t>Morning Goods &amp; Speciality Breads* +£7m</a:t>
            </a:r>
          </a:p>
          <a:p>
            <a:pPr>
              <a:buClr>
                <a:srgbClr val="009DD9"/>
              </a:buClr>
              <a:buSzPts val="1350"/>
            </a:pPr>
            <a:r>
              <a:rPr lang="en-GB" sz="900" dirty="0">
                <a:solidFill>
                  <a:schemeClr val="dk1"/>
                </a:solidFill>
                <a:latin typeface="Montserrat" panose="00000500000000000000" pitchFamily="2" charset="0"/>
                <a:ea typeface="Montserrat"/>
                <a:cs typeface="Montserrat"/>
                <a:sym typeface="Montserrat"/>
              </a:rPr>
              <a:t>Easter Decorations +£5.4m</a:t>
            </a:r>
          </a:p>
          <a:p>
            <a:pPr>
              <a:buClr>
                <a:srgbClr val="009DD9"/>
              </a:buClr>
              <a:buSzPts val="1350"/>
            </a:pPr>
            <a:r>
              <a:rPr lang="en-GB" sz="900" dirty="0">
                <a:solidFill>
                  <a:schemeClr val="dk1"/>
                </a:solidFill>
                <a:latin typeface="Montserrat" panose="00000500000000000000" pitchFamily="2" charset="0"/>
                <a:ea typeface="Montserrat"/>
                <a:cs typeface="Montserrat"/>
                <a:sym typeface="Montserrat"/>
              </a:rPr>
              <a:t>Suncare +£3.9m</a:t>
            </a:r>
          </a:p>
          <a:p>
            <a:pPr>
              <a:buClr>
                <a:srgbClr val="009DD9"/>
              </a:buClr>
              <a:buSzPts val="1350"/>
            </a:pPr>
            <a:r>
              <a:rPr lang="en-GB" sz="900" dirty="0">
                <a:solidFill>
                  <a:schemeClr val="dk1"/>
                </a:solidFill>
                <a:latin typeface="Montserrat" panose="00000500000000000000" pitchFamily="2" charset="0"/>
                <a:ea typeface="Montserrat"/>
                <a:cs typeface="Montserrat"/>
                <a:sym typeface="Montserrat"/>
              </a:rPr>
              <a:t>Facial Tissues +£3.8m</a:t>
            </a:r>
          </a:p>
        </p:txBody>
      </p:sp>
      <p:sp>
        <p:nvSpPr>
          <p:cNvPr id="16" name="Google Shape;721;p47">
            <a:extLst>
              <a:ext uri="{FF2B5EF4-FFF2-40B4-BE49-F238E27FC236}">
                <a16:creationId xmlns:a16="http://schemas.microsoft.com/office/drawing/2014/main" id="{F41552FB-BAB6-4328-A672-140303BE8979}"/>
              </a:ext>
            </a:extLst>
          </p:cNvPr>
          <p:cNvSpPr/>
          <p:nvPr/>
        </p:nvSpPr>
        <p:spPr>
          <a:xfrm>
            <a:off x="6542688" y="1327661"/>
            <a:ext cx="2055181" cy="332400"/>
          </a:xfrm>
          <a:prstGeom prst="rect">
            <a:avLst/>
          </a:prstGeom>
          <a:noFill/>
          <a:ln w="9525" cap="flat" cmpd="sng">
            <a:solidFill>
              <a:srgbClr val="000000"/>
            </a:solidFill>
            <a:prstDash val="solid"/>
            <a:round/>
            <a:headEnd type="none" w="sm" len="sm"/>
            <a:tailEnd type="none" w="sm" len="sm"/>
          </a:ln>
        </p:spPr>
        <p:txBody>
          <a:bodyPr spcFirstLastPara="1" wrap="square" lIns="91425" tIns="45700" rIns="91425" bIns="45700" anchor="ctr" anchorCtr="0">
            <a:noAutofit/>
          </a:bodyPr>
          <a:lstStyle/>
          <a:p>
            <a:pPr marL="0" marR="0" lvl="0" indent="0" rtl="0">
              <a:lnSpc>
                <a:spcPct val="100000"/>
              </a:lnSpc>
              <a:spcBef>
                <a:spcPts val="0"/>
              </a:spcBef>
              <a:spcAft>
                <a:spcPts val="0"/>
              </a:spcAft>
              <a:buClr>
                <a:srgbClr val="009DD9"/>
              </a:buClr>
              <a:buSzPts val="1200"/>
              <a:buFont typeface="Arial"/>
              <a:buNone/>
            </a:pPr>
            <a:r>
              <a:rPr lang="en" sz="1200" dirty="0">
                <a:latin typeface="Montserrat" panose="00000500000000000000" pitchFamily="2" charset="0"/>
                <a:ea typeface="Montserrat"/>
                <a:cs typeface="Montserrat"/>
                <a:sym typeface="Montserrat"/>
              </a:rPr>
              <a:t>Convenience</a:t>
            </a:r>
            <a:endParaRPr sz="1200" i="0" u="none" strike="noStrike" cap="none" dirty="0">
              <a:latin typeface="Montserrat" panose="00000500000000000000" pitchFamily="2" charset="0"/>
              <a:ea typeface="Montserrat"/>
              <a:cs typeface="Montserrat"/>
              <a:sym typeface="Montserrat"/>
            </a:endParaRPr>
          </a:p>
        </p:txBody>
      </p:sp>
      <p:sp>
        <p:nvSpPr>
          <p:cNvPr id="17" name="Google Shape;728;p47">
            <a:extLst>
              <a:ext uri="{FF2B5EF4-FFF2-40B4-BE49-F238E27FC236}">
                <a16:creationId xmlns:a16="http://schemas.microsoft.com/office/drawing/2014/main" id="{194572A7-9713-449E-A7E7-820BA55C07C0}"/>
              </a:ext>
            </a:extLst>
          </p:cNvPr>
          <p:cNvSpPr/>
          <p:nvPr/>
        </p:nvSpPr>
        <p:spPr>
          <a:xfrm>
            <a:off x="4476930" y="1327661"/>
            <a:ext cx="1997100" cy="332400"/>
          </a:xfrm>
          <a:prstGeom prst="rect">
            <a:avLst/>
          </a:prstGeom>
          <a:noFill/>
          <a:ln w="15875" cap="flat" cmpd="sng">
            <a:solidFill>
              <a:srgbClr val="000000"/>
            </a:solidFill>
            <a:prstDash val="solid"/>
            <a:round/>
            <a:headEnd type="none" w="sm" len="sm"/>
            <a:tailEnd type="none" w="sm" len="sm"/>
          </a:ln>
        </p:spPr>
        <p:txBody>
          <a:bodyPr spcFirstLastPara="1" wrap="square" lIns="91425" tIns="45700" rIns="91425" bIns="45700" anchor="ctr" anchorCtr="0">
            <a:noAutofit/>
          </a:bodyPr>
          <a:lstStyle/>
          <a:p>
            <a:pPr marL="0" marR="0" lvl="0" indent="0" rtl="0">
              <a:lnSpc>
                <a:spcPct val="100000"/>
              </a:lnSpc>
              <a:spcBef>
                <a:spcPts val="0"/>
              </a:spcBef>
              <a:spcAft>
                <a:spcPts val="0"/>
              </a:spcAft>
              <a:buClr>
                <a:srgbClr val="009DD9"/>
              </a:buClr>
              <a:buSzPts val="1200"/>
              <a:buFont typeface="Arial"/>
              <a:buNone/>
            </a:pPr>
            <a:r>
              <a:rPr lang="en-GB" sz="1200" dirty="0">
                <a:latin typeface="Montserrat" panose="00000500000000000000" pitchFamily="2" charset="0"/>
                <a:ea typeface="Montserrat"/>
                <a:cs typeface="Montserrat"/>
                <a:sym typeface="Montserrat"/>
              </a:rPr>
              <a:t>Supermarkets</a:t>
            </a:r>
            <a:endParaRPr lang="en-GB" i="0" u="none" strike="noStrike" cap="none" dirty="0">
              <a:latin typeface="Montserrat" panose="00000500000000000000" pitchFamily="2" charset="0"/>
              <a:ea typeface="Montserrat"/>
              <a:cs typeface="Montserrat"/>
              <a:sym typeface="Montserrat"/>
            </a:endParaRPr>
          </a:p>
        </p:txBody>
      </p:sp>
      <p:pic>
        <p:nvPicPr>
          <p:cNvPr id="1026" name="Picture 2">
            <a:extLst>
              <a:ext uri="{FF2B5EF4-FFF2-40B4-BE49-F238E27FC236}">
                <a16:creationId xmlns:a16="http://schemas.microsoft.com/office/drawing/2014/main" id="{13030CB6-21D5-4802-947A-A4A16395968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76930" y="1745725"/>
            <a:ext cx="619125" cy="619125"/>
          </a:xfrm>
          <a:prstGeom prst="rect">
            <a:avLst/>
          </a:prstGeom>
          <a:noFill/>
          <a:extLst>
            <a:ext uri="{909E8E84-426E-40DD-AFC4-6F175D3DCCD1}">
              <a14:hiddenFill xmlns:a14="http://schemas.microsoft.com/office/drawing/2010/main">
                <a:solidFill>
                  <a:srgbClr val="FFFFFF"/>
                </a:solidFill>
              </a14:hiddenFill>
            </a:ext>
          </a:extLst>
        </p:spPr>
      </p:pic>
      <p:sp>
        <p:nvSpPr>
          <p:cNvPr id="20" name="Subtitle 4">
            <a:extLst>
              <a:ext uri="{FF2B5EF4-FFF2-40B4-BE49-F238E27FC236}">
                <a16:creationId xmlns:a16="http://schemas.microsoft.com/office/drawing/2014/main" id="{316CDDDF-5FE9-4A3E-A6E4-6C23D5082DB0}"/>
              </a:ext>
            </a:extLst>
          </p:cNvPr>
          <p:cNvSpPr>
            <a:spLocks noGrp="1"/>
          </p:cNvSpPr>
          <p:nvPr>
            <p:ph type="subTitle" idx="4294967295"/>
          </p:nvPr>
        </p:nvSpPr>
        <p:spPr>
          <a:xfrm>
            <a:off x="354650" y="4873852"/>
            <a:ext cx="8159100" cy="138851"/>
          </a:xfrm>
        </p:spPr>
        <p:txBody>
          <a:bodyPr/>
          <a:lstStyle/>
          <a:p>
            <a:endParaRPr lang="en-PH" dirty="0">
              <a:solidFill>
                <a:schemeClr val="accent1"/>
              </a:solidFill>
              <a:latin typeface="Montserrat" panose="00000500000000000000" pitchFamily="2" charset="0"/>
            </a:endParaRPr>
          </a:p>
          <a:p>
            <a:endParaRPr lang="en-PH" dirty="0">
              <a:latin typeface="Montserrat" panose="00000500000000000000" pitchFamily="2" charset="0"/>
            </a:endParaRPr>
          </a:p>
          <a:p>
            <a:endParaRPr lang="en-PH" dirty="0">
              <a:latin typeface="Montserrat" panose="00000500000000000000" pitchFamily="2" charset="0"/>
            </a:endParaRPr>
          </a:p>
          <a:p>
            <a:endParaRPr lang="en-PH" dirty="0">
              <a:latin typeface="Montserrat" panose="00000500000000000000" pitchFamily="2" charset="0"/>
            </a:endParaRPr>
          </a:p>
          <a:p>
            <a:pPr marL="146050" indent="0">
              <a:buNone/>
            </a:pPr>
            <a:endParaRPr lang="en-PH" dirty="0">
              <a:latin typeface="Montserrat" panose="00000500000000000000" pitchFamily="2" charset="0"/>
            </a:endParaRPr>
          </a:p>
        </p:txBody>
      </p:sp>
      <p:pic>
        <p:nvPicPr>
          <p:cNvPr id="1028" name="Picture 4">
            <a:extLst>
              <a:ext uri="{FF2B5EF4-FFF2-40B4-BE49-F238E27FC236}">
                <a16:creationId xmlns:a16="http://schemas.microsoft.com/office/drawing/2014/main" id="{F3FED45E-6DE8-4F2F-894F-399D7B5EBE4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577828" y="1757580"/>
            <a:ext cx="480060" cy="495300"/>
          </a:xfrm>
          <a:prstGeom prst="rect">
            <a:avLst/>
          </a:prstGeom>
          <a:noFill/>
          <a:extLst>
            <a:ext uri="{909E8E84-426E-40DD-AFC4-6F175D3DCCD1}">
              <a14:hiddenFill xmlns:a14="http://schemas.microsoft.com/office/drawing/2010/main">
                <a:solidFill>
                  <a:srgbClr val="FFFFFF"/>
                </a:solidFill>
              </a14:hiddenFill>
            </a:ext>
          </a:extLst>
        </p:spPr>
      </p:pic>
      <p:sp>
        <p:nvSpPr>
          <p:cNvPr id="22" name="TextBox 21">
            <a:extLst>
              <a:ext uri="{FF2B5EF4-FFF2-40B4-BE49-F238E27FC236}">
                <a16:creationId xmlns:a16="http://schemas.microsoft.com/office/drawing/2014/main" id="{E258DA24-B943-4FD3-8EF3-F849B4C49CFE}"/>
              </a:ext>
            </a:extLst>
          </p:cNvPr>
          <p:cNvSpPr txBox="1"/>
          <p:nvPr/>
        </p:nvSpPr>
        <p:spPr>
          <a:xfrm>
            <a:off x="127253" y="4835555"/>
            <a:ext cx="4583242" cy="215444"/>
          </a:xfrm>
          <a:prstGeom prst="rect">
            <a:avLst/>
          </a:prstGeom>
          <a:noFill/>
        </p:spPr>
        <p:txBody>
          <a:bodyPr wrap="square">
            <a:spAutoFit/>
          </a:bodyPr>
          <a:lstStyle/>
          <a:p>
            <a:r>
              <a:rPr lang="en-PH" sz="800" dirty="0">
                <a:latin typeface="Montserrat" panose="00000500000000000000" pitchFamily="2" charset="0"/>
              </a:rPr>
              <a:t>Source:  NielsenIQ Scantrack </a:t>
            </a:r>
            <a:endParaRPr lang="en-GB" dirty="0"/>
          </a:p>
        </p:txBody>
      </p:sp>
      <p:sp>
        <p:nvSpPr>
          <p:cNvPr id="10" name="TextBox 9">
            <a:extLst>
              <a:ext uri="{FF2B5EF4-FFF2-40B4-BE49-F238E27FC236}">
                <a16:creationId xmlns:a16="http://schemas.microsoft.com/office/drawing/2014/main" id="{6A0BFE84-5B2C-42A6-8679-4DE7EDBFE3F9}"/>
              </a:ext>
            </a:extLst>
          </p:cNvPr>
          <p:cNvSpPr txBox="1"/>
          <p:nvPr/>
        </p:nvSpPr>
        <p:spPr>
          <a:xfrm>
            <a:off x="6778184" y="4866741"/>
            <a:ext cx="1632178" cy="230832"/>
          </a:xfrm>
          <a:prstGeom prst="rect">
            <a:avLst/>
          </a:prstGeom>
          <a:noFill/>
        </p:spPr>
        <p:txBody>
          <a:bodyPr wrap="none" rtlCol="0">
            <a:spAutoFit/>
          </a:bodyPr>
          <a:lstStyle/>
          <a:p>
            <a:r>
              <a:rPr lang="en-GB" sz="900" dirty="0">
                <a:latin typeface="Montserrat" panose="00000500000000000000" pitchFamily="2" charset="0"/>
              </a:rPr>
              <a:t>*includes Hot Cross Buns</a:t>
            </a:r>
          </a:p>
        </p:txBody>
      </p:sp>
    </p:spTree>
    <p:extLst>
      <p:ext uri="{BB962C8B-B14F-4D97-AF65-F5344CB8AC3E}">
        <p14:creationId xmlns:p14="http://schemas.microsoft.com/office/powerpoint/2010/main" val="390331427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2424"/>
        <p:cNvGrpSpPr/>
        <p:nvPr/>
      </p:nvGrpSpPr>
      <p:grpSpPr>
        <a:xfrm>
          <a:off x="0" y="0"/>
          <a:ext cx="0" cy="0"/>
          <a:chOff x="0" y="0"/>
          <a:chExt cx="0" cy="0"/>
        </a:xfrm>
      </p:grpSpPr>
      <p:sp>
        <p:nvSpPr>
          <p:cNvPr id="2425" name="Google Shape;2425;p149"/>
          <p:cNvSpPr txBox="1">
            <a:spLocks noGrp="1"/>
          </p:cNvSpPr>
          <p:nvPr>
            <p:ph type="ctrTitle"/>
          </p:nvPr>
        </p:nvSpPr>
        <p:spPr>
          <a:xfrm>
            <a:off x="1531985" y="1717449"/>
            <a:ext cx="7034894" cy="2539757"/>
          </a:xfrm>
        </p:spPr>
        <p:txBody>
          <a:bodyPr spcFirstLastPara="1" wrap="square" lIns="0" tIns="91425" rIns="0" bIns="91425" anchor="t" anchorCtr="0">
            <a:noAutofit/>
          </a:bodyPr>
          <a:lstStyle/>
          <a:p>
            <a:pPr lvl="0"/>
            <a:r>
              <a:rPr lang="en-GB" sz="1800" b="0" dirty="0">
                <a:solidFill>
                  <a:schemeClr val="bg1"/>
                </a:solidFill>
              </a:rPr>
              <a:t>Whilst Easter did encourage some upsell, these uplifts translated to only a </a:t>
            </a:r>
            <a:r>
              <a:rPr lang="en-GB" sz="1800" dirty="0">
                <a:solidFill>
                  <a:schemeClr val="bg1"/>
                </a:solidFill>
              </a:rPr>
              <a:t>marginal improvement </a:t>
            </a:r>
            <a:r>
              <a:rPr lang="en-GB" sz="1800" b="0" dirty="0">
                <a:solidFill>
                  <a:schemeClr val="bg1"/>
                </a:solidFill>
              </a:rPr>
              <a:t>in spend since March and there are </a:t>
            </a:r>
            <a:r>
              <a:rPr lang="en-GB" sz="1800" dirty="0">
                <a:solidFill>
                  <a:schemeClr val="bg1"/>
                </a:solidFill>
              </a:rPr>
              <a:t>already</a:t>
            </a:r>
            <a:r>
              <a:rPr lang="en-GB" sz="1800" b="0" dirty="0">
                <a:solidFill>
                  <a:schemeClr val="bg1"/>
                </a:solidFill>
              </a:rPr>
              <a:t> </a:t>
            </a:r>
            <a:r>
              <a:rPr lang="en-GB" sz="1800" dirty="0">
                <a:solidFill>
                  <a:schemeClr val="accent1"/>
                </a:solidFill>
              </a:rPr>
              <a:t>early signs </a:t>
            </a:r>
            <a:r>
              <a:rPr lang="en-GB" sz="1800" b="0" dirty="0">
                <a:solidFill>
                  <a:schemeClr val="bg1"/>
                </a:solidFill>
              </a:rPr>
              <a:t>that shoppers have </a:t>
            </a:r>
            <a:r>
              <a:rPr lang="en-GB" sz="1800" dirty="0">
                <a:solidFill>
                  <a:schemeClr val="bg1"/>
                </a:solidFill>
              </a:rPr>
              <a:t>started</a:t>
            </a:r>
            <a:r>
              <a:rPr lang="en-GB" sz="1800" b="0" dirty="0">
                <a:solidFill>
                  <a:schemeClr val="bg1"/>
                </a:solidFill>
              </a:rPr>
              <a:t> to </a:t>
            </a:r>
            <a:r>
              <a:rPr lang="en-GB" sz="1800" dirty="0">
                <a:solidFill>
                  <a:schemeClr val="accent1"/>
                </a:solidFill>
              </a:rPr>
              <a:t>economise</a:t>
            </a:r>
            <a:r>
              <a:rPr lang="en-GB" sz="1800" b="0" dirty="0">
                <a:solidFill>
                  <a:schemeClr val="bg1"/>
                </a:solidFill>
              </a:rPr>
              <a:t>.</a:t>
            </a:r>
            <a:br>
              <a:rPr lang="en-GB" sz="1800" b="0" dirty="0">
                <a:solidFill>
                  <a:schemeClr val="bg1"/>
                </a:solidFill>
              </a:rPr>
            </a:br>
            <a:br>
              <a:rPr lang="en-GB" sz="1800" b="0" dirty="0">
                <a:solidFill>
                  <a:schemeClr val="bg1"/>
                </a:solidFill>
              </a:rPr>
            </a:br>
            <a:r>
              <a:rPr lang="en-GB" sz="1800" b="0" dirty="0">
                <a:solidFill>
                  <a:schemeClr val="bg1"/>
                </a:solidFill>
              </a:rPr>
              <a:t>If </a:t>
            </a:r>
            <a:r>
              <a:rPr lang="en-GB" sz="1800" dirty="0">
                <a:solidFill>
                  <a:schemeClr val="bg1"/>
                </a:solidFill>
              </a:rPr>
              <a:t>economising</a:t>
            </a:r>
            <a:r>
              <a:rPr lang="en-GB" sz="1800" b="0" dirty="0">
                <a:solidFill>
                  <a:schemeClr val="bg1"/>
                </a:solidFill>
              </a:rPr>
              <a:t> on the </a:t>
            </a:r>
            <a:r>
              <a:rPr lang="en-GB" sz="1800" dirty="0">
                <a:solidFill>
                  <a:schemeClr val="bg1"/>
                </a:solidFill>
              </a:rPr>
              <a:t>number of items purchased </a:t>
            </a:r>
            <a:r>
              <a:rPr lang="en-GB" sz="1800" b="0" dirty="0">
                <a:solidFill>
                  <a:schemeClr val="bg1"/>
                </a:solidFill>
              </a:rPr>
              <a:t>becomes a </a:t>
            </a:r>
            <a:r>
              <a:rPr lang="en-GB" sz="1800" dirty="0">
                <a:solidFill>
                  <a:schemeClr val="accent1"/>
                </a:solidFill>
              </a:rPr>
              <a:t>key</a:t>
            </a:r>
            <a:r>
              <a:rPr lang="en-GB" sz="1800" b="0" dirty="0">
                <a:solidFill>
                  <a:schemeClr val="bg1"/>
                </a:solidFill>
              </a:rPr>
              <a:t> consumer mindset, retailers and brands will need to </a:t>
            </a:r>
            <a:r>
              <a:rPr lang="en-GB" sz="1800" dirty="0">
                <a:solidFill>
                  <a:schemeClr val="bg1"/>
                </a:solidFill>
              </a:rPr>
              <a:t>adjust strategies</a:t>
            </a:r>
            <a:r>
              <a:rPr lang="en-GB" sz="1800" b="0" dirty="0">
                <a:solidFill>
                  <a:schemeClr val="bg1"/>
                </a:solidFill>
              </a:rPr>
              <a:t> to </a:t>
            </a:r>
            <a:r>
              <a:rPr lang="en-GB" sz="1800" dirty="0">
                <a:solidFill>
                  <a:schemeClr val="bg1"/>
                </a:solidFill>
              </a:rPr>
              <a:t>help build</a:t>
            </a:r>
            <a:r>
              <a:rPr lang="en-GB" sz="1800" b="0" dirty="0">
                <a:solidFill>
                  <a:schemeClr val="bg1"/>
                </a:solidFill>
              </a:rPr>
              <a:t> </a:t>
            </a:r>
            <a:r>
              <a:rPr lang="en-GB" sz="1800" dirty="0">
                <a:solidFill>
                  <a:schemeClr val="bg1"/>
                </a:solidFill>
              </a:rPr>
              <a:t>sales</a:t>
            </a:r>
            <a:r>
              <a:rPr lang="en-GB" sz="1800" b="0" dirty="0">
                <a:solidFill>
                  <a:schemeClr val="bg1"/>
                </a:solidFill>
              </a:rPr>
              <a:t> </a:t>
            </a:r>
            <a:r>
              <a:rPr lang="en-GB" sz="1800" dirty="0">
                <a:solidFill>
                  <a:schemeClr val="accent1"/>
                </a:solidFill>
              </a:rPr>
              <a:t>momentum.</a:t>
            </a:r>
            <a:endParaRPr lang="en-PH" sz="1800" dirty="0">
              <a:solidFill>
                <a:schemeClr val="accent1"/>
              </a:solidFill>
              <a:latin typeface="Montserrat" panose="00000500000000000000" pitchFamily="2" charset="0"/>
            </a:endParaRPr>
          </a:p>
        </p:txBody>
      </p:sp>
    </p:spTree>
    <p:extLst>
      <p:ext uri="{BB962C8B-B14F-4D97-AF65-F5344CB8AC3E}">
        <p14:creationId xmlns:p14="http://schemas.microsoft.com/office/powerpoint/2010/main" val="161443085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0713" y="3371726"/>
            <a:ext cx="3228307" cy="1174200"/>
          </a:xfrm>
        </p:spPr>
        <p:txBody>
          <a:bodyPr/>
          <a:lstStyle/>
          <a:p>
            <a:r>
              <a:rPr lang="en-GB" sz="2800" dirty="0">
                <a:latin typeface="Montserrat" panose="00000500000000000000" pitchFamily="2" charset="0"/>
              </a:rPr>
              <a:t>Retailer News</a:t>
            </a:r>
          </a:p>
        </p:txBody>
      </p:sp>
    </p:spTree>
    <p:extLst>
      <p:ext uri="{BB962C8B-B14F-4D97-AF65-F5344CB8AC3E}">
        <p14:creationId xmlns:p14="http://schemas.microsoft.com/office/powerpoint/2010/main" val="340689491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442919" y="1159301"/>
            <a:ext cx="6258161" cy="3392789"/>
          </a:xfrm>
          <a:prstGeom prst="rect">
            <a:avLst/>
          </a:prstGeom>
        </p:spPr>
      </p:pic>
      <p:sp>
        <p:nvSpPr>
          <p:cNvPr id="24582" name="Text Placeholder 9"/>
          <p:cNvSpPr>
            <a:spLocks noGrp="1"/>
          </p:cNvSpPr>
          <p:nvPr>
            <p:ph type="body" idx="4294967295"/>
          </p:nvPr>
        </p:nvSpPr>
        <p:spPr>
          <a:xfrm>
            <a:off x="-108520" y="4692241"/>
            <a:ext cx="3884613" cy="523875"/>
          </a:xfrm>
        </p:spPr>
        <p:txBody>
          <a:bodyPr/>
          <a:lstStyle/>
          <a:p>
            <a:pPr marL="146050" indent="0">
              <a:spcBef>
                <a:spcPts val="63"/>
              </a:spcBef>
              <a:buNone/>
            </a:pPr>
            <a:r>
              <a:rPr lang="en-GB" altLang="en-US" sz="900" dirty="0">
                <a:solidFill>
                  <a:schemeClr val="tx1">
                    <a:lumMod val="50000"/>
                    <a:lumOff val="50000"/>
                  </a:schemeClr>
                </a:solidFill>
                <a:latin typeface="Calibri" panose="020F0502020204030204" pitchFamily="34" charset="0"/>
              </a:rPr>
              <a:t>Source:  NielsenIQ Homescan Total Till 4 weeks ending 23rd Apr 2022</a:t>
            </a:r>
          </a:p>
        </p:txBody>
      </p:sp>
      <p:sp>
        <p:nvSpPr>
          <p:cNvPr id="10" name="Title 2"/>
          <p:cNvSpPr txBox="1">
            <a:spLocks/>
          </p:cNvSpPr>
          <p:nvPr/>
        </p:nvSpPr>
        <p:spPr>
          <a:xfrm>
            <a:off x="229046" y="483791"/>
            <a:ext cx="8708615" cy="575791"/>
          </a:xfrm>
          <a:prstGeom prst="rect">
            <a:avLst/>
          </a:prstGeom>
        </p:spPr>
        <p:txBody>
          <a:bodyPr vert="horz" wrap="square" lIns="91440" tIns="0" rIns="91440" bIns="0" rtlCol="0" anchor="b" anchorCtr="0">
            <a:noAutofit/>
          </a:bodyPr>
          <a:lstStyle>
            <a:lvl1pPr algn="l" defTabSz="457200" rtl="0" eaLnBrk="0" fontAlgn="base" hangingPunct="0">
              <a:spcBef>
                <a:spcPct val="0"/>
              </a:spcBef>
              <a:spcAft>
                <a:spcPct val="0"/>
              </a:spcAft>
              <a:defRPr sz="3000" kern="1200" cap="all" baseline="0">
                <a:solidFill>
                  <a:srgbClr val="009DD9"/>
                </a:solidFill>
                <a:latin typeface="+mj-lt"/>
                <a:ea typeface="+mj-ea"/>
                <a:cs typeface="+mj-cs"/>
              </a:defRPr>
            </a:lvl1pPr>
            <a:lvl2pPr algn="l" defTabSz="457200" rtl="0" eaLnBrk="0" fontAlgn="base" hangingPunct="0">
              <a:spcBef>
                <a:spcPct val="0"/>
              </a:spcBef>
              <a:spcAft>
                <a:spcPct val="0"/>
              </a:spcAft>
              <a:defRPr sz="3000">
                <a:solidFill>
                  <a:srgbClr val="009DD9"/>
                </a:solidFill>
                <a:latin typeface="Calibri" pitchFamily="34" charset="0"/>
              </a:defRPr>
            </a:lvl2pPr>
            <a:lvl3pPr algn="l" defTabSz="457200" rtl="0" eaLnBrk="0" fontAlgn="base" hangingPunct="0">
              <a:spcBef>
                <a:spcPct val="0"/>
              </a:spcBef>
              <a:spcAft>
                <a:spcPct val="0"/>
              </a:spcAft>
              <a:defRPr sz="3000">
                <a:solidFill>
                  <a:srgbClr val="009DD9"/>
                </a:solidFill>
                <a:latin typeface="Calibri" pitchFamily="34" charset="0"/>
              </a:defRPr>
            </a:lvl3pPr>
            <a:lvl4pPr algn="l" defTabSz="457200" rtl="0" eaLnBrk="0" fontAlgn="base" hangingPunct="0">
              <a:spcBef>
                <a:spcPct val="0"/>
              </a:spcBef>
              <a:spcAft>
                <a:spcPct val="0"/>
              </a:spcAft>
              <a:defRPr sz="3000">
                <a:solidFill>
                  <a:srgbClr val="009DD9"/>
                </a:solidFill>
                <a:latin typeface="Calibri" pitchFamily="34" charset="0"/>
              </a:defRPr>
            </a:lvl4pPr>
            <a:lvl5pPr algn="l" defTabSz="457200" rtl="0" eaLnBrk="0" fontAlgn="base" hangingPunct="0">
              <a:spcBef>
                <a:spcPct val="0"/>
              </a:spcBef>
              <a:spcAft>
                <a:spcPct val="0"/>
              </a:spcAft>
              <a:defRPr sz="3000">
                <a:solidFill>
                  <a:srgbClr val="009DD9"/>
                </a:solidFill>
                <a:latin typeface="Calibri" pitchFamily="34" charset="0"/>
              </a:defRPr>
            </a:lvl5pPr>
            <a:lvl6pPr marL="457200" algn="l" defTabSz="457200" rtl="0" fontAlgn="base">
              <a:spcBef>
                <a:spcPct val="0"/>
              </a:spcBef>
              <a:spcAft>
                <a:spcPct val="0"/>
              </a:spcAft>
              <a:defRPr sz="3000">
                <a:solidFill>
                  <a:srgbClr val="009DD9"/>
                </a:solidFill>
                <a:latin typeface="Calibri" pitchFamily="34" charset="0"/>
              </a:defRPr>
            </a:lvl6pPr>
            <a:lvl7pPr marL="914400" algn="l" defTabSz="457200" rtl="0" fontAlgn="base">
              <a:spcBef>
                <a:spcPct val="0"/>
              </a:spcBef>
              <a:spcAft>
                <a:spcPct val="0"/>
              </a:spcAft>
              <a:defRPr sz="3000">
                <a:solidFill>
                  <a:srgbClr val="009DD9"/>
                </a:solidFill>
                <a:latin typeface="Calibri" pitchFamily="34" charset="0"/>
              </a:defRPr>
            </a:lvl7pPr>
            <a:lvl8pPr marL="1371600" algn="l" defTabSz="457200" rtl="0" fontAlgn="base">
              <a:spcBef>
                <a:spcPct val="0"/>
              </a:spcBef>
              <a:spcAft>
                <a:spcPct val="0"/>
              </a:spcAft>
              <a:defRPr sz="3000">
                <a:solidFill>
                  <a:srgbClr val="009DD9"/>
                </a:solidFill>
                <a:latin typeface="Calibri" pitchFamily="34" charset="0"/>
              </a:defRPr>
            </a:lvl8pPr>
            <a:lvl9pPr marL="1828800" algn="l" defTabSz="457200" rtl="0" fontAlgn="base">
              <a:spcBef>
                <a:spcPct val="0"/>
              </a:spcBef>
              <a:spcAft>
                <a:spcPct val="0"/>
              </a:spcAft>
              <a:defRPr sz="3000">
                <a:solidFill>
                  <a:srgbClr val="009DD9"/>
                </a:solidFill>
                <a:latin typeface="Calibri" pitchFamily="34" charset="0"/>
              </a:defRPr>
            </a:lvl9pPr>
          </a:lstStyle>
          <a:p>
            <a:r>
              <a:rPr lang="en-GB" sz="2000" b="1" cap="none" dirty="0">
                <a:solidFill>
                  <a:schemeClr val="tx1"/>
                </a:solidFill>
                <a:effectLst/>
                <a:latin typeface="Montserrat" panose="00000500000000000000" pitchFamily="2" charset="0"/>
                <a:ea typeface="Times New Roman" panose="02020603050405020304" pitchFamily="18" charset="0"/>
              </a:rPr>
              <a:t>Discounters are the winners as shoppers shift spend from the supermarkets</a:t>
            </a:r>
            <a:endParaRPr lang="en-GB" sz="2000" b="1" dirty="0">
              <a:solidFill>
                <a:schemeClr val="tx1"/>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56429901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2"/>
          <p:cNvSpPr txBox="1">
            <a:spLocks/>
          </p:cNvSpPr>
          <p:nvPr/>
        </p:nvSpPr>
        <p:spPr>
          <a:xfrm>
            <a:off x="217568" y="339502"/>
            <a:ext cx="8674911" cy="669900"/>
          </a:xfrm>
          <a:prstGeom prst="rect">
            <a:avLst/>
          </a:prstGeom>
        </p:spPr>
        <p:txBody>
          <a:bodyPr vert="horz" wrap="square" lIns="91440" tIns="0" rIns="91440" bIns="0" rtlCol="0" anchor="b" anchorCtr="0">
            <a:noAutofit/>
          </a:bodyPr>
          <a:lstStyle>
            <a:lvl1pPr algn="l" defTabSz="457200" rtl="0" eaLnBrk="0" fontAlgn="base" hangingPunct="0">
              <a:spcBef>
                <a:spcPct val="0"/>
              </a:spcBef>
              <a:spcAft>
                <a:spcPct val="0"/>
              </a:spcAft>
              <a:defRPr sz="3000" kern="1200" cap="all" baseline="0">
                <a:solidFill>
                  <a:srgbClr val="009DD9"/>
                </a:solidFill>
                <a:latin typeface="+mj-lt"/>
                <a:ea typeface="+mj-ea"/>
                <a:cs typeface="+mj-cs"/>
              </a:defRPr>
            </a:lvl1pPr>
            <a:lvl2pPr algn="l" defTabSz="457200" rtl="0" eaLnBrk="0" fontAlgn="base" hangingPunct="0">
              <a:spcBef>
                <a:spcPct val="0"/>
              </a:spcBef>
              <a:spcAft>
                <a:spcPct val="0"/>
              </a:spcAft>
              <a:defRPr sz="3000">
                <a:solidFill>
                  <a:srgbClr val="009DD9"/>
                </a:solidFill>
                <a:latin typeface="Calibri" pitchFamily="34" charset="0"/>
              </a:defRPr>
            </a:lvl2pPr>
            <a:lvl3pPr algn="l" defTabSz="457200" rtl="0" eaLnBrk="0" fontAlgn="base" hangingPunct="0">
              <a:spcBef>
                <a:spcPct val="0"/>
              </a:spcBef>
              <a:spcAft>
                <a:spcPct val="0"/>
              </a:spcAft>
              <a:defRPr sz="3000">
                <a:solidFill>
                  <a:srgbClr val="009DD9"/>
                </a:solidFill>
                <a:latin typeface="Calibri" pitchFamily="34" charset="0"/>
              </a:defRPr>
            </a:lvl3pPr>
            <a:lvl4pPr algn="l" defTabSz="457200" rtl="0" eaLnBrk="0" fontAlgn="base" hangingPunct="0">
              <a:spcBef>
                <a:spcPct val="0"/>
              </a:spcBef>
              <a:spcAft>
                <a:spcPct val="0"/>
              </a:spcAft>
              <a:defRPr sz="3000">
                <a:solidFill>
                  <a:srgbClr val="009DD9"/>
                </a:solidFill>
                <a:latin typeface="Calibri" pitchFamily="34" charset="0"/>
              </a:defRPr>
            </a:lvl4pPr>
            <a:lvl5pPr algn="l" defTabSz="457200" rtl="0" eaLnBrk="0" fontAlgn="base" hangingPunct="0">
              <a:spcBef>
                <a:spcPct val="0"/>
              </a:spcBef>
              <a:spcAft>
                <a:spcPct val="0"/>
              </a:spcAft>
              <a:defRPr sz="3000">
                <a:solidFill>
                  <a:srgbClr val="009DD9"/>
                </a:solidFill>
                <a:latin typeface="Calibri" pitchFamily="34" charset="0"/>
              </a:defRPr>
            </a:lvl5pPr>
            <a:lvl6pPr marL="457200" algn="l" defTabSz="457200" rtl="0" fontAlgn="base">
              <a:spcBef>
                <a:spcPct val="0"/>
              </a:spcBef>
              <a:spcAft>
                <a:spcPct val="0"/>
              </a:spcAft>
              <a:defRPr sz="3000">
                <a:solidFill>
                  <a:srgbClr val="009DD9"/>
                </a:solidFill>
                <a:latin typeface="Calibri" pitchFamily="34" charset="0"/>
              </a:defRPr>
            </a:lvl6pPr>
            <a:lvl7pPr marL="914400" algn="l" defTabSz="457200" rtl="0" fontAlgn="base">
              <a:spcBef>
                <a:spcPct val="0"/>
              </a:spcBef>
              <a:spcAft>
                <a:spcPct val="0"/>
              </a:spcAft>
              <a:defRPr sz="3000">
                <a:solidFill>
                  <a:srgbClr val="009DD9"/>
                </a:solidFill>
                <a:latin typeface="Calibri" pitchFamily="34" charset="0"/>
              </a:defRPr>
            </a:lvl7pPr>
            <a:lvl8pPr marL="1371600" algn="l" defTabSz="457200" rtl="0" fontAlgn="base">
              <a:spcBef>
                <a:spcPct val="0"/>
              </a:spcBef>
              <a:spcAft>
                <a:spcPct val="0"/>
              </a:spcAft>
              <a:defRPr sz="3000">
                <a:solidFill>
                  <a:srgbClr val="009DD9"/>
                </a:solidFill>
                <a:latin typeface="Calibri" pitchFamily="34" charset="0"/>
              </a:defRPr>
            </a:lvl8pPr>
            <a:lvl9pPr marL="1828800" algn="l" defTabSz="457200" rtl="0" fontAlgn="base">
              <a:spcBef>
                <a:spcPct val="0"/>
              </a:spcBef>
              <a:spcAft>
                <a:spcPct val="0"/>
              </a:spcAft>
              <a:defRPr sz="3000">
                <a:solidFill>
                  <a:srgbClr val="009DD9"/>
                </a:solidFill>
                <a:latin typeface="Calibri" pitchFamily="34" charset="0"/>
              </a:defRPr>
            </a:lvl9pPr>
          </a:lstStyle>
          <a:p>
            <a:r>
              <a:rPr lang="en-PH" sz="1900" b="1" cap="none" dirty="0">
                <a:solidFill>
                  <a:schemeClr val="tx1"/>
                </a:solidFill>
                <a:latin typeface="Montserrat" panose="00000500000000000000" pitchFamily="2" charset="0"/>
              </a:rPr>
              <a:t>Only M&amp;S and the Discounters saw sales improve, Tesco was the only top 4 retailer to maintain frequency of visit</a:t>
            </a:r>
            <a:endParaRPr lang="en-GB" sz="1900" b="1" dirty="0">
              <a:solidFill>
                <a:schemeClr val="tx1"/>
              </a:solidFill>
              <a:latin typeface="Calibri" panose="020F0502020204030204" pitchFamily="34" charset="0"/>
              <a:cs typeface="Calibri" panose="020F0502020204030204" pitchFamily="34" charset="0"/>
            </a:endParaRPr>
          </a:p>
        </p:txBody>
      </p:sp>
      <p:sp>
        <p:nvSpPr>
          <p:cNvPr id="11" name="Text Placeholder 9"/>
          <p:cNvSpPr txBox="1">
            <a:spLocks/>
          </p:cNvSpPr>
          <p:nvPr/>
        </p:nvSpPr>
        <p:spPr>
          <a:xfrm>
            <a:off x="160418" y="4707607"/>
            <a:ext cx="8166100" cy="274637"/>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227013" marR="0" lvl="0" indent="-112713" algn="l" rtl="0">
              <a:lnSpc>
                <a:spcPct val="100000"/>
              </a:lnSpc>
              <a:spcBef>
                <a:spcPts val="800"/>
              </a:spcBef>
              <a:spcAft>
                <a:spcPts val="0"/>
              </a:spcAft>
              <a:buClr>
                <a:schemeClr val="dk2"/>
              </a:buClr>
              <a:buSzPct val="100000"/>
              <a:buFont typeface="Arial"/>
              <a:buChar char="•"/>
              <a:defRPr sz="1800" b="0" i="0" u="none" strike="noStrike" cap="none">
                <a:solidFill>
                  <a:schemeClr val="dk2"/>
                </a:solidFill>
                <a:latin typeface="Arial"/>
                <a:ea typeface="Arial"/>
                <a:cs typeface="Arial"/>
                <a:sym typeface="Arial"/>
              </a:defRPr>
            </a:lvl1pPr>
            <a:lvl2pPr marL="454025" marR="0" lvl="1" indent="-123825" algn="l" rtl="0">
              <a:lnSpc>
                <a:spcPct val="100000"/>
              </a:lnSpc>
              <a:spcBef>
                <a:spcPts val="800"/>
              </a:spcBef>
              <a:spcAft>
                <a:spcPts val="0"/>
              </a:spcAft>
              <a:buClr>
                <a:schemeClr val="dk2"/>
              </a:buClr>
              <a:buSzPct val="100000"/>
              <a:buFont typeface="Arial"/>
              <a:buChar char="•"/>
              <a:defRPr sz="1600" b="0" i="0" u="none" strike="noStrike" cap="none">
                <a:solidFill>
                  <a:schemeClr val="dk2"/>
                </a:solidFill>
                <a:latin typeface="Arial"/>
                <a:ea typeface="Arial"/>
                <a:cs typeface="Arial"/>
                <a:sym typeface="Arial"/>
              </a:defRPr>
            </a:lvl2pPr>
            <a:lvl3pPr marL="688975" marR="0" lvl="2" indent="-142875" algn="l" rtl="0">
              <a:lnSpc>
                <a:spcPct val="100000"/>
              </a:lnSpc>
              <a:spcBef>
                <a:spcPts val="700"/>
              </a:spcBef>
              <a:spcAft>
                <a:spcPts val="0"/>
              </a:spcAft>
              <a:buClr>
                <a:schemeClr val="dk2"/>
              </a:buClr>
              <a:buSzPct val="100000"/>
              <a:buFont typeface="Arial"/>
              <a:buChar char="•"/>
              <a:defRPr sz="1400" b="0" i="0" u="none" strike="noStrike" cap="none">
                <a:solidFill>
                  <a:schemeClr val="dk2"/>
                </a:solidFill>
                <a:latin typeface="Arial"/>
                <a:ea typeface="Arial"/>
                <a:cs typeface="Arial"/>
                <a:sym typeface="Arial"/>
              </a:defRPr>
            </a:lvl3pPr>
            <a:lvl4pPr marL="915988" marR="0" lvl="3" indent="-153987" algn="l" rtl="0">
              <a:lnSpc>
                <a:spcPct val="100000"/>
              </a:lnSpc>
              <a:spcBef>
                <a:spcPts val="700"/>
              </a:spcBef>
              <a:spcAft>
                <a:spcPts val="0"/>
              </a:spcAft>
              <a:buClr>
                <a:schemeClr val="dk2"/>
              </a:buClr>
              <a:buSzPct val="100000"/>
              <a:buFont typeface="Arial"/>
              <a:buChar char="•"/>
              <a:defRPr sz="1200" b="0" i="0" u="none" strike="noStrike" cap="none">
                <a:solidFill>
                  <a:schemeClr val="dk2"/>
                </a:solidFill>
                <a:latin typeface="Arial"/>
                <a:ea typeface="Arial"/>
                <a:cs typeface="Arial"/>
                <a:sym typeface="Arial"/>
              </a:defRPr>
            </a:lvl4pPr>
            <a:lvl5pPr marL="1143000" marR="0" lvl="4" indent="-177800" algn="l" rtl="0">
              <a:lnSpc>
                <a:spcPct val="100000"/>
              </a:lnSpc>
              <a:spcBef>
                <a:spcPts val="700"/>
              </a:spcBef>
              <a:spcAft>
                <a:spcPts val="0"/>
              </a:spcAft>
              <a:buClr>
                <a:schemeClr val="dk2"/>
              </a:buClr>
              <a:buSzPct val="100000"/>
              <a:buFont typeface="Arial"/>
              <a:buChar char="•"/>
              <a:defRPr sz="1000" b="0" i="0" u="none" strike="noStrike" cap="none">
                <a:solidFill>
                  <a:schemeClr val="dk2"/>
                </a:solidFill>
                <a:latin typeface="Arial"/>
                <a:ea typeface="Arial"/>
                <a:cs typeface="Arial"/>
                <a:sym typeface="Arial"/>
              </a:defRPr>
            </a:lvl5pPr>
            <a:lvl6pPr marL="2514600" marR="0" lvl="5" indent="-1016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6pPr>
            <a:lvl7pPr marL="2971800" marR="0" lvl="6" indent="-1016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7pPr>
            <a:lvl8pPr marL="3429000" marR="0" lvl="7" indent="-1016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8pPr>
            <a:lvl9pPr marL="3886200" marR="0" lvl="8" indent="-1016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9pPr>
          </a:lstStyle>
          <a:p>
            <a:pPr marL="114300" indent="0">
              <a:spcBef>
                <a:spcPts val="63"/>
              </a:spcBef>
              <a:buFont typeface="Arial"/>
              <a:buNone/>
            </a:pPr>
            <a:r>
              <a:rPr lang="en-GB" altLang="en-US" sz="900" dirty="0">
                <a:solidFill>
                  <a:schemeClr val="tx1">
                    <a:lumMod val="50000"/>
                    <a:lumOff val="50000"/>
                  </a:schemeClr>
                </a:solidFill>
                <a:latin typeface="Calibri" panose="020F0502020204030204" pitchFamily="34" charset="0"/>
              </a:rPr>
              <a:t>Source:  NielsenIQ Total Till and Homescan FMCG 4 weeks ending 23rd Apr 2022</a:t>
            </a:r>
          </a:p>
        </p:txBody>
      </p:sp>
      <p:pic>
        <p:nvPicPr>
          <p:cNvPr id="3" name="Picture 2"/>
          <p:cNvPicPr>
            <a:picLocks noChangeAspect="1"/>
          </p:cNvPicPr>
          <p:nvPr/>
        </p:nvPicPr>
        <p:blipFill>
          <a:blip r:embed="rId2"/>
          <a:stretch>
            <a:fillRect/>
          </a:stretch>
        </p:blipFill>
        <p:spPr>
          <a:xfrm>
            <a:off x="1300598" y="1128119"/>
            <a:ext cx="6542803" cy="3552068"/>
          </a:xfrm>
          <a:prstGeom prst="rect">
            <a:avLst/>
          </a:prstGeom>
        </p:spPr>
      </p:pic>
    </p:spTree>
    <p:extLst>
      <p:ext uri="{BB962C8B-B14F-4D97-AF65-F5344CB8AC3E}">
        <p14:creationId xmlns:p14="http://schemas.microsoft.com/office/powerpoint/2010/main" val="325655702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1717"/>
        <p:cNvGrpSpPr/>
        <p:nvPr/>
      </p:nvGrpSpPr>
      <p:grpSpPr>
        <a:xfrm>
          <a:off x="0" y="0"/>
          <a:ext cx="0" cy="0"/>
          <a:chOff x="0" y="0"/>
          <a:chExt cx="0" cy="0"/>
        </a:xfrm>
      </p:grpSpPr>
      <p:cxnSp>
        <p:nvCxnSpPr>
          <p:cNvPr id="19" name="Straight Connector 18">
            <a:extLst>
              <a:ext uri="{FF2B5EF4-FFF2-40B4-BE49-F238E27FC236}">
                <a16:creationId xmlns:a16="http://schemas.microsoft.com/office/drawing/2014/main" id="{EA3122BD-0651-29A4-3920-ED02A5470315}"/>
              </a:ext>
            </a:extLst>
          </p:cNvPr>
          <p:cNvCxnSpPr>
            <a:cxnSpLocks/>
          </p:cNvCxnSpPr>
          <p:nvPr/>
        </p:nvCxnSpPr>
        <p:spPr>
          <a:xfrm>
            <a:off x="5286314" y="599063"/>
            <a:ext cx="829529" cy="0"/>
          </a:xfrm>
          <a:prstGeom prst="line">
            <a:avLst/>
          </a:prstGeom>
          <a:ln w="25400"/>
        </p:spPr>
        <p:style>
          <a:lnRef idx="1">
            <a:schemeClr val="accent1"/>
          </a:lnRef>
          <a:fillRef idx="0">
            <a:schemeClr val="accent1"/>
          </a:fillRef>
          <a:effectRef idx="0">
            <a:schemeClr val="accent1"/>
          </a:effectRef>
          <a:fontRef idx="minor">
            <a:schemeClr val="tx1"/>
          </a:fontRef>
        </p:style>
      </p:cxnSp>
      <p:graphicFrame>
        <p:nvGraphicFramePr>
          <p:cNvPr id="15" name="Chart 14">
            <a:extLst>
              <a:ext uri="{FF2B5EF4-FFF2-40B4-BE49-F238E27FC236}">
                <a16:creationId xmlns:a16="http://schemas.microsoft.com/office/drawing/2014/main" id="{FB1D449C-293B-433D-AF8B-B19CAAF836DC}"/>
              </a:ext>
            </a:extLst>
          </p:cNvPr>
          <p:cNvGraphicFramePr/>
          <p:nvPr>
            <p:extLst>
              <p:ext uri="{D42A27DB-BD31-4B8C-83A1-F6EECF244321}">
                <p14:modId xmlns:p14="http://schemas.microsoft.com/office/powerpoint/2010/main" val="1249821403"/>
              </p:ext>
            </p:extLst>
          </p:nvPr>
        </p:nvGraphicFramePr>
        <p:xfrm>
          <a:off x="462982" y="1731518"/>
          <a:ext cx="8434800" cy="2540841"/>
        </p:xfrm>
        <a:graphic>
          <a:graphicData uri="http://schemas.openxmlformats.org/drawingml/2006/chart">
            <c:chart xmlns:c="http://schemas.openxmlformats.org/drawingml/2006/chart" xmlns:r="http://schemas.openxmlformats.org/officeDocument/2006/relationships" r:id="rId3"/>
          </a:graphicData>
        </a:graphic>
      </p:graphicFrame>
      <p:sp>
        <p:nvSpPr>
          <p:cNvPr id="7" name="Rectangle: Rounded Corners 6">
            <a:extLst>
              <a:ext uri="{FF2B5EF4-FFF2-40B4-BE49-F238E27FC236}">
                <a16:creationId xmlns:a16="http://schemas.microsoft.com/office/drawing/2014/main" id="{A7C25BD2-26CE-4E9F-910B-7B53539B25BB}"/>
              </a:ext>
            </a:extLst>
          </p:cNvPr>
          <p:cNvSpPr/>
          <p:nvPr/>
        </p:nvSpPr>
        <p:spPr>
          <a:xfrm>
            <a:off x="966186" y="1731519"/>
            <a:ext cx="592468" cy="2360799"/>
          </a:xfrm>
          <a:prstGeom prst="roundRect">
            <a:avLst/>
          </a:prstGeom>
          <a:solidFill>
            <a:schemeClr val="accent1">
              <a:alpha val="18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0" name="Rectangle: Rounded Corners 9">
            <a:extLst>
              <a:ext uri="{FF2B5EF4-FFF2-40B4-BE49-F238E27FC236}">
                <a16:creationId xmlns:a16="http://schemas.microsoft.com/office/drawing/2014/main" id="{96BEC1FE-AA3A-43B9-9AAC-250111B64C1E}"/>
              </a:ext>
            </a:extLst>
          </p:cNvPr>
          <p:cNvSpPr/>
          <p:nvPr/>
        </p:nvSpPr>
        <p:spPr>
          <a:xfrm>
            <a:off x="1652994" y="1731517"/>
            <a:ext cx="592468" cy="2360799"/>
          </a:xfrm>
          <a:prstGeom prst="roundRect">
            <a:avLst/>
          </a:prstGeom>
          <a:solidFill>
            <a:schemeClr val="accent1">
              <a:alpha val="18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723" name="Google Shape;1723;p127"/>
          <p:cNvSpPr txBox="1">
            <a:spLocks noGrp="1"/>
          </p:cNvSpPr>
          <p:nvPr>
            <p:ph type="title"/>
          </p:nvPr>
        </p:nvSpPr>
        <p:spPr>
          <a:xfrm>
            <a:off x="226586" y="312903"/>
            <a:ext cx="8907591" cy="578516"/>
          </a:xfrm>
        </p:spPr>
        <p:txBody>
          <a:bodyPr spcFirstLastPara="1" wrap="square" lIns="0" tIns="91425" rIns="0" bIns="91425" anchor="t" anchorCtr="0">
            <a:noAutofit/>
          </a:bodyPr>
          <a:lstStyle/>
          <a:p>
            <a:pPr lvl="0"/>
            <a:r>
              <a:rPr lang="en-PH" sz="1600" dirty="0">
                <a:latin typeface="Montserrat" panose="00000500000000000000" pitchFamily="2" charset="0"/>
              </a:rPr>
              <a:t>Compared to March, most supermarkets had a stronger period this Easter but the uplifts were weak and there is concern that this momentum will not be sustained</a:t>
            </a:r>
          </a:p>
        </p:txBody>
      </p:sp>
      <p:sp>
        <p:nvSpPr>
          <p:cNvPr id="5" name="Subtitle 4">
            <a:extLst>
              <a:ext uri="{FF2B5EF4-FFF2-40B4-BE49-F238E27FC236}">
                <a16:creationId xmlns:a16="http://schemas.microsoft.com/office/drawing/2014/main" id="{8A09D3BF-2A1A-43A6-BD16-079B433DC493}"/>
              </a:ext>
            </a:extLst>
          </p:cNvPr>
          <p:cNvSpPr>
            <a:spLocks noGrp="1"/>
          </p:cNvSpPr>
          <p:nvPr>
            <p:ph type="subTitle" idx="4294967295"/>
          </p:nvPr>
        </p:nvSpPr>
        <p:spPr>
          <a:xfrm>
            <a:off x="354650" y="4850875"/>
            <a:ext cx="8159100" cy="184800"/>
          </a:xfrm>
        </p:spPr>
        <p:txBody>
          <a:bodyPr/>
          <a:lstStyle/>
          <a:p>
            <a:pPr marL="146050" indent="0">
              <a:buNone/>
            </a:pPr>
            <a:r>
              <a:rPr lang="en-PH" sz="600" dirty="0">
                <a:latin typeface="Montserrat" panose="00000500000000000000" pitchFamily="2" charset="0"/>
              </a:rPr>
              <a:t>Source:  NielsenIQ Homescan FMCG</a:t>
            </a:r>
          </a:p>
        </p:txBody>
      </p:sp>
      <p:sp>
        <p:nvSpPr>
          <p:cNvPr id="4" name="TextBox 3">
            <a:extLst>
              <a:ext uri="{FF2B5EF4-FFF2-40B4-BE49-F238E27FC236}">
                <a16:creationId xmlns:a16="http://schemas.microsoft.com/office/drawing/2014/main" id="{BD93E350-3E23-4555-AA6E-38E4E3A60613}"/>
              </a:ext>
            </a:extLst>
          </p:cNvPr>
          <p:cNvSpPr txBox="1"/>
          <p:nvPr/>
        </p:nvSpPr>
        <p:spPr>
          <a:xfrm>
            <a:off x="0" y="3794803"/>
            <a:ext cx="8769246" cy="230832"/>
          </a:xfrm>
          <a:prstGeom prst="rect">
            <a:avLst/>
          </a:prstGeom>
          <a:noFill/>
        </p:spPr>
        <p:txBody>
          <a:bodyPr wrap="square" rtlCol="0">
            <a:spAutoFit/>
          </a:bodyPr>
          <a:lstStyle/>
          <a:p>
            <a:r>
              <a:rPr lang="en-GB" sz="900" b="1" dirty="0">
                <a:latin typeface="Montserrat" panose="00000500000000000000" pitchFamily="2" charset="0"/>
              </a:rPr>
              <a:t>FMCG Growth     +4%                +4%               +4%                +4%                +3%                +2%              +2%               +2%                  -4%                -5%               -6</a:t>
            </a:r>
            <a:r>
              <a:rPr lang="en-GB" sz="900" b="1" dirty="0">
                <a:solidFill>
                  <a:schemeClr val="tx1"/>
                </a:solidFill>
                <a:latin typeface="Montserrat" panose="00000500000000000000" pitchFamily="2" charset="0"/>
              </a:rPr>
              <a:t>%</a:t>
            </a:r>
          </a:p>
        </p:txBody>
      </p:sp>
      <p:sp>
        <p:nvSpPr>
          <p:cNvPr id="8" name="TextBox 7">
            <a:extLst>
              <a:ext uri="{FF2B5EF4-FFF2-40B4-BE49-F238E27FC236}">
                <a16:creationId xmlns:a16="http://schemas.microsoft.com/office/drawing/2014/main" id="{9AB7A4C8-02CC-4676-BF71-F603FAC00A54}"/>
              </a:ext>
            </a:extLst>
          </p:cNvPr>
          <p:cNvSpPr txBox="1"/>
          <p:nvPr/>
        </p:nvSpPr>
        <p:spPr>
          <a:xfrm>
            <a:off x="153963" y="1415606"/>
            <a:ext cx="3161443" cy="246221"/>
          </a:xfrm>
          <a:prstGeom prst="rect">
            <a:avLst/>
          </a:prstGeom>
          <a:noFill/>
        </p:spPr>
        <p:txBody>
          <a:bodyPr wrap="none" rtlCol="0">
            <a:spAutoFit/>
          </a:bodyPr>
          <a:lstStyle/>
          <a:p>
            <a:r>
              <a:rPr lang="en-GB" sz="1000" b="1" dirty="0">
                <a:latin typeface="Montserrat" panose="00000500000000000000" pitchFamily="2" charset="0"/>
              </a:rPr>
              <a:t>4w/e 23</a:t>
            </a:r>
            <a:r>
              <a:rPr lang="en-GB" sz="1000" b="1" baseline="30000" dirty="0">
                <a:latin typeface="Montserrat" panose="00000500000000000000" pitchFamily="2" charset="0"/>
              </a:rPr>
              <a:t>rd</a:t>
            </a:r>
            <a:r>
              <a:rPr lang="en-GB" sz="1000" b="1" dirty="0">
                <a:latin typeface="Montserrat" panose="00000500000000000000" pitchFamily="2" charset="0"/>
              </a:rPr>
              <a:t> April 2022 vs 4w/e 26</a:t>
            </a:r>
            <a:r>
              <a:rPr lang="en-GB" sz="1000" b="1" baseline="30000" dirty="0">
                <a:latin typeface="Montserrat" panose="00000500000000000000" pitchFamily="2" charset="0"/>
              </a:rPr>
              <a:t>th</a:t>
            </a:r>
            <a:r>
              <a:rPr lang="en-GB" sz="1000" b="1" dirty="0">
                <a:latin typeface="Montserrat" panose="00000500000000000000" pitchFamily="2" charset="0"/>
              </a:rPr>
              <a:t> March 2022</a:t>
            </a:r>
          </a:p>
        </p:txBody>
      </p:sp>
      <p:cxnSp>
        <p:nvCxnSpPr>
          <p:cNvPr id="12" name="Straight Connector 11">
            <a:extLst>
              <a:ext uri="{FF2B5EF4-FFF2-40B4-BE49-F238E27FC236}">
                <a16:creationId xmlns:a16="http://schemas.microsoft.com/office/drawing/2014/main" id="{3D5CD46B-648F-4E82-A403-F57FDA8E62D3}"/>
              </a:ext>
            </a:extLst>
          </p:cNvPr>
          <p:cNvCxnSpPr>
            <a:cxnSpLocks/>
          </p:cNvCxnSpPr>
          <p:nvPr/>
        </p:nvCxnSpPr>
        <p:spPr>
          <a:xfrm>
            <a:off x="1605134" y="847946"/>
            <a:ext cx="499949" cy="0"/>
          </a:xfrm>
          <a:prstGeom prst="line">
            <a:avLst/>
          </a:prstGeom>
          <a:ln w="25400"/>
        </p:spPr>
        <p:style>
          <a:lnRef idx="1">
            <a:schemeClr val="accent1"/>
          </a:lnRef>
          <a:fillRef idx="0">
            <a:schemeClr val="accent1"/>
          </a:fillRef>
          <a:effectRef idx="0">
            <a:schemeClr val="accent1"/>
          </a:effectRef>
          <a:fontRef idx="minor">
            <a:schemeClr val="tx1"/>
          </a:fontRef>
        </p:style>
      </p:cxnSp>
      <p:sp>
        <p:nvSpPr>
          <p:cNvPr id="3" name="TextBox 2">
            <a:extLst>
              <a:ext uri="{FF2B5EF4-FFF2-40B4-BE49-F238E27FC236}">
                <a16:creationId xmlns:a16="http://schemas.microsoft.com/office/drawing/2014/main" id="{3371E26B-4521-4459-858D-809F00852443}"/>
              </a:ext>
            </a:extLst>
          </p:cNvPr>
          <p:cNvSpPr txBox="1"/>
          <p:nvPr/>
        </p:nvSpPr>
        <p:spPr>
          <a:xfrm>
            <a:off x="226585" y="934556"/>
            <a:ext cx="8610947" cy="230832"/>
          </a:xfrm>
          <a:prstGeom prst="rect">
            <a:avLst/>
          </a:prstGeom>
          <a:noFill/>
        </p:spPr>
        <p:txBody>
          <a:bodyPr wrap="square" rtlCol="0">
            <a:spAutoFit/>
          </a:bodyPr>
          <a:lstStyle/>
          <a:p>
            <a:r>
              <a:rPr lang="en-GB" sz="900" dirty="0">
                <a:latin typeface="Montserrat" panose="00000500000000000000" pitchFamily="2" charset="0"/>
              </a:rPr>
              <a:t>Easter is a catalyst for sales momentum and typically it is the big supermarkets who capture a higher proportion of incremental spend</a:t>
            </a:r>
          </a:p>
        </p:txBody>
      </p:sp>
      <p:cxnSp>
        <p:nvCxnSpPr>
          <p:cNvPr id="16" name="Straight Connector 15">
            <a:extLst>
              <a:ext uri="{FF2B5EF4-FFF2-40B4-BE49-F238E27FC236}">
                <a16:creationId xmlns:a16="http://schemas.microsoft.com/office/drawing/2014/main" id="{13DDFC3C-20F5-08CE-8D39-EF73E96543A8}"/>
              </a:ext>
            </a:extLst>
          </p:cNvPr>
          <p:cNvCxnSpPr>
            <a:cxnSpLocks/>
          </p:cNvCxnSpPr>
          <p:nvPr/>
        </p:nvCxnSpPr>
        <p:spPr>
          <a:xfrm>
            <a:off x="6756034" y="847946"/>
            <a:ext cx="769675" cy="0"/>
          </a:xfrm>
          <a:prstGeom prst="line">
            <a:avLst/>
          </a:prstGeom>
          <a:ln w="2540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3597055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2424"/>
        <p:cNvGrpSpPr/>
        <p:nvPr/>
      </p:nvGrpSpPr>
      <p:grpSpPr>
        <a:xfrm>
          <a:off x="0" y="0"/>
          <a:ext cx="0" cy="0"/>
          <a:chOff x="0" y="0"/>
          <a:chExt cx="0" cy="0"/>
        </a:xfrm>
      </p:grpSpPr>
      <p:sp>
        <p:nvSpPr>
          <p:cNvPr id="2425" name="Google Shape;2425;p149"/>
          <p:cNvSpPr txBox="1">
            <a:spLocks noGrp="1"/>
          </p:cNvSpPr>
          <p:nvPr>
            <p:ph type="ctrTitle"/>
          </p:nvPr>
        </p:nvSpPr>
        <p:spPr>
          <a:xfrm>
            <a:off x="1531985" y="1717449"/>
            <a:ext cx="6742585" cy="2539757"/>
          </a:xfrm>
        </p:spPr>
        <p:txBody>
          <a:bodyPr spcFirstLastPara="1" wrap="square" lIns="0" tIns="91425" rIns="0" bIns="91425" anchor="t" anchorCtr="0">
            <a:noAutofit/>
          </a:bodyPr>
          <a:lstStyle/>
          <a:p>
            <a:r>
              <a:rPr lang="en-GB" sz="1800" dirty="0">
                <a:latin typeface="Montserrat" panose="00000500000000000000" pitchFamily="2" charset="0"/>
              </a:rPr>
              <a:t>To drive </a:t>
            </a:r>
            <a:r>
              <a:rPr lang="en-GB" sz="1800" dirty="0">
                <a:solidFill>
                  <a:schemeClr val="accent1"/>
                </a:solidFill>
                <a:latin typeface="Montserrat" panose="00000500000000000000" pitchFamily="2" charset="0"/>
              </a:rPr>
              <a:t>momentum,</a:t>
            </a:r>
            <a:r>
              <a:rPr lang="en-GB" sz="1800" dirty="0">
                <a:latin typeface="Montserrat" panose="00000500000000000000" pitchFamily="2" charset="0"/>
              </a:rPr>
              <a:t> retaile</a:t>
            </a:r>
            <a:r>
              <a:rPr lang="en-GB" sz="1800" dirty="0"/>
              <a:t>r and brands, are expected to focus on </a:t>
            </a:r>
            <a:r>
              <a:rPr lang="en-GB" sz="1800" dirty="0">
                <a:solidFill>
                  <a:schemeClr val="accent1"/>
                </a:solidFill>
              </a:rPr>
              <a:t>new pricing </a:t>
            </a:r>
            <a:r>
              <a:rPr lang="en-GB" sz="1800" dirty="0"/>
              <a:t>activity.</a:t>
            </a:r>
            <a:br>
              <a:rPr lang="en-GB" sz="1800" dirty="0"/>
            </a:br>
            <a:br>
              <a:rPr lang="en-GB" sz="1800" dirty="0"/>
            </a:br>
            <a:r>
              <a:rPr lang="en-GB" sz="1800" dirty="0">
                <a:solidFill>
                  <a:schemeClr val="accent1"/>
                </a:solidFill>
              </a:rPr>
              <a:t>Own label can be used by</a:t>
            </a:r>
            <a:r>
              <a:rPr lang="en-GB" sz="1800" dirty="0"/>
              <a:t> retailers to </a:t>
            </a:r>
            <a:r>
              <a:rPr lang="en-GB" sz="1800" dirty="0">
                <a:solidFill>
                  <a:schemeClr val="accent1"/>
                </a:solidFill>
              </a:rPr>
              <a:t>differentiate</a:t>
            </a:r>
            <a:r>
              <a:rPr lang="en-GB" sz="1800" dirty="0"/>
              <a:t> and help to drive their </a:t>
            </a:r>
            <a:r>
              <a:rPr lang="en-GB" sz="1800" dirty="0">
                <a:solidFill>
                  <a:schemeClr val="accent1"/>
                </a:solidFill>
              </a:rPr>
              <a:t>value proposition </a:t>
            </a:r>
            <a:r>
              <a:rPr lang="en-GB" sz="1800" dirty="0"/>
              <a:t>and those with </a:t>
            </a:r>
            <a:r>
              <a:rPr lang="en-GB" sz="1800" dirty="0">
                <a:solidFill>
                  <a:schemeClr val="accent1"/>
                </a:solidFill>
              </a:rPr>
              <a:t>loyalty</a:t>
            </a:r>
            <a:r>
              <a:rPr lang="en-GB" sz="1800" dirty="0"/>
              <a:t> schemes are expected to </a:t>
            </a:r>
            <a:r>
              <a:rPr lang="en-GB" sz="1800" dirty="0">
                <a:solidFill>
                  <a:schemeClr val="accent1"/>
                </a:solidFill>
              </a:rPr>
              <a:t>push</a:t>
            </a:r>
            <a:r>
              <a:rPr lang="en-GB" sz="1800" dirty="0"/>
              <a:t> more </a:t>
            </a:r>
            <a:r>
              <a:rPr lang="en-GB" sz="1800" dirty="0">
                <a:solidFill>
                  <a:schemeClr val="accent1"/>
                </a:solidFill>
              </a:rPr>
              <a:t>targeted</a:t>
            </a:r>
            <a:r>
              <a:rPr lang="en-GB" sz="1800" dirty="0"/>
              <a:t> promotions.</a:t>
            </a:r>
            <a:endParaRPr lang="en-PH" sz="1800" b="0" dirty="0">
              <a:solidFill>
                <a:schemeClr val="bg1"/>
              </a:solidFill>
              <a:highlight>
                <a:srgbClr val="FFFF00"/>
              </a:highlight>
              <a:latin typeface="Montserrat" panose="00000500000000000000" pitchFamily="2" charset="0"/>
            </a:endParaRPr>
          </a:p>
        </p:txBody>
      </p:sp>
    </p:spTree>
    <p:extLst>
      <p:ext uri="{BB962C8B-B14F-4D97-AF65-F5344CB8AC3E}">
        <p14:creationId xmlns:p14="http://schemas.microsoft.com/office/powerpoint/2010/main" val="390166887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0713" y="3371726"/>
            <a:ext cx="4124045" cy="1174200"/>
          </a:xfrm>
        </p:spPr>
        <p:txBody>
          <a:bodyPr/>
          <a:lstStyle/>
          <a:p>
            <a:r>
              <a:rPr lang="en-GB" sz="2800" dirty="0"/>
              <a:t>What happened? Overview</a:t>
            </a:r>
          </a:p>
        </p:txBody>
      </p:sp>
    </p:spTree>
    <p:extLst>
      <p:ext uri="{BB962C8B-B14F-4D97-AF65-F5344CB8AC3E}">
        <p14:creationId xmlns:p14="http://schemas.microsoft.com/office/powerpoint/2010/main" val="280272961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1717"/>
        <p:cNvGrpSpPr/>
        <p:nvPr/>
      </p:nvGrpSpPr>
      <p:grpSpPr>
        <a:xfrm>
          <a:off x="0" y="0"/>
          <a:ext cx="0" cy="0"/>
          <a:chOff x="0" y="0"/>
          <a:chExt cx="0" cy="0"/>
        </a:xfrm>
      </p:grpSpPr>
      <p:cxnSp>
        <p:nvCxnSpPr>
          <p:cNvPr id="10" name="Straight Connector 9">
            <a:extLst>
              <a:ext uri="{FF2B5EF4-FFF2-40B4-BE49-F238E27FC236}">
                <a16:creationId xmlns:a16="http://schemas.microsoft.com/office/drawing/2014/main" id="{D8685B7D-A56B-430A-A43F-B170D0FB97A9}"/>
              </a:ext>
            </a:extLst>
          </p:cNvPr>
          <p:cNvCxnSpPr>
            <a:cxnSpLocks/>
          </p:cNvCxnSpPr>
          <p:nvPr/>
        </p:nvCxnSpPr>
        <p:spPr>
          <a:xfrm>
            <a:off x="2732488" y="795343"/>
            <a:ext cx="326476" cy="0"/>
          </a:xfrm>
          <a:prstGeom prst="line">
            <a:avLst/>
          </a:prstGeom>
          <a:ln w="28575"/>
        </p:spPr>
        <p:style>
          <a:lnRef idx="1">
            <a:schemeClr val="accent1"/>
          </a:lnRef>
          <a:fillRef idx="0">
            <a:schemeClr val="accent1"/>
          </a:fillRef>
          <a:effectRef idx="0">
            <a:schemeClr val="accent1"/>
          </a:effectRef>
          <a:fontRef idx="minor">
            <a:schemeClr val="tx1"/>
          </a:fontRef>
        </p:style>
      </p:cxnSp>
      <p:graphicFrame>
        <p:nvGraphicFramePr>
          <p:cNvPr id="15" name="Chart 14">
            <a:extLst>
              <a:ext uri="{FF2B5EF4-FFF2-40B4-BE49-F238E27FC236}">
                <a16:creationId xmlns:a16="http://schemas.microsoft.com/office/drawing/2014/main" id="{FB1D449C-293B-433D-AF8B-B19CAAF836DC}"/>
              </a:ext>
            </a:extLst>
          </p:cNvPr>
          <p:cNvGraphicFramePr/>
          <p:nvPr>
            <p:extLst>
              <p:ext uri="{D42A27DB-BD31-4B8C-83A1-F6EECF244321}">
                <p14:modId xmlns:p14="http://schemas.microsoft.com/office/powerpoint/2010/main" val="2430543250"/>
              </p:ext>
            </p:extLst>
          </p:nvPr>
        </p:nvGraphicFramePr>
        <p:xfrm>
          <a:off x="462982" y="1301329"/>
          <a:ext cx="8238808" cy="1906691"/>
        </p:xfrm>
        <a:graphic>
          <a:graphicData uri="http://schemas.openxmlformats.org/drawingml/2006/chart">
            <c:chart xmlns:c="http://schemas.openxmlformats.org/drawingml/2006/chart" xmlns:r="http://schemas.openxmlformats.org/officeDocument/2006/relationships" r:id="rId3"/>
          </a:graphicData>
        </a:graphic>
      </p:graphicFrame>
      <p:sp>
        <p:nvSpPr>
          <p:cNvPr id="5" name="Subtitle 4">
            <a:extLst>
              <a:ext uri="{FF2B5EF4-FFF2-40B4-BE49-F238E27FC236}">
                <a16:creationId xmlns:a16="http://schemas.microsoft.com/office/drawing/2014/main" id="{8A09D3BF-2A1A-43A6-BD16-079B433DC493}"/>
              </a:ext>
            </a:extLst>
          </p:cNvPr>
          <p:cNvSpPr>
            <a:spLocks noGrp="1"/>
          </p:cNvSpPr>
          <p:nvPr>
            <p:ph type="subTitle" idx="4294967295"/>
          </p:nvPr>
        </p:nvSpPr>
        <p:spPr>
          <a:xfrm>
            <a:off x="354650" y="4850875"/>
            <a:ext cx="8159100" cy="184800"/>
          </a:xfrm>
        </p:spPr>
        <p:txBody>
          <a:bodyPr/>
          <a:lstStyle/>
          <a:p>
            <a:pPr marL="146050" indent="0">
              <a:buNone/>
            </a:pPr>
            <a:r>
              <a:rPr lang="en-PH" sz="600" dirty="0">
                <a:latin typeface="Montserrat" panose="00000500000000000000" pitchFamily="2" charset="0"/>
              </a:rPr>
              <a:t>Source:  NielsenIQ Homescan FMCG</a:t>
            </a:r>
          </a:p>
        </p:txBody>
      </p:sp>
      <p:sp>
        <p:nvSpPr>
          <p:cNvPr id="8" name="TextBox 7">
            <a:extLst>
              <a:ext uri="{FF2B5EF4-FFF2-40B4-BE49-F238E27FC236}">
                <a16:creationId xmlns:a16="http://schemas.microsoft.com/office/drawing/2014/main" id="{9AB7A4C8-02CC-4676-BF71-F603FAC00A54}"/>
              </a:ext>
            </a:extLst>
          </p:cNvPr>
          <p:cNvSpPr txBox="1"/>
          <p:nvPr/>
        </p:nvSpPr>
        <p:spPr>
          <a:xfrm>
            <a:off x="153963" y="963124"/>
            <a:ext cx="2185214" cy="246221"/>
          </a:xfrm>
          <a:prstGeom prst="rect">
            <a:avLst/>
          </a:prstGeom>
          <a:noFill/>
        </p:spPr>
        <p:txBody>
          <a:bodyPr wrap="none" rtlCol="0">
            <a:spAutoFit/>
          </a:bodyPr>
          <a:lstStyle/>
          <a:p>
            <a:r>
              <a:rPr lang="en-GB" sz="1000" dirty="0">
                <a:latin typeface="Montserrat" panose="00000500000000000000" pitchFamily="2" charset="0"/>
              </a:rPr>
              <a:t>12w/e Value growth vs year ago</a:t>
            </a:r>
          </a:p>
        </p:txBody>
      </p:sp>
      <p:graphicFrame>
        <p:nvGraphicFramePr>
          <p:cNvPr id="9" name="Chart 8">
            <a:extLst>
              <a:ext uri="{FF2B5EF4-FFF2-40B4-BE49-F238E27FC236}">
                <a16:creationId xmlns:a16="http://schemas.microsoft.com/office/drawing/2014/main" id="{6CDF1C55-5410-4DFE-A55D-605242DAD590}"/>
              </a:ext>
            </a:extLst>
          </p:cNvPr>
          <p:cNvGraphicFramePr/>
          <p:nvPr>
            <p:extLst>
              <p:ext uri="{D42A27DB-BD31-4B8C-83A1-F6EECF244321}">
                <p14:modId xmlns:p14="http://schemas.microsoft.com/office/powerpoint/2010/main" val="1842718491"/>
              </p:ext>
            </p:extLst>
          </p:nvPr>
        </p:nvGraphicFramePr>
        <p:xfrm>
          <a:off x="462982" y="3467889"/>
          <a:ext cx="8598572" cy="1380815"/>
        </p:xfrm>
        <a:graphic>
          <a:graphicData uri="http://schemas.openxmlformats.org/drawingml/2006/chart">
            <c:chart xmlns:c="http://schemas.openxmlformats.org/drawingml/2006/chart" xmlns:r="http://schemas.openxmlformats.org/officeDocument/2006/relationships" r:id="rId4"/>
          </a:graphicData>
        </a:graphic>
      </p:graphicFrame>
      <p:sp>
        <p:nvSpPr>
          <p:cNvPr id="11" name="TextBox 10">
            <a:extLst>
              <a:ext uri="{FF2B5EF4-FFF2-40B4-BE49-F238E27FC236}">
                <a16:creationId xmlns:a16="http://schemas.microsoft.com/office/drawing/2014/main" id="{8A1F382F-30BE-444F-B170-BCD960857717}"/>
              </a:ext>
            </a:extLst>
          </p:cNvPr>
          <p:cNvSpPr txBox="1"/>
          <p:nvPr/>
        </p:nvSpPr>
        <p:spPr>
          <a:xfrm>
            <a:off x="66520" y="3053783"/>
            <a:ext cx="2052165" cy="246221"/>
          </a:xfrm>
          <a:prstGeom prst="rect">
            <a:avLst/>
          </a:prstGeom>
          <a:noFill/>
        </p:spPr>
        <p:txBody>
          <a:bodyPr wrap="none" rtlCol="0">
            <a:spAutoFit/>
          </a:bodyPr>
          <a:lstStyle/>
          <a:p>
            <a:r>
              <a:rPr lang="en-GB" sz="1000" dirty="0">
                <a:latin typeface="Montserrat" panose="00000500000000000000" pitchFamily="2" charset="0"/>
              </a:rPr>
              <a:t>12w/e FMCG Share of Grocers</a:t>
            </a:r>
          </a:p>
        </p:txBody>
      </p:sp>
      <p:sp>
        <p:nvSpPr>
          <p:cNvPr id="12" name="TextBox 11">
            <a:extLst>
              <a:ext uri="{FF2B5EF4-FFF2-40B4-BE49-F238E27FC236}">
                <a16:creationId xmlns:a16="http://schemas.microsoft.com/office/drawing/2014/main" id="{85A87B6D-B735-49B8-ACDF-A728BE31B4B6}"/>
              </a:ext>
            </a:extLst>
          </p:cNvPr>
          <p:cNvSpPr txBox="1"/>
          <p:nvPr/>
        </p:nvSpPr>
        <p:spPr>
          <a:xfrm>
            <a:off x="218920" y="3243658"/>
            <a:ext cx="508473" cy="230832"/>
          </a:xfrm>
          <a:prstGeom prst="rect">
            <a:avLst/>
          </a:prstGeom>
          <a:noFill/>
        </p:spPr>
        <p:txBody>
          <a:bodyPr wrap="none" rtlCol="0">
            <a:spAutoFit/>
          </a:bodyPr>
          <a:lstStyle/>
          <a:p>
            <a:r>
              <a:rPr lang="en-GB" sz="900" dirty="0">
                <a:latin typeface="Montserrat" panose="00000500000000000000" pitchFamily="2" charset="0"/>
              </a:rPr>
              <a:t>Top 4</a:t>
            </a:r>
          </a:p>
        </p:txBody>
      </p:sp>
      <p:sp>
        <p:nvSpPr>
          <p:cNvPr id="13" name="TextBox 12">
            <a:extLst>
              <a:ext uri="{FF2B5EF4-FFF2-40B4-BE49-F238E27FC236}">
                <a16:creationId xmlns:a16="http://schemas.microsoft.com/office/drawing/2014/main" id="{50F9D96A-6051-4A4B-A279-9ED0FF7A35D5}"/>
              </a:ext>
            </a:extLst>
          </p:cNvPr>
          <p:cNvSpPr txBox="1"/>
          <p:nvPr/>
        </p:nvSpPr>
        <p:spPr>
          <a:xfrm>
            <a:off x="8266837" y="3245829"/>
            <a:ext cx="877163" cy="230832"/>
          </a:xfrm>
          <a:prstGeom prst="rect">
            <a:avLst/>
          </a:prstGeom>
          <a:noFill/>
        </p:spPr>
        <p:txBody>
          <a:bodyPr wrap="none" rtlCol="0">
            <a:spAutoFit/>
          </a:bodyPr>
          <a:lstStyle/>
          <a:p>
            <a:r>
              <a:rPr lang="en-GB" sz="900" dirty="0">
                <a:latin typeface="Montserrat" panose="00000500000000000000" pitchFamily="2" charset="0"/>
              </a:rPr>
              <a:t>Discounters</a:t>
            </a:r>
          </a:p>
        </p:txBody>
      </p:sp>
      <p:cxnSp>
        <p:nvCxnSpPr>
          <p:cNvPr id="14" name="Straight Connector 13">
            <a:extLst>
              <a:ext uri="{FF2B5EF4-FFF2-40B4-BE49-F238E27FC236}">
                <a16:creationId xmlns:a16="http://schemas.microsoft.com/office/drawing/2014/main" id="{7EF551E4-2B19-2081-ACDC-EC94BDBCF4E3}"/>
              </a:ext>
            </a:extLst>
          </p:cNvPr>
          <p:cNvCxnSpPr>
            <a:cxnSpLocks/>
          </p:cNvCxnSpPr>
          <p:nvPr/>
        </p:nvCxnSpPr>
        <p:spPr>
          <a:xfrm>
            <a:off x="3713768" y="795343"/>
            <a:ext cx="1213467" cy="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310F317A-3B8F-51AA-9895-ED4BA7995725}"/>
              </a:ext>
            </a:extLst>
          </p:cNvPr>
          <p:cNvCxnSpPr>
            <a:cxnSpLocks/>
          </p:cNvCxnSpPr>
          <p:nvPr/>
        </p:nvCxnSpPr>
        <p:spPr>
          <a:xfrm>
            <a:off x="6687213" y="802372"/>
            <a:ext cx="326476" cy="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B480223E-A8ED-595D-8123-F2846B8F281D}"/>
              </a:ext>
            </a:extLst>
          </p:cNvPr>
          <p:cNvCxnSpPr>
            <a:cxnSpLocks/>
          </p:cNvCxnSpPr>
          <p:nvPr/>
        </p:nvCxnSpPr>
        <p:spPr>
          <a:xfrm>
            <a:off x="8071428" y="567340"/>
            <a:ext cx="538264"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1723" name="Google Shape;1723;p127"/>
          <p:cNvSpPr txBox="1">
            <a:spLocks noGrp="1"/>
          </p:cNvSpPr>
          <p:nvPr>
            <p:ph type="title"/>
          </p:nvPr>
        </p:nvSpPr>
        <p:spPr>
          <a:xfrm>
            <a:off x="354650" y="263679"/>
            <a:ext cx="8805841" cy="578516"/>
          </a:xfrm>
        </p:spPr>
        <p:txBody>
          <a:bodyPr spcFirstLastPara="1" wrap="square" lIns="0" tIns="91425" rIns="0" bIns="91425" anchor="t" anchorCtr="0">
            <a:noAutofit/>
          </a:bodyPr>
          <a:lstStyle/>
          <a:p>
            <a:pPr lvl="0"/>
            <a:r>
              <a:rPr lang="en-PH" sz="1600" dirty="0"/>
              <a:t>Top 4 saw a marginal improvement in April but compared to last Easter top 4 share has declined by 1.4% and Discounters have grown by 1.5%</a:t>
            </a:r>
            <a:endParaRPr lang="en-PH" sz="1600" dirty="0">
              <a:latin typeface="Montserrat" panose="00000500000000000000" pitchFamily="2" charset="0"/>
            </a:endParaRPr>
          </a:p>
        </p:txBody>
      </p:sp>
    </p:spTree>
    <p:extLst>
      <p:ext uri="{BB962C8B-B14F-4D97-AF65-F5344CB8AC3E}">
        <p14:creationId xmlns:p14="http://schemas.microsoft.com/office/powerpoint/2010/main" val="100769735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1485"/>
        <p:cNvGrpSpPr/>
        <p:nvPr/>
      </p:nvGrpSpPr>
      <p:grpSpPr>
        <a:xfrm>
          <a:off x="0" y="0"/>
          <a:ext cx="0" cy="0"/>
          <a:chOff x="0" y="0"/>
          <a:chExt cx="0" cy="0"/>
        </a:xfrm>
      </p:grpSpPr>
      <p:sp>
        <p:nvSpPr>
          <p:cNvPr id="3" name="Subtitle 2">
            <a:extLst>
              <a:ext uri="{FF2B5EF4-FFF2-40B4-BE49-F238E27FC236}">
                <a16:creationId xmlns:a16="http://schemas.microsoft.com/office/drawing/2014/main" id="{607DEBFA-3D3F-47B8-8934-6FB4AF462408}"/>
              </a:ext>
            </a:extLst>
          </p:cNvPr>
          <p:cNvSpPr>
            <a:spLocks noGrp="1"/>
          </p:cNvSpPr>
          <p:nvPr>
            <p:ph type="subTitle" idx="1"/>
          </p:nvPr>
        </p:nvSpPr>
        <p:spPr>
          <a:xfrm>
            <a:off x="369832" y="4852794"/>
            <a:ext cx="8159100" cy="184800"/>
          </a:xfrm>
        </p:spPr>
        <p:txBody>
          <a:bodyPr/>
          <a:lstStyle/>
          <a:p>
            <a:r>
              <a:rPr lang="en-US" altLang="en-US" dirty="0">
                <a:solidFill>
                  <a:schemeClr val="bg1">
                    <a:lumMod val="85000"/>
                  </a:schemeClr>
                </a:solidFill>
                <a:latin typeface="Calibri" panose="020F0502020204030204" pitchFamily="34" charset="0"/>
                <a:cs typeface="Calibri" panose="020F0502020204030204" pitchFamily="34" charset="0"/>
              </a:rPr>
              <a:t>Source: </a:t>
            </a:r>
            <a:r>
              <a:rPr lang="en-GB" altLang="en-US" dirty="0">
                <a:solidFill>
                  <a:schemeClr val="bg1">
                    <a:lumMod val="85000"/>
                  </a:schemeClr>
                </a:solidFill>
                <a:latin typeface="Calibri" panose="020F0502020204030204" pitchFamily="34" charset="0"/>
                <a:cs typeface="Calibri" panose="020F0502020204030204" pitchFamily="34" charset="0"/>
              </a:rPr>
              <a:t>Retailer </a:t>
            </a:r>
            <a:r>
              <a:rPr lang="en-GB" b="0" i="0" dirty="0">
                <a:solidFill>
                  <a:schemeClr val="bg1">
                    <a:lumMod val="85000"/>
                  </a:schemeClr>
                </a:solidFill>
                <a:effectLst/>
                <a:latin typeface="Segoe UI" panose="020B0502040204020203" pitchFamily="34" charset="0"/>
              </a:rPr>
              <a:t>Source: Retailer Marketing including </a:t>
            </a:r>
            <a:r>
              <a:rPr lang="en-GB" b="0" i="0" dirty="0">
                <a:solidFill>
                  <a:schemeClr val="bg1">
                    <a:lumMod val="85000"/>
                  </a:schemeClr>
                </a:solidFill>
                <a:effectLst/>
              </a:rPr>
              <a:t>Digital</a:t>
            </a:r>
            <a:r>
              <a:rPr lang="en-GB" b="0" i="0" dirty="0">
                <a:solidFill>
                  <a:schemeClr val="bg1">
                    <a:lumMod val="85000"/>
                  </a:schemeClr>
                </a:solidFill>
                <a:effectLst/>
                <a:latin typeface="Segoe UI" panose="020B0502040204020203" pitchFamily="34" charset="0"/>
              </a:rPr>
              <a:t> and Press</a:t>
            </a:r>
            <a:endParaRPr lang="en-PH" dirty="0">
              <a:solidFill>
                <a:schemeClr val="bg1">
                  <a:lumMod val="85000"/>
                </a:schemeClr>
              </a:solidFill>
            </a:endParaRPr>
          </a:p>
        </p:txBody>
      </p:sp>
      <p:sp>
        <p:nvSpPr>
          <p:cNvPr id="1486" name="Google Shape;1486;p114"/>
          <p:cNvSpPr txBox="1">
            <a:spLocks noGrp="1"/>
          </p:cNvSpPr>
          <p:nvPr>
            <p:ph type="title"/>
          </p:nvPr>
        </p:nvSpPr>
        <p:spPr>
          <a:xfrm>
            <a:off x="354650" y="292625"/>
            <a:ext cx="8434800" cy="393600"/>
          </a:xfrm>
        </p:spPr>
        <p:txBody>
          <a:bodyPr spcFirstLastPara="1" wrap="square" lIns="0" tIns="91425" rIns="0" bIns="91425" anchor="t" anchorCtr="0">
            <a:noAutofit/>
          </a:bodyPr>
          <a:lstStyle/>
          <a:p>
            <a:pPr lvl="0"/>
            <a:r>
              <a:rPr lang="en-PH" dirty="0">
                <a:latin typeface="Montserrat" panose="00000500000000000000" pitchFamily="2" charset="0"/>
              </a:rPr>
              <a:t>Advertising </a:t>
            </a:r>
            <a:r>
              <a:rPr lang="en-PH" sz="2000" dirty="0">
                <a:latin typeface="Montserrat" panose="00000500000000000000" pitchFamily="2" charset="0"/>
              </a:rPr>
              <a:t>focussed</a:t>
            </a:r>
            <a:r>
              <a:rPr lang="en-PH" dirty="0">
                <a:latin typeface="Montserrat" panose="00000500000000000000" pitchFamily="2" charset="0"/>
              </a:rPr>
              <a:t> on </a:t>
            </a:r>
            <a:r>
              <a:rPr lang="en-PH" dirty="0">
                <a:solidFill>
                  <a:schemeClr val="accent1"/>
                </a:solidFill>
                <a:latin typeface="Montserrat" panose="00000500000000000000" pitchFamily="2" charset="0"/>
              </a:rPr>
              <a:t>Price</a:t>
            </a:r>
            <a:r>
              <a:rPr lang="en-PH" dirty="0">
                <a:latin typeface="Montserrat" panose="00000500000000000000" pitchFamily="2" charset="0"/>
              </a:rPr>
              <a:t>, including </a:t>
            </a:r>
            <a:r>
              <a:rPr lang="en-PH" dirty="0">
                <a:solidFill>
                  <a:schemeClr val="bg1"/>
                </a:solidFill>
                <a:latin typeface="Montserrat" panose="00000500000000000000" pitchFamily="2" charset="0"/>
              </a:rPr>
              <a:t>more </a:t>
            </a:r>
            <a:r>
              <a:rPr lang="en-PH" dirty="0">
                <a:solidFill>
                  <a:schemeClr val="accent1"/>
                </a:solidFill>
                <a:latin typeface="Montserrat" panose="00000500000000000000" pitchFamily="2" charset="0"/>
              </a:rPr>
              <a:t>cuts</a:t>
            </a:r>
            <a:r>
              <a:rPr lang="en-PH" dirty="0">
                <a:solidFill>
                  <a:schemeClr val="bg1"/>
                </a:solidFill>
                <a:latin typeface="Montserrat" panose="00000500000000000000" pitchFamily="2" charset="0"/>
              </a:rPr>
              <a:t> and </a:t>
            </a:r>
            <a:r>
              <a:rPr lang="en-PH" dirty="0">
                <a:solidFill>
                  <a:schemeClr val="accent1"/>
                </a:solidFill>
                <a:latin typeface="Montserrat" panose="00000500000000000000" pitchFamily="2" charset="0"/>
              </a:rPr>
              <a:t>Easter</a:t>
            </a:r>
          </a:p>
        </p:txBody>
      </p:sp>
      <p:cxnSp>
        <p:nvCxnSpPr>
          <p:cNvPr id="1487" name="Google Shape;1487;p114"/>
          <p:cNvCxnSpPr/>
          <p:nvPr/>
        </p:nvCxnSpPr>
        <p:spPr>
          <a:xfrm>
            <a:off x="351200" y="1750609"/>
            <a:ext cx="8450400" cy="0"/>
          </a:xfrm>
          <a:prstGeom prst="straightConnector1">
            <a:avLst/>
          </a:prstGeom>
          <a:noFill/>
          <a:ln w="9525" cap="flat" cmpd="sng">
            <a:solidFill>
              <a:srgbClr val="FFFFFF"/>
            </a:solidFill>
            <a:prstDash val="solid"/>
            <a:round/>
            <a:headEnd type="none" w="med" len="med"/>
            <a:tailEnd type="triangle" w="med" len="med"/>
          </a:ln>
        </p:spPr>
      </p:cxnSp>
      <p:sp>
        <p:nvSpPr>
          <p:cNvPr id="1488" name="Google Shape;1488;p114"/>
          <p:cNvSpPr txBox="1"/>
          <p:nvPr/>
        </p:nvSpPr>
        <p:spPr>
          <a:xfrm>
            <a:off x="6640907" y="1331095"/>
            <a:ext cx="2119100" cy="307800"/>
          </a:xfrm>
          <a:prstGeom prst="rect">
            <a:avLst/>
          </a:prstGeom>
          <a:noFill/>
          <a:ln>
            <a:noFill/>
          </a:ln>
        </p:spPr>
        <p:txBody>
          <a:bodyPr spcFirstLastPara="1" wrap="square" lIns="0" tIns="45700" rIns="0" bIns="45700" anchor="t" anchorCtr="0">
            <a:noAutofit/>
          </a:bodyPr>
          <a:lstStyle/>
          <a:p>
            <a:pPr lvl="0"/>
            <a:r>
              <a:rPr lang="en-GB" b="1" dirty="0">
                <a:solidFill>
                  <a:srgbClr val="FFFFFF"/>
                </a:solidFill>
                <a:latin typeface="Montserrat" panose="00000500000000000000" pitchFamily="2" charset="0"/>
                <a:ea typeface="Montserrat"/>
                <a:cs typeface="Montserrat"/>
                <a:sym typeface="Montserrat"/>
              </a:rPr>
              <a:t>Easter</a:t>
            </a:r>
          </a:p>
        </p:txBody>
      </p:sp>
      <p:sp>
        <p:nvSpPr>
          <p:cNvPr id="1490" name="Google Shape;1490;p114"/>
          <p:cNvSpPr/>
          <p:nvPr/>
        </p:nvSpPr>
        <p:spPr>
          <a:xfrm>
            <a:off x="302729" y="1721558"/>
            <a:ext cx="138900" cy="138900"/>
          </a:xfrm>
          <a:prstGeom prst="rect">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91" name="Google Shape;1491;p114"/>
          <p:cNvSpPr txBox="1"/>
          <p:nvPr/>
        </p:nvSpPr>
        <p:spPr>
          <a:xfrm>
            <a:off x="302729" y="1336374"/>
            <a:ext cx="1559700" cy="307800"/>
          </a:xfrm>
          <a:prstGeom prst="rect">
            <a:avLst/>
          </a:prstGeom>
          <a:noFill/>
          <a:ln>
            <a:noFill/>
          </a:ln>
        </p:spPr>
        <p:txBody>
          <a:bodyPr spcFirstLastPara="1" wrap="square" lIns="0" tIns="45700" rIns="0" bIns="45700" anchor="t" anchorCtr="0">
            <a:noAutofit/>
          </a:bodyPr>
          <a:lstStyle/>
          <a:p>
            <a:pPr marL="0" marR="0" lvl="0" indent="0" algn="l" rtl="0">
              <a:lnSpc>
                <a:spcPct val="100000"/>
              </a:lnSpc>
              <a:spcBef>
                <a:spcPts val="0"/>
              </a:spcBef>
              <a:spcAft>
                <a:spcPts val="0"/>
              </a:spcAft>
              <a:buNone/>
            </a:pPr>
            <a:r>
              <a:rPr lang="en" b="1" dirty="0">
                <a:solidFill>
                  <a:srgbClr val="FFFFFF"/>
                </a:solidFill>
                <a:latin typeface="Montserrat" panose="00000500000000000000" pitchFamily="2" charset="0"/>
                <a:ea typeface="Montserrat"/>
                <a:cs typeface="Montserrat"/>
                <a:sym typeface="Montserrat"/>
              </a:rPr>
              <a:t>Price</a:t>
            </a:r>
            <a:endParaRPr b="1" dirty="0">
              <a:solidFill>
                <a:srgbClr val="FFFFFF"/>
              </a:solidFill>
              <a:latin typeface="Montserrat" panose="00000500000000000000" pitchFamily="2" charset="0"/>
              <a:ea typeface="Montserrat"/>
              <a:cs typeface="Montserrat"/>
              <a:sym typeface="Montserrat"/>
            </a:endParaRPr>
          </a:p>
        </p:txBody>
      </p:sp>
      <p:sp>
        <p:nvSpPr>
          <p:cNvPr id="1493" name="Google Shape;1493;p114"/>
          <p:cNvSpPr/>
          <p:nvPr/>
        </p:nvSpPr>
        <p:spPr>
          <a:xfrm>
            <a:off x="6215503" y="1693006"/>
            <a:ext cx="138900" cy="138900"/>
          </a:xfrm>
          <a:prstGeom prst="rect">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97" name="Google Shape;1497;p114"/>
          <p:cNvSpPr txBox="1"/>
          <p:nvPr/>
        </p:nvSpPr>
        <p:spPr>
          <a:xfrm>
            <a:off x="3768306" y="1378991"/>
            <a:ext cx="1559700" cy="307800"/>
          </a:xfrm>
          <a:prstGeom prst="rect">
            <a:avLst/>
          </a:prstGeom>
          <a:noFill/>
          <a:ln>
            <a:noFill/>
          </a:ln>
        </p:spPr>
        <p:txBody>
          <a:bodyPr spcFirstLastPara="1" wrap="square" lIns="0" tIns="45700" rIns="0" bIns="45700" anchor="t" anchorCtr="0">
            <a:noAutofit/>
          </a:bodyPr>
          <a:lstStyle/>
          <a:p>
            <a:pPr lvl="0"/>
            <a:r>
              <a:rPr lang="en-GB" b="1" dirty="0">
                <a:solidFill>
                  <a:srgbClr val="FFFFFF"/>
                </a:solidFill>
                <a:latin typeface="Montserrat" panose="00000500000000000000" pitchFamily="2" charset="0"/>
                <a:ea typeface="Montserrat"/>
                <a:cs typeface="Montserrat"/>
                <a:sym typeface="Montserrat"/>
              </a:rPr>
              <a:t>Leaflets</a:t>
            </a:r>
          </a:p>
        </p:txBody>
      </p:sp>
      <p:sp>
        <p:nvSpPr>
          <p:cNvPr id="1499" name="Google Shape;1499;p114"/>
          <p:cNvSpPr/>
          <p:nvPr/>
        </p:nvSpPr>
        <p:spPr>
          <a:xfrm>
            <a:off x="3557845" y="1693006"/>
            <a:ext cx="138900" cy="138900"/>
          </a:xfrm>
          <a:prstGeom prst="rect">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 name="Google Shape;1743;p129"/>
          <p:cNvSpPr txBox="1"/>
          <p:nvPr/>
        </p:nvSpPr>
        <p:spPr>
          <a:xfrm>
            <a:off x="354650" y="755901"/>
            <a:ext cx="3804300" cy="300000"/>
          </a:xfrm>
          <a:prstGeom prst="rect">
            <a:avLst/>
          </a:prstGeom>
          <a:noFill/>
          <a:ln>
            <a:noFill/>
          </a:ln>
        </p:spPr>
        <p:txBody>
          <a:bodyPr spcFirstLastPara="1" wrap="square" lIns="0" tIns="45700" rIns="0" bIns="45700" anchor="t" anchorCtr="0">
            <a:noAutofit/>
          </a:bodyPr>
          <a:lstStyle/>
          <a:p>
            <a:pPr marL="0" lvl="0" indent="0" algn="l" rtl="0">
              <a:spcBef>
                <a:spcPts val="0"/>
              </a:spcBef>
              <a:spcAft>
                <a:spcPts val="1200"/>
              </a:spcAft>
              <a:buClr>
                <a:srgbClr val="000000"/>
              </a:buClr>
              <a:buSzPts val="1100"/>
              <a:buFont typeface="Arial"/>
              <a:buNone/>
            </a:pPr>
            <a:r>
              <a:rPr lang="en" sz="1200" dirty="0">
                <a:solidFill>
                  <a:schemeClr val="bg1"/>
                </a:solidFill>
                <a:latin typeface="Avenir Next LT Pro" panose="020B0504020202020204" pitchFamily="34" charset="0"/>
                <a:ea typeface="Montserrat"/>
                <a:cs typeface="Montserrat"/>
                <a:sym typeface="Montserrat"/>
              </a:rPr>
              <a:t>April 2022 </a:t>
            </a:r>
            <a:r>
              <a:rPr lang="en" sz="1200" dirty="0">
                <a:solidFill>
                  <a:schemeClr val="bg1"/>
                </a:solidFill>
                <a:latin typeface="Montserrat" panose="00000500000000000000" pitchFamily="2" charset="0"/>
                <a:ea typeface="Montserrat"/>
                <a:cs typeface="Montserrat"/>
                <a:sym typeface="Montserrat"/>
              </a:rPr>
              <a:t>advertising</a:t>
            </a:r>
            <a:br>
              <a:rPr lang="en" sz="1200" dirty="0">
                <a:solidFill>
                  <a:schemeClr val="bg1"/>
                </a:solidFill>
                <a:latin typeface="Avenir Next LT Pro" panose="020B0504020202020204" pitchFamily="34" charset="0"/>
                <a:ea typeface="Montserrat"/>
                <a:cs typeface="Montserrat"/>
                <a:sym typeface="Montserrat"/>
              </a:rPr>
            </a:br>
            <a:endParaRPr sz="1200" dirty="0">
              <a:solidFill>
                <a:schemeClr val="bg1"/>
              </a:solidFill>
              <a:latin typeface="Avenir Next LT Pro" panose="020B0504020202020204" pitchFamily="34" charset="0"/>
              <a:ea typeface="Montserrat"/>
              <a:cs typeface="Montserrat"/>
              <a:sym typeface="Montserrat"/>
            </a:endParaRPr>
          </a:p>
        </p:txBody>
      </p:sp>
      <p:pic>
        <p:nvPicPr>
          <p:cNvPr id="4" name="Picture 3">
            <a:extLst>
              <a:ext uri="{FF2B5EF4-FFF2-40B4-BE49-F238E27FC236}">
                <a16:creationId xmlns:a16="http://schemas.microsoft.com/office/drawing/2014/main" id="{9A24A170-8E50-FFC1-D84B-21EF75478F0B}"/>
              </a:ext>
            </a:extLst>
          </p:cNvPr>
          <p:cNvPicPr>
            <a:picLocks noChangeAspect="1"/>
          </p:cNvPicPr>
          <p:nvPr/>
        </p:nvPicPr>
        <p:blipFill>
          <a:blip r:embed="rId3"/>
          <a:stretch>
            <a:fillRect/>
          </a:stretch>
        </p:blipFill>
        <p:spPr>
          <a:xfrm>
            <a:off x="902988" y="1820621"/>
            <a:ext cx="2168249" cy="1171949"/>
          </a:xfrm>
          <a:prstGeom prst="rect">
            <a:avLst/>
          </a:prstGeom>
        </p:spPr>
      </p:pic>
      <p:pic>
        <p:nvPicPr>
          <p:cNvPr id="6" name="Picture 5">
            <a:extLst>
              <a:ext uri="{FF2B5EF4-FFF2-40B4-BE49-F238E27FC236}">
                <a16:creationId xmlns:a16="http://schemas.microsoft.com/office/drawing/2014/main" id="{B755F060-476C-4261-C28A-A40D4F5A28A3}"/>
              </a:ext>
            </a:extLst>
          </p:cNvPr>
          <p:cNvPicPr>
            <a:picLocks noChangeAspect="1"/>
          </p:cNvPicPr>
          <p:nvPr/>
        </p:nvPicPr>
        <p:blipFill>
          <a:blip r:embed="rId4"/>
          <a:stretch>
            <a:fillRect/>
          </a:stretch>
        </p:blipFill>
        <p:spPr>
          <a:xfrm>
            <a:off x="6477016" y="1889509"/>
            <a:ext cx="2151142" cy="1133899"/>
          </a:xfrm>
          <a:prstGeom prst="rect">
            <a:avLst/>
          </a:prstGeom>
        </p:spPr>
      </p:pic>
      <p:pic>
        <p:nvPicPr>
          <p:cNvPr id="8" name="Picture 7">
            <a:extLst>
              <a:ext uri="{FF2B5EF4-FFF2-40B4-BE49-F238E27FC236}">
                <a16:creationId xmlns:a16="http://schemas.microsoft.com/office/drawing/2014/main" id="{241CB549-A3BC-21C9-38FC-7D66944FC4D3}"/>
              </a:ext>
            </a:extLst>
          </p:cNvPr>
          <p:cNvPicPr>
            <a:picLocks noChangeAspect="1"/>
          </p:cNvPicPr>
          <p:nvPr/>
        </p:nvPicPr>
        <p:blipFill>
          <a:blip r:embed="rId5"/>
          <a:stretch>
            <a:fillRect/>
          </a:stretch>
        </p:blipFill>
        <p:spPr>
          <a:xfrm>
            <a:off x="6477016" y="3094551"/>
            <a:ext cx="2154994" cy="1553490"/>
          </a:xfrm>
          <a:prstGeom prst="rect">
            <a:avLst/>
          </a:prstGeom>
        </p:spPr>
      </p:pic>
      <p:pic>
        <p:nvPicPr>
          <p:cNvPr id="10" name="Picture 9">
            <a:extLst>
              <a:ext uri="{FF2B5EF4-FFF2-40B4-BE49-F238E27FC236}">
                <a16:creationId xmlns:a16="http://schemas.microsoft.com/office/drawing/2014/main" id="{55DE0622-1F43-36D1-9CB9-BCDC35D59FC9}"/>
              </a:ext>
            </a:extLst>
          </p:cNvPr>
          <p:cNvPicPr>
            <a:picLocks noChangeAspect="1"/>
          </p:cNvPicPr>
          <p:nvPr/>
        </p:nvPicPr>
        <p:blipFill>
          <a:blip r:embed="rId6"/>
          <a:stretch>
            <a:fillRect/>
          </a:stretch>
        </p:blipFill>
        <p:spPr>
          <a:xfrm>
            <a:off x="3880503" y="1820621"/>
            <a:ext cx="1255842" cy="1655165"/>
          </a:xfrm>
          <a:prstGeom prst="rect">
            <a:avLst/>
          </a:prstGeom>
        </p:spPr>
      </p:pic>
      <p:pic>
        <p:nvPicPr>
          <p:cNvPr id="12" name="Picture 11">
            <a:extLst>
              <a:ext uri="{FF2B5EF4-FFF2-40B4-BE49-F238E27FC236}">
                <a16:creationId xmlns:a16="http://schemas.microsoft.com/office/drawing/2014/main" id="{2C8491F1-2891-2EC1-D1E8-4283B78A68ED}"/>
              </a:ext>
            </a:extLst>
          </p:cNvPr>
          <p:cNvPicPr>
            <a:picLocks noChangeAspect="1"/>
          </p:cNvPicPr>
          <p:nvPr/>
        </p:nvPicPr>
        <p:blipFill>
          <a:blip r:embed="rId7"/>
          <a:stretch>
            <a:fillRect/>
          </a:stretch>
        </p:blipFill>
        <p:spPr>
          <a:xfrm>
            <a:off x="902988" y="3012390"/>
            <a:ext cx="1976183" cy="1766249"/>
          </a:xfrm>
          <a:prstGeom prst="rect">
            <a:avLst/>
          </a:prstGeom>
        </p:spPr>
      </p:pic>
      <p:pic>
        <p:nvPicPr>
          <p:cNvPr id="25" name="Picture 2" descr="G:\Marketing and PR\ALDI SOUTH Brand logo project 2017\AL_BLR_PO_MC_RGB.png">
            <a:extLst>
              <a:ext uri="{FF2B5EF4-FFF2-40B4-BE49-F238E27FC236}">
                <a16:creationId xmlns:a16="http://schemas.microsoft.com/office/drawing/2014/main" id="{CE8A847B-3182-B093-7F23-1CA683A2286F}"/>
              </a:ext>
            </a:extLst>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8347691" y="1876933"/>
            <a:ext cx="286607" cy="344032"/>
          </a:xfrm>
          <a:prstGeom prst="rect">
            <a:avLst/>
          </a:prstGeom>
          <a:noFill/>
          <a:extLst>
            <a:ext uri="{909E8E84-426E-40DD-AFC4-6F175D3DCCD1}">
              <a14:hiddenFill xmlns:a14="http://schemas.microsoft.com/office/drawing/2010/main">
                <a:solidFill>
                  <a:srgbClr val="FFFFFF"/>
                </a:solidFill>
              </a14:hiddenFill>
            </a:ext>
          </a:extLst>
        </p:spPr>
      </p:pic>
      <p:pic>
        <p:nvPicPr>
          <p:cNvPr id="26" name="Picture 25">
            <a:extLst>
              <a:ext uri="{FF2B5EF4-FFF2-40B4-BE49-F238E27FC236}">
                <a16:creationId xmlns:a16="http://schemas.microsoft.com/office/drawing/2014/main" id="{E5F779AD-1661-91A7-6AF1-9967B3964D38}"/>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2447172" y="3179969"/>
            <a:ext cx="354173" cy="199668"/>
          </a:xfrm>
          <a:prstGeom prst="rect">
            <a:avLst/>
          </a:prstGeom>
        </p:spPr>
      </p:pic>
      <p:pic>
        <p:nvPicPr>
          <p:cNvPr id="27" name="Picture 26">
            <a:extLst>
              <a:ext uri="{FF2B5EF4-FFF2-40B4-BE49-F238E27FC236}">
                <a16:creationId xmlns:a16="http://schemas.microsoft.com/office/drawing/2014/main" id="{E6448B8F-455B-F13B-3174-1FDA00C66A86}"/>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8270901" y="3097957"/>
            <a:ext cx="354173" cy="199668"/>
          </a:xfrm>
          <a:prstGeom prst="rect">
            <a:avLst/>
          </a:prstGeom>
        </p:spPr>
      </p:pic>
    </p:spTree>
    <p:extLst>
      <p:ext uri="{BB962C8B-B14F-4D97-AF65-F5344CB8AC3E}">
        <p14:creationId xmlns:p14="http://schemas.microsoft.com/office/powerpoint/2010/main" val="289386155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574"/>
        <p:cNvGrpSpPr/>
        <p:nvPr/>
      </p:nvGrpSpPr>
      <p:grpSpPr>
        <a:xfrm>
          <a:off x="0" y="0"/>
          <a:ext cx="0" cy="0"/>
          <a:chOff x="0" y="0"/>
          <a:chExt cx="0" cy="0"/>
        </a:xfrm>
      </p:grpSpPr>
      <p:sp>
        <p:nvSpPr>
          <p:cNvPr id="31" name="TextBox 30">
            <a:extLst>
              <a:ext uri="{FF2B5EF4-FFF2-40B4-BE49-F238E27FC236}">
                <a16:creationId xmlns:a16="http://schemas.microsoft.com/office/drawing/2014/main" id="{85245A73-F535-43CB-BBD6-C24A2FB21D45}"/>
              </a:ext>
            </a:extLst>
          </p:cNvPr>
          <p:cNvSpPr txBox="1"/>
          <p:nvPr/>
        </p:nvSpPr>
        <p:spPr>
          <a:xfrm>
            <a:off x="144369" y="2196661"/>
            <a:ext cx="4610910" cy="1107996"/>
          </a:xfrm>
          <a:prstGeom prst="rect">
            <a:avLst/>
          </a:prstGeom>
          <a:noFill/>
        </p:spPr>
        <p:txBody>
          <a:bodyPr wrap="square">
            <a:spAutoFit/>
          </a:bodyPr>
          <a:lstStyle/>
          <a:p>
            <a:pPr marL="342900" lvl="0" indent="-342900">
              <a:buSzPts val="1100"/>
              <a:buFont typeface="Symbol" panose="05050102010706020507" pitchFamily="18" charset="2"/>
              <a:buChar char=""/>
            </a:pPr>
            <a:r>
              <a:rPr lang="en-GB" sz="1100" spc="10" dirty="0">
                <a:solidFill>
                  <a:schemeClr val="bg1"/>
                </a:solidFill>
                <a:effectLst/>
                <a:latin typeface="Montserrat" panose="00000500000000000000" pitchFamily="2" charset="0"/>
                <a:ea typeface="Times New Roman" panose="02020603050405020304" pitchFamily="18" charset="0"/>
              </a:rPr>
              <a:t>Within the </a:t>
            </a:r>
            <a:r>
              <a:rPr lang="en-GB" sz="1100" b="1" spc="10" dirty="0">
                <a:solidFill>
                  <a:schemeClr val="bg1"/>
                </a:solidFill>
                <a:effectLst/>
                <a:latin typeface="Montserrat" panose="00000500000000000000" pitchFamily="2" charset="0"/>
                <a:ea typeface="Times New Roman" panose="02020603050405020304" pitchFamily="18" charset="0"/>
              </a:rPr>
              <a:t>top4 supermarkets</a:t>
            </a:r>
            <a:r>
              <a:rPr lang="en-GB" sz="1100" spc="10" dirty="0">
                <a:solidFill>
                  <a:schemeClr val="bg1"/>
                </a:solidFill>
                <a:effectLst/>
                <a:latin typeface="Montserrat" panose="00000500000000000000" pitchFamily="2" charset="0"/>
                <a:ea typeface="Times New Roman" panose="02020603050405020304" pitchFamily="18" charset="0"/>
              </a:rPr>
              <a:t>, only </a:t>
            </a:r>
            <a:r>
              <a:rPr lang="en-GB" sz="1100" b="1" spc="10" dirty="0">
                <a:solidFill>
                  <a:schemeClr val="bg1"/>
                </a:solidFill>
                <a:effectLst/>
                <a:latin typeface="Montserrat" panose="00000500000000000000" pitchFamily="2" charset="0"/>
                <a:ea typeface="Times New Roman" panose="02020603050405020304" pitchFamily="18" charset="0"/>
              </a:rPr>
              <a:t>Tesco</a:t>
            </a:r>
            <a:r>
              <a:rPr lang="en-GB" sz="1100" spc="10" dirty="0">
                <a:solidFill>
                  <a:schemeClr val="bg1"/>
                </a:solidFill>
                <a:effectLst/>
                <a:latin typeface="Montserrat" panose="00000500000000000000" pitchFamily="2" charset="0"/>
                <a:ea typeface="Times New Roman" panose="02020603050405020304" pitchFamily="18" charset="0"/>
              </a:rPr>
              <a:t> gained market share over Easter with the other 3 all losing share</a:t>
            </a:r>
            <a:r>
              <a:rPr lang="en-GB" sz="1100" spc="10" dirty="0">
                <a:solidFill>
                  <a:schemeClr val="accent1"/>
                </a:solidFill>
                <a:effectLst/>
                <a:latin typeface="Montserrat" panose="00000500000000000000" pitchFamily="2" charset="0"/>
                <a:ea typeface="Times New Roman" panose="02020603050405020304" pitchFamily="18" charset="0"/>
              </a:rPr>
              <a:t>. </a:t>
            </a:r>
            <a:r>
              <a:rPr lang="en-GB" sz="1100" b="1" spc="10" dirty="0">
                <a:solidFill>
                  <a:schemeClr val="accent1"/>
                </a:solidFill>
                <a:effectLst/>
                <a:latin typeface="Montserrat" panose="00000500000000000000" pitchFamily="2" charset="0"/>
                <a:ea typeface="Times New Roman" panose="02020603050405020304" pitchFamily="18" charset="0"/>
              </a:rPr>
              <a:t>Tesco (-1.1%)</a:t>
            </a:r>
            <a:r>
              <a:rPr lang="en-GB" sz="1100" spc="10" dirty="0">
                <a:solidFill>
                  <a:schemeClr val="bg1"/>
                </a:solidFill>
                <a:effectLst/>
                <a:latin typeface="Montserrat" panose="00000500000000000000" pitchFamily="2" charset="0"/>
                <a:ea typeface="Times New Roman" panose="02020603050405020304" pitchFamily="18" charset="0"/>
              </a:rPr>
              <a:t> were comfortably ahead of </a:t>
            </a:r>
            <a:r>
              <a:rPr lang="en-GB" sz="1100" b="1" spc="10" dirty="0">
                <a:solidFill>
                  <a:schemeClr val="accent1"/>
                </a:solidFill>
                <a:effectLst/>
                <a:latin typeface="Montserrat" panose="00000500000000000000" pitchFamily="2" charset="0"/>
                <a:ea typeface="Times New Roman" panose="02020603050405020304" pitchFamily="18" charset="0"/>
              </a:rPr>
              <a:t>Sainsbury (-4.7%)</a:t>
            </a:r>
            <a:r>
              <a:rPr lang="en-GB" sz="1100" spc="10" dirty="0">
                <a:solidFill>
                  <a:schemeClr val="bg1"/>
                </a:solidFill>
                <a:effectLst/>
                <a:latin typeface="Montserrat" panose="00000500000000000000" pitchFamily="2" charset="0"/>
                <a:ea typeface="Times New Roman" panose="02020603050405020304" pitchFamily="18" charset="0"/>
              </a:rPr>
              <a:t> and </a:t>
            </a:r>
            <a:r>
              <a:rPr lang="en-GB" sz="1100" b="1" spc="10" dirty="0">
                <a:solidFill>
                  <a:schemeClr val="accent1"/>
                </a:solidFill>
                <a:effectLst/>
                <a:latin typeface="Montserrat" panose="00000500000000000000" pitchFamily="2" charset="0"/>
                <a:ea typeface="Times New Roman" panose="02020603050405020304" pitchFamily="18" charset="0"/>
              </a:rPr>
              <a:t>ASDA (-5.1%)</a:t>
            </a:r>
            <a:r>
              <a:rPr lang="en-GB" sz="1100" spc="10" dirty="0">
                <a:solidFill>
                  <a:schemeClr val="accent1"/>
                </a:solidFill>
                <a:effectLst/>
                <a:latin typeface="Montserrat" panose="00000500000000000000" pitchFamily="2" charset="0"/>
                <a:ea typeface="Times New Roman" panose="02020603050405020304" pitchFamily="18" charset="0"/>
              </a:rPr>
              <a:t> </a:t>
            </a:r>
            <a:r>
              <a:rPr lang="en-GB" sz="1100" spc="10" dirty="0">
                <a:solidFill>
                  <a:schemeClr val="bg1"/>
                </a:solidFill>
                <a:effectLst/>
                <a:latin typeface="Montserrat" panose="00000500000000000000" pitchFamily="2" charset="0"/>
                <a:ea typeface="Times New Roman" panose="02020603050405020304" pitchFamily="18" charset="0"/>
              </a:rPr>
              <a:t>with </a:t>
            </a:r>
            <a:r>
              <a:rPr lang="en-GB" sz="1100" b="1" spc="10" dirty="0">
                <a:solidFill>
                  <a:schemeClr val="accent1"/>
                </a:solidFill>
                <a:effectLst/>
                <a:latin typeface="Montserrat" panose="00000500000000000000" pitchFamily="2" charset="0"/>
                <a:ea typeface="Times New Roman" panose="02020603050405020304" pitchFamily="18" charset="0"/>
              </a:rPr>
              <a:t>Morrisons</a:t>
            </a:r>
            <a:r>
              <a:rPr lang="en-GB" sz="1100" spc="10" dirty="0">
                <a:solidFill>
                  <a:schemeClr val="bg1"/>
                </a:solidFill>
                <a:effectLst/>
                <a:latin typeface="Montserrat" panose="00000500000000000000" pitchFamily="2" charset="0"/>
                <a:ea typeface="Times New Roman" panose="02020603050405020304" pitchFamily="18" charset="0"/>
              </a:rPr>
              <a:t> relatively weaker </a:t>
            </a:r>
            <a:r>
              <a:rPr lang="en-GB" sz="1100" b="1" spc="10" dirty="0">
                <a:solidFill>
                  <a:schemeClr val="accent1"/>
                </a:solidFill>
                <a:effectLst/>
                <a:latin typeface="Montserrat" panose="00000500000000000000" pitchFamily="2" charset="0"/>
                <a:ea typeface="Times New Roman" panose="02020603050405020304" pitchFamily="18" charset="0"/>
              </a:rPr>
              <a:t>(-7.3%)</a:t>
            </a:r>
            <a:r>
              <a:rPr lang="en-GB" sz="1100" spc="10" dirty="0">
                <a:solidFill>
                  <a:schemeClr val="bg1"/>
                </a:solidFill>
                <a:effectLst/>
                <a:latin typeface="Montserrat" panose="00000500000000000000" pitchFamily="2" charset="0"/>
                <a:ea typeface="Times New Roman" panose="02020603050405020304" pitchFamily="18" charset="0"/>
              </a:rPr>
              <a:t>.</a:t>
            </a:r>
          </a:p>
          <a:p>
            <a:pPr marL="342900" indent="-342900">
              <a:buSzPts val="1100"/>
              <a:buFont typeface="Symbol" panose="05050102010706020507" pitchFamily="18" charset="2"/>
              <a:buChar char=""/>
              <a:tabLst>
                <a:tab pos="-450215" algn="l"/>
                <a:tab pos="685800" algn="l"/>
              </a:tabLst>
            </a:pPr>
            <a:endParaRPr lang="en-GB" sz="1100" spc="10" dirty="0">
              <a:solidFill>
                <a:schemeClr val="bg1"/>
              </a:solidFill>
              <a:effectLst/>
              <a:latin typeface="Montserrat" panose="00000500000000000000" pitchFamily="2" charset="0"/>
              <a:ea typeface="Times New Roman" panose="02020603050405020304" pitchFamily="18" charset="0"/>
            </a:endParaRPr>
          </a:p>
        </p:txBody>
      </p:sp>
      <p:sp>
        <p:nvSpPr>
          <p:cNvPr id="25" name="TextBox 24">
            <a:extLst>
              <a:ext uri="{FF2B5EF4-FFF2-40B4-BE49-F238E27FC236}">
                <a16:creationId xmlns:a16="http://schemas.microsoft.com/office/drawing/2014/main" id="{9C47F94C-7109-4BDE-9339-579246CF2F90}"/>
              </a:ext>
            </a:extLst>
          </p:cNvPr>
          <p:cNvSpPr txBox="1"/>
          <p:nvPr/>
        </p:nvSpPr>
        <p:spPr>
          <a:xfrm>
            <a:off x="145179" y="3546446"/>
            <a:ext cx="4610100" cy="1107996"/>
          </a:xfrm>
          <a:prstGeom prst="rect">
            <a:avLst/>
          </a:prstGeom>
          <a:noFill/>
        </p:spPr>
        <p:txBody>
          <a:bodyPr wrap="square">
            <a:spAutoFit/>
          </a:bodyPr>
          <a:lstStyle/>
          <a:p>
            <a:pPr marL="342900" indent="-342900">
              <a:buFont typeface="Symbol" panose="05050102010706020507" pitchFamily="18" charset="2"/>
              <a:buChar char=""/>
              <a:tabLst>
                <a:tab pos="-450215" algn="l"/>
              </a:tabLst>
            </a:pPr>
            <a:r>
              <a:rPr lang="en-GB" sz="1100" b="0" spc="10" dirty="0">
                <a:solidFill>
                  <a:schemeClr val="bg1"/>
                </a:solidFill>
                <a:effectLst/>
                <a:latin typeface="Montserrat" panose="00000500000000000000" pitchFamily="2" charset="0"/>
              </a:rPr>
              <a:t>The performance of </a:t>
            </a:r>
            <a:r>
              <a:rPr lang="en-GB" sz="1100" b="1" spc="10" dirty="0">
                <a:solidFill>
                  <a:schemeClr val="accent1"/>
                </a:solidFill>
                <a:effectLst/>
                <a:latin typeface="Montserrat" panose="00000500000000000000" pitchFamily="2" charset="0"/>
              </a:rPr>
              <a:t>M&amp;S (+0.3%)</a:t>
            </a:r>
            <a:r>
              <a:rPr lang="en-GB" sz="1100" b="0" spc="10" dirty="0">
                <a:solidFill>
                  <a:schemeClr val="accent1"/>
                </a:solidFill>
                <a:effectLst/>
                <a:latin typeface="Montserrat" panose="00000500000000000000" pitchFamily="2" charset="0"/>
              </a:rPr>
              <a:t> </a:t>
            </a:r>
            <a:r>
              <a:rPr lang="en-GB" sz="1100" b="0" spc="10" dirty="0">
                <a:solidFill>
                  <a:schemeClr val="bg1"/>
                </a:solidFill>
                <a:effectLst/>
                <a:latin typeface="Montserrat" panose="00000500000000000000" pitchFamily="2" charset="0"/>
              </a:rPr>
              <a:t>remains strong and they continue to gain market share whilst in contrast, sales at </a:t>
            </a:r>
            <a:r>
              <a:rPr lang="en-GB" sz="1100" b="1" spc="10" dirty="0">
                <a:solidFill>
                  <a:schemeClr val="accent1"/>
                </a:solidFill>
                <a:effectLst/>
                <a:latin typeface="Montserrat" panose="00000500000000000000" pitchFamily="2" charset="0"/>
              </a:rPr>
              <a:t>Waitrose</a:t>
            </a:r>
            <a:r>
              <a:rPr lang="en-GB" sz="1100" b="0" spc="10" dirty="0">
                <a:solidFill>
                  <a:schemeClr val="bg1"/>
                </a:solidFill>
                <a:effectLst/>
                <a:latin typeface="Montserrat" panose="00000500000000000000" pitchFamily="2" charset="0"/>
              </a:rPr>
              <a:t> fell </a:t>
            </a:r>
            <a:r>
              <a:rPr lang="en-GB" sz="1100" b="1" spc="10" dirty="0">
                <a:solidFill>
                  <a:schemeClr val="accent1"/>
                </a:solidFill>
                <a:effectLst/>
                <a:latin typeface="Montserrat" panose="00000500000000000000" pitchFamily="2" charset="0"/>
              </a:rPr>
              <a:t>6.5%</a:t>
            </a:r>
            <a:r>
              <a:rPr lang="en-GB" sz="1100" b="1" spc="10" dirty="0">
                <a:solidFill>
                  <a:schemeClr val="bg1"/>
                </a:solidFill>
                <a:effectLst/>
                <a:latin typeface="Montserrat" panose="00000500000000000000" pitchFamily="2" charset="0"/>
              </a:rPr>
              <a:t> </a:t>
            </a:r>
            <a:r>
              <a:rPr lang="en-GB" sz="1100" b="0" spc="10" dirty="0">
                <a:solidFill>
                  <a:schemeClr val="bg1"/>
                </a:solidFill>
                <a:effectLst/>
                <a:latin typeface="Montserrat" panose="00000500000000000000" pitchFamily="2" charset="0"/>
              </a:rPr>
              <a:t>(and </a:t>
            </a:r>
            <a:r>
              <a:rPr lang="en-GB" sz="1100" b="1" spc="10" dirty="0">
                <a:solidFill>
                  <a:schemeClr val="bg1"/>
                </a:solidFill>
                <a:effectLst/>
                <a:latin typeface="Montserrat" panose="00000500000000000000" pitchFamily="2" charset="0"/>
              </a:rPr>
              <a:t>-8.4%</a:t>
            </a:r>
            <a:r>
              <a:rPr lang="en-GB" sz="1100" b="0" spc="10" dirty="0">
                <a:solidFill>
                  <a:schemeClr val="bg1"/>
                </a:solidFill>
                <a:effectLst/>
                <a:latin typeface="Montserrat" panose="00000500000000000000" pitchFamily="2" charset="0"/>
              </a:rPr>
              <a:t> over the 12 weeks) suggesting that there was no significant boost to sales this year from Easter.</a:t>
            </a:r>
            <a:endParaRPr lang="en-GB" sz="1100" b="1" spc="10" dirty="0">
              <a:solidFill>
                <a:schemeClr val="bg1"/>
              </a:solidFill>
              <a:effectLst/>
              <a:latin typeface="Montserrat" panose="00000500000000000000" pitchFamily="2" charset="0"/>
            </a:endParaRPr>
          </a:p>
          <a:p>
            <a:pPr marL="342900" lvl="0" indent="-342900">
              <a:buFont typeface="Symbol" panose="05050102010706020507" pitchFamily="18" charset="2"/>
              <a:buChar char=""/>
              <a:tabLst>
                <a:tab pos="-450215" algn="l"/>
              </a:tabLst>
            </a:pPr>
            <a:endParaRPr lang="en-GB" sz="1100" spc="10" dirty="0">
              <a:solidFill>
                <a:schemeClr val="bg1"/>
              </a:solidFill>
              <a:effectLst/>
              <a:latin typeface="Montserrat" panose="00000500000000000000" pitchFamily="2" charset="0"/>
              <a:ea typeface="Times New Roman" panose="02020603050405020304" pitchFamily="18" charset="0"/>
            </a:endParaRPr>
          </a:p>
        </p:txBody>
      </p:sp>
      <p:sp>
        <p:nvSpPr>
          <p:cNvPr id="29" name="TextBox 28">
            <a:extLst>
              <a:ext uri="{FF2B5EF4-FFF2-40B4-BE49-F238E27FC236}">
                <a16:creationId xmlns:a16="http://schemas.microsoft.com/office/drawing/2014/main" id="{76724113-A946-42BE-ACD9-683400C97C63}"/>
              </a:ext>
            </a:extLst>
          </p:cNvPr>
          <p:cNvSpPr txBox="1"/>
          <p:nvPr/>
        </p:nvSpPr>
        <p:spPr>
          <a:xfrm>
            <a:off x="4517243" y="1213079"/>
            <a:ext cx="4572000" cy="1107996"/>
          </a:xfrm>
          <a:prstGeom prst="rect">
            <a:avLst/>
          </a:prstGeom>
          <a:noFill/>
        </p:spPr>
        <p:txBody>
          <a:bodyPr wrap="square">
            <a:spAutoFit/>
          </a:bodyPr>
          <a:lstStyle/>
          <a:p>
            <a:pPr marL="342900" lvl="0" indent="-342900">
              <a:buSzPts val="1100"/>
              <a:buFont typeface="Symbol" panose="05050102010706020507" pitchFamily="18" charset="2"/>
              <a:buChar char=""/>
            </a:pPr>
            <a:r>
              <a:rPr lang="en-GB" sz="1100" b="1" spc="10" dirty="0">
                <a:solidFill>
                  <a:schemeClr val="accent1"/>
                </a:solidFill>
                <a:effectLst/>
                <a:latin typeface="Montserrat" panose="00000500000000000000" pitchFamily="2" charset="0"/>
                <a:ea typeface="Times New Roman" panose="02020603050405020304" pitchFamily="18" charset="0"/>
                <a:cs typeface="Arial" panose="020B0604020202020204" pitchFamily="34" charset="0"/>
              </a:rPr>
              <a:t>Iceland (-0.9%)</a:t>
            </a:r>
            <a:r>
              <a:rPr lang="en-GB" sz="1100" spc="10" dirty="0">
                <a:solidFill>
                  <a:schemeClr val="accent1"/>
                </a:solidFill>
                <a:effectLst/>
                <a:latin typeface="Montserrat" panose="00000500000000000000" pitchFamily="2" charset="0"/>
                <a:ea typeface="Times New Roman" panose="02020603050405020304" pitchFamily="18" charset="0"/>
                <a:cs typeface="Arial" panose="020B0604020202020204" pitchFamily="34" charset="0"/>
              </a:rPr>
              <a:t> </a:t>
            </a:r>
            <a:r>
              <a:rPr lang="en-GB" sz="1100" spc="10" dirty="0">
                <a:solidFill>
                  <a:schemeClr val="bg1"/>
                </a:solidFill>
                <a:effectLst/>
                <a:latin typeface="Montserrat" panose="00000500000000000000" pitchFamily="2" charset="0"/>
                <a:ea typeface="Times New Roman" panose="02020603050405020304" pitchFamily="18" charset="0"/>
                <a:cs typeface="Arial" panose="020B0604020202020204" pitchFamily="34" charset="0"/>
              </a:rPr>
              <a:t>is no longer impacted by tough comparatives and </a:t>
            </a:r>
            <a:r>
              <a:rPr lang="en-GB" sz="1100" b="1" spc="10" dirty="0">
                <a:solidFill>
                  <a:schemeClr val="accent1"/>
                </a:solidFill>
                <a:effectLst/>
                <a:latin typeface="Montserrat" panose="00000500000000000000" pitchFamily="2" charset="0"/>
                <a:ea typeface="Times New Roman" panose="02020603050405020304" pitchFamily="18" charset="0"/>
                <a:cs typeface="Arial" panose="020B0604020202020204" pitchFamily="34" charset="0"/>
              </a:rPr>
              <a:t>Co-op (-2.7%)</a:t>
            </a:r>
            <a:r>
              <a:rPr lang="en-GB" sz="1100" spc="10" dirty="0">
                <a:solidFill>
                  <a:schemeClr val="accent1"/>
                </a:solidFill>
                <a:effectLst/>
                <a:latin typeface="Montserrat" panose="00000500000000000000" pitchFamily="2" charset="0"/>
                <a:ea typeface="Times New Roman" panose="02020603050405020304" pitchFamily="18" charset="0"/>
                <a:cs typeface="Arial" panose="020B0604020202020204" pitchFamily="34" charset="0"/>
              </a:rPr>
              <a:t> </a:t>
            </a:r>
            <a:r>
              <a:rPr lang="en-GB" sz="1100" spc="10" dirty="0">
                <a:solidFill>
                  <a:schemeClr val="bg1"/>
                </a:solidFill>
                <a:effectLst/>
                <a:latin typeface="Montserrat" panose="00000500000000000000" pitchFamily="2" charset="0"/>
                <a:ea typeface="Times New Roman" panose="02020603050405020304" pitchFamily="18" charset="0"/>
                <a:cs typeface="Arial" panose="020B0604020202020204" pitchFamily="34" charset="0"/>
              </a:rPr>
              <a:t>are now in line with the wider </a:t>
            </a:r>
            <a:r>
              <a:rPr lang="en-GB" sz="1100" b="1" spc="10" dirty="0">
                <a:solidFill>
                  <a:schemeClr val="bg1"/>
                </a:solidFill>
                <a:effectLst/>
                <a:latin typeface="Montserrat" panose="00000500000000000000" pitchFamily="2" charset="0"/>
                <a:ea typeface="Times New Roman" panose="02020603050405020304" pitchFamily="18" charset="0"/>
                <a:cs typeface="Arial" panose="020B0604020202020204" pitchFamily="34" charset="0"/>
              </a:rPr>
              <a:t>Convenience channel</a:t>
            </a:r>
            <a:r>
              <a:rPr lang="en-GB" sz="1100" spc="10" dirty="0">
                <a:solidFill>
                  <a:schemeClr val="bg1"/>
                </a:solidFill>
                <a:effectLst/>
                <a:latin typeface="Montserrat" panose="00000500000000000000" pitchFamily="2" charset="0"/>
                <a:ea typeface="Times New Roman" panose="02020603050405020304" pitchFamily="18" charset="0"/>
                <a:cs typeface="Arial" panose="020B0604020202020204" pitchFamily="34" charset="0"/>
              </a:rPr>
              <a:t> (including travel and urban centres) where sales slowed to </a:t>
            </a:r>
            <a:r>
              <a:rPr lang="en-GB" sz="1100" b="1" spc="10" dirty="0">
                <a:solidFill>
                  <a:schemeClr val="bg1"/>
                </a:solidFill>
                <a:effectLst/>
                <a:latin typeface="Montserrat" panose="00000500000000000000" pitchFamily="2" charset="0"/>
                <a:ea typeface="Times New Roman" panose="02020603050405020304" pitchFamily="18" charset="0"/>
                <a:cs typeface="Arial" panose="020B0604020202020204" pitchFamily="34" charset="0"/>
              </a:rPr>
              <a:t>-0.7%</a:t>
            </a:r>
            <a:r>
              <a:rPr lang="en-GB" sz="1100" spc="10" dirty="0">
                <a:solidFill>
                  <a:schemeClr val="bg1"/>
                </a:solidFill>
                <a:effectLst/>
                <a:latin typeface="Montserrat" panose="00000500000000000000" pitchFamily="2" charset="0"/>
                <a:ea typeface="Times New Roman" panose="02020603050405020304" pitchFamily="18" charset="0"/>
                <a:cs typeface="Arial" panose="020B0604020202020204" pitchFamily="34" charset="0"/>
              </a:rPr>
              <a:t> (NielsenIQ Scantrack Consumer View) after 8 months of sustained growth.</a:t>
            </a:r>
            <a:endParaRPr lang="en-GB" sz="1100" spc="10" dirty="0">
              <a:solidFill>
                <a:schemeClr val="bg1"/>
              </a:solidFill>
              <a:effectLst/>
              <a:latin typeface="Montserrat" panose="00000500000000000000" pitchFamily="2" charset="0"/>
              <a:ea typeface="Times New Roman" panose="02020603050405020304" pitchFamily="18" charset="0"/>
            </a:endParaRPr>
          </a:p>
        </p:txBody>
      </p:sp>
      <p:grpSp>
        <p:nvGrpSpPr>
          <p:cNvPr id="589" name="Google Shape;589;p57"/>
          <p:cNvGrpSpPr/>
          <p:nvPr/>
        </p:nvGrpSpPr>
        <p:grpSpPr>
          <a:xfrm>
            <a:off x="4597741" y="1263370"/>
            <a:ext cx="1074685" cy="499581"/>
            <a:chOff x="4353245" y="2769753"/>
            <a:chExt cx="3948648" cy="1021028"/>
          </a:xfrm>
        </p:grpSpPr>
        <p:grpSp>
          <p:nvGrpSpPr>
            <p:cNvPr id="590" name="Google Shape;590;p57"/>
            <p:cNvGrpSpPr/>
            <p:nvPr/>
          </p:nvGrpSpPr>
          <p:grpSpPr>
            <a:xfrm>
              <a:off x="4655693" y="2769753"/>
              <a:ext cx="3646200" cy="1021028"/>
              <a:chOff x="4655543" y="3262253"/>
              <a:chExt cx="3646200" cy="1021028"/>
            </a:xfrm>
          </p:grpSpPr>
          <p:sp>
            <p:nvSpPr>
              <p:cNvPr id="591" name="Google Shape;591;p57"/>
              <p:cNvSpPr txBox="1"/>
              <p:nvPr/>
            </p:nvSpPr>
            <p:spPr>
              <a:xfrm>
                <a:off x="4655543" y="3372172"/>
                <a:ext cx="3646200" cy="911109"/>
              </a:xfrm>
              <a:prstGeom prst="rect">
                <a:avLst/>
              </a:prstGeom>
              <a:noFill/>
              <a:ln>
                <a:noFill/>
              </a:ln>
            </p:spPr>
            <p:txBody>
              <a:bodyPr spcFirstLastPara="1" wrap="square" lIns="0" tIns="45700" rIns="0" bIns="45700" anchor="ctr" anchorCtr="0">
                <a:noAutofit/>
              </a:bodyPr>
              <a:lstStyle/>
              <a:p>
                <a:r>
                  <a:rPr lang="en-GB" sz="1100" b="1" dirty="0">
                    <a:solidFill>
                      <a:schemeClr val="bg1"/>
                    </a:solidFill>
                    <a:effectLst/>
                    <a:latin typeface="Montserrat" panose="00000500000000000000" pitchFamily="2" charset="0"/>
                    <a:ea typeface="Times New Roman" panose="02020603050405020304" pitchFamily="18" charset="0"/>
                  </a:rPr>
                  <a:t> </a:t>
                </a:r>
                <a:endParaRPr lang="en-GB" sz="1100" dirty="0">
                  <a:solidFill>
                    <a:schemeClr val="bg1"/>
                  </a:solidFill>
                  <a:effectLst/>
                  <a:latin typeface="Montserrat" panose="00000500000000000000" pitchFamily="2" charset="0"/>
                  <a:ea typeface="Times New Roman" panose="02020603050405020304" pitchFamily="18" charset="0"/>
                </a:endParaRPr>
              </a:p>
            </p:txBody>
          </p:sp>
          <p:sp>
            <p:nvSpPr>
              <p:cNvPr id="592" name="Google Shape;592;p57"/>
              <p:cNvSpPr txBox="1"/>
              <p:nvPr/>
            </p:nvSpPr>
            <p:spPr>
              <a:xfrm>
                <a:off x="4662210" y="3262253"/>
                <a:ext cx="548700" cy="530101"/>
              </a:xfrm>
              <a:prstGeom prst="rect">
                <a:avLst/>
              </a:prstGeom>
              <a:noFill/>
              <a:ln>
                <a:noFill/>
              </a:ln>
            </p:spPr>
            <p:txBody>
              <a:bodyPr spcFirstLastPara="1" wrap="square" lIns="0" tIns="0" rIns="0" bIns="45700" anchor="ctr" anchorCtr="0">
                <a:noAutofit/>
              </a:bodyPr>
              <a:lstStyle/>
              <a:p>
                <a:pPr marL="0" marR="0" lvl="0" indent="0" algn="l" rtl="0">
                  <a:lnSpc>
                    <a:spcPct val="100000"/>
                  </a:lnSpc>
                  <a:spcBef>
                    <a:spcPts val="0"/>
                  </a:spcBef>
                  <a:spcAft>
                    <a:spcPts val="0"/>
                  </a:spcAft>
                  <a:buNone/>
                </a:pPr>
                <a:r>
                  <a:rPr lang="en" sz="1200" b="1" dirty="0">
                    <a:solidFill>
                      <a:srgbClr val="FFFFFF"/>
                    </a:solidFill>
                    <a:latin typeface="Montserrat" panose="00000500000000000000" pitchFamily="2" charset="0"/>
                    <a:ea typeface="Montserrat"/>
                    <a:cs typeface="Montserrat"/>
                    <a:sym typeface="Montserrat"/>
                  </a:rPr>
                  <a:t>4</a:t>
                </a:r>
                <a:endParaRPr sz="1200" b="1" i="0" u="none" strike="noStrike" cap="none" dirty="0">
                  <a:solidFill>
                    <a:srgbClr val="FFFFFF"/>
                  </a:solidFill>
                  <a:latin typeface="Montserrat" panose="00000500000000000000" pitchFamily="2" charset="0"/>
                  <a:ea typeface="Montserrat"/>
                  <a:cs typeface="Montserrat"/>
                  <a:sym typeface="Montserrat"/>
                </a:endParaRPr>
              </a:p>
            </p:txBody>
          </p:sp>
        </p:grpSp>
        <p:sp>
          <p:nvSpPr>
            <p:cNvPr id="598" name="Google Shape;598;p57"/>
            <p:cNvSpPr txBox="1"/>
            <p:nvPr/>
          </p:nvSpPr>
          <p:spPr>
            <a:xfrm>
              <a:off x="4353245" y="2947861"/>
              <a:ext cx="548700" cy="530100"/>
            </a:xfrm>
            <a:prstGeom prst="rect">
              <a:avLst/>
            </a:prstGeom>
            <a:noFill/>
            <a:ln>
              <a:noFill/>
            </a:ln>
          </p:spPr>
          <p:txBody>
            <a:bodyPr spcFirstLastPara="1" wrap="square" lIns="0" tIns="0" rIns="0" bIns="45700" anchor="ctr" anchorCtr="0">
              <a:noAutofit/>
            </a:bodyPr>
            <a:lstStyle/>
            <a:p>
              <a:pPr marL="0" marR="0" lvl="0" indent="0" algn="l" rtl="0">
                <a:lnSpc>
                  <a:spcPct val="100000"/>
                </a:lnSpc>
                <a:spcBef>
                  <a:spcPts val="0"/>
                </a:spcBef>
                <a:spcAft>
                  <a:spcPts val="0"/>
                </a:spcAft>
                <a:buNone/>
              </a:pPr>
              <a:endParaRPr sz="1000" b="1" i="0" u="none" strike="noStrike" cap="none" dirty="0">
                <a:solidFill>
                  <a:srgbClr val="FFFFFF"/>
                </a:solidFill>
                <a:latin typeface="Avenir Next LT Pro" panose="020B0504020202020204" pitchFamily="34" charset="0"/>
                <a:ea typeface="Montserrat"/>
                <a:cs typeface="Montserrat"/>
                <a:sym typeface="Montserrat"/>
              </a:endParaRPr>
            </a:p>
          </p:txBody>
        </p:sp>
      </p:grpSp>
      <p:sp>
        <p:nvSpPr>
          <p:cNvPr id="575" name="Google Shape;575;p57"/>
          <p:cNvSpPr txBox="1"/>
          <p:nvPr/>
        </p:nvSpPr>
        <p:spPr>
          <a:xfrm>
            <a:off x="354650" y="292625"/>
            <a:ext cx="8434800" cy="393600"/>
          </a:xfrm>
          <a:prstGeom prst="rect">
            <a:avLst/>
          </a:prstGeom>
          <a:noFill/>
          <a:ln>
            <a:noFill/>
          </a:ln>
        </p:spPr>
        <p:txBody>
          <a:bodyPr spcFirstLastPara="1" wrap="square" lIns="0" tIns="91425" rIns="0" bIns="91425" anchor="t" anchorCtr="0">
            <a:noAutofit/>
          </a:bodyPr>
          <a:lstStyle/>
          <a:p>
            <a:pPr marL="0" lvl="0" indent="0" algn="l" rtl="0">
              <a:spcBef>
                <a:spcPts val="0"/>
              </a:spcBef>
              <a:spcAft>
                <a:spcPts val="0"/>
              </a:spcAft>
              <a:buNone/>
            </a:pPr>
            <a:r>
              <a:rPr lang="en" sz="2000" b="1">
                <a:latin typeface="Montserrat"/>
                <a:ea typeface="Montserrat"/>
                <a:cs typeface="Montserrat"/>
                <a:sym typeface="Montserrat"/>
              </a:rPr>
              <a:t>Two column numbered list</a:t>
            </a:r>
            <a:endParaRPr sz="2000" b="1" dirty="0">
              <a:solidFill>
                <a:srgbClr val="000000"/>
              </a:solidFill>
              <a:latin typeface="Montserrat"/>
              <a:ea typeface="Montserrat"/>
              <a:cs typeface="Montserrat"/>
              <a:sym typeface="Montserrat"/>
            </a:endParaRPr>
          </a:p>
        </p:txBody>
      </p:sp>
      <p:grpSp>
        <p:nvGrpSpPr>
          <p:cNvPr id="576" name="Google Shape;576;p57"/>
          <p:cNvGrpSpPr/>
          <p:nvPr/>
        </p:nvGrpSpPr>
        <p:grpSpPr>
          <a:xfrm>
            <a:off x="346093" y="1091492"/>
            <a:ext cx="4075380" cy="1237701"/>
            <a:chOff x="4450920" y="787267"/>
            <a:chExt cx="3895004" cy="1380320"/>
          </a:xfrm>
        </p:grpSpPr>
        <p:grpSp>
          <p:nvGrpSpPr>
            <p:cNvPr id="577" name="Google Shape;577;p57"/>
            <p:cNvGrpSpPr/>
            <p:nvPr/>
          </p:nvGrpSpPr>
          <p:grpSpPr>
            <a:xfrm>
              <a:off x="4480843" y="787267"/>
              <a:ext cx="3865081" cy="1339506"/>
              <a:chOff x="4480693" y="1279767"/>
              <a:chExt cx="3865081" cy="1339506"/>
            </a:xfrm>
          </p:grpSpPr>
          <p:sp>
            <p:nvSpPr>
              <p:cNvPr id="578" name="Google Shape;578;p57"/>
              <p:cNvSpPr txBox="1"/>
              <p:nvPr/>
            </p:nvSpPr>
            <p:spPr>
              <a:xfrm>
                <a:off x="4657831" y="1279767"/>
                <a:ext cx="3687943" cy="1339506"/>
              </a:xfrm>
              <a:prstGeom prst="rect">
                <a:avLst/>
              </a:prstGeom>
              <a:noFill/>
              <a:ln>
                <a:noFill/>
              </a:ln>
            </p:spPr>
            <p:txBody>
              <a:bodyPr spcFirstLastPara="1" wrap="square" lIns="0" tIns="45700" rIns="0" bIns="45700" anchor="ctr" anchorCtr="0">
                <a:noAutofit/>
              </a:bodyPr>
              <a:lstStyle/>
              <a:p>
                <a:pPr lvl="0">
                  <a:spcAft>
                    <a:spcPts val="0"/>
                  </a:spcAft>
                  <a:buSzPts val="1100"/>
                  <a:tabLst>
                    <a:tab pos="226695" algn="l"/>
                    <a:tab pos="457200" algn="l"/>
                  </a:tabLst>
                </a:pPr>
                <a:r>
                  <a:rPr lang="en-GB" sz="1100" spc="10" dirty="0">
                    <a:solidFill>
                      <a:schemeClr val="bg1"/>
                    </a:solidFill>
                    <a:effectLst/>
                    <a:latin typeface="Montserrat" panose="00000500000000000000" pitchFamily="2" charset="0"/>
                    <a:ea typeface="Times New Roman" panose="02020603050405020304" pitchFamily="18" charset="0"/>
                  </a:rPr>
                  <a:t>However, this year </a:t>
                </a:r>
                <a:r>
                  <a:rPr lang="en-GB" sz="1100" b="1" spc="10" dirty="0">
                    <a:solidFill>
                      <a:schemeClr val="accent1"/>
                    </a:solidFill>
                    <a:effectLst/>
                    <a:latin typeface="Montserrat" panose="00000500000000000000" pitchFamily="2" charset="0"/>
                    <a:ea typeface="Times New Roman" panose="02020603050405020304" pitchFamily="18" charset="0"/>
                  </a:rPr>
                  <a:t>Aldi (+10.8%)</a:t>
                </a:r>
                <a:r>
                  <a:rPr lang="en-GB" sz="1100" spc="10" dirty="0">
                    <a:solidFill>
                      <a:schemeClr val="accent1"/>
                    </a:solidFill>
                    <a:effectLst/>
                    <a:latin typeface="Montserrat" panose="00000500000000000000" pitchFamily="2" charset="0"/>
                    <a:ea typeface="Times New Roman" panose="02020603050405020304" pitchFamily="18" charset="0"/>
                  </a:rPr>
                  <a:t> </a:t>
                </a:r>
                <a:r>
                  <a:rPr lang="en-GB" sz="1100" spc="10" dirty="0">
                    <a:solidFill>
                      <a:schemeClr val="bg1"/>
                    </a:solidFill>
                    <a:effectLst/>
                    <a:latin typeface="Montserrat" panose="00000500000000000000" pitchFamily="2" charset="0"/>
                    <a:ea typeface="Times New Roman" panose="02020603050405020304" pitchFamily="18" charset="0"/>
                  </a:rPr>
                  <a:t>and </a:t>
                </a:r>
                <a:r>
                  <a:rPr lang="en-GB" sz="1100" b="1" spc="10" dirty="0">
                    <a:solidFill>
                      <a:schemeClr val="accent1"/>
                    </a:solidFill>
                    <a:effectLst/>
                    <a:latin typeface="Montserrat" panose="00000500000000000000" pitchFamily="2" charset="0"/>
                    <a:ea typeface="Times New Roman" panose="02020603050405020304" pitchFamily="18" charset="0"/>
                  </a:rPr>
                  <a:t>Lidl (+8.1%)</a:t>
                </a:r>
                <a:r>
                  <a:rPr lang="en-GB" sz="1100" spc="10" dirty="0">
                    <a:solidFill>
                      <a:schemeClr val="accent1"/>
                    </a:solidFill>
                    <a:effectLst/>
                    <a:latin typeface="Montserrat" panose="00000500000000000000" pitchFamily="2" charset="0"/>
                    <a:ea typeface="Times New Roman" panose="02020603050405020304" pitchFamily="18" charset="0"/>
                  </a:rPr>
                  <a:t> </a:t>
                </a:r>
                <a:r>
                  <a:rPr lang="en-GB" sz="1100" spc="10" dirty="0">
                    <a:solidFill>
                      <a:schemeClr val="bg1"/>
                    </a:solidFill>
                    <a:effectLst/>
                    <a:latin typeface="Montserrat" panose="00000500000000000000" pitchFamily="2" charset="0"/>
                    <a:ea typeface="Times New Roman" panose="02020603050405020304" pitchFamily="18" charset="0"/>
                  </a:rPr>
                  <a:t>were the winners, possibly helped by new comparative advertising campaigns with a refreshed focus on the prices of their overall shopping basket.</a:t>
                </a:r>
              </a:p>
              <a:p>
                <a:pPr marL="342900" lvl="0" indent="-342900">
                  <a:buSzPts val="1100"/>
                  <a:buFont typeface="Symbol" panose="05050102010706020507" pitchFamily="18" charset="2"/>
                  <a:buChar char=""/>
                  <a:tabLst>
                    <a:tab pos="-450215" algn="l"/>
                    <a:tab pos="685800" algn="l"/>
                  </a:tabLst>
                </a:pPr>
                <a:endParaRPr lang="en-GB" sz="1100" spc="10" dirty="0">
                  <a:solidFill>
                    <a:schemeClr val="bg1"/>
                  </a:solidFill>
                  <a:effectLst/>
                  <a:latin typeface="Montserrat" panose="00000500000000000000" pitchFamily="2" charset="0"/>
                  <a:ea typeface="Times New Roman" panose="02020603050405020304" pitchFamily="18" charset="0"/>
                </a:endParaRPr>
              </a:p>
            </p:txBody>
          </p:sp>
          <p:sp>
            <p:nvSpPr>
              <p:cNvPr id="579" name="Google Shape;579;p57"/>
              <p:cNvSpPr txBox="1"/>
              <p:nvPr/>
            </p:nvSpPr>
            <p:spPr>
              <a:xfrm>
                <a:off x="4480693" y="1355348"/>
                <a:ext cx="548700" cy="530101"/>
              </a:xfrm>
              <a:prstGeom prst="rect">
                <a:avLst/>
              </a:prstGeom>
              <a:noFill/>
              <a:ln>
                <a:noFill/>
              </a:ln>
            </p:spPr>
            <p:txBody>
              <a:bodyPr spcFirstLastPara="1" wrap="square" lIns="0" tIns="0" rIns="0" bIns="45700" anchor="ctr" anchorCtr="0">
                <a:noAutofit/>
              </a:bodyPr>
              <a:lstStyle/>
              <a:p>
                <a:pPr marL="0" marR="0" lvl="0" indent="0" algn="l" rtl="0">
                  <a:lnSpc>
                    <a:spcPct val="100000"/>
                  </a:lnSpc>
                  <a:spcBef>
                    <a:spcPts val="0"/>
                  </a:spcBef>
                  <a:spcAft>
                    <a:spcPts val="0"/>
                  </a:spcAft>
                  <a:buNone/>
                </a:pPr>
                <a:r>
                  <a:rPr lang="en" sz="1100" b="1" dirty="0">
                    <a:solidFill>
                      <a:schemeClr val="bg1"/>
                    </a:solidFill>
                    <a:latin typeface="Montserrat" panose="00000500000000000000" pitchFamily="2" charset="0"/>
                    <a:ea typeface="Montserrat"/>
                    <a:cs typeface="Montserrat"/>
                    <a:sym typeface="Montserrat"/>
                  </a:rPr>
                  <a:t>1</a:t>
                </a:r>
                <a:endParaRPr sz="1100" b="1" i="0" u="none" strike="noStrike" cap="none" dirty="0">
                  <a:solidFill>
                    <a:schemeClr val="bg1"/>
                  </a:solidFill>
                  <a:latin typeface="Montserrat" panose="00000500000000000000" pitchFamily="2" charset="0"/>
                  <a:ea typeface="Montserrat"/>
                  <a:cs typeface="Montserrat"/>
                  <a:sym typeface="Montserrat"/>
                </a:endParaRPr>
              </a:p>
            </p:txBody>
          </p:sp>
        </p:grpSp>
        <p:sp>
          <p:nvSpPr>
            <p:cNvPr id="28" name="Google Shape;582;p57">
              <a:extLst>
                <a:ext uri="{FF2B5EF4-FFF2-40B4-BE49-F238E27FC236}">
                  <a16:creationId xmlns:a16="http://schemas.microsoft.com/office/drawing/2014/main" id="{3D2BEB90-BC7E-45AD-B552-C57622647121}"/>
                </a:ext>
              </a:extLst>
            </p:cNvPr>
            <p:cNvSpPr txBox="1"/>
            <p:nvPr/>
          </p:nvSpPr>
          <p:spPr>
            <a:xfrm>
              <a:off x="4450920" y="1637488"/>
              <a:ext cx="548700" cy="530099"/>
            </a:xfrm>
            <a:prstGeom prst="rect">
              <a:avLst/>
            </a:prstGeom>
            <a:noFill/>
            <a:ln>
              <a:noFill/>
            </a:ln>
          </p:spPr>
          <p:txBody>
            <a:bodyPr spcFirstLastPara="1" wrap="square" lIns="0" tIns="0" rIns="0" bIns="45700" anchor="ctr" anchorCtr="0">
              <a:noAutofit/>
            </a:bodyPr>
            <a:lstStyle/>
            <a:p>
              <a:pPr marL="0" marR="0" lvl="0" indent="0" algn="l" rtl="0">
                <a:lnSpc>
                  <a:spcPct val="100000"/>
                </a:lnSpc>
                <a:spcBef>
                  <a:spcPts val="0"/>
                </a:spcBef>
                <a:spcAft>
                  <a:spcPts val="0"/>
                </a:spcAft>
                <a:buNone/>
              </a:pPr>
              <a:endParaRPr lang="en" sz="1100" b="1" dirty="0">
                <a:solidFill>
                  <a:schemeClr val="bg1"/>
                </a:solidFill>
                <a:latin typeface="Montserrat" panose="00000500000000000000" pitchFamily="2" charset="0"/>
                <a:ea typeface="Montserrat"/>
                <a:cs typeface="Montserrat"/>
                <a:sym typeface="Montserrat"/>
              </a:endParaRPr>
            </a:p>
            <a:p>
              <a:pPr marL="0" marR="0" lvl="0" indent="0" algn="l" rtl="0">
                <a:lnSpc>
                  <a:spcPct val="100000"/>
                </a:lnSpc>
                <a:spcBef>
                  <a:spcPts val="0"/>
                </a:spcBef>
                <a:spcAft>
                  <a:spcPts val="0"/>
                </a:spcAft>
                <a:buNone/>
              </a:pPr>
              <a:endParaRPr lang="en" sz="1100" b="1" dirty="0">
                <a:solidFill>
                  <a:schemeClr val="bg1"/>
                </a:solidFill>
                <a:latin typeface="Montserrat" panose="00000500000000000000" pitchFamily="2" charset="0"/>
                <a:ea typeface="Montserrat"/>
                <a:cs typeface="Montserrat"/>
                <a:sym typeface="Montserrat"/>
              </a:endParaRPr>
            </a:p>
            <a:p>
              <a:pPr marL="0" marR="0" lvl="0" indent="0" algn="l" rtl="0">
                <a:lnSpc>
                  <a:spcPct val="100000"/>
                </a:lnSpc>
                <a:spcBef>
                  <a:spcPts val="0"/>
                </a:spcBef>
                <a:spcAft>
                  <a:spcPts val="0"/>
                </a:spcAft>
                <a:buNone/>
              </a:pPr>
              <a:endParaRPr lang="en" sz="1100" b="1" dirty="0">
                <a:solidFill>
                  <a:schemeClr val="bg1"/>
                </a:solidFill>
                <a:latin typeface="Montserrat" panose="00000500000000000000" pitchFamily="2" charset="0"/>
                <a:ea typeface="Montserrat"/>
                <a:cs typeface="Montserrat"/>
                <a:sym typeface="Montserrat"/>
              </a:endParaRPr>
            </a:p>
            <a:p>
              <a:pPr marL="0" marR="0" lvl="0" indent="0" algn="l" rtl="0">
                <a:lnSpc>
                  <a:spcPct val="100000"/>
                </a:lnSpc>
                <a:spcBef>
                  <a:spcPts val="0"/>
                </a:spcBef>
                <a:spcAft>
                  <a:spcPts val="0"/>
                </a:spcAft>
                <a:buNone/>
              </a:pPr>
              <a:r>
                <a:rPr lang="en" sz="1100" b="1" dirty="0">
                  <a:solidFill>
                    <a:schemeClr val="bg1"/>
                  </a:solidFill>
                  <a:latin typeface="Montserrat" panose="00000500000000000000" pitchFamily="2" charset="0"/>
                  <a:ea typeface="Montserrat"/>
                  <a:cs typeface="Montserrat"/>
                  <a:sym typeface="Montserrat"/>
                </a:rPr>
                <a:t>2</a:t>
              </a:r>
              <a:endParaRPr sz="1100" b="1" i="0" u="none" strike="noStrike" cap="none" dirty="0">
                <a:solidFill>
                  <a:schemeClr val="bg1"/>
                </a:solidFill>
                <a:latin typeface="Montserrat" panose="00000500000000000000" pitchFamily="2" charset="0"/>
                <a:ea typeface="Montserrat"/>
                <a:cs typeface="Montserrat"/>
                <a:sym typeface="Montserrat"/>
              </a:endParaRPr>
            </a:p>
          </p:txBody>
        </p:sp>
      </p:grpSp>
      <p:sp>
        <p:nvSpPr>
          <p:cNvPr id="3" name="Subtitle 2">
            <a:extLst>
              <a:ext uri="{FF2B5EF4-FFF2-40B4-BE49-F238E27FC236}">
                <a16:creationId xmlns:a16="http://schemas.microsoft.com/office/drawing/2014/main" id="{355941BB-AF8A-4FCF-A8A7-50977305226F}"/>
              </a:ext>
            </a:extLst>
          </p:cNvPr>
          <p:cNvSpPr>
            <a:spLocks noGrp="1"/>
          </p:cNvSpPr>
          <p:nvPr>
            <p:ph type="subTitle" idx="1"/>
          </p:nvPr>
        </p:nvSpPr>
        <p:spPr/>
        <p:txBody>
          <a:bodyPr/>
          <a:lstStyle/>
          <a:p>
            <a:r>
              <a:rPr lang="en-PH" dirty="0">
                <a:latin typeface="Montserrat" panose="00000500000000000000" pitchFamily="2" charset="0"/>
              </a:rPr>
              <a:t>Source:  NielsenIQ Total Till, Nielsen Homescan FMCG</a:t>
            </a:r>
          </a:p>
        </p:txBody>
      </p:sp>
      <p:sp>
        <p:nvSpPr>
          <p:cNvPr id="603" name="Google Shape;603;p57"/>
          <p:cNvSpPr txBox="1">
            <a:spLocks noGrp="1"/>
          </p:cNvSpPr>
          <p:nvPr>
            <p:ph type="title"/>
          </p:nvPr>
        </p:nvSpPr>
        <p:spPr>
          <a:xfrm>
            <a:off x="354550" y="374528"/>
            <a:ext cx="8865789" cy="655617"/>
          </a:xfrm>
        </p:spPr>
        <p:txBody>
          <a:bodyPr spcFirstLastPara="1" wrap="square" lIns="0" tIns="91425" rIns="0" bIns="91425" anchor="t" anchorCtr="0">
            <a:noAutofit/>
          </a:bodyPr>
          <a:lstStyle/>
          <a:p>
            <a:pPr lvl="0"/>
            <a:r>
              <a:rPr lang="en-GB" sz="1800" b="1" dirty="0">
                <a:effectLst/>
                <a:latin typeface="Montserrat" panose="00000500000000000000" pitchFamily="2" charset="0"/>
                <a:ea typeface="Times New Roman" panose="02020603050405020304" pitchFamily="18" charset="0"/>
                <a:cs typeface="Calibri" panose="020F0502020204030204" pitchFamily="34" charset="0"/>
              </a:rPr>
              <a:t>Only the </a:t>
            </a:r>
            <a:r>
              <a:rPr lang="en-GB" b="1" dirty="0">
                <a:effectLst/>
                <a:latin typeface="Montserrat" panose="00000500000000000000" pitchFamily="2" charset="0"/>
                <a:ea typeface="Times New Roman" panose="02020603050405020304" pitchFamily="18" charset="0"/>
                <a:cs typeface="Calibri" panose="020F0502020204030204" pitchFamily="34" charset="0"/>
              </a:rPr>
              <a:t>Discounters</a:t>
            </a:r>
            <a:r>
              <a:rPr lang="en-GB" sz="1800" b="1" dirty="0">
                <a:effectLst/>
                <a:latin typeface="Montserrat" panose="00000500000000000000" pitchFamily="2" charset="0"/>
                <a:ea typeface="Times New Roman" panose="02020603050405020304" pitchFamily="18" charset="0"/>
                <a:cs typeface="Calibri" panose="020F0502020204030204" pitchFamily="34" charset="0"/>
              </a:rPr>
              <a:t> reported significant sales growth</a:t>
            </a:r>
            <a:endParaRPr lang="en-PH" dirty="0">
              <a:solidFill>
                <a:schemeClr val="accent1"/>
              </a:solidFill>
              <a:latin typeface="Montserrat" panose="00000500000000000000" pitchFamily="2" charset="0"/>
            </a:endParaRPr>
          </a:p>
        </p:txBody>
      </p:sp>
      <p:sp>
        <p:nvSpPr>
          <p:cNvPr id="20" name="Google Shape;592;p57">
            <a:extLst>
              <a:ext uri="{FF2B5EF4-FFF2-40B4-BE49-F238E27FC236}">
                <a16:creationId xmlns:a16="http://schemas.microsoft.com/office/drawing/2014/main" id="{DB4E6097-C9C7-4EF9-8DDE-F9829733CCAA}"/>
              </a:ext>
            </a:extLst>
          </p:cNvPr>
          <p:cNvSpPr txBox="1"/>
          <p:nvPr/>
        </p:nvSpPr>
        <p:spPr>
          <a:xfrm>
            <a:off x="397241" y="3434363"/>
            <a:ext cx="548700" cy="530100"/>
          </a:xfrm>
          <a:prstGeom prst="rect">
            <a:avLst/>
          </a:prstGeom>
          <a:noFill/>
          <a:ln>
            <a:noFill/>
          </a:ln>
        </p:spPr>
        <p:txBody>
          <a:bodyPr spcFirstLastPara="1" wrap="square" lIns="0" tIns="0" rIns="0" bIns="45700" anchor="ctr" anchorCtr="0">
            <a:noAutofit/>
          </a:bodyPr>
          <a:lstStyle/>
          <a:p>
            <a:pPr marL="0" marR="0" lvl="0" indent="0" algn="l" rtl="0">
              <a:lnSpc>
                <a:spcPct val="100000"/>
              </a:lnSpc>
              <a:spcBef>
                <a:spcPts val="0"/>
              </a:spcBef>
              <a:spcAft>
                <a:spcPts val="0"/>
              </a:spcAft>
              <a:buNone/>
            </a:pPr>
            <a:r>
              <a:rPr lang="en" sz="1200" b="1" dirty="0">
                <a:solidFill>
                  <a:srgbClr val="FFFFFF"/>
                </a:solidFill>
                <a:latin typeface="Montserrat" panose="00000500000000000000" pitchFamily="2" charset="0"/>
                <a:ea typeface="Montserrat"/>
                <a:cs typeface="Montserrat"/>
                <a:sym typeface="Montserrat"/>
              </a:rPr>
              <a:t>3</a:t>
            </a:r>
            <a:endParaRPr sz="1200" b="1" i="0" u="none" strike="noStrike" cap="none" dirty="0">
              <a:solidFill>
                <a:srgbClr val="FFFFFF"/>
              </a:solidFill>
              <a:latin typeface="Montserrat" panose="00000500000000000000" pitchFamily="2" charset="0"/>
              <a:ea typeface="Montserrat"/>
              <a:cs typeface="Montserrat"/>
              <a:sym typeface="Montserrat"/>
            </a:endParaRPr>
          </a:p>
        </p:txBody>
      </p:sp>
      <p:sp>
        <p:nvSpPr>
          <p:cNvPr id="30" name="TextBox 29">
            <a:extLst>
              <a:ext uri="{FF2B5EF4-FFF2-40B4-BE49-F238E27FC236}">
                <a16:creationId xmlns:a16="http://schemas.microsoft.com/office/drawing/2014/main" id="{1BDCF16E-48CE-4EB1-A1F6-D3C051215190}"/>
              </a:ext>
            </a:extLst>
          </p:cNvPr>
          <p:cNvSpPr txBox="1"/>
          <p:nvPr/>
        </p:nvSpPr>
        <p:spPr>
          <a:xfrm>
            <a:off x="4517243" y="2458513"/>
            <a:ext cx="4359526" cy="600164"/>
          </a:xfrm>
          <a:prstGeom prst="rect">
            <a:avLst/>
          </a:prstGeom>
          <a:noFill/>
        </p:spPr>
        <p:txBody>
          <a:bodyPr wrap="square">
            <a:spAutoFit/>
          </a:bodyPr>
          <a:lstStyle/>
          <a:p>
            <a:pPr marL="342900" lvl="0" indent="-342900">
              <a:buSzPts val="1100"/>
              <a:buFont typeface="Symbol" panose="05050102010706020507" pitchFamily="18" charset="2"/>
              <a:buChar char=""/>
            </a:pPr>
            <a:r>
              <a:rPr lang="en-GB" sz="1100" b="1" spc="10" dirty="0">
                <a:solidFill>
                  <a:schemeClr val="accent1"/>
                </a:solidFill>
                <a:effectLst/>
                <a:latin typeface="Montserrat" panose="00000500000000000000" pitchFamily="2" charset="0"/>
                <a:ea typeface="Times New Roman" panose="02020603050405020304" pitchFamily="18" charset="0"/>
                <a:cs typeface="Arial" panose="020B0604020202020204" pitchFamily="34" charset="0"/>
              </a:rPr>
              <a:t>Ocado</a:t>
            </a:r>
            <a:r>
              <a:rPr lang="en-GB" sz="1100" spc="10" dirty="0">
                <a:solidFill>
                  <a:schemeClr val="bg1"/>
                </a:solidFill>
                <a:effectLst/>
                <a:latin typeface="Montserrat" panose="00000500000000000000" pitchFamily="2" charset="0"/>
                <a:ea typeface="Times New Roman" panose="02020603050405020304" pitchFamily="18" charset="0"/>
                <a:cs typeface="Arial" panose="020B0604020202020204" pitchFamily="34" charset="0"/>
              </a:rPr>
              <a:t> performance </a:t>
            </a:r>
            <a:r>
              <a:rPr lang="en-GB" sz="1100" b="1" spc="10" dirty="0">
                <a:solidFill>
                  <a:schemeClr val="bg1"/>
                </a:solidFill>
                <a:effectLst/>
                <a:latin typeface="Montserrat" panose="00000500000000000000" pitchFamily="2" charset="0"/>
                <a:ea typeface="Times New Roman" panose="02020603050405020304" pitchFamily="18" charset="0"/>
                <a:cs typeface="Arial" panose="020B0604020202020204" pitchFamily="34" charset="0"/>
              </a:rPr>
              <a:t>(</a:t>
            </a:r>
            <a:r>
              <a:rPr lang="en-GB" sz="1100" b="1" spc="10" dirty="0">
                <a:solidFill>
                  <a:schemeClr val="accent1"/>
                </a:solidFill>
                <a:effectLst/>
                <a:latin typeface="Montserrat" panose="00000500000000000000" pitchFamily="2" charset="0"/>
                <a:ea typeface="Times New Roman" panose="02020603050405020304" pitchFamily="18" charset="0"/>
                <a:cs typeface="Arial" panose="020B0604020202020204" pitchFamily="34" charset="0"/>
              </a:rPr>
              <a:t>sales -13.8%</a:t>
            </a:r>
            <a:r>
              <a:rPr lang="en-GB" sz="1100" b="1" spc="10" dirty="0">
                <a:solidFill>
                  <a:schemeClr val="bg1"/>
                </a:solidFill>
                <a:effectLst/>
                <a:latin typeface="Montserrat" panose="00000500000000000000" pitchFamily="2" charset="0"/>
                <a:ea typeface="Times New Roman" panose="02020603050405020304" pitchFamily="18" charset="0"/>
                <a:cs typeface="Arial" panose="020B0604020202020204" pitchFamily="34" charset="0"/>
              </a:rPr>
              <a:t>)</a:t>
            </a:r>
            <a:r>
              <a:rPr lang="en-GB" sz="1100" spc="10" dirty="0">
                <a:solidFill>
                  <a:schemeClr val="bg1"/>
                </a:solidFill>
                <a:effectLst/>
                <a:latin typeface="Montserrat" panose="00000500000000000000" pitchFamily="2" charset="0"/>
                <a:ea typeface="Times New Roman" panose="02020603050405020304" pitchFamily="18" charset="0"/>
                <a:cs typeface="Arial" panose="020B0604020202020204" pitchFamily="34" charset="0"/>
              </a:rPr>
              <a:t> is better than the overall online benchmark.</a:t>
            </a:r>
            <a:endParaRPr lang="en-GB" sz="1100" spc="10" dirty="0">
              <a:solidFill>
                <a:schemeClr val="bg1"/>
              </a:solidFill>
              <a:effectLst/>
              <a:latin typeface="Montserrat" panose="00000500000000000000" pitchFamily="2" charset="0"/>
              <a:ea typeface="Times New Roman" panose="02020603050405020304" pitchFamily="18" charset="0"/>
            </a:endParaRPr>
          </a:p>
          <a:p>
            <a:pPr lvl="0">
              <a:spcAft>
                <a:spcPts val="0"/>
              </a:spcAft>
              <a:buSzPts val="1100"/>
            </a:pPr>
            <a:endParaRPr lang="en-GB" sz="1100" dirty="0">
              <a:solidFill>
                <a:schemeClr val="bg1"/>
              </a:solidFill>
              <a:effectLst/>
              <a:latin typeface="Montserrat" panose="00000500000000000000" pitchFamily="2" charset="0"/>
              <a:ea typeface="Times New Roman" panose="02020603050405020304" pitchFamily="18" charset="0"/>
            </a:endParaRPr>
          </a:p>
        </p:txBody>
      </p:sp>
      <p:sp>
        <p:nvSpPr>
          <p:cNvPr id="23" name="TextBox 22">
            <a:extLst>
              <a:ext uri="{FF2B5EF4-FFF2-40B4-BE49-F238E27FC236}">
                <a16:creationId xmlns:a16="http://schemas.microsoft.com/office/drawing/2014/main" id="{458DAEEF-4058-4A8B-B53C-08AAD4384B95}"/>
              </a:ext>
            </a:extLst>
          </p:cNvPr>
          <p:cNvSpPr txBox="1"/>
          <p:nvPr/>
        </p:nvSpPr>
        <p:spPr>
          <a:xfrm>
            <a:off x="4787444" y="3194285"/>
            <a:ext cx="4102829" cy="769441"/>
          </a:xfrm>
          <a:prstGeom prst="rect">
            <a:avLst/>
          </a:prstGeom>
          <a:noFill/>
        </p:spPr>
        <p:txBody>
          <a:bodyPr wrap="square">
            <a:spAutoFit/>
          </a:bodyPr>
          <a:lstStyle/>
          <a:p>
            <a:pPr lvl="0">
              <a:buSzPts val="1100"/>
              <a:tabLst>
                <a:tab pos="226695" algn="l"/>
                <a:tab pos="457200" algn="l"/>
              </a:tabLst>
            </a:pPr>
            <a:r>
              <a:rPr lang="en-GB" sz="1100" spc="10" dirty="0">
                <a:solidFill>
                  <a:schemeClr val="bg1"/>
                </a:solidFill>
                <a:effectLst/>
                <a:latin typeface="Montserrat" panose="00000500000000000000" pitchFamily="2" charset="0"/>
                <a:ea typeface="Times New Roman" panose="02020603050405020304" pitchFamily="18" charset="0"/>
              </a:rPr>
              <a:t>Unlike other Easter’s, the </a:t>
            </a:r>
            <a:r>
              <a:rPr lang="en-GB" sz="1100" b="1" spc="10" dirty="0">
                <a:solidFill>
                  <a:schemeClr val="bg1"/>
                </a:solidFill>
                <a:effectLst/>
                <a:latin typeface="Montserrat" panose="00000500000000000000" pitchFamily="2" charset="0"/>
                <a:ea typeface="Times New Roman" panose="02020603050405020304" pitchFamily="18" charset="0"/>
              </a:rPr>
              <a:t>cool</a:t>
            </a:r>
            <a:r>
              <a:rPr lang="en-GB" sz="1100" spc="10" dirty="0">
                <a:solidFill>
                  <a:schemeClr val="bg1"/>
                </a:solidFill>
                <a:effectLst/>
                <a:latin typeface="Montserrat" panose="00000500000000000000" pitchFamily="2" charset="0"/>
                <a:ea typeface="Times New Roman" panose="02020603050405020304" pitchFamily="18" charset="0"/>
              </a:rPr>
              <a:t> </a:t>
            </a:r>
            <a:r>
              <a:rPr lang="en-GB" sz="1100" b="1" spc="10" dirty="0">
                <a:solidFill>
                  <a:schemeClr val="bg1"/>
                </a:solidFill>
                <a:effectLst/>
                <a:latin typeface="Montserrat" panose="00000500000000000000" pitchFamily="2" charset="0"/>
                <a:ea typeface="Times New Roman" panose="02020603050405020304" pitchFamily="18" charset="0"/>
              </a:rPr>
              <a:t>mixed </a:t>
            </a:r>
            <a:r>
              <a:rPr lang="en-GB" sz="1100" spc="10" dirty="0">
                <a:solidFill>
                  <a:schemeClr val="bg1"/>
                </a:solidFill>
                <a:effectLst/>
                <a:latin typeface="Montserrat" panose="00000500000000000000" pitchFamily="2" charset="0"/>
                <a:ea typeface="Times New Roman" panose="02020603050405020304" pitchFamily="18" charset="0"/>
              </a:rPr>
              <a:t>weather </a:t>
            </a:r>
            <a:r>
              <a:rPr lang="en-GB" sz="1100" spc="10" dirty="0">
                <a:solidFill>
                  <a:schemeClr val="bg1"/>
                </a:solidFill>
                <a:latin typeface="Montserrat" panose="00000500000000000000" pitchFamily="2" charset="0"/>
                <a:ea typeface="Times New Roman" panose="02020603050405020304" pitchFamily="18" charset="0"/>
              </a:rPr>
              <a:t>this year</a:t>
            </a:r>
            <a:r>
              <a:rPr lang="en-GB" sz="1100" spc="10" dirty="0">
                <a:solidFill>
                  <a:schemeClr val="bg1"/>
                </a:solidFill>
                <a:effectLst/>
                <a:latin typeface="Montserrat" panose="00000500000000000000" pitchFamily="2" charset="0"/>
                <a:ea typeface="Times New Roman" panose="02020603050405020304" pitchFamily="18" charset="0"/>
              </a:rPr>
              <a:t> coupled with the mounting </a:t>
            </a:r>
            <a:r>
              <a:rPr lang="en-GB" sz="1100" b="1" spc="10" dirty="0">
                <a:solidFill>
                  <a:schemeClr val="bg1"/>
                </a:solidFill>
                <a:effectLst/>
                <a:latin typeface="Montserrat" panose="00000500000000000000" pitchFamily="2" charset="0"/>
                <a:ea typeface="Times New Roman" panose="02020603050405020304" pitchFamily="18" charset="0"/>
              </a:rPr>
              <a:t>cost of livin</a:t>
            </a:r>
            <a:r>
              <a:rPr lang="en-GB" sz="1100" b="1" spc="10" dirty="0">
                <a:solidFill>
                  <a:schemeClr val="bg1"/>
                </a:solidFill>
                <a:latin typeface="Montserrat" panose="00000500000000000000" pitchFamily="2" charset="0"/>
                <a:ea typeface="Times New Roman" panose="02020603050405020304" pitchFamily="18" charset="0"/>
              </a:rPr>
              <a:t>g</a:t>
            </a:r>
            <a:r>
              <a:rPr lang="en-GB" sz="1100" spc="10" dirty="0">
                <a:solidFill>
                  <a:schemeClr val="bg1"/>
                </a:solidFill>
                <a:latin typeface="Montserrat" panose="00000500000000000000" pitchFamily="2" charset="0"/>
                <a:ea typeface="Times New Roman" panose="02020603050405020304" pitchFamily="18" charset="0"/>
              </a:rPr>
              <a:t> crisis </a:t>
            </a:r>
            <a:r>
              <a:rPr lang="en-GB" sz="1100" b="1" spc="10" dirty="0">
                <a:solidFill>
                  <a:schemeClr val="bg1"/>
                </a:solidFill>
                <a:latin typeface="Montserrat" panose="00000500000000000000" pitchFamily="2" charset="0"/>
                <a:ea typeface="Times New Roman" panose="02020603050405020304" pitchFamily="18" charset="0"/>
              </a:rPr>
              <a:t>against tough year ago </a:t>
            </a:r>
            <a:r>
              <a:rPr lang="en-GB" sz="1100" spc="10" dirty="0">
                <a:solidFill>
                  <a:schemeClr val="bg1"/>
                </a:solidFill>
                <a:latin typeface="Montserrat" panose="00000500000000000000" pitchFamily="2" charset="0"/>
                <a:ea typeface="Times New Roman" panose="02020603050405020304" pitchFamily="18" charset="0"/>
              </a:rPr>
              <a:t>comparatives </a:t>
            </a:r>
            <a:r>
              <a:rPr lang="en-GB" sz="1100" spc="10" dirty="0">
                <a:solidFill>
                  <a:schemeClr val="bg1"/>
                </a:solidFill>
                <a:effectLst/>
                <a:latin typeface="Montserrat" panose="00000500000000000000" pitchFamily="2" charset="0"/>
                <a:ea typeface="Times New Roman" panose="02020603050405020304" pitchFamily="18" charset="0"/>
              </a:rPr>
              <a:t>is </a:t>
            </a:r>
            <a:r>
              <a:rPr lang="en-GB" sz="1100" b="1" spc="10" dirty="0">
                <a:solidFill>
                  <a:schemeClr val="bg1"/>
                </a:solidFill>
                <a:effectLst/>
                <a:latin typeface="Montserrat" panose="00000500000000000000" pitchFamily="2" charset="0"/>
                <a:ea typeface="Times New Roman" panose="02020603050405020304" pitchFamily="18" charset="0"/>
              </a:rPr>
              <a:t>unlikely</a:t>
            </a:r>
            <a:r>
              <a:rPr lang="en-GB" sz="1100" spc="10" dirty="0">
                <a:solidFill>
                  <a:schemeClr val="bg1"/>
                </a:solidFill>
                <a:effectLst/>
                <a:latin typeface="Montserrat" panose="00000500000000000000" pitchFamily="2" charset="0"/>
                <a:ea typeface="Times New Roman" panose="02020603050405020304" pitchFamily="18" charset="0"/>
              </a:rPr>
              <a:t> to </a:t>
            </a:r>
            <a:r>
              <a:rPr lang="en-GB" sz="1100" spc="10" dirty="0">
                <a:solidFill>
                  <a:schemeClr val="accent1"/>
                </a:solidFill>
                <a:effectLst/>
                <a:latin typeface="Montserrat" panose="00000500000000000000" pitchFamily="2" charset="0"/>
                <a:ea typeface="Times New Roman" panose="02020603050405020304" pitchFamily="18" charset="0"/>
              </a:rPr>
              <a:t>deliver any sustained sales momentum</a:t>
            </a:r>
            <a:r>
              <a:rPr lang="en-GB" sz="1100" spc="10" dirty="0">
                <a:solidFill>
                  <a:schemeClr val="bg1"/>
                </a:solidFill>
                <a:effectLst/>
                <a:latin typeface="Montserrat" panose="00000500000000000000" pitchFamily="2" charset="0"/>
                <a:ea typeface="Times New Roman" panose="02020603050405020304" pitchFamily="18" charset="0"/>
              </a:rPr>
              <a:t>.</a:t>
            </a:r>
            <a:endParaRPr lang="en-GB" sz="1100" spc="10" dirty="0">
              <a:solidFill>
                <a:schemeClr val="bg1"/>
              </a:solidFill>
              <a:effectLst/>
              <a:latin typeface="Arial" panose="020B0604020202020204" pitchFamily="34" charset="0"/>
              <a:ea typeface="Times New Roman" panose="02020603050405020304" pitchFamily="18" charset="0"/>
            </a:endParaRPr>
          </a:p>
        </p:txBody>
      </p:sp>
      <p:sp>
        <p:nvSpPr>
          <p:cNvPr id="24" name="Google Shape;579;p57">
            <a:extLst>
              <a:ext uri="{FF2B5EF4-FFF2-40B4-BE49-F238E27FC236}">
                <a16:creationId xmlns:a16="http://schemas.microsoft.com/office/drawing/2014/main" id="{D34A23FF-8AE1-46E2-847A-0D41EC7BA5BA}"/>
              </a:ext>
            </a:extLst>
          </p:cNvPr>
          <p:cNvSpPr txBox="1"/>
          <p:nvPr/>
        </p:nvSpPr>
        <p:spPr>
          <a:xfrm>
            <a:off x="4667985" y="2379196"/>
            <a:ext cx="631521" cy="475330"/>
          </a:xfrm>
          <a:prstGeom prst="rect">
            <a:avLst/>
          </a:prstGeom>
          <a:noFill/>
          <a:ln>
            <a:noFill/>
          </a:ln>
        </p:spPr>
        <p:txBody>
          <a:bodyPr spcFirstLastPara="1" wrap="square" lIns="0" tIns="0" rIns="0" bIns="45700" anchor="ctr" anchorCtr="0">
            <a:noAutofit/>
          </a:bodyPr>
          <a:lstStyle/>
          <a:p>
            <a:pPr marL="0" marR="0" lvl="0" indent="0" algn="l" rtl="0">
              <a:lnSpc>
                <a:spcPct val="100000"/>
              </a:lnSpc>
              <a:spcBef>
                <a:spcPts val="0"/>
              </a:spcBef>
              <a:spcAft>
                <a:spcPts val="0"/>
              </a:spcAft>
              <a:buNone/>
            </a:pPr>
            <a:r>
              <a:rPr lang="en" sz="1100" b="1" dirty="0">
                <a:solidFill>
                  <a:schemeClr val="bg1"/>
                </a:solidFill>
                <a:latin typeface="Montserrat" panose="00000500000000000000" pitchFamily="2" charset="0"/>
                <a:ea typeface="Montserrat"/>
                <a:cs typeface="Montserrat"/>
                <a:sym typeface="Montserrat"/>
              </a:rPr>
              <a:t>5</a:t>
            </a:r>
            <a:endParaRPr sz="1100" b="1" i="0" u="none" strike="noStrike" cap="none" dirty="0">
              <a:solidFill>
                <a:schemeClr val="bg1"/>
              </a:solidFill>
              <a:latin typeface="Montserrat" panose="00000500000000000000" pitchFamily="2" charset="0"/>
              <a:ea typeface="Montserrat"/>
              <a:cs typeface="Montserrat"/>
              <a:sym typeface="Montserrat"/>
            </a:endParaRPr>
          </a:p>
        </p:txBody>
      </p:sp>
      <p:sp>
        <p:nvSpPr>
          <p:cNvPr id="26" name="Google Shape;579;p57">
            <a:extLst>
              <a:ext uri="{FF2B5EF4-FFF2-40B4-BE49-F238E27FC236}">
                <a16:creationId xmlns:a16="http://schemas.microsoft.com/office/drawing/2014/main" id="{39759505-A7EB-4D40-BC10-660DADD18E62}"/>
              </a:ext>
            </a:extLst>
          </p:cNvPr>
          <p:cNvSpPr txBox="1"/>
          <p:nvPr/>
        </p:nvSpPr>
        <p:spPr>
          <a:xfrm>
            <a:off x="4686347" y="3138454"/>
            <a:ext cx="594798" cy="475330"/>
          </a:xfrm>
          <a:prstGeom prst="rect">
            <a:avLst/>
          </a:prstGeom>
          <a:noFill/>
          <a:ln>
            <a:noFill/>
          </a:ln>
        </p:spPr>
        <p:txBody>
          <a:bodyPr spcFirstLastPara="1" wrap="square" lIns="0" tIns="0" rIns="0" bIns="45700" anchor="ctr" anchorCtr="0">
            <a:noAutofit/>
          </a:bodyPr>
          <a:lstStyle/>
          <a:p>
            <a:pPr marL="0" marR="0" lvl="0" indent="0" algn="l" rtl="0">
              <a:lnSpc>
                <a:spcPct val="100000"/>
              </a:lnSpc>
              <a:spcBef>
                <a:spcPts val="0"/>
              </a:spcBef>
              <a:spcAft>
                <a:spcPts val="0"/>
              </a:spcAft>
              <a:buNone/>
            </a:pPr>
            <a:r>
              <a:rPr lang="en" sz="1100" b="1" dirty="0">
                <a:solidFill>
                  <a:schemeClr val="bg1"/>
                </a:solidFill>
                <a:latin typeface="Montserrat" panose="00000500000000000000" pitchFamily="2" charset="0"/>
                <a:ea typeface="Montserrat"/>
                <a:cs typeface="Montserrat"/>
                <a:sym typeface="Montserrat"/>
              </a:rPr>
              <a:t>6</a:t>
            </a:r>
            <a:endParaRPr sz="1100" b="1" i="0" u="none" strike="noStrike" cap="none" dirty="0">
              <a:solidFill>
                <a:schemeClr val="bg1"/>
              </a:solidFill>
              <a:latin typeface="Montserrat" panose="00000500000000000000" pitchFamily="2" charset="0"/>
              <a:ea typeface="Montserrat"/>
              <a:cs typeface="Montserrat"/>
              <a:sym typeface="Montserrat"/>
            </a:endParaRPr>
          </a:p>
        </p:txBody>
      </p:sp>
    </p:spTree>
    <p:extLst>
      <p:ext uri="{BB962C8B-B14F-4D97-AF65-F5344CB8AC3E}">
        <p14:creationId xmlns:p14="http://schemas.microsoft.com/office/powerpoint/2010/main" val="246659751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itle 27"/>
          <p:cNvSpPr>
            <a:spLocks noGrp="1"/>
          </p:cNvSpPr>
          <p:nvPr>
            <p:ph type="title" idx="4294967295"/>
          </p:nvPr>
        </p:nvSpPr>
        <p:spPr>
          <a:xfrm>
            <a:off x="293563" y="596396"/>
            <a:ext cx="9061028" cy="633412"/>
          </a:xfrm>
        </p:spPr>
        <p:txBody>
          <a:bodyPr numCol="1" compatLnSpc="1">
            <a:prstTxWarp prst="textNoShape">
              <a:avLst/>
            </a:prstTxWarp>
          </a:bodyPr>
          <a:lstStyle/>
          <a:p>
            <a:pPr eaLnBrk="1" hangingPunct="1">
              <a:lnSpc>
                <a:spcPct val="80000"/>
              </a:lnSpc>
              <a:defRPr/>
            </a:pPr>
            <a:r>
              <a:rPr lang="en-GB" dirty="0">
                <a:solidFill>
                  <a:schemeClr val="tx1"/>
                </a:solidFill>
                <a:latin typeface="Montserrat" panose="00000500000000000000" pitchFamily="2" charset="0"/>
                <a:ea typeface="ＭＳ Ｐゴシック"/>
                <a:cs typeface="ＭＳ Ｐゴシック"/>
              </a:rPr>
              <a:t>Promotional spend moved up in April reflecting seasonal promotions</a:t>
            </a:r>
            <a:endParaRPr lang="en-GB" b="0" dirty="0">
              <a:solidFill>
                <a:schemeClr val="tx1"/>
              </a:solidFill>
              <a:latin typeface="Montserrat" panose="00000500000000000000" pitchFamily="2" charset="0"/>
              <a:ea typeface="ＭＳ Ｐゴシック"/>
              <a:cs typeface="ＭＳ Ｐゴシック"/>
            </a:endParaRPr>
          </a:p>
        </p:txBody>
      </p:sp>
      <p:graphicFrame>
        <p:nvGraphicFramePr>
          <p:cNvPr id="7" name="Chart Placeholder 8"/>
          <p:cNvGraphicFramePr>
            <a:graphicFrameLocks noGrp="1"/>
          </p:cNvGraphicFramePr>
          <p:nvPr>
            <p:ph type="chart" sz="quarter" idx="4294967295"/>
          </p:nvPr>
        </p:nvGraphicFramePr>
        <p:xfrm>
          <a:off x="293563" y="1707654"/>
          <a:ext cx="8640762" cy="2971800"/>
        </p:xfrm>
        <a:graphic>
          <a:graphicData uri="http://schemas.openxmlformats.org/drawingml/2006/chart">
            <c:chart xmlns:c="http://schemas.openxmlformats.org/drawingml/2006/chart" xmlns:r="http://schemas.openxmlformats.org/officeDocument/2006/relationships" r:id="rId2"/>
          </a:graphicData>
        </a:graphic>
      </p:graphicFrame>
      <p:sp>
        <p:nvSpPr>
          <p:cNvPr id="20" name="Text Placeholder 6"/>
          <p:cNvSpPr>
            <a:spLocks noGrp="1"/>
          </p:cNvSpPr>
          <p:nvPr>
            <p:ph type="body" idx="4294967295"/>
          </p:nvPr>
        </p:nvSpPr>
        <p:spPr>
          <a:xfrm>
            <a:off x="197858" y="4710504"/>
            <a:ext cx="4572000" cy="522287"/>
          </a:xfrm>
        </p:spPr>
        <p:txBody>
          <a:bodyPr/>
          <a:lstStyle/>
          <a:p>
            <a:pPr marL="114300" indent="0" eaLnBrk="1" hangingPunct="1">
              <a:spcBef>
                <a:spcPct val="0"/>
              </a:spcBef>
              <a:buNone/>
            </a:pPr>
            <a:r>
              <a:rPr lang="en-GB" altLang="en-US" sz="600" dirty="0">
                <a:latin typeface="Avenir Next LT Pro" panose="020B0604020202020204" charset="0"/>
                <a:ea typeface="ＭＳ Ｐゴシック" pitchFamily="34" charset="-128"/>
              </a:rPr>
              <a:t>Source:  Nielsen Homescan Grocery Multiples 4w/e</a:t>
            </a:r>
          </a:p>
        </p:txBody>
      </p:sp>
      <p:sp>
        <p:nvSpPr>
          <p:cNvPr id="8" name="Oval 17"/>
          <p:cNvSpPr>
            <a:spLocks noChangeArrowheads="1"/>
          </p:cNvSpPr>
          <p:nvPr/>
        </p:nvSpPr>
        <p:spPr bwMode="auto">
          <a:xfrm>
            <a:off x="1111407" y="2988503"/>
            <a:ext cx="203200" cy="519351"/>
          </a:xfrm>
          <a:prstGeom prst="ellipse">
            <a:avLst/>
          </a:prstGeom>
          <a:noFill/>
          <a:ln w="19050" algn="ctr">
            <a:solidFill>
              <a:schemeClr val="tx1"/>
            </a:solidFill>
            <a:round/>
            <a:headEnd/>
            <a:tailEnd/>
          </a:ln>
          <a:effectLst/>
          <a:extLst>
            <a:ext uri="{909E8E84-426E-40DD-AFC4-6F175D3DCCD1}">
              <a14:hiddenFill xmlns:a14="http://schemas.microsoft.com/office/drawing/2010/main">
                <a:solidFill>
                  <a:srgbClr val="FFFFFF"/>
                </a:solidFill>
              </a14:hiddenFill>
            </a:ext>
          </a:extLst>
        </p:spPr>
        <p:txBody>
          <a:bodyPr anchor="ctr">
            <a:spAutoFit/>
          </a:bodyPr>
          <a:lstStyle>
            <a:lvl1pPr eaLnBrk="0" hangingPunct="0">
              <a:spcBef>
                <a:spcPts val="800"/>
              </a:spcBef>
              <a:buClr>
                <a:srgbClr val="5F5F5F"/>
              </a:buClr>
              <a:buFont typeface="Arial" charset="0"/>
              <a:buChar char="•"/>
              <a:defRPr sz="3200">
                <a:solidFill>
                  <a:srgbClr val="5F5F5F"/>
                </a:solidFill>
                <a:latin typeface="Calibri" pitchFamily="34" charset="0"/>
              </a:defRPr>
            </a:lvl1pPr>
            <a:lvl2pPr marL="742950" indent="-285750" eaLnBrk="0" hangingPunct="0">
              <a:spcBef>
                <a:spcPts val="800"/>
              </a:spcBef>
              <a:buClr>
                <a:srgbClr val="5F5F5F"/>
              </a:buClr>
              <a:buFont typeface="Arial" charset="0"/>
              <a:buChar char="•"/>
              <a:defRPr sz="1600">
                <a:solidFill>
                  <a:srgbClr val="5F5F5F"/>
                </a:solidFill>
                <a:latin typeface="Calibri" pitchFamily="34" charset="0"/>
              </a:defRPr>
            </a:lvl2pPr>
            <a:lvl3pPr marL="1143000" indent="-228600" eaLnBrk="0" hangingPunct="0">
              <a:spcBef>
                <a:spcPts val="700"/>
              </a:spcBef>
              <a:buClr>
                <a:srgbClr val="5F5F5F"/>
              </a:buClr>
              <a:buFont typeface="Arial" charset="0"/>
              <a:buChar char="•"/>
              <a:defRPr sz="1400">
                <a:solidFill>
                  <a:srgbClr val="5F5F5F"/>
                </a:solidFill>
                <a:latin typeface="Calibri" pitchFamily="34" charset="0"/>
              </a:defRPr>
            </a:lvl3pPr>
            <a:lvl4pPr marL="1600200" indent="-228600" eaLnBrk="0" hangingPunct="0">
              <a:spcBef>
                <a:spcPts val="700"/>
              </a:spcBef>
              <a:buClr>
                <a:srgbClr val="5F5F5F"/>
              </a:buClr>
              <a:buFont typeface="Arial" charset="0"/>
              <a:buChar char="•"/>
              <a:defRPr sz="1200">
                <a:solidFill>
                  <a:srgbClr val="5F5F5F"/>
                </a:solidFill>
                <a:latin typeface="Calibri" pitchFamily="34" charset="0"/>
              </a:defRPr>
            </a:lvl4pPr>
            <a:lvl5pPr marL="2057400" indent="-228600" eaLnBrk="0" hangingPunct="0">
              <a:spcBef>
                <a:spcPts val="700"/>
              </a:spcBef>
              <a:buClr>
                <a:srgbClr val="5F5F5F"/>
              </a:buClr>
              <a:buFont typeface="Arial" charset="0"/>
              <a:buChar char="•"/>
              <a:defRPr sz="1200">
                <a:solidFill>
                  <a:srgbClr val="5F5F5F"/>
                </a:solidFill>
                <a:latin typeface="Calibri" pitchFamily="34" charset="0"/>
              </a:defRPr>
            </a:lvl5pPr>
            <a:lvl6pPr marL="2514600" indent="-228600" eaLnBrk="0" fontAlgn="base" hangingPunct="0">
              <a:spcBef>
                <a:spcPts val="700"/>
              </a:spcBef>
              <a:spcAft>
                <a:spcPct val="0"/>
              </a:spcAft>
              <a:buClr>
                <a:srgbClr val="5F5F5F"/>
              </a:buClr>
              <a:buFont typeface="Arial" charset="0"/>
              <a:buChar char="•"/>
              <a:defRPr sz="1200">
                <a:solidFill>
                  <a:srgbClr val="5F5F5F"/>
                </a:solidFill>
                <a:latin typeface="Calibri" pitchFamily="34" charset="0"/>
              </a:defRPr>
            </a:lvl6pPr>
            <a:lvl7pPr marL="2971800" indent="-228600" eaLnBrk="0" fontAlgn="base" hangingPunct="0">
              <a:spcBef>
                <a:spcPts val="700"/>
              </a:spcBef>
              <a:spcAft>
                <a:spcPct val="0"/>
              </a:spcAft>
              <a:buClr>
                <a:srgbClr val="5F5F5F"/>
              </a:buClr>
              <a:buFont typeface="Arial" charset="0"/>
              <a:buChar char="•"/>
              <a:defRPr sz="1200">
                <a:solidFill>
                  <a:srgbClr val="5F5F5F"/>
                </a:solidFill>
                <a:latin typeface="Calibri" pitchFamily="34" charset="0"/>
              </a:defRPr>
            </a:lvl7pPr>
            <a:lvl8pPr marL="3429000" indent="-228600" eaLnBrk="0" fontAlgn="base" hangingPunct="0">
              <a:spcBef>
                <a:spcPts val="700"/>
              </a:spcBef>
              <a:spcAft>
                <a:spcPct val="0"/>
              </a:spcAft>
              <a:buClr>
                <a:srgbClr val="5F5F5F"/>
              </a:buClr>
              <a:buFont typeface="Arial" charset="0"/>
              <a:buChar char="•"/>
              <a:defRPr sz="1200">
                <a:solidFill>
                  <a:srgbClr val="5F5F5F"/>
                </a:solidFill>
                <a:latin typeface="Calibri" pitchFamily="34" charset="0"/>
              </a:defRPr>
            </a:lvl8pPr>
            <a:lvl9pPr marL="3886200" indent="-228600" eaLnBrk="0" fontAlgn="base" hangingPunct="0">
              <a:spcBef>
                <a:spcPts val="700"/>
              </a:spcBef>
              <a:spcAft>
                <a:spcPct val="0"/>
              </a:spcAft>
              <a:buClr>
                <a:srgbClr val="5F5F5F"/>
              </a:buClr>
              <a:buFont typeface="Arial" charset="0"/>
              <a:buChar char="•"/>
              <a:defRPr sz="1200">
                <a:solidFill>
                  <a:srgbClr val="5F5F5F"/>
                </a:solidFill>
                <a:latin typeface="Calibri" pitchFamily="34" charset="0"/>
              </a:defRPr>
            </a:lvl9pPr>
          </a:lstStyle>
          <a:p>
            <a:pPr eaLnBrk="1" hangingPunct="1">
              <a:spcBef>
                <a:spcPct val="0"/>
              </a:spcBef>
              <a:buClrTx/>
              <a:buFontTx/>
              <a:buNone/>
            </a:pPr>
            <a:endParaRPr lang="en-GB" altLang="en-US" sz="1800" dirty="0">
              <a:solidFill>
                <a:srgbClr val="000000"/>
              </a:solidFill>
            </a:endParaRPr>
          </a:p>
        </p:txBody>
      </p:sp>
      <p:sp>
        <p:nvSpPr>
          <p:cNvPr id="9" name="AutoShape 13"/>
          <p:cNvSpPr>
            <a:spLocks noChangeArrowheads="1"/>
          </p:cNvSpPr>
          <p:nvPr/>
        </p:nvSpPr>
        <p:spPr bwMode="auto">
          <a:xfrm>
            <a:off x="8180809" y="1491630"/>
            <a:ext cx="514350" cy="519351"/>
          </a:xfrm>
          <a:prstGeom prst="downArrow">
            <a:avLst>
              <a:gd name="adj1" fmla="val 50000"/>
              <a:gd name="adj2" fmla="val 25540"/>
            </a:avLst>
          </a:prstGeom>
          <a:solidFill>
            <a:schemeClr val="tx1"/>
          </a:solidFill>
          <a:ln w="9525">
            <a:solidFill>
              <a:srgbClr val="616365"/>
            </a:solidFill>
            <a:miter lim="800000"/>
            <a:headEnd/>
            <a:tailEnd/>
          </a:ln>
        </p:spPr>
        <p:txBody>
          <a:bodyPr vert="eaVert" wrap="none" anchor="ctr"/>
          <a:lstStyle/>
          <a:p>
            <a:pPr algn="ctr" eaLnBrk="0" hangingPunct="0">
              <a:buClr>
                <a:srgbClr val="000000"/>
              </a:buClr>
              <a:buFont typeface="Arial"/>
              <a:buNone/>
              <a:defRPr/>
            </a:pPr>
            <a:r>
              <a:rPr lang="en-GB" b="1" dirty="0">
                <a:solidFill>
                  <a:srgbClr val="00F000"/>
                </a:solidFill>
                <a:latin typeface="Avenir Next LT Pro" panose="020B0604020202020204" charset="0"/>
              </a:rPr>
              <a:t>21%</a:t>
            </a:r>
          </a:p>
        </p:txBody>
      </p:sp>
      <p:sp>
        <p:nvSpPr>
          <p:cNvPr id="10" name="AutoShape 13"/>
          <p:cNvSpPr>
            <a:spLocks noChangeArrowheads="1"/>
          </p:cNvSpPr>
          <p:nvPr/>
        </p:nvSpPr>
        <p:spPr bwMode="auto">
          <a:xfrm>
            <a:off x="955832" y="2461322"/>
            <a:ext cx="514350" cy="470468"/>
          </a:xfrm>
          <a:prstGeom prst="downArrow">
            <a:avLst>
              <a:gd name="adj1" fmla="val 50000"/>
              <a:gd name="adj2" fmla="val 25540"/>
            </a:avLst>
          </a:prstGeom>
          <a:solidFill>
            <a:schemeClr val="tx1"/>
          </a:solidFill>
          <a:ln w="9525">
            <a:solidFill>
              <a:srgbClr val="616365"/>
            </a:solidFill>
            <a:miter lim="800000"/>
            <a:headEnd/>
            <a:tailEnd/>
          </a:ln>
        </p:spPr>
        <p:txBody>
          <a:bodyPr vert="eaVert" wrap="none" anchor="ctr"/>
          <a:lstStyle/>
          <a:p>
            <a:pPr algn="ctr" eaLnBrk="0" hangingPunct="0">
              <a:buClr>
                <a:srgbClr val="000000"/>
              </a:buClr>
              <a:buFont typeface="Arial"/>
              <a:buNone/>
              <a:defRPr/>
            </a:pPr>
            <a:r>
              <a:rPr lang="en-GB" dirty="0">
                <a:solidFill>
                  <a:srgbClr val="FFFFFF"/>
                </a:solidFill>
                <a:latin typeface="Avenir Next LT Pro" panose="020B0604020202020204" charset="0"/>
              </a:rPr>
              <a:t>16%</a:t>
            </a:r>
          </a:p>
        </p:txBody>
      </p:sp>
      <p:sp>
        <p:nvSpPr>
          <p:cNvPr id="11" name="Oval 9"/>
          <p:cNvSpPr>
            <a:spLocks noChangeArrowheads="1"/>
          </p:cNvSpPr>
          <p:nvPr/>
        </p:nvSpPr>
        <p:spPr bwMode="auto">
          <a:xfrm>
            <a:off x="4651151" y="2052399"/>
            <a:ext cx="188912" cy="519351"/>
          </a:xfrm>
          <a:prstGeom prst="ellipse">
            <a:avLst/>
          </a:prstGeom>
          <a:noFill/>
          <a:ln w="19050" algn="ctr">
            <a:solidFill>
              <a:schemeClr val="tx1"/>
            </a:solidFill>
            <a:round/>
            <a:headEnd/>
            <a:tailEnd/>
          </a:ln>
          <a:effectLst/>
          <a:extLst>
            <a:ext uri="{909E8E84-426E-40DD-AFC4-6F175D3DCCD1}">
              <a14:hiddenFill xmlns:a14="http://schemas.microsoft.com/office/drawing/2010/main">
                <a:solidFill>
                  <a:srgbClr val="FFFFFF"/>
                </a:solidFill>
              </a14:hiddenFill>
            </a:ext>
          </a:extLst>
        </p:spPr>
        <p:txBody>
          <a:bodyPr anchor="ctr">
            <a:spAutoFit/>
          </a:bodyPr>
          <a:lstStyle>
            <a:lvl1pPr eaLnBrk="0" hangingPunct="0">
              <a:spcBef>
                <a:spcPts val="800"/>
              </a:spcBef>
              <a:buClr>
                <a:srgbClr val="5F5F5F"/>
              </a:buClr>
              <a:buFont typeface="Arial" charset="0"/>
              <a:buChar char="•"/>
              <a:defRPr sz="3200">
                <a:solidFill>
                  <a:srgbClr val="5F5F5F"/>
                </a:solidFill>
                <a:latin typeface="Calibri" pitchFamily="34" charset="0"/>
              </a:defRPr>
            </a:lvl1pPr>
            <a:lvl2pPr marL="742950" indent="-285750" eaLnBrk="0" hangingPunct="0">
              <a:spcBef>
                <a:spcPts val="800"/>
              </a:spcBef>
              <a:buClr>
                <a:srgbClr val="5F5F5F"/>
              </a:buClr>
              <a:buFont typeface="Arial" charset="0"/>
              <a:buChar char="•"/>
              <a:defRPr sz="1600">
                <a:solidFill>
                  <a:srgbClr val="5F5F5F"/>
                </a:solidFill>
                <a:latin typeface="Calibri" pitchFamily="34" charset="0"/>
              </a:defRPr>
            </a:lvl2pPr>
            <a:lvl3pPr marL="1143000" indent="-228600" eaLnBrk="0" hangingPunct="0">
              <a:spcBef>
                <a:spcPts val="700"/>
              </a:spcBef>
              <a:buClr>
                <a:srgbClr val="5F5F5F"/>
              </a:buClr>
              <a:buFont typeface="Arial" charset="0"/>
              <a:buChar char="•"/>
              <a:defRPr sz="1400">
                <a:solidFill>
                  <a:srgbClr val="5F5F5F"/>
                </a:solidFill>
                <a:latin typeface="Calibri" pitchFamily="34" charset="0"/>
              </a:defRPr>
            </a:lvl3pPr>
            <a:lvl4pPr marL="1600200" indent="-228600" eaLnBrk="0" hangingPunct="0">
              <a:spcBef>
                <a:spcPts val="700"/>
              </a:spcBef>
              <a:buClr>
                <a:srgbClr val="5F5F5F"/>
              </a:buClr>
              <a:buFont typeface="Arial" charset="0"/>
              <a:buChar char="•"/>
              <a:defRPr sz="1200">
                <a:solidFill>
                  <a:srgbClr val="5F5F5F"/>
                </a:solidFill>
                <a:latin typeface="Calibri" pitchFamily="34" charset="0"/>
              </a:defRPr>
            </a:lvl4pPr>
            <a:lvl5pPr marL="2057400" indent="-228600" eaLnBrk="0" hangingPunct="0">
              <a:spcBef>
                <a:spcPts val="700"/>
              </a:spcBef>
              <a:buClr>
                <a:srgbClr val="5F5F5F"/>
              </a:buClr>
              <a:buFont typeface="Arial" charset="0"/>
              <a:buChar char="•"/>
              <a:defRPr sz="1200">
                <a:solidFill>
                  <a:srgbClr val="5F5F5F"/>
                </a:solidFill>
                <a:latin typeface="Calibri" pitchFamily="34" charset="0"/>
              </a:defRPr>
            </a:lvl5pPr>
            <a:lvl6pPr marL="2514600" indent="-228600" eaLnBrk="0" fontAlgn="base" hangingPunct="0">
              <a:spcBef>
                <a:spcPts val="700"/>
              </a:spcBef>
              <a:spcAft>
                <a:spcPct val="0"/>
              </a:spcAft>
              <a:buClr>
                <a:srgbClr val="5F5F5F"/>
              </a:buClr>
              <a:buFont typeface="Arial" charset="0"/>
              <a:buChar char="•"/>
              <a:defRPr sz="1200">
                <a:solidFill>
                  <a:srgbClr val="5F5F5F"/>
                </a:solidFill>
                <a:latin typeface="Calibri" pitchFamily="34" charset="0"/>
              </a:defRPr>
            </a:lvl6pPr>
            <a:lvl7pPr marL="2971800" indent="-228600" eaLnBrk="0" fontAlgn="base" hangingPunct="0">
              <a:spcBef>
                <a:spcPts val="700"/>
              </a:spcBef>
              <a:spcAft>
                <a:spcPct val="0"/>
              </a:spcAft>
              <a:buClr>
                <a:srgbClr val="5F5F5F"/>
              </a:buClr>
              <a:buFont typeface="Arial" charset="0"/>
              <a:buChar char="•"/>
              <a:defRPr sz="1200">
                <a:solidFill>
                  <a:srgbClr val="5F5F5F"/>
                </a:solidFill>
                <a:latin typeface="Calibri" pitchFamily="34" charset="0"/>
              </a:defRPr>
            </a:lvl7pPr>
            <a:lvl8pPr marL="3429000" indent="-228600" eaLnBrk="0" fontAlgn="base" hangingPunct="0">
              <a:spcBef>
                <a:spcPts val="700"/>
              </a:spcBef>
              <a:spcAft>
                <a:spcPct val="0"/>
              </a:spcAft>
              <a:buClr>
                <a:srgbClr val="5F5F5F"/>
              </a:buClr>
              <a:buFont typeface="Arial" charset="0"/>
              <a:buChar char="•"/>
              <a:defRPr sz="1200">
                <a:solidFill>
                  <a:srgbClr val="5F5F5F"/>
                </a:solidFill>
                <a:latin typeface="Calibri" pitchFamily="34" charset="0"/>
              </a:defRPr>
            </a:lvl8pPr>
            <a:lvl9pPr marL="3886200" indent="-228600" eaLnBrk="0" fontAlgn="base" hangingPunct="0">
              <a:spcBef>
                <a:spcPts val="700"/>
              </a:spcBef>
              <a:spcAft>
                <a:spcPct val="0"/>
              </a:spcAft>
              <a:buClr>
                <a:srgbClr val="5F5F5F"/>
              </a:buClr>
              <a:buFont typeface="Arial" charset="0"/>
              <a:buChar char="•"/>
              <a:defRPr sz="1200">
                <a:solidFill>
                  <a:srgbClr val="5F5F5F"/>
                </a:solidFill>
                <a:latin typeface="Calibri" pitchFamily="34" charset="0"/>
              </a:defRPr>
            </a:lvl9pPr>
          </a:lstStyle>
          <a:p>
            <a:pPr eaLnBrk="1" hangingPunct="1">
              <a:spcBef>
                <a:spcPct val="0"/>
              </a:spcBef>
              <a:buClrTx/>
              <a:buFontTx/>
              <a:buNone/>
            </a:pPr>
            <a:endParaRPr lang="en-GB" altLang="en-US" sz="1800" dirty="0">
              <a:solidFill>
                <a:srgbClr val="000000"/>
              </a:solidFill>
            </a:endParaRPr>
          </a:p>
        </p:txBody>
      </p:sp>
      <p:sp>
        <p:nvSpPr>
          <p:cNvPr id="13" name="AutoShape 13"/>
          <p:cNvSpPr>
            <a:spLocks noChangeArrowheads="1"/>
          </p:cNvSpPr>
          <p:nvPr/>
        </p:nvSpPr>
        <p:spPr bwMode="auto">
          <a:xfrm>
            <a:off x="4489698" y="1497868"/>
            <a:ext cx="514350" cy="497818"/>
          </a:xfrm>
          <a:prstGeom prst="downArrow">
            <a:avLst>
              <a:gd name="adj1" fmla="val 50000"/>
              <a:gd name="adj2" fmla="val 25540"/>
            </a:avLst>
          </a:prstGeom>
          <a:solidFill>
            <a:schemeClr val="tx1"/>
          </a:solidFill>
          <a:ln w="9525">
            <a:solidFill>
              <a:srgbClr val="616365"/>
            </a:solidFill>
            <a:miter lim="800000"/>
            <a:headEnd/>
            <a:tailEnd/>
          </a:ln>
        </p:spPr>
        <p:txBody>
          <a:bodyPr vert="eaVert" wrap="none" anchor="ctr"/>
          <a:lstStyle/>
          <a:p>
            <a:pPr algn="ctr" eaLnBrk="0" hangingPunct="0">
              <a:buClr>
                <a:srgbClr val="000000"/>
              </a:buClr>
              <a:buFont typeface="Arial"/>
              <a:buNone/>
              <a:defRPr/>
            </a:pPr>
            <a:r>
              <a:rPr lang="en-GB" dirty="0">
                <a:solidFill>
                  <a:srgbClr val="FFFFFF"/>
                </a:solidFill>
                <a:latin typeface="Avenir Next LT Pro" panose="020B0604020202020204" charset="0"/>
              </a:rPr>
              <a:t>21%</a:t>
            </a:r>
          </a:p>
        </p:txBody>
      </p:sp>
      <p:sp>
        <p:nvSpPr>
          <p:cNvPr id="19" name="Text Box 7"/>
          <p:cNvSpPr txBox="1">
            <a:spLocks noChangeArrowheads="1"/>
          </p:cNvSpPr>
          <p:nvPr/>
        </p:nvSpPr>
        <p:spPr bwMode="auto">
          <a:xfrm>
            <a:off x="193444" y="1116714"/>
            <a:ext cx="1524776"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ts val="800"/>
              </a:spcBef>
              <a:buClr>
                <a:srgbClr val="5F5F5F"/>
              </a:buClr>
              <a:buFont typeface="Arial" charset="0"/>
              <a:buChar char="•"/>
              <a:defRPr sz="3200">
                <a:solidFill>
                  <a:srgbClr val="5F5F5F"/>
                </a:solidFill>
                <a:latin typeface="Calibri" pitchFamily="34" charset="0"/>
              </a:defRPr>
            </a:lvl1pPr>
            <a:lvl2pPr marL="742950" indent="-285750" eaLnBrk="0" hangingPunct="0">
              <a:spcBef>
                <a:spcPts val="800"/>
              </a:spcBef>
              <a:buClr>
                <a:srgbClr val="5F5F5F"/>
              </a:buClr>
              <a:buFont typeface="Arial" charset="0"/>
              <a:buChar char="•"/>
              <a:defRPr sz="1600">
                <a:solidFill>
                  <a:srgbClr val="5F5F5F"/>
                </a:solidFill>
                <a:latin typeface="Calibri" pitchFamily="34" charset="0"/>
              </a:defRPr>
            </a:lvl2pPr>
            <a:lvl3pPr marL="1143000" indent="-228600" eaLnBrk="0" hangingPunct="0">
              <a:spcBef>
                <a:spcPts val="700"/>
              </a:spcBef>
              <a:buClr>
                <a:srgbClr val="5F5F5F"/>
              </a:buClr>
              <a:buFont typeface="Arial" charset="0"/>
              <a:buChar char="•"/>
              <a:defRPr sz="1400">
                <a:solidFill>
                  <a:srgbClr val="5F5F5F"/>
                </a:solidFill>
                <a:latin typeface="Calibri" pitchFamily="34" charset="0"/>
              </a:defRPr>
            </a:lvl3pPr>
            <a:lvl4pPr marL="1600200" indent="-228600" eaLnBrk="0" hangingPunct="0">
              <a:spcBef>
                <a:spcPts val="700"/>
              </a:spcBef>
              <a:buClr>
                <a:srgbClr val="5F5F5F"/>
              </a:buClr>
              <a:buFont typeface="Arial" charset="0"/>
              <a:buChar char="•"/>
              <a:defRPr sz="1200">
                <a:solidFill>
                  <a:srgbClr val="5F5F5F"/>
                </a:solidFill>
                <a:latin typeface="Calibri" pitchFamily="34" charset="0"/>
              </a:defRPr>
            </a:lvl4pPr>
            <a:lvl5pPr marL="2057400" indent="-228600" eaLnBrk="0" hangingPunct="0">
              <a:spcBef>
                <a:spcPts val="700"/>
              </a:spcBef>
              <a:buClr>
                <a:srgbClr val="5F5F5F"/>
              </a:buClr>
              <a:buFont typeface="Arial" charset="0"/>
              <a:buChar char="•"/>
              <a:defRPr sz="1200">
                <a:solidFill>
                  <a:srgbClr val="5F5F5F"/>
                </a:solidFill>
                <a:latin typeface="Calibri" pitchFamily="34" charset="0"/>
              </a:defRPr>
            </a:lvl5pPr>
            <a:lvl6pPr marL="2514600" indent="-228600" eaLnBrk="0" fontAlgn="base" hangingPunct="0">
              <a:spcBef>
                <a:spcPts val="700"/>
              </a:spcBef>
              <a:spcAft>
                <a:spcPct val="0"/>
              </a:spcAft>
              <a:buClr>
                <a:srgbClr val="5F5F5F"/>
              </a:buClr>
              <a:buFont typeface="Arial" charset="0"/>
              <a:buChar char="•"/>
              <a:defRPr sz="1200">
                <a:solidFill>
                  <a:srgbClr val="5F5F5F"/>
                </a:solidFill>
                <a:latin typeface="Calibri" pitchFamily="34" charset="0"/>
              </a:defRPr>
            </a:lvl6pPr>
            <a:lvl7pPr marL="2971800" indent="-228600" eaLnBrk="0" fontAlgn="base" hangingPunct="0">
              <a:spcBef>
                <a:spcPts val="700"/>
              </a:spcBef>
              <a:spcAft>
                <a:spcPct val="0"/>
              </a:spcAft>
              <a:buClr>
                <a:srgbClr val="5F5F5F"/>
              </a:buClr>
              <a:buFont typeface="Arial" charset="0"/>
              <a:buChar char="•"/>
              <a:defRPr sz="1200">
                <a:solidFill>
                  <a:srgbClr val="5F5F5F"/>
                </a:solidFill>
                <a:latin typeface="Calibri" pitchFamily="34" charset="0"/>
              </a:defRPr>
            </a:lvl7pPr>
            <a:lvl8pPr marL="3429000" indent="-228600" eaLnBrk="0" fontAlgn="base" hangingPunct="0">
              <a:spcBef>
                <a:spcPts val="700"/>
              </a:spcBef>
              <a:spcAft>
                <a:spcPct val="0"/>
              </a:spcAft>
              <a:buClr>
                <a:srgbClr val="5F5F5F"/>
              </a:buClr>
              <a:buFont typeface="Arial" charset="0"/>
              <a:buChar char="•"/>
              <a:defRPr sz="1200">
                <a:solidFill>
                  <a:srgbClr val="5F5F5F"/>
                </a:solidFill>
                <a:latin typeface="Calibri" pitchFamily="34" charset="0"/>
              </a:defRPr>
            </a:lvl8pPr>
            <a:lvl9pPr marL="3886200" indent="-228600" eaLnBrk="0" fontAlgn="base" hangingPunct="0">
              <a:spcBef>
                <a:spcPts val="700"/>
              </a:spcBef>
              <a:spcAft>
                <a:spcPct val="0"/>
              </a:spcAft>
              <a:buClr>
                <a:srgbClr val="5F5F5F"/>
              </a:buClr>
              <a:buFont typeface="Arial" charset="0"/>
              <a:buChar char="•"/>
              <a:defRPr sz="1200">
                <a:solidFill>
                  <a:srgbClr val="5F5F5F"/>
                </a:solidFill>
                <a:latin typeface="Calibri" pitchFamily="34" charset="0"/>
              </a:defRPr>
            </a:lvl9pPr>
          </a:lstStyle>
          <a:p>
            <a:pPr>
              <a:spcBef>
                <a:spcPct val="0"/>
              </a:spcBef>
              <a:buClrTx/>
              <a:buFontTx/>
              <a:buNone/>
            </a:pPr>
            <a:r>
              <a:rPr lang="en-GB" altLang="en-US" sz="1100" b="1" dirty="0">
                <a:solidFill>
                  <a:srgbClr val="000000"/>
                </a:solidFill>
                <a:ea typeface="ＭＳ Ｐゴシック" pitchFamily="34" charset="-128"/>
              </a:rPr>
              <a:t>% Exp On Offer: FMCG</a:t>
            </a:r>
          </a:p>
        </p:txBody>
      </p:sp>
      <p:sp>
        <p:nvSpPr>
          <p:cNvPr id="14" name="Text Box 19"/>
          <p:cNvSpPr txBox="1">
            <a:spLocks noChangeArrowheads="1"/>
          </p:cNvSpPr>
          <p:nvPr/>
        </p:nvSpPr>
        <p:spPr bwMode="auto">
          <a:xfrm>
            <a:off x="553852" y="4373919"/>
            <a:ext cx="659155" cy="338554"/>
          </a:xfrm>
          <a:prstGeom prst="rect">
            <a:avLst/>
          </a:prstGeom>
          <a:solidFill>
            <a:schemeClr val="tx1">
              <a:lumMod val="75000"/>
              <a:lumOff val="25000"/>
            </a:schemeClr>
          </a:solidFill>
          <a:ln w="9525">
            <a:noFill/>
            <a:miter lim="800000"/>
            <a:headEnd/>
            <a:tailEnd/>
          </a:ln>
        </p:spPr>
        <p:txBody>
          <a:bodyPr wrap="none">
            <a:spAutoFit/>
          </a:bodyPr>
          <a:lstStyle/>
          <a:p>
            <a:pPr eaLnBrk="0" hangingPunct="0">
              <a:buClr>
                <a:srgbClr val="000000"/>
              </a:buClr>
              <a:buFont typeface="Arial"/>
              <a:buNone/>
              <a:defRPr/>
            </a:pPr>
            <a:r>
              <a:rPr lang="en-GB" sz="1600" dirty="0">
                <a:solidFill>
                  <a:srgbClr val="FFFFFF"/>
                </a:solidFill>
                <a:latin typeface="Avenir Next LT Pro" panose="020B0604020202020204" charset="0"/>
                <a:ea typeface="Arial Unicode MS" pitchFamily="34" charset="-128"/>
                <a:cs typeface="Calibri" pitchFamily="34" charset="0"/>
              </a:rPr>
              <a:t>2020</a:t>
            </a:r>
          </a:p>
        </p:txBody>
      </p:sp>
      <p:sp>
        <p:nvSpPr>
          <p:cNvPr id="21" name="Text Box 19"/>
          <p:cNvSpPr txBox="1">
            <a:spLocks noChangeArrowheads="1"/>
          </p:cNvSpPr>
          <p:nvPr/>
        </p:nvSpPr>
        <p:spPr bwMode="auto">
          <a:xfrm>
            <a:off x="4321573" y="4340900"/>
            <a:ext cx="659155" cy="338554"/>
          </a:xfrm>
          <a:prstGeom prst="rect">
            <a:avLst/>
          </a:prstGeom>
          <a:solidFill>
            <a:schemeClr val="tx1">
              <a:lumMod val="75000"/>
              <a:lumOff val="25000"/>
            </a:schemeClr>
          </a:solidFill>
          <a:ln w="9525">
            <a:noFill/>
            <a:miter lim="800000"/>
            <a:headEnd/>
            <a:tailEnd/>
          </a:ln>
        </p:spPr>
        <p:txBody>
          <a:bodyPr wrap="none">
            <a:spAutoFit/>
          </a:bodyPr>
          <a:lstStyle/>
          <a:p>
            <a:pPr eaLnBrk="0" hangingPunct="0">
              <a:buClr>
                <a:srgbClr val="000000"/>
              </a:buClr>
              <a:buFont typeface="Arial"/>
              <a:buNone/>
              <a:defRPr/>
            </a:pPr>
            <a:r>
              <a:rPr lang="en-GB" sz="1600" dirty="0">
                <a:solidFill>
                  <a:srgbClr val="FFFFFF"/>
                </a:solidFill>
                <a:latin typeface="Avenir Next LT Pro" panose="020B0604020202020204" charset="0"/>
                <a:ea typeface="Arial Unicode MS" pitchFamily="34" charset="-128"/>
                <a:cs typeface="Calibri" pitchFamily="34" charset="0"/>
              </a:rPr>
              <a:t>2021</a:t>
            </a:r>
          </a:p>
        </p:txBody>
      </p:sp>
      <p:sp>
        <p:nvSpPr>
          <p:cNvPr id="15" name="Oval 9"/>
          <p:cNvSpPr>
            <a:spLocks noChangeArrowheads="1"/>
          </p:cNvSpPr>
          <p:nvPr/>
        </p:nvSpPr>
        <p:spPr bwMode="auto">
          <a:xfrm>
            <a:off x="8343528" y="2067694"/>
            <a:ext cx="188912" cy="519351"/>
          </a:xfrm>
          <a:prstGeom prst="ellipse">
            <a:avLst/>
          </a:prstGeom>
          <a:noFill/>
          <a:ln w="19050" algn="ctr">
            <a:solidFill>
              <a:schemeClr val="tx1"/>
            </a:solidFill>
            <a:round/>
            <a:headEnd/>
            <a:tailEnd/>
          </a:ln>
          <a:effectLst/>
          <a:extLst>
            <a:ext uri="{909E8E84-426E-40DD-AFC4-6F175D3DCCD1}">
              <a14:hiddenFill xmlns:a14="http://schemas.microsoft.com/office/drawing/2010/main">
                <a:solidFill>
                  <a:srgbClr val="FFFFFF"/>
                </a:solidFill>
              </a14:hiddenFill>
            </a:ext>
          </a:extLst>
        </p:spPr>
        <p:txBody>
          <a:bodyPr anchor="ctr">
            <a:spAutoFit/>
          </a:bodyPr>
          <a:lstStyle>
            <a:lvl1pPr eaLnBrk="0" hangingPunct="0">
              <a:spcBef>
                <a:spcPts val="800"/>
              </a:spcBef>
              <a:buClr>
                <a:srgbClr val="5F5F5F"/>
              </a:buClr>
              <a:buFont typeface="Arial" charset="0"/>
              <a:buChar char="•"/>
              <a:defRPr sz="3200">
                <a:solidFill>
                  <a:srgbClr val="5F5F5F"/>
                </a:solidFill>
                <a:latin typeface="Calibri" pitchFamily="34" charset="0"/>
              </a:defRPr>
            </a:lvl1pPr>
            <a:lvl2pPr marL="742950" indent="-285750" eaLnBrk="0" hangingPunct="0">
              <a:spcBef>
                <a:spcPts val="800"/>
              </a:spcBef>
              <a:buClr>
                <a:srgbClr val="5F5F5F"/>
              </a:buClr>
              <a:buFont typeface="Arial" charset="0"/>
              <a:buChar char="•"/>
              <a:defRPr sz="1600">
                <a:solidFill>
                  <a:srgbClr val="5F5F5F"/>
                </a:solidFill>
                <a:latin typeface="Calibri" pitchFamily="34" charset="0"/>
              </a:defRPr>
            </a:lvl2pPr>
            <a:lvl3pPr marL="1143000" indent="-228600" eaLnBrk="0" hangingPunct="0">
              <a:spcBef>
                <a:spcPts val="700"/>
              </a:spcBef>
              <a:buClr>
                <a:srgbClr val="5F5F5F"/>
              </a:buClr>
              <a:buFont typeface="Arial" charset="0"/>
              <a:buChar char="•"/>
              <a:defRPr sz="1400">
                <a:solidFill>
                  <a:srgbClr val="5F5F5F"/>
                </a:solidFill>
                <a:latin typeface="Calibri" pitchFamily="34" charset="0"/>
              </a:defRPr>
            </a:lvl3pPr>
            <a:lvl4pPr marL="1600200" indent="-228600" eaLnBrk="0" hangingPunct="0">
              <a:spcBef>
                <a:spcPts val="700"/>
              </a:spcBef>
              <a:buClr>
                <a:srgbClr val="5F5F5F"/>
              </a:buClr>
              <a:buFont typeface="Arial" charset="0"/>
              <a:buChar char="•"/>
              <a:defRPr sz="1200">
                <a:solidFill>
                  <a:srgbClr val="5F5F5F"/>
                </a:solidFill>
                <a:latin typeface="Calibri" pitchFamily="34" charset="0"/>
              </a:defRPr>
            </a:lvl4pPr>
            <a:lvl5pPr marL="2057400" indent="-228600" eaLnBrk="0" hangingPunct="0">
              <a:spcBef>
                <a:spcPts val="700"/>
              </a:spcBef>
              <a:buClr>
                <a:srgbClr val="5F5F5F"/>
              </a:buClr>
              <a:buFont typeface="Arial" charset="0"/>
              <a:buChar char="•"/>
              <a:defRPr sz="1200">
                <a:solidFill>
                  <a:srgbClr val="5F5F5F"/>
                </a:solidFill>
                <a:latin typeface="Calibri" pitchFamily="34" charset="0"/>
              </a:defRPr>
            </a:lvl5pPr>
            <a:lvl6pPr marL="2514600" indent="-228600" eaLnBrk="0" fontAlgn="base" hangingPunct="0">
              <a:spcBef>
                <a:spcPts val="700"/>
              </a:spcBef>
              <a:spcAft>
                <a:spcPct val="0"/>
              </a:spcAft>
              <a:buClr>
                <a:srgbClr val="5F5F5F"/>
              </a:buClr>
              <a:buFont typeface="Arial" charset="0"/>
              <a:buChar char="•"/>
              <a:defRPr sz="1200">
                <a:solidFill>
                  <a:srgbClr val="5F5F5F"/>
                </a:solidFill>
                <a:latin typeface="Calibri" pitchFamily="34" charset="0"/>
              </a:defRPr>
            </a:lvl6pPr>
            <a:lvl7pPr marL="2971800" indent="-228600" eaLnBrk="0" fontAlgn="base" hangingPunct="0">
              <a:spcBef>
                <a:spcPts val="700"/>
              </a:spcBef>
              <a:spcAft>
                <a:spcPct val="0"/>
              </a:spcAft>
              <a:buClr>
                <a:srgbClr val="5F5F5F"/>
              </a:buClr>
              <a:buFont typeface="Arial" charset="0"/>
              <a:buChar char="•"/>
              <a:defRPr sz="1200">
                <a:solidFill>
                  <a:srgbClr val="5F5F5F"/>
                </a:solidFill>
                <a:latin typeface="Calibri" pitchFamily="34" charset="0"/>
              </a:defRPr>
            </a:lvl7pPr>
            <a:lvl8pPr marL="3429000" indent="-228600" eaLnBrk="0" fontAlgn="base" hangingPunct="0">
              <a:spcBef>
                <a:spcPts val="700"/>
              </a:spcBef>
              <a:spcAft>
                <a:spcPct val="0"/>
              </a:spcAft>
              <a:buClr>
                <a:srgbClr val="5F5F5F"/>
              </a:buClr>
              <a:buFont typeface="Arial" charset="0"/>
              <a:buChar char="•"/>
              <a:defRPr sz="1200">
                <a:solidFill>
                  <a:srgbClr val="5F5F5F"/>
                </a:solidFill>
                <a:latin typeface="Calibri" pitchFamily="34" charset="0"/>
              </a:defRPr>
            </a:lvl8pPr>
            <a:lvl9pPr marL="3886200" indent="-228600" eaLnBrk="0" fontAlgn="base" hangingPunct="0">
              <a:spcBef>
                <a:spcPts val="700"/>
              </a:spcBef>
              <a:spcAft>
                <a:spcPct val="0"/>
              </a:spcAft>
              <a:buClr>
                <a:srgbClr val="5F5F5F"/>
              </a:buClr>
              <a:buFont typeface="Arial" charset="0"/>
              <a:buChar char="•"/>
              <a:defRPr sz="1200">
                <a:solidFill>
                  <a:srgbClr val="5F5F5F"/>
                </a:solidFill>
                <a:latin typeface="Calibri" pitchFamily="34" charset="0"/>
              </a:defRPr>
            </a:lvl9pPr>
          </a:lstStyle>
          <a:p>
            <a:pPr eaLnBrk="1" hangingPunct="1">
              <a:spcBef>
                <a:spcPct val="0"/>
              </a:spcBef>
              <a:buClrTx/>
              <a:buFontTx/>
              <a:buNone/>
            </a:pPr>
            <a:endParaRPr lang="en-GB" altLang="en-US" sz="1800" dirty="0">
              <a:solidFill>
                <a:srgbClr val="000000"/>
              </a:solidFill>
            </a:endParaRPr>
          </a:p>
        </p:txBody>
      </p:sp>
      <p:sp>
        <p:nvSpPr>
          <p:cNvPr id="16" name="Text Box 19">
            <a:extLst>
              <a:ext uri="{FF2B5EF4-FFF2-40B4-BE49-F238E27FC236}">
                <a16:creationId xmlns:a16="http://schemas.microsoft.com/office/drawing/2014/main" id="{DE92A392-40E9-4162-9000-6B5BED9296DA}"/>
              </a:ext>
            </a:extLst>
          </p:cNvPr>
          <p:cNvSpPr txBox="1">
            <a:spLocks noChangeArrowheads="1"/>
          </p:cNvSpPr>
          <p:nvPr/>
        </p:nvSpPr>
        <p:spPr bwMode="auto">
          <a:xfrm>
            <a:off x="7942573" y="4340900"/>
            <a:ext cx="659155" cy="338554"/>
          </a:xfrm>
          <a:prstGeom prst="rect">
            <a:avLst/>
          </a:prstGeom>
          <a:solidFill>
            <a:schemeClr val="tx1">
              <a:lumMod val="75000"/>
              <a:lumOff val="25000"/>
            </a:schemeClr>
          </a:solidFill>
          <a:ln w="9525">
            <a:noFill/>
            <a:miter lim="800000"/>
            <a:headEnd/>
            <a:tailEnd/>
          </a:ln>
        </p:spPr>
        <p:txBody>
          <a:bodyPr wrap="none">
            <a:spAutoFit/>
          </a:bodyPr>
          <a:lstStyle/>
          <a:p>
            <a:pPr eaLnBrk="0" hangingPunct="0">
              <a:buClr>
                <a:srgbClr val="000000"/>
              </a:buClr>
              <a:buFont typeface="Arial"/>
              <a:buNone/>
              <a:defRPr/>
            </a:pPr>
            <a:r>
              <a:rPr lang="en-GB" sz="1600" dirty="0">
                <a:solidFill>
                  <a:srgbClr val="FFFFFF"/>
                </a:solidFill>
                <a:latin typeface="Avenir Next LT Pro" panose="020B0604020202020204" charset="0"/>
                <a:ea typeface="Arial Unicode MS" pitchFamily="34" charset="-128"/>
                <a:cs typeface="Calibri" pitchFamily="34" charset="0"/>
              </a:rPr>
              <a:t>2022</a:t>
            </a:r>
          </a:p>
        </p:txBody>
      </p:sp>
    </p:spTree>
    <p:extLst>
      <p:ext uri="{BB962C8B-B14F-4D97-AF65-F5344CB8AC3E}">
        <p14:creationId xmlns:p14="http://schemas.microsoft.com/office/powerpoint/2010/main" val="366990153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1291"/>
        <p:cNvGrpSpPr/>
        <p:nvPr/>
      </p:nvGrpSpPr>
      <p:grpSpPr>
        <a:xfrm>
          <a:off x="0" y="0"/>
          <a:ext cx="0" cy="0"/>
          <a:chOff x="0" y="0"/>
          <a:chExt cx="0" cy="0"/>
        </a:xfrm>
      </p:grpSpPr>
      <p:sp>
        <p:nvSpPr>
          <p:cNvPr id="1292" name="Google Shape;1292;p93"/>
          <p:cNvSpPr txBox="1">
            <a:spLocks noGrp="1"/>
          </p:cNvSpPr>
          <p:nvPr>
            <p:ph type="title"/>
          </p:nvPr>
        </p:nvSpPr>
        <p:spPr>
          <a:xfrm>
            <a:off x="415762" y="206455"/>
            <a:ext cx="8676357" cy="283912"/>
          </a:xfrm>
        </p:spPr>
        <p:txBody>
          <a:bodyPr spcFirstLastPara="1" wrap="square" lIns="0" tIns="91425" rIns="0" bIns="91425" anchor="t" anchorCtr="0">
            <a:noAutofit/>
          </a:bodyPr>
          <a:lstStyle/>
          <a:p>
            <a:pPr lvl="0"/>
            <a:r>
              <a:rPr lang="en-PH" sz="1700" dirty="0">
                <a:latin typeface="Montserrat" panose="00000500000000000000" pitchFamily="2" charset="0"/>
              </a:rPr>
              <a:t>Overall offer spend is on a par with last year, the proportion of spend edged upwards at Tesco and Iceland and fell at Lidl amid more on price focus</a:t>
            </a:r>
            <a:endParaRPr lang="en-PH" sz="1700" dirty="0">
              <a:solidFill>
                <a:schemeClr val="accent1"/>
              </a:solidFill>
              <a:latin typeface="Montserrat" panose="00000500000000000000" pitchFamily="2" charset="0"/>
            </a:endParaRPr>
          </a:p>
        </p:txBody>
      </p:sp>
      <p:graphicFrame>
        <p:nvGraphicFramePr>
          <p:cNvPr id="1293" name="Google Shape;1293;p93"/>
          <p:cNvGraphicFramePr/>
          <p:nvPr>
            <p:extLst>
              <p:ext uri="{D42A27DB-BD31-4B8C-83A1-F6EECF244321}">
                <p14:modId xmlns:p14="http://schemas.microsoft.com/office/powerpoint/2010/main" val="3474709006"/>
              </p:ext>
            </p:extLst>
          </p:nvPr>
        </p:nvGraphicFramePr>
        <p:xfrm>
          <a:off x="3807620" y="927733"/>
          <a:ext cx="5205751" cy="4083960"/>
        </p:xfrm>
        <a:graphic>
          <a:graphicData uri="http://schemas.openxmlformats.org/drawingml/2006/table">
            <a:tbl>
              <a:tblPr>
                <a:noFill/>
                <a:tableStyleId>{0DBE4ED3-A11A-413B-A309-AE78DBB60736}</a:tableStyleId>
              </a:tblPr>
              <a:tblGrid>
                <a:gridCol w="1039631">
                  <a:extLst>
                    <a:ext uri="{9D8B030D-6E8A-4147-A177-3AD203B41FA5}">
                      <a16:colId xmlns:a16="http://schemas.microsoft.com/office/drawing/2014/main" val="20000"/>
                    </a:ext>
                  </a:extLst>
                </a:gridCol>
                <a:gridCol w="2359092">
                  <a:extLst>
                    <a:ext uri="{9D8B030D-6E8A-4147-A177-3AD203B41FA5}">
                      <a16:colId xmlns:a16="http://schemas.microsoft.com/office/drawing/2014/main" val="20001"/>
                    </a:ext>
                  </a:extLst>
                </a:gridCol>
                <a:gridCol w="1807028">
                  <a:extLst>
                    <a:ext uri="{9D8B030D-6E8A-4147-A177-3AD203B41FA5}">
                      <a16:colId xmlns:a16="http://schemas.microsoft.com/office/drawing/2014/main" val="20002"/>
                    </a:ext>
                  </a:extLst>
                </a:gridCol>
              </a:tblGrid>
              <a:tr h="0">
                <a:tc>
                  <a:txBody>
                    <a:bodyPr/>
                    <a:lstStyle/>
                    <a:p>
                      <a:pPr marL="0" lvl="0" indent="0" algn="l" rtl="0">
                        <a:spcBef>
                          <a:spcPts val="0"/>
                        </a:spcBef>
                        <a:spcAft>
                          <a:spcPts val="0"/>
                        </a:spcAft>
                        <a:buNone/>
                      </a:pPr>
                      <a:endParaRPr sz="1400" dirty="0">
                        <a:solidFill>
                          <a:srgbClr val="FFFFFF"/>
                        </a:solidFill>
                        <a:latin typeface="Montserrat" panose="00000500000000000000" pitchFamily="2" charset="0"/>
                        <a:ea typeface="Montserrat"/>
                        <a:cs typeface="Montserrat"/>
                        <a:sym typeface="Montserrat"/>
                      </a:endParaRPr>
                    </a:p>
                  </a:txBody>
                  <a:tcPr marL="91425" marR="91425" marT="91425" marB="91425">
                    <a:lnL w="9525" cap="flat" cmpd="sng">
                      <a:solidFill>
                        <a:srgbClr val="9E9E9E">
                          <a:alpha val="0"/>
                        </a:srgbClr>
                      </a:solidFill>
                      <a:prstDash val="solid"/>
                      <a:round/>
                      <a:headEnd type="none" w="sm" len="sm"/>
                      <a:tailEnd type="none" w="sm" len="sm"/>
                    </a:lnL>
                    <a:lnR w="19050" cap="flat" cmpd="sng">
                      <a:solidFill>
                        <a:schemeClr val="accent1"/>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9E9E9E">
                          <a:alpha val="0"/>
                        </a:srgbClr>
                      </a:solidFill>
                      <a:prstDash val="solid"/>
                      <a:round/>
                      <a:headEnd type="none" w="sm" len="sm"/>
                      <a:tailEnd type="none" w="sm" len="sm"/>
                    </a:lnB>
                  </a:tcPr>
                </a:tc>
                <a:tc>
                  <a:txBody>
                    <a:bodyPr/>
                    <a:lstStyle/>
                    <a:p>
                      <a:pPr marL="0" lvl="0" indent="0" algn="l" rtl="0">
                        <a:spcBef>
                          <a:spcPts val="0"/>
                        </a:spcBef>
                        <a:spcAft>
                          <a:spcPts val="0"/>
                        </a:spcAft>
                        <a:buNone/>
                      </a:pPr>
                      <a:r>
                        <a:rPr lang="en" sz="1100" b="1" dirty="0">
                          <a:solidFill>
                            <a:srgbClr val="FFFFFF"/>
                          </a:solidFill>
                          <a:latin typeface="Montserrat" panose="00000500000000000000" pitchFamily="2" charset="0"/>
                          <a:ea typeface="Montserrat"/>
                          <a:cs typeface="Montserrat"/>
                          <a:sym typeface="Montserrat"/>
                        </a:rPr>
                        <a:t>%Value</a:t>
                      </a:r>
                      <a:r>
                        <a:rPr lang="en" sz="1100" b="1" baseline="0" dirty="0">
                          <a:solidFill>
                            <a:srgbClr val="FFFFFF"/>
                          </a:solidFill>
                          <a:latin typeface="Montserrat" panose="00000500000000000000" pitchFamily="2" charset="0"/>
                          <a:ea typeface="Montserrat"/>
                          <a:cs typeface="Montserrat"/>
                          <a:sym typeface="Montserrat"/>
                        </a:rPr>
                        <a:t> sales bought on offer</a:t>
                      </a:r>
                      <a:endParaRPr sz="1100" b="1" dirty="0">
                        <a:solidFill>
                          <a:srgbClr val="FFFFFF"/>
                        </a:solidFill>
                        <a:latin typeface="Montserrat" panose="00000500000000000000" pitchFamily="2" charset="0"/>
                        <a:ea typeface="Montserrat"/>
                        <a:cs typeface="Montserrat"/>
                        <a:sym typeface="Montserrat"/>
                      </a:endParaRPr>
                    </a:p>
                  </a:txBody>
                  <a:tcPr marL="91425" marR="91425" marT="91425" marB="91425">
                    <a:lnL w="19050" cap="flat" cmpd="sng">
                      <a:solidFill>
                        <a:schemeClr val="accent1"/>
                      </a:solidFill>
                      <a:prstDash val="solid"/>
                      <a:round/>
                      <a:headEnd type="none" w="sm" len="sm"/>
                      <a:tailEnd type="none" w="sm" len="sm"/>
                    </a:lnL>
                    <a:lnR w="19050" cap="flat" cmpd="sng">
                      <a:solidFill>
                        <a:schemeClr val="accent1"/>
                      </a:solidFill>
                      <a:prstDash val="solid"/>
                      <a:round/>
                      <a:headEnd type="none" w="sm" len="sm"/>
                      <a:tailEnd type="none" w="sm" len="sm"/>
                    </a:lnR>
                    <a:lnT w="19050" cap="flat" cmpd="sng">
                      <a:solidFill>
                        <a:schemeClr val="accent1"/>
                      </a:solidFill>
                      <a:prstDash val="solid"/>
                      <a:round/>
                      <a:headEnd type="none" w="sm" len="sm"/>
                      <a:tailEnd type="none" w="sm" len="sm"/>
                    </a:lnT>
                    <a:lnB w="9525" cap="flat" cmpd="sng">
                      <a:solidFill>
                        <a:srgbClr val="9E9E9E">
                          <a:alpha val="0"/>
                        </a:srgbClr>
                      </a:solidFill>
                      <a:prstDash val="solid"/>
                      <a:round/>
                      <a:headEnd type="none" w="sm" len="sm"/>
                      <a:tailEnd type="none" w="sm" len="sm"/>
                    </a:lnB>
                  </a:tcPr>
                </a:tc>
                <a:tc>
                  <a:txBody>
                    <a:bodyPr/>
                    <a:lstStyle/>
                    <a:p>
                      <a:pPr marL="0" lvl="0" indent="0" algn="l" rtl="0">
                        <a:spcBef>
                          <a:spcPts val="0"/>
                        </a:spcBef>
                        <a:spcAft>
                          <a:spcPts val="0"/>
                        </a:spcAft>
                        <a:buNone/>
                      </a:pPr>
                      <a:r>
                        <a:rPr lang="en" sz="1100" b="1" dirty="0">
                          <a:solidFill>
                            <a:srgbClr val="FFFFFF"/>
                          </a:solidFill>
                          <a:latin typeface="Montserrat" panose="00000500000000000000" pitchFamily="2" charset="0"/>
                          <a:ea typeface="Montserrat"/>
                          <a:cs typeface="Montserrat"/>
                          <a:sym typeface="Montserrat"/>
                        </a:rPr>
                        <a:t>+/- %</a:t>
                      </a:r>
                      <a:r>
                        <a:rPr lang="en" sz="1100" b="1" baseline="0" dirty="0">
                          <a:solidFill>
                            <a:srgbClr val="FFFFFF"/>
                          </a:solidFill>
                          <a:latin typeface="Montserrat" panose="00000500000000000000" pitchFamily="2" charset="0"/>
                          <a:ea typeface="Montserrat"/>
                          <a:cs typeface="Montserrat"/>
                          <a:sym typeface="Montserrat"/>
                        </a:rPr>
                        <a:t> pts vs last year</a:t>
                      </a:r>
                      <a:endParaRPr sz="1100" b="1" dirty="0">
                        <a:solidFill>
                          <a:srgbClr val="FFFFFF"/>
                        </a:solidFill>
                        <a:latin typeface="Montserrat" panose="00000500000000000000" pitchFamily="2" charset="0"/>
                        <a:ea typeface="Montserrat"/>
                        <a:cs typeface="Montserrat"/>
                        <a:sym typeface="Montserrat"/>
                      </a:endParaRPr>
                    </a:p>
                  </a:txBody>
                  <a:tcPr marL="91425" marR="91425" marT="91425" marB="91425">
                    <a:lnL w="19050" cap="flat" cmpd="sng">
                      <a:solidFill>
                        <a:schemeClr val="accent1"/>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9E9E9E">
                          <a:alpha val="0"/>
                        </a:srgbClr>
                      </a:solidFill>
                      <a:prstDash val="solid"/>
                      <a:round/>
                      <a:headEnd type="none" w="sm" len="sm"/>
                      <a:tailEnd type="none" w="sm" len="sm"/>
                    </a:lnB>
                  </a:tcPr>
                </a:tc>
                <a:extLst>
                  <a:ext uri="{0D108BD9-81ED-4DB2-BD59-A6C34878D82A}">
                    <a16:rowId xmlns:a16="http://schemas.microsoft.com/office/drawing/2014/main" val="10000"/>
                  </a:ext>
                </a:extLst>
              </a:tr>
              <a:tr h="322113">
                <a:tc>
                  <a:txBody>
                    <a:bodyPr/>
                    <a:lstStyle/>
                    <a:p>
                      <a:pPr marL="0" lvl="0" indent="0" algn="l" rtl="0">
                        <a:spcBef>
                          <a:spcPts val="0"/>
                        </a:spcBef>
                        <a:spcAft>
                          <a:spcPts val="0"/>
                        </a:spcAft>
                        <a:buNone/>
                      </a:pPr>
                      <a:r>
                        <a:rPr lang="en" sz="1000" b="1" dirty="0">
                          <a:solidFill>
                            <a:srgbClr val="FFFFFF"/>
                          </a:solidFill>
                          <a:latin typeface="Montserrat" panose="00000500000000000000" pitchFamily="2" charset="0"/>
                          <a:ea typeface="Montserrat"/>
                          <a:cs typeface="Montserrat"/>
                          <a:sym typeface="Montserrat"/>
                        </a:rPr>
                        <a:t>Waitrose</a:t>
                      </a:r>
                      <a:endParaRPr sz="1000" b="1" dirty="0">
                        <a:solidFill>
                          <a:srgbClr val="FFFFFF"/>
                        </a:solidFill>
                        <a:latin typeface="Montserrat" panose="00000500000000000000" pitchFamily="2" charset="0"/>
                        <a:ea typeface="Montserrat"/>
                        <a:cs typeface="Montserrat"/>
                        <a:sym typeface="Montserrat"/>
                      </a:endParaRPr>
                    </a:p>
                  </a:txBody>
                  <a:tcPr marL="91425" marR="91425" marT="91425" marB="91425">
                    <a:lnL w="9525" cap="flat" cmpd="sng">
                      <a:solidFill>
                        <a:srgbClr val="9E9E9E">
                          <a:alpha val="0"/>
                        </a:srgbClr>
                      </a:solidFill>
                      <a:prstDash val="solid"/>
                      <a:round/>
                      <a:headEnd type="none" w="sm" len="sm"/>
                      <a:tailEnd type="none" w="sm" len="sm"/>
                    </a:lnL>
                    <a:lnR w="19050" cap="flat" cmpd="sng">
                      <a:solidFill>
                        <a:schemeClr val="accent1"/>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9E9E9E">
                          <a:alpha val="0"/>
                        </a:srgbClr>
                      </a:solidFill>
                      <a:prstDash val="solid"/>
                      <a:round/>
                      <a:headEnd type="none" w="sm" len="sm"/>
                      <a:tailEnd type="none" w="sm" len="sm"/>
                    </a:lnB>
                    <a:solidFill>
                      <a:schemeClr val="accent4"/>
                    </a:solidFill>
                  </a:tcPr>
                </a:tc>
                <a:tc>
                  <a:txBody>
                    <a:bodyPr/>
                    <a:lstStyle/>
                    <a:p>
                      <a:pPr marL="365760" lvl="0" indent="-292100" algn="l" rtl="0">
                        <a:spcBef>
                          <a:spcPts val="0"/>
                        </a:spcBef>
                        <a:spcAft>
                          <a:spcPts val="0"/>
                        </a:spcAft>
                        <a:buClr>
                          <a:srgbClr val="FFFFFF"/>
                        </a:buClr>
                        <a:buSzPts val="1000"/>
                        <a:buFont typeface="Montserrat Light"/>
                        <a:buChar char="■"/>
                      </a:pPr>
                      <a:r>
                        <a:rPr lang="en" sz="1000" b="0" dirty="0">
                          <a:solidFill>
                            <a:srgbClr val="FFFFFF"/>
                          </a:solidFill>
                          <a:latin typeface="Montserrat" panose="00000500000000000000" pitchFamily="2" charset="0"/>
                          <a:ea typeface="Montserrat Light"/>
                          <a:cs typeface="Montserrat Light"/>
                          <a:sym typeface="Montserrat Light"/>
                        </a:rPr>
                        <a:t>34%</a:t>
                      </a:r>
                      <a:endParaRPr sz="1000" b="0" dirty="0">
                        <a:solidFill>
                          <a:srgbClr val="FFFFFF"/>
                        </a:solidFill>
                        <a:latin typeface="Montserrat" panose="00000500000000000000" pitchFamily="2" charset="0"/>
                        <a:ea typeface="Montserrat"/>
                        <a:cs typeface="Montserrat"/>
                        <a:sym typeface="Montserrat"/>
                      </a:endParaRPr>
                    </a:p>
                  </a:txBody>
                  <a:tcPr marL="91425" marR="91425" marT="91425" marB="91425">
                    <a:lnL w="19050" cap="flat" cmpd="sng">
                      <a:solidFill>
                        <a:schemeClr val="accent1"/>
                      </a:solidFill>
                      <a:prstDash val="solid"/>
                      <a:round/>
                      <a:headEnd type="none" w="sm" len="sm"/>
                      <a:tailEnd type="none" w="sm" len="sm"/>
                    </a:lnL>
                    <a:lnR w="19050" cap="flat" cmpd="sng">
                      <a:solidFill>
                        <a:schemeClr val="accent1"/>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9E9E9E">
                          <a:alpha val="0"/>
                        </a:srgbClr>
                      </a:solidFill>
                      <a:prstDash val="solid"/>
                      <a:round/>
                      <a:headEnd type="none" w="sm" len="sm"/>
                      <a:tailEnd type="none" w="sm" len="sm"/>
                    </a:lnB>
                    <a:solidFill>
                      <a:schemeClr val="accent4"/>
                    </a:solidFill>
                  </a:tcPr>
                </a:tc>
                <a:tc>
                  <a:txBody>
                    <a:bodyPr/>
                    <a:lstStyle/>
                    <a:p>
                      <a:pPr marL="365760" lvl="0" indent="-292100" algn="l" rtl="0">
                        <a:spcBef>
                          <a:spcPts val="0"/>
                        </a:spcBef>
                        <a:spcAft>
                          <a:spcPts val="0"/>
                        </a:spcAft>
                        <a:buClr>
                          <a:srgbClr val="FFFFFF"/>
                        </a:buClr>
                        <a:buSzPts val="1000"/>
                        <a:buFont typeface="Montserrat Light"/>
                        <a:buChar char="■"/>
                      </a:pPr>
                      <a:r>
                        <a:rPr lang="en" sz="1000" b="0" dirty="0">
                          <a:solidFill>
                            <a:schemeClr val="bg1"/>
                          </a:solidFill>
                          <a:latin typeface="Montserrat" panose="00000500000000000000" pitchFamily="2" charset="0"/>
                          <a:ea typeface="Montserrat Light"/>
                          <a:cs typeface="Montserrat Light"/>
                          <a:sym typeface="Montserrat Light"/>
                        </a:rPr>
                        <a:t>-1%</a:t>
                      </a:r>
                      <a:endParaRPr sz="1000" b="0" dirty="0">
                        <a:solidFill>
                          <a:schemeClr val="bg1"/>
                        </a:solidFill>
                        <a:latin typeface="Montserrat" panose="00000500000000000000" pitchFamily="2" charset="0"/>
                        <a:ea typeface="Montserrat"/>
                        <a:cs typeface="Montserrat"/>
                        <a:sym typeface="Montserrat"/>
                      </a:endParaRPr>
                    </a:p>
                  </a:txBody>
                  <a:tcPr marL="91425" marR="91425" marT="91425" marB="91425">
                    <a:lnL w="19050" cap="flat" cmpd="sng">
                      <a:solidFill>
                        <a:schemeClr val="accent1"/>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9E9E9E">
                          <a:alpha val="0"/>
                        </a:srgbClr>
                      </a:solidFill>
                      <a:prstDash val="solid"/>
                      <a:round/>
                      <a:headEnd type="none" w="sm" len="sm"/>
                      <a:tailEnd type="none" w="sm" len="sm"/>
                    </a:lnB>
                    <a:solidFill>
                      <a:schemeClr val="accent4"/>
                    </a:solidFill>
                  </a:tcPr>
                </a:tc>
                <a:extLst>
                  <a:ext uri="{0D108BD9-81ED-4DB2-BD59-A6C34878D82A}">
                    <a16:rowId xmlns:a16="http://schemas.microsoft.com/office/drawing/2014/main" val="10001"/>
                  </a:ext>
                </a:extLst>
              </a:tr>
              <a:tr h="322113">
                <a:tc>
                  <a:txBody>
                    <a:bodyPr/>
                    <a:lstStyle/>
                    <a:p>
                      <a:pPr marL="0" lvl="0" indent="0" algn="l" rtl="0">
                        <a:spcBef>
                          <a:spcPts val="0"/>
                        </a:spcBef>
                        <a:spcAft>
                          <a:spcPts val="0"/>
                        </a:spcAft>
                        <a:buNone/>
                      </a:pPr>
                      <a:r>
                        <a:rPr lang="en" sz="1000" b="1" dirty="0">
                          <a:solidFill>
                            <a:srgbClr val="FFFFFF"/>
                          </a:solidFill>
                          <a:latin typeface="Montserrat" panose="00000500000000000000" pitchFamily="2" charset="0"/>
                          <a:ea typeface="Montserrat"/>
                          <a:cs typeface="Montserrat"/>
                          <a:sym typeface="Montserrat"/>
                        </a:rPr>
                        <a:t>Ocado</a:t>
                      </a:r>
                      <a:endParaRPr sz="1000" b="1" dirty="0">
                        <a:solidFill>
                          <a:srgbClr val="FFFFFF"/>
                        </a:solidFill>
                        <a:latin typeface="Montserrat" panose="00000500000000000000" pitchFamily="2" charset="0"/>
                        <a:ea typeface="Montserrat"/>
                        <a:cs typeface="Montserrat"/>
                        <a:sym typeface="Montserrat"/>
                      </a:endParaRPr>
                    </a:p>
                  </a:txBody>
                  <a:tcPr marL="91425" marR="91425" marT="91425" marB="91425">
                    <a:lnL w="9525" cap="flat" cmpd="sng">
                      <a:solidFill>
                        <a:srgbClr val="9E9E9E">
                          <a:alpha val="0"/>
                        </a:srgbClr>
                      </a:solidFill>
                      <a:prstDash val="solid"/>
                      <a:round/>
                      <a:headEnd type="none" w="sm" len="sm"/>
                      <a:tailEnd type="none" w="sm" len="sm"/>
                    </a:lnL>
                    <a:lnR w="19050" cap="flat" cmpd="sng">
                      <a:solidFill>
                        <a:schemeClr val="accent1"/>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9E9E9E">
                          <a:alpha val="0"/>
                        </a:srgbClr>
                      </a:solidFill>
                      <a:prstDash val="solid"/>
                      <a:round/>
                      <a:headEnd type="none" w="sm" len="sm"/>
                      <a:tailEnd type="none" w="sm" len="sm"/>
                    </a:lnB>
                    <a:solidFill>
                      <a:srgbClr val="000000"/>
                    </a:solidFill>
                  </a:tcPr>
                </a:tc>
                <a:tc>
                  <a:txBody>
                    <a:bodyPr/>
                    <a:lstStyle/>
                    <a:p>
                      <a:pPr marL="365760" lvl="0" indent="-292100" algn="l" rtl="0">
                        <a:spcBef>
                          <a:spcPts val="0"/>
                        </a:spcBef>
                        <a:spcAft>
                          <a:spcPts val="0"/>
                        </a:spcAft>
                        <a:buClr>
                          <a:srgbClr val="FFFFFF"/>
                        </a:buClr>
                        <a:buSzPts val="1000"/>
                        <a:buFont typeface="Montserrat Light"/>
                        <a:buChar char="■"/>
                      </a:pPr>
                      <a:r>
                        <a:rPr lang="en" sz="1000" b="0" dirty="0">
                          <a:solidFill>
                            <a:srgbClr val="FFFFFF"/>
                          </a:solidFill>
                          <a:latin typeface="Montserrat" panose="00000500000000000000" pitchFamily="2" charset="0"/>
                          <a:ea typeface="Montserrat Light"/>
                          <a:cs typeface="Montserrat Light"/>
                          <a:sym typeface="Montserrat Light"/>
                        </a:rPr>
                        <a:t>34%</a:t>
                      </a:r>
                      <a:endParaRPr sz="1000" b="0" dirty="0">
                        <a:solidFill>
                          <a:srgbClr val="FFFFFF"/>
                        </a:solidFill>
                        <a:latin typeface="Montserrat" panose="00000500000000000000" pitchFamily="2" charset="0"/>
                        <a:ea typeface="Montserrat Light"/>
                        <a:cs typeface="Montserrat Light"/>
                        <a:sym typeface="Montserrat Light"/>
                      </a:endParaRPr>
                    </a:p>
                  </a:txBody>
                  <a:tcPr marL="91425" marR="91425" marT="91425" marB="91425">
                    <a:lnL w="19050" cap="flat" cmpd="sng">
                      <a:solidFill>
                        <a:schemeClr val="accent1"/>
                      </a:solidFill>
                      <a:prstDash val="solid"/>
                      <a:round/>
                      <a:headEnd type="none" w="sm" len="sm"/>
                      <a:tailEnd type="none" w="sm" len="sm"/>
                    </a:lnL>
                    <a:lnR w="19050" cap="flat" cmpd="sng">
                      <a:solidFill>
                        <a:schemeClr val="accent1"/>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9E9E9E">
                          <a:alpha val="0"/>
                        </a:srgbClr>
                      </a:solidFill>
                      <a:prstDash val="solid"/>
                      <a:round/>
                      <a:headEnd type="none" w="sm" len="sm"/>
                      <a:tailEnd type="none" w="sm" len="sm"/>
                    </a:lnB>
                    <a:solidFill>
                      <a:srgbClr val="000000"/>
                    </a:solidFill>
                  </a:tcPr>
                </a:tc>
                <a:tc>
                  <a:txBody>
                    <a:bodyPr/>
                    <a:lstStyle/>
                    <a:p>
                      <a:pPr marL="365760" lvl="0" indent="-292100" algn="l" rtl="0">
                        <a:spcBef>
                          <a:spcPts val="0"/>
                        </a:spcBef>
                        <a:spcAft>
                          <a:spcPts val="0"/>
                        </a:spcAft>
                        <a:buClr>
                          <a:srgbClr val="FFFFFF"/>
                        </a:buClr>
                        <a:buSzPts val="1000"/>
                        <a:buFont typeface="Montserrat Light"/>
                        <a:buChar char="■"/>
                      </a:pPr>
                      <a:r>
                        <a:rPr lang="en" sz="1000" b="0" dirty="0">
                          <a:solidFill>
                            <a:schemeClr val="bg1"/>
                          </a:solidFill>
                          <a:latin typeface="Montserrat" panose="00000500000000000000" pitchFamily="2" charset="0"/>
                          <a:ea typeface="Montserrat Light"/>
                          <a:cs typeface="Montserrat Light"/>
                          <a:sym typeface="Montserrat Light"/>
                        </a:rPr>
                        <a:t>-1%</a:t>
                      </a:r>
                      <a:endParaRPr sz="1000" b="0" dirty="0">
                        <a:solidFill>
                          <a:schemeClr val="bg1"/>
                        </a:solidFill>
                        <a:latin typeface="Montserrat" panose="00000500000000000000" pitchFamily="2" charset="0"/>
                        <a:ea typeface="Montserrat Light"/>
                        <a:cs typeface="Montserrat Light"/>
                        <a:sym typeface="Montserrat Light"/>
                      </a:endParaRPr>
                    </a:p>
                  </a:txBody>
                  <a:tcPr marL="91425" marR="91425" marT="91425" marB="91425">
                    <a:lnL w="19050" cap="flat" cmpd="sng">
                      <a:solidFill>
                        <a:schemeClr val="accent1"/>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9E9E9E">
                          <a:alpha val="0"/>
                        </a:srgbClr>
                      </a:solidFill>
                      <a:prstDash val="solid"/>
                      <a:round/>
                      <a:headEnd type="none" w="sm" len="sm"/>
                      <a:tailEnd type="none" w="sm" len="sm"/>
                    </a:lnB>
                    <a:solidFill>
                      <a:srgbClr val="000000"/>
                    </a:solidFill>
                  </a:tcPr>
                </a:tc>
                <a:extLst>
                  <a:ext uri="{0D108BD9-81ED-4DB2-BD59-A6C34878D82A}">
                    <a16:rowId xmlns:a16="http://schemas.microsoft.com/office/drawing/2014/main" val="10002"/>
                  </a:ext>
                </a:extLst>
              </a:tr>
              <a:tr h="322113">
                <a:tc>
                  <a:txBody>
                    <a:bodyPr/>
                    <a:lstStyle/>
                    <a:p>
                      <a:pPr marL="0" lvl="0" indent="0" algn="l" rtl="0">
                        <a:spcBef>
                          <a:spcPts val="0"/>
                        </a:spcBef>
                        <a:spcAft>
                          <a:spcPts val="0"/>
                        </a:spcAft>
                        <a:buNone/>
                      </a:pPr>
                      <a:r>
                        <a:rPr lang="en-GB" sz="1000" b="1" dirty="0">
                          <a:solidFill>
                            <a:srgbClr val="FFFFFF"/>
                          </a:solidFill>
                          <a:latin typeface="Montserrat" panose="00000500000000000000" pitchFamily="2" charset="0"/>
                          <a:ea typeface="Montserrat"/>
                          <a:cs typeface="Montserrat"/>
                          <a:sym typeface="Montserrat"/>
                        </a:rPr>
                        <a:t>Co-op</a:t>
                      </a:r>
                    </a:p>
                  </a:txBody>
                  <a:tcPr marL="91425" marR="91425" marT="91425" marB="91425">
                    <a:lnL w="9525" cap="flat" cmpd="sng">
                      <a:solidFill>
                        <a:srgbClr val="9E9E9E">
                          <a:alpha val="0"/>
                        </a:srgbClr>
                      </a:solidFill>
                      <a:prstDash val="solid"/>
                      <a:round/>
                      <a:headEnd type="none" w="sm" len="sm"/>
                      <a:tailEnd type="none" w="sm" len="sm"/>
                    </a:lnL>
                    <a:lnR w="19050" cap="flat" cmpd="sng" algn="ctr">
                      <a:solidFill>
                        <a:schemeClr val="accent1"/>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lgn="ctr">
                      <a:solidFill>
                        <a:srgbClr val="9E9E9E">
                          <a:alpha val="0"/>
                        </a:srgbClr>
                      </a:solidFill>
                      <a:prstDash val="solid"/>
                      <a:round/>
                      <a:headEnd type="none" w="sm" len="sm"/>
                      <a:tailEnd type="none" w="sm" len="sm"/>
                    </a:lnB>
                    <a:solidFill>
                      <a:schemeClr val="accent4"/>
                    </a:solidFill>
                  </a:tcPr>
                </a:tc>
                <a:tc>
                  <a:txBody>
                    <a:bodyPr/>
                    <a:lstStyle/>
                    <a:p>
                      <a:pPr marL="365760" marR="0" lvl="0" indent="-292100" algn="l" defTabSz="914400" rtl="0" eaLnBrk="1" fontAlgn="auto" latinLnBrk="0" hangingPunct="1">
                        <a:lnSpc>
                          <a:spcPct val="100000"/>
                        </a:lnSpc>
                        <a:spcBef>
                          <a:spcPts val="0"/>
                        </a:spcBef>
                        <a:spcAft>
                          <a:spcPts val="0"/>
                        </a:spcAft>
                        <a:buClr>
                          <a:srgbClr val="FFFFFF"/>
                        </a:buClr>
                        <a:buSzPts val="1000"/>
                        <a:buFont typeface="Montserrat Light"/>
                        <a:buChar char="■"/>
                        <a:tabLst/>
                        <a:defRPr/>
                      </a:pPr>
                      <a:r>
                        <a:rPr lang="en" sz="1000" b="0" dirty="0">
                          <a:solidFill>
                            <a:srgbClr val="FFFFFF"/>
                          </a:solidFill>
                          <a:latin typeface="Montserrat" panose="00000500000000000000" pitchFamily="2" charset="0"/>
                          <a:ea typeface="Montserrat Light"/>
                          <a:cs typeface="Montserrat Light"/>
                          <a:sym typeface="Montserrat Light"/>
                        </a:rPr>
                        <a:t>30%</a:t>
                      </a:r>
                      <a:endParaRPr sz="1000" b="0" dirty="0">
                        <a:solidFill>
                          <a:srgbClr val="FFFFFF"/>
                        </a:solidFill>
                        <a:latin typeface="Montserrat" panose="00000500000000000000" pitchFamily="2" charset="0"/>
                        <a:ea typeface="Montserrat Light"/>
                        <a:cs typeface="Montserrat Light"/>
                        <a:sym typeface="Montserrat Light"/>
                      </a:endParaRPr>
                    </a:p>
                  </a:txBody>
                  <a:tcPr marL="91425" marR="91425" marT="91425" marB="91425">
                    <a:lnL w="19050" cap="flat" cmpd="sng" algn="ctr">
                      <a:solidFill>
                        <a:schemeClr val="accent1"/>
                      </a:solidFill>
                      <a:prstDash val="solid"/>
                      <a:round/>
                      <a:headEnd type="none" w="sm" len="sm"/>
                      <a:tailEnd type="none" w="sm" len="sm"/>
                    </a:lnL>
                    <a:lnR w="19050" cap="flat" cmpd="sng" algn="ctr">
                      <a:solidFill>
                        <a:schemeClr val="accent1"/>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lgn="ctr">
                      <a:solidFill>
                        <a:srgbClr val="9E9E9E">
                          <a:alpha val="0"/>
                        </a:srgbClr>
                      </a:solidFill>
                      <a:prstDash val="solid"/>
                      <a:round/>
                      <a:headEnd type="none" w="sm" len="sm"/>
                      <a:tailEnd type="none" w="sm" len="sm"/>
                    </a:lnB>
                    <a:solidFill>
                      <a:schemeClr val="accent4"/>
                    </a:solidFill>
                  </a:tcPr>
                </a:tc>
                <a:tc>
                  <a:txBody>
                    <a:bodyPr/>
                    <a:lstStyle/>
                    <a:p>
                      <a:pPr marL="365760" lvl="0" indent="-292100" algn="l" rtl="0">
                        <a:spcBef>
                          <a:spcPts val="0"/>
                        </a:spcBef>
                        <a:spcAft>
                          <a:spcPts val="0"/>
                        </a:spcAft>
                        <a:buClr>
                          <a:srgbClr val="FFFFFF"/>
                        </a:buClr>
                        <a:buSzPts val="1000"/>
                        <a:buFont typeface="Montserrat Light"/>
                        <a:buChar char="■"/>
                      </a:pPr>
                      <a:r>
                        <a:rPr lang="en-GB" sz="1000" b="0" dirty="0">
                          <a:solidFill>
                            <a:schemeClr val="bg1"/>
                          </a:solidFill>
                          <a:latin typeface="Montserrat" panose="00000500000000000000" pitchFamily="2" charset="0"/>
                          <a:ea typeface="Montserrat Light"/>
                          <a:cs typeface="Montserrat Light"/>
                          <a:sym typeface="Montserrat Light"/>
                        </a:rPr>
                        <a:t>+1%</a:t>
                      </a:r>
                      <a:endParaRPr sz="1000" b="0" dirty="0">
                        <a:solidFill>
                          <a:schemeClr val="bg1"/>
                        </a:solidFill>
                        <a:latin typeface="Montserrat" panose="00000500000000000000" pitchFamily="2" charset="0"/>
                        <a:ea typeface="Montserrat Light"/>
                        <a:cs typeface="Montserrat Light"/>
                        <a:sym typeface="Montserrat Light"/>
                      </a:endParaRPr>
                    </a:p>
                  </a:txBody>
                  <a:tcPr marL="91425" marR="91425" marT="91425" marB="91425">
                    <a:lnL w="19050" cap="flat" cmpd="sng" algn="ctr">
                      <a:solidFill>
                        <a:schemeClr val="accent1"/>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lgn="ctr">
                      <a:solidFill>
                        <a:srgbClr val="9E9E9E">
                          <a:alpha val="0"/>
                        </a:srgbClr>
                      </a:solidFill>
                      <a:prstDash val="solid"/>
                      <a:round/>
                      <a:headEnd type="none" w="sm" len="sm"/>
                      <a:tailEnd type="none" w="sm" len="sm"/>
                    </a:lnB>
                    <a:solidFill>
                      <a:schemeClr val="accent4"/>
                    </a:solidFill>
                  </a:tcPr>
                </a:tc>
                <a:extLst>
                  <a:ext uri="{0D108BD9-81ED-4DB2-BD59-A6C34878D82A}">
                    <a16:rowId xmlns:a16="http://schemas.microsoft.com/office/drawing/2014/main" val="10003"/>
                  </a:ext>
                </a:extLst>
              </a:tr>
              <a:tr h="219536">
                <a:tc>
                  <a:txBody>
                    <a:bodyPr/>
                    <a:lstStyle/>
                    <a:p>
                      <a:pPr marL="0" lvl="0" indent="0" algn="l" rtl="0">
                        <a:spcBef>
                          <a:spcPts val="0"/>
                        </a:spcBef>
                        <a:spcAft>
                          <a:spcPts val="0"/>
                        </a:spcAft>
                        <a:buNone/>
                      </a:pPr>
                      <a:r>
                        <a:rPr lang="en-GB" sz="1000" b="1" dirty="0">
                          <a:solidFill>
                            <a:srgbClr val="FFFFFF"/>
                          </a:solidFill>
                          <a:latin typeface="Montserrat" panose="00000500000000000000" pitchFamily="2" charset="0"/>
                          <a:ea typeface="Montserrat"/>
                          <a:cs typeface="Montserrat"/>
                          <a:sym typeface="Montserrat"/>
                        </a:rPr>
                        <a:t>Morrisons</a:t>
                      </a:r>
                    </a:p>
                  </a:txBody>
                  <a:tcPr marL="91425" marR="91425" marT="91425" marB="91425">
                    <a:lnL w="9525" cap="flat" cmpd="sng">
                      <a:solidFill>
                        <a:srgbClr val="9E9E9E">
                          <a:alpha val="0"/>
                        </a:srgbClr>
                      </a:solidFill>
                      <a:prstDash val="solid"/>
                      <a:round/>
                      <a:headEnd type="none" w="sm" len="sm"/>
                      <a:tailEnd type="none" w="sm" len="sm"/>
                    </a:lnL>
                    <a:lnR w="19050" cap="flat" cmpd="sng" algn="ctr">
                      <a:solidFill>
                        <a:schemeClr val="accent1"/>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lgn="ctr">
                      <a:solidFill>
                        <a:srgbClr val="9E9E9E">
                          <a:alpha val="0"/>
                        </a:srgbClr>
                      </a:solidFill>
                      <a:prstDash val="solid"/>
                      <a:round/>
                      <a:headEnd type="none" w="sm" len="sm"/>
                      <a:tailEnd type="none" w="sm" len="sm"/>
                    </a:lnB>
                    <a:solidFill>
                      <a:schemeClr val="tx1"/>
                    </a:solidFill>
                  </a:tcPr>
                </a:tc>
                <a:tc>
                  <a:txBody>
                    <a:bodyPr/>
                    <a:lstStyle/>
                    <a:p>
                      <a:pPr marL="365760" lvl="0" indent="-292100" algn="l" rtl="0">
                        <a:spcBef>
                          <a:spcPts val="0"/>
                        </a:spcBef>
                        <a:spcAft>
                          <a:spcPts val="0"/>
                        </a:spcAft>
                        <a:buClr>
                          <a:srgbClr val="FFFFFF"/>
                        </a:buClr>
                        <a:buSzPts val="1000"/>
                        <a:buFont typeface="Montserrat Light"/>
                        <a:buChar char="■"/>
                      </a:pPr>
                      <a:r>
                        <a:rPr lang="en-GB" sz="1000" b="0" dirty="0">
                          <a:solidFill>
                            <a:srgbClr val="FFFFFF"/>
                          </a:solidFill>
                          <a:latin typeface="Montserrat" panose="00000500000000000000" pitchFamily="2" charset="0"/>
                          <a:ea typeface="Montserrat Light"/>
                          <a:cs typeface="Montserrat Light"/>
                          <a:sym typeface="Montserrat Light"/>
                        </a:rPr>
                        <a:t>28%</a:t>
                      </a:r>
                      <a:endParaRPr sz="1000" b="0" dirty="0">
                        <a:solidFill>
                          <a:srgbClr val="FFFFFF"/>
                        </a:solidFill>
                        <a:latin typeface="Montserrat" panose="00000500000000000000" pitchFamily="2" charset="0"/>
                        <a:ea typeface="Montserrat Light"/>
                        <a:cs typeface="Montserrat Light"/>
                        <a:sym typeface="Montserrat Light"/>
                      </a:endParaRPr>
                    </a:p>
                  </a:txBody>
                  <a:tcPr marL="91425" marR="91425" marT="91425" marB="91425">
                    <a:lnL w="19050" cap="flat" cmpd="sng" algn="ctr">
                      <a:solidFill>
                        <a:schemeClr val="accent1"/>
                      </a:solidFill>
                      <a:prstDash val="solid"/>
                      <a:round/>
                      <a:headEnd type="none" w="sm" len="sm"/>
                      <a:tailEnd type="none" w="sm" len="sm"/>
                    </a:lnL>
                    <a:lnR w="19050" cap="flat" cmpd="sng" algn="ctr">
                      <a:solidFill>
                        <a:schemeClr val="accent1"/>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lgn="ctr">
                      <a:solidFill>
                        <a:srgbClr val="9E9E9E">
                          <a:alpha val="0"/>
                        </a:srgbClr>
                      </a:solidFill>
                      <a:prstDash val="solid"/>
                      <a:round/>
                      <a:headEnd type="none" w="sm" len="sm"/>
                      <a:tailEnd type="none" w="sm" len="sm"/>
                    </a:lnB>
                    <a:solidFill>
                      <a:schemeClr val="tx1"/>
                    </a:solidFill>
                  </a:tcPr>
                </a:tc>
                <a:tc>
                  <a:txBody>
                    <a:bodyPr/>
                    <a:lstStyle/>
                    <a:p>
                      <a:pPr marL="365760" lvl="0" indent="-292100" algn="l" rtl="0">
                        <a:spcBef>
                          <a:spcPts val="0"/>
                        </a:spcBef>
                        <a:spcAft>
                          <a:spcPts val="0"/>
                        </a:spcAft>
                        <a:buClr>
                          <a:srgbClr val="FFFFFF"/>
                        </a:buClr>
                        <a:buSzPts val="1000"/>
                        <a:buFont typeface="Montserrat Light"/>
                        <a:buChar char="■"/>
                      </a:pPr>
                      <a:r>
                        <a:rPr lang="en-GB" sz="1000" b="0" dirty="0">
                          <a:solidFill>
                            <a:schemeClr val="bg1"/>
                          </a:solidFill>
                          <a:latin typeface="Montserrat" panose="00000500000000000000" pitchFamily="2" charset="0"/>
                          <a:ea typeface="Montserrat Light"/>
                          <a:cs typeface="Montserrat Light"/>
                          <a:sym typeface="Montserrat Light"/>
                        </a:rPr>
                        <a:t>-0%</a:t>
                      </a:r>
                      <a:endParaRPr sz="1000" b="0" dirty="0">
                        <a:solidFill>
                          <a:schemeClr val="bg1"/>
                        </a:solidFill>
                        <a:latin typeface="Montserrat" panose="00000500000000000000" pitchFamily="2" charset="0"/>
                        <a:ea typeface="Montserrat Light"/>
                        <a:cs typeface="Montserrat Light"/>
                        <a:sym typeface="Montserrat Light"/>
                      </a:endParaRPr>
                    </a:p>
                  </a:txBody>
                  <a:tcPr marL="91425" marR="91425" marT="91425" marB="91425">
                    <a:lnL w="19050" cap="flat" cmpd="sng" algn="ctr">
                      <a:solidFill>
                        <a:schemeClr val="accent1"/>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lgn="ctr">
                      <a:solidFill>
                        <a:srgbClr val="9E9E9E">
                          <a:alpha val="0"/>
                        </a:srgbClr>
                      </a:solidFill>
                      <a:prstDash val="solid"/>
                      <a:round/>
                      <a:headEnd type="none" w="sm" len="sm"/>
                      <a:tailEnd type="none" w="sm" len="sm"/>
                    </a:lnB>
                    <a:solidFill>
                      <a:schemeClr val="tx1"/>
                    </a:solidFill>
                  </a:tcPr>
                </a:tc>
                <a:extLst>
                  <a:ext uri="{0D108BD9-81ED-4DB2-BD59-A6C34878D82A}">
                    <a16:rowId xmlns:a16="http://schemas.microsoft.com/office/drawing/2014/main" val="10004"/>
                  </a:ext>
                </a:extLst>
              </a:tr>
              <a:tr h="322113">
                <a:tc>
                  <a:txBody>
                    <a:bodyPr/>
                    <a:lstStyle/>
                    <a:p>
                      <a:pPr marL="0" lvl="0" indent="0" algn="l" rtl="0">
                        <a:spcBef>
                          <a:spcPts val="0"/>
                        </a:spcBef>
                        <a:spcAft>
                          <a:spcPts val="0"/>
                        </a:spcAft>
                        <a:buNone/>
                      </a:pPr>
                      <a:r>
                        <a:rPr lang="en-GB" sz="1000" b="1" dirty="0">
                          <a:solidFill>
                            <a:srgbClr val="FFFFFF"/>
                          </a:solidFill>
                          <a:latin typeface="Montserrat" panose="00000500000000000000" pitchFamily="2" charset="0"/>
                          <a:ea typeface="Montserrat"/>
                          <a:cs typeface="Montserrat"/>
                          <a:sym typeface="Montserrat"/>
                        </a:rPr>
                        <a:t>Tesco</a:t>
                      </a:r>
                      <a:endParaRPr sz="1000" b="1" dirty="0">
                        <a:solidFill>
                          <a:srgbClr val="FFFFFF"/>
                        </a:solidFill>
                        <a:latin typeface="Montserrat" panose="00000500000000000000" pitchFamily="2" charset="0"/>
                        <a:ea typeface="Montserrat"/>
                        <a:cs typeface="Montserrat"/>
                        <a:sym typeface="Montserrat"/>
                      </a:endParaRPr>
                    </a:p>
                  </a:txBody>
                  <a:tcPr marL="91425" marR="91425" marT="91425" marB="91425">
                    <a:lnL w="9525" cap="flat" cmpd="sng">
                      <a:solidFill>
                        <a:srgbClr val="9E9E9E">
                          <a:alpha val="0"/>
                        </a:srgbClr>
                      </a:solidFill>
                      <a:prstDash val="solid"/>
                      <a:round/>
                      <a:headEnd type="none" w="sm" len="sm"/>
                      <a:tailEnd type="none" w="sm" len="sm"/>
                    </a:lnL>
                    <a:lnR w="19050" cap="flat" cmpd="sng" algn="ctr">
                      <a:solidFill>
                        <a:schemeClr val="accent1"/>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lgn="ctr">
                      <a:solidFill>
                        <a:srgbClr val="9E9E9E">
                          <a:alpha val="0"/>
                        </a:srgbClr>
                      </a:solidFill>
                      <a:prstDash val="solid"/>
                      <a:round/>
                      <a:headEnd type="none" w="sm" len="sm"/>
                      <a:tailEnd type="none" w="sm" len="sm"/>
                    </a:lnB>
                    <a:solidFill>
                      <a:schemeClr val="accent4"/>
                    </a:solidFill>
                  </a:tcPr>
                </a:tc>
                <a:tc>
                  <a:txBody>
                    <a:bodyPr/>
                    <a:lstStyle/>
                    <a:p>
                      <a:pPr marL="365760" lvl="0" indent="-292100" algn="l" rtl="0">
                        <a:spcBef>
                          <a:spcPts val="0"/>
                        </a:spcBef>
                        <a:spcAft>
                          <a:spcPts val="0"/>
                        </a:spcAft>
                        <a:buClr>
                          <a:srgbClr val="FFFFFF"/>
                        </a:buClr>
                        <a:buSzPts val="1000"/>
                        <a:buFont typeface="Montserrat Light"/>
                        <a:buChar char="■"/>
                      </a:pPr>
                      <a:r>
                        <a:rPr lang="en-GB" sz="1000" b="1" dirty="0">
                          <a:solidFill>
                            <a:srgbClr val="FFFFFF"/>
                          </a:solidFill>
                          <a:latin typeface="Montserrat" panose="00000500000000000000" pitchFamily="2" charset="0"/>
                          <a:ea typeface="Montserrat Light"/>
                          <a:cs typeface="Montserrat Light"/>
                          <a:sym typeface="Montserrat Light"/>
                        </a:rPr>
                        <a:t>26%</a:t>
                      </a:r>
                      <a:endParaRPr sz="1000" b="1" dirty="0">
                        <a:solidFill>
                          <a:srgbClr val="FFFFFF"/>
                        </a:solidFill>
                        <a:latin typeface="Montserrat" panose="00000500000000000000" pitchFamily="2" charset="0"/>
                        <a:ea typeface="Montserrat Light"/>
                        <a:cs typeface="Montserrat Light"/>
                        <a:sym typeface="Montserrat Light"/>
                      </a:endParaRPr>
                    </a:p>
                  </a:txBody>
                  <a:tcPr marL="91425" marR="91425" marT="91425" marB="91425">
                    <a:lnL w="19050" cap="flat" cmpd="sng" algn="ctr">
                      <a:solidFill>
                        <a:schemeClr val="accent1"/>
                      </a:solidFill>
                      <a:prstDash val="solid"/>
                      <a:round/>
                      <a:headEnd type="none" w="sm" len="sm"/>
                      <a:tailEnd type="none" w="sm" len="sm"/>
                    </a:lnL>
                    <a:lnR w="19050" cap="flat" cmpd="sng" algn="ctr">
                      <a:solidFill>
                        <a:schemeClr val="accent1"/>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lgn="ctr">
                      <a:solidFill>
                        <a:srgbClr val="9E9E9E">
                          <a:alpha val="0"/>
                        </a:srgbClr>
                      </a:solidFill>
                      <a:prstDash val="solid"/>
                      <a:round/>
                      <a:headEnd type="none" w="sm" len="sm"/>
                      <a:tailEnd type="none" w="sm" len="sm"/>
                    </a:lnB>
                    <a:solidFill>
                      <a:schemeClr val="accent4"/>
                    </a:solidFill>
                  </a:tcPr>
                </a:tc>
                <a:tc>
                  <a:txBody>
                    <a:bodyPr/>
                    <a:lstStyle/>
                    <a:p>
                      <a:pPr marL="365760" lvl="0" indent="-292100" algn="l" rtl="0">
                        <a:spcBef>
                          <a:spcPts val="0"/>
                        </a:spcBef>
                        <a:spcAft>
                          <a:spcPts val="0"/>
                        </a:spcAft>
                        <a:buClr>
                          <a:srgbClr val="FFFFFF"/>
                        </a:buClr>
                        <a:buSzPts val="1000"/>
                        <a:buFont typeface="Montserrat Light"/>
                        <a:buChar char="■"/>
                      </a:pPr>
                      <a:r>
                        <a:rPr lang="en-GB" sz="1000" b="1" dirty="0">
                          <a:solidFill>
                            <a:schemeClr val="accent1"/>
                          </a:solidFill>
                          <a:latin typeface="Montserrat" panose="00000500000000000000" pitchFamily="2" charset="0"/>
                          <a:ea typeface="Montserrat Light"/>
                          <a:cs typeface="Montserrat Light"/>
                          <a:sym typeface="Montserrat Light"/>
                        </a:rPr>
                        <a:t>+2%</a:t>
                      </a:r>
                      <a:endParaRPr sz="1000" b="1" dirty="0">
                        <a:solidFill>
                          <a:schemeClr val="accent1"/>
                        </a:solidFill>
                        <a:latin typeface="Montserrat" panose="00000500000000000000" pitchFamily="2" charset="0"/>
                        <a:ea typeface="Montserrat Light"/>
                        <a:cs typeface="Montserrat Light"/>
                        <a:sym typeface="Montserrat Light"/>
                      </a:endParaRPr>
                    </a:p>
                  </a:txBody>
                  <a:tcPr marL="91425" marR="91425" marT="91425" marB="91425">
                    <a:lnL w="19050" cap="flat" cmpd="sng" algn="ctr">
                      <a:solidFill>
                        <a:schemeClr val="accent1"/>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lgn="ctr">
                      <a:solidFill>
                        <a:srgbClr val="9E9E9E">
                          <a:alpha val="0"/>
                        </a:srgbClr>
                      </a:solidFill>
                      <a:prstDash val="solid"/>
                      <a:round/>
                      <a:headEnd type="none" w="sm" len="sm"/>
                      <a:tailEnd type="none" w="sm" len="sm"/>
                    </a:lnB>
                    <a:solidFill>
                      <a:schemeClr val="accent4"/>
                    </a:solidFill>
                  </a:tcPr>
                </a:tc>
                <a:extLst>
                  <a:ext uri="{0D108BD9-81ED-4DB2-BD59-A6C34878D82A}">
                    <a16:rowId xmlns:a16="http://schemas.microsoft.com/office/drawing/2014/main" val="10005"/>
                  </a:ext>
                </a:extLst>
              </a:tr>
              <a:tr h="322113">
                <a:tc>
                  <a:txBody>
                    <a:bodyPr/>
                    <a:lstStyle/>
                    <a:p>
                      <a:pPr marL="0" lvl="0" indent="0" algn="l" rtl="0">
                        <a:spcBef>
                          <a:spcPts val="0"/>
                        </a:spcBef>
                        <a:spcAft>
                          <a:spcPts val="0"/>
                        </a:spcAft>
                        <a:buNone/>
                      </a:pPr>
                      <a:r>
                        <a:rPr lang="en-GB" sz="1000" b="1" dirty="0">
                          <a:solidFill>
                            <a:srgbClr val="FFFFFF"/>
                          </a:solidFill>
                          <a:latin typeface="Montserrat" panose="00000500000000000000" pitchFamily="2" charset="0"/>
                          <a:ea typeface="Montserrat"/>
                          <a:cs typeface="Montserrat"/>
                          <a:sym typeface="Montserrat"/>
                        </a:rPr>
                        <a:t>Iceland</a:t>
                      </a:r>
                      <a:endParaRPr sz="1000" b="1" dirty="0">
                        <a:solidFill>
                          <a:srgbClr val="FFFFFF"/>
                        </a:solidFill>
                        <a:latin typeface="Montserrat" panose="00000500000000000000" pitchFamily="2" charset="0"/>
                        <a:ea typeface="Montserrat"/>
                        <a:cs typeface="Montserrat"/>
                        <a:sym typeface="Montserrat"/>
                      </a:endParaRPr>
                    </a:p>
                  </a:txBody>
                  <a:tcPr marL="91425" marR="91425" marT="91425" marB="91425">
                    <a:lnL w="9525" cap="flat" cmpd="sng">
                      <a:solidFill>
                        <a:srgbClr val="9E9E9E">
                          <a:alpha val="0"/>
                        </a:srgbClr>
                      </a:solidFill>
                      <a:prstDash val="solid"/>
                      <a:round/>
                      <a:headEnd type="none" w="sm" len="sm"/>
                      <a:tailEnd type="none" w="sm" len="sm"/>
                    </a:lnL>
                    <a:lnR w="19050" cap="flat" cmpd="sng" algn="ctr">
                      <a:solidFill>
                        <a:schemeClr val="accent1"/>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lgn="ctr">
                      <a:solidFill>
                        <a:srgbClr val="9E9E9E">
                          <a:alpha val="0"/>
                        </a:srgbClr>
                      </a:solidFill>
                      <a:prstDash val="solid"/>
                      <a:round/>
                      <a:headEnd type="none" w="sm" len="sm"/>
                      <a:tailEnd type="none" w="sm" len="sm"/>
                    </a:lnB>
                    <a:solidFill>
                      <a:schemeClr val="tx1"/>
                    </a:solidFill>
                  </a:tcPr>
                </a:tc>
                <a:tc>
                  <a:txBody>
                    <a:bodyPr/>
                    <a:lstStyle/>
                    <a:p>
                      <a:pPr marL="365760" lvl="0" indent="-292100" algn="l" rtl="0">
                        <a:spcBef>
                          <a:spcPts val="0"/>
                        </a:spcBef>
                        <a:spcAft>
                          <a:spcPts val="0"/>
                        </a:spcAft>
                        <a:buClr>
                          <a:srgbClr val="FFFFFF"/>
                        </a:buClr>
                        <a:buSzPts val="1000"/>
                        <a:buFont typeface="Montserrat Light"/>
                        <a:buChar char="■"/>
                      </a:pPr>
                      <a:r>
                        <a:rPr lang="en-GB" sz="1000" b="1" dirty="0">
                          <a:solidFill>
                            <a:srgbClr val="FFFFFF"/>
                          </a:solidFill>
                          <a:latin typeface="Montserrat" panose="00000500000000000000" pitchFamily="2" charset="0"/>
                          <a:ea typeface="Montserrat Light"/>
                          <a:cs typeface="Montserrat Light"/>
                          <a:sym typeface="Montserrat Light"/>
                        </a:rPr>
                        <a:t>25%</a:t>
                      </a:r>
                      <a:endParaRPr sz="1000" b="1" dirty="0">
                        <a:solidFill>
                          <a:srgbClr val="FFFFFF"/>
                        </a:solidFill>
                        <a:latin typeface="Montserrat" panose="00000500000000000000" pitchFamily="2" charset="0"/>
                        <a:ea typeface="Montserrat Light"/>
                        <a:cs typeface="Montserrat Light"/>
                        <a:sym typeface="Montserrat Light"/>
                      </a:endParaRPr>
                    </a:p>
                  </a:txBody>
                  <a:tcPr marL="91425" marR="91425" marT="91425" marB="91425">
                    <a:lnL w="19050" cap="flat" cmpd="sng" algn="ctr">
                      <a:solidFill>
                        <a:schemeClr val="accent1"/>
                      </a:solidFill>
                      <a:prstDash val="solid"/>
                      <a:round/>
                      <a:headEnd type="none" w="sm" len="sm"/>
                      <a:tailEnd type="none" w="sm" len="sm"/>
                    </a:lnL>
                    <a:lnR w="19050" cap="flat" cmpd="sng" algn="ctr">
                      <a:solidFill>
                        <a:schemeClr val="accent1"/>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lgn="ctr">
                      <a:solidFill>
                        <a:srgbClr val="9E9E9E">
                          <a:alpha val="0"/>
                        </a:srgbClr>
                      </a:solidFill>
                      <a:prstDash val="solid"/>
                      <a:round/>
                      <a:headEnd type="none" w="sm" len="sm"/>
                      <a:tailEnd type="none" w="sm" len="sm"/>
                    </a:lnB>
                    <a:solidFill>
                      <a:schemeClr val="tx1"/>
                    </a:solidFill>
                  </a:tcPr>
                </a:tc>
                <a:tc>
                  <a:txBody>
                    <a:bodyPr/>
                    <a:lstStyle/>
                    <a:p>
                      <a:pPr marL="365760" lvl="0" indent="-292100" algn="l" rtl="0">
                        <a:spcBef>
                          <a:spcPts val="0"/>
                        </a:spcBef>
                        <a:spcAft>
                          <a:spcPts val="0"/>
                        </a:spcAft>
                        <a:buClr>
                          <a:srgbClr val="FFFFFF"/>
                        </a:buClr>
                        <a:buSzPts val="1000"/>
                        <a:buFont typeface="Montserrat Light"/>
                        <a:buChar char="■"/>
                      </a:pPr>
                      <a:r>
                        <a:rPr lang="en-GB" sz="1000" b="1" dirty="0">
                          <a:solidFill>
                            <a:schemeClr val="accent1"/>
                          </a:solidFill>
                          <a:latin typeface="Montserrat" panose="00000500000000000000" pitchFamily="2" charset="0"/>
                          <a:ea typeface="Montserrat Light"/>
                          <a:cs typeface="Montserrat Light"/>
                          <a:sym typeface="Montserrat Light"/>
                        </a:rPr>
                        <a:t>+3%</a:t>
                      </a:r>
                      <a:endParaRPr sz="1000" b="1" dirty="0">
                        <a:solidFill>
                          <a:schemeClr val="accent1"/>
                        </a:solidFill>
                        <a:latin typeface="Montserrat" panose="00000500000000000000" pitchFamily="2" charset="0"/>
                        <a:ea typeface="Montserrat Light"/>
                        <a:cs typeface="Montserrat Light"/>
                        <a:sym typeface="Montserrat Light"/>
                      </a:endParaRPr>
                    </a:p>
                  </a:txBody>
                  <a:tcPr marL="91425" marR="91425" marT="91425" marB="91425">
                    <a:lnL w="19050" cap="flat" cmpd="sng" algn="ctr">
                      <a:solidFill>
                        <a:schemeClr val="accent1"/>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lgn="ctr">
                      <a:solidFill>
                        <a:srgbClr val="9E9E9E">
                          <a:alpha val="0"/>
                        </a:srgbClr>
                      </a:solidFill>
                      <a:prstDash val="solid"/>
                      <a:round/>
                      <a:headEnd type="none" w="sm" len="sm"/>
                      <a:tailEnd type="none" w="sm" len="sm"/>
                    </a:lnB>
                    <a:solidFill>
                      <a:schemeClr val="tx1"/>
                    </a:solidFill>
                  </a:tcPr>
                </a:tc>
                <a:extLst>
                  <a:ext uri="{0D108BD9-81ED-4DB2-BD59-A6C34878D82A}">
                    <a16:rowId xmlns:a16="http://schemas.microsoft.com/office/drawing/2014/main" val="10006"/>
                  </a:ext>
                </a:extLst>
              </a:tr>
              <a:tr h="322113">
                <a:tc>
                  <a:txBody>
                    <a:bodyPr/>
                    <a:lstStyle/>
                    <a:p>
                      <a:pPr marL="0" lvl="0" indent="0" algn="l" rtl="0">
                        <a:spcBef>
                          <a:spcPts val="0"/>
                        </a:spcBef>
                        <a:spcAft>
                          <a:spcPts val="0"/>
                        </a:spcAft>
                        <a:buNone/>
                      </a:pPr>
                      <a:r>
                        <a:rPr lang="en-GB" sz="1000" b="1" dirty="0">
                          <a:solidFill>
                            <a:srgbClr val="FFFFFF"/>
                          </a:solidFill>
                          <a:latin typeface="Montserrat" panose="00000500000000000000" pitchFamily="2" charset="0"/>
                          <a:ea typeface="Montserrat"/>
                          <a:cs typeface="Montserrat"/>
                          <a:sym typeface="Montserrat"/>
                        </a:rPr>
                        <a:t>M&amp;S</a:t>
                      </a:r>
                    </a:p>
                  </a:txBody>
                  <a:tcPr marL="91425" marR="91425" marT="91425" marB="91425">
                    <a:lnL w="9525" cap="flat" cmpd="sng">
                      <a:solidFill>
                        <a:srgbClr val="9E9E9E">
                          <a:alpha val="0"/>
                        </a:srgbClr>
                      </a:solidFill>
                      <a:prstDash val="solid"/>
                      <a:round/>
                      <a:headEnd type="none" w="sm" len="sm"/>
                      <a:tailEnd type="none" w="sm" len="sm"/>
                    </a:lnL>
                    <a:lnR w="19050" cap="flat" cmpd="sng" algn="ctr">
                      <a:solidFill>
                        <a:schemeClr val="accent1"/>
                      </a:solidFill>
                      <a:prstDash val="solid"/>
                      <a:round/>
                      <a:headEnd type="none" w="sm" len="sm"/>
                      <a:tailEnd type="none" w="sm" len="sm"/>
                    </a:lnR>
                    <a:lnT w="9525" cap="flat" cmpd="sng" algn="ctr">
                      <a:solidFill>
                        <a:srgbClr val="9E9E9E">
                          <a:alpha val="0"/>
                        </a:srgbClr>
                      </a:solidFill>
                      <a:prstDash val="solid"/>
                      <a:round/>
                      <a:headEnd type="none" w="sm" len="sm"/>
                      <a:tailEnd type="none" w="sm" len="sm"/>
                    </a:lnT>
                    <a:lnB w="9525" cap="flat" cmpd="sng" algn="ctr">
                      <a:solidFill>
                        <a:srgbClr val="9E9E9E">
                          <a:alpha val="0"/>
                        </a:srgbClr>
                      </a:solidFill>
                      <a:prstDash val="solid"/>
                      <a:round/>
                      <a:headEnd type="none" w="sm" len="sm"/>
                      <a:tailEnd type="none" w="sm" len="sm"/>
                    </a:lnB>
                    <a:solidFill>
                      <a:schemeClr val="accent4"/>
                    </a:solidFill>
                  </a:tcPr>
                </a:tc>
                <a:tc>
                  <a:txBody>
                    <a:bodyPr/>
                    <a:lstStyle/>
                    <a:p>
                      <a:pPr marL="365760" lvl="0" indent="-292100" algn="l" rtl="0">
                        <a:spcBef>
                          <a:spcPts val="0"/>
                        </a:spcBef>
                        <a:spcAft>
                          <a:spcPts val="0"/>
                        </a:spcAft>
                        <a:buClr>
                          <a:srgbClr val="FFFFFF"/>
                        </a:buClr>
                        <a:buSzPts val="1000"/>
                        <a:buFont typeface="Montserrat Light"/>
                        <a:buChar char="■"/>
                      </a:pPr>
                      <a:r>
                        <a:rPr lang="en-GB" sz="1000" b="0" dirty="0">
                          <a:solidFill>
                            <a:srgbClr val="FFFFFF"/>
                          </a:solidFill>
                          <a:latin typeface="Montserrat" panose="00000500000000000000" pitchFamily="2" charset="0"/>
                          <a:ea typeface="Montserrat Light"/>
                          <a:cs typeface="Montserrat Light"/>
                          <a:sym typeface="Montserrat Light"/>
                        </a:rPr>
                        <a:t>24%</a:t>
                      </a:r>
                      <a:endParaRPr sz="1000" b="0" dirty="0">
                        <a:solidFill>
                          <a:srgbClr val="FFFFFF"/>
                        </a:solidFill>
                        <a:latin typeface="Montserrat" panose="00000500000000000000" pitchFamily="2" charset="0"/>
                        <a:ea typeface="Montserrat Light"/>
                        <a:cs typeface="Montserrat Light"/>
                        <a:sym typeface="Montserrat Light"/>
                      </a:endParaRPr>
                    </a:p>
                  </a:txBody>
                  <a:tcPr marL="91425" marR="91425" marT="91425" marB="91425">
                    <a:lnL w="19050" cap="flat" cmpd="sng" algn="ctr">
                      <a:solidFill>
                        <a:schemeClr val="accent1"/>
                      </a:solidFill>
                      <a:prstDash val="solid"/>
                      <a:round/>
                      <a:headEnd type="none" w="sm" len="sm"/>
                      <a:tailEnd type="none" w="sm" len="sm"/>
                    </a:lnL>
                    <a:lnR w="19050" cap="flat" cmpd="sng" algn="ctr">
                      <a:solidFill>
                        <a:schemeClr val="accent1"/>
                      </a:solidFill>
                      <a:prstDash val="solid"/>
                      <a:round/>
                      <a:headEnd type="none" w="sm" len="sm"/>
                      <a:tailEnd type="none" w="sm" len="sm"/>
                    </a:lnR>
                    <a:lnT w="9525" cap="flat" cmpd="sng" algn="ctr">
                      <a:solidFill>
                        <a:srgbClr val="9E9E9E">
                          <a:alpha val="0"/>
                        </a:srgbClr>
                      </a:solidFill>
                      <a:prstDash val="solid"/>
                      <a:round/>
                      <a:headEnd type="none" w="sm" len="sm"/>
                      <a:tailEnd type="none" w="sm" len="sm"/>
                    </a:lnT>
                    <a:lnB w="9525" cap="flat" cmpd="sng" algn="ctr">
                      <a:solidFill>
                        <a:srgbClr val="9E9E9E">
                          <a:alpha val="0"/>
                        </a:srgbClr>
                      </a:solidFill>
                      <a:prstDash val="solid"/>
                      <a:round/>
                      <a:headEnd type="none" w="sm" len="sm"/>
                      <a:tailEnd type="none" w="sm" len="sm"/>
                    </a:lnB>
                    <a:solidFill>
                      <a:schemeClr val="accent4"/>
                    </a:solidFill>
                  </a:tcPr>
                </a:tc>
                <a:tc>
                  <a:txBody>
                    <a:bodyPr/>
                    <a:lstStyle/>
                    <a:p>
                      <a:pPr marL="365760" lvl="0" indent="-292100" algn="l" rtl="0">
                        <a:spcBef>
                          <a:spcPts val="0"/>
                        </a:spcBef>
                        <a:spcAft>
                          <a:spcPts val="0"/>
                        </a:spcAft>
                        <a:buClr>
                          <a:srgbClr val="FFFFFF"/>
                        </a:buClr>
                        <a:buSzPts val="1000"/>
                        <a:buFont typeface="Montserrat Light"/>
                        <a:buChar char="■"/>
                      </a:pPr>
                      <a:r>
                        <a:rPr lang="en-GB" sz="1000" b="0" dirty="0">
                          <a:solidFill>
                            <a:schemeClr val="bg1"/>
                          </a:solidFill>
                          <a:latin typeface="Montserrat" panose="00000500000000000000" pitchFamily="2" charset="0"/>
                          <a:ea typeface="Montserrat Light"/>
                          <a:cs typeface="Montserrat Light"/>
                          <a:sym typeface="Montserrat Light"/>
                        </a:rPr>
                        <a:t>-1%</a:t>
                      </a:r>
                      <a:endParaRPr sz="1000" b="0" dirty="0">
                        <a:solidFill>
                          <a:schemeClr val="bg1"/>
                        </a:solidFill>
                        <a:latin typeface="Montserrat" panose="00000500000000000000" pitchFamily="2" charset="0"/>
                        <a:ea typeface="Montserrat Light"/>
                        <a:cs typeface="Montserrat Light"/>
                        <a:sym typeface="Montserrat Light"/>
                      </a:endParaRPr>
                    </a:p>
                  </a:txBody>
                  <a:tcPr marL="91425" marR="91425" marT="91425" marB="91425">
                    <a:lnL w="19050" cap="flat" cmpd="sng" algn="ctr">
                      <a:solidFill>
                        <a:schemeClr val="accent1"/>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lgn="ctr">
                      <a:solidFill>
                        <a:srgbClr val="9E9E9E">
                          <a:alpha val="0"/>
                        </a:srgbClr>
                      </a:solidFill>
                      <a:prstDash val="solid"/>
                      <a:round/>
                      <a:headEnd type="none" w="sm" len="sm"/>
                      <a:tailEnd type="none" w="sm" len="sm"/>
                    </a:lnT>
                    <a:lnB w="9525" cap="flat" cmpd="sng" algn="ctr">
                      <a:solidFill>
                        <a:srgbClr val="9E9E9E">
                          <a:alpha val="0"/>
                        </a:srgbClr>
                      </a:solidFill>
                      <a:prstDash val="solid"/>
                      <a:round/>
                      <a:headEnd type="none" w="sm" len="sm"/>
                      <a:tailEnd type="none" w="sm" len="sm"/>
                    </a:lnB>
                    <a:solidFill>
                      <a:schemeClr val="accent4"/>
                    </a:solidFill>
                  </a:tcPr>
                </a:tc>
                <a:extLst>
                  <a:ext uri="{0D108BD9-81ED-4DB2-BD59-A6C34878D82A}">
                    <a16:rowId xmlns:a16="http://schemas.microsoft.com/office/drawing/2014/main" val="10007"/>
                  </a:ext>
                </a:extLst>
              </a:tr>
              <a:tr h="322113">
                <a:tc>
                  <a:txBody>
                    <a:bodyPr/>
                    <a:lstStyle/>
                    <a:p>
                      <a:pPr marL="0" lvl="0" indent="0" algn="l" rtl="0">
                        <a:spcBef>
                          <a:spcPts val="0"/>
                        </a:spcBef>
                        <a:spcAft>
                          <a:spcPts val="0"/>
                        </a:spcAft>
                        <a:buNone/>
                      </a:pPr>
                      <a:r>
                        <a:rPr lang="en-GB" sz="1000" b="1" dirty="0">
                          <a:solidFill>
                            <a:srgbClr val="FFFFFF"/>
                          </a:solidFill>
                          <a:latin typeface="Montserrat" panose="00000500000000000000" pitchFamily="2" charset="0"/>
                          <a:ea typeface="Montserrat"/>
                          <a:cs typeface="Montserrat"/>
                          <a:sym typeface="Montserrat"/>
                        </a:rPr>
                        <a:t>Sainsbury’s</a:t>
                      </a:r>
                    </a:p>
                  </a:txBody>
                  <a:tcPr marL="91425" marR="91425" marT="91425" marB="91425">
                    <a:lnL w="9525" cap="flat" cmpd="sng">
                      <a:solidFill>
                        <a:srgbClr val="9E9E9E">
                          <a:alpha val="0"/>
                        </a:srgbClr>
                      </a:solidFill>
                      <a:prstDash val="solid"/>
                      <a:round/>
                      <a:headEnd type="none" w="sm" len="sm"/>
                      <a:tailEnd type="none" w="sm" len="sm"/>
                    </a:lnL>
                    <a:lnR w="19050" cap="flat" cmpd="sng" algn="ctr">
                      <a:solidFill>
                        <a:schemeClr val="accent1"/>
                      </a:solidFill>
                      <a:prstDash val="solid"/>
                      <a:round/>
                      <a:headEnd type="none" w="sm" len="sm"/>
                      <a:tailEnd type="none" w="sm" len="sm"/>
                    </a:lnR>
                    <a:lnT w="9525" cap="flat" cmpd="sng" algn="ctr">
                      <a:solidFill>
                        <a:srgbClr val="9E9E9E">
                          <a:alpha val="0"/>
                        </a:srgbClr>
                      </a:solidFill>
                      <a:prstDash val="solid"/>
                      <a:round/>
                      <a:headEnd type="none" w="sm" len="sm"/>
                      <a:tailEnd type="none" w="sm" len="sm"/>
                    </a:lnT>
                    <a:lnB w="9525" cap="flat" cmpd="sng" algn="ctr">
                      <a:solidFill>
                        <a:srgbClr val="9E9E9E">
                          <a:alpha val="0"/>
                        </a:srgbClr>
                      </a:solidFill>
                      <a:prstDash val="solid"/>
                      <a:round/>
                      <a:headEnd type="none" w="sm" len="sm"/>
                      <a:tailEnd type="none" w="sm" len="sm"/>
                    </a:lnB>
                    <a:solidFill>
                      <a:schemeClr val="tx1"/>
                    </a:solidFill>
                  </a:tcPr>
                </a:tc>
                <a:tc>
                  <a:txBody>
                    <a:bodyPr/>
                    <a:lstStyle/>
                    <a:p>
                      <a:pPr marL="365760" lvl="0" indent="-292100" algn="l" rtl="0">
                        <a:spcBef>
                          <a:spcPts val="0"/>
                        </a:spcBef>
                        <a:spcAft>
                          <a:spcPts val="0"/>
                        </a:spcAft>
                        <a:buClr>
                          <a:srgbClr val="FFFFFF"/>
                        </a:buClr>
                        <a:buSzPts val="1000"/>
                        <a:buFont typeface="Montserrat Light"/>
                        <a:buChar char="■"/>
                      </a:pPr>
                      <a:r>
                        <a:rPr lang="en-GB" sz="1000" b="0" dirty="0">
                          <a:solidFill>
                            <a:srgbClr val="FFFFFF"/>
                          </a:solidFill>
                          <a:latin typeface="Montserrat" panose="00000500000000000000" pitchFamily="2" charset="0"/>
                          <a:ea typeface="Montserrat Light"/>
                          <a:cs typeface="Montserrat Light"/>
                          <a:sym typeface="Montserrat Light"/>
                        </a:rPr>
                        <a:t>22%</a:t>
                      </a:r>
                      <a:endParaRPr sz="1000" b="0" dirty="0">
                        <a:solidFill>
                          <a:srgbClr val="FFFFFF"/>
                        </a:solidFill>
                        <a:latin typeface="Montserrat" panose="00000500000000000000" pitchFamily="2" charset="0"/>
                        <a:ea typeface="Montserrat Light"/>
                        <a:cs typeface="Montserrat Light"/>
                        <a:sym typeface="Montserrat Light"/>
                      </a:endParaRPr>
                    </a:p>
                  </a:txBody>
                  <a:tcPr marL="91425" marR="91425" marT="91425" marB="91425">
                    <a:lnL w="19050" cap="flat" cmpd="sng" algn="ctr">
                      <a:solidFill>
                        <a:schemeClr val="accent1"/>
                      </a:solidFill>
                      <a:prstDash val="solid"/>
                      <a:round/>
                      <a:headEnd type="none" w="sm" len="sm"/>
                      <a:tailEnd type="none" w="sm" len="sm"/>
                    </a:lnL>
                    <a:lnR w="19050" cap="flat" cmpd="sng" algn="ctr">
                      <a:solidFill>
                        <a:schemeClr val="accent1"/>
                      </a:solidFill>
                      <a:prstDash val="solid"/>
                      <a:round/>
                      <a:headEnd type="none" w="sm" len="sm"/>
                      <a:tailEnd type="none" w="sm" len="sm"/>
                    </a:lnR>
                    <a:lnT w="9525" cap="flat" cmpd="sng" algn="ctr">
                      <a:solidFill>
                        <a:srgbClr val="9E9E9E">
                          <a:alpha val="0"/>
                        </a:srgbClr>
                      </a:solidFill>
                      <a:prstDash val="solid"/>
                      <a:round/>
                      <a:headEnd type="none" w="sm" len="sm"/>
                      <a:tailEnd type="none" w="sm" len="sm"/>
                    </a:lnT>
                    <a:lnB w="9525" cap="flat" cmpd="sng" algn="ctr">
                      <a:solidFill>
                        <a:srgbClr val="9E9E9E">
                          <a:alpha val="0"/>
                        </a:srgbClr>
                      </a:solidFill>
                      <a:prstDash val="solid"/>
                      <a:round/>
                      <a:headEnd type="none" w="sm" len="sm"/>
                      <a:tailEnd type="none" w="sm" len="sm"/>
                    </a:lnB>
                    <a:solidFill>
                      <a:schemeClr val="tx1"/>
                    </a:solidFill>
                  </a:tcPr>
                </a:tc>
                <a:tc>
                  <a:txBody>
                    <a:bodyPr/>
                    <a:lstStyle/>
                    <a:p>
                      <a:pPr marL="365760" lvl="0" indent="-292100" algn="l" rtl="0">
                        <a:spcBef>
                          <a:spcPts val="0"/>
                        </a:spcBef>
                        <a:spcAft>
                          <a:spcPts val="0"/>
                        </a:spcAft>
                        <a:buClr>
                          <a:srgbClr val="FFFFFF"/>
                        </a:buClr>
                        <a:buSzPts val="1000"/>
                        <a:buFont typeface="Montserrat Light"/>
                        <a:buChar char="■"/>
                      </a:pPr>
                      <a:r>
                        <a:rPr lang="en-GB" sz="1000" b="0" dirty="0">
                          <a:solidFill>
                            <a:schemeClr val="bg1"/>
                          </a:solidFill>
                          <a:latin typeface="Montserrat" panose="00000500000000000000" pitchFamily="2" charset="0"/>
                          <a:ea typeface="Montserrat Light"/>
                          <a:cs typeface="Montserrat Light"/>
                          <a:sym typeface="Montserrat Light"/>
                        </a:rPr>
                        <a:t>+1%</a:t>
                      </a:r>
                      <a:endParaRPr sz="1000" b="0" dirty="0">
                        <a:solidFill>
                          <a:schemeClr val="bg1"/>
                        </a:solidFill>
                        <a:latin typeface="Montserrat" panose="00000500000000000000" pitchFamily="2" charset="0"/>
                        <a:ea typeface="Montserrat Light"/>
                        <a:cs typeface="Montserrat Light"/>
                        <a:sym typeface="Montserrat Light"/>
                      </a:endParaRPr>
                    </a:p>
                  </a:txBody>
                  <a:tcPr marL="91425" marR="91425" marT="91425" marB="91425">
                    <a:lnL w="19050" cap="flat" cmpd="sng" algn="ctr">
                      <a:solidFill>
                        <a:schemeClr val="accent1"/>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lgn="ctr">
                      <a:solidFill>
                        <a:srgbClr val="9E9E9E">
                          <a:alpha val="0"/>
                        </a:srgbClr>
                      </a:solidFill>
                      <a:prstDash val="solid"/>
                      <a:round/>
                      <a:headEnd type="none" w="sm" len="sm"/>
                      <a:tailEnd type="none" w="sm" len="sm"/>
                    </a:lnT>
                    <a:lnB w="9525" cap="flat" cmpd="sng" algn="ctr">
                      <a:solidFill>
                        <a:srgbClr val="9E9E9E">
                          <a:alpha val="0"/>
                        </a:srgbClr>
                      </a:solidFill>
                      <a:prstDash val="solid"/>
                      <a:round/>
                      <a:headEnd type="none" w="sm" len="sm"/>
                      <a:tailEnd type="none" w="sm" len="sm"/>
                    </a:lnB>
                    <a:solidFill>
                      <a:schemeClr val="tx1"/>
                    </a:solidFill>
                  </a:tcPr>
                </a:tc>
                <a:extLst>
                  <a:ext uri="{0D108BD9-81ED-4DB2-BD59-A6C34878D82A}">
                    <a16:rowId xmlns:a16="http://schemas.microsoft.com/office/drawing/2014/main" val="10008"/>
                  </a:ext>
                </a:extLst>
              </a:tr>
              <a:tr h="322113">
                <a:tc>
                  <a:txBody>
                    <a:bodyPr/>
                    <a:lstStyle/>
                    <a:p>
                      <a:pPr marL="0" lvl="0" indent="0" algn="l" rtl="0">
                        <a:spcBef>
                          <a:spcPts val="0"/>
                        </a:spcBef>
                        <a:spcAft>
                          <a:spcPts val="0"/>
                        </a:spcAft>
                        <a:buNone/>
                      </a:pPr>
                      <a:r>
                        <a:rPr lang="en-GB" sz="1000" b="1" dirty="0">
                          <a:solidFill>
                            <a:srgbClr val="FFFFFF"/>
                          </a:solidFill>
                          <a:latin typeface="Montserrat" panose="00000500000000000000" pitchFamily="2" charset="0"/>
                          <a:ea typeface="Montserrat"/>
                          <a:cs typeface="Montserrat"/>
                          <a:sym typeface="Montserrat"/>
                        </a:rPr>
                        <a:t>ASDA</a:t>
                      </a:r>
                      <a:endParaRPr sz="1000" b="1" dirty="0">
                        <a:solidFill>
                          <a:srgbClr val="FFFFFF"/>
                        </a:solidFill>
                        <a:latin typeface="Montserrat" panose="00000500000000000000" pitchFamily="2" charset="0"/>
                        <a:ea typeface="Montserrat"/>
                        <a:cs typeface="Montserrat"/>
                        <a:sym typeface="Montserrat"/>
                      </a:endParaRPr>
                    </a:p>
                  </a:txBody>
                  <a:tcPr marL="91425" marR="91425" marT="91425" marB="91425">
                    <a:lnL w="9525" cap="flat" cmpd="sng">
                      <a:solidFill>
                        <a:srgbClr val="9E9E9E">
                          <a:alpha val="0"/>
                        </a:srgbClr>
                      </a:solidFill>
                      <a:prstDash val="solid"/>
                      <a:round/>
                      <a:headEnd type="none" w="sm" len="sm"/>
                      <a:tailEnd type="none" w="sm" len="sm"/>
                    </a:lnL>
                    <a:lnR w="19050" cap="flat" cmpd="sng" algn="ctr">
                      <a:solidFill>
                        <a:schemeClr val="accent1"/>
                      </a:solidFill>
                      <a:prstDash val="solid"/>
                      <a:round/>
                      <a:headEnd type="none" w="sm" len="sm"/>
                      <a:tailEnd type="none" w="sm" len="sm"/>
                    </a:lnR>
                    <a:lnT w="9525" cap="flat" cmpd="sng" algn="ctr">
                      <a:solidFill>
                        <a:srgbClr val="9E9E9E">
                          <a:alpha val="0"/>
                        </a:srgbClr>
                      </a:solidFill>
                      <a:prstDash val="solid"/>
                      <a:round/>
                      <a:headEnd type="none" w="sm" len="sm"/>
                      <a:tailEnd type="none" w="sm" len="sm"/>
                    </a:lnT>
                    <a:lnB w="9525" cap="flat" cmpd="sng" algn="ctr">
                      <a:solidFill>
                        <a:srgbClr val="9E9E9E">
                          <a:alpha val="0"/>
                        </a:srgbClr>
                      </a:solidFill>
                      <a:prstDash val="solid"/>
                      <a:round/>
                      <a:headEnd type="none" w="sm" len="sm"/>
                      <a:tailEnd type="none" w="sm" len="sm"/>
                    </a:lnB>
                    <a:solidFill>
                      <a:schemeClr val="accent4"/>
                    </a:solidFill>
                  </a:tcPr>
                </a:tc>
                <a:tc>
                  <a:txBody>
                    <a:bodyPr/>
                    <a:lstStyle/>
                    <a:p>
                      <a:pPr marL="365760" lvl="0" indent="-292100" algn="l" rtl="0">
                        <a:spcBef>
                          <a:spcPts val="0"/>
                        </a:spcBef>
                        <a:spcAft>
                          <a:spcPts val="0"/>
                        </a:spcAft>
                        <a:buClr>
                          <a:srgbClr val="FFFFFF"/>
                        </a:buClr>
                        <a:buSzPts val="1000"/>
                        <a:buFont typeface="Montserrat Light"/>
                        <a:buChar char="■"/>
                      </a:pPr>
                      <a:r>
                        <a:rPr lang="en-GB" sz="1000" b="0" dirty="0">
                          <a:solidFill>
                            <a:srgbClr val="FFFFFF"/>
                          </a:solidFill>
                          <a:latin typeface="Montserrat" panose="00000500000000000000" pitchFamily="2" charset="0"/>
                          <a:ea typeface="Montserrat Light"/>
                          <a:cs typeface="Montserrat Light"/>
                          <a:sym typeface="Montserrat Light"/>
                        </a:rPr>
                        <a:t>19%</a:t>
                      </a:r>
                      <a:endParaRPr sz="1000" b="0" dirty="0">
                        <a:solidFill>
                          <a:srgbClr val="FFFFFF"/>
                        </a:solidFill>
                        <a:latin typeface="Montserrat" panose="00000500000000000000" pitchFamily="2" charset="0"/>
                        <a:ea typeface="Montserrat Light"/>
                        <a:cs typeface="Montserrat Light"/>
                        <a:sym typeface="Montserrat Light"/>
                      </a:endParaRPr>
                    </a:p>
                  </a:txBody>
                  <a:tcPr marL="91425" marR="91425" marT="91425" marB="91425">
                    <a:lnL w="19050" cap="flat" cmpd="sng" algn="ctr">
                      <a:solidFill>
                        <a:schemeClr val="accent1"/>
                      </a:solidFill>
                      <a:prstDash val="solid"/>
                      <a:round/>
                      <a:headEnd type="none" w="sm" len="sm"/>
                      <a:tailEnd type="none" w="sm" len="sm"/>
                    </a:lnL>
                    <a:lnR w="19050" cap="flat" cmpd="sng" algn="ctr">
                      <a:solidFill>
                        <a:schemeClr val="accent1"/>
                      </a:solidFill>
                      <a:prstDash val="solid"/>
                      <a:round/>
                      <a:headEnd type="none" w="sm" len="sm"/>
                      <a:tailEnd type="none" w="sm" len="sm"/>
                    </a:lnR>
                    <a:lnT w="9525" cap="flat" cmpd="sng" algn="ctr">
                      <a:solidFill>
                        <a:srgbClr val="9E9E9E">
                          <a:alpha val="0"/>
                        </a:srgbClr>
                      </a:solidFill>
                      <a:prstDash val="solid"/>
                      <a:round/>
                      <a:headEnd type="none" w="sm" len="sm"/>
                      <a:tailEnd type="none" w="sm" len="sm"/>
                    </a:lnT>
                    <a:lnB w="9525" cap="flat" cmpd="sng" algn="ctr">
                      <a:solidFill>
                        <a:srgbClr val="9E9E9E">
                          <a:alpha val="0"/>
                        </a:srgbClr>
                      </a:solidFill>
                      <a:prstDash val="solid"/>
                      <a:round/>
                      <a:headEnd type="none" w="sm" len="sm"/>
                      <a:tailEnd type="none" w="sm" len="sm"/>
                    </a:lnB>
                    <a:solidFill>
                      <a:schemeClr val="accent4"/>
                    </a:solidFill>
                  </a:tcPr>
                </a:tc>
                <a:tc>
                  <a:txBody>
                    <a:bodyPr/>
                    <a:lstStyle/>
                    <a:p>
                      <a:pPr marL="365760" lvl="0" indent="-292100" algn="l" rtl="0">
                        <a:spcBef>
                          <a:spcPts val="0"/>
                        </a:spcBef>
                        <a:spcAft>
                          <a:spcPts val="0"/>
                        </a:spcAft>
                        <a:buClr>
                          <a:srgbClr val="FFFFFF"/>
                        </a:buClr>
                        <a:buSzPts val="1000"/>
                        <a:buFont typeface="Montserrat Light"/>
                        <a:buChar char="■"/>
                      </a:pPr>
                      <a:r>
                        <a:rPr lang="en-GB" sz="1000" b="0" dirty="0">
                          <a:solidFill>
                            <a:schemeClr val="bg1"/>
                          </a:solidFill>
                          <a:latin typeface="Montserrat" panose="00000500000000000000" pitchFamily="2" charset="0"/>
                          <a:ea typeface="Montserrat Light"/>
                          <a:cs typeface="Montserrat Light"/>
                          <a:sym typeface="Montserrat Light"/>
                        </a:rPr>
                        <a:t>+0%</a:t>
                      </a:r>
                      <a:endParaRPr sz="1000" b="0" dirty="0">
                        <a:solidFill>
                          <a:schemeClr val="bg1"/>
                        </a:solidFill>
                        <a:latin typeface="Montserrat" panose="00000500000000000000" pitchFamily="2" charset="0"/>
                        <a:ea typeface="Montserrat Light"/>
                        <a:cs typeface="Montserrat Light"/>
                        <a:sym typeface="Montserrat Light"/>
                      </a:endParaRPr>
                    </a:p>
                  </a:txBody>
                  <a:tcPr marL="91425" marR="91425" marT="91425" marB="91425">
                    <a:lnL w="19050" cap="flat" cmpd="sng" algn="ctr">
                      <a:solidFill>
                        <a:schemeClr val="accent1"/>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lgn="ctr">
                      <a:solidFill>
                        <a:srgbClr val="9E9E9E">
                          <a:alpha val="0"/>
                        </a:srgbClr>
                      </a:solidFill>
                      <a:prstDash val="solid"/>
                      <a:round/>
                      <a:headEnd type="none" w="sm" len="sm"/>
                      <a:tailEnd type="none" w="sm" len="sm"/>
                    </a:lnT>
                    <a:lnB w="9525" cap="flat" cmpd="sng" algn="ctr">
                      <a:solidFill>
                        <a:srgbClr val="9E9E9E">
                          <a:alpha val="0"/>
                        </a:srgbClr>
                      </a:solidFill>
                      <a:prstDash val="solid"/>
                      <a:round/>
                      <a:headEnd type="none" w="sm" len="sm"/>
                      <a:tailEnd type="none" w="sm" len="sm"/>
                    </a:lnB>
                    <a:solidFill>
                      <a:schemeClr val="accent4"/>
                    </a:solidFill>
                  </a:tcPr>
                </a:tc>
                <a:extLst>
                  <a:ext uri="{0D108BD9-81ED-4DB2-BD59-A6C34878D82A}">
                    <a16:rowId xmlns:a16="http://schemas.microsoft.com/office/drawing/2014/main" val="10009"/>
                  </a:ext>
                </a:extLst>
              </a:tr>
              <a:tr h="322113">
                <a:tc>
                  <a:txBody>
                    <a:bodyPr/>
                    <a:lstStyle/>
                    <a:p>
                      <a:pPr marL="0" lvl="0" indent="0" algn="l" rtl="0">
                        <a:spcBef>
                          <a:spcPts val="0"/>
                        </a:spcBef>
                        <a:spcAft>
                          <a:spcPts val="0"/>
                        </a:spcAft>
                        <a:buNone/>
                      </a:pPr>
                      <a:r>
                        <a:rPr lang="en-GB" sz="1000" b="1" dirty="0">
                          <a:solidFill>
                            <a:srgbClr val="FFFFFF"/>
                          </a:solidFill>
                          <a:latin typeface="Montserrat" panose="00000500000000000000" pitchFamily="2" charset="0"/>
                          <a:ea typeface="Montserrat"/>
                          <a:cs typeface="Montserrat"/>
                          <a:sym typeface="Montserrat"/>
                        </a:rPr>
                        <a:t>Lidl</a:t>
                      </a:r>
                      <a:endParaRPr sz="1000" b="1" dirty="0">
                        <a:solidFill>
                          <a:srgbClr val="FFFFFF"/>
                        </a:solidFill>
                        <a:latin typeface="Montserrat" panose="00000500000000000000" pitchFamily="2" charset="0"/>
                        <a:ea typeface="Montserrat"/>
                        <a:cs typeface="Montserrat"/>
                        <a:sym typeface="Montserrat"/>
                      </a:endParaRPr>
                    </a:p>
                  </a:txBody>
                  <a:tcPr marL="91425" marR="91425" marT="91425" marB="91425">
                    <a:lnL w="9525" cap="flat" cmpd="sng">
                      <a:solidFill>
                        <a:srgbClr val="9E9E9E">
                          <a:alpha val="0"/>
                        </a:srgbClr>
                      </a:solidFill>
                      <a:prstDash val="solid"/>
                      <a:round/>
                      <a:headEnd type="none" w="sm" len="sm"/>
                      <a:tailEnd type="none" w="sm" len="sm"/>
                    </a:lnL>
                    <a:lnR w="19050" cap="flat" cmpd="sng" algn="ctr">
                      <a:solidFill>
                        <a:schemeClr val="accent1"/>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lgn="ctr">
                      <a:solidFill>
                        <a:srgbClr val="9E9E9E">
                          <a:alpha val="0"/>
                        </a:srgbClr>
                      </a:solidFill>
                      <a:prstDash val="solid"/>
                      <a:round/>
                      <a:headEnd type="none" w="sm" len="sm"/>
                      <a:tailEnd type="none" w="sm" len="sm"/>
                    </a:lnB>
                    <a:solidFill>
                      <a:schemeClr val="tx1"/>
                    </a:solidFill>
                  </a:tcPr>
                </a:tc>
                <a:tc>
                  <a:txBody>
                    <a:bodyPr/>
                    <a:lstStyle/>
                    <a:p>
                      <a:pPr marL="365760" lvl="0" indent="-292100" algn="l" rtl="0">
                        <a:spcBef>
                          <a:spcPts val="0"/>
                        </a:spcBef>
                        <a:spcAft>
                          <a:spcPts val="0"/>
                        </a:spcAft>
                        <a:buClr>
                          <a:srgbClr val="FFFFFF"/>
                        </a:buClr>
                        <a:buSzPts val="1000"/>
                        <a:buFont typeface="Montserrat Light"/>
                        <a:buChar char="■"/>
                      </a:pPr>
                      <a:r>
                        <a:rPr lang="en-GB" sz="1000" b="1" dirty="0">
                          <a:solidFill>
                            <a:srgbClr val="FFFFFF"/>
                          </a:solidFill>
                          <a:latin typeface="Montserrat" panose="00000500000000000000" pitchFamily="2" charset="0"/>
                          <a:ea typeface="Montserrat Light"/>
                          <a:cs typeface="Montserrat Light"/>
                          <a:sym typeface="Montserrat Light"/>
                        </a:rPr>
                        <a:t>8%</a:t>
                      </a:r>
                    </a:p>
                  </a:txBody>
                  <a:tcPr marL="91425" marR="91425" marT="91425" marB="91425">
                    <a:lnL w="19050" cap="flat" cmpd="sng" algn="ctr">
                      <a:solidFill>
                        <a:schemeClr val="accent1"/>
                      </a:solidFill>
                      <a:prstDash val="solid"/>
                      <a:round/>
                      <a:headEnd type="none" w="sm" len="sm"/>
                      <a:tailEnd type="none" w="sm" len="sm"/>
                    </a:lnL>
                    <a:lnR w="19050" cap="flat" cmpd="sng" algn="ctr">
                      <a:solidFill>
                        <a:schemeClr val="accent1"/>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lgn="ctr">
                      <a:solidFill>
                        <a:srgbClr val="9E9E9E">
                          <a:alpha val="0"/>
                        </a:srgbClr>
                      </a:solidFill>
                      <a:prstDash val="solid"/>
                      <a:round/>
                      <a:headEnd type="none" w="sm" len="sm"/>
                      <a:tailEnd type="none" w="sm" len="sm"/>
                    </a:lnB>
                    <a:solidFill>
                      <a:schemeClr val="tx1"/>
                    </a:solidFill>
                  </a:tcPr>
                </a:tc>
                <a:tc>
                  <a:txBody>
                    <a:bodyPr/>
                    <a:lstStyle/>
                    <a:p>
                      <a:pPr marL="365760" lvl="0" indent="-292100" algn="l" rtl="0">
                        <a:spcBef>
                          <a:spcPts val="0"/>
                        </a:spcBef>
                        <a:spcAft>
                          <a:spcPts val="0"/>
                        </a:spcAft>
                        <a:buClr>
                          <a:srgbClr val="FFFFFF"/>
                        </a:buClr>
                        <a:buSzPts val="1000"/>
                        <a:buFont typeface="Montserrat Light"/>
                        <a:buChar char="■"/>
                      </a:pPr>
                      <a:r>
                        <a:rPr lang="en-GB" sz="1000" b="1" dirty="0">
                          <a:solidFill>
                            <a:schemeClr val="accent1"/>
                          </a:solidFill>
                          <a:latin typeface="Montserrat" panose="00000500000000000000" pitchFamily="2" charset="0"/>
                          <a:ea typeface="Montserrat Light"/>
                          <a:cs typeface="Montserrat Light"/>
                          <a:sym typeface="Montserrat Light"/>
                        </a:rPr>
                        <a:t>-2%</a:t>
                      </a:r>
                    </a:p>
                  </a:txBody>
                  <a:tcPr marL="91425" marR="91425" marT="91425" marB="91425">
                    <a:lnL w="19050" cap="flat" cmpd="sng" algn="ctr">
                      <a:solidFill>
                        <a:schemeClr val="accent1"/>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lgn="ctr">
                      <a:solidFill>
                        <a:srgbClr val="9E9E9E">
                          <a:alpha val="0"/>
                        </a:srgbClr>
                      </a:solidFill>
                      <a:prstDash val="solid"/>
                      <a:round/>
                      <a:headEnd type="none" w="sm" len="sm"/>
                      <a:tailEnd type="none" w="sm" len="sm"/>
                    </a:lnB>
                    <a:solidFill>
                      <a:schemeClr val="tx1"/>
                    </a:solidFill>
                  </a:tcPr>
                </a:tc>
                <a:extLst>
                  <a:ext uri="{0D108BD9-81ED-4DB2-BD59-A6C34878D82A}">
                    <a16:rowId xmlns:a16="http://schemas.microsoft.com/office/drawing/2014/main" val="10010"/>
                  </a:ext>
                </a:extLst>
              </a:tr>
              <a:tr h="322113">
                <a:tc>
                  <a:txBody>
                    <a:bodyPr/>
                    <a:lstStyle/>
                    <a:p>
                      <a:pPr marL="0" lvl="0" indent="0" algn="l" rtl="0">
                        <a:spcBef>
                          <a:spcPts val="0"/>
                        </a:spcBef>
                        <a:spcAft>
                          <a:spcPts val="0"/>
                        </a:spcAft>
                        <a:buNone/>
                      </a:pPr>
                      <a:r>
                        <a:rPr lang="en-GB" sz="1000" b="1" dirty="0">
                          <a:solidFill>
                            <a:srgbClr val="FFFFFF"/>
                          </a:solidFill>
                          <a:latin typeface="Montserrat" panose="00000500000000000000" pitchFamily="2" charset="0"/>
                          <a:ea typeface="Montserrat"/>
                          <a:cs typeface="Montserrat"/>
                          <a:sym typeface="Montserrat"/>
                        </a:rPr>
                        <a:t>Aldi</a:t>
                      </a:r>
                      <a:endParaRPr sz="1000" b="1" dirty="0">
                        <a:solidFill>
                          <a:srgbClr val="FFFFFF"/>
                        </a:solidFill>
                        <a:latin typeface="Montserrat" panose="00000500000000000000" pitchFamily="2" charset="0"/>
                        <a:ea typeface="Montserrat"/>
                        <a:cs typeface="Montserrat"/>
                        <a:sym typeface="Montserrat"/>
                      </a:endParaRPr>
                    </a:p>
                  </a:txBody>
                  <a:tcPr marL="91425" marR="91425" marT="91425" marB="91425">
                    <a:lnL w="9525" cap="flat" cmpd="sng">
                      <a:solidFill>
                        <a:srgbClr val="9E9E9E">
                          <a:alpha val="0"/>
                        </a:srgbClr>
                      </a:solidFill>
                      <a:prstDash val="solid"/>
                      <a:round/>
                      <a:headEnd type="none" w="sm" len="sm"/>
                      <a:tailEnd type="none" w="sm" len="sm"/>
                    </a:lnL>
                    <a:lnR w="19050" cap="flat" cmpd="sng" algn="ctr">
                      <a:solidFill>
                        <a:schemeClr val="accent1"/>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lgn="ctr">
                      <a:solidFill>
                        <a:srgbClr val="9E9E9E">
                          <a:alpha val="0"/>
                        </a:srgbClr>
                      </a:solidFill>
                      <a:prstDash val="solid"/>
                      <a:round/>
                      <a:headEnd type="none" w="sm" len="sm"/>
                      <a:tailEnd type="none" w="sm" len="sm"/>
                    </a:lnB>
                    <a:solidFill>
                      <a:schemeClr val="accent4"/>
                    </a:solidFill>
                  </a:tcPr>
                </a:tc>
                <a:tc>
                  <a:txBody>
                    <a:bodyPr/>
                    <a:lstStyle/>
                    <a:p>
                      <a:pPr marL="365760" lvl="0" indent="-292100" algn="l" rtl="0">
                        <a:spcBef>
                          <a:spcPts val="0"/>
                        </a:spcBef>
                        <a:spcAft>
                          <a:spcPts val="0"/>
                        </a:spcAft>
                        <a:buClr>
                          <a:srgbClr val="FFFFFF"/>
                        </a:buClr>
                        <a:buSzPts val="1000"/>
                        <a:buFont typeface="Montserrat Light"/>
                        <a:buChar char="■"/>
                      </a:pPr>
                      <a:r>
                        <a:rPr lang="en-GB" sz="1000" b="0" dirty="0">
                          <a:solidFill>
                            <a:srgbClr val="FFFFFF"/>
                          </a:solidFill>
                          <a:latin typeface="Montserrat" panose="00000500000000000000" pitchFamily="2" charset="0"/>
                          <a:ea typeface="Montserrat Light"/>
                          <a:cs typeface="Montserrat Light"/>
                          <a:sym typeface="Montserrat Light"/>
                        </a:rPr>
                        <a:t>3%</a:t>
                      </a:r>
                      <a:endParaRPr sz="1000" b="0" dirty="0">
                        <a:solidFill>
                          <a:srgbClr val="FFFFFF"/>
                        </a:solidFill>
                        <a:latin typeface="Montserrat" panose="00000500000000000000" pitchFamily="2" charset="0"/>
                        <a:ea typeface="Montserrat Light"/>
                        <a:cs typeface="Montserrat Light"/>
                        <a:sym typeface="Montserrat Light"/>
                      </a:endParaRPr>
                    </a:p>
                  </a:txBody>
                  <a:tcPr marL="91425" marR="91425" marT="91425" marB="91425">
                    <a:lnL w="19050" cap="flat" cmpd="sng" algn="ctr">
                      <a:solidFill>
                        <a:schemeClr val="accent1"/>
                      </a:solidFill>
                      <a:prstDash val="solid"/>
                      <a:round/>
                      <a:headEnd type="none" w="sm" len="sm"/>
                      <a:tailEnd type="none" w="sm" len="sm"/>
                    </a:lnL>
                    <a:lnR w="19050" cap="flat" cmpd="sng" algn="ctr">
                      <a:solidFill>
                        <a:schemeClr val="accent1"/>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lgn="ctr">
                      <a:solidFill>
                        <a:srgbClr val="9E9E9E">
                          <a:alpha val="0"/>
                        </a:srgbClr>
                      </a:solidFill>
                      <a:prstDash val="solid"/>
                      <a:round/>
                      <a:headEnd type="none" w="sm" len="sm"/>
                      <a:tailEnd type="none" w="sm" len="sm"/>
                    </a:lnB>
                    <a:solidFill>
                      <a:schemeClr val="accent4"/>
                    </a:solidFill>
                  </a:tcPr>
                </a:tc>
                <a:tc>
                  <a:txBody>
                    <a:bodyPr/>
                    <a:lstStyle/>
                    <a:p>
                      <a:pPr marL="365760" lvl="0" indent="-292100" algn="l" rtl="0">
                        <a:spcBef>
                          <a:spcPts val="0"/>
                        </a:spcBef>
                        <a:spcAft>
                          <a:spcPts val="0"/>
                        </a:spcAft>
                        <a:buClr>
                          <a:srgbClr val="FFFFFF"/>
                        </a:buClr>
                        <a:buSzPts val="1000"/>
                        <a:buFont typeface="Montserrat Light"/>
                        <a:buChar char="■"/>
                      </a:pPr>
                      <a:r>
                        <a:rPr lang="en-GB" sz="1000" b="0" dirty="0">
                          <a:solidFill>
                            <a:srgbClr val="FFFFFF"/>
                          </a:solidFill>
                          <a:latin typeface="Montserrat" panose="00000500000000000000" pitchFamily="2" charset="0"/>
                          <a:ea typeface="Montserrat Light"/>
                          <a:cs typeface="Montserrat Light"/>
                          <a:sym typeface="Montserrat Light"/>
                        </a:rPr>
                        <a:t>-0%</a:t>
                      </a:r>
                      <a:endParaRPr sz="1000" b="0" dirty="0">
                        <a:solidFill>
                          <a:srgbClr val="FFFFFF"/>
                        </a:solidFill>
                        <a:latin typeface="Montserrat" panose="00000500000000000000" pitchFamily="2" charset="0"/>
                        <a:ea typeface="Montserrat Light"/>
                        <a:cs typeface="Montserrat Light"/>
                        <a:sym typeface="Montserrat Light"/>
                      </a:endParaRPr>
                    </a:p>
                  </a:txBody>
                  <a:tcPr marL="91425" marR="91425" marT="91425" marB="91425">
                    <a:lnL w="19050" cap="flat" cmpd="sng" algn="ctr">
                      <a:solidFill>
                        <a:schemeClr val="accent1"/>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lgn="ctr">
                      <a:solidFill>
                        <a:srgbClr val="9E9E9E">
                          <a:alpha val="0"/>
                        </a:srgbClr>
                      </a:solidFill>
                      <a:prstDash val="solid"/>
                      <a:round/>
                      <a:headEnd type="none" w="sm" len="sm"/>
                      <a:tailEnd type="none" w="sm" len="sm"/>
                    </a:lnB>
                    <a:solidFill>
                      <a:schemeClr val="accent4"/>
                    </a:solidFill>
                  </a:tcPr>
                </a:tc>
                <a:extLst>
                  <a:ext uri="{0D108BD9-81ED-4DB2-BD59-A6C34878D82A}">
                    <a16:rowId xmlns:a16="http://schemas.microsoft.com/office/drawing/2014/main" val="10011"/>
                  </a:ext>
                </a:extLst>
              </a:tr>
            </a:tbl>
          </a:graphicData>
        </a:graphic>
      </p:graphicFrame>
      <p:grpSp>
        <p:nvGrpSpPr>
          <p:cNvPr id="6" name="Group 5">
            <a:extLst>
              <a:ext uri="{FF2B5EF4-FFF2-40B4-BE49-F238E27FC236}">
                <a16:creationId xmlns:a16="http://schemas.microsoft.com/office/drawing/2014/main" id="{E214E7B5-A926-498C-AEAF-DB2A97ABA9AC}"/>
              </a:ext>
            </a:extLst>
          </p:cNvPr>
          <p:cNvGrpSpPr/>
          <p:nvPr/>
        </p:nvGrpSpPr>
        <p:grpSpPr>
          <a:xfrm>
            <a:off x="1203522" y="1904908"/>
            <a:ext cx="1268730" cy="1477328"/>
            <a:chOff x="1087408" y="1542051"/>
            <a:chExt cx="1268730" cy="1477328"/>
          </a:xfrm>
        </p:grpSpPr>
        <p:sp>
          <p:nvSpPr>
            <p:cNvPr id="5" name="TextBox 4"/>
            <p:cNvSpPr txBox="1"/>
            <p:nvPr/>
          </p:nvSpPr>
          <p:spPr>
            <a:xfrm>
              <a:off x="1087408" y="1542051"/>
              <a:ext cx="1268730" cy="1477328"/>
            </a:xfrm>
            <a:prstGeom prst="rect">
              <a:avLst/>
            </a:prstGeom>
            <a:solidFill>
              <a:schemeClr val="bg1"/>
            </a:solidFill>
          </p:spPr>
          <p:txBody>
            <a:bodyPr wrap="square" rtlCol="0">
              <a:spAutoFit/>
            </a:bodyPr>
            <a:lstStyle/>
            <a:p>
              <a:pPr algn="ctr"/>
              <a:r>
                <a:rPr lang="en-GB" sz="1000" dirty="0">
                  <a:latin typeface="Avenir Next LT Pro" panose="020B0604020202020204" charset="0"/>
                </a:rPr>
                <a:t>% Value sales bought on offer</a:t>
              </a:r>
            </a:p>
            <a:p>
              <a:endParaRPr lang="en-GB" sz="1000" dirty="0">
                <a:latin typeface="Avenir Next LT Pro" panose="020B0604020202020204" charset="0"/>
              </a:endParaRPr>
            </a:p>
            <a:p>
              <a:endParaRPr lang="en-GB" sz="1000" dirty="0">
                <a:latin typeface="Avenir Next LT Pro" panose="020B0604020202020204" charset="0"/>
              </a:endParaRPr>
            </a:p>
            <a:p>
              <a:endParaRPr lang="en-GB" sz="1000" dirty="0">
                <a:latin typeface="Avenir Next LT Pro" panose="020B0604020202020204" charset="0"/>
              </a:endParaRPr>
            </a:p>
            <a:p>
              <a:endParaRPr lang="en-GB" sz="1000" dirty="0">
                <a:latin typeface="Avenir Next LT Pro" panose="020B0604020202020204" charset="0"/>
              </a:endParaRPr>
            </a:p>
            <a:p>
              <a:endParaRPr lang="en-GB" sz="1000" dirty="0">
                <a:latin typeface="Avenir Next LT Pro" panose="020B0604020202020204" charset="0"/>
              </a:endParaRPr>
            </a:p>
            <a:p>
              <a:r>
                <a:rPr lang="en-GB" sz="1000" dirty="0">
                  <a:latin typeface="Montserrat" panose="00000500000000000000" pitchFamily="2" charset="0"/>
                </a:rPr>
                <a:t>Grocery</a:t>
              </a:r>
              <a:r>
                <a:rPr lang="en-GB" sz="1000" dirty="0">
                  <a:latin typeface="Avenir Next LT Pro" panose="020B0604020202020204" charset="0"/>
                </a:rPr>
                <a:t> Multiples 21% </a:t>
              </a:r>
              <a:r>
                <a:rPr lang="en-GB" sz="1000" dirty="0">
                  <a:solidFill>
                    <a:schemeClr val="tx1"/>
                  </a:solidFill>
                  <a:latin typeface="Avenir Next LT Pro" panose="020B0604020202020204" charset="0"/>
                </a:rPr>
                <a:t>(</a:t>
              </a:r>
              <a:r>
                <a:rPr lang="en-GB" sz="1000" b="1" dirty="0">
                  <a:solidFill>
                    <a:schemeClr val="tx1"/>
                  </a:solidFill>
                  <a:latin typeface="Avenir Next LT Pro" panose="020B0604020202020204" charset="0"/>
                </a:rPr>
                <a:t>+0%</a:t>
              </a:r>
              <a:r>
                <a:rPr lang="en-GB" sz="1000" dirty="0">
                  <a:solidFill>
                    <a:schemeClr val="tx1"/>
                  </a:solidFill>
                  <a:latin typeface="Avenir Next LT Pro" panose="020B0604020202020204" charset="0"/>
                </a:rPr>
                <a:t> </a:t>
              </a:r>
              <a:r>
                <a:rPr lang="en-GB" sz="1000" dirty="0">
                  <a:latin typeface="Avenir Next LT Pro" panose="020B0604020202020204" charset="0"/>
                </a:rPr>
                <a:t>points)</a:t>
              </a:r>
            </a:p>
          </p:txBody>
        </p:sp>
        <p:pic>
          <p:nvPicPr>
            <p:cNvPr id="9" name="Google Shape;833;p53"/>
            <p:cNvPicPr preferRelativeResize="0"/>
            <p:nvPr/>
          </p:nvPicPr>
          <p:blipFill>
            <a:blip r:embed="rId3">
              <a:alphaModFix/>
            </a:blip>
            <a:stretch>
              <a:fillRect/>
            </a:stretch>
          </p:blipFill>
          <p:spPr>
            <a:xfrm>
              <a:off x="1448925" y="1993424"/>
              <a:ext cx="413675" cy="618125"/>
            </a:xfrm>
            <a:prstGeom prst="rect">
              <a:avLst/>
            </a:prstGeom>
            <a:noFill/>
            <a:ln>
              <a:noFill/>
            </a:ln>
          </p:spPr>
        </p:pic>
      </p:grpSp>
      <p:sp>
        <p:nvSpPr>
          <p:cNvPr id="3" name="Subtitle 2">
            <a:extLst>
              <a:ext uri="{FF2B5EF4-FFF2-40B4-BE49-F238E27FC236}">
                <a16:creationId xmlns:a16="http://schemas.microsoft.com/office/drawing/2014/main" id="{DF131891-A103-4FBD-848A-0183FD008A90}"/>
              </a:ext>
            </a:extLst>
          </p:cNvPr>
          <p:cNvSpPr>
            <a:spLocks noGrp="1"/>
          </p:cNvSpPr>
          <p:nvPr>
            <p:ph type="subTitle" idx="1"/>
          </p:nvPr>
        </p:nvSpPr>
        <p:spPr>
          <a:xfrm>
            <a:off x="364329" y="4943474"/>
            <a:ext cx="8159100" cy="136437"/>
          </a:xfrm>
        </p:spPr>
        <p:txBody>
          <a:bodyPr/>
          <a:lstStyle/>
          <a:p>
            <a:r>
              <a:rPr lang="en-PH" dirty="0">
                <a:latin typeface="Montserrat" panose="00000500000000000000" pitchFamily="2" charset="0"/>
              </a:rPr>
              <a:t>Source:  NielsenIQ Homescan % Value fmcg sales bought on offer, 4w/e </a:t>
            </a:r>
            <a:r>
              <a:rPr lang="en-PH" dirty="0"/>
              <a:t>26th</a:t>
            </a:r>
            <a:r>
              <a:rPr lang="en-PH" dirty="0">
                <a:latin typeface="Montserrat" panose="00000500000000000000" pitchFamily="2" charset="0"/>
              </a:rPr>
              <a:t> March 2022 vs year ago</a:t>
            </a:r>
          </a:p>
        </p:txBody>
      </p:sp>
    </p:spTree>
    <p:extLst>
      <p:ext uri="{BB962C8B-B14F-4D97-AF65-F5344CB8AC3E}">
        <p14:creationId xmlns:p14="http://schemas.microsoft.com/office/powerpoint/2010/main" val="105838259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1741"/>
        <p:cNvGrpSpPr/>
        <p:nvPr/>
      </p:nvGrpSpPr>
      <p:grpSpPr>
        <a:xfrm>
          <a:off x="0" y="0"/>
          <a:ext cx="0" cy="0"/>
          <a:chOff x="0" y="0"/>
          <a:chExt cx="0" cy="0"/>
        </a:xfrm>
      </p:grpSpPr>
      <p:cxnSp>
        <p:nvCxnSpPr>
          <p:cNvPr id="15" name="Straight Connector 14">
            <a:extLst>
              <a:ext uri="{FF2B5EF4-FFF2-40B4-BE49-F238E27FC236}">
                <a16:creationId xmlns:a16="http://schemas.microsoft.com/office/drawing/2014/main" id="{C85062F2-EE7A-41AD-A7A9-78973C56D773}"/>
              </a:ext>
            </a:extLst>
          </p:cNvPr>
          <p:cNvCxnSpPr>
            <a:cxnSpLocks/>
          </p:cNvCxnSpPr>
          <p:nvPr/>
        </p:nvCxnSpPr>
        <p:spPr>
          <a:xfrm flipV="1">
            <a:off x="4385729" y="754396"/>
            <a:ext cx="872333" cy="13159"/>
          </a:xfrm>
          <a:prstGeom prst="line">
            <a:avLst/>
          </a:prstGeom>
          <a:ln w="25400"/>
        </p:spPr>
        <p:style>
          <a:lnRef idx="1">
            <a:schemeClr val="accent1"/>
          </a:lnRef>
          <a:fillRef idx="0">
            <a:schemeClr val="accent1"/>
          </a:fillRef>
          <a:effectRef idx="0">
            <a:schemeClr val="accent1"/>
          </a:effectRef>
          <a:fontRef idx="minor">
            <a:schemeClr val="tx1"/>
          </a:fontRef>
        </p:style>
      </p:cxnSp>
      <p:sp>
        <p:nvSpPr>
          <p:cNvPr id="1744" name="Google Shape;1744;p129"/>
          <p:cNvSpPr txBox="1">
            <a:spLocks noGrp="1"/>
          </p:cNvSpPr>
          <p:nvPr>
            <p:ph type="title"/>
          </p:nvPr>
        </p:nvSpPr>
        <p:spPr>
          <a:xfrm>
            <a:off x="499793" y="430485"/>
            <a:ext cx="8644207" cy="585492"/>
          </a:xfrm>
          <a:ln>
            <a:noFill/>
          </a:ln>
        </p:spPr>
        <p:txBody>
          <a:bodyPr spcFirstLastPara="1" wrap="square" lIns="0" tIns="91425" rIns="0" bIns="91425" anchor="t" anchorCtr="0">
            <a:noAutofit/>
          </a:bodyPr>
          <a:lstStyle/>
          <a:p>
            <a:r>
              <a:rPr lang="en-GB" sz="1800" dirty="0">
                <a:solidFill>
                  <a:schemeClr val="tx1"/>
                </a:solidFill>
                <a:latin typeface="Montserrat" panose="00000500000000000000" pitchFamily="2" charset="0"/>
                <a:ea typeface="MS PGothic" pitchFamily="34" charset="-128"/>
                <a:cs typeface="Calibri" pitchFamily="34" charset="0"/>
              </a:rPr>
              <a:t>Food inflation in April rose to its highest level since March 2013</a:t>
            </a:r>
            <a:endParaRPr lang="en-PH" sz="1800" dirty="0">
              <a:latin typeface="Montserrat" panose="00000500000000000000" pitchFamily="2" charset="0"/>
            </a:endParaRPr>
          </a:p>
        </p:txBody>
      </p:sp>
      <p:cxnSp>
        <p:nvCxnSpPr>
          <p:cNvPr id="13" name="Straight Connector 12">
            <a:extLst>
              <a:ext uri="{FF2B5EF4-FFF2-40B4-BE49-F238E27FC236}">
                <a16:creationId xmlns:a16="http://schemas.microsoft.com/office/drawing/2014/main" id="{31BE9FB3-6DFB-438F-9EDF-91D24BFE39A7}"/>
              </a:ext>
            </a:extLst>
          </p:cNvPr>
          <p:cNvCxnSpPr>
            <a:cxnSpLocks/>
          </p:cNvCxnSpPr>
          <p:nvPr/>
        </p:nvCxnSpPr>
        <p:spPr>
          <a:xfrm>
            <a:off x="6740002" y="754585"/>
            <a:ext cx="1269104" cy="0"/>
          </a:xfrm>
          <a:prstGeom prst="line">
            <a:avLst/>
          </a:prstGeom>
          <a:ln w="25400"/>
        </p:spPr>
        <p:style>
          <a:lnRef idx="1">
            <a:schemeClr val="accent1"/>
          </a:lnRef>
          <a:fillRef idx="0">
            <a:schemeClr val="accent1"/>
          </a:fillRef>
          <a:effectRef idx="0">
            <a:schemeClr val="accent1"/>
          </a:effectRef>
          <a:fontRef idx="minor">
            <a:schemeClr val="tx1"/>
          </a:fontRef>
        </p:style>
      </p:cxnSp>
      <p:sp>
        <p:nvSpPr>
          <p:cNvPr id="5" name="Subtitle 4">
            <a:extLst>
              <a:ext uri="{FF2B5EF4-FFF2-40B4-BE49-F238E27FC236}">
                <a16:creationId xmlns:a16="http://schemas.microsoft.com/office/drawing/2014/main" id="{70956D1B-E45E-4BB0-8B0F-1388C48A40B5}"/>
              </a:ext>
            </a:extLst>
          </p:cNvPr>
          <p:cNvSpPr>
            <a:spLocks noGrp="1"/>
          </p:cNvSpPr>
          <p:nvPr>
            <p:ph type="subTitle" idx="4294967295"/>
          </p:nvPr>
        </p:nvSpPr>
        <p:spPr>
          <a:xfrm>
            <a:off x="212244" y="4784578"/>
            <a:ext cx="8159100" cy="184800"/>
          </a:xfrm>
        </p:spPr>
        <p:txBody>
          <a:bodyPr/>
          <a:lstStyle/>
          <a:p>
            <a:pPr marL="146050" indent="0">
              <a:buNone/>
            </a:pPr>
            <a:r>
              <a:rPr lang="en-PH" sz="900" dirty="0">
                <a:latin typeface="Montserrat" panose="00000500000000000000" pitchFamily="2" charset="0"/>
              </a:rPr>
              <a:t>Source:  BRC-NielsenIQ Shop Price Index</a:t>
            </a:r>
          </a:p>
        </p:txBody>
      </p:sp>
      <p:graphicFrame>
        <p:nvGraphicFramePr>
          <p:cNvPr id="8" name="Chart 7">
            <a:extLst>
              <a:ext uri="{FF2B5EF4-FFF2-40B4-BE49-F238E27FC236}">
                <a16:creationId xmlns:a16="http://schemas.microsoft.com/office/drawing/2014/main" id="{D617E499-6291-4634-B723-DA38C28B5721}"/>
              </a:ext>
            </a:extLst>
          </p:cNvPr>
          <p:cNvGraphicFramePr/>
          <p:nvPr>
            <p:extLst>
              <p:ext uri="{D42A27DB-BD31-4B8C-83A1-F6EECF244321}">
                <p14:modId xmlns:p14="http://schemas.microsoft.com/office/powerpoint/2010/main" val="107130206"/>
              </p:ext>
            </p:extLst>
          </p:nvPr>
        </p:nvGraphicFramePr>
        <p:xfrm>
          <a:off x="447912" y="1283854"/>
          <a:ext cx="8644207" cy="3372784"/>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05018253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2187"/>
        <p:cNvGrpSpPr/>
        <p:nvPr/>
      </p:nvGrpSpPr>
      <p:grpSpPr>
        <a:xfrm>
          <a:off x="0" y="0"/>
          <a:ext cx="0" cy="0"/>
          <a:chOff x="0" y="0"/>
          <a:chExt cx="0" cy="0"/>
        </a:xfrm>
      </p:grpSpPr>
      <p:sp>
        <p:nvSpPr>
          <p:cNvPr id="2189" name="Google Shape;2189;p135"/>
          <p:cNvSpPr txBox="1"/>
          <p:nvPr/>
        </p:nvSpPr>
        <p:spPr>
          <a:xfrm>
            <a:off x="6475752" y="1664742"/>
            <a:ext cx="2428406" cy="2549845"/>
          </a:xfrm>
          <a:prstGeom prst="rect">
            <a:avLst/>
          </a:prstGeom>
          <a:noFill/>
          <a:ln>
            <a:noFill/>
          </a:ln>
        </p:spPr>
        <p:txBody>
          <a:bodyPr spcFirstLastPara="1" wrap="square" lIns="0" tIns="45700" rIns="0" bIns="45700" anchor="t" anchorCtr="0">
            <a:noAutofit/>
          </a:bodyPr>
          <a:lstStyle/>
          <a:p>
            <a:r>
              <a:rPr lang="en-GB" b="1" dirty="0">
                <a:solidFill>
                  <a:schemeClr val="accent1"/>
                </a:solidFill>
                <a:latin typeface="Montserrat" panose="00000500000000000000" pitchFamily="2" charset="0"/>
              </a:rPr>
              <a:t>Top 4 </a:t>
            </a:r>
            <a:r>
              <a:rPr lang="en-GB" b="1" dirty="0">
                <a:solidFill>
                  <a:schemeClr val="bg1"/>
                </a:solidFill>
                <a:latin typeface="Montserrat" panose="00000500000000000000" pitchFamily="2" charset="0"/>
              </a:rPr>
              <a:t>are consistently offering the </a:t>
            </a:r>
            <a:r>
              <a:rPr lang="en-GB" b="1" dirty="0">
                <a:solidFill>
                  <a:schemeClr val="accent1"/>
                </a:solidFill>
                <a:latin typeface="Montserrat" panose="00000500000000000000" pitchFamily="2" charset="0"/>
              </a:rPr>
              <a:t>cheapest</a:t>
            </a:r>
            <a:r>
              <a:rPr lang="en-GB" b="1" dirty="0">
                <a:solidFill>
                  <a:schemeClr val="bg1"/>
                </a:solidFill>
                <a:latin typeface="Montserrat" panose="00000500000000000000" pitchFamily="2" charset="0"/>
              </a:rPr>
              <a:t> fuel prices.</a:t>
            </a:r>
            <a:endParaRPr lang="en-GB" b="1" dirty="0">
              <a:solidFill>
                <a:schemeClr val="accent1"/>
              </a:solidFill>
              <a:latin typeface="Montserrat" panose="00000500000000000000" pitchFamily="2" charset="0"/>
            </a:endParaRPr>
          </a:p>
          <a:p>
            <a:endParaRPr lang="en-GB" b="1" dirty="0">
              <a:solidFill>
                <a:schemeClr val="bg1"/>
              </a:solidFill>
              <a:latin typeface="Montserrat" panose="00000500000000000000" pitchFamily="2" charset="0"/>
            </a:endParaRPr>
          </a:p>
          <a:p>
            <a:r>
              <a:rPr lang="en-GB" b="1" dirty="0">
                <a:solidFill>
                  <a:schemeClr val="bg1"/>
                </a:solidFill>
                <a:latin typeface="Montserrat" panose="00000500000000000000" pitchFamily="2" charset="0"/>
              </a:rPr>
              <a:t>Unleaded fuel continues to cost shoppers </a:t>
            </a:r>
            <a:r>
              <a:rPr lang="en-GB" b="1" dirty="0">
                <a:solidFill>
                  <a:schemeClr val="accent1"/>
                </a:solidFill>
                <a:latin typeface="Montserrat" panose="00000500000000000000" pitchFamily="2" charset="0"/>
              </a:rPr>
              <a:t>£14.40 more</a:t>
            </a:r>
            <a:r>
              <a:rPr lang="en-GB" b="1" dirty="0">
                <a:solidFill>
                  <a:schemeClr val="bg1"/>
                </a:solidFill>
                <a:latin typeface="Montserrat" panose="00000500000000000000" pitchFamily="2" charset="0"/>
              </a:rPr>
              <a:t> than </a:t>
            </a:r>
            <a:r>
              <a:rPr lang="en-GB" b="1" dirty="0">
                <a:solidFill>
                  <a:schemeClr val="accent1"/>
                </a:solidFill>
                <a:latin typeface="Montserrat" panose="00000500000000000000" pitchFamily="2" charset="0"/>
              </a:rPr>
              <a:t>last year </a:t>
            </a:r>
            <a:r>
              <a:rPr lang="en-GB" b="1" dirty="0">
                <a:solidFill>
                  <a:schemeClr val="bg1"/>
                </a:solidFill>
                <a:latin typeface="Montserrat" panose="00000500000000000000" pitchFamily="2" charset="0"/>
              </a:rPr>
              <a:t>each time a car fills up with 8 gallons.  For shoppers filling up </a:t>
            </a:r>
            <a:r>
              <a:rPr lang="en-GB" b="1" dirty="0">
                <a:solidFill>
                  <a:schemeClr val="accent1"/>
                </a:solidFill>
                <a:latin typeface="Montserrat" panose="00000500000000000000" pitchFamily="2" charset="0"/>
              </a:rPr>
              <a:t>weekly</a:t>
            </a:r>
            <a:r>
              <a:rPr lang="en-GB" b="1" dirty="0">
                <a:solidFill>
                  <a:schemeClr val="bg1"/>
                </a:solidFill>
                <a:latin typeface="Montserrat" panose="00000500000000000000" pitchFamily="2" charset="0"/>
              </a:rPr>
              <a:t> this will equate to </a:t>
            </a:r>
            <a:r>
              <a:rPr lang="en-GB" b="1" dirty="0">
                <a:solidFill>
                  <a:schemeClr val="accent1"/>
                </a:solidFill>
                <a:latin typeface="Montserrat" panose="00000500000000000000" pitchFamily="2" charset="0"/>
              </a:rPr>
              <a:t>£750 more </a:t>
            </a:r>
            <a:r>
              <a:rPr lang="en-GB" b="1" dirty="0">
                <a:solidFill>
                  <a:schemeClr val="bg1"/>
                </a:solidFill>
                <a:latin typeface="Montserrat" panose="00000500000000000000" pitchFamily="2" charset="0"/>
              </a:rPr>
              <a:t>per annum.</a:t>
            </a:r>
          </a:p>
          <a:p>
            <a:endParaRPr lang="en-GB" b="1" dirty="0">
              <a:solidFill>
                <a:schemeClr val="bg1"/>
              </a:solidFill>
              <a:latin typeface="Montserrat" panose="00000500000000000000" pitchFamily="2" charset="0"/>
            </a:endParaRPr>
          </a:p>
          <a:p>
            <a:r>
              <a:rPr lang="en-GB" b="1" dirty="0">
                <a:solidFill>
                  <a:schemeClr val="bg1"/>
                </a:solidFill>
                <a:latin typeface="Montserrat" panose="00000500000000000000" pitchFamily="2" charset="0"/>
              </a:rPr>
              <a:t> </a:t>
            </a:r>
          </a:p>
          <a:p>
            <a:endParaRPr lang="en-GB" b="1" dirty="0">
              <a:solidFill>
                <a:schemeClr val="bg1"/>
              </a:solidFill>
              <a:latin typeface="Montserrat" panose="00000500000000000000" pitchFamily="2" charset="0"/>
            </a:endParaRPr>
          </a:p>
          <a:p>
            <a:endParaRPr lang="en-GB" sz="1600" b="1" dirty="0">
              <a:solidFill>
                <a:schemeClr val="bg1"/>
              </a:solidFill>
              <a:latin typeface="Montserrat" panose="00000500000000000000" pitchFamily="2" charset="0"/>
            </a:endParaRPr>
          </a:p>
          <a:p>
            <a:endParaRPr lang="en-GB" sz="1600" b="1" i="0" dirty="0">
              <a:solidFill>
                <a:schemeClr val="bg1"/>
              </a:solidFill>
              <a:effectLst/>
              <a:latin typeface="Montserrat" panose="00000500000000000000" pitchFamily="2" charset="0"/>
            </a:endParaRPr>
          </a:p>
        </p:txBody>
      </p:sp>
      <p:grpSp>
        <p:nvGrpSpPr>
          <p:cNvPr id="2190" name="Google Shape;2190;p135"/>
          <p:cNvGrpSpPr/>
          <p:nvPr/>
        </p:nvGrpSpPr>
        <p:grpSpPr>
          <a:xfrm rot="5400000">
            <a:off x="6094527" y="1112027"/>
            <a:ext cx="674029" cy="307800"/>
            <a:chOff x="3272277" y="2468249"/>
            <a:chExt cx="674029" cy="307800"/>
          </a:xfrm>
        </p:grpSpPr>
        <p:sp>
          <p:nvSpPr>
            <p:cNvPr id="2191" name="Google Shape;2191;p135"/>
            <p:cNvSpPr/>
            <p:nvPr/>
          </p:nvSpPr>
          <p:spPr>
            <a:xfrm rot="-8100000">
              <a:off x="3317354" y="2513326"/>
              <a:ext cx="217647" cy="217647"/>
            </a:xfrm>
            <a:prstGeom prst="rtTriangle">
              <a:avLst/>
            </a:prstGeom>
            <a:solidFill>
              <a:srgbClr val="00F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Montserrat" panose="00000500000000000000" pitchFamily="2" charset="0"/>
              </a:endParaRPr>
            </a:p>
          </p:txBody>
        </p:sp>
        <p:sp>
          <p:nvSpPr>
            <p:cNvPr id="2192" name="Google Shape;2192;p135"/>
            <p:cNvSpPr/>
            <p:nvPr/>
          </p:nvSpPr>
          <p:spPr>
            <a:xfrm rot="-8100000">
              <a:off x="3500468" y="2513326"/>
              <a:ext cx="217647" cy="217647"/>
            </a:xfrm>
            <a:prstGeom prst="rtTriangle">
              <a:avLst/>
            </a:prstGeom>
            <a:solidFill>
              <a:srgbClr val="00F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Montserrat" panose="00000500000000000000" pitchFamily="2" charset="0"/>
              </a:endParaRPr>
            </a:p>
          </p:txBody>
        </p:sp>
        <p:sp>
          <p:nvSpPr>
            <p:cNvPr id="2193" name="Google Shape;2193;p135"/>
            <p:cNvSpPr/>
            <p:nvPr/>
          </p:nvSpPr>
          <p:spPr>
            <a:xfrm rot="-8100000">
              <a:off x="3683583" y="2513326"/>
              <a:ext cx="217647" cy="217647"/>
            </a:xfrm>
            <a:prstGeom prst="rtTriangle">
              <a:avLst/>
            </a:prstGeom>
            <a:solidFill>
              <a:srgbClr val="00F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Montserrat" panose="00000500000000000000" pitchFamily="2" charset="0"/>
              </a:endParaRPr>
            </a:p>
          </p:txBody>
        </p:sp>
      </p:grpSp>
      <p:sp>
        <p:nvSpPr>
          <p:cNvPr id="2195" name="Google Shape;2195;p135"/>
          <p:cNvSpPr txBox="1">
            <a:spLocks noGrp="1"/>
          </p:cNvSpPr>
          <p:nvPr>
            <p:ph type="title"/>
          </p:nvPr>
        </p:nvSpPr>
        <p:spPr>
          <a:xfrm>
            <a:off x="108858" y="311842"/>
            <a:ext cx="5647365" cy="670013"/>
          </a:xfrm>
        </p:spPr>
        <p:txBody>
          <a:bodyPr spcFirstLastPara="1" wrap="square" lIns="0" tIns="91425" rIns="0" bIns="91425" anchor="t" anchorCtr="0">
            <a:noAutofit/>
          </a:bodyPr>
          <a:lstStyle/>
          <a:p>
            <a:pPr lvl="0"/>
            <a:r>
              <a:rPr lang="en-PH" dirty="0"/>
              <a:t>Fuel prices remain high but have stabilised in the last 4 weeks</a:t>
            </a:r>
            <a:endParaRPr lang="da-DK" dirty="0">
              <a:latin typeface="Montserrat" panose="00000500000000000000" pitchFamily="2" charset="0"/>
            </a:endParaRPr>
          </a:p>
        </p:txBody>
      </p:sp>
      <p:graphicFrame>
        <p:nvGraphicFramePr>
          <p:cNvPr id="21" name="Chart Placeholder 8">
            <a:extLst>
              <a:ext uri="{FF2B5EF4-FFF2-40B4-BE49-F238E27FC236}">
                <a16:creationId xmlns:a16="http://schemas.microsoft.com/office/drawing/2014/main" id="{1181FAD6-67FD-4433-BCCA-C9A75EED33D6}"/>
              </a:ext>
            </a:extLst>
          </p:cNvPr>
          <p:cNvGraphicFramePr>
            <a:graphicFrameLocks/>
          </p:cNvGraphicFramePr>
          <p:nvPr>
            <p:extLst>
              <p:ext uri="{D42A27DB-BD31-4B8C-83A1-F6EECF244321}">
                <p14:modId xmlns:p14="http://schemas.microsoft.com/office/powerpoint/2010/main" val="260981410"/>
              </p:ext>
            </p:extLst>
          </p:nvPr>
        </p:nvGraphicFramePr>
        <p:xfrm>
          <a:off x="239842" y="1291799"/>
          <a:ext cx="5550899" cy="2549844"/>
        </p:xfrm>
        <a:graphic>
          <a:graphicData uri="http://schemas.openxmlformats.org/drawingml/2006/chart">
            <c:chart xmlns:c="http://schemas.openxmlformats.org/drawingml/2006/chart" xmlns:r="http://schemas.openxmlformats.org/officeDocument/2006/relationships" r:id="rId3"/>
          </a:graphicData>
        </a:graphic>
      </p:graphicFrame>
      <p:sp>
        <p:nvSpPr>
          <p:cNvPr id="23" name="TextBox 22">
            <a:extLst>
              <a:ext uri="{FF2B5EF4-FFF2-40B4-BE49-F238E27FC236}">
                <a16:creationId xmlns:a16="http://schemas.microsoft.com/office/drawing/2014/main" id="{73A4AE27-CD7A-4020-9675-E96D4BCC8163}"/>
              </a:ext>
            </a:extLst>
          </p:cNvPr>
          <p:cNvSpPr txBox="1"/>
          <p:nvPr/>
        </p:nvSpPr>
        <p:spPr>
          <a:xfrm>
            <a:off x="108858" y="3104237"/>
            <a:ext cx="4618074" cy="215444"/>
          </a:xfrm>
          <a:prstGeom prst="rect">
            <a:avLst/>
          </a:prstGeom>
          <a:noFill/>
        </p:spPr>
        <p:txBody>
          <a:bodyPr wrap="square">
            <a:spAutoFit/>
          </a:bodyPr>
          <a:lstStyle/>
          <a:p>
            <a:pPr marL="114300" indent="0" eaLnBrk="1" hangingPunct="1">
              <a:spcBef>
                <a:spcPct val="0"/>
              </a:spcBef>
              <a:buNone/>
            </a:pPr>
            <a:r>
              <a:rPr lang="en-GB" altLang="en-US" sz="800" dirty="0">
                <a:latin typeface="Avenir Next LT Pro" panose="020B0604020202020204" charset="0"/>
                <a:ea typeface="ＭＳ Ｐゴシック" pitchFamily="34" charset="-128"/>
              </a:rPr>
              <a:t>Source:  Government UK</a:t>
            </a:r>
          </a:p>
        </p:txBody>
      </p:sp>
      <p:sp>
        <p:nvSpPr>
          <p:cNvPr id="26" name="Text Box 7">
            <a:extLst>
              <a:ext uri="{FF2B5EF4-FFF2-40B4-BE49-F238E27FC236}">
                <a16:creationId xmlns:a16="http://schemas.microsoft.com/office/drawing/2014/main" id="{20C57F58-278C-4334-A4C6-B4D2612B16B0}"/>
              </a:ext>
            </a:extLst>
          </p:cNvPr>
          <p:cNvSpPr txBox="1">
            <a:spLocks noChangeArrowheads="1"/>
          </p:cNvSpPr>
          <p:nvPr/>
        </p:nvSpPr>
        <p:spPr bwMode="auto">
          <a:xfrm>
            <a:off x="108858" y="1060967"/>
            <a:ext cx="2100255"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ts val="800"/>
              </a:spcBef>
              <a:buClr>
                <a:srgbClr val="5F5F5F"/>
              </a:buClr>
              <a:buFont typeface="Arial" charset="0"/>
              <a:buChar char="•"/>
              <a:defRPr sz="3200">
                <a:solidFill>
                  <a:srgbClr val="5F5F5F"/>
                </a:solidFill>
                <a:latin typeface="Calibri" pitchFamily="34" charset="0"/>
              </a:defRPr>
            </a:lvl1pPr>
            <a:lvl2pPr marL="742950" indent="-285750" eaLnBrk="0" hangingPunct="0">
              <a:spcBef>
                <a:spcPts val="800"/>
              </a:spcBef>
              <a:buClr>
                <a:srgbClr val="5F5F5F"/>
              </a:buClr>
              <a:buFont typeface="Arial" charset="0"/>
              <a:buChar char="•"/>
              <a:defRPr sz="1600">
                <a:solidFill>
                  <a:srgbClr val="5F5F5F"/>
                </a:solidFill>
                <a:latin typeface="Calibri" pitchFamily="34" charset="0"/>
              </a:defRPr>
            </a:lvl2pPr>
            <a:lvl3pPr marL="1143000" indent="-228600" eaLnBrk="0" hangingPunct="0">
              <a:spcBef>
                <a:spcPts val="700"/>
              </a:spcBef>
              <a:buClr>
                <a:srgbClr val="5F5F5F"/>
              </a:buClr>
              <a:buFont typeface="Arial" charset="0"/>
              <a:buChar char="•"/>
              <a:defRPr sz="1400">
                <a:solidFill>
                  <a:srgbClr val="5F5F5F"/>
                </a:solidFill>
                <a:latin typeface="Calibri" pitchFamily="34" charset="0"/>
              </a:defRPr>
            </a:lvl3pPr>
            <a:lvl4pPr marL="1600200" indent="-228600" eaLnBrk="0" hangingPunct="0">
              <a:spcBef>
                <a:spcPts val="700"/>
              </a:spcBef>
              <a:buClr>
                <a:srgbClr val="5F5F5F"/>
              </a:buClr>
              <a:buFont typeface="Arial" charset="0"/>
              <a:buChar char="•"/>
              <a:defRPr sz="1200">
                <a:solidFill>
                  <a:srgbClr val="5F5F5F"/>
                </a:solidFill>
                <a:latin typeface="Calibri" pitchFamily="34" charset="0"/>
              </a:defRPr>
            </a:lvl4pPr>
            <a:lvl5pPr marL="2057400" indent="-228600" eaLnBrk="0" hangingPunct="0">
              <a:spcBef>
                <a:spcPts val="700"/>
              </a:spcBef>
              <a:buClr>
                <a:srgbClr val="5F5F5F"/>
              </a:buClr>
              <a:buFont typeface="Arial" charset="0"/>
              <a:buChar char="•"/>
              <a:defRPr sz="1200">
                <a:solidFill>
                  <a:srgbClr val="5F5F5F"/>
                </a:solidFill>
                <a:latin typeface="Calibri" pitchFamily="34" charset="0"/>
              </a:defRPr>
            </a:lvl5pPr>
            <a:lvl6pPr marL="2514600" indent="-228600" eaLnBrk="0" fontAlgn="base" hangingPunct="0">
              <a:spcBef>
                <a:spcPts val="700"/>
              </a:spcBef>
              <a:spcAft>
                <a:spcPct val="0"/>
              </a:spcAft>
              <a:buClr>
                <a:srgbClr val="5F5F5F"/>
              </a:buClr>
              <a:buFont typeface="Arial" charset="0"/>
              <a:buChar char="•"/>
              <a:defRPr sz="1200">
                <a:solidFill>
                  <a:srgbClr val="5F5F5F"/>
                </a:solidFill>
                <a:latin typeface="Calibri" pitchFamily="34" charset="0"/>
              </a:defRPr>
            </a:lvl6pPr>
            <a:lvl7pPr marL="2971800" indent="-228600" eaLnBrk="0" fontAlgn="base" hangingPunct="0">
              <a:spcBef>
                <a:spcPts val="700"/>
              </a:spcBef>
              <a:spcAft>
                <a:spcPct val="0"/>
              </a:spcAft>
              <a:buClr>
                <a:srgbClr val="5F5F5F"/>
              </a:buClr>
              <a:buFont typeface="Arial" charset="0"/>
              <a:buChar char="•"/>
              <a:defRPr sz="1200">
                <a:solidFill>
                  <a:srgbClr val="5F5F5F"/>
                </a:solidFill>
                <a:latin typeface="Calibri" pitchFamily="34" charset="0"/>
              </a:defRPr>
            </a:lvl7pPr>
            <a:lvl8pPr marL="3429000" indent="-228600" eaLnBrk="0" fontAlgn="base" hangingPunct="0">
              <a:spcBef>
                <a:spcPts val="700"/>
              </a:spcBef>
              <a:spcAft>
                <a:spcPct val="0"/>
              </a:spcAft>
              <a:buClr>
                <a:srgbClr val="5F5F5F"/>
              </a:buClr>
              <a:buFont typeface="Arial" charset="0"/>
              <a:buChar char="•"/>
              <a:defRPr sz="1200">
                <a:solidFill>
                  <a:srgbClr val="5F5F5F"/>
                </a:solidFill>
                <a:latin typeface="Calibri" pitchFamily="34" charset="0"/>
              </a:defRPr>
            </a:lvl8pPr>
            <a:lvl9pPr marL="3886200" indent="-228600" eaLnBrk="0" fontAlgn="base" hangingPunct="0">
              <a:spcBef>
                <a:spcPts val="700"/>
              </a:spcBef>
              <a:spcAft>
                <a:spcPct val="0"/>
              </a:spcAft>
              <a:buClr>
                <a:srgbClr val="5F5F5F"/>
              </a:buClr>
              <a:buFont typeface="Arial" charset="0"/>
              <a:buChar char="•"/>
              <a:defRPr sz="1200">
                <a:solidFill>
                  <a:srgbClr val="5F5F5F"/>
                </a:solidFill>
                <a:latin typeface="Calibri" pitchFamily="34" charset="0"/>
              </a:defRPr>
            </a:lvl9pPr>
          </a:lstStyle>
          <a:p>
            <a:pPr>
              <a:spcBef>
                <a:spcPct val="0"/>
              </a:spcBef>
              <a:buClrTx/>
              <a:buFontTx/>
              <a:buNone/>
            </a:pPr>
            <a:r>
              <a:rPr lang="en-GB" altLang="en-US" sz="900" dirty="0">
                <a:solidFill>
                  <a:srgbClr val="000000"/>
                </a:solidFill>
                <a:latin typeface="Montserrat" panose="00000500000000000000" pitchFamily="2" charset="0"/>
                <a:ea typeface="ＭＳ Ｐゴシック" pitchFamily="34" charset="-128"/>
              </a:rPr>
              <a:t>Ultra Low Sulphur Unleaded Fuel</a:t>
            </a:r>
          </a:p>
        </p:txBody>
      </p:sp>
      <p:cxnSp>
        <p:nvCxnSpPr>
          <p:cNvPr id="3" name="Straight Connector 2">
            <a:extLst>
              <a:ext uri="{FF2B5EF4-FFF2-40B4-BE49-F238E27FC236}">
                <a16:creationId xmlns:a16="http://schemas.microsoft.com/office/drawing/2014/main" id="{E20932AB-0FA9-BA68-F215-D9A2D94A4674}"/>
              </a:ext>
            </a:extLst>
          </p:cNvPr>
          <p:cNvCxnSpPr/>
          <p:nvPr/>
        </p:nvCxnSpPr>
        <p:spPr>
          <a:xfrm>
            <a:off x="3308943" y="1803582"/>
            <a:ext cx="0" cy="1157802"/>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1D8E9706-3814-F467-E83A-ED034AEB4F58}"/>
              </a:ext>
            </a:extLst>
          </p:cNvPr>
          <p:cNvCxnSpPr/>
          <p:nvPr/>
        </p:nvCxnSpPr>
        <p:spPr>
          <a:xfrm>
            <a:off x="1086536" y="1849631"/>
            <a:ext cx="0" cy="1157802"/>
          </a:xfrm>
          <a:prstGeom prst="line">
            <a:avLst/>
          </a:prstGeom>
        </p:spPr>
        <p:style>
          <a:lnRef idx="1">
            <a:schemeClr val="accent1"/>
          </a:lnRef>
          <a:fillRef idx="0">
            <a:schemeClr val="accent1"/>
          </a:fillRef>
          <a:effectRef idx="0">
            <a:schemeClr val="accent1"/>
          </a:effectRef>
          <a:fontRef idx="minor">
            <a:schemeClr val="tx1"/>
          </a:fontRef>
        </p:style>
      </p:cxnSp>
      <p:pic>
        <p:nvPicPr>
          <p:cNvPr id="5" name="Picture 4">
            <a:extLst>
              <a:ext uri="{FF2B5EF4-FFF2-40B4-BE49-F238E27FC236}">
                <a16:creationId xmlns:a16="http://schemas.microsoft.com/office/drawing/2014/main" id="{D3A32166-829E-D658-6DCA-0071D79D4D94}"/>
              </a:ext>
            </a:extLst>
          </p:cNvPr>
          <p:cNvPicPr>
            <a:picLocks noChangeAspect="1"/>
          </p:cNvPicPr>
          <p:nvPr/>
        </p:nvPicPr>
        <p:blipFill>
          <a:blip r:embed="rId4"/>
          <a:stretch>
            <a:fillRect/>
          </a:stretch>
        </p:blipFill>
        <p:spPr>
          <a:xfrm>
            <a:off x="108858" y="3430856"/>
            <a:ext cx="822573" cy="1343536"/>
          </a:xfrm>
          <a:prstGeom prst="rect">
            <a:avLst/>
          </a:prstGeom>
        </p:spPr>
      </p:pic>
      <p:sp>
        <p:nvSpPr>
          <p:cNvPr id="17" name="TextBox 16">
            <a:extLst>
              <a:ext uri="{FF2B5EF4-FFF2-40B4-BE49-F238E27FC236}">
                <a16:creationId xmlns:a16="http://schemas.microsoft.com/office/drawing/2014/main" id="{51EB2133-30E3-E9C7-C5C7-A78D6FC99C2A}"/>
              </a:ext>
            </a:extLst>
          </p:cNvPr>
          <p:cNvSpPr txBox="1"/>
          <p:nvPr/>
        </p:nvSpPr>
        <p:spPr>
          <a:xfrm>
            <a:off x="50983" y="4716038"/>
            <a:ext cx="4614760" cy="323165"/>
          </a:xfrm>
          <a:prstGeom prst="rect">
            <a:avLst/>
          </a:prstGeom>
          <a:noFill/>
        </p:spPr>
        <p:txBody>
          <a:bodyPr wrap="square">
            <a:spAutoFit/>
          </a:bodyPr>
          <a:lstStyle/>
          <a:p>
            <a:r>
              <a:rPr lang="en-GB" sz="800" b="1" i="0" dirty="0">
                <a:solidFill>
                  <a:srgbClr val="323130"/>
                </a:solidFill>
                <a:effectLst/>
                <a:latin typeface="Montserrat" panose="00000500000000000000" pitchFamily="2" charset="0"/>
              </a:rPr>
              <a:t>Durham  </a:t>
            </a:r>
          </a:p>
          <a:p>
            <a:r>
              <a:rPr lang="en-GB" sz="700" b="1" i="0" dirty="0">
                <a:solidFill>
                  <a:srgbClr val="323130"/>
                </a:solidFill>
                <a:effectLst/>
                <a:latin typeface="Montserrat" panose="00000500000000000000" pitchFamily="2" charset="0"/>
              </a:rPr>
              <a:t>Thursday 31st March</a:t>
            </a:r>
            <a:endParaRPr lang="en-GB" sz="700" dirty="0">
              <a:latin typeface="Montserrat" panose="00000500000000000000" pitchFamily="2" charset="0"/>
            </a:endParaRPr>
          </a:p>
        </p:txBody>
      </p:sp>
      <p:pic>
        <p:nvPicPr>
          <p:cNvPr id="8" name="Picture 7">
            <a:extLst>
              <a:ext uri="{FF2B5EF4-FFF2-40B4-BE49-F238E27FC236}">
                <a16:creationId xmlns:a16="http://schemas.microsoft.com/office/drawing/2014/main" id="{CEAE04F8-2E42-CF0C-5CB1-FE7B5005573A}"/>
              </a:ext>
            </a:extLst>
          </p:cNvPr>
          <p:cNvPicPr>
            <a:picLocks noChangeAspect="1"/>
          </p:cNvPicPr>
          <p:nvPr/>
        </p:nvPicPr>
        <p:blipFill rotWithShape="1">
          <a:blip r:embed="rId5"/>
          <a:srcRect r="6904" b="9714"/>
          <a:stretch/>
        </p:blipFill>
        <p:spPr>
          <a:xfrm>
            <a:off x="1313397" y="3413846"/>
            <a:ext cx="765787" cy="1317258"/>
          </a:xfrm>
          <a:prstGeom prst="rect">
            <a:avLst/>
          </a:prstGeom>
        </p:spPr>
      </p:pic>
      <p:pic>
        <p:nvPicPr>
          <p:cNvPr id="10" name="Picture 9">
            <a:extLst>
              <a:ext uri="{FF2B5EF4-FFF2-40B4-BE49-F238E27FC236}">
                <a16:creationId xmlns:a16="http://schemas.microsoft.com/office/drawing/2014/main" id="{692856C3-EE06-F693-1E4A-6DD9BA9F9DB0}"/>
              </a:ext>
            </a:extLst>
          </p:cNvPr>
          <p:cNvPicPr>
            <a:picLocks noChangeAspect="1"/>
          </p:cNvPicPr>
          <p:nvPr/>
        </p:nvPicPr>
        <p:blipFill>
          <a:blip r:embed="rId6"/>
          <a:stretch>
            <a:fillRect/>
          </a:stretch>
        </p:blipFill>
        <p:spPr>
          <a:xfrm>
            <a:off x="2578632" y="3410476"/>
            <a:ext cx="1070878" cy="1524194"/>
          </a:xfrm>
          <a:prstGeom prst="rect">
            <a:avLst/>
          </a:prstGeom>
        </p:spPr>
      </p:pic>
      <p:pic>
        <p:nvPicPr>
          <p:cNvPr id="12" name="Picture 11">
            <a:extLst>
              <a:ext uri="{FF2B5EF4-FFF2-40B4-BE49-F238E27FC236}">
                <a16:creationId xmlns:a16="http://schemas.microsoft.com/office/drawing/2014/main" id="{07356C20-1BFA-119D-4378-C879D3276CF5}"/>
              </a:ext>
            </a:extLst>
          </p:cNvPr>
          <p:cNvPicPr>
            <a:picLocks noChangeAspect="1"/>
          </p:cNvPicPr>
          <p:nvPr/>
        </p:nvPicPr>
        <p:blipFill>
          <a:blip r:embed="rId7"/>
          <a:stretch>
            <a:fillRect/>
          </a:stretch>
        </p:blipFill>
        <p:spPr>
          <a:xfrm>
            <a:off x="3676604" y="3410476"/>
            <a:ext cx="1261645" cy="1587231"/>
          </a:xfrm>
          <a:prstGeom prst="rect">
            <a:avLst/>
          </a:prstGeom>
        </p:spPr>
      </p:pic>
      <p:pic>
        <p:nvPicPr>
          <p:cNvPr id="15" name="Picture 14">
            <a:extLst>
              <a:ext uri="{FF2B5EF4-FFF2-40B4-BE49-F238E27FC236}">
                <a16:creationId xmlns:a16="http://schemas.microsoft.com/office/drawing/2014/main" id="{E54CCF3F-44AE-28CD-D574-FE914A54C4C9}"/>
              </a:ext>
            </a:extLst>
          </p:cNvPr>
          <p:cNvPicPr>
            <a:picLocks noChangeAspect="1"/>
          </p:cNvPicPr>
          <p:nvPr/>
        </p:nvPicPr>
        <p:blipFill>
          <a:blip r:embed="rId8"/>
          <a:stretch>
            <a:fillRect/>
          </a:stretch>
        </p:blipFill>
        <p:spPr>
          <a:xfrm>
            <a:off x="4992438" y="3374767"/>
            <a:ext cx="983866" cy="1679639"/>
          </a:xfrm>
          <a:prstGeom prst="rect">
            <a:avLst/>
          </a:prstGeom>
        </p:spPr>
      </p:pic>
      <p:sp>
        <p:nvSpPr>
          <p:cNvPr id="27" name="TextBox 26">
            <a:extLst>
              <a:ext uri="{FF2B5EF4-FFF2-40B4-BE49-F238E27FC236}">
                <a16:creationId xmlns:a16="http://schemas.microsoft.com/office/drawing/2014/main" id="{A49E59DE-F774-6748-E58F-3C43F7457879}"/>
              </a:ext>
            </a:extLst>
          </p:cNvPr>
          <p:cNvSpPr txBox="1"/>
          <p:nvPr/>
        </p:nvSpPr>
        <p:spPr>
          <a:xfrm>
            <a:off x="3248513" y="4967432"/>
            <a:ext cx="4614760" cy="215444"/>
          </a:xfrm>
          <a:prstGeom prst="rect">
            <a:avLst/>
          </a:prstGeom>
          <a:noFill/>
        </p:spPr>
        <p:txBody>
          <a:bodyPr wrap="square">
            <a:spAutoFit/>
          </a:bodyPr>
          <a:lstStyle/>
          <a:p>
            <a:r>
              <a:rPr lang="en-GB" sz="800" b="1" i="0" dirty="0">
                <a:solidFill>
                  <a:srgbClr val="323130"/>
                </a:solidFill>
                <a:effectLst/>
                <a:latin typeface="Montserrat" panose="00000500000000000000" pitchFamily="2" charset="0"/>
              </a:rPr>
              <a:t>Chippenham </a:t>
            </a:r>
            <a:r>
              <a:rPr lang="en-GB" sz="700" b="1" dirty="0">
                <a:solidFill>
                  <a:srgbClr val="323130"/>
                </a:solidFill>
                <a:latin typeface="Montserrat" panose="00000500000000000000" pitchFamily="2" charset="0"/>
              </a:rPr>
              <a:t>Sun</a:t>
            </a:r>
            <a:r>
              <a:rPr lang="en-GB" sz="700" b="1" i="0" dirty="0">
                <a:solidFill>
                  <a:srgbClr val="323130"/>
                </a:solidFill>
                <a:effectLst/>
                <a:latin typeface="Montserrat" panose="00000500000000000000" pitchFamily="2" charset="0"/>
              </a:rPr>
              <a:t>day 3rd April</a:t>
            </a:r>
            <a:endParaRPr lang="en-GB" sz="700" dirty="0">
              <a:latin typeface="Montserrat" panose="00000500000000000000" pitchFamily="2" charset="0"/>
            </a:endParaRPr>
          </a:p>
        </p:txBody>
      </p:sp>
      <p:sp>
        <p:nvSpPr>
          <p:cNvPr id="28" name="TextBox 27">
            <a:extLst>
              <a:ext uri="{FF2B5EF4-FFF2-40B4-BE49-F238E27FC236}">
                <a16:creationId xmlns:a16="http://schemas.microsoft.com/office/drawing/2014/main" id="{A6119E90-E204-2AFC-F3AE-625E4C56F3DA}"/>
              </a:ext>
            </a:extLst>
          </p:cNvPr>
          <p:cNvSpPr txBox="1"/>
          <p:nvPr/>
        </p:nvSpPr>
        <p:spPr>
          <a:xfrm>
            <a:off x="1359522" y="4696255"/>
            <a:ext cx="1070878" cy="323165"/>
          </a:xfrm>
          <a:prstGeom prst="rect">
            <a:avLst/>
          </a:prstGeom>
          <a:noFill/>
        </p:spPr>
        <p:txBody>
          <a:bodyPr wrap="square">
            <a:spAutoFit/>
          </a:bodyPr>
          <a:lstStyle/>
          <a:p>
            <a:r>
              <a:rPr lang="en-GB" sz="800" b="1" i="0" dirty="0">
                <a:solidFill>
                  <a:srgbClr val="323130"/>
                </a:solidFill>
                <a:effectLst/>
                <a:latin typeface="Montserrat" panose="00000500000000000000" pitchFamily="2" charset="0"/>
              </a:rPr>
              <a:t>Stroud  </a:t>
            </a:r>
          </a:p>
          <a:p>
            <a:r>
              <a:rPr lang="en-GB" sz="700" b="1" i="0" dirty="0">
                <a:solidFill>
                  <a:srgbClr val="323130"/>
                </a:solidFill>
                <a:effectLst/>
                <a:latin typeface="Montserrat" panose="00000500000000000000" pitchFamily="2" charset="0"/>
              </a:rPr>
              <a:t>Saturday 2</a:t>
            </a:r>
            <a:r>
              <a:rPr lang="en-GB" sz="700" b="1" i="0" baseline="30000" dirty="0">
                <a:solidFill>
                  <a:srgbClr val="323130"/>
                </a:solidFill>
                <a:effectLst/>
                <a:latin typeface="Montserrat" panose="00000500000000000000" pitchFamily="2" charset="0"/>
              </a:rPr>
              <a:t>nd</a:t>
            </a:r>
            <a:r>
              <a:rPr lang="en-GB" sz="700" b="1" i="0" dirty="0">
                <a:solidFill>
                  <a:srgbClr val="323130"/>
                </a:solidFill>
                <a:effectLst/>
                <a:latin typeface="Montserrat" panose="00000500000000000000" pitchFamily="2" charset="0"/>
              </a:rPr>
              <a:t> April</a:t>
            </a:r>
            <a:endParaRPr lang="en-GB" sz="700" dirty="0">
              <a:latin typeface="Montserrat" panose="00000500000000000000" pitchFamily="2" charset="0"/>
            </a:endParaRPr>
          </a:p>
        </p:txBody>
      </p:sp>
    </p:spTree>
    <p:extLst>
      <p:ext uri="{BB962C8B-B14F-4D97-AF65-F5344CB8AC3E}">
        <p14:creationId xmlns:p14="http://schemas.microsoft.com/office/powerpoint/2010/main" val="259452182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2180"/>
        <p:cNvGrpSpPr/>
        <p:nvPr/>
      </p:nvGrpSpPr>
      <p:grpSpPr>
        <a:xfrm>
          <a:off x="0" y="0"/>
          <a:ext cx="0" cy="0"/>
          <a:chOff x="0" y="0"/>
          <a:chExt cx="0" cy="0"/>
        </a:xfrm>
      </p:grpSpPr>
      <p:sp>
        <p:nvSpPr>
          <p:cNvPr id="2" name="Subtitle 1">
            <a:extLst>
              <a:ext uri="{FF2B5EF4-FFF2-40B4-BE49-F238E27FC236}">
                <a16:creationId xmlns:a16="http://schemas.microsoft.com/office/drawing/2014/main" id="{58DAC9FA-9505-4651-822C-6733934A147B}"/>
              </a:ext>
            </a:extLst>
          </p:cNvPr>
          <p:cNvSpPr>
            <a:spLocks noGrp="1"/>
          </p:cNvSpPr>
          <p:nvPr>
            <p:ph type="subTitle" idx="1"/>
          </p:nvPr>
        </p:nvSpPr>
        <p:spPr/>
        <p:txBody>
          <a:bodyPr/>
          <a:lstStyle/>
          <a:p>
            <a:endParaRPr lang="en-PH" dirty="0"/>
          </a:p>
        </p:txBody>
      </p:sp>
      <p:sp>
        <p:nvSpPr>
          <p:cNvPr id="2182" name="Google Shape;2182;p134"/>
          <p:cNvSpPr txBox="1"/>
          <p:nvPr/>
        </p:nvSpPr>
        <p:spPr>
          <a:xfrm>
            <a:off x="354650" y="1933300"/>
            <a:ext cx="7351200" cy="8577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3000" b="1" dirty="0">
                <a:latin typeface="Montserrat"/>
                <a:ea typeface="Montserrat"/>
                <a:cs typeface="Montserrat"/>
                <a:sym typeface="Montserrat"/>
              </a:rPr>
              <a:t>Easter Special</a:t>
            </a:r>
            <a:endParaRPr sz="3000" b="1" dirty="0">
              <a:latin typeface="Montserrat"/>
              <a:ea typeface="Montserrat"/>
              <a:cs typeface="Montserrat"/>
              <a:sym typeface="Montserrat"/>
            </a:endParaRPr>
          </a:p>
        </p:txBody>
      </p:sp>
      <p:sp>
        <p:nvSpPr>
          <p:cNvPr id="5" name="Text Placeholder 3">
            <a:extLst>
              <a:ext uri="{FF2B5EF4-FFF2-40B4-BE49-F238E27FC236}">
                <a16:creationId xmlns:a16="http://schemas.microsoft.com/office/drawing/2014/main" id="{CCD56075-D1C3-4820-97B5-06412A9A374A}"/>
              </a:ext>
            </a:extLst>
          </p:cNvPr>
          <p:cNvSpPr txBox="1">
            <a:spLocks/>
          </p:cNvSpPr>
          <p:nvPr/>
        </p:nvSpPr>
        <p:spPr>
          <a:xfrm>
            <a:off x="465644" y="4183343"/>
            <a:ext cx="7560840" cy="533399"/>
          </a:xfrm>
          <a:prstGeom prst="rect">
            <a:avLst/>
          </a:prstGeom>
          <a:noFill/>
          <a:ln>
            <a:noFill/>
          </a:ln>
        </p:spPr>
        <p:txBody>
          <a:bodyPr spcFirstLastPara="1" wrap="square" lIns="0" tIns="91425" rIns="0" bIns="91425" anchor="b" anchorCtr="0">
            <a:noAutofit/>
          </a:bodyPr>
          <a:lstStyle>
            <a:defPPr marR="0" lvl="0" algn="l" rtl="0">
              <a:lnSpc>
                <a:spcPct val="100000"/>
              </a:lnSpc>
              <a:spcBef>
                <a:spcPts val="0"/>
              </a:spcBef>
              <a:spcAft>
                <a:spcPts val="0"/>
              </a:spcAft>
            </a:defPPr>
            <a:lvl1pPr marL="0" marR="0" lvl="0" indent="0" algn="l" rtl="0">
              <a:lnSpc>
                <a:spcPct val="100000"/>
              </a:lnSpc>
              <a:spcBef>
                <a:spcPts val="0"/>
              </a:spcBef>
              <a:spcAft>
                <a:spcPts val="0"/>
              </a:spcAft>
              <a:buClr>
                <a:schemeClr val="accent5"/>
              </a:buClr>
              <a:buSzPts val="600"/>
              <a:buFont typeface="Montserrat"/>
              <a:buNone/>
              <a:defRPr sz="600" b="0" i="0" u="none" strike="noStrike" cap="none">
                <a:solidFill>
                  <a:schemeClr val="accent5"/>
                </a:solidFill>
                <a:latin typeface="Avenir Next LT Pro" panose="020B0504020202020204" pitchFamily="34" charset="0"/>
                <a:ea typeface="Montserrat"/>
                <a:cs typeface="Montserrat"/>
                <a:sym typeface="Montserrat"/>
              </a:defRPr>
            </a:lvl1pPr>
            <a:lvl2pPr marL="914400" marR="0" lvl="1" indent="-304800" algn="l" rtl="0">
              <a:lnSpc>
                <a:spcPct val="100000"/>
              </a:lnSpc>
              <a:spcBef>
                <a:spcPts val="0"/>
              </a:spcBef>
              <a:spcAft>
                <a:spcPts val="0"/>
              </a:spcAft>
              <a:buClr>
                <a:schemeClr val="accent5"/>
              </a:buClr>
              <a:buSzPts val="600"/>
              <a:buFont typeface="Montserrat"/>
              <a:buNone/>
              <a:defRPr sz="600" b="0" i="0" u="none" strike="noStrike" cap="none">
                <a:solidFill>
                  <a:schemeClr val="accent5"/>
                </a:solidFill>
                <a:latin typeface="Montserrat"/>
                <a:ea typeface="Montserrat"/>
                <a:cs typeface="Montserrat"/>
                <a:sym typeface="Montserrat"/>
              </a:defRPr>
            </a:lvl2pPr>
            <a:lvl3pPr marL="1371600" marR="0" lvl="2" indent="-292100" algn="l" rtl="0">
              <a:lnSpc>
                <a:spcPct val="100000"/>
              </a:lnSpc>
              <a:spcBef>
                <a:spcPts val="0"/>
              </a:spcBef>
              <a:spcAft>
                <a:spcPts val="0"/>
              </a:spcAft>
              <a:buClr>
                <a:schemeClr val="accent5"/>
              </a:buClr>
              <a:buSzPts val="600"/>
              <a:buFont typeface="Montserrat"/>
              <a:buNone/>
              <a:defRPr sz="600" b="0" i="0" u="none" strike="noStrike" cap="none">
                <a:solidFill>
                  <a:schemeClr val="accent5"/>
                </a:solidFill>
                <a:latin typeface="Montserrat"/>
                <a:ea typeface="Montserrat"/>
                <a:cs typeface="Montserrat"/>
                <a:sym typeface="Montserrat"/>
              </a:defRPr>
            </a:lvl3pPr>
            <a:lvl4pPr marL="1828800" marR="0" lvl="3" indent="-292100" algn="l" rtl="0">
              <a:lnSpc>
                <a:spcPct val="100000"/>
              </a:lnSpc>
              <a:spcBef>
                <a:spcPts val="0"/>
              </a:spcBef>
              <a:spcAft>
                <a:spcPts val="0"/>
              </a:spcAft>
              <a:buClr>
                <a:schemeClr val="accent5"/>
              </a:buClr>
              <a:buSzPts val="600"/>
              <a:buFont typeface="Montserrat"/>
              <a:buNone/>
              <a:defRPr sz="600" b="0" i="0" u="none" strike="noStrike" cap="none">
                <a:solidFill>
                  <a:schemeClr val="accent5"/>
                </a:solidFill>
                <a:latin typeface="Montserrat"/>
                <a:ea typeface="Montserrat"/>
                <a:cs typeface="Montserrat"/>
                <a:sym typeface="Montserrat"/>
              </a:defRPr>
            </a:lvl4pPr>
            <a:lvl5pPr marL="2286000" marR="0" lvl="4" indent="-292100" algn="l" rtl="0">
              <a:lnSpc>
                <a:spcPct val="100000"/>
              </a:lnSpc>
              <a:spcBef>
                <a:spcPts val="0"/>
              </a:spcBef>
              <a:spcAft>
                <a:spcPts val="0"/>
              </a:spcAft>
              <a:buClr>
                <a:schemeClr val="accent5"/>
              </a:buClr>
              <a:buSzPts val="600"/>
              <a:buFont typeface="Montserrat"/>
              <a:buNone/>
              <a:defRPr sz="600" b="0" i="0" u="none" strike="noStrike" cap="none">
                <a:solidFill>
                  <a:schemeClr val="accent5"/>
                </a:solidFill>
                <a:latin typeface="Montserrat"/>
                <a:ea typeface="Montserrat"/>
                <a:cs typeface="Montserrat"/>
                <a:sym typeface="Montserrat"/>
              </a:defRPr>
            </a:lvl5pPr>
            <a:lvl6pPr marL="2743200" marR="0" lvl="5" indent="-292100" algn="l" rtl="0">
              <a:lnSpc>
                <a:spcPct val="100000"/>
              </a:lnSpc>
              <a:spcBef>
                <a:spcPts val="0"/>
              </a:spcBef>
              <a:spcAft>
                <a:spcPts val="0"/>
              </a:spcAft>
              <a:buClr>
                <a:schemeClr val="accent5"/>
              </a:buClr>
              <a:buSzPts val="600"/>
              <a:buFont typeface="Montserrat"/>
              <a:buNone/>
              <a:defRPr sz="600" b="0" i="0" u="none" strike="noStrike" cap="none">
                <a:solidFill>
                  <a:schemeClr val="accent5"/>
                </a:solidFill>
                <a:latin typeface="Montserrat"/>
                <a:ea typeface="Montserrat"/>
                <a:cs typeface="Montserrat"/>
                <a:sym typeface="Montserrat"/>
              </a:defRPr>
            </a:lvl6pPr>
            <a:lvl7pPr marL="3200400" marR="0" lvl="6" indent="-292100" algn="l" rtl="0">
              <a:lnSpc>
                <a:spcPct val="100000"/>
              </a:lnSpc>
              <a:spcBef>
                <a:spcPts val="0"/>
              </a:spcBef>
              <a:spcAft>
                <a:spcPts val="0"/>
              </a:spcAft>
              <a:buClr>
                <a:schemeClr val="accent5"/>
              </a:buClr>
              <a:buSzPts val="600"/>
              <a:buFont typeface="Montserrat"/>
              <a:buNone/>
              <a:defRPr sz="600" b="0" i="0" u="none" strike="noStrike" cap="none">
                <a:solidFill>
                  <a:schemeClr val="accent5"/>
                </a:solidFill>
                <a:latin typeface="Montserrat"/>
                <a:ea typeface="Montserrat"/>
                <a:cs typeface="Montserrat"/>
                <a:sym typeface="Montserrat"/>
              </a:defRPr>
            </a:lvl7pPr>
            <a:lvl8pPr marL="3657600" marR="0" lvl="7" indent="-292100" algn="l" rtl="0">
              <a:lnSpc>
                <a:spcPct val="100000"/>
              </a:lnSpc>
              <a:spcBef>
                <a:spcPts val="0"/>
              </a:spcBef>
              <a:spcAft>
                <a:spcPts val="0"/>
              </a:spcAft>
              <a:buClr>
                <a:schemeClr val="accent5"/>
              </a:buClr>
              <a:buSzPts val="600"/>
              <a:buFont typeface="Montserrat"/>
              <a:buNone/>
              <a:defRPr sz="600" b="0" i="0" u="none" strike="noStrike" cap="none">
                <a:solidFill>
                  <a:schemeClr val="accent5"/>
                </a:solidFill>
                <a:latin typeface="Montserrat"/>
                <a:ea typeface="Montserrat"/>
                <a:cs typeface="Montserrat"/>
                <a:sym typeface="Montserrat"/>
              </a:defRPr>
            </a:lvl8pPr>
            <a:lvl9pPr marL="4114800" marR="0" lvl="8" indent="-292100" algn="l" rtl="0">
              <a:lnSpc>
                <a:spcPct val="100000"/>
              </a:lnSpc>
              <a:spcBef>
                <a:spcPts val="0"/>
              </a:spcBef>
              <a:spcAft>
                <a:spcPts val="0"/>
              </a:spcAft>
              <a:buClr>
                <a:schemeClr val="accent5"/>
              </a:buClr>
              <a:buSzPts val="600"/>
              <a:buFont typeface="Montserrat"/>
              <a:buNone/>
              <a:defRPr sz="600" b="0" i="0" u="none" strike="noStrike" cap="none">
                <a:solidFill>
                  <a:schemeClr val="accent5"/>
                </a:solidFill>
                <a:latin typeface="Montserrat"/>
                <a:ea typeface="Montserrat"/>
                <a:cs typeface="Montserrat"/>
                <a:sym typeface="Montserrat"/>
              </a:defRPr>
            </a:lvl9pPr>
          </a:lstStyle>
          <a:p>
            <a:pPr marL="114300">
              <a:spcBef>
                <a:spcPct val="0"/>
              </a:spcBef>
            </a:pPr>
            <a:r>
              <a:rPr lang="en-GB" altLang="en-US" sz="800" dirty="0"/>
              <a:t>Source:  NielsenIQ Scantrack 2w/e 10</a:t>
            </a:r>
            <a:r>
              <a:rPr lang="en-GB" altLang="en-US" sz="800" baseline="30000" dirty="0"/>
              <a:t>th</a:t>
            </a:r>
            <a:r>
              <a:rPr lang="en-GB" altLang="en-US" sz="800" dirty="0"/>
              <a:t> April 2021 vs 2w/e 18</a:t>
            </a:r>
            <a:r>
              <a:rPr lang="en-GB" altLang="en-US" sz="800" baseline="30000" dirty="0"/>
              <a:t>th</a:t>
            </a:r>
            <a:r>
              <a:rPr lang="en-GB" altLang="en-US" sz="800" dirty="0"/>
              <a:t> April 2020</a:t>
            </a:r>
          </a:p>
          <a:p>
            <a:pPr marL="114300">
              <a:spcBef>
                <a:spcPct val="0"/>
              </a:spcBef>
            </a:pPr>
            <a:r>
              <a:rPr lang="en-GB" altLang="en-US" sz="800" dirty="0"/>
              <a:t>Homescan SOTN Survey Feb 2021</a:t>
            </a:r>
          </a:p>
        </p:txBody>
      </p:sp>
      <p:pic>
        <p:nvPicPr>
          <p:cNvPr id="1026" name="Picture 2">
            <a:extLst>
              <a:ext uri="{FF2B5EF4-FFF2-40B4-BE49-F238E27FC236}">
                <a16:creationId xmlns:a16="http://schemas.microsoft.com/office/drawing/2014/main" id="{B8137C76-8961-4579-8F05-B038D84442B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86725" y="1552750"/>
            <a:ext cx="1238250" cy="12382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1246416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672"/>
        <p:cNvGrpSpPr/>
        <p:nvPr/>
      </p:nvGrpSpPr>
      <p:grpSpPr>
        <a:xfrm>
          <a:off x="0" y="0"/>
          <a:ext cx="0" cy="0"/>
          <a:chOff x="0" y="0"/>
          <a:chExt cx="0" cy="0"/>
        </a:xfrm>
      </p:grpSpPr>
      <p:sp>
        <p:nvSpPr>
          <p:cNvPr id="673" name="Google Shape;673;p61"/>
          <p:cNvSpPr txBox="1"/>
          <p:nvPr/>
        </p:nvSpPr>
        <p:spPr>
          <a:xfrm>
            <a:off x="356660" y="1225539"/>
            <a:ext cx="1554900" cy="530100"/>
          </a:xfrm>
          <a:prstGeom prst="rect">
            <a:avLst/>
          </a:prstGeom>
          <a:noFill/>
          <a:ln>
            <a:noFill/>
          </a:ln>
        </p:spPr>
        <p:txBody>
          <a:bodyPr spcFirstLastPara="1" wrap="square" lIns="0" tIns="0" rIns="0" bIns="45700" anchor="t" anchorCtr="0">
            <a:noAutofit/>
          </a:bodyPr>
          <a:lstStyle/>
          <a:p>
            <a:pPr marL="0" marR="0" lvl="0" indent="0" algn="l" rtl="0">
              <a:lnSpc>
                <a:spcPct val="100000"/>
              </a:lnSpc>
              <a:spcBef>
                <a:spcPts val="0"/>
              </a:spcBef>
              <a:spcAft>
                <a:spcPts val="0"/>
              </a:spcAft>
              <a:buNone/>
            </a:pPr>
            <a:r>
              <a:rPr lang="en" sz="3000" b="1" dirty="0">
                <a:latin typeface="Montserrat" panose="00000500000000000000" pitchFamily="2" charset="0"/>
                <a:ea typeface="Montserrat"/>
                <a:cs typeface="Montserrat"/>
                <a:sym typeface="Montserrat"/>
              </a:rPr>
              <a:t>1</a:t>
            </a:r>
            <a:endParaRPr sz="3000" b="1" i="0" u="none" strike="noStrike" cap="none" dirty="0">
              <a:latin typeface="Montserrat" panose="00000500000000000000" pitchFamily="2" charset="0"/>
              <a:ea typeface="Montserrat"/>
              <a:cs typeface="Montserrat"/>
              <a:sym typeface="Montserrat"/>
            </a:endParaRPr>
          </a:p>
        </p:txBody>
      </p:sp>
      <p:sp>
        <p:nvSpPr>
          <p:cNvPr id="674" name="Google Shape;674;p61"/>
          <p:cNvSpPr txBox="1"/>
          <p:nvPr/>
        </p:nvSpPr>
        <p:spPr>
          <a:xfrm>
            <a:off x="3225111" y="1225539"/>
            <a:ext cx="1554900" cy="530100"/>
          </a:xfrm>
          <a:prstGeom prst="rect">
            <a:avLst/>
          </a:prstGeom>
          <a:noFill/>
          <a:ln>
            <a:noFill/>
          </a:ln>
        </p:spPr>
        <p:txBody>
          <a:bodyPr spcFirstLastPara="1" wrap="square" lIns="0" tIns="0" rIns="0" bIns="45700" anchor="t" anchorCtr="0">
            <a:noAutofit/>
          </a:bodyPr>
          <a:lstStyle/>
          <a:p>
            <a:pPr marL="0" marR="0" lvl="0" indent="0" algn="l" rtl="0">
              <a:lnSpc>
                <a:spcPct val="100000"/>
              </a:lnSpc>
              <a:spcBef>
                <a:spcPts val="0"/>
              </a:spcBef>
              <a:spcAft>
                <a:spcPts val="0"/>
              </a:spcAft>
              <a:buNone/>
            </a:pPr>
            <a:r>
              <a:rPr lang="en" sz="3000" b="1">
                <a:latin typeface="Montserrat" panose="00000500000000000000" pitchFamily="2" charset="0"/>
                <a:ea typeface="Montserrat"/>
                <a:cs typeface="Montserrat"/>
                <a:sym typeface="Montserrat"/>
              </a:rPr>
              <a:t>2</a:t>
            </a:r>
            <a:endParaRPr sz="3000" b="1" i="0" u="none" strike="noStrike" cap="none" dirty="0">
              <a:latin typeface="Montserrat" panose="00000500000000000000" pitchFamily="2" charset="0"/>
              <a:ea typeface="Montserrat"/>
              <a:cs typeface="Montserrat"/>
              <a:sym typeface="Montserrat"/>
            </a:endParaRPr>
          </a:p>
        </p:txBody>
      </p:sp>
      <p:sp>
        <p:nvSpPr>
          <p:cNvPr id="675" name="Google Shape;675;p61"/>
          <p:cNvSpPr txBox="1"/>
          <p:nvPr/>
        </p:nvSpPr>
        <p:spPr>
          <a:xfrm>
            <a:off x="6093575" y="1225539"/>
            <a:ext cx="1554900" cy="530100"/>
          </a:xfrm>
          <a:prstGeom prst="rect">
            <a:avLst/>
          </a:prstGeom>
          <a:noFill/>
          <a:ln>
            <a:noFill/>
          </a:ln>
        </p:spPr>
        <p:txBody>
          <a:bodyPr spcFirstLastPara="1" wrap="square" lIns="0" tIns="0" rIns="0" bIns="45700" anchor="t" anchorCtr="0">
            <a:noAutofit/>
          </a:bodyPr>
          <a:lstStyle/>
          <a:p>
            <a:pPr marL="0" marR="0" lvl="0" indent="0" algn="l" rtl="0">
              <a:lnSpc>
                <a:spcPct val="100000"/>
              </a:lnSpc>
              <a:spcBef>
                <a:spcPts val="0"/>
              </a:spcBef>
              <a:spcAft>
                <a:spcPts val="0"/>
              </a:spcAft>
              <a:buNone/>
            </a:pPr>
            <a:r>
              <a:rPr lang="en" sz="3000" b="1">
                <a:latin typeface="Montserrat" panose="00000500000000000000" pitchFamily="2" charset="0"/>
                <a:ea typeface="Montserrat"/>
                <a:cs typeface="Montserrat"/>
                <a:sym typeface="Montserrat"/>
              </a:rPr>
              <a:t>3</a:t>
            </a:r>
            <a:endParaRPr sz="3000" b="1" i="0" u="none" strike="noStrike" cap="none" dirty="0">
              <a:latin typeface="Montserrat" panose="00000500000000000000" pitchFamily="2" charset="0"/>
              <a:ea typeface="Montserrat"/>
              <a:cs typeface="Montserrat"/>
              <a:sym typeface="Montserrat"/>
            </a:endParaRPr>
          </a:p>
        </p:txBody>
      </p:sp>
      <p:sp>
        <p:nvSpPr>
          <p:cNvPr id="676" name="Google Shape;676;p61"/>
          <p:cNvSpPr txBox="1"/>
          <p:nvPr/>
        </p:nvSpPr>
        <p:spPr>
          <a:xfrm>
            <a:off x="354650" y="292625"/>
            <a:ext cx="8434800" cy="393600"/>
          </a:xfrm>
          <a:prstGeom prst="rect">
            <a:avLst/>
          </a:prstGeom>
          <a:noFill/>
          <a:ln>
            <a:noFill/>
          </a:ln>
        </p:spPr>
        <p:txBody>
          <a:bodyPr spcFirstLastPara="1" wrap="square" lIns="0" tIns="91425" rIns="0" bIns="91425" anchor="t" anchorCtr="0">
            <a:noAutofit/>
          </a:bodyPr>
          <a:lstStyle/>
          <a:p>
            <a:pPr marL="0" lvl="0" indent="0" algn="l" rtl="0">
              <a:spcBef>
                <a:spcPts val="0"/>
              </a:spcBef>
              <a:spcAft>
                <a:spcPts val="0"/>
              </a:spcAft>
              <a:buNone/>
            </a:pPr>
            <a:r>
              <a:rPr lang="en" sz="1900" b="1" dirty="0">
                <a:latin typeface="Montserrat" panose="00000500000000000000" pitchFamily="2" charset="0"/>
                <a:ea typeface="Montserrat"/>
                <a:cs typeface="Montserrat"/>
                <a:sym typeface="Montserrat"/>
              </a:rPr>
              <a:t>Easter this year was more subdued, as many families reigned in spend</a:t>
            </a:r>
            <a:endParaRPr sz="1900" b="1" dirty="0">
              <a:solidFill>
                <a:srgbClr val="000000"/>
              </a:solidFill>
              <a:latin typeface="Montserrat" panose="00000500000000000000" pitchFamily="2" charset="0"/>
              <a:ea typeface="Montserrat"/>
              <a:cs typeface="Montserrat"/>
              <a:sym typeface="Montserrat"/>
            </a:endParaRPr>
          </a:p>
        </p:txBody>
      </p:sp>
      <p:sp>
        <p:nvSpPr>
          <p:cNvPr id="677" name="Google Shape;677;p61"/>
          <p:cNvSpPr txBox="1"/>
          <p:nvPr/>
        </p:nvSpPr>
        <p:spPr>
          <a:xfrm>
            <a:off x="354650" y="1813366"/>
            <a:ext cx="2693700" cy="1180200"/>
          </a:xfrm>
          <a:prstGeom prst="rect">
            <a:avLst/>
          </a:prstGeom>
          <a:noFill/>
          <a:ln>
            <a:noFill/>
          </a:ln>
        </p:spPr>
        <p:txBody>
          <a:bodyPr spcFirstLastPara="1" wrap="square" lIns="0" tIns="45700" rIns="0" bIns="45700" anchor="t" anchorCtr="0">
            <a:noAutofit/>
          </a:bodyPr>
          <a:lstStyle/>
          <a:p>
            <a:pPr marL="0" marR="0" lvl="0" indent="0" algn="l" rtl="0">
              <a:lnSpc>
                <a:spcPct val="100000"/>
              </a:lnSpc>
              <a:spcBef>
                <a:spcPts val="0"/>
              </a:spcBef>
              <a:spcAft>
                <a:spcPts val="0"/>
              </a:spcAft>
              <a:buClr>
                <a:srgbClr val="000000"/>
              </a:buClr>
              <a:buSzPts val="1100"/>
              <a:buFont typeface="Arial"/>
              <a:buNone/>
            </a:pPr>
            <a:r>
              <a:rPr lang="en-GB" sz="1200" dirty="0">
                <a:latin typeface="Montserrat" panose="00000500000000000000" pitchFamily="2" charset="0"/>
                <a:ea typeface="Montserrat"/>
                <a:cs typeface="Montserrat"/>
                <a:sym typeface="Montserrat"/>
              </a:rPr>
              <a:t>After last year’s ‘end of lockdown’ celebrations this Easter was more </a:t>
            </a:r>
            <a:r>
              <a:rPr lang="en-GB" sz="1200" b="1" dirty="0">
                <a:latin typeface="Montserrat" panose="00000500000000000000" pitchFamily="2" charset="0"/>
                <a:ea typeface="Montserrat"/>
                <a:cs typeface="Montserrat"/>
                <a:sym typeface="Montserrat"/>
              </a:rPr>
              <a:t>restrained</a:t>
            </a:r>
            <a:r>
              <a:rPr lang="en-GB" sz="1200" dirty="0">
                <a:latin typeface="Montserrat" panose="00000500000000000000" pitchFamily="2" charset="0"/>
                <a:ea typeface="Montserrat"/>
                <a:cs typeface="Montserrat"/>
                <a:sym typeface="Montserrat"/>
              </a:rPr>
              <a:t>,  there was much less incremental spend spent on food and drink.</a:t>
            </a:r>
            <a:endParaRPr sz="1200" dirty="0">
              <a:highlight>
                <a:srgbClr val="FFFF00"/>
              </a:highlight>
              <a:latin typeface="Montserrat" panose="00000500000000000000" pitchFamily="2" charset="0"/>
              <a:ea typeface="Montserrat"/>
              <a:cs typeface="Montserrat"/>
              <a:sym typeface="Montserrat"/>
            </a:endParaRPr>
          </a:p>
        </p:txBody>
      </p:sp>
      <p:cxnSp>
        <p:nvCxnSpPr>
          <p:cNvPr id="678" name="Google Shape;678;p61"/>
          <p:cNvCxnSpPr/>
          <p:nvPr/>
        </p:nvCxnSpPr>
        <p:spPr>
          <a:xfrm>
            <a:off x="338424" y="1755745"/>
            <a:ext cx="2712000" cy="0"/>
          </a:xfrm>
          <a:prstGeom prst="straightConnector1">
            <a:avLst/>
          </a:prstGeom>
          <a:noFill/>
          <a:ln w="9525" cap="flat" cmpd="sng">
            <a:solidFill>
              <a:srgbClr val="333333"/>
            </a:solidFill>
            <a:prstDash val="solid"/>
            <a:round/>
            <a:headEnd type="none" w="med" len="med"/>
            <a:tailEnd type="none" w="med" len="med"/>
          </a:ln>
        </p:spPr>
      </p:cxnSp>
      <p:cxnSp>
        <p:nvCxnSpPr>
          <p:cNvPr id="679" name="Google Shape;679;p61"/>
          <p:cNvCxnSpPr/>
          <p:nvPr/>
        </p:nvCxnSpPr>
        <p:spPr>
          <a:xfrm>
            <a:off x="3215999" y="1755745"/>
            <a:ext cx="2712000" cy="0"/>
          </a:xfrm>
          <a:prstGeom prst="straightConnector1">
            <a:avLst/>
          </a:prstGeom>
          <a:noFill/>
          <a:ln w="9525" cap="flat" cmpd="sng">
            <a:solidFill>
              <a:srgbClr val="333333"/>
            </a:solidFill>
            <a:prstDash val="solid"/>
            <a:round/>
            <a:headEnd type="none" w="med" len="med"/>
            <a:tailEnd type="none" w="med" len="med"/>
          </a:ln>
        </p:spPr>
      </p:cxnSp>
      <p:cxnSp>
        <p:nvCxnSpPr>
          <p:cNvPr id="680" name="Google Shape;680;p61"/>
          <p:cNvCxnSpPr/>
          <p:nvPr/>
        </p:nvCxnSpPr>
        <p:spPr>
          <a:xfrm>
            <a:off x="6093574" y="1755745"/>
            <a:ext cx="2712000" cy="0"/>
          </a:xfrm>
          <a:prstGeom prst="straightConnector1">
            <a:avLst/>
          </a:prstGeom>
          <a:noFill/>
          <a:ln w="9525" cap="flat" cmpd="sng">
            <a:solidFill>
              <a:srgbClr val="333333"/>
            </a:solidFill>
            <a:prstDash val="solid"/>
            <a:round/>
            <a:headEnd type="none" w="med" len="med"/>
            <a:tailEnd type="none" w="med" len="med"/>
          </a:ln>
        </p:spPr>
      </p:cxnSp>
      <p:sp>
        <p:nvSpPr>
          <p:cNvPr id="681" name="Google Shape;681;p61"/>
          <p:cNvSpPr txBox="1"/>
          <p:nvPr/>
        </p:nvSpPr>
        <p:spPr>
          <a:xfrm>
            <a:off x="3311322" y="1760383"/>
            <a:ext cx="2818092" cy="1180200"/>
          </a:xfrm>
          <a:prstGeom prst="rect">
            <a:avLst/>
          </a:prstGeom>
          <a:noFill/>
          <a:ln>
            <a:noFill/>
          </a:ln>
        </p:spPr>
        <p:txBody>
          <a:bodyPr spcFirstLastPara="1" wrap="square" lIns="0" tIns="45700" rIns="0" bIns="45700" anchor="t" anchorCtr="0">
            <a:noAutofit/>
          </a:bodyPr>
          <a:lstStyle/>
          <a:p>
            <a:pPr marL="0" marR="0" lvl="0" indent="0" algn="l" rtl="0">
              <a:lnSpc>
                <a:spcPct val="100000"/>
              </a:lnSpc>
              <a:spcBef>
                <a:spcPts val="0"/>
              </a:spcBef>
              <a:spcAft>
                <a:spcPts val="0"/>
              </a:spcAft>
              <a:buClr>
                <a:srgbClr val="000000"/>
              </a:buClr>
              <a:buSzPts val="1100"/>
              <a:buFont typeface="Arial"/>
              <a:buNone/>
            </a:pPr>
            <a:r>
              <a:rPr lang="en" sz="1200" dirty="0">
                <a:latin typeface="Montserrat" panose="00000500000000000000" pitchFamily="2" charset="0"/>
                <a:ea typeface="Montserrat"/>
                <a:cs typeface="Montserrat"/>
                <a:sym typeface="Montserrat"/>
              </a:rPr>
              <a:t>The late Easter allowed shoppers to be better organised and buy Easter Eggs early to avoid disappointment.</a:t>
            </a:r>
          </a:p>
          <a:p>
            <a:pPr marL="0" marR="0" lvl="0" indent="0" algn="l" rtl="0">
              <a:lnSpc>
                <a:spcPct val="100000"/>
              </a:lnSpc>
              <a:spcBef>
                <a:spcPts val="0"/>
              </a:spcBef>
              <a:spcAft>
                <a:spcPts val="0"/>
              </a:spcAft>
              <a:buClr>
                <a:srgbClr val="000000"/>
              </a:buClr>
              <a:buSzPts val="1100"/>
              <a:buFont typeface="Arial"/>
              <a:buNone/>
            </a:pPr>
            <a:endParaRPr lang="en" sz="1200" dirty="0">
              <a:latin typeface="Montserrat" panose="00000500000000000000" pitchFamily="2" charset="0"/>
              <a:ea typeface="Montserrat"/>
              <a:cs typeface="Montserrat"/>
              <a:sym typeface="Montserrat"/>
            </a:endParaRPr>
          </a:p>
          <a:p>
            <a:pPr marL="0" marR="0" lvl="0" indent="0" algn="l" rtl="0">
              <a:lnSpc>
                <a:spcPct val="100000"/>
              </a:lnSpc>
              <a:spcBef>
                <a:spcPts val="0"/>
              </a:spcBef>
              <a:spcAft>
                <a:spcPts val="0"/>
              </a:spcAft>
              <a:buClr>
                <a:srgbClr val="000000"/>
              </a:buClr>
              <a:buSzPts val="1100"/>
              <a:buFont typeface="Arial"/>
              <a:buNone/>
            </a:pPr>
            <a:r>
              <a:rPr lang="en" sz="1200" b="1" dirty="0">
                <a:latin typeface="Montserrat" panose="00000500000000000000" pitchFamily="2" charset="0"/>
                <a:ea typeface="Montserrat"/>
                <a:cs typeface="Montserrat"/>
                <a:sym typeface="Montserrat"/>
              </a:rPr>
              <a:t>This 15 week lead time resulted in Easter Egg sales reaching a new record in the Grocery Multiples.</a:t>
            </a:r>
            <a:endParaRPr sz="1200" dirty="0">
              <a:latin typeface="Montserrat" panose="00000500000000000000" pitchFamily="2" charset="0"/>
              <a:ea typeface="Montserrat"/>
              <a:cs typeface="Montserrat"/>
              <a:sym typeface="Montserrat"/>
            </a:endParaRPr>
          </a:p>
        </p:txBody>
      </p:sp>
      <p:sp>
        <p:nvSpPr>
          <p:cNvPr id="682" name="Google Shape;682;p61"/>
          <p:cNvSpPr txBox="1"/>
          <p:nvPr/>
        </p:nvSpPr>
        <p:spPr>
          <a:xfrm>
            <a:off x="6224737" y="1781845"/>
            <a:ext cx="2693700" cy="1180200"/>
          </a:xfrm>
          <a:prstGeom prst="rect">
            <a:avLst/>
          </a:prstGeom>
          <a:noFill/>
          <a:ln>
            <a:noFill/>
          </a:ln>
        </p:spPr>
        <p:txBody>
          <a:bodyPr spcFirstLastPara="1" wrap="square" lIns="0" tIns="45700" rIns="0" bIns="45700" anchor="t" anchorCtr="0">
            <a:noAutofit/>
          </a:bodyPr>
          <a:lstStyle/>
          <a:p>
            <a:pPr marL="0" marR="0" lvl="0" indent="0" algn="l" rtl="0">
              <a:lnSpc>
                <a:spcPct val="100000"/>
              </a:lnSpc>
              <a:spcBef>
                <a:spcPts val="0"/>
              </a:spcBef>
              <a:spcAft>
                <a:spcPts val="0"/>
              </a:spcAft>
              <a:buClr>
                <a:srgbClr val="000000"/>
              </a:buClr>
              <a:buSzPts val="1100"/>
              <a:buFont typeface="Arial"/>
              <a:buNone/>
            </a:pPr>
            <a:r>
              <a:rPr lang="en" sz="1200" dirty="0">
                <a:latin typeface="Montserrat" panose="00000500000000000000" pitchFamily="2" charset="0"/>
                <a:ea typeface="Montserrat"/>
                <a:cs typeface="Montserrat"/>
                <a:sym typeface="Montserrat"/>
              </a:rPr>
              <a:t>Combining Easter week with the weaker week after*, shoppers spent </a:t>
            </a:r>
            <a:r>
              <a:rPr lang="en" sz="1200" b="1" dirty="0">
                <a:latin typeface="Montserrat" panose="00000500000000000000" pitchFamily="2" charset="0"/>
                <a:ea typeface="Montserrat"/>
                <a:cs typeface="Montserrat"/>
                <a:sym typeface="Montserrat"/>
              </a:rPr>
              <a:t>6% less </a:t>
            </a:r>
            <a:r>
              <a:rPr lang="en" sz="1200" dirty="0">
                <a:latin typeface="Montserrat" panose="00000500000000000000" pitchFamily="2" charset="0"/>
                <a:ea typeface="Montserrat"/>
                <a:cs typeface="Montserrat"/>
                <a:sym typeface="Montserrat"/>
              </a:rPr>
              <a:t>at the Grocery Multiples and on Easter related items, spend fell </a:t>
            </a:r>
            <a:r>
              <a:rPr lang="en" sz="1200" b="1" dirty="0">
                <a:latin typeface="Montserrat" panose="00000500000000000000" pitchFamily="2" charset="0"/>
                <a:ea typeface="Montserrat"/>
                <a:cs typeface="Montserrat"/>
                <a:sym typeface="Montserrat"/>
              </a:rPr>
              <a:t>3%.</a:t>
            </a:r>
            <a:endParaRPr sz="1200" b="1" dirty="0">
              <a:latin typeface="Montserrat" panose="00000500000000000000" pitchFamily="2" charset="0"/>
              <a:ea typeface="Montserrat"/>
              <a:cs typeface="Montserrat"/>
              <a:sym typeface="Montserrat"/>
            </a:endParaRPr>
          </a:p>
        </p:txBody>
      </p:sp>
      <p:sp>
        <p:nvSpPr>
          <p:cNvPr id="683" name="Google Shape;683;p61"/>
          <p:cNvSpPr txBox="1"/>
          <p:nvPr/>
        </p:nvSpPr>
        <p:spPr>
          <a:xfrm>
            <a:off x="356660" y="3081950"/>
            <a:ext cx="1554900" cy="530100"/>
          </a:xfrm>
          <a:prstGeom prst="rect">
            <a:avLst/>
          </a:prstGeom>
          <a:noFill/>
          <a:ln>
            <a:noFill/>
          </a:ln>
        </p:spPr>
        <p:txBody>
          <a:bodyPr spcFirstLastPara="1" wrap="square" lIns="0" tIns="0" rIns="0" bIns="45700" anchor="t" anchorCtr="0">
            <a:noAutofit/>
          </a:bodyPr>
          <a:lstStyle/>
          <a:p>
            <a:pPr marL="0" marR="0" lvl="0" indent="0" algn="l" rtl="0">
              <a:lnSpc>
                <a:spcPct val="100000"/>
              </a:lnSpc>
              <a:spcBef>
                <a:spcPts val="0"/>
              </a:spcBef>
              <a:spcAft>
                <a:spcPts val="0"/>
              </a:spcAft>
              <a:buNone/>
            </a:pPr>
            <a:r>
              <a:rPr lang="en" sz="3000" b="1" dirty="0">
                <a:latin typeface="Montserrat" panose="00000500000000000000" pitchFamily="2" charset="0"/>
                <a:ea typeface="Montserrat"/>
                <a:cs typeface="Montserrat"/>
                <a:sym typeface="Montserrat"/>
              </a:rPr>
              <a:t>4</a:t>
            </a:r>
            <a:endParaRPr sz="3000" b="1" i="0" u="none" strike="noStrike" cap="none" dirty="0">
              <a:latin typeface="Montserrat" panose="00000500000000000000" pitchFamily="2" charset="0"/>
              <a:ea typeface="Montserrat"/>
              <a:cs typeface="Montserrat"/>
              <a:sym typeface="Montserrat"/>
            </a:endParaRPr>
          </a:p>
        </p:txBody>
      </p:sp>
      <p:sp>
        <p:nvSpPr>
          <p:cNvPr id="684" name="Google Shape;684;p61"/>
          <p:cNvSpPr txBox="1"/>
          <p:nvPr/>
        </p:nvSpPr>
        <p:spPr>
          <a:xfrm>
            <a:off x="3225111" y="3088985"/>
            <a:ext cx="1554900" cy="530100"/>
          </a:xfrm>
          <a:prstGeom prst="rect">
            <a:avLst/>
          </a:prstGeom>
          <a:noFill/>
          <a:ln>
            <a:noFill/>
          </a:ln>
        </p:spPr>
        <p:txBody>
          <a:bodyPr spcFirstLastPara="1" wrap="square" lIns="0" tIns="0" rIns="0" bIns="45700" anchor="t" anchorCtr="0">
            <a:noAutofit/>
          </a:bodyPr>
          <a:lstStyle/>
          <a:p>
            <a:pPr marL="0" marR="0" lvl="0" indent="0" algn="l" rtl="0">
              <a:lnSpc>
                <a:spcPct val="100000"/>
              </a:lnSpc>
              <a:spcBef>
                <a:spcPts val="0"/>
              </a:spcBef>
              <a:spcAft>
                <a:spcPts val="0"/>
              </a:spcAft>
              <a:buNone/>
            </a:pPr>
            <a:r>
              <a:rPr lang="en" sz="3000" b="1" dirty="0">
                <a:latin typeface="Montserrat" panose="00000500000000000000" pitchFamily="2" charset="0"/>
                <a:ea typeface="Montserrat"/>
                <a:cs typeface="Montserrat"/>
                <a:sym typeface="Montserrat"/>
              </a:rPr>
              <a:t>5</a:t>
            </a:r>
            <a:endParaRPr sz="3000" b="1" i="0" u="none" strike="noStrike" cap="none" dirty="0">
              <a:latin typeface="Montserrat" panose="00000500000000000000" pitchFamily="2" charset="0"/>
              <a:ea typeface="Montserrat"/>
              <a:cs typeface="Montserrat"/>
              <a:sym typeface="Montserrat"/>
            </a:endParaRPr>
          </a:p>
        </p:txBody>
      </p:sp>
      <p:sp>
        <p:nvSpPr>
          <p:cNvPr id="685" name="Google Shape;685;p61"/>
          <p:cNvSpPr txBox="1"/>
          <p:nvPr/>
        </p:nvSpPr>
        <p:spPr>
          <a:xfrm>
            <a:off x="6093575" y="3056544"/>
            <a:ext cx="1554900" cy="530100"/>
          </a:xfrm>
          <a:prstGeom prst="rect">
            <a:avLst/>
          </a:prstGeom>
          <a:noFill/>
          <a:ln>
            <a:noFill/>
          </a:ln>
        </p:spPr>
        <p:txBody>
          <a:bodyPr spcFirstLastPara="1" wrap="square" lIns="0" tIns="0" rIns="0" bIns="45700" anchor="t" anchorCtr="0">
            <a:noAutofit/>
          </a:bodyPr>
          <a:lstStyle/>
          <a:p>
            <a:pPr marL="0" marR="0" lvl="0" indent="0" algn="l" rtl="0">
              <a:lnSpc>
                <a:spcPct val="100000"/>
              </a:lnSpc>
              <a:spcBef>
                <a:spcPts val="0"/>
              </a:spcBef>
              <a:spcAft>
                <a:spcPts val="0"/>
              </a:spcAft>
              <a:buNone/>
            </a:pPr>
            <a:r>
              <a:rPr lang="en" sz="3000" b="1" dirty="0">
                <a:latin typeface="Montserrat" panose="00000500000000000000" pitchFamily="2" charset="0"/>
                <a:ea typeface="Montserrat"/>
                <a:cs typeface="Montserrat"/>
                <a:sym typeface="Montserrat"/>
              </a:rPr>
              <a:t>6</a:t>
            </a:r>
            <a:endParaRPr sz="3000" b="1" i="0" u="none" strike="noStrike" cap="none" dirty="0">
              <a:latin typeface="Montserrat" panose="00000500000000000000" pitchFamily="2" charset="0"/>
              <a:ea typeface="Montserrat"/>
              <a:cs typeface="Montserrat"/>
              <a:sym typeface="Montserrat"/>
            </a:endParaRPr>
          </a:p>
        </p:txBody>
      </p:sp>
      <p:sp>
        <p:nvSpPr>
          <p:cNvPr id="686" name="Google Shape;686;p61"/>
          <p:cNvSpPr txBox="1"/>
          <p:nvPr/>
        </p:nvSpPr>
        <p:spPr>
          <a:xfrm>
            <a:off x="361857" y="3610280"/>
            <a:ext cx="2693700" cy="1180200"/>
          </a:xfrm>
          <a:prstGeom prst="rect">
            <a:avLst/>
          </a:prstGeom>
          <a:noFill/>
          <a:ln>
            <a:noFill/>
          </a:ln>
        </p:spPr>
        <p:txBody>
          <a:bodyPr spcFirstLastPara="1" wrap="square" lIns="0" tIns="45700" rIns="0" bIns="45700" anchor="t" anchorCtr="0">
            <a:noAutofit/>
          </a:bodyPr>
          <a:lstStyle/>
          <a:p>
            <a:pPr marL="0" marR="0" lvl="0" indent="0" algn="l" rtl="0">
              <a:lnSpc>
                <a:spcPct val="100000"/>
              </a:lnSpc>
              <a:spcBef>
                <a:spcPts val="0"/>
              </a:spcBef>
              <a:spcAft>
                <a:spcPts val="0"/>
              </a:spcAft>
              <a:buClr>
                <a:srgbClr val="000000"/>
              </a:buClr>
              <a:buSzPts val="1100"/>
              <a:buFont typeface="Arial"/>
              <a:buNone/>
            </a:pPr>
            <a:r>
              <a:rPr lang="en" sz="1200" dirty="0">
                <a:latin typeface="Montserrat" panose="00000500000000000000" pitchFamily="2" charset="0"/>
                <a:ea typeface="Montserrat"/>
                <a:cs typeface="Montserrat"/>
                <a:sym typeface="Montserrat"/>
              </a:rPr>
              <a:t>Nearly 20% of shoppers planned to </a:t>
            </a:r>
            <a:r>
              <a:rPr lang="en" sz="1200" b="1" dirty="0">
                <a:latin typeface="Montserrat" panose="00000500000000000000" pitchFamily="2" charset="0"/>
                <a:ea typeface="Montserrat"/>
                <a:cs typeface="Montserrat"/>
                <a:sym typeface="Montserrat"/>
              </a:rPr>
              <a:t>spend less </a:t>
            </a:r>
            <a:r>
              <a:rPr lang="en" sz="1200" dirty="0">
                <a:latin typeface="Montserrat" panose="00000500000000000000" pitchFamily="2" charset="0"/>
                <a:ea typeface="Montserrat"/>
                <a:cs typeface="Montserrat"/>
                <a:sym typeface="Montserrat"/>
              </a:rPr>
              <a:t>this Easter.  The majority of these shoppers cited ‘</a:t>
            </a:r>
            <a:r>
              <a:rPr lang="en" sz="1200" b="1" dirty="0">
                <a:latin typeface="Montserrat" panose="00000500000000000000" pitchFamily="2" charset="0"/>
                <a:ea typeface="Montserrat"/>
                <a:cs typeface="Montserrat"/>
                <a:sym typeface="Montserrat"/>
              </a:rPr>
              <a:t>money concerns</a:t>
            </a:r>
            <a:r>
              <a:rPr lang="en" sz="1200" dirty="0">
                <a:latin typeface="Montserrat" panose="00000500000000000000" pitchFamily="2" charset="0"/>
                <a:ea typeface="Montserrat"/>
                <a:cs typeface="Montserrat"/>
                <a:sym typeface="Montserrat"/>
              </a:rPr>
              <a:t>’ as the </a:t>
            </a:r>
            <a:r>
              <a:rPr lang="en" sz="1200" b="1" dirty="0">
                <a:latin typeface="Montserrat" panose="00000500000000000000" pitchFamily="2" charset="0"/>
                <a:ea typeface="Montserrat"/>
                <a:cs typeface="Montserrat"/>
                <a:sym typeface="Montserrat"/>
              </a:rPr>
              <a:t>main reason</a:t>
            </a:r>
            <a:r>
              <a:rPr lang="en" sz="1200" dirty="0">
                <a:latin typeface="Montserrat" panose="00000500000000000000" pitchFamily="2" charset="0"/>
                <a:ea typeface="Montserrat"/>
                <a:cs typeface="Montserrat"/>
                <a:sym typeface="Montserrat"/>
              </a:rPr>
              <a:t>.  Shoppers were also planning fewer hosting events.</a:t>
            </a:r>
            <a:endParaRPr sz="1200" dirty="0">
              <a:latin typeface="Montserrat" panose="00000500000000000000" pitchFamily="2" charset="0"/>
              <a:ea typeface="Montserrat"/>
              <a:cs typeface="Montserrat"/>
              <a:sym typeface="Montserrat"/>
            </a:endParaRPr>
          </a:p>
        </p:txBody>
      </p:sp>
      <p:cxnSp>
        <p:nvCxnSpPr>
          <p:cNvPr id="687" name="Google Shape;687;p61"/>
          <p:cNvCxnSpPr/>
          <p:nvPr/>
        </p:nvCxnSpPr>
        <p:spPr>
          <a:xfrm>
            <a:off x="338424" y="3539495"/>
            <a:ext cx="2712000" cy="0"/>
          </a:xfrm>
          <a:prstGeom prst="straightConnector1">
            <a:avLst/>
          </a:prstGeom>
          <a:noFill/>
          <a:ln w="9525" cap="flat" cmpd="sng">
            <a:solidFill>
              <a:srgbClr val="333333"/>
            </a:solidFill>
            <a:prstDash val="solid"/>
            <a:round/>
            <a:headEnd type="none" w="med" len="med"/>
            <a:tailEnd type="none" w="med" len="med"/>
          </a:ln>
        </p:spPr>
      </p:cxnSp>
      <p:cxnSp>
        <p:nvCxnSpPr>
          <p:cNvPr id="688" name="Google Shape;688;p61"/>
          <p:cNvCxnSpPr/>
          <p:nvPr/>
        </p:nvCxnSpPr>
        <p:spPr>
          <a:xfrm>
            <a:off x="3215999" y="3539495"/>
            <a:ext cx="2712000" cy="0"/>
          </a:xfrm>
          <a:prstGeom prst="straightConnector1">
            <a:avLst/>
          </a:prstGeom>
          <a:noFill/>
          <a:ln w="9525" cap="flat" cmpd="sng">
            <a:solidFill>
              <a:srgbClr val="333333"/>
            </a:solidFill>
            <a:prstDash val="solid"/>
            <a:round/>
            <a:headEnd type="none" w="med" len="med"/>
            <a:tailEnd type="none" w="med" len="med"/>
          </a:ln>
        </p:spPr>
      </p:cxnSp>
      <p:cxnSp>
        <p:nvCxnSpPr>
          <p:cNvPr id="689" name="Google Shape;689;p61"/>
          <p:cNvCxnSpPr/>
          <p:nvPr/>
        </p:nvCxnSpPr>
        <p:spPr>
          <a:xfrm>
            <a:off x="6093574" y="3539495"/>
            <a:ext cx="2712000" cy="0"/>
          </a:xfrm>
          <a:prstGeom prst="straightConnector1">
            <a:avLst/>
          </a:prstGeom>
          <a:noFill/>
          <a:ln w="9525" cap="flat" cmpd="sng">
            <a:solidFill>
              <a:srgbClr val="333333"/>
            </a:solidFill>
            <a:prstDash val="solid"/>
            <a:round/>
            <a:headEnd type="none" w="med" len="med"/>
            <a:tailEnd type="none" w="med" len="med"/>
          </a:ln>
        </p:spPr>
      </p:cxnSp>
      <p:sp>
        <p:nvSpPr>
          <p:cNvPr id="690" name="Google Shape;690;p61"/>
          <p:cNvSpPr txBox="1"/>
          <p:nvPr/>
        </p:nvSpPr>
        <p:spPr>
          <a:xfrm>
            <a:off x="6111874" y="3608976"/>
            <a:ext cx="2693700" cy="1180200"/>
          </a:xfrm>
          <a:prstGeom prst="rect">
            <a:avLst/>
          </a:prstGeom>
          <a:noFill/>
          <a:ln>
            <a:noFill/>
          </a:ln>
        </p:spPr>
        <p:txBody>
          <a:bodyPr spcFirstLastPara="1" wrap="square" lIns="0" tIns="45700" rIns="0" bIns="45700" anchor="t" anchorCtr="0">
            <a:noAutofit/>
          </a:bodyPr>
          <a:lstStyle/>
          <a:p>
            <a:pPr marL="0" marR="0" lvl="0" indent="0" algn="l" rtl="0">
              <a:lnSpc>
                <a:spcPct val="100000"/>
              </a:lnSpc>
              <a:spcBef>
                <a:spcPts val="0"/>
              </a:spcBef>
              <a:spcAft>
                <a:spcPts val="0"/>
              </a:spcAft>
              <a:buClr>
                <a:srgbClr val="000000"/>
              </a:buClr>
              <a:buSzPts val="1100"/>
              <a:buFont typeface="Arial"/>
              <a:buNone/>
            </a:pPr>
            <a:r>
              <a:rPr lang="en" sz="1200" dirty="0">
                <a:latin typeface="Montserrat" panose="00000500000000000000" pitchFamily="2" charset="0"/>
                <a:ea typeface="Montserrat"/>
                <a:cs typeface="Montserrat"/>
                <a:sym typeface="Montserrat"/>
              </a:rPr>
              <a:t>Traditions were still important and </a:t>
            </a:r>
            <a:r>
              <a:rPr lang="en" sz="1200" b="1" dirty="0">
                <a:latin typeface="Montserrat" panose="00000500000000000000" pitchFamily="2" charset="0"/>
                <a:ea typeface="Montserrat"/>
                <a:cs typeface="Montserrat"/>
                <a:sym typeface="Montserrat"/>
              </a:rPr>
              <a:t>Hot Cross Buns</a:t>
            </a:r>
            <a:r>
              <a:rPr lang="en" sz="1200" dirty="0">
                <a:latin typeface="Montserrat" panose="00000500000000000000" pitchFamily="2" charset="0"/>
                <a:ea typeface="Montserrat"/>
                <a:cs typeface="Montserrat"/>
                <a:sym typeface="Montserrat"/>
              </a:rPr>
              <a:t>, enjoyed the biggest uplift in sales.</a:t>
            </a:r>
            <a:endParaRPr sz="1200" b="1" dirty="0">
              <a:latin typeface="Montserrat" panose="00000500000000000000" pitchFamily="2" charset="0"/>
              <a:ea typeface="Montserrat"/>
              <a:cs typeface="Montserrat"/>
              <a:sym typeface="Montserrat"/>
            </a:endParaRPr>
          </a:p>
        </p:txBody>
      </p:sp>
      <p:sp>
        <p:nvSpPr>
          <p:cNvPr id="691" name="Google Shape;691;p61"/>
          <p:cNvSpPr txBox="1"/>
          <p:nvPr/>
        </p:nvSpPr>
        <p:spPr>
          <a:xfrm>
            <a:off x="3234299" y="3606028"/>
            <a:ext cx="2693700" cy="1180200"/>
          </a:xfrm>
          <a:prstGeom prst="rect">
            <a:avLst/>
          </a:prstGeom>
          <a:noFill/>
          <a:ln>
            <a:noFill/>
          </a:ln>
        </p:spPr>
        <p:txBody>
          <a:bodyPr spcFirstLastPara="1" wrap="square" lIns="0" tIns="45700" rIns="0" bIns="45700" anchor="t" anchorCtr="0">
            <a:noAutofit/>
          </a:bodyPr>
          <a:lstStyle/>
          <a:p>
            <a:pPr marL="0" marR="0" lvl="0" indent="0" algn="l" rtl="0">
              <a:lnSpc>
                <a:spcPct val="100000"/>
              </a:lnSpc>
              <a:spcBef>
                <a:spcPts val="0"/>
              </a:spcBef>
              <a:spcAft>
                <a:spcPts val="0"/>
              </a:spcAft>
              <a:buClr>
                <a:srgbClr val="000000"/>
              </a:buClr>
              <a:buSzPts val="1100"/>
              <a:buFont typeface="Arial"/>
              <a:buNone/>
            </a:pPr>
            <a:r>
              <a:rPr lang="en" sz="1200" dirty="0">
                <a:latin typeface="Montserrat" panose="00000500000000000000" pitchFamily="2" charset="0"/>
                <a:ea typeface="Montserrat"/>
                <a:cs typeface="Montserrat"/>
                <a:sym typeface="Montserrat"/>
              </a:rPr>
              <a:t>Easter this year was more about </a:t>
            </a:r>
            <a:r>
              <a:rPr lang="en" sz="1200" b="1" dirty="0">
                <a:latin typeface="Montserrat" panose="00000500000000000000" pitchFamily="2" charset="0"/>
                <a:ea typeface="Montserrat"/>
                <a:cs typeface="Montserrat"/>
                <a:sym typeface="Montserrat"/>
              </a:rPr>
              <a:t>decorating</a:t>
            </a:r>
            <a:r>
              <a:rPr lang="en" sz="1200" dirty="0">
                <a:latin typeface="Montserrat" panose="00000500000000000000" pitchFamily="2" charset="0"/>
                <a:ea typeface="Montserrat"/>
                <a:cs typeface="Montserrat"/>
                <a:sym typeface="Montserrat"/>
              </a:rPr>
              <a:t> the home and </a:t>
            </a:r>
            <a:r>
              <a:rPr lang="en" sz="1200" b="1" dirty="0">
                <a:latin typeface="Montserrat" panose="00000500000000000000" pitchFamily="2" charset="0"/>
                <a:ea typeface="Montserrat"/>
                <a:cs typeface="Montserrat"/>
                <a:sym typeface="Montserrat"/>
              </a:rPr>
              <a:t>gifting</a:t>
            </a:r>
            <a:r>
              <a:rPr lang="en" sz="1200" dirty="0">
                <a:latin typeface="Montserrat" panose="00000500000000000000" pitchFamily="2" charset="0"/>
                <a:ea typeface="Montserrat"/>
                <a:cs typeface="Montserrat"/>
                <a:sym typeface="Montserrat"/>
              </a:rPr>
              <a:t>.</a:t>
            </a:r>
            <a:endParaRPr sz="1200" dirty="0">
              <a:latin typeface="Montserrat" panose="00000500000000000000" pitchFamily="2" charset="0"/>
              <a:ea typeface="Montserrat"/>
              <a:cs typeface="Montserrat"/>
              <a:sym typeface="Montserrat"/>
            </a:endParaRPr>
          </a:p>
        </p:txBody>
      </p:sp>
      <p:sp>
        <p:nvSpPr>
          <p:cNvPr id="5" name="Subtitle 4">
            <a:extLst>
              <a:ext uri="{FF2B5EF4-FFF2-40B4-BE49-F238E27FC236}">
                <a16:creationId xmlns:a16="http://schemas.microsoft.com/office/drawing/2014/main" id="{CA3827CC-E2F7-4C96-85B3-10C36F8B44F1}"/>
              </a:ext>
            </a:extLst>
          </p:cNvPr>
          <p:cNvSpPr>
            <a:spLocks noGrp="1"/>
          </p:cNvSpPr>
          <p:nvPr>
            <p:ph type="subTitle" idx="3"/>
          </p:nvPr>
        </p:nvSpPr>
        <p:spPr/>
        <p:txBody>
          <a:bodyPr/>
          <a:lstStyle/>
          <a:p>
            <a:r>
              <a:rPr lang="en-PH" dirty="0">
                <a:latin typeface="Montserrat" panose="00000500000000000000" pitchFamily="2" charset="0"/>
              </a:rPr>
              <a:t>Source:  NielsenIQ Scantrack Grocery Multiples 2w/e 23</a:t>
            </a:r>
            <a:r>
              <a:rPr lang="en-PH" baseline="30000" dirty="0">
                <a:latin typeface="Montserrat" panose="00000500000000000000" pitchFamily="2" charset="0"/>
              </a:rPr>
              <a:t>rd</a:t>
            </a:r>
            <a:r>
              <a:rPr lang="en-PH" dirty="0">
                <a:latin typeface="Montserrat" panose="00000500000000000000" pitchFamily="2" charset="0"/>
              </a:rPr>
              <a:t> April 22 vs 10</a:t>
            </a:r>
            <a:r>
              <a:rPr lang="en-PH" baseline="30000" dirty="0">
                <a:latin typeface="Montserrat" panose="00000500000000000000" pitchFamily="2" charset="0"/>
              </a:rPr>
              <a:t>th</a:t>
            </a:r>
            <a:r>
              <a:rPr lang="en-PH" dirty="0">
                <a:latin typeface="Montserrat" panose="00000500000000000000" pitchFamily="2" charset="0"/>
              </a:rPr>
              <a:t> April 2021; NielsenIQ Homescan Survey April 2022</a:t>
            </a:r>
          </a:p>
        </p:txBody>
      </p:sp>
      <p:sp>
        <p:nvSpPr>
          <p:cNvPr id="2" name="TextBox 1">
            <a:extLst>
              <a:ext uri="{FF2B5EF4-FFF2-40B4-BE49-F238E27FC236}">
                <a16:creationId xmlns:a16="http://schemas.microsoft.com/office/drawing/2014/main" id="{F1BEA61E-9300-5360-2D5F-EE7D12A72A44}"/>
              </a:ext>
            </a:extLst>
          </p:cNvPr>
          <p:cNvSpPr txBox="1"/>
          <p:nvPr/>
        </p:nvSpPr>
        <p:spPr>
          <a:xfrm>
            <a:off x="5927999" y="4897279"/>
            <a:ext cx="2883780" cy="230832"/>
          </a:xfrm>
          <a:prstGeom prst="rect">
            <a:avLst/>
          </a:prstGeom>
          <a:noFill/>
        </p:spPr>
        <p:txBody>
          <a:bodyPr wrap="square" rtlCol="0">
            <a:spAutoFit/>
          </a:bodyPr>
          <a:lstStyle/>
          <a:p>
            <a:r>
              <a:rPr lang="en-GB" sz="900" dirty="0">
                <a:latin typeface="Montserrat" panose="00000500000000000000" pitchFamily="2" charset="0"/>
              </a:rPr>
              <a:t>*large store formats shut on Easter Day</a:t>
            </a:r>
          </a:p>
        </p:txBody>
      </p:sp>
    </p:spTree>
    <p:extLst>
      <p:ext uri="{BB962C8B-B14F-4D97-AF65-F5344CB8AC3E}">
        <p14:creationId xmlns:p14="http://schemas.microsoft.com/office/powerpoint/2010/main" val="55542765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1702"/>
        <p:cNvGrpSpPr/>
        <p:nvPr/>
      </p:nvGrpSpPr>
      <p:grpSpPr>
        <a:xfrm>
          <a:off x="0" y="0"/>
          <a:ext cx="0" cy="0"/>
          <a:chOff x="0" y="0"/>
          <a:chExt cx="0" cy="0"/>
        </a:xfrm>
      </p:grpSpPr>
      <p:sp>
        <p:nvSpPr>
          <p:cNvPr id="1703" name="Google Shape;1703;p126"/>
          <p:cNvSpPr txBox="1">
            <a:spLocks noGrp="1"/>
          </p:cNvSpPr>
          <p:nvPr>
            <p:ph type="title"/>
          </p:nvPr>
        </p:nvSpPr>
        <p:spPr>
          <a:xfrm>
            <a:off x="292726" y="328657"/>
            <a:ext cx="9051416" cy="393600"/>
          </a:xfrm>
        </p:spPr>
        <p:txBody>
          <a:bodyPr spcFirstLastPara="1" wrap="square" lIns="0" tIns="91425" rIns="0" bIns="91425" anchor="t" anchorCtr="0">
            <a:noAutofit/>
          </a:bodyPr>
          <a:lstStyle/>
          <a:p>
            <a:pPr lvl="0"/>
            <a:r>
              <a:rPr lang="en-PH" sz="1700" dirty="0">
                <a:latin typeface="Montserrat" panose="00000500000000000000" pitchFamily="2" charset="0"/>
              </a:rPr>
              <a:t>Shoppers are more likely to celebrate Easter either at home or in someone else’s home.  A significant 17% of shoppers, planned to spend less this year</a:t>
            </a:r>
          </a:p>
        </p:txBody>
      </p:sp>
      <p:cxnSp>
        <p:nvCxnSpPr>
          <p:cNvPr id="1705" name="Google Shape;1705;p126"/>
          <p:cNvCxnSpPr>
            <a:cxnSpLocks/>
          </p:cNvCxnSpPr>
          <p:nvPr/>
        </p:nvCxnSpPr>
        <p:spPr>
          <a:xfrm>
            <a:off x="92584" y="1839697"/>
            <a:ext cx="4087444" cy="0"/>
          </a:xfrm>
          <a:prstGeom prst="straightConnector1">
            <a:avLst/>
          </a:prstGeom>
          <a:noFill/>
          <a:ln w="9525" cap="flat" cmpd="sng">
            <a:solidFill>
              <a:srgbClr val="333333"/>
            </a:solidFill>
            <a:prstDash val="solid"/>
            <a:round/>
            <a:headEnd type="none" w="med" len="med"/>
            <a:tailEnd type="none" w="med" len="med"/>
          </a:ln>
        </p:spPr>
      </p:cxnSp>
      <p:grpSp>
        <p:nvGrpSpPr>
          <p:cNvPr id="1708" name="Google Shape;1708;p126"/>
          <p:cNvGrpSpPr/>
          <p:nvPr/>
        </p:nvGrpSpPr>
        <p:grpSpPr>
          <a:xfrm>
            <a:off x="4572000" y="1874976"/>
            <a:ext cx="674029" cy="307800"/>
            <a:chOff x="3272277" y="2468249"/>
            <a:chExt cx="674029" cy="307800"/>
          </a:xfrm>
        </p:grpSpPr>
        <p:sp>
          <p:nvSpPr>
            <p:cNvPr id="1709" name="Google Shape;1709;p126"/>
            <p:cNvSpPr/>
            <p:nvPr/>
          </p:nvSpPr>
          <p:spPr>
            <a:xfrm rot="-8100000">
              <a:off x="3317354" y="2513326"/>
              <a:ext cx="217647" cy="217647"/>
            </a:xfrm>
            <a:prstGeom prst="rtTriangle">
              <a:avLst/>
            </a:prstGeom>
            <a:solidFill>
              <a:srgbClr val="00F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10" name="Google Shape;1710;p126"/>
            <p:cNvSpPr/>
            <p:nvPr/>
          </p:nvSpPr>
          <p:spPr>
            <a:xfrm rot="-8100000">
              <a:off x="3500468" y="2513326"/>
              <a:ext cx="217647" cy="217647"/>
            </a:xfrm>
            <a:prstGeom prst="rtTriangle">
              <a:avLst/>
            </a:prstGeom>
            <a:solidFill>
              <a:srgbClr val="00F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11" name="Google Shape;1711;p126"/>
            <p:cNvSpPr/>
            <p:nvPr/>
          </p:nvSpPr>
          <p:spPr>
            <a:xfrm rot="-8100000">
              <a:off x="3683583" y="2513326"/>
              <a:ext cx="217647" cy="217647"/>
            </a:xfrm>
            <a:prstGeom prst="rtTriangle">
              <a:avLst/>
            </a:prstGeom>
            <a:solidFill>
              <a:srgbClr val="00F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aphicFrame>
        <p:nvGraphicFramePr>
          <p:cNvPr id="13" name="Chart 12">
            <a:extLst>
              <a:ext uri="{FF2B5EF4-FFF2-40B4-BE49-F238E27FC236}">
                <a16:creationId xmlns:a16="http://schemas.microsoft.com/office/drawing/2014/main" id="{BB5A74D3-8CC7-4CCC-A907-80ACBD773DF4}"/>
              </a:ext>
            </a:extLst>
          </p:cNvPr>
          <p:cNvGraphicFramePr/>
          <p:nvPr>
            <p:extLst>
              <p:ext uri="{D42A27DB-BD31-4B8C-83A1-F6EECF244321}">
                <p14:modId xmlns:p14="http://schemas.microsoft.com/office/powerpoint/2010/main" val="1763589852"/>
              </p:ext>
            </p:extLst>
          </p:nvPr>
        </p:nvGraphicFramePr>
        <p:xfrm>
          <a:off x="31806" y="1874976"/>
          <a:ext cx="4631751" cy="2239837"/>
        </p:xfrm>
        <a:graphic>
          <a:graphicData uri="http://schemas.openxmlformats.org/drawingml/2006/chart">
            <c:chart xmlns:c="http://schemas.openxmlformats.org/drawingml/2006/chart" xmlns:r="http://schemas.openxmlformats.org/officeDocument/2006/relationships" r:id="rId3"/>
          </a:graphicData>
        </a:graphic>
      </p:graphicFrame>
      <p:sp>
        <p:nvSpPr>
          <p:cNvPr id="3" name="TextBox 2">
            <a:extLst>
              <a:ext uri="{FF2B5EF4-FFF2-40B4-BE49-F238E27FC236}">
                <a16:creationId xmlns:a16="http://schemas.microsoft.com/office/drawing/2014/main" id="{7B221A78-6712-4E26-8020-777DADAB07E8}"/>
              </a:ext>
            </a:extLst>
          </p:cNvPr>
          <p:cNvSpPr txBox="1"/>
          <p:nvPr/>
        </p:nvSpPr>
        <p:spPr>
          <a:xfrm>
            <a:off x="15572" y="1659532"/>
            <a:ext cx="4373313" cy="215444"/>
          </a:xfrm>
          <a:prstGeom prst="rect">
            <a:avLst/>
          </a:prstGeom>
          <a:noFill/>
        </p:spPr>
        <p:txBody>
          <a:bodyPr wrap="none" rtlCol="0">
            <a:spAutoFit/>
          </a:bodyPr>
          <a:lstStyle/>
          <a:p>
            <a:r>
              <a:rPr lang="en-GB" sz="800" b="1" dirty="0">
                <a:latin typeface="Montserrat" panose="00000500000000000000" pitchFamily="2" charset="0"/>
              </a:rPr>
              <a:t>This year, how are you planning on spending the main part of Easter Sunday? </a:t>
            </a:r>
          </a:p>
        </p:txBody>
      </p:sp>
      <p:sp>
        <p:nvSpPr>
          <p:cNvPr id="19" name="Text Box 8">
            <a:extLst>
              <a:ext uri="{FF2B5EF4-FFF2-40B4-BE49-F238E27FC236}">
                <a16:creationId xmlns:a16="http://schemas.microsoft.com/office/drawing/2014/main" id="{517F32E6-7A6A-4706-9676-EE10289C63B9}"/>
              </a:ext>
            </a:extLst>
          </p:cNvPr>
          <p:cNvSpPr txBox="1">
            <a:spLocks noChangeArrowheads="1"/>
          </p:cNvSpPr>
          <p:nvPr/>
        </p:nvSpPr>
        <p:spPr bwMode="auto">
          <a:xfrm>
            <a:off x="354650" y="4606604"/>
            <a:ext cx="5551487" cy="307746"/>
          </a:xfrm>
          <a:prstGeom prst="rect">
            <a:avLst/>
          </a:prstGeom>
          <a:noFill/>
          <a:ln>
            <a:noFill/>
          </a:ln>
          <a:effectLst>
            <a:prstShdw prst="shdw17" dist="17961" dir="2700000">
              <a:schemeClr val="accent1">
                <a:gamma/>
                <a:shade val="60000"/>
                <a:invGamma/>
              </a:schemeClr>
            </a:prst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spcFirstLastPara="1" wrap="square" lIns="0" tIns="91425" rIns="0" bIns="91425" anchor="b" anchorCtr="0">
            <a:spAutoFit/>
          </a:bodyPr>
          <a:lstStyle>
            <a:defPPr marR="0" lvl="0" algn="l" rtl="0">
              <a:lnSpc>
                <a:spcPct val="100000"/>
              </a:lnSpc>
              <a:spcBef>
                <a:spcPts val="0"/>
              </a:spcBef>
              <a:spcAft>
                <a:spcPts val="0"/>
              </a:spcAft>
            </a:defPPr>
            <a:lvl1pPr marL="0" marR="0" lvl="0" indent="0" algn="l" rtl="0">
              <a:lnSpc>
                <a:spcPct val="100000"/>
              </a:lnSpc>
              <a:spcBef>
                <a:spcPts val="0"/>
              </a:spcBef>
              <a:spcAft>
                <a:spcPts val="0"/>
              </a:spcAft>
              <a:buClr>
                <a:schemeClr val="accent5"/>
              </a:buClr>
              <a:buSzPts val="600"/>
              <a:buFont typeface="Montserrat"/>
              <a:buNone/>
              <a:tabLst/>
              <a:defRPr sz="600" b="0" i="0" u="none" strike="noStrike" cap="none">
                <a:solidFill>
                  <a:schemeClr val="accent5"/>
                </a:solidFill>
                <a:latin typeface="Avenir Next LT Pro" panose="020B0504020202020204" pitchFamily="34" charset="0"/>
                <a:ea typeface="Montserrat"/>
                <a:cs typeface="Montserrat"/>
                <a:sym typeface="Montserrat"/>
              </a:defRPr>
            </a:lvl1pPr>
            <a:lvl2pPr marL="914400" marR="0" lvl="1" indent="-304800" algn="l" rtl="0">
              <a:lnSpc>
                <a:spcPct val="100000"/>
              </a:lnSpc>
              <a:spcBef>
                <a:spcPts val="0"/>
              </a:spcBef>
              <a:spcAft>
                <a:spcPts val="0"/>
              </a:spcAft>
              <a:buClr>
                <a:schemeClr val="accent5"/>
              </a:buClr>
              <a:buSzPts val="600"/>
              <a:buFont typeface="Montserrat"/>
              <a:buNone/>
              <a:defRPr sz="600" b="0" i="0" u="none" strike="noStrike" cap="none">
                <a:solidFill>
                  <a:schemeClr val="accent5"/>
                </a:solidFill>
                <a:latin typeface="Montserrat"/>
                <a:ea typeface="Montserrat"/>
                <a:cs typeface="Montserrat"/>
                <a:sym typeface="Montserrat"/>
              </a:defRPr>
            </a:lvl2pPr>
            <a:lvl3pPr marL="1371600" marR="0" lvl="2" indent="-292100" algn="l" rtl="0">
              <a:lnSpc>
                <a:spcPct val="100000"/>
              </a:lnSpc>
              <a:spcBef>
                <a:spcPts val="0"/>
              </a:spcBef>
              <a:spcAft>
                <a:spcPts val="0"/>
              </a:spcAft>
              <a:buClr>
                <a:schemeClr val="accent5"/>
              </a:buClr>
              <a:buSzPts val="600"/>
              <a:buFont typeface="Montserrat"/>
              <a:buNone/>
              <a:defRPr sz="600" b="0" i="0" u="none" strike="noStrike" cap="none">
                <a:solidFill>
                  <a:schemeClr val="accent5"/>
                </a:solidFill>
                <a:latin typeface="Montserrat"/>
                <a:ea typeface="Montserrat"/>
                <a:cs typeface="Montserrat"/>
                <a:sym typeface="Montserrat"/>
              </a:defRPr>
            </a:lvl3pPr>
            <a:lvl4pPr marL="1828800" marR="0" lvl="3" indent="-292100" algn="l" rtl="0">
              <a:lnSpc>
                <a:spcPct val="100000"/>
              </a:lnSpc>
              <a:spcBef>
                <a:spcPts val="0"/>
              </a:spcBef>
              <a:spcAft>
                <a:spcPts val="0"/>
              </a:spcAft>
              <a:buClr>
                <a:schemeClr val="accent5"/>
              </a:buClr>
              <a:buSzPts val="600"/>
              <a:buFont typeface="Montserrat"/>
              <a:buNone/>
              <a:defRPr sz="600" b="0" i="0" u="none" strike="noStrike" cap="none">
                <a:solidFill>
                  <a:schemeClr val="accent5"/>
                </a:solidFill>
                <a:latin typeface="Montserrat"/>
                <a:ea typeface="Montserrat"/>
                <a:cs typeface="Montserrat"/>
                <a:sym typeface="Montserrat"/>
              </a:defRPr>
            </a:lvl4pPr>
            <a:lvl5pPr marL="2286000" marR="0" lvl="4" indent="-292100" algn="l" rtl="0">
              <a:lnSpc>
                <a:spcPct val="100000"/>
              </a:lnSpc>
              <a:spcBef>
                <a:spcPts val="0"/>
              </a:spcBef>
              <a:spcAft>
                <a:spcPts val="0"/>
              </a:spcAft>
              <a:buClr>
                <a:schemeClr val="accent5"/>
              </a:buClr>
              <a:buSzPts val="600"/>
              <a:buFont typeface="Montserrat"/>
              <a:buNone/>
              <a:defRPr sz="600" b="0" i="0" u="none" strike="noStrike" cap="none">
                <a:solidFill>
                  <a:schemeClr val="accent5"/>
                </a:solidFill>
                <a:latin typeface="Montserrat"/>
                <a:ea typeface="Montserrat"/>
                <a:cs typeface="Montserrat"/>
                <a:sym typeface="Montserrat"/>
              </a:defRPr>
            </a:lvl5pPr>
            <a:lvl6pPr marL="2743200" marR="0" lvl="5" indent="-292100" algn="l" rtl="0">
              <a:lnSpc>
                <a:spcPct val="100000"/>
              </a:lnSpc>
              <a:spcBef>
                <a:spcPts val="0"/>
              </a:spcBef>
              <a:spcAft>
                <a:spcPts val="0"/>
              </a:spcAft>
              <a:buClr>
                <a:schemeClr val="accent5"/>
              </a:buClr>
              <a:buSzPts val="600"/>
              <a:buFont typeface="Montserrat"/>
              <a:buNone/>
              <a:defRPr sz="600" b="0" i="0" u="none" strike="noStrike" cap="none">
                <a:solidFill>
                  <a:schemeClr val="accent5"/>
                </a:solidFill>
                <a:latin typeface="Montserrat"/>
                <a:ea typeface="Montserrat"/>
                <a:cs typeface="Montserrat"/>
                <a:sym typeface="Montserrat"/>
              </a:defRPr>
            </a:lvl6pPr>
            <a:lvl7pPr marL="3200400" marR="0" lvl="6" indent="-292100" algn="l" rtl="0">
              <a:lnSpc>
                <a:spcPct val="100000"/>
              </a:lnSpc>
              <a:spcBef>
                <a:spcPts val="0"/>
              </a:spcBef>
              <a:spcAft>
                <a:spcPts val="0"/>
              </a:spcAft>
              <a:buClr>
                <a:schemeClr val="accent5"/>
              </a:buClr>
              <a:buSzPts val="600"/>
              <a:buFont typeface="Montserrat"/>
              <a:buNone/>
              <a:defRPr sz="600" b="0" i="0" u="none" strike="noStrike" cap="none">
                <a:solidFill>
                  <a:schemeClr val="accent5"/>
                </a:solidFill>
                <a:latin typeface="Montserrat"/>
                <a:ea typeface="Montserrat"/>
                <a:cs typeface="Montserrat"/>
                <a:sym typeface="Montserrat"/>
              </a:defRPr>
            </a:lvl7pPr>
            <a:lvl8pPr marL="3657600" marR="0" lvl="7" indent="-292100" algn="l" rtl="0">
              <a:lnSpc>
                <a:spcPct val="100000"/>
              </a:lnSpc>
              <a:spcBef>
                <a:spcPts val="0"/>
              </a:spcBef>
              <a:spcAft>
                <a:spcPts val="0"/>
              </a:spcAft>
              <a:buClr>
                <a:schemeClr val="accent5"/>
              </a:buClr>
              <a:buSzPts val="600"/>
              <a:buFont typeface="Montserrat"/>
              <a:buNone/>
              <a:defRPr sz="600" b="0" i="0" u="none" strike="noStrike" cap="none">
                <a:solidFill>
                  <a:schemeClr val="accent5"/>
                </a:solidFill>
                <a:latin typeface="Montserrat"/>
                <a:ea typeface="Montserrat"/>
                <a:cs typeface="Montserrat"/>
                <a:sym typeface="Montserrat"/>
              </a:defRPr>
            </a:lvl8pPr>
            <a:lvl9pPr marL="4114800" marR="0" lvl="8" indent="-292100" algn="l" rtl="0">
              <a:lnSpc>
                <a:spcPct val="100000"/>
              </a:lnSpc>
              <a:spcBef>
                <a:spcPts val="0"/>
              </a:spcBef>
              <a:spcAft>
                <a:spcPts val="0"/>
              </a:spcAft>
              <a:buClr>
                <a:schemeClr val="accent5"/>
              </a:buClr>
              <a:buSzPts val="600"/>
              <a:buFont typeface="Montserrat"/>
              <a:buNone/>
              <a:defRPr sz="600" b="0" i="0" u="none" strike="noStrike" cap="none">
                <a:solidFill>
                  <a:schemeClr val="accent5"/>
                </a:solidFill>
                <a:latin typeface="Montserrat"/>
                <a:ea typeface="Montserrat"/>
                <a:cs typeface="Montserrat"/>
                <a:sym typeface="Montserrat"/>
              </a:defRPr>
            </a:lvl9pPr>
          </a:lstStyle>
          <a:p>
            <a:pPr>
              <a:defRPr/>
            </a:pPr>
            <a:r>
              <a:rPr lang="en-GB" altLang="ko-KR" sz="800" dirty="0">
                <a:latin typeface="Montserrat" panose="00000500000000000000" pitchFamily="2" charset="0"/>
                <a:ea typeface="굴림" pitchFamily="50" charset="-127"/>
              </a:rPr>
              <a:t>NielsenIQ Homescan State of the Nation Survey April 2022</a:t>
            </a:r>
            <a:endParaRPr lang="en-GB" sz="800" dirty="0">
              <a:latin typeface="Montserrat" panose="00000500000000000000" pitchFamily="2" charset="0"/>
              <a:ea typeface="굴림" pitchFamily="50" charset="-127"/>
            </a:endParaRPr>
          </a:p>
        </p:txBody>
      </p:sp>
      <p:graphicFrame>
        <p:nvGraphicFramePr>
          <p:cNvPr id="16" name="Chart 15">
            <a:extLst>
              <a:ext uri="{FF2B5EF4-FFF2-40B4-BE49-F238E27FC236}">
                <a16:creationId xmlns:a16="http://schemas.microsoft.com/office/drawing/2014/main" id="{75D20996-9A77-4631-B77C-27E64F013C1C}"/>
              </a:ext>
            </a:extLst>
          </p:cNvPr>
          <p:cNvGraphicFramePr/>
          <p:nvPr/>
        </p:nvGraphicFramePr>
        <p:xfrm>
          <a:off x="5403380" y="1976542"/>
          <a:ext cx="3157006" cy="2874333"/>
        </p:xfrm>
        <a:graphic>
          <a:graphicData uri="http://schemas.openxmlformats.org/drawingml/2006/chart">
            <c:chart xmlns:c="http://schemas.openxmlformats.org/drawingml/2006/chart" xmlns:r="http://schemas.openxmlformats.org/officeDocument/2006/relationships" r:id="rId4"/>
          </a:graphicData>
        </a:graphic>
      </p:graphicFrame>
      <p:sp>
        <p:nvSpPr>
          <p:cNvPr id="5" name="TextBox 4">
            <a:extLst>
              <a:ext uri="{FF2B5EF4-FFF2-40B4-BE49-F238E27FC236}">
                <a16:creationId xmlns:a16="http://schemas.microsoft.com/office/drawing/2014/main" id="{C489EABE-231B-4D8D-B14A-B3D219F79C9E}"/>
              </a:ext>
            </a:extLst>
          </p:cNvPr>
          <p:cNvSpPr txBox="1"/>
          <p:nvPr/>
        </p:nvSpPr>
        <p:spPr>
          <a:xfrm>
            <a:off x="5535372" y="4835860"/>
            <a:ext cx="1488989" cy="276999"/>
          </a:xfrm>
          <a:prstGeom prst="rect">
            <a:avLst/>
          </a:prstGeom>
          <a:noFill/>
        </p:spPr>
        <p:txBody>
          <a:bodyPr wrap="square" rtlCol="0">
            <a:spAutoFit/>
          </a:bodyPr>
          <a:lstStyle/>
          <a:p>
            <a:pPr algn="ctr"/>
            <a:r>
              <a:rPr lang="en-GB" sz="600" b="1" dirty="0">
                <a:latin typeface="Montserrat" panose="00000500000000000000" pitchFamily="2" charset="0"/>
              </a:rPr>
              <a:t>On Groceries excluding Confectionery &amp; Gifts</a:t>
            </a:r>
          </a:p>
        </p:txBody>
      </p:sp>
      <p:sp>
        <p:nvSpPr>
          <p:cNvPr id="20" name="TextBox 19">
            <a:extLst>
              <a:ext uri="{FF2B5EF4-FFF2-40B4-BE49-F238E27FC236}">
                <a16:creationId xmlns:a16="http://schemas.microsoft.com/office/drawing/2014/main" id="{0DF00D52-7136-4686-80DB-626F8ED2DAF4}"/>
              </a:ext>
            </a:extLst>
          </p:cNvPr>
          <p:cNvSpPr txBox="1"/>
          <p:nvPr/>
        </p:nvSpPr>
        <p:spPr>
          <a:xfrm>
            <a:off x="5196097" y="1895448"/>
            <a:ext cx="4572000" cy="215444"/>
          </a:xfrm>
          <a:prstGeom prst="rect">
            <a:avLst/>
          </a:prstGeom>
          <a:noFill/>
        </p:spPr>
        <p:txBody>
          <a:bodyPr wrap="square">
            <a:spAutoFit/>
          </a:bodyPr>
          <a:lstStyle/>
          <a:p>
            <a:r>
              <a:rPr lang="en-GB" sz="800" b="1" dirty="0">
                <a:latin typeface="Montserrat" panose="00000500000000000000" pitchFamily="2" charset="0"/>
              </a:rPr>
              <a:t>Are you planning on spending more, less or the same than last Easter?</a:t>
            </a:r>
          </a:p>
        </p:txBody>
      </p:sp>
      <p:sp>
        <p:nvSpPr>
          <p:cNvPr id="21" name="TextBox 20">
            <a:extLst>
              <a:ext uri="{FF2B5EF4-FFF2-40B4-BE49-F238E27FC236}">
                <a16:creationId xmlns:a16="http://schemas.microsoft.com/office/drawing/2014/main" id="{701F7ABC-9189-4B21-A0B3-A2F3D7C18BED}"/>
              </a:ext>
            </a:extLst>
          </p:cNvPr>
          <p:cNvSpPr txBox="1"/>
          <p:nvPr/>
        </p:nvSpPr>
        <p:spPr>
          <a:xfrm>
            <a:off x="7156353" y="4850875"/>
            <a:ext cx="1488989" cy="184666"/>
          </a:xfrm>
          <a:prstGeom prst="rect">
            <a:avLst/>
          </a:prstGeom>
          <a:noFill/>
        </p:spPr>
        <p:txBody>
          <a:bodyPr wrap="square" rtlCol="0">
            <a:spAutoFit/>
          </a:bodyPr>
          <a:lstStyle/>
          <a:p>
            <a:pPr algn="ctr"/>
            <a:r>
              <a:rPr lang="en-GB" sz="600" b="1" dirty="0">
                <a:latin typeface="Montserrat" panose="00000500000000000000" pitchFamily="2" charset="0"/>
              </a:rPr>
              <a:t>On Confectionery</a:t>
            </a:r>
          </a:p>
        </p:txBody>
      </p:sp>
    </p:spTree>
    <p:extLst>
      <p:ext uri="{BB962C8B-B14F-4D97-AF65-F5344CB8AC3E}">
        <p14:creationId xmlns:p14="http://schemas.microsoft.com/office/powerpoint/2010/main" val="402406959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640"/>
        <p:cNvGrpSpPr/>
        <p:nvPr/>
      </p:nvGrpSpPr>
      <p:grpSpPr>
        <a:xfrm>
          <a:off x="0" y="0"/>
          <a:ext cx="0" cy="0"/>
          <a:chOff x="0" y="0"/>
          <a:chExt cx="0" cy="0"/>
        </a:xfrm>
      </p:grpSpPr>
      <p:sp>
        <p:nvSpPr>
          <p:cNvPr id="3" name="Subtitle 2">
            <a:extLst>
              <a:ext uri="{FF2B5EF4-FFF2-40B4-BE49-F238E27FC236}">
                <a16:creationId xmlns:a16="http://schemas.microsoft.com/office/drawing/2014/main" id="{612AEE3A-5ACA-4840-9F4C-8A91BAC6C508}"/>
              </a:ext>
            </a:extLst>
          </p:cNvPr>
          <p:cNvSpPr>
            <a:spLocks noGrp="1"/>
          </p:cNvSpPr>
          <p:nvPr>
            <p:ph type="subTitle" idx="1"/>
          </p:nvPr>
        </p:nvSpPr>
        <p:spPr>
          <a:xfrm>
            <a:off x="278450" y="4758087"/>
            <a:ext cx="8159100" cy="184800"/>
          </a:xfrm>
        </p:spPr>
        <p:txBody>
          <a:bodyPr/>
          <a:lstStyle/>
          <a:p>
            <a:r>
              <a:rPr lang="en-PH" dirty="0">
                <a:solidFill>
                  <a:schemeClr val="bg1"/>
                </a:solidFill>
                <a:latin typeface="Montserrat" panose="00000500000000000000" pitchFamily="2" charset="0"/>
              </a:rPr>
              <a:t>Source:  NielsenIQ Homescan FMCG, NielsenIQ Scantrack</a:t>
            </a:r>
          </a:p>
        </p:txBody>
      </p:sp>
      <p:sp>
        <p:nvSpPr>
          <p:cNvPr id="641" name="Google Shape;641;p59"/>
          <p:cNvSpPr txBox="1"/>
          <p:nvPr/>
        </p:nvSpPr>
        <p:spPr>
          <a:xfrm>
            <a:off x="338424" y="846502"/>
            <a:ext cx="1554900" cy="530100"/>
          </a:xfrm>
          <a:prstGeom prst="rect">
            <a:avLst/>
          </a:prstGeom>
          <a:noFill/>
          <a:ln>
            <a:noFill/>
          </a:ln>
        </p:spPr>
        <p:txBody>
          <a:bodyPr spcFirstLastPara="1" wrap="square" lIns="0" tIns="0" rIns="0" bIns="45700" anchor="t" anchorCtr="0">
            <a:noAutofit/>
          </a:bodyPr>
          <a:lstStyle/>
          <a:p>
            <a:pPr marL="0" marR="0" lvl="0" indent="0" algn="l" rtl="0">
              <a:lnSpc>
                <a:spcPct val="100000"/>
              </a:lnSpc>
              <a:spcBef>
                <a:spcPts val="0"/>
              </a:spcBef>
              <a:spcAft>
                <a:spcPts val="0"/>
              </a:spcAft>
              <a:buNone/>
            </a:pPr>
            <a:r>
              <a:rPr lang="en" sz="3000" b="1" dirty="0">
                <a:solidFill>
                  <a:srgbClr val="FFFFFF"/>
                </a:solidFill>
                <a:latin typeface="Montserrat" panose="00000500000000000000" pitchFamily="2" charset="0"/>
                <a:ea typeface="Montserrat"/>
                <a:cs typeface="Montserrat"/>
                <a:sym typeface="Montserrat"/>
              </a:rPr>
              <a:t>1</a:t>
            </a:r>
            <a:endParaRPr sz="3000" b="1" i="0" u="none" strike="noStrike" cap="none" dirty="0">
              <a:solidFill>
                <a:srgbClr val="FFFFFF"/>
              </a:solidFill>
              <a:latin typeface="Montserrat" panose="00000500000000000000" pitchFamily="2" charset="0"/>
              <a:ea typeface="Montserrat"/>
              <a:cs typeface="Montserrat"/>
              <a:sym typeface="Montserrat"/>
            </a:endParaRPr>
          </a:p>
        </p:txBody>
      </p:sp>
      <p:sp>
        <p:nvSpPr>
          <p:cNvPr id="642" name="Google Shape;642;p59"/>
          <p:cNvSpPr txBox="1"/>
          <p:nvPr/>
        </p:nvSpPr>
        <p:spPr>
          <a:xfrm>
            <a:off x="3206875" y="846502"/>
            <a:ext cx="1554900" cy="530100"/>
          </a:xfrm>
          <a:prstGeom prst="rect">
            <a:avLst/>
          </a:prstGeom>
          <a:noFill/>
          <a:ln>
            <a:noFill/>
          </a:ln>
        </p:spPr>
        <p:txBody>
          <a:bodyPr spcFirstLastPara="1" wrap="square" lIns="0" tIns="0" rIns="0" bIns="45700" anchor="t" anchorCtr="0">
            <a:noAutofit/>
          </a:bodyPr>
          <a:lstStyle/>
          <a:p>
            <a:pPr marL="0" marR="0" lvl="0" indent="0" algn="l" rtl="0">
              <a:lnSpc>
                <a:spcPct val="100000"/>
              </a:lnSpc>
              <a:spcBef>
                <a:spcPts val="0"/>
              </a:spcBef>
              <a:spcAft>
                <a:spcPts val="0"/>
              </a:spcAft>
              <a:buNone/>
            </a:pPr>
            <a:r>
              <a:rPr lang="en" sz="3000" b="1">
                <a:solidFill>
                  <a:srgbClr val="FFFFFF"/>
                </a:solidFill>
                <a:latin typeface="Montserrat" panose="00000500000000000000" pitchFamily="2" charset="0"/>
                <a:ea typeface="Montserrat"/>
                <a:cs typeface="Montserrat"/>
                <a:sym typeface="Montserrat"/>
              </a:rPr>
              <a:t>2</a:t>
            </a:r>
            <a:endParaRPr sz="3000" b="1" i="0" u="none" strike="noStrike" cap="none" dirty="0">
              <a:solidFill>
                <a:srgbClr val="FFFFFF"/>
              </a:solidFill>
              <a:latin typeface="Montserrat" panose="00000500000000000000" pitchFamily="2" charset="0"/>
              <a:ea typeface="Montserrat"/>
              <a:cs typeface="Montserrat"/>
              <a:sym typeface="Montserrat"/>
            </a:endParaRPr>
          </a:p>
        </p:txBody>
      </p:sp>
      <p:sp>
        <p:nvSpPr>
          <p:cNvPr id="643" name="Google Shape;643;p59"/>
          <p:cNvSpPr txBox="1"/>
          <p:nvPr/>
        </p:nvSpPr>
        <p:spPr>
          <a:xfrm>
            <a:off x="6093575" y="846502"/>
            <a:ext cx="1554900" cy="530100"/>
          </a:xfrm>
          <a:prstGeom prst="rect">
            <a:avLst/>
          </a:prstGeom>
          <a:noFill/>
          <a:ln>
            <a:noFill/>
          </a:ln>
        </p:spPr>
        <p:txBody>
          <a:bodyPr spcFirstLastPara="1" wrap="square" lIns="0" tIns="0" rIns="0" bIns="45700" anchor="t" anchorCtr="0">
            <a:noAutofit/>
          </a:bodyPr>
          <a:lstStyle/>
          <a:p>
            <a:pPr marL="0" marR="0" lvl="0" indent="0" algn="l" rtl="0">
              <a:lnSpc>
                <a:spcPct val="100000"/>
              </a:lnSpc>
              <a:spcBef>
                <a:spcPts val="0"/>
              </a:spcBef>
              <a:spcAft>
                <a:spcPts val="0"/>
              </a:spcAft>
              <a:buNone/>
            </a:pPr>
            <a:r>
              <a:rPr lang="en" sz="3000" b="1">
                <a:solidFill>
                  <a:srgbClr val="FFFFFF"/>
                </a:solidFill>
                <a:latin typeface="Montserrat" panose="00000500000000000000" pitchFamily="2" charset="0"/>
                <a:ea typeface="Montserrat"/>
                <a:cs typeface="Montserrat"/>
                <a:sym typeface="Montserrat"/>
              </a:rPr>
              <a:t>3</a:t>
            </a:r>
            <a:endParaRPr sz="3000" b="1" i="0" u="none" strike="noStrike" cap="none" dirty="0">
              <a:solidFill>
                <a:srgbClr val="FFFFFF"/>
              </a:solidFill>
              <a:latin typeface="Montserrat" panose="00000500000000000000" pitchFamily="2" charset="0"/>
              <a:ea typeface="Montserrat"/>
              <a:cs typeface="Montserrat"/>
              <a:sym typeface="Montserrat"/>
            </a:endParaRPr>
          </a:p>
        </p:txBody>
      </p:sp>
      <p:sp>
        <p:nvSpPr>
          <p:cNvPr id="644" name="Google Shape;644;p59"/>
          <p:cNvSpPr txBox="1"/>
          <p:nvPr/>
        </p:nvSpPr>
        <p:spPr>
          <a:xfrm>
            <a:off x="354650" y="292625"/>
            <a:ext cx="8434800" cy="393600"/>
          </a:xfrm>
          <a:prstGeom prst="rect">
            <a:avLst/>
          </a:prstGeom>
          <a:noFill/>
          <a:ln>
            <a:noFill/>
          </a:ln>
        </p:spPr>
        <p:txBody>
          <a:bodyPr spcFirstLastPara="1" wrap="square" lIns="0" tIns="91425" rIns="0" bIns="91425" anchor="t" anchorCtr="0">
            <a:noAutofit/>
          </a:bodyPr>
          <a:lstStyle/>
          <a:p>
            <a:pPr marL="0" lvl="0" indent="0" algn="l" rtl="0">
              <a:spcBef>
                <a:spcPts val="0"/>
              </a:spcBef>
              <a:spcAft>
                <a:spcPts val="0"/>
              </a:spcAft>
              <a:buNone/>
            </a:pPr>
            <a:r>
              <a:rPr lang="en" sz="2000" b="1" dirty="0">
                <a:latin typeface="Montserrat"/>
                <a:ea typeface="Montserrat"/>
                <a:cs typeface="Montserrat"/>
                <a:sym typeface="Montserrat"/>
              </a:rPr>
              <a:t>Three column numbered list</a:t>
            </a:r>
            <a:endParaRPr sz="2000" b="1" dirty="0">
              <a:solidFill>
                <a:srgbClr val="000000"/>
              </a:solidFill>
              <a:latin typeface="Montserrat"/>
              <a:ea typeface="Montserrat"/>
              <a:cs typeface="Montserrat"/>
              <a:sym typeface="Montserrat"/>
            </a:endParaRPr>
          </a:p>
        </p:txBody>
      </p:sp>
      <p:sp>
        <p:nvSpPr>
          <p:cNvPr id="645" name="Google Shape;645;p59"/>
          <p:cNvSpPr txBox="1"/>
          <p:nvPr/>
        </p:nvSpPr>
        <p:spPr>
          <a:xfrm>
            <a:off x="200775" y="1376602"/>
            <a:ext cx="2884591" cy="3172645"/>
          </a:xfrm>
          <a:prstGeom prst="rect">
            <a:avLst/>
          </a:prstGeom>
          <a:noFill/>
          <a:ln>
            <a:noFill/>
          </a:ln>
        </p:spPr>
        <p:txBody>
          <a:bodyPr spcFirstLastPara="1" wrap="square" lIns="0" tIns="45700" rIns="0" bIns="45700" anchor="t" anchorCtr="0">
            <a:noAutofit/>
          </a:bodyPr>
          <a:lstStyle/>
          <a:p>
            <a:pPr marL="171450" lvl="0" indent="-171450">
              <a:lnSpc>
                <a:spcPts val="1265"/>
              </a:lnSpc>
              <a:spcAft>
                <a:spcPts val="0"/>
              </a:spcAft>
              <a:buClr>
                <a:schemeClr val="bg1"/>
              </a:buClr>
              <a:buFont typeface="Wingdings" panose="05000000000000000000" pitchFamily="2" charset="2"/>
              <a:buChar char="§"/>
            </a:pPr>
            <a:r>
              <a:rPr lang="en-GB" sz="1100" b="1" dirty="0">
                <a:solidFill>
                  <a:schemeClr val="bg1"/>
                </a:solidFill>
                <a:effectLst/>
                <a:latin typeface="Montserrat" panose="00000500000000000000" pitchFamily="2" charset="0"/>
                <a:ea typeface="Times New Roman" panose="02020603050405020304" pitchFamily="18" charset="0"/>
              </a:rPr>
              <a:t>Total Till sales fell </a:t>
            </a:r>
            <a:r>
              <a:rPr lang="en-GB" sz="1100" b="1" dirty="0">
                <a:solidFill>
                  <a:schemeClr val="accent1"/>
                </a:solidFill>
                <a:effectLst/>
                <a:latin typeface="Montserrat" panose="00000500000000000000" pitchFamily="2" charset="0"/>
                <a:ea typeface="Times New Roman" panose="02020603050405020304" pitchFamily="18" charset="0"/>
              </a:rPr>
              <a:t>-1.8% </a:t>
            </a:r>
            <a:r>
              <a:rPr lang="en-GB" sz="1100" dirty="0">
                <a:solidFill>
                  <a:schemeClr val="bg1"/>
                </a:solidFill>
                <a:effectLst/>
                <a:latin typeface="Montserrat" panose="00000500000000000000" pitchFamily="2" charset="0"/>
                <a:ea typeface="Times New Roman" panose="02020603050405020304" pitchFamily="18" charset="0"/>
              </a:rPr>
              <a:t>in April which in an improvement on the lockdown comparatives in Q1, of -3.4% for the 12w/e 26Mar22.</a:t>
            </a:r>
            <a:endParaRPr lang="en-GB" sz="1100" b="1" dirty="0">
              <a:solidFill>
                <a:schemeClr val="bg1"/>
              </a:solidFill>
              <a:effectLst/>
              <a:latin typeface="Montserrat" panose="00000500000000000000" pitchFamily="2" charset="0"/>
              <a:ea typeface="Times New Roman" panose="02020603050405020304" pitchFamily="18" charset="0"/>
            </a:endParaRPr>
          </a:p>
          <a:p>
            <a:pPr marL="171450" lvl="0" indent="-171450">
              <a:lnSpc>
                <a:spcPts val="1265"/>
              </a:lnSpc>
              <a:spcAft>
                <a:spcPts val="0"/>
              </a:spcAft>
              <a:buClr>
                <a:schemeClr val="bg1"/>
              </a:buClr>
              <a:buFont typeface="Wingdings" panose="05000000000000000000" pitchFamily="2" charset="2"/>
              <a:buChar char="§"/>
            </a:pPr>
            <a:endParaRPr lang="en-GB" sz="1100" b="1" dirty="0">
              <a:solidFill>
                <a:schemeClr val="bg1"/>
              </a:solidFill>
              <a:latin typeface="Montserrat" panose="00000500000000000000" pitchFamily="2" charset="0"/>
              <a:ea typeface="Times New Roman" panose="02020603050405020304" pitchFamily="18" charset="0"/>
            </a:endParaRPr>
          </a:p>
          <a:p>
            <a:pPr marL="171450" lvl="0" indent="-171450">
              <a:lnSpc>
                <a:spcPts val="1265"/>
              </a:lnSpc>
              <a:spcAft>
                <a:spcPts val="0"/>
              </a:spcAft>
              <a:buClr>
                <a:schemeClr val="bg1"/>
              </a:buClr>
              <a:buFont typeface="Wingdings" panose="05000000000000000000" pitchFamily="2" charset="2"/>
              <a:buChar char="§"/>
            </a:pPr>
            <a:r>
              <a:rPr lang="en-GB" sz="1100" b="1" dirty="0">
                <a:solidFill>
                  <a:schemeClr val="bg1"/>
                </a:solidFill>
                <a:latin typeface="Montserrat" panose="00000500000000000000" pitchFamily="2" charset="0"/>
                <a:ea typeface="Times New Roman" panose="02020603050405020304" pitchFamily="18" charset="0"/>
              </a:rPr>
              <a:t>Unit growths </a:t>
            </a:r>
            <a:r>
              <a:rPr lang="en-GB" sz="1100" dirty="0">
                <a:solidFill>
                  <a:schemeClr val="bg1"/>
                </a:solidFill>
                <a:latin typeface="Montserrat" panose="00000500000000000000" pitchFamily="2" charset="0"/>
                <a:ea typeface="Times New Roman" panose="02020603050405020304" pitchFamily="18" charset="0"/>
              </a:rPr>
              <a:t>declined by </a:t>
            </a:r>
            <a:r>
              <a:rPr lang="en-GB" sz="1100" b="1" dirty="0">
                <a:solidFill>
                  <a:schemeClr val="accent1"/>
                </a:solidFill>
                <a:latin typeface="Montserrat" panose="00000500000000000000" pitchFamily="2" charset="0"/>
                <a:ea typeface="Times New Roman" panose="02020603050405020304" pitchFamily="18" charset="0"/>
              </a:rPr>
              <a:t>7.2%</a:t>
            </a:r>
            <a:r>
              <a:rPr lang="en-GB" sz="1100" dirty="0">
                <a:solidFill>
                  <a:schemeClr val="bg1"/>
                </a:solidFill>
                <a:latin typeface="Montserrat" panose="00000500000000000000" pitchFamily="2" charset="0"/>
                <a:ea typeface="Times New Roman" panose="02020603050405020304" pitchFamily="18" charset="0"/>
              </a:rPr>
              <a:t> at the Grocery Multiples and </a:t>
            </a:r>
            <a:r>
              <a:rPr lang="en-GB" sz="1100" b="1" dirty="0">
                <a:solidFill>
                  <a:schemeClr val="bg1"/>
                </a:solidFill>
                <a:latin typeface="Montserrat" panose="00000500000000000000" pitchFamily="2" charset="0"/>
                <a:ea typeface="Times New Roman" panose="02020603050405020304" pitchFamily="18" charset="0"/>
              </a:rPr>
              <a:t>Meat, Fish &amp; Poultry </a:t>
            </a:r>
            <a:r>
              <a:rPr lang="en-GB" sz="1100" dirty="0">
                <a:solidFill>
                  <a:schemeClr val="bg1"/>
                </a:solidFill>
                <a:latin typeface="Montserrat" panose="00000500000000000000" pitchFamily="2" charset="0"/>
                <a:ea typeface="Times New Roman" panose="02020603050405020304" pitchFamily="18" charset="0"/>
              </a:rPr>
              <a:t>is one of 5 categories reporting double digit declines.  </a:t>
            </a:r>
          </a:p>
          <a:p>
            <a:pPr marL="171450" lvl="0" indent="-171450">
              <a:lnSpc>
                <a:spcPts val="1265"/>
              </a:lnSpc>
              <a:spcAft>
                <a:spcPts val="0"/>
              </a:spcAft>
              <a:buClr>
                <a:schemeClr val="bg1"/>
              </a:buClr>
              <a:buFont typeface="Wingdings" panose="05000000000000000000" pitchFamily="2" charset="2"/>
              <a:buChar char="§"/>
            </a:pPr>
            <a:endParaRPr lang="en-GB" sz="1100" dirty="0">
              <a:solidFill>
                <a:schemeClr val="bg1"/>
              </a:solidFill>
              <a:latin typeface="Montserrat" panose="00000500000000000000" pitchFamily="2" charset="0"/>
              <a:ea typeface="Times New Roman" panose="02020603050405020304" pitchFamily="18" charset="0"/>
            </a:endParaRPr>
          </a:p>
          <a:p>
            <a:pPr marL="171450" lvl="0" indent="-171450">
              <a:lnSpc>
                <a:spcPts val="1265"/>
              </a:lnSpc>
              <a:spcAft>
                <a:spcPts val="0"/>
              </a:spcAft>
              <a:buClr>
                <a:schemeClr val="bg1"/>
              </a:buClr>
              <a:buFont typeface="Wingdings" panose="05000000000000000000" pitchFamily="2" charset="2"/>
              <a:buChar char="§"/>
            </a:pPr>
            <a:r>
              <a:rPr lang="en-GB" sz="1100" dirty="0">
                <a:solidFill>
                  <a:schemeClr val="bg1"/>
                </a:solidFill>
                <a:latin typeface="Montserrat" panose="00000500000000000000" pitchFamily="2" charset="0"/>
                <a:ea typeface="Times New Roman" panose="02020603050405020304" pitchFamily="18" charset="0"/>
              </a:rPr>
              <a:t>Whilst the dry weather this Easter, did help to get shoppers ‘</a:t>
            </a:r>
            <a:r>
              <a:rPr lang="en-GB" sz="1100" b="1" dirty="0">
                <a:solidFill>
                  <a:schemeClr val="bg1"/>
                </a:solidFill>
                <a:latin typeface="Montserrat" panose="00000500000000000000" pitchFamily="2" charset="0"/>
                <a:ea typeface="Times New Roman" panose="02020603050405020304" pitchFamily="18" charset="0"/>
              </a:rPr>
              <a:t>out to spend</a:t>
            </a:r>
            <a:r>
              <a:rPr lang="en-GB" sz="1100" dirty="0">
                <a:solidFill>
                  <a:schemeClr val="bg1"/>
                </a:solidFill>
                <a:latin typeface="Montserrat" panose="00000500000000000000" pitchFamily="2" charset="0"/>
                <a:ea typeface="Times New Roman" panose="02020603050405020304" pitchFamily="18" charset="0"/>
              </a:rPr>
              <a:t>’, it was </a:t>
            </a:r>
            <a:r>
              <a:rPr lang="en-GB" sz="1100" b="1" dirty="0">
                <a:solidFill>
                  <a:schemeClr val="accent1"/>
                </a:solidFill>
                <a:latin typeface="Montserrat" panose="00000500000000000000" pitchFamily="2" charset="0"/>
                <a:ea typeface="Times New Roman" panose="02020603050405020304" pitchFamily="18" charset="0"/>
              </a:rPr>
              <a:t>not</a:t>
            </a:r>
            <a:r>
              <a:rPr lang="en-GB" sz="1100" dirty="0">
                <a:solidFill>
                  <a:schemeClr val="bg1"/>
                </a:solidFill>
                <a:latin typeface="Montserrat" panose="00000500000000000000" pitchFamily="2" charset="0"/>
                <a:ea typeface="Times New Roman" panose="02020603050405020304" pitchFamily="18" charset="0"/>
              </a:rPr>
              <a:t> enough to give a </a:t>
            </a:r>
            <a:r>
              <a:rPr lang="en-GB" sz="1100" b="1" dirty="0">
                <a:solidFill>
                  <a:schemeClr val="accent1"/>
                </a:solidFill>
                <a:latin typeface="Montserrat" panose="00000500000000000000" pitchFamily="2" charset="0"/>
                <a:ea typeface="Times New Roman" panose="02020603050405020304" pitchFamily="18" charset="0"/>
              </a:rPr>
              <a:t>big</a:t>
            </a:r>
            <a:r>
              <a:rPr lang="en-GB" sz="1100" dirty="0">
                <a:solidFill>
                  <a:schemeClr val="bg1"/>
                </a:solidFill>
                <a:latin typeface="Montserrat" panose="00000500000000000000" pitchFamily="2" charset="0"/>
                <a:ea typeface="Times New Roman" panose="02020603050405020304" pitchFamily="18" charset="0"/>
              </a:rPr>
              <a:t> lift to sales.</a:t>
            </a:r>
            <a:endParaRPr lang="en-GB" sz="1100" b="1" dirty="0">
              <a:solidFill>
                <a:schemeClr val="bg1"/>
              </a:solidFill>
              <a:latin typeface="Montserrat" panose="00000500000000000000" pitchFamily="2" charset="0"/>
              <a:ea typeface="Times New Roman" panose="02020603050405020304" pitchFamily="18" charset="0"/>
            </a:endParaRPr>
          </a:p>
          <a:p>
            <a:pPr marL="171450" lvl="0" indent="-171450">
              <a:lnSpc>
                <a:spcPts val="1265"/>
              </a:lnSpc>
              <a:spcAft>
                <a:spcPts val="0"/>
              </a:spcAft>
              <a:buClr>
                <a:schemeClr val="bg1"/>
              </a:buClr>
              <a:buFont typeface="Wingdings" panose="05000000000000000000" pitchFamily="2" charset="2"/>
              <a:buChar char="§"/>
            </a:pPr>
            <a:endParaRPr lang="en-GB" sz="1100" dirty="0">
              <a:solidFill>
                <a:schemeClr val="bg1"/>
              </a:solidFill>
              <a:latin typeface="Montserrat" panose="00000500000000000000" pitchFamily="2" charset="0"/>
              <a:ea typeface="Times New Roman" panose="02020603050405020304" pitchFamily="18" charset="0"/>
            </a:endParaRPr>
          </a:p>
          <a:p>
            <a:pPr lvl="0">
              <a:lnSpc>
                <a:spcPts val="1265"/>
              </a:lnSpc>
              <a:spcAft>
                <a:spcPts val="0"/>
              </a:spcAft>
              <a:buClr>
                <a:schemeClr val="bg1"/>
              </a:buClr>
            </a:pPr>
            <a:endParaRPr lang="en-GB" sz="1100" dirty="0">
              <a:solidFill>
                <a:schemeClr val="bg1"/>
              </a:solidFill>
              <a:latin typeface="Montserrat" panose="00000500000000000000" pitchFamily="2" charset="0"/>
              <a:ea typeface="Times New Roman" panose="02020603050405020304" pitchFamily="18" charset="0"/>
            </a:endParaRPr>
          </a:p>
        </p:txBody>
      </p:sp>
      <p:cxnSp>
        <p:nvCxnSpPr>
          <p:cNvPr id="646" name="Google Shape;646;p59"/>
          <p:cNvCxnSpPr/>
          <p:nvPr/>
        </p:nvCxnSpPr>
        <p:spPr>
          <a:xfrm>
            <a:off x="338424" y="1376708"/>
            <a:ext cx="2712000" cy="0"/>
          </a:xfrm>
          <a:prstGeom prst="straightConnector1">
            <a:avLst/>
          </a:prstGeom>
          <a:noFill/>
          <a:ln w="9525" cap="flat" cmpd="sng">
            <a:solidFill>
              <a:srgbClr val="FFFFFF"/>
            </a:solidFill>
            <a:prstDash val="solid"/>
            <a:round/>
            <a:headEnd type="none" w="med" len="med"/>
            <a:tailEnd type="none" w="med" len="med"/>
          </a:ln>
        </p:spPr>
      </p:cxnSp>
      <p:cxnSp>
        <p:nvCxnSpPr>
          <p:cNvPr id="647" name="Google Shape;647;p59"/>
          <p:cNvCxnSpPr/>
          <p:nvPr/>
        </p:nvCxnSpPr>
        <p:spPr>
          <a:xfrm>
            <a:off x="3215999" y="1376708"/>
            <a:ext cx="2712000" cy="0"/>
          </a:xfrm>
          <a:prstGeom prst="straightConnector1">
            <a:avLst/>
          </a:prstGeom>
          <a:noFill/>
          <a:ln w="9525" cap="flat" cmpd="sng">
            <a:solidFill>
              <a:srgbClr val="FFFFFF"/>
            </a:solidFill>
            <a:prstDash val="solid"/>
            <a:round/>
            <a:headEnd type="none" w="med" len="med"/>
            <a:tailEnd type="none" w="med" len="med"/>
          </a:ln>
        </p:spPr>
      </p:cxnSp>
      <p:cxnSp>
        <p:nvCxnSpPr>
          <p:cNvPr id="648" name="Google Shape;648;p59"/>
          <p:cNvCxnSpPr/>
          <p:nvPr/>
        </p:nvCxnSpPr>
        <p:spPr>
          <a:xfrm>
            <a:off x="6093574" y="1376708"/>
            <a:ext cx="2712000" cy="0"/>
          </a:xfrm>
          <a:prstGeom prst="straightConnector1">
            <a:avLst/>
          </a:prstGeom>
          <a:noFill/>
          <a:ln w="9525" cap="flat" cmpd="sng">
            <a:solidFill>
              <a:srgbClr val="FFFFFF"/>
            </a:solidFill>
            <a:prstDash val="solid"/>
            <a:round/>
            <a:headEnd type="none" w="med" len="med"/>
            <a:tailEnd type="none" w="med" len="med"/>
          </a:ln>
        </p:spPr>
      </p:cxnSp>
      <p:sp>
        <p:nvSpPr>
          <p:cNvPr id="649" name="Google Shape;649;p59"/>
          <p:cNvSpPr txBox="1"/>
          <p:nvPr/>
        </p:nvSpPr>
        <p:spPr>
          <a:xfrm>
            <a:off x="3250440" y="1376602"/>
            <a:ext cx="2693700" cy="3766340"/>
          </a:xfrm>
          <a:prstGeom prst="rect">
            <a:avLst/>
          </a:prstGeom>
          <a:noFill/>
          <a:ln>
            <a:noFill/>
          </a:ln>
        </p:spPr>
        <p:txBody>
          <a:bodyPr spcFirstLastPara="1" wrap="square" lIns="0" tIns="45700" rIns="0" bIns="45700" anchor="t" anchorCtr="0">
            <a:noAutofit/>
          </a:bodyPr>
          <a:lstStyle/>
          <a:p>
            <a:pPr marL="171450" lvl="0" indent="-171450">
              <a:lnSpc>
                <a:spcPts val="1265"/>
              </a:lnSpc>
              <a:spcAft>
                <a:spcPts val="0"/>
              </a:spcAft>
              <a:buClr>
                <a:schemeClr val="bg1"/>
              </a:buClr>
              <a:buFont typeface="Wingdings" panose="05000000000000000000" pitchFamily="2" charset="2"/>
              <a:buChar char="§"/>
            </a:pPr>
            <a:r>
              <a:rPr lang="en-GB" sz="1100" b="1" dirty="0">
                <a:solidFill>
                  <a:schemeClr val="accent1"/>
                </a:solidFill>
                <a:latin typeface="Montserrat" panose="00000500000000000000" pitchFamily="2" charset="0"/>
                <a:ea typeface="Times New Roman" panose="02020603050405020304" pitchFamily="18" charset="0"/>
              </a:rPr>
              <a:t>Online </a:t>
            </a:r>
            <a:r>
              <a:rPr lang="en-GB" sz="1100" dirty="0">
                <a:solidFill>
                  <a:schemeClr val="bg1"/>
                </a:solidFill>
                <a:latin typeface="Montserrat" panose="00000500000000000000" pitchFamily="2" charset="0"/>
                <a:ea typeface="Times New Roman" panose="02020603050405020304" pitchFamily="18" charset="0"/>
              </a:rPr>
              <a:t>penetration has held at </a:t>
            </a:r>
            <a:r>
              <a:rPr lang="en-GB" sz="1100" b="1" dirty="0">
                <a:solidFill>
                  <a:schemeClr val="bg1"/>
                </a:solidFill>
                <a:latin typeface="Montserrat" panose="00000500000000000000" pitchFamily="2" charset="0"/>
                <a:ea typeface="Times New Roman" panose="02020603050405020304" pitchFamily="18" charset="0"/>
              </a:rPr>
              <a:t>26%</a:t>
            </a:r>
            <a:r>
              <a:rPr lang="en-GB" sz="1100" dirty="0">
                <a:solidFill>
                  <a:schemeClr val="bg1"/>
                </a:solidFill>
                <a:latin typeface="Montserrat" panose="00000500000000000000" pitchFamily="2" charset="0"/>
                <a:ea typeface="Times New Roman" panose="02020603050405020304" pitchFamily="18" charset="0"/>
              </a:rPr>
              <a:t> but with </a:t>
            </a:r>
            <a:r>
              <a:rPr lang="en-GB" sz="1100" b="1" dirty="0">
                <a:solidFill>
                  <a:schemeClr val="bg1"/>
                </a:solidFill>
                <a:latin typeface="Montserrat" panose="00000500000000000000" pitchFamily="2" charset="0"/>
                <a:ea typeface="Times New Roman" panose="02020603050405020304" pitchFamily="18" charset="0"/>
              </a:rPr>
              <a:t>smaller online</a:t>
            </a:r>
            <a:r>
              <a:rPr lang="en-GB" sz="1100" dirty="0">
                <a:solidFill>
                  <a:schemeClr val="bg1"/>
                </a:solidFill>
                <a:latin typeface="Montserrat" panose="00000500000000000000" pitchFamily="2" charset="0"/>
                <a:ea typeface="Times New Roman" panose="02020603050405020304" pitchFamily="18" charset="0"/>
              </a:rPr>
              <a:t> basket spends, </a:t>
            </a:r>
            <a:r>
              <a:rPr lang="en-GB" sz="1100" b="1" dirty="0">
                <a:solidFill>
                  <a:schemeClr val="accent1"/>
                </a:solidFill>
                <a:latin typeface="Montserrat" panose="00000500000000000000" pitchFamily="2" charset="0"/>
                <a:ea typeface="Times New Roman" panose="02020603050405020304" pitchFamily="18" charset="0"/>
              </a:rPr>
              <a:t>share</a:t>
            </a:r>
            <a:r>
              <a:rPr lang="en-GB" sz="1100" dirty="0">
                <a:solidFill>
                  <a:schemeClr val="bg1"/>
                </a:solidFill>
                <a:latin typeface="Montserrat" panose="00000500000000000000" pitchFamily="2" charset="0"/>
                <a:ea typeface="Times New Roman" panose="02020603050405020304" pitchFamily="18" charset="0"/>
              </a:rPr>
              <a:t> has dipped </a:t>
            </a:r>
            <a:r>
              <a:rPr lang="en-GB" sz="1100" b="1" dirty="0">
                <a:solidFill>
                  <a:schemeClr val="accent1"/>
                </a:solidFill>
                <a:latin typeface="Montserrat" panose="00000500000000000000" pitchFamily="2" charset="0"/>
                <a:ea typeface="Times New Roman" panose="02020603050405020304" pitchFamily="18" charset="0"/>
              </a:rPr>
              <a:t>below 12%</a:t>
            </a:r>
            <a:r>
              <a:rPr lang="en-GB" sz="1100" b="1" dirty="0">
                <a:solidFill>
                  <a:schemeClr val="bg1"/>
                </a:solidFill>
                <a:latin typeface="Montserrat" panose="00000500000000000000" pitchFamily="2" charset="0"/>
                <a:ea typeface="Times New Roman" panose="02020603050405020304" pitchFamily="18" charset="0"/>
              </a:rPr>
              <a:t> </a:t>
            </a:r>
            <a:r>
              <a:rPr lang="en-GB" sz="1100" dirty="0">
                <a:solidFill>
                  <a:schemeClr val="bg1"/>
                </a:solidFill>
                <a:latin typeface="Montserrat" panose="00000500000000000000" pitchFamily="2" charset="0"/>
                <a:ea typeface="Times New Roman" panose="02020603050405020304" pitchFamily="18" charset="0"/>
              </a:rPr>
              <a:t>for the first time since the pandemic. </a:t>
            </a:r>
          </a:p>
          <a:p>
            <a:pPr marL="171450" lvl="0" indent="-171450">
              <a:lnSpc>
                <a:spcPts val="1265"/>
              </a:lnSpc>
              <a:spcAft>
                <a:spcPts val="0"/>
              </a:spcAft>
              <a:buClr>
                <a:schemeClr val="bg1"/>
              </a:buClr>
              <a:buFont typeface="Wingdings" panose="05000000000000000000" pitchFamily="2" charset="2"/>
              <a:buChar char="§"/>
            </a:pPr>
            <a:endParaRPr lang="en-GB" sz="1100" dirty="0">
              <a:solidFill>
                <a:schemeClr val="bg1"/>
              </a:solidFill>
              <a:latin typeface="Montserrat" panose="00000500000000000000" pitchFamily="2" charset="0"/>
              <a:ea typeface="Times New Roman" panose="02020603050405020304" pitchFamily="18" charset="0"/>
            </a:endParaRPr>
          </a:p>
          <a:p>
            <a:pPr marL="171450" lvl="0" indent="-171450">
              <a:lnSpc>
                <a:spcPts val="1265"/>
              </a:lnSpc>
              <a:spcAft>
                <a:spcPts val="0"/>
              </a:spcAft>
              <a:buClr>
                <a:schemeClr val="bg1"/>
              </a:buClr>
              <a:buFont typeface="Wingdings" panose="05000000000000000000" pitchFamily="2" charset="2"/>
              <a:buChar char="§"/>
            </a:pPr>
            <a:r>
              <a:rPr lang="en-GB" sz="1100" dirty="0">
                <a:solidFill>
                  <a:schemeClr val="bg1"/>
                </a:solidFill>
                <a:latin typeface="Montserrat" panose="00000500000000000000" pitchFamily="2" charset="0"/>
                <a:ea typeface="Times New Roman" panose="02020603050405020304" pitchFamily="18" charset="0"/>
              </a:rPr>
              <a:t>Promotional spend </a:t>
            </a:r>
            <a:r>
              <a:rPr lang="en-GB" sz="1100" b="1" dirty="0">
                <a:solidFill>
                  <a:schemeClr val="accent1"/>
                </a:solidFill>
                <a:latin typeface="Montserrat" panose="00000500000000000000" pitchFamily="2" charset="0"/>
                <a:ea typeface="Times New Roman" panose="02020603050405020304" pitchFamily="18" charset="0"/>
              </a:rPr>
              <a:t>moved up</a:t>
            </a:r>
            <a:r>
              <a:rPr lang="en-GB" sz="1100" dirty="0">
                <a:solidFill>
                  <a:schemeClr val="accent1"/>
                </a:solidFill>
                <a:latin typeface="Montserrat" panose="00000500000000000000" pitchFamily="2" charset="0"/>
                <a:ea typeface="Times New Roman" panose="02020603050405020304" pitchFamily="18" charset="0"/>
              </a:rPr>
              <a:t> </a:t>
            </a:r>
            <a:r>
              <a:rPr lang="en-GB" sz="1100" dirty="0">
                <a:solidFill>
                  <a:schemeClr val="bg1"/>
                </a:solidFill>
                <a:latin typeface="Montserrat" panose="00000500000000000000" pitchFamily="2" charset="0"/>
                <a:ea typeface="Times New Roman" panose="02020603050405020304" pitchFamily="18" charset="0"/>
              </a:rPr>
              <a:t>to </a:t>
            </a:r>
            <a:r>
              <a:rPr lang="en-GB" sz="1100" b="1" dirty="0">
                <a:solidFill>
                  <a:schemeClr val="accent1"/>
                </a:solidFill>
                <a:latin typeface="Montserrat" panose="00000500000000000000" pitchFamily="2" charset="0"/>
                <a:ea typeface="Times New Roman" panose="02020603050405020304" pitchFamily="18" charset="0"/>
              </a:rPr>
              <a:t>21.5% </a:t>
            </a:r>
            <a:r>
              <a:rPr lang="en-GB" sz="1100" dirty="0">
                <a:solidFill>
                  <a:schemeClr val="bg1"/>
                </a:solidFill>
                <a:latin typeface="Montserrat" panose="00000500000000000000" pitchFamily="2" charset="0"/>
                <a:ea typeface="Times New Roman" panose="02020603050405020304" pitchFamily="18" charset="0"/>
              </a:rPr>
              <a:t>of value sales, whilst this does reflect </a:t>
            </a:r>
            <a:r>
              <a:rPr lang="en-GB" sz="1100" b="1" dirty="0">
                <a:solidFill>
                  <a:schemeClr val="bg1"/>
                </a:solidFill>
                <a:latin typeface="Montserrat" panose="00000500000000000000" pitchFamily="2" charset="0"/>
                <a:ea typeface="Times New Roman" panose="02020603050405020304" pitchFamily="18" charset="0"/>
              </a:rPr>
              <a:t>seasonal offers </a:t>
            </a:r>
            <a:r>
              <a:rPr lang="en-GB" sz="1100" dirty="0">
                <a:solidFill>
                  <a:schemeClr val="bg1"/>
                </a:solidFill>
                <a:latin typeface="Montserrat" panose="00000500000000000000" pitchFamily="2" charset="0"/>
                <a:ea typeface="Times New Roman" panose="02020603050405020304" pitchFamily="18" charset="0"/>
              </a:rPr>
              <a:t>it could also be the start of more </a:t>
            </a:r>
            <a:r>
              <a:rPr lang="en-GB" sz="1100" b="1" dirty="0">
                <a:solidFill>
                  <a:schemeClr val="accent1"/>
                </a:solidFill>
                <a:latin typeface="Montserrat" panose="00000500000000000000" pitchFamily="2" charset="0"/>
                <a:ea typeface="Times New Roman" panose="02020603050405020304" pitchFamily="18" charset="0"/>
              </a:rPr>
              <a:t>overt </a:t>
            </a:r>
            <a:r>
              <a:rPr lang="en-GB" sz="1100" dirty="0">
                <a:solidFill>
                  <a:schemeClr val="bg1"/>
                </a:solidFill>
                <a:latin typeface="Montserrat" panose="00000500000000000000" pitchFamily="2" charset="0"/>
                <a:ea typeface="Times New Roman" panose="02020603050405020304" pitchFamily="18" charset="0"/>
              </a:rPr>
              <a:t>pricing activity such as own label price cuts and more targeted promotions through loyalty schemes as we edge towards summer. </a:t>
            </a:r>
            <a:endParaRPr lang="en-GB" sz="1100" b="1" dirty="0">
              <a:solidFill>
                <a:schemeClr val="bg1"/>
              </a:solidFill>
              <a:latin typeface="Montserrat" panose="00000500000000000000" pitchFamily="2" charset="0"/>
              <a:ea typeface="Times New Roman" panose="02020603050405020304" pitchFamily="18" charset="0"/>
            </a:endParaRPr>
          </a:p>
          <a:p>
            <a:pPr marL="171450" lvl="0" indent="-171450">
              <a:lnSpc>
                <a:spcPts val="1265"/>
              </a:lnSpc>
              <a:spcAft>
                <a:spcPts val="0"/>
              </a:spcAft>
              <a:buClr>
                <a:schemeClr val="bg1"/>
              </a:buClr>
              <a:buFont typeface="Wingdings" panose="05000000000000000000" pitchFamily="2" charset="2"/>
              <a:buChar char="§"/>
            </a:pPr>
            <a:endParaRPr lang="en-GB" sz="1100" dirty="0">
              <a:solidFill>
                <a:schemeClr val="bg1"/>
              </a:solidFill>
              <a:effectLst/>
              <a:latin typeface="Montserrat" panose="00000500000000000000" pitchFamily="2" charset="0"/>
              <a:ea typeface="Times New Roman" panose="02020603050405020304" pitchFamily="18" charset="0"/>
            </a:endParaRPr>
          </a:p>
          <a:p>
            <a:pPr marL="171450" indent="-171450">
              <a:lnSpc>
                <a:spcPts val="1265"/>
              </a:lnSpc>
              <a:buClr>
                <a:schemeClr val="bg1"/>
              </a:buClr>
              <a:buFont typeface="Wingdings" panose="05000000000000000000" pitchFamily="2" charset="2"/>
              <a:buChar char="§"/>
            </a:pPr>
            <a:endParaRPr lang="en-GB" sz="1100" dirty="0">
              <a:solidFill>
                <a:schemeClr val="bg1"/>
              </a:solidFill>
              <a:latin typeface="Montserrat" panose="00000500000000000000" pitchFamily="2" charset="0"/>
              <a:ea typeface="Times New Roman" panose="02020603050405020304" pitchFamily="18" charset="0"/>
            </a:endParaRPr>
          </a:p>
          <a:p>
            <a:pPr>
              <a:lnSpc>
                <a:spcPts val="1265"/>
              </a:lnSpc>
              <a:buClr>
                <a:schemeClr val="bg1"/>
              </a:buClr>
            </a:pPr>
            <a:endParaRPr lang="en-GB" sz="1100" dirty="0">
              <a:solidFill>
                <a:schemeClr val="bg1"/>
              </a:solidFill>
              <a:latin typeface="Montserrat" panose="00000500000000000000" pitchFamily="2" charset="0"/>
              <a:ea typeface="Times New Roman" panose="02020603050405020304" pitchFamily="18" charset="0"/>
            </a:endParaRPr>
          </a:p>
          <a:p>
            <a:pPr>
              <a:buSzPts val="1100"/>
            </a:pPr>
            <a:endParaRPr lang="en" sz="1200" b="1" dirty="0">
              <a:solidFill>
                <a:schemeClr val="bg1"/>
              </a:solidFill>
              <a:latin typeface="Montserrat" panose="00000500000000000000" pitchFamily="2" charset="0"/>
              <a:ea typeface="Montserrat"/>
              <a:cs typeface="Montserrat"/>
              <a:sym typeface="Montserrat"/>
            </a:endParaRPr>
          </a:p>
        </p:txBody>
      </p:sp>
      <p:sp>
        <p:nvSpPr>
          <p:cNvPr id="650" name="Google Shape;650;p59"/>
          <p:cNvSpPr txBox="1"/>
          <p:nvPr/>
        </p:nvSpPr>
        <p:spPr>
          <a:xfrm>
            <a:off x="6093750" y="1371589"/>
            <a:ext cx="2842456" cy="3295416"/>
          </a:xfrm>
          <a:prstGeom prst="rect">
            <a:avLst/>
          </a:prstGeom>
          <a:noFill/>
          <a:ln>
            <a:noFill/>
          </a:ln>
        </p:spPr>
        <p:txBody>
          <a:bodyPr spcFirstLastPara="1" wrap="square" lIns="0" tIns="45700" rIns="0" bIns="45700" anchor="t" anchorCtr="0">
            <a:noAutofit/>
          </a:bodyPr>
          <a:lstStyle/>
          <a:p>
            <a:pPr marL="171450" indent="-171450">
              <a:lnSpc>
                <a:spcPts val="1265"/>
              </a:lnSpc>
              <a:buClr>
                <a:schemeClr val="bg1"/>
              </a:buClr>
              <a:buFont typeface="Wingdings" panose="05000000000000000000" pitchFamily="2" charset="2"/>
              <a:buChar char="§"/>
            </a:pPr>
            <a:r>
              <a:rPr lang="en-GB" sz="1100" dirty="0">
                <a:solidFill>
                  <a:schemeClr val="bg1"/>
                </a:solidFill>
                <a:effectLst/>
                <a:latin typeface="Montserrat" panose="00000500000000000000" pitchFamily="2" charset="0"/>
                <a:ea typeface="Times New Roman" panose="02020603050405020304" pitchFamily="18" charset="0"/>
              </a:rPr>
              <a:t>Whilst </a:t>
            </a:r>
            <a:r>
              <a:rPr lang="en-GB" sz="1100" b="1" dirty="0">
                <a:solidFill>
                  <a:schemeClr val="bg1"/>
                </a:solidFill>
                <a:effectLst/>
                <a:latin typeface="Montserrat" panose="00000500000000000000" pitchFamily="2" charset="0"/>
                <a:ea typeface="Times New Roman" panose="02020603050405020304" pitchFamily="18" charset="0"/>
              </a:rPr>
              <a:t>larger store</a:t>
            </a:r>
            <a:r>
              <a:rPr lang="en-GB" sz="1100" dirty="0">
                <a:solidFill>
                  <a:schemeClr val="bg1"/>
                </a:solidFill>
                <a:effectLst/>
                <a:latin typeface="Montserrat" panose="00000500000000000000" pitchFamily="2" charset="0"/>
                <a:ea typeface="Times New Roman" panose="02020603050405020304" pitchFamily="18" charset="0"/>
              </a:rPr>
              <a:t> formats did capture </a:t>
            </a:r>
            <a:r>
              <a:rPr lang="en-GB" sz="1100" b="1" dirty="0">
                <a:solidFill>
                  <a:schemeClr val="bg1"/>
                </a:solidFill>
                <a:effectLst/>
                <a:latin typeface="Montserrat" panose="00000500000000000000" pitchFamily="2" charset="0"/>
                <a:ea typeface="Times New Roman" panose="02020603050405020304" pitchFamily="18" charset="0"/>
              </a:rPr>
              <a:t>more</a:t>
            </a:r>
            <a:r>
              <a:rPr lang="en-GB" sz="1100" dirty="0">
                <a:solidFill>
                  <a:schemeClr val="bg1"/>
                </a:solidFill>
                <a:effectLst/>
                <a:latin typeface="Montserrat" panose="00000500000000000000" pitchFamily="2" charset="0"/>
                <a:ea typeface="Times New Roman" panose="02020603050405020304" pitchFamily="18" charset="0"/>
              </a:rPr>
              <a:t> of the </a:t>
            </a:r>
            <a:r>
              <a:rPr lang="en-GB" sz="1100" b="1" dirty="0">
                <a:solidFill>
                  <a:schemeClr val="bg1"/>
                </a:solidFill>
                <a:effectLst/>
                <a:latin typeface="Montserrat" panose="00000500000000000000" pitchFamily="2" charset="0"/>
                <a:ea typeface="Times New Roman" panose="02020603050405020304" pitchFamily="18" charset="0"/>
              </a:rPr>
              <a:t>incremental</a:t>
            </a:r>
            <a:r>
              <a:rPr lang="en-GB" sz="1100" dirty="0">
                <a:solidFill>
                  <a:schemeClr val="bg1"/>
                </a:solidFill>
                <a:effectLst/>
                <a:latin typeface="Montserrat" panose="00000500000000000000" pitchFamily="2" charset="0"/>
                <a:ea typeface="Times New Roman" panose="02020603050405020304" pitchFamily="18" charset="0"/>
              </a:rPr>
              <a:t> spend in </a:t>
            </a:r>
            <a:r>
              <a:rPr lang="en-GB" sz="1100" b="1" dirty="0">
                <a:solidFill>
                  <a:schemeClr val="bg1"/>
                </a:solidFill>
                <a:effectLst/>
                <a:latin typeface="Montserrat" panose="00000500000000000000" pitchFamily="2" charset="0"/>
                <a:ea typeface="Times New Roman" panose="02020603050405020304" pitchFamily="18" charset="0"/>
              </a:rPr>
              <a:t>Easter week</a:t>
            </a:r>
            <a:r>
              <a:rPr lang="en-GB" sz="1100" dirty="0">
                <a:solidFill>
                  <a:schemeClr val="bg1"/>
                </a:solidFill>
                <a:effectLst/>
                <a:latin typeface="Montserrat" panose="00000500000000000000" pitchFamily="2" charset="0"/>
                <a:ea typeface="Times New Roman" panose="02020603050405020304" pitchFamily="18" charset="0"/>
              </a:rPr>
              <a:t>, it was the </a:t>
            </a:r>
            <a:r>
              <a:rPr lang="en-GB" sz="1100" b="1" dirty="0">
                <a:solidFill>
                  <a:schemeClr val="accent1"/>
                </a:solidFill>
                <a:effectLst/>
                <a:latin typeface="Montserrat" panose="00000500000000000000" pitchFamily="2" charset="0"/>
                <a:ea typeface="Times New Roman" panose="02020603050405020304" pitchFamily="18" charset="0"/>
              </a:rPr>
              <a:t>Convenience stores</a:t>
            </a:r>
            <a:r>
              <a:rPr lang="en-GB" sz="1100" dirty="0">
                <a:solidFill>
                  <a:schemeClr val="bg1"/>
                </a:solidFill>
                <a:effectLst/>
                <a:latin typeface="Montserrat" panose="00000500000000000000" pitchFamily="2" charset="0"/>
                <a:ea typeface="Times New Roman" panose="02020603050405020304" pitchFamily="18" charset="0"/>
              </a:rPr>
              <a:t> who </a:t>
            </a:r>
            <a:r>
              <a:rPr lang="en-GB" sz="1100" b="1" dirty="0">
                <a:solidFill>
                  <a:schemeClr val="bg1"/>
                </a:solidFill>
                <a:effectLst/>
                <a:latin typeface="Montserrat" panose="00000500000000000000" pitchFamily="2" charset="0"/>
                <a:ea typeface="Times New Roman" panose="02020603050405020304" pitchFamily="18" charset="0"/>
              </a:rPr>
              <a:t>performed</a:t>
            </a:r>
            <a:r>
              <a:rPr lang="en-GB" sz="1100" dirty="0">
                <a:solidFill>
                  <a:schemeClr val="bg1"/>
                </a:solidFill>
                <a:effectLst/>
                <a:latin typeface="Montserrat" panose="00000500000000000000" pitchFamily="2" charset="0"/>
                <a:ea typeface="Times New Roman" panose="02020603050405020304" pitchFamily="18" charset="0"/>
              </a:rPr>
              <a:t> </a:t>
            </a:r>
            <a:r>
              <a:rPr lang="en-GB" sz="1100" b="1" dirty="0">
                <a:solidFill>
                  <a:schemeClr val="accent1"/>
                </a:solidFill>
                <a:effectLst/>
                <a:latin typeface="Montserrat" panose="00000500000000000000" pitchFamily="2" charset="0"/>
                <a:ea typeface="Times New Roman" panose="02020603050405020304" pitchFamily="18" charset="0"/>
              </a:rPr>
              <a:t>better</a:t>
            </a:r>
            <a:r>
              <a:rPr lang="en-GB" sz="1100" dirty="0">
                <a:solidFill>
                  <a:schemeClr val="bg1"/>
                </a:solidFill>
                <a:effectLst/>
                <a:latin typeface="Montserrat" panose="00000500000000000000" pitchFamily="2" charset="0"/>
                <a:ea typeface="Times New Roman" panose="02020603050405020304" pitchFamily="18" charset="0"/>
              </a:rPr>
              <a:t> over the full </a:t>
            </a:r>
            <a:r>
              <a:rPr lang="en-GB" sz="1100" b="1" dirty="0">
                <a:solidFill>
                  <a:schemeClr val="bg1"/>
                </a:solidFill>
                <a:effectLst/>
                <a:latin typeface="Montserrat" panose="00000500000000000000" pitchFamily="2" charset="0"/>
                <a:ea typeface="Times New Roman" panose="02020603050405020304" pitchFamily="18" charset="0"/>
              </a:rPr>
              <a:t>4 week</a:t>
            </a:r>
            <a:r>
              <a:rPr lang="en-GB" sz="1100" dirty="0">
                <a:solidFill>
                  <a:schemeClr val="bg1"/>
                </a:solidFill>
                <a:effectLst/>
                <a:latin typeface="Montserrat" panose="00000500000000000000" pitchFamily="2" charset="0"/>
                <a:ea typeface="Times New Roman" panose="02020603050405020304" pitchFamily="18" charset="0"/>
              </a:rPr>
              <a:t> trading period.</a:t>
            </a:r>
          </a:p>
          <a:p>
            <a:pPr marL="342900" lvl="0" indent="-342900">
              <a:lnSpc>
                <a:spcPts val="1265"/>
              </a:lnSpc>
              <a:spcAft>
                <a:spcPts val="0"/>
              </a:spcAft>
              <a:buClr>
                <a:schemeClr val="bg1"/>
              </a:buClr>
              <a:buFont typeface="Wingdings" panose="05000000000000000000" pitchFamily="2" charset="2"/>
              <a:buChar char="§"/>
            </a:pPr>
            <a:endParaRPr lang="en-GB" sz="1100" dirty="0">
              <a:solidFill>
                <a:schemeClr val="bg1"/>
              </a:solidFill>
              <a:effectLst/>
              <a:latin typeface="Montserrat" panose="00000500000000000000" pitchFamily="2" charset="0"/>
              <a:ea typeface="Times New Roman" panose="02020603050405020304" pitchFamily="18" charset="0"/>
            </a:endParaRPr>
          </a:p>
          <a:p>
            <a:pPr marL="171450" lvl="0" indent="-171450">
              <a:lnSpc>
                <a:spcPts val="1175"/>
              </a:lnSpc>
              <a:spcAft>
                <a:spcPts val="800"/>
              </a:spcAft>
              <a:buClr>
                <a:schemeClr val="bg1"/>
              </a:buClr>
              <a:buFont typeface="Wingdings" panose="05000000000000000000" pitchFamily="2" charset="2"/>
              <a:buChar char="§"/>
            </a:pPr>
            <a:r>
              <a:rPr lang="en-GB" sz="1100" dirty="0">
                <a:solidFill>
                  <a:schemeClr val="bg1"/>
                </a:solidFill>
                <a:latin typeface="Montserrat" panose="00000500000000000000" pitchFamily="2" charset="0"/>
                <a:ea typeface="Times New Roman" panose="02020603050405020304" pitchFamily="18" charset="0"/>
                <a:cs typeface="Calibri" panose="020F0502020204030204" pitchFamily="34" charset="0"/>
              </a:rPr>
              <a:t>Despite the </a:t>
            </a:r>
            <a:r>
              <a:rPr lang="en-GB" sz="1100" b="1" dirty="0">
                <a:solidFill>
                  <a:schemeClr val="accent1"/>
                </a:solidFill>
                <a:latin typeface="Montserrat" panose="00000500000000000000" pitchFamily="2" charset="0"/>
                <a:ea typeface="Times New Roman" panose="02020603050405020304" pitchFamily="18" charset="0"/>
                <a:cs typeface="Calibri" panose="020F0502020204030204" pitchFamily="34" charset="0"/>
              </a:rPr>
              <a:t>inflationary</a:t>
            </a:r>
            <a:r>
              <a:rPr lang="en-GB" sz="1100" b="1" dirty="0">
                <a:solidFill>
                  <a:schemeClr val="bg1"/>
                </a:solidFill>
                <a:latin typeface="Montserrat" panose="00000500000000000000" pitchFamily="2" charset="0"/>
                <a:ea typeface="Times New Roman" panose="02020603050405020304" pitchFamily="18" charset="0"/>
                <a:cs typeface="Calibri" panose="020F0502020204030204" pitchFamily="34" charset="0"/>
              </a:rPr>
              <a:t> </a:t>
            </a:r>
            <a:r>
              <a:rPr lang="en-GB" sz="1100" dirty="0">
                <a:solidFill>
                  <a:schemeClr val="bg1"/>
                </a:solidFill>
                <a:latin typeface="Montserrat" panose="00000500000000000000" pitchFamily="2" charset="0"/>
                <a:ea typeface="Times New Roman" panose="02020603050405020304" pitchFamily="18" charset="0"/>
                <a:cs typeface="Calibri" panose="020F0502020204030204" pitchFamily="34" charset="0"/>
              </a:rPr>
              <a:t>trends </a:t>
            </a:r>
            <a:r>
              <a:rPr lang="en-GB" sz="1100" b="1" dirty="0">
                <a:solidFill>
                  <a:schemeClr val="bg1"/>
                </a:solidFill>
                <a:latin typeface="Montserrat" panose="00000500000000000000" pitchFamily="2" charset="0"/>
                <a:ea typeface="Times New Roman" panose="02020603050405020304" pitchFamily="18" charset="0"/>
                <a:cs typeface="Calibri" panose="020F0502020204030204" pitchFamily="34" charset="0"/>
              </a:rPr>
              <a:t>basket spend </a:t>
            </a:r>
            <a:r>
              <a:rPr lang="en-GB" sz="1100" dirty="0">
                <a:solidFill>
                  <a:schemeClr val="bg1"/>
                </a:solidFill>
                <a:latin typeface="Montserrat" panose="00000500000000000000" pitchFamily="2" charset="0"/>
                <a:ea typeface="Times New Roman" panose="02020603050405020304" pitchFamily="18" charset="0"/>
                <a:cs typeface="Calibri" panose="020F0502020204030204" pitchFamily="34" charset="0"/>
              </a:rPr>
              <a:t>in the last 4 weeks was almost </a:t>
            </a:r>
            <a:r>
              <a:rPr lang="en-GB" sz="1100" b="1" dirty="0">
                <a:solidFill>
                  <a:schemeClr val="accent1"/>
                </a:solidFill>
                <a:latin typeface="Montserrat" panose="00000500000000000000" pitchFamily="2" charset="0"/>
                <a:ea typeface="Times New Roman" panose="02020603050405020304" pitchFamily="18" charset="0"/>
                <a:cs typeface="Calibri" panose="020F0502020204030204" pitchFamily="34" charset="0"/>
              </a:rPr>
              <a:t>unchanged</a:t>
            </a:r>
            <a:r>
              <a:rPr lang="en-GB" sz="1100" dirty="0">
                <a:solidFill>
                  <a:schemeClr val="bg1"/>
                </a:solidFill>
                <a:latin typeface="Montserrat" panose="00000500000000000000" pitchFamily="2" charset="0"/>
                <a:ea typeface="Times New Roman" panose="02020603050405020304" pitchFamily="18" charset="0"/>
                <a:cs typeface="Calibri" panose="020F0502020204030204" pitchFamily="34" charset="0"/>
              </a:rPr>
              <a:t> and with </a:t>
            </a:r>
            <a:r>
              <a:rPr lang="en-GB" sz="1100" b="1" dirty="0">
                <a:solidFill>
                  <a:schemeClr val="accent1"/>
                </a:solidFill>
                <a:latin typeface="Montserrat" panose="00000500000000000000" pitchFamily="2" charset="0"/>
                <a:ea typeface="Times New Roman" panose="02020603050405020304" pitchFamily="18" charset="0"/>
                <a:cs typeface="Calibri" panose="020F0502020204030204" pitchFamily="34" charset="0"/>
              </a:rPr>
              <a:t>fewer</a:t>
            </a:r>
            <a:r>
              <a:rPr lang="en-GB" sz="1100" dirty="0">
                <a:solidFill>
                  <a:schemeClr val="accent1"/>
                </a:solidFill>
                <a:latin typeface="Montserrat" panose="00000500000000000000" pitchFamily="2" charset="0"/>
                <a:ea typeface="Times New Roman" panose="02020603050405020304" pitchFamily="18" charset="0"/>
                <a:cs typeface="Calibri" panose="020F0502020204030204" pitchFamily="34" charset="0"/>
              </a:rPr>
              <a:t> </a:t>
            </a:r>
            <a:r>
              <a:rPr lang="en-GB" sz="1100" b="1" dirty="0">
                <a:solidFill>
                  <a:schemeClr val="bg1"/>
                </a:solidFill>
                <a:latin typeface="Montserrat" panose="00000500000000000000" pitchFamily="2" charset="0"/>
                <a:ea typeface="Times New Roman" panose="02020603050405020304" pitchFamily="18" charset="0"/>
                <a:cs typeface="Calibri" panose="020F0502020204030204" pitchFamily="34" charset="0"/>
              </a:rPr>
              <a:t>items</a:t>
            </a:r>
            <a:r>
              <a:rPr lang="en-GB" sz="1100" dirty="0">
                <a:solidFill>
                  <a:schemeClr val="bg1"/>
                </a:solidFill>
                <a:latin typeface="Montserrat" panose="00000500000000000000" pitchFamily="2" charset="0"/>
                <a:ea typeface="Times New Roman" panose="02020603050405020304" pitchFamily="18" charset="0"/>
                <a:cs typeface="Calibri" panose="020F0502020204030204" pitchFamily="34" charset="0"/>
              </a:rPr>
              <a:t> in the basket.  </a:t>
            </a:r>
            <a:endParaRPr lang="en-GB" sz="1100" b="1" dirty="0">
              <a:solidFill>
                <a:schemeClr val="bg1"/>
              </a:solidFill>
              <a:latin typeface="Montserrat" panose="00000500000000000000" pitchFamily="2" charset="0"/>
              <a:ea typeface="Times New Roman" panose="02020603050405020304" pitchFamily="18" charset="0"/>
              <a:cs typeface="Calibri" panose="020F0502020204030204" pitchFamily="34" charset="0"/>
            </a:endParaRPr>
          </a:p>
          <a:p>
            <a:pPr marL="171450" lvl="0" indent="-171450">
              <a:lnSpc>
                <a:spcPts val="1175"/>
              </a:lnSpc>
              <a:spcAft>
                <a:spcPts val="800"/>
              </a:spcAft>
              <a:buClr>
                <a:schemeClr val="bg1"/>
              </a:buClr>
              <a:buFont typeface="Wingdings" panose="05000000000000000000" pitchFamily="2" charset="2"/>
              <a:buChar char="§"/>
            </a:pPr>
            <a:r>
              <a:rPr lang="en-GB" sz="1100" dirty="0">
                <a:solidFill>
                  <a:schemeClr val="bg1"/>
                </a:solidFill>
                <a:latin typeface="Montserrat" panose="00000500000000000000" pitchFamily="2" charset="0"/>
                <a:ea typeface="Times New Roman" panose="02020603050405020304" pitchFamily="18" charset="0"/>
                <a:cs typeface="Calibri" panose="020F0502020204030204" pitchFamily="34" charset="0"/>
              </a:rPr>
              <a:t>This behaviour suggest shoppers are becoming more </a:t>
            </a:r>
            <a:r>
              <a:rPr lang="en-GB" sz="1100" b="1" dirty="0">
                <a:solidFill>
                  <a:schemeClr val="accent1"/>
                </a:solidFill>
                <a:latin typeface="Montserrat" panose="00000500000000000000" pitchFamily="2" charset="0"/>
                <a:ea typeface="Times New Roman" panose="02020603050405020304" pitchFamily="18" charset="0"/>
                <a:cs typeface="Calibri" panose="020F0502020204030204" pitchFamily="34" charset="0"/>
              </a:rPr>
              <a:t>cautious </a:t>
            </a:r>
            <a:r>
              <a:rPr lang="en-GB" sz="1100" dirty="0">
                <a:solidFill>
                  <a:schemeClr val="bg1"/>
                </a:solidFill>
                <a:latin typeface="Montserrat" panose="00000500000000000000" pitchFamily="2" charset="0"/>
                <a:ea typeface="Times New Roman" panose="02020603050405020304" pitchFamily="18" charset="0"/>
                <a:cs typeface="Calibri" panose="020F0502020204030204" pitchFamily="34" charset="0"/>
              </a:rPr>
              <a:t>of how </a:t>
            </a:r>
            <a:r>
              <a:rPr lang="en-GB" sz="1100" b="1" dirty="0">
                <a:solidFill>
                  <a:schemeClr val="accent1"/>
                </a:solidFill>
                <a:latin typeface="Montserrat" panose="00000500000000000000" pitchFamily="2" charset="0"/>
                <a:ea typeface="Times New Roman" panose="02020603050405020304" pitchFamily="18" charset="0"/>
                <a:cs typeface="Calibri" panose="020F0502020204030204" pitchFamily="34" charset="0"/>
              </a:rPr>
              <a:t>much</a:t>
            </a:r>
            <a:r>
              <a:rPr lang="en-GB" sz="1100" dirty="0">
                <a:solidFill>
                  <a:schemeClr val="bg1"/>
                </a:solidFill>
                <a:latin typeface="Montserrat" panose="00000500000000000000" pitchFamily="2" charset="0"/>
                <a:ea typeface="Times New Roman" panose="02020603050405020304" pitchFamily="18" charset="0"/>
                <a:cs typeface="Calibri" panose="020F0502020204030204" pitchFamily="34" charset="0"/>
              </a:rPr>
              <a:t> they are </a:t>
            </a:r>
            <a:r>
              <a:rPr lang="en-GB" sz="1100" b="1" dirty="0">
                <a:solidFill>
                  <a:schemeClr val="bg1"/>
                </a:solidFill>
                <a:latin typeface="Montserrat" panose="00000500000000000000" pitchFamily="2" charset="0"/>
                <a:ea typeface="Times New Roman" panose="02020603050405020304" pitchFamily="18" charset="0"/>
                <a:cs typeface="Calibri" panose="020F0502020204030204" pitchFamily="34" charset="0"/>
              </a:rPr>
              <a:t>spending</a:t>
            </a:r>
            <a:r>
              <a:rPr lang="en-GB" sz="1100" dirty="0">
                <a:solidFill>
                  <a:schemeClr val="bg1"/>
                </a:solidFill>
                <a:latin typeface="Montserrat" panose="00000500000000000000" pitchFamily="2" charset="0"/>
                <a:ea typeface="Times New Roman" panose="02020603050405020304" pitchFamily="18" charset="0"/>
                <a:cs typeface="Calibri" panose="020F0502020204030204" pitchFamily="34" charset="0"/>
              </a:rPr>
              <a:t> and are </a:t>
            </a:r>
            <a:r>
              <a:rPr lang="en-GB" sz="1100" b="1" dirty="0">
                <a:solidFill>
                  <a:schemeClr val="bg1"/>
                </a:solidFill>
                <a:latin typeface="Montserrat" panose="00000500000000000000" pitchFamily="2" charset="0"/>
                <a:ea typeface="Times New Roman" panose="02020603050405020304" pitchFamily="18" charset="0"/>
                <a:cs typeface="Calibri" panose="020F0502020204030204" pitchFamily="34" charset="0"/>
              </a:rPr>
              <a:t>starting</a:t>
            </a:r>
            <a:r>
              <a:rPr lang="en-GB" sz="1100" dirty="0">
                <a:solidFill>
                  <a:schemeClr val="bg1"/>
                </a:solidFill>
                <a:latin typeface="Montserrat" panose="00000500000000000000" pitchFamily="2" charset="0"/>
                <a:ea typeface="Times New Roman" panose="02020603050405020304" pitchFamily="18" charset="0"/>
                <a:cs typeface="Calibri" panose="020F0502020204030204" pitchFamily="34" charset="0"/>
              </a:rPr>
              <a:t> to make </a:t>
            </a:r>
            <a:r>
              <a:rPr lang="en-GB" sz="1100" b="1" dirty="0">
                <a:solidFill>
                  <a:schemeClr val="accent1"/>
                </a:solidFill>
                <a:latin typeface="Montserrat" panose="00000500000000000000" pitchFamily="2" charset="0"/>
                <a:ea typeface="Times New Roman" panose="02020603050405020304" pitchFamily="18" charset="0"/>
                <a:cs typeface="Calibri" panose="020F0502020204030204" pitchFamily="34" charset="0"/>
              </a:rPr>
              <a:t>trade-offs</a:t>
            </a:r>
            <a:r>
              <a:rPr lang="en-GB" sz="1100" dirty="0">
                <a:solidFill>
                  <a:schemeClr val="bg1"/>
                </a:solidFill>
                <a:latin typeface="Montserrat" panose="00000500000000000000" pitchFamily="2" charset="0"/>
                <a:ea typeface="Times New Roman" panose="02020603050405020304" pitchFamily="18" charset="0"/>
                <a:cs typeface="Calibri" panose="020F0502020204030204" pitchFamily="34" charset="0"/>
              </a:rPr>
              <a:t> around the </a:t>
            </a:r>
            <a:r>
              <a:rPr lang="en-GB" sz="1100" b="1" dirty="0">
                <a:solidFill>
                  <a:schemeClr val="accent1"/>
                </a:solidFill>
                <a:latin typeface="Montserrat" panose="00000500000000000000" pitchFamily="2" charset="0"/>
                <a:ea typeface="Times New Roman" panose="02020603050405020304" pitchFamily="18" charset="0"/>
                <a:cs typeface="Calibri" panose="020F0502020204030204" pitchFamily="34" charset="0"/>
              </a:rPr>
              <a:t>number</a:t>
            </a:r>
            <a:r>
              <a:rPr lang="en-GB" sz="1100" dirty="0">
                <a:solidFill>
                  <a:schemeClr val="bg1"/>
                </a:solidFill>
                <a:latin typeface="Montserrat" panose="00000500000000000000" pitchFamily="2" charset="0"/>
                <a:ea typeface="Times New Roman" panose="02020603050405020304" pitchFamily="18" charset="0"/>
                <a:cs typeface="Calibri" panose="020F0502020204030204" pitchFamily="34" charset="0"/>
              </a:rPr>
              <a:t> of </a:t>
            </a:r>
            <a:r>
              <a:rPr lang="en-GB" sz="1100" b="1" dirty="0">
                <a:solidFill>
                  <a:schemeClr val="bg1"/>
                </a:solidFill>
                <a:latin typeface="Montserrat" panose="00000500000000000000" pitchFamily="2" charset="0"/>
                <a:ea typeface="Times New Roman" panose="02020603050405020304" pitchFamily="18" charset="0"/>
                <a:cs typeface="Calibri" panose="020F0502020204030204" pitchFamily="34" charset="0"/>
              </a:rPr>
              <a:t>items</a:t>
            </a:r>
            <a:r>
              <a:rPr lang="en-GB" sz="1100" dirty="0">
                <a:solidFill>
                  <a:schemeClr val="bg1"/>
                </a:solidFill>
                <a:latin typeface="Montserrat" panose="00000500000000000000" pitchFamily="2" charset="0"/>
                <a:ea typeface="Times New Roman" panose="02020603050405020304" pitchFamily="18" charset="0"/>
                <a:cs typeface="Calibri" panose="020F0502020204030204" pitchFamily="34" charset="0"/>
              </a:rPr>
              <a:t> </a:t>
            </a:r>
            <a:r>
              <a:rPr lang="en-GB" sz="1100" b="1" dirty="0">
                <a:solidFill>
                  <a:schemeClr val="bg1"/>
                </a:solidFill>
                <a:latin typeface="Montserrat" panose="00000500000000000000" pitchFamily="2" charset="0"/>
                <a:ea typeface="Times New Roman" panose="02020603050405020304" pitchFamily="18" charset="0"/>
                <a:cs typeface="Calibri" panose="020F0502020204030204" pitchFamily="34" charset="0"/>
              </a:rPr>
              <a:t>purchased</a:t>
            </a:r>
            <a:r>
              <a:rPr lang="en-GB" sz="1100" dirty="0">
                <a:solidFill>
                  <a:schemeClr val="bg1"/>
                </a:solidFill>
                <a:latin typeface="Montserrat" panose="00000500000000000000" pitchFamily="2" charset="0"/>
                <a:ea typeface="Times New Roman" panose="02020603050405020304" pitchFamily="18" charset="0"/>
                <a:cs typeface="Calibri" panose="020F0502020204030204" pitchFamily="34" charset="0"/>
              </a:rPr>
              <a:t>.</a:t>
            </a:r>
            <a:endParaRPr lang="en-GB" sz="1100" dirty="0">
              <a:solidFill>
                <a:schemeClr val="accent1"/>
              </a:solidFill>
              <a:latin typeface="Montserrat" panose="00000500000000000000" pitchFamily="2" charset="0"/>
              <a:ea typeface="Times New Roman" panose="02020603050405020304" pitchFamily="18" charset="0"/>
            </a:endParaRPr>
          </a:p>
          <a:p>
            <a:pPr marL="342900" lvl="0" indent="-342900">
              <a:lnSpc>
                <a:spcPts val="1265"/>
              </a:lnSpc>
              <a:spcAft>
                <a:spcPts val="0"/>
              </a:spcAft>
              <a:buClr>
                <a:schemeClr val="bg1"/>
              </a:buClr>
              <a:buFont typeface="Wingdings" panose="05000000000000000000" pitchFamily="2" charset="2"/>
              <a:buChar char="§"/>
            </a:pPr>
            <a:endParaRPr lang="en-GB" sz="1100" dirty="0">
              <a:solidFill>
                <a:schemeClr val="bg1"/>
              </a:solidFill>
              <a:latin typeface="Montserrat" panose="00000500000000000000" pitchFamily="2" charset="0"/>
              <a:ea typeface="Times New Roman" panose="02020603050405020304" pitchFamily="18" charset="0"/>
            </a:endParaRPr>
          </a:p>
        </p:txBody>
      </p:sp>
      <p:sp>
        <p:nvSpPr>
          <p:cNvPr id="652" name="Google Shape;652;p59"/>
          <p:cNvSpPr txBox="1">
            <a:spLocks noGrp="1"/>
          </p:cNvSpPr>
          <p:nvPr>
            <p:ph type="title"/>
          </p:nvPr>
        </p:nvSpPr>
        <p:spPr>
          <a:xfrm>
            <a:off x="200775" y="292625"/>
            <a:ext cx="8735431" cy="393600"/>
          </a:xfrm>
        </p:spPr>
        <p:txBody>
          <a:bodyPr spcFirstLastPara="1" wrap="square" lIns="0" tIns="91425" rIns="0" bIns="91425" anchor="t" anchorCtr="0">
            <a:noAutofit/>
          </a:bodyPr>
          <a:lstStyle/>
          <a:p>
            <a:r>
              <a:rPr lang="en-GB" dirty="0">
                <a:solidFill>
                  <a:schemeClr val="bg1"/>
                </a:solidFill>
                <a:latin typeface="Montserrat" panose="00000500000000000000" pitchFamily="2" charset="0"/>
                <a:cs typeface="Times New Roman" panose="02020603050405020304" pitchFamily="18" charset="0"/>
              </a:rPr>
              <a:t>Easter sales uplifts were subdued as shoppers manage basket spend</a:t>
            </a:r>
            <a:endParaRPr lang="en-GB" dirty="0">
              <a:solidFill>
                <a:schemeClr val="bg1"/>
              </a:solidFill>
              <a:latin typeface="Montserrat" panose="00000500000000000000" pitchFamily="2" charset="0"/>
            </a:endParaRPr>
          </a:p>
        </p:txBody>
      </p:sp>
    </p:spTree>
    <p:extLst>
      <p:ext uri="{BB962C8B-B14F-4D97-AF65-F5344CB8AC3E}">
        <p14:creationId xmlns:p14="http://schemas.microsoft.com/office/powerpoint/2010/main" val="710707701"/>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2187"/>
        <p:cNvGrpSpPr/>
        <p:nvPr/>
      </p:nvGrpSpPr>
      <p:grpSpPr>
        <a:xfrm>
          <a:off x="0" y="0"/>
          <a:ext cx="0" cy="0"/>
          <a:chOff x="0" y="0"/>
          <a:chExt cx="0" cy="0"/>
        </a:xfrm>
      </p:grpSpPr>
      <p:sp>
        <p:nvSpPr>
          <p:cNvPr id="2189" name="Google Shape;2189;p135"/>
          <p:cNvSpPr txBox="1"/>
          <p:nvPr/>
        </p:nvSpPr>
        <p:spPr>
          <a:xfrm>
            <a:off x="6475752" y="1664742"/>
            <a:ext cx="2428406" cy="2549845"/>
          </a:xfrm>
          <a:prstGeom prst="rect">
            <a:avLst/>
          </a:prstGeom>
          <a:noFill/>
          <a:ln>
            <a:noFill/>
          </a:ln>
        </p:spPr>
        <p:txBody>
          <a:bodyPr spcFirstLastPara="1" wrap="square" lIns="0" tIns="45700" rIns="0" bIns="45700" anchor="t" anchorCtr="0">
            <a:noAutofit/>
          </a:bodyPr>
          <a:lstStyle/>
          <a:p>
            <a:r>
              <a:rPr lang="en-GB" b="1" dirty="0">
                <a:solidFill>
                  <a:schemeClr val="bg1"/>
                </a:solidFill>
                <a:latin typeface="Montserrat" panose="00000500000000000000" pitchFamily="2" charset="0"/>
              </a:rPr>
              <a:t>Whilst </a:t>
            </a:r>
            <a:r>
              <a:rPr lang="en-GB" b="1" dirty="0">
                <a:solidFill>
                  <a:schemeClr val="accent1"/>
                </a:solidFill>
                <a:latin typeface="Montserrat" panose="00000500000000000000" pitchFamily="2" charset="0"/>
              </a:rPr>
              <a:t>economising</a:t>
            </a:r>
            <a:r>
              <a:rPr lang="en-GB" b="1" dirty="0">
                <a:solidFill>
                  <a:schemeClr val="bg1"/>
                </a:solidFill>
                <a:latin typeface="Montserrat" panose="00000500000000000000" pitchFamily="2" charset="0"/>
              </a:rPr>
              <a:t> is the </a:t>
            </a:r>
            <a:r>
              <a:rPr lang="en-GB" b="1" dirty="0">
                <a:solidFill>
                  <a:schemeClr val="accent1"/>
                </a:solidFill>
                <a:latin typeface="Montserrat" panose="00000500000000000000" pitchFamily="2" charset="0"/>
              </a:rPr>
              <a:t>no 1 </a:t>
            </a:r>
            <a:r>
              <a:rPr lang="en-GB" b="1" dirty="0">
                <a:solidFill>
                  <a:schemeClr val="bg1"/>
                </a:solidFill>
                <a:latin typeface="Montserrat" panose="00000500000000000000" pitchFamily="2" charset="0"/>
              </a:rPr>
              <a:t>reason for </a:t>
            </a:r>
            <a:r>
              <a:rPr lang="en-GB" b="1" dirty="0">
                <a:solidFill>
                  <a:schemeClr val="accent1"/>
                </a:solidFill>
                <a:latin typeface="Montserrat" panose="00000500000000000000" pitchFamily="2" charset="0"/>
              </a:rPr>
              <a:t>spending less</a:t>
            </a:r>
            <a:r>
              <a:rPr lang="en-GB" b="1" dirty="0">
                <a:solidFill>
                  <a:schemeClr val="bg1"/>
                </a:solidFill>
                <a:latin typeface="Montserrat" panose="00000500000000000000" pitchFamily="2" charset="0"/>
              </a:rPr>
              <a:t>, a significant proportion of shoppers are </a:t>
            </a:r>
            <a:r>
              <a:rPr lang="en-GB" b="1" dirty="0">
                <a:solidFill>
                  <a:schemeClr val="accent1"/>
                </a:solidFill>
                <a:latin typeface="Montserrat" panose="00000500000000000000" pitchFamily="2" charset="0"/>
              </a:rPr>
              <a:t>not</a:t>
            </a:r>
            <a:r>
              <a:rPr lang="en-GB" b="1" dirty="0">
                <a:solidFill>
                  <a:schemeClr val="bg1"/>
                </a:solidFill>
                <a:latin typeface="Montserrat" panose="00000500000000000000" pitchFamily="2" charset="0"/>
              </a:rPr>
              <a:t> planning to </a:t>
            </a:r>
            <a:r>
              <a:rPr lang="en-GB" b="1" dirty="0">
                <a:solidFill>
                  <a:schemeClr val="accent1"/>
                </a:solidFill>
                <a:latin typeface="Montserrat" panose="00000500000000000000" pitchFamily="2" charset="0"/>
              </a:rPr>
              <a:t>host</a:t>
            </a:r>
            <a:r>
              <a:rPr lang="en-GB" b="1" dirty="0">
                <a:solidFill>
                  <a:schemeClr val="bg1"/>
                </a:solidFill>
                <a:latin typeface="Montserrat" panose="00000500000000000000" pitchFamily="2" charset="0"/>
              </a:rPr>
              <a:t> Easter this year.  </a:t>
            </a:r>
          </a:p>
          <a:p>
            <a:endParaRPr lang="en-GB" b="1" dirty="0">
              <a:solidFill>
                <a:schemeClr val="bg1"/>
              </a:solidFill>
              <a:latin typeface="Montserrat" panose="00000500000000000000" pitchFamily="2" charset="0"/>
            </a:endParaRPr>
          </a:p>
          <a:p>
            <a:r>
              <a:rPr lang="en-GB" b="1" dirty="0">
                <a:solidFill>
                  <a:schemeClr val="bg1"/>
                </a:solidFill>
                <a:latin typeface="Montserrat" panose="00000500000000000000" pitchFamily="2" charset="0"/>
              </a:rPr>
              <a:t>This is another </a:t>
            </a:r>
            <a:r>
              <a:rPr lang="en-GB" b="1" dirty="0">
                <a:solidFill>
                  <a:schemeClr val="accent1"/>
                </a:solidFill>
                <a:latin typeface="Montserrat" panose="00000500000000000000" pitchFamily="2" charset="0"/>
              </a:rPr>
              <a:t>key</a:t>
            </a:r>
            <a:r>
              <a:rPr lang="en-GB" b="1" dirty="0">
                <a:solidFill>
                  <a:schemeClr val="bg1"/>
                </a:solidFill>
                <a:latin typeface="Montserrat" panose="00000500000000000000" pitchFamily="2" charset="0"/>
              </a:rPr>
              <a:t> reason why shoppers have less need to</a:t>
            </a:r>
            <a:r>
              <a:rPr lang="en-GB" b="1" dirty="0">
                <a:solidFill>
                  <a:schemeClr val="accent1"/>
                </a:solidFill>
                <a:latin typeface="Montserrat" panose="00000500000000000000" pitchFamily="2" charset="0"/>
              </a:rPr>
              <a:t> buy additional </a:t>
            </a:r>
            <a:r>
              <a:rPr lang="en-GB" b="1" dirty="0">
                <a:solidFill>
                  <a:schemeClr val="bg1"/>
                </a:solidFill>
                <a:latin typeface="Montserrat" panose="00000500000000000000" pitchFamily="2" charset="0"/>
              </a:rPr>
              <a:t>grocery items this Easter.</a:t>
            </a:r>
          </a:p>
          <a:p>
            <a:endParaRPr lang="en-GB" b="1" dirty="0">
              <a:solidFill>
                <a:schemeClr val="bg1"/>
              </a:solidFill>
              <a:latin typeface="Montserrat" panose="00000500000000000000" pitchFamily="2" charset="0"/>
            </a:endParaRPr>
          </a:p>
          <a:p>
            <a:r>
              <a:rPr lang="en-GB" b="1" dirty="0">
                <a:solidFill>
                  <a:schemeClr val="bg1"/>
                </a:solidFill>
                <a:latin typeface="Montserrat" panose="00000500000000000000" pitchFamily="2" charset="0"/>
              </a:rPr>
              <a:t> </a:t>
            </a:r>
          </a:p>
          <a:p>
            <a:endParaRPr lang="en-GB" b="1" dirty="0">
              <a:solidFill>
                <a:schemeClr val="bg1"/>
              </a:solidFill>
              <a:latin typeface="Montserrat" panose="00000500000000000000" pitchFamily="2" charset="0"/>
            </a:endParaRPr>
          </a:p>
          <a:p>
            <a:endParaRPr lang="en-GB" sz="1600" b="1" dirty="0">
              <a:solidFill>
                <a:schemeClr val="bg1"/>
              </a:solidFill>
              <a:latin typeface="Montserrat" panose="00000500000000000000" pitchFamily="2" charset="0"/>
            </a:endParaRPr>
          </a:p>
          <a:p>
            <a:endParaRPr lang="en-GB" sz="1600" b="1" i="0" dirty="0">
              <a:solidFill>
                <a:schemeClr val="bg1"/>
              </a:solidFill>
              <a:effectLst/>
              <a:latin typeface="Montserrat" panose="00000500000000000000" pitchFamily="2" charset="0"/>
            </a:endParaRPr>
          </a:p>
        </p:txBody>
      </p:sp>
      <p:grpSp>
        <p:nvGrpSpPr>
          <p:cNvPr id="2190" name="Google Shape;2190;p135"/>
          <p:cNvGrpSpPr/>
          <p:nvPr/>
        </p:nvGrpSpPr>
        <p:grpSpPr>
          <a:xfrm rot="5400000">
            <a:off x="6094527" y="1112027"/>
            <a:ext cx="674029" cy="307800"/>
            <a:chOff x="3272277" y="2468249"/>
            <a:chExt cx="674029" cy="307800"/>
          </a:xfrm>
        </p:grpSpPr>
        <p:sp>
          <p:nvSpPr>
            <p:cNvPr id="2191" name="Google Shape;2191;p135"/>
            <p:cNvSpPr/>
            <p:nvPr/>
          </p:nvSpPr>
          <p:spPr>
            <a:xfrm rot="-8100000">
              <a:off x="3317354" y="2513326"/>
              <a:ext cx="217647" cy="217647"/>
            </a:xfrm>
            <a:prstGeom prst="rtTriangle">
              <a:avLst/>
            </a:prstGeom>
            <a:solidFill>
              <a:srgbClr val="00F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Montserrat" panose="00000500000000000000" pitchFamily="2" charset="0"/>
              </a:endParaRPr>
            </a:p>
          </p:txBody>
        </p:sp>
        <p:sp>
          <p:nvSpPr>
            <p:cNvPr id="2192" name="Google Shape;2192;p135"/>
            <p:cNvSpPr/>
            <p:nvPr/>
          </p:nvSpPr>
          <p:spPr>
            <a:xfrm rot="-8100000">
              <a:off x="3500468" y="2513326"/>
              <a:ext cx="217647" cy="217647"/>
            </a:xfrm>
            <a:prstGeom prst="rtTriangle">
              <a:avLst/>
            </a:prstGeom>
            <a:solidFill>
              <a:srgbClr val="00F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Montserrat" panose="00000500000000000000" pitchFamily="2" charset="0"/>
              </a:endParaRPr>
            </a:p>
          </p:txBody>
        </p:sp>
        <p:sp>
          <p:nvSpPr>
            <p:cNvPr id="2193" name="Google Shape;2193;p135"/>
            <p:cNvSpPr/>
            <p:nvPr/>
          </p:nvSpPr>
          <p:spPr>
            <a:xfrm rot="-8100000">
              <a:off x="3683583" y="2513326"/>
              <a:ext cx="217647" cy="217647"/>
            </a:xfrm>
            <a:prstGeom prst="rtTriangle">
              <a:avLst/>
            </a:prstGeom>
            <a:solidFill>
              <a:srgbClr val="00F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Montserrat" panose="00000500000000000000" pitchFamily="2" charset="0"/>
              </a:endParaRPr>
            </a:p>
          </p:txBody>
        </p:sp>
      </p:grpSp>
      <p:sp>
        <p:nvSpPr>
          <p:cNvPr id="2195" name="Google Shape;2195;p135"/>
          <p:cNvSpPr txBox="1">
            <a:spLocks noGrp="1"/>
          </p:cNvSpPr>
          <p:nvPr>
            <p:ph type="title"/>
          </p:nvPr>
        </p:nvSpPr>
        <p:spPr>
          <a:xfrm>
            <a:off x="108858" y="358674"/>
            <a:ext cx="5909170" cy="670013"/>
          </a:xfrm>
        </p:spPr>
        <p:txBody>
          <a:bodyPr spcFirstLastPara="1" wrap="square" lIns="0" tIns="91425" rIns="0" bIns="91425" anchor="t" anchorCtr="0">
            <a:noAutofit/>
          </a:bodyPr>
          <a:lstStyle/>
          <a:p>
            <a:pPr lvl="0"/>
            <a:r>
              <a:rPr lang="en-PH" dirty="0"/>
              <a:t>Of shoppers planning to spend less, most cited ‘money concerns’ as the reason</a:t>
            </a:r>
            <a:endParaRPr lang="da-DK" dirty="0">
              <a:latin typeface="Montserrat" panose="00000500000000000000" pitchFamily="2" charset="0"/>
            </a:endParaRPr>
          </a:p>
        </p:txBody>
      </p:sp>
      <p:graphicFrame>
        <p:nvGraphicFramePr>
          <p:cNvPr id="22" name="Chart 21">
            <a:extLst>
              <a:ext uri="{FF2B5EF4-FFF2-40B4-BE49-F238E27FC236}">
                <a16:creationId xmlns:a16="http://schemas.microsoft.com/office/drawing/2014/main" id="{DF879634-5CC1-DD7C-E1BF-F15F478D45FE}"/>
              </a:ext>
            </a:extLst>
          </p:cNvPr>
          <p:cNvGraphicFramePr/>
          <p:nvPr>
            <p:extLst>
              <p:ext uri="{D42A27DB-BD31-4B8C-83A1-F6EECF244321}">
                <p14:modId xmlns:p14="http://schemas.microsoft.com/office/powerpoint/2010/main" val="925831821"/>
              </p:ext>
            </p:extLst>
          </p:nvPr>
        </p:nvGraphicFramePr>
        <p:xfrm>
          <a:off x="31806" y="1874976"/>
          <a:ext cx="5559331" cy="2656213"/>
        </p:xfrm>
        <a:graphic>
          <a:graphicData uri="http://schemas.openxmlformats.org/drawingml/2006/chart">
            <c:chart xmlns:c="http://schemas.openxmlformats.org/drawingml/2006/chart" xmlns:r="http://schemas.openxmlformats.org/officeDocument/2006/relationships" r:id="rId3"/>
          </a:graphicData>
        </a:graphic>
      </p:graphicFrame>
      <p:sp>
        <p:nvSpPr>
          <p:cNvPr id="24" name="TextBox 23">
            <a:extLst>
              <a:ext uri="{FF2B5EF4-FFF2-40B4-BE49-F238E27FC236}">
                <a16:creationId xmlns:a16="http://schemas.microsoft.com/office/drawing/2014/main" id="{6E4CE329-5E0B-6066-02B6-6E72B5E52C0B}"/>
              </a:ext>
            </a:extLst>
          </p:cNvPr>
          <p:cNvSpPr txBox="1"/>
          <p:nvPr/>
        </p:nvSpPr>
        <p:spPr>
          <a:xfrm>
            <a:off x="15572" y="1649436"/>
            <a:ext cx="5684569" cy="246221"/>
          </a:xfrm>
          <a:prstGeom prst="rect">
            <a:avLst/>
          </a:prstGeom>
          <a:noFill/>
        </p:spPr>
        <p:txBody>
          <a:bodyPr wrap="none" rtlCol="0">
            <a:spAutoFit/>
          </a:bodyPr>
          <a:lstStyle/>
          <a:p>
            <a:r>
              <a:rPr lang="en-GB" sz="1000" b="1" dirty="0">
                <a:latin typeface="Montserrat" panose="00000500000000000000" pitchFamily="2" charset="0"/>
              </a:rPr>
              <a:t>Why will you be spending less on groceries this Easter, compared to last Easter?</a:t>
            </a:r>
          </a:p>
        </p:txBody>
      </p:sp>
      <p:sp>
        <p:nvSpPr>
          <p:cNvPr id="25" name="Text Box 8">
            <a:extLst>
              <a:ext uri="{FF2B5EF4-FFF2-40B4-BE49-F238E27FC236}">
                <a16:creationId xmlns:a16="http://schemas.microsoft.com/office/drawing/2014/main" id="{FFCA5274-F2FB-21DB-73C0-E7080EF4D9AB}"/>
              </a:ext>
            </a:extLst>
          </p:cNvPr>
          <p:cNvSpPr txBox="1">
            <a:spLocks noChangeArrowheads="1"/>
          </p:cNvSpPr>
          <p:nvPr/>
        </p:nvSpPr>
        <p:spPr bwMode="auto">
          <a:xfrm>
            <a:off x="354650" y="4606604"/>
            <a:ext cx="5551487" cy="307746"/>
          </a:xfrm>
          <a:prstGeom prst="rect">
            <a:avLst/>
          </a:prstGeom>
          <a:noFill/>
          <a:ln>
            <a:noFill/>
          </a:ln>
          <a:effectLst>
            <a:prstShdw prst="shdw17" dist="17961" dir="2700000">
              <a:schemeClr val="accent1">
                <a:gamma/>
                <a:shade val="60000"/>
                <a:invGamma/>
              </a:schemeClr>
            </a:prst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spcFirstLastPara="1" wrap="square" lIns="0" tIns="91425" rIns="0" bIns="91425" anchor="b" anchorCtr="0">
            <a:spAutoFit/>
          </a:bodyPr>
          <a:lstStyle>
            <a:defPPr marR="0" lvl="0" algn="l" rtl="0">
              <a:lnSpc>
                <a:spcPct val="100000"/>
              </a:lnSpc>
              <a:spcBef>
                <a:spcPts val="0"/>
              </a:spcBef>
              <a:spcAft>
                <a:spcPts val="0"/>
              </a:spcAft>
            </a:defPPr>
            <a:lvl1pPr marL="0" marR="0" lvl="0" indent="0" algn="l" rtl="0">
              <a:lnSpc>
                <a:spcPct val="100000"/>
              </a:lnSpc>
              <a:spcBef>
                <a:spcPts val="0"/>
              </a:spcBef>
              <a:spcAft>
                <a:spcPts val="0"/>
              </a:spcAft>
              <a:buClr>
                <a:schemeClr val="accent5"/>
              </a:buClr>
              <a:buSzPts val="600"/>
              <a:buFont typeface="Montserrat"/>
              <a:buNone/>
              <a:tabLst/>
              <a:defRPr sz="600" b="0" i="0" u="none" strike="noStrike" cap="none">
                <a:solidFill>
                  <a:schemeClr val="accent5"/>
                </a:solidFill>
                <a:latin typeface="Avenir Next LT Pro" panose="020B0504020202020204" pitchFamily="34" charset="0"/>
                <a:ea typeface="Montserrat"/>
                <a:cs typeface="Montserrat"/>
                <a:sym typeface="Montserrat"/>
              </a:defRPr>
            </a:lvl1pPr>
            <a:lvl2pPr marL="914400" marR="0" lvl="1" indent="-304800" algn="l" rtl="0">
              <a:lnSpc>
                <a:spcPct val="100000"/>
              </a:lnSpc>
              <a:spcBef>
                <a:spcPts val="0"/>
              </a:spcBef>
              <a:spcAft>
                <a:spcPts val="0"/>
              </a:spcAft>
              <a:buClr>
                <a:schemeClr val="accent5"/>
              </a:buClr>
              <a:buSzPts val="600"/>
              <a:buFont typeface="Montserrat"/>
              <a:buNone/>
              <a:defRPr sz="600" b="0" i="0" u="none" strike="noStrike" cap="none">
                <a:solidFill>
                  <a:schemeClr val="accent5"/>
                </a:solidFill>
                <a:latin typeface="Montserrat"/>
                <a:ea typeface="Montserrat"/>
                <a:cs typeface="Montserrat"/>
                <a:sym typeface="Montserrat"/>
              </a:defRPr>
            </a:lvl2pPr>
            <a:lvl3pPr marL="1371600" marR="0" lvl="2" indent="-292100" algn="l" rtl="0">
              <a:lnSpc>
                <a:spcPct val="100000"/>
              </a:lnSpc>
              <a:spcBef>
                <a:spcPts val="0"/>
              </a:spcBef>
              <a:spcAft>
                <a:spcPts val="0"/>
              </a:spcAft>
              <a:buClr>
                <a:schemeClr val="accent5"/>
              </a:buClr>
              <a:buSzPts val="600"/>
              <a:buFont typeface="Montserrat"/>
              <a:buNone/>
              <a:defRPr sz="600" b="0" i="0" u="none" strike="noStrike" cap="none">
                <a:solidFill>
                  <a:schemeClr val="accent5"/>
                </a:solidFill>
                <a:latin typeface="Montserrat"/>
                <a:ea typeface="Montserrat"/>
                <a:cs typeface="Montserrat"/>
                <a:sym typeface="Montserrat"/>
              </a:defRPr>
            </a:lvl3pPr>
            <a:lvl4pPr marL="1828800" marR="0" lvl="3" indent="-292100" algn="l" rtl="0">
              <a:lnSpc>
                <a:spcPct val="100000"/>
              </a:lnSpc>
              <a:spcBef>
                <a:spcPts val="0"/>
              </a:spcBef>
              <a:spcAft>
                <a:spcPts val="0"/>
              </a:spcAft>
              <a:buClr>
                <a:schemeClr val="accent5"/>
              </a:buClr>
              <a:buSzPts val="600"/>
              <a:buFont typeface="Montserrat"/>
              <a:buNone/>
              <a:defRPr sz="600" b="0" i="0" u="none" strike="noStrike" cap="none">
                <a:solidFill>
                  <a:schemeClr val="accent5"/>
                </a:solidFill>
                <a:latin typeface="Montserrat"/>
                <a:ea typeface="Montserrat"/>
                <a:cs typeface="Montserrat"/>
                <a:sym typeface="Montserrat"/>
              </a:defRPr>
            </a:lvl4pPr>
            <a:lvl5pPr marL="2286000" marR="0" lvl="4" indent="-292100" algn="l" rtl="0">
              <a:lnSpc>
                <a:spcPct val="100000"/>
              </a:lnSpc>
              <a:spcBef>
                <a:spcPts val="0"/>
              </a:spcBef>
              <a:spcAft>
                <a:spcPts val="0"/>
              </a:spcAft>
              <a:buClr>
                <a:schemeClr val="accent5"/>
              </a:buClr>
              <a:buSzPts val="600"/>
              <a:buFont typeface="Montserrat"/>
              <a:buNone/>
              <a:defRPr sz="600" b="0" i="0" u="none" strike="noStrike" cap="none">
                <a:solidFill>
                  <a:schemeClr val="accent5"/>
                </a:solidFill>
                <a:latin typeface="Montserrat"/>
                <a:ea typeface="Montserrat"/>
                <a:cs typeface="Montserrat"/>
                <a:sym typeface="Montserrat"/>
              </a:defRPr>
            </a:lvl5pPr>
            <a:lvl6pPr marL="2743200" marR="0" lvl="5" indent="-292100" algn="l" rtl="0">
              <a:lnSpc>
                <a:spcPct val="100000"/>
              </a:lnSpc>
              <a:spcBef>
                <a:spcPts val="0"/>
              </a:spcBef>
              <a:spcAft>
                <a:spcPts val="0"/>
              </a:spcAft>
              <a:buClr>
                <a:schemeClr val="accent5"/>
              </a:buClr>
              <a:buSzPts val="600"/>
              <a:buFont typeface="Montserrat"/>
              <a:buNone/>
              <a:defRPr sz="600" b="0" i="0" u="none" strike="noStrike" cap="none">
                <a:solidFill>
                  <a:schemeClr val="accent5"/>
                </a:solidFill>
                <a:latin typeface="Montserrat"/>
                <a:ea typeface="Montserrat"/>
                <a:cs typeface="Montserrat"/>
                <a:sym typeface="Montserrat"/>
              </a:defRPr>
            </a:lvl6pPr>
            <a:lvl7pPr marL="3200400" marR="0" lvl="6" indent="-292100" algn="l" rtl="0">
              <a:lnSpc>
                <a:spcPct val="100000"/>
              </a:lnSpc>
              <a:spcBef>
                <a:spcPts val="0"/>
              </a:spcBef>
              <a:spcAft>
                <a:spcPts val="0"/>
              </a:spcAft>
              <a:buClr>
                <a:schemeClr val="accent5"/>
              </a:buClr>
              <a:buSzPts val="600"/>
              <a:buFont typeface="Montserrat"/>
              <a:buNone/>
              <a:defRPr sz="600" b="0" i="0" u="none" strike="noStrike" cap="none">
                <a:solidFill>
                  <a:schemeClr val="accent5"/>
                </a:solidFill>
                <a:latin typeface="Montserrat"/>
                <a:ea typeface="Montserrat"/>
                <a:cs typeface="Montserrat"/>
                <a:sym typeface="Montserrat"/>
              </a:defRPr>
            </a:lvl7pPr>
            <a:lvl8pPr marL="3657600" marR="0" lvl="7" indent="-292100" algn="l" rtl="0">
              <a:lnSpc>
                <a:spcPct val="100000"/>
              </a:lnSpc>
              <a:spcBef>
                <a:spcPts val="0"/>
              </a:spcBef>
              <a:spcAft>
                <a:spcPts val="0"/>
              </a:spcAft>
              <a:buClr>
                <a:schemeClr val="accent5"/>
              </a:buClr>
              <a:buSzPts val="600"/>
              <a:buFont typeface="Montserrat"/>
              <a:buNone/>
              <a:defRPr sz="600" b="0" i="0" u="none" strike="noStrike" cap="none">
                <a:solidFill>
                  <a:schemeClr val="accent5"/>
                </a:solidFill>
                <a:latin typeface="Montserrat"/>
                <a:ea typeface="Montserrat"/>
                <a:cs typeface="Montserrat"/>
                <a:sym typeface="Montserrat"/>
              </a:defRPr>
            </a:lvl8pPr>
            <a:lvl9pPr marL="4114800" marR="0" lvl="8" indent="-292100" algn="l" rtl="0">
              <a:lnSpc>
                <a:spcPct val="100000"/>
              </a:lnSpc>
              <a:spcBef>
                <a:spcPts val="0"/>
              </a:spcBef>
              <a:spcAft>
                <a:spcPts val="0"/>
              </a:spcAft>
              <a:buClr>
                <a:schemeClr val="accent5"/>
              </a:buClr>
              <a:buSzPts val="600"/>
              <a:buFont typeface="Montserrat"/>
              <a:buNone/>
              <a:defRPr sz="600" b="0" i="0" u="none" strike="noStrike" cap="none">
                <a:solidFill>
                  <a:schemeClr val="accent5"/>
                </a:solidFill>
                <a:latin typeface="Montserrat"/>
                <a:ea typeface="Montserrat"/>
                <a:cs typeface="Montserrat"/>
                <a:sym typeface="Montserrat"/>
              </a:defRPr>
            </a:lvl9pPr>
          </a:lstStyle>
          <a:p>
            <a:pPr>
              <a:defRPr/>
            </a:pPr>
            <a:r>
              <a:rPr lang="en-GB" altLang="ko-KR" sz="800" dirty="0">
                <a:latin typeface="Montserrat" panose="00000500000000000000" pitchFamily="2" charset="0"/>
                <a:ea typeface="굴림" pitchFamily="50" charset="-127"/>
              </a:rPr>
              <a:t>NielsenIQ Homescan State of the Nation Survey April 2022</a:t>
            </a:r>
            <a:endParaRPr lang="en-GB" sz="800" dirty="0">
              <a:latin typeface="Montserrat" panose="00000500000000000000" pitchFamily="2" charset="0"/>
              <a:ea typeface="굴림" pitchFamily="50" charset="-127"/>
            </a:endParaRPr>
          </a:p>
        </p:txBody>
      </p:sp>
      <p:cxnSp>
        <p:nvCxnSpPr>
          <p:cNvPr id="29" name="Google Shape;1705;p126">
            <a:extLst>
              <a:ext uri="{FF2B5EF4-FFF2-40B4-BE49-F238E27FC236}">
                <a16:creationId xmlns:a16="http://schemas.microsoft.com/office/drawing/2014/main" id="{EE6F2380-FDC2-CF72-81EA-AEBBC357D2F4}"/>
              </a:ext>
            </a:extLst>
          </p:cNvPr>
          <p:cNvCxnSpPr>
            <a:cxnSpLocks/>
          </p:cNvCxnSpPr>
          <p:nvPr/>
        </p:nvCxnSpPr>
        <p:spPr>
          <a:xfrm>
            <a:off x="108858" y="1820242"/>
            <a:ext cx="5312691" cy="0"/>
          </a:xfrm>
          <a:prstGeom prst="straightConnector1">
            <a:avLst/>
          </a:prstGeom>
          <a:noFill/>
          <a:ln w="9525" cap="flat" cmpd="sng">
            <a:solidFill>
              <a:srgbClr val="333333"/>
            </a:solidFill>
            <a:prstDash val="solid"/>
            <a:round/>
            <a:headEnd type="none" w="med" len="med"/>
            <a:tailEnd type="none" w="med" len="med"/>
          </a:ln>
        </p:spPr>
      </p:cxnSp>
      <p:sp>
        <p:nvSpPr>
          <p:cNvPr id="4" name="TextBox 3">
            <a:extLst>
              <a:ext uri="{FF2B5EF4-FFF2-40B4-BE49-F238E27FC236}">
                <a16:creationId xmlns:a16="http://schemas.microsoft.com/office/drawing/2014/main" id="{DE66B150-82C8-27CB-5C80-DB5D8A4D2ECF}"/>
              </a:ext>
            </a:extLst>
          </p:cNvPr>
          <p:cNvSpPr txBox="1"/>
          <p:nvPr/>
        </p:nvSpPr>
        <p:spPr>
          <a:xfrm>
            <a:off x="3656030" y="4553993"/>
            <a:ext cx="2428406" cy="461665"/>
          </a:xfrm>
          <a:prstGeom prst="rect">
            <a:avLst/>
          </a:prstGeom>
          <a:noFill/>
        </p:spPr>
        <p:txBody>
          <a:bodyPr wrap="square" rtlCol="0">
            <a:spAutoFit/>
          </a:bodyPr>
          <a:lstStyle/>
          <a:p>
            <a:pPr algn="r"/>
            <a:r>
              <a:rPr lang="en-GB" sz="800" dirty="0">
                <a:latin typeface="Montserrat" panose="00000500000000000000" pitchFamily="2" charset="0"/>
              </a:rPr>
              <a:t>*based on the </a:t>
            </a:r>
            <a:r>
              <a:rPr lang="en-GB" sz="800" b="1" dirty="0">
                <a:latin typeface="Montserrat" panose="00000500000000000000" pitchFamily="2" charset="0"/>
              </a:rPr>
              <a:t>17% of HH </a:t>
            </a:r>
            <a:r>
              <a:rPr lang="en-GB" sz="800" dirty="0">
                <a:latin typeface="Montserrat" panose="00000500000000000000" pitchFamily="2" charset="0"/>
              </a:rPr>
              <a:t>and </a:t>
            </a:r>
            <a:r>
              <a:rPr lang="en-GB" sz="800" b="1" dirty="0">
                <a:latin typeface="Montserrat" panose="00000500000000000000" pitchFamily="2" charset="0"/>
              </a:rPr>
              <a:t>19% of HH with Children</a:t>
            </a:r>
            <a:r>
              <a:rPr lang="en-GB" sz="800" dirty="0">
                <a:latin typeface="Montserrat" panose="00000500000000000000" pitchFamily="2" charset="0"/>
              </a:rPr>
              <a:t> who planned to spend less on groceries this Easter</a:t>
            </a:r>
          </a:p>
        </p:txBody>
      </p:sp>
    </p:spTree>
    <p:extLst>
      <p:ext uri="{BB962C8B-B14F-4D97-AF65-F5344CB8AC3E}">
        <p14:creationId xmlns:p14="http://schemas.microsoft.com/office/powerpoint/2010/main" val="3711658557"/>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Shape 2187"/>
        <p:cNvGrpSpPr/>
        <p:nvPr/>
      </p:nvGrpSpPr>
      <p:grpSpPr>
        <a:xfrm>
          <a:off x="0" y="0"/>
          <a:ext cx="0" cy="0"/>
          <a:chOff x="0" y="0"/>
          <a:chExt cx="0" cy="0"/>
        </a:xfrm>
      </p:grpSpPr>
      <p:sp>
        <p:nvSpPr>
          <p:cNvPr id="2189" name="Google Shape;2189;p135"/>
          <p:cNvSpPr txBox="1"/>
          <p:nvPr/>
        </p:nvSpPr>
        <p:spPr>
          <a:xfrm>
            <a:off x="6475752" y="1664742"/>
            <a:ext cx="2428406" cy="2549845"/>
          </a:xfrm>
          <a:prstGeom prst="rect">
            <a:avLst/>
          </a:prstGeom>
          <a:noFill/>
          <a:ln>
            <a:noFill/>
          </a:ln>
        </p:spPr>
        <p:txBody>
          <a:bodyPr spcFirstLastPara="1" wrap="square" lIns="0" tIns="45700" rIns="0" bIns="45700" anchor="t" anchorCtr="0">
            <a:noAutofit/>
          </a:bodyPr>
          <a:lstStyle/>
          <a:p>
            <a:r>
              <a:rPr lang="en-GB" b="1" dirty="0">
                <a:solidFill>
                  <a:schemeClr val="accent1"/>
                </a:solidFill>
                <a:latin typeface="Montserrat" panose="00000500000000000000" pitchFamily="2" charset="0"/>
              </a:rPr>
              <a:t>Rising prices </a:t>
            </a:r>
            <a:r>
              <a:rPr lang="en-GB" b="1" dirty="0">
                <a:solidFill>
                  <a:schemeClr val="bg1"/>
                </a:solidFill>
                <a:latin typeface="Montserrat" panose="00000500000000000000" pitchFamily="2" charset="0"/>
              </a:rPr>
              <a:t>have not gone unnoticed by shoppers and is the over riding </a:t>
            </a:r>
            <a:r>
              <a:rPr lang="en-GB" b="1" dirty="0">
                <a:solidFill>
                  <a:schemeClr val="accent1"/>
                </a:solidFill>
                <a:latin typeface="Montserrat" panose="00000500000000000000" pitchFamily="2" charset="0"/>
              </a:rPr>
              <a:t>reason</a:t>
            </a:r>
            <a:r>
              <a:rPr lang="en-GB" b="1" dirty="0">
                <a:solidFill>
                  <a:schemeClr val="bg1"/>
                </a:solidFill>
                <a:latin typeface="Montserrat" panose="00000500000000000000" pitchFamily="2" charset="0"/>
              </a:rPr>
              <a:t> for spending more.</a:t>
            </a:r>
          </a:p>
          <a:p>
            <a:endParaRPr lang="en-GB" b="1" dirty="0">
              <a:solidFill>
                <a:schemeClr val="bg1"/>
              </a:solidFill>
              <a:latin typeface="Montserrat" panose="00000500000000000000" pitchFamily="2" charset="0"/>
            </a:endParaRPr>
          </a:p>
          <a:p>
            <a:r>
              <a:rPr lang="en-GB" b="1" dirty="0">
                <a:solidFill>
                  <a:schemeClr val="accent1"/>
                </a:solidFill>
                <a:latin typeface="Montserrat" panose="00000500000000000000" pitchFamily="2" charset="0"/>
              </a:rPr>
              <a:t>Very few </a:t>
            </a:r>
            <a:r>
              <a:rPr lang="en-GB" b="1" dirty="0">
                <a:solidFill>
                  <a:schemeClr val="bg1"/>
                </a:solidFill>
                <a:latin typeface="Montserrat" panose="00000500000000000000" pitchFamily="2" charset="0"/>
              </a:rPr>
              <a:t>shoppers overall  planned to </a:t>
            </a:r>
            <a:r>
              <a:rPr lang="en-GB" b="1" dirty="0">
                <a:solidFill>
                  <a:schemeClr val="accent1"/>
                </a:solidFill>
                <a:latin typeface="Montserrat" panose="00000500000000000000" pitchFamily="2" charset="0"/>
              </a:rPr>
              <a:t>entertain</a:t>
            </a:r>
            <a:r>
              <a:rPr lang="en-GB" b="1" dirty="0">
                <a:solidFill>
                  <a:schemeClr val="bg1"/>
                </a:solidFill>
                <a:latin typeface="Montserrat" panose="00000500000000000000" pitchFamily="2" charset="0"/>
              </a:rPr>
              <a:t> </a:t>
            </a:r>
            <a:r>
              <a:rPr lang="en-GB" b="1" dirty="0">
                <a:solidFill>
                  <a:schemeClr val="accent1"/>
                </a:solidFill>
                <a:latin typeface="Montserrat" panose="00000500000000000000" pitchFamily="2" charset="0"/>
              </a:rPr>
              <a:t>more</a:t>
            </a:r>
            <a:r>
              <a:rPr lang="en-GB" b="1" dirty="0">
                <a:solidFill>
                  <a:schemeClr val="bg1"/>
                </a:solidFill>
                <a:latin typeface="Montserrat" panose="00000500000000000000" pitchFamily="2" charset="0"/>
              </a:rPr>
              <a:t> this Easter.</a:t>
            </a:r>
          </a:p>
          <a:p>
            <a:r>
              <a:rPr lang="en-GB" b="1" dirty="0">
                <a:solidFill>
                  <a:schemeClr val="bg1"/>
                </a:solidFill>
                <a:latin typeface="Montserrat" panose="00000500000000000000" pitchFamily="2" charset="0"/>
              </a:rPr>
              <a:t> </a:t>
            </a:r>
          </a:p>
          <a:p>
            <a:endParaRPr lang="en-GB" b="1" dirty="0">
              <a:solidFill>
                <a:schemeClr val="bg1"/>
              </a:solidFill>
              <a:latin typeface="Montserrat" panose="00000500000000000000" pitchFamily="2" charset="0"/>
            </a:endParaRPr>
          </a:p>
          <a:p>
            <a:endParaRPr lang="en-GB" sz="1600" b="1" dirty="0">
              <a:solidFill>
                <a:schemeClr val="bg1"/>
              </a:solidFill>
              <a:latin typeface="Montserrat" panose="00000500000000000000" pitchFamily="2" charset="0"/>
            </a:endParaRPr>
          </a:p>
          <a:p>
            <a:endParaRPr lang="en-GB" sz="1600" b="1" i="0" dirty="0">
              <a:solidFill>
                <a:schemeClr val="bg1"/>
              </a:solidFill>
              <a:effectLst/>
              <a:latin typeface="Montserrat" panose="00000500000000000000" pitchFamily="2" charset="0"/>
            </a:endParaRPr>
          </a:p>
        </p:txBody>
      </p:sp>
      <p:grpSp>
        <p:nvGrpSpPr>
          <p:cNvPr id="2190" name="Google Shape;2190;p135"/>
          <p:cNvGrpSpPr/>
          <p:nvPr/>
        </p:nvGrpSpPr>
        <p:grpSpPr>
          <a:xfrm rot="5400000">
            <a:off x="6094527" y="1112027"/>
            <a:ext cx="674029" cy="307800"/>
            <a:chOff x="3272277" y="2468249"/>
            <a:chExt cx="674029" cy="307800"/>
          </a:xfrm>
        </p:grpSpPr>
        <p:sp>
          <p:nvSpPr>
            <p:cNvPr id="2191" name="Google Shape;2191;p135"/>
            <p:cNvSpPr/>
            <p:nvPr/>
          </p:nvSpPr>
          <p:spPr>
            <a:xfrm rot="-8100000">
              <a:off x="3317354" y="2513326"/>
              <a:ext cx="217647" cy="217647"/>
            </a:xfrm>
            <a:prstGeom prst="rtTriangle">
              <a:avLst/>
            </a:prstGeom>
            <a:solidFill>
              <a:srgbClr val="00F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Montserrat" panose="00000500000000000000" pitchFamily="2" charset="0"/>
              </a:endParaRPr>
            </a:p>
          </p:txBody>
        </p:sp>
        <p:sp>
          <p:nvSpPr>
            <p:cNvPr id="2192" name="Google Shape;2192;p135"/>
            <p:cNvSpPr/>
            <p:nvPr/>
          </p:nvSpPr>
          <p:spPr>
            <a:xfrm rot="-8100000">
              <a:off x="3500468" y="2513326"/>
              <a:ext cx="217647" cy="217647"/>
            </a:xfrm>
            <a:prstGeom prst="rtTriangle">
              <a:avLst/>
            </a:prstGeom>
            <a:solidFill>
              <a:srgbClr val="00F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Montserrat" panose="00000500000000000000" pitchFamily="2" charset="0"/>
              </a:endParaRPr>
            </a:p>
          </p:txBody>
        </p:sp>
        <p:sp>
          <p:nvSpPr>
            <p:cNvPr id="2193" name="Google Shape;2193;p135"/>
            <p:cNvSpPr/>
            <p:nvPr/>
          </p:nvSpPr>
          <p:spPr>
            <a:xfrm rot="-8100000">
              <a:off x="3683583" y="2513326"/>
              <a:ext cx="217647" cy="217647"/>
            </a:xfrm>
            <a:prstGeom prst="rtTriangle">
              <a:avLst/>
            </a:prstGeom>
            <a:solidFill>
              <a:srgbClr val="00F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Montserrat" panose="00000500000000000000" pitchFamily="2" charset="0"/>
              </a:endParaRPr>
            </a:p>
          </p:txBody>
        </p:sp>
      </p:grpSp>
      <p:sp>
        <p:nvSpPr>
          <p:cNvPr id="2195" name="Google Shape;2195;p135"/>
          <p:cNvSpPr txBox="1">
            <a:spLocks noGrp="1"/>
          </p:cNvSpPr>
          <p:nvPr>
            <p:ph type="title"/>
          </p:nvPr>
        </p:nvSpPr>
        <p:spPr>
          <a:xfrm>
            <a:off x="289375" y="350457"/>
            <a:ext cx="6142166" cy="670013"/>
          </a:xfrm>
        </p:spPr>
        <p:txBody>
          <a:bodyPr spcFirstLastPara="1" wrap="square" lIns="0" tIns="91425" rIns="0" bIns="91425" anchor="t" anchorCtr="0">
            <a:noAutofit/>
          </a:bodyPr>
          <a:lstStyle/>
          <a:p>
            <a:pPr lvl="0"/>
            <a:r>
              <a:rPr lang="en-PH" sz="1800" dirty="0"/>
              <a:t>Just 6% of Brits, planned to spend more this Easter, with this mainly due to ‘rising prices’</a:t>
            </a:r>
            <a:endParaRPr lang="da-DK" sz="1800" dirty="0">
              <a:latin typeface="Montserrat" panose="00000500000000000000" pitchFamily="2" charset="0"/>
            </a:endParaRPr>
          </a:p>
        </p:txBody>
      </p:sp>
      <p:graphicFrame>
        <p:nvGraphicFramePr>
          <p:cNvPr id="22" name="Chart 21">
            <a:extLst>
              <a:ext uri="{FF2B5EF4-FFF2-40B4-BE49-F238E27FC236}">
                <a16:creationId xmlns:a16="http://schemas.microsoft.com/office/drawing/2014/main" id="{DF879634-5CC1-DD7C-E1BF-F15F478D45FE}"/>
              </a:ext>
            </a:extLst>
          </p:cNvPr>
          <p:cNvGraphicFramePr/>
          <p:nvPr>
            <p:extLst>
              <p:ext uri="{D42A27DB-BD31-4B8C-83A1-F6EECF244321}">
                <p14:modId xmlns:p14="http://schemas.microsoft.com/office/powerpoint/2010/main" val="2270232390"/>
              </p:ext>
            </p:extLst>
          </p:nvPr>
        </p:nvGraphicFramePr>
        <p:xfrm>
          <a:off x="31806" y="1874976"/>
          <a:ext cx="5559331" cy="2656213"/>
        </p:xfrm>
        <a:graphic>
          <a:graphicData uri="http://schemas.openxmlformats.org/drawingml/2006/chart">
            <c:chart xmlns:c="http://schemas.openxmlformats.org/drawingml/2006/chart" xmlns:r="http://schemas.openxmlformats.org/officeDocument/2006/relationships" r:id="rId3"/>
          </a:graphicData>
        </a:graphic>
      </p:graphicFrame>
      <p:sp>
        <p:nvSpPr>
          <p:cNvPr id="24" name="TextBox 23">
            <a:extLst>
              <a:ext uri="{FF2B5EF4-FFF2-40B4-BE49-F238E27FC236}">
                <a16:creationId xmlns:a16="http://schemas.microsoft.com/office/drawing/2014/main" id="{6E4CE329-5E0B-6066-02B6-6E72B5E52C0B}"/>
              </a:ext>
            </a:extLst>
          </p:cNvPr>
          <p:cNvSpPr txBox="1"/>
          <p:nvPr/>
        </p:nvSpPr>
        <p:spPr>
          <a:xfrm>
            <a:off x="15572" y="1649436"/>
            <a:ext cx="5750292" cy="246221"/>
          </a:xfrm>
          <a:prstGeom prst="rect">
            <a:avLst/>
          </a:prstGeom>
          <a:noFill/>
        </p:spPr>
        <p:txBody>
          <a:bodyPr wrap="none" rtlCol="0">
            <a:spAutoFit/>
          </a:bodyPr>
          <a:lstStyle/>
          <a:p>
            <a:r>
              <a:rPr lang="en-GB" sz="1000" b="1" dirty="0">
                <a:latin typeface="Montserrat" panose="00000500000000000000" pitchFamily="2" charset="0"/>
              </a:rPr>
              <a:t>Why will you be spending more on groceries this Easter, compared to last Easter?</a:t>
            </a:r>
          </a:p>
        </p:txBody>
      </p:sp>
      <p:sp>
        <p:nvSpPr>
          <p:cNvPr id="25" name="Text Box 8">
            <a:extLst>
              <a:ext uri="{FF2B5EF4-FFF2-40B4-BE49-F238E27FC236}">
                <a16:creationId xmlns:a16="http://schemas.microsoft.com/office/drawing/2014/main" id="{FFCA5274-F2FB-21DB-73C0-E7080EF4D9AB}"/>
              </a:ext>
            </a:extLst>
          </p:cNvPr>
          <p:cNvSpPr txBox="1">
            <a:spLocks noChangeArrowheads="1"/>
          </p:cNvSpPr>
          <p:nvPr/>
        </p:nvSpPr>
        <p:spPr bwMode="auto">
          <a:xfrm>
            <a:off x="354650" y="4606604"/>
            <a:ext cx="5551487" cy="307746"/>
          </a:xfrm>
          <a:prstGeom prst="rect">
            <a:avLst/>
          </a:prstGeom>
          <a:noFill/>
          <a:ln>
            <a:noFill/>
          </a:ln>
          <a:effectLst>
            <a:prstShdw prst="shdw17" dist="17961" dir="2700000">
              <a:schemeClr val="accent1">
                <a:gamma/>
                <a:shade val="60000"/>
                <a:invGamma/>
              </a:schemeClr>
            </a:prst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spcFirstLastPara="1" wrap="square" lIns="0" tIns="91425" rIns="0" bIns="91425" anchor="b" anchorCtr="0">
            <a:spAutoFit/>
          </a:bodyPr>
          <a:lstStyle>
            <a:defPPr marR="0" lvl="0" algn="l" rtl="0">
              <a:lnSpc>
                <a:spcPct val="100000"/>
              </a:lnSpc>
              <a:spcBef>
                <a:spcPts val="0"/>
              </a:spcBef>
              <a:spcAft>
                <a:spcPts val="0"/>
              </a:spcAft>
            </a:defPPr>
            <a:lvl1pPr marL="0" marR="0" lvl="0" indent="0" algn="l" rtl="0">
              <a:lnSpc>
                <a:spcPct val="100000"/>
              </a:lnSpc>
              <a:spcBef>
                <a:spcPts val="0"/>
              </a:spcBef>
              <a:spcAft>
                <a:spcPts val="0"/>
              </a:spcAft>
              <a:buClr>
                <a:schemeClr val="accent5"/>
              </a:buClr>
              <a:buSzPts val="600"/>
              <a:buFont typeface="Montserrat"/>
              <a:buNone/>
              <a:tabLst/>
              <a:defRPr sz="600" b="0" i="0" u="none" strike="noStrike" cap="none">
                <a:solidFill>
                  <a:schemeClr val="accent5"/>
                </a:solidFill>
                <a:latin typeface="Avenir Next LT Pro" panose="020B0504020202020204" pitchFamily="34" charset="0"/>
                <a:ea typeface="Montserrat"/>
                <a:cs typeface="Montserrat"/>
                <a:sym typeface="Montserrat"/>
              </a:defRPr>
            </a:lvl1pPr>
            <a:lvl2pPr marL="914400" marR="0" lvl="1" indent="-304800" algn="l" rtl="0">
              <a:lnSpc>
                <a:spcPct val="100000"/>
              </a:lnSpc>
              <a:spcBef>
                <a:spcPts val="0"/>
              </a:spcBef>
              <a:spcAft>
                <a:spcPts val="0"/>
              </a:spcAft>
              <a:buClr>
                <a:schemeClr val="accent5"/>
              </a:buClr>
              <a:buSzPts val="600"/>
              <a:buFont typeface="Montserrat"/>
              <a:buNone/>
              <a:defRPr sz="600" b="0" i="0" u="none" strike="noStrike" cap="none">
                <a:solidFill>
                  <a:schemeClr val="accent5"/>
                </a:solidFill>
                <a:latin typeface="Montserrat"/>
                <a:ea typeface="Montserrat"/>
                <a:cs typeface="Montserrat"/>
                <a:sym typeface="Montserrat"/>
              </a:defRPr>
            </a:lvl2pPr>
            <a:lvl3pPr marL="1371600" marR="0" lvl="2" indent="-292100" algn="l" rtl="0">
              <a:lnSpc>
                <a:spcPct val="100000"/>
              </a:lnSpc>
              <a:spcBef>
                <a:spcPts val="0"/>
              </a:spcBef>
              <a:spcAft>
                <a:spcPts val="0"/>
              </a:spcAft>
              <a:buClr>
                <a:schemeClr val="accent5"/>
              </a:buClr>
              <a:buSzPts val="600"/>
              <a:buFont typeface="Montserrat"/>
              <a:buNone/>
              <a:defRPr sz="600" b="0" i="0" u="none" strike="noStrike" cap="none">
                <a:solidFill>
                  <a:schemeClr val="accent5"/>
                </a:solidFill>
                <a:latin typeface="Montserrat"/>
                <a:ea typeface="Montserrat"/>
                <a:cs typeface="Montserrat"/>
                <a:sym typeface="Montserrat"/>
              </a:defRPr>
            </a:lvl3pPr>
            <a:lvl4pPr marL="1828800" marR="0" lvl="3" indent="-292100" algn="l" rtl="0">
              <a:lnSpc>
                <a:spcPct val="100000"/>
              </a:lnSpc>
              <a:spcBef>
                <a:spcPts val="0"/>
              </a:spcBef>
              <a:spcAft>
                <a:spcPts val="0"/>
              </a:spcAft>
              <a:buClr>
                <a:schemeClr val="accent5"/>
              </a:buClr>
              <a:buSzPts val="600"/>
              <a:buFont typeface="Montserrat"/>
              <a:buNone/>
              <a:defRPr sz="600" b="0" i="0" u="none" strike="noStrike" cap="none">
                <a:solidFill>
                  <a:schemeClr val="accent5"/>
                </a:solidFill>
                <a:latin typeface="Montserrat"/>
                <a:ea typeface="Montserrat"/>
                <a:cs typeface="Montserrat"/>
                <a:sym typeface="Montserrat"/>
              </a:defRPr>
            </a:lvl4pPr>
            <a:lvl5pPr marL="2286000" marR="0" lvl="4" indent="-292100" algn="l" rtl="0">
              <a:lnSpc>
                <a:spcPct val="100000"/>
              </a:lnSpc>
              <a:spcBef>
                <a:spcPts val="0"/>
              </a:spcBef>
              <a:spcAft>
                <a:spcPts val="0"/>
              </a:spcAft>
              <a:buClr>
                <a:schemeClr val="accent5"/>
              </a:buClr>
              <a:buSzPts val="600"/>
              <a:buFont typeface="Montserrat"/>
              <a:buNone/>
              <a:defRPr sz="600" b="0" i="0" u="none" strike="noStrike" cap="none">
                <a:solidFill>
                  <a:schemeClr val="accent5"/>
                </a:solidFill>
                <a:latin typeface="Montserrat"/>
                <a:ea typeface="Montserrat"/>
                <a:cs typeface="Montserrat"/>
                <a:sym typeface="Montserrat"/>
              </a:defRPr>
            </a:lvl5pPr>
            <a:lvl6pPr marL="2743200" marR="0" lvl="5" indent="-292100" algn="l" rtl="0">
              <a:lnSpc>
                <a:spcPct val="100000"/>
              </a:lnSpc>
              <a:spcBef>
                <a:spcPts val="0"/>
              </a:spcBef>
              <a:spcAft>
                <a:spcPts val="0"/>
              </a:spcAft>
              <a:buClr>
                <a:schemeClr val="accent5"/>
              </a:buClr>
              <a:buSzPts val="600"/>
              <a:buFont typeface="Montserrat"/>
              <a:buNone/>
              <a:defRPr sz="600" b="0" i="0" u="none" strike="noStrike" cap="none">
                <a:solidFill>
                  <a:schemeClr val="accent5"/>
                </a:solidFill>
                <a:latin typeface="Montserrat"/>
                <a:ea typeface="Montserrat"/>
                <a:cs typeface="Montserrat"/>
                <a:sym typeface="Montserrat"/>
              </a:defRPr>
            </a:lvl6pPr>
            <a:lvl7pPr marL="3200400" marR="0" lvl="6" indent="-292100" algn="l" rtl="0">
              <a:lnSpc>
                <a:spcPct val="100000"/>
              </a:lnSpc>
              <a:spcBef>
                <a:spcPts val="0"/>
              </a:spcBef>
              <a:spcAft>
                <a:spcPts val="0"/>
              </a:spcAft>
              <a:buClr>
                <a:schemeClr val="accent5"/>
              </a:buClr>
              <a:buSzPts val="600"/>
              <a:buFont typeface="Montserrat"/>
              <a:buNone/>
              <a:defRPr sz="600" b="0" i="0" u="none" strike="noStrike" cap="none">
                <a:solidFill>
                  <a:schemeClr val="accent5"/>
                </a:solidFill>
                <a:latin typeface="Montserrat"/>
                <a:ea typeface="Montserrat"/>
                <a:cs typeface="Montserrat"/>
                <a:sym typeface="Montserrat"/>
              </a:defRPr>
            </a:lvl7pPr>
            <a:lvl8pPr marL="3657600" marR="0" lvl="7" indent="-292100" algn="l" rtl="0">
              <a:lnSpc>
                <a:spcPct val="100000"/>
              </a:lnSpc>
              <a:spcBef>
                <a:spcPts val="0"/>
              </a:spcBef>
              <a:spcAft>
                <a:spcPts val="0"/>
              </a:spcAft>
              <a:buClr>
                <a:schemeClr val="accent5"/>
              </a:buClr>
              <a:buSzPts val="600"/>
              <a:buFont typeface="Montserrat"/>
              <a:buNone/>
              <a:defRPr sz="600" b="0" i="0" u="none" strike="noStrike" cap="none">
                <a:solidFill>
                  <a:schemeClr val="accent5"/>
                </a:solidFill>
                <a:latin typeface="Montserrat"/>
                <a:ea typeface="Montserrat"/>
                <a:cs typeface="Montserrat"/>
                <a:sym typeface="Montserrat"/>
              </a:defRPr>
            </a:lvl8pPr>
            <a:lvl9pPr marL="4114800" marR="0" lvl="8" indent="-292100" algn="l" rtl="0">
              <a:lnSpc>
                <a:spcPct val="100000"/>
              </a:lnSpc>
              <a:spcBef>
                <a:spcPts val="0"/>
              </a:spcBef>
              <a:spcAft>
                <a:spcPts val="0"/>
              </a:spcAft>
              <a:buClr>
                <a:schemeClr val="accent5"/>
              </a:buClr>
              <a:buSzPts val="600"/>
              <a:buFont typeface="Montserrat"/>
              <a:buNone/>
              <a:defRPr sz="600" b="0" i="0" u="none" strike="noStrike" cap="none">
                <a:solidFill>
                  <a:schemeClr val="accent5"/>
                </a:solidFill>
                <a:latin typeface="Montserrat"/>
                <a:ea typeface="Montserrat"/>
                <a:cs typeface="Montserrat"/>
                <a:sym typeface="Montserrat"/>
              </a:defRPr>
            </a:lvl9pPr>
          </a:lstStyle>
          <a:p>
            <a:pPr>
              <a:defRPr/>
            </a:pPr>
            <a:r>
              <a:rPr lang="en-GB" altLang="ko-KR" sz="800" dirty="0">
                <a:latin typeface="Montserrat" panose="00000500000000000000" pitchFamily="2" charset="0"/>
                <a:ea typeface="굴림" pitchFamily="50" charset="-127"/>
              </a:rPr>
              <a:t>NielsenIQ Homescan State of the Nation Survey April 2022</a:t>
            </a:r>
            <a:endParaRPr lang="en-GB" sz="800" dirty="0">
              <a:latin typeface="Montserrat" panose="00000500000000000000" pitchFamily="2" charset="0"/>
              <a:ea typeface="굴림" pitchFamily="50" charset="-127"/>
            </a:endParaRPr>
          </a:p>
        </p:txBody>
      </p:sp>
      <p:sp>
        <p:nvSpPr>
          <p:cNvPr id="4" name="TextBox 3">
            <a:extLst>
              <a:ext uri="{FF2B5EF4-FFF2-40B4-BE49-F238E27FC236}">
                <a16:creationId xmlns:a16="http://schemas.microsoft.com/office/drawing/2014/main" id="{DE66B150-82C8-27CB-5C80-DB5D8A4D2ECF}"/>
              </a:ext>
            </a:extLst>
          </p:cNvPr>
          <p:cNvSpPr txBox="1"/>
          <p:nvPr/>
        </p:nvSpPr>
        <p:spPr>
          <a:xfrm>
            <a:off x="3656030" y="4553993"/>
            <a:ext cx="2428406" cy="461665"/>
          </a:xfrm>
          <a:prstGeom prst="rect">
            <a:avLst/>
          </a:prstGeom>
          <a:noFill/>
        </p:spPr>
        <p:txBody>
          <a:bodyPr wrap="square" rtlCol="0">
            <a:spAutoFit/>
          </a:bodyPr>
          <a:lstStyle/>
          <a:p>
            <a:pPr algn="r"/>
            <a:r>
              <a:rPr lang="en-GB" sz="800" dirty="0">
                <a:latin typeface="Montserrat" panose="00000500000000000000" pitchFamily="2" charset="0"/>
              </a:rPr>
              <a:t>*based on the </a:t>
            </a:r>
            <a:r>
              <a:rPr lang="en-GB" sz="800" b="1" dirty="0">
                <a:latin typeface="Montserrat" panose="00000500000000000000" pitchFamily="2" charset="0"/>
              </a:rPr>
              <a:t>6% of HH/HH with Children</a:t>
            </a:r>
            <a:r>
              <a:rPr lang="en-GB" sz="800" dirty="0">
                <a:latin typeface="Montserrat" panose="00000500000000000000" pitchFamily="2" charset="0"/>
              </a:rPr>
              <a:t> who planned to spend more on groceries this Easter</a:t>
            </a:r>
          </a:p>
        </p:txBody>
      </p:sp>
    </p:spTree>
    <p:extLst>
      <p:ext uri="{BB962C8B-B14F-4D97-AF65-F5344CB8AC3E}">
        <p14:creationId xmlns:p14="http://schemas.microsoft.com/office/powerpoint/2010/main" val="577019854"/>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Shape 1702"/>
        <p:cNvGrpSpPr/>
        <p:nvPr/>
      </p:nvGrpSpPr>
      <p:grpSpPr>
        <a:xfrm>
          <a:off x="0" y="0"/>
          <a:ext cx="0" cy="0"/>
          <a:chOff x="0" y="0"/>
          <a:chExt cx="0" cy="0"/>
        </a:xfrm>
      </p:grpSpPr>
      <p:sp>
        <p:nvSpPr>
          <p:cNvPr id="1712" name="Google Shape;1712;p126"/>
          <p:cNvSpPr txBox="1"/>
          <p:nvPr/>
        </p:nvSpPr>
        <p:spPr>
          <a:xfrm>
            <a:off x="1061550" y="2205414"/>
            <a:ext cx="2670920" cy="981900"/>
          </a:xfrm>
          <a:prstGeom prst="rect">
            <a:avLst/>
          </a:prstGeom>
          <a:noFill/>
          <a:ln>
            <a:noFill/>
          </a:ln>
        </p:spPr>
        <p:txBody>
          <a:bodyPr spcFirstLastPara="1" wrap="square" lIns="0" tIns="0" rIns="0" bIns="0" anchor="t" anchorCtr="0">
            <a:noAutofit/>
          </a:bodyPr>
          <a:lstStyle/>
          <a:p>
            <a:pPr marL="0" lvl="0" indent="0" algn="l" rtl="0">
              <a:spcBef>
                <a:spcPts val="0"/>
              </a:spcBef>
              <a:spcAft>
                <a:spcPts val="1200"/>
              </a:spcAft>
              <a:buClr>
                <a:schemeClr val="dk1"/>
              </a:buClr>
              <a:buSzPts val="1100"/>
              <a:buFont typeface="Arial"/>
              <a:buNone/>
            </a:pPr>
            <a:r>
              <a:rPr lang="en" sz="1200" dirty="0">
                <a:solidFill>
                  <a:schemeClr val="dk1"/>
                </a:solidFill>
                <a:latin typeface="Montserrat" panose="00000500000000000000" pitchFamily="2" charset="0"/>
                <a:ea typeface="Montserrat"/>
                <a:cs typeface="Montserrat"/>
                <a:sym typeface="Montserrat"/>
              </a:rPr>
              <a:t>In</a:t>
            </a:r>
            <a:r>
              <a:rPr lang="en" sz="1200" b="1" dirty="0">
                <a:solidFill>
                  <a:schemeClr val="dk1"/>
                </a:solidFill>
                <a:latin typeface="Montserrat" panose="00000500000000000000" pitchFamily="2" charset="0"/>
                <a:ea typeface="Montserrat"/>
                <a:cs typeface="Montserrat"/>
                <a:sym typeface="Montserrat"/>
              </a:rPr>
              <a:t> 2021</a:t>
            </a:r>
            <a:r>
              <a:rPr lang="en" sz="1200" dirty="0">
                <a:solidFill>
                  <a:schemeClr val="dk1"/>
                </a:solidFill>
                <a:latin typeface="Montserrat" panose="00000500000000000000" pitchFamily="2" charset="0"/>
                <a:ea typeface="Montserrat"/>
                <a:cs typeface="Montserrat"/>
                <a:sym typeface="Montserrat"/>
              </a:rPr>
              <a:t>,</a:t>
            </a:r>
            <a:r>
              <a:rPr lang="en" sz="1200" b="1" dirty="0">
                <a:solidFill>
                  <a:schemeClr val="dk1"/>
                </a:solidFill>
                <a:latin typeface="Montserrat" panose="00000500000000000000" pitchFamily="2" charset="0"/>
                <a:ea typeface="Montserrat"/>
                <a:cs typeface="Montserrat"/>
                <a:sym typeface="Montserrat"/>
              </a:rPr>
              <a:t> 54% </a:t>
            </a:r>
            <a:r>
              <a:rPr lang="en" sz="1200" dirty="0">
                <a:solidFill>
                  <a:schemeClr val="dk1"/>
                </a:solidFill>
                <a:latin typeface="Montserrat" panose="00000500000000000000" pitchFamily="2" charset="0"/>
                <a:ea typeface="Montserrat"/>
                <a:cs typeface="Montserrat"/>
                <a:sym typeface="Montserrat"/>
              </a:rPr>
              <a:t>of households with children (37% of all shoppers) claimed to have bought</a:t>
            </a:r>
            <a:r>
              <a:rPr lang="en" sz="1200" b="1" dirty="0">
                <a:solidFill>
                  <a:schemeClr val="dk1"/>
                </a:solidFill>
                <a:latin typeface="Montserrat" panose="00000500000000000000" pitchFamily="2" charset="0"/>
                <a:ea typeface="Montserrat"/>
                <a:cs typeface="Montserrat"/>
                <a:sym typeface="Montserrat"/>
              </a:rPr>
              <a:t> extra or special items </a:t>
            </a:r>
            <a:r>
              <a:rPr lang="en" sz="1200" dirty="0">
                <a:solidFill>
                  <a:schemeClr val="dk1"/>
                </a:solidFill>
                <a:latin typeface="Montserrat" panose="00000500000000000000" pitchFamily="2" charset="0"/>
                <a:ea typeface="Montserrat"/>
                <a:cs typeface="Montserrat"/>
                <a:sym typeface="Montserrat"/>
              </a:rPr>
              <a:t>to celebrate Easter</a:t>
            </a:r>
            <a:r>
              <a:rPr lang="en-GB" altLang="en-US" sz="1200" dirty="0">
                <a:solidFill>
                  <a:srgbClr val="80076B"/>
                </a:solidFill>
                <a:latin typeface="Montserrat" panose="00000500000000000000" pitchFamily="2" charset="0"/>
              </a:rPr>
              <a:t> </a:t>
            </a:r>
          </a:p>
          <a:p>
            <a:pPr marL="0" lvl="0" indent="0" algn="l" rtl="0">
              <a:spcBef>
                <a:spcPts val="0"/>
              </a:spcBef>
              <a:spcAft>
                <a:spcPts val="1200"/>
              </a:spcAft>
              <a:buClr>
                <a:schemeClr val="dk1"/>
              </a:buClr>
              <a:buSzPts val="1100"/>
              <a:buFont typeface="Arial"/>
              <a:buNone/>
            </a:pPr>
            <a:endParaRPr lang="en" sz="1200" dirty="0">
              <a:solidFill>
                <a:schemeClr val="dk1"/>
              </a:solidFill>
              <a:latin typeface="Montserrat" panose="00000500000000000000" pitchFamily="2" charset="0"/>
              <a:ea typeface="Montserrat"/>
              <a:cs typeface="Montserrat"/>
              <a:sym typeface="Montserrat"/>
            </a:endParaRPr>
          </a:p>
          <a:p>
            <a:pPr marL="0" lvl="0" indent="0" algn="l" rtl="0">
              <a:spcBef>
                <a:spcPts val="0"/>
              </a:spcBef>
              <a:spcAft>
                <a:spcPts val="1200"/>
              </a:spcAft>
              <a:buClr>
                <a:schemeClr val="dk1"/>
              </a:buClr>
              <a:buSzPts val="1100"/>
              <a:buFont typeface="Arial"/>
              <a:buNone/>
            </a:pPr>
            <a:endParaRPr sz="1200" b="1" dirty="0">
              <a:solidFill>
                <a:srgbClr val="1A1A1A"/>
              </a:solidFill>
              <a:latin typeface="Montserrat" panose="00000500000000000000" pitchFamily="2" charset="0"/>
              <a:ea typeface="Montserrat"/>
              <a:cs typeface="Montserrat"/>
              <a:sym typeface="Montserrat"/>
            </a:endParaRPr>
          </a:p>
        </p:txBody>
      </p:sp>
      <p:sp>
        <p:nvSpPr>
          <p:cNvPr id="1703" name="Google Shape;1703;p126"/>
          <p:cNvSpPr txBox="1">
            <a:spLocks noGrp="1"/>
          </p:cNvSpPr>
          <p:nvPr>
            <p:ph type="title"/>
          </p:nvPr>
        </p:nvSpPr>
        <p:spPr>
          <a:xfrm>
            <a:off x="298315" y="292624"/>
            <a:ext cx="8910536" cy="406633"/>
          </a:xfrm>
        </p:spPr>
        <p:txBody>
          <a:bodyPr spcFirstLastPara="1" wrap="square" lIns="0" tIns="91425" rIns="0" bIns="91425" anchor="t" anchorCtr="0">
            <a:noAutofit/>
          </a:bodyPr>
          <a:lstStyle/>
          <a:p>
            <a:pPr lvl="0"/>
            <a:r>
              <a:rPr lang="en-PH" dirty="0">
                <a:latin typeface="Montserrat" panose="00000500000000000000" pitchFamily="2" charset="0"/>
              </a:rPr>
              <a:t>Shoppers spent less on celebratory food and preparing their homes</a:t>
            </a:r>
          </a:p>
        </p:txBody>
      </p:sp>
      <p:cxnSp>
        <p:nvCxnSpPr>
          <p:cNvPr id="1705" name="Google Shape;1705;p126"/>
          <p:cNvCxnSpPr>
            <a:cxnSpLocks/>
          </p:cNvCxnSpPr>
          <p:nvPr/>
        </p:nvCxnSpPr>
        <p:spPr>
          <a:xfrm>
            <a:off x="354550" y="1679053"/>
            <a:ext cx="3577370" cy="0"/>
          </a:xfrm>
          <a:prstGeom prst="straightConnector1">
            <a:avLst/>
          </a:prstGeom>
          <a:noFill/>
          <a:ln w="9525" cap="flat" cmpd="sng">
            <a:solidFill>
              <a:srgbClr val="333333"/>
            </a:solidFill>
            <a:prstDash val="solid"/>
            <a:round/>
            <a:headEnd type="none" w="med" len="med"/>
            <a:tailEnd type="none" w="med" len="med"/>
          </a:ln>
        </p:spPr>
      </p:cxnSp>
      <p:sp>
        <p:nvSpPr>
          <p:cNvPr id="1706" name="Google Shape;1706;p126"/>
          <p:cNvSpPr txBox="1"/>
          <p:nvPr/>
        </p:nvSpPr>
        <p:spPr>
          <a:xfrm>
            <a:off x="354650" y="1225620"/>
            <a:ext cx="3804300" cy="300000"/>
          </a:xfrm>
          <a:prstGeom prst="rect">
            <a:avLst/>
          </a:prstGeom>
          <a:noFill/>
          <a:ln>
            <a:noFill/>
          </a:ln>
        </p:spPr>
        <p:txBody>
          <a:bodyPr spcFirstLastPara="1" wrap="square" lIns="0" tIns="45700" rIns="0" bIns="45700" anchor="t" anchorCtr="0">
            <a:noAutofit/>
          </a:bodyPr>
          <a:lstStyle/>
          <a:p>
            <a:pPr marL="0" lvl="0" indent="0" algn="l" rtl="0">
              <a:spcBef>
                <a:spcPts val="0"/>
              </a:spcBef>
              <a:spcAft>
                <a:spcPts val="1200"/>
              </a:spcAft>
              <a:buClr>
                <a:srgbClr val="000000"/>
              </a:buClr>
              <a:buSzPts val="1100"/>
              <a:buFont typeface="Arial"/>
              <a:buNone/>
            </a:pPr>
            <a:r>
              <a:rPr lang="en" sz="1100" b="1" dirty="0">
                <a:solidFill>
                  <a:srgbClr val="1A1A1A"/>
                </a:solidFill>
                <a:latin typeface="Montserrat" panose="00000500000000000000" pitchFamily="2" charset="0"/>
                <a:ea typeface="Montserrat"/>
                <a:cs typeface="Montserrat"/>
                <a:sym typeface="Montserrat"/>
              </a:rPr>
              <a:t>Total Store Sales -6.3% v last Easter#</a:t>
            </a:r>
            <a:br>
              <a:rPr lang="en" sz="1100" b="1" dirty="0">
                <a:solidFill>
                  <a:srgbClr val="000000"/>
                </a:solidFill>
                <a:latin typeface="Montserrat" panose="00000500000000000000" pitchFamily="2" charset="0"/>
                <a:ea typeface="Montserrat"/>
                <a:cs typeface="Montserrat"/>
                <a:sym typeface="Montserrat"/>
              </a:rPr>
            </a:br>
            <a:r>
              <a:rPr lang="en" sz="1100" dirty="0">
                <a:solidFill>
                  <a:schemeClr val="dk1"/>
                </a:solidFill>
                <a:latin typeface="Montserrat" panose="00000500000000000000" pitchFamily="2" charset="0"/>
                <a:ea typeface="Montserrat"/>
                <a:cs typeface="Montserrat"/>
                <a:sym typeface="Montserrat"/>
              </a:rPr>
              <a:t>Total Store Read, Grocery Multiples 2w/e 23Apr22</a:t>
            </a:r>
            <a:endParaRPr sz="1100" dirty="0">
              <a:solidFill>
                <a:srgbClr val="000000"/>
              </a:solidFill>
              <a:latin typeface="Montserrat" panose="00000500000000000000" pitchFamily="2" charset="0"/>
              <a:ea typeface="Montserrat Light"/>
              <a:cs typeface="Montserrat Light"/>
              <a:sym typeface="Montserrat Light"/>
            </a:endParaRPr>
          </a:p>
        </p:txBody>
      </p:sp>
      <p:grpSp>
        <p:nvGrpSpPr>
          <p:cNvPr id="1708" name="Google Shape;1708;p126"/>
          <p:cNvGrpSpPr/>
          <p:nvPr/>
        </p:nvGrpSpPr>
        <p:grpSpPr>
          <a:xfrm>
            <a:off x="204577" y="2134849"/>
            <a:ext cx="674029" cy="307800"/>
            <a:chOff x="3272277" y="2468249"/>
            <a:chExt cx="674029" cy="307800"/>
          </a:xfrm>
        </p:grpSpPr>
        <p:sp>
          <p:nvSpPr>
            <p:cNvPr id="1709" name="Google Shape;1709;p126"/>
            <p:cNvSpPr/>
            <p:nvPr/>
          </p:nvSpPr>
          <p:spPr>
            <a:xfrm rot="-8100000">
              <a:off x="3317354" y="2513326"/>
              <a:ext cx="217647" cy="217647"/>
            </a:xfrm>
            <a:prstGeom prst="rtTriangle">
              <a:avLst/>
            </a:prstGeom>
            <a:solidFill>
              <a:srgbClr val="00F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10" name="Google Shape;1710;p126"/>
            <p:cNvSpPr/>
            <p:nvPr/>
          </p:nvSpPr>
          <p:spPr>
            <a:xfrm rot="-8100000">
              <a:off x="3500468" y="2513326"/>
              <a:ext cx="217647" cy="217647"/>
            </a:xfrm>
            <a:prstGeom prst="rtTriangle">
              <a:avLst/>
            </a:prstGeom>
            <a:solidFill>
              <a:srgbClr val="00F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11" name="Google Shape;1711;p126"/>
            <p:cNvSpPr/>
            <p:nvPr/>
          </p:nvSpPr>
          <p:spPr>
            <a:xfrm rot="-8100000">
              <a:off x="3683583" y="2513326"/>
              <a:ext cx="217647" cy="217647"/>
            </a:xfrm>
            <a:prstGeom prst="rtTriangle">
              <a:avLst/>
            </a:prstGeom>
            <a:solidFill>
              <a:srgbClr val="00F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mc:AlternateContent xmlns:mc="http://schemas.openxmlformats.org/markup-compatibility/2006" xmlns:cx1="http://schemas.microsoft.com/office/drawing/2015/9/8/chartex">
        <mc:Choice Requires="cx1">
          <p:graphicFrame>
            <p:nvGraphicFramePr>
              <p:cNvPr id="13" name="Chart 12">
                <a:extLst>
                  <a:ext uri="{FF2B5EF4-FFF2-40B4-BE49-F238E27FC236}">
                    <a16:creationId xmlns:a16="http://schemas.microsoft.com/office/drawing/2014/main" id="{BB5A74D3-8CC7-4CCC-A907-80ACBD773DF4}"/>
                  </a:ext>
                </a:extLst>
              </p:cNvPr>
              <p:cNvGraphicFramePr/>
              <p:nvPr>
                <p:extLst>
                  <p:ext uri="{D42A27DB-BD31-4B8C-83A1-F6EECF244321}">
                    <p14:modId xmlns:p14="http://schemas.microsoft.com/office/powerpoint/2010/main" val="3805261701"/>
                  </p:ext>
                </p:extLst>
              </p:nvPr>
            </p:nvGraphicFramePr>
            <p:xfrm>
              <a:off x="4002772" y="1712629"/>
              <a:ext cx="4753538" cy="2265919"/>
            </p:xfrm>
            <a:graphic>
              <a:graphicData uri="http://schemas.microsoft.com/office/drawing/2014/chartex">
                <cx:chart xmlns:cx="http://schemas.microsoft.com/office/drawing/2014/chartex" xmlns:r="http://schemas.openxmlformats.org/officeDocument/2006/relationships" r:id="rId3"/>
              </a:graphicData>
            </a:graphic>
          </p:graphicFrame>
        </mc:Choice>
        <mc:Fallback xmlns="">
          <p:pic>
            <p:nvPicPr>
              <p:cNvPr id="13" name="Chart 12">
                <a:extLst>
                  <a:ext uri="{FF2B5EF4-FFF2-40B4-BE49-F238E27FC236}">
                    <a16:creationId xmlns:a16="http://schemas.microsoft.com/office/drawing/2014/main" id="{BB5A74D3-8CC7-4CCC-A907-80ACBD773DF4}"/>
                  </a:ext>
                </a:extLst>
              </p:cNvPr>
              <p:cNvPicPr>
                <a:picLocks noGrp="1" noRot="1" noChangeAspect="1" noMove="1" noResize="1" noEditPoints="1" noAdjustHandles="1" noChangeArrowheads="1" noChangeShapeType="1"/>
              </p:cNvPicPr>
              <p:nvPr/>
            </p:nvPicPr>
            <p:blipFill>
              <a:blip r:embed="rId4"/>
              <a:stretch>
                <a:fillRect/>
              </a:stretch>
            </p:blipFill>
            <p:spPr>
              <a:xfrm>
                <a:off x="4002772" y="1712629"/>
                <a:ext cx="4753538" cy="2265919"/>
              </a:xfrm>
              <a:prstGeom prst="rect">
                <a:avLst/>
              </a:prstGeom>
            </p:spPr>
          </p:pic>
        </mc:Fallback>
      </mc:AlternateContent>
      <p:sp>
        <p:nvSpPr>
          <p:cNvPr id="2" name="TextBox 1">
            <a:extLst>
              <a:ext uri="{FF2B5EF4-FFF2-40B4-BE49-F238E27FC236}">
                <a16:creationId xmlns:a16="http://schemas.microsoft.com/office/drawing/2014/main" id="{22DB1089-80E4-443D-BC8F-BC0635EC87A1}"/>
              </a:ext>
            </a:extLst>
          </p:cNvPr>
          <p:cNvSpPr txBox="1"/>
          <p:nvPr/>
        </p:nvSpPr>
        <p:spPr>
          <a:xfrm>
            <a:off x="6784114" y="3917862"/>
            <a:ext cx="840295" cy="492443"/>
          </a:xfrm>
          <a:prstGeom prst="rect">
            <a:avLst/>
          </a:prstGeom>
          <a:noFill/>
        </p:spPr>
        <p:txBody>
          <a:bodyPr wrap="none" rtlCol="0">
            <a:spAutoFit/>
          </a:bodyPr>
          <a:lstStyle/>
          <a:p>
            <a:pPr algn="ctr"/>
            <a:r>
              <a:rPr lang="en-GB" b="1" dirty="0">
                <a:latin typeface="Montserrat" panose="00000500000000000000" pitchFamily="2" charset="0"/>
              </a:rPr>
              <a:t>£248m</a:t>
            </a:r>
          </a:p>
          <a:p>
            <a:pPr algn="ctr"/>
            <a:r>
              <a:rPr lang="en-GB" sz="1200" dirty="0">
                <a:latin typeface="Montserrat" panose="00000500000000000000" pitchFamily="2" charset="0"/>
              </a:rPr>
              <a:t>-3%</a:t>
            </a:r>
          </a:p>
        </p:txBody>
      </p:sp>
      <p:sp>
        <p:nvSpPr>
          <p:cNvPr id="3" name="TextBox 2">
            <a:extLst>
              <a:ext uri="{FF2B5EF4-FFF2-40B4-BE49-F238E27FC236}">
                <a16:creationId xmlns:a16="http://schemas.microsoft.com/office/drawing/2014/main" id="{7B221A78-6712-4E26-8020-777DADAB07E8}"/>
              </a:ext>
            </a:extLst>
          </p:cNvPr>
          <p:cNvSpPr txBox="1"/>
          <p:nvPr/>
        </p:nvSpPr>
        <p:spPr>
          <a:xfrm>
            <a:off x="4252686" y="1525620"/>
            <a:ext cx="2130712" cy="523220"/>
          </a:xfrm>
          <a:prstGeom prst="rect">
            <a:avLst/>
          </a:prstGeom>
          <a:noFill/>
        </p:spPr>
        <p:txBody>
          <a:bodyPr wrap="square" rtlCol="0">
            <a:spAutoFit/>
          </a:bodyPr>
          <a:lstStyle/>
          <a:p>
            <a:r>
              <a:rPr lang="en-GB" b="1" dirty="0">
                <a:latin typeface="Montserrat" panose="00000500000000000000" pitchFamily="2" charset="0"/>
              </a:rPr>
              <a:t>Easter Sunday Related Spend</a:t>
            </a:r>
          </a:p>
        </p:txBody>
      </p:sp>
      <p:sp>
        <p:nvSpPr>
          <p:cNvPr id="4" name="TextBox 3">
            <a:extLst>
              <a:ext uri="{FF2B5EF4-FFF2-40B4-BE49-F238E27FC236}">
                <a16:creationId xmlns:a16="http://schemas.microsoft.com/office/drawing/2014/main" id="{E38EFE16-9D29-4542-9A3A-FFA49189950D}"/>
              </a:ext>
            </a:extLst>
          </p:cNvPr>
          <p:cNvSpPr txBox="1"/>
          <p:nvPr/>
        </p:nvSpPr>
        <p:spPr>
          <a:xfrm>
            <a:off x="7869892" y="3060356"/>
            <a:ext cx="449162" cy="253916"/>
          </a:xfrm>
          <a:prstGeom prst="rect">
            <a:avLst/>
          </a:prstGeom>
          <a:noFill/>
        </p:spPr>
        <p:txBody>
          <a:bodyPr wrap="none" rtlCol="0">
            <a:spAutoFit/>
          </a:bodyPr>
          <a:lstStyle/>
          <a:p>
            <a:r>
              <a:rPr lang="en-GB" sz="1050" dirty="0">
                <a:latin typeface="Montserrat" panose="00000500000000000000" pitchFamily="2" charset="0"/>
              </a:rPr>
              <a:t>+3%</a:t>
            </a:r>
          </a:p>
        </p:txBody>
      </p:sp>
      <p:sp>
        <p:nvSpPr>
          <p:cNvPr id="17" name="TextBox 16">
            <a:extLst>
              <a:ext uri="{FF2B5EF4-FFF2-40B4-BE49-F238E27FC236}">
                <a16:creationId xmlns:a16="http://schemas.microsoft.com/office/drawing/2014/main" id="{8B0391F9-3AD6-4C11-BCCA-AB88D992E7C6}"/>
              </a:ext>
            </a:extLst>
          </p:cNvPr>
          <p:cNvSpPr txBox="1"/>
          <p:nvPr/>
        </p:nvSpPr>
        <p:spPr>
          <a:xfrm>
            <a:off x="5430188" y="2619466"/>
            <a:ext cx="471604" cy="253916"/>
          </a:xfrm>
          <a:prstGeom prst="rect">
            <a:avLst/>
          </a:prstGeom>
          <a:noFill/>
        </p:spPr>
        <p:txBody>
          <a:bodyPr wrap="none" rtlCol="0">
            <a:spAutoFit/>
          </a:bodyPr>
          <a:lstStyle/>
          <a:p>
            <a:r>
              <a:rPr lang="en-GB" sz="1050" dirty="0">
                <a:latin typeface="Montserrat" panose="00000500000000000000" pitchFamily="2" charset="0"/>
              </a:rPr>
              <a:t>-13%</a:t>
            </a:r>
          </a:p>
        </p:txBody>
      </p:sp>
      <p:sp>
        <p:nvSpPr>
          <p:cNvPr id="18" name="TextBox 17">
            <a:extLst>
              <a:ext uri="{FF2B5EF4-FFF2-40B4-BE49-F238E27FC236}">
                <a16:creationId xmlns:a16="http://schemas.microsoft.com/office/drawing/2014/main" id="{BC90464E-431C-4FC6-B2D0-D4C4E9CCE4E1}"/>
              </a:ext>
            </a:extLst>
          </p:cNvPr>
          <p:cNvSpPr txBox="1"/>
          <p:nvPr/>
        </p:nvSpPr>
        <p:spPr>
          <a:xfrm>
            <a:off x="6215241" y="1660272"/>
            <a:ext cx="486030" cy="253916"/>
          </a:xfrm>
          <a:prstGeom prst="rect">
            <a:avLst/>
          </a:prstGeom>
          <a:noFill/>
        </p:spPr>
        <p:txBody>
          <a:bodyPr wrap="none" rtlCol="0">
            <a:spAutoFit/>
          </a:bodyPr>
          <a:lstStyle/>
          <a:p>
            <a:r>
              <a:rPr lang="en-GB" sz="1050" dirty="0">
                <a:latin typeface="Montserrat" panose="00000500000000000000" pitchFamily="2" charset="0"/>
              </a:rPr>
              <a:t>-14%</a:t>
            </a:r>
          </a:p>
        </p:txBody>
      </p:sp>
      <p:sp>
        <p:nvSpPr>
          <p:cNvPr id="19" name="Text Box 8">
            <a:extLst>
              <a:ext uri="{FF2B5EF4-FFF2-40B4-BE49-F238E27FC236}">
                <a16:creationId xmlns:a16="http://schemas.microsoft.com/office/drawing/2014/main" id="{517F32E6-7A6A-4706-9676-EE10289C63B9}"/>
              </a:ext>
            </a:extLst>
          </p:cNvPr>
          <p:cNvSpPr txBox="1">
            <a:spLocks noChangeArrowheads="1"/>
          </p:cNvSpPr>
          <p:nvPr/>
        </p:nvSpPr>
        <p:spPr bwMode="auto">
          <a:xfrm>
            <a:off x="354550" y="4397817"/>
            <a:ext cx="6028848" cy="553968"/>
          </a:xfrm>
          <a:prstGeom prst="rect">
            <a:avLst/>
          </a:prstGeom>
          <a:noFill/>
          <a:ln>
            <a:noFill/>
          </a:ln>
          <a:effectLst>
            <a:prstShdw prst="shdw17" dist="17961" dir="2700000">
              <a:schemeClr val="accent1">
                <a:gamma/>
                <a:shade val="60000"/>
                <a:invGamma/>
              </a:schemeClr>
            </a:prst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spcFirstLastPara="1" wrap="square" lIns="0" tIns="91425" rIns="0" bIns="91425" anchor="b" anchorCtr="0">
            <a:spAutoFit/>
          </a:bodyPr>
          <a:lstStyle>
            <a:defPPr marR="0" lvl="0" algn="l" rtl="0">
              <a:lnSpc>
                <a:spcPct val="100000"/>
              </a:lnSpc>
              <a:spcBef>
                <a:spcPts val="0"/>
              </a:spcBef>
              <a:spcAft>
                <a:spcPts val="0"/>
              </a:spcAft>
            </a:defPPr>
            <a:lvl1pPr marL="0" marR="0" lvl="0" indent="0" algn="l" rtl="0">
              <a:lnSpc>
                <a:spcPct val="100000"/>
              </a:lnSpc>
              <a:spcBef>
                <a:spcPts val="0"/>
              </a:spcBef>
              <a:spcAft>
                <a:spcPts val="0"/>
              </a:spcAft>
              <a:buClr>
                <a:schemeClr val="accent5"/>
              </a:buClr>
              <a:buSzPts val="600"/>
              <a:buFont typeface="Montserrat"/>
              <a:buNone/>
              <a:tabLst/>
              <a:defRPr sz="600" b="0" i="0" u="none" strike="noStrike" cap="none">
                <a:solidFill>
                  <a:schemeClr val="accent5"/>
                </a:solidFill>
                <a:latin typeface="Avenir Next LT Pro" panose="020B0504020202020204" pitchFamily="34" charset="0"/>
                <a:ea typeface="Montserrat"/>
                <a:cs typeface="Montserrat"/>
                <a:sym typeface="Montserrat"/>
              </a:defRPr>
            </a:lvl1pPr>
            <a:lvl2pPr marL="914400" marR="0" lvl="1" indent="-304800" algn="l" rtl="0">
              <a:lnSpc>
                <a:spcPct val="100000"/>
              </a:lnSpc>
              <a:spcBef>
                <a:spcPts val="0"/>
              </a:spcBef>
              <a:spcAft>
                <a:spcPts val="0"/>
              </a:spcAft>
              <a:buClr>
                <a:schemeClr val="accent5"/>
              </a:buClr>
              <a:buSzPts val="600"/>
              <a:buFont typeface="Montserrat"/>
              <a:buNone/>
              <a:defRPr sz="600" b="0" i="0" u="none" strike="noStrike" cap="none">
                <a:solidFill>
                  <a:schemeClr val="accent5"/>
                </a:solidFill>
                <a:latin typeface="Montserrat"/>
                <a:ea typeface="Montserrat"/>
                <a:cs typeface="Montserrat"/>
                <a:sym typeface="Montserrat"/>
              </a:defRPr>
            </a:lvl2pPr>
            <a:lvl3pPr marL="1371600" marR="0" lvl="2" indent="-292100" algn="l" rtl="0">
              <a:lnSpc>
                <a:spcPct val="100000"/>
              </a:lnSpc>
              <a:spcBef>
                <a:spcPts val="0"/>
              </a:spcBef>
              <a:spcAft>
                <a:spcPts val="0"/>
              </a:spcAft>
              <a:buClr>
                <a:schemeClr val="accent5"/>
              </a:buClr>
              <a:buSzPts val="600"/>
              <a:buFont typeface="Montserrat"/>
              <a:buNone/>
              <a:defRPr sz="600" b="0" i="0" u="none" strike="noStrike" cap="none">
                <a:solidFill>
                  <a:schemeClr val="accent5"/>
                </a:solidFill>
                <a:latin typeface="Montserrat"/>
                <a:ea typeface="Montserrat"/>
                <a:cs typeface="Montserrat"/>
                <a:sym typeface="Montserrat"/>
              </a:defRPr>
            </a:lvl3pPr>
            <a:lvl4pPr marL="1828800" marR="0" lvl="3" indent="-292100" algn="l" rtl="0">
              <a:lnSpc>
                <a:spcPct val="100000"/>
              </a:lnSpc>
              <a:spcBef>
                <a:spcPts val="0"/>
              </a:spcBef>
              <a:spcAft>
                <a:spcPts val="0"/>
              </a:spcAft>
              <a:buClr>
                <a:schemeClr val="accent5"/>
              </a:buClr>
              <a:buSzPts val="600"/>
              <a:buFont typeface="Montserrat"/>
              <a:buNone/>
              <a:defRPr sz="600" b="0" i="0" u="none" strike="noStrike" cap="none">
                <a:solidFill>
                  <a:schemeClr val="accent5"/>
                </a:solidFill>
                <a:latin typeface="Montserrat"/>
                <a:ea typeface="Montserrat"/>
                <a:cs typeface="Montserrat"/>
                <a:sym typeface="Montserrat"/>
              </a:defRPr>
            </a:lvl4pPr>
            <a:lvl5pPr marL="2286000" marR="0" lvl="4" indent="-292100" algn="l" rtl="0">
              <a:lnSpc>
                <a:spcPct val="100000"/>
              </a:lnSpc>
              <a:spcBef>
                <a:spcPts val="0"/>
              </a:spcBef>
              <a:spcAft>
                <a:spcPts val="0"/>
              </a:spcAft>
              <a:buClr>
                <a:schemeClr val="accent5"/>
              </a:buClr>
              <a:buSzPts val="600"/>
              <a:buFont typeface="Montserrat"/>
              <a:buNone/>
              <a:defRPr sz="600" b="0" i="0" u="none" strike="noStrike" cap="none">
                <a:solidFill>
                  <a:schemeClr val="accent5"/>
                </a:solidFill>
                <a:latin typeface="Montserrat"/>
                <a:ea typeface="Montserrat"/>
                <a:cs typeface="Montserrat"/>
                <a:sym typeface="Montserrat"/>
              </a:defRPr>
            </a:lvl5pPr>
            <a:lvl6pPr marL="2743200" marR="0" lvl="5" indent="-292100" algn="l" rtl="0">
              <a:lnSpc>
                <a:spcPct val="100000"/>
              </a:lnSpc>
              <a:spcBef>
                <a:spcPts val="0"/>
              </a:spcBef>
              <a:spcAft>
                <a:spcPts val="0"/>
              </a:spcAft>
              <a:buClr>
                <a:schemeClr val="accent5"/>
              </a:buClr>
              <a:buSzPts val="600"/>
              <a:buFont typeface="Montserrat"/>
              <a:buNone/>
              <a:defRPr sz="600" b="0" i="0" u="none" strike="noStrike" cap="none">
                <a:solidFill>
                  <a:schemeClr val="accent5"/>
                </a:solidFill>
                <a:latin typeface="Montserrat"/>
                <a:ea typeface="Montserrat"/>
                <a:cs typeface="Montserrat"/>
                <a:sym typeface="Montserrat"/>
              </a:defRPr>
            </a:lvl6pPr>
            <a:lvl7pPr marL="3200400" marR="0" lvl="6" indent="-292100" algn="l" rtl="0">
              <a:lnSpc>
                <a:spcPct val="100000"/>
              </a:lnSpc>
              <a:spcBef>
                <a:spcPts val="0"/>
              </a:spcBef>
              <a:spcAft>
                <a:spcPts val="0"/>
              </a:spcAft>
              <a:buClr>
                <a:schemeClr val="accent5"/>
              </a:buClr>
              <a:buSzPts val="600"/>
              <a:buFont typeface="Montserrat"/>
              <a:buNone/>
              <a:defRPr sz="600" b="0" i="0" u="none" strike="noStrike" cap="none">
                <a:solidFill>
                  <a:schemeClr val="accent5"/>
                </a:solidFill>
                <a:latin typeface="Montserrat"/>
                <a:ea typeface="Montserrat"/>
                <a:cs typeface="Montserrat"/>
                <a:sym typeface="Montserrat"/>
              </a:defRPr>
            </a:lvl7pPr>
            <a:lvl8pPr marL="3657600" marR="0" lvl="7" indent="-292100" algn="l" rtl="0">
              <a:lnSpc>
                <a:spcPct val="100000"/>
              </a:lnSpc>
              <a:spcBef>
                <a:spcPts val="0"/>
              </a:spcBef>
              <a:spcAft>
                <a:spcPts val="0"/>
              </a:spcAft>
              <a:buClr>
                <a:schemeClr val="accent5"/>
              </a:buClr>
              <a:buSzPts val="600"/>
              <a:buFont typeface="Montserrat"/>
              <a:buNone/>
              <a:defRPr sz="600" b="0" i="0" u="none" strike="noStrike" cap="none">
                <a:solidFill>
                  <a:schemeClr val="accent5"/>
                </a:solidFill>
                <a:latin typeface="Montserrat"/>
                <a:ea typeface="Montserrat"/>
                <a:cs typeface="Montserrat"/>
                <a:sym typeface="Montserrat"/>
              </a:defRPr>
            </a:lvl8pPr>
            <a:lvl9pPr marL="4114800" marR="0" lvl="8" indent="-292100" algn="l" rtl="0">
              <a:lnSpc>
                <a:spcPct val="100000"/>
              </a:lnSpc>
              <a:spcBef>
                <a:spcPts val="0"/>
              </a:spcBef>
              <a:spcAft>
                <a:spcPts val="0"/>
              </a:spcAft>
              <a:buClr>
                <a:schemeClr val="accent5"/>
              </a:buClr>
              <a:buSzPts val="600"/>
              <a:buFont typeface="Montserrat"/>
              <a:buNone/>
              <a:defRPr sz="600" b="0" i="0" u="none" strike="noStrike" cap="none">
                <a:solidFill>
                  <a:schemeClr val="accent5"/>
                </a:solidFill>
                <a:latin typeface="Montserrat"/>
                <a:ea typeface="Montserrat"/>
                <a:cs typeface="Montserrat"/>
                <a:sym typeface="Montserrat"/>
              </a:defRPr>
            </a:lvl9pPr>
          </a:lstStyle>
          <a:p>
            <a:pPr>
              <a:defRPr/>
            </a:pPr>
            <a:r>
              <a:rPr lang="en-GB" altLang="ko-KR" sz="800" dirty="0">
                <a:latin typeface="Montserrat" panose="00000500000000000000" pitchFamily="2" charset="0"/>
                <a:ea typeface="굴림" pitchFamily="50" charset="-127"/>
              </a:rPr>
              <a:t>NielsenIQ Scantrack Grocery Multiples 2w/e 23rd April 2022 vs 2w/e 10</a:t>
            </a:r>
            <a:r>
              <a:rPr lang="en-GB" altLang="ko-KR" sz="800" baseline="30000" dirty="0">
                <a:latin typeface="Montserrat" panose="00000500000000000000" pitchFamily="2" charset="0"/>
                <a:ea typeface="굴림" pitchFamily="50" charset="-127"/>
              </a:rPr>
              <a:t>th</a:t>
            </a:r>
            <a:r>
              <a:rPr lang="en-GB" altLang="ko-KR" sz="800" dirty="0">
                <a:latin typeface="Montserrat" panose="00000500000000000000" pitchFamily="2" charset="0"/>
                <a:ea typeface="굴림" pitchFamily="50" charset="-127"/>
              </a:rPr>
              <a:t> April 2021</a:t>
            </a:r>
          </a:p>
          <a:p>
            <a:pPr>
              <a:defRPr/>
            </a:pPr>
            <a:r>
              <a:rPr lang="en-GB" sz="800" dirty="0">
                <a:latin typeface="Montserrat" panose="00000500000000000000" pitchFamily="2" charset="0"/>
              </a:rPr>
              <a:t>*Homescan Survey February 2022 “</a:t>
            </a:r>
            <a:r>
              <a:rPr lang="en-GB" sz="800" i="1" dirty="0">
                <a:latin typeface="Montserrat" panose="00000500000000000000" pitchFamily="2" charset="0"/>
              </a:rPr>
              <a:t>In 2021, which of the following events did you buy extra or special items for?</a:t>
            </a:r>
            <a:r>
              <a:rPr lang="en-GB" sz="800" dirty="0">
                <a:latin typeface="Montserrat" panose="00000500000000000000" pitchFamily="2" charset="0"/>
              </a:rPr>
              <a:t>”</a:t>
            </a:r>
          </a:p>
          <a:p>
            <a:pPr>
              <a:defRPr/>
            </a:pPr>
            <a:r>
              <a:rPr lang="en-GB" altLang="ko-KR" sz="800" dirty="0">
                <a:latin typeface="Montserrat" panose="00000500000000000000" pitchFamily="2" charset="0"/>
                <a:ea typeface="굴림" pitchFamily="50" charset="-127"/>
              </a:rPr>
              <a:t>Easter Sunday related spend definitions please see classifications on chart 48</a:t>
            </a:r>
            <a:endParaRPr lang="en-GB" sz="800" dirty="0">
              <a:latin typeface="Montserrat" panose="00000500000000000000" pitchFamily="2" charset="0"/>
              <a:ea typeface="굴림" pitchFamily="50" charset="-127"/>
            </a:endParaRPr>
          </a:p>
        </p:txBody>
      </p:sp>
      <p:sp>
        <p:nvSpPr>
          <p:cNvPr id="7" name="Rectangle 6">
            <a:extLst>
              <a:ext uri="{FF2B5EF4-FFF2-40B4-BE49-F238E27FC236}">
                <a16:creationId xmlns:a16="http://schemas.microsoft.com/office/drawing/2014/main" id="{DD798AA2-9BD5-47C4-9555-F6125C68C2B1}"/>
              </a:ext>
            </a:extLst>
          </p:cNvPr>
          <p:cNvSpPr/>
          <p:nvPr/>
        </p:nvSpPr>
        <p:spPr>
          <a:xfrm>
            <a:off x="354551" y="3558422"/>
            <a:ext cx="3577370" cy="78011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000" dirty="0">
                <a:solidFill>
                  <a:schemeClr val="tx1"/>
                </a:solidFill>
                <a:latin typeface="Montserrat" panose="00000500000000000000" pitchFamily="2" charset="0"/>
              </a:rPr>
              <a:t>#In </a:t>
            </a:r>
            <a:r>
              <a:rPr lang="en-GB" sz="1000" b="1" dirty="0">
                <a:solidFill>
                  <a:schemeClr val="tx1"/>
                </a:solidFill>
                <a:latin typeface="Montserrat" panose="00000500000000000000" pitchFamily="2" charset="0"/>
              </a:rPr>
              <a:t>2021</a:t>
            </a:r>
            <a:r>
              <a:rPr lang="en-GB" sz="1000" dirty="0">
                <a:solidFill>
                  <a:schemeClr val="tx1"/>
                </a:solidFill>
                <a:latin typeface="Montserrat" panose="00000500000000000000" pitchFamily="2" charset="0"/>
              </a:rPr>
              <a:t>, the </a:t>
            </a:r>
            <a:r>
              <a:rPr lang="en-GB" sz="1000" b="1" dirty="0">
                <a:solidFill>
                  <a:schemeClr val="tx1"/>
                </a:solidFill>
                <a:latin typeface="Montserrat" panose="00000500000000000000" pitchFamily="2" charset="0"/>
              </a:rPr>
              <a:t>Easter weekend</a:t>
            </a:r>
            <a:r>
              <a:rPr lang="en-GB" sz="1000" dirty="0">
                <a:solidFill>
                  <a:schemeClr val="tx1"/>
                </a:solidFill>
                <a:latin typeface="Montserrat" panose="00000500000000000000" pitchFamily="2" charset="0"/>
              </a:rPr>
              <a:t> marked the </a:t>
            </a:r>
            <a:r>
              <a:rPr lang="en-GB" sz="1000" b="1" dirty="0">
                <a:solidFill>
                  <a:schemeClr val="tx1"/>
                </a:solidFill>
                <a:latin typeface="Montserrat" panose="00000500000000000000" pitchFamily="2" charset="0"/>
              </a:rPr>
              <a:t>end of the Q1 </a:t>
            </a:r>
            <a:r>
              <a:rPr lang="en-GB" sz="1000" dirty="0">
                <a:solidFill>
                  <a:schemeClr val="tx1"/>
                </a:solidFill>
                <a:latin typeface="Montserrat" panose="00000500000000000000" pitchFamily="2" charset="0"/>
              </a:rPr>
              <a:t>lockdown, so after a </a:t>
            </a:r>
            <a:r>
              <a:rPr lang="en-GB" sz="1000" b="1" dirty="0">
                <a:solidFill>
                  <a:schemeClr val="tx1"/>
                </a:solidFill>
                <a:latin typeface="Montserrat" panose="00000500000000000000" pitchFamily="2" charset="0"/>
              </a:rPr>
              <a:t>disappointing</a:t>
            </a:r>
            <a:r>
              <a:rPr lang="en-GB" sz="1000" dirty="0">
                <a:solidFill>
                  <a:schemeClr val="tx1"/>
                </a:solidFill>
                <a:latin typeface="Montserrat" panose="00000500000000000000" pitchFamily="2" charset="0"/>
              </a:rPr>
              <a:t> Christmas when </a:t>
            </a:r>
            <a:r>
              <a:rPr lang="en-GB" sz="1000" b="1" dirty="0">
                <a:solidFill>
                  <a:schemeClr val="tx1"/>
                </a:solidFill>
                <a:latin typeface="Montserrat" panose="00000500000000000000" pitchFamily="2" charset="0"/>
              </a:rPr>
              <a:t>many celebrations were cancelled,</a:t>
            </a:r>
            <a:r>
              <a:rPr lang="en-GB" sz="1000" dirty="0">
                <a:solidFill>
                  <a:schemeClr val="tx1"/>
                </a:solidFill>
                <a:latin typeface="Montserrat" panose="00000500000000000000" pitchFamily="2" charset="0"/>
              </a:rPr>
              <a:t> shoppers took advantage of </a:t>
            </a:r>
            <a:r>
              <a:rPr lang="en-GB" sz="1000" b="1" dirty="0">
                <a:solidFill>
                  <a:schemeClr val="tx1"/>
                </a:solidFill>
                <a:latin typeface="Montserrat" panose="00000500000000000000" pitchFamily="2" charset="0"/>
              </a:rPr>
              <a:t>celebrating </a:t>
            </a:r>
            <a:r>
              <a:rPr lang="en-GB" sz="1000" dirty="0">
                <a:solidFill>
                  <a:schemeClr val="tx1"/>
                </a:solidFill>
                <a:latin typeface="Montserrat" panose="00000500000000000000" pitchFamily="2" charset="0"/>
              </a:rPr>
              <a:t>the long Easter Bank holiday weekend </a:t>
            </a:r>
            <a:r>
              <a:rPr lang="en-GB" sz="1000" b="1" dirty="0">
                <a:solidFill>
                  <a:schemeClr val="tx1"/>
                </a:solidFill>
                <a:latin typeface="Montserrat" panose="00000500000000000000" pitchFamily="2" charset="0"/>
              </a:rPr>
              <a:t>with family and friends</a:t>
            </a:r>
            <a:r>
              <a:rPr lang="en-GB" sz="1000" dirty="0">
                <a:solidFill>
                  <a:schemeClr val="tx1"/>
                </a:solidFill>
                <a:latin typeface="Montserrat" panose="00000500000000000000" pitchFamily="2" charset="0"/>
              </a:rPr>
              <a:t>.</a:t>
            </a:r>
          </a:p>
        </p:txBody>
      </p:sp>
    </p:spTree>
    <p:extLst>
      <p:ext uri="{BB962C8B-B14F-4D97-AF65-F5344CB8AC3E}">
        <p14:creationId xmlns:p14="http://schemas.microsoft.com/office/powerpoint/2010/main" val="1912289656"/>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Shape 1702"/>
        <p:cNvGrpSpPr/>
        <p:nvPr/>
      </p:nvGrpSpPr>
      <p:grpSpPr>
        <a:xfrm>
          <a:off x="0" y="0"/>
          <a:ext cx="0" cy="0"/>
          <a:chOff x="0" y="0"/>
          <a:chExt cx="0" cy="0"/>
        </a:xfrm>
      </p:grpSpPr>
      <p:sp>
        <p:nvSpPr>
          <p:cNvPr id="1706" name="Google Shape;1706;p126"/>
          <p:cNvSpPr txBox="1"/>
          <p:nvPr/>
        </p:nvSpPr>
        <p:spPr>
          <a:xfrm>
            <a:off x="354650" y="1381838"/>
            <a:ext cx="3982458" cy="339913"/>
          </a:xfrm>
          <a:prstGeom prst="rect">
            <a:avLst/>
          </a:prstGeom>
          <a:noFill/>
          <a:ln>
            <a:noFill/>
          </a:ln>
        </p:spPr>
        <p:txBody>
          <a:bodyPr spcFirstLastPara="1" wrap="square" lIns="0" tIns="45700" rIns="0" bIns="45700" anchor="t" anchorCtr="0">
            <a:noAutofit/>
          </a:bodyPr>
          <a:lstStyle/>
          <a:p>
            <a:pPr marL="0" lvl="0" indent="0" algn="l" rtl="0">
              <a:spcBef>
                <a:spcPts val="0"/>
              </a:spcBef>
              <a:spcAft>
                <a:spcPts val="1200"/>
              </a:spcAft>
              <a:buClr>
                <a:srgbClr val="000000"/>
              </a:buClr>
              <a:buSzPts val="1100"/>
              <a:buFont typeface="Arial"/>
              <a:buNone/>
            </a:pPr>
            <a:r>
              <a:rPr lang="en" sz="1600" b="1" dirty="0">
                <a:solidFill>
                  <a:srgbClr val="1A1A1A"/>
                </a:solidFill>
                <a:latin typeface="Montserrat" panose="00000500000000000000" pitchFamily="2" charset="0"/>
                <a:ea typeface="Montserrat"/>
                <a:cs typeface="Montserrat"/>
                <a:sym typeface="Montserrat"/>
              </a:rPr>
              <a:t>£215m, 87% of spend, -4%</a:t>
            </a:r>
            <a:br>
              <a:rPr lang="en" sz="1800" b="1" dirty="0">
                <a:solidFill>
                  <a:srgbClr val="000000"/>
                </a:solidFill>
                <a:latin typeface="Montserrat" panose="00000500000000000000" pitchFamily="2" charset="0"/>
                <a:ea typeface="Montserrat"/>
                <a:cs typeface="Montserrat"/>
                <a:sym typeface="Montserrat"/>
              </a:rPr>
            </a:br>
            <a:r>
              <a:rPr lang="en" sz="1100" dirty="0">
                <a:solidFill>
                  <a:schemeClr val="dk1"/>
                </a:solidFill>
                <a:latin typeface="Montserrat" panose="00000500000000000000" pitchFamily="2" charset="0"/>
                <a:ea typeface="Montserrat"/>
                <a:cs typeface="Montserrat"/>
                <a:sym typeface="Montserrat"/>
              </a:rPr>
              <a:t>Top 4 Easter Categories, Grocery Multiples</a:t>
            </a:r>
            <a:endParaRPr sz="1100" dirty="0">
              <a:solidFill>
                <a:srgbClr val="000000"/>
              </a:solidFill>
              <a:latin typeface="Montserrat" panose="00000500000000000000" pitchFamily="2" charset="0"/>
              <a:ea typeface="Montserrat Light"/>
              <a:cs typeface="Montserrat Light"/>
              <a:sym typeface="Montserrat Light"/>
            </a:endParaRPr>
          </a:p>
        </p:txBody>
      </p:sp>
      <p:sp>
        <p:nvSpPr>
          <p:cNvPr id="1703" name="Google Shape;1703;p126"/>
          <p:cNvSpPr txBox="1">
            <a:spLocks noGrp="1"/>
          </p:cNvSpPr>
          <p:nvPr>
            <p:ph type="title"/>
          </p:nvPr>
        </p:nvSpPr>
        <p:spPr>
          <a:xfrm>
            <a:off x="354600" y="200731"/>
            <a:ext cx="8434800" cy="611491"/>
          </a:xfrm>
        </p:spPr>
        <p:txBody>
          <a:bodyPr spcFirstLastPara="1" wrap="square" lIns="0" tIns="91425" rIns="0" bIns="91425" anchor="t" anchorCtr="0">
            <a:noAutofit/>
          </a:bodyPr>
          <a:lstStyle/>
          <a:p>
            <a:pPr lvl="0"/>
            <a:r>
              <a:rPr lang="en-PH" dirty="0">
                <a:latin typeface="Montserrat" panose="00000500000000000000" pitchFamily="2" charset="0"/>
              </a:rPr>
              <a:t>Shoppers spent the most on Chocolate and Hot Cross Buns had the highest uplift in sales</a:t>
            </a:r>
          </a:p>
        </p:txBody>
      </p:sp>
      <p:cxnSp>
        <p:nvCxnSpPr>
          <p:cNvPr id="1705" name="Google Shape;1705;p126"/>
          <p:cNvCxnSpPr>
            <a:cxnSpLocks/>
          </p:cNvCxnSpPr>
          <p:nvPr/>
        </p:nvCxnSpPr>
        <p:spPr>
          <a:xfrm>
            <a:off x="354650" y="1870420"/>
            <a:ext cx="3810026" cy="0"/>
          </a:xfrm>
          <a:prstGeom prst="straightConnector1">
            <a:avLst/>
          </a:prstGeom>
          <a:noFill/>
          <a:ln w="9525" cap="flat" cmpd="sng">
            <a:solidFill>
              <a:srgbClr val="333333"/>
            </a:solidFill>
            <a:prstDash val="solid"/>
            <a:round/>
            <a:headEnd type="none" w="med" len="med"/>
            <a:tailEnd type="none" w="med" len="med"/>
          </a:ln>
        </p:spPr>
      </p:cxnSp>
      <p:grpSp>
        <p:nvGrpSpPr>
          <p:cNvPr id="1708" name="Google Shape;1708;p126"/>
          <p:cNvGrpSpPr/>
          <p:nvPr/>
        </p:nvGrpSpPr>
        <p:grpSpPr>
          <a:xfrm>
            <a:off x="204577" y="2259544"/>
            <a:ext cx="674029" cy="307800"/>
            <a:chOff x="3272277" y="2468249"/>
            <a:chExt cx="674029" cy="307800"/>
          </a:xfrm>
        </p:grpSpPr>
        <p:sp>
          <p:nvSpPr>
            <p:cNvPr id="1709" name="Google Shape;1709;p126"/>
            <p:cNvSpPr/>
            <p:nvPr/>
          </p:nvSpPr>
          <p:spPr>
            <a:xfrm rot="-8100000">
              <a:off x="3317354" y="2513326"/>
              <a:ext cx="217647" cy="217647"/>
            </a:xfrm>
            <a:prstGeom prst="rtTriangle">
              <a:avLst/>
            </a:prstGeom>
            <a:solidFill>
              <a:srgbClr val="00F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Montserrat" panose="00000500000000000000" pitchFamily="2" charset="0"/>
              </a:endParaRPr>
            </a:p>
          </p:txBody>
        </p:sp>
        <p:sp>
          <p:nvSpPr>
            <p:cNvPr id="1710" name="Google Shape;1710;p126"/>
            <p:cNvSpPr/>
            <p:nvPr/>
          </p:nvSpPr>
          <p:spPr>
            <a:xfrm rot="-8100000">
              <a:off x="3500468" y="2513326"/>
              <a:ext cx="217647" cy="217647"/>
            </a:xfrm>
            <a:prstGeom prst="rtTriangle">
              <a:avLst/>
            </a:prstGeom>
            <a:solidFill>
              <a:srgbClr val="00F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Montserrat" panose="00000500000000000000" pitchFamily="2" charset="0"/>
              </a:endParaRPr>
            </a:p>
          </p:txBody>
        </p:sp>
        <p:sp>
          <p:nvSpPr>
            <p:cNvPr id="1711" name="Google Shape;1711;p126"/>
            <p:cNvSpPr/>
            <p:nvPr/>
          </p:nvSpPr>
          <p:spPr>
            <a:xfrm rot="-8100000">
              <a:off x="3683583" y="2513326"/>
              <a:ext cx="217647" cy="217647"/>
            </a:xfrm>
            <a:prstGeom prst="rtTriangle">
              <a:avLst/>
            </a:prstGeom>
            <a:solidFill>
              <a:srgbClr val="00F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Montserrat" panose="00000500000000000000" pitchFamily="2" charset="0"/>
              </a:endParaRPr>
            </a:p>
          </p:txBody>
        </p:sp>
      </p:grpSp>
      <p:sp>
        <p:nvSpPr>
          <p:cNvPr id="1712" name="Google Shape;1712;p126"/>
          <p:cNvSpPr txBox="1"/>
          <p:nvPr/>
        </p:nvSpPr>
        <p:spPr>
          <a:xfrm>
            <a:off x="1061550" y="2330109"/>
            <a:ext cx="2534900" cy="981900"/>
          </a:xfrm>
          <a:prstGeom prst="rect">
            <a:avLst/>
          </a:prstGeom>
          <a:noFill/>
          <a:ln>
            <a:noFill/>
          </a:ln>
        </p:spPr>
        <p:txBody>
          <a:bodyPr spcFirstLastPara="1" wrap="square" lIns="0" tIns="0" rIns="0" bIns="0" anchor="t" anchorCtr="0">
            <a:noAutofit/>
          </a:bodyPr>
          <a:lstStyle/>
          <a:p>
            <a:pPr marL="0" lvl="0" indent="0" algn="l" rtl="0">
              <a:spcBef>
                <a:spcPts val="0"/>
              </a:spcBef>
              <a:spcAft>
                <a:spcPts val="1200"/>
              </a:spcAft>
              <a:buClr>
                <a:schemeClr val="dk1"/>
              </a:buClr>
              <a:buSzPts val="1100"/>
              <a:buFont typeface="Arial"/>
              <a:buNone/>
            </a:pPr>
            <a:r>
              <a:rPr lang="en" sz="1200" dirty="0">
                <a:solidFill>
                  <a:schemeClr val="dk1"/>
                </a:solidFill>
                <a:latin typeface="Montserrat" panose="00000500000000000000" pitchFamily="2" charset="0"/>
                <a:ea typeface="Montserrat"/>
                <a:cs typeface="Montserrat"/>
                <a:sym typeface="Montserrat"/>
              </a:rPr>
              <a:t>This year shoppers spent more on Chocolate, Cut Flowers and Hot Cross Buns</a:t>
            </a:r>
          </a:p>
        </p:txBody>
      </p:sp>
      <mc:AlternateContent xmlns:mc="http://schemas.openxmlformats.org/markup-compatibility/2006" xmlns:cx1="http://schemas.microsoft.com/office/drawing/2015/9/8/chartex">
        <mc:Choice Requires="cx1">
          <p:graphicFrame>
            <p:nvGraphicFramePr>
              <p:cNvPr id="13" name="Chart 12">
                <a:extLst>
                  <a:ext uri="{FF2B5EF4-FFF2-40B4-BE49-F238E27FC236}">
                    <a16:creationId xmlns:a16="http://schemas.microsoft.com/office/drawing/2014/main" id="{BB5A74D3-8CC7-4CCC-A907-80ACBD773DF4}"/>
                  </a:ext>
                </a:extLst>
              </p:cNvPr>
              <p:cNvGraphicFramePr/>
              <p:nvPr>
                <p:extLst>
                  <p:ext uri="{D42A27DB-BD31-4B8C-83A1-F6EECF244321}">
                    <p14:modId xmlns:p14="http://schemas.microsoft.com/office/powerpoint/2010/main" val="3584585108"/>
                  </p:ext>
                </p:extLst>
              </p:nvPr>
            </p:nvGraphicFramePr>
            <p:xfrm>
              <a:off x="4610933" y="2042150"/>
              <a:ext cx="3864869" cy="2636825"/>
            </p:xfrm>
            <a:graphic>
              <a:graphicData uri="http://schemas.microsoft.com/office/drawing/2014/chartex">
                <cx:chart xmlns:cx="http://schemas.microsoft.com/office/drawing/2014/chartex" xmlns:r="http://schemas.openxmlformats.org/officeDocument/2006/relationships" r:id="rId3"/>
              </a:graphicData>
            </a:graphic>
          </p:graphicFrame>
        </mc:Choice>
        <mc:Fallback xmlns="">
          <p:pic>
            <p:nvPicPr>
              <p:cNvPr id="13" name="Chart 12">
                <a:extLst>
                  <a:ext uri="{FF2B5EF4-FFF2-40B4-BE49-F238E27FC236}">
                    <a16:creationId xmlns:a16="http://schemas.microsoft.com/office/drawing/2014/main" id="{BB5A74D3-8CC7-4CCC-A907-80ACBD773DF4}"/>
                  </a:ext>
                </a:extLst>
              </p:cNvPr>
              <p:cNvPicPr>
                <a:picLocks noGrp="1" noRot="1" noChangeAspect="1" noMove="1" noResize="1" noEditPoints="1" noAdjustHandles="1" noChangeArrowheads="1" noChangeShapeType="1"/>
              </p:cNvPicPr>
              <p:nvPr/>
            </p:nvPicPr>
            <p:blipFill>
              <a:blip r:embed="rId4"/>
              <a:stretch>
                <a:fillRect/>
              </a:stretch>
            </p:blipFill>
            <p:spPr>
              <a:xfrm>
                <a:off x="4610933" y="2042150"/>
                <a:ext cx="3864869" cy="2636825"/>
              </a:xfrm>
              <a:prstGeom prst="rect">
                <a:avLst/>
              </a:prstGeom>
            </p:spPr>
          </p:pic>
        </mc:Fallback>
      </mc:AlternateContent>
      <p:sp>
        <p:nvSpPr>
          <p:cNvPr id="2" name="TextBox 1">
            <a:extLst>
              <a:ext uri="{FF2B5EF4-FFF2-40B4-BE49-F238E27FC236}">
                <a16:creationId xmlns:a16="http://schemas.microsoft.com/office/drawing/2014/main" id="{22DB1089-80E4-443D-BC8F-BC0635EC87A1}"/>
              </a:ext>
            </a:extLst>
          </p:cNvPr>
          <p:cNvSpPr txBox="1"/>
          <p:nvPr/>
        </p:nvSpPr>
        <p:spPr>
          <a:xfrm>
            <a:off x="6571843" y="4693479"/>
            <a:ext cx="840295" cy="492443"/>
          </a:xfrm>
          <a:prstGeom prst="rect">
            <a:avLst/>
          </a:prstGeom>
          <a:noFill/>
        </p:spPr>
        <p:txBody>
          <a:bodyPr wrap="none" rtlCol="0">
            <a:spAutoFit/>
          </a:bodyPr>
          <a:lstStyle/>
          <a:p>
            <a:pPr algn="ctr"/>
            <a:r>
              <a:rPr lang="en-GB" b="1" dirty="0">
                <a:latin typeface="Montserrat" panose="00000500000000000000" pitchFamily="2" charset="0"/>
              </a:rPr>
              <a:t>£248m</a:t>
            </a:r>
          </a:p>
          <a:p>
            <a:pPr algn="ctr"/>
            <a:r>
              <a:rPr lang="en-GB" sz="1200" dirty="0">
                <a:latin typeface="Montserrat" panose="00000500000000000000" pitchFamily="2" charset="0"/>
              </a:rPr>
              <a:t> -3%</a:t>
            </a:r>
          </a:p>
        </p:txBody>
      </p:sp>
      <p:sp>
        <p:nvSpPr>
          <p:cNvPr id="3" name="TextBox 2">
            <a:extLst>
              <a:ext uri="{FF2B5EF4-FFF2-40B4-BE49-F238E27FC236}">
                <a16:creationId xmlns:a16="http://schemas.microsoft.com/office/drawing/2014/main" id="{7B221A78-6712-4E26-8020-777DADAB07E8}"/>
              </a:ext>
            </a:extLst>
          </p:cNvPr>
          <p:cNvSpPr txBox="1"/>
          <p:nvPr/>
        </p:nvSpPr>
        <p:spPr>
          <a:xfrm>
            <a:off x="4284618" y="1406427"/>
            <a:ext cx="2209259" cy="307777"/>
          </a:xfrm>
          <a:prstGeom prst="rect">
            <a:avLst/>
          </a:prstGeom>
          <a:noFill/>
        </p:spPr>
        <p:txBody>
          <a:bodyPr wrap="none" rtlCol="0">
            <a:spAutoFit/>
          </a:bodyPr>
          <a:lstStyle/>
          <a:p>
            <a:r>
              <a:rPr lang="en-GB" b="1" dirty="0">
                <a:latin typeface="Montserrat" panose="00000500000000000000" pitchFamily="2" charset="0"/>
              </a:rPr>
              <a:t>Easter Related Spend</a:t>
            </a:r>
          </a:p>
        </p:txBody>
      </p:sp>
      <p:sp>
        <p:nvSpPr>
          <p:cNvPr id="4" name="TextBox 3">
            <a:extLst>
              <a:ext uri="{FF2B5EF4-FFF2-40B4-BE49-F238E27FC236}">
                <a16:creationId xmlns:a16="http://schemas.microsoft.com/office/drawing/2014/main" id="{E38EFE16-9D29-4542-9A3A-FFA49189950D}"/>
              </a:ext>
            </a:extLst>
          </p:cNvPr>
          <p:cNvSpPr txBox="1"/>
          <p:nvPr/>
        </p:nvSpPr>
        <p:spPr>
          <a:xfrm>
            <a:off x="8277671" y="3364720"/>
            <a:ext cx="396262" cy="215444"/>
          </a:xfrm>
          <a:prstGeom prst="rect">
            <a:avLst/>
          </a:prstGeom>
          <a:noFill/>
        </p:spPr>
        <p:txBody>
          <a:bodyPr wrap="none" rtlCol="0">
            <a:spAutoFit/>
          </a:bodyPr>
          <a:lstStyle/>
          <a:p>
            <a:r>
              <a:rPr lang="en-GB" sz="800" dirty="0">
                <a:latin typeface="Montserrat" panose="00000500000000000000" pitchFamily="2" charset="0"/>
              </a:rPr>
              <a:t>+4%</a:t>
            </a:r>
          </a:p>
        </p:txBody>
      </p:sp>
      <p:sp>
        <p:nvSpPr>
          <p:cNvPr id="16" name="TextBox 15">
            <a:extLst>
              <a:ext uri="{FF2B5EF4-FFF2-40B4-BE49-F238E27FC236}">
                <a16:creationId xmlns:a16="http://schemas.microsoft.com/office/drawing/2014/main" id="{8052D709-A356-4FE6-8364-E39B1CE62897}"/>
              </a:ext>
            </a:extLst>
          </p:cNvPr>
          <p:cNvSpPr txBox="1"/>
          <p:nvPr/>
        </p:nvSpPr>
        <p:spPr>
          <a:xfrm>
            <a:off x="6097615" y="4363061"/>
            <a:ext cx="412292" cy="215444"/>
          </a:xfrm>
          <a:prstGeom prst="rect">
            <a:avLst/>
          </a:prstGeom>
          <a:noFill/>
        </p:spPr>
        <p:txBody>
          <a:bodyPr wrap="none" rtlCol="0">
            <a:spAutoFit/>
          </a:bodyPr>
          <a:lstStyle/>
          <a:p>
            <a:r>
              <a:rPr lang="en-GB" sz="800" dirty="0">
                <a:latin typeface="Montserrat" panose="00000500000000000000" pitchFamily="2" charset="0"/>
              </a:rPr>
              <a:t>-14%</a:t>
            </a:r>
          </a:p>
        </p:txBody>
      </p:sp>
      <p:sp>
        <p:nvSpPr>
          <p:cNvPr id="18" name="TextBox 17">
            <a:extLst>
              <a:ext uri="{FF2B5EF4-FFF2-40B4-BE49-F238E27FC236}">
                <a16:creationId xmlns:a16="http://schemas.microsoft.com/office/drawing/2014/main" id="{BC90464E-431C-4FC6-B2D0-D4C4E9CCE4E1}"/>
              </a:ext>
            </a:extLst>
          </p:cNvPr>
          <p:cNvSpPr txBox="1"/>
          <p:nvPr/>
        </p:nvSpPr>
        <p:spPr>
          <a:xfrm>
            <a:off x="6076583" y="2112335"/>
            <a:ext cx="543958" cy="215444"/>
          </a:xfrm>
          <a:prstGeom prst="rect">
            <a:avLst/>
          </a:prstGeom>
          <a:noFill/>
        </p:spPr>
        <p:txBody>
          <a:bodyPr wrap="square" rtlCol="0">
            <a:spAutoFit/>
          </a:bodyPr>
          <a:lstStyle/>
          <a:p>
            <a:r>
              <a:rPr lang="en-GB" sz="800" dirty="0">
                <a:latin typeface="Montserrat" panose="00000500000000000000" pitchFamily="2" charset="0"/>
              </a:rPr>
              <a:t>+3%</a:t>
            </a:r>
          </a:p>
        </p:txBody>
      </p:sp>
      <p:sp>
        <p:nvSpPr>
          <p:cNvPr id="19" name="Text Box 8">
            <a:extLst>
              <a:ext uri="{FF2B5EF4-FFF2-40B4-BE49-F238E27FC236}">
                <a16:creationId xmlns:a16="http://schemas.microsoft.com/office/drawing/2014/main" id="{517F32E6-7A6A-4706-9676-EE10289C63B9}"/>
              </a:ext>
            </a:extLst>
          </p:cNvPr>
          <p:cNvSpPr txBox="1">
            <a:spLocks noChangeArrowheads="1"/>
          </p:cNvSpPr>
          <p:nvPr/>
        </p:nvSpPr>
        <p:spPr bwMode="auto">
          <a:xfrm>
            <a:off x="301029" y="4609840"/>
            <a:ext cx="5551487" cy="307746"/>
          </a:xfrm>
          <a:prstGeom prst="rect">
            <a:avLst/>
          </a:prstGeom>
          <a:noFill/>
          <a:ln>
            <a:noFill/>
          </a:ln>
          <a:effectLst>
            <a:prstShdw prst="shdw17" dist="17961" dir="2700000">
              <a:schemeClr val="accent1">
                <a:gamma/>
                <a:shade val="60000"/>
                <a:invGamma/>
              </a:schemeClr>
            </a:prst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spcFirstLastPara="1" wrap="square" lIns="0" tIns="91425" rIns="0" bIns="91425" anchor="b" anchorCtr="0">
            <a:spAutoFit/>
          </a:bodyPr>
          <a:lstStyle>
            <a:defPPr marR="0" lvl="0" algn="l" rtl="0">
              <a:lnSpc>
                <a:spcPct val="100000"/>
              </a:lnSpc>
              <a:spcBef>
                <a:spcPts val="0"/>
              </a:spcBef>
              <a:spcAft>
                <a:spcPts val="0"/>
              </a:spcAft>
            </a:defPPr>
            <a:lvl1pPr marL="0" marR="0" lvl="0" indent="0" algn="l" rtl="0">
              <a:lnSpc>
                <a:spcPct val="100000"/>
              </a:lnSpc>
              <a:spcBef>
                <a:spcPts val="0"/>
              </a:spcBef>
              <a:spcAft>
                <a:spcPts val="0"/>
              </a:spcAft>
              <a:buClr>
                <a:schemeClr val="accent5"/>
              </a:buClr>
              <a:buSzPts val="600"/>
              <a:buFont typeface="Montserrat"/>
              <a:buNone/>
              <a:tabLst/>
              <a:defRPr sz="600" b="0" i="0" u="none" strike="noStrike" cap="none">
                <a:solidFill>
                  <a:schemeClr val="accent5"/>
                </a:solidFill>
                <a:latin typeface="Avenir Next LT Pro" panose="020B0504020202020204" pitchFamily="34" charset="0"/>
                <a:ea typeface="Montserrat"/>
                <a:cs typeface="Montserrat"/>
                <a:sym typeface="Montserrat"/>
              </a:defRPr>
            </a:lvl1pPr>
            <a:lvl2pPr marL="914400" marR="0" lvl="1" indent="-304800" algn="l" rtl="0">
              <a:lnSpc>
                <a:spcPct val="100000"/>
              </a:lnSpc>
              <a:spcBef>
                <a:spcPts val="0"/>
              </a:spcBef>
              <a:spcAft>
                <a:spcPts val="0"/>
              </a:spcAft>
              <a:buClr>
                <a:schemeClr val="accent5"/>
              </a:buClr>
              <a:buSzPts val="600"/>
              <a:buFont typeface="Montserrat"/>
              <a:buNone/>
              <a:defRPr sz="600" b="0" i="0" u="none" strike="noStrike" cap="none">
                <a:solidFill>
                  <a:schemeClr val="accent5"/>
                </a:solidFill>
                <a:latin typeface="Montserrat"/>
                <a:ea typeface="Montserrat"/>
                <a:cs typeface="Montserrat"/>
                <a:sym typeface="Montserrat"/>
              </a:defRPr>
            </a:lvl2pPr>
            <a:lvl3pPr marL="1371600" marR="0" lvl="2" indent="-292100" algn="l" rtl="0">
              <a:lnSpc>
                <a:spcPct val="100000"/>
              </a:lnSpc>
              <a:spcBef>
                <a:spcPts val="0"/>
              </a:spcBef>
              <a:spcAft>
                <a:spcPts val="0"/>
              </a:spcAft>
              <a:buClr>
                <a:schemeClr val="accent5"/>
              </a:buClr>
              <a:buSzPts val="600"/>
              <a:buFont typeface="Montserrat"/>
              <a:buNone/>
              <a:defRPr sz="600" b="0" i="0" u="none" strike="noStrike" cap="none">
                <a:solidFill>
                  <a:schemeClr val="accent5"/>
                </a:solidFill>
                <a:latin typeface="Montserrat"/>
                <a:ea typeface="Montserrat"/>
                <a:cs typeface="Montserrat"/>
                <a:sym typeface="Montserrat"/>
              </a:defRPr>
            </a:lvl3pPr>
            <a:lvl4pPr marL="1828800" marR="0" lvl="3" indent="-292100" algn="l" rtl="0">
              <a:lnSpc>
                <a:spcPct val="100000"/>
              </a:lnSpc>
              <a:spcBef>
                <a:spcPts val="0"/>
              </a:spcBef>
              <a:spcAft>
                <a:spcPts val="0"/>
              </a:spcAft>
              <a:buClr>
                <a:schemeClr val="accent5"/>
              </a:buClr>
              <a:buSzPts val="600"/>
              <a:buFont typeface="Montserrat"/>
              <a:buNone/>
              <a:defRPr sz="600" b="0" i="0" u="none" strike="noStrike" cap="none">
                <a:solidFill>
                  <a:schemeClr val="accent5"/>
                </a:solidFill>
                <a:latin typeface="Montserrat"/>
                <a:ea typeface="Montserrat"/>
                <a:cs typeface="Montserrat"/>
                <a:sym typeface="Montserrat"/>
              </a:defRPr>
            </a:lvl4pPr>
            <a:lvl5pPr marL="2286000" marR="0" lvl="4" indent="-292100" algn="l" rtl="0">
              <a:lnSpc>
                <a:spcPct val="100000"/>
              </a:lnSpc>
              <a:spcBef>
                <a:spcPts val="0"/>
              </a:spcBef>
              <a:spcAft>
                <a:spcPts val="0"/>
              </a:spcAft>
              <a:buClr>
                <a:schemeClr val="accent5"/>
              </a:buClr>
              <a:buSzPts val="600"/>
              <a:buFont typeface="Montserrat"/>
              <a:buNone/>
              <a:defRPr sz="600" b="0" i="0" u="none" strike="noStrike" cap="none">
                <a:solidFill>
                  <a:schemeClr val="accent5"/>
                </a:solidFill>
                <a:latin typeface="Montserrat"/>
                <a:ea typeface="Montserrat"/>
                <a:cs typeface="Montserrat"/>
                <a:sym typeface="Montserrat"/>
              </a:defRPr>
            </a:lvl5pPr>
            <a:lvl6pPr marL="2743200" marR="0" lvl="5" indent="-292100" algn="l" rtl="0">
              <a:lnSpc>
                <a:spcPct val="100000"/>
              </a:lnSpc>
              <a:spcBef>
                <a:spcPts val="0"/>
              </a:spcBef>
              <a:spcAft>
                <a:spcPts val="0"/>
              </a:spcAft>
              <a:buClr>
                <a:schemeClr val="accent5"/>
              </a:buClr>
              <a:buSzPts val="600"/>
              <a:buFont typeface="Montserrat"/>
              <a:buNone/>
              <a:defRPr sz="600" b="0" i="0" u="none" strike="noStrike" cap="none">
                <a:solidFill>
                  <a:schemeClr val="accent5"/>
                </a:solidFill>
                <a:latin typeface="Montserrat"/>
                <a:ea typeface="Montserrat"/>
                <a:cs typeface="Montserrat"/>
                <a:sym typeface="Montserrat"/>
              </a:defRPr>
            </a:lvl6pPr>
            <a:lvl7pPr marL="3200400" marR="0" lvl="6" indent="-292100" algn="l" rtl="0">
              <a:lnSpc>
                <a:spcPct val="100000"/>
              </a:lnSpc>
              <a:spcBef>
                <a:spcPts val="0"/>
              </a:spcBef>
              <a:spcAft>
                <a:spcPts val="0"/>
              </a:spcAft>
              <a:buClr>
                <a:schemeClr val="accent5"/>
              </a:buClr>
              <a:buSzPts val="600"/>
              <a:buFont typeface="Montserrat"/>
              <a:buNone/>
              <a:defRPr sz="600" b="0" i="0" u="none" strike="noStrike" cap="none">
                <a:solidFill>
                  <a:schemeClr val="accent5"/>
                </a:solidFill>
                <a:latin typeface="Montserrat"/>
                <a:ea typeface="Montserrat"/>
                <a:cs typeface="Montserrat"/>
                <a:sym typeface="Montserrat"/>
              </a:defRPr>
            </a:lvl7pPr>
            <a:lvl8pPr marL="3657600" marR="0" lvl="7" indent="-292100" algn="l" rtl="0">
              <a:lnSpc>
                <a:spcPct val="100000"/>
              </a:lnSpc>
              <a:spcBef>
                <a:spcPts val="0"/>
              </a:spcBef>
              <a:spcAft>
                <a:spcPts val="0"/>
              </a:spcAft>
              <a:buClr>
                <a:schemeClr val="accent5"/>
              </a:buClr>
              <a:buSzPts val="600"/>
              <a:buFont typeface="Montserrat"/>
              <a:buNone/>
              <a:defRPr sz="600" b="0" i="0" u="none" strike="noStrike" cap="none">
                <a:solidFill>
                  <a:schemeClr val="accent5"/>
                </a:solidFill>
                <a:latin typeface="Montserrat"/>
                <a:ea typeface="Montserrat"/>
                <a:cs typeface="Montserrat"/>
                <a:sym typeface="Montserrat"/>
              </a:defRPr>
            </a:lvl8pPr>
            <a:lvl9pPr marL="4114800" marR="0" lvl="8" indent="-292100" algn="l" rtl="0">
              <a:lnSpc>
                <a:spcPct val="100000"/>
              </a:lnSpc>
              <a:spcBef>
                <a:spcPts val="0"/>
              </a:spcBef>
              <a:spcAft>
                <a:spcPts val="0"/>
              </a:spcAft>
              <a:buClr>
                <a:schemeClr val="accent5"/>
              </a:buClr>
              <a:buSzPts val="600"/>
              <a:buFont typeface="Montserrat"/>
              <a:buNone/>
              <a:defRPr sz="600" b="0" i="0" u="none" strike="noStrike" cap="none">
                <a:solidFill>
                  <a:schemeClr val="accent5"/>
                </a:solidFill>
                <a:latin typeface="Montserrat"/>
                <a:ea typeface="Montserrat"/>
                <a:cs typeface="Montserrat"/>
                <a:sym typeface="Montserrat"/>
              </a:defRPr>
            </a:lvl9pPr>
          </a:lstStyle>
          <a:p>
            <a:pPr>
              <a:defRPr/>
            </a:pPr>
            <a:r>
              <a:rPr lang="en-GB" altLang="ko-KR" sz="800" dirty="0">
                <a:latin typeface="Montserrat" panose="00000500000000000000" pitchFamily="2" charset="0"/>
                <a:ea typeface="굴림" pitchFamily="50" charset="-127"/>
              </a:rPr>
              <a:t>NielsenIQ Scantrack Grocery Multiples 2w/e 23rd April 2022 vs  w/e w/e 10th April 2021</a:t>
            </a:r>
          </a:p>
        </p:txBody>
      </p:sp>
      <p:sp>
        <p:nvSpPr>
          <p:cNvPr id="20" name="TextBox 19">
            <a:extLst>
              <a:ext uri="{FF2B5EF4-FFF2-40B4-BE49-F238E27FC236}">
                <a16:creationId xmlns:a16="http://schemas.microsoft.com/office/drawing/2014/main" id="{1A4BE464-2929-469B-A34A-B89F4759AD65}"/>
              </a:ext>
            </a:extLst>
          </p:cNvPr>
          <p:cNvSpPr txBox="1"/>
          <p:nvPr/>
        </p:nvSpPr>
        <p:spPr>
          <a:xfrm>
            <a:off x="5469624" y="3449617"/>
            <a:ext cx="407484" cy="215444"/>
          </a:xfrm>
          <a:prstGeom prst="rect">
            <a:avLst/>
          </a:prstGeom>
          <a:noFill/>
        </p:spPr>
        <p:txBody>
          <a:bodyPr wrap="none" rtlCol="0">
            <a:spAutoFit/>
          </a:bodyPr>
          <a:lstStyle/>
          <a:p>
            <a:r>
              <a:rPr lang="en-GB" sz="800" dirty="0">
                <a:latin typeface="Montserrat" panose="00000500000000000000" pitchFamily="2" charset="0"/>
              </a:rPr>
              <a:t>-19%</a:t>
            </a:r>
          </a:p>
        </p:txBody>
      </p:sp>
      <p:sp>
        <p:nvSpPr>
          <p:cNvPr id="24" name="TextBox 23">
            <a:extLst>
              <a:ext uri="{FF2B5EF4-FFF2-40B4-BE49-F238E27FC236}">
                <a16:creationId xmlns:a16="http://schemas.microsoft.com/office/drawing/2014/main" id="{85CB327B-462A-4DF5-AB4C-DBADBDE85A7E}"/>
              </a:ext>
            </a:extLst>
          </p:cNvPr>
          <p:cNvSpPr txBox="1"/>
          <p:nvPr/>
        </p:nvSpPr>
        <p:spPr>
          <a:xfrm>
            <a:off x="5638355" y="2638162"/>
            <a:ext cx="344966" cy="215444"/>
          </a:xfrm>
          <a:prstGeom prst="rect">
            <a:avLst/>
          </a:prstGeom>
          <a:noFill/>
        </p:spPr>
        <p:txBody>
          <a:bodyPr wrap="none" rtlCol="0">
            <a:spAutoFit/>
          </a:bodyPr>
          <a:lstStyle/>
          <a:p>
            <a:r>
              <a:rPr lang="en-GB" sz="800" dirty="0">
                <a:latin typeface="Montserrat" panose="00000500000000000000" pitchFamily="2" charset="0"/>
              </a:rPr>
              <a:t>-1%</a:t>
            </a:r>
          </a:p>
        </p:txBody>
      </p:sp>
      <p:sp>
        <p:nvSpPr>
          <p:cNvPr id="25" name="TextBox 24">
            <a:extLst>
              <a:ext uri="{FF2B5EF4-FFF2-40B4-BE49-F238E27FC236}">
                <a16:creationId xmlns:a16="http://schemas.microsoft.com/office/drawing/2014/main" id="{501F7943-35A5-4309-8A8A-2D5FD27A5078}"/>
              </a:ext>
            </a:extLst>
          </p:cNvPr>
          <p:cNvSpPr txBox="1"/>
          <p:nvPr/>
        </p:nvSpPr>
        <p:spPr>
          <a:xfrm>
            <a:off x="6471191" y="1959221"/>
            <a:ext cx="391454" cy="215444"/>
          </a:xfrm>
          <a:prstGeom prst="rect">
            <a:avLst/>
          </a:prstGeom>
          <a:noFill/>
        </p:spPr>
        <p:txBody>
          <a:bodyPr wrap="none" rtlCol="0">
            <a:spAutoFit/>
          </a:bodyPr>
          <a:lstStyle/>
          <a:p>
            <a:r>
              <a:rPr lang="en-GB" sz="800" dirty="0">
                <a:latin typeface="Montserrat" panose="00000500000000000000" pitchFamily="2" charset="0"/>
              </a:rPr>
              <a:t>+6%</a:t>
            </a:r>
          </a:p>
        </p:txBody>
      </p:sp>
      <p:sp>
        <p:nvSpPr>
          <p:cNvPr id="26" name="TextBox 25">
            <a:extLst>
              <a:ext uri="{FF2B5EF4-FFF2-40B4-BE49-F238E27FC236}">
                <a16:creationId xmlns:a16="http://schemas.microsoft.com/office/drawing/2014/main" id="{2E392C90-1D08-46C6-B403-2595F35EA567}"/>
              </a:ext>
            </a:extLst>
          </p:cNvPr>
          <p:cNvSpPr txBox="1"/>
          <p:nvPr/>
        </p:nvSpPr>
        <p:spPr>
          <a:xfrm>
            <a:off x="6798667" y="1889991"/>
            <a:ext cx="530709" cy="215444"/>
          </a:xfrm>
          <a:prstGeom prst="rect">
            <a:avLst/>
          </a:prstGeom>
          <a:noFill/>
        </p:spPr>
        <p:txBody>
          <a:bodyPr wrap="square" rtlCol="0">
            <a:spAutoFit/>
          </a:bodyPr>
          <a:lstStyle/>
          <a:p>
            <a:r>
              <a:rPr lang="en-GB" sz="800" dirty="0">
                <a:latin typeface="Montserrat" panose="00000500000000000000" pitchFamily="2" charset="0"/>
              </a:rPr>
              <a:t>-1%</a:t>
            </a:r>
          </a:p>
        </p:txBody>
      </p:sp>
      <p:sp>
        <p:nvSpPr>
          <p:cNvPr id="5" name="TextBox 4">
            <a:extLst>
              <a:ext uri="{FF2B5EF4-FFF2-40B4-BE49-F238E27FC236}">
                <a16:creationId xmlns:a16="http://schemas.microsoft.com/office/drawing/2014/main" id="{83DFA899-45C1-4293-B960-1284D7419702}"/>
              </a:ext>
            </a:extLst>
          </p:cNvPr>
          <p:cNvSpPr txBox="1"/>
          <p:nvPr/>
        </p:nvSpPr>
        <p:spPr>
          <a:xfrm>
            <a:off x="4745911" y="4784378"/>
            <a:ext cx="1849976" cy="415498"/>
          </a:xfrm>
          <a:prstGeom prst="rect">
            <a:avLst/>
          </a:prstGeom>
          <a:noFill/>
        </p:spPr>
        <p:txBody>
          <a:bodyPr wrap="square" rtlCol="0">
            <a:spAutoFit/>
          </a:bodyPr>
          <a:lstStyle/>
          <a:p>
            <a:r>
              <a:rPr lang="en-GB" sz="700" dirty="0">
                <a:latin typeface="Montserrat" panose="00000500000000000000" pitchFamily="2" charset="0"/>
              </a:rPr>
              <a:t>* Indoor Décor, Gardening, Easter Decorations/Merchandise</a:t>
            </a:r>
          </a:p>
          <a:p>
            <a:r>
              <a:rPr lang="en-GB" sz="700" dirty="0">
                <a:latin typeface="Montserrat" panose="00000500000000000000" pitchFamily="2" charset="0"/>
              </a:rPr>
              <a:t>~Plant</a:t>
            </a:r>
          </a:p>
        </p:txBody>
      </p:sp>
    </p:spTree>
    <p:extLst>
      <p:ext uri="{BB962C8B-B14F-4D97-AF65-F5344CB8AC3E}">
        <p14:creationId xmlns:p14="http://schemas.microsoft.com/office/powerpoint/2010/main" val="87121453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Shape 1702"/>
        <p:cNvGrpSpPr/>
        <p:nvPr/>
      </p:nvGrpSpPr>
      <p:grpSpPr>
        <a:xfrm>
          <a:off x="0" y="0"/>
          <a:ext cx="0" cy="0"/>
          <a:chOff x="0" y="0"/>
          <a:chExt cx="0" cy="0"/>
        </a:xfrm>
      </p:grpSpPr>
      <p:sp>
        <p:nvSpPr>
          <p:cNvPr id="1703" name="Google Shape;1703;p126"/>
          <p:cNvSpPr txBox="1">
            <a:spLocks noGrp="1"/>
          </p:cNvSpPr>
          <p:nvPr>
            <p:ph type="title"/>
          </p:nvPr>
        </p:nvSpPr>
        <p:spPr>
          <a:xfrm>
            <a:off x="354650" y="292625"/>
            <a:ext cx="8668848" cy="393600"/>
          </a:xfrm>
        </p:spPr>
        <p:txBody>
          <a:bodyPr spcFirstLastPara="1" wrap="square" lIns="0" tIns="91425" rIns="0" bIns="91425" anchor="t" anchorCtr="0">
            <a:noAutofit/>
          </a:bodyPr>
          <a:lstStyle/>
          <a:p>
            <a:pPr lvl="0"/>
            <a:r>
              <a:rPr lang="en-PH" dirty="0">
                <a:latin typeface="Montserrat" panose="00000500000000000000" pitchFamily="2" charset="0"/>
              </a:rPr>
              <a:t>This year, Easter was more about decorating the home and gifting</a:t>
            </a:r>
          </a:p>
        </p:txBody>
      </p:sp>
      <p:cxnSp>
        <p:nvCxnSpPr>
          <p:cNvPr id="1705" name="Google Shape;1705;p126"/>
          <p:cNvCxnSpPr/>
          <p:nvPr/>
        </p:nvCxnSpPr>
        <p:spPr>
          <a:xfrm>
            <a:off x="354650" y="2053296"/>
            <a:ext cx="3241800" cy="0"/>
          </a:xfrm>
          <a:prstGeom prst="straightConnector1">
            <a:avLst/>
          </a:prstGeom>
          <a:noFill/>
          <a:ln w="9525" cap="flat" cmpd="sng">
            <a:solidFill>
              <a:srgbClr val="333333"/>
            </a:solidFill>
            <a:prstDash val="solid"/>
            <a:round/>
            <a:headEnd type="none" w="med" len="med"/>
            <a:tailEnd type="none" w="med" len="med"/>
          </a:ln>
        </p:spPr>
      </p:cxnSp>
      <p:sp>
        <p:nvSpPr>
          <p:cNvPr id="1706" name="Google Shape;1706;p126"/>
          <p:cNvSpPr txBox="1"/>
          <p:nvPr/>
        </p:nvSpPr>
        <p:spPr>
          <a:xfrm>
            <a:off x="354650" y="1588472"/>
            <a:ext cx="3804300" cy="300000"/>
          </a:xfrm>
          <a:prstGeom prst="rect">
            <a:avLst/>
          </a:prstGeom>
          <a:noFill/>
          <a:ln>
            <a:noFill/>
          </a:ln>
        </p:spPr>
        <p:txBody>
          <a:bodyPr spcFirstLastPara="1" wrap="square" lIns="0" tIns="45700" rIns="0" bIns="45700" anchor="t" anchorCtr="0">
            <a:noAutofit/>
          </a:bodyPr>
          <a:lstStyle/>
          <a:p>
            <a:pPr marL="0" lvl="0" indent="0" algn="l" rtl="0">
              <a:spcBef>
                <a:spcPts val="0"/>
              </a:spcBef>
              <a:spcAft>
                <a:spcPts val="1200"/>
              </a:spcAft>
              <a:buClr>
                <a:srgbClr val="000000"/>
              </a:buClr>
              <a:buSzPts val="1100"/>
              <a:buFont typeface="Arial"/>
              <a:buNone/>
            </a:pPr>
            <a:r>
              <a:rPr lang="en" sz="1600" b="1" dirty="0">
                <a:solidFill>
                  <a:srgbClr val="1A1A1A"/>
                </a:solidFill>
                <a:latin typeface="Montserrat" panose="00000500000000000000" pitchFamily="2" charset="0"/>
                <a:ea typeface="Montserrat"/>
                <a:cs typeface="Montserrat"/>
                <a:sym typeface="Montserrat"/>
              </a:rPr>
              <a:t>£248m -3.1%</a:t>
            </a:r>
            <a:br>
              <a:rPr lang="en" sz="1800" b="1" dirty="0">
                <a:solidFill>
                  <a:srgbClr val="000000"/>
                </a:solidFill>
                <a:latin typeface="Montserrat" panose="00000500000000000000" pitchFamily="2" charset="0"/>
                <a:ea typeface="Montserrat"/>
                <a:cs typeface="Montserrat"/>
                <a:sym typeface="Montserrat"/>
              </a:rPr>
            </a:br>
            <a:r>
              <a:rPr lang="en" sz="1100" dirty="0">
                <a:solidFill>
                  <a:schemeClr val="dk1"/>
                </a:solidFill>
                <a:latin typeface="Montserrat" panose="00000500000000000000" pitchFamily="2" charset="0"/>
                <a:ea typeface="Montserrat"/>
                <a:cs typeface="Montserrat"/>
                <a:sym typeface="Montserrat"/>
              </a:rPr>
              <a:t>Easter Spend, Grocery Multiples</a:t>
            </a:r>
            <a:endParaRPr sz="1100" dirty="0">
              <a:solidFill>
                <a:srgbClr val="000000"/>
              </a:solidFill>
              <a:latin typeface="Montserrat" panose="00000500000000000000" pitchFamily="2" charset="0"/>
              <a:ea typeface="Montserrat Light"/>
              <a:cs typeface="Montserrat Light"/>
              <a:sym typeface="Montserrat Light"/>
            </a:endParaRPr>
          </a:p>
        </p:txBody>
      </p:sp>
      <p:grpSp>
        <p:nvGrpSpPr>
          <p:cNvPr id="1708" name="Google Shape;1708;p126"/>
          <p:cNvGrpSpPr/>
          <p:nvPr/>
        </p:nvGrpSpPr>
        <p:grpSpPr>
          <a:xfrm>
            <a:off x="222286" y="2458992"/>
            <a:ext cx="674029" cy="307800"/>
            <a:chOff x="3272277" y="2468249"/>
            <a:chExt cx="674029" cy="307800"/>
          </a:xfrm>
        </p:grpSpPr>
        <p:sp>
          <p:nvSpPr>
            <p:cNvPr id="1709" name="Google Shape;1709;p126"/>
            <p:cNvSpPr/>
            <p:nvPr/>
          </p:nvSpPr>
          <p:spPr>
            <a:xfrm rot="-8100000">
              <a:off x="3317354" y="2513326"/>
              <a:ext cx="217647" cy="217647"/>
            </a:xfrm>
            <a:prstGeom prst="rtTriangle">
              <a:avLst/>
            </a:prstGeom>
            <a:solidFill>
              <a:srgbClr val="00F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10" name="Google Shape;1710;p126"/>
            <p:cNvSpPr/>
            <p:nvPr/>
          </p:nvSpPr>
          <p:spPr>
            <a:xfrm rot="-8100000">
              <a:off x="3500468" y="2513326"/>
              <a:ext cx="217647" cy="217647"/>
            </a:xfrm>
            <a:prstGeom prst="rtTriangle">
              <a:avLst/>
            </a:prstGeom>
            <a:solidFill>
              <a:srgbClr val="00F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11" name="Google Shape;1711;p126"/>
            <p:cNvSpPr/>
            <p:nvPr/>
          </p:nvSpPr>
          <p:spPr>
            <a:xfrm rot="-8100000">
              <a:off x="3683583" y="2513326"/>
              <a:ext cx="217647" cy="217647"/>
            </a:xfrm>
            <a:prstGeom prst="rtTriangle">
              <a:avLst/>
            </a:prstGeom>
            <a:solidFill>
              <a:srgbClr val="00F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712" name="Google Shape;1712;p126"/>
          <p:cNvSpPr txBox="1"/>
          <p:nvPr/>
        </p:nvSpPr>
        <p:spPr>
          <a:xfrm>
            <a:off x="1061550" y="2499420"/>
            <a:ext cx="2534900" cy="981900"/>
          </a:xfrm>
          <a:prstGeom prst="rect">
            <a:avLst/>
          </a:prstGeom>
          <a:noFill/>
          <a:ln>
            <a:noFill/>
          </a:ln>
        </p:spPr>
        <p:txBody>
          <a:bodyPr spcFirstLastPara="1" wrap="square" lIns="0" tIns="0" rIns="0" bIns="0" anchor="t" anchorCtr="0">
            <a:noAutofit/>
          </a:bodyPr>
          <a:lstStyle/>
          <a:p>
            <a:pPr marL="0" lvl="0" indent="0" algn="l" rtl="0">
              <a:spcBef>
                <a:spcPts val="0"/>
              </a:spcBef>
              <a:spcAft>
                <a:spcPts val="1200"/>
              </a:spcAft>
              <a:buClr>
                <a:schemeClr val="dk1"/>
              </a:buClr>
              <a:buSzPts val="1100"/>
              <a:buFont typeface="Arial"/>
              <a:buNone/>
            </a:pPr>
            <a:r>
              <a:rPr lang="en" sz="1200" dirty="0">
                <a:solidFill>
                  <a:schemeClr val="dk1"/>
                </a:solidFill>
                <a:latin typeface="Avenir Next LT Pro" panose="020B0504020202020204" pitchFamily="34" charset="0"/>
                <a:ea typeface="Montserrat"/>
                <a:cs typeface="Montserrat"/>
                <a:sym typeface="Montserrat"/>
              </a:rPr>
              <a:t>This</a:t>
            </a:r>
            <a:r>
              <a:rPr lang="en" sz="1200" b="1" dirty="0">
                <a:solidFill>
                  <a:schemeClr val="dk1"/>
                </a:solidFill>
                <a:latin typeface="Avenir Next LT Pro" panose="020B0504020202020204" pitchFamily="34" charset="0"/>
                <a:ea typeface="Montserrat"/>
                <a:cs typeface="Montserrat"/>
                <a:sym typeface="Montserrat"/>
              </a:rPr>
              <a:t> </a:t>
            </a:r>
            <a:r>
              <a:rPr lang="en" sz="1200" dirty="0">
                <a:solidFill>
                  <a:schemeClr val="dk1"/>
                </a:solidFill>
                <a:latin typeface="Avenir Next LT Pro" panose="020B0504020202020204" pitchFamily="34" charset="0"/>
                <a:ea typeface="Montserrat"/>
                <a:cs typeface="Montserrat"/>
                <a:sym typeface="Montserrat"/>
              </a:rPr>
              <a:t>year shoppers</a:t>
            </a:r>
            <a:r>
              <a:rPr lang="en" sz="1200" b="1" dirty="0">
                <a:solidFill>
                  <a:schemeClr val="dk1"/>
                </a:solidFill>
                <a:latin typeface="Avenir Next LT Pro" panose="020B0504020202020204" pitchFamily="34" charset="0"/>
                <a:ea typeface="Montserrat"/>
                <a:cs typeface="Montserrat"/>
                <a:sym typeface="Montserrat"/>
              </a:rPr>
              <a:t> spent 4.8% </a:t>
            </a:r>
            <a:r>
              <a:rPr lang="en" sz="1200" dirty="0">
                <a:solidFill>
                  <a:schemeClr val="dk1"/>
                </a:solidFill>
                <a:latin typeface="Avenir Next LT Pro" panose="020B0504020202020204" pitchFamily="34" charset="0"/>
                <a:ea typeface="Montserrat"/>
                <a:cs typeface="Montserrat"/>
                <a:sym typeface="Montserrat"/>
              </a:rPr>
              <a:t>of Total Store spend on Easter related products, this is </a:t>
            </a:r>
            <a:r>
              <a:rPr lang="en" sz="1200" b="1" dirty="0">
                <a:solidFill>
                  <a:schemeClr val="dk1"/>
                </a:solidFill>
                <a:latin typeface="Avenir Next LT Pro" panose="020B0504020202020204" pitchFamily="34" charset="0"/>
                <a:ea typeface="Montserrat"/>
                <a:cs typeface="Montserrat"/>
                <a:sym typeface="Montserrat"/>
              </a:rPr>
              <a:t>significantly less </a:t>
            </a:r>
            <a:r>
              <a:rPr lang="en" sz="1200" dirty="0">
                <a:solidFill>
                  <a:schemeClr val="dk1"/>
                </a:solidFill>
                <a:latin typeface="Avenir Next LT Pro" panose="020B0504020202020204" pitchFamily="34" charset="0"/>
                <a:ea typeface="Montserrat"/>
                <a:cs typeface="Montserrat"/>
                <a:sym typeface="Montserrat"/>
              </a:rPr>
              <a:t>than last year, indicating shoppers were much less in t</a:t>
            </a:r>
            <a:r>
              <a:rPr lang="en-GB" sz="1200" dirty="0">
                <a:solidFill>
                  <a:schemeClr val="dk1"/>
                </a:solidFill>
                <a:latin typeface="Avenir Next LT Pro" panose="020B0504020202020204" pitchFamily="34" charset="0"/>
                <a:ea typeface="Montserrat"/>
                <a:cs typeface="Montserrat"/>
                <a:sym typeface="Montserrat"/>
              </a:rPr>
              <a:t>he</a:t>
            </a:r>
            <a:r>
              <a:rPr lang="en" sz="1200" dirty="0">
                <a:solidFill>
                  <a:schemeClr val="dk1"/>
                </a:solidFill>
                <a:latin typeface="Avenir Next LT Pro" panose="020B0504020202020204" pitchFamily="34" charset="0"/>
                <a:ea typeface="Montserrat"/>
                <a:cs typeface="Montserrat"/>
                <a:sym typeface="Montserrat"/>
              </a:rPr>
              <a:t> mindset of celebrating.</a:t>
            </a:r>
            <a:endParaRPr sz="1200" dirty="0">
              <a:solidFill>
                <a:srgbClr val="1A1A1A"/>
              </a:solidFill>
              <a:latin typeface="Avenir Next LT Pro" panose="020B0504020202020204" pitchFamily="34" charset="0"/>
              <a:ea typeface="Montserrat"/>
              <a:cs typeface="Montserrat"/>
              <a:sym typeface="Montserrat"/>
            </a:endParaRPr>
          </a:p>
        </p:txBody>
      </p:sp>
      <p:graphicFrame>
        <p:nvGraphicFramePr>
          <p:cNvPr id="13" name="Chart 12">
            <a:extLst>
              <a:ext uri="{FF2B5EF4-FFF2-40B4-BE49-F238E27FC236}">
                <a16:creationId xmlns:a16="http://schemas.microsoft.com/office/drawing/2014/main" id="{BB5A74D3-8CC7-4CCC-A907-80ACBD773DF4}"/>
              </a:ext>
            </a:extLst>
          </p:cNvPr>
          <p:cNvGraphicFramePr/>
          <p:nvPr>
            <p:extLst>
              <p:ext uri="{D42A27DB-BD31-4B8C-83A1-F6EECF244321}">
                <p14:modId xmlns:p14="http://schemas.microsoft.com/office/powerpoint/2010/main" val="462876883"/>
              </p:ext>
            </p:extLst>
          </p:nvPr>
        </p:nvGraphicFramePr>
        <p:xfrm>
          <a:off x="4098699" y="1972031"/>
          <a:ext cx="4631751" cy="2239837"/>
        </p:xfrm>
        <a:graphic>
          <a:graphicData uri="http://schemas.openxmlformats.org/drawingml/2006/chart">
            <c:chart xmlns:c="http://schemas.openxmlformats.org/drawingml/2006/chart" xmlns:r="http://schemas.openxmlformats.org/officeDocument/2006/relationships" r:id="rId3"/>
          </a:graphicData>
        </a:graphic>
      </p:graphicFrame>
      <p:sp>
        <p:nvSpPr>
          <p:cNvPr id="3" name="TextBox 2">
            <a:extLst>
              <a:ext uri="{FF2B5EF4-FFF2-40B4-BE49-F238E27FC236}">
                <a16:creationId xmlns:a16="http://schemas.microsoft.com/office/drawing/2014/main" id="{7B221A78-6712-4E26-8020-777DADAB07E8}"/>
              </a:ext>
            </a:extLst>
          </p:cNvPr>
          <p:cNvSpPr txBox="1"/>
          <p:nvPr/>
        </p:nvSpPr>
        <p:spPr>
          <a:xfrm>
            <a:off x="4260999" y="1765361"/>
            <a:ext cx="2000869" cy="246221"/>
          </a:xfrm>
          <a:prstGeom prst="rect">
            <a:avLst/>
          </a:prstGeom>
          <a:noFill/>
        </p:spPr>
        <p:txBody>
          <a:bodyPr wrap="none" rtlCol="0">
            <a:spAutoFit/>
          </a:bodyPr>
          <a:lstStyle/>
          <a:p>
            <a:r>
              <a:rPr lang="en-GB" sz="1000" b="1" dirty="0">
                <a:latin typeface="Montserrat" panose="00000500000000000000" pitchFamily="2" charset="0"/>
              </a:rPr>
              <a:t>Growth Easter 2022 vs 2021</a:t>
            </a:r>
          </a:p>
        </p:txBody>
      </p:sp>
      <p:sp>
        <p:nvSpPr>
          <p:cNvPr id="19" name="Text Box 8">
            <a:extLst>
              <a:ext uri="{FF2B5EF4-FFF2-40B4-BE49-F238E27FC236}">
                <a16:creationId xmlns:a16="http://schemas.microsoft.com/office/drawing/2014/main" id="{517F32E6-7A6A-4706-9676-EE10289C63B9}"/>
              </a:ext>
            </a:extLst>
          </p:cNvPr>
          <p:cNvSpPr txBox="1">
            <a:spLocks noChangeArrowheads="1"/>
          </p:cNvSpPr>
          <p:nvPr/>
        </p:nvSpPr>
        <p:spPr bwMode="auto">
          <a:xfrm>
            <a:off x="354650" y="4606604"/>
            <a:ext cx="5551487" cy="307746"/>
          </a:xfrm>
          <a:prstGeom prst="rect">
            <a:avLst/>
          </a:prstGeom>
          <a:noFill/>
          <a:ln>
            <a:noFill/>
          </a:ln>
          <a:effectLst>
            <a:prstShdw prst="shdw17" dist="17961" dir="2700000">
              <a:schemeClr val="accent1">
                <a:gamma/>
                <a:shade val="60000"/>
                <a:invGamma/>
              </a:schemeClr>
            </a:prst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spcFirstLastPara="1" wrap="square" lIns="0" tIns="91425" rIns="0" bIns="91425" anchor="b" anchorCtr="0">
            <a:spAutoFit/>
          </a:bodyPr>
          <a:lstStyle>
            <a:defPPr marR="0" lvl="0" algn="l" rtl="0">
              <a:lnSpc>
                <a:spcPct val="100000"/>
              </a:lnSpc>
              <a:spcBef>
                <a:spcPts val="0"/>
              </a:spcBef>
              <a:spcAft>
                <a:spcPts val="0"/>
              </a:spcAft>
            </a:defPPr>
            <a:lvl1pPr marL="0" marR="0" lvl="0" indent="0" algn="l" rtl="0">
              <a:lnSpc>
                <a:spcPct val="100000"/>
              </a:lnSpc>
              <a:spcBef>
                <a:spcPts val="0"/>
              </a:spcBef>
              <a:spcAft>
                <a:spcPts val="0"/>
              </a:spcAft>
              <a:buClr>
                <a:schemeClr val="accent5"/>
              </a:buClr>
              <a:buSzPts val="600"/>
              <a:buFont typeface="Montserrat"/>
              <a:buNone/>
              <a:tabLst/>
              <a:defRPr sz="600" b="0" i="0" u="none" strike="noStrike" cap="none">
                <a:solidFill>
                  <a:schemeClr val="accent5"/>
                </a:solidFill>
                <a:latin typeface="Avenir Next LT Pro" panose="020B0504020202020204" pitchFamily="34" charset="0"/>
                <a:ea typeface="Montserrat"/>
                <a:cs typeface="Montserrat"/>
                <a:sym typeface="Montserrat"/>
              </a:defRPr>
            </a:lvl1pPr>
            <a:lvl2pPr marL="914400" marR="0" lvl="1" indent="-304800" algn="l" rtl="0">
              <a:lnSpc>
                <a:spcPct val="100000"/>
              </a:lnSpc>
              <a:spcBef>
                <a:spcPts val="0"/>
              </a:spcBef>
              <a:spcAft>
                <a:spcPts val="0"/>
              </a:spcAft>
              <a:buClr>
                <a:schemeClr val="accent5"/>
              </a:buClr>
              <a:buSzPts val="600"/>
              <a:buFont typeface="Montserrat"/>
              <a:buNone/>
              <a:defRPr sz="600" b="0" i="0" u="none" strike="noStrike" cap="none">
                <a:solidFill>
                  <a:schemeClr val="accent5"/>
                </a:solidFill>
                <a:latin typeface="Montserrat"/>
                <a:ea typeface="Montserrat"/>
                <a:cs typeface="Montserrat"/>
                <a:sym typeface="Montserrat"/>
              </a:defRPr>
            </a:lvl2pPr>
            <a:lvl3pPr marL="1371600" marR="0" lvl="2" indent="-292100" algn="l" rtl="0">
              <a:lnSpc>
                <a:spcPct val="100000"/>
              </a:lnSpc>
              <a:spcBef>
                <a:spcPts val="0"/>
              </a:spcBef>
              <a:spcAft>
                <a:spcPts val="0"/>
              </a:spcAft>
              <a:buClr>
                <a:schemeClr val="accent5"/>
              </a:buClr>
              <a:buSzPts val="600"/>
              <a:buFont typeface="Montserrat"/>
              <a:buNone/>
              <a:defRPr sz="600" b="0" i="0" u="none" strike="noStrike" cap="none">
                <a:solidFill>
                  <a:schemeClr val="accent5"/>
                </a:solidFill>
                <a:latin typeface="Montserrat"/>
                <a:ea typeface="Montserrat"/>
                <a:cs typeface="Montserrat"/>
                <a:sym typeface="Montserrat"/>
              </a:defRPr>
            </a:lvl3pPr>
            <a:lvl4pPr marL="1828800" marR="0" lvl="3" indent="-292100" algn="l" rtl="0">
              <a:lnSpc>
                <a:spcPct val="100000"/>
              </a:lnSpc>
              <a:spcBef>
                <a:spcPts val="0"/>
              </a:spcBef>
              <a:spcAft>
                <a:spcPts val="0"/>
              </a:spcAft>
              <a:buClr>
                <a:schemeClr val="accent5"/>
              </a:buClr>
              <a:buSzPts val="600"/>
              <a:buFont typeface="Montserrat"/>
              <a:buNone/>
              <a:defRPr sz="600" b="0" i="0" u="none" strike="noStrike" cap="none">
                <a:solidFill>
                  <a:schemeClr val="accent5"/>
                </a:solidFill>
                <a:latin typeface="Montserrat"/>
                <a:ea typeface="Montserrat"/>
                <a:cs typeface="Montserrat"/>
                <a:sym typeface="Montserrat"/>
              </a:defRPr>
            </a:lvl4pPr>
            <a:lvl5pPr marL="2286000" marR="0" lvl="4" indent="-292100" algn="l" rtl="0">
              <a:lnSpc>
                <a:spcPct val="100000"/>
              </a:lnSpc>
              <a:spcBef>
                <a:spcPts val="0"/>
              </a:spcBef>
              <a:spcAft>
                <a:spcPts val="0"/>
              </a:spcAft>
              <a:buClr>
                <a:schemeClr val="accent5"/>
              </a:buClr>
              <a:buSzPts val="600"/>
              <a:buFont typeface="Montserrat"/>
              <a:buNone/>
              <a:defRPr sz="600" b="0" i="0" u="none" strike="noStrike" cap="none">
                <a:solidFill>
                  <a:schemeClr val="accent5"/>
                </a:solidFill>
                <a:latin typeface="Montserrat"/>
                <a:ea typeface="Montserrat"/>
                <a:cs typeface="Montserrat"/>
                <a:sym typeface="Montserrat"/>
              </a:defRPr>
            </a:lvl5pPr>
            <a:lvl6pPr marL="2743200" marR="0" lvl="5" indent="-292100" algn="l" rtl="0">
              <a:lnSpc>
                <a:spcPct val="100000"/>
              </a:lnSpc>
              <a:spcBef>
                <a:spcPts val="0"/>
              </a:spcBef>
              <a:spcAft>
                <a:spcPts val="0"/>
              </a:spcAft>
              <a:buClr>
                <a:schemeClr val="accent5"/>
              </a:buClr>
              <a:buSzPts val="600"/>
              <a:buFont typeface="Montserrat"/>
              <a:buNone/>
              <a:defRPr sz="600" b="0" i="0" u="none" strike="noStrike" cap="none">
                <a:solidFill>
                  <a:schemeClr val="accent5"/>
                </a:solidFill>
                <a:latin typeface="Montserrat"/>
                <a:ea typeface="Montserrat"/>
                <a:cs typeface="Montserrat"/>
                <a:sym typeface="Montserrat"/>
              </a:defRPr>
            </a:lvl6pPr>
            <a:lvl7pPr marL="3200400" marR="0" lvl="6" indent="-292100" algn="l" rtl="0">
              <a:lnSpc>
                <a:spcPct val="100000"/>
              </a:lnSpc>
              <a:spcBef>
                <a:spcPts val="0"/>
              </a:spcBef>
              <a:spcAft>
                <a:spcPts val="0"/>
              </a:spcAft>
              <a:buClr>
                <a:schemeClr val="accent5"/>
              </a:buClr>
              <a:buSzPts val="600"/>
              <a:buFont typeface="Montserrat"/>
              <a:buNone/>
              <a:defRPr sz="600" b="0" i="0" u="none" strike="noStrike" cap="none">
                <a:solidFill>
                  <a:schemeClr val="accent5"/>
                </a:solidFill>
                <a:latin typeface="Montserrat"/>
                <a:ea typeface="Montserrat"/>
                <a:cs typeface="Montserrat"/>
                <a:sym typeface="Montserrat"/>
              </a:defRPr>
            </a:lvl7pPr>
            <a:lvl8pPr marL="3657600" marR="0" lvl="7" indent="-292100" algn="l" rtl="0">
              <a:lnSpc>
                <a:spcPct val="100000"/>
              </a:lnSpc>
              <a:spcBef>
                <a:spcPts val="0"/>
              </a:spcBef>
              <a:spcAft>
                <a:spcPts val="0"/>
              </a:spcAft>
              <a:buClr>
                <a:schemeClr val="accent5"/>
              </a:buClr>
              <a:buSzPts val="600"/>
              <a:buFont typeface="Montserrat"/>
              <a:buNone/>
              <a:defRPr sz="600" b="0" i="0" u="none" strike="noStrike" cap="none">
                <a:solidFill>
                  <a:schemeClr val="accent5"/>
                </a:solidFill>
                <a:latin typeface="Montserrat"/>
                <a:ea typeface="Montserrat"/>
                <a:cs typeface="Montserrat"/>
                <a:sym typeface="Montserrat"/>
              </a:defRPr>
            </a:lvl8pPr>
            <a:lvl9pPr marL="4114800" marR="0" lvl="8" indent="-292100" algn="l" rtl="0">
              <a:lnSpc>
                <a:spcPct val="100000"/>
              </a:lnSpc>
              <a:spcBef>
                <a:spcPts val="0"/>
              </a:spcBef>
              <a:spcAft>
                <a:spcPts val="0"/>
              </a:spcAft>
              <a:buClr>
                <a:schemeClr val="accent5"/>
              </a:buClr>
              <a:buSzPts val="600"/>
              <a:buFont typeface="Montserrat"/>
              <a:buNone/>
              <a:defRPr sz="600" b="0" i="0" u="none" strike="noStrike" cap="none">
                <a:solidFill>
                  <a:schemeClr val="accent5"/>
                </a:solidFill>
                <a:latin typeface="Montserrat"/>
                <a:ea typeface="Montserrat"/>
                <a:cs typeface="Montserrat"/>
                <a:sym typeface="Montserrat"/>
              </a:defRPr>
            </a:lvl9pPr>
          </a:lstStyle>
          <a:p>
            <a:pPr>
              <a:defRPr/>
            </a:pPr>
            <a:r>
              <a:rPr lang="en-GB" altLang="ko-KR" sz="800" dirty="0">
                <a:latin typeface="Montserrat" panose="00000500000000000000" pitchFamily="2" charset="0"/>
                <a:ea typeface="굴림" pitchFamily="50" charset="-127"/>
              </a:rPr>
              <a:t>NielsenIQ Scantrack Grocery Multiples 2w/e 23rd April 2022 vs 10</a:t>
            </a:r>
            <a:r>
              <a:rPr lang="en-GB" altLang="ko-KR" sz="800" baseline="30000" dirty="0">
                <a:latin typeface="Montserrat" panose="00000500000000000000" pitchFamily="2" charset="0"/>
                <a:ea typeface="굴림" pitchFamily="50" charset="-127"/>
              </a:rPr>
              <a:t>th</a:t>
            </a:r>
            <a:r>
              <a:rPr lang="en-GB" altLang="ko-KR" sz="800" dirty="0">
                <a:latin typeface="Montserrat" panose="00000500000000000000" pitchFamily="2" charset="0"/>
                <a:ea typeface="굴림" pitchFamily="50" charset="-127"/>
              </a:rPr>
              <a:t> April 2021</a:t>
            </a:r>
            <a:endParaRPr lang="en-GB" sz="800" dirty="0">
              <a:latin typeface="Montserrat" panose="00000500000000000000" pitchFamily="2" charset="0"/>
              <a:ea typeface="굴림" pitchFamily="50" charset="-127"/>
            </a:endParaRPr>
          </a:p>
        </p:txBody>
      </p:sp>
    </p:spTree>
    <p:extLst>
      <p:ext uri="{BB962C8B-B14F-4D97-AF65-F5344CB8AC3E}">
        <p14:creationId xmlns:p14="http://schemas.microsoft.com/office/powerpoint/2010/main" val="4010858585"/>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Shape 1275"/>
        <p:cNvGrpSpPr/>
        <p:nvPr/>
      </p:nvGrpSpPr>
      <p:grpSpPr>
        <a:xfrm>
          <a:off x="0" y="0"/>
          <a:ext cx="0" cy="0"/>
          <a:chOff x="0" y="0"/>
          <a:chExt cx="0" cy="0"/>
        </a:xfrm>
      </p:grpSpPr>
      <p:sp>
        <p:nvSpPr>
          <p:cNvPr id="1276" name="Google Shape;1276;p93"/>
          <p:cNvSpPr txBox="1">
            <a:spLocks noGrp="1"/>
          </p:cNvSpPr>
          <p:nvPr>
            <p:ph type="title"/>
          </p:nvPr>
        </p:nvSpPr>
        <p:spPr>
          <a:xfrm>
            <a:off x="113723" y="420215"/>
            <a:ext cx="9094381" cy="393600"/>
          </a:xfrm>
          <a:prstGeom prst="rect">
            <a:avLst/>
          </a:prstGeom>
        </p:spPr>
        <p:txBody>
          <a:bodyPr spcFirstLastPara="1" wrap="square" lIns="0" tIns="91425" rIns="0" bIns="91425" anchor="t" anchorCtr="0">
            <a:noAutofit/>
          </a:bodyPr>
          <a:lstStyle/>
          <a:p>
            <a:pPr marL="0" lvl="0" indent="0" algn="l" rtl="0">
              <a:spcBef>
                <a:spcPts val="0"/>
              </a:spcBef>
              <a:spcAft>
                <a:spcPts val="0"/>
              </a:spcAft>
              <a:buNone/>
            </a:pPr>
            <a:r>
              <a:rPr lang="en" sz="1700" dirty="0">
                <a:latin typeface="Montserrat" panose="00000500000000000000" pitchFamily="2" charset="0"/>
              </a:rPr>
              <a:t>The longer leadup to Easter, enabled shoppers to be more organised and buy early to avoid disappointment, resulting in the biggest year yet for Easter Eggs</a:t>
            </a:r>
            <a:endParaRPr sz="1700" dirty="0">
              <a:latin typeface="Montserrat" panose="00000500000000000000" pitchFamily="2" charset="0"/>
            </a:endParaRPr>
          </a:p>
        </p:txBody>
      </p:sp>
      <p:sp>
        <p:nvSpPr>
          <p:cNvPr id="1277" name="Google Shape;1277;p93"/>
          <p:cNvSpPr txBox="1">
            <a:spLocks noGrp="1"/>
          </p:cNvSpPr>
          <p:nvPr>
            <p:ph type="subTitle" idx="3"/>
          </p:nvPr>
        </p:nvSpPr>
        <p:spPr>
          <a:xfrm>
            <a:off x="354650" y="4857012"/>
            <a:ext cx="8159100" cy="184800"/>
          </a:xfrm>
          <a:prstGeom prst="rect">
            <a:avLst/>
          </a:prstGeom>
        </p:spPr>
        <p:txBody>
          <a:bodyPr spcFirstLastPara="1" wrap="square" lIns="0" tIns="91425" rIns="0" bIns="91425" anchor="b" anchorCtr="0">
            <a:noAutofit/>
          </a:bodyPr>
          <a:lstStyle/>
          <a:p>
            <a:pPr marL="0" lvl="0" indent="0" algn="l" rtl="0">
              <a:spcBef>
                <a:spcPts val="0"/>
              </a:spcBef>
              <a:spcAft>
                <a:spcPts val="0"/>
              </a:spcAft>
              <a:buNone/>
            </a:pPr>
            <a:r>
              <a:rPr lang="en-GB" dirty="0"/>
              <a:t>Source:  NielsenIQ Scantrack Grocery Multiples</a:t>
            </a:r>
            <a:endParaRPr dirty="0"/>
          </a:p>
        </p:txBody>
      </p:sp>
      <p:graphicFrame>
        <p:nvGraphicFramePr>
          <p:cNvPr id="4" name="Table 4">
            <a:extLst>
              <a:ext uri="{FF2B5EF4-FFF2-40B4-BE49-F238E27FC236}">
                <a16:creationId xmlns:a16="http://schemas.microsoft.com/office/drawing/2014/main" id="{920079B1-1BF2-42E4-90A2-120AE14FAD55}"/>
              </a:ext>
            </a:extLst>
          </p:cNvPr>
          <p:cNvGraphicFramePr>
            <a:graphicFrameLocks noGrp="1"/>
          </p:cNvGraphicFramePr>
          <p:nvPr>
            <p:extLst>
              <p:ext uri="{D42A27DB-BD31-4B8C-83A1-F6EECF244321}">
                <p14:modId xmlns:p14="http://schemas.microsoft.com/office/powerpoint/2010/main" val="1264724912"/>
              </p:ext>
            </p:extLst>
          </p:nvPr>
        </p:nvGraphicFramePr>
        <p:xfrm>
          <a:off x="808074" y="1675163"/>
          <a:ext cx="7705680" cy="2956560"/>
        </p:xfrm>
        <a:graphic>
          <a:graphicData uri="http://schemas.openxmlformats.org/drawingml/2006/table">
            <a:tbl>
              <a:tblPr firstRow="1" bandRow="1">
                <a:tableStyleId>{0DBE4ED3-A11A-413B-A309-AE78DBB60736}</a:tableStyleId>
              </a:tblPr>
              <a:tblGrid>
                <a:gridCol w="1284280">
                  <a:extLst>
                    <a:ext uri="{9D8B030D-6E8A-4147-A177-3AD203B41FA5}">
                      <a16:colId xmlns:a16="http://schemas.microsoft.com/office/drawing/2014/main" val="158334506"/>
                    </a:ext>
                  </a:extLst>
                </a:gridCol>
                <a:gridCol w="1284280">
                  <a:extLst>
                    <a:ext uri="{9D8B030D-6E8A-4147-A177-3AD203B41FA5}">
                      <a16:colId xmlns:a16="http://schemas.microsoft.com/office/drawing/2014/main" val="2712852835"/>
                    </a:ext>
                  </a:extLst>
                </a:gridCol>
                <a:gridCol w="1284280">
                  <a:extLst>
                    <a:ext uri="{9D8B030D-6E8A-4147-A177-3AD203B41FA5}">
                      <a16:colId xmlns:a16="http://schemas.microsoft.com/office/drawing/2014/main" val="2649614874"/>
                    </a:ext>
                  </a:extLst>
                </a:gridCol>
                <a:gridCol w="1284280">
                  <a:extLst>
                    <a:ext uri="{9D8B030D-6E8A-4147-A177-3AD203B41FA5}">
                      <a16:colId xmlns:a16="http://schemas.microsoft.com/office/drawing/2014/main" val="45292495"/>
                    </a:ext>
                  </a:extLst>
                </a:gridCol>
                <a:gridCol w="1284280">
                  <a:extLst>
                    <a:ext uri="{9D8B030D-6E8A-4147-A177-3AD203B41FA5}">
                      <a16:colId xmlns:a16="http://schemas.microsoft.com/office/drawing/2014/main" val="1543612786"/>
                    </a:ext>
                  </a:extLst>
                </a:gridCol>
                <a:gridCol w="1284280">
                  <a:extLst>
                    <a:ext uri="{9D8B030D-6E8A-4147-A177-3AD203B41FA5}">
                      <a16:colId xmlns:a16="http://schemas.microsoft.com/office/drawing/2014/main" val="175965356"/>
                    </a:ext>
                  </a:extLst>
                </a:gridCol>
              </a:tblGrid>
              <a:tr h="370840">
                <a:tc>
                  <a:txBody>
                    <a:bodyPr/>
                    <a:lstStyle/>
                    <a:p>
                      <a:r>
                        <a:rPr lang="en-GB" dirty="0">
                          <a:latin typeface="Montserrat" panose="00000500000000000000" pitchFamily="2" charset="0"/>
                        </a:rPr>
                        <a:t>Easter</a:t>
                      </a:r>
                    </a:p>
                  </a:txBody>
                  <a:tcPr>
                    <a:solidFill>
                      <a:schemeClr val="bg1">
                        <a:lumMod val="85000"/>
                      </a:schemeClr>
                    </a:solidFill>
                  </a:tcPr>
                </a:tc>
                <a:tc>
                  <a:txBody>
                    <a:bodyPr/>
                    <a:lstStyle/>
                    <a:p>
                      <a:r>
                        <a:rPr lang="en-GB" dirty="0">
                          <a:latin typeface="Montserrat" panose="00000500000000000000" pitchFamily="2" charset="0"/>
                        </a:rPr>
                        <a:t>Weeks before Easter</a:t>
                      </a:r>
                    </a:p>
                  </a:txBody>
                  <a:tcPr>
                    <a:solidFill>
                      <a:schemeClr val="bg1">
                        <a:lumMod val="85000"/>
                      </a:schemeClr>
                    </a:solidFill>
                  </a:tcPr>
                </a:tc>
                <a:tc>
                  <a:txBody>
                    <a:bodyPr/>
                    <a:lstStyle/>
                    <a:p>
                      <a:r>
                        <a:rPr lang="en-GB" dirty="0">
                          <a:latin typeface="Montserrat" panose="00000500000000000000" pitchFamily="2" charset="0"/>
                        </a:rPr>
                        <a:t>Easter week w/e</a:t>
                      </a:r>
                    </a:p>
                  </a:txBody>
                  <a:tcPr>
                    <a:solidFill>
                      <a:schemeClr val="bg1">
                        <a:lumMod val="85000"/>
                      </a:schemeClr>
                    </a:solidFill>
                  </a:tcPr>
                </a:tc>
                <a:tc>
                  <a:txBody>
                    <a:bodyPr/>
                    <a:lstStyle/>
                    <a:p>
                      <a:r>
                        <a:rPr lang="en-GB" dirty="0">
                          <a:latin typeface="Montserrat" panose="00000500000000000000" pitchFamily="2" charset="0"/>
                        </a:rPr>
                        <a:t>YTD sales to Easter week</a:t>
                      </a:r>
                    </a:p>
                  </a:txBody>
                  <a:tcPr>
                    <a:solidFill>
                      <a:schemeClr val="bg1">
                        <a:lumMod val="85000"/>
                      </a:schemeClr>
                    </a:solidFill>
                  </a:tcPr>
                </a:tc>
                <a:tc>
                  <a:txBody>
                    <a:bodyPr/>
                    <a:lstStyle/>
                    <a:p>
                      <a:r>
                        <a:rPr lang="en-GB" dirty="0">
                          <a:latin typeface="Montserrat" panose="00000500000000000000" pitchFamily="2" charset="0"/>
                        </a:rPr>
                        <a:t>Easter week</a:t>
                      </a:r>
                    </a:p>
                  </a:txBody>
                  <a:tcPr>
                    <a:solidFill>
                      <a:schemeClr val="bg1">
                        <a:lumMod val="85000"/>
                      </a:schemeClr>
                    </a:solidFill>
                  </a:tcPr>
                </a:tc>
                <a:tc>
                  <a:txBody>
                    <a:bodyPr/>
                    <a:lstStyle/>
                    <a:p>
                      <a:r>
                        <a:rPr lang="en-GB" dirty="0">
                          <a:latin typeface="Montserrat" panose="00000500000000000000" pitchFamily="2" charset="0"/>
                        </a:rPr>
                        <a:t>Easter week as % of sales</a:t>
                      </a:r>
                    </a:p>
                  </a:txBody>
                  <a:tcPr>
                    <a:solidFill>
                      <a:schemeClr val="bg1">
                        <a:lumMod val="85000"/>
                      </a:schemeClr>
                    </a:solidFill>
                  </a:tcPr>
                </a:tc>
                <a:extLst>
                  <a:ext uri="{0D108BD9-81ED-4DB2-BD59-A6C34878D82A}">
                    <a16:rowId xmlns:a16="http://schemas.microsoft.com/office/drawing/2014/main" val="580890816"/>
                  </a:ext>
                </a:extLst>
              </a:tr>
              <a:tr h="370840">
                <a:tc>
                  <a:txBody>
                    <a:bodyPr/>
                    <a:lstStyle/>
                    <a:p>
                      <a:r>
                        <a:rPr lang="en-GB" dirty="0">
                          <a:latin typeface="Montserrat" panose="00000500000000000000" pitchFamily="2" charset="0"/>
                        </a:rPr>
                        <a:t>2017</a:t>
                      </a:r>
                    </a:p>
                  </a:txBody>
                  <a:tcPr/>
                </a:tc>
                <a:tc>
                  <a:txBody>
                    <a:bodyPr/>
                    <a:lstStyle/>
                    <a:p>
                      <a:r>
                        <a:rPr lang="en-GB" dirty="0">
                          <a:latin typeface="Montserrat" panose="00000500000000000000" pitchFamily="2" charset="0"/>
                        </a:rPr>
                        <a:t>15</a:t>
                      </a:r>
                    </a:p>
                  </a:txBody>
                  <a:tcPr/>
                </a:tc>
                <a:tc>
                  <a:txBody>
                    <a:bodyPr/>
                    <a:lstStyle/>
                    <a:p>
                      <a:r>
                        <a:rPr lang="en-GB" dirty="0">
                          <a:latin typeface="Montserrat" panose="00000500000000000000" pitchFamily="2" charset="0"/>
                        </a:rPr>
                        <a:t>15Apr17</a:t>
                      </a:r>
                    </a:p>
                  </a:txBody>
                  <a:tcPr/>
                </a:tc>
                <a:tc>
                  <a:txBody>
                    <a:bodyPr/>
                    <a:lstStyle/>
                    <a:p>
                      <a:r>
                        <a:rPr lang="en-GB" dirty="0">
                          <a:latin typeface="Montserrat" panose="00000500000000000000" pitchFamily="2" charset="0"/>
                        </a:rPr>
                        <a:t>£297m</a:t>
                      </a:r>
                    </a:p>
                  </a:txBody>
                  <a:tcPr/>
                </a:tc>
                <a:tc>
                  <a:txBody>
                    <a:bodyPr/>
                    <a:lstStyle/>
                    <a:p>
                      <a:r>
                        <a:rPr lang="en-GB" dirty="0">
                          <a:latin typeface="Montserrat" panose="00000500000000000000" pitchFamily="2" charset="0"/>
                        </a:rPr>
                        <a:t>£104m</a:t>
                      </a:r>
                    </a:p>
                  </a:txBody>
                  <a:tcPr/>
                </a:tc>
                <a:tc>
                  <a:txBody>
                    <a:bodyPr/>
                    <a:lstStyle/>
                    <a:p>
                      <a:r>
                        <a:rPr lang="en-GB" dirty="0">
                          <a:latin typeface="Montserrat" panose="00000500000000000000" pitchFamily="2" charset="0"/>
                        </a:rPr>
                        <a:t>35%</a:t>
                      </a:r>
                    </a:p>
                  </a:txBody>
                  <a:tcPr/>
                </a:tc>
                <a:extLst>
                  <a:ext uri="{0D108BD9-81ED-4DB2-BD59-A6C34878D82A}">
                    <a16:rowId xmlns:a16="http://schemas.microsoft.com/office/drawing/2014/main" val="624908306"/>
                  </a:ext>
                </a:extLst>
              </a:tr>
              <a:tr h="370840">
                <a:tc>
                  <a:txBody>
                    <a:bodyPr/>
                    <a:lstStyle/>
                    <a:p>
                      <a:r>
                        <a:rPr lang="en-GB" dirty="0">
                          <a:latin typeface="Montserrat" panose="00000500000000000000" pitchFamily="2" charset="0"/>
                        </a:rPr>
                        <a:t>2018</a:t>
                      </a:r>
                    </a:p>
                  </a:txBody>
                  <a:tcPr>
                    <a:solidFill>
                      <a:schemeClr val="bg1">
                        <a:lumMod val="85000"/>
                      </a:schemeClr>
                    </a:solidFill>
                  </a:tcPr>
                </a:tc>
                <a:tc>
                  <a:txBody>
                    <a:bodyPr/>
                    <a:lstStyle/>
                    <a:p>
                      <a:r>
                        <a:rPr lang="en-GB" dirty="0">
                          <a:latin typeface="Montserrat" panose="00000500000000000000" pitchFamily="2" charset="0"/>
                        </a:rPr>
                        <a:t>13</a:t>
                      </a:r>
                    </a:p>
                  </a:txBody>
                  <a:tcPr>
                    <a:solidFill>
                      <a:schemeClr val="bg1">
                        <a:lumMod val="85000"/>
                      </a:schemeClr>
                    </a:solidFill>
                  </a:tcPr>
                </a:tc>
                <a:tc>
                  <a:txBody>
                    <a:bodyPr/>
                    <a:lstStyle/>
                    <a:p>
                      <a:r>
                        <a:rPr lang="en-GB" dirty="0">
                          <a:latin typeface="Montserrat" panose="00000500000000000000" pitchFamily="2" charset="0"/>
                        </a:rPr>
                        <a:t>31Mar18</a:t>
                      </a:r>
                    </a:p>
                  </a:txBody>
                  <a:tcPr>
                    <a:solidFill>
                      <a:schemeClr val="bg1">
                        <a:lumMod val="85000"/>
                      </a:schemeClr>
                    </a:solidFill>
                  </a:tcPr>
                </a:tc>
                <a:tc>
                  <a:txBody>
                    <a:bodyPr/>
                    <a:lstStyle/>
                    <a:p>
                      <a:r>
                        <a:rPr lang="en-GB" dirty="0">
                          <a:latin typeface="Montserrat" panose="00000500000000000000" pitchFamily="2" charset="0"/>
                        </a:rPr>
                        <a:t>£302m</a:t>
                      </a:r>
                    </a:p>
                  </a:txBody>
                  <a:tcPr>
                    <a:solidFill>
                      <a:schemeClr val="bg1">
                        <a:lumMod val="85000"/>
                      </a:schemeClr>
                    </a:solidFill>
                  </a:tcPr>
                </a:tc>
                <a:tc>
                  <a:txBody>
                    <a:bodyPr/>
                    <a:lstStyle/>
                    <a:p>
                      <a:r>
                        <a:rPr lang="en-GB" dirty="0">
                          <a:latin typeface="Montserrat" panose="00000500000000000000" pitchFamily="2" charset="0"/>
                        </a:rPr>
                        <a:t>£128m</a:t>
                      </a:r>
                    </a:p>
                  </a:txBody>
                  <a:tcPr>
                    <a:solidFill>
                      <a:schemeClr val="bg1">
                        <a:lumMod val="85000"/>
                      </a:schemeClr>
                    </a:solidFill>
                  </a:tcPr>
                </a:tc>
                <a:tc>
                  <a:txBody>
                    <a:bodyPr/>
                    <a:lstStyle/>
                    <a:p>
                      <a:r>
                        <a:rPr lang="en-GB" dirty="0">
                          <a:latin typeface="Montserrat" panose="00000500000000000000" pitchFamily="2" charset="0"/>
                        </a:rPr>
                        <a:t>40%</a:t>
                      </a:r>
                    </a:p>
                  </a:txBody>
                  <a:tcPr>
                    <a:solidFill>
                      <a:schemeClr val="bg1">
                        <a:lumMod val="85000"/>
                      </a:schemeClr>
                    </a:solidFill>
                  </a:tcPr>
                </a:tc>
                <a:extLst>
                  <a:ext uri="{0D108BD9-81ED-4DB2-BD59-A6C34878D82A}">
                    <a16:rowId xmlns:a16="http://schemas.microsoft.com/office/drawing/2014/main" val="3647446257"/>
                  </a:ext>
                </a:extLst>
              </a:tr>
              <a:tr h="370840">
                <a:tc>
                  <a:txBody>
                    <a:bodyPr/>
                    <a:lstStyle/>
                    <a:p>
                      <a:r>
                        <a:rPr lang="en-GB" dirty="0">
                          <a:latin typeface="Montserrat" panose="00000500000000000000" pitchFamily="2" charset="0"/>
                        </a:rPr>
                        <a:t>2019</a:t>
                      </a:r>
                    </a:p>
                  </a:txBody>
                  <a:tcPr/>
                </a:tc>
                <a:tc>
                  <a:txBody>
                    <a:bodyPr/>
                    <a:lstStyle/>
                    <a:p>
                      <a:r>
                        <a:rPr lang="en-GB" dirty="0">
                          <a:latin typeface="Montserrat" panose="00000500000000000000" pitchFamily="2" charset="0"/>
                        </a:rPr>
                        <a:t>16</a:t>
                      </a:r>
                    </a:p>
                  </a:txBody>
                  <a:tcPr/>
                </a:tc>
                <a:tc>
                  <a:txBody>
                    <a:bodyPr/>
                    <a:lstStyle/>
                    <a:p>
                      <a:r>
                        <a:rPr lang="en-GB" dirty="0">
                          <a:latin typeface="Montserrat" panose="00000500000000000000" pitchFamily="2" charset="0"/>
                        </a:rPr>
                        <a:t>20Apr19</a:t>
                      </a:r>
                    </a:p>
                  </a:txBody>
                  <a:tcPr/>
                </a:tc>
                <a:tc>
                  <a:txBody>
                    <a:bodyPr/>
                    <a:lstStyle/>
                    <a:p>
                      <a:r>
                        <a:rPr lang="en-GB" dirty="0">
                          <a:latin typeface="Montserrat" panose="00000500000000000000" pitchFamily="2" charset="0"/>
                        </a:rPr>
                        <a:t>£337m</a:t>
                      </a:r>
                    </a:p>
                  </a:txBody>
                  <a:tcPr/>
                </a:tc>
                <a:tc>
                  <a:txBody>
                    <a:bodyPr/>
                    <a:lstStyle/>
                    <a:p>
                      <a:r>
                        <a:rPr lang="en-GB" dirty="0">
                          <a:latin typeface="Montserrat" panose="00000500000000000000" pitchFamily="2" charset="0"/>
                        </a:rPr>
                        <a:t>£113m</a:t>
                      </a:r>
                    </a:p>
                  </a:txBody>
                  <a:tcPr/>
                </a:tc>
                <a:tc>
                  <a:txBody>
                    <a:bodyPr/>
                    <a:lstStyle/>
                    <a:p>
                      <a:r>
                        <a:rPr lang="en-GB" dirty="0">
                          <a:latin typeface="Montserrat" panose="00000500000000000000" pitchFamily="2" charset="0"/>
                        </a:rPr>
                        <a:t>33%</a:t>
                      </a:r>
                    </a:p>
                  </a:txBody>
                  <a:tcPr/>
                </a:tc>
                <a:extLst>
                  <a:ext uri="{0D108BD9-81ED-4DB2-BD59-A6C34878D82A}">
                    <a16:rowId xmlns:a16="http://schemas.microsoft.com/office/drawing/2014/main" val="1469475135"/>
                  </a:ext>
                </a:extLst>
              </a:tr>
              <a:tr h="370840">
                <a:tc>
                  <a:txBody>
                    <a:bodyPr/>
                    <a:lstStyle/>
                    <a:p>
                      <a:r>
                        <a:rPr lang="en-GB" dirty="0">
                          <a:latin typeface="Montserrat" panose="00000500000000000000" pitchFamily="2" charset="0"/>
                        </a:rPr>
                        <a:t>2020</a:t>
                      </a:r>
                    </a:p>
                  </a:txBody>
                  <a:tcPr>
                    <a:solidFill>
                      <a:schemeClr val="bg1">
                        <a:lumMod val="85000"/>
                      </a:schemeClr>
                    </a:solidFill>
                  </a:tcPr>
                </a:tc>
                <a:tc>
                  <a:txBody>
                    <a:bodyPr/>
                    <a:lstStyle/>
                    <a:p>
                      <a:r>
                        <a:rPr lang="en-GB" dirty="0">
                          <a:latin typeface="Montserrat" panose="00000500000000000000" pitchFamily="2" charset="0"/>
                        </a:rPr>
                        <a:t>15</a:t>
                      </a:r>
                    </a:p>
                  </a:txBody>
                  <a:tcPr>
                    <a:solidFill>
                      <a:schemeClr val="bg1">
                        <a:lumMod val="85000"/>
                      </a:schemeClr>
                    </a:solidFill>
                  </a:tcPr>
                </a:tc>
                <a:tc>
                  <a:txBody>
                    <a:bodyPr/>
                    <a:lstStyle/>
                    <a:p>
                      <a:r>
                        <a:rPr lang="en-GB" dirty="0">
                          <a:latin typeface="Montserrat" panose="00000500000000000000" pitchFamily="2" charset="0"/>
                        </a:rPr>
                        <a:t>11Apr20</a:t>
                      </a:r>
                    </a:p>
                  </a:txBody>
                  <a:tcPr>
                    <a:solidFill>
                      <a:schemeClr val="bg1">
                        <a:lumMod val="85000"/>
                      </a:schemeClr>
                    </a:solidFill>
                  </a:tcPr>
                </a:tc>
                <a:tc>
                  <a:txBody>
                    <a:bodyPr/>
                    <a:lstStyle/>
                    <a:p>
                      <a:r>
                        <a:rPr lang="en-GB" dirty="0">
                          <a:latin typeface="Montserrat" panose="00000500000000000000" pitchFamily="2" charset="0"/>
                        </a:rPr>
                        <a:t>£273m</a:t>
                      </a:r>
                    </a:p>
                  </a:txBody>
                  <a:tcPr>
                    <a:solidFill>
                      <a:schemeClr val="bg1">
                        <a:lumMod val="85000"/>
                      </a:schemeClr>
                    </a:solidFill>
                  </a:tcPr>
                </a:tc>
                <a:tc>
                  <a:txBody>
                    <a:bodyPr/>
                    <a:lstStyle/>
                    <a:p>
                      <a:r>
                        <a:rPr lang="en-GB" dirty="0">
                          <a:latin typeface="Montserrat" panose="00000500000000000000" pitchFamily="2" charset="0"/>
                        </a:rPr>
                        <a:t>£88m</a:t>
                      </a:r>
                    </a:p>
                  </a:txBody>
                  <a:tcPr>
                    <a:solidFill>
                      <a:schemeClr val="bg1">
                        <a:lumMod val="85000"/>
                      </a:schemeClr>
                    </a:solidFill>
                  </a:tcPr>
                </a:tc>
                <a:tc>
                  <a:txBody>
                    <a:bodyPr/>
                    <a:lstStyle/>
                    <a:p>
                      <a:r>
                        <a:rPr lang="en-GB" dirty="0">
                          <a:latin typeface="Montserrat" panose="00000500000000000000" pitchFamily="2" charset="0"/>
                        </a:rPr>
                        <a:t>32%</a:t>
                      </a:r>
                    </a:p>
                  </a:txBody>
                  <a:tcPr>
                    <a:solidFill>
                      <a:schemeClr val="bg1">
                        <a:lumMod val="85000"/>
                      </a:schemeClr>
                    </a:solidFill>
                  </a:tcPr>
                </a:tc>
                <a:extLst>
                  <a:ext uri="{0D108BD9-81ED-4DB2-BD59-A6C34878D82A}">
                    <a16:rowId xmlns:a16="http://schemas.microsoft.com/office/drawing/2014/main" val="1809349613"/>
                  </a:ext>
                </a:extLst>
              </a:tr>
              <a:tr h="370840">
                <a:tc>
                  <a:txBody>
                    <a:bodyPr/>
                    <a:lstStyle/>
                    <a:p>
                      <a:r>
                        <a:rPr lang="en-GB" dirty="0">
                          <a:latin typeface="Montserrat" panose="00000500000000000000" pitchFamily="2" charset="0"/>
                        </a:rPr>
                        <a:t>2021</a:t>
                      </a:r>
                    </a:p>
                  </a:txBody>
                  <a:tcPr/>
                </a:tc>
                <a:tc>
                  <a:txBody>
                    <a:bodyPr/>
                    <a:lstStyle/>
                    <a:p>
                      <a:r>
                        <a:rPr lang="en-GB" b="0" dirty="0">
                          <a:latin typeface="Montserrat" panose="00000500000000000000" pitchFamily="2" charset="0"/>
                        </a:rPr>
                        <a:t>13</a:t>
                      </a:r>
                    </a:p>
                  </a:txBody>
                  <a:tcPr/>
                </a:tc>
                <a:tc>
                  <a:txBody>
                    <a:bodyPr/>
                    <a:lstStyle/>
                    <a:p>
                      <a:r>
                        <a:rPr lang="en-GB" dirty="0">
                          <a:latin typeface="Montserrat" panose="00000500000000000000" pitchFamily="2" charset="0"/>
                        </a:rPr>
                        <a:t>3Apr21</a:t>
                      </a:r>
                    </a:p>
                  </a:txBody>
                  <a:tcPr/>
                </a:tc>
                <a:tc>
                  <a:txBody>
                    <a:bodyPr/>
                    <a:lstStyle/>
                    <a:p>
                      <a:r>
                        <a:rPr lang="en-GB" b="0" dirty="0">
                          <a:latin typeface="Montserrat" panose="00000500000000000000" pitchFamily="2" charset="0"/>
                        </a:rPr>
                        <a:t>£339m</a:t>
                      </a:r>
                    </a:p>
                  </a:txBody>
                  <a:tcPr/>
                </a:tc>
                <a:tc>
                  <a:txBody>
                    <a:bodyPr/>
                    <a:lstStyle/>
                    <a:p>
                      <a:r>
                        <a:rPr lang="en-GB" b="0" dirty="0">
                          <a:latin typeface="Montserrat" panose="00000500000000000000" pitchFamily="2" charset="0"/>
                        </a:rPr>
                        <a:t>£104m</a:t>
                      </a:r>
                    </a:p>
                  </a:txBody>
                  <a:tcPr/>
                </a:tc>
                <a:tc>
                  <a:txBody>
                    <a:bodyPr/>
                    <a:lstStyle/>
                    <a:p>
                      <a:r>
                        <a:rPr lang="en-GB" dirty="0">
                          <a:latin typeface="Montserrat" panose="00000500000000000000" pitchFamily="2" charset="0"/>
                        </a:rPr>
                        <a:t>31%</a:t>
                      </a:r>
                    </a:p>
                  </a:txBody>
                  <a:tcPr/>
                </a:tc>
                <a:extLst>
                  <a:ext uri="{0D108BD9-81ED-4DB2-BD59-A6C34878D82A}">
                    <a16:rowId xmlns:a16="http://schemas.microsoft.com/office/drawing/2014/main" val="4095989992"/>
                  </a:ext>
                </a:extLst>
              </a:tr>
              <a:tr h="370840">
                <a:tc>
                  <a:txBody>
                    <a:bodyPr/>
                    <a:lstStyle/>
                    <a:p>
                      <a:r>
                        <a:rPr lang="en-GB" b="1" dirty="0">
                          <a:latin typeface="Montserrat" panose="00000500000000000000" pitchFamily="2" charset="0"/>
                        </a:rPr>
                        <a:t>2022</a:t>
                      </a:r>
                    </a:p>
                  </a:txBody>
                  <a:tcPr>
                    <a:solidFill>
                      <a:schemeClr val="accent1"/>
                    </a:solidFill>
                  </a:tcPr>
                </a:tc>
                <a:tc>
                  <a:txBody>
                    <a:bodyPr/>
                    <a:lstStyle/>
                    <a:p>
                      <a:r>
                        <a:rPr lang="en-GB" b="1" dirty="0">
                          <a:latin typeface="Montserrat" panose="00000500000000000000" pitchFamily="2" charset="0"/>
                        </a:rPr>
                        <a:t>15</a:t>
                      </a:r>
                    </a:p>
                  </a:txBody>
                  <a:tcPr>
                    <a:solidFill>
                      <a:schemeClr val="accent1"/>
                    </a:solidFill>
                  </a:tcPr>
                </a:tc>
                <a:tc>
                  <a:txBody>
                    <a:bodyPr/>
                    <a:lstStyle/>
                    <a:p>
                      <a:r>
                        <a:rPr lang="en-GB" b="1" dirty="0">
                          <a:latin typeface="Montserrat" panose="00000500000000000000" pitchFamily="2" charset="0"/>
                        </a:rPr>
                        <a:t>16Apr22</a:t>
                      </a:r>
                    </a:p>
                  </a:txBody>
                  <a:tcPr>
                    <a:solidFill>
                      <a:schemeClr val="accent1"/>
                    </a:solidFill>
                  </a:tcPr>
                </a:tc>
                <a:tc>
                  <a:txBody>
                    <a:bodyPr/>
                    <a:lstStyle/>
                    <a:p>
                      <a:r>
                        <a:rPr lang="en-GB" b="1" dirty="0">
                          <a:latin typeface="Montserrat" panose="00000500000000000000" pitchFamily="2" charset="0"/>
                        </a:rPr>
                        <a:t>£359m</a:t>
                      </a:r>
                    </a:p>
                  </a:txBody>
                  <a:tcPr>
                    <a:solidFill>
                      <a:schemeClr val="accent1"/>
                    </a:solidFill>
                  </a:tcPr>
                </a:tc>
                <a:tc>
                  <a:txBody>
                    <a:bodyPr/>
                    <a:lstStyle/>
                    <a:p>
                      <a:r>
                        <a:rPr lang="en-GB" b="1" dirty="0">
                          <a:latin typeface="Montserrat" panose="00000500000000000000" pitchFamily="2" charset="0"/>
                        </a:rPr>
                        <a:t>£102m</a:t>
                      </a:r>
                    </a:p>
                  </a:txBody>
                  <a:tcPr>
                    <a:solidFill>
                      <a:schemeClr val="accent1"/>
                    </a:solidFill>
                  </a:tcPr>
                </a:tc>
                <a:tc>
                  <a:txBody>
                    <a:bodyPr/>
                    <a:lstStyle/>
                    <a:p>
                      <a:r>
                        <a:rPr lang="en-GB" b="1" dirty="0">
                          <a:latin typeface="Montserrat" panose="00000500000000000000" pitchFamily="2" charset="0"/>
                        </a:rPr>
                        <a:t>29%</a:t>
                      </a:r>
                    </a:p>
                  </a:txBody>
                  <a:tcPr>
                    <a:solidFill>
                      <a:schemeClr val="accent1"/>
                    </a:solidFill>
                  </a:tcPr>
                </a:tc>
                <a:extLst>
                  <a:ext uri="{0D108BD9-81ED-4DB2-BD59-A6C34878D82A}">
                    <a16:rowId xmlns:a16="http://schemas.microsoft.com/office/drawing/2014/main" val="527949554"/>
                  </a:ext>
                </a:extLst>
              </a:tr>
            </a:tbl>
          </a:graphicData>
        </a:graphic>
      </p:graphicFrame>
      <p:sp>
        <p:nvSpPr>
          <p:cNvPr id="5" name="TextBox 4">
            <a:extLst>
              <a:ext uri="{FF2B5EF4-FFF2-40B4-BE49-F238E27FC236}">
                <a16:creationId xmlns:a16="http://schemas.microsoft.com/office/drawing/2014/main" id="{FDD2D438-5834-422C-A19D-6B9B574D3F92}"/>
              </a:ext>
            </a:extLst>
          </p:cNvPr>
          <p:cNvSpPr txBox="1"/>
          <p:nvPr/>
        </p:nvSpPr>
        <p:spPr>
          <a:xfrm>
            <a:off x="751367" y="1367386"/>
            <a:ext cx="1739579" cy="307777"/>
          </a:xfrm>
          <a:prstGeom prst="rect">
            <a:avLst/>
          </a:prstGeom>
          <a:noFill/>
        </p:spPr>
        <p:txBody>
          <a:bodyPr wrap="none" rtlCol="0">
            <a:spAutoFit/>
          </a:bodyPr>
          <a:lstStyle/>
          <a:p>
            <a:r>
              <a:rPr lang="en-GB" b="1" dirty="0">
                <a:latin typeface="Montserrat" panose="00000500000000000000" pitchFamily="2" charset="0"/>
              </a:rPr>
              <a:t>Easter Egg Sales</a:t>
            </a:r>
          </a:p>
        </p:txBody>
      </p:sp>
    </p:spTree>
    <p:extLst>
      <p:ext uri="{BB962C8B-B14F-4D97-AF65-F5344CB8AC3E}">
        <p14:creationId xmlns:p14="http://schemas.microsoft.com/office/powerpoint/2010/main" val="4085314386"/>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Shape 1485"/>
        <p:cNvGrpSpPr/>
        <p:nvPr/>
      </p:nvGrpSpPr>
      <p:grpSpPr>
        <a:xfrm>
          <a:off x="0" y="0"/>
          <a:ext cx="0" cy="0"/>
          <a:chOff x="0" y="0"/>
          <a:chExt cx="0" cy="0"/>
        </a:xfrm>
      </p:grpSpPr>
      <p:sp>
        <p:nvSpPr>
          <p:cNvPr id="1486" name="Google Shape;1486;p114"/>
          <p:cNvSpPr txBox="1">
            <a:spLocks noGrp="1"/>
          </p:cNvSpPr>
          <p:nvPr>
            <p:ph type="title"/>
          </p:nvPr>
        </p:nvSpPr>
        <p:spPr>
          <a:xfrm>
            <a:off x="354650" y="292625"/>
            <a:ext cx="8434800" cy="393600"/>
          </a:xfrm>
        </p:spPr>
        <p:txBody>
          <a:bodyPr spcFirstLastPara="1" wrap="square" lIns="0" tIns="91425" rIns="0" bIns="91425" anchor="t" anchorCtr="0">
            <a:noAutofit/>
          </a:bodyPr>
          <a:lstStyle/>
          <a:p>
            <a:pPr lvl="0"/>
            <a:r>
              <a:rPr lang="en-PH" dirty="0">
                <a:latin typeface="Montserrat" panose="00000500000000000000" pitchFamily="2" charset="0"/>
              </a:rPr>
              <a:t>Easter classifications</a:t>
            </a:r>
          </a:p>
        </p:txBody>
      </p:sp>
      <p:cxnSp>
        <p:nvCxnSpPr>
          <p:cNvPr id="1487" name="Google Shape;1487;p114"/>
          <p:cNvCxnSpPr>
            <a:cxnSpLocks/>
          </p:cNvCxnSpPr>
          <p:nvPr/>
        </p:nvCxnSpPr>
        <p:spPr>
          <a:xfrm flipV="1">
            <a:off x="436716" y="1614895"/>
            <a:ext cx="8025332" cy="31533"/>
          </a:xfrm>
          <a:prstGeom prst="straightConnector1">
            <a:avLst/>
          </a:prstGeom>
          <a:noFill/>
          <a:ln w="9525" cap="flat" cmpd="sng">
            <a:solidFill>
              <a:srgbClr val="FFFFFF"/>
            </a:solidFill>
            <a:prstDash val="solid"/>
            <a:round/>
            <a:headEnd type="none" w="med" len="med"/>
            <a:tailEnd type="triangle" w="med" len="med"/>
          </a:ln>
        </p:spPr>
      </p:cxnSp>
      <p:sp>
        <p:nvSpPr>
          <p:cNvPr id="1488" name="Google Shape;1488;p114"/>
          <p:cNvSpPr txBox="1"/>
          <p:nvPr/>
        </p:nvSpPr>
        <p:spPr>
          <a:xfrm>
            <a:off x="503600" y="1156415"/>
            <a:ext cx="1559700" cy="307800"/>
          </a:xfrm>
          <a:prstGeom prst="rect">
            <a:avLst/>
          </a:prstGeom>
          <a:noFill/>
          <a:ln>
            <a:noFill/>
          </a:ln>
        </p:spPr>
        <p:txBody>
          <a:bodyPr spcFirstLastPara="1" wrap="square" lIns="0" tIns="45700" rIns="0" bIns="45700" anchor="t" anchorCtr="0">
            <a:noAutofit/>
          </a:bodyPr>
          <a:lstStyle/>
          <a:p>
            <a:pPr lvl="0"/>
            <a:r>
              <a:rPr lang="en-GB" b="1" dirty="0">
                <a:solidFill>
                  <a:srgbClr val="FFFFFF"/>
                </a:solidFill>
                <a:latin typeface="Montserrat" panose="00000500000000000000" pitchFamily="2" charset="0"/>
                <a:ea typeface="Montserrat"/>
                <a:cs typeface="Montserrat"/>
                <a:sym typeface="Montserrat"/>
              </a:rPr>
              <a:t>Celebratory Food &amp; Drink</a:t>
            </a:r>
          </a:p>
        </p:txBody>
      </p:sp>
      <p:sp>
        <p:nvSpPr>
          <p:cNvPr id="1489" name="Google Shape;1489;p114"/>
          <p:cNvSpPr txBox="1"/>
          <p:nvPr/>
        </p:nvSpPr>
        <p:spPr>
          <a:xfrm>
            <a:off x="503600" y="1934405"/>
            <a:ext cx="2052176" cy="2658591"/>
          </a:xfrm>
          <a:prstGeom prst="rect">
            <a:avLst/>
          </a:prstGeom>
          <a:noFill/>
          <a:ln>
            <a:noFill/>
          </a:ln>
        </p:spPr>
        <p:txBody>
          <a:bodyPr spcFirstLastPara="1" wrap="square" lIns="0" tIns="45700" rIns="0" bIns="45700" anchor="t" anchorCtr="0">
            <a:noAutofit/>
          </a:bodyPr>
          <a:lstStyle/>
          <a:p>
            <a:pPr lvl="0">
              <a:buSzPts val="1100"/>
            </a:pPr>
            <a:r>
              <a:rPr lang="en-GB" sz="1100" dirty="0">
                <a:solidFill>
                  <a:srgbClr val="FFFFFF"/>
                </a:solidFill>
                <a:latin typeface="Montserrat" panose="00000500000000000000" pitchFamily="2" charset="0"/>
                <a:ea typeface="Montserrat"/>
                <a:cs typeface="Montserrat"/>
                <a:sym typeface="Montserrat"/>
              </a:rPr>
              <a:t>Plant Hot Cross Buns</a:t>
            </a:r>
          </a:p>
          <a:p>
            <a:pPr lvl="0">
              <a:buSzPts val="1100"/>
            </a:pPr>
            <a:r>
              <a:rPr lang="en-GB" sz="1100" dirty="0">
                <a:solidFill>
                  <a:srgbClr val="FFFFFF"/>
                </a:solidFill>
                <a:latin typeface="Montserrat" panose="00000500000000000000" pitchFamily="2" charset="0"/>
                <a:ea typeface="Montserrat"/>
                <a:cs typeface="Montserrat"/>
                <a:sym typeface="Montserrat"/>
              </a:rPr>
              <a:t>Olives</a:t>
            </a:r>
          </a:p>
          <a:p>
            <a:pPr lvl="0">
              <a:buSzPts val="1100"/>
            </a:pPr>
            <a:r>
              <a:rPr lang="en-GB" sz="1100" dirty="0">
                <a:solidFill>
                  <a:srgbClr val="FFFFFF"/>
                </a:solidFill>
                <a:latin typeface="Montserrat" panose="00000500000000000000" pitchFamily="2" charset="0"/>
                <a:ea typeface="Montserrat"/>
                <a:cs typeface="Montserrat"/>
                <a:sym typeface="Montserrat"/>
              </a:rPr>
              <a:t>Fresh Beef Joint</a:t>
            </a:r>
          </a:p>
          <a:p>
            <a:pPr lvl="0">
              <a:buSzPts val="1100"/>
            </a:pPr>
            <a:r>
              <a:rPr lang="en-GB" sz="1100" dirty="0">
                <a:solidFill>
                  <a:srgbClr val="FFFFFF"/>
                </a:solidFill>
                <a:latin typeface="Montserrat" panose="00000500000000000000" pitchFamily="2" charset="0"/>
                <a:ea typeface="Montserrat"/>
                <a:cs typeface="Montserrat"/>
                <a:sym typeface="Montserrat"/>
              </a:rPr>
              <a:t>Fresh Lamb Leg</a:t>
            </a:r>
          </a:p>
          <a:p>
            <a:pPr lvl="0">
              <a:buSzPts val="1100"/>
            </a:pPr>
            <a:r>
              <a:rPr lang="en-GB" sz="1100" dirty="0">
                <a:solidFill>
                  <a:srgbClr val="FFFFFF"/>
                </a:solidFill>
                <a:latin typeface="Montserrat" panose="00000500000000000000" pitchFamily="2" charset="0"/>
                <a:ea typeface="Montserrat"/>
                <a:cs typeface="Montserrat"/>
                <a:sym typeface="Montserrat"/>
              </a:rPr>
              <a:t>Fresh Lamb Shoulder</a:t>
            </a:r>
          </a:p>
          <a:p>
            <a:pPr lvl="0">
              <a:buSzPts val="1100"/>
            </a:pPr>
            <a:r>
              <a:rPr lang="en-GB" sz="1100" dirty="0">
                <a:solidFill>
                  <a:srgbClr val="FFFFFF"/>
                </a:solidFill>
                <a:latin typeface="Montserrat" panose="00000500000000000000" pitchFamily="2" charset="0"/>
                <a:ea typeface="Montserrat"/>
                <a:cs typeface="Montserrat"/>
                <a:sym typeface="Montserrat"/>
              </a:rPr>
              <a:t>Fresh Pork Ribs</a:t>
            </a:r>
          </a:p>
          <a:p>
            <a:pPr lvl="0">
              <a:buSzPts val="1100"/>
            </a:pPr>
            <a:endParaRPr lang="en-GB" sz="700" dirty="0">
              <a:solidFill>
                <a:srgbClr val="FFFFFF"/>
              </a:solidFill>
              <a:latin typeface="Montserrat" panose="00000500000000000000" pitchFamily="2" charset="0"/>
              <a:ea typeface="Montserrat"/>
              <a:cs typeface="Montserrat"/>
              <a:sym typeface="Montserrat"/>
            </a:endParaRPr>
          </a:p>
          <a:p>
            <a:pPr marL="0" marR="0" lvl="0" indent="0" algn="l" rtl="0">
              <a:lnSpc>
                <a:spcPct val="100000"/>
              </a:lnSpc>
              <a:spcBef>
                <a:spcPts val="0"/>
              </a:spcBef>
              <a:spcAft>
                <a:spcPts val="1200"/>
              </a:spcAft>
              <a:buClr>
                <a:srgbClr val="000000"/>
              </a:buClr>
              <a:buSzPts val="1100"/>
              <a:buFont typeface="Arial"/>
              <a:buNone/>
            </a:pPr>
            <a:endParaRPr sz="900" dirty="0">
              <a:solidFill>
                <a:srgbClr val="FFFFFF"/>
              </a:solidFill>
              <a:latin typeface="Montserrat" panose="00000500000000000000" pitchFamily="2" charset="0"/>
              <a:ea typeface="Montserrat"/>
              <a:cs typeface="Montserrat"/>
              <a:sym typeface="Montserrat"/>
            </a:endParaRPr>
          </a:p>
        </p:txBody>
      </p:sp>
      <p:sp>
        <p:nvSpPr>
          <p:cNvPr id="1490" name="Google Shape;1490;p114"/>
          <p:cNvSpPr/>
          <p:nvPr/>
        </p:nvSpPr>
        <p:spPr>
          <a:xfrm>
            <a:off x="503600" y="1686947"/>
            <a:ext cx="138900" cy="138900"/>
          </a:xfrm>
          <a:prstGeom prst="rect">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94" name="Google Shape;1494;p114"/>
          <p:cNvSpPr txBox="1"/>
          <p:nvPr/>
        </p:nvSpPr>
        <p:spPr>
          <a:xfrm>
            <a:off x="6040433" y="1131663"/>
            <a:ext cx="1559700" cy="307800"/>
          </a:xfrm>
          <a:prstGeom prst="rect">
            <a:avLst/>
          </a:prstGeom>
          <a:noFill/>
          <a:ln>
            <a:noFill/>
          </a:ln>
        </p:spPr>
        <p:txBody>
          <a:bodyPr spcFirstLastPara="1" wrap="square" lIns="0" tIns="45700" rIns="0" bIns="45700" anchor="t" anchorCtr="0">
            <a:noAutofit/>
          </a:bodyPr>
          <a:lstStyle/>
          <a:p>
            <a:pPr marL="0" marR="0" lvl="0" indent="0" algn="l" rtl="0">
              <a:lnSpc>
                <a:spcPct val="100000"/>
              </a:lnSpc>
              <a:spcBef>
                <a:spcPts val="0"/>
              </a:spcBef>
              <a:spcAft>
                <a:spcPts val="0"/>
              </a:spcAft>
              <a:buNone/>
            </a:pPr>
            <a:r>
              <a:rPr lang="en" b="1" dirty="0">
                <a:solidFill>
                  <a:srgbClr val="FFFFFF"/>
                </a:solidFill>
                <a:latin typeface="Montserrat" panose="00000500000000000000" pitchFamily="2" charset="0"/>
                <a:ea typeface="Montserrat"/>
                <a:cs typeface="Montserrat"/>
                <a:sym typeface="Montserrat"/>
              </a:rPr>
              <a:t>Home &amp; Garden</a:t>
            </a:r>
            <a:endParaRPr b="1" dirty="0">
              <a:solidFill>
                <a:srgbClr val="FFFFFF"/>
              </a:solidFill>
              <a:latin typeface="Montserrat" panose="00000500000000000000" pitchFamily="2" charset="0"/>
              <a:ea typeface="Montserrat"/>
              <a:cs typeface="Montserrat"/>
              <a:sym typeface="Montserrat"/>
            </a:endParaRPr>
          </a:p>
        </p:txBody>
      </p:sp>
      <p:sp>
        <p:nvSpPr>
          <p:cNvPr id="1495" name="Google Shape;1495;p114"/>
          <p:cNvSpPr txBox="1"/>
          <p:nvPr/>
        </p:nvSpPr>
        <p:spPr>
          <a:xfrm>
            <a:off x="6040433" y="1996836"/>
            <a:ext cx="1875300" cy="584700"/>
          </a:xfrm>
          <a:prstGeom prst="rect">
            <a:avLst/>
          </a:prstGeom>
          <a:noFill/>
          <a:ln>
            <a:noFill/>
          </a:ln>
        </p:spPr>
        <p:txBody>
          <a:bodyPr spcFirstLastPara="1" wrap="square" lIns="0" tIns="45700" rIns="0" bIns="45700" anchor="t" anchorCtr="0">
            <a:noAutofit/>
          </a:bodyPr>
          <a:lstStyle/>
          <a:p>
            <a:pPr marL="0" lvl="0" indent="0" algn="l" rtl="0">
              <a:spcBef>
                <a:spcPts val="0"/>
              </a:spcBef>
              <a:buClr>
                <a:srgbClr val="000000"/>
              </a:buClr>
              <a:buSzPts val="1100"/>
              <a:buFont typeface="Arial"/>
              <a:buNone/>
            </a:pPr>
            <a:r>
              <a:rPr lang="en-GB" sz="1100" dirty="0">
                <a:solidFill>
                  <a:srgbClr val="FFFFFF"/>
                </a:solidFill>
                <a:latin typeface="Montserrat" panose="00000500000000000000" pitchFamily="2" charset="0"/>
                <a:ea typeface="Montserrat"/>
                <a:cs typeface="Montserrat"/>
                <a:sym typeface="Montserrat"/>
              </a:rPr>
              <a:t>Décor</a:t>
            </a:r>
          </a:p>
          <a:p>
            <a:pPr marL="0" lvl="0" indent="0" algn="l" rtl="0">
              <a:spcBef>
                <a:spcPts val="0"/>
              </a:spcBef>
              <a:buClr>
                <a:srgbClr val="000000"/>
              </a:buClr>
              <a:buSzPts val="1100"/>
              <a:buFont typeface="Arial"/>
              <a:buNone/>
            </a:pPr>
            <a:r>
              <a:rPr lang="en-GB" sz="1100" dirty="0">
                <a:solidFill>
                  <a:srgbClr val="FFFFFF"/>
                </a:solidFill>
                <a:latin typeface="Montserrat" panose="00000500000000000000" pitchFamily="2" charset="0"/>
                <a:ea typeface="Montserrat"/>
                <a:cs typeface="Montserrat"/>
                <a:sym typeface="Montserrat"/>
              </a:rPr>
              <a:t>Easter Decorations</a:t>
            </a:r>
          </a:p>
          <a:p>
            <a:pPr marL="0" lvl="0" indent="0" algn="l" rtl="0">
              <a:spcBef>
                <a:spcPts val="0"/>
              </a:spcBef>
              <a:buClr>
                <a:srgbClr val="000000"/>
              </a:buClr>
              <a:buSzPts val="1100"/>
              <a:buFont typeface="Arial"/>
              <a:buNone/>
            </a:pPr>
            <a:r>
              <a:rPr lang="en-GB" sz="1100" dirty="0">
                <a:solidFill>
                  <a:srgbClr val="FFFFFF"/>
                </a:solidFill>
                <a:latin typeface="Montserrat" panose="00000500000000000000" pitchFamily="2" charset="0"/>
                <a:ea typeface="Montserrat"/>
                <a:cs typeface="Montserrat"/>
                <a:sym typeface="Montserrat"/>
              </a:rPr>
              <a:t>Furniture (including outside</a:t>
            </a:r>
          </a:p>
          <a:p>
            <a:pPr marL="0" lvl="0" indent="0" algn="l" rtl="0">
              <a:spcBef>
                <a:spcPts val="0"/>
              </a:spcBef>
              <a:buClr>
                <a:srgbClr val="000000"/>
              </a:buClr>
              <a:buSzPts val="1100"/>
              <a:buFont typeface="Arial"/>
              <a:buNone/>
            </a:pPr>
            <a:r>
              <a:rPr lang="en-GB" sz="1100" dirty="0">
                <a:solidFill>
                  <a:srgbClr val="FFFFFF"/>
                </a:solidFill>
                <a:latin typeface="Montserrat" panose="00000500000000000000" pitchFamily="2" charset="0"/>
                <a:ea typeface="Montserrat"/>
                <a:cs typeface="Montserrat"/>
                <a:sym typeface="Montserrat"/>
              </a:rPr>
              <a:t>Gardening</a:t>
            </a:r>
          </a:p>
        </p:txBody>
      </p:sp>
      <p:sp>
        <p:nvSpPr>
          <p:cNvPr id="1496" name="Google Shape;1496;p114"/>
          <p:cNvSpPr/>
          <p:nvPr/>
        </p:nvSpPr>
        <p:spPr>
          <a:xfrm>
            <a:off x="6040433" y="1709538"/>
            <a:ext cx="138900" cy="138900"/>
          </a:xfrm>
          <a:prstGeom prst="rect">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97" name="Google Shape;1497;p114"/>
          <p:cNvSpPr txBox="1"/>
          <p:nvPr/>
        </p:nvSpPr>
        <p:spPr>
          <a:xfrm>
            <a:off x="3205508" y="1156415"/>
            <a:ext cx="1559700" cy="307800"/>
          </a:xfrm>
          <a:prstGeom prst="rect">
            <a:avLst/>
          </a:prstGeom>
          <a:noFill/>
          <a:ln>
            <a:noFill/>
          </a:ln>
        </p:spPr>
        <p:txBody>
          <a:bodyPr spcFirstLastPara="1" wrap="square" lIns="0" tIns="45700" rIns="0" bIns="45700" anchor="t" anchorCtr="0">
            <a:noAutofit/>
          </a:bodyPr>
          <a:lstStyle/>
          <a:p>
            <a:pPr lvl="0"/>
            <a:r>
              <a:rPr lang="en-GB" b="1" dirty="0">
                <a:solidFill>
                  <a:srgbClr val="FFFFFF"/>
                </a:solidFill>
                <a:latin typeface="Montserrat" panose="00000500000000000000" pitchFamily="2" charset="0"/>
                <a:ea typeface="Montserrat"/>
                <a:cs typeface="Montserrat"/>
                <a:sym typeface="Montserrat"/>
              </a:rPr>
              <a:t>Gifting</a:t>
            </a:r>
          </a:p>
        </p:txBody>
      </p:sp>
      <p:sp>
        <p:nvSpPr>
          <p:cNvPr id="1498" name="Google Shape;1498;p114"/>
          <p:cNvSpPr txBox="1"/>
          <p:nvPr/>
        </p:nvSpPr>
        <p:spPr>
          <a:xfrm>
            <a:off x="3205508" y="2012675"/>
            <a:ext cx="2169900" cy="2289114"/>
          </a:xfrm>
          <a:prstGeom prst="rect">
            <a:avLst/>
          </a:prstGeom>
          <a:noFill/>
          <a:ln>
            <a:noFill/>
          </a:ln>
        </p:spPr>
        <p:txBody>
          <a:bodyPr spcFirstLastPara="1" wrap="square" lIns="0" tIns="45700" rIns="0" bIns="45700" anchor="t" anchorCtr="0">
            <a:noAutofit/>
          </a:bodyPr>
          <a:lstStyle/>
          <a:p>
            <a:pPr lvl="0">
              <a:buSzPts val="1100"/>
            </a:pPr>
            <a:r>
              <a:rPr lang="en-GB" sz="1100" dirty="0">
                <a:solidFill>
                  <a:srgbClr val="FFFFFF"/>
                </a:solidFill>
                <a:latin typeface="Montserrat" panose="00000500000000000000" pitchFamily="2" charset="0"/>
                <a:ea typeface="Montserrat"/>
                <a:cs typeface="Montserrat"/>
                <a:sym typeface="Montserrat"/>
              </a:rPr>
              <a:t>Chocolate Novelties</a:t>
            </a:r>
          </a:p>
          <a:p>
            <a:pPr lvl="0">
              <a:buSzPts val="1100"/>
            </a:pPr>
            <a:r>
              <a:rPr lang="en-GB" sz="1100" dirty="0">
                <a:solidFill>
                  <a:srgbClr val="FFFFFF"/>
                </a:solidFill>
                <a:latin typeface="Montserrat" panose="00000500000000000000" pitchFamily="2" charset="0"/>
                <a:ea typeface="Montserrat"/>
                <a:cs typeface="Montserrat"/>
                <a:sym typeface="Montserrat"/>
              </a:rPr>
              <a:t>Easter Eggs</a:t>
            </a:r>
          </a:p>
          <a:p>
            <a:pPr lvl="0">
              <a:buSzPts val="1100"/>
            </a:pPr>
            <a:r>
              <a:rPr lang="en-GB" sz="1100" dirty="0">
                <a:solidFill>
                  <a:srgbClr val="FFFFFF"/>
                </a:solidFill>
                <a:latin typeface="Montserrat" panose="00000500000000000000" pitchFamily="2" charset="0"/>
                <a:ea typeface="Montserrat"/>
                <a:cs typeface="Montserrat"/>
                <a:sym typeface="Montserrat"/>
              </a:rPr>
              <a:t>Cut Flowers Carnations</a:t>
            </a:r>
          </a:p>
          <a:p>
            <a:pPr lvl="0">
              <a:buSzPts val="1100"/>
            </a:pPr>
            <a:r>
              <a:rPr lang="en-GB" sz="1100" dirty="0">
                <a:solidFill>
                  <a:srgbClr val="FFFFFF"/>
                </a:solidFill>
                <a:latin typeface="Montserrat" panose="00000500000000000000" pitchFamily="2" charset="0"/>
                <a:ea typeface="Montserrat"/>
                <a:cs typeface="Montserrat"/>
                <a:sym typeface="Montserrat"/>
              </a:rPr>
              <a:t>Cut Flowers Daffodils</a:t>
            </a:r>
          </a:p>
          <a:p>
            <a:pPr lvl="0">
              <a:buSzPts val="1100"/>
            </a:pPr>
            <a:r>
              <a:rPr lang="en-GB" sz="1100" dirty="0">
                <a:solidFill>
                  <a:srgbClr val="FFFFFF"/>
                </a:solidFill>
                <a:latin typeface="Montserrat" panose="00000500000000000000" pitchFamily="2" charset="0"/>
                <a:ea typeface="Montserrat"/>
                <a:cs typeface="Montserrat"/>
                <a:sym typeface="Montserrat"/>
              </a:rPr>
              <a:t>Cut Flowers Tulip</a:t>
            </a:r>
          </a:p>
          <a:p>
            <a:pPr lvl="0">
              <a:buSzPts val="1100"/>
            </a:pPr>
            <a:r>
              <a:rPr lang="en-GB" sz="1100" dirty="0">
                <a:solidFill>
                  <a:srgbClr val="FFFFFF"/>
                </a:solidFill>
                <a:latin typeface="Montserrat" panose="00000500000000000000" pitchFamily="2" charset="0"/>
                <a:ea typeface="Montserrat"/>
                <a:cs typeface="Montserrat"/>
                <a:sym typeface="Montserrat"/>
              </a:rPr>
              <a:t>Plants in Soil</a:t>
            </a:r>
          </a:p>
          <a:p>
            <a:pPr lvl="0">
              <a:buSzPts val="1100"/>
            </a:pPr>
            <a:endParaRPr lang="en-GB" sz="1100" dirty="0">
              <a:solidFill>
                <a:srgbClr val="FFFFFF"/>
              </a:solidFill>
              <a:latin typeface="Montserrat" panose="00000500000000000000" pitchFamily="2" charset="0"/>
              <a:ea typeface="Montserrat"/>
              <a:cs typeface="Montserrat"/>
              <a:sym typeface="Montserrat"/>
            </a:endParaRPr>
          </a:p>
          <a:p>
            <a:pPr lvl="0">
              <a:buSzPts val="1100"/>
            </a:pPr>
            <a:endParaRPr lang="en-GB" sz="1100" dirty="0">
              <a:solidFill>
                <a:srgbClr val="FFFFFF"/>
              </a:solidFill>
              <a:latin typeface="Montserrat" panose="00000500000000000000" pitchFamily="2" charset="0"/>
              <a:ea typeface="Montserrat"/>
              <a:cs typeface="Montserrat"/>
              <a:sym typeface="Montserrat"/>
            </a:endParaRPr>
          </a:p>
          <a:p>
            <a:pPr lvl="0">
              <a:buSzPts val="1100"/>
            </a:pPr>
            <a:endParaRPr sz="1100" dirty="0">
              <a:solidFill>
                <a:srgbClr val="FFFFFF"/>
              </a:solidFill>
              <a:latin typeface="Montserrat" panose="00000500000000000000" pitchFamily="2" charset="0"/>
              <a:ea typeface="Montserrat"/>
              <a:cs typeface="Montserrat"/>
              <a:sym typeface="Montserrat"/>
            </a:endParaRPr>
          </a:p>
        </p:txBody>
      </p:sp>
      <p:sp>
        <p:nvSpPr>
          <p:cNvPr id="1499" name="Google Shape;1499;p114"/>
          <p:cNvSpPr/>
          <p:nvPr/>
        </p:nvSpPr>
        <p:spPr>
          <a:xfrm>
            <a:off x="3205508" y="1686947"/>
            <a:ext cx="138900" cy="138900"/>
          </a:xfrm>
          <a:prstGeom prst="rect">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 name="Subtitle 5">
            <a:extLst>
              <a:ext uri="{FF2B5EF4-FFF2-40B4-BE49-F238E27FC236}">
                <a16:creationId xmlns:a16="http://schemas.microsoft.com/office/drawing/2014/main" id="{5C3D7F75-CFD3-461D-874B-31F79AE6A522}"/>
              </a:ext>
            </a:extLst>
          </p:cNvPr>
          <p:cNvSpPr>
            <a:spLocks noGrp="1"/>
          </p:cNvSpPr>
          <p:nvPr>
            <p:ph type="subTitle" idx="1"/>
          </p:nvPr>
        </p:nvSpPr>
        <p:spPr/>
        <p:txBody>
          <a:bodyPr/>
          <a:lstStyle/>
          <a:p>
            <a:endParaRPr lang="en-GB" dirty="0"/>
          </a:p>
        </p:txBody>
      </p:sp>
    </p:spTree>
    <p:extLst>
      <p:ext uri="{BB962C8B-B14F-4D97-AF65-F5344CB8AC3E}">
        <p14:creationId xmlns:p14="http://schemas.microsoft.com/office/powerpoint/2010/main" val="1698307829"/>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Shape 640"/>
        <p:cNvGrpSpPr/>
        <p:nvPr/>
      </p:nvGrpSpPr>
      <p:grpSpPr>
        <a:xfrm>
          <a:off x="0" y="0"/>
          <a:ext cx="0" cy="0"/>
          <a:chOff x="0" y="0"/>
          <a:chExt cx="0" cy="0"/>
        </a:xfrm>
      </p:grpSpPr>
      <p:sp>
        <p:nvSpPr>
          <p:cNvPr id="641" name="Google Shape;641;p59"/>
          <p:cNvSpPr txBox="1"/>
          <p:nvPr/>
        </p:nvSpPr>
        <p:spPr>
          <a:xfrm>
            <a:off x="356660" y="1265369"/>
            <a:ext cx="1554900" cy="530100"/>
          </a:xfrm>
          <a:prstGeom prst="rect">
            <a:avLst/>
          </a:prstGeom>
          <a:noFill/>
          <a:ln>
            <a:noFill/>
          </a:ln>
        </p:spPr>
        <p:txBody>
          <a:bodyPr spcFirstLastPara="1" wrap="square" lIns="0" tIns="0" rIns="0" bIns="45700" anchor="t" anchorCtr="0">
            <a:noAutofit/>
          </a:bodyPr>
          <a:lstStyle/>
          <a:p>
            <a:pPr marL="0" marR="0" lvl="0" indent="0" algn="l" rtl="0">
              <a:lnSpc>
                <a:spcPct val="100000"/>
              </a:lnSpc>
              <a:spcBef>
                <a:spcPts val="0"/>
              </a:spcBef>
              <a:spcAft>
                <a:spcPts val="0"/>
              </a:spcAft>
              <a:buNone/>
            </a:pPr>
            <a:r>
              <a:rPr lang="en" sz="3000" b="1" dirty="0">
                <a:solidFill>
                  <a:srgbClr val="FFFFFF"/>
                </a:solidFill>
                <a:latin typeface="Avenir Next LT Pro" panose="020B0504020202020204" pitchFamily="34" charset="0"/>
                <a:ea typeface="Montserrat"/>
                <a:cs typeface="Montserrat"/>
                <a:sym typeface="Montserrat"/>
              </a:rPr>
              <a:t>1</a:t>
            </a:r>
            <a:endParaRPr sz="3000" b="1" i="0" u="none" strike="noStrike" cap="none" dirty="0">
              <a:solidFill>
                <a:srgbClr val="FFFFFF"/>
              </a:solidFill>
              <a:latin typeface="Avenir Next LT Pro" panose="020B0504020202020204" pitchFamily="34" charset="0"/>
              <a:ea typeface="Montserrat"/>
              <a:cs typeface="Montserrat"/>
              <a:sym typeface="Montserrat"/>
            </a:endParaRPr>
          </a:p>
        </p:txBody>
      </p:sp>
      <p:sp>
        <p:nvSpPr>
          <p:cNvPr id="642" name="Google Shape;642;p59"/>
          <p:cNvSpPr txBox="1"/>
          <p:nvPr/>
        </p:nvSpPr>
        <p:spPr>
          <a:xfrm>
            <a:off x="3225111" y="1265369"/>
            <a:ext cx="1554900" cy="530100"/>
          </a:xfrm>
          <a:prstGeom prst="rect">
            <a:avLst/>
          </a:prstGeom>
          <a:noFill/>
          <a:ln>
            <a:noFill/>
          </a:ln>
        </p:spPr>
        <p:txBody>
          <a:bodyPr spcFirstLastPara="1" wrap="square" lIns="0" tIns="0" rIns="0" bIns="45700" anchor="t" anchorCtr="0">
            <a:noAutofit/>
          </a:bodyPr>
          <a:lstStyle/>
          <a:p>
            <a:pPr marL="0" marR="0" lvl="0" indent="0" algn="l" rtl="0">
              <a:lnSpc>
                <a:spcPct val="100000"/>
              </a:lnSpc>
              <a:spcBef>
                <a:spcPts val="0"/>
              </a:spcBef>
              <a:spcAft>
                <a:spcPts val="0"/>
              </a:spcAft>
              <a:buNone/>
            </a:pPr>
            <a:r>
              <a:rPr lang="en" sz="3000" b="1">
                <a:solidFill>
                  <a:srgbClr val="FFFFFF"/>
                </a:solidFill>
                <a:latin typeface="Avenir Next LT Pro" panose="020B0504020202020204" pitchFamily="34" charset="0"/>
                <a:ea typeface="Montserrat"/>
                <a:cs typeface="Montserrat"/>
                <a:sym typeface="Montserrat"/>
              </a:rPr>
              <a:t>2</a:t>
            </a:r>
            <a:endParaRPr sz="3000" b="1" i="0" u="none" strike="noStrike" cap="none" dirty="0">
              <a:solidFill>
                <a:srgbClr val="FFFFFF"/>
              </a:solidFill>
              <a:latin typeface="Avenir Next LT Pro" panose="020B0504020202020204" pitchFamily="34" charset="0"/>
              <a:ea typeface="Montserrat"/>
              <a:cs typeface="Montserrat"/>
              <a:sym typeface="Montserrat"/>
            </a:endParaRPr>
          </a:p>
        </p:txBody>
      </p:sp>
      <p:sp>
        <p:nvSpPr>
          <p:cNvPr id="643" name="Google Shape;643;p59"/>
          <p:cNvSpPr txBox="1"/>
          <p:nvPr/>
        </p:nvSpPr>
        <p:spPr>
          <a:xfrm>
            <a:off x="6093575" y="1265369"/>
            <a:ext cx="1554900" cy="530100"/>
          </a:xfrm>
          <a:prstGeom prst="rect">
            <a:avLst/>
          </a:prstGeom>
          <a:noFill/>
          <a:ln>
            <a:noFill/>
          </a:ln>
        </p:spPr>
        <p:txBody>
          <a:bodyPr spcFirstLastPara="1" wrap="square" lIns="0" tIns="0" rIns="0" bIns="45700" anchor="t" anchorCtr="0">
            <a:noAutofit/>
          </a:bodyPr>
          <a:lstStyle/>
          <a:p>
            <a:pPr marL="0" marR="0" lvl="0" indent="0" algn="l" rtl="0">
              <a:lnSpc>
                <a:spcPct val="100000"/>
              </a:lnSpc>
              <a:spcBef>
                <a:spcPts val="0"/>
              </a:spcBef>
              <a:spcAft>
                <a:spcPts val="0"/>
              </a:spcAft>
              <a:buNone/>
            </a:pPr>
            <a:r>
              <a:rPr lang="en" sz="3000" b="1">
                <a:solidFill>
                  <a:srgbClr val="FFFFFF"/>
                </a:solidFill>
                <a:latin typeface="Avenir Next LT Pro" panose="020B0504020202020204" pitchFamily="34" charset="0"/>
                <a:ea typeface="Montserrat"/>
                <a:cs typeface="Montserrat"/>
                <a:sym typeface="Montserrat"/>
              </a:rPr>
              <a:t>3</a:t>
            </a:r>
            <a:endParaRPr sz="3000" b="1" i="0" u="none" strike="noStrike" cap="none" dirty="0">
              <a:solidFill>
                <a:srgbClr val="FFFFFF"/>
              </a:solidFill>
              <a:latin typeface="Avenir Next LT Pro" panose="020B0504020202020204" pitchFamily="34" charset="0"/>
              <a:ea typeface="Montserrat"/>
              <a:cs typeface="Montserrat"/>
              <a:sym typeface="Montserrat"/>
            </a:endParaRPr>
          </a:p>
        </p:txBody>
      </p:sp>
      <p:sp>
        <p:nvSpPr>
          <p:cNvPr id="644" name="Google Shape;644;p59"/>
          <p:cNvSpPr txBox="1"/>
          <p:nvPr/>
        </p:nvSpPr>
        <p:spPr>
          <a:xfrm>
            <a:off x="354650" y="292625"/>
            <a:ext cx="8434800" cy="393600"/>
          </a:xfrm>
          <a:prstGeom prst="rect">
            <a:avLst/>
          </a:prstGeom>
          <a:noFill/>
          <a:ln>
            <a:noFill/>
          </a:ln>
        </p:spPr>
        <p:txBody>
          <a:bodyPr spcFirstLastPara="1" wrap="square" lIns="0" tIns="91425" rIns="0" bIns="91425" anchor="t" anchorCtr="0">
            <a:noAutofit/>
          </a:bodyPr>
          <a:lstStyle/>
          <a:p>
            <a:pPr marL="0" lvl="0" indent="0" algn="l" rtl="0">
              <a:spcBef>
                <a:spcPts val="0"/>
              </a:spcBef>
              <a:spcAft>
                <a:spcPts val="0"/>
              </a:spcAft>
              <a:buNone/>
            </a:pPr>
            <a:r>
              <a:rPr lang="en" sz="2000" b="1">
                <a:latin typeface="Montserrat"/>
                <a:ea typeface="Montserrat"/>
                <a:cs typeface="Montserrat"/>
                <a:sym typeface="Montserrat"/>
              </a:rPr>
              <a:t>Three column numbered list</a:t>
            </a:r>
            <a:endParaRPr sz="2000" b="1" dirty="0">
              <a:solidFill>
                <a:srgbClr val="000000"/>
              </a:solidFill>
              <a:latin typeface="Montserrat"/>
              <a:ea typeface="Montserrat"/>
              <a:cs typeface="Montserrat"/>
              <a:sym typeface="Montserrat"/>
            </a:endParaRPr>
          </a:p>
        </p:txBody>
      </p:sp>
      <p:sp>
        <p:nvSpPr>
          <p:cNvPr id="645" name="Google Shape;645;p59"/>
          <p:cNvSpPr txBox="1"/>
          <p:nvPr/>
        </p:nvSpPr>
        <p:spPr>
          <a:xfrm>
            <a:off x="221378" y="1868929"/>
            <a:ext cx="2828873" cy="2712590"/>
          </a:xfrm>
          <a:prstGeom prst="rect">
            <a:avLst/>
          </a:prstGeom>
          <a:noFill/>
          <a:ln>
            <a:noFill/>
          </a:ln>
        </p:spPr>
        <p:txBody>
          <a:bodyPr spcFirstLastPara="1" wrap="square" lIns="0" tIns="45700" rIns="0" bIns="45700" anchor="t" anchorCtr="0">
            <a:noAutofit/>
          </a:bodyPr>
          <a:lstStyle/>
          <a:p>
            <a:pPr marL="342900" lvl="0" indent="-342900">
              <a:buFont typeface="Symbol" panose="05050102010706020507" pitchFamily="18" charset="2"/>
              <a:buChar char=""/>
            </a:pPr>
            <a:r>
              <a:rPr lang="en-GB" sz="1100" dirty="0">
                <a:solidFill>
                  <a:schemeClr val="bg1"/>
                </a:solidFill>
                <a:effectLst/>
                <a:latin typeface="Montserrat" panose="00000500000000000000" pitchFamily="2" charset="0"/>
                <a:ea typeface="Times New Roman" panose="02020603050405020304" pitchFamily="18" charset="0"/>
              </a:rPr>
              <a:t>As </a:t>
            </a:r>
            <a:r>
              <a:rPr lang="en-GB" sz="1100" b="1" dirty="0">
                <a:solidFill>
                  <a:schemeClr val="bg1"/>
                </a:solidFill>
                <a:effectLst/>
                <a:latin typeface="Montserrat" panose="00000500000000000000" pitchFamily="2" charset="0"/>
                <a:ea typeface="Times New Roman" panose="02020603050405020304" pitchFamily="18" charset="0"/>
              </a:rPr>
              <a:t>cost-of-living </a:t>
            </a:r>
            <a:r>
              <a:rPr lang="en-GB" sz="1100" b="1" dirty="0">
                <a:solidFill>
                  <a:schemeClr val="accent1"/>
                </a:solidFill>
                <a:effectLst/>
                <a:latin typeface="Montserrat" panose="00000500000000000000" pitchFamily="2" charset="0"/>
                <a:ea typeface="Times New Roman" panose="02020603050405020304" pitchFamily="18" charset="0"/>
              </a:rPr>
              <a:t>increases continue</a:t>
            </a:r>
            <a:r>
              <a:rPr lang="en-GB" sz="1100" dirty="0">
                <a:solidFill>
                  <a:schemeClr val="bg1"/>
                </a:solidFill>
                <a:effectLst/>
                <a:latin typeface="Montserrat" panose="00000500000000000000" pitchFamily="2" charset="0"/>
                <a:ea typeface="Times New Roman" panose="02020603050405020304" pitchFamily="18" charset="0"/>
              </a:rPr>
              <a:t>, </a:t>
            </a:r>
            <a:r>
              <a:rPr lang="en-GB" sz="1100" b="1" dirty="0">
                <a:solidFill>
                  <a:schemeClr val="accent1"/>
                </a:solidFill>
                <a:effectLst/>
                <a:latin typeface="Montserrat" panose="00000500000000000000" pitchFamily="2" charset="0"/>
                <a:ea typeface="Times New Roman" panose="02020603050405020304" pitchFamily="18" charset="0"/>
              </a:rPr>
              <a:t>inflation</a:t>
            </a:r>
            <a:r>
              <a:rPr lang="en-GB" sz="1100" b="1" dirty="0">
                <a:solidFill>
                  <a:schemeClr val="bg1"/>
                </a:solidFill>
                <a:effectLst/>
                <a:latin typeface="Montserrat" panose="00000500000000000000" pitchFamily="2" charset="0"/>
                <a:ea typeface="Times New Roman" panose="02020603050405020304" pitchFamily="18" charset="0"/>
              </a:rPr>
              <a:t> will help values sales to grow</a:t>
            </a:r>
            <a:r>
              <a:rPr lang="en-GB" sz="1100" dirty="0">
                <a:solidFill>
                  <a:schemeClr val="bg1"/>
                </a:solidFill>
                <a:effectLst/>
                <a:latin typeface="Montserrat" panose="00000500000000000000" pitchFamily="2" charset="0"/>
                <a:ea typeface="Times New Roman" panose="02020603050405020304" pitchFamily="18" charset="0"/>
              </a:rPr>
              <a:t> - </a:t>
            </a:r>
            <a:r>
              <a:rPr lang="en-GB" sz="1100" b="1" dirty="0">
                <a:solidFill>
                  <a:schemeClr val="bg1"/>
                </a:solidFill>
                <a:effectLst/>
                <a:latin typeface="Montserrat" panose="00000500000000000000" pitchFamily="2" charset="0"/>
                <a:ea typeface="Times New Roman" panose="02020603050405020304" pitchFamily="18" charset="0"/>
              </a:rPr>
              <a:t>f</a:t>
            </a:r>
            <a:r>
              <a:rPr lang="en-GB" sz="1100" b="1" dirty="0">
                <a:solidFill>
                  <a:schemeClr val="bg1"/>
                </a:solidFill>
                <a:effectLst/>
                <a:latin typeface="Montserrat" panose="00000500000000000000" pitchFamily="2" charset="0"/>
                <a:ea typeface="Times New Roman" panose="02020603050405020304" pitchFamily="18" charset="0"/>
                <a:cs typeface="Calibri" panose="020F0502020204030204" pitchFamily="34" charset="0"/>
              </a:rPr>
              <a:t>ood inflation</a:t>
            </a:r>
            <a:r>
              <a:rPr lang="en-GB" sz="1100" dirty="0">
                <a:solidFill>
                  <a:schemeClr val="bg1"/>
                </a:solidFill>
                <a:effectLst/>
                <a:latin typeface="Montserrat" panose="00000500000000000000" pitchFamily="2" charset="0"/>
                <a:ea typeface="Times New Roman" panose="02020603050405020304" pitchFamily="18" charset="0"/>
                <a:cs typeface="Calibri" panose="020F0502020204030204" pitchFamily="34" charset="0"/>
              </a:rPr>
              <a:t> at supermarkets </a:t>
            </a:r>
            <a:r>
              <a:rPr lang="en-GB" sz="1100" b="1" dirty="0">
                <a:solidFill>
                  <a:schemeClr val="bg1"/>
                </a:solidFill>
                <a:effectLst/>
                <a:latin typeface="Montserrat" panose="00000500000000000000" pitchFamily="2" charset="0"/>
                <a:ea typeface="Times New Roman" panose="02020603050405020304" pitchFamily="18" charset="0"/>
                <a:cs typeface="Calibri" panose="020F0502020204030204" pitchFamily="34" charset="0"/>
              </a:rPr>
              <a:t>accelerated to 3.5%</a:t>
            </a:r>
            <a:r>
              <a:rPr lang="en-GB" sz="1100" dirty="0">
                <a:solidFill>
                  <a:schemeClr val="bg1"/>
                </a:solidFill>
                <a:effectLst/>
                <a:latin typeface="Montserrat" panose="00000500000000000000" pitchFamily="2" charset="0"/>
                <a:ea typeface="Times New Roman" panose="02020603050405020304" pitchFamily="18" charset="0"/>
                <a:cs typeface="Calibri" panose="020F0502020204030204" pitchFamily="34" charset="0"/>
              </a:rPr>
              <a:t> in April (BRC NielsenIQ SPI) - </a:t>
            </a:r>
            <a:r>
              <a:rPr lang="en-GB" sz="1100" dirty="0">
                <a:solidFill>
                  <a:schemeClr val="bg1"/>
                </a:solidFill>
                <a:effectLst/>
                <a:latin typeface="Montserrat" panose="00000500000000000000" pitchFamily="2" charset="0"/>
                <a:ea typeface="Times New Roman" panose="02020603050405020304" pitchFamily="18" charset="0"/>
              </a:rPr>
              <a:t>but the underlying trend seems to be that </a:t>
            </a:r>
            <a:r>
              <a:rPr lang="en-GB" sz="1100" b="1" dirty="0">
                <a:solidFill>
                  <a:schemeClr val="accent1"/>
                </a:solidFill>
                <a:effectLst/>
                <a:latin typeface="Montserrat" panose="00000500000000000000" pitchFamily="2" charset="0"/>
                <a:ea typeface="Times New Roman" panose="02020603050405020304" pitchFamily="18" charset="0"/>
              </a:rPr>
              <a:t>economising</a:t>
            </a:r>
            <a:r>
              <a:rPr lang="en-GB" sz="1100" dirty="0">
                <a:solidFill>
                  <a:schemeClr val="bg1"/>
                </a:solidFill>
                <a:effectLst/>
                <a:latin typeface="Montserrat" panose="00000500000000000000" pitchFamily="2" charset="0"/>
                <a:ea typeface="Times New Roman" panose="02020603050405020304" pitchFamily="18" charset="0"/>
              </a:rPr>
              <a:t> on the </a:t>
            </a:r>
            <a:r>
              <a:rPr lang="en-GB" sz="1100" b="1" dirty="0">
                <a:solidFill>
                  <a:schemeClr val="accent1"/>
                </a:solidFill>
                <a:effectLst/>
                <a:latin typeface="Montserrat" panose="00000500000000000000" pitchFamily="2" charset="0"/>
                <a:ea typeface="Times New Roman" panose="02020603050405020304" pitchFamily="18" charset="0"/>
              </a:rPr>
              <a:t>number of items</a:t>
            </a:r>
            <a:r>
              <a:rPr lang="en-GB" sz="1100" dirty="0">
                <a:solidFill>
                  <a:schemeClr val="accent1"/>
                </a:solidFill>
                <a:effectLst/>
                <a:latin typeface="Montserrat" panose="00000500000000000000" pitchFamily="2" charset="0"/>
                <a:ea typeface="Times New Roman" panose="02020603050405020304" pitchFamily="18" charset="0"/>
              </a:rPr>
              <a:t> </a:t>
            </a:r>
            <a:r>
              <a:rPr lang="en-GB" sz="1100" dirty="0">
                <a:solidFill>
                  <a:schemeClr val="bg1"/>
                </a:solidFill>
                <a:effectLst/>
                <a:latin typeface="Montserrat" panose="00000500000000000000" pitchFamily="2" charset="0"/>
                <a:ea typeface="Times New Roman" panose="02020603050405020304" pitchFamily="18" charset="0"/>
              </a:rPr>
              <a:t>purchased is </a:t>
            </a:r>
            <a:r>
              <a:rPr lang="en-GB" sz="1100" b="1" dirty="0">
                <a:solidFill>
                  <a:schemeClr val="bg1"/>
                </a:solidFill>
                <a:effectLst/>
                <a:latin typeface="Montserrat" panose="00000500000000000000" pitchFamily="2" charset="0"/>
                <a:ea typeface="Times New Roman" panose="02020603050405020304" pitchFamily="18" charset="0"/>
              </a:rPr>
              <a:t>now a key consumer mindset</a:t>
            </a:r>
            <a:r>
              <a:rPr lang="en-GB" sz="1100" dirty="0">
                <a:solidFill>
                  <a:schemeClr val="bg1"/>
                </a:solidFill>
                <a:effectLst/>
                <a:latin typeface="Montserrat" panose="00000500000000000000" pitchFamily="2" charset="0"/>
                <a:ea typeface="Times New Roman" panose="02020603050405020304" pitchFamily="18" charset="0"/>
              </a:rPr>
              <a:t>. </a:t>
            </a:r>
          </a:p>
        </p:txBody>
      </p:sp>
      <p:cxnSp>
        <p:nvCxnSpPr>
          <p:cNvPr id="646" name="Google Shape;646;p59"/>
          <p:cNvCxnSpPr/>
          <p:nvPr/>
        </p:nvCxnSpPr>
        <p:spPr>
          <a:xfrm>
            <a:off x="338424" y="1795575"/>
            <a:ext cx="2712000" cy="0"/>
          </a:xfrm>
          <a:prstGeom prst="straightConnector1">
            <a:avLst/>
          </a:prstGeom>
          <a:noFill/>
          <a:ln w="9525" cap="flat" cmpd="sng">
            <a:solidFill>
              <a:srgbClr val="FFFFFF"/>
            </a:solidFill>
            <a:prstDash val="solid"/>
            <a:round/>
            <a:headEnd type="none" w="med" len="med"/>
            <a:tailEnd type="none" w="med" len="med"/>
          </a:ln>
        </p:spPr>
      </p:cxnSp>
      <p:cxnSp>
        <p:nvCxnSpPr>
          <p:cNvPr id="647" name="Google Shape;647;p59"/>
          <p:cNvCxnSpPr/>
          <p:nvPr/>
        </p:nvCxnSpPr>
        <p:spPr>
          <a:xfrm>
            <a:off x="3215999" y="1795575"/>
            <a:ext cx="2712000" cy="0"/>
          </a:xfrm>
          <a:prstGeom prst="straightConnector1">
            <a:avLst/>
          </a:prstGeom>
          <a:noFill/>
          <a:ln w="9525" cap="flat" cmpd="sng">
            <a:solidFill>
              <a:srgbClr val="FFFFFF"/>
            </a:solidFill>
            <a:prstDash val="solid"/>
            <a:round/>
            <a:headEnd type="none" w="med" len="med"/>
            <a:tailEnd type="none" w="med" len="med"/>
          </a:ln>
        </p:spPr>
      </p:cxnSp>
      <p:cxnSp>
        <p:nvCxnSpPr>
          <p:cNvPr id="648" name="Google Shape;648;p59"/>
          <p:cNvCxnSpPr/>
          <p:nvPr/>
        </p:nvCxnSpPr>
        <p:spPr>
          <a:xfrm>
            <a:off x="6093574" y="1795575"/>
            <a:ext cx="2712000" cy="0"/>
          </a:xfrm>
          <a:prstGeom prst="straightConnector1">
            <a:avLst/>
          </a:prstGeom>
          <a:noFill/>
          <a:ln w="9525" cap="flat" cmpd="sng">
            <a:solidFill>
              <a:srgbClr val="FFFFFF"/>
            </a:solidFill>
            <a:prstDash val="solid"/>
            <a:round/>
            <a:headEnd type="none" w="med" len="med"/>
            <a:tailEnd type="none" w="med" len="med"/>
          </a:ln>
        </p:spPr>
      </p:cxnSp>
      <p:sp>
        <p:nvSpPr>
          <p:cNvPr id="649" name="Google Shape;649;p59"/>
          <p:cNvSpPr txBox="1"/>
          <p:nvPr/>
        </p:nvSpPr>
        <p:spPr>
          <a:xfrm>
            <a:off x="3225200" y="1868930"/>
            <a:ext cx="2693700" cy="1180200"/>
          </a:xfrm>
          <a:prstGeom prst="rect">
            <a:avLst/>
          </a:prstGeom>
          <a:noFill/>
          <a:ln>
            <a:noFill/>
          </a:ln>
        </p:spPr>
        <p:txBody>
          <a:bodyPr spcFirstLastPara="1" wrap="square" lIns="0" tIns="45700" rIns="0" bIns="45700" anchor="t" anchorCtr="0">
            <a:noAutofit/>
          </a:bodyPr>
          <a:lstStyle/>
          <a:p>
            <a:pPr marL="342900" lvl="0" indent="-342900">
              <a:lnSpc>
                <a:spcPts val="1265"/>
              </a:lnSpc>
              <a:spcAft>
                <a:spcPts val="0"/>
              </a:spcAft>
              <a:buFont typeface="Symbol" panose="05050102010706020507" pitchFamily="18" charset="2"/>
              <a:buChar char=""/>
            </a:pPr>
            <a:r>
              <a:rPr lang="en-GB" sz="1100" b="1" dirty="0">
                <a:solidFill>
                  <a:schemeClr val="bg1"/>
                </a:solidFill>
                <a:effectLst/>
                <a:latin typeface="Montserrat" panose="00000500000000000000" pitchFamily="2" charset="0"/>
                <a:ea typeface="Times New Roman" panose="02020603050405020304" pitchFamily="18" charset="0"/>
              </a:rPr>
              <a:t>May</a:t>
            </a:r>
            <a:r>
              <a:rPr lang="en-GB" sz="1100" dirty="0">
                <a:solidFill>
                  <a:schemeClr val="bg1"/>
                </a:solidFill>
                <a:effectLst/>
                <a:latin typeface="Montserrat" panose="00000500000000000000" pitchFamily="2" charset="0"/>
                <a:ea typeface="Times New Roman" panose="02020603050405020304" pitchFamily="18" charset="0"/>
              </a:rPr>
              <a:t> will be a </a:t>
            </a:r>
            <a:r>
              <a:rPr lang="en-GB" sz="1100" b="1" dirty="0">
                <a:solidFill>
                  <a:schemeClr val="accent1"/>
                </a:solidFill>
                <a:effectLst/>
                <a:latin typeface="Montserrat" panose="00000500000000000000" pitchFamily="2" charset="0"/>
                <a:ea typeface="Times New Roman" panose="02020603050405020304" pitchFamily="18" charset="0"/>
              </a:rPr>
              <a:t>key</a:t>
            </a:r>
            <a:r>
              <a:rPr lang="en-GB" sz="1100" dirty="0">
                <a:solidFill>
                  <a:schemeClr val="bg1"/>
                </a:solidFill>
                <a:effectLst/>
                <a:latin typeface="Montserrat" panose="00000500000000000000" pitchFamily="2" charset="0"/>
                <a:ea typeface="Times New Roman" panose="02020603050405020304" pitchFamily="18" charset="0"/>
              </a:rPr>
              <a:t> month with Bank Holidays </a:t>
            </a:r>
            <a:r>
              <a:rPr lang="en-GB" sz="1100" b="1" dirty="0">
                <a:solidFill>
                  <a:schemeClr val="bg1"/>
                </a:solidFill>
                <a:effectLst/>
                <a:latin typeface="Montserrat" panose="00000500000000000000" pitchFamily="2" charset="0"/>
                <a:ea typeface="Times New Roman" panose="02020603050405020304" pitchFamily="18" charset="0"/>
              </a:rPr>
              <a:t>aligned</a:t>
            </a:r>
            <a:r>
              <a:rPr lang="en-GB" sz="1100" dirty="0">
                <a:solidFill>
                  <a:schemeClr val="bg1"/>
                </a:solidFill>
                <a:effectLst/>
                <a:latin typeface="Montserrat" panose="00000500000000000000" pitchFamily="2" charset="0"/>
                <a:ea typeface="Times New Roman" panose="02020603050405020304" pitchFamily="18" charset="0"/>
              </a:rPr>
              <a:t>, last year’s comparatives will include the gradual re-opening of the economy so tough comparatives are expected to remain until the Autumn.</a:t>
            </a:r>
          </a:p>
          <a:p>
            <a:pPr marL="342900" lvl="0" indent="-342900">
              <a:lnSpc>
                <a:spcPts val="1265"/>
              </a:lnSpc>
              <a:spcAft>
                <a:spcPts val="0"/>
              </a:spcAft>
              <a:buFont typeface="Symbol" panose="05050102010706020507" pitchFamily="18" charset="2"/>
              <a:buChar char=""/>
            </a:pPr>
            <a:endParaRPr lang="en-GB" sz="1100" dirty="0">
              <a:solidFill>
                <a:schemeClr val="bg1"/>
              </a:solidFill>
              <a:latin typeface="Montserrat" panose="00000500000000000000" pitchFamily="2" charset="0"/>
              <a:ea typeface="Times New Roman" panose="02020603050405020304" pitchFamily="18" charset="0"/>
            </a:endParaRPr>
          </a:p>
          <a:p>
            <a:pPr marL="342900" lvl="0" indent="-342900">
              <a:lnSpc>
                <a:spcPts val="1265"/>
              </a:lnSpc>
              <a:spcAft>
                <a:spcPts val="0"/>
              </a:spcAft>
              <a:buFont typeface="Symbol" panose="05050102010706020507" pitchFamily="18" charset="2"/>
              <a:buChar char=""/>
            </a:pPr>
            <a:endParaRPr lang="en-GB" sz="1100" dirty="0">
              <a:solidFill>
                <a:schemeClr val="bg1"/>
              </a:solidFill>
              <a:effectLst/>
              <a:latin typeface="Montserrat" panose="00000500000000000000" pitchFamily="2" charset="0"/>
              <a:ea typeface="Times New Roman" panose="02020603050405020304" pitchFamily="18" charset="0"/>
            </a:endParaRPr>
          </a:p>
          <a:p>
            <a:pPr lvl="0">
              <a:buClr>
                <a:schemeClr val="accent1"/>
              </a:buClr>
            </a:pPr>
            <a:endParaRPr lang="en-GB" sz="1000" dirty="0">
              <a:solidFill>
                <a:schemeClr val="bg1"/>
              </a:solidFill>
              <a:latin typeface="Montserrat" panose="00000500000000000000" pitchFamily="2" charset="0"/>
              <a:cs typeface="Calibri" panose="020F0502020204030204" pitchFamily="34" charset="0"/>
            </a:endParaRPr>
          </a:p>
        </p:txBody>
      </p:sp>
      <p:sp>
        <p:nvSpPr>
          <p:cNvPr id="650" name="Google Shape;650;p59"/>
          <p:cNvSpPr txBox="1"/>
          <p:nvPr/>
        </p:nvSpPr>
        <p:spPr>
          <a:xfrm>
            <a:off x="5976700" y="1868929"/>
            <a:ext cx="2828874" cy="2903527"/>
          </a:xfrm>
          <a:prstGeom prst="rect">
            <a:avLst/>
          </a:prstGeom>
          <a:noFill/>
          <a:ln>
            <a:noFill/>
          </a:ln>
        </p:spPr>
        <p:txBody>
          <a:bodyPr spcFirstLastPara="1" wrap="square" lIns="0" tIns="45700" rIns="0" bIns="45700" anchor="t" anchorCtr="0">
            <a:noAutofit/>
          </a:bodyPr>
          <a:lstStyle/>
          <a:p>
            <a:pPr marL="342900" lvl="0" indent="-342900">
              <a:buFont typeface="Symbol" panose="05050102010706020507" pitchFamily="18" charset="2"/>
              <a:buChar char=""/>
            </a:pPr>
            <a:r>
              <a:rPr lang="en-GB" sz="1100" dirty="0">
                <a:solidFill>
                  <a:schemeClr val="bg1"/>
                </a:solidFill>
                <a:latin typeface="Montserrat" panose="00000500000000000000" pitchFamily="2" charset="0"/>
                <a:ea typeface="Times New Roman" panose="02020603050405020304" pitchFamily="18" charset="0"/>
              </a:rPr>
              <a:t>The hope is now for </a:t>
            </a:r>
            <a:r>
              <a:rPr lang="en-GB" sz="1100" b="1" dirty="0">
                <a:solidFill>
                  <a:schemeClr val="accent1"/>
                </a:solidFill>
                <a:latin typeface="Montserrat" panose="00000500000000000000" pitchFamily="2" charset="0"/>
                <a:ea typeface="Times New Roman" panose="02020603050405020304" pitchFamily="18" charset="0"/>
              </a:rPr>
              <a:t>better weather </a:t>
            </a:r>
            <a:r>
              <a:rPr lang="en-GB" sz="1100" dirty="0">
                <a:solidFill>
                  <a:schemeClr val="bg1"/>
                </a:solidFill>
                <a:latin typeface="Montserrat" panose="00000500000000000000" pitchFamily="2" charset="0"/>
                <a:ea typeface="Times New Roman" panose="02020603050405020304" pitchFamily="18" charset="0"/>
              </a:rPr>
              <a:t>at the </a:t>
            </a:r>
            <a:r>
              <a:rPr lang="en-GB" sz="1100" b="1" dirty="0">
                <a:solidFill>
                  <a:schemeClr val="bg1"/>
                </a:solidFill>
                <a:latin typeface="Montserrat" panose="00000500000000000000" pitchFamily="2" charset="0"/>
                <a:ea typeface="Times New Roman" panose="02020603050405020304" pitchFamily="18" charset="0"/>
              </a:rPr>
              <a:t>start of June </a:t>
            </a:r>
            <a:r>
              <a:rPr lang="en-GB" sz="1100" dirty="0">
                <a:solidFill>
                  <a:schemeClr val="bg1"/>
                </a:solidFill>
                <a:latin typeface="Montserrat" panose="00000500000000000000" pitchFamily="2" charset="0"/>
                <a:ea typeface="Times New Roman" panose="02020603050405020304" pitchFamily="18" charset="0"/>
              </a:rPr>
              <a:t>to </a:t>
            </a:r>
            <a:r>
              <a:rPr lang="en-GB" sz="1100" b="1" dirty="0">
                <a:solidFill>
                  <a:schemeClr val="bg1"/>
                </a:solidFill>
                <a:latin typeface="Montserrat" panose="00000500000000000000" pitchFamily="2" charset="0"/>
                <a:ea typeface="Times New Roman" panose="02020603050405020304" pitchFamily="18" charset="0"/>
              </a:rPr>
              <a:t>stimulate</a:t>
            </a:r>
            <a:r>
              <a:rPr lang="en-GB" sz="1100" dirty="0">
                <a:solidFill>
                  <a:schemeClr val="bg1"/>
                </a:solidFill>
                <a:latin typeface="Montserrat" panose="00000500000000000000" pitchFamily="2" charset="0"/>
                <a:ea typeface="Times New Roman" panose="02020603050405020304" pitchFamily="18" charset="0"/>
              </a:rPr>
              <a:t> sales around the </a:t>
            </a:r>
            <a:r>
              <a:rPr lang="en-GB" sz="1100" b="1" dirty="0">
                <a:solidFill>
                  <a:schemeClr val="bg1"/>
                </a:solidFill>
                <a:latin typeface="Montserrat" panose="00000500000000000000" pitchFamily="2" charset="0"/>
                <a:ea typeface="Times New Roman" panose="02020603050405020304" pitchFamily="18" charset="0"/>
              </a:rPr>
              <a:t>Queen’s Diamond Jubilee</a:t>
            </a:r>
            <a:r>
              <a:rPr lang="en-GB" sz="1100" dirty="0">
                <a:solidFill>
                  <a:schemeClr val="bg1"/>
                </a:solidFill>
                <a:latin typeface="Montserrat" panose="00000500000000000000" pitchFamily="2" charset="0"/>
                <a:ea typeface="Times New Roman" panose="02020603050405020304" pitchFamily="18" charset="0"/>
              </a:rPr>
              <a:t>.  An </a:t>
            </a:r>
            <a:r>
              <a:rPr lang="en-GB" sz="1100" b="1" dirty="0">
                <a:solidFill>
                  <a:schemeClr val="bg1"/>
                </a:solidFill>
                <a:latin typeface="Montserrat" panose="00000500000000000000" pitchFamily="2" charset="0"/>
                <a:ea typeface="Times New Roman" panose="02020603050405020304" pitchFamily="18" charset="0"/>
              </a:rPr>
              <a:t>important</a:t>
            </a:r>
            <a:r>
              <a:rPr lang="en-GB" sz="1100" dirty="0">
                <a:solidFill>
                  <a:schemeClr val="bg1"/>
                </a:solidFill>
                <a:latin typeface="Montserrat" panose="00000500000000000000" pitchFamily="2" charset="0"/>
                <a:ea typeface="Times New Roman" panose="02020603050405020304" pitchFamily="18" charset="0"/>
              </a:rPr>
              <a:t> event in the British calendar and </a:t>
            </a:r>
            <a:r>
              <a:rPr lang="en-GB" sz="1100" b="1" dirty="0">
                <a:solidFill>
                  <a:schemeClr val="accent1"/>
                </a:solidFill>
                <a:latin typeface="Montserrat" panose="00000500000000000000" pitchFamily="2" charset="0"/>
                <a:ea typeface="Times New Roman" panose="02020603050405020304" pitchFamily="18" charset="0"/>
              </a:rPr>
              <a:t>20%</a:t>
            </a:r>
            <a:r>
              <a:rPr lang="en-GB" sz="1100" dirty="0">
                <a:solidFill>
                  <a:schemeClr val="bg1"/>
                </a:solidFill>
                <a:latin typeface="Montserrat" panose="00000500000000000000" pitchFamily="2" charset="0"/>
                <a:ea typeface="Times New Roman" panose="02020603050405020304" pitchFamily="18" charset="0"/>
              </a:rPr>
              <a:t> of households are expected to buy </a:t>
            </a:r>
            <a:r>
              <a:rPr lang="en-GB" sz="1100" b="1" dirty="0">
                <a:solidFill>
                  <a:schemeClr val="bg1"/>
                </a:solidFill>
                <a:latin typeface="Montserrat" panose="00000500000000000000" pitchFamily="2" charset="0"/>
                <a:ea typeface="Times New Roman" panose="02020603050405020304" pitchFamily="18" charset="0"/>
              </a:rPr>
              <a:t>additiona</a:t>
            </a:r>
            <a:r>
              <a:rPr lang="en-GB" sz="1100" dirty="0">
                <a:solidFill>
                  <a:schemeClr val="bg1"/>
                </a:solidFill>
                <a:latin typeface="Montserrat" panose="00000500000000000000" pitchFamily="2" charset="0"/>
                <a:ea typeface="Times New Roman" panose="02020603050405020304" pitchFamily="18" charset="0"/>
              </a:rPr>
              <a:t>l grocery items to celebrate.</a:t>
            </a:r>
          </a:p>
          <a:p>
            <a:pPr marL="342900" lvl="0" indent="-342900">
              <a:buFont typeface="Symbol" panose="05050102010706020507" pitchFamily="18" charset="2"/>
              <a:buChar char=""/>
            </a:pPr>
            <a:endParaRPr lang="en-GB" sz="1100" dirty="0">
              <a:solidFill>
                <a:schemeClr val="bg1"/>
              </a:solidFill>
              <a:effectLst/>
              <a:latin typeface="Montserrat" panose="00000500000000000000" pitchFamily="2" charset="0"/>
              <a:ea typeface="Times New Roman" panose="02020603050405020304" pitchFamily="18" charset="0"/>
            </a:endParaRPr>
          </a:p>
          <a:p>
            <a:pPr marL="342900" indent="-342900">
              <a:buFont typeface="Symbol" panose="05050102010706020507" pitchFamily="18" charset="2"/>
              <a:buChar char=""/>
            </a:pPr>
            <a:r>
              <a:rPr lang="en-GB" sz="1100" dirty="0">
                <a:solidFill>
                  <a:schemeClr val="bg1"/>
                </a:solidFill>
                <a:effectLst/>
                <a:latin typeface="Montserrat" panose="00000500000000000000" pitchFamily="2" charset="0"/>
                <a:ea typeface="Times New Roman" panose="02020603050405020304" pitchFamily="18" charset="0"/>
              </a:rPr>
              <a:t>It will be </a:t>
            </a:r>
            <a:r>
              <a:rPr lang="en-GB" sz="1100" b="1" dirty="0">
                <a:solidFill>
                  <a:schemeClr val="bg1"/>
                </a:solidFill>
                <a:effectLst/>
                <a:latin typeface="Montserrat" panose="00000500000000000000" pitchFamily="2" charset="0"/>
                <a:ea typeface="Times New Roman" panose="02020603050405020304" pitchFamily="18" charset="0"/>
              </a:rPr>
              <a:t>important for </a:t>
            </a:r>
            <a:r>
              <a:rPr lang="en-GB" sz="1100" b="1" dirty="0">
                <a:solidFill>
                  <a:schemeClr val="accent1"/>
                </a:solidFill>
                <a:effectLst/>
                <a:latin typeface="Montserrat" panose="00000500000000000000" pitchFamily="2" charset="0"/>
                <a:ea typeface="Times New Roman" panose="02020603050405020304" pitchFamily="18" charset="0"/>
              </a:rPr>
              <a:t>retailers</a:t>
            </a:r>
            <a:r>
              <a:rPr lang="en-GB" sz="1100" b="1" dirty="0">
                <a:solidFill>
                  <a:schemeClr val="bg1"/>
                </a:solidFill>
                <a:effectLst/>
                <a:latin typeface="Montserrat" panose="00000500000000000000" pitchFamily="2" charset="0"/>
                <a:ea typeface="Times New Roman" panose="02020603050405020304" pitchFamily="18" charset="0"/>
              </a:rPr>
              <a:t> and </a:t>
            </a:r>
            <a:r>
              <a:rPr lang="en-GB" sz="1100" b="1" dirty="0">
                <a:solidFill>
                  <a:schemeClr val="accent1"/>
                </a:solidFill>
                <a:effectLst/>
                <a:latin typeface="Montserrat" panose="00000500000000000000" pitchFamily="2" charset="0"/>
                <a:ea typeface="Times New Roman" panose="02020603050405020304" pitchFamily="18" charset="0"/>
              </a:rPr>
              <a:t>brands</a:t>
            </a:r>
            <a:r>
              <a:rPr lang="en-GB" sz="1100" dirty="0">
                <a:solidFill>
                  <a:schemeClr val="bg1"/>
                </a:solidFill>
                <a:effectLst/>
                <a:latin typeface="Montserrat" panose="00000500000000000000" pitchFamily="2" charset="0"/>
                <a:ea typeface="Times New Roman" panose="02020603050405020304" pitchFamily="18" charset="0"/>
              </a:rPr>
              <a:t> to </a:t>
            </a:r>
            <a:r>
              <a:rPr lang="en-GB" sz="1100" b="1" dirty="0">
                <a:solidFill>
                  <a:schemeClr val="accent1"/>
                </a:solidFill>
                <a:effectLst/>
                <a:latin typeface="Montserrat" panose="00000500000000000000" pitchFamily="2" charset="0"/>
                <a:ea typeface="Times New Roman" panose="02020603050405020304" pitchFamily="18" charset="0"/>
              </a:rPr>
              <a:t>adapt</a:t>
            </a:r>
            <a:r>
              <a:rPr lang="en-GB" sz="1100" b="1" dirty="0">
                <a:solidFill>
                  <a:schemeClr val="bg1"/>
                </a:solidFill>
                <a:effectLst/>
                <a:latin typeface="Montserrat" panose="00000500000000000000" pitchFamily="2" charset="0"/>
                <a:ea typeface="Times New Roman" panose="02020603050405020304" pitchFamily="18" charset="0"/>
              </a:rPr>
              <a:t> ranges</a:t>
            </a:r>
            <a:r>
              <a:rPr lang="en-GB" sz="1100" dirty="0">
                <a:solidFill>
                  <a:schemeClr val="bg1"/>
                </a:solidFill>
                <a:effectLst/>
                <a:latin typeface="Montserrat" panose="00000500000000000000" pitchFamily="2" charset="0"/>
                <a:ea typeface="Times New Roman" panose="02020603050405020304" pitchFamily="18" charset="0"/>
              </a:rPr>
              <a:t> and where needed </a:t>
            </a:r>
            <a:r>
              <a:rPr lang="en-GB" sz="1100" b="1" dirty="0">
                <a:solidFill>
                  <a:schemeClr val="accent1"/>
                </a:solidFill>
                <a:effectLst/>
                <a:latin typeface="Montserrat" panose="00000500000000000000" pitchFamily="2" charset="0"/>
                <a:ea typeface="Times New Roman" panose="02020603050405020304" pitchFamily="18" charset="0"/>
              </a:rPr>
              <a:t>prices</a:t>
            </a:r>
            <a:r>
              <a:rPr lang="en-GB" sz="1100" dirty="0">
                <a:solidFill>
                  <a:schemeClr val="bg1"/>
                </a:solidFill>
                <a:effectLst/>
                <a:latin typeface="Montserrat" panose="00000500000000000000" pitchFamily="2" charset="0"/>
                <a:ea typeface="Times New Roman" panose="02020603050405020304" pitchFamily="18" charset="0"/>
              </a:rPr>
              <a:t> to help </a:t>
            </a:r>
            <a:r>
              <a:rPr lang="en-GB" sz="1100" b="1" dirty="0">
                <a:solidFill>
                  <a:schemeClr val="bg1"/>
                </a:solidFill>
                <a:effectLst/>
                <a:latin typeface="Montserrat" panose="00000500000000000000" pitchFamily="2" charset="0"/>
                <a:ea typeface="Times New Roman" panose="02020603050405020304" pitchFamily="18" charset="0"/>
              </a:rPr>
              <a:t>maintain </a:t>
            </a:r>
            <a:r>
              <a:rPr lang="en-GB" sz="1100" dirty="0">
                <a:solidFill>
                  <a:schemeClr val="bg1"/>
                </a:solidFill>
                <a:effectLst/>
                <a:latin typeface="Montserrat" panose="00000500000000000000" pitchFamily="2" charset="0"/>
                <a:ea typeface="Times New Roman" panose="02020603050405020304" pitchFamily="18" charset="0"/>
              </a:rPr>
              <a:t>this sales</a:t>
            </a:r>
            <a:r>
              <a:rPr lang="en-GB" sz="1100" b="1" dirty="0">
                <a:solidFill>
                  <a:schemeClr val="bg1"/>
                </a:solidFill>
                <a:effectLst/>
                <a:latin typeface="Montserrat" panose="00000500000000000000" pitchFamily="2" charset="0"/>
                <a:ea typeface="Times New Roman" panose="02020603050405020304" pitchFamily="18" charset="0"/>
              </a:rPr>
              <a:t> momentum </a:t>
            </a:r>
            <a:r>
              <a:rPr lang="en-GB" sz="1100" dirty="0">
                <a:solidFill>
                  <a:schemeClr val="bg1"/>
                </a:solidFill>
                <a:effectLst/>
                <a:latin typeface="Montserrat" panose="00000500000000000000" pitchFamily="2" charset="0"/>
                <a:ea typeface="Times New Roman" panose="02020603050405020304" pitchFamily="18" charset="0"/>
              </a:rPr>
              <a:t>in </a:t>
            </a:r>
            <a:r>
              <a:rPr lang="en-GB" sz="1100" b="1" dirty="0">
                <a:solidFill>
                  <a:schemeClr val="bg1"/>
                </a:solidFill>
                <a:effectLst/>
                <a:latin typeface="Montserrat" panose="00000500000000000000" pitchFamily="2" charset="0"/>
                <a:ea typeface="Times New Roman" panose="02020603050405020304" pitchFamily="18" charset="0"/>
              </a:rPr>
              <a:t>Q2</a:t>
            </a:r>
            <a:r>
              <a:rPr lang="en-GB" sz="1100" dirty="0">
                <a:solidFill>
                  <a:schemeClr val="bg1"/>
                </a:solidFill>
                <a:effectLst/>
                <a:latin typeface="Montserrat" panose="00000500000000000000" pitchFamily="2" charset="0"/>
                <a:ea typeface="Times New Roman" panose="02020603050405020304" pitchFamily="18" charset="0"/>
              </a:rPr>
              <a:t> and to help </a:t>
            </a:r>
            <a:r>
              <a:rPr lang="en-GB" sz="1100" b="1" dirty="0">
                <a:solidFill>
                  <a:schemeClr val="bg1"/>
                </a:solidFill>
                <a:effectLst/>
                <a:latin typeface="Montserrat" panose="00000500000000000000" pitchFamily="2" charset="0"/>
                <a:ea typeface="Times New Roman" panose="02020603050405020304" pitchFamily="18" charset="0"/>
              </a:rPr>
              <a:t>ramp up sales</a:t>
            </a:r>
            <a:r>
              <a:rPr lang="en-GB" sz="1100" dirty="0">
                <a:solidFill>
                  <a:schemeClr val="bg1"/>
                </a:solidFill>
                <a:effectLst/>
                <a:latin typeface="Montserrat" panose="00000500000000000000" pitchFamily="2" charset="0"/>
                <a:ea typeface="Times New Roman" panose="02020603050405020304" pitchFamily="18" charset="0"/>
              </a:rPr>
              <a:t> at the start of </a:t>
            </a:r>
            <a:r>
              <a:rPr lang="en-GB" sz="1100" b="1" dirty="0">
                <a:solidFill>
                  <a:schemeClr val="bg1"/>
                </a:solidFill>
                <a:effectLst/>
                <a:latin typeface="Montserrat" panose="00000500000000000000" pitchFamily="2" charset="0"/>
                <a:ea typeface="Times New Roman" panose="02020603050405020304" pitchFamily="18" charset="0"/>
              </a:rPr>
              <a:t>summer</a:t>
            </a:r>
            <a:r>
              <a:rPr lang="en-GB" sz="1100" dirty="0">
                <a:solidFill>
                  <a:schemeClr val="bg1"/>
                </a:solidFill>
                <a:effectLst/>
                <a:latin typeface="Montserrat" panose="00000500000000000000" pitchFamily="2" charset="0"/>
                <a:ea typeface="Times New Roman" panose="02020603050405020304" pitchFamily="18" charset="0"/>
              </a:rPr>
              <a:t>.</a:t>
            </a:r>
          </a:p>
          <a:p>
            <a:pPr marL="342900" lvl="0" indent="-342900">
              <a:buFont typeface="Symbol" panose="05050102010706020507" pitchFamily="18" charset="2"/>
              <a:buChar char=""/>
            </a:pPr>
            <a:endParaRPr lang="en-GB" sz="1100" dirty="0">
              <a:solidFill>
                <a:schemeClr val="bg1"/>
              </a:solidFill>
              <a:effectLst/>
              <a:latin typeface="Montserrat" panose="00000500000000000000" pitchFamily="2" charset="0"/>
              <a:ea typeface="Times New Roman" panose="02020603050405020304" pitchFamily="18" charset="0"/>
            </a:endParaRPr>
          </a:p>
          <a:p>
            <a:pPr marL="342900" lvl="0" indent="-342900">
              <a:buFont typeface="Symbol" panose="05050102010706020507" pitchFamily="18" charset="2"/>
              <a:buChar char=""/>
            </a:pPr>
            <a:endParaRPr lang="en-GB" sz="1100" dirty="0">
              <a:solidFill>
                <a:schemeClr val="bg1"/>
              </a:solidFill>
              <a:latin typeface="Montserrat" panose="00000500000000000000" pitchFamily="2" charset="0"/>
              <a:ea typeface="Times New Roman" panose="02020603050405020304" pitchFamily="18" charset="0"/>
            </a:endParaRPr>
          </a:p>
          <a:p>
            <a:pPr marL="342900" lvl="0" indent="-342900">
              <a:buFont typeface="Symbol" panose="05050102010706020507" pitchFamily="18" charset="2"/>
              <a:buChar char=""/>
            </a:pPr>
            <a:endParaRPr lang="en-GB" sz="1100" dirty="0">
              <a:solidFill>
                <a:schemeClr val="bg1"/>
              </a:solidFill>
              <a:effectLst/>
              <a:latin typeface="Times New Roman" panose="02020603050405020304" pitchFamily="18" charset="0"/>
              <a:ea typeface="Times New Roman" panose="02020603050405020304" pitchFamily="18" charset="0"/>
            </a:endParaRPr>
          </a:p>
          <a:p>
            <a:pPr marL="342900" lvl="0" indent="-342900">
              <a:buFont typeface="Symbol" panose="05050102010706020507" pitchFamily="18" charset="2"/>
              <a:buChar char=""/>
            </a:pPr>
            <a:endParaRPr lang="en-GB" sz="1100" dirty="0">
              <a:solidFill>
                <a:schemeClr val="bg1"/>
              </a:solidFill>
              <a:effectLst/>
              <a:latin typeface="Montserrat" panose="00000500000000000000" pitchFamily="2" charset="0"/>
              <a:ea typeface="Times New Roman" panose="02020603050405020304" pitchFamily="18" charset="0"/>
            </a:endParaRPr>
          </a:p>
          <a:p>
            <a:pPr marL="171450" lvl="0" indent="-171450">
              <a:buClr>
                <a:schemeClr val="accent1"/>
              </a:buClr>
              <a:buFont typeface="Arial" panose="020B0604020202020204" pitchFamily="34" charset="0"/>
              <a:buChar char="•"/>
            </a:pPr>
            <a:endParaRPr lang="en-GB" sz="1100" dirty="0">
              <a:solidFill>
                <a:schemeClr val="bg1"/>
              </a:solidFill>
              <a:latin typeface="Montserrat" panose="00000500000000000000" pitchFamily="2" charset="0"/>
              <a:cs typeface="Calibri" panose="020F0502020204030204" pitchFamily="34" charset="0"/>
            </a:endParaRPr>
          </a:p>
        </p:txBody>
      </p:sp>
      <p:sp>
        <p:nvSpPr>
          <p:cNvPr id="652" name="Google Shape;652;p59"/>
          <p:cNvSpPr txBox="1">
            <a:spLocks noGrp="1"/>
          </p:cNvSpPr>
          <p:nvPr>
            <p:ph type="title"/>
          </p:nvPr>
        </p:nvSpPr>
        <p:spPr>
          <a:xfrm>
            <a:off x="354649" y="292625"/>
            <a:ext cx="8552527" cy="393600"/>
          </a:xfrm>
        </p:spPr>
        <p:txBody>
          <a:bodyPr spcFirstLastPara="1" wrap="square" lIns="0" tIns="91425" rIns="0" bIns="91425" anchor="t" anchorCtr="0">
            <a:noAutofit/>
          </a:bodyPr>
          <a:lstStyle/>
          <a:p>
            <a:r>
              <a:rPr lang="en-GB" sz="1800" b="1" dirty="0">
                <a:solidFill>
                  <a:schemeClr val="bg1"/>
                </a:solidFill>
                <a:effectLst/>
                <a:latin typeface="Montserrat" panose="00000500000000000000" pitchFamily="2" charset="0"/>
                <a:ea typeface="Times New Roman" panose="02020603050405020304" pitchFamily="18" charset="0"/>
                <a:cs typeface="Calibri" panose="020F0502020204030204" pitchFamily="34" charset="0"/>
              </a:rPr>
              <a:t>Looking ahead </a:t>
            </a:r>
            <a:r>
              <a:rPr lang="en-GB" sz="1800" b="1" dirty="0">
                <a:solidFill>
                  <a:schemeClr val="accent1"/>
                </a:solidFill>
                <a:effectLst/>
                <a:latin typeface="Montserrat" panose="00000500000000000000" pitchFamily="2" charset="0"/>
                <a:ea typeface="Times New Roman" panose="02020603050405020304" pitchFamily="18" charset="0"/>
                <a:cs typeface="Calibri" panose="020F0502020204030204" pitchFamily="34" charset="0"/>
              </a:rPr>
              <a:t>expect</a:t>
            </a:r>
            <a:r>
              <a:rPr lang="en-GB" sz="1800" b="1" dirty="0">
                <a:solidFill>
                  <a:schemeClr val="bg1"/>
                </a:solidFill>
                <a:effectLst/>
                <a:latin typeface="Montserrat" panose="00000500000000000000" pitchFamily="2" charset="0"/>
                <a:ea typeface="Times New Roman" panose="02020603050405020304" pitchFamily="18" charset="0"/>
                <a:cs typeface="Calibri" panose="020F0502020204030204" pitchFamily="34" charset="0"/>
              </a:rPr>
              <a:t> a battle for hearts and wallets of shoppers in Q2 </a:t>
            </a:r>
            <a:endParaRPr lang="en-GB" sz="1800" dirty="0">
              <a:solidFill>
                <a:schemeClr val="bg1"/>
              </a:solidFill>
              <a:effectLst/>
              <a:latin typeface="Times New Roman" panose="02020603050405020304" pitchFamily="18" charset="0"/>
              <a:ea typeface="Times New Roman" panose="02020603050405020304" pitchFamily="18" charset="0"/>
            </a:endParaRPr>
          </a:p>
        </p:txBody>
      </p:sp>
      <p:sp>
        <p:nvSpPr>
          <p:cNvPr id="2" name="Subtitle 1"/>
          <p:cNvSpPr>
            <a:spLocks noGrp="1"/>
          </p:cNvSpPr>
          <p:nvPr>
            <p:ph type="subTitle" idx="1"/>
          </p:nvPr>
        </p:nvSpPr>
        <p:spPr>
          <a:xfrm>
            <a:off x="354650" y="4753409"/>
            <a:ext cx="8159100" cy="184800"/>
          </a:xfrm>
        </p:spPr>
        <p:txBody>
          <a:bodyPr/>
          <a:lstStyle/>
          <a:p>
            <a:r>
              <a:rPr lang="en-GB" dirty="0">
                <a:solidFill>
                  <a:schemeClr val="tx2"/>
                </a:solidFill>
                <a:effectLst/>
                <a:latin typeface="Montserrat" panose="00000500000000000000" pitchFamily="2" charset="0"/>
                <a:ea typeface="Times New Roman" panose="02020603050405020304" pitchFamily="18" charset="0"/>
              </a:rPr>
              <a:t>Source: </a:t>
            </a:r>
            <a:r>
              <a:rPr lang="en-GB" dirty="0">
                <a:solidFill>
                  <a:schemeClr val="bg1"/>
                </a:solidFill>
                <a:effectLst/>
                <a:latin typeface="Montserrat" panose="00000500000000000000" pitchFamily="2" charset="0"/>
                <a:ea typeface="Times New Roman" panose="02020603050405020304" pitchFamily="18" charset="0"/>
              </a:rPr>
              <a:t>BRC NielsenIQ SPI April 2022</a:t>
            </a:r>
            <a:endParaRPr lang="en-GB" dirty="0">
              <a:solidFill>
                <a:schemeClr val="tx2"/>
              </a:solidFill>
            </a:endParaRPr>
          </a:p>
        </p:txBody>
      </p:sp>
    </p:spTree>
    <p:extLst>
      <p:ext uri="{BB962C8B-B14F-4D97-AF65-F5344CB8AC3E}">
        <p14:creationId xmlns:p14="http://schemas.microsoft.com/office/powerpoint/2010/main" val="3311590094"/>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Shape 2361"/>
        <p:cNvGrpSpPr/>
        <p:nvPr/>
      </p:nvGrpSpPr>
      <p:grpSpPr>
        <a:xfrm>
          <a:off x="0" y="0"/>
          <a:ext cx="0" cy="0"/>
          <a:chOff x="0" y="0"/>
          <a:chExt cx="0" cy="0"/>
        </a:xfrm>
      </p:grpSpPr>
      <p:sp>
        <p:nvSpPr>
          <p:cNvPr id="2" name="Subtitle 1">
            <a:extLst>
              <a:ext uri="{FF2B5EF4-FFF2-40B4-BE49-F238E27FC236}">
                <a16:creationId xmlns:a16="http://schemas.microsoft.com/office/drawing/2014/main" id="{8E12A230-3919-4B33-AEEB-C7C58224F1C5}"/>
              </a:ext>
            </a:extLst>
          </p:cNvPr>
          <p:cNvSpPr>
            <a:spLocks noGrp="1"/>
          </p:cNvSpPr>
          <p:nvPr>
            <p:ph type="subTitle" idx="1"/>
          </p:nvPr>
        </p:nvSpPr>
        <p:spPr/>
        <p:txBody>
          <a:bodyPr/>
          <a:lstStyle/>
          <a:p>
            <a:endParaRPr lang="en-PH" dirty="0"/>
          </a:p>
        </p:txBody>
      </p:sp>
      <p:sp>
        <p:nvSpPr>
          <p:cNvPr id="2363" name="Google Shape;2363;p144"/>
          <p:cNvSpPr txBox="1"/>
          <p:nvPr/>
        </p:nvSpPr>
        <p:spPr>
          <a:xfrm>
            <a:off x="354650" y="1933300"/>
            <a:ext cx="7351200" cy="8577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3000" b="1" dirty="0">
                <a:latin typeface="Montserrat" panose="00000500000000000000" pitchFamily="2" charset="0"/>
                <a:ea typeface="Montserrat"/>
                <a:cs typeface="Montserrat"/>
                <a:sym typeface="Montserrat"/>
              </a:rPr>
              <a:t>Appendix</a:t>
            </a:r>
            <a:endParaRPr sz="3000" b="1" dirty="0">
              <a:latin typeface="Montserrat" panose="00000500000000000000" pitchFamily="2" charset="0"/>
              <a:ea typeface="Montserrat"/>
              <a:cs typeface="Montserrat"/>
              <a:sym typeface="Montserrat"/>
            </a:endParaRPr>
          </a:p>
        </p:txBody>
      </p:sp>
    </p:spTree>
    <p:extLst>
      <p:ext uri="{BB962C8B-B14F-4D97-AF65-F5344CB8AC3E}">
        <p14:creationId xmlns:p14="http://schemas.microsoft.com/office/powerpoint/2010/main" val="2138689145"/>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stretch>
            <a:fillRect/>
          </a:stretch>
        </p:blipFill>
        <p:spPr>
          <a:xfrm>
            <a:off x="1628130" y="1103862"/>
            <a:ext cx="5887740" cy="3608672"/>
          </a:xfrm>
          <a:prstGeom prst="rect">
            <a:avLst/>
          </a:prstGeom>
        </p:spPr>
      </p:pic>
      <p:sp>
        <p:nvSpPr>
          <p:cNvPr id="88066" name="Text Placeholder 10"/>
          <p:cNvSpPr txBox="1">
            <a:spLocks noGrp="1"/>
          </p:cNvSpPr>
          <p:nvPr>
            <p:ph type="body" idx="4294967295"/>
          </p:nvPr>
        </p:nvSpPr>
        <p:spPr>
          <a:xfrm>
            <a:off x="119254" y="4696942"/>
            <a:ext cx="6977063" cy="276225"/>
          </a:xfrm>
        </p:spPr>
        <p:txBody>
          <a:bodyPr/>
          <a:lstStyle/>
          <a:p>
            <a:pPr eaLnBrk="1" hangingPunct="1">
              <a:spcBef>
                <a:spcPts val="63"/>
              </a:spcBef>
              <a:buClr>
                <a:srgbClr val="000000"/>
              </a:buClr>
              <a:buFontTx/>
              <a:buNone/>
            </a:pPr>
            <a:r>
              <a:rPr lang="en-GB" altLang="en-US" sz="600" dirty="0">
                <a:solidFill>
                  <a:schemeClr val="tx1">
                    <a:lumMod val="50000"/>
                    <a:lumOff val="50000"/>
                  </a:schemeClr>
                </a:solidFill>
                <a:cs typeface="Calibri" pitchFamily="34" charset="0"/>
                <a:sym typeface="Arial" pitchFamily="34" charset="0"/>
              </a:rPr>
              <a:t>Source:  NielsenIQ Scantrack Total Store Read Grocery Multiples</a:t>
            </a:r>
          </a:p>
        </p:txBody>
      </p:sp>
      <p:sp>
        <p:nvSpPr>
          <p:cNvPr id="18437" name="Title 27"/>
          <p:cNvSpPr txBox="1">
            <a:spLocks/>
          </p:cNvSpPr>
          <p:nvPr/>
        </p:nvSpPr>
        <p:spPr bwMode="auto">
          <a:xfrm>
            <a:off x="234057" y="-346075"/>
            <a:ext cx="9251950" cy="1082676"/>
          </a:xfrm>
          <a:prstGeom prst="rect">
            <a:avLst/>
          </a:prstGeom>
          <a:noFill/>
          <a:ln>
            <a:noFill/>
          </a:ln>
        </p:spPr>
        <p:txBody>
          <a:bodyPr tIns="0" bIns="0" anchor="b"/>
          <a:lstStyle>
            <a:lvl1pPr defTabSz="457200" eaLnBrk="0" hangingPunct="0">
              <a:spcBef>
                <a:spcPts val="800"/>
              </a:spcBef>
              <a:buClr>
                <a:srgbClr val="5F5F5F"/>
              </a:buClr>
              <a:buFont typeface="Arial" charset="0"/>
              <a:buChar char="•"/>
              <a:defRPr sz="3200">
                <a:solidFill>
                  <a:srgbClr val="5F5F5F"/>
                </a:solidFill>
                <a:latin typeface="Calibri" pitchFamily="34" charset="0"/>
              </a:defRPr>
            </a:lvl1pPr>
            <a:lvl2pPr marL="908050" indent="-457200" defTabSz="457200" eaLnBrk="0" hangingPunct="0">
              <a:spcBef>
                <a:spcPts val="800"/>
              </a:spcBef>
              <a:buClr>
                <a:srgbClr val="5F5F5F"/>
              </a:buClr>
              <a:buFont typeface="Arial" charset="0"/>
              <a:buChar char="•"/>
              <a:defRPr sz="1600">
                <a:solidFill>
                  <a:srgbClr val="5F5F5F"/>
                </a:solidFill>
                <a:latin typeface="Calibri" pitchFamily="34" charset="0"/>
              </a:defRPr>
            </a:lvl2pPr>
            <a:lvl3pPr marL="1371600" indent="-457200" defTabSz="457200" eaLnBrk="0" hangingPunct="0">
              <a:spcBef>
                <a:spcPts val="700"/>
              </a:spcBef>
              <a:buClr>
                <a:srgbClr val="5F5F5F"/>
              </a:buClr>
              <a:buFont typeface="Arial" charset="0"/>
              <a:buChar char="•"/>
              <a:defRPr sz="1400">
                <a:solidFill>
                  <a:srgbClr val="5F5F5F"/>
                </a:solidFill>
                <a:latin typeface="Calibri" pitchFamily="34" charset="0"/>
              </a:defRPr>
            </a:lvl3pPr>
            <a:lvl4pPr marL="1825625" indent="-454025" defTabSz="457200" eaLnBrk="0" hangingPunct="0">
              <a:spcBef>
                <a:spcPts val="700"/>
              </a:spcBef>
              <a:buClr>
                <a:srgbClr val="5F5F5F"/>
              </a:buClr>
              <a:buFont typeface="Arial" charset="0"/>
              <a:buChar char="•"/>
              <a:defRPr sz="1200">
                <a:solidFill>
                  <a:srgbClr val="5F5F5F"/>
                </a:solidFill>
                <a:latin typeface="Calibri" pitchFamily="34" charset="0"/>
              </a:defRPr>
            </a:lvl4pPr>
            <a:lvl5pPr marL="2286000" indent="-457200" defTabSz="457200" eaLnBrk="0" hangingPunct="0">
              <a:spcBef>
                <a:spcPts val="700"/>
              </a:spcBef>
              <a:buClr>
                <a:srgbClr val="5F5F5F"/>
              </a:buClr>
              <a:buFont typeface="Arial" charset="0"/>
              <a:buChar char="•"/>
              <a:defRPr sz="1200">
                <a:solidFill>
                  <a:srgbClr val="5F5F5F"/>
                </a:solidFill>
                <a:latin typeface="Calibri" pitchFamily="34" charset="0"/>
              </a:defRPr>
            </a:lvl5pPr>
            <a:lvl6pPr marL="2743200" indent="-457200" defTabSz="457200" eaLnBrk="0" fontAlgn="base" hangingPunct="0">
              <a:spcBef>
                <a:spcPts val="700"/>
              </a:spcBef>
              <a:spcAft>
                <a:spcPct val="0"/>
              </a:spcAft>
              <a:buClr>
                <a:srgbClr val="5F5F5F"/>
              </a:buClr>
              <a:buFont typeface="Arial" charset="0"/>
              <a:buChar char="•"/>
              <a:defRPr sz="1200">
                <a:solidFill>
                  <a:srgbClr val="5F5F5F"/>
                </a:solidFill>
                <a:latin typeface="Calibri" pitchFamily="34" charset="0"/>
              </a:defRPr>
            </a:lvl6pPr>
            <a:lvl7pPr marL="3200400" indent="-457200" defTabSz="457200" eaLnBrk="0" fontAlgn="base" hangingPunct="0">
              <a:spcBef>
                <a:spcPts val="700"/>
              </a:spcBef>
              <a:spcAft>
                <a:spcPct val="0"/>
              </a:spcAft>
              <a:buClr>
                <a:srgbClr val="5F5F5F"/>
              </a:buClr>
              <a:buFont typeface="Arial" charset="0"/>
              <a:buChar char="•"/>
              <a:defRPr sz="1200">
                <a:solidFill>
                  <a:srgbClr val="5F5F5F"/>
                </a:solidFill>
                <a:latin typeface="Calibri" pitchFamily="34" charset="0"/>
              </a:defRPr>
            </a:lvl7pPr>
            <a:lvl8pPr marL="3657600" indent="-457200" defTabSz="457200" eaLnBrk="0" fontAlgn="base" hangingPunct="0">
              <a:spcBef>
                <a:spcPts val="700"/>
              </a:spcBef>
              <a:spcAft>
                <a:spcPct val="0"/>
              </a:spcAft>
              <a:buClr>
                <a:srgbClr val="5F5F5F"/>
              </a:buClr>
              <a:buFont typeface="Arial" charset="0"/>
              <a:buChar char="•"/>
              <a:defRPr sz="1200">
                <a:solidFill>
                  <a:srgbClr val="5F5F5F"/>
                </a:solidFill>
                <a:latin typeface="Calibri" pitchFamily="34" charset="0"/>
              </a:defRPr>
            </a:lvl8pPr>
            <a:lvl9pPr marL="4114800" indent="-457200" defTabSz="457200" eaLnBrk="0" fontAlgn="base" hangingPunct="0">
              <a:spcBef>
                <a:spcPts val="700"/>
              </a:spcBef>
              <a:spcAft>
                <a:spcPct val="0"/>
              </a:spcAft>
              <a:buClr>
                <a:srgbClr val="5F5F5F"/>
              </a:buClr>
              <a:buFont typeface="Arial" charset="0"/>
              <a:buChar char="•"/>
              <a:defRPr sz="1200">
                <a:solidFill>
                  <a:srgbClr val="5F5F5F"/>
                </a:solidFill>
                <a:latin typeface="Calibri" pitchFamily="34" charset="0"/>
              </a:defRPr>
            </a:lvl9pPr>
          </a:lstStyle>
          <a:p>
            <a:pPr eaLnBrk="1" fontAlgn="auto" hangingPunct="1">
              <a:lnSpc>
                <a:spcPct val="80000"/>
              </a:lnSpc>
              <a:spcBef>
                <a:spcPct val="0"/>
              </a:spcBef>
              <a:spcAft>
                <a:spcPts val="0"/>
              </a:spcAft>
              <a:buClrTx/>
              <a:buFontTx/>
              <a:buNone/>
              <a:defRPr/>
            </a:pPr>
            <a:endParaRPr lang="en-US" altLang="en-US" sz="2800" kern="0" dirty="0">
              <a:solidFill>
                <a:schemeClr val="accent1"/>
              </a:solidFill>
              <a:latin typeface="+mn-lt"/>
              <a:ea typeface="ＭＳ Ｐゴシック" pitchFamily="34" charset="-128"/>
              <a:cs typeface="Arial"/>
              <a:sym typeface="Arial"/>
            </a:endParaRPr>
          </a:p>
        </p:txBody>
      </p:sp>
      <p:sp>
        <p:nvSpPr>
          <p:cNvPr id="88068" name="Title 27"/>
          <p:cNvSpPr txBox="1">
            <a:spLocks/>
          </p:cNvSpPr>
          <p:nvPr/>
        </p:nvSpPr>
        <p:spPr bwMode="auto">
          <a:xfrm>
            <a:off x="52628" y="379763"/>
            <a:ext cx="9091372" cy="6728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tIns="0" bIns="0" anchor="b"/>
          <a:lstStyle>
            <a:lvl1pPr defTabSz="457200">
              <a:defRPr sz="1400">
                <a:solidFill>
                  <a:srgbClr val="000000"/>
                </a:solidFill>
                <a:latin typeface="Arial" pitchFamily="34" charset="0"/>
                <a:cs typeface="Arial" pitchFamily="34" charset="0"/>
                <a:sym typeface="Arial" pitchFamily="34" charset="0"/>
              </a:defRPr>
            </a:lvl1pPr>
            <a:lvl2pPr marL="742950" indent="-285750" defTabSz="457200">
              <a:defRPr sz="1400">
                <a:solidFill>
                  <a:srgbClr val="000000"/>
                </a:solidFill>
                <a:latin typeface="Arial" pitchFamily="34" charset="0"/>
                <a:cs typeface="Arial" pitchFamily="34" charset="0"/>
                <a:sym typeface="Arial" pitchFamily="34" charset="0"/>
              </a:defRPr>
            </a:lvl2pPr>
            <a:lvl3pPr marL="1143000" indent="-228600" defTabSz="457200">
              <a:defRPr sz="1400">
                <a:solidFill>
                  <a:srgbClr val="000000"/>
                </a:solidFill>
                <a:latin typeface="Arial" pitchFamily="34" charset="0"/>
                <a:cs typeface="Arial" pitchFamily="34" charset="0"/>
                <a:sym typeface="Arial" pitchFamily="34" charset="0"/>
              </a:defRPr>
            </a:lvl3pPr>
            <a:lvl4pPr marL="1600200" indent="-228600" defTabSz="457200">
              <a:defRPr sz="1400">
                <a:solidFill>
                  <a:srgbClr val="000000"/>
                </a:solidFill>
                <a:latin typeface="Arial" pitchFamily="34" charset="0"/>
                <a:cs typeface="Arial" pitchFamily="34" charset="0"/>
                <a:sym typeface="Arial" pitchFamily="34" charset="0"/>
              </a:defRPr>
            </a:lvl4pPr>
            <a:lvl5pPr marL="2057400" indent="-228600" defTabSz="457200">
              <a:defRPr sz="1400">
                <a:solidFill>
                  <a:srgbClr val="000000"/>
                </a:solidFill>
                <a:latin typeface="Arial" pitchFamily="34" charset="0"/>
                <a:cs typeface="Arial" pitchFamily="34" charset="0"/>
                <a:sym typeface="Arial" pitchFamily="34" charset="0"/>
              </a:defRPr>
            </a:lvl5pPr>
            <a:lvl6pPr marL="2514600" indent="-228600" defTabSz="457200" fontAlgn="base">
              <a:spcBef>
                <a:spcPct val="0"/>
              </a:spcBef>
              <a:spcAft>
                <a:spcPct val="0"/>
              </a:spcAft>
              <a:defRPr sz="1400">
                <a:solidFill>
                  <a:srgbClr val="000000"/>
                </a:solidFill>
                <a:latin typeface="Arial" pitchFamily="34" charset="0"/>
                <a:cs typeface="Arial" pitchFamily="34" charset="0"/>
                <a:sym typeface="Arial" pitchFamily="34" charset="0"/>
              </a:defRPr>
            </a:lvl6pPr>
            <a:lvl7pPr marL="2971800" indent="-228600" defTabSz="457200" fontAlgn="base">
              <a:spcBef>
                <a:spcPct val="0"/>
              </a:spcBef>
              <a:spcAft>
                <a:spcPct val="0"/>
              </a:spcAft>
              <a:defRPr sz="1400">
                <a:solidFill>
                  <a:srgbClr val="000000"/>
                </a:solidFill>
                <a:latin typeface="Arial" pitchFamily="34" charset="0"/>
                <a:cs typeface="Arial" pitchFamily="34" charset="0"/>
                <a:sym typeface="Arial" pitchFamily="34" charset="0"/>
              </a:defRPr>
            </a:lvl7pPr>
            <a:lvl8pPr marL="3429000" indent="-228600" defTabSz="457200" fontAlgn="base">
              <a:spcBef>
                <a:spcPct val="0"/>
              </a:spcBef>
              <a:spcAft>
                <a:spcPct val="0"/>
              </a:spcAft>
              <a:defRPr sz="1400">
                <a:solidFill>
                  <a:srgbClr val="000000"/>
                </a:solidFill>
                <a:latin typeface="Arial" pitchFamily="34" charset="0"/>
                <a:cs typeface="Arial" pitchFamily="34" charset="0"/>
                <a:sym typeface="Arial" pitchFamily="34" charset="0"/>
              </a:defRPr>
            </a:lvl8pPr>
            <a:lvl9pPr marL="3886200" indent="-228600" defTabSz="457200" fontAlgn="base">
              <a:spcBef>
                <a:spcPct val="0"/>
              </a:spcBef>
              <a:spcAft>
                <a:spcPct val="0"/>
              </a:spcAft>
              <a:defRPr sz="1400">
                <a:solidFill>
                  <a:srgbClr val="000000"/>
                </a:solidFill>
                <a:latin typeface="Arial" pitchFamily="34" charset="0"/>
                <a:cs typeface="Arial" pitchFamily="34" charset="0"/>
                <a:sym typeface="Arial" pitchFamily="34" charset="0"/>
              </a:defRPr>
            </a:lvl9pPr>
          </a:lstStyle>
          <a:p>
            <a:pPr eaLnBrk="0" hangingPunct="0">
              <a:spcBef>
                <a:spcPts val="800"/>
              </a:spcBef>
              <a:buClr>
                <a:srgbClr val="5F5F5F"/>
              </a:buClr>
            </a:pPr>
            <a:r>
              <a:rPr lang="en-GB" altLang="en-US" sz="1500" b="1" dirty="0">
                <a:solidFill>
                  <a:schemeClr val="tx1"/>
                </a:solidFill>
                <a:latin typeface="Montserrat" panose="00000500000000000000" pitchFamily="2" charset="0"/>
              </a:rPr>
              <a:t>The timing of Easter led shoppers to spend more on Confectionery, whilst Pet growth is explained by shoppers switching demand Pet back into the Grocery Multiples</a:t>
            </a:r>
          </a:p>
        </p:txBody>
      </p:sp>
      <p:sp>
        <p:nvSpPr>
          <p:cNvPr id="9" name="Oval 8"/>
          <p:cNvSpPr/>
          <p:nvPr/>
        </p:nvSpPr>
        <p:spPr>
          <a:xfrm>
            <a:off x="7107927" y="1851670"/>
            <a:ext cx="459225" cy="141796"/>
          </a:xfrm>
          <a:prstGeom prst="ellipse">
            <a:avLst/>
          </a:prstGeom>
          <a:noFill/>
          <a:ln w="952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kern="0" dirty="0">
              <a:sym typeface="Arial"/>
            </a:endParaRPr>
          </a:p>
        </p:txBody>
      </p:sp>
      <p:sp>
        <p:nvSpPr>
          <p:cNvPr id="15" name="Oval 14"/>
          <p:cNvSpPr/>
          <p:nvPr/>
        </p:nvSpPr>
        <p:spPr>
          <a:xfrm>
            <a:off x="7138439" y="3515553"/>
            <a:ext cx="459225" cy="141796"/>
          </a:xfrm>
          <a:prstGeom prst="ellipse">
            <a:avLst/>
          </a:prstGeom>
          <a:noFill/>
          <a:ln w="952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kern="0" dirty="0">
              <a:sym typeface="Arial"/>
            </a:endParaRPr>
          </a:p>
        </p:txBody>
      </p:sp>
      <p:sp>
        <p:nvSpPr>
          <p:cNvPr id="14" name="Oval 13"/>
          <p:cNvSpPr/>
          <p:nvPr/>
        </p:nvSpPr>
        <p:spPr>
          <a:xfrm>
            <a:off x="7163525" y="2855165"/>
            <a:ext cx="459225" cy="141796"/>
          </a:xfrm>
          <a:prstGeom prst="ellipse">
            <a:avLst/>
          </a:prstGeom>
          <a:noFill/>
          <a:ln w="952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kern="0" dirty="0">
              <a:sym typeface="Arial"/>
            </a:endParaRPr>
          </a:p>
        </p:txBody>
      </p:sp>
    </p:spTree>
    <p:extLst>
      <p:ext uri="{BB962C8B-B14F-4D97-AF65-F5344CB8AC3E}">
        <p14:creationId xmlns:p14="http://schemas.microsoft.com/office/powerpoint/2010/main" val="299049301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942"/>
        <p:cNvGrpSpPr/>
        <p:nvPr/>
      </p:nvGrpSpPr>
      <p:grpSpPr>
        <a:xfrm>
          <a:off x="0" y="0"/>
          <a:ext cx="0" cy="0"/>
          <a:chOff x="0" y="0"/>
          <a:chExt cx="0" cy="0"/>
        </a:xfrm>
      </p:grpSpPr>
      <p:sp>
        <p:nvSpPr>
          <p:cNvPr id="943" name="Google Shape;943;p77"/>
          <p:cNvSpPr txBox="1">
            <a:spLocks noGrp="1"/>
          </p:cNvSpPr>
          <p:nvPr>
            <p:ph type="title"/>
          </p:nvPr>
        </p:nvSpPr>
        <p:spPr>
          <a:xfrm>
            <a:off x="354651" y="360974"/>
            <a:ext cx="5668778" cy="568665"/>
          </a:xfrm>
        </p:spPr>
        <p:txBody>
          <a:bodyPr spcFirstLastPara="1" wrap="square" lIns="0" tIns="91425" rIns="0" bIns="91425" anchor="t" anchorCtr="0">
            <a:noAutofit/>
          </a:bodyPr>
          <a:lstStyle/>
          <a:p>
            <a:pPr lvl="0"/>
            <a:r>
              <a:rPr lang="en-PH" sz="1700" dirty="0">
                <a:latin typeface="Montserrat" panose="00000500000000000000" pitchFamily="2" charset="0"/>
              </a:rPr>
              <a:t>Finally, out of lockdown comparatives, sales growths have improved on last month</a:t>
            </a:r>
            <a:endParaRPr lang="en-US" sz="1700" dirty="0">
              <a:latin typeface="Montserrat" panose="00000500000000000000" pitchFamily="2" charset="0"/>
            </a:endParaRPr>
          </a:p>
        </p:txBody>
      </p:sp>
      <p:sp>
        <p:nvSpPr>
          <p:cNvPr id="5" name="Subtitle 4">
            <a:extLst>
              <a:ext uri="{FF2B5EF4-FFF2-40B4-BE49-F238E27FC236}">
                <a16:creationId xmlns:a16="http://schemas.microsoft.com/office/drawing/2014/main" id="{A2CF0243-A70B-4B96-B944-AA7661425FCB}"/>
              </a:ext>
            </a:extLst>
          </p:cNvPr>
          <p:cNvSpPr>
            <a:spLocks noGrp="1"/>
          </p:cNvSpPr>
          <p:nvPr>
            <p:ph type="subTitle" idx="3"/>
          </p:nvPr>
        </p:nvSpPr>
        <p:spPr/>
        <p:txBody>
          <a:bodyPr/>
          <a:lstStyle/>
          <a:p>
            <a:r>
              <a:rPr lang="en-PH" dirty="0">
                <a:latin typeface="Montserrat" panose="00000500000000000000" pitchFamily="2" charset="0"/>
              </a:rPr>
              <a:t>Source:  NielsenIQ Scantrack Total Store Read, *Homescan FMCG 4w/e 23</a:t>
            </a:r>
            <a:r>
              <a:rPr lang="en-PH" baseline="30000" dirty="0">
                <a:latin typeface="Montserrat" panose="00000500000000000000" pitchFamily="2" charset="0"/>
              </a:rPr>
              <a:t>rd</a:t>
            </a:r>
            <a:r>
              <a:rPr lang="en-PH" dirty="0">
                <a:latin typeface="Montserrat" panose="00000500000000000000" pitchFamily="2" charset="0"/>
              </a:rPr>
              <a:t> April 2022,  **Homescan Total FMCG </a:t>
            </a:r>
          </a:p>
        </p:txBody>
      </p:sp>
      <p:sp>
        <p:nvSpPr>
          <p:cNvPr id="944" name="Google Shape;944;p77"/>
          <p:cNvSpPr txBox="1"/>
          <p:nvPr/>
        </p:nvSpPr>
        <p:spPr>
          <a:xfrm>
            <a:off x="354650" y="2148350"/>
            <a:ext cx="2242982" cy="1158600"/>
          </a:xfrm>
          <a:prstGeom prst="rect">
            <a:avLst/>
          </a:prstGeom>
          <a:noFill/>
          <a:ln>
            <a:noFill/>
          </a:ln>
        </p:spPr>
        <p:txBody>
          <a:bodyPr spcFirstLastPara="1" wrap="square" lIns="0" tIns="45700" rIns="0" bIns="45700" anchor="t" anchorCtr="0">
            <a:noAutofit/>
          </a:bodyPr>
          <a:lstStyle/>
          <a:p>
            <a:pPr marL="0" lvl="0" indent="0" algn="l" rtl="0">
              <a:spcBef>
                <a:spcPts val="0"/>
              </a:spcBef>
              <a:spcAft>
                <a:spcPts val="0"/>
              </a:spcAft>
              <a:buNone/>
            </a:pPr>
            <a:r>
              <a:rPr lang="en" b="1" dirty="0">
                <a:solidFill>
                  <a:srgbClr val="000000"/>
                </a:solidFill>
                <a:latin typeface="Montserrat" panose="00000500000000000000" pitchFamily="2" charset="0"/>
                <a:ea typeface="Montserrat"/>
                <a:cs typeface="Montserrat"/>
                <a:sym typeface="Montserrat"/>
              </a:rPr>
              <a:t>Tailwinds</a:t>
            </a:r>
            <a:endParaRPr dirty="0">
              <a:solidFill>
                <a:srgbClr val="000000"/>
              </a:solidFill>
              <a:latin typeface="Montserrat" panose="00000500000000000000" pitchFamily="2" charset="0"/>
              <a:ea typeface="Montserrat Light"/>
              <a:cs typeface="Montserrat Light"/>
              <a:sym typeface="Montserrat Light"/>
            </a:endParaRPr>
          </a:p>
          <a:p>
            <a:pPr marL="365760" lvl="0" indent="-304800" algn="l" rtl="0">
              <a:spcBef>
                <a:spcPts val="600"/>
              </a:spcBef>
              <a:spcAft>
                <a:spcPts val="600"/>
              </a:spcAft>
              <a:buClr>
                <a:srgbClr val="000000"/>
              </a:buClr>
              <a:buSzPts val="1200"/>
              <a:buFont typeface="Montserrat"/>
              <a:buChar char="■"/>
            </a:pPr>
            <a:r>
              <a:rPr lang="en" sz="1200" dirty="0">
                <a:solidFill>
                  <a:srgbClr val="000000"/>
                </a:solidFill>
                <a:latin typeface="Montserrat" panose="00000500000000000000" pitchFamily="2" charset="0"/>
                <a:ea typeface="Montserrat"/>
                <a:cs typeface="Montserrat"/>
                <a:sym typeface="Montserrat"/>
              </a:rPr>
              <a:t>*Discounters +6.1%</a:t>
            </a:r>
          </a:p>
          <a:p>
            <a:pPr marL="365760" lvl="0" indent="-304800" algn="l" rtl="0">
              <a:spcBef>
                <a:spcPts val="600"/>
              </a:spcBef>
              <a:spcAft>
                <a:spcPts val="600"/>
              </a:spcAft>
              <a:buClr>
                <a:srgbClr val="000000"/>
              </a:buClr>
              <a:buSzPts val="1200"/>
              <a:buFont typeface="Montserrat"/>
              <a:buChar char="■"/>
            </a:pPr>
            <a:r>
              <a:rPr lang="en" sz="1200" dirty="0">
                <a:latin typeface="Montserrat" panose="00000500000000000000" pitchFamily="2" charset="0"/>
                <a:ea typeface="Montserrat"/>
                <a:cs typeface="Montserrat"/>
                <a:sym typeface="Montserrat"/>
              </a:rPr>
              <a:t>Instore +0.8%</a:t>
            </a:r>
          </a:p>
          <a:p>
            <a:pPr marL="365760" lvl="0" indent="-304800" algn="l" rtl="0">
              <a:spcBef>
                <a:spcPts val="600"/>
              </a:spcBef>
              <a:spcAft>
                <a:spcPts val="600"/>
              </a:spcAft>
              <a:buClr>
                <a:srgbClr val="000000"/>
              </a:buClr>
              <a:buSzPts val="1200"/>
              <a:buFont typeface="Montserrat"/>
              <a:buChar char="■"/>
            </a:pPr>
            <a:r>
              <a:rPr lang="en" sz="1200" dirty="0">
                <a:latin typeface="Montserrat" panose="00000500000000000000" pitchFamily="2" charset="0"/>
                <a:ea typeface="Montserrat"/>
                <a:cs typeface="Montserrat"/>
                <a:sym typeface="Montserrat"/>
              </a:rPr>
              <a:t>Convenience -0.7%</a:t>
            </a:r>
          </a:p>
          <a:p>
            <a:pPr marL="60960" lvl="0" algn="l" rtl="0">
              <a:spcBef>
                <a:spcPts val="600"/>
              </a:spcBef>
              <a:spcAft>
                <a:spcPts val="600"/>
              </a:spcAft>
              <a:buClr>
                <a:srgbClr val="000000"/>
              </a:buClr>
              <a:buSzPts val="1200"/>
            </a:pPr>
            <a:endParaRPr lang="en" sz="1200" dirty="0">
              <a:latin typeface="Montserrat" panose="00000500000000000000" pitchFamily="2" charset="0"/>
              <a:ea typeface="Montserrat"/>
              <a:cs typeface="Montserrat"/>
              <a:sym typeface="Montserrat"/>
            </a:endParaRPr>
          </a:p>
          <a:p>
            <a:pPr marL="60960">
              <a:spcBef>
                <a:spcPts val="600"/>
              </a:spcBef>
              <a:spcAft>
                <a:spcPts val="600"/>
              </a:spcAft>
              <a:buSzPts val="1200"/>
            </a:pPr>
            <a:endParaRPr lang="en" sz="1200" dirty="0">
              <a:solidFill>
                <a:schemeClr val="tx1"/>
              </a:solidFill>
              <a:latin typeface="Montserrat" panose="00000500000000000000" pitchFamily="2" charset="0"/>
              <a:ea typeface="Montserrat"/>
              <a:cs typeface="Montserrat"/>
              <a:sym typeface="Montserrat"/>
            </a:endParaRPr>
          </a:p>
          <a:p>
            <a:pPr marL="60960" lvl="0" algn="l" rtl="0">
              <a:spcBef>
                <a:spcPts val="600"/>
              </a:spcBef>
              <a:spcAft>
                <a:spcPts val="600"/>
              </a:spcAft>
              <a:buClr>
                <a:srgbClr val="000000"/>
              </a:buClr>
              <a:buSzPts val="1200"/>
            </a:pPr>
            <a:endParaRPr lang="en" sz="1200" dirty="0">
              <a:solidFill>
                <a:srgbClr val="000000"/>
              </a:solidFill>
              <a:latin typeface="Avenir Next LT Pro" panose="020B0504020202020204" pitchFamily="34" charset="0"/>
              <a:ea typeface="Montserrat"/>
              <a:cs typeface="Montserrat"/>
              <a:sym typeface="Montserrat"/>
            </a:endParaRPr>
          </a:p>
          <a:p>
            <a:pPr marL="365760" lvl="0" indent="-304800" algn="l" rtl="0">
              <a:spcBef>
                <a:spcPts val="600"/>
              </a:spcBef>
              <a:spcAft>
                <a:spcPts val="600"/>
              </a:spcAft>
              <a:buClr>
                <a:srgbClr val="000000"/>
              </a:buClr>
              <a:buSzPts val="1200"/>
              <a:buFont typeface="Montserrat"/>
              <a:buChar char="■"/>
            </a:pPr>
            <a:endParaRPr lang="en" sz="1200" dirty="0">
              <a:solidFill>
                <a:srgbClr val="000000"/>
              </a:solidFill>
              <a:latin typeface="Avenir Next LT Pro" panose="020B0504020202020204" pitchFamily="34" charset="0"/>
              <a:ea typeface="Montserrat"/>
              <a:cs typeface="Montserrat"/>
              <a:sym typeface="Montserrat"/>
            </a:endParaRPr>
          </a:p>
          <a:p>
            <a:pPr marL="365760" lvl="0" indent="-304800" algn="l" rtl="0">
              <a:spcAft>
                <a:spcPts val="600"/>
              </a:spcAft>
              <a:buClr>
                <a:srgbClr val="000000"/>
              </a:buClr>
              <a:buSzPts val="1200"/>
              <a:buFont typeface="Montserrat"/>
              <a:buChar char="■"/>
            </a:pPr>
            <a:endParaRPr sz="1200" dirty="0">
              <a:solidFill>
                <a:srgbClr val="FF0000"/>
              </a:solidFill>
              <a:latin typeface="Avenir Next LT Pro" panose="020B0504020202020204" pitchFamily="34" charset="0"/>
              <a:ea typeface="Montserrat"/>
              <a:cs typeface="Montserrat"/>
              <a:sym typeface="Montserrat"/>
            </a:endParaRPr>
          </a:p>
        </p:txBody>
      </p:sp>
      <p:sp>
        <p:nvSpPr>
          <p:cNvPr id="945" name="Google Shape;945;p77"/>
          <p:cNvSpPr txBox="1"/>
          <p:nvPr/>
        </p:nvSpPr>
        <p:spPr>
          <a:xfrm>
            <a:off x="3217224" y="2095363"/>
            <a:ext cx="2242981" cy="1158600"/>
          </a:xfrm>
          <a:prstGeom prst="rect">
            <a:avLst/>
          </a:prstGeom>
          <a:noFill/>
          <a:ln>
            <a:noFill/>
          </a:ln>
        </p:spPr>
        <p:txBody>
          <a:bodyPr spcFirstLastPara="1" wrap="square" lIns="0" tIns="45700" rIns="0" bIns="45700" anchor="t" anchorCtr="0">
            <a:noAutofit/>
          </a:bodyPr>
          <a:lstStyle/>
          <a:p>
            <a:pPr marL="0" lvl="0" indent="0" algn="l" rtl="0">
              <a:spcBef>
                <a:spcPts val="0"/>
              </a:spcBef>
              <a:spcAft>
                <a:spcPts val="0"/>
              </a:spcAft>
              <a:buNone/>
            </a:pPr>
            <a:r>
              <a:rPr lang="en" b="1" dirty="0">
                <a:latin typeface="Montserrat" panose="00000500000000000000" pitchFamily="2" charset="0"/>
                <a:ea typeface="Montserrat"/>
                <a:cs typeface="Montserrat"/>
                <a:sym typeface="Montserrat"/>
              </a:rPr>
              <a:t>Head</a:t>
            </a:r>
            <a:r>
              <a:rPr lang="en" b="1" dirty="0">
                <a:solidFill>
                  <a:srgbClr val="000000"/>
                </a:solidFill>
                <a:latin typeface="Montserrat" panose="00000500000000000000" pitchFamily="2" charset="0"/>
                <a:ea typeface="Montserrat"/>
                <a:cs typeface="Montserrat"/>
                <a:sym typeface="Montserrat"/>
              </a:rPr>
              <a:t>winds</a:t>
            </a:r>
            <a:endParaRPr lang="en-GB" sz="1200" dirty="0">
              <a:solidFill>
                <a:srgbClr val="000000"/>
              </a:solidFill>
              <a:latin typeface="Montserrat" panose="00000500000000000000" pitchFamily="2" charset="0"/>
              <a:ea typeface="Montserrat"/>
              <a:cs typeface="Montserrat"/>
              <a:sym typeface="Montserrat"/>
            </a:endParaRPr>
          </a:p>
          <a:p>
            <a:pPr marL="360000" indent="-304800">
              <a:spcBef>
                <a:spcPts val="600"/>
              </a:spcBef>
              <a:spcAft>
                <a:spcPts val="600"/>
              </a:spcAft>
              <a:buSzPts val="1200"/>
              <a:buFont typeface="Montserrat"/>
              <a:buChar char="■"/>
            </a:pPr>
            <a:r>
              <a:rPr lang="en-GB" sz="1200" dirty="0">
                <a:latin typeface="Montserrat" panose="00000500000000000000" pitchFamily="2" charset="0"/>
                <a:ea typeface="Montserrat"/>
                <a:cs typeface="Montserrat"/>
                <a:sym typeface="Montserrat"/>
              </a:rPr>
              <a:t>Grocery Multiples -3.2%</a:t>
            </a:r>
            <a:endParaRPr lang="en-GB" sz="1200" dirty="0">
              <a:solidFill>
                <a:srgbClr val="000000"/>
              </a:solidFill>
              <a:latin typeface="Montserrat" panose="00000500000000000000" pitchFamily="2" charset="0"/>
              <a:ea typeface="Montserrat"/>
              <a:cs typeface="Montserrat"/>
              <a:sym typeface="Montserrat"/>
            </a:endParaRPr>
          </a:p>
          <a:p>
            <a:pPr marL="365760" lvl="0" indent="-304800" algn="l" rtl="0">
              <a:spcBef>
                <a:spcPts val="600"/>
              </a:spcBef>
              <a:spcAft>
                <a:spcPts val="600"/>
              </a:spcAft>
              <a:buClr>
                <a:srgbClr val="000000"/>
              </a:buClr>
              <a:buSzPts val="1200"/>
              <a:buFont typeface="Montserrat"/>
              <a:buChar char="■"/>
            </a:pPr>
            <a:r>
              <a:rPr lang="en" sz="1200" dirty="0">
                <a:latin typeface="Montserrat" panose="00000500000000000000" pitchFamily="2" charset="0"/>
                <a:ea typeface="Montserrat"/>
                <a:cs typeface="Montserrat"/>
                <a:sym typeface="Montserrat"/>
              </a:rPr>
              <a:t>Supermarkets -4.3%</a:t>
            </a:r>
          </a:p>
          <a:p>
            <a:pPr marL="365760" indent="-304800">
              <a:spcBef>
                <a:spcPts val="600"/>
              </a:spcBef>
              <a:spcAft>
                <a:spcPts val="600"/>
              </a:spcAft>
              <a:buSzPts val="1200"/>
              <a:buFont typeface="Montserrat"/>
              <a:buChar char="■"/>
            </a:pPr>
            <a:r>
              <a:rPr lang="en" sz="1200" dirty="0">
                <a:latin typeface="Montserrat" panose="00000500000000000000" pitchFamily="2" charset="0"/>
                <a:ea typeface="Montserrat"/>
                <a:cs typeface="Montserrat"/>
                <a:sym typeface="Montserrat"/>
              </a:rPr>
              <a:t>**Value R</a:t>
            </a:r>
            <a:r>
              <a:rPr lang="en-GB" sz="1200" dirty="0">
                <a:latin typeface="Montserrat" panose="00000500000000000000" pitchFamily="2" charset="0"/>
                <a:ea typeface="Montserrat"/>
                <a:cs typeface="Montserrat"/>
                <a:sym typeface="Montserrat"/>
              </a:rPr>
              <a:t>e</a:t>
            </a:r>
            <a:r>
              <a:rPr lang="en" sz="1200" dirty="0">
                <a:latin typeface="Montserrat" panose="00000500000000000000" pitchFamily="2" charset="0"/>
                <a:ea typeface="Montserrat"/>
                <a:cs typeface="Montserrat"/>
                <a:sym typeface="Montserrat"/>
              </a:rPr>
              <a:t>tailers -7.7%</a:t>
            </a:r>
            <a:endParaRPr lang="en-GB" sz="1200" dirty="0">
              <a:latin typeface="Montserrat" panose="00000500000000000000" pitchFamily="2" charset="0"/>
              <a:ea typeface="Montserrat"/>
              <a:cs typeface="Montserrat"/>
              <a:sym typeface="Montserrat"/>
            </a:endParaRPr>
          </a:p>
          <a:p>
            <a:pPr marL="360000" indent="-304800">
              <a:spcBef>
                <a:spcPts val="600"/>
              </a:spcBef>
              <a:spcAft>
                <a:spcPts val="600"/>
              </a:spcAft>
              <a:buSzPts val="1200"/>
              <a:buFont typeface="Montserrat"/>
              <a:buChar char="■"/>
            </a:pPr>
            <a:r>
              <a:rPr lang="en-GB" sz="1200" dirty="0">
                <a:solidFill>
                  <a:srgbClr val="000000"/>
                </a:solidFill>
                <a:latin typeface="Montserrat" panose="00000500000000000000" pitchFamily="2" charset="0"/>
                <a:ea typeface="Montserrat"/>
                <a:cs typeface="Montserrat"/>
                <a:sym typeface="Montserrat"/>
              </a:rPr>
              <a:t>*Online -18.5%</a:t>
            </a:r>
          </a:p>
          <a:p>
            <a:pPr marL="360000" indent="-304800">
              <a:spcBef>
                <a:spcPts val="600"/>
              </a:spcBef>
              <a:spcAft>
                <a:spcPts val="600"/>
              </a:spcAft>
              <a:buSzPts val="1200"/>
              <a:buFont typeface="Montserrat"/>
              <a:buChar char="■"/>
            </a:pPr>
            <a:endParaRPr lang="en" sz="1200" dirty="0">
              <a:solidFill>
                <a:srgbClr val="000000"/>
              </a:solidFill>
              <a:latin typeface="Montserrat" panose="00000500000000000000" pitchFamily="2" charset="0"/>
              <a:ea typeface="Montserrat"/>
              <a:cs typeface="Montserrat"/>
              <a:sym typeface="Montserrat"/>
            </a:endParaRPr>
          </a:p>
          <a:p>
            <a:pPr marL="360000" lvl="0" indent="-304800" algn="l" rtl="0">
              <a:spcBef>
                <a:spcPts val="600"/>
              </a:spcBef>
              <a:spcAft>
                <a:spcPts val="600"/>
              </a:spcAft>
              <a:buClr>
                <a:srgbClr val="000000"/>
              </a:buClr>
              <a:buSzPts val="1200"/>
              <a:buFont typeface="Montserrat"/>
              <a:buChar char="■"/>
            </a:pPr>
            <a:endParaRPr lang="en" sz="1200" dirty="0">
              <a:solidFill>
                <a:schemeClr val="tx1"/>
              </a:solidFill>
              <a:latin typeface="Avenir Next LT Pro" panose="020B0504020202020204" pitchFamily="34" charset="0"/>
              <a:ea typeface="Montserrat"/>
              <a:cs typeface="Montserrat"/>
              <a:sym typeface="Montserrat"/>
            </a:endParaRPr>
          </a:p>
        </p:txBody>
      </p:sp>
      <p:sp>
        <p:nvSpPr>
          <p:cNvPr id="947" name="Google Shape;947;p77"/>
          <p:cNvSpPr txBox="1"/>
          <p:nvPr/>
        </p:nvSpPr>
        <p:spPr>
          <a:xfrm>
            <a:off x="6277650" y="2287850"/>
            <a:ext cx="2511600" cy="1019100"/>
          </a:xfrm>
          <a:prstGeom prst="rect">
            <a:avLst/>
          </a:prstGeom>
          <a:noFill/>
          <a:ln>
            <a:noFill/>
          </a:ln>
        </p:spPr>
        <p:txBody>
          <a:bodyPr spcFirstLastPara="1" wrap="square" lIns="0" tIns="91425" rIns="0" bIns="91425" anchor="ctr" anchorCtr="0">
            <a:noAutofit/>
          </a:bodyPr>
          <a:lstStyle/>
          <a:p>
            <a:pPr marL="0" lvl="0" indent="0" algn="l" rtl="0">
              <a:spcBef>
                <a:spcPts val="0"/>
              </a:spcBef>
              <a:spcAft>
                <a:spcPts val="0"/>
              </a:spcAft>
              <a:buNone/>
            </a:pPr>
            <a:r>
              <a:rPr lang="en" sz="3600" b="1" dirty="0">
                <a:solidFill>
                  <a:schemeClr val="accent1"/>
                </a:solidFill>
                <a:latin typeface="Montserrat" panose="00000500000000000000" pitchFamily="2" charset="0"/>
                <a:ea typeface="Montserrat"/>
                <a:cs typeface="Montserrat"/>
                <a:sym typeface="Montserrat"/>
              </a:rPr>
              <a:t>-1.8%</a:t>
            </a:r>
            <a:endParaRPr sz="3600" dirty="0">
              <a:solidFill>
                <a:schemeClr val="accent1"/>
              </a:solidFill>
              <a:latin typeface="Montserrat" panose="00000500000000000000" pitchFamily="2" charset="0"/>
              <a:ea typeface="Montserrat Light"/>
              <a:cs typeface="Montserrat Light"/>
              <a:sym typeface="Montserrat Light"/>
            </a:endParaRPr>
          </a:p>
          <a:p>
            <a:pPr marL="0" lvl="0" indent="0" algn="l" rtl="0">
              <a:spcBef>
                <a:spcPts val="600"/>
              </a:spcBef>
              <a:spcAft>
                <a:spcPts val="600"/>
              </a:spcAft>
              <a:buNone/>
            </a:pPr>
            <a:r>
              <a:rPr lang="en" sz="1200" dirty="0">
                <a:solidFill>
                  <a:srgbClr val="FFFFFF"/>
                </a:solidFill>
                <a:latin typeface="Montserrat" panose="00000500000000000000" pitchFamily="2" charset="0"/>
                <a:ea typeface="Montserrat"/>
                <a:cs typeface="Montserrat"/>
                <a:sym typeface="Montserrat"/>
              </a:rPr>
              <a:t>Total Till</a:t>
            </a:r>
          </a:p>
        </p:txBody>
      </p:sp>
      <p:pic>
        <p:nvPicPr>
          <p:cNvPr id="952" name="Google Shape;952;p77"/>
          <p:cNvPicPr preferRelativeResize="0"/>
          <p:nvPr/>
        </p:nvPicPr>
        <p:blipFill rotWithShape="1">
          <a:blip r:embed="rId3">
            <a:alphaModFix/>
          </a:blip>
          <a:srcRect l="258" r="248"/>
          <a:stretch/>
        </p:blipFill>
        <p:spPr>
          <a:xfrm>
            <a:off x="6277650" y="1443196"/>
            <a:ext cx="722376" cy="666191"/>
          </a:xfrm>
          <a:prstGeom prst="rect">
            <a:avLst/>
          </a:prstGeom>
          <a:noFill/>
          <a:ln>
            <a:noFill/>
          </a:ln>
        </p:spPr>
      </p:pic>
    </p:spTree>
    <p:extLst>
      <p:ext uri="{BB962C8B-B14F-4D97-AF65-F5344CB8AC3E}">
        <p14:creationId xmlns:p14="http://schemas.microsoft.com/office/powerpoint/2010/main" val="3269257330"/>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stretch>
            <a:fillRect/>
          </a:stretch>
        </p:blipFill>
        <p:spPr>
          <a:xfrm>
            <a:off x="2008937" y="1026982"/>
            <a:ext cx="5855166" cy="3633000"/>
          </a:xfrm>
          <a:prstGeom prst="rect">
            <a:avLst/>
          </a:prstGeom>
        </p:spPr>
      </p:pic>
      <p:sp>
        <p:nvSpPr>
          <p:cNvPr id="90114" name="Title 27"/>
          <p:cNvSpPr txBox="1">
            <a:spLocks/>
          </p:cNvSpPr>
          <p:nvPr/>
        </p:nvSpPr>
        <p:spPr bwMode="auto">
          <a:xfrm>
            <a:off x="161479" y="139030"/>
            <a:ext cx="8821042" cy="688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tIns="0" bIns="0" anchor="b"/>
          <a:lstStyle>
            <a:lvl1pPr defTabSz="457200">
              <a:defRPr sz="1400">
                <a:solidFill>
                  <a:srgbClr val="000000"/>
                </a:solidFill>
                <a:latin typeface="Arial" pitchFamily="34" charset="0"/>
                <a:cs typeface="Arial" pitchFamily="34" charset="0"/>
                <a:sym typeface="Arial" pitchFamily="34" charset="0"/>
              </a:defRPr>
            </a:lvl1pPr>
            <a:lvl2pPr marL="742950" indent="-285750" defTabSz="457200">
              <a:defRPr sz="1400">
                <a:solidFill>
                  <a:srgbClr val="000000"/>
                </a:solidFill>
                <a:latin typeface="Arial" pitchFamily="34" charset="0"/>
                <a:cs typeface="Arial" pitchFamily="34" charset="0"/>
                <a:sym typeface="Arial" pitchFamily="34" charset="0"/>
              </a:defRPr>
            </a:lvl2pPr>
            <a:lvl3pPr marL="1143000" indent="-228600" defTabSz="457200">
              <a:defRPr sz="1400">
                <a:solidFill>
                  <a:srgbClr val="000000"/>
                </a:solidFill>
                <a:latin typeface="Arial" pitchFamily="34" charset="0"/>
                <a:cs typeface="Arial" pitchFamily="34" charset="0"/>
                <a:sym typeface="Arial" pitchFamily="34" charset="0"/>
              </a:defRPr>
            </a:lvl3pPr>
            <a:lvl4pPr marL="1600200" indent="-228600" defTabSz="457200">
              <a:defRPr sz="1400">
                <a:solidFill>
                  <a:srgbClr val="000000"/>
                </a:solidFill>
                <a:latin typeface="Arial" pitchFamily="34" charset="0"/>
                <a:cs typeface="Arial" pitchFamily="34" charset="0"/>
                <a:sym typeface="Arial" pitchFamily="34" charset="0"/>
              </a:defRPr>
            </a:lvl4pPr>
            <a:lvl5pPr marL="2057400" indent="-228600" defTabSz="457200">
              <a:defRPr sz="1400">
                <a:solidFill>
                  <a:srgbClr val="000000"/>
                </a:solidFill>
                <a:latin typeface="Arial" pitchFamily="34" charset="0"/>
                <a:cs typeface="Arial" pitchFamily="34" charset="0"/>
                <a:sym typeface="Arial" pitchFamily="34" charset="0"/>
              </a:defRPr>
            </a:lvl5pPr>
            <a:lvl6pPr marL="2514600" indent="-228600" defTabSz="457200" fontAlgn="base">
              <a:spcBef>
                <a:spcPct val="0"/>
              </a:spcBef>
              <a:spcAft>
                <a:spcPct val="0"/>
              </a:spcAft>
              <a:defRPr sz="1400">
                <a:solidFill>
                  <a:srgbClr val="000000"/>
                </a:solidFill>
                <a:latin typeface="Arial" pitchFamily="34" charset="0"/>
                <a:cs typeface="Arial" pitchFamily="34" charset="0"/>
                <a:sym typeface="Arial" pitchFamily="34" charset="0"/>
              </a:defRPr>
            </a:lvl6pPr>
            <a:lvl7pPr marL="2971800" indent="-228600" defTabSz="457200" fontAlgn="base">
              <a:spcBef>
                <a:spcPct val="0"/>
              </a:spcBef>
              <a:spcAft>
                <a:spcPct val="0"/>
              </a:spcAft>
              <a:defRPr sz="1400">
                <a:solidFill>
                  <a:srgbClr val="000000"/>
                </a:solidFill>
                <a:latin typeface="Arial" pitchFamily="34" charset="0"/>
                <a:cs typeface="Arial" pitchFamily="34" charset="0"/>
                <a:sym typeface="Arial" pitchFamily="34" charset="0"/>
              </a:defRPr>
            </a:lvl7pPr>
            <a:lvl8pPr marL="3429000" indent="-228600" defTabSz="457200" fontAlgn="base">
              <a:spcBef>
                <a:spcPct val="0"/>
              </a:spcBef>
              <a:spcAft>
                <a:spcPct val="0"/>
              </a:spcAft>
              <a:defRPr sz="1400">
                <a:solidFill>
                  <a:srgbClr val="000000"/>
                </a:solidFill>
                <a:latin typeface="Arial" pitchFamily="34" charset="0"/>
                <a:cs typeface="Arial" pitchFamily="34" charset="0"/>
                <a:sym typeface="Arial" pitchFamily="34" charset="0"/>
              </a:defRPr>
            </a:lvl8pPr>
            <a:lvl9pPr marL="3886200" indent="-228600" defTabSz="457200" fontAlgn="base">
              <a:spcBef>
                <a:spcPct val="0"/>
              </a:spcBef>
              <a:spcAft>
                <a:spcPct val="0"/>
              </a:spcAft>
              <a:defRPr sz="1400">
                <a:solidFill>
                  <a:srgbClr val="000000"/>
                </a:solidFill>
                <a:latin typeface="Arial" pitchFamily="34" charset="0"/>
                <a:cs typeface="Arial" pitchFamily="34" charset="0"/>
                <a:sym typeface="Arial" pitchFamily="34" charset="0"/>
              </a:defRPr>
            </a:lvl9pPr>
          </a:lstStyle>
          <a:p>
            <a:pPr eaLnBrk="0" hangingPunct="0">
              <a:spcBef>
                <a:spcPts val="800"/>
              </a:spcBef>
              <a:buClr>
                <a:srgbClr val="5F5F5F"/>
              </a:buClr>
            </a:pPr>
            <a:r>
              <a:rPr lang="en-GB" altLang="en-US" sz="1600" b="1" dirty="0">
                <a:solidFill>
                  <a:schemeClr val="tx1"/>
                </a:solidFill>
                <a:latin typeface="Montserrat" panose="00000500000000000000" pitchFamily="2" charset="0"/>
              </a:rPr>
              <a:t>Volume sales remain weak, with Meat, Fish &amp; Poultry seeing 13% declines this Easter</a:t>
            </a:r>
            <a:endParaRPr lang="en-US" altLang="en-US" sz="1600" b="1" dirty="0">
              <a:solidFill>
                <a:schemeClr val="tx1"/>
              </a:solidFill>
              <a:latin typeface="Montserrat" panose="00000500000000000000" pitchFamily="2" charset="0"/>
            </a:endParaRPr>
          </a:p>
        </p:txBody>
      </p:sp>
      <p:sp>
        <p:nvSpPr>
          <p:cNvPr id="90115" name="Text Placeholder 10"/>
          <p:cNvSpPr txBox="1">
            <a:spLocks noGrp="1"/>
          </p:cNvSpPr>
          <p:nvPr>
            <p:ph type="body" idx="4294967295"/>
          </p:nvPr>
        </p:nvSpPr>
        <p:spPr>
          <a:xfrm>
            <a:off x="0" y="4731990"/>
            <a:ext cx="6769100" cy="341312"/>
          </a:xfrm>
        </p:spPr>
        <p:txBody>
          <a:bodyPr/>
          <a:lstStyle/>
          <a:p>
            <a:pPr eaLnBrk="1" hangingPunct="1">
              <a:spcBef>
                <a:spcPts val="63"/>
              </a:spcBef>
              <a:buClr>
                <a:srgbClr val="000000"/>
              </a:buClr>
              <a:buFontTx/>
              <a:buNone/>
            </a:pPr>
            <a:r>
              <a:rPr lang="en-GB" altLang="en-US" sz="700" dirty="0">
                <a:solidFill>
                  <a:schemeClr val="tx1">
                    <a:lumMod val="50000"/>
                    <a:lumOff val="50000"/>
                  </a:schemeClr>
                </a:solidFill>
                <a:cs typeface="Calibri" pitchFamily="34" charset="0"/>
                <a:sym typeface="Arial" pitchFamily="34" charset="0"/>
              </a:rPr>
              <a:t>Source:  NielsenIQ Scantrack Total Store Read Grocery Multiples</a:t>
            </a:r>
          </a:p>
        </p:txBody>
      </p:sp>
      <p:sp>
        <p:nvSpPr>
          <p:cNvPr id="7" name="Oval 6"/>
          <p:cNvSpPr/>
          <p:nvPr/>
        </p:nvSpPr>
        <p:spPr>
          <a:xfrm>
            <a:off x="7404877" y="1618903"/>
            <a:ext cx="459225" cy="141796"/>
          </a:xfrm>
          <a:prstGeom prst="ellipse">
            <a:avLst/>
          </a:prstGeom>
          <a:noFill/>
          <a:ln w="952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kern="0" dirty="0">
              <a:sym typeface="Arial"/>
            </a:endParaRPr>
          </a:p>
        </p:txBody>
      </p:sp>
      <p:sp>
        <p:nvSpPr>
          <p:cNvPr id="9" name="Oval 8"/>
          <p:cNvSpPr/>
          <p:nvPr/>
        </p:nvSpPr>
        <p:spPr>
          <a:xfrm>
            <a:off x="7404878" y="2429953"/>
            <a:ext cx="459225" cy="323283"/>
          </a:xfrm>
          <a:prstGeom prst="ellipse">
            <a:avLst/>
          </a:prstGeom>
          <a:noFill/>
          <a:ln w="952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kern="0" dirty="0">
              <a:sym typeface="Arial"/>
            </a:endParaRPr>
          </a:p>
        </p:txBody>
      </p:sp>
      <p:sp>
        <p:nvSpPr>
          <p:cNvPr id="11" name="Oval 10"/>
          <p:cNvSpPr/>
          <p:nvPr/>
        </p:nvSpPr>
        <p:spPr>
          <a:xfrm>
            <a:off x="7404876" y="3092773"/>
            <a:ext cx="459225" cy="141796"/>
          </a:xfrm>
          <a:prstGeom prst="ellipse">
            <a:avLst/>
          </a:prstGeom>
          <a:noFill/>
          <a:ln w="952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kern="0" dirty="0">
              <a:sym typeface="Arial"/>
            </a:endParaRPr>
          </a:p>
        </p:txBody>
      </p:sp>
      <p:sp>
        <p:nvSpPr>
          <p:cNvPr id="10" name="Oval 9">
            <a:extLst>
              <a:ext uri="{FF2B5EF4-FFF2-40B4-BE49-F238E27FC236}">
                <a16:creationId xmlns:a16="http://schemas.microsoft.com/office/drawing/2014/main" id="{82E8994E-2361-168C-6DC5-CCC8BB8A3B14}"/>
              </a:ext>
            </a:extLst>
          </p:cNvPr>
          <p:cNvSpPr/>
          <p:nvPr/>
        </p:nvSpPr>
        <p:spPr>
          <a:xfrm>
            <a:off x="7404876" y="3574105"/>
            <a:ext cx="459225" cy="141796"/>
          </a:xfrm>
          <a:prstGeom prst="ellipse">
            <a:avLst/>
          </a:prstGeom>
          <a:noFill/>
          <a:ln w="952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kern="0" dirty="0">
              <a:sym typeface="Arial"/>
            </a:endParaRPr>
          </a:p>
        </p:txBody>
      </p:sp>
    </p:spTree>
    <p:extLst>
      <p:ext uri="{BB962C8B-B14F-4D97-AF65-F5344CB8AC3E}">
        <p14:creationId xmlns:p14="http://schemas.microsoft.com/office/powerpoint/2010/main" val="3101605780"/>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Shape 2445"/>
        <p:cNvGrpSpPr/>
        <p:nvPr/>
      </p:nvGrpSpPr>
      <p:grpSpPr>
        <a:xfrm>
          <a:off x="0" y="0"/>
          <a:ext cx="0" cy="0"/>
          <a:chOff x="0" y="0"/>
          <a:chExt cx="0" cy="0"/>
        </a:xfrm>
      </p:grpSpPr>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780"/>
        <p:cNvGrpSpPr/>
        <p:nvPr/>
      </p:nvGrpSpPr>
      <p:grpSpPr>
        <a:xfrm>
          <a:off x="0" y="0"/>
          <a:ext cx="0" cy="0"/>
          <a:chOff x="0" y="0"/>
          <a:chExt cx="0" cy="0"/>
        </a:xfrm>
      </p:grpSpPr>
      <p:cxnSp>
        <p:nvCxnSpPr>
          <p:cNvPr id="21" name="Straight Connector 20">
            <a:extLst>
              <a:ext uri="{FF2B5EF4-FFF2-40B4-BE49-F238E27FC236}">
                <a16:creationId xmlns:a16="http://schemas.microsoft.com/office/drawing/2014/main" id="{313C53AA-A2B9-40AA-89CE-71AF7C735EE9}"/>
              </a:ext>
            </a:extLst>
          </p:cNvPr>
          <p:cNvCxnSpPr>
            <a:cxnSpLocks/>
          </p:cNvCxnSpPr>
          <p:nvPr/>
        </p:nvCxnSpPr>
        <p:spPr>
          <a:xfrm>
            <a:off x="2434093" y="526322"/>
            <a:ext cx="1158656"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2" name="Subtitle 1"/>
          <p:cNvSpPr>
            <a:spLocks noGrp="1"/>
          </p:cNvSpPr>
          <p:nvPr>
            <p:ph type="subTitle" idx="4294967295"/>
          </p:nvPr>
        </p:nvSpPr>
        <p:spPr>
          <a:xfrm>
            <a:off x="338423" y="4872984"/>
            <a:ext cx="8159100" cy="184800"/>
          </a:xfrm>
        </p:spPr>
        <p:txBody>
          <a:bodyPr/>
          <a:lstStyle/>
          <a:p>
            <a:endParaRPr lang="en-GB" dirty="0">
              <a:latin typeface="Montserrat" panose="00000500000000000000" pitchFamily="2" charset="0"/>
            </a:endParaRPr>
          </a:p>
          <a:p>
            <a:pPr marL="146050" indent="0">
              <a:buNone/>
            </a:pPr>
            <a:endParaRPr lang="en-GB" dirty="0">
              <a:latin typeface="Montserrat" panose="00000500000000000000" pitchFamily="2" charset="0"/>
            </a:endParaRPr>
          </a:p>
        </p:txBody>
      </p:sp>
      <p:sp>
        <p:nvSpPr>
          <p:cNvPr id="790" name="Google Shape;790;p68"/>
          <p:cNvSpPr txBox="1"/>
          <p:nvPr/>
        </p:nvSpPr>
        <p:spPr>
          <a:xfrm>
            <a:off x="4572000" y="1425396"/>
            <a:ext cx="2144166" cy="3273641"/>
          </a:xfrm>
          <a:prstGeom prst="rect">
            <a:avLst/>
          </a:prstGeom>
          <a:noFill/>
          <a:ln>
            <a:noFill/>
          </a:ln>
        </p:spPr>
        <p:txBody>
          <a:bodyPr spcFirstLastPara="1" wrap="square" lIns="0" tIns="45700" rIns="0" bIns="45700" anchor="t" anchorCtr="0">
            <a:noAutofit/>
          </a:bodyPr>
          <a:lstStyle/>
          <a:p>
            <a:pPr marL="171450" indent="-171450">
              <a:buClr>
                <a:schemeClr val="accent1"/>
              </a:buClr>
              <a:buFont typeface="Wingdings" panose="05000000000000000000" pitchFamily="2" charset="2"/>
              <a:buChar char="§"/>
            </a:pPr>
            <a:r>
              <a:rPr lang="en-GB" sz="1100" dirty="0">
                <a:solidFill>
                  <a:srgbClr val="000000"/>
                </a:solidFill>
                <a:effectLst/>
                <a:latin typeface="Montserrat" panose="00000500000000000000" pitchFamily="2" charset="0"/>
                <a:ea typeface="Times New Roman" panose="02020603050405020304" pitchFamily="18" charset="0"/>
              </a:rPr>
              <a:t>Easter weekend saw the </a:t>
            </a:r>
            <a:r>
              <a:rPr lang="en-GB" sz="1100" b="1" dirty="0">
                <a:solidFill>
                  <a:srgbClr val="000000"/>
                </a:solidFill>
                <a:effectLst/>
                <a:latin typeface="Montserrat" panose="00000500000000000000" pitchFamily="2" charset="0"/>
                <a:ea typeface="Times New Roman" panose="02020603050405020304" pitchFamily="18" charset="0"/>
              </a:rPr>
              <a:t>hottest </a:t>
            </a:r>
            <a:r>
              <a:rPr lang="en-GB" sz="1100" dirty="0">
                <a:solidFill>
                  <a:srgbClr val="000000"/>
                </a:solidFill>
                <a:effectLst/>
                <a:latin typeface="Montserrat" panose="00000500000000000000" pitchFamily="2" charset="0"/>
                <a:ea typeface="Times New Roman" panose="02020603050405020304" pitchFamily="18" charset="0"/>
              </a:rPr>
              <a:t>temperature so far this year which brought a welcome boost to supermarket sales</a:t>
            </a:r>
          </a:p>
          <a:p>
            <a:pPr>
              <a:buClr>
                <a:schemeClr val="accent1"/>
              </a:buClr>
            </a:pPr>
            <a:r>
              <a:rPr lang="en-GB" sz="1100" dirty="0">
                <a:solidFill>
                  <a:srgbClr val="000000"/>
                </a:solidFill>
                <a:effectLst/>
                <a:latin typeface="Montserrat" panose="00000500000000000000" pitchFamily="2" charset="0"/>
                <a:ea typeface="Times New Roman" panose="02020603050405020304" pitchFamily="18" charset="0"/>
              </a:rPr>
              <a:t> </a:t>
            </a:r>
            <a:endParaRPr lang="en-GB" sz="1100" spc="10" dirty="0">
              <a:latin typeface="Montserrat" panose="00000500000000000000" pitchFamily="2" charset="0"/>
              <a:ea typeface="Times New Roman" panose="02020603050405020304" pitchFamily="18" charset="0"/>
            </a:endParaRPr>
          </a:p>
          <a:p>
            <a:pPr marL="171450" indent="-171450">
              <a:buClr>
                <a:schemeClr val="accent1"/>
              </a:buClr>
              <a:buFont typeface="Wingdings" panose="05000000000000000000" pitchFamily="2" charset="2"/>
              <a:buChar char="§"/>
            </a:pPr>
            <a:r>
              <a:rPr lang="en-GB" sz="1100" spc="10" dirty="0">
                <a:latin typeface="Montserrat" panose="00000500000000000000" pitchFamily="2" charset="0"/>
                <a:ea typeface="Times New Roman" panose="02020603050405020304" pitchFamily="18" charset="0"/>
              </a:rPr>
              <a:t>Against a non Easter week last year, all super categories saw growth .. Unsurprisingly </a:t>
            </a:r>
            <a:r>
              <a:rPr lang="en-GB" sz="1100" b="1" spc="10" dirty="0">
                <a:latin typeface="Montserrat" panose="00000500000000000000" pitchFamily="2" charset="0"/>
                <a:ea typeface="Times New Roman" panose="02020603050405020304" pitchFamily="18" charset="0"/>
              </a:rPr>
              <a:t>Easter decorations </a:t>
            </a:r>
            <a:r>
              <a:rPr lang="en-GB" sz="1100" spc="10" dirty="0">
                <a:latin typeface="Montserrat" panose="00000500000000000000" pitchFamily="2" charset="0"/>
                <a:ea typeface="Times New Roman" panose="02020603050405020304" pitchFamily="18" charset="0"/>
              </a:rPr>
              <a:t>and </a:t>
            </a:r>
            <a:r>
              <a:rPr lang="en-GB" sz="1100" b="1" spc="10" dirty="0">
                <a:latin typeface="Montserrat" panose="00000500000000000000" pitchFamily="2" charset="0"/>
                <a:ea typeface="Times New Roman" panose="02020603050405020304" pitchFamily="18" charset="0"/>
              </a:rPr>
              <a:t>Chocolate confectionery</a:t>
            </a:r>
            <a:r>
              <a:rPr lang="en-GB" sz="1100" spc="10" dirty="0">
                <a:latin typeface="Montserrat" panose="00000500000000000000" pitchFamily="2" charset="0"/>
                <a:ea typeface="Times New Roman" panose="02020603050405020304" pitchFamily="18" charset="0"/>
              </a:rPr>
              <a:t> were </a:t>
            </a:r>
            <a:r>
              <a:rPr lang="en-GB" sz="1100" b="1" spc="10" dirty="0">
                <a:latin typeface="Montserrat" panose="00000500000000000000" pitchFamily="2" charset="0"/>
                <a:ea typeface="Times New Roman" panose="02020603050405020304" pitchFamily="18" charset="0"/>
              </a:rPr>
              <a:t>stand out</a:t>
            </a:r>
            <a:r>
              <a:rPr lang="en-GB" sz="1100" spc="10" dirty="0">
                <a:latin typeface="Montserrat" panose="00000500000000000000" pitchFamily="2" charset="0"/>
                <a:ea typeface="Times New Roman" panose="02020603050405020304" pitchFamily="18" charset="0"/>
              </a:rPr>
              <a:t> categories.</a:t>
            </a:r>
          </a:p>
          <a:p>
            <a:pPr marL="171450" indent="-171450">
              <a:buClr>
                <a:schemeClr val="accent1"/>
              </a:buClr>
              <a:buFont typeface="Wingdings" panose="05000000000000000000" pitchFamily="2" charset="2"/>
              <a:buChar char="§"/>
            </a:pPr>
            <a:endParaRPr lang="en-GB" sz="1100" spc="10" dirty="0">
              <a:latin typeface="Montserrat" panose="00000500000000000000" pitchFamily="2" charset="0"/>
              <a:ea typeface="Times New Roman" panose="02020603050405020304" pitchFamily="18" charset="0"/>
            </a:endParaRPr>
          </a:p>
          <a:p>
            <a:pPr marL="171450" indent="-171450">
              <a:buClr>
                <a:schemeClr val="accent1"/>
              </a:buClr>
              <a:buFont typeface="Wingdings" panose="05000000000000000000" pitchFamily="2" charset="2"/>
              <a:buChar char="§"/>
            </a:pPr>
            <a:r>
              <a:rPr lang="en-GB" sz="1100" spc="10" dirty="0">
                <a:latin typeface="Montserrat" panose="00000500000000000000" pitchFamily="2" charset="0"/>
                <a:ea typeface="Times New Roman" panose="02020603050405020304" pitchFamily="18" charset="0"/>
              </a:rPr>
              <a:t>Shoppers continued to spend more on </a:t>
            </a:r>
            <a:r>
              <a:rPr lang="en-GB" sz="1100" b="1" spc="10" dirty="0">
                <a:latin typeface="Montserrat" panose="00000500000000000000" pitchFamily="2" charset="0"/>
                <a:ea typeface="Times New Roman" panose="02020603050405020304" pitchFamily="18" charset="0"/>
              </a:rPr>
              <a:t>convenient food options</a:t>
            </a:r>
            <a:r>
              <a:rPr lang="en-GB" sz="1100" spc="10" dirty="0">
                <a:latin typeface="Montserrat" panose="00000500000000000000" pitchFamily="2" charset="0"/>
                <a:ea typeface="Times New Roman" panose="02020603050405020304" pitchFamily="18" charset="0"/>
              </a:rPr>
              <a:t> and with Covid still on the rise, </a:t>
            </a:r>
            <a:r>
              <a:rPr lang="en-GB" sz="1100" b="1" spc="10" dirty="0">
                <a:latin typeface="Montserrat" panose="00000500000000000000" pitchFamily="2" charset="0"/>
                <a:ea typeface="Times New Roman" panose="02020603050405020304" pitchFamily="18" charset="0"/>
              </a:rPr>
              <a:t>cough/cold </a:t>
            </a:r>
            <a:r>
              <a:rPr lang="en-GB" sz="1100" spc="10" dirty="0">
                <a:latin typeface="Montserrat" panose="00000500000000000000" pitchFamily="2" charset="0"/>
                <a:ea typeface="Times New Roman" panose="02020603050405020304" pitchFamily="18" charset="0"/>
              </a:rPr>
              <a:t>remedies remained in </a:t>
            </a:r>
            <a:r>
              <a:rPr lang="en-GB" sz="1100" b="1" spc="10" dirty="0">
                <a:latin typeface="Montserrat" panose="00000500000000000000" pitchFamily="2" charset="0"/>
                <a:ea typeface="Times New Roman" panose="02020603050405020304" pitchFamily="18" charset="0"/>
              </a:rPr>
              <a:t>treble digit growth</a:t>
            </a:r>
            <a:r>
              <a:rPr lang="en-GB" sz="1100" spc="10" dirty="0">
                <a:latin typeface="Montserrat" panose="00000500000000000000" pitchFamily="2" charset="0"/>
                <a:ea typeface="Times New Roman" panose="02020603050405020304" pitchFamily="18" charset="0"/>
              </a:rPr>
              <a:t>.</a:t>
            </a:r>
          </a:p>
          <a:p>
            <a:pPr marL="171450" indent="-171450">
              <a:buClr>
                <a:schemeClr val="accent1"/>
              </a:buClr>
              <a:buFont typeface="Wingdings" panose="05000000000000000000" pitchFamily="2" charset="2"/>
              <a:buChar char="§"/>
            </a:pPr>
            <a:endParaRPr lang="en-GB" sz="1100" spc="10" dirty="0">
              <a:latin typeface="Montserrat" panose="00000500000000000000" pitchFamily="2" charset="0"/>
              <a:ea typeface="Times New Roman" panose="02020603050405020304" pitchFamily="18" charset="0"/>
            </a:endParaRPr>
          </a:p>
          <a:p>
            <a:pPr marL="171450" indent="-171450">
              <a:buClr>
                <a:schemeClr val="accent1"/>
              </a:buClr>
              <a:buFont typeface="Wingdings" panose="05000000000000000000" pitchFamily="2" charset="2"/>
              <a:buChar char="§"/>
            </a:pPr>
            <a:endParaRPr lang="en-GB" sz="1100" spc="10" dirty="0">
              <a:latin typeface="Montserrat" panose="00000500000000000000" pitchFamily="2" charset="0"/>
              <a:ea typeface="Times New Roman" panose="02020603050405020304" pitchFamily="18" charset="0"/>
            </a:endParaRPr>
          </a:p>
          <a:p>
            <a:pPr>
              <a:buClr>
                <a:schemeClr val="accent1"/>
              </a:buClr>
            </a:pPr>
            <a:endParaRPr lang="en-GB" sz="1100" spc="10" dirty="0">
              <a:latin typeface="Montserrat" panose="00000500000000000000" pitchFamily="2" charset="0"/>
              <a:ea typeface="Times New Roman" panose="02020603050405020304" pitchFamily="18" charset="0"/>
            </a:endParaRPr>
          </a:p>
          <a:p>
            <a:pPr>
              <a:buClr>
                <a:schemeClr val="accent1"/>
              </a:buClr>
            </a:pPr>
            <a:endParaRPr lang="en-GB" sz="1100" spc="10" dirty="0">
              <a:latin typeface="Montserrat" panose="00000500000000000000" pitchFamily="2" charset="0"/>
              <a:ea typeface="Times New Roman" panose="02020603050405020304" pitchFamily="18" charset="0"/>
            </a:endParaRPr>
          </a:p>
          <a:p>
            <a:pPr marL="171450" indent="-171450">
              <a:buClr>
                <a:schemeClr val="accent1"/>
              </a:buClr>
              <a:buFont typeface="Wingdings" panose="05000000000000000000" pitchFamily="2" charset="2"/>
              <a:buChar char="§"/>
            </a:pPr>
            <a:endParaRPr lang="en-GB" sz="1100" spc="10" dirty="0">
              <a:latin typeface="Montserrat" panose="00000500000000000000" pitchFamily="2" charset="0"/>
              <a:ea typeface="Times New Roman" panose="02020603050405020304" pitchFamily="18" charset="0"/>
            </a:endParaRPr>
          </a:p>
          <a:p>
            <a:pPr marL="171450" indent="-171450">
              <a:buFont typeface="Wingdings" panose="05000000000000000000" pitchFamily="2" charset="2"/>
              <a:buChar char="§"/>
            </a:pPr>
            <a:endParaRPr lang="en-GB" sz="1100" spc="10" dirty="0">
              <a:effectLst/>
              <a:latin typeface="Montserrat" panose="00000500000000000000" pitchFamily="2" charset="0"/>
              <a:ea typeface="Times New Roman" panose="02020603050405020304" pitchFamily="18" charset="0"/>
            </a:endParaRPr>
          </a:p>
          <a:p>
            <a:endParaRPr lang="en-GB" sz="1100" spc="10" dirty="0">
              <a:effectLst/>
              <a:latin typeface="Montserrat" panose="00000500000000000000" pitchFamily="2" charset="0"/>
              <a:ea typeface="Times New Roman" panose="02020603050405020304" pitchFamily="18" charset="0"/>
            </a:endParaRPr>
          </a:p>
        </p:txBody>
      </p:sp>
      <p:cxnSp>
        <p:nvCxnSpPr>
          <p:cNvPr id="782" name="Google Shape;782;p68"/>
          <p:cNvCxnSpPr>
            <a:cxnSpLocks/>
          </p:cNvCxnSpPr>
          <p:nvPr/>
        </p:nvCxnSpPr>
        <p:spPr>
          <a:xfrm>
            <a:off x="354650" y="1397270"/>
            <a:ext cx="1960379" cy="0"/>
          </a:xfrm>
          <a:prstGeom prst="straightConnector1">
            <a:avLst/>
          </a:prstGeom>
          <a:noFill/>
          <a:ln w="9525" cap="flat" cmpd="sng">
            <a:solidFill>
              <a:srgbClr val="333333"/>
            </a:solidFill>
            <a:prstDash val="solid"/>
            <a:round/>
            <a:headEnd type="none" w="med" len="med"/>
            <a:tailEnd type="none" w="med" len="med"/>
          </a:ln>
        </p:spPr>
      </p:cxnSp>
      <p:cxnSp>
        <p:nvCxnSpPr>
          <p:cNvPr id="783" name="Google Shape;783;p68"/>
          <p:cNvCxnSpPr>
            <a:cxnSpLocks/>
          </p:cNvCxnSpPr>
          <p:nvPr/>
        </p:nvCxnSpPr>
        <p:spPr>
          <a:xfrm>
            <a:off x="2508025" y="1397270"/>
            <a:ext cx="1969291" cy="0"/>
          </a:xfrm>
          <a:prstGeom prst="straightConnector1">
            <a:avLst/>
          </a:prstGeom>
          <a:noFill/>
          <a:ln w="9525" cap="flat" cmpd="sng">
            <a:solidFill>
              <a:srgbClr val="333333"/>
            </a:solidFill>
            <a:prstDash val="solid"/>
            <a:round/>
            <a:headEnd type="none" w="med" len="med"/>
            <a:tailEnd type="none" w="med" len="med"/>
          </a:ln>
        </p:spPr>
      </p:cxnSp>
      <p:cxnSp>
        <p:nvCxnSpPr>
          <p:cNvPr id="784" name="Google Shape;784;p68"/>
          <p:cNvCxnSpPr>
            <a:cxnSpLocks/>
          </p:cNvCxnSpPr>
          <p:nvPr/>
        </p:nvCxnSpPr>
        <p:spPr>
          <a:xfrm>
            <a:off x="4662036" y="1397270"/>
            <a:ext cx="1807293" cy="0"/>
          </a:xfrm>
          <a:prstGeom prst="straightConnector1">
            <a:avLst/>
          </a:prstGeom>
          <a:noFill/>
          <a:ln w="9525" cap="flat" cmpd="sng">
            <a:solidFill>
              <a:srgbClr val="333333"/>
            </a:solidFill>
            <a:prstDash val="solid"/>
            <a:round/>
            <a:headEnd type="none" w="med" len="med"/>
            <a:tailEnd type="none" w="med" len="med"/>
          </a:ln>
        </p:spPr>
      </p:cxnSp>
      <p:cxnSp>
        <p:nvCxnSpPr>
          <p:cNvPr id="785" name="Google Shape;785;p68"/>
          <p:cNvCxnSpPr/>
          <p:nvPr/>
        </p:nvCxnSpPr>
        <p:spPr>
          <a:xfrm>
            <a:off x="6997541" y="1397270"/>
            <a:ext cx="1964700" cy="0"/>
          </a:xfrm>
          <a:prstGeom prst="straightConnector1">
            <a:avLst/>
          </a:prstGeom>
          <a:noFill/>
          <a:ln w="9525" cap="flat" cmpd="sng">
            <a:solidFill>
              <a:srgbClr val="333333"/>
            </a:solidFill>
            <a:prstDash val="solid"/>
            <a:round/>
            <a:headEnd type="none" w="med" len="med"/>
            <a:tailEnd type="none" w="med" len="med"/>
          </a:ln>
        </p:spPr>
      </p:cxnSp>
      <p:sp>
        <p:nvSpPr>
          <p:cNvPr id="786" name="Google Shape;786;p68"/>
          <p:cNvSpPr txBox="1"/>
          <p:nvPr/>
        </p:nvSpPr>
        <p:spPr>
          <a:xfrm>
            <a:off x="-106325" y="1470624"/>
            <a:ext cx="2540418" cy="2826697"/>
          </a:xfrm>
          <a:prstGeom prst="rect">
            <a:avLst/>
          </a:prstGeom>
          <a:noFill/>
          <a:ln>
            <a:noFill/>
          </a:ln>
        </p:spPr>
        <p:txBody>
          <a:bodyPr spcFirstLastPara="1" wrap="square" lIns="0" tIns="45700" rIns="0" bIns="45700" anchor="t" anchorCtr="0">
            <a:noAutofit/>
          </a:bodyPr>
          <a:lstStyle/>
          <a:p>
            <a:pPr marL="628650" indent="-171450">
              <a:lnSpc>
                <a:spcPts val="1175"/>
              </a:lnSpc>
              <a:spcAft>
                <a:spcPts val="800"/>
              </a:spcAft>
              <a:buClr>
                <a:schemeClr val="accent1"/>
              </a:buClr>
              <a:buFont typeface="Wingdings" panose="05000000000000000000" pitchFamily="2" charset="2"/>
              <a:buChar char="§"/>
            </a:pPr>
            <a:r>
              <a:rPr lang="en-GB" sz="1100" dirty="0">
                <a:solidFill>
                  <a:srgbClr val="000000"/>
                </a:solidFill>
                <a:effectLst/>
                <a:latin typeface="Montserrat" panose="00000500000000000000" pitchFamily="2" charset="0"/>
                <a:ea typeface="Times New Roman" panose="02020603050405020304" pitchFamily="18" charset="0"/>
              </a:rPr>
              <a:t>Whilst this week marks the </a:t>
            </a:r>
            <a:r>
              <a:rPr lang="en-GB" sz="1100" b="1" dirty="0">
                <a:solidFill>
                  <a:srgbClr val="000000"/>
                </a:solidFill>
                <a:effectLst/>
                <a:latin typeface="Montserrat" panose="00000500000000000000" pitchFamily="2" charset="0"/>
                <a:ea typeface="Times New Roman" panose="02020603050405020304" pitchFamily="18" charset="0"/>
              </a:rPr>
              <a:t>first week without a lockdown comparative</a:t>
            </a:r>
            <a:r>
              <a:rPr lang="en-GB" sz="1100" dirty="0">
                <a:solidFill>
                  <a:srgbClr val="000000"/>
                </a:solidFill>
                <a:effectLst/>
                <a:latin typeface="Montserrat" panose="00000500000000000000" pitchFamily="2" charset="0"/>
                <a:ea typeface="Times New Roman" panose="02020603050405020304" pitchFamily="18" charset="0"/>
              </a:rPr>
              <a:t> … many families last year took the opportunity to celebrate the long Easter weekend with family and friends which led to a </a:t>
            </a:r>
            <a:r>
              <a:rPr lang="en-GB" sz="1100" b="1" dirty="0">
                <a:solidFill>
                  <a:srgbClr val="000000"/>
                </a:solidFill>
                <a:effectLst/>
                <a:latin typeface="Montserrat" panose="00000500000000000000" pitchFamily="2" charset="0"/>
                <a:ea typeface="Times New Roman" panose="02020603050405020304" pitchFamily="18" charset="0"/>
              </a:rPr>
              <a:t>bumper </a:t>
            </a:r>
            <a:r>
              <a:rPr lang="en-GB" sz="1100" dirty="0">
                <a:latin typeface="Montserrat" panose="00000500000000000000" pitchFamily="2" charset="0"/>
                <a:ea typeface="Times New Roman" panose="02020603050405020304" pitchFamily="18" charset="0"/>
              </a:rPr>
              <a:t>Easter celebration.  </a:t>
            </a:r>
            <a:endParaRPr lang="en-GB" sz="1100" dirty="0">
              <a:solidFill>
                <a:srgbClr val="222222"/>
              </a:solidFill>
              <a:latin typeface="Montserrat" panose="00000500000000000000" pitchFamily="2" charset="0"/>
              <a:ea typeface="Times New Roman" panose="02020603050405020304" pitchFamily="18" charset="0"/>
              <a:cs typeface="Calibri" panose="020F0502020204030204" pitchFamily="34" charset="0"/>
            </a:endParaRPr>
          </a:p>
          <a:p>
            <a:pPr marL="628650" indent="-171450">
              <a:lnSpc>
                <a:spcPts val="1175"/>
              </a:lnSpc>
              <a:spcAft>
                <a:spcPts val="800"/>
              </a:spcAft>
              <a:buClr>
                <a:schemeClr val="accent1"/>
              </a:buClr>
              <a:buFont typeface="Wingdings" panose="05000000000000000000" pitchFamily="2" charset="2"/>
              <a:buChar char="§"/>
            </a:pPr>
            <a:r>
              <a:rPr lang="en-GB" sz="1100" dirty="0">
                <a:solidFill>
                  <a:srgbClr val="222222"/>
                </a:solidFill>
                <a:latin typeface="Montserrat" panose="00000500000000000000" pitchFamily="2" charset="0"/>
                <a:ea typeface="Times New Roman" panose="02020603050405020304" pitchFamily="18" charset="0"/>
                <a:cs typeface="Calibri" panose="020F0502020204030204" pitchFamily="34" charset="0"/>
              </a:rPr>
              <a:t>Against this </a:t>
            </a:r>
            <a:r>
              <a:rPr lang="en-GB" sz="1100" b="1" dirty="0">
                <a:solidFill>
                  <a:srgbClr val="222222"/>
                </a:solidFill>
                <a:latin typeface="Montserrat" panose="00000500000000000000" pitchFamily="2" charset="0"/>
                <a:ea typeface="Times New Roman" panose="02020603050405020304" pitchFamily="18" charset="0"/>
                <a:cs typeface="Calibri" panose="020F0502020204030204" pitchFamily="34" charset="0"/>
              </a:rPr>
              <a:t>super tough</a:t>
            </a:r>
            <a:r>
              <a:rPr lang="en-GB" sz="1100" dirty="0">
                <a:solidFill>
                  <a:srgbClr val="222222"/>
                </a:solidFill>
                <a:latin typeface="Montserrat" panose="00000500000000000000" pitchFamily="2" charset="0"/>
                <a:ea typeface="Times New Roman" panose="02020603050405020304" pitchFamily="18" charset="0"/>
                <a:cs typeface="Calibri" panose="020F0502020204030204" pitchFamily="34" charset="0"/>
              </a:rPr>
              <a:t> comparative </a:t>
            </a:r>
            <a:r>
              <a:rPr lang="en-GB" sz="1100" b="1" dirty="0">
                <a:solidFill>
                  <a:srgbClr val="222222"/>
                </a:solidFill>
                <a:latin typeface="Montserrat" panose="00000500000000000000" pitchFamily="2" charset="0"/>
                <a:ea typeface="Times New Roman" panose="02020603050405020304" pitchFamily="18" charset="0"/>
                <a:cs typeface="Calibri" panose="020F0502020204030204" pitchFamily="34" charset="0"/>
              </a:rPr>
              <a:t>sales growth slumped </a:t>
            </a:r>
            <a:r>
              <a:rPr lang="en-GB" sz="1100" dirty="0">
                <a:solidFill>
                  <a:srgbClr val="222222"/>
                </a:solidFill>
                <a:latin typeface="Montserrat" panose="00000500000000000000" pitchFamily="2" charset="0"/>
                <a:ea typeface="Times New Roman" panose="02020603050405020304" pitchFamily="18" charset="0"/>
                <a:cs typeface="Calibri" panose="020F0502020204030204" pitchFamily="34" charset="0"/>
              </a:rPr>
              <a:t>and Health &amp; Beauty was the only supercategory to see sales improve.</a:t>
            </a:r>
            <a:endParaRPr lang="en-GB" sz="1100" b="1" dirty="0">
              <a:solidFill>
                <a:srgbClr val="222222"/>
              </a:solidFill>
              <a:latin typeface="Montserrat" panose="00000500000000000000" pitchFamily="2" charset="0"/>
              <a:ea typeface="Times New Roman" panose="02020603050405020304" pitchFamily="18" charset="0"/>
              <a:cs typeface="Calibri" panose="020F0502020204030204" pitchFamily="34" charset="0"/>
            </a:endParaRPr>
          </a:p>
          <a:p>
            <a:pPr marL="457200">
              <a:lnSpc>
                <a:spcPts val="1175"/>
              </a:lnSpc>
              <a:spcAft>
                <a:spcPts val="800"/>
              </a:spcAft>
              <a:buClr>
                <a:schemeClr val="accent1"/>
              </a:buClr>
            </a:pPr>
            <a:endParaRPr lang="en-GB" sz="1100" dirty="0">
              <a:solidFill>
                <a:srgbClr val="222222"/>
              </a:solidFill>
              <a:latin typeface="Montserrat" panose="00000500000000000000" pitchFamily="2" charset="0"/>
              <a:ea typeface="Times New Roman" panose="02020603050405020304" pitchFamily="18" charset="0"/>
              <a:cs typeface="Calibri" panose="020F0502020204030204" pitchFamily="34" charset="0"/>
            </a:endParaRPr>
          </a:p>
        </p:txBody>
      </p:sp>
      <p:sp>
        <p:nvSpPr>
          <p:cNvPr id="787" name="Google Shape;787;p68"/>
          <p:cNvSpPr txBox="1"/>
          <p:nvPr/>
        </p:nvSpPr>
        <p:spPr>
          <a:xfrm flipH="1">
            <a:off x="305643" y="1079019"/>
            <a:ext cx="2223600" cy="393600"/>
          </a:xfrm>
          <a:prstGeom prst="rect">
            <a:avLst/>
          </a:prstGeom>
          <a:noFill/>
          <a:ln>
            <a:noFill/>
          </a:ln>
        </p:spPr>
        <p:txBody>
          <a:bodyPr spcFirstLastPara="1" wrap="square" lIns="0" tIns="91425" rIns="0" bIns="91425" anchor="b" anchorCtr="0">
            <a:noAutofit/>
          </a:bodyPr>
          <a:lstStyle/>
          <a:p>
            <a:pPr marL="0" lvl="0" indent="0" algn="l" rtl="0">
              <a:spcBef>
                <a:spcPts val="0"/>
              </a:spcBef>
              <a:spcAft>
                <a:spcPts val="0"/>
              </a:spcAft>
              <a:buClr>
                <a:schemeClr val="dk1"/>
              </a:buClr>
              <a:buSzPts val="1100"/>
              <a:buFont typeface="Arial"/>
              <a:buNone/>
            </a:pPr>
            <a:r>
              <a:rPr lang="en-GB" sz="1300" b="1" dirty="0">
                <a:latin typeface="Montserrat" panose="00000500000000000000" pitchFamily="2" charset="0"/>
                <a:ea typeface="Montserrat"/>
                <a:cs typeface="Montserrat"/>
                <a:sym typeface="Montserrat"/>
              </a:rPr>
              <a:t>W</a:t>
            </a:r>
            <a:r>
              <a:rPr lang="en" sz="1300" b="1" dirty="0">
                <a:latin typeface="Montserrat" panose="00000500000000000000" pitchFamily="2" charset="0"/>
                <a:ea typeface="Montserrat"/>
                <a:cs typeface="Montserrat"/>
                <a:sym typeface="Montserrat"/>
              </a:rPr>
              <a:t>k 1:  </a:t>
            </a:r>
            <a:endParaRPr lang="en" sz="1100" b="1" dirty="0">
              <a:latin typeface="Montserrat" panose="00000500000000000000" pitchFamily="2" charset="0"/>
              <a:ea typeface="Montserrat"/>
              <a:cs typeface="Montserrat"/>
              <a:sym typeface="Montserrat"/>
            </a:endParaRPr>
          </a:p>
          <a:p>
            <a:pPr marL="0" lvl="0" indent="0" algn="l" rtl="0">
              <a:spcBef>
                <a:spcPts val="0"/>
              </a:spcBef>
              <a:spcAft>
                <a:spcPts val="0"/>
              </a:spcAft>
              <a:buClr>
                <a:schemeClr val="dk1"/>
              </a:buClr>
              <a:buSzPts val="1100"/>
              <a:buFont typeface="Arial"/>
              <a:buNone/>
            </a:pPr>
            <a:r>
              <a:rPr lang="en" sz="1300" b="1" dirty="0">
                <a:latin typeface="Montserrat" panose="00000500000000000000" pitchFamily="2" charset="0"/>
                <a:ea typeface="Montserrat"/>
                <a:cs typeface="Montserrat"/>
                <a:sym typeface="Montserrat"/>
              </a:rPr>
              <a:t>Mis aligned events</a:t>
            </a:r>
            <a:endParaRPr sz="1300" b="1" dirty="0">
              <a:latin typeface="Montserrat" panose="00000500000000000000" pitchFamily="2" charset="0"/>
              <a:ea typeface="Montserrat"/>
              <a:cs typeface="Montserrat"/>
              <a:sym typeface="Montserrat"/>
            </a:endParaRPr>
          </a:p>
        </p:txBody>
      </p:sp>
      <p:sp>
        <p:nvSpPr>
          <p:cNvPr id="788" name="Google Shape;788;p68"/>
          <p:cNvSpPr txBox="1"/>
          <p:nvPr/>
        </p:nvSpPr>
        <p:spPr>
          <a:xfrm>
            <a:off x="2498110" y="1418413"/>
            <a:ext cx="1964700" cy="3013492"/>
          </a:xfrm>
          <a:prstGeom prst="rect">
            <a:avLst/>
          </a:prstGeom>
          <a:noFill/>
          <a:ln>
            <a:noFill/>
          </a:ln>
        </p:spPr>
        <p:txBody>
          <a:bodyPr spcFirstLastPara="1" wrap="square" lIns="0" tIns="45700" rIns="0" bIns="45700" anchor="t" anchorCtr="0">
            <a:noAutofit/>
          </a:bodyPr>
          <a:lstStyle/>
          <a:p>
            <a:pPr marL="186691" lvl="0" indent="-171450" algn="l" rtl="0">
              <a:spcBef>
                <a:spcPts val="0"/>
              </a:spcBef>
              <a:spcAft>
                <a:spcPts val="0"/>
              </a:spcAft>
              <a:buClr>
                <a:schemeClr val="accent1"/>
              </a:buClr>
              <a:buSzPct val="100000"/>
              <a:buFont typeface="Wingdings" panose="05000000000000000000" pitchFamily="2" charset="2"/>
              <a:buChar char="§"/>
            </a:pPr>
            <a:r>
              <a:rPr lang="en-GB" sz="1100" dirty="0">
                <a:latin typeface="Montserrat" panose="00000500000000000000" pitchFamily="2" charset="0"/>
                <a:ea typeface="Montserrat"/>
                <a:cs typeface="Montserrat"/>
                <a:sym typeface="Montserrat"/>
              </a:rPr>
              <a:t>Against the post Easter week last year, comparatives were softer and most super categories reported growth.</a:t>
            </a:r>
          </a:p>
          <a:p>
            <a:pPr marL="186691" lvl="0" indent="-171450" algn="l" rtl="0">
              <a:spcBef>
                <a:spcPts val="0"/>
              </a:spcBef>
              <a:spcAft>
                <a:spcPts val="0"/>
              </a:spcAft>
              <a:buClr>
                <a:schemeClr val="accent1"/>
              </a:buClr>
              <a:buSzPct val="100000"/>
              <a:buFont typeface="Wingdings" panose="05000000000000000000" pitchFamily="2" charset="2"/>
              <a:buChar char="§"/>
            </a:pPr>
            <a:endParaRPr lang="en-GB" sz="1100" dirty="0">
              <a:latin typeface="Montserrat" panose="00000500000000000000" pitchFamily="2" charset="0"/>
              <a:ea typeface="Montserrat"/>
              <a:cs typeface="Montserrat"/>
              <a:sym typeface="Montserrat"/>
            </a:endParaRPr>
          </a:p>
          <a:p>
            <a:pPr marL="186691" lvl="0" indent="-171450" algn="l" rtl="0">
              <a:spcBef>
                <a:spcPts val="0"/>
              </a:spcBef>
              <a:spcAft>
                <a:spcPts val="0"/>
              </a:spcAft>
              <a:buClr>
                <a:schemeClr val="accent1"/>
              </a:buClr>
              <a:buSzPct val="100000"/>
              <a:buFont typeface="Wingdings" panose="05000000000000000000" pitchFamily="2" charset="2"/>
              <a:buChar char="§"/>
            </a:pPr>
            <a:r>
              <a:rPr lang="en-GB" sz="1100" dirty="0">
                <a:latin typeface="Montserrat" panose="00000500000000000000" pitchFamily="2" charset="0"/>
                <a:ea typeface="Montserrat"/>
                <a:cs typeface="Montserrat"/>
                <a:sym typeface="Montserrat"/>
              </a:rPr>
              <a:t>Themes this week focussed around Easter and with concerns around availability shoppers forward purchased chocolate confectionery.</a:t>
            </a:r>
          </a:p>
          <a:p>
            <a:pPr marL="186691" lvl="0" indent="-171450" algn="l" rtl="0">
              <a:spcBef>
                <a:spcPts val="0"/>
              </a:spcBef>
              <a:spcAft>
                <a:spcPts val="0"/>
              </a:spcAft>
              <a:buClr>
                <a:schemeClr val="accent1"/>
              </a:buClr>
              <a:buSzPct val="100000"/>
              <a:buFont typeface="Wingdings" panose="05000000000000000000" pitchFamily="2" charset="2"/>
              <a:buChar char="§"/>
            </a:pPr>
            <a:endParaRPr lang="en-GB" sz="1100" dirty="0">
              <a:latin typeface="Montserrat" panose="00000500000000000000" pitchFamily="2" charset="0"/>
              <a:ea typeface="Montserrat"/>
              <a:cs typeface="Montserrat"/>
              <a:sym typeface="Montserrat"/>
            </a:endParaRPr>
          </a:p>
          <a:p>
            <a:pPr marL="186691" lvl="0" indent="-171450" algn="l" rtl="0">
              <a:spcBef>
                <a:spcPts val="0"/>
              </a:spcBef>
              <a:spcAft>
                <a:spcPts val="0"/>
              </a:spcAft>
              <a:buClr>
                <a:schemeClr val="accent1"/>
              </a:buClr>
              <a:buSzPct val="100000"/>
              <a:buFont typeface="Wingdings" panose="05000000000000000000" pitchFamily="2" charset="2"/>
              <a:buChar char="§"/>
            </a:pPr>
            <a:r>
              <a:rPr lang="en-GB" sz="1100" dirty="0">
                <a:latin typeface="Montserrat" panose="00000500000000000000" pitchFamily="2" charset="0"/>
                <a:ea typeface="Montserrat"/>
                <a:cs typeface="Montserrat"/>
                <a:sym typeface="Montserrat"/>
              </a:rPr>
              <a:t>Sales of Morning Goods (including Hot Cross Buns) were also strong.</a:t>
            </a:r>
          </a:p>
          <a:p>
            <a:pPr marL="186691" lvl="0" indent="-171450" algn="l" rtl="0">
              <a:spcBef>
                <a:spcPts val="0"/>
              </a:spcBef>
              <a:spcAft>
                <a:spcPts val="0"/>
              </a:spcAft>
              <a:buClr>
                <a:schemeClr val="accent1"/>
              </a:buClr>
              <a:buSzPct val="100000"/>
              <a:buFont typeface="Wingdings" panose="05000000000000000000" pitchFamily="2" charset="2"/>
              <a:buChar char="§"/>
            </a:pPr>
            <a:endParaRPr lang="en-GB" sz="1100" dirty="0">
              <a:latin typeface="Montserrat" panose="00000500000000000000" pitchFamily="2" charset="0"/>
              <a:ea typeface="Montserrat"/>
              <a:cs typeface="Montserrat"/>
              <a:sym typeface="Montserrat"/>
            </a:endParaRPr>
          </a:p>
          <a:p>
            <a:pPr marL="186691" lvl="0" indent="-171450" algn="l" rtl="0">
              <a:spcBef>
                <a:spcPts val="0"/>
              </a:spcBef>
              <a:spcAft>
                <a:spcPts val="0"/>
              </a:spcAft>
              <a:buClr>
                <a:schemeClr val="accent1"/>
              </a:buClr>
              <a:buSzPct val="100000"/>
              <a:buFont typeface="Wingdings" panose="05000000000000000000" pitchFamily="2" charset="2"/>
              <a:buChar char="§"/>
            </a:pPr>
            <a:endParaRPr lang="en-GB" sz="1100" dirty="0">
              <a:latin typeface="Montserrat" panose="00000500000000000000" pitchFamily="2" charset="0"/>
              <a:ea typeface="Montserrat"/>
              <a:cs typeface="Montserrat"/>
              <a:sym typeface="Montserrat"/>
            </a:endParaRPr>
          </a:p>
          <a:p>
            <a:pPr marL="186691" lvl="0" indent="-171450" algn="l" rtl="0">
              <a:spcBef>
                <a:spcPts val="0"/>
              </a:spcBef>
              <a:spcAft>
                <a:spcPts val="0"/>
              </a:spcAft>
              <a:buClr>
                <a:schemeClr val="accent1"/>
              </a:buClr>
              <a:buSzPct val="100000"/>
              <a:buFont typeface="Wingdings" panose="05000000000000000000" pitchFamily="2" charset="2"/>
              <a:buChar char="§"/>
            </a:pPr>
            <a:endParaRPr lang="en-GB" sz="1100" dirty="0">
              <a:latin typeface="Montserrat" panose="00000500000000000000" pitchFamily="2" charset="0"/>
              <a:ea typeface="Montserrat"/>
              <a:cs typeface="Montserrat"/>
              <a:sym typeface="Montserrat"/>
            </a:endParaRPr>
          </a:p>
          <a:p>
            <a:pPr marL="15241" lvl="0" algn="l" rtl="0">
              <a:spcBef>
                <a:spcPts val="0"/>
              </a:spcBef>
              <a:spcAft>
                <a:spcPts val="0"/>
              </a:spcAft>
              <a:buClr>
                <a:schemeClr val="accent3"/>
              </a:buClr>
              <a:buSzPct val="100000"/>
            </a:pPr>
            <a:endParaRPr lang="en-GB" sz="1100" dirty="0">
              <a:solidFill>
                <a:schemeClr val="accent3"/>
              </a:solidFill>
              <a:latin typeface="Montserrat" panose="00000500000000000000" pitchFamily="2" charset="0"/>
              <a:ea typeface="Montserrat"/>
              <a:cs typeface="Montserrat"/>
              <a:sym typeface="Montserrat"/>
            </a:endParaRPr>
          </a:p>
        </p:txBody>
      </p:sp>
      <p:sp>
        <p:nvSpPr>
          <p:cNvPr id="789" name="Google Shape;789;p68"/>
          <p:cNvSpPr txBox="1"/>
          <p:nvPr/>
        </p:nvSpPr>
        <p:spPr>
          <a:xfrm flipH="1">
            <a:off x="2528102" y="1087376"/>
            <a:ext cx="2319350" cy="393600"/>
          </a:xfrm>
          <a:prstGeom prst="rect">
            <a:avLst/>
          </a:prstGeom>
          <a:noFill/>
          <a:ln>
            <a:noFill/>
          </a:ln>
        </p:spPr>
        <p:txBody>
          <a:bodyPr spcFirstLastPara="1" wrap="square" lIns="0" tIns="91425" rIns="0" bIns="91425" anchor="b" anchorCtr="0">
            <a:noAutofit/>
          </a:bodyPr>
          <a:lstStyle/>
          <a:p>
            <a:pPr marL="0" lvl="0" indent="0" algn="l" rtl="0">
              <a:spcBef>
                <a:spcPts val="0"/>
              </a:spcBef>
              <a:spcAft>
                <a:spcPts val="0"/>
              </a:spcAft>
              <a:buClr>
                <a:schemeClr val="dk1"/>
              </a:buClr>
              <a:buSzPts val="1100"/>
              <a:buFont typeface="Arial"/>
              <a:buNone/>
            </a:pPr>
            <a:r>
              <a:rPr lang="en" sz="1200" b="1" dirty="0">
                <a:latin typeface="Montserrat" panose="00000500000000000000" pitchFamily="2" charset="0"/>
                <a:ea typeface="Montserrat"/>
                <a:cs typeface="Montserrat"/>
                <a:sym typeface="Montserrat"/>
              </a:rPr>
              <a:t>Wk 2:  </a:t>
            </a:r>
          </a:p>
          <a:p>
            <a:pPr marL="0" lvl="0" indent="0" algn="l" rtl="0">
              <a:spcBef>
                <a:spcPts val="0"/>
              </a:spcBef>
              <a:spcAft>
                <a:spcPts val="0"/>
              </a:spcAft>
              <a:buClr>
                <a:schemeClr val="dk1"/>
              </a:buClr>
              <a:buSzPts val="1100"/>
              <a:buFont typeface="Arial"/>
              <a:buNone/>
            </a:pPr>
            <a:r>
              <a:rPr lang="en" sz="1200" b="1" dirty="0">
                <a:latin typeface="Montserrat" panose="00000500000000000000" pitchFamily="2" charset="0"/>
                <a:ea typeface="Montserrat"/>
                <a:cs typeface="Montserrat"/>
                <a:sym typeface="Montserrat"/>
              </a:rPr>
              <a:t>Buying ahead for Easter</a:t>
            </a:r>
            <a:endParaRPr sz="1200" b="1" dirty="0">
              <a:latin typeface="Montserrat" panose="00000500000000000000" pitchFamily="2" charset="0"/>
              <a:ea typeface="Montserrat"/>
              <a:cs typeface="Montserrat"/>
              <a:sym typeface="Montserrat"/>
            </a:endParaRPr>
          </a:p>
        </p:txBody>
      </p:sp>
      <p:sp>
        <p:nvSpPr>
          <p:cNvPr id="791" name="Google Shape;791;p68"/>
          <p:cNvSpPr txBox="1"/>
          <p:nvPr/>
        </p:nvSpPr>
        <p:spPr>
          <a:xfrm flipH="1">
            <a:off x="4695067" y="1070001"/>
            <a:ext cx="2144166" cy="393600"/>
          </a:xfrm>
          <a:prstGeom prst="rect">
            <a:avLst/>
          </a:prstGeom>
          <a:noFill/>
          <a:ln>
            <a:noFill/>
          </a:ln>
        </p:spPr>
        <p:txBody>
          <a:bodyPr spcFirstLastPara="1" wrap="square" lIns="0" tIns="91425" rIns="0" bIns="91425" anchor="b" anchorCtr="0">
            <a:noAutofit/>
          </a:bodyPr>
          <a:lstStyle/>
          <a:p>
            <a:pPr marL="0" lvl="0" indent="0" algn="l" rtl="0">
              <a:spcBef>
                <a:spcPts val="0"/>
              </a:spcBef>
              <a:spcAft>
                <a:spcPts val="0"/>
              </a:spcAft>
              <a:buClr>
                <a:schemeClr val="dk1"/>
              </a:buClr>
              <a:buSzPts val="1100"/>
              <a:buFont typeface="Arial"/>
              <a:buNone/>
            </a:pPr>
            <a:r>
              <a:rPr lang="en" sz="1300" b="1" dirty="0">
                <a:latin typeface="Montserrat" panose="00000500000000000000" pitchFamily="2" charset="0"/>
                <a:ea typeface="Montserrat"/>
                <a:cs typeface="Montserrat"/>
                <a:sym typeface="Montserrat"/>
              </a:rPr>
              <a:t>Wk 3: </a:t>
            </a:r>
          </a:p>
          <a:p>
            <a:pPr marL="0" lvl="0" indent="0" algn="l" rtl="0">
              <a:spcBef>
                <a:spcPts val="0"/>
              </a:spcBef>
              <a:spcAft>
                <a:spcPts val="0"/>
              </a:spcAft>
              <a:buClr>
                <a:schemeClr val="dk1"/>
              </a:buClr>
              <a:buSzPts val="1100"/>
              <a:buFont typeface="Arial"/>
              <a:buNone/>
            </a:pPr>
            <a:r>
              <a:rPr lang="en-GB" sz="1300" b="1" dirty="0">
                <a:latin typeface="Montserrat" panose="00000500000000000000" pitchFamily="2" charset="0"/>
                <a:ea typeface="Montserrat"/>
                <a:cs typeface="Montserrat"/>
                <a:sym typeface="Montserrat"/>
              </a:rPr>
              <a:t>Sun shone this Easter</a:t>
            </a:r>
          </a:p>
        </p:txBody>
      </p:sp>
      <p:sp>
        <p:nvSpPr>
          <p:cNvPr id="792" name="Google Shape;792;p68"/>
          <p:cNvSpPr txBox="1"/>
          <p:nvPr/>
        </p:nvSpPr>
        <p:spPr>
          <a:xfrm>
            <a:off x="6810175" y="1470625"/>
            <a:ext cx="1964700" cy="3273640"/>
          </a:xfrm>
          <a:prstGeom prst="rect">
            <a:avLst/>
          </a:prstGeom>
          <a:noFill/>
          <a:ln>
            <a:noFill/>
          </a:ln>
        </p:spPr>
        <p:txBody>
          <a:bodyPr spcFirstLastPara="1" wrap="square" lIns="0" tIns="45700" rIns="0" bIns="45700" anchor="t" anchorCtr="0">
            <a:noAutofit/>
          </a:bodyPr>
          <a:lstStyle/>
          <a:p>
            <a:pPr marL="228600" lvl="0" indent="-213359" algn="l" rtl="0">
              <a:spcBef>
                <a:spcPts val="0"/>
              </a:spcBef>
              <a:spcAft>
                <a:spcPts val="0"/>
              </a:spcAft>
              <a:buClr>
                <a:schemeClr val="accent1"/>
              </a:buClr>
              <a:buSzPts val="1200"/>
              <a:buFont typeface="Wingdings" panose="05000000000000000000" pitchFamily="2" charset="2"/>
              <a:buChar char="§"/>
            </a:pPr>
            <a:r>
              <a:rPr lang="en-GB" sz="1100" dirty="0">
                <a:latin typeface="Montserrat" panose="00000500000000000000" pitchFamily="2" charset="0"/>
                <a:ea typeface="Montserrat"/>
                <a:cs typeface="Montserrat"/>
                <a:sym typeface="Montserrat"/>
              </a:rPr>
              <a:t>Like a rollercoaster sales fell post Easter week ..</a:t>
            </a:r>
          </a:p>
          <a:p>
            <a:pPr marL="228600" lvl="0" indent="-213359" algn="l" rtl="0">
              <a:spcBef>
                <a:spcPts val="0"/>
              </a:spcBef>
              <a:spcAft>
                <a:spcPts val="0"/>
              </a:spcAft>
              <a:buClr>
                <a:schemeClr val="accent1"/>
              </a:buClr>
              <a:buSzPts val="1200"/>
              <a:buFont typeface="Wingdings" panose="05000000000000000000" pitchFamily="2" charset="2"/>
              <a:buChar char="§"/>
            </a:pPr>
            <a:endParaRPr lang="en-GB" sz="1100" dirty="0">
              <a:solidFill>
                <a:schemeClr val="accent3"/>
              </a:solidFill>
              <a:latin typeface="Montserrat" panose="00000500000000000000" pitchFamily="2" charset="0"/>
              <a:ea typeface="Montserrat"/>
              <a:cs typeface="Montserrat"/>
              <a:sym typeface="Montserrat"/>
            </a:endParaRPr>
          </a:p>
          <a:p>
            <a:pPr marL="228600" indent="-213359">
              <a:buClr>
                <a:schemeClr val="accent1"/>
              </a:buClr>
              <a:buSzPts val="1200"/>
              <a:buFont typeface="Wingdings" panose="05000000000000000000" pitchFamily="2" charset="2"/>
              <a:buChar char="§"/>
            </a:pPr>
            <a:r>
              <a:rPr lang="en-GB" sz="1100" dirty="0">
                <a:latin typeface="Montserrat" panose="00000500000000000000" pitchFamily="2" charset="0"/>
                <a:ea typeface="Montserrat"/>
                <a:cs typeface="Montserrat"/>
                <a:sym typeface="Montserrat"/>
              </a:rPr>
              <a:t>Health &amp; Beauty matched last year’s growth and all other super categories saw sales </a:t>
            </a:r>
            <a:r>
              <a:rPr lang="en-GB" sz="1100" b="1" dirty="0">
                <a:latin typeface="Montserrat" panose="00000500000000000000" pitchFamily="2" charset="0"/>
                <a:ea typeface="Montserrat"/>
                <a:cs typeface="Montserrat"/>
                <a:sym typeface="Montserrat"/>
              </a:rPr>
              <a:t>slow</a:t>
            </a:r>
            <a:r>
              <a:rPr lang="en-GB" sz="1100" dirty="0">
                <a:latin typeface="Montserrat" panose="00000500000000000000" pitchFamily="2" charset="0"/>
                <a:ea typeface="Montserrat"/>
                <a:cs typeface="Montserrat"/>
                <a:sym typeface="Montserrat"/>
              </a:rPr>
              <a:t>.</a:t>
            </a:r>
          </a:p>
          <a:p>
            <a:pPr marL="228600" lvl="0" indent="-213359" algn="l" rtl="0">
              <a:spcBef>
                <a:spcPts val="0"/>
              </a:spcBef>
              <a:spcAft>
                <a:spcPts val="0"/>
              </a:spcAft>
              <a:buClr>
                <a:schemeClr val="accent1"/>
              </a:buClr>
              <a:buSzPts val="1200"/>
              <a:buFont typeface="Wingdings" panose="05000000000000000000" pitchFamily="2" charset="2"/>
              <a:buChar char="§"/>
            </a:pPr>
            <a:endParaRPr lang="en-GB" sz="1100" dirty="0">
              <a:solidFill>
                <a:schemeClr val="accent3"/>
              </a:solidFill>
              <a:latin typeface="Montserrat" panose="00000500000000000000" pitchFamily="2" charset="0"/>
              <a:ea typeface="Montserrat"/>
              <a:cs typeface="Montserrat"/>
              <a:sym typeface="Montserrat"/>
            </a:endParaRPr>
          </a:p>
          <a:p>
            <a:pPr marL="228600" lvl="0" indent="-213359" algn="l" rtl="0">
              <a:spcBef>
                <a:spcPts val="0"/>
              </a:spcBef>
              <a:spcAft>
                <a:spcPts val="0"/>
              </a:spcAft>
              <a:buClr>
                <a:schemeClr val="accent1"/>
              </a:buClr>
              <a:buSzPts val="1200"/>
              <a:buFont typeface="Wingdings" panose="05000000000000000000" pitchFamily="2" charset="2"/>
              <a:buChar char="§"/>
            </a:pPr>
            <a:r>
              <a:rPr lang="en-GB" sz="1100" dirty="0">
                <a:solidFill>
                  <a:schemeClr val="accent3"/>
                </a:solidFill>
                <a:latin typeface="Montserrat" panose="00000500000000000000" pitchFamily="2" charset="0"/>
                <a:ea typeface="Montserrat"/>
                <a:cs typeface="Montserrat"/>
                <a:sym typeface="Montserrat"/>
              </a:rPr>
              <a:t>At a category level demand for </a:t>
            </a:r>
            <a:r>
              <a:rPr lang="en-GB" sz="1100" b="1" dirty="0">
                <a:solidFill>
                  <a:schemeClr val="accent3"/>
                </a:solidFill>
                <a:latin typeface="Montserrat" panose="00000500000000000000" pitchFamily="2" charset="0"/>
                <a:ea typeface="Montserrat"/>
                <a:cs typeface="Montserrat"/>
                <a:sym typeface="Montserrat"/>
              </a:rPr>
              <a:t>cough/cold</a:t>
            </a:r>
            <a:r>
              <a:rPr lang="en-GB" sz="1100" dirty="0">
                <a:solidFill>
                  <a:schemeClr val="accent3"/>
                </a:solidFill>
                <a:latin typeface="Montserrat" panose="00000500000000000000" pitchFamily="2" charset="0"/>
                <a:ea typeface="Montserrat"/>
                <a:cs typeface="Montserrat"/>
                <a:sym typeface="Montserrat"/>
              </a:rPr>
              <a:t> remedies </a:t>
            </a:r>
            <a:r>
              <a:rPr lang="en-GB" sz="1100" b="1" dirty="0">
                <a:solidFill>
                  <a:schemeClr val="accent3"/>
                </a:solidFill>
                <a:latin typeface="Montserrat" panose="00000500000000000000" pitchFamily="2" charset="0"/>
                <a:ea typeface="Montserrat"/>
                <a:cs typeface="Montserrat"/>
                <a:sym typeface="Montserrat"/>
              </a:rPr>
              <a:t>remains high</a:t>
            </a:r>
            <a:r>
              <a:rPr lang="en-GB" sz="1100" dirty="0">
                <a:solidFill>
                  <a:schemeClr val="accent3"/>
                </a:solidFill>
                <a:latin typeface="Montserrat" panose="00000500000000000000" pitchFamily="2" charset="0"/>
                <a:ea typeface="Montserrat"/>
                <a:cs typeface="Montserrat"/>
                <a:sym typeface="Montserrat"/>
              </a:rPr>
              <a:t>, </a:t>
            </a:r>
            <a:r>
              <a:rPr lang="en-GB" sz="1100" b="1" dirty="0">
                <a:solidFill>
                  <a:schemeClr val="accent3"/>
                </a:solidFill>
                <a:latin typeface="Montserrat" panose="00000500000000000000" pitchFamily="2" charset="0"/>
                <a:ea typeface="Montserrat"/>
                <a:cs typeface="Montserrat"/>
                <a:sym typeface="Montserrat"/>
              </a:rPr>
              <a:t>convenient food</a:t>
            </a:r>
            <a:r>
              <a:rPr lang="en-GB" sz="1100" dirty="0">
                <a:solidFill>
                  <a:schemeClr val="accent3"/>
                </a:solidFill>
                <a:latin typeface="Montserrat" panose="00000500000000000000" pitchFamily="2" charset="0"/>
                <a:ea typeface="Montserrat"/>
                <a:cs typeface="Montserrat"/>
                <a:sym typeface="Montserrat"/>
              </a:rPr>
              <a:t> and drink </a:t>
            </a:r>
            <a:r>
              <a:rPr lang="en-GB" sz="1100" b="1" dirty="0">
                <a:solidFill>
                  <a:schemeClr val="accent3"/>
                </a:solidFill>
                <a:latin typeface="Montserrat" panose="00000500000000000000" pitchFamily="2" charset="0"/>
                <a:ea typeface="Montserrat"/>
                <a:cs typeface="Montserrat"/>
                <a:sym typeface="Montserrat"/>
              </a:rPr>
              <a:t>topped</a:t>
            </a:r>
            <a:r>
              <a:rPr lang="en-GB" sz="1100" dirty="0">
                <a:solidFill>
                  <a:schemeClr val="accent3"/>
                </a:solidFill>
                <a:latin typeface="Montserrat" panose="00000500000000000000" pitchFamily="2" charset="0"/>
                <a:ea typeface="Montserrat"/>
                <a:cs typeface="Montserrat"/>
                <a:sym typeface="Montserrat"/>
              </a:rPr>
              <a:t> the </a:t>
            </a:r>
            <a:r>
              <a:rPr lang="en-GB" sz="1100" b="1" dirty="0">
                <a:solidFill>
                  <a:schemeClr val="accent3"/>
                </a:solidFill>
                <a:latin typeface="Montserrat" panose="00000500000000000000" pitchFamily="2" charset="0"/>
                <a:ea typeface="Montserrat"/>
                <a:cs typeface="Montserrat"/>
                <a:sym typeface="Montserrat"/>
              </a:rPr>
              <a:t>food list</a:t>
            </a:r>
            <a:r>
              <a:rPr lang="en-GB" sz="1100" dirty="0">
                <a:solidFill>
                  <a:schemeClr val="accent3"/>
                </a:solidFill>
                <a:latin typeface="Montserrat" panose="00000500000000000000" pitchFamily="2" charset="0"/>
                <a:ea typeface="Montserrat"/>
                <a:cs typeface="Montserrat"/>
                <a:sym typeface="Montserrat"/>
              </a:rPr>
              <a:t> but </a:t>
            </a:r>
            <a:r>
              <a:rPr lang="en-GB" sz="1100" b="1" dirty="0">
                <a:solidFill>
                  <a:schemeClr val="accent3"/>
                </a:solidFill>
                <a:latin typeface="Montserrat" panose="00000500000000000000" pitchFamily="2" charset="0"/>
                <a:ea typeface="Montserrat"/>
                <a:cs typeface="Montserrat"/>
                <a:sym typeface="Montserrat"/>
              </a:rPr>
              <a:t>growth</a:t>
            </a:r>
            <a:r>
              <a:rPr lang="en-GB" sz="1100" dirty="0">
                <a:solidFill>
                  <a:schemeClr val="accent3"/>
                </a:solidFill>
                <a:latin typeface="Montserrat" panose="00000500000000000000" pitchFamily="2" charset="0"/>
                <a:ea typeface="Montserrat"/>
                <a:cs typeface="Montserrat"/>
                <a:sym typeface="Montserrat"/>
              </a:rPr>
              <a:t> has </a:t>
            </a:r>
            <a:r>
              <a:rPr lang="en-GB" sz="1100" b="1" dirty="0">
                <a:solidFill>
                  <a:schemeClr val="accent3"/>
                </a:solidFill>
                <a:latin typeface="Montserrat" panose="00000500000000000000" pitchFamily="2" charset="0"/>
                <a:ea typeface="Montserrat"/>
                <a:cs typeface="Montserrat"/>
                <a:sym typeface="Montserrat"/>
              </a:rPr>
              <a:t>slowed</a:t>
            </a:r>
            <a:r>
              <a:rPr lang="en-GB" sz="1100" dirty="0">
                <a:solidFill>
                  <a:schemeClr val="accent3"/>
                </a:solidFill>
                <a:latin typeface="Montserrat" panose="00000500000000000000" pitchFamily="2" charset="0"/>
                <a:ea typeface="Montserrat"/>
                <a:cs typeface="Montserrat"/>
                <a:sym typeface="Montserrat"/>
              </a:rPr>
              <a:t> to </a:t>
            </a:r>
            <a:r>
              <a:rPr lang="en-GB" sz="1100" b="1" dirty="0">
                <a:solidFill>
                  <a:schemeClr val="accent3"/>
                </a:solidFill>
                <a:latin typeface="Montserrat" panose="00000500000000000000" pitchFamily="2" charset="0"/>
                <a:ea typeface="Montserrat"/>
                <a:cs typeface="Montserrat"/>
                <a:sym typeface="Montserrat"/>
              </a:rPr>
              <a:t>single digit</a:t>
            </a:r>
            <a:r>
              <a:rPr lang="en-GB" sz="1100" dirty="0">
                <a:solidFill>
                  <a:schemeClr val="accent3"/>
                </a:solidFill>
                <a:latin typeface="Montserrat" panose="00000500000000000000" pitchFamily="2" charset="0"/>
                <a:ea typeface="Montserrat"/>
                <a:cs typeface="Montserrat"/>
                <a:sym typeface="Montserrat"/>
              </a:rPr>
              <a:t>.</a:t>
            </a:r>
          </a:p>
          <a:p>
            <a:pPr marL="228600" lvl="0" indent="-213359" algn="l" rtl="0">
              <a:spcBef>
                <a:spcPts val="0"/>
              </a:spcBef>
              <a:spcAft>
                <a:spcPts val="0"/>
              </a:spcAft>
              <a:buClr>
                <a:schemeClr val="accent1"/>
              </a:buClr>
              <a:buSzPts val="1200"/>
              <a:buFont typeface="Wingdings" panose="05000000000000000000" pitchFamily="2" charset="2"/>
              <a:buChar char="§"/>
            </a:pPr>
            <a:endParaRPr lang="en-GB" sz="1100" dirty="0">
              <a:solidFill>
                <a:schemeClr val="accent3"/>
              </a:solidFill>
              <a:latin typeface="Montserrat" panose="00000500000000000000" pitchFamily="2" charset="0"/>
              <a:ea typeface="Montserrat"/>
              <a:cs typeface="Montserrat"/>
              <a:sym typeface="Montserrat"/>
            </a:endParaRPr>
          </a:p>
          <a:p>
            <a:pPr marL="228600" lvl="0" indent="-213359" algn="l" rtl="0">
              <a:spcBef>
                <a:spcPts val="0"/>
              </a:spcBef>
              <a:spcAft>
                <a:spcPts val="0"/>
              </a:spcAft>
              <a:buClr>
                <a:schemeClr val="accent1"/>
              </a:buClr>
              <a:buSzPts val="1200"/>
              <a:buFont typeface="Wingdings" panose="05000000000000000000" pitchFamily="2" charset="2"/>
              <a:buChar char="§"/>
            </a:pPr>
            <a:endParaRPr lang="en-GB" sz="1100" dirty="0">
              <a:solidFill>
                <a:schemeClr val="accent3"/>
              </a:solidFill>
              <a:latin typeface="Montserrat" panose="00000500000000000000" pitchFamily="2" charset="0"/>
              <a:ea typeface="Montserrat"/>
              <a:cs typeface="Montserrat"/>
              <a:sym typeface="Montserrat"/>
            </a:endParaRPr>
          </a:p>
          <a:p>
            <a:pPr marL="228600" lvl="0" indent="-213359" algn="l" rtl="0">
              <a:spcBef>
                <a:spcPts val="0"/>
              </a:spcBef>
              <a:spcAft>
                <a:spcPts val="0"/>
              </a:spcAft>
              <a:buClr>
                <a:schemeClr val="accent1"/>
              </a:buClr>
              <a:buSzPts val="1200"/>
              <a:buFont typeface="Wingdings" panose="05000000000000000000" pitchFamily="2" charset="2"/>
              <a:buChar char="§"/>
            </a:pPr>
            <a:endParaRPr lang="en-GB" sz="1100" dirty="0">
              <a:solidFill>
                <a:schemeClr val="accent3"/>
              </a:solidFill>
              <a:latin typeface="Montserrat" panose="00000500000000000000" pitchFamily="2" charset="0"/>
              <a:ea typeface="Montserrat"/>
              <a:cs typeface="Montserrat"/>
              <a:sym typeface="Montserrat"/>
            </a:endParaRPr>
          </a:p>
          <a:p>
            <a:pPr marL="15241" lvl="0" algn="l" rtl="0">
              <a:spcBef>
                <a:spcPts val="0"/>
              </a:spcBef>
              <a:spcAft>
                <a:spcPts val="0"/>
              </a:spcAft>
              <a:buClr>
                <a:schemeClr val="accent1"/>
              </a:buClr>
              <a:buSzPts val="1200"/>
            </a:pPr>
            <a:endParaRPr lang="en-GB" sz="1100" dirty="0">
              <a:solidFill>
                <a:schemeClr val="accent3"/>
              </a:solidFill>
              <a:latin typeface="Montserrat" panose="00000500000000000000" pitchFamily="2" charset="0"/>
              <a:ea typeface="Montserrat"/>
              <a:cs typeface="Montserrat"/>
              <a:sym typeface="Montserrat"/>
            </a:endParaRPr>
          </a:p>
          <a:p>
            <a:pPr marL="15241" lvl="0" algn="l" rtl="0">
              <a:spcBef>
                <a:spcPts val="0"/>
              </a:spcBef>
              <a:spcAft>
                <a:spcPts val="0"/>
              </a:spcAft>
              <a:buClr>
                <a:schemeClr val="accent3"/>
              </a:buClr>
              <a:buSzPts val="1200"/>
            </a:pPr>
            <a:endParaRPr lang="en-GB" sz="1100" dirty="0">
              <a:solidFill>
                <a:schemeClr val="accent3"/>
              </a:solidFill>
              <a:latin typeface="Montserrat" panose="00000500000000000000" pitchFamily="2" charset="0"/>
              <a:ea typeface="Montserrat"/>
              <a:cs typeface="Montserrat"/>
              <a:sym typeface="Montserrat"/>
            </a:endParaRPr>
          </a:p>
          <a:p>
            <a:pPr marL="228600" lvl="0" indent="-213359" algn="l" rtl="0">
              <a:spcBef>
                <a:spcPts val="0"/>
              </a:spcBef>
              <a:spcAft>
                <a:spcPts val="0"/>
              </a:spcAft>
              <a:buClr>
                <a:schemeClr val="accent3"/>
              </a:buClr>
              <a:buSzPts val="1200"/>
              <a:buFont typeface="Montserrat"/>
              <a:buChar char="■"/>
            </a:pPr>
            <a:endParaRPr sz="1100" dirty="0">
              <a:solidFill>
                <a:schemeClr val="accent3"/>
              </a:solidFill>
              <a:latin typeface="Montserrat" panose="00000500000000000000" pitchFamily="2" charset="0"/>
              <a:ea typeface="Montserrat"/>
              <a:cs typeface="Montserrat"/>
              <a:sym typeface="Montserrat"/>
            </a:endParaRPr>
          </a:p>
        </p:txBody>
      </p:sp>
      <p:sp>
        <p:nvSpPr>
          <p:cNvPr id="793" name="Google Shape;793;p68"/>
          <p:cNvSpPr txBox="1"/>
          <p:nvPr/>
        </p:nvSpPr>
        <p:spPr>
          <a:xfrm flipH="1">
            <a:off x="7009651" y="1075899"/>
            <a:ext cx="2319350" cy="393600"/>
          </a:xfrm>
          <a:prstGeom prst="rect">
            <a:avLst/>
          </a:prstGeom>
          <a:noFill/>
          <a:ln>
            <a:noFill/>
          </a:ln>
        </p:spPr>
        <p:txBody>
          <a:bodyPr spcFirstLastPara="1" wrap="square" lIns="0" tIns="91425" rIns="0" bIns="91425" anchor="b" anchorCtr="0">
            <a:noAutofit/>
          </a:bodyPr>
          <a:lstStyle/>
          <a:p>
            <a:pPr marL="0" lvl="0" indent="0" algn="l" rtl="0">
              <a:spcBef>
                <a:spcPts val="0"/>
              </a:spcBef>
              <a:spcAft>
                <a:spcPts val="0"/>
              </a:spcAft>
              <a:buClr>
                <a:schemeClr val="dk1"/>
              </a:buClr>
              <a:buSzPts val="1100"/>
              <a:buFont typeface="Arial"/>
              <a:buNone/>
            </a:pPr>
            <a:r>
              <a:rPr lang="en" sz="1300" b="1" dirty="0">
                <a:latin typeface="Montserrat" panose="00000500000000000000" pitchFamily="2" charset="0"/>
                <a:ea typeface="Montserrat"/>
                <a:cs typeface="Montserrat"/>
                <a:sym typeface="Montserrat"/>
              </a:rPr>
              <a:t>Wk 4:  </a:t>
            </a:r>
          </a:p>
          <a:p>
            <a:pPr marL="0" lvl="0" indent="0" algn="l" rtl="0">
              <a:spcBef>
                <a:spcPts val="0"/>
              </a:spcBef>
              <a:spcAft>
                <a:spcPts val="0"/>
              </a:spcAft>
              <a:buClr>
                <a:schemeClr val="dk1"/>
              </a:buClr>
              <a:buSzPts val="1100"/>
              <a:buFont typeface="Arial"/>
              <a:buNone/>
            </a:pPr>
            <a:r>
              <a:rPr lang="en" sz="1300" b="1" dirty="0">
                <a:latin typeface="Montserrat" panose="00000500000000000000" pitchFamily="2" charset="0"/>
                <a:ea typeface="Montserrat"/>
                <a:cs typeface="Montserrat"/>
                <a:sym typeface="Montserrat"/>
              </a:rPr>
              <a:t>Post Easter week</a:t>
            </a:r>
            <a:endParaRPr sz="1300" b="1" dirty="0">
              <a:latin typeface="Montserrat" panose="00000500000000000000" pitchFamily="2" charset="0"/>
              <a:ea typeface="Montserrat"/>
              <a:cs typeface="Montserrat"/>
              <a:sym typeface="Montserrat"/>
            </a:endParaRPr>
          </a:p>
        </p:txBody>
      </p:sp>
      <p:sp>
        <p:nvSpPr>
          <p:cNvPr id="20" name="TextBox 19">
            <a:extLst>
              <a:ext uri="{FF2B5EF4-FFF2-40B4-BE49-F238E27FC236}">
                <a16:creationId xmlns:a16="http://schemas.microsoft.com/office/drawing/2014/main" id="{735F69FB-BD78-40BB-BE7E-85973888726B}"/>
              </a:ext>
            </a:extLst>
          </p:cNvPr>
          <p:cNvSpPr txBox="1"/>
          <p:nvPr/>
        </p:nvSpPr>
        <p:spPr>
          <a:xfrm>
            <a:off x="338423" y="4761967"/>
            <a:ext cx="4714874" cy="230832"/>
          </a:xfrm>
          <a:prstGeom prst="rect">
            <a:avLst/>
          </a:prstGeom>
          <a:noFill/>
        </p:spPr>
        <p:txBody>
          <a:bodyPr wrap="square">
            <a:spAutoFit/>
          </a:bodyPr>
          <a:lstStyle/>
          <a:p>
            <a:r>
              <a:rPr lang="en-GB" sz="900" dirty="0">
                <a:latin typeface="Montserrat" panose="00000500000000000000" pitchFamily="2" charset="0"/>
              </a:rPr>
              <a:t>Source:  NielsenIQ Scantrack, *NielsenIQ State of the Nation Survey</a:t>
            </a:r>
            <a:endParaRPr lang="en-GB" sz="900" dirty="0"/>
          </a:p>
        </p:txBody>
      </p:sp>
      <p:cxnSp>
        <p:nvCxnSpPr>
          <p:cNvPr id="22" name="Straight Connector 21">
            <a:extLst>
              <a:ext uri="{FF2B5EF4-FFF2-40B4-BE49-F238E27FC236}">
                <a16:creationId xmlns:a16="http://schemas.microsoft.com/office/drawing/2014/main" id="{FB2C8ADF-F6DF-406C-86D4-3576BF93ABB6}"/>
              </a:ext>
            </a:extLst>
          </p:cNvPr>
          <p:cNvCxnSpPr>
            <a:cxnSpLocks/>
          </p:cNvCxnSpPr>
          <p:nvPr/>
        </p:nvCxnSpPr>
        <p:spPr>
          <a:xfrm>
            <a:off x="4062754" y="526322"/>
            <a:ext cx="784698"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781" name="Google Shape;781;p68"/>
          <p:cNvSpPr txBox="1"/>
          <p:nvPr/>
        </p:nvSpPr>
        <p:spPr>
          <a:xfrm>
            <a:off x="374724" y="178116"/>
            <a:ext cx="8640685" cy="393595"/>
          </a:xfrm>
          <a:prstGeom prst="rect">
            <a:avLst/>
          </a:prstGeom>
          <a:noFill/>
          <a:ln>
            <a:noFill/>
          </a:ln>
        </p:spPr>
        <p:txBody>
          <a:bodyPr spcFirstLastPara="1" wrap="square" lIns="0" tIns="91425" rIns="0" bIns="91425" anchor="t" anchorCtr="0">
            <a:noAutofit/>
          </a:bodyPr>
          <a:lstStyle/>
          <a:p>
            <a:r>
              <a:rPr lang="en-GB" sz="1900" b="1" dirty="0">
                <a:latin typeface="Montserrat" panose="00000500000000000000" pitchFamily="2" charset="0"/>
                <a:ea typeface="Montserrat"/>
                <a:cs typeface="Montserrat"/>
                <a:sym typeface="Montserrat"/>
              </a:rPr>
              <a:t>April sales were impacted by Easter</a:t>
            </a:r>
            <a:endParaRPr lang="en-GB" sz="1900" b="1" dirty="0">
              <a:solidFill>
                <a:srgbClr val="000000"/>
              </a:solidFill>
              <a:latin typeface="Montserrat" panose="00000500000000000000" pitchFamily="2" charset="0"/>
              <a:ea typeface="Montserrat"/>
              <a:cs typeface="Montserrat"/>
              <a:sym typeface="Montserrat"/>
            </a:endParaRPr>
          </a:p>
        </p:txBody>
      </p:sp>
    </p:spTree>
    <p:extLst>
      <p:ext uri="{BB962C8B-B14F-4D97-AF65-F5344CB8AC3E}">
        <p14:creationId xmlns:p14="http://schemas.microsoft.com/office/powerpoint/2010/main" val="62357769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741"/>
        <p:cNvGrpSpPr/>
        <p:nvPr/>
      </p:nvGrpSpPr>
      <p:grpSpPr>
        <a:xfrm>
          <a:off x="0" y="0"/>
          <a:ext cx="0" cy="0"/>
          <a:chOff x="0" y="0"/>
          <a:chExt cx="0" cy="0"/>
        </a:xfrm>
      </p:grpSpPr>
      <p:sp>
        <p:nvSpPr>
          <p:cNvPr id="1743" name="Google Shape;1743;p129"/>
          <p:cNvSpPr txBox="1"/>
          <p:nvPr/>
        </p:nvSpPr>
        <p:spPr>
          <a:xfrm>
            <a:off x="326801" y="903416"/>
            <a:ext cx="3804300" cy="492327"/>
          </a:xfrm>
          <a:prstGeom prst="rect">
            <a:avLst/>
          </a:prstGeom>
          <a:noFill/>
          <a:ln>
            <a:noFill/>
          </a:ln>
        </p:spPr>
        <p:txBody>
          <a:bodyPr spcFirstLastPara="1" wrap="square" lIns="0" tIns="45700" rIns="0" bIns="45700" anchor="t" anchorCtr="0">
            <a:noAutofit/>
          </a:bodyPr>
          <a:lstStyle/>
          <a:p>
            <a:pPr marL="0" lvl="0" indent="0" algn="l" rtl="0">
              <a:spcBef>
                <a:spcPts val="0"/>
              </a:spcBef>
              <a:spcAft>
                <a:spcPts val="1200"/>
              </a:spcAft>
              <a:buClr>
                <a:srgbClr val="000000"/>
              </a:buClr>
              <a:buSzPts val="1100"/>
              <a:buFont typeface="Arial"/>
              <a:buNone/>
            </a:pPr>
            <a:r>
              <a:rPr lang="en" sz="1300" b="1" dirty="0">
                <a:solidFill>
                  <a:srgbClr val="1A1A1A"/>
                </a:solidFill>
                <a:latin typeface="Montserrat" panose="00000500000000000000" pitchFamily="2" charset="0"/>
                <a:ea typeface="Montserrat"/>
                <a:cs typeface="Montserrat"/>
                <a:sym typeface="Montserrat"/>
              </a:rPr>
              <a:t>Grocery Multiples</a:t>
            </a:r>
            <a:br>
              <a:rPr lang="en" b="1" dirty="0">
                <a:solidFill>
                  <a:srgbClr val="000000"/>
                </a:solidFill>
                <a:latin typeface="Montserrat" panose="00000500000000000000" pitchFamily="2" charset="0"/>
                <a:ea typeface="Montserrat"/>
                <a:cs typeface="Montserrat"/>
                <a:sym typeface="Montserrat"/>
              </a:rPr>
            </a:br>
            <a:r>
              <a:rPr lang="en" sz="1000" dirty="0">
                <a:solidFill>
                  <a:srgbClr val="000000"/>
                </a:solidFill>
                <a:latin typeface="Montserrat" panose="00000500000000000000" pitchFamily="2" charset="0"/>
                <a:ea typeface="Montserrat"/>
                <a:cs typeface="Montserrat"/>
                <a:sym typeface="Montserrat"/>
              </a:rPr>
              <a:t>Weekly year on year value growth</a:t>
            </a:r>
            <a:endParaRPr sz="1000" dirty="0">
              <a:solidFill>
                <a:srgbClr val="000000"/>
              </a:solidFill>
              <a:latin typeface="Montserrat" panose="00000500000000000000" pitchFamily="2" charset="0"/>
              <a:ea typeface="Montserrat"/>
              <a:cs typeface="Montserrat"/>
              <a:sym typeface="Montserrat"/>
            </a:endParaRPr>
          </a:p>
        </p:txBody>
      </p:sp>
      <p:sp>
        <p:nvSpPr>
          <p:cNvPr id="1744" name="Google Shape;1744;p129"/>
          <p:cNvSpPr txBox="1">
            <a:spLocks noGrp="1"/>
          </p:cNvSpPr>
          <p:nvPr>
            <p:ph type="title"/>
          </p:nvPr>
        </p:nvSpPr>
        <p:spPr>
          <a:xfrm>
            <a:off x="354649" y="292625"/>
            <a:ext cx="8658721" cy="393600"/>
          </a:xfrm>
        </p:spPr>
        <p:txBody>
          <a:bodyPr spcFirstLastPara="1" wrap="square" lIns="0" tIns="91425" rIns="0" bIns="91425" anchor="t" anchorCtr="0">
            <a:noAutofit/>
          </a:bodyPr>
          <a:lstStyle/>
          <a:p>
            <a:r>
              <a:rPr lang="en-GB" dirty="0">
                <a:solidFill>
                  <a:schemeClr val="tx1"/>
                </a:solidFill>
                <a:ea typeface="MS PGothic" pitchFamily="34" charset="-128"/>
                <a:cs typeface="Calibri" pitchFamily="34" charset="0"/>
              </a:rPr>
              <a:t>Weekly trends continue to be distorted by misaligned events </a:t>
            </a:r>
            <a:r>
              <a:rPr lang="en-GB" dirty="0">
                <a:solidFill>
                  <a:schemeClr val="tx1"/>
                </a:solidFill>
                <a:latin typeface="Montserrat" panose="00000500000000000000" pitchFamily="2" charset="0"/>
                <a:ea typeface="MS PGothic" pitchFamily="34" charset="-128"/>
                <a:cs typeface="Calibri" pitchFamily="34" charset="0"/>
              </a:rPr>
              <a:t>…</a:t>
            </a:r>
            <a:endParaRPr lang="en-PH" dirty="0">
              <a:latin typeface="Montserrat" panose="00000500000000000000" pitchFamily="2" charset="0"/>
            </a:endParaRPr>
          </a:p>
        </p:txBody>
      </p:sp>
      <p:sp>
        <p:nvSpPr>
          <p:cNvPr id="5" name="Subtitle 4">
            <a:extLst>
              <a:ext uri="{FF2B5EF4-FFF2-40B4-BE49-F238E27FC236}">
                <a16:creationId xmlns:a16="http://schemas.microsoft.com/office/drawing/2014/main" id="{70956D1B-E45E-4BB0-8B0F-1388C48A40B5}"/>
              </a:ext>
            </a:extLst>
          </p:cNvPr>
          <p:cNvSpPr>
            <a:spLocks noGrp="1"/>
          </p:cNvSpPr>
          <p:nvPr>
            <p:ph type="subTitle" idx="4294967295"/>
          </p:nvPr>
        </p:nvSpPr>
        <p:spPr>
          <a:xfrm>
            <a:off x="219737" y="4786310"/>
            <a:ext cx="8159100" cy="184800"/>
          </a:xfrm>
        </p:spPr>
        <p:txBody>
          <a:bodyPr/>
          <a:lstStyle/>
          <a:p>
            <a:pPr marL="146050" indent="0">
              <a:buNone/>
            </a:pPr>
            <a:r>
              <a:rPr lang="en-PH" sz="700" dirty="0">
                <a:latin typeface="Montserrat" panose="00000500000000000000" pitchFamily="2" charset="0"/>
              </a:rPr>
              <a:t>Source:  NielsenIQ Scantrack Total Store Read  Grocery Multiples</a:t>
            </a:r>
          </a:p>
        </p:txBody>
      </p:sp>
      <p:graphicFrame>
        <p:nvGraphicFramePr>
          <p:cNvPr id="8" name="Chart 7">
            <a:extLst>
              <a:ext uri="{FF2B5EF4-FFF2-40B4-BE49-F238E27FC236}">
                <a16:creationId xmlns:a16="http://schemas.microsoft.com/office/drawing/2014/main" id="{D617E499-6291-4634-B723-DA38C28B5721}"/>
              </a:ext>
            </a:extLst>
          </p:cNvPr>
          <p:cNvGraphicFramePr/>
          <p:nvPr>
            <p:extLst>
              <p:ext uri="{D42A27DB-BD31-4B8C-83A1-F6EECF244321}">
                <p14:modId xmlns:p14="http://schemas.microsoft.com/office/powerpoint/2010/main" val="1021130880"/>
              </p:ext>
            </p:extLst>
          </p:nvPr>
        </p:nvGraphicFramePr>
        <p:xfrm>
          <a:off x="359425" y="1618095"/>
          <a:ext cx="8425149" cy="3353015"/>
        </p:xfrm>
        <a:graphic>
          <a:graphicData uri="http://schemas.openxmlformats.org/drawingml/2006/chart">
            <c:chart xmlns:c="http://schemas.openxmlformats.org/drawingml/2006/chart" xmlns:r="http://schemas.openxmlformats.org/officeDocument/2006/relationships" r:id="rId3"/>
          </a:graphicData>
        </a:graphic>
      </p:graphicFrame>
      <p:cxnSp>
        <p:nvCxnSpPr>
          <p:cNvPr id="4" name="Straight Connector 3">
            <a:extLst>
              <a:ext uri="{FF2B5EF4-FFF2-40B4-BE49-F238E27FC236}">
                <a16:creationId xmlns:a16="http://schemas.microsoft.com/office/drawing/2014/main" id="{624B59C6-6E32-47FA-B93B-440759F12FDD}"/>
              </a:ext>
            </a:extLst>
          </p:cNvPr>
          <p:cNvCxnSpPr>
            <a:cxnSpLocks/>
          </p:cNvCxnSpPr>
          <p:nvPr/>
        </p:nvCxnSpPr>
        <p:spPr>
          <a:xfrm>
            <a:off x="3135919" y="1889567"/>
            <a:ext cx="0" cy="2681872"/>
          </a:xfrm>
          <a:prstGeom prst="line">
            <a:avLst/>
          </a:prstGeom>
          <a:ln>
            <a:prstDash val="dash"/>
          </a:ln>
        </p:spPr>
        <p:style>
          <a:lnRef idx="1">
            <a:schemeClr val="dk1"/>
          </a:lnRef>
          <a:fillRef idx="0">
            <a:schemeClr val="dk1"/>
          </a:fillRef>
          <a:effectRef idx="0">
            <a:schemeClr val="dk1"/>
          </a:effectRef>
          <a:fontRef idx="minor">
            <a:schemeClr val="tx1"/>
          </a:fontRef>
        </p:style>
      </p:cxnSp>
      <p:cxnSp>
        <p:nvCxnSpPr>
          <p:cNvPr id="20" name="Straight Connector 19">
            <a:extLst>
              <a:ext uri="{FF2B5EF4-FFF2-40B4-BE49-F238E27FC236}">
                <a16:creationId xmlns:a16="http://schemas.microsoft.com/office/drawing/2014/main" id="{DCEF0A4B-63F8-4632-AC83-5C2B3D473C1B}"/>
              </a:ext>
            </a:extLst>
          </p:cNvPr>
          <p:cNvCxnSpPr>
            <a:cxnSpLocks/>
          </p:cNvCxnSpPr>
          <p:nvPr/>
        </p:nvCxnSpPr>
        <p:spPr>
          <a:xfrm>
            <a:off x="5842120" y="1887053"/>
            <a:ext cx="0" cy="2681872"/>
          </a:xfrm>
          <a:prstGeom prst="line">
            <a:avLst/>
          </a:prstGeom>
          <a:ln>
            <a:prstDash val="dash"/>
          </a:ln>
        </p:spPr>
        <p:style>
          <a:lnRef idx="1">
            <a:schemeClr val="dk1"/>
          </a:lnRef>
          <a:fillRef idx="0">
            <a:schemeClr val="dk1"/>
          </a:fillRef>
          <a:effectRef idx="0">
            <a:schemeClr val="dk1"/>
          </a:effectRef>
          <a:fontRef idx="minor">
            <a:schemeClr val="tx1"/>
          </a:fontRef>
        </p:style>
      </p:cxnSp>
      <p:sp>
        <p:nvSpPr>
          <p:cNvPr id="11" name="TextBox 10">
            <a:extLst>
              <a:ext uri="{FF2B5EF4-FFF2-40B4-BE49-F238E27FC236}">
                <a16:creationId xmlns:a16="http://schemas.microsoft.com/office/drawing/2014/main" id="{AF634CE2-8F91-4E84-B909-DA718BF1DA69}"/>
              </a:ext>
            </a:extLst>
          </p:cNvPr>
          <p:cNvSpPr txBox="1"/>
          <p:nvPr/>
        </p:nvSpPr>
        <p:spPr>
          <a:xfrm>
            <a:off x="444381" y="4128424"/>
            <a:ext cx="5397737" cy="184801"/>
          </a:xfrm>
          <a:prstGeom prst="rect">
            <a:avLst/>
          </a:prstGeom>
          <a:solidFill>
            <a:schemeClr val="accent1"/>
          </a:solidFill>
        </p:spPr>
        <p:txBody>
          <a:bodyPr wrap="square" rtlCol="0">
            <a:spAutoFit/>
          </a:bodyPr>
          <a:lstStyle/>
          <a:p>
            <a:pPr algn="ctr"/>
            <a:r>
              <a:rPr lang="en-GB" sz="600" b="1" dirty="0">
                <a:solidFill>
                  <a:schemeClr val="tx1"/>
                </a:solidFill>
                <a:latin typeface="Montserrat" panose="00000500000000000000" pitchFamily="2" charset="0"/>
              </a:rPr>
              <a:t>Lapping January-March 2021 lockdown</a:t>
            </a:r>
          </a:p>
        </p:txBody>
      </p:sp>
      <p:sp>
        <p:nvSpPr>
          <p:cNvPr id="2" name="TextBox 1">
            <a:extLst>
              <a:ext uri="{FF2B5EF4-FFF2-40B4-BE49-F238E27FC236}">
                <a16:creationId xmlns:a16="http://schemas.microsoft.com/office/drawing/2014/main" id="{CC6B6072-5814-4D35-B3D3-C0462CC1C907}"/>
              </a:ext>
            </a:extLst>
          </p:cNvPr>
          <p:cNvSpPr txBox="1"/>
          <p:nvPr/>
        </p:nvSpPr>
        <p:spPr>
          <a:xfrm>
            <a:off x="3561621" y="3854440"/>
            <a:ext cx="1239442" cy="200055"/>
          </a:xfrm>
          <a:prstGeom prst="rect">
            <a:avLst/>
          </a:prstGeom>
          <a:noFill/>
        </p:spPr>
        <p:txBody>
          <a:bodyPr wrap="none" rtlCol="0">
            <a:spAutoFit/>
          </a:bodyPr>
          <a:lstStyle/>
          <a:p>
            <a:r>
              <a:rPr lang="en-GB" sz="700" i="1" dirty="0">
                <a:latin typeface="Montserrat" panose="00000500000000000000" pitchFamily="2" charset="0"/>
              </a:rPr>
              <a:t>Mothering Sunday 2021</a:t>
            </a:r>
          </a:p>
        </p:txBody>
      </p:sp>
      <p:sp>
        <p:nvSpPr>
          <p:cNvPr id="12" name="TextBox 11">
            <a:extLst>
              <a:ext uri="{FF2B5EF4-FFF2-40B4-BE49-F238E27FC236}">
                <a16:creationId xmlns:a16="http://schemas.microsoft.com/office/drawing/2014/main" id="{BA12E768-0BEA-4A3E-AAB0-E2494751E140}"/>
              </a:ext>
            </a:extLst>
          </p:cNvPr>
          <p:cNvSpPr txBox="1"/>
          <p:nvPr/>
        </p:nvSpPr>
        <p:spPr>
          <a:xfrm>
            <a:off x="4876769" y="2623603"/>
            <a:ext cx="1258678" cy="200055"/>
          </a:xfrm>
          <a:prstGeom prst="rect">
            <a:avLst/>
          </a:prstGeom>
          <a:noFill/>
        </p:spPr>
        <p:txBody>
          <a:bodyPr wrap="none" rtlCol="0">
            <a:spAutoFit/>
          </a:bodyPr>
          <a:lstStyle/>
          <a:p>
            <a:r>
              <a:rPr lang="en-GB" sz="700" dirty="0">
                <a:latin typeface="Montserrat" panose="00000500000000000000" pitchFamily="2" charset="0"/>
              </a:rPr>
              <a:t>Mothering Sunday 2022</a:t>
            </a:r>
          </a:p>
        </p:txBody>
      </p:sp>
      <p:sp>
        <p:nvSpPr>
          <p:cNvPr id="13" name="TextBox 12">
            <a:extLst>
              <a:ext uri="{FF2B5EF4-FFF2-40B4-BE49-F238E27FC236}">
                <a16:creationId xmlns:a16="http://schemas.microsoft.com/office/drawing/2014/main" id="{95224BFC-7375-7D5B-758D-0CA49F038B5D}"/>
              </a:ext>
            </a:extLst>
          </p:cNvPr>
          <p:cNvSpPr txBox="1"/>
          <p:nvPr/>
        </p:nvSpPr>
        <p:spPr>
          <a:xfrm>
            <a:off x="5827458" y="4213197"/>
            <a:ext cx="692818" cy="200055"/>
          </a:xfrm>
          <a:prstGeom prst="rect">
            <a:avLst/>
          </a:prstGeom>
          <a:noFill/>
        </p:spPr>
        <p:txBody>
          <a:bodyPr wrap="none" rtlCol="0">
            <a:spAutoFit/>
          </a:bodyPr>
          <a:lstStyle/>
          <a:p>
            <a:r>
              <a:rPr lang="en-GB" sz="700" i="1" dirty="0">
                <a:latin typeface="Montserrat" panose="00000500000000000000" pitchFamily="2" charset="0"/>
              </a:rPr>
              <a:t>Easter 2021</a:t>
            </a:r>
          </a:p>
        </p:txBody>
      </p:sp>
      <p:sp>
        <p:nvSpPr>
          <p:cNvPr id="14" name="TextBox 13">
            <a:extLst>
              <a:ext uri="{FF2B5EF4-FFF2-40B4-BE49-F238E27FC236}">
                <a16:creationId xmlns:a16="http://schemas.microsoft.com/office/drawing/2014/main" id="{F9D7DFF5-EFEC-8D58-D0BC-97A11BC9A48D}"/>
              </a:ext>
            </a:extLst>
          </p:cNvPr>
          <p:cNvSpPr txBox="1"/>
          <p:nvPr/>
        </p:nvSpPr>
        <p:spPr>
          <a:xfrm>
            <a:off x="7153662" y="1787025"/>
            <a:ext cx="712054" cy="200055"/>
          </a:xfrm>
          <a:prstGeom prst="rect">
            <a:avLst/>
          </a:prstGeom>
          <a:noFill/>
        </p:spPr>
        <p:txBody>
          <a:bodyPr wrap="none" rtlCol="0">
            <a:spAutoFit/>
          </a:bodyPr>
          <a:lstStyle/>
          <a:p>
            <a:r>
              <a:rPr lang="en-GB" sz="700" i="1" dirty="0">
                <a:latin typeface="Montserrat" panose="00000500000000000000" pitchFamily="2" charset="0"/>
              </a:rPr>
              <a:t>Easter 2022</a:t>
            </a:r>
          </a:p>
        </p:txBody>
      </p:sp>
    </p:spTree>
    <p:extLst>
      <p:ext uri="{BB962C8B-B14F-4D97-AF65-F5344CB8AC3E}">
        <p14:creationId xmlns:p14="http://schemas.microsoft.com/office/powerpoint/2010/main" val="18672890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741"/>
        <p:cNvGrpSpPr/>
        <p:nvPr/>
      </p:nvGrpSpPr>
      <p:grpSpPr>
        <a:xfrm>
          <a:off x="0" y="0"/>
          <a:ext cx="0" cy="0"/>
          <a:chOff x="0" y="0"/>
          <a:chExt cx="0" cy="0"/>
        </a:xfrm>
      </p:grpSpPr>
      <p:sp>
        <p:nvSpPr>
          <p:cNvPr id="1744" name="Google Shape;1744;p129"/>
          <p:cNvSpPr txBox="1">
            <a:spLocks noGrp="1"/>
          </p:cNvSpPr>
          <p:nvPr>
            <p:ph type="title"/>
          </p:nvPr>
        </p:nvSpPr>
        <p:spPr>
          <a:xfrm>
            <a:off x="254494" y="146857"/>
            <a:ext cx="8772754" cy="662851"/>
          </a:xfrm>
        </p:spPr>
        <p:txBody>
          <a:bodyPr spcFirstLastPara="1" wrap="square" lIns="0" tIns="91425" rIns="0" bIns="91425" anchor="t" anchorCtr="0">
            <a:noAutofit/>
          </a:bodyPr>
          <a:lstStyle/>
          <a:p>
            <a:r>
              <a:rPr lang="en-GB" sz="1800" dirty="0">
                <a:solidFill>
                  <a:schemeClr val="tx1"/>
                </a:solidFill>
                <a:latin typeface="Montserrat" panose="00000500000000000000" pitchFamily="2" charset="0"/>
                <a:ea typeface="MS PGothic" pitchFamily="34" charset="-128"/>
                <a:cs typeface="Calibri" pitchFamily="34" charset="0"/>
              </a:rPr>
              <a:t>Average weekly spend boosted by </a:t>
            </a:r>
            <a:r>
              <a:rPr lang="en-GB" sz="1800" dirty="0">
                <a:solidFill>
                  <a:schemeClr val="tx1"/>
                </a:solidFill>
                <a:ea typeface="MS PGothic" pitchFamily="34" charset="-128"/>
                <a:cs typeface="Calibri" pitchFamily="34" charset="0"/>
              </a:rPr>
              <a:t>Easter but remains lower than last year</a:t>
            </a:r>
            <a:endParaRPr lang="en-PH" sz="1800" dirty="0">
              <a:latin typeface="Montserrat" panose="00000500000000000000" pitchFamily="2" charset="0"/>
            </a:endParaRPr>
          </a:p>
        </p:txBody>
      </p:sp>
      <p:sp>
        <p:nvSpPr>
          <p:cNvPr id="5" name="Subtitle 4">
            <a:extLst>
              <a:ext uri="{FF2B5EF4-FFF2-40B4-BE49-F238E27FC236}">
                <a16:creationId xmlns:a16="http://schemas.microsoft.com/office/drawing/2014/main" id="{70956D1B-E45E-4BB0-8B0F-1388C48A40B5}"/>
              </a:ext>
            </a:extLst>
          </p:cNvPr>
          <p:cNvSpPr>
            <a:spLocks noGrp="1"/>
          </p:cNvSpPr>
          <p:nvPr>
            <p:ph type="subTitle" idx="4294967295"/>
          </p:nvPr>
        </p:nvSpPr>
        <p:spPr>
          <a:xfrm>
            <a:off x="191364" y="4762661"/>
            <a:ext cx="8159100" cy="184800"/>
          </a:xfrm>
        </p:spPr>
        <p:txBody>
          <a:bodyPr/>
          <a:lstStyle/>
          <a:p>
            <a:pPr marL="146050" indent="0">
              <a:buNone/>
            </a:pPr>
            <a:r>
              <a:rPr lang="en-PH" sz="700" dirty="0">
                <a:latin typeface="Montserrat" panose="00000500000000000000" pitchFamily="2" charset="0"/>
              </a:rPr>
              <a:t>Source:  NielsenIQ Homescan GB FMCG, based on rolling 12w/e</a:t>
            </a:r>
          </a:p>
        </p:txBody>
      </p:sp>
      <p:graphicFrame>
        <p:nvGraphicFramePr>
          <p:cNvPr id="8" name="Chart 7">
            <a:extLst>
              <a:ext uri="{FF2B5EF4-FFF2-40B4-BE49-F238E27FC236}">
                <a16:creationId xmlns:a16="http://schemas.microsoft.com/office/drawing/2014/main" id="{D617E499-6291-4634-B723-DA38C28B5721}"/>
              </a:ext>
            </a:extLst>
          </p:cNvPr>
          <p:cNvGraphicFramePr/>
          <p:nvPr>
            <p:extLst>
              <p:ext uri="{D42A27DB-BD31-4B8C-83A1-F6EECF244321}">
                <p14:modId xmlns:p14="http://schemas.microsoft.com/office/powerpoint/2010/main" val="1405041697"/>
              </p:ext>
            </p:extLst>
          </p:nvPr>
        </p:nvGraphicFramePr>
        <p:xfrm>
          <a:off x="254494" y="1482277"/>
          <a:ext cx="8425149" cy="3372784"/>
        </p:xfrm>
        <a:graphic>
          <a:graphicData uri="http://schemas.openxmlformats.org/drawingml/2006/chart">
            <c:chart xmlns:c="http://schemas.openxmlformats.org/drawingml/2006/chart" xmlns:r="http://schemas.openxmlformats.org/officeDocument/2006/relationships" r:id="rId3"/>
          </a:graphicData>
        </a:graphic>
      </p:graphicFrame>
      <p:sp>
        <p:nvSpPr>
          <p:cNvPr id="6" name="TextBox 5">
            <a:extLst>
              <a:ext uri="{FF2B5EF4-FFF2-40B4-BE49-F238E27FC236}">
                <a16:creationId xmlns:a16="http://schemas.microsoft.com/office/drawing/2014/main" id="{4ADC9EB0-A80C-4462-ABA1-7208943A327C}"/>
              </a:ext>
            </a:extLst>
          </p:cNvPr>
          <p:cNvSpPr txBox="1"/>
          <p:nvPr/>
        </p:nvSpPr>
        <p:spPr>
          <a:xfrm>
            <a:off x="168061" y="1146423"/>
            <a:ext cx="4572000" cy="261610"/>
          </a:xfrm>
          <a:prstGeom prst="rect">
            <a:avLst/>
          </a:prstGeom>
          <a:noFill/>
        </p:spPr>
        <p:txBody>
          <a:bodyPr wrap="square">
            <a:spAutoFit/>
          </a:bodyPr>
          <a:lstStyle/>
          <a:p>
            <a:r>
              <a:rPr lang="en-GB" altLang="en-US" sz="1100" dirty="0">
                <a:solidFill>
                  <a:schemeClr val="tx1"/>
                </a:solidFill>
                <a:latin typeface="Montserrat" panose="00000500000000000000" pitchFamily="2" charset="0"/>
                <a:ea typeface="MS PGothic" pitchFamily="34" charset="-128"/>
                <a:cs typeface="Calibri" pitchFamily="34" charset="0"/>
              </a:rPr>
              <a:t>Macro view based on 12 week trends</a:t>
            </a:r>
            <a:endParaRPr lang="en-GB" sz="1100" dirty="0">
              <a:latin typeface="Montserrat" panose="00000500000000000000" pitchFamily="2" charset="0"/>
            </a:endParaRPr>
          </a:p>
        </p:txBody>
      </p:sp>
    </p:spTree>
    <p:extLst>
      <p:ext uri="{BB962C8B-B14F-4D97-AF65-F5344CB8AC3E}">
        <p14:creationId xmlns:p14="http://schemas.microsoft.com/office/powerpoint/2010/main" val="232491069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741"/>
        <p:cNvGrpSpPr/>
        <p:nvPr/>
      </p:nvGrpSpPr>
      <p:grpSpPr>
        <a:xfrm>
          <a:off x="0" y="0"/>
          <a:ext cx="0" cy="0"/>
          <a:chOff x="0" y="0"/>
          <a:chExt cx="0" cy="0"/>
        </a:xfrm>
      </p:grpSpPr>
      <p:sp>
        <p:nvSpPr>
          <p:cNvPr id="1744" name="Google Shape;1744;p129"/>
          <p:cNvSpPr txBox="1">
            <a:spLocks noGrp="1"/>
          </p:cNvSpPr>
          <p:nvPr>
            <p:ph type="title"/>
          </p:nvPr>
        </p:nvSpPr>
        <p:spPr>
          <a:xfrm>
            <a:off x="99060" y="393608"/>
            <a:ext cx="9044941" cy="393600"/>
          </a:xfrm>
        </p:spPr>
        <p:txBody>
          <a:bodyPr spcFirstLastPara="1" wrap="square" lIns="0" tIns="91425" rIns="0" bIns="91425" anchor="t" anchorCtr="0">
            <a:noAutofit/>
          </a:bodyPr>
          <a:lstStyle/>
          <a:p>
            <a:r>
              <a:rPr lang="en-GB" sz="1800" dirty="0">
                <a:solidFill>
                  <a:schemeClr val="tx1"/>
                </a:solidFill>
                <a:latin typeface="Montserrat" panose="00000500000000000000" pitchFamily="2" charset="0"/>
                <a:ea typeface="MS PGothic" pitchFamily="34" charset="-128"/>
                <a:cs typeface="Calibri" pitchFamily="34" charset="0"/>
              </a:rPr>
              <a:t>Whilst Shoppers are continuing to shop more often and trim items out of their baskets, the latest period has seen this behaviour start to slow</a:t>
            </a:r>
            <a:endParaRPr lang="en-PH" sz="1800" dirty="0">
              <a:latin typeface="Montserrat" panose="00000500000000000000" pitchFamily="2" charset="0"/>
            </a:endParaRPr>
          </a:p>
        </p:txBody>
      </p:sp>
      <p:cxnSp>
        <p:nvCxnSpPr>
          <p:cNvPr id="3" name="Straight Connector 2">
            <a:extLst>
              <a:ext uri="{FF2B5EF4-FFF2-40B4-BE49-F238E27FC236}">
                <a16:creationId xmlns:a16="http://schemas.microsoft.com/office/drawing/2014/main" id="{BD67BC22-39C7-40AC-AB2D-174013CD64A7}"/>
              </a:ext>
            </a:extLst>
          </p:cNvPr>
          <p:cNvCxnSpPr>
            <a:cxnSpLocks/>
          </p:cNvCxnSpPr>
          <p:nvPr/>
        </p:nvCxnSpPr>
        <p:spPr>
          <a:xfrm>
            <a:off x="4935166" y="723698"/>
            <a:ext cx="1290537"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5" name="Subtitle 4">
            <a:extLst>
              <a:ext uri="{FF2B5EF4-FFF2-40B4-BE49-F238E27FC236}">
                <a16:creationId xmlns:a16="http://schemas.microsoft.com/office/drawing/2014/main" id="{70956D1B-E45E-4BB0-8B0F-1388C48A40B5}"/>
              </a:ext>
            </a:extLst>
          </p:cNvPr>
          <p:cNvSpPr>
            <a:spLocks noGrp="1"/>
          </p:cNvSpPr>
          <p:nvPr>
            <p:ph type="subTitle" idx="4294967295"/>
          </p:nvPr>
        </p:nvSpPr>
        <p:spPr>
          <a:xfrm>
            <a:off x="249719" y="4749892"/>
            <a:ext cx="8159100" cy="184800"/>
          </a:xfrm>
        </p:spPr>
        <p:txBody>
          <a:bodyPr/>
          <a:lstStyle/>
          <a:p>
            <a:pPr marL="146050" indent="0">
              <a:buNone/>
            </a:pPr>
            <a:r>
              <a:rPr lang="en-PH" sz="700" dirty="0">
                <a:latin typeface="Montserrat" panose="00000500000000000000" pitchFamily="2" charset="0"/>
              </a:rPr>
              <a:t>Source:  NielsenIQ Homescan GB FMCG, based on rolling 12w/e</a:t>
            </a:r>
          </a:p>
        </p:txBody>
      </p:sp>
      <p:graphicFrame>
        <p:nvGraphicFramePr>
          <p:cNvPr id="8" name="Chart 7">
            <a:extLst>
              <a:ext uri="{FF2B5EF4-FFF2-40B4-BE49-F238E27FC236}">
                <a16:creationId xmlns:a16="http://schemas.microsoft.com/office/drawing/2014/main" id="{D617E499-6291-4634-B723-DA38C28B5721}"/>
              </a:ext>
            </a:extLst>
          </p:cNvPr>
          <p:cNvGraphicFramePr/>
          <p:nvPr>
            <p:extLst>
              <p:ext uri="{D42A27DB-BD31-4B8C-83A1-F6EECF244321}">
                <p14:modId xmlns:p14="http://schemas.microsoft.com/office/powerpoint/2010/main" val="3833404251"/>
              </p:ext>
            </p:extLst>
          </p:nvPr>
        </p:nvGraphicFramePr>
        <p:xfrm>
          <a:off x="354650" y="1377108"/>
          <a:ext cx="8425149" cy="3372784"/>
        </p:xfrm>
        <a:graphic>
          <a:graphicData uri="http://schemas.openxmlformats.org/drawingml/2006/chart">
            <c:chart xmlns:c="http://schemas.openxmlformats.org/drawingml/2006/chart" xmlns:r="http://schemas.openxmlformats.org/officeDocument/2006/relationships" r:id="rId3"/>
          </a:graphicData>
        </a:graphic>
      </p:graphicFrame>
      <p:cxnSp>
        <p:nvCxnSpPr>
          <p:cNvPr id="6" name="Straight Connector 5">
            <a:extLst>
              <a:ext uri="{FF2B5EF4-FFF2-40B4-BE49-F238E27FC236}">
                <a16:creationId xmlns:a16="http://schemas.microsoft.com/office/drawing/2014/main" id="{D5A7482E-9B60-4F0A-9034-403E827CDEB8}"/>
              </a:ext>
            </a:extLst>
          </p:cNvPr>
          <p:cNvCxnSpPr>
            <a:cxnSpLocks/>
          </p:cNvCxnSpPr>
          <p:nvPr/>
        </p:nvCxnSpPr>
        <p:spPr>
          <a:xfrm>
            <a:off x="6769715" y="994775"/>
            <a:ext cx="1446520" cy="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DC69122D-3E26-4873-A046-82618FA9752E}"/>
              </a:ext>
            </a:extLst>
          </p:cNvPr>
          <p:cNvCxnSpPr>
            <a:cxnSpLocks/>
          </p:cNvCxnSpPr>
          <p:nvPr/>
        </p:nvCxnSpPr>
        <p:spPr>
          <a:xfrm>
            <a:off x="6903394" y="723698"/>
            <a:ext cx="444231" cy="0"/>
          </a:xfrm>
          <a:prstGeom prst="line">
            <a:avLst/>
          </a:prstGeom>
          <a:ln w="28575"/>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03252048"/>
      </p:ext>
    </p:extLst>
  </p:cSld>
  <p:clrMapOvr>
    <a:masterClrMapping/>
  </p:clrMapOvr>
</p:sld>
</file>

<file path=ppt/theme/theme1.xml><?xml version="1.0" encoding="utf-8"?>
<a:theme xmlns:a="http://schemas.openxmlformats.org/drawingml/2006/main" name="NIQ-presentation-template-v1">
  <a:themeElements>
    <a:clrScheme name="Simple Light">
      <a:dk1>
        <a:srgbClr val="000000"/>
      </a:dk1>
      <a:lt1>
        <a:srgbClr val="FFFFFF"/>
      </a:lt1>
      <a:dk2>
        <a:srgbClr val="333333"/>
      </a:dk2>
      <a:lt2>
        <a:srgbClr val="E5E5E5"/>
      </a:lt2>
      <a:accent1>
        <a:srgbClr val="00F000"/>
      </a:accent1>
      <a:accent2>
        <a:srgbClr val="00A346"/>
      </a:accent2>
      <a:accent3>
        <a:srgbClr val="1A1A1A"/>
      </a:accent3>
      <a:accent4>
        <a:srgbClr val="333333"/>
      </a:accent4>
      <a:accent5>
        <a:srgbClr val="666666"/>
      </a:accent5>
      <a:accent6>
        <a:srgbClr val="BDFFBB"/>
      </a:accent6>
      <a:hlink>
        <a:srgbClr val="000000"/>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Market Data Document" ma:contentTypeID="0x010100FBC0F8BFD01A91498CA7837A71EEDFDB02005AE5335FCC83EB48B1308B6A764FBC1C" ma:contentTypeVersion="27" ma:contentTypeDescription="Market Data Document Content Type" ma:contentTypeScope="" ma:versionID="da108508dc232e68c3eb0da7c7f570e3">
  <xsd:schema xmlns:xsd="http://www.w3.org/2001/XMLSchema" xmlns:xs="http://www.w3.org/2001/XMLSchema" xmlns:p="http://schemas.microsoft.com/office/2006/metadata/properties" xmlns:ns2="cebd32e3-9ab6-41ee-b1af-b8405a8d4e68" xmlns:ns3="f1844da6-a929-4072-a9ab-fc72a86c7633" targetNamespace="http://schemas.microsoft.com/office/2006/metadata/properties" ma:root="true" ma:fieldsID="0d9debfe9803182ce6077bd70346052f" ns2:_="" ns3:_="">
    <xsd:import namespace="cebd32e3-9ab6-41ee-b1af-b8405a8d4e68"/>
    <xsd:import namespace="f1844da6-a929-4072-a9ab-fc72a86c7633"/>
    <xsd:element name="properties">
      <xsd:complexType>
        <xsd:sequence>
          <xsd:element name="documentManagement">
            <xsd:complexType>
              <xsd:all>
                <xsd:element ref="ns2:DocumentSummary" minOccurs="0"/>
                <xsd:element ref="ns2:DocumentSource" minOccurs="0"/>
                <xsd:element ref="ns2:DocumentTopic" minOccurs="0"/>
                <xsd:element ref="ns2:PublicationDate" minOccurs="0"/>
                <xsd:element ref="ns2:FreeTextDate" minOccurs="0"/>
                <xsd:element ref="ns2:ContentStartDate" minOccurs="0"/>
                <xsd:element ref="ns2:ContentEndDate" minOccurs="0"/>
                <xsd:element ref="ns2:DocumentAdded" minOccurs="0"/>
                <xsd:element ref="ns2:DocumentStatus" minOccurs="0"/>
                <xsd:element ref="ns2:j7c1b49d505545c2a69692ae734740bd" minOccurs="0"/>
                <xsd:element ref="ns2:TaxCatchAll" minOccurs="0"/>
                <xsd:element ref="ns2:TaxCatchAllLabel" minOccurs="0"/>
                <xsd:element ref="ns3:MediaServiceMetadata" minOccurs="0"/>
                <xsd:element ref="ns3:MediaServiceFastMetadata" minOccurs="0"/>
                <xsd:element ref="ns3:MediaServiceAutoTags" minOccurs="0"/>
                <xsd:element ref="ns3:MediaServiceOCR" minOccurs="0"/>
                <xsd:element ref="ns3:MediaServiceGenerationTime" minOccurs="0"/>
                <xsd:element ref="ns3:MediaServiceEventHashCode" minOccurs="0"/>
                <xsd:element ref="ns3:MediaServiceAutoKeyPoints" minOccurs="0"/>
                <xsd:element ref="ns3:MediaServiceKeyPoints" minOccurs="0"/>
                <xsd:element ref="ns3:MediaServiceDateTaken" minOccurs="0"/>
                <xsd:element ref="ns3:MediaLengthInSeconds" minOccurs="0"/>
                <xsd:element ref="ns3:MediaServiceObjectDetectorVersions" minOccurs="0"/>
                <xsd:element ref="ns3: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ebd32e3-9ab6-41ee-b1af-b8405a8d4e68" elementFormDefault="qualified">
    <xsd:import namespace="http://schemas.microsoft.com/office/2006/documentManagement/types"/>
    <xsd:import namespace="http://schemas.microsoft.com/office/infopath/2007/PartnerControls"/>
    <xsd:element name="DocumentSummary" ma:index="3" nillable="true" ma:displayName="Summary" ma:internalName="DocumentSummary" ma:readOnly="false">
      <xsd:simpleType>
        <xsd:restriction base="dms:Note">
          <xsd:maxLength value="255"/>
        </xsd:restriction>
      </xsd:simpleType>
    </xsd:element>
    <xsd:element name="DocumentSource" ma:index="5" nillable="true" ma:displayName="Source" ma:format="Dropdown" ma:internalName="DocumentSource">
      <xsd:simpleType>
        <xsd:restriction base="dms:Choice">
          <xsd:enumeration value="Globefish"/>
          <xsd:enumeration value="HMRC via BTS"/>
          <xsd:enumeration value="IGD"/>
          <xsd:enumeration value="MMO"/>
          <xsd:enumeration value="Kantar"/>
          <xsd:enumeration value="NielsenIQ"/>
          <xsd:enumeration value="Circana"/>
          <xsd:enumeration value="Seafish"/>
          <xsd:enumeration value="Technomic"/>
        </xsd:restriction>
      </xsd:simpleType>
    </xsd:element>
    <xsd:element name="DocumentTopic" ma:index="6" nillable="true" ma:displayName="Topic" ma:default="" ma:internalName="DocumentTopic" ma:readOnly="false">
      <xsd:complexType>
        <xsd:complexContent>
          <xsd:extension base="dms:MultiChoice">
            <xsd:sequence>
              <xsd:element name="Value" maxOccurs="unbounded" minOccurs="0" nillable="true">
                <xsd:simpleType>
                  <xsd:restriction base="dms:Choice">
                    <xsd:enumeration value="Technical Report"/>
                    <xsd:enumeration value="Factsheet/Datasheet"/>
                    <xsd:enumeration value="Corporate Document"/>
                    <xsd:enumeration value="Guidelines"/>
                    <xsd:enumeration value="Marine Survey"/>
                    <xsd:enumeration value="Training Material"/>
                    <xsd:enumeration value="Careers"/>
                    <xsd:enumeration value="Economics and Business"/>
                    <xsd:enumeration value="Aquaculture"/>
                    <xsd:enumeration value="IPF Final Reports"/>
                    <xsd:enumeration value="Other"/>
                    <xsd:enumeration value="Not known"/>
                    <xsd:enumeration value="Internal Seafish Report"/>
                    <xsd:enumeration value="Confidential Seafish Report"/>
                    <xsd:enumeration value="Seafood Guide"/>
                    <xsd:enumeration value=".Web-About Seafish"/>
                    <xsd:enumeration value=".Web-Changing Landscapes"/>
                    <xsd:enumeration value=".Web-Promoting Seafood"/>
                    <xsd:enumeration value=".Web-Responsible Sourcing"/>
                    <xsd:enumeration value=".Web-Safety and Training"/>
                    <xsd:enumeration value=".Web-Insight and Research"/>
                  </xsd:restriction>
                </xsd:simpleType>
              </xsd:element>
            </xsd:sequence>
          </xsd:extension>
        </xsd:complexContent>
      </xsd:complexType>
    </xsd:element>
    <xsd:element name="PublicationDate" ma:index="7" nillable="true" ma:displayName="Publication Date" ma:format="DateOnly" ma:indexed="true" ma:internalName="PublicationDate">
      <xsd:simpleType>
        <xsd:restriction base="dms:DateTime"/>
      </xsd:simpleType>
    </xsd:element>
    <xsd:element name="FreeTextDate" ma:index="8" nillable="true" ma:displayName="Free Text Date" ma:internalName="FreeTextDate" ma:readOnly="false">
      <xsd:simpleType>
        <xsd:restriction base="dms:Text"/>
      </xsd:simpleType>
    </xsd:element>
    <xsd:element name="ContentStartDate" ma:index="9" nillable="true" ma:displayName="Content Start Date" ma:format="DateOnly" ma:internalName="ContentStartDate" ma:readOnly="false">
      <xsd:simpleType>
        <xsd:restriction base="dms:DateTime"/>
      </xsd:simpleType>
    </xsd:element>
    <xsd:element name="ContentEndDate" ma:index="10" nillable="true" ma:displayName="Content End Date" ma:format="DateOnly" ma:internalName="ContentEndDate" ma:readOnly="false">
      <xsd:simpleType>
        <xsd:restriction base="dms:DateTime"/>
      </xsd:simpleType>
    </xsd:element>
    <xsd:element name="DocumentAdded" ma:index="11" nillable="true" ma:displayName="Added" ma:format="DateOnly" ma:indexed="true" ma:internalName="DocumentAdded">
      <xsd:simpleType>
        <xsd:restriction base="dms:DateTime"/>
      </xsd:simpleType>
    </xsd:element>
    <xsd:element name="DocumentStatus" ma:index="12" nillable="true" ma:displayName="Document Status" ma:default="Unpublished" ma:format="Dropdown" ma:indexed="true" ma:internalName="DocumentStatus" ma:readOnly="false">
      <xsd:simpleType>
        <xsd:restriction base="dms:Choice">
          <xsd:enumeration value="Deleted"/>
          <xsd:enumeration value="Unpublished"/>
          <xsd:enumeration value="Published"/>
          <xsd:enumeration value="Archived"/>
        </xsd:restriction>
      </xsd:simpleType>
    </xsd:element>
    <xsd:element name="j7c1b49d505545c2a69692ae734740bd" ma:index="18" ma:taxonomy="true" ma:internalName="j7c1b49d505545c2a69692ae734740bd" ma:taxonomyFieldName="Market_x0020_Data_x0020_Document_x0020_Path" ma:displayName="Market Data Document Path" ma:indexed="true" ma:readOnly="false" ma:default="" ma:fieldId="{37c1b49d-5055-45c2-a696-92ae734740bd}" ma:sspId="63fa3ede-d9eb-4891-98d7-32cb363d3ca5" ma:termSetId="907aca91-42f0-4171-9a43-f9786420f345" ma:anchorId="00000000-0000-0000-0000-000000000000" ma:open="false" ma:isKeyword="false">
      <xsd:complexType>
        <xsd:sequence>
          <xsd:element ref="pc:Terms" minOccurs="0" maxOccurs="1"/>
        </xsd:sequence>
      </xsd:complexType>
    </xsd:element>
    <xsd:element name="TaxCatchAll" ma:index="19" nillable="true" ma:displayName="Taxonomy Catch All Column" ma:hidden="true" ma:list="{5e028737-9680-4a7e-bfb2-5cfc569abfd5}" ma:internalName="TaxCatchAll" ma:readOnly="false" ma:showField="CatchAllData" ma:web="cebd32e3-9ab6-41ee-b1af-b8405a8d4e68">
      <xsd:complexType>
        <xsd:complexContent>
          <xsd:extension base="dms:MultiChoiceLookup">
            <xsd:sequence>
              <xsd:element name="Value" type="dms:Lookup" maxOccurs="unbounded" minOccurs="0" nillable="true"/>
            </xsd:sequence>
          </xsd:extension>
        </xsd:complexContent>
      </xsd:complexType>
    </xsd:element>
    <xsd:element name="TaxCatchAllLabel" ma:index="20" nillable="true" ma:displayName="Taxonomy Catch All Column1" ma:hidden="true" ma:list="{5e028737-9680-4a7e-bfb2-5cfc569abfd5}" ma:internalName="TaxCatchAllLabel" ma:readOnly="false" ma:showField="CatchAllDataLabel" ma:web="cebd32e3-9ab6-41ee-b1af-b8405a8d4e68">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f1844da6-a929-4072-a9ab-fc72a86c7633" elementFormDefault="qualified">
    <xsd:import namespace="http://schemas.microsoft.com/office/2006/documentManagement/types"/>
    <xsd:import namespace="http://schemas.microsoft.com/office/infopath/2007/PartnerControls"/>
    <xsd:element name="MediaServiceMetadata" ma:index="22" nillable="true" ma:displayName="MediaServiceMetadata" ma:hidden="true" ma:internalName="MediaServiceMetadata" ma:readOnly="true">
      <xsd:simpleType>
        <xsd:restriction base="dms:Note"/>
      </xsd:simpleType>
    </xsd:element>
    <xsd:element name="MediaServiceFastMetadata" ma:index="23" nillable="true" ma:displayName="MediaServiceFastMetadata" ma:hidden="true" ma:internalName="MediaServiceFastMetadata" ma:readOnly="true">
      <xsd:simpleType>
        <xsd:restriction base="dms:Note"/>
      </xsd:simpleType>
    </xsd:element>
    <xsd:element name="MediaServiceAutoTags" ma:index="24" nillable="true" ma:displayName="Tags" ma:hidden="true" ma:internalName="MediaServiceAutoTags" ma:readOnly="true">
      <xsd:simpleType>
        <xsd:restriction base="dms:Text"/>
      </xsd:simpleType>
    </xsd:element>
    <xsd:element name="MediaServiceOCR" ma:index="25" nillable="true" ma:displayName="Extracted Text" ma:hidden="true" ma:internalName="MediaServiceOCR" ma:readOnly="true">
      <xsd:simpleType>
        <xsd:restriction base="dms:Note"/>
      </xsd:simpleType>
    </xsd:element>
    <xsd:element name="MediaServiceGenerationTime" ma:index="26" nillable="true" ma:displayName="MediaServiceGenerationTime" ma:hidden="true" ma:internalName="MediaServiceGenerationTime" ma:readOnly="true">
      <xsd:simpleType>
        <xsd:restriction base="dms:Text"/>
      </xsd:simpleType>
    </xsd:element>
    <xsd:element name="MediaServiceEventHashCode" ma:index="27" nillable="true" ma:displayName="MediaServiceEventHashCode" ma:hidden="true" ma:internalName="MediaServiceEventHashCode" ma:readOnly="true">
      <xsd:simpleType>
        <xsd:restriction base="dms:Text"/>
      </xsd:simpleType>
    </xsd:element>
    <xsd:element name="MediaServiceAutoKeyPoints" ma:index="28" nillable="true" ma:displayName="MediaServiceAutoKeyPoints" ma:hidden="true" ma:internalName="MediaServiceAutoKeyPoints" ma:readOnly="true">
      <xsd:simpleType>
        <xsd:restriction base="dms:Note"/>
      </xsd:simpleType>
    </xsd:element>
    <xsd:element name="MediaServiceKeyPoints" ma:index="29" nillable="true" ma:displayName="KeyPoints" ma:hidden="true" ma:internalName="MediaServiceKeyPoints" ma:readOnly="true">
      <xsd:simpleType>
        <xsd:restriction base="dms:Note"/>
      </xsd:simpleType>
    </xsd:element>
    <xsd:element name="MediaServiceDateTaken" ma:index="30" nillable="true" ma:displayName="MediaServiceDateTaken" ma:hidden="true" ma:internalName="MediaServiceDateTaken" ma:readOnly="true">
      <xsd:simpleType>
        <xsd:restriction base="dms:Text"/>
      </xsd:simpleType>
    </xsd:element>
    <xsd:element name="MediaLengthInSeconds" ma:index="31" nillable="true" ma:displayName="MediaLengthInSeconds" ma:hidden="true" ma:internalName="MediaLengthInSeconds" ma:readOnly="true">
      <xsd:simpleType>
        <xsd:restriction base="dms:Unknown"/>
      </xsd:simpleType>
    </xsd:element>
    <xsd:element name="MediaServiceObjectDetectorVersions" ma:index="32" nillable="true" ma:displayName="MediaServiceObjectDetectorVersions" ma:hidden="true" ma:indexed="true" ma:internalName="MediaServiceObjectDetectorVersions" ma:readOnly="true">
      <xsd:simpleType>
        <xsd:restriction base="dms:Text"/>
      </xsd:simpleType>
    </xsd:element>
    <xsd:element name="MediaServiceSearchProperties" ma:index="33" nillable="true" ma:displayName="MediaServiceSearchProperties" ma:hidden="true" ma:internalName="MediaServiceSearchProperties"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displayName="Content Type"/>
        <xsd:element ref="dc:title" minOccurs="0"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DocumentTopic xmlns="cebd32e3-9ab6-41ee-b1af-b8405a8d4e68">
      <Value>Technical Report</Value>
    </DocumentTopic>
    <FreeTextDate xmlns="cebd32e3-9ab6-41ee-b1af-b8405a8d4e68" xsi:nil="true"/>
    <DocumentStatus xmlns="cebd32e3-9ab6-41ee-b1af-b8405a8d4e68">Published</DocumentStatus>
    <ContentEndDate xmlns="cebd32e3-9ab6-41ee-b1af-b8405a8d4e68" xsi:nil="true"/>
    <DocumentSource xmlns="cebd32e3-9ab6-41ee-b1af-b8405a8d4e68">Nielsen</DocumentSource>
    <PublicationDate xmlns="cebd32e3-9ab6-41ee-b1af-b8405a8d4e68">2022-05-16T23:00:00+00:00</PublicationDate>
    <DocumentAdded xmlns="cebd32e3-9ab6-41ee-b1af-b8405a8d4e68">2022-05-16T23:00:00+00:00</DocumentAdded>
    <TaxCatchAll xmlns="cebd32e3-9ab6-41ee-b1af-b8405a8d4e68">
      <Value>1494</Value>
    </TaxCatchAll>
    <j7c1b49d505545c2a69692ae734740bd xmlns="cebd32e3-9ab6-41ee-b1af-b8405a8d4e68">
      <Terms xmlns="http://schemas.microsoft.com/office/infopath/2007/PartnerControls">
        <TermInfo xmlns="http://schemas.microsoft.com/office/infopath/2007/PartnerControls">
          <TermName xmlns="http://schemas.microsoft.com/office/infopath/2007/PartnerControls">2022</TermName>
          <TermId xmlns="http://schemas.microsoft.com/office/infopath/2007/PartnerControls">67bbf58d-5484-4dae-9293-84043b1f07c4</TermId>
        </TermInfo>
      </Terms>
    </j7c1b49d505545c2a69692ae734740bd>
    <DocumentSummary xmlns="cebd32e3-9ab6-41ee-b1af-b8405a8d4e68">Nielsen Grocery Report</DocumentSummary>
    <ContentStartDate xmlns="cebd32e3-9ab6-41ee-b1af-b8405a8d4e68">2022-04-22T23:00:00+00:00</ContentStartDate>
    <TaxCatchAllLabel xmlns="cebd32e3-9ab6-41ee-b1af-b8405a8d4e68" xsi:nil="true"/>
  </documentManagement>
</p:properties>
</file>

<file path=customXml/itemProps1.xml><?xml version="1.0" encoding="utf-8"?>
<ds:datastoreItem xmlns:ds="http://schemas.openxmlformats.org/officeDocument/2006/customXml" ds:itemID="{EA3EFE01-523E-4C81-A37A-8B662FEE6ED7}"/>
</file>

<file path=customXml/itemProps2.xml><?xml version="1.0" encoding="utf-8"?>
<ds:datastoreItem xmlns:ds="http://schemas.openxmlformats.org/officeDocument/2006/customXml" ds:itemID="{DDEDD8AC-6078-4263-9DB2-5CAE4CF1EEED}"/>
</file>

<file path=customXml/itemProps3.xml><?xml version="1.0" encoding="utf-8"?>
<ds:datastoreItem xmlns:ds="http://schemas.openxmlformats.org/officeDocument/2006/customXml" ds:itemID="{230F0D97-DD34-4FF1-822A-120D2B586AA2}"/>
</file>

<file path=docProps/app.xml><?xml version="1.0" encoding="utf-8"?>
<Properties xmlns="http://schemas.openxmlformats.org/officeDocument/2006/extended-properties" xmlns:vt="http://schemas.openxmlformats.org/officeDocument/2006/docPropsVTypes">
  <TotalTime>30678</TotalTime>
  <Words>4674</Words>
  <Application>Microsoft Office PowerPoint</Application>
  <PresentationFormat>On-screen Show (16:9)</PresentationFormat>
  <Paragraphs>609</Paragraphs>
  <Slides>51</Slides>
  <Notes>45</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51</vt:i4>
      </vt:variant>
    </vt:vector>
  </HeadingPairs>
  <TitlesOfParts>
    <vt:vector size="62" baseType="lpstr">
      <vt:lpstr>Arial</vt:lpstr>
      <vt:lpstr>Avenir Next</vt:lpstr>
      <vt:lpstr>Avenir Next LT Pro</vt:lpstr>
      <vt:lpstr>Calibri</vt:lpstr>
      <vt:lpstr>Montserrat</vt:lpstr>
      <vt:lpstr>Montserrat Light</vt:lpstr>
      <vt:lpstr>Segoe UI</vt:lpstr>
      <vt:lpstr>Symbol</vt:lpstr>
      <vt:lpstr>Times New Roman</vt:lpstr>
      <vt:lpstr>Wingdings</vt:lpstr>
      <vt:lpstr>NIQ-presentation-template-v1</vt:lpstr>
      <vt:lpstr>NielsenIQ Total Till Executive Summary</vt:lpstr>
      <vt:lpstr>Five take outs from Total Till for the 4 weeks to 23rd April 2022</vt:lpstr>
      <vt:lpstr>What happened? Overview</vt:lpstr>
      <vt:lpstr>Easter sales uplifts were subdued as shoppers manage basket spend</vt:lpstr>
      <vt:lpstr>Finally, out of lockdown comparatives, sales growths have improved on last month</vt:lpstr>
      <vt:lpstr>PowerPoint Presentation</vt:lpstr>
      <vt:lpstr>Weekly trends continue to be distorted by misaligned events …</vt:lpstr>
      <vt:lpstr>Average weekly spend boosted by Easter but remains lower than last year</vt:lpstr>
      <vt:lpstr>Whilst Shoppers are continuing to shop more often and trim items out of their baskets, the latest period has seen this behaviour start to slow</vt:lpstr>
      <vt:lpstr>Whilst Easter may have distorted weekly growth, there is an underlying cautionary current as shoppers adjust to rising Fuel prices and other squeezes on household income, including National Insurance, Inflation and Interest rates.  As shoppers become more considered in their spending, retailers will focus more on the loyalty of their core shoppers.  Understanding these shoppers and where else they are spending and why will become increasingly important in the battle to protect market share. </vt:lpstr>
      <vt:lpstr>Whilst year on year sales gap is narrowing, there are signs that the market is slowing and despite Easter, sales vs last month are subdued</vt:lpstr>
      <vt:lpstr>Shoppers made 20m MORE shopping trips but spent £1.15 LESS per trip, buying 1.1 FEWER fmcg items</vt:lpstr>
      <vt:lpstr>April shows signs of restrained expenditure, average basket spend is similar to last month and shoppers bought fewer items, Discounters are not immune with trends slowing on last month</vt:lpstr>
      <vt:lpstr>Some categories did see spend improve on last month</vt:lpstr>
      <vt:lpstr>Confectionery growths were distorted by the timing of Easter, which highlights the impact events can have on category sales …</vt:lpstr>
      <vt:lpstr>What happened by channel? </vt:lpstr>
      <vt:lpstr>Escalating fuel prices may start to influence when and where shoppers shop benefiting stores selling fuel competitively</vt:lpstr>
      <vt:lpstr>YTD growth remains obscured by last year’s lockdown comparatives, as shoppers become more cautious the Discounters will have a chance to regain momentum</vt:lpstr>
      <vt:lpstr>Relative to other channels there is evidence that the big supermarkets did benefit from extra sales this Easter, however growth in demand this year was slow </vt:lpstr>
      <vt:lpstr>Momentum has slowed at the start of Q2</vt:lpstr>
      <vt:lpstr>With the exception of Christmas, online share has dipped below 12% for the first time since the pandemic</vt:lpstr>
      <vt:lpstr>Supermarkets have lagged Convenience store growth since September, whilst growth was higher at Easter this was not enough to offset last Easter’s performance</vt:lpstr>
      <vt:lpstr>Chocolate Confectionery was the main driver of incremental spend at the Supermarkets</vt:lpstr>
      <vt:lpstr>Whilst Easter did encourage some upsell, these uplifts translated to only a marginal improvement in spend since March and there are already early signs that shoppers have started to economise.  If economising on the number of items purchased becomes a key consumer mindset, retailers and brands will need to adjust strategies to help build sales momentum.</vt:lpstr>
      <vt:lpstr>Retailer News</vt:lpstr>
      <vt:lpstr>PowerPoint Presentation</vt:lpstr>
      <vt:lpstr>PowerPoint Presentation</vt:lpstr>
      <vt:lpstr>Compared to March, most supermarkets had a stronger period this Easter but the uplifts were weak and there is concern that this momentum will not be sustained</vt:lpstr>
      <vt:lpstr>To drive momentum, retailer and brands, are expected to focus on new pricing activity.  Own label can be used by retailers to differentiate and help to drive their value proposition and those with loyalty schemes are expected to push more targeted promotions.</vt:lpstr>
      <vt:lpstr>Top 4 saw a marginal improvement in April but compared to last Easter top 4 share has declined by 1.4% and Discounters have grown by 1.5%</vt:lpstr>
      <vt:lpstr>Advertising focussed on Price, including more cuts and Easter</vt:lpstr>
      <vt:lpstr>Only the Discounters reported significant sales growth</vt:lpstr>
      <vt:lpstr>Promotional spend moved up in April reflecting seasonal promotions</vt:lpstr>
      <vt:lpstr>Overall offer spend is on a par with last year, the proportion of spend edged upwards at Tesco and Iceland and fell at Lidl amid more on price focus</vt:lpstr>
      <vt:lpstr>Food inflation in April rose to its highest level since March 2013</vt:lpstr>
      <vt:lpstr>Fuel prices remain high but have stabilised in the last 4 weeks</vt:lpstr>
      <vt:lpstr>PowerPoint Presentation</vt:lpstr>
      <vt:lpstr>PowerPoint Presentation</vt:lpstr>
      <vt:lpstr>Shoppers are more likely to celebrate Easter either at home or in someone else’s home.  A significant 17% of shoppers, planned to spend less this year</vt:lpstr>
      <vt:lpstr>Of shoppers planning to spend less, most cited ‘money concerns’ as the reason</vt:lpstr>
      <vt:lpstr>Just 6% of Brits, planned to spend more this Easter, with this mainly due to ‘rising prices’</vt:lpstr>
      <vt:lpstr>Shoppers spent less on celebratory food and preparing their homes</vt:lpstr>
      <vt:lpstr>Shoppers spent the most on Chocolate and Hot Cross Buns had the highest uplift in sales</vt:lpstr>
      <vt:lpstr>This year, Easter was more about decorating the home and gifting</vt:lpstr>
      <vt:lpstr>The longer leadup to Easter, enabled shoppers to be more organised and buy early to avoid disappointment, resulting in the biggest year yet for Easter Eggs</vt:lpstr>
      <vt:lpstr>Easter classifications</vt:lpstr>
      <vt:lpstr>Looking ahead expect a battle for hearts and wallets of shoppers in Q2 </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2022 April NielsenIQ Total Till ExecSummary</dc:title>
  <dc:creator>Cowen, Sally F.</dc:creator>
  <cp:lastModifiedBy>Sally F Cowen</cp:lastModifiedBy>
  <cp:revision>776</cp:revision>
  <dcterms:modified xsi:type="dcterms:W3CDTF">2022-05-09T09:00:10Z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0x010100FBC0F8BFD01A91498CA7837A71EEDFDB02005AE5335FCC83EB48B1308B6A764FBC1C</vt:lpwstr>
  </property>
  <property fmtid="{D5CDD505-2E9C-101B-9397-08002B2CF9AE}" pid="3" name="Market Data Document Path">
    <vt:lpwstr>1494;#2022|67bbf58d-5484-4dae-9293-84043b1f07c4</vt:lpwstr>
  </property>
</Properties>
</file>