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charts/chart6.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2.xml" ContentType="application/vnd.openxmlformats-officedocument.drawingml.chart+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olors10.xml" ContentType="application/vnd.ms-office.chartcolorstyle+xml"/>
  <Override PartName="/ppt/charts/style12.xml" ContentType="application/vnd.ms-office.chartstyle+xml"/>
  <Override PartName="/ppt/charts/colors12.xml" ContentType="application/vnd.ms-office.chartcolor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887" r:id="rId3"/>
  </p:sldMasterIdLst>
  <p:notesMasterIdLst>
    <p:notesMasterId r:id="rId27"/>
  </p:notesMasterIdLst>
  <p:sldIdLst>
    <p:sldId id="268" r:id="rId4"/>
    <p:sldId id="286" r:id="rId5"/>
    <p:sldId id="284" r:id="rId6"/>
    <p:sldId id="285" r:id="rId7"/>
    <p:sldId id="287" r:id="rId8"/>
    <p:sldId id="289" r:id="rId9"/>
    <p:sldId id="290" r:id="rId10"/>
    <p:sldId id="291" r:id="rId11"/>
    <p:sldId id="293" r:id="rId12"/>
    <p:sldId id="294" r:id="rId13"/>
    <p:sldId id="295" r:id="rId14"/>
    <p:sldId id="292" r:id="rId15"/>
    <p:sldId id="304" r:id="rId16"/>
    <p:sldId id="302" r:id="rId17"/>
    <p:sldId id="303" r:id="rId18"/>
    <p:sldId id="1480" r:id="rId19"/>
    <p:sldId id="1544" r:id="rId20"/>
    <p:sldId id="296" r:id="rId21"/>
    <p:sldId id="297" r:id="rId22"/>
    <p:sldId id="298" r:id="rId23"/>
    <p:sldId id="299" r:id="rId24"/>
    <p:sldId id="300" r:id="rId25"/>
    <p:sldId id="301" r:id="rId2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4"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Minulescu" initials="MM" lastIdx="1" clrIdx="0">
    <p:extLst>
      <p:ext uri="{19B8F6BF-5375-455C-9EA6-DF929625EA0E}">
        <p15:presenceInfo xmlns:p15="http://schemas.microsoft.com/office/powerpoint/2012/main" userId="S::mminulescu@technomic.com::e3b0c953-ec04-42eb-bf58-60c73f4aa1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0" autoAdjust="0"/>
    <p:restoredTop sz="95380" autoAdjust="0"/>
  </p:normalViewPr>
  <p:slideViewPr>
    <p:cSldViewPr snapToGrid="0" showGuides="1">
      <p:cViewPr varScale="1">
        <p:scale>
          <a:sx n="90" d="100"/>
          <a:sy n="90" d="100"/>
        </p:scale>
        <p:origin x="1416" y="78"/>
      </p:cViewPr>
      <p:guideLst>
        <p:guide orient="horz" pos="1824"/>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Incidence</a:t>
            </a:r>
            <a:r>
              <a:rPr lang="en-US" sz="1800" baseline="0" dirty="0"/>
              <a:t> of Top Small Plate Formats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0105758345701997"/>
          <c:y val="0.10932446404293374"/>
          <c:w val="0.53491836683353877"/>
          <c:h val="0.86109570715588357"/>
        </c:manualLayout>
      </c:layout>
      <c:barChart>
        <c:barDir val="bar"/>
        <c:grouping val="clustered"/>
        <c:varyColors val="0"/>
        <c:ser>
          <c:idx val="1"/>
          <c:order val="0"/>
          <c:tx>
            <c:strRef>
              <c:f>Sheet1!$C$1</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4+ Item Sampler</c:v>
                </c:pt>
                <c:pt idx="1">
                  <c:v>2 Item Sampler</c:v>
                </c:pt>
                <c:pt idx="2">
                  <c:v>Charcuterie/Meat Platter</c:v>
                </c:pt>
                <c:pt idx="3">
                  <c:v>3 Item Sampler</c:v>
                </c:pt>
                <c:pt idx="4">
                  <c:v>Chicken Strips/Nuggets Appetizer</c:v>
                </c:pt>
                <c:pt idx="5">
                  <c:v>Chicken/Cheese/Beef Nachos</c:v>
                </c:pt>
                <c:pt idx="6">
                  <c:v>Sandwich/Mini Sandwich</c:v>
                </c:pt>
                <c:pt idx="7">
                  <c:v>Cheese/Cheese Platter Appetizer</c:v>
                </c:pt>
                <c:pt idx="8">
                  <c:v>Sausage Appetizer</c:v>
                </c:pt>
              </c:strCache>
            </c:strRef>
          </c:cat>
          <c:val>
            <c:numRef>
              <c:f>Sheet1!$C$2:$C$10</c:f>
              <c:numCache>
                <c:formatCode>0</c:formatCode>
                <c:ptCount val="9"/>
                <c:pt idx="0">
                  <c:v>155.99999955428572</c:v>
                </c:pt>
                <c:pt idx="1">
                  <c:v>34.000000021249996</c:v>
                </c:pt>
                <c:pt idx="2">
                  <c:v>28</c:v>
                </c:pt>
                <c:pt idx="3">
                  <c:v>36.000001107692341</c:v>
                </c:pt>
                <c:pt idx="4">
                  <c:v>20</c:v>
                </c:pt>
                <c:pt idx="5">
                  <c:v>20</c:v>
                </c:pt>
                <c:pt idx="6">
                  <c:v>24.000000960000037</c:v>
                </c:pt>
                <c:pt idx="7">
                  <c:v>27.000001485000084</c:v>
                </c:pt>
                <c:pt idx="8">
                  <c:v>14.999999605263168</c:v>
                </c:pt>
              </c:numCache>
            </c:numRef>
          </c:val>
          <c:extLst>
            <c:ext xmlns:c16="http://schemas.microsoft.com/office/drawing/2014/chart" uri="{C3380CC4-5D6E-409C-BE32-E72D297353CC}">
              <c16:uniqueId val="{00000001-6227-4E39-AFBD-A0A2892826B0}"/>
            </c:ext>
          </c:extLst>
        </c:ser>
        <c:ser>
          <c:idx val="0"/>
          <c:order val="1"/>
          <c:tx>
            <c:strRef>
              <c:f>Sheet1!$B$1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4+ Item Sampler</c:v>
                </c:pt>
                <c:pt idx="1">
                  <c:v>2 Item Sampler</c:v>
                </c:pt>
                <c:pt idx="2">
                  <c:v>Charcuterie/Meat Platter</c:v>
                </c:pt>
                <c:pt idx="3">
                  <c:v>3 Item Sampler</c:v>
                </c:pt>
                <c:pt idx="4">
                  <c:v>Chicken Strips/Nuggets Appetizer</c:v>
                </c:pt>
                <c:pt idx="5">
                  <c:v>Chicken/Cheese/Beef Nachos</c:v>
                </c:pt>
                <c:pt idx="6">
                  <c:v>Sandwich/Mini Sandwich</c:v>
                </c:pt>
                <c:pt idx="7">
                  <c:v>Cheese/Cheese Platter Appetizer</c:v>
                </c:pt>
                <c:pt idx="8">
                  <c:v>Sausage Appetizer</c:v>
                </c:pt>
              </c:strCache>
            </c:strRef>
          </c:cat>
          <c:val>
            <c:numRef>
              <c:f>Sheet1!$B$2:$B$10</c:f>
              <c:numCache>
                <c:formatCode>General</c:formatCode>
                <c:ptCount val="9"/>
                <c:pt idx="0">
                  <c:v>140</c:v>
                </c:pt>
                <c:pt idx="1">
                  <c:v>32</c:v>
                </c:pt>
                <c:pt idx="2">
                  <c:v>28</c:v>
                </c:pt>
                <c:pt idx="3">
                  <c:v>26</c:v>
                </c:pt>
                <c:pt idx="4">
                  <c:v>20</c:v>
                </c:pt>
                <c:pt idx="5">
                  <c:v>20</c:v>
                </c:pt>
                <c:pt idx="6">
                  <c:v>20</c:v>
                </c:pt>
                <c:pt idx="7">
                  <c:v>20</c:v>
                </c:pt>
                <c:pt idx="8">
                  <c:v>19</c:v>
                </c:pt>
              </c:numCache>
            </c:numRef>
          </c:val>
          <c:extLst>
            <c:ext xmlns:c16="http://schemas.microsoft.com/office/drawing/2014/chart" uri="{C3380CC4-5D6E-409C-BE32-E72D297353CC}">
              <c16:uniqueId val="{00000000-6227-4E39-AFBD-A0A2892826B0}"/>
            </c:ext>
          </c:extLst>
        </c:ser>
        <c:dLbls>
          <c:dLblPos val="outEnd"/>
          <c:showLegendKey val="0"/>
          <c:showVal val="1"/>
          <c:showCatName val="0"/>
          <c:showSerName val="0"/>
          <c:showPercent val="0"/>
          <c:showBubbleSize val="0"/>
        </c:dLbls>
        <c:gapWidth val="150"/>
        <c:axId val="1088251824"/>
        <c:axId val="724252208"/>
      </c:barChart>
      <c:catAx>
        <c:axId val="1088251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4252208"/>
        <c:crosses val="autoZero"/>
        <c:auto val="1"/>
        <c:lblAlgn val="ctr"/>
        <c:lblOffset val="100"/>
        <c:noMultiLvlLbl val="0"/>
      </c:catAx>
      <c:valAx>
        <c:axId val="724252208"/>
        <c:scaling>
          <c:orientation val="minMax"/>
        </c:scaling>
        <c:delete val="1"/>
        <c:axPos val="t"/>
        <c:numFmt formatCode="0" sourceLinked="1"/>
        <c:majorTickMark val="none"/>
        <c:minorTickMark val="none"/>
        <c:tickLblPos val="nextTo"/>
        <c:crossAx val="1088251824"/>
        <c:crosses val="autoZero"/>
        <c:crossBetween val="between"/>
      </c:valAx>
      <c:spPr>
        <a:noFill/>
        <a:ln>
          <a:noFill/>
        </a:ln>
        <a:effectLst/>
      </c:spPr>
    </c:plotArea>
    <c:legend>
      <c:legendPos val="r"/>
      <c:layout>
        <c:manualLayout>
          <c:xMode val="edge"/>
          <c:yMode val="edge"/>
          <c:x val="0.70419908230839112"/>
          <c:y val="0.6956652740644188"/>
          <c:w val="0.12792181328771601"/>
          <c:h val="0.104440722086603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Fastest-Growing Seafood Proteins</a:t>
            </a:r>
            <a:r>
              <a:rPr lang="en-US" baseline="0" dirty="0"/>
              <a:t> On Restaurant Seafood Menus (‘18-’19)</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307436223895225"/>
          <c:y val="0.12599878775466147"/>
          <c:w val="0.76377997510089934"/>
          <c:h val="0.86553388020121846"/>
        </c:manualLayout>
      </c:layout>
      <c:barChart>
        <c:barDir val="bar"/>
        <c:grouping val="clustered"/>
        <c:varyColors val="0"/>
        <c:ser>
          <c:idx val="0"/>
          <c:order val="0"/>
          <c:tx>
            <c:strRef>
              <c:f>Sheet1!$B$1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Herring</c:v>
                </c:pt>
                <c:pt idx="1">
                  <c:v>Sardine</c:v>
                </c:pt>
                <c:pt idx="2">
                  <c:v>Cockle</c:v>
                </c:pt>
              </c:strCache>
            </c:strRef>
          </c:cat>
          <c:val>
            <c:numRef>
              <c:f>Sheet1!$B$2:$B$4</c:f>
              <c:numCache>
                <c:formatCode>0.0%</c:formatCode>
                <c:ptCount val="3"/>
                <c:pt idx="0">
                  <c:v>0.33333333333333331</c:v>
                </c:pt>
                <c:pt idx="1">
                  <c:v>0.1111111111111111</c:v>
                </c:pt>
                <c:pt idx="2">
                  <c:v>9.0909090909090912E-2</c:v>
                </c:pt>
              </c:numCache>
            </c:numRef>
          </c:val>
          <c:extLst>
            <c:ext xmlns:c16="http://schemas.microsoft.com/office/drawing/2014/chart" uri="{C3380CC4-5D6E-409C-BE32-E72D297353CC}">
              <c16:uniqueId val="{00000000-213B-4C2C-8CD5-C63AB7B9E506}"/>
            </c:ext>
          </c:extLst>
        </c:ser>
        <c:dLbls>
          <c:dLblPos val="outEnd"/>
          <c:showLegendKey val="0"/>
          <c:showVal val="1"/>
          <c:showCatName val="0"/>
          <c:showSerName val="0"/>
          <c:showPercent val="0"/>
          <c:showBubbleSize val="0"/>
        </c:dLbls>
        <c:gapWidth val="150"/>
        <c:axId val="1088029712"/>
        <c:axId val="858923264"/>
      </c:barChart>
      <c:catAx>
        <c:axId val="1088029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8923264"/>
        <c:crosses val="autoZero"/>
        <c:auto val="1"/>
        <c:lblAlgn val="ctr"/>
        <c:lblOffset val="100"/>
        <c:noMultiLvlLbl val="0"/>
      </c:catAx>
      <c:valAx>
        <c:axId val="858923264"/>
        <c:scaling>
          <c:orientation val="minMax"/>
        </c:scaling>
        <c:delete val="1"/>
        <c:axPos val="t"/>
        <c:numFmt formatCode="0.0%" sourceLinked="1"/>
        <c:majorTickMark val="none"/>
        <c:minorTickMark val="none"/>
        <c:tickLblPos val="nextTo"/>
        <c:crossAx val="1088029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Menu Penetration Of Top Flavours</a:t>
            </a:r>
            <a:r>
              <a:rPr lang="en-US" sz="1600" baseline="0" dirty="0"/>
              <a:t> For Dishes Featuring Seafood On Restaurant Menus</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89689738149821"/>
          <c:y val="9.4581875748160807E-2"/>
          <c:w val="0.65869152593376401"/>
          <c:h val="0.90465073837396248"/>
        </c:manualLayout>
      </c:layout>
      <c:barChart>
        <c:barDir val="bar"/>
        <c:grouping val="clustered"/>
        <c:varyColors val="0"/>
        <c:ser>
          <c:idx val="1"/>
          <c:order val="0"/>
          <c:tx>
            <c:strRef>
              <c:f>Sheet1!$C$1</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Garlic</c:v>
                </c:pt>
                <c:pt idx="1">
                  <c:v>Tomatoes</c:v>
                </c:pt>
                <c:pt idx="2">
                  <c:v>Chili</c:v>
                </c:pt>
                <c:pt idx="3">
                  <c:v>Lemon</c:v>
                </c:pt>
                <c:pt idx="4">
                  <c:v>Onion</c:v>
                </c:pt>
                <c:pt idx="5">
                  <c:v>Pepper</c:v>
                </c:pt>
                <c:pt idx="6">
                  <c:v>"Spicy"</c:v>
                </c:pt>
                <c:pt idx="7">
                  <c:v>"Sweet"</c:v>
                </c:pt>
                <c:pt idx="8">
                  <c:v>Cucumber</c:v>
                </c:pt>
                <c:pt idx="9">
                  <c:v>Avocado</c:v>
                </c:pt>
                <c:pt idx="10">
                  <c:v>Ginger</c:v>
                </c:pt>
                <c:pt idx="11">
                  <c:v>Coriander</c:v>
                </c:pt>
                <c:pt idx="12">
                  <c:v>Salt</c:v>
                </c:pt>
                <c:pt idx="13">
                  <c:v>Curry</c:v>
                </c:pt>
              </c:strCache>
            </c:strRef>
          </c:cat>
          <c:val>
            <c:numRef>
              <c:f>Sheet1!$C$2:$C$15</c:f>
              <c:numCache>
                <c:formatCode>0.0%</c:formatCode>
                <c:ptCount val="14"/>
                <c:pt idx="0">
                  <c:v>9.8785872875210345E-2</c:v>
                </c:pt>
                <c:pt idx="1">
                  <c:v>9.4094923604599798E-2</c:v>
                </c:pt>
                <c:pt idx="2">
                  <c:v>9.9061811067599204E-2</c:v>
                </c:pt>
                <c:pt idx="3">
                  <c:v>8.9679912526378108E-2</c:v>
                </c:pt>
                <c:pt idx="4">
                  <c:v>7.0364239059158215E-2</c:v>
                </c:pt>
                <c:pt idx="5">
                  <c:v>5.3807947515826869E-2</c:v>
                </c:pt>
                <c:pt idx="6">
                  <c:v>4.5253863551772341E-2</c:v>
                </c:pt>
                <c:pt idx="7">
                  <c:v>4.5805739936550051E-2</c:v>
                </c:pt>
                <c:pt idx="8">
                  <c:v>4.3322296205050348E-2</c:v>
                </c:pt>
                <c:pt idx="9">
                  <c:v>3.5596026818162388E-2</c:v>
                </c:pt>
                <c:pt idx="10">
                  <c:v>3.2560706701884976E-2</c:v>
                </c:pt>
                <c:pt idx="11">
                  <c:v>3.0629139355162985E-2</c:v>
                </c:pt>
                <c:pt idx="12">
                  <c:v>2.9249448393218708E-2</c:v>
                </c:pt>
                <c:pt idx="13">
                  <c:v>2.6490066469330151E-2</c:v>
                </c:pt>
              </c:numCache>
            </c:numRef>
          </c:val>
          <c:extLst>
            <c:ext xmlns:c16="http://schemas.microsoft.com/office/drawing/2014/chart" uri="{C3380CC4-5D6E-409C-BE32-E72D297353CC}">
              <c16:uniqueId val="{00000001-213B-4C2C-8CD5-C63AB7B9E506}"/>
            </c:ext>
          </c:extLst>
        </c:ser>
        <c:ser>
          <c:idx val="0"/>
          <c:order val="1"/>
          <c:tx>
            <c:strRef>
              <c:f>Sheet1!$B$1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Garlic</c:v>
                </c:pt>
                <c:pt idx="1">
                  <c:v>Tomatoes</c:v>
                </c:pt>
                <c:pt idx="2">
                  <c:v>Chili</c:v>
                </c:pt>
                <c:pt idx="3">
                  <c:v>Lemon</c:v>
                </c:pt>
                <c:pt idx="4">
                  <c:v>Onion</c:v>
                </c:pt>
                <c:pt idx="5">
                  <c:v>Pepper</c:v>
                </c:pt>
                <c:pt idx="6">
                  <c:v>"Spicy"</c:v>
                </c:pt>
                <c:pt idx="7">
                  <c:v>"Sweet"</c:v>
                </c:pt>
                <c:pt idx="8">
                  <c:v>Cucumber</c:v>
                </c:pt>
                <c:pt idx="9">
                  <c:v>Avocado</c:v>
                </c:pt>
                <c:pt idx="10">
                  <c:v>Ginger</c:v>
                </c:pt>
                <c:pt idx="11">
                  <c:v>Coriander</c:v>
                </c:pt>
                <c:pt idx="12">
                  <c:v>Salt</c:v>
                </c:pt>
                <c:pt idx="13">
                  <c:v>Curry</c:v>
                </c:pt>
              </c:strCache>
            </c:strRef>
          </c:cat>
          <c:val>
            <c:numRef>
              <c:f>Sheet1!$B$2:$B$15</c:f>
              <c:numCache>
                <c:formatCode>0.0%</c:formatCode>
                <c:ptCount val="14"/>
                <c:pt idx="0">
                  <c:v>0.10687285223367697</c:v>
                </c:pt>
                <c:pt idx="1">
                  <c:v>0.10103092783505155</c:v>
                </c:pt>
                <c:pt idx="2">
                  <c:v>0.1</c:v>
                </c:pt>
                <c:pt idx="3">
                  <c:v>8.4536082474226809E-2</c:v>
                </c:pt>
                <c:pt idx="4">
                  <c:v>7.3195876288659797E-2</c:v>
                </c:pt>
                <c:pt idx="5">
                  <c:v>5.6701030927835051E-2</c:v>
                </c:pt>
                <c:pt idx="6">
                  <c:v>4.536082474226804E-2</c:v>
                </c:pt>
                <c:pt idx="7">
                  <c:v>4.536082474226804E-2</c:v>
                </c:pt>
                <c:pt idx="8">
                  <c:v>4.3298969072164947E-2</c:v>
                </c:pt>
                <c:pt idx="9">
                  <c:v>4.2611683848797252E-2</c:v>
                </c:pt>
                <c:pt idx="10">
                  <c:v>3.4020618556701028E-2</c:v>
                </c:pt>
                <c:pt idx="11">
                  <c:v>3.367697594501718E-2</c:v>
                </c:pt>
                <c:pt idx="12">
                  <c:v>3.127147766323024E-2</c:v>
                </c:pt>
                <c:pt idx="13">
                  <c:v>3.0240549828178694E-2</c:v>
                </c:pt>
              </c:numCache>
            </c:numRef>
          </c:val>
          <c:extLst>
            <c:ext xmlns:c16="http://schemas.microsoft.com/office/drawing/2014/chart" uri="{C3380CC4-5D6E-409C-BE32-E72D297353CC}">
              <c16:uniqueId val="{00000000-213B-4C2C-8CD5-C63AB7B9E506}"/>
            </c:ext>
          </c:extLst>
        </c:ser>
        <c:dLbls>
          <c:dLblPos val="outEnd"/>
          <c:showLegendKey val="0"/>
          <c:showVal val="1"/>
          <c:showCatName val="0"/>
          <c:showSerName val="0"/>
          <c:showPercent val="0"/>
          <c:showBubbleSize val="0"/>
        </c:dLbls>
        <c:gapWidth val="50"/>
        <c:axId val="1088029712"/>
        <c:axId val="858923264"/>
      </c:barChart>
      <c:catAx>
        <c:axId val="1088029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8923264"/>
        <c:crosses val="autoZero"/>
        <c:auto val="1"/>
        <c:lblAlgn val="ctr"/>
        <c:lblOffset val="100"/>
        <c:noMultiLvlLbl val="0"/>
      </c:catAx>
      <c:valAx>
        <c:axId val="858923264"/>
        <c:scaling>
          <c:orientation val="minMax"/>
        </c:scaling>
        <c:delete val="1"/>
        <c:axPos val="t"/>
        <c:numFmt formatCode="0.0%" sourceLinked="1"/>
        <c:majorTickMark val="none"/>
        <c:minorTickMark val="none"/>
        <c:tickLblPos val="nextTo"/>
        <c:crossAx val="1088029712"/>
        <c:crosses val="autoZero"/>
        <c:crossBetween val="between"/>
      </c:valAx>
      <c:spPr>
        <a:noFill/>
        <a:ln>
          <a:noFill/>
        </a:ln>
        <a:effectLst/>
      </c:spPr>
    </c:plotArea>
    <c:legend>
      <c:legendPos val="r"/>
      <c:layout>
        <c:manualLayout>
          <c:xMode val="edge"/>
          <c:yMode val="edge"/>
          <c:x val="0.50444931725306486"/>
          <c:y val="0.70992384521374619"/>
          <c:w val="5.949409045242357E-2"/>
          <c:h val="9.968821538219636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Fastest-Growing Seafood Flavours</a:t>
            </a:r>
            <a:r>
              <a:rPr lang="en-US" baseline="0" dirty="0"/>
              <a:t> On Restaurant Seafood Menus (‘18-’19)</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307436223895225"/>
          <c:y val="0.12599878775466147"/>
          <c:w val="0.54025576393739527"/>
          <c:h val="0.86553388020121846"/>
        </c:manualLayout>
      </c:layout>
      <c:barChart>
        <c:barDir val="bar"/>
        <c:grouping val="clustered"/>
        <c:varyColors val="0"/>
        <c:ser>
          <c:idx val="0"/>
          <c:order val="0"/>
          <c:tx>
            <c:strRef>
              <c:f>Sheet1!$B$1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Roasted Garlic</c:v>
                </c:pt>
                <c:pt idx="1">
                  <c:v>Cumin</c:v>
                </c:pt>
                <c:pt idx="2">
                  <c:v>Cajun</c:v>
                </c:pt>
                <c:pt idx="3">
                  <c:v>Orange</c:v>
                </c:pt>
                <c:pt idx="4">
                  <c:v>Teriyaki</c:v>
                </c:pt>
                <c:pt idx="5">
                  <c:v>Sesame Seed</c:v>
                </c:pt>
                <c:pt idx="6">
                  <c:v>Goat Cheese</c:v>
                </c:pt>
                <c:pt idx="7">
                  <c:v>Wasabi</c:v>
                </c:pt>
              </c:strCache>
            </c:strRef>
          </c:cat>
          <c:val>
            <c:numRef>
              <c:f>Sheet1!$B$2:$B$9</c:f>
              <c:numCache>
                <c:formatCode>0.0%</c:formatCode>
                <c:ptCount val="8"/>
                <c:pt idx="0">
                  <c:v>0.33333333333333331</c:v>
                </c:pt>
                <c:pt idx="1">
                  <c:v>0.2857142857142857</c:v>
                </c:pt>
                <c:pt idx="2">
                  <c:v>0.25</c:v>
                </c:pt>
                <c:pt idx="3">
                  <c:v>0.22580645161290322</c:v>
                </c:pt>
                <c:pt idx="4">
                  <c:v>0.19230769230769232</c:v>
                </c:pt>
                <c:pt idx="5">
                  <c:v>0.16666666666666666</c:v>
                </c:pt>
                <c:pt idx="6">
                  <c:v>0.16666666666666666</c:v>
                </c:pt>
                <c:pt idx="7">
                  <c:v>6.25E-2</c:v>
                </c:pt>
              </c:numCache>
            </c:numRef>
          </c:val>
          <c:extLst>
            <c:ext xmlns:c16="http://schemas.microsoft.com/office/drawing/2014/chart" uri="{C3380CC4-5D6E-409C-BE32-E72D297353CC}">
              <c16:uniqueId val="{00000000-213B-4C2C-8CD5-C63AB7B9E506}"/>
            </c:ext>
          </c:extLst>
        </c:ser>
        <c:dLbls>
          <c:dLblPos val="outEnd"/>
          <c:showLegendKey val="0"/>
          <c:showVal val="1"/>
          <c:showCatName val="0"/>
          <c:showSerName val="0"/>
          <c:showPercent val="0"/>
          <c:showBubbleSize val="0"/>
        </c:dLbls>
        <c:gapWidth val="150"/>
        <c:axId val="1088029712"/>
        <c:axId val="858923264"/>
      </c:barChart>
      <c:catAx>
        <c:axId val="1088029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8923264"/>
        <c:crosses val="autoZero"/>
        <c:auto val="1"/>
        <c:lblAlgn val="ctr"/>
        <c:lblOffset val="100"/>
        <c:noMultiLvlLbl val="0"/>
      </c:catAx>
      <c:valAx>
        <c:axId val="858923264"/>
        <c:scaling>
          <c:orientation val="minMax"/>
        </c:scaling>
        <c:delete val="1"/>
        <c:axPos val="t"/>
        <c:numFmt formatCode="0.0%" sourceLinked="1"/>
        <c:majorTickMark val="none"/>
        <c:minorTickMark val="none"/>
        <c:tickLblPos val="nextTo"/>
        <c:crossAx val="1088029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Incidence</a:t>
            </a:r>
            <a:r>
              <a:rPr lang="en-US" sz="1800" baseline="0" dirty="0"/>
              <a:t> of Top Descriptors For Seafood On Restaurant Menus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92280843250861"/>
          <c:y val="9.1497726633777685E-2"/>
          <c:w val="0.8007719156749139"/>
          <c:h val="0.89949864424194836"/>
        </c:manualLayout>
      </c:layout>
      <c:barChart>
        <c:barDir val="bar"/>
        <c:grouping val="clustered"/>
        <c:varyColors val="0"/>
        <c:ser>
          <c:idx val="1"/>
          <c:order val="0"/>
          <c:tx>
            <c:strRef>
              <c:f>Sheet1!$C$1</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Fresh/Freshly</c:v>
                </c:pt>
                <c:pt idx="1">
                  <c:v>Scottish</c:v>
                </c:pt>
                <c:pt idx="2">
                  <c:v>Cornish</c:v>
                </c:pt>
                <c:pt idx="3">
                  <c:v>Wild</c:v>
                </c:pt>
                <c:pt idx="4">
                  <c:v>Atlantic</c:v>
                </c:pt>
                <c:pt idx="5">
                  <c:v>Line-Caught</c:v>
                </c:pt>
                <c:pt idx="6">
                  <c:v>Local/Locally</c:v>
                </c:pt>
                <c:pt idx="7">
                  <c:v>Sustainable</c:v>
                </c:pt>
                <c:pt idx="8">
                  <c:v>Dorset</c:v>
                </c:pt>
                <c:pt idx="9">
                  <c:v>North Sea</c:v>
                </c:pt>
                <c:pt idx="10">
                  <c:v>Loch Fyne</c:v>
                </c:pt>
                <c:pt idx="11">
                  <c:v>Omega 3</c:v>
                </c:pt>
                <c:pt idx="12">
                  <c:v>Loch Duart</c:v>
                </c:pt>
                <c:pt idx="13">
                  <c:v>Brixham</c:v>
                </c:pt>
                <c:pt idx="14">
                  <c:v>Organic</c:v>
                </c:pt>
                <c:pt idx="15">
                  <c:v>Brill</c:v>
                </c:pt>
                <c:pt idx="16">
                  <c:v>Native</c:v>
                </c:pt>
              </c:strCache>
            </c:strRef>
          </c:cat>
          <c:val>
            <c:numRef>
              <c:f>Sheet1!$C$2:$C$18</c:f>
              <c:numCache>
                <c:formatCode>0</c:formatCode>
                <c:ptCount val="17"/>
                <c:pt idx="0">
                  <c:v>241</c:v>
                </c:pt>
                <c:pt idx="1">
                  <c:v>65</c:v>
                </c:pt>
                <c:pt idx="2">
                  <c:v>44</c:v>
                </c:pt>
                <c:pt idx="3">
                  <c:v>69</c:v>
                </c:pt>
                <c:pt idx="4">
                  <c:v>23</c:v>
                </c:pt>
                <c:pt idx="5">
                  <c:v>28</c:v>
                </c:pt>
                <c:pt idx="6">
                  <c:v>21</c:v>
                </c:pt>
                <c:pt idx="7">
                  <c:v>24</c:v>
                </c:pt>
                <c:pt idx="8">
                  <c:v>15</c:v>
                </c:pt>
                <c:pt idx="9">
                  <c:v>7</c:v>
                </c:pt>
                <c:pt idx="10">
                  <c:v>17</c:v>
                </c:pt>
                <c:pt idx="11">
                  <c:v>7</c:v>
                </c:pt>
                <c:pt idx="12">
                  <c:v>3</c:v>
                </c:pt>
                <c:pt idx="13">
                  <c:v>5</c:v>
                </c:pt>
                <c:pt idx="14">
                  <c:v>11</c:v>
                </c:pt>
                <c:pt idx="15">
                  <c:v>7</c:v>
                </c:pt>
                <c:pt idx="16">
                  <c:v>13</c:v>
                </c:pt>
              </c:numCache>
            </c:numRef>
          </c:val>
          <c:extLst>
            <c:ext xmlns:c16="http://schemas.microsoft.com/office/drawing/2014/chart" uri="{C3380CC4-5D6E-409C-BE32-E72D297353CC}">
              <c16:uniqueId val="{00000001-6227-4E39-AFBD-A0A2892826B0}"/>
            </c:ext>
          </c:extLst>
        </c:ser>
        <c:ser>
          <c:idx val="0"/>
          <c:order val="1"/>
          <c:tx>
            <c:strRef>
              <c:f>Sheet1!$B$1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Fresh/Freshly</c:v>
                </c:pt>
                <c:pt idx="1">
                  <c:v>Scottish</c:v>
                </c:pt>
                <c:pt idx="2">
                  <c:v>Cornish</c:v>
                </c:pt>
                <c:pt idx="3">
                  <c:v>Wild</c:v>
                </c:pt>
                <c:pt idx="4">
                  <c:v>Atlantic</c:v>
                </c:pt>
                <c:pt idx="5">
                  <c:v>Line-Caught</c:v>
                </c:pt>
                <c:pt idx="6">
                  <c:v>Local/Locally</c:v>
                </c:pt>
                <c:pt idx="7">
                  <c:v>Sustainable</c:v>
                </c:pt>
                <c:pt idx="8">
                  <c:v>Dorset</c:v>
                </c:pt>
                <c:pt idx="9">
                  <c:v>North Sea</c:v>
                </c:pt>
                <c:pt idx="10">
                  <c:v>Loch Fyne</c:v>
                </c:pt>
                <c:pt idx="11">
                  <c:v>Omega 3</c:v>
                </c:pt>
                <c:pt idx="12">
                  <c:v>Loch Duart</c:v>
                </c:pt>
                <c:pt idx="13">
                  <c:v>Brixham</c:v>
                </c:pt>
                <c:pt idx="14">
                  <c:v>Organic</c:v>
                </c:pt>
                <c:pt idx="15">
                  <c:v>Brill</c:v>
                </c:pt>
                <c:pt idx="16">
                  <c:v>Native</c:v>
                </c:pt>
              </c:strCache>
            </c:strRef>
          </c:cat>
          <c:val>
            <c:numRef>
              <c:f>Sheet1!$B$2:$B$18</c:f>
              <c:numCache>
                <c:formatCode>General</c:formatCode>
                <c:ptCount val="17"/>
                <c:pt idx="0">
                  <c:v>232</c:v>
                </c:pt>
                <c:pt idx="1">
                  <c:v>58</c:v>
                </c:pt>
                <c:pt idx="2">
                  <c:v>43</c:v>
                </c:pt>
                <c:pt idx="3">
                  <c:v>43</c:v>
                </c:pt>
                <c:pt idx="4">
                  <c:v>25</c:v>
                </c:pt>
                <c:pt idx="5">
                  <c:v>23</c:v>
                </c:pt>
                <c:pt idx="6">
                  <c:v>22</c:v>
                </c:pt>
                <c:pt idx="7">
                  <c:v>17</c:v>
                </c:pt>
                <c:pt idx="8">
                  <c:v>15</c:v>
                </c:pt>
                <c:pt idx="9">
                  <c:v>13</c:v>
                </c:pt>
                <c:pt idx="10">
                  <c:v>13</c:v>
                </c:pt>
                <c:pt idx="11">
                  <c:v>12</c:v>
                </c:pt>
                <c:pt idx="12">
                  <c:v>11</c:v>
                </c:pt>
                <c:pt idx="13">
                  <c:v>10</c:v>
                </c:pt>
                <c:pt idx="14">
                  <c:v>10</c:v>
                </c:pt>
                <c:pt idx="15">
                  <c:v>9</c:v>
                </c:pt>
                <c:pt idx="16">
                  <c:v>7</c:v>
                </c:pt>
              </c:numCache>
            </c:numRef>
          </c:val>
          <c:extLst>
            <c:ext xmlns:c16="http://schemas.microsoft.com/office/drawing/2014/chart" uri="{C3380CC4-5D6E-409C-BE32-E72D297353CC}">
              <c16:uniqueId val="{00000000-6227-4E39-AFBD-A0A2892826B0}"/>
            </c:ext>
          </c:extLst>
        </c:ser>
        <c:dLbls>
          <c:dLblPos val="outEnd"/>
          <c:showLegendKey val="0"/>
          <c:showVal val="1"/>
          <c:showCatName val="0"/>
          <c:showSerName val="0"/>
          <c:showPercent val="0"/>
          <c:showBubbleSize val="0"/>
        </c:dLbls>
        <c:gapWidth val="150"/>
        <c:axId val="1088251824"/>
        <c:axId val="724252208"/>
      </c:barChart>
      <c:catAx>
        <c:axId val="1088251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4252208"/>
        <c:crosses val="autoZero"/>
        <c:auto val="1"/>
        <c:lblAlgn val="ctr"/>
        <c:lblOffset val="100"/>
        <c:noMultiLvlLbl val="0"/>
      </c:catAx>
      <c:valAx>
        <c:axId val="724252208"/>
        <c:scaling>
          <c:orientation val="minMax"/>
        </c:scaling>
        <c:delete val="1"/>
        <c:axPos val="t"/>
        <c:numFmt formatCode="0" sourceLinked="1"/>
        <c:majorTickMark val="none"/>
        <c:minorTickMark val="none"/>
        <c:tickLblPos val="nextTo"/>
        <c:crossAx val="1088251824"/>
        <c:crosses val="autoZero"/>
        <c:crossBetween val="between"/>
      </c:valAx>
      <c:spPr>
        <a:noFill/>
        <a:ln>
          <a:noFill/>
        </a:ln>
        <a:effectLst/>
      </c:spPr>
    </c:plotArea>
    <c:legend>
      <c:legendPos val="r"/>
      <c:layout>
        <c:manualLayout>
          <c:xMode val="edge"/>
          <c:yMode val="edge"/>
          <c:x val="0.40802604688066435"/>
          <c:y val="0.7313188732509599"/>
          <c:w val="6.6621518810056568E-2"/>
          <c:h val="9.891038040232787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Fastest-Growing Seafood Descriptors</a:t>
            </a:r>
            <a:r>
              <a:rPr lang="en-US" baseline="0" dirty="0"/>
              <a:t> On Restaurant Menus (‘18-’19)</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307436223895225"/>
          <c:y val="0.11286059751371133"/>
          <c:w val="0.54025576393739527"/>
          <c:h val="0.88704655466985449"/>
        </c:manualLayout>
      </c:layout>
      <c:barChart>
        <c:barDir val="bar"/>
        <c:grouping val="clustered"/>
        <c:varyColors val="0"/>
        <c:ser>
          <c:idx val="0"/>
          <c:order val="0"/>
          <c:tx>
            <c:strRef>
              <c:f>Sheet1!$B$1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Loch Duart</c:v>
                </c:pt>
                <c:pt idx="1">
                  <c:v>Brixham</c:v>
                </c:pt>
                <c:pt idx="2">
                  <c:v>North Sea</c:v>
                </c:pt>
                <c:pt idx="3">
                  <c:v>Omega 3</c:v>
                </c:pt>
                <c:pt idx="4">
                  <c:v>Atlantic</c:v>
                </c:pt>
                <c:pt idx="5">
                  <c:v>Local/Locally</c:v>
                </c:pt>
              </c:strCache>
            </c:strRef>
          </c:cat>
          <c:val>
            <c:numRef>
              <c:f>Sheet1!$B$2:$B$7</c:f>
              <c:numCache>
                <c:formatCode>0.0%</c:formatCode>
                <c:ptCount val="6"/>
                <c:pt idx="0">
                  <c:v>2.6666666666666665</c:v>
                </c:pt>
                <c:pt idx="1">
                  <c:v>1</c:v>
                </c:pt>
                <c:pt idx="2">
                  <c:v>0.8571428571428571</c:v>
                </c:pt>
                <c:pt idx="3">
                  <c:v>0.7142857142857143</c:v>
                </c:pt>
                <c:pt idx="4">
                  <c:v>8.6956521739130432E-2</c:v>
                </c:pt>
                <c:pt idx="5">
                  <c:v>4.7619047619047616E-2</c:v>
                </c:pt>
              </c:numCache>
            </c:numRef>
          </c:val>
          <c:extLst>
            <c:ext xmlns:c16="http://schemas.microsoft.com/office/drawing/2014/chart" uri="{C3380CC4-5D6E-409C-BE32-E72D297353CC}">
              <c16:uniqueId val="{00000000-213B-4C2C-8CD5-C63AB7B9E506}"/>
            </c:ext>
          </c:extLst>
        </c:ser>
        <c:dLbls>
          <c:dLblPos val="outEnd"/>
          <c:showLegendKey val="0"/>
          <c:showVal val="1"/>
          <c:showCatName val="0"/>
          <c:showSerName val="0"/>
          <c:showPercent val="0"/>
          <c:showBubbleSize val="0"/>
        </c:dLbls>
        <c:gapWidth val="150"/>
        <c:axId val="1088029712"/>
        <c:axId val="858923264"/>
      </c:barChart>
      <c:catAx>
        <c:axId val="1088029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8923264"/>
        <c:crosses val="autoZero"/>
        <c:auto val="1"/>
        <c:lblAlgn val="ctr"/>
        <c:lblOffset val="100"/>
        <c:noMultiLvlLbl val="0"/>
      </c:catAx>
      <c:valAx>
        <c:axId val="858923264"/>
        <c:scaling>
          <c:orientation val="minMax"/>
        </c:scaling>
        <c:delete val="1"/>
        <c:axPos val="t"/>
        <c:numFmt formatCode="0.0%" sourceLinked="1"/>
        <c:majorTickMark val="none"/>
        <c:minorTickMark val="none"/>
        <c:tickLblPos val="nextTo"/>
        <c:crossAx val="1088029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dirty="0"/>
              <a:t>Top Seafood Menued On Small Plate Dishes</a:t>
            </a:r>
          </a:p>
          <a:p>
            <a:pPr>
              <a:defRPr sz="1600"/>
            </a:pPr>
            <a:r>
              <a:rPr lang="en-US" sz="1600" baseline="0" dirty="0"/>
              <a:t>(2019)</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0105758345701997"/>
          <c:y val="0.20623667956073374"/>
          <c:w val="0.53491836683353877"/>
          <c:h val="0.76418369139892728"/>
        </c:manualLayout>
      </c:layout>
      <c:barChart>
        <c:barDir val="bar"/>
        <c:grouping val="clustered"/>
        <c:varyColors val="0"/>
        <c:ser>
          <c:idx val="1"/>
          <c:order val="0"/>
          <c:tx>
            <c:strRef>
              <c:f>Sheet1!$C$1</c:f>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Prawn</c:v>
                </c:pt>
                <c:pt idx="1">
                  <c:v>Calamari</c:v>
                </c:pt>
                <c:pt idx="2">
                  <c:v>"Fish"</c:v>
                </c:pt>
                <c:pt idx="3">
                  <c:v>Squid</c:v>
                </c:pt>
                <c:pt idx="4">
                  <c:v>Salmon</c:v>
                </c:pt>
                <c:pt idx="5">
                  <c:v>Scallop</c:v>
                </c:pt>
                <c:pt idx="6">
                  <c:v>Smoked Salmon</c:v>
                </c:pt>
                <c:pt idx="7">
                  <c:v>Shrimp</c:v>
                </c:pt>
                <c:pt idx="8">
                  <c:v>Crab</c:v>
                </c:pt>
                <c:pt idx="9">
                  <c:v>Cod</c:v>
                </c:pt>
                <c:pt idx="10">
                  <c:v>Anchovy</c:v>
                </c:pt>
              </c:strCache>
            </c:strRef>
          </c:cat>
          <c:val>
            <c:numRef>
              <c:f>Sheet1!$C$2:$C$10</c:f>
              <c:numCache>
                <c:formatCode>General</c:formatCode>
                <c:ptCount val="9"/>
              </c:numCache>
            </c:numRef>
          </c:val>
          <c:extLst>
            <c:ext xmlns:c16="http://schemas.microsoft.com/office/drawing/2014/chart" uri="{C3380CC4-5D6E-409C-BE32-E72D297353CC}">
              <c16:uniqueId val="{00000000-07C4-4447-9CBB-C081A9E3D9B2}"/>
            </c:ext>
          </c:extLst>
        </c:ser>
        <c:ser>
          <c:idx val="0"/>
          <c:order val="1"/>
          <c:tx>
            <c:strRef>
              <c:f>Sheet1!$B$1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Prawn</c:v>
                </c:pt>
                <c:pt idx="1">
                  <c:v>Calamari</c:v>
                </c:pt>
                <c:pt idx="2">
                  <c:v>"Fish"</c:v>
                </c:pt>
                <c:pt idx="3">
                  <c:v>Squid</c:v>
                </c:pt>
                <c:pt idx="4">
                  <c:v>Salmon</c:v>
                </c:pt>
                <c:pt idx="5">
                  <c:v>Scallop</c:v>
                </c:pt>
                <c:pt idx="6">
                  <c:v>Smoked Salmon</c:v>
                </c:pt>
                <c:pt idx="7">
                  <c:v>Shrimp</c:v>
                </c:pt>
                <c:pt idx="8">
                  <c:v>Crab</c:v>
                </c:pt>
                <c:pt idx="9">
                  <c:v>Cod</c:v>
                </c:pt>
                <c:pt idx="10">
                  <c:v>Anchovy</c:v>
                </c:pt>
              </c:strCache>
            </c:strRef>
          </c:cat>
          <c:val>
            <c:numRef>
              <c:f>Sheet1!$B$2:$B$12</c:f>
              <c:numCache>
                <c:formatCode>General</c:formatCode>
                <c:ptCount val="11"/>
                <c:pt idx="0">
                  <c:v>41</c:v>
                </c:pt>
                <c:pt idx="1">
                  <c:v>18</c:v>
                </c:pt>
                <c:pt idx="2">
                  <c:v>18</c:v>
                </c:pt>
                <c:pt idx="3">
                  <c:v>18</c:v>
                </c:pt>
                <c:pt idx="4">
                  <c:v>13</c:v>
                </c:pt>
                <c:pt idx="5">
                  <c:v>12</c:v>
                </c:pt>
                <c:pt idx="6">
                  <c:v>10</c:v>
                </c:pt>
                <c:pt idx="7">
                  <c:v>8</c:v>
                </c:pt>
                <c:pt idx="8">
                  <c:v>8</c:v>
                </c:pt>
                <c:pt idx="9">
                  <c:v>5</c:v>
                </c:pt>
                <c:pt idx="10">
                  <c:v>5</c:v>
                </c:pt>
              </c:numCache>
            </c:numRef>
          </c:val>
          <c:extLst>
            <c:ext xmlns:c16="http://schemas.microsoft.com/office/drawing/2014/chart" uri="{C3380CC4-5D6E-409C-BE32-E72D297353CC}">
              <c16:uniqueId val="{00000001-07C4-4447-9CBB-C081A9E3D9B2}"/>
            </c:ext>
          </c:extLst>
        </c:ser>
        <c:dLbls>
          <c:dLblPos val="outEnd"/>
          <c:showLegendKey val="0"/>
          <c:showVal val="1"/>
          <c:showCatName val="0"/>
          <c:showSerName val="0"/>
          <c:showPercent val="0"/>
          <c:showBubbleSize val="0"/>
        </c:dLbls>
        <c:gapWidth val="150"/>
        <c:axId val="1088251824"/>
        <c:axId val="724252208"/>
      </c:barChart>
      <c:catAx>
        <c:axId val="1088251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4252208"/>
        <c:crosses val="autoZero"/>
        <c:auto val="1"/>
        <c:lblAlgn val="ctr"/>
        <c:lblOffset val="100"/>
        <c:noMultiLvlLbl val="0"/>
      </c:catAx>
      <c:valAx>
        <c:axId val="724252208"/>
        <c:scaling>
          <c:orientation val="minMax"/>
        </c:scaling>
        <c:delete val="1"/>
        <c:axPos val="t"/>
        <c:numFmt formatCode="General" sourceLinked="1"/>
        <c:majorTickMark val="out"/>
        <c:minorTickMark val="none"/>
        <c:tickLblPos val="nextTo"/>
        <c:crossAx val="1088251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Fastest-Growing Flavours for Breaded Seafood Starters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185605393575003"/>
          <c:y val="0.30612685560053982"/>
          <c:w val="0.57811199718246087"/>
          <c:h val="0.6344939271255061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Coriander</c:v>
                </c:pt>
                <c:pt idx="1">
                  <c:v>Lime</c:v>
                </c:pt>
                <c:pt idx="2">
                  <c:v>Chipotle</c:v>
                </c:pt>
                <c:pt idx="3">
                  <c:v>Spicy</c:v>
                </c:pt>
              </c:strCache>
            </c:strRef>
          </c:cat>
          <c:val>
            <c:numRef>
              <c:f>Sheet1!$B$2:$B$5</c:f>
              <c:numCache>
                <c:formatCode>0.0%</c:formatCode>
                <c:ptCount val="4"/>
                <c:pt idx="0">
                  <c:v>0.5</c:v>
                </c:pt>
                <c:pt idx="1">
                  <c:v>0.2857142857142857</c:v>
                </c:pt>
                <c:pt idx="2">
                  <c:v>0.2</c:v>
                </c:pt>
                <c:pt idx="3">
                  <c:v>0.1111111111111111</c:v>
                </c:pt>
              </c:numCache>
            </c:numRef>
          </c:val>
          <c:extLst>
            <c:ext xmlns:c16="http://schemas.microsoft.com/office/drawing/2014/chart" uri="{C3380CC4-5D6E-409C-BE32-E72D297353CC}">
              <c16:uniqueId val="{00000000-F409-416D-8DEE-B7D1285D4E29}"/>
            </c:ext>
          </c:extLst>
        </c:ser>
        <c:dLbls>
          <c:dLblPos val="outEnd"/>
          <c:showLegendKey val="0"/>
          <c:showVal val="1"/>
          <c:showCatName val="0"/>
          <c:showSerName val="0"/>
          <c:showPercent val="0"/>
          <c:showBubbleSize val="0"/>
        </c:dLbls>
        <c:gapWidth val="182"/>
        <c:axId val="996927216"/>
        <c:axId val="977496640"/>
      </c:barChart>
      <c:catAx>
        <c:axId val="9969272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7496640"/>
        <c:crosses val="autoZero"/>
        <c:auto val="1"/>
        <c:lblAlgn val="ctr"/>
        <c:lblOffset val="100"/>
        <c:noMultiLvlLbl val="0"/>
      </c:catAx>
      <c:valAx>
        <c:axId val="977496640"/>
        <c:scaling>
          <c:orientation val="minMax"/>
        </c:scaling>
        <c:delete val="1"/>
        <c:axPos val="t"/>
        <c:numFmt formatCode="0.0%" sourceLinked="1"/>
        <c:majorTickMark val="none"/>
        <c:minorTickMark val="none"/>
        <c:tickLblPos val="nextTo"/>
        <c:crossAx val="996927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Fastest-Growing Seafood for Breaded Protein Starters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185605393575003"/>
          <c:y val="0.30612685560053982"/>
          <c:w val="0.57811199718246087"/>
          <c:h val="0.6344939271255061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Soft Shell Crab</c:v>
                </c:pt>
              </c:strCache>
            </c:strRef>
          </c:cat>
          <c:val>
            <c:numRef>
              <c:f>Sheet1!$B$2</c:f>
              <c:numCache>
                <c:formatCode>0.0%</c:formatCode>
                <c:ptCount val="1"/>
                <c:pt idx="0">
                  <c:v>0.2</c:v>
                </c:pt>
              </c:numCache>
            </c:numRef>
          </c:val>
          <c:extLst>
            <c:ext xmlns:c16="http://schemas.microsoft.com/office/drawing/2014/chart" uri="{C3380CC4-5D6E-409C-BE32-E72D297353CC}">
              <c16:uniqueId val="{00000000-A343-411B-A8E6-8122CB041D3E}"/>
            </c:ext>
          </c:extLst>
        </c:ser>
        <c:dLbls>
          <c:dLblPos val="outEnd"/>
          <c:showLegendKey val="0"/>
          <c:showVal val="1"/>
          <c:showCatName val="0"/>
          <c:showSerName val="0"/>
          <c:showPercent val="0"/>
          <c:showBubbleSize val="0"/>
        </c:dLbls>
        <c:gapWidth val="182"/>
        <c:axId val="996927216"/>
        <c:axId val="977496640"/>
      </c:barChart>
      <c:catAx>
        <c:axId val="9969272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7496640"/>
        <c:crosses val="autoZero"/>
        <c:auto val="1"/>
        <c:lblAlgn val="ctr"/>
        <c:lblOffset val="100"/>
        <c:noMultiLvlLbl val="0"/>
      </c:catAx>
      <c:valAx>
        <c:axId val="977496640"/>
        <c:scaling>
          <c:orientation val="minMax"/>
        </c:scaling>
        <c:delete val="1"/>
        <c:axPos val="t"/>
        <c:numFmt formatCode="0.0%" sourceLinked="1"/>
        <c:majorTickMark val="none"/>
        <c:minorTickMark val="none"/>
        <c:tickLblPos val="nextTo"/>
        <c:crossAx val="996927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Seafood On The Menu</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5143769968051117E-2"/>
          <c:y val="0.11661185822940692"/>
          <c:w val="0.92971246006389774"/>
          <c:h val="0.74132111519130639"/>
        </c:manualLayout>
      </c:layout>
      <c:barChart>
        <c:barDir val="col"/>
        <c:grouping val="clustered"/>
        <c:varyColors val="0"/>
        <c:ser>
          <c:idx val="1"/>
          <c:order val="0"/>
          <c:tx>
            <c:strRef>
              <c:f>Sheet1!$C$1</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Menu Incidence</c:v>
                </c:pt>
                <c:pt idx="1">
                  <c:v>Operators Menuing</c:v>
                </c:pt>
              </c:strCache>
            </c:strRef>
          </c:cat>
          <c:val>
            <c:numRef>
              <c:f>Sheet1!$C$2:$C$3</c:f>
              <c:numCache>
                <c:formatCode>General</c:formatCode>
                <c:ptCount val="2"/>
                <c:pt idx="0" formatCode="_(* #,##0_);_(* \(#,##0\);_(* &quot;-&quot;??_);_(@_)">
                  <c:v>3623.9999665968198</c:v>
                </c:pt>
                <c:pt idx="1">
                  <c:v>253</c:v>
                </c:pt>
              </c:numCache>
            </c:numRef>
          </c:val>
          <c:extLst>
            <c:ext xmlns:c16="http://schemas.microsoft.com/office/drawing/2014/chart" uri="{C3380CC4-5D6E-409C-BE32-E72D297353CC}">
              <c16:uniqueId val="{00000001-26F1-46BC-B451-6C1222964DD3}"/>
            </c:ext>
          </c:extLst>
        </c:ser>
        <c:ser>
          <c:idx val="0"/>
          <c:order val="1"/>
          <c:tx>
            <c:strRef>
              <c:f>Sheet1!$B$1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Menu Incidence</c:v>
                </c:pt>
                <c:pt idx="1">
                  <c:v>Operators Menuing</c:v>
                </c:pt>
              </c:strCache>
            </c:strRef>
          </c:cat>
          <c:val>
            <c:numRef>
              <c:f>Sheet1!$B$2:$B$3</c:f>
              <c:numCache>
                <c:formatCode>General</c:formatCode>
                <c:ptCount val="2"/>
                <c:pt idx="0" formatCode="_(* #,##0_);_(* \(#,##0\);_(* &quot;-&quot;??_);_(@_)">
                  <c:v>2910</c:v>
                </c:pt>
                <c:pt idx="1">
                  <c:v>249</c:v>
                </c:pt>
              </c:numCache>
            </c:numRef>
          </c:val>
          <c:extLst>
            <c:ext xmlns:c16="http://schemas.microsoft.com/office/drawing/2014/chart" uri="{C3380CC4-5D6E-409C-BE32-E72D297353CC}">
              <c16:uniqueId val="{00000000-26F1-46BC-B451-6C1222964DD3}"/>
            </c:ext>
          </c:extLst>
        </c:ser>
        <c:dLbls>
          <c:dLblPos val="outEnd"/>
          <c:showLegendKey val="0"/>
          <c:showVal val="1"/>
          <c:showCatName val="0"/>
          <c:showSerName val="0"/>
          <c:showPercent val="0"/>
          <c:showBubbleSize val="0"/>
        </c:dLbls>
        <c:gapWidth val="219"/>
        <c:overlap val="-27"/>
        <c:axId val="960517664"/>
        <c:axId val="858935328"/>
      </c:barChart>
      <c:catAx>
        <c:axId val="96051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8935328"/>
        <c:crosses val="autoZero"/>
        <c:auto val="1"/>
        <c:lblAlgn val="ctr"/>
        <c:lblOffset val="100"/>
        <c:noMultiLvlLbl val="0"/>
      </c:catAx>
      <c:valAx>
        <c:axId val="858935328"/>
        <c:scaling>
          <c:orientation val="minMax"/>
        </c:scaling>
        <c:delete val="1"/>
        <c:axPos val="l"/>
        <c:numFmt formatCode="_(* #,##0_);_(* \(#,##0\);_(* &quot;-&quot;??_);_(@_)" sourceLinked="1"/>
        <c:majorTickMark val="none"/>
        <c:minorTickMark val="none"/>
        <c:tickLblPos val="nextTo"/>
        <c:crossAx val="96051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Seafood Item Incidence</a:t>
            </a:r>
            <a:r>
              <a:rPr lang="en-US" baseline="0" dirty="0"/>
              <a:t> Distribution, By Segment (2019)</a:t>
            </a:r>
            <a:endParaRPr lang="en-US" dirty="0"/>
          </a:p>
        </c:rich>
      </c:tx>
      <c:layout>
        <c:manualLayout>
          <c:xMode val="edge"/>
          <c:yMode val="edge"/>
          <c:x val="0.11203455818022748"/>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175524934383202"/>
          <c:y val="0.15885363235851177"/>
          <c:w val="0.79371194225721797"/>
          <c:h val="0.7683664375447429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7E1-4786-809D-CE38045DB93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2F55-434D-B6D6-98B825BA99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E1-4786-809D-CE38045DB93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2F55-434D-B6D6-98B825BA995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7E1-4786-809D-CE38045DB93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0-2F55-434D-B6D6-98B825BA995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7E1-4786-809D-CE38045DB93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7E1-4786-809D-CE38045DB934}"/>
              </c:ext>
            </c:extLst>
          </c:dPt>
          <c:dLbls>
            <c:dLbl>
              <c:idx val="1"/>
              <c:layout>
                <c:manualLayout>
                  <c:x val="0.14999999999999991"/>
                  <c:y val="-8.1250000000000058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55-434D-B6D6-98B825BA9956}"/>
                </c:ext>
              </c:extLst>
            </c:dLbl>
            <c:dLbl>
              <c:idx val="3"/>
              <c:layout>
                <c:manualLayout>
                  <c:x val="0.10277777777777777"/>
                  <c:y val="8.8009413034138562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55-434D-B6D6-98B825BA9956}"/>
                </c:ext>
              </c:extLst>
            </c:dLbl>
            <c:dLbl>
              <c:idx val="5"/>
              <c:layout>
                <c:manualLayout>
                  <c:x val="-0.13611111111111113"/>
                  <c:y val="8.1249999999999892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55-434D-B6D6-98B825BA995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Contemporary CDR</c:v>
                </c:pt>
                <c:pt idx="1">
                  <c:v>Fast Casual</c:v>
                </c:pt>
                <c:pt idx="2">
                  <c:v>Fine Dining</c:v>
                </c:pt>
                <c:pt idx="3">
                  <c:v>Midscale</c:v>
                </c:pt>
                <c:pt idx="4">
                  <c:v>Pub Groups</c:v>
                </c:pt>
                <c:pt idx="5">
                  <c:v>Quick Service</c:v>
                </c:pt>
                <c:pt idx="6">
                  <c:v>Traditional CDR</c:v>
                </c:pt>
                <c:pt idx="7">
                  <c:v>Upscale CDR</c:v>
                </c:pt>
              </c:strCache>
            </c:strRef>
          </c:cat>
          <c:val>
            <c:numRef>
              <c:f>Sheet1!$B$2:$B$9</c:f>
              <c:numCache>
                <c:formatCode>0%</c:formatCode>
                <c:ptCount val="8"/>
                <c:pt idx="0">
                  <c:v>0.15120274914089346</c:v>
                </c:pt>
                <c:pt idx="1">
                  <c:v>3.0240549828178694E-2</c:v>
                </c:pt>
                <c:pt idx="2">
                  <c:v>0.24020618556701032</c:v>
                </c:pt>
                <c:pt idx="3">
                  <c:v>5.2233676975945019E-2</c:v>
                </c:pt>
                <c:pt idx="4">
                  <c:v>0.17491408934707903</c:v>
                </c:pt>
                <c:pt idx="5">
                  <c:v>2.7147766323024056E-2</c:v>
                </c:pt>
                <c:pt idx="6">
                  <c:v>0.26597938144329897</c:v>
                </c:pt>
                <c:pt idx="7">
                  <c:v>5.8075601374570449E-2</c:v>
                </c:pt>
              </c:numCache>
            </c:numRef>
          </c:val>
          <c:extLst>
            <c:ext xmlns:c16="http://schemas.microsoft.com/office/drawing/2014/chart" uri="{C3380CC4-5D6E-409C-BE32-E72D297353CC}">
              <c16:uniqueId val="{00000000-02E4-45C5-A207-C963CF9E3CE3}"/>
            </c:ext>
          </c:extLst>
        </c:ser>
        <c:dLbls>
          <c:showLegendKey val="0"/>
          <c:showVal val="1"/>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Menu Distribution Of Seafood,</a:t>
            </a:r>
            <a:r>
              <a:rPr lang="en-US" sz="1800" baseline="0" dirty="0"/>
              <a:t> By Meal Part</a:t>
            </a:r>
            <a:endParaRPr lang="en-US" sz="1800" dirty="0"/>
          </a:p>
        </c:rich>
      </c:tx>
      <c:layout>
        <c:manualLayout>
          <c:xMode val="edge"/>
          <c:yMode val="edge"/>
          <c:x val="0.12843450479233226"/>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198384946290659"/>
          <c:y val="0.13910586762592547"/>
          <c:w val="0.73287238056904225"/>
          <c:h val="0.85976620289645167"/>
        </c:manualLayout>
      </c:layout>
      <c:barChart>
        <c:barDir val="bar"/>
        <c:grouping val="clustered"/>
        <c:varyColors val="0"/>
        <c:ser>
          <c:idx val="1"/>
          <c:order val="0"/>
          <c:tx>
            <c:strRef>
              <c:f>Sheet1!$C$1</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Entrée</c:v>
                </c:pt>
                <c:pt idx="1">
                  <c:v>Appetizer</c:v>
                </c:pt>
                <c:pt idx="2">
                  <c:v>Kids Menu</c:v>
                </c:pt>
                <c:pt idx="3">
                  <c:v>Add-on</c:v>
                </c:pt>
                <c:pt idx="4">
                  <c:v>Side</c:v>
                </c:pt>
                <c:pt idx="5">
                  <c:v>Dessert</c:v>
                </c:pt>
                <c:pt idx="6">
                  <c:v>Senior Menu</c:v>
                </c:pt>
              </c:strCache>
            </c:strRef>
          </c:cat>
          <c:val>
            <c:numRef>
              <c:f>Sheet1!$C$2:$C$8</c:f>
              <c:numCache>
                <c:formatCode>0.0%</c:formatCode>
                <c:ptCount val="7"/>
                <c:pt idx="0">
                  <c:v>0.57422737574581728</c:v>
                </c:pt>
                <c:pt idx="1">
                  <c:v>0.34105960885757364</c:v>
                </c:pt>
                <c:pt idx="2">
                  <c:v>4.994481307674193E-2</c:v>
                </c:pt>
                <c:pt idx="3">
                  <c:v>2.0695364388940055E-2</c:v>
                </c:pt>
                <c:pt idx="4">
                  <c:v>1.2141280511499186E-2</c:v>
                </c:pt>
                <c:pt idx="5">
                  <c:v>8.2781457099886794E-4</c:v>
                </c:pt>
                <c:pt idx="6">
                  <c:v>1.1037527695554228E-3</c:v>
                </c:pt>
              </c:numCache>
            </c:numRef>
          </c:val>
          <c:extLst>
            <c:ext xmlns:c16="http://schemas.microsoft.com/office/drawing/2014/chart" uri="{C3380CC4-5D6E-409C-BE32-E72D297353CC}">
              <c16:uniqueId val="{00000001-EDEE-4BC7-B52F-C5E3A3138DFB}"/>
            </c:ext>
          </c:extLst>
        </c:ser>
        <c:ser>
          <c:idx val="0"/>
          <c:order val="1"/>
          <c:tx>
            <c:strRef>
              <c:f>Sheet1!$B$1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Entrée</c:v>
                </c:pt>
                <c:pt idx="1">
                  <c:v>Appetizer</c:v>
                </c:pt>
                <c:pt idx="2">
                  <c:v>Kids Menu</c:v>
                </c:pt>
                <c:pt idx="3">
                  <c:v>Add-on</c:v>
                </c:pt>
                <c:pt idx="4">
                  <c:v>Side</c:v>
                </c:pt>
                <c:pt idx="5">
                  <c:v>Dessert</c:v>
                </c:pt>
                <c:pt idx="6">
                  <c:v>Senior Menu</c:v>
                </c:pt>
              </c:strCache>
            </c:strRef>
          </c:cat>
          <c:val>
            <c:numRef>
              <c:f>Sheet1!$B$2:$B$8</c:f>
              <c:numCache>
                <c:formatCode>0.0%</c:formatCode>
                <c:ptCount val="7"/>
                <c:pt idx="0">
                  <c:v>0.57113402061855667</c:v>
                </c:pt>
                <c:pt idx="1">
                  <c:v>0.33505154639175255</c:v>
                </c:pt>
                <c:pt idx="2">
                  <c:v>5.4295532646048111E-2</c:v>
                </c:pt>
                <c:pt idx="3">
                  <c:v>2.3711340206185566E-2</c:v>
                </c:pt>
                <c:pt idx="4">
                  <c:v>1.3402061855670102E-2</c:v>
                </c:pt>
                <c:pt idx="5">
                  <c:v>1.3745704467353953E-3</c:v>
                </c:pt>
                <c:pt idx="6">
                  <c:v>1.0309278350515464E-3</c:v>
                </c:pt>
              </c:numCache>
            </c:numRef>
          </c:val>
          <c:extLst>
            <c:ext xmlns:c16="http://schemas.microsoft.com/office/drawing/2014/chart" uri="{C3380CC4-5D6E-409C-BE32-E72D297353CC}">
              <c16:uniqueId val="{00000000-EDEE-4BC7-B52F-C5E3A3138DFB}"/>
            </c:ext>
          </c:extLst>
        </c:ser>
        <c:dLbls>
          <c:dLblPos val="outEnd"/>
          <c:showLegendKey val="0"/>
          <c:showVal val="1"/>
          <c:showCatName val="0"/>
          <c:showSerName val="0"/>
          <c:showPercent val="0"/>
          <c:showBubbleSize val="0"/>
        </c:dLbls>
        <c:gapWidth val="150"/>
        <c:axId val="723856848"/>
        <c:axId val="963387728"/>
      </c:barChart>
      <c:catAx>
        <c:axId val="723856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3387728"/>
        <c:crosses val="autoZero"/>
        <c:auto val="1"/>
        <c:lblAlgn val="ctr"/>
        <c:lblOffset val="100"/>
        <c:noMultiLvlLbl val="0"/>
      </c:catAx>
      <c:valAx>
        <c:axId val="963387728"/>
        <c:scaling>
          <c:orientation val="minMax"/>
        </c:scaling>
        <c:delete val="1"/>
        <c:axPos val="t"/>
        <c:numFmt formatCode="0.0%" sourceLinked="1"/>
        <c:majorTickMark val="none"/>
        <c:minorTickMark val="none"/>
        <c:tickLblPos val="nextTo"/>
        <c:crossAx val="723856848"/>
        <c:crosses val="autoZero"/>
        <c:crossBetween val="between"/>
      </c:valAx>
      <c:spPr>
        <a:noFill/>
        <a:ln>
          <a:noFill/>
        </a:ln>
        <a:effectLst/>
      </c:spPr>
    </c:plotArea>
    <c:legend>
      <c:legendPos val="r"/>
      <c:layout>
        <c:manualLayout>
          <c:xMode val="edge"/>
          <c:yMode val="edge"/>
          <c:x val="0.6356564614726673"/>
          <c:y val="0.738616582955963"/>
          <c:w val="0.12792181328771601"/>
          <c:h val="0.104440722086603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dirty="0"/>
              <a:t>Fastest-Growing Dishes Featuring Seafood (‘18-’19)</a:t>
            </a:r>
            <a:endParaRPr lang="en-US" sz="1600" dirty="0"/>
          </a:p>
        </c:rich>
      </c:tx>
      <c:layout>
        <c:manualLayout>
          <c:xMode val="edge"/>
          <c:yMode val="edge"/>
          <c:x val="0.1609158799140816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4353957490384127"/>
          <c:y val="0.13875417044884056"/>
          <c:w val="0.4924364264662856"/>
          <c:h val="0.85286184314305913"/>
        </c:manualLayout>
      </c:layout>
      <c:barChart>
        <c:barDir val="bar"/>
        <c:grouping val="clustered"/>
        <c:varyColors val="0"/>
        <c:ser>
          <c:idx val="0"/>
          <c:order val="1"/>
          <c:tx>
            <c:strRef>
              <c:f>Sheet1!$B$1</c:f>
              <c:strCache>
                <c:ptCount val="1"/>
                <c:pt idx="0">
                  <c:v>2019</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Sushi Appetizer</c:v>
                </c:pt>
                <c:pt idx="1">
                  <c:v>Specialty Breaded Shellfish</c:v>
                </c:pt>
                <c:pt idx="2">
                  <c:v>Seafood Stew</c:v>
                </c:pt>
                <c:pt idx="3">
                  <c:v>Specialty Salad</c:v>
                </c:pt>
                <c:pt idx="4">
                  <c:v>Fried Rice Entree</c:v>
                </c:pt>
                <c:pt idx="5">
                  <c:v>Seafood Pizza</c:v>
                </c:pt>
                <c:pt idx="6">
                  <c:v>Protein Specialty Roll*</c:v>
                </c:pt>
                <c:pt idx="7">
                  <c:v>Specialty Rice Dish</c:v>
                </c:pt>
                <c:pt idx="8">
                  <c:v>Lobster Appetizer</c:v>
                </c:pt>
              </c:strCache>
            </c:strRef>
          </c:cat>
          <c:val>
            <c:numRef>
              <c:f>Sheet1!$B$2:$B$10</c:f>
              <c:numCache>
                <c:formatCode>0.0%</c:formatCode>
                <c:ptCount val="9"/>
                <c:pt idx="0">
                  <c:v>1</c:v>
                </c:pt>
                <c:pt idx="1">
                  <c:v>0.46153850000000002</c:v>
                </c:pt>
                <c:pt idx="2">
                  <c:v>0.42857139999999999</c:v>
                </c:pt>
                <c:pt idx="3">
                  <c:v>0.4</c:v>
                </c:pt>
                <c:pt idx="4">
                  <c:v>0.3333333</c:v>
                </c:pt>
                <c:pt idx="5">
                  <c:v>0.17647060000000001</c:v>
                </c:pt>
                <c:pt idx="6">
                  <c:v>0.125</c:v>
                </c:pt>
                <c:pt idx="7">
                  <c:v>0.1111111</c:v>
                </c:pt>
                <c:pt idx="8">
                  <c:v>7.6923080000000005E-2</c:v>
                </c:pt>
              </c:numCache>
            </c:numRef>
          </c:val>
          <c:extLst>
            <c:ext xmlns:c16="http://schemas.microsoft.com/office/drawing/2014/chart" uri="{C3380CC4-5D6E-409C-BE32-E72D297353CC}">
              <c16:uniqueId val="{00000001-1884-4923-89F8-3DDD93E05968}"/>
            </c:ext>
          </c:extLst>
        </c:ser>
        <c:dLbls>
          <c:dLblPos val="outEnd"/>
          <c:showLegendKey val="0"/>
          <c:showVal val="1"/>
          <c:showCatName val="0"/>
          <c:showSerName val="0"/>
          <c:showPercent val="0"/>
          <c:showBubbleSize val="0"/>
        </c:dLbls>
        <c:gapWidth val="150"/>
        <c:axId val="1088251824"/>
        <c:axId val="724252208"/>
        <c:extLst>
          <c:ext xmlns:c15="http://schemas.microsoft.com/office/drawing/2012/chart" uri="{02D57815-91ED-43cb-92C2-25804820EDAC}">
            <c15:filteredBarSeries>
              <c15:ser>
                <c:idx val="1"/>
                <c:order val="0"/>
                <c:tx>
                  <c:strRef>
                    <c:extLst>
                      <c:ext uri="{02D57815-91ED-43cb-92C2-25804820EDAC}">
                        <c15:formulaRef>
                          <c15:sqref>Sheet1!$C$1</c15:sqref>
                        </c15:formulaRef>
                      </c:ext>
                    </c:extLst>
                    <c:strCache>
                      <c:ptCount val="1"/>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Sheet1!$A$2:$A$10</c15:sqref>
                        </c15:formulaRef>
                      </c:ext>
                    </c:extLst>
                    <c:strCache>
                      <c:ptCount val="9"/>
                      <c:pt idx="0">
                        <c:v>Sushi Appetizer</c:v>
                      </c:pt>
                      <c:pt idx="1">
                        <c:v>Specialty Breaded Shellfish</c:v>
                      </c:pt>
                      <c:pt idx="2">
                        <c:v>Seafood Stew</c:v>
                      </c:pt>
                      <c:pt idx="3">
                        <c:v>Specialty Salad</c:v>
                      </c:pt>
                      <c:pt idx="4">
                        <c:v>Fried Rice Entree</c:v>
                      </c:pt>
                      <c:pt idx="5">
                        <c:v>Seafood Pizza</c:v>
                      </c:pt>
                      <c:pt idx="6">
                        <c:v>Protein Specialty Roll*</c:v>
                      </c:pt>
                      <c:pt idx="7">
                        <c:v>Specialty Rice Dish</c:v>
                      </c:pt>
                      <c:pt idx="8">
                        <c:v>Lobster Appetizer</c:v>
                      </c:pt>
                    </c:strCache>
                  </c:strRef>
                </c:cat>
                <c:val>
                  <c:numRef>
                    <c:extLst>
                      <c:ext uri="{02D57815-91ED-43cb-92C2-25804820EDAC}">
                        <c15:formulaRef>
                          <c15:sqref>Sheet1!$C$2:$C$10</c15:sqref>
                        </c15:formulaRef>
                      </c:ext>
                    </c:extLst>
                    <c:numCache>
                      <c:formatCode>General</c:formatCode>
                      <c:ptCount val="9"/>
                    </c:numCache>
                  </c:numRef>
                </c:val>
                <c:extLst>
                  <c:ext xmlns:c16="http://schemas.microsoft.com/office/drawing/2014/chart" uri="{C3380CC4-5D6E-409C-BE32-E72D297353CC}">
                    <c16:uniqueId val="{00000000-1884-4923-89F8-3DDD93E05968}"/>
                  </c:ext>
                </c:extLst>
              </c15:ser>
            </c15:filteredBarSeries>
          </c:ext>
        </c:extLst>
      </c:barChart>
      <c:catAx>
        <c:axId val="1088251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4252208"/>
        <c:crosses val="autoZero"/>
        <c:auto val="1"/>
        <c:lblAlgn val="ctr"/>
        <c:lblOffset val="100"/>
        <c:noMultiLvlLbl val="0"/>
      </c:catAx>
      <c:valAx>
        <c:axId val="724252208"/>
        <c:scaling>
          <c:orientation val="minMax"/>
        </c:scaling>
        <c:delete val="1"/>
        <c:axPos val="t"/>
        <c:numFmt formatCode="0.0%" sourceLinked="1"/>
        <c:majorTickMark val="out"/>
        <c:minorTickMark val="none"/>
        <c:tickLblPos val="nextTo"/>
        <c:crossAx val="1088251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Seafood Protein Penetration Across Restaurant Seafood Menus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89689738149821"/>
          <c:y val="7.5785102825369849E-2"/>
          <c:w val="0.73595748316270593"/>
          <c:h val="0.91574756513051014"/>
        </c:manualLayout>
      </c:layout>
      <c:barChart>
        <c:barDir val="bar"/>
        <c:grouping val="clustered"/>
        <c:varyColors val="0"/>
        <c:ser>
          <c:idx val="1"/>
          <c:order val="0"/>
          <c:tx>
            <c:strRef>
              <c:f>Sheet1!$C$1</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Sheet1!$A$2:$A$17</c15:sqref>
                  </c15:fullRef>
                </c:ext>
              </c:extLst>
              <c:f>Sheet1!$A$2:$A$17</c:f>
              <c:strCache>
                <c:ptCount val="16"/>
                <c:pt idx="0">
                  <c:v>Prawn</c:v>
                </c:pt>
                <c:pt idx="1">
                  <c:v>Salmon</c:v>
                </c:pt>
                <c:pt idx="2">
                  <c:v>Fish</c:v>
                </c:pt>
                <c:pt idx="3">
                  <c:v>Cod</c:v>
                </c:pt>
                <c:pt idx="4">
                  <c:v>Smoked Salmon</c:v>
                </c:pt>
                <c:pt idx="5">
                  <c:v>Tuna</c:v>
                </c:pt>
                <c:pt idx="6">
                  <c:v>Crab</c:v>
                </c:pt>
                <c:pt idx="7">
                  <c:v>Scallop</c:v>
                </c:pt>
                <c:pt idx="8">
                  <c:v>Lobster</c:v>
                </c:pt>
                <c:pt idx="9">
                  <c:v>Squid</c:v>
                </c:pt>
                <c:pt idx="10">
                  <c:v>Oyster</c:v>
                </c:pt>
                <c:pt idx="11">
                  <c:v>Mussels</c:v>
                </c:pt>
                <c:pt idx="12">
                  <c:v>Haddock</c:v>
                </c:pt>
                <c:pt idx="13">
                  <c:v>Shrimp</c:v>
                </c:pt>
                <c:pt idx="14">
                  <c:v>Sea Bass</c:v>
                </c:pt>
                <c:pt idx="15">
                  <c:v>Anchovy</c:v>
                </c:pt>
              </c:strCache>
            </c:strRef>
          </c:cat>
          <c:val>
            <c:numRef>
              <c:extLst>
                <c:ext xmlns:c15="http://schemas.microsoft.com/office/drawing/2012/chart" uri="{02D57815-91ED-43cb-92C2-25804820EDAC}">
                  <c15:fullRef>
                    <c15:sqref>Sheet1!$C$2:$C$18</c15:sqref>
                  </c15:fullRef>
                </c:ext>
              </c:extLst>
              <c:f>Sheet1!$C$2:$C$17</c:f>
              <c:numCache>
                <c:formatCode>0.0%</c:formatCode>
                <c:ptCount val="16"/>
                <c:pt idx="0">
                  <c:v>0.19122516732547701</c:v>
                </c:pt>
                <c:pt idx="1">
                  <c:v>0.16445916266375801</c:v>
                </c:pt>
                <c:pt idx="2">
                  <c:v>0.13134657957709533</c:v>
                </c:pt>
                <c:pt idx="3">
                  <c:v>7.7262693868879601E-2</c:v>
                </c:pt>
                <c:pt idx="4">
                  <c:v>6.6777042558103086E-2</c:v>
                </c:pt>
                <c:pt idx="5">
                  <c:v>5.9326711363603984E-2</c:v>
                </c:pt>
                <c:pt idx="6">
                  <c:v>7.0088300866769357E-2</c:v>
                </c:pt>
                <c:pt idx="7">
                  <c:v>5.0496689207160599E-2</c:v>
                </c:pt>
                <c:pt idx="8">
                  <c:v>4.4701987166994625E-2</c:v>
                </c:pt>
                <c:pt idx="9">
                  <c:v>4.0838852473550645E-2</c:v>
                </c:pt>
                <c:pt idx="10">
                  <c:v>4.0286976088772936E-2</c:v>
                </c:pt>
                <c:pt idx="11">
                  <c:v>3.9459161511606368E-2</c:v>
                </c:pt>
                <c:pt idx="12">
                  <c:v>4.2218543435494929E-2</c:v>
                </c:pt>
                <c:pt idx="13">
                  <c:v>3.2008830317107266E-2</c:v>
                </c:pt>
                <c:pt idx="14">
                  <c:v>3.9459161511606361E-2</c:v>
                </c:pt>
                <c:pt idx="15">
                  <c:v>2.704194285410786E-2</c:v>
                </c:pt>
              </c:numCache>
            </c:numRef>
          </c:val>
          <c:extLst>
            <c:ext xmlns:c16="http://schemas.microsoft.com/office/drawing/2014/chart" uri="{C3380CC4-5D6E-409C-BE32-E72D297353CC}">
              <c16:uniqueId val="{00000001-213B-4C2C-8CD5-C63AB7B9E506}"/>
            </c:ext>
          </c:extLst>
        </c:ser>
        <c:ser>
          <c:idx val="0"/>
          <c:order val="1"/>
          <c:tx>
            <c:strRef>
              <c:f>Sheet1!$B$1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Sheet1!$A$2:$A$17</c15:sqref>
                  </c15:fullRef>
                </c:ext>
              </c:extLst>
              <c:f>Sheet1!$A$2:$A$17</c:f>
              <c:strCache>
                <c:ptCount val="16"/>
                <c:pt idx="0">
                  <c:v>Prawn</c:v>
                </c:pt>
                <c:pt idx="1">
                  <c:v>Salmon</c:v>
                </c:pt>
                <c:pt idx="2">
                  <c:v>Fish</c:v>
                </c:pt>
                <c:pt idx="3">
                  <c:v>Cod</c:v>
                </c:pt>
                <c:pt idx="4">
                  <c:v>Smoked Salmon</c:v>
                </c:pt>
                <c:pt idx="5">
                  <c:v>Tuna</c:v>
                </c:pt>
                <c:pt idx="6">
                  <c:v>Crab</c:v>
                </c:pt>
                <c:pt idx="7">
                  <c:v>Scallop</c:v>
                </c:pt>
                <c:pt idx="8">
                  <c:v>Lobster</c:v>
                </c:pt>
                <c:pt idx="9">
                  <c:v>Squid</c:v>
                </c:pt>
                <c:pt idx="10">
                  <c:v>Oyster</c:v>
                </c:pt>
                <c:pt idx="11">
                  <c:v>Mussels</c:v>
                </c:pt>
                <c:pt idx="12">
                  <c:v>Haddock</c:v>
                </c:pt>
                <c:pt idx="13">
                  <c:v>Shrimp</c:v>
                </c:pt>
                <c:pt idx="14">
                  <c:v>Sea Bass</c:v>
                </c:pt>
                <c:pt idx="15">
                  <c:v>Anchovy</c:v>
                </c:pt>
              </c:strCache>
            </c:strRef>
          </c:cat>
          <c:val>
            <c:numRef>
              <c:extLst>
                <c:ext xmlns:c15="http://schemas.microsoft.com/office/drawing/2012/chart" uri="{02D57815-91ED-43cb-92C2-25804820EDAC}">
                  <c15:fullRef>
                    <c15:sqref>Sheet1!$B$2:$B$18</c15:sqref>
                  </c15:fullRef>
                </c:ext>
              </c:extLst>
              <c:f>Sheet1!$B$2:$B$17</c:f>
              <c:numCache>
                <c:formatCode>0.0%</c:formatCode>
                <c:ptCount val="16"/>
                <c:pt idx="0">
                  <c:v>0.19690721649484536</c:v>
                </c:pt>
                <c:pt idx="1">
                  <c:v>0.17010309278350516</c:v>
                </c:pt>
                <c:pt idx="2">
                  <c:v>0.14398625429553263</c:v>
                </c:pt>
                <c:pt idx="3">
                  <c:v>8.2817869415807557E-2</c:v>
                </c:pt>
                <c:pt idx="4">
                  <c:v>6.6666666666666666E-2</c:v>
                </c:pt>
                <c:pt idx="5">
                  <c:v>6.6666666666666666E-2</c:v>
                </c:pt>
                <c:pt idx="6">
                  <c:v>6.6323024054982818E-2</c:v>
                </c:pt>
                <c:pt idx="7">
                  <c:v>4.7079037800687284E-2</c:v>
                </c:pt>
                <c:pt idx="8">
                  <c:v>4.5017182130584192E-2</c:v>
                </c:pt>
                <c:pt idx="9">
                  <c:v>4.4329896907216497E-2</c:v>
                </c:pt>
                <c:pt idx="10">
                  <c:v>4.1580756013745702E-2</c:v>
                </c:pt>
                <c:pt idx="11">
                  <c:v>4.054982817869416E-2</c:v>
                </c:pt>
                <c:pt idx="12">
                  <c:v>3.6769759450171823E-2</c:v>
                </c:pt>
                <c:pt idx="13">
                  <c:v>3.608247422680412E-2</c:v>
                </c:pt>
                <c:pt idx="14">
                  <c:v>3.1958762886597936E-2</c:v>
                </c:pt>
                <c:pt idx="15">
                  <c:v>2.6116838487972509E-2</c:v>
                </c:pt>
              </c:numCache>
            </c:numRef>
          </c:val>
          <c:extLst>
            <c:ext xmlns:c16="http://schemas.microsoft.com/office/drawing/2014/chart" uri="{C3380CC4-5D6E-409C-BE32-E72D297353CC}">
              <c16:uniqueId val="{00000000-213B-4C2C-8CD5-C63AB7B9E506}"/>
            </c:ext>
          </c:extLst>
        </c:ser>
        <c:dLbls>
          <c:dLblPos val="outEnd"/>
          <c:showLegendKey val="0"/>
          <c:showVal val="1"/>
          <c:showCatName val="0"/>
          <c:showSerName val="0"/>
          <c:showPercent val="0"/>
          <c:showBubbleSize val="0"/>
        </c:dLbls>
        <c:gapWidth val="50"/>
        <c:axId val="1088029712"/>
        <c:axId val="858923264"/>
      </c:barChart>
      <c:catAx>
        <c:axId val="1088029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8923264"/>
        <c:crosses val="autoZero"/>
        <c:auto val="1"/>
        <c:lblAlgn val="ctr"/>
        <c:lblOffset val="100"/>
        <c:noMultiLvlLbl val="0"/>
      </c:catAx>
      <c:valAx>
        <c:axId val="858923264"/>
        <c:scaling>
          <c:orientation val="minMax"/>
        </c:scaling>
        <c:delete val="1"/>
        <c:axPos val="t"/>
        <c:numFmt formatCode="0.0%" sourceLinked="1"/>
        <c:majorTickMark val="none"/>
        <c:minorTickMark val="none"/>
        <c:tickLblPos val="nextTo"/>
        <c:crossAx val="1088029712"/>
        <c:crosses val="autoZero"/>
        <c:crossBetween val="between"/>
      </c:valAx>
      <c:spPr>
        <a:noFill/>
        <a:ln>
          <a:noFill/>
        </a:ln>
        <a:effectLst/>
      </c:spPr>
    </c:plotArea>
    <c:legend>
      <c:legendPos val="r"/>
      <c:layout>
        <c:manualLayout>
          <c:xMode val="edge"/>
          <c:yMode val="edge"/>
          <c:x val="0.50444931725306486"/>
          <c:y val="0.70992384521374619"/>
          <c:w val="7.2404208967549941E-2"/>
          <c:h val="9.75122084492630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8561CA2-CA37-4D50-BC6B-6BEC6ED6455E}" type="datetimeFigureOut">
              <a:rPr lang="en-GB" smtClean="0"/>
              <a:t>31/07/2019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DDFD43A-34EA-427D-A237-097FC233A9F0}" type="slidenum">
              <a:rPr lang="en-GB" smtClean="0"/>
              <a:t>‹#›</a:t>
            </a:fld>
            <a:endParaRPr lang="en-GB" dirty="0"/>
          </a:p>
        </p:txBody>
      </p:sp>
    </p:spTree>
    <p:extLst>
      <p:ext uri="{BB962C8B-B14F-4D97-AF65-F5344CB8AC3E}">
        <p14:creationId xmlns:p14="http://schemas.microsoft.com/office/powerpoint/2010/main" val="183325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a:t>
            </a:r>
            <a:r>
              <a:rPr lang="en-US" baseline="0" dirty="0"/>
              <a:t> Menu Items Across 277 Restaurant Operators in the UK</a:t>
            </a:r>
          </a:p>
          <a:p>
            <a:r>
              <a:rPr lang="en-US" baseline="0" dirty="0"/>
              <a:t>Source: Technomic Ignite Menu Data</a:t>
            </a:r>
            <a:endParaRPr lang="en-US" dirty="0"/>
          </a:p>
        </p:txBody>
      </p:sp>
      <p:sp>
        <p:nvSpPr>
          <p:cNvPr id="4" name="Slide Number Placeholder 3"/>
          <p:cNvSpPr>
            <a:spLocks noGrp="1"/>
          </p:cNvSpPr>
          <p:nvPr>
            <p:ph type="sldNum" sz="quarter" idx="5"/>
          </p:nvPr>
        </p:nvSpPr>
        <p:spPr/>
        <p:txBody>
          <a:bodyPr/>
          <a:lstStyle/>
          <a:p>
            <a:fld id="{DDDFD43A-34EA-427D-A237-097FC233A9F0}" type="slidenum">
              <a:rPr lang="en-GB" smtClean="0"/>
              <a:t>3</a:t>
            </a:fld>
            <a:endParaRPr lang="en-GB" dirty="0"/>
          </a:p>
        </p:txBody>
      </p:sp>
    </p:spTree>
    <p:extLst>
      <p:ext uri="{BB962C8B-B14F-4D97-AF65-F5344CB8AC3E}">
        <p14:creationId xmlns:p14="http://schemas.microsoft.com/office/powerpoint/2010/main" val="1925228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2018 UK Fall Menu Innovations</a:t>
            </a:r>
          </a:p>
          <a:p>
            <a:endParaRPr lang="en-US" dirty="0"/>
          </a:p>
        </p:txBody>
      </p:sp>
      <p:sp>
        <p:nvSpPr>
          <p:cNvPr id="4" name="Slide Number Placeholder 3"/>
          <p:cNvSpPr>
            <a:spLocks noGrp="1"/>
          </p:cNvSpPr>
          <p:nvPr>
            <p:ph type="sldNum" sz="quarter" idx="5"/>
          </p:nvPr>
        </p:nvSpPr>
        <p:spPr/>
        <p:txBody>
          <a:bodyPr/>
          <a:lstStyle/>
          <a:p>
            <a:fld id="{DDDFD43A-34EA-427D-A237-097FC233A9F0}" type="slidenum">
              <a:rPr lang="en-GB" smtClean="0"/>
              <a:t>15</a:t>
            </a:fld>
            <a:endParaRPr lang="en-GB" dirty="0"/>
          </a:p>
        </p:txBody>
      </p:sp>
    </p:spTree>
    <p:extLst>
      <p:ext uri="{BB962C8B-B14F-4D97-AF65-F5344CB8AC3E}">
        <p14:creationId xmlns:p14="http://schemas.microsoft.com/office/powerpoint/2010/main" val="4259629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Technomic Global Menu Innovation (Q1 2019)</a:t>
            </a:r>
          </a:p>
        </p:txBody>
      </p:sp>
      <p:sp>
        <p:nvSpPr>
          <p:cNvPr id="4" name="Slide Number Placeholder 3"/>
          <p:cNvSpPr>
            <a:spLocks noGrp="1"/>
          </p:cNvSpPr>
          <p:nvPr>
            <p:ph type="sldNum" sz="quarter" idx="5"/>
          </p:nvPr>
        </p:nvSpPr>
        <p:spPr/>
        <p:txBody>
          <a:bodyPr/>
          <a:lstStyle/>
          <a:p>
            <a:fld id="{DDDFD43A-34EA-427D-A237-097FC233A9F0}" type="slidenum">
              <a:rPr lang="en-GB" smtClean="0"/>
              <a:t>16</a:t>
            </a:fld>
            <a:endParaRPr lang="en-GB" dirty="0"/>
          </a:p>
        </p:txBody>
      </p:sp>
    </p:spTree>
    <p:extLst>
      <p:ext uri="{BB962C8B-B14F-4D97-AF65-F5344CB8AC3E}">
        <p14:creationId xmlns:p14="http://schemas.microsoft.com/office/powerpoint/2010/main" val="3093487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dirty="0"/>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a:t>
            </a:r>
            <a:r>
              <a:rPr lang="en-US" baseline="0" dirty="0"/>
              <a:t> Menu Items Across 277 Restaurant Operators in the UK</a:t>
            </a:r>
          </a:p>
          <a:p>
            <a:r>
              <a:rPr lang="en-US" baseline="0" dirty="0"/>
              <a:t>Source: Technomic Ignite Menu Data</a:t>
            </a:r>
            <a:endParaRPr lang="en-US" dirty="0"/>
          </a:p>
        </p:txBody>
      </p:sp>
      <p:sp>
        <p:nvSpPr>
          <p:cNvPr id="4" name="Slide Number Placeholder 3"/>
          <p:cNvSpPr>
            <a:spLocks noGrp="1"/>
          </p:cNvSpPr>
          <p:nvPr>
            <p:ph type="sldNum" sz="quarter" idx="5"/>
          </p:nvPr>
        </p:nvSpPr>
        <p:spPr/>
        <p:txBody>
          <a:bodyPr/>
          <a:lstStyle/>
          <a:p>
            <a:fld id="{DDDFD43A-34EA-427D-A237-097FC233A9F0}" type="slidenum">
              <a:rPr lang="en-GB" smtClean="0"/>
              <a:t>19</a:t>
            </a:fld>
            <a:endParaRPr lang="en-GB" dirty="0"/>
          </a:p>
        </p:txBody>
      </p:sp>
    </p:spTree>
    <p:extLst>
      <p:ext uri="{BB962C8B-B14F-4D97-AF65-F5344CB8AC3E}">
        <p14:creationId xmlns:p14="http://schemas.microsoft.com/office/powerpoint/2010/main" val="2960203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a:t>
            </a:r>
            <a:r>
              <a:rPr lang="en-US" baseline="0" dirty="0"/>
              <a:t> Menu Items Across 277 Restaurant Operators in the UK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Menu incidence for fastest-growing is at least 9 menu items</a:t>
            </a:r>
          </a:p>
          <a:p>
            <a:r>
              <a:rPr lang="en-US" baseline="0" dirty="0"/>
              <a:t>Source: Technomic Ignite Menu Data</a:t>
            </a:r>
            <a:endParaRPr lang="en-US" dirty="0"/>
          </a:p>
          <a:p>
            <a:endParaRPr lang="en-US" dirty="0"/>
          </a:p>
        </p:txBody>
      </p:sp>
      <p:sp>
        <p:nvSpPr>
          <p:cNvPr id="4" name="Slide Number Placeholder 3"/>
          <p:cNvSpPr>
            <a:spLocks noGrp="1"/>
          </p:cNvSpPr>
          <p:nvPr>
            <p:ph type="sldNum" sz="quarter" idx="5"/>
          </p:nvPr>
        </p:nvSpPr>
        <p:spPr/>
        <p:txBody>
          <a:bodyPr/>
          <a:lstStyle/>
          <a:p>
            <a:fld id="{DDDFD43A-34EA-427D-A237-097FC233A9F0}" type="slidenum">
              <a:rPr lang="en-GB" smtClean="0"/>
              <a:t>20</a:t>
            </a:fld>
            <a:endParaRPr lang="en-GB" dirty="0"/>
          </a:p>
        </p:txBody>
      </p:sp>
    </p:spTree>
    <p:extLst>
      <p:ext uri="{BB962C8B-B14F-4D97-AF65-F5344CB8AC3E}">
        <p14:creationId xmlns:p14="http://schemas.microsoft.com/office/powerpoint/2010/main" val="59252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a:t>
            </a:r>
            <a:r>
              <a:rPr lang="en-US" baseline="0" dirty="0"/>
              <a:t> Menu Items Across 277 Restaurant Operators in the UK</a:t>
            </a:r>
          </a:p>
          <a:p>
            <a:r>
              <a:rPr lang="en-US" baseline="0" dirty="0"/>
              <a:t>Menu incidence for fastest-growing is at least 9 (flavours) and 6 (seafood types) menu items</a:t>
            </a:r>
          </a:p>
          <a:p>
            <a:r>
              <a:rPr lang="en-US" baseline="0" dirty="0"/>
              <a:t>Source: Technomic Ignite Menu Data</a:t>
            </a:r>
            <a:endParaRPr lang="en-US" dirty="0"/>
          </a:p>
          <a:p>
            <a:endParaRPr lang="en-US" dirty="0"/>
          </a:p>
        </p:txBody>
      </p:sp>
      <p:sp>
        <p:nvSpPr>
          <p:cNvPr id="4" name="Slide Number Placeholder 3"/>
          <p:cNvSpPr>
            <a:spLocks noGrp="1"/>
          </p:cNvSpPr>
          <p:nvPr>
            <p:ph type="sldNum" sz="quarter" idx="5"/>
          </p:nvPr>
        </p:nvSpPr>
        <p:spPr/>
        <p:txBody>
          <a:bodyPr/>
          <a:lstStyle/>
          <a:p>
            <a:fld id="{DDDFD43A-34EA-427D-A237-097FC233A9F0}" type="slidenum">
              <a:rPr lang="en-GB" smtClean="0"/>
              <a:t>4</a:t>
            </a:fld>
            <a:endParaRPr lang="en-GB" dirty="0"/>
          </a:p>
        </p:txBody>
      </p:sp>
    </p:spTree>
    <p:extLst>
      <p:ext uri="{BB962C8B-B14F-4D97-AF65-F5344CB8AC3E}">
        <p14:creationId xmlns:p14="http://schemas.microsoft.com/office/powerpoint/2010/main" val="234337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a:t>
            </a:r>
            <a:r>
              <a:rPr lang="en-US" baseline="0" dirty="0"/>
              <a:t> Menu Items Across 277 Restaurant Operators in the UK</a:t>
            </a:r>
          </a:p>
          <a:p>
            <a:r>
              <a:rPr lang="en-US" baseline="0" dirty="0"/>
              <a:t>Source: Technomic Ignite Menu Data</a:t>
            </a:r>
            <a:endParaRPr lang="en-US" dirty="0"/>
          </a:p>
          <a:p>
            <a:endParaRPr lang="en-US" dirty="0"/>
          </a:p>
        </p:txBody>
      </p:sp>
      <p:sp>
        <p:nvSpPr>
          <p:cNvPr id="4" name="Slide Number Placeholder 3"/>
          <p:cNvSpPr>
            <a:spLocks noGrp="1"/>
          </p:cNvSpPr>
          <p:nvPr>
            <p:ph type="sldNum" sz="quarter" idx="5"/>
          </p:nvPr>
        </p:nvSpPr>
        <p:spPr/>
        <p:txBody>
          <a:bodyPr/>
          <a:lstStyle/>
          <a:p>
            <a:fld id="{DDDFD43A-34EA-427D-A237-097FC233A9F0}" type="slidenum">
              <a:rPr lang="en-GB" smtClean="0"/>
              <a:t>6</a:t>
            </a:fld>
            <a:endParaRPr lang="en-GB" dirty="0"/>
          </a:p>
        </p:txBody>
      </p:sp>
    </p:spTree>
    <p:extLst>
      <p:ext uri="{BB962C8B-B14F-4D97-AF65-F5344CB8AC3E}">
        <p14:creationId xmlns:p14="http://schemas.microsoft.com/office/powerpoint/2010/main" val="2731489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*Protein Specialty Roll category refers sushi rolls formats</a:t>
            </a:r>
          </a:p>
          <a:p>
            <a:r>
              <a:rPr lang="en-US" dirty="0"/>
              <a:t>Base:</a:t>
            </a:r>
            <a:r>
              <a:rPr lang="en-US" baseline="0" dirty="0"/>
              <a:t> Menu Items Across 277 Restaurant Operators in the UK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Menu incidence for fastest-growing is at least 9 menu items</a:t>
            </a:r>
          </a:p>
          <a:p>
            <a:r>
              <a:rPr lang="en-US" baseline="0" dirty="0"/>
              <a:t>Source: Technomic Ignite Menu Data</a:t>
            </a:r>
            <a:endParaRPr lang="en-US" dirty="0"/>
          </a:p>
          <a:p>
            <a:endParaRPr lang="en-US" dirty="0"/>
          </a:p>
        </p:txBody>
      </p:sp>
      <p:sp>
        <p:nvSpPr>
          <p:cNvPr id="4" name="Slide Number Placeholder 3"/>
          <p:cNvSpPr>
            <a:spLocks noGrp="1"/>
          </p:cNvSpPr>
          <p:nvPr>
            <p:ph type="sldNum" sz="quarter" idx="5"/>
          </p:nvPr>
        </p:nvSpPr>
        <p:spPr/>
        <p:txBody>
          <a:bodyPr/>
          <a:lstStyle/>
          <a:p>
            <a:fld id="{DDDFD43A-34EA-427D-A237-097FC233A9F0}" type="slidenum">
              <a:rPr lang="en-GB" smtClean="0"/>
              <a:t>7</a:t>
            </a:fld>
            <a:endParaRPr lang="en-GB" dirty="0"/>
          </a:p>
        </p:txBody>
      </p:sp>
    </p:spTree>
    <p:extLst>
      <p:ext uri="{BB962C8B-B14F-4D97-AF65-F5344CB8AC3E}">
        <p14:creationId xmlns:p14="http://schemas.microsoft.com/office/powerpoint/2010/main" val="87481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a:t>
            </a:r>
            <a:r>
              <a:rPr lang="en-US" baseline="0" dirty="0"/>
              <a:t> Menu Items Across 277 Restaurant Operators in the UK</a:t>
            </a:r>
          </a:p>
          <a:p>
            <a:r>
              <a:rPr lang="en-US" baseline="0" dirty="0"/>
              <a:t>Source: Technomic Ignite Menu Data</a:t>
            </a:r>
            <a:endParaRPr lang="en-US" dirty="0"/>
          </a:p>
          <a:p>
            <a:endParaRPr lang="en-US" dirty="0"/>
          </a:p>
        </p:txBody>
      </p:sp>
      <p:sp>
        <p:nvSpPr>
          <p:cNvPr id="4" name="Slide Number Placeholder 3"/>
          <p:cNvSpPr>
            <a:spLocks noGrp="1"/>
          </p:cNvSpPr>
          <p:nvPr>
            <p:ph type="sldNum" sz="quarter" idx="5"/>
          </p:nvPr>
        </p:nvSpPr>
        <p:spPr/>
        <p:txBody>
          <a:bodyPr/>
          <a:lstStyle/>
          <a:p>
            <a:fld id="{DDDFD43A-34EA-427D-A237-097FC233A9F0}" type="slidenum">
              <a:rPr lang="en-GB" smtClean="0"/>
              <a:t>8</a:t>
            </a:fld>
            <a:endParaRPr lang="en-GB" dirty="0"/>
          </a:p>
        </p:txBody>
      </p:sp>
    </p:spTree>
    <p:extLst>
      <p:ext uri="{BB962C8B-B14F-4D97-AF65-F5344CB8AC3E}">
        <p14:creationId xmlns:p14="http://schemas.microsoft.com/office/powerpoint/2010/main" val="4226136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a:t>
            </a:r>
            <a:r>
              <a:rPr lang="en-US" baseline="0" dirty="0"/>
              <a:t> Menu Items Across 277 Restaurant Operators in the UK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Menu incidence for fastest-growing is at least 9 menu items</a:t>
            </a:r>
          </a:p>
          <a:p>
            <a:r>
              <a:rPr lang="en-US" baseline="0" dirty="0"/>
              <a:t>Source: Technomic Ignite Menu Data</a:t>
            </a:r>
            <a:endParaRPr lang="en-US" dirty="0"/>
          </a:p>
          <a:p>
            <a:endParaRPr lang="en-US" dirty="0"/>
          </a:p>
        </p:txBody>
      </p:sp>
      <p:sp>
        <p:nvSpPr>
          <p:cNvPr id="4" name="Slide Number Placeholder 3"/>
          <p:cNvSpPr>
            <a:spLocks noGrp="1"/>
          </p:cNvSpPr>
          <p:nvPr>
            <p:ph type="sldNum" sz="quarter" idx="5"/>
          </p:nvPr>
        </p:nvSpPr>
        <p:spPr/>
        <p:txBody>
          <a:bodyPr/>
          <a:lstStyle/>
          <a:p>
            <a:fld id="{DDDFD43A-34EA-427D-A237-097FC233A9F0}" type="slidenum">
              <a:rPr lang="en-GB" smtClean="0"/>
              <a:t>9</a:t>
            </a:fld>
            <a:endParaRPr lang="en-GB" dirty="0"/>
          </a:p>
        </p:txBody>
      </p:sp>
    </p:spTree>
    <p:extLst>
      <p:ext uri="{BB962C8B-B14F-4D97-AF65-F5344CB8AC3E}">
        <p14:creationId xmlns:p14="http://schemas.microsoft.com/office/powerpoint/2010/main" val="3500943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a:t>
            </a:r>
            <a:r>
              <a:rPr lang="en-US" baseline="0" dirty="0"/>
              <a:t> Menu Items Across 277 Restaurant Operators in the UK</a:t>
            </a:r>
          </a:p>
          <a:p>
            <a:r>
              <a:rPr lang="en-US" baseline="0" dirty="0"/>
              <a:t>Source: Technomic Ignite Menu Data</a:t>
            </a:r>
            <a:endParaRPr lang="en-US" dirty="0"/>
          </a:p>
          <a:p>
            <a:endParaRPr lang="en-US" dirty="0"/>
          </a:p>
        </p:txBody>
      </p:sp>
      <p:sp>
        <p:nvSpPr>
          <p:cNvPr id="4" name="Slide Number Placeholder 3"/>
          <p:cNvSpPr>
            <a:spLocks noGrp="1"/>
          </p:cNvSpPr>
          <p:nvPr>
            <p:ph type="sldNum" sz="quarter" idx="5"/>
          </p:nvPr>
        </p:nvSpPr>
        <p:spPr/>
        <p:txBody>
          <a:bodyPr/>
          <a:lstStyle/>
          <a:p>
            <a:fld id="{DDDFD43A-34EA-427D-A237-097FC233A9F0}" type="slidenum">
              <a:rPr lang="en-GB" smtClean="0"/>
              <a:t>10</a:t>
            </a:fld>
            <a:endParaRPr lang="en-GB" dirty="0"/>
          </a:p>
        </p:txBody>
      </p:sp>
    </p:spTree>
    <p:extLst>
      <p:ext uri="{BB962C8B-B14F-4D97-AF65-F5344CB8AC3E}">
        <p14:creationId xmlns:p14="http://schemas.microsoft.com/office/powerpoint/2010/main" val="749772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a:t>
            </a:r>
            <a:r>
              <a:rPr lang="en-US" baseline="0" dirty="0"/>
              <a:t> Menu Items Across 277 Restaurant Operators in the UK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Menu incidence for fastest-growing is at least 8 menu items</a:t>
            </a:r>
          </a:p>
          <a:p>
            <a:r>
              <a:rPr lang="en-US" baseline="0" dirty="0"/>
              <a:t>Source: Technomic Ignite Menu Data</a:t>
            </a:r>
            <a:endParaRPr lang="en-US" dirty="0"/>
          </a:p>
          <a:p>
            <a:endParaRPr lang="en-US" dirty="0"/>
          </a:p>
        </p:txBody>
      </p:sp>
      <p:sp>
        <p:nvSpPr>
          <p:cNvPr id="4" name="Slide Number Placeholder 3"/>
          <p:cNvSpPr>
            <a:spLocks noGrp="1"/>
          </p:cNvSpPr>
          <p:nvPr>
            <p:ph type="sldNum" sz="quarter" idx="5"/>
          </p:nvPr>
        </p:nvSpPr>
        <p:spPr/>
        <p:txBody>
          <a:bodyPr/>
          <a:lstStyle/>
          <a:p>
            <a:fld id="{DDDFD43A-34EA-427D-A237-097FC233A9F0}" type="slidenum">
              <a:rPr lang="en-GB" smtClean="0"/>
              <a:t>11</a:t>
            </a:fld>
            <a:endParaRPr lang="en-GB" dirty="0"/>
          </a:p>
        </p:txBody>
      </p:sp>
    </p:spTree>
    <p:extLst>
      <p:ext uri="{BB962C8B-B14F-4D97-AF65-F5344CB8AC3E}">
        <p14:creationId xmlns:p14="http://schemas.microsoft.com/office/powerpoint/2010/main" val="2420656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2019 UK Spring Menu Innovations</a:t>
            </a:r>
          </a:p>
          <a:p>
            <a:endParaRPr lang="en-US" dirty="0"/>
          </a:p>
        </p:txBody>
      </p:sp>
      <p:sp>
        <p:nvSpPr>
          <p:cNvPr id="4" name="Slide Number Placeholder 3"/>
          <p:cNvSpPr>
            <a:spLocks noGrp="1"/>
          </p:cNvSpPr>
          <p:nvPr>
            <p:ph type="sldNum" sz="quarter" idx="5"/>
          </p:nvPr>
        </p:nvSpPr>
        <p:spPr/>
        <p:txBody>
          <a:bodyPr/>
          <a:lstStyle/>
          <a:p>
            <a:fld id="{DDDFD43A-34EA-427D-A237-097FC233A9F0}" type="slidenum">
              <a:rPr lang="en-GB" smtClean="0"/>
              <a:t>14</a:t>
            </a:fld>
            <a:endParaRPr lang="en-GB" dirty="0"/>
          </a:p>
        </p:txBody>
      </p:sp>
    </p:spTree>
    <p:extLst>
      <p:ext uri="{BB962C8B-B14F-4D97-AF65-F5344CB8AC3E}">
        <p14:creationId xmlns:p14="http://schemas.microsoft.com/office/powerpoint/2010/main" val="86805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8000" y="2905200"/>
            <a:ext cx="4996800" cy="363600"/>
          </a:xfrm>
        </p:spPr>
        <p:txBody>
          <a:bodyPr anchor="t"/>
          <a:lstStyle>
            <a:lvl1pPr algn="r">
              <a:defRPr sz="2700"/>
            </a:lvl1pPr>
          </a:lstStyle>
          <a:p>
            <a:r>
              <a:rPr lang="en-US"/>
              <a:t>Click to edit Master title style</a:t>
            </a:r>
            <a:endParaRPr lang="en-US" dirty="0"/>
          </a:p>
        </p:txBody>
      </p:sp>
      <p:sp>
        <p:nvSpPr>
          <p:cNvPr id="4" name="Date Placeholder 3"/>
          <p:cNvSpPr>
            <a:spLocks noGrp="1"/>
          </p:cNvSpPr>
          <p:nvPr>
            <p:ph type="dt" sz="half" idx="10"/>
          </p:nvPr>
        </p:nvSpPr>
        <p:spPr>
          <a:xfrm>
            <a:off x="4572001" y="3247200"/>
            <a:ext cx="1522799" cy="145800"/>
          </a:xfrm>
        </p:spPr>
        <p:txBody>
          <a:bodyPr anchor="t"/>
          <a:lstStyle>
            <a:lvl1pPr algn="r">
              <a:defRPr b="1" cap="all" baseline="0"/>
            </a:lvl1pPr>
          </a:lstStyle>
          <a:p>
            <a:fld id="{ADDB6B5F-43D6-41FE-AC16-7E33290B0982}" type="datetime3">
              <a:rPr lang="en-US" smtClean="0"/>
              <a:pPr/>
              <a:t>31 July 2019</a:t>
            </a:fld>
            <a:endParaRPr lang="en-GB" dirty="0"/>
          </a:p>
        </p:txBody>
      </p:sp>
      <p:grpSp>
        <p:nvGrpSpPr>
          <p:cNvPr id="7" name="Group 4">
            <a:extLst>
              <a:ext uri="{FF2B5EF4-FFF2-40B4-BE49-F238E27FC236}">
                <a16:creationId xmlns:a16="http://schemas.microsoft.com/office/drawing/2014/main" id="{256774C6-BF72-4D8A-AD80-5F476EE27ACF}"/>
              </a:ext>
            </a:extLst>
          </p:cNvPr>
          <p:cNvGrpSpPr>
            <a:grpSpLocks noChangeAspect="1"/>
          </p:cNvGrpSpPr>
          <p:nvPr userDrawn="1"/>
        </p:nvGrpSpPr>
        <p:grpSpPr bwMode="auto">
          <a:xfrm>
            <a:off x="6243100" y="2620800"/>
            <a:ext cx="2304000" cy="784800"/>
            <a:chOff x="134" y="-75"/>
            <a:chExt cx="5760" cy="1962"/>
          </a:xfrm>
        </p:grpSpPr>
        <p:sp>
          <p:nvSpPr>
            <p:cNvPr id="8" name="Freeform 5">
              <a:extLst>
                <a:ext uri="{FF2B5EF4-FFF2-40B4-BE49-F238E27FC236}">
                  <a16:creationId xmlns:a16="http://schemas.microsoft.com/office/drawing/2014/main" id="{45A97F7C-B6FA-45AE-BE1C-F429AE5BF2A5}"/>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6">
              <a:extLst>
                <a:ext uri="{FF2B5EF4-FFF2-40B4-BE49-F238E27FC236}">
                  <a16:creationId xmlns:a16="http://schemas.microsoft.com/office/drawing/2014/main" id="{886E342E-E45A-43B3-B9E1-73225C5BF9E6}"/>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7">
              <a:extLst>
                <a:ext uri="{FF2B5EF4-FFF2-40B4-BE49-F238E27FC236}">
                  <a16:creationId xmlns:a16="http://schemas.microsoft.com/office/drawing/2014/main" id="{129B2DEB-7B9F-4D64-8089-6D0B3E3912EE}"/>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8">
              <a:extLst>
                <a:ext uri="{FF2B5EF4-FFF2-40B4-BE49-F238E27FC236}">
                  <a16:creationId xmlns:a16="http://schemas.microsoft.com/office/drawing/2014/main" id="{C300526D-E012-4BAE-8391-D5D8AC2D7DBC}"/>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9">
              <a:extLst>
                <a:ext uri="{FF2B5EF4-FFF2-40B4-BE49-F238E27FC236}">
                  <a16:creationId xmlns:a16="http://schemas.microsoft.com/office/drawing/2014/main" id="{6A7AE131-D39D-4DB9-A6BC-6FF7B911FE2B}"/>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10">
              <a:extLst>
                <a:ext uri="{FF2B5EF4-FFF2-40B4-BE49-F238E27FC236}">
                  <a16:creationId xmlns:a16="http://schemas.microsoft.com/office/drawing/2014/main" id="{8357AD78-2C63-4CB1-8647-644EBFF3EA94}"/>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11">
              <a:extLst>
                <a:ext uri="{FF2B5EF4-FFF2-40B4-BE49-F238E27FC236}">
                  <a16:creationId xmlns:a16="http://schemas.microsoft.com/office/drawing/2014/main" id="{8ECF6878-6E9B-4332-9675-D0952FFA39D3}"/>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12">
              <a:extLst>
                <a:ext uri="{FF2B5EF4-FFF2-40B4-BE49-F238E27FC236}">
                  <a16:creationId xmlns:a16="http://schemas.microsoft.com/office/drawing/2014/main" id="{0504A538-60E5-403C-918B-14108809948A}"/>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13">
              <a:extLst>
                <a:ext uri="{FF2B5EF4-FFF2-40B4-BE49-F238E27FC236}">
                  <a16:creationId xmlns:a16="http://schemas.microsoft.com/office/drawing/2014/main" id="{274DF6B0-A48C-4745-AD56-363FDEC09A12}"/>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4">
              <a:extLst>
                <a:ext uri="{FF2B5EF4-FFF2-40B4-BE49-F238E27FC236}">
                  <a16:creationId xmlns:a16="http://schemas.microsoft.com/office/drawing/2014/main" id="{F5B6599B-406C-468F-AA8D-B60BCFE3938C}"/>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5">
              <a:extLst>
                <a:ext uri="{FF2B5EF4-FFF2-40B4-BE49-F238E27FC236}">
                  <a16:creationId xmlns:a16="http://schemas.microsoft.com/office/drawing/2014/main" id="{E4D117DE-675E-4F60-A8A4-4944DC57D32F}"/>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6">
              <a:extLst>
                <a:ext uri="{FF2B5EF4-FFF2-40B4-BE49-F238E27FC236}">
                  <a16:creationId xmlns:a16="http://schemas.microsoft.com/office/drawing/2014/main" id="{61029484-B797-455C-B87B-959187EBCBF4}"/>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7">
              <a:extLst>
                <a:ext uri="{FF2B5EF4-FFF2-40B4-BE49-F238E27FC236}">
                  <a16:creationId xmlns:a16="http://schemas.microsoft.com/office/drawing/2014/main" id="{8063941E-21B8-44DD-A283-94D5D0FD18E7}"/>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35581761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urpos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E200-231C-462C-9340-0F878EE9074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pic>
        <p:nvPicPr>
          <p:cNvPr id="7" name="Picture 6">
            <a:extLst>
              <a:ext uri="{FF2B5EF4-FFF2-40B4-BE49-F238E27FC236}">
                <a16:creationId xmlns:a16="http://schemas.microsoft.com/office/drawing/2014/main" id="{33FA8D5C-A168-453D-86D4-9C1E7E6EF4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17560" y="2995200"/>
            <a:ext cx="6129540" cy="271273"/>
          </a:xfrm>
          <a:prstGeom prst="rect">
            <a:avLst/>
          </a:prstGeom>
        </p:spPr>
      </p:pic>
      <p:sp>
        <p:nvSpPr>
          <p:cNvPr id="9" name="Text Placeholder 8">
            <a:extLst>
              <a:ext uri="{FF2B5EF4-FFF2-40B4-BE49-F238E27FC236}">
                <a16:creationId xmlns:a16="http://schemas.microsoft.com/office/drawing/2014/main" id="{47789BC6-C149-491E-85F7-BE45C04FC1F1}"/>
              </a:ext>
            </a:extLst>
          </p:cNvPr>
          <p:cNvSpPr>
            <a:spLocks noGrp="1"/>
          </p:cNvSpPr>
          <p:nvPr>
            <p:ph type="body" sz="quarter" idx="13"/>
          </p:nvPr>
        </p:nvSpPr>
        <p:spPr>
          <a:xfrm>
            <a:off x="5418138" y="3371329"/>
            <a:ext cx="3128962" cy="2656409"/>
          </a:xfrm>
        </p:spPr>
        <p:txBody>
          <a:bodyPr/>
          <a:lstStyle>
            <a:lvl1pPr algn="r">
              <a:lnSpc>
                <a:spcPts val="3500"/>
              </a:lnSpc>
              <a:defRPr sz="2300">
                <a:solidFill>
                  <a:schemeClr val="bg1"/>
                </a:solidFill>
              </a:defRPr>
            </a:lvl1pPr>
          </a:lstStyle>
          <a:p>
            <a:pPr lvl="0"/>
            <a:r>
              <a:rPr lang="en-US"/>
              <a:t>Click to edit Master text styles</a:t>
            </a:r>
          </a:p>
        </p:txBody>
      </p:sp>
      <p:grpSp>
        <p:nvGrpSpPr>
          <p:cNvPr id="8" name="Group 4">
            <a:extLst>
              <a:ext uri="{FF2B5EF4-FFF2-40B4-BE49-F238E27FC236}">
                <a16:creationId xmlns:a16="http://schemas.microsoft.com/office/drawing/2014/main" id="{E61854D4-7D42-42F8-8EB5-31AA12955E12}"/>
              </a:ext>
            </a:extLst>
          </p:cNvPr>
          <p:cNvGrpSpPr>
            <a:grpSpLocks noChangeAspect="1"/>
          </p:cNvGrpSpPr>
          <p:nvPr userDrawn="1"/>
        </p:nvGrpSpPr>
        <p:grpSpPr bwMode="auto">
          <a:xfrm>
            <a:off x="7362700" y="471600"/>
            <a:ext cx="1184400" cy="403436"/>
            <a:chOff x="134" y="-75"/>
            <a:chExt cx="5760" cy="1962"/>
          </a:xfrm>
          <a:solidFill>
            <a:schemeClr val="bg1"/>
          </a:solidFill>
        </p:grpSpPr>
        <p:sp>
          <p:nvSpPr>
            <p:cNvPr id="10" name="Freeform 5">
              <a:extLst>
                <a:ext uri="{FF2B5EF4-FFF2-40B4-BE49-F238E27FC236}">
                  <a16:creationId xmlns:a16="http://schemas.microsoft.com/office/drawing/2014/main" id="{3F56BFE3-0F80-47A6-849C-3DEF2E16BA07}"/>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6">
              <a:extLst>
                <a:ext uri="{FF2B5EF4-FFF2-40B4-BE49-F238E27FC236}">
                  <a16:creationId xmlns:a16="http://schemas.microsoft.com/office/drawing/2014/main" id="{1F15C015-E08F-44A6-901F-4254A2F36DB7}"/>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7">
              <a:extLst>
                <a:ext uri="{FF2B5EF4-FFF2-40B4-BE49-F238E27FC236}">
                  <a16:creationId xmlns:a16="http://schemas.microsoft.com/office/drawing/2014/main" id="{655F8514-72C8-4407-BD93-95327C78AEA2}"/>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8">
              <a:extLst>
                <a:ext uri="{FF2B5EF4-FFF2-40B4-BE49-F238E27FC236}">
                  <a16:creationId xmlns:a16="http://schemas.microsoft.com/office/drawing/2014/main" id="{D7A83BA7-4125-4C83-ABAA-3AD981B67D26}"/>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9">
              <a:extLst>
                <a:ext uri="{FF2B5EF4-FFF2-40B4-BE49-F238E27FC236}">
                  <a16:creationId xmlns:a16="http://schemas.microsoft.com/office/drawing/2014/main" id="{078C3575-4A9F-449D-BC2E-E239BB135D86}"/>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10">
              <a:extLst>
                <a:ext uri="{FF2B5EF4-FFF2-40B4-BE49-F238E27FC236}">
                  <a16:creationId xmlns:a16="http://schemas.microsoft.com/office/drawing/2014/main" id="{4D2F2BA4-B5C1-418D-8BE1-FDB0658487AE}"/>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11">
              <a:extLst>
                <a:ext uri="{FF2B5EF4-FFF2-40B4-BE49-F238E27FC236}">
                  <a16:creationId xmlns:a16="http://schemas.microsoft.com/office/drawing/2014/main" id="{BF2EB0DF-ED98-4690-AF9C-794445338549}"/>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2">
              <a:extLst>
                <a:ext uri="{FF2B5EF4-FFF2-40B4-BE49-F238E27FC236}">
                  <a16:creationId xmlns:a16="http://schemas.microsoft.com/office/drawing/2014/main" id="{F51295A4-C326-465C-B5E1-363B7050350E}"/>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3">
              <a:extLst>
                <a:ext uri="{FF2B5EF4-FFF2-40B4-BE49-F238E27FC236}">
                  <a16:creationId xmlns:a16="http://schemas.microsoft.com/office/drawing/2014/main" id="{FB21DE5C-F96D-48C7-A416-1B7DAA838008}"/>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4">
              <a:extLst>
                <a:ext uri="{FF2B5EF4-FFF2-40B4-BE49-F238E27FC236}">
                  <a16:creationId xmlns:a16="http://schemas.microsoft.com/office/drawing/2014/main" id="{FA81914C-0873-4C9A-93EB-68181768E339}"/>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5">
              <a:extLst>
                <a:ext uri="{FF2B5EF4-FFF2-40B4-BE49-F238E27FC236}">
                  <a16:creationId xmlns:a16="http://schemas.microsoft.com/office/drawing/2014/main" id="{5BC03760-CE40-45F8-94E7-DA7780419CC2}"/>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16">
              <a:extLst>
                <a:ext uri="{FF2B5EF4-FFF2-40B4-BE49-F238E27FC236}">
                  <a16:creationId xmlns:a16="http://schemas.microsoft.com/office/drawing/2014/main" id="{933220D6-F15E-4FB1-AF9C-E7113FB85AF9}"/>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7">
              <a:extLst>
                <a:ext uri="{FF2B5EF4-FFF2-40B4-BE49-F238E27FC236}">
                  <a16:creationId xmlns:a16="http://schemas.microsoft.com/office/drawing/2014/main" id="{7CFC4469-D04E-40F1-857E-87E9A58799D6}"/>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46762623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urpose Slid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E200-231C-462C-9340-0F878EE9074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pic>
        <p:nvPicPr>
          <p:cNvPr id="7" name="Picture 6">
            <a:extLst>
              <a:ext uri="{FF2B5EF4-FFF2-40B4-BE49-F238E27FC236}">
                <a16:creationId xmlns:a16="http://schemas.microsoft.com/office/drawing/2014/main" id="{33FA8D5C-A168-453D-86D4-9C1E7E6EF4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7560" y="2995200"/>
            <a:ext cx="6129540" cy="271273"/>
          </a:xfrm>
          <a:prstGeom prst="rect">
            <a:avLst/>
          </a:prstGeom>
        </p:spPr>
      </p:pic>
      <p:sp>
        <p:nvSpPr>
          <p:cNvPr id="9" name="Text Placeholder 8">
            <a:extLst>
              <a:ext uri="{FF2B5EF4-FFF2-40B4-BE49-F238E27FC236}">
                <a16:creationId xmlns:a16="http://schemas.microsoft.com/office/drawing/2014/main" id="{47789BC6-C149-491E-85F7-BE45C04FC1F1}"/>
              </a:ext>
            </a:extLst>
          </p:cNvPr>
          <p:cNvSpPr>
            <a:spLocks noGrp="1"/>
          </p:cNvSpPr>
          <p:nvPr>
            <p:ph type="body" sz="quarter" idx="13"/>
          </p:nvPr>
        </p:nvSpPr>
        <p:spPr>
          <a:xfrm>
            <a:off x="5418138" y="3371329"/>
            <a:ext cx="3128962" cy="2656409"/>
          </a:xfrm>
        </p:spPr>
        <p:txBody>
          <a:bodyPr/>
          <a:lstStyle>
            <a:lvl1pPr algn="r">
              <a:lnSpc>
                <a:spcPts val="3500"/>
              </a:lnSpc>
              <a:defRPr sz="2300">
                <a:solidFill>
                  <a:schemeClr val="bg1"/>
                </a:solidFill>
              </a:defRPr>
            </a:lvl1pPr>
          </a:lstStyle>
          <a:p>
            <a:pPr lvl="0"/>
            <a:r>
              <a:rPr lang="en-US"/>
              <a:t>Click to edit Master text styles</a:t>
            </a:r>
          </a:p>
        </p:txBody>
      </p:sp>
      <p:grpSp>
        <p:nvGrpSpPr>
          <p:cNvPr id="8" name="Group 4">
            <a:extLst>
              <a:ext uri="{FF2B5EF4-FFF2-40B4-BE49-F238E27FC236}">
                <a16:creationId xmlns:a16="http://schemas.microsoft.com/office/drawing/2014/main" id="{E61854D4-7D42-42F8-8EB5-31AA12955E12}"/>
              </a:ext>
            </a:extLst>
          </p:cNvPr>
          <p:cNvGrpSpPr>
            <a:grpSpLocks noChangeAspect="1"/>
          </p:cNvGrpSpPr>
          <p:nvPr userDrawn="1"/>
        </p:nvGrpSpPr>
        <p:grpSpPr bwMode="auto">
          <a:xfrm>
            <a:off x="7362700" y="471600"/>
            <a:ext cx="1184400" cy="403436"/>
            <a:chOff x="134" y="-75"/>
            <a:chExt cx="5760" cy="1962"/>
          </a:xfrm>
          <a:solidFill>
            <a:schemeClr val="bg1"/>
          </a:solidFill>
        </p:grpSpPr>
        <p:sp>
          <p:nvSpPr>
            <p:cNvPr id="10" name="Freeform 5">
              <a:extLst>
                <a:ext uri="{FF2B5EF4-FFF2-40B4-BE49-F238E27FC236}">
                  <a16:creationId xmlns:a16="http://schemas.microsoft.com/office/drawing/2014/main" id="{3F56BFE3-0F80-47A6-849C-3DEF2E16BA07}"/>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6">
              <a:extLst>
                <a:ext uri="{FF2B5EF4-FFF2-40B4-BE49-F238E27FC236}">
                  <a16:creationId xmlns:a16="http://schemas.microsoft.com/office/drawing/2014/main" id="{1F15C015-E08F-44A6-901F-4254A2F36DB7}"/>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7">
              <a:extLst>
                <a:ext uri="{FF2B5EF4-FFF2-40B4-BE49-F238E27FC236}">
                  <a16:creationId xmlns:a16="http://schemas.microsoft.com/office/drawing/2014/main" id="{655F8514-72C8-4407-BD93-95327C78AEA2}"/>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8">
              <a:extLst>
                <a:ext uri="{FF2B5EF4-FFF2-40B4-BE49-F238E27FC236}">
                  <a16:creationId xmlns:a16="http://schemas.microsoft.com/office/drawing/2014/main" id="{D7A83BA7-4125-4C83-ABAA-3AD981B67D26}"/>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9">
              <a:extLst>
                <a:ext uri="{FF2B5EF4-FFF2-40B4-BE49-F238E27FC236}">
                  <a16:creationId xmlns:a16="http://schemas.microsoft.com/office/drawing/2014/main" id="{078C3575-4A9F-449D-BC2E-E239BB135D86}"/>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10">
              <a:extLst>
                <a:ext uri="{FF2B5EF4-FFF2-40B4-BE49-F238E27FC236}">
                  <a16:creationId xmlns:a16="http://schemas.microsoft.com/office/drawing/2014/main" id="{4D2F2BA4-B5C1-418D-8BE1-FDB0658487AE}"/>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11">
              <a:extLst>
                <a:ext uri="{FF2B5EF4-FFF2-40B4-BE49-F238E27FC236}">
                  <a16:creationId xmlns:a16="http://schemas.microsoft.com/office/drawing/2014/main" id="{BF2EB0DF-ED98-4690-AF9C-794445338549}"/>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2">
              <a:extLst>
                <a:ext uri="{FF2B5EF4-FFF2-40B4-BE49-F238E27FC236}">
                  <a16:creationId xmlns:a16="http://schemas.microsoft.com/office/drawing/2014/main" id="{F51295A4-C326-465C-B5E1-363B7050350E}"/>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3">
              <a:extLst>
                <a:ext uri="{FF2B5EF4-FFF2-40B4-BE49-F238E27FC236}">
                  <a16:creationId xmlns:a16="http://schemas.microsoft.com/office/drawing/2014/main" id="{FB21DE5C-F96D-48C7-A416-1B7DAA838008}"/>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4">
              <a:extLst>
                <a:ext uri="{FF2B5EF4-FFF2-40B4-BE49-F238E27FC236}">
                  <a16:creationId xmlns:a16="http://schemas.microsoft.com/office/drawing/2014/main" id="{FA81914C-0873-4C9A-93EB-68181768E339}"/>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5">
              <a:extLst>
                <a:ext uri="{FF2B5EF4-FFF2-40B4-BE49-F238E27FC236}">
                  <a16:creationId xmlns:a16="http://schemas.microsoft.com/office/drawing/2014/main" id="{5BC03760-CE40-45F8-94E7-DA7780419CC2}"/>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16">
              <a:extLst>
                <a:ext uri="{FF2B5EF4-FFF2-40B4-BE49-F238E27FC236}">
                  <a16:creationId xmlns:a16="http://schemas.microsoft.com/office/drawing/2014/main" id="{933220D6-F15E-4FB1-AF9C-E7113FB85AF9}"/>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7">
              <a:extLst>
                <a:ext uri="{FF2B5EF4-FFF2-40B4-BE49-F238E27FC236}">
                  <a16:creationId xmlns:a16="http://schemas.microsoft.com/office/drawing/2014/main" id="{7CFC4469-D04E-40F1-857E-87E9A58799D6}"/>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85799281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8AA6374D-8816-4984-AA02-834E5E492DF4}"/>
              </a:ext>
            </a:extLst>
          </p:cNvPr>
          <p:cNvGrpSpPr>
            <a:grpSpLocks noChangeAspect="1"/>
          </p:cNvGrpSpPr>
          <p:nvPr userDrawn="1"/>
        </p:nvGrpSpPr>
        <p:grpSpPr bwMode="auto">
          <a:xfrm>
            <a:off x="7053100" y="5839200"/>
            <a:ext cx="1494000" cy="508893"/>
            <a:chOff x="134" y="-75"/>
            <a:chExt cx="5760" cy="1962"/>
          </a:xfrm>
          <a:solidFill>
            <a:schemeClr val="bg1"/>
          </a:solidFill>
        </p:grpSpPr>
        <p:sp>
          <p:nvSpPr>
            <p:cNvPr id="7" name="Freeform 5">
              <a:extLst>
                <a:ext uri="{FF2B5EF4-FFF2-40B4-BE49-F238E27FC236}">
                  <a16:creationId xmlns:a16="http://schemas.microsoft.com/office/drawing/2014/main" id="{C1ABDC55-AAB3-4960-B004-F96AB041560B}"/>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8" name="Freeform 6">
              <a:extLst>
                <a:ext uri="{FF2B5EF4-FFF2-40B4-BE49-F238E27FC236}">
                  <a16:creationId xmlns:a16="http://schemas.microsoft.com/office/drawing/2014/main" id="{B44C4C4C-DC5A-47B3-B277-683EDFB7B031}"/>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9" name="Freeform 7">
              <a:extLst>
                <a:ext uri="{FF2B5EF4-FFF2-40B4-BE49-F238E27FC236}">
                  <a16:creationId xmlns:a16="http://schemas.microsoft.com/office/drawing/2014/main" id="{B4213873-F9A9-47AF-912E-AF7D8398AF8B}"/>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0" name="Freeform 8">
              <a:extLst>
                <a:ext uri="{FF2B5EF4-FFF2-40B4-BE49-F238E27FC236}">
                  <a16:creationId xmlns:a16="http://schemas.microsoft.com/office/drawing/2014/main" id="{5599BDFE-FBF8-4145-B6A3-35807940974E}"/>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Freeform 9">
              <a:extLst>
                <a:ext uri="{FF2B5EF4-FFF2-40B4-BE49-F238E27FC236}">
                  <a16:creationId xmlns:a16="http://schemas.microsoft.com/office/drawing/2014/main" id="{E0C07242-B85C-4F2F-B848-4A7812C1846F}"/>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2" name="Freeform 10">
              <a:extLst>
                <a:ext uri="{FF2B5EF4-FFF2-40B4-BE49-F238E27FC236}">
                  <a16:creationId xmlns:a16="http://schemas.microsoft.com/office/drawing/2014/main" id="{7933AC57-4D46-4DC2-813B-CC20132A6DF6}"/>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3" name="Freeform 11">
              <a:extLst>
                <a:ext uri="{FF2B5EF4-FFF2-40B4-BE49-F238E27FC236}">
                  <a16:creationId xmlns:a16="http://schemas.microsoft.com/office/drawing/2014/main" id="{94CF498D-D74B-43D3-B5D6-FF90A53F66EF}"/>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4" name="Freeform 12">
              <a:extLst>
                <a:ext uri="{FF2B5EF4-FFF2-40B4-BE49-F238E27FC236}">
                  <a16:creationId xmlns:a16="http://schemas.microsoft.com/office/drawing/2014/main" id="{F0B134A2-6419-46FC-B2C9-BBB881580D89}"/>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5" name="Freeform 13">
              <a:extLst>
                <a:ext uri="{FF2B5EF4-FFF2-40B4-BE49-F238E27FC236}">
                  <a16:creationId xmlns:a16="http://schemas.microsoft.com/office/drawing/2014/main" id="{669B17DC-4047-43F0-A03B-2C9AF4BF9CE3}"/>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6" name="Freeform 14">
              <a:extLst>
                <a:ext uri="{FF2B5EF4-FFF2-40B4-BE49-F238E27FC236}">
                  <a16:creationId xmlns:a16="http://schemas.microsoft.com/office/drawing/2014/main" id="{1616EBA7-FC24-41F8-AF7A-22784063CAB0}"/>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7" name="Freeform 15">
              <a:extLst>
                <a:ext uri="{FF2B5EF4-FFF2-40B4-BE49-F238E27FC236}">
                  <a16:creationId xmlns:a16="http://schemas.microsoft.com/office/drawing/2014/main" id="{440A2F57-511A-4BC4-BEEC-66A02B9B16E8}"/>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8" name="Freeform 16">
              <a:extLst>
                <a:ext uri="{FF2B5EF4-FFF2-40B4-BE49-F238E27FC236}">
                  <a16:creationId xmlns:a16="http://schemas.microsoft.com/office/drawing/2014/main" id="{920F9231-52EF-43E1-B7EC-83259D2B2856}"/>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9" name="Freeform 17">
              <a:extLst>
                <a:ext uri="{FF2B5EF4-FFF2-40B4-BE49-F238E27FC236}">
                  <a16:creationId xmlns:a16="http://schemas.microsoft.com/office/drawing/2014/main" id="{E12F7523-E8A1-4C9F-A0D7-3008B25E1D9F}"/>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grpSp>
      <p:sp>
        <p:nvSpPr>
          <p:cNvPr id="3" name="TextBox 2">
            <a:extLst>
              <a:ext uri="{FF2B5EF4-FFF2-40B4-BE49-F238E27FC236}">
                <a16:creationId xmlns:a16="http://schemas.microsoft.com/office/drawing/2014/main" id="{BAEA2F3C-4123-4163-946A-C1ABED99E969}"/>
              </a:ext>
            </a:extLst>
          </p:cNvPr>
          <p:cNvSpPr txBox="1"/>
          <p:nvPr userDrawn="1"/>
        </p:nvSpPr>
        <p:spPr>
          <a:xfrm>
            <a:off x="2717223" y="6044400"/>
            <a:ext cx="4248777" cy="399956"/>
          </a:xfrm>
          <a:prstGeom prst="rect">
            <a:avLst/>
          </a:prstGeom>
          <a:noFill/>
        </p:spPr>
        <p:txBody>
          <a:bodyPr wrap="square" lIns="0" tIns="0" rIns="0" bIns="0" rtlCol="0">
            <a:noAutofit/>
          </a:bodyPr>
          <a:lstStyle/>
          <a:p>
            <a:pPr algn="r">
              <a:lnSpc>
                <a:spcPts val="1340"/>
              </a:lnSpc>
            </a:pPr>
            <a:r>
              <a:rPr lang="en-GB" sz="950" dirty="0">
                <a:solidFill>
                  <a:schemeClr val="bg1"/>
                </a:solidFill>
              </a:rPr>
              <a:t>Seafish,</a:t>
            </a:r>
            <a:r>
              <a:rPr lang="en-GB" sz="950" baseline="0" dirty="0">
                <a:solidFill>
                  <a:schemeClr val="bg1"/>
                </a:solidFill>
              </a:rPr>
              <a:t> Origin Way, Europarc, Grimsby, NE Lincolnshire, DN37 9TZ</a:t>
            </a:r>
            <a:endParaRPr lang="en-GB" sz="950" dirty="0">
              <a:solidFill>
                <a:schemeClr val="bg1"/>
              </a:solidFill>
            </a:endParaRPr>
          </a:p>
          <a:p>
            <a:pPr algn="r">
              <a:lnSpc>
                <a:spcPts val="1340"/>
              </a:lnSpc>
            </a:pPr>
            <a:r>
              <a:rPr lang="en-GB" sz="950" dirty="0">
                <a:solidFill>
                  <a:schemeClr val="bg1"/>
                </a:solidFill>
              </a:rPr>
              <a:t>TEL +44 (0)1472 252300   FAX +44(0)268792 seafish@seafish.co.uk</a:t>
            </a:r>
          </a:p>
        </p:txBody>
      </p:sp>
    </p:spTree>
    <p:extLst>
      <p:ext uri="{BB962C8B-B14F-4D97-AF65-F5344CB8AC3E}">
        <p14:creationId xmlns:p14="http://schemas.microsoft.com/office/powerpoint/2010/main" val="390639825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3F17AC1C-9FE1-42FA-99A3-80DA8DDB6D2B}" type="slidenum">
              <a:rPr lang="en-GB" smtClean="0"/>
              <a:t>‹#›</a:t>
            </a:fld>
            <a:endParaRPr lang="en-GB" dirty="0"/>
          </a:p>
        </p:txBody>
      </p:sp>
    </p:spTree>
    <p:extLst>
      <p:ext uri="{BB962C8B-B14F-4D97-AF65-F5344CB8AC3E}">
        <p14:creationId xmlns:p14="http://schemas.microsoft.com/office/powerpoint/2010/main" val="323295612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17AC1C-9FE1-42FA-99A3-80DA8DDB6D2B}" type="slidenum">
              <a:rPr lang="en-GB" smtClean="0"/>
              <a:t>‹#›</a:t>
            </a:fld>
            <a:endParaRPr lang="en-GB" dirty="0"/>
          </a:p>
        </p:txBody>
      </p:sp>
    </p:spTree>
    <p:extLst>
      <p:ext uri="{BB962C8B-B14F-4D97-AF65-F5344CB8AC3E}">
        <p14:creationId xmlns:p14="http://schemas.microsoft.com/office/powerpoint/2010/main" val="25908265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T_Text_3Col_X_Head_B">
    <p:spTree>
      <p:nvGrpSpPr>
        <p:cNvPr id="1" name=""/>
        <p:cNvGrpSpPr/>
        <p:nvPr/>
      </p:nvGrpSpPr>
      <p:grpSpPr>
        <a:xfrm>
          <a:off x="0" y="0"/>
          <a:ext cx="0" cy="0"/>
          <a:chOff x="0" y="0"/>
          <a:chExt cx="0" cy="0"/>
        </a:xfrm>
      </p:grpSpPr>
      <p:sp>
        <p:nvSpPr>
          <p:cNvPr id="8" name="Title Placeholder 4"/>
          <p:cNvSpPr>
            <a:spLocks noGrp="1"/>
          </p:cNvSpPr>
          <p:nvPr>
            <p:ph type="title" hasCustomPrompt="1"/>
          </p:nvPr>
        </p:nvSpPr>
        <p:spPr bwMode="white">
          <a:xfrm>
            <a:off x="384047" y="304800"/>
            <a:ext cx="5483351" cy="878541"/>
          </a:xfrm>
          <a:prstGeom prst="rect">
            <a:avLst/>
          </a:prstGeom>
          <a:ln>
            <a:headEnd type="none"/>
            <a:tailEnd type="none"/>
          </a:ln>
        </p:spPr>
        <p:txBody>
          <a:bodyPr wrap="square" lIns="0" tIns="0" rIns="0" bIns="0" anchor="t">
            <a:noAutofit/>
          </a:bodyPr>
          <a:lstStyle>
            <a:lvl1pPr>
              <a:defRPr sz="3600" dirty="0"/>
            </a:lvl1pPr>
          </a:lstStyle>
          <a:p>
            <a:r>
              <a:rPr lang="en-US" dirty="0"/>
              <a:t>Click to Edit Master Title Style</a:t>
            </a:r>
          </a:p>
        </p:txBody>
      </p:sp>
      <p:sp>
        <p:nvSpPr>
          <p:cNvPr id="4" name="Footer Placeholder 3"/>
          <p:cNvSpPr>
            <a:spLocks noGrp="1"/>
          </p:cNvSpPr>
          <p:nvPr>
            <p:ph type="ftr" sz="quarter" idx="13"/>
          </p:nvPr>
        </p:nvSpPr>
        <p:spPr bwMode="white">
          <a:xfrm>
            <a:off x="381000" y="6198017"/>
            <a:ext cx="8382000" cy="355183"/>
          </a:xfrm>
          <a:ln>
            <a:headEnd type="none"/>
            <a:tailEnd type="none"/>
          </a:ln>
        </p:spPr>
        <p:txBody>
          <a:bodyPr wrap="square"/>
          <a:lstStyle/>
          <a:p>
            <a:r>
              <a:rPr lang="en-US" dirty="0"/>
              <a:t>Base:</a:t>
            </a:r>
            <a:br>
              <a:rPr lang="en-US" dirty="0"/>
            </a:br>
            <a:r>
              <a:rPr lang="en-US" dirty="0"/>
              <a:t>Q:</a:t>
            </a:r>
            <a:br>
              <a:rPr lang="en-US" dirty="0"/>
            </a:br>
            <a:r>
              <a:rPr lang="en-US" dirty="0"/>
              <a:t>Note:</a:t>
            </a:r>
          </a:p>
        </p:txBody>
      </p:sp>
      <p:sp>
        <p:nvSpPr>
          <p:cNvPr id="6" name="PPH-SlideNo"/>
          <p:cNvSpPr>
            <a:spLocks noGrp="1"/>
          </p:cNvSpPr>
          <p:nvPr>
            <p:ph type="sldNum" sz="quarter" idx="4"/>
          </p:nvPr>
        </p:nvSpPr>
        <p:spPr bwMode="white">
          <a:xfrm>
            <a:off x="7924801" y="6550976"/>
            <a:ext cx="838199" cy="230823"/>
          </a:xfrm>
          <a:prstGeom prst="rect">
            <a:avLst/>
          </a:prstGeom>
          <a:ln>
            <a:headEnd type="none"/>
            <a:tailEnd type="none"/>
          </a:ln>
        </p:spPr>
        <p:txBody>
          <a:bodyPr wrap="none" lIns="0" tIns="0" rIns="0" bIns="0" anchor="b"/>
          <a:lstStyle>
            <a:lvl1pPr algn="r">
              <a:spcBef>
                <a:spcPts val="0"/>
              </a:spcBef>
              <a:defRPr sz="800" b="1" dirty="0">
                <a:solidFill>
                  <a:schemeClr val="tx2"/>
                </a:solidFill>
                <a:latin typeface="+mn-lt"/>
              </a:defRPr>
            </a:lvl1pPr>
          </a:lstStyle>
          <a:p>
            <a:pPr defTabSz="856716"/>
            <a:fld id="{7B6B1C32-E567-445C-9FD5-2A0B0A08DD29}" type="slidenum">
              <a:rPr lang="en-US" dirty="0"/>
              <a:t>‹#›</a:t>
            </a:fld>
            <a:endParaRPr lang="en-US" dirty="0"/>
          </a:p>
        </p:txBody>
      </p:sp>
      <p:sp>
        <p:nvSpPr>
          <p:cNvPr id="7" name="Text Placeholder 5"/>
          <p:cNvSpPr>
            <a:spLocks noGrp="1"/>
          </p:cNvSpPr>
          <p:nvPr>
            <p:ph type="body" sz="quarter" idx="15" hasCustomPrompt="1"/>
          </p:nvPr>
        </p:nvSpPr>
        <p:spPr bwMode="white">
          <a:xfrm>
            <a:off x="381000" y="1183341"/>
            <a:ext cx="5486398" cy="371764"/>
          </a:xfrm>
          <a:ln>
            <a:headEnd type="none"/>
            <a:tailEnd type="none"/>
          </a:ln>
        </p:spPr>
        <p:txBody>
          <a:bodyPr wrap="square"/>
          <a:lstStyle>
            <a:lvl1pPr>
              <a:lnSpc>
                <a:spcPct val="90000"/>
              </a:lnSpc>
              <a:defRPr sz="2400" spc="-150" dirty="0">
                <a:ln>
                  <a:noFill/>
                </a:ln>
                <a:solidFill>
                  <a:schemeClr val="tx2"/>
                </a:solidFill>
              </a:defRPr>
            </a:lvl1pPr>
          </a:lstStyle>
          <a:p>
            <a:r>
              <a:rPr lang="en-US" dirty="0"/>
              <a:t>Subtitle</a:t>
            </a:r>
          </a:p>
        </p:txBody>
      </p:sp>
      <p:sp>
        <p:nvSpPr>
          <p:cNvPr id="10" name="Text Placeholder 4"/>
          <p:cNvSpPr>
            <a:spLocks noGrp="1"/>
          </p:cNvSpPr>
          <p:nvPr>
            <p:ph type="body" sz="quarter" idx="17" hasCustomPrompt="1"/>
          </p:nvPr>
        </p:nvSpPr>
        <p:spPr bwMode="white">
          <a:xfrm>
            <a:off x="6172200" y="1956815"/>
            <a:ext cx="2590800" cy="2468882"/>
          </a:xfrm>
          <a:ln>
            <a:headEnd type="none"/>
            <a:tailEnd type="none"/>
          </a:ln>
        </p:spPr>
        <p:txBody>
          <a:bodyPr wrap="square" numCol="1"/>
          <a:lstStyle>
            <a:lvl1pPr>
              <a:spcAft>
                <a:spcPts val="0"/>
              </a:spcAft>
            </a:lvl1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bwMode="white">
          <a:xfrm>
            <a:off x="6178296" y="5074920"/>
            <a:ext cx="2590800" cy="1315123"/>
          </a:xfrm>
          <a:solidFill>
            <a:schemeClr val="accent1"/>
          </a:solidFill>
          <a:ln>
            <a:headEnd type="none"/>
            <a:tailEnd type="none"/>
          </a:ln>
        </p:spPr>
        <p:txBody>
          <a:bodyPr wrap="square" lIns="91440" tIns="91440" rIns="91440" bIns="91440" numCol="1" anchor="b"/>
          <a:lstStyle>
            <a:lvl1pPr algn="r">
              <a:lnSpc>
                <a:spcPct val="90000"/>
              </a:lnSpc>
              <a:spcAft>
                <a:spcPts val="800"/>
              </a:spcAft>
              <a:defRPr sz="1200" b="1" dirty="0">
                <a:solidFill>
                  <a:schemeClr val="bg1"/>
                </a:solidFill>
                <a:latin typeface="+mn-lt"/>
              </a:defRPr>
            </a:lvl1pPr>
            <a:lvl2pPr algn="r">
              <a:lnSpc>
                <a:spcPct val="90000"/>
              </a:lnSpc>
              <a:spcAft>
                <a:spcPts val="800"/>
              </a:spcAft>
              <a:buClr>
                <a:schemeClr val="lt1"/>
              </a:buClr>
              <a:defRPr sz="1200" b="1" dirty="0">
                <a:solidFill>
                  <a:schemeClr val="bg1"/>
                </a:solidFill>
                <a:latin typeface="+mn-lt"/>
              </a:defRPr>
            </a:lvl2pPr>
            <a:lvl3pPr algn="r">
              <a:lnSpc>
                <a:spcPct val="90000"/>
              </a:lnSpc>
              <a:spcAft>
                <a:spcPts val="800"/>
              </a:spcAft>
              <a:defRPr sz="1200" b="1" dirty="0">
                <a:solidFill>
                  <a:schemeClr val="bg1"/>
                </a:solidFill>
                <a:latin typeface="+mn-lt"/>
              </a:defRPr>
            </a:lvl3pPr>
            <a:lvl4pPr algn="r">
              <a:lnSpc>
                <a:spcPct val="90000"/>
              </a:lnSpc>
              <a:spcAft>
                <a:spcPts val="800"/>
              </a:spcAft>
              <a:defRPr sz="1200" b="1" dirty="0">
                <a:solidFill>
                  <a:schemeClr val="bg1"/>
                </a:solidFill>
                <a:latin typeface="+mn-lt"/>
              </a:defRPr>
            </a:lvl4pPr>
            <a:lvl5pPr algn="r">
              <a:lnSpc>
                <a:spcPct val="90000"/>
              </a:lnSpc>
              <a:spcAft>
                <a:spcPts val="800"/>
              </a:spcAft>
              <a:defRPr sz="1200" b="1" dirty="0">
                <a:solidFill>
                  <a:schemeClr val="bg1"/>
                </a:solidFill>
                <a:latin typeface="+mn-lt"/>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9"/>
          </p:nvPr>
        </p:nvSpPr>
        <p:spPr bwMode="white">
          <a:xfrm>
            <a:off x="381000" y="1956815"/>
            <a:ext cx="5486400" cy="4433228"/>
          </a:xfrm>
          <a:ln>
            <a:headEnd type="none"/>
            <a:tailEnd type="none"/>
          </a:ln>
        </p:spPr>
        <p:txBody>
          <a:bodyPr wrap="square"/>
          <a:lstStyle/>
          <a:p>
            <a:endParaRPr lang="en-US" dirty="0"/>
          </a:p>
        </p:txBody>
      </p:sp>
    </p:spTree>
    <p:extLst>
      <p:ext uri="{BB962C8B-B14F-4D97-AF65-F5344CB8AC3E}">
        <p14:creationId xmlns:p14="http://schemas.microsoft.com/office/powerpoint/2010/main" val="3625750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PT-White-Cover-Graphic-No-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7"/>
          <p:cNvSpPr txBox="1">
            <a:spLocks noChangeArrowheads="1"/>
          </p:cNvSpPr>
          <p:nvPr/>
        </p:nvSpPr>
        <p:spPr bwMode="auto">
          <a:xfrm>
            <a:off x="8880475" y="6600825"/>
            <a:ext cx="1349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defTabSz="914400" eaLnBrk="1" fontAlgn="base" hangingPunct="1">
              <a:spcBef>
                <a:spcPct val="0"/>
              </a:spcBef>
              <a:spcAft>
                <a:spcPct val="0"/>
              </a:spcAft>
              <a:defRPr/>
            </a:pPr>
            <a:fld id="{79626327-D138-4697-A361-D7B0B1F552F1}" type="slidenum">
              <a:rPr lang="en-US" sz="900" smtClean="0">
                <a:solidFill>
                  <a:srgbClr val="009DD9"/>
                </a:solidFill>
                <a:latin typeface="Calibri" pitchFamily="34" charset="0"/>
              </a:rPr>
              <a:pPr algn="ctr" defTabSz="914400" eaLnBrk="1" fontAlgn="base" hangingPunct="1">
                <a:spcBef>
                  <a:spcPct val="0"/>
                </a:spcBef>
                <a:spcAft>
                  <a:spcPct val="0"/>
                </a:spcAft>
                <a:defRPr/>
              </a:pPr>
              <a:t>‹#›</a:t>
            </a:fld>
            <a:endParaRPr lang="en-US" sz="900" dirty="0">
              <a:solidFill>
                <a:srgbClr val="009DD9"/>
              </a:solidFill>
              <a:latin typeface="Calibri" pitchFamily="34" charset="0"/>
            </a:endParaRPr>
          </a:p>
        </p:txBody>
      </p:sp>
      <p:pic>
        <p:nvPicPr>
          <p:cNvPr id="6" name="Picture 9" descr="Nielsen_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4000" y="1752600"/>
            <a:ext cx="889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90600" y="2339975"/>
            <a:ext cx="7772400" cy="1470025"/>
          </a:xfrm>
          <a:prstGeom prst="rect">
            <a:avLst/>
          </a:prstGeom>
        </p:spPr>
        <p:txBody>
          <a:bodyPr vert="horz" wrap="square" lIns="91440" tIns="0" rIns="91440" bIns="0" numCol="1" anchor="b" anchorCtr="0" compatLnSpc="1">
            <a:prstTxWarp prst="textNoShape">
              <a:avLst/>
            </a:prstTxWarp>
            <a:noAutofit/>
          </a:bodyPr>
          <a:lstStyle>
            <a:lvl1pPr algn="r">
              <a:defRPr/>
            </a:lvl1pPr>
          </a:lstStyle>
          <a:p>
            <a:pPr lvl="0"/>
            <a:r>
              <a:rPr lang="de-CH" noProof="0"/>
              <a:t>Click to edit Master title style</a:t>
            </a:r>
          </a:p>
        </p:txBody>
      </p:sp>
      <p:sp>
        <p:nvSpPr>
          <p:cNvPr id="110598" name="Text Placeholder 2"/>
          <p:cNvSpPr>
            <a:spLocks noGrp="1"/>
          </p:cNvSpPr>
          <p:nvPr>
            <p:ph type="subTitle" idx="1"/>
          </p:nvPr>
        </p:nvSpPr>
        <p:spPr>
          <a:xfrm>
            <a:off x="2362200" y="3962400"/>
            <a:ext cx="6400800" cy="1752600"/>
          </a:xfrm>
        </p:spPr>
        <p:txBody>
          <a:bodyPr/>
          <a:lstStyle>
            <a:lvl1pPr marL="0" indent="0" algn="r">
              <a:buFont typeface="Arial" charset="0"/>
              <a:buNone/>
              <a:defRPr sz="2000"/>
            </a:lvl1pPr>
          </a:lstStyle>
          <a:p>
            <a:pPr lvl="0"/>
            <a:r>
              <a:rPr lang="de-CH" noProof="0"/>
              <a:t>Click to edit Master subtitle style</a:t>
            </a:r>
          </a:p>
        </p:txBody>
      </p:sp>
    </p:spTree>
    <p:extLst>
      <p:ext uri="{BB962C8B-B14F-4D97-AF65-F5344CB8AC3E}">
        <p14:creationId xmlns:p14="http://schemas.microsoft.com/office/powerpoint/2010/main" val="3008072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02753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51617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593725" y="2020888"/>
            <a:ext cx="4006850" cy="407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52975" y="2020888"/>
            <a:ext cx="4006850" cy="407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298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lt">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1098000" y="2905200"/>
            <a:ext cx="4996800" cy="363600"/>
          </a:xfrm>
        </p:spPr>
        <p:txBody>
          <a:bodyPr anchor="t"/>
          <a:lstStyle>
            <a:lvl1pPr algn="r">
              <a:defRPr sz="270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bwMode="white">
          <a:xfrm>
            <a:off x="4572001" y="3247200"/>
            <a:ext cx="1522799" cy="145800"/>
          </a:xfrm>
        </p:spPr>
        <p:txBody>
          <a:bodyPr anchor="t"/>
          <a:lstStyle>
            <a:lvl1pPr algn="r">
              <a:defRPr b="1" cap="all" baseline="0">
                <a:solidFill>
                  <a:schemeClr val="bg1"/>
                </a:solidFill>
              </a:defRPr>
            </a:lvl1pPr>
          </a:lstStyle>
          <a:p>
            <a:fld id="{D076B4B0-0E40-4883-BED4-303E971F3015}" type="datetime3">
              <a:rPr lang="en-US" smtClean="0"/>
              <a:pPr/>
              <a:t>31 July 2019</a:t>
            </a:fld>
            <a:endParaRPr lang="en-GB" dirty="0"/>
          </a:p>
        </p:txBody>
      </p:sp>
      <p:grpSp>
        <p:nvGrpSpPr>
          <p:cNvPr id="7" name="Group 4">
            <a:extLst>
              <a:ext uri="{FF2B5EF4-FFF2-40B4-BE49-F238E27FC236}">
                <a16:creationId xmlns:a16="http://schemas.microsoft.com/office/drawing/2014/main" id="{256774C6-BF72-4D8A-AD80-5F476EE27ACF}"/>
              </a:ext>
            </a:extLst>
          </p:cNvPr>
          <p:cNvGrpSpPr>
            <a:grpSpLocks noChangeAspect="1"/>
          </p:cNvGrpSpPr>
          <p:nvPr userDrawn="1"/>
        </p:nvGrpSpPr>
        <p:grpSpPr bwMode="auto">
          <a:xfrm>
            <a:off x="6243100" y="2620800"/>
            <a:ext cx="2304000" cy="784800"/>
            <a:chOff x="134" y="-75"/>
            <a:chExt cx="5760" cy="1962"/>
          </a:xfrm>
          <a:solidFill>
            <a:schemeClr val="bg1"/>
          </a:solidFill>
        </p:grpSpPr>
        <p:sp>
          <p:nvSpPr>
            <p:cNvPr id="8" name="Freeform 5">
              <a:extLst>
                <a:ext uri="{FF2B5EF4-FFF2-40B4-BE49-F238E27FC236}">
                  <a16:creationId xmlns:a16="http://schemas.microsoft.com/office/drawing/2014/main" id="{45A97F7C-B6FA-45AE-BE1C-F429AE5BF2A5}"/>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9" name="Freeform 6">
              <a:extLst>
                <a:ext uri="{FF2B5EF4-FFF2-40B4-BE49-F238E27FC236}">
                  <a16:creationId xmlns:a16="http://schemas.microsoft.com/office/drawing/2014/main" id="{886E342E-E45A-43B3-B9E1-73225C5BF9E6}"/>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0" name="Freeform 7">
              <a:extLst>
                <a:ext uri="{FF2B5EF4-FFF2-40B4-BE49-F238E27FC236}">
                  <a16:creationId xmlns:a16="http://schemas.microsoft.com/office/drawing/2014/main" id="{129B2DEB-7B9F-4D64-8089-6D0B3E3912EE}"/>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Freeform 8">
              <a:extLst>
                <a:ext uri="{FF2B5EF4-FFF2-40B4-BE49-F238E27FC236}">
                  <a16:creationId xmlns:a16="http://schemas.microsoft.com/office/drawing/2014/main" id="{C300526D-E012-4BAE-8391-D5D8AC2D7DBC}"/>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2" name="Freeform 9">
              <a:extLst>
                <a:ext uri="{FF2B5EF4-FFF2-40B4-BE49-F238E27FC236}">
                  <a16:creationId xmlns:a16="http://schemas.microsoft.com/office/drawing/2014/main" id="{6A7AE131-D39D-4DB9-A6BC-6FF7B911FE2B}"/>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3" name="Freeform 10">
              <a:extLst>
                <a:ext uri="{FF2B5EF4-FFF2-40B4-BE49-F238E27FC236}">
                  <a16:creationId xmlns:a16="http://schemas.microsoft.com/office/drawing/2014/main" id="{8357AD78-2C63-4CB1-8647-644EBFF3EA94}"/>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4" name="Freeform 11">
              <a:extLst>
                <a:ext uri="{FF2B5EF4-FFF2-40B4-BE49-F238E27FC236}">
                  <a16:creationId xmlns:a16="http://schemas.microsoft.com/office/drawing/2014/main" id="{8ECF6878-6E9B-4332-9675-D0952FFA39D3}"/>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5" name="Freeform 12">
              <a:extLst>
                <a:ext uri="{FF2B5EF4-FFF2-40B4-BE49-F238E27FC236}">
                  <a16:creationId xmlns:a16="http://schemas.microsoft.com/office/drawing/2014/main" id="{0504A538-60E5-403C-918B-14108809948A}"/>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6" name="Freeform 13">
              <a:extLst>
                <a:ext uri="{FF2B5EF4-FFF2-40B4-BE49-F238E27FC236}">
                  <a16:creationId xmlns:a16="http://schemas.microsoft.com/office/drawing/2014/main" id="{274DF6B0-A48C-4745-AD56-363FDEC09A12}"/>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7" name="Freeform 14">
              <a:extLst>
                <a:ext uri="{FF2B5EF4-FFF2-40B4-BE49-F238E27FC236}">
                  <a16:creationId xmlns:a16="http://schemas.microsoft.com/office/drawing/2014/main" id="{F5B6599B-406C-468F-AA8D-B60BCFE3938C}"/>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8" name="Freeform 15">
              <a:extLst>
                <a:ext uri="{FF2B5EF4-FFF2-40B4-BE49-F238E27FC236}">
                  <a16:creationId xmlns:a16="http://schemas.microsoft.com/office/drawing/2014/main" id="{E4D117DE-675E-4F60-A8A4-4944DC57D32F}"/>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9" name="Freeform 16">
              <a:extLst>
                <a:ext uri="{FF2B5EF4-FFF2-40B4-BE49-F238E27FC236}">
                  <a16:creationId xmlns:a16="http://schemas.microsoft.com/office/drawing/2014/main" id="{61029484-B797-455C-B87B-959187EBCBF4}"/>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0" name="Freeform 17">
              <a:extLst>
                <a:ext uri="{FF2B5EF4-FFF2-40B4-BE49-F238E27FC236}">
                  <a16:creationId xmlns:a16="http://schemas.microsoft.com/office/drawing/2014/main" id="{8063941E-21B8-44DD-A283-94D5D0FD18E7}"/>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grpSp>
    </p:spTree>
    <p:extLst>
      <p:ext uri="{BB962C8B-B14F-4D97-AF65-F5344CB8AC3E}">
        <p14:creationId xmlns:p14="http://schemas.microsoft.com/office/powerpoint/2010/main" val="189164612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2466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47151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678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0921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2213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7944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274638"/>
            <a:ext cx="2074862" cy="5824537"/>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75363" cy="5824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8603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302625" cy="582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0137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PT-White-Cover-Graphic-No-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7"/>
          <p:cNvSpPr txBox="1">
            <a:spLocks noChangeArrowheads="1"/>
          </p:cNvSpPr>
          <p:nvPr/>
        </p:nvSpPr>
        <p:spPr bwMode="auto">
          <a:xfrm>
            <a:off x="8880475" y="6600825"/>
            <a:ext cx="1349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fontAlgn="base" hangingPunct="1">
              <a:spcBef>
                <a:spcPct val="0"/>
              </a:spcBef>
              <a:spcAft>
                <a:spcPct val="0"/>
              </a:spcAft>
            </a:pPr>
            <a:fld id="{5F261E9D-2AC8-4A41-86E5-02A25204031E}" type="slidenum">
              <a:rPr lang="en-US" altLang="en-US" sz="900" smtClean="0">
                <a:solidFill>
                  <a:srgbClr val="009DD9"/>
                </a:solidFill>
                <a:latin typeface="Calibri" panose="020F0502020204030204" pitchFamily="34" charset="0"/>
              </a:rPr>
              <a:pPr algn="ctr" defTabSz="914400" eaLnBrk="1" fontAlgn="base" hangingPunct="1">
                <a:spcBef>
                  <a:spcPct val="0"/>
                </a:spcBef>
                <a:spcAft>
                  <a:spcPct val="0"/>
                </a:spcAft>
              </a:pPr>
              <a:t>‹#›</a:t>
            </a:fld>
            <a:endParaRPr lang="en-US" altLang="en-US" sz="900" dirty="0">
              <a:solidFill>
                <a:srgbClr val="009DD9"/>
              </a:solidFill>
              <a:latin typeface="Calibri" panose="020F0502020204030204" pitchFamily="34" charset="0"/>
            </a:endParaRPr>
          </a:p>
        </p:txBody>
      </p:sp>
      <p:pic>
        <p:nvPicPr>
          <p:cNvPr id="6" name="Picture 9" descr="Nielsen_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4000" y="1752600"/>
            <a:ext cx="889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90600" y="2339975"/>
            <a:ext cx="7772400" cy="1470025"/>
          </a:xfrm>
          <a:prstGeom prst="rect">
            <a:avLst/>
          </a:prstGeom>
        </p:spPr>
        <p:txBody>
          <a:bodyPr vert="horz" wrap="square" lIns="91440" tIns="0" rIns="91440" bIns="0" numCol="1" anchor="b" anchorCtr="0" compatLnSpc="1">
            <a:prstTxWarp prst="textNoShape">
              <a:avLst/>
            </a:prstTxWarp>
            <a:noAutofit/>
          </a:bodyPr>
          <a:lstStyle>
            <a:lvl1pPr algn="r">
              <a:defRPr/>
            </a:lvl1pPr>
          </a:lstStyle>
          <a:p>
            <a:pPr lvl="0"/>
            <a:r>
              <a:rPr lang="de-CH" noProof="0"/>
              <a:t>Click to edit Master title style</a:t>
            </a:r>
          </a:p>
        </p:txBody>
      </p:sp>
      <p:sp>
        <p:nvSpPr>
          <p:cNvPr id="110598" name="Text Placeholder 2"/>
          <p:cNvSpPr>
            <a:spLocks noGrp="1"/>
          </p:cNvSpPr>
          <p:nvPr>
            <p:ph type="subTitle" idx="1"/>
          </p:nvPr>
        </p:nvSpPr>
        <p:spPr>
          <a:xfrm>
            <a:off x="2362200" y="3962400"/>
            <a:ext cx="6400800" cy="1752600"/>
          </a:xfrm>
        </p:spPr>
        <p:txBody>
          <a:bodyPr/>
          <a:lstStyle>
            <a:lvl1pPr marL="0" indent="0" algn="r">
              <a:buFont typeface="Arial" charset="0"/>
              <a:buNone/>
              <a:defRPr sz="2000"/>
            </a:lvl1pPr>
          </a:lstStyle>
          <a:p>
            <a:pPr lvl="0"/>
            <a:r>
              <a:rPr lang="de-CH" noProof="0"/>
              <a:t>Click to edit Master subtitle style</a:t>
            </a:r>
          </a:p>
        </p:txBody>
      </p:sp>
    </p:spTree>
    <p:extLst>
      <p:ext uri="{BB962C8B-B14F-4D97-AF65-F5344CB8AC3E}">
        <p14:creationId xmlns:p14="http://schemas.microsoft.com/office/powerpoint/2010/main" val="2581271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753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F17AC1C-9FE1-42FA-99A3-80DA8DDB6D2B}" type="slidenum">
              <a:rPr lang="en-GB" smtClean="0"/>
              <a:t>‹#›</a:t>
            </a:fld>
            <a:endParaRPr lang="en-GB" dirty="0"/>
          </a:p>
        </p:txBody>
      </p:sp>
    </p:spTree>
    <p:extLst>
      <p:ext uri="{BB962C8B-B14F-4D97-AF65-F5344CB8AC3E}">
        <p14:creationId xmlns:p14="http://schemas.microsoft.com/office/powerpoint/2010/main" val="107353477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91706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593725" y="2020888"/>
            <a:ext cx="4006850" cy="407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52975" y="2020888"/>
            <a:ext cx="4006850" cy="407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7390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2778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356209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225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4166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840733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3780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274638"/>
            <a:ext cx="2074862" cy="5824537"/>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75363" cy="5824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3184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302625" cy="582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446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96900" y="1304925"/>
            <a:ext cx="7950200" cy="4722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F17AC1C-9FE1-42FA-99A3-80DA8DDB6D2B}" type="slidenum">
              <a:rPr lang="en-GB" smtClean="0"/>
              <a:t>‹#›</a:t>
            </a:fld>
            <a:endParaRPr lang="en-GB" dirty="0"/>
          </a:p>
        </p:txBody>
      </p:sp>
    </p:spTree>
    <p:extLst>
      <p:ext uri="{BB962C8B-B14F-4D97-AF65-F5344CB8AC3E}">
        <p14:creationId xmlns:p14="http://schemas.microsoft.com/office/powerpoint/2010/main" val="20897388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6900" y="1855787"/>
            <a:ext cx="3852000" cy="4171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100" y="1855787"/>
            <a:ext cx="3852000" cy="4171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F17AC1C-9FE1-42FA-99A3-80DA8DDB6D2B}" type="slidenum">
              <a:rPr lang="en-GB" smtClean="0"/>
              <a:t>‹#›</a:t>
            </a:fld>
            <a:endParaRPr lang="en-GB" dirty="0"/>
          </a:p>
        </p:txBody>
      </p:sp>
    </p:spTree>
    <p:extLst>
      <p:ext uri="{BB962C8B-B14F-4D97-AF65-F5344CB8AC3E}">
        <p14:creationId xmlns:p14="http://schemas.microsoft.com/office/powerpoint/2010/main" val="39267926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6900" y="1855787"/>
            <a:ext cx="3852000" cy="4171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F17AC1C-9FE1-42FA-99A3-80DA8DDB6D2B}" type="slidenum">
              <a:rPr lang="en-GB" smtClean="0"/>
              <a:t>‹#›</a:t>
            </a:fld>
            <a:endParaRPr lang="en-GB" dirty="0"/>
          </a:p>
        </p:txBody>
      </p:sp>
    </p:spTree>
    <p:extLst>
      <p:ext uri="{BB962C8B-B14F-4D97-AF65-F5344CB8AC3E}">
        <p14:creationId xmlns:p14="http://schemas.microsoft.com/office/powerpoint/2010/main" val="199878926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0201-6420-4149-A1B3-6A656DE3229A}"/>
              </a:ext>
            </a:extLst>
          </p:cNvPr>
          <p:cNvSpPr>
            <a:spLocks noGrp="1"/>
          </p:cNvSpPr>
          <p:nvPr>
            <p:ph type="title"/>
          </p:nvPr>
        </p:nvSpPr>
        <p:spPr>
          <a:xfrm>
            <a:off x="612000" y="3118506"/>
            <a:ext cx="6422400" cy="823769"/>
          </a:xfrm>
        </p:spPr>
        <p:txBody>
          <a:bodyPr/>
          <a:lstStyle>
            <a:lvl1pPr algn="r">
              <a:defRPr>
                <a:solidFill>
                  <a:schemeClr val="bg1"/>
                </a:solidFill>
              </a:defRPr>
            </a:lvl1pPr>
          </a:lstStyle>
          <a:p>
            <a:r>
              <a:rPr lang="en-US"/>
              <a:t>Click to edit Master title style</a:t>
            </a:r>
            <a:endParaRPr lang="en-GB" dirty="0"/>
          </a:p>
        </p:txBody>
      </p:sp>
      <p:grpSp>
        <p:nvGrpSpPr>
          <p:cNvPr id="6" name="Group 4">
            <a:extLst>
              <a:ext uri="{FF2B5EF4-FFF2-40B4-BE49-F238E27FC236}">
                <a16:creationId xmlns:a16="http://schemas.microsoft.com/office/drawing/2014/main" id="{8AA6374D-8816-4984-AA02-834E5E492DF4}"/>
              </a:ext>
            </a:extLst>
          </p:cNvPr>
          <p:cNvGrpSpPr>
            <a:grpSpLocks noChangeAspect="1"/>
          </p:cNvGrpSpPr>
          <p:nvPr userDrawn="1"/>
        </p:nvGrpSpPr>
        <p:grpSpPr bwMode="auto">
          <a:xfrm>
            <a:off x="7362700" y="3025564"/>
            <a:ext cx="1184400" cy="403436"/>
            <a:chOff x="134" y="-75"/>
            <a:chExt cx="5760" cy="1962"/>
          </a:xfrm>
          <a:solidFill>
            <a:schemeClr val="bg1"/>
          </a:solidFill>
        </p:grpSpPr>
        <p:sp>
          <p:nvSpPr>
            <p:cNvPr id="7" name="Freeform 5">
              <a:extLst>
                <a:ext uri="{FF2B5EF4-FFF2-40B4-BE49-F238E27FC236}">
                  <a16:creationId xmlns:a16="http://schemas.microsoft.com/office/drawing/2014/main" id="{C1ABDC55-AAB3-4960-B004-F96AB041560B}"/>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8" name="Freeform 6">
              <a:extLst>
                <a:ext uri="{FF2B5EF4-FFF2-40B4-BE49-F238E27FC236}">
                  <a16:creationId xmlns:a16="http://schemas.microsoft.com/office/drawing/2014/main" id="{B44C4C4C-DC5A-47B3-B277-683EDFB7B031}"/>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9" name="Freeform 7">
              <a:extLst>
                <a:ext uri="{FF2B5EF4-FFF2-40B4-BE49-F238E27FC236}">
                  <a16:creationId xmlns:a16="http://schemas.microsoft.com/office/drawing/2014/main" id="{B4213873-F9A9-47AF-912E-AF7D8398AF8B}"/>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0" name="Freeform 8">
              <a:extLst>
                <a:ext uri="{FF2B5EF4-FFF2-40B4-BE49-F238E27FC236}">
                  <a16:creationId xmlns:a16="http://schemas.microsoft.com/office/drawing/2014/main" id="{5599BDFE-FBF8-4145-B6A3-35807940974E}"/>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Freeform 9">
              <a:extLst>
                <a:ext uri="{FF2B5EF4-FFF2-40B4-BE49-F238E27FC236}">
                  <a16:creationId xmlns:a16="http://schemas.microsoft.com/office/drawing/2014/main" id="{E0C07242-B85C-4F2F-B848-4A7812C1846F}"/>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2" name="Freeform 10">
              <a:extLst>
                <a:ext uri="{FF2B5EF4-FFF2-40B4-BE49-F238E27FC236}">
                  <a16:creationId xmlns:a16="http://schemas.microsoft.com/office/drawing/2014/main" id="{7933AC57-4D46-4DC2-813B-CC20132A6DF6}"/>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3" name="Freeform 11">
              <a:extLst>
                <a:ext uri="{FF2B5EF4-FFF2-40B4-BE49-F238E27FC236}">
                  <a16:creationId xmlns:a16="http://schemas.microsoft.com/office/drawing/2014/main" id="{94CF498D-D74B-43D3-B5D6-FF90A53F66EF}"/>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4" name="Freeform 12">
              <a:extLst>
                <a:ext uri="{FF2B5EF4-FFF2-40B4-BE49-F238E27FC236}">
                  <a16:creationId xmlns:a16="http://schemas.microsoft.com/office/drawing/2014/main" id="{F0B134A2-6419-46FC-B2C9-BBB881580D89}"/>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5" name="Freeform 13">
              <a:extLst>
                <a:ext uri="{FF2B5EF4-FFF2-40B4-BE49-F238E27FC236}">
                  <a16:creationId xmlns:a16="http://schemas.microsoft.com/office/drawing/2014/main" id="{669B17DC-4047-43F0-A03B-2C9AF4BF9CE3}"/>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6" name="Freeform 14">
              <a:extLst>
                <a:ext uri="{FF2B5EF4-FFF2-40B4-BE49-F238E27FC236}">
                  <a16:creationId xmlns:a16="http://schemas.microsoft.com/office/drawing/2014/main" id="{1616EBA7-FC24-41F8-AF7A-22784063CAB0}"/>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7" name="Freeform 15">
              <a:extLst>
                <a:ext uri="{FF2B5EF4-FFF2-40B4-BE49-F238E27FC236}">
                  <a16:creationId xmlns:a16="http://schemas.microsoft.com/office/drawing/2014/main" id="{440A2F57-511A-4BC4-BEEC-66A02B9B16E8}"/>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8" name="Freeform 16">
              <a:extLst>
                <a:ext uri="{FF2B5EF4-FFF2-40B4-BE49-F238E27FC236}">
                  <a16:creationId xmlns:a16="http://schemas.microsoft.com/office/drawing/2014/main" id="{920F9231-52EF-43E1-B7EC-83259D2B2856}"/>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9" name="Freeform 17">
              <a:extLst>
                <a:ext uri="{FF2B5EF4-FFF2-40B4-BE49-F238E27FC236}">
                  <a16:creationId xmlns:a16="http://schemas.microsoft.com/office/drawing/2014/main" id="{E12F7523-E8A1-4C9F-A0D7-3008B25E1D9F}"/>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grpSp>
    </p:spTree>
    <p:extLst>
      <p:ext uri="{BB962C8B-B14F-4D97-AF65-F5344CB8AC3E}">
        <p14:creationId xmlns:p14="http://schemas.microsoft.com/office/powerpoint/2010/main" val="12445803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0201-6420-4149-A1B3-6A656DE3229A}"/>
              </a:ext>
            </a:extLst>
          </p:cNvPr>
          <p:cNvSpPr>
            <a:spLocks noGrp="1"/>
          </p:cNvSpPr>
          <p:nvPr>
            <p:ph type="title"/>
          </p:nvPr>
        </p:nvSpPr>
        <p:spPr>
          <a:xfrm>
            <a:off x="612000" y="3118506"/>
            <a:ext cx="6422400" cy="823769"/>
          </a:xfrm>
        </p:spPr>
        <p:txBody>
          <a:bodyPr/>
          <a:lstStyle>
            <a:lvl1pPr algn="r">
              <a:defRPr>
                <a:solidFill>
                  <a:schemeClr val="bg1"/>
                </a:solidFill>
              </a:defRPr>
            </a:lvl1pPr>
          </a:lstStyle>
          <a:p>
            <a:r>
              <a:rPr lang="en-US"/>
              <a:t>Click to edit Master title style</a:t>
            </a:r>
            <a:endParaRPr lang="en-GB" dirty="0"/>
          </a:p>
        </p:txBody>
      </p:sp>
      <p:grpSp>
        <p:nvGrpSpPr>
          <p:cNvPr id="6" name="Group 4">
            <a:extLst>
              <a:ext uri="{FF2B5EF4-FFF2-40B4-BE49-F238E27FC236}">
                <a16:creationId xmlns:a16="http://schemas.microsoft.com/office/drawing/2014/main" id="{8AA6374D-8816-4984-AA02-834E5E492DF4}"/>
              </a:ext>
            </a:extLst>
          </p:cNvPr>
          <p:cNvGrpSpPr>
            <a:grpSpLocks noChangeAspect="1"/>
          </p:cNvGrpSpPr>
          <p:nvPr userDrawn="1"/>
        </p:nvGrpSpPr>
        <p:grpSpPr bwMode="auto">
          <a:xfrm>
            <a:off x="7362700" y="3025564"/>
            <a:ext cx="1184400" cy="403436"/>
            <a:chOff x="134" y="-75"/>
            <a:chExt cx="5760" cy="1962"/>
          </a:xfrm>
          <a:solidFill>
            <a:schemeClr val="bg1"/>
          </a:solidFill>
        </p:grpSpPr>
        <p:sp>
          <p:nvSpPr>
            <p:cNvPr id="7" name="Freeform 5">
              <a:extLst>
                <a:ext uri="{FF2B5EF4-FFF2-40B4-BE49-F238E27FC236}">
                  <a16:creationId xmlns:a16="http://schemas.microsoft.com/office/drawing/2014/main" id="{C1ABDC55-AAB3-4960-B004-F96AB041560B}"/>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8" name="Freeform 6">
              <a:extLst>
                <a:ext uri="{FF2B5EF4-FFF2-40B4-BE49-F238E27FC236}">
                  <a16:creationId xmlns:a16="http://schemas.microsoft.com/office/drawing/2014/main" id="{B44C4C4C-DC5A-47B3-B277-683EDFB7B031}"/>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9" name="Freeform 7">
              <a:extLst>
                <a:ext uri="{FF2B5EF4-FFF2-40B4-BE49-F238E27FC236}">
                  <a16:creationId xmlns:a16="http://schemas.microsoft.com/office/drawing/2014/main" id="{B4213873-F9A9-47AF-912E-AF7D8398AF8B}"/>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0" name="Freeform 8">
              <a:extLst>
                <a:ext uri="{FF2B5EF4-FFF2-40B4-BE49-F238E27FC236}">
                  <a16:creationId xmlns:a16="http://schemas.microsoft.com/office/drawing/2014/main" id="{5599BDFE-FBF8-4145-B6A3-35807940974E}"/>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Freeform 9">
              <a:extLst>
                <a:ext uri="{FF2B5EF4-FFF2-40B4-BE49-F238E27FC236}">
                  <a16:creationId xmlns:a16="http://schemas.microsoft.com/office/drawing/2014/main" id="{E0C07242-B85C-4F2F-B848-4A7812C1846F}"/>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2" name="Freeform 10">
              <a:extLst>
                <a:ext uri="{FF2B5EF4-FFF2-40B4-BE49-F238E27FC236}">
                  <a16:creationId xmlns:a16="http://schemas.microsoft.com/office/drawing/2014/main" id="{7933AC57-4D46-4DC2-813B-CC20132A6DF6}"/>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3" name="Freeform 11">
              <a:extLst>
                <a:ext uri="{FF2B5EF4-FFF2-40B4-BE49-F238E27FC236}">
                  <a16:creationId xmlns:a16="http://schemas.microsoft.com/office/drawing/2014/main" id="{94CF498D-D74B-43D3-B5D6-FF90A53F66EF}"/>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4" name="Freeform 12">
              <a:extLst>
                <a:ext uri="{FF2B5EF4-FFF2-40B4-BE49-F238E27FC236}">
                  <a16:creationId xmlns:a16="http://schemas.microsoft.com/office/drawing/2014/main" id="{F0B134A2-6419-46FC-B2C9-BBB881580D89}"/>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5" name="Freeform 13">
              <a:extLst>
                <a:ext uri="{FF2B5EF4-FFF2-40B4-BE49-F238E27FC236}">
                  <a16:creationId xmlns:a16="http://schemas.microsoft.com/office/drawing/2014/main" id="{669B17DC-4047-43F0-A03B-2C9AF4BF9CE3}"/>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6" name="Freeform 14">
              <a:extLst>
                <a:ext uri="{FF2B5EF4-FFF2-40B4-BE49-F238E27FC236}">
                  <a16:creationId xmlns:a16="http://schemas.microsoft.com/office/drawing/2014/main" id="{1616EBA7-FC24-41F8-AF7A-22784063CAB0}"/>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7" name="Freeform 15">
              <a:extLst>
                <a:ext uri="{FF2B5EF4-FFF2-40B4-BE49-F238E27FC236}">
                  <a16:creationId xmlns:a16="http://schemas.microsoft.com/office/drawing/2014/main" id="{440A2F57-511A-4BC4-BEEC-66A02B9B16E8}"/>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8" name="Freeform 16">
              <a:extLst>
                <a:ext uri="{FF2B5EF4-FFF2-40B4-BE49-F238E27FC236}">
                  <a16:creationId xmlns:a16="http://schemas.microsoft.com/office/drawing/2014/main" id="{920F9231-52EF-43E1-B7EC-83259D2B2856}"/>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9" name="Freeform 17">
              <a:extLst>
                <a:ext uri="{FF2B5EF4-FFF2-40B4-BE49-F238E27FC236}">
                  <a16:creationId xmlns:a16="http://schemas.microsoft.com/office/drawing/2014/main" id="{E12F7523-E8A1-4C9F-A0D7-3008B25E1D9F}"/>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grpSp>
    </p:spTree>
    <p:extLst>
      <p:ext uri="{BB962C8B-B14F-4D97-AF65-F5344CB8AC3E}">
        <p14:creationId xmlns:p14="http://schemas.microsoft.com/office/powerpoint/2010/main" val="2646629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rpos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E200-231C-462C-9340-0F878EE9074D}"/>
              </a:ext>
            </a:extLst>
          </p:cNvPr>
          <p:cNvSpPr>
            <a:spLocks noGrp="1"/>
          </p:cNvSpPr>
          <p:nvPr>
            <p:ph type="title"/>
          </p:nvPr>
        </p:nvSpPr>
        <p:spPr/>
        <p:txBody>
          <a:bodyPr/>
          <a:lstStyle/>
          <a:p>
            <a:r>
              <a:rPr lang="en-US"/>
              <a:t>Click to edit Master title style</a:t>
            </a:r>
            <a:endParaRPr lang="en-GB"/>
          </a:p>
        </p:txBody>
      </p:sp>
      <p:pic>
        <p:nvPicPr>
          <p:cNvPr id="7" name="Picture 6">
            <a:extLst>
              <a:ext uri="{FF2B5EF4-FFF2-40B4-BE49-F238E27FC236}">
                <a16:creationId xmlns:a16="http://schemas.microsoft.com/office/drawing/2014/main" id="{33FA8D5C-A168-453D-86D4-9C1E7E6EF4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17560" y="2995200"/>
            <a:ext cx="6129540" cy="271273"/>
          </a:xfrm>
          <a:prstGeom prst="rect">
            <a:avLst/>
          </a:prstGeom>
        </p:spPr>
      </p:pic>
      <p:sp>
        <p:nvSpPr>
          <p:cNvPr id="9" name="Text Placeholder 8">
            <a:extLst>
              <a:ext uri="{FF2B5EF4-FFF2-40B4-BE49-F238E27FC236}">
                <a16:creationId xmlns:a16="http://schemas.microsoft.com/office/drawing/2014/main" id="{47789BC6-C149-491E-85F7-BE45C04FC1F1}"/>
              </a:ext>
            </a:extLst>
          </p:cNvPr>
          <p:cNvSpPr>
            <a:spLocks noGrp="1"/>
          </p:cNvSpPr>
          <p:nvPr>
            <p:ph type="body" sz="quarter" idx="13"/>
          </p:nvPr>
        </p:nvSpPr>
        <p:spPr>
          <a:xfrm>
            <a:off x="5418138" y="3371329"/>
            <a:ext cx="3128962" cy="2656409"/>
          </a:xfrm>
        </p:spPr>
        <p:txBody>
          <a:bodyPr/>
          <a:lstStyle>
            <a:lvl1pPr algn="r">
              <a:lnSpc>
                <a:spcPts val="3500"/>
              </a:lnSpc>
              <a:defRPr sz="2300"/>
            </a:lvl1pPr>
          </a:lstStyle>
          <a:p>
            <a:pPr lvl="0"/>
            <a:r>
              <a:rPr lang="en-US"/>
              <a:t>Click to edit Master text styles</a:t>
            </a:r>
          </a:p>
        </p:txBody>
      </p:sp>
    </p:spTree>
    <p:extLst>
      <p:ext uri="{BB962C8B-B14F-4D97-AF65-F5344CB8AC3E}">
        <p14:creationId xmlns:p14="http://schemas.microsoft.com/office/powerpoint/2010/main" val="30127099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6900" y="527050"/>
            <a:ext cx="6731667" cy="777875"/>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96900" y="1855787"/>
            <a:ext cx="7950200" cy="4171951"/>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6900" y="6212667"/>
            <a:ext cx="1506200" cy="277065"/>
          </a:xfrm>
          <a:prstGeom prst="rect">
            <a:avLst/>
          </a:prstGeom>
        </p:spPr>
        <p:txBody>
          <a:bodyPr vert="horz" lIns="0" tIns="0" rIns="0" bIns="0" rtlCol="0" anchor="ctr" anchorCtr="0">
            <a:noAutofit/>
          </a:bodyPr>
          <a:lstStyle>
            <a:lvl1pPr algn="l">
              <a:defRPr sz="1200">
                <a:solidFill>
                  <a:schemeClr val="accent1"/>
                </a:solidFill>
              </a:defRPr>
            </a:lvl1pPr>
          </a:lstStyle>
          <a:p>
            <a:fld id="{3F690C12-BAD4-4AF6-81CC-E798817215F4}" type="datetime3">
              <a:rPr lang="en-US" smtClean="0"/>
              <a:t>31 July 2019</a:t>
            </a:fld>
            <a:endParaRPr lang="en-GB" dirty="0"/>
          </a:p>
        </p:txBody>
      </p:sp>
      <p:sp>
        <p:nvSpPr>
          <p:cNvPr id="5" name="Footer Placeholder 4"/>
          <p:cNvSpPr>
            <a:spLocks noGrp="1"/>
          </p:cNvSpPr>
          <p:nvPr>
            <p:ph type="ftr" sz="quarter" idx="3"/>
          </p:nvPr>
        </p:nvSpPr>
        <p:spPr>
          <a:xfrm>
            <a:off x="596900" y="6552074"/>
            <a:ext cx="7950200" cy="212408"/>
          </a:xfrm>
          <a:prstGeom prst="rect">
            <a:avLst/>
          </a:prstGeom>
        </p:spPr>
        <p:txBody>
          <a:bodyPr vert="horz" lIns="0" tIns="0" rIns="0" bIns="0" rtlCol="0" anchor="t" anchorCtr="0">
            <a:noAutofit/>
          </a:bodyPr>
          <a:lstStyle>
            <a:lvl1pPr algn="l">
              <a:defRPr sz="1200">
                <a:solidFill>
                  <a:schemeClr val="accent1"/>
                </a:solidFill>
              </a:defRPr>
            </a:lvl1pPr>
          </a:lstStyle>
          <a:p>
            <a:endParaRPr lang="en-GB" dirty="0"/>
          </a:p>
        </p:txBody>
      </p:sp>
      <p:sp>
        <p:nvSpPr>
          <p:cNvPr id="6" name="Slide Number Placeholder 5"/>
          <p:cNvSpPr>
            <a:spLocks noGrp="1"/>
          </p:cNvSpPr>
          <p:nvPr>
            <p:ph type="sldNum" sz="quarter" idx="4"/>
          </p:nvPr>
        </p:nvSpPr>
        <p:spPr>
          <a:xfrm>
            <a:off x="8547100" y="6231601"/>
            <a:ext cx="290900" cy="258132"/>
          </a:xfrm>
          <a:prstGeom prst="rect">
            <a:avLst/>
          </a:prstGeom>
        </p:spPr>
        <p:txBody>
          <a:bodyPr vert="horz" lIns="0" tIns="0" rIns="0" bIns="0" rtlCol="0" anchor="ctr" anchorCtr="0">
            <a:noAutofit/>
          </a:bodyPr>
          <a:lstStyle>
            <a:lvl1pPr algn="r">
              <a:defRPr sz="1000">
                <a:solidFill>
                  <a:schemeClr val="accent1"/>
                </a:solidFill>
              </a:defRPr>
            </a:lvl1pPr>
          </a:lstStyle>
          <a:p>
            <a:fld id="{3F17AC1C-9FE1-42FA-99A3-80DA8DDB6D2B}" type="slidenum">
              <a:rPr lang="en-GB" smtClean="0"/>
              <a:pPr/>
              <a:t>‹#›</a:t>
            </a:fld>
            <a:endParaRPr lang="en-GB" dirty="0"/>
          </a:p>
        </p:txBody>
      </p:sp>
      <p:pic>
        <p:nvPicPr>
          <p:cNvPr id="9" name="Picture 8">
            <a:extLst>
              <a:ext uri="{FF2B5EF4-FFF2-40B4-BE49-F238E27FC236}">
                <a16:creationId xmlns:a16="http://schemas.microsoft.com/office/drawing/2014/main" id="{8BA690F1-BF49-47B1-B953-55E8388BEBE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03100" y="6231600"/>
            <a:ext cx="6444000" cy="258133"/>
          </a:xfrm>
          <a:prstGeom prst="rect">
            <a:avLst/>
          </a:prstGeom>
        </p:spPr>
      </p:pic>
      <p:grpSp>
        <p:nvGrpSpPr>
          <p:cNvPr id="12" name="Group 4">
            <a:extLst>
              <a:ext uri="{FF2B5EF4-FFF2-40B4-BE49-F238E27FC236}">
                <a16:creationId xmlns:a16="http://schemas.microsoft.com/office/drawing/2014/main" id="{5175D0F3-A7E4-4BFD-8553-0D26E0BB7BFF}"/>
              </a:ext>
            </a:extLst>
          </p:cNvPr>
          <p:cNvGrpSpPr>
            <a:grpSpLocks noChangeAspect="1"/>
          </p:cNvGrpSpPr>
          <p:nvPr/>
        </p:nvGrpSpPr>
        <p:grpSpPr bwMode="auto">
          <a:xfrm>
            <a:off x="7362700" y="471600"/>
            <a:ext cx="1184400" cy="403436"/>
            <a:chOff x="134" y="-75"/>
            <a:chExt cx="5760" cy="1962"/>
          </a:xfrm>
        </p:grpSpPr>
        <p:sp>
          <p:nvSpPr>
            <p:cNvPr id="14" name="Freeform 5">
              <a:extLst>
                <a:ext uri="{FF2B5EF4-FFF2-40B4-BE49-F238E27FC236}">
                  <a16:creationId xmlns:a16="http://schemas.microsoft.com/office/drawing/2014/main" id="{7DFCE972-EAA5-4B92-BA49-CD32C6DC93AE}"/>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6">
              <a:extLst>
                <a:ext uri="{FF2B5EF4-FFF2-40B4-BE49-F238E27FC236}">
                  <a16:creationId xmlns:a16="http://schemas.microsoft.com/office/drawing/2014/main" id="{1A77D11B-9455-4FB8-9F9F-889262CAFDEF}"/>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719E90E0-B605-4752-90BB-52F1C0818D4E}"/>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8">
              <a:extLst>
                <a:ext uri="{FF2B5EF4-FFF2-40B4-BE49-F238E27FC236}">
                  <a16:creationId xmlns:a16="http://schemas.microsoft.com/office/drawing/2014/main" id="{FF8933A7-22F5-4C93-BFB8-CC701FF6C788}"/>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9">
              <a:extLst>
                <a:ext uri="{FF2B5EF4-FFF2-40B4-BE49-F238E27FC236}">
                  <a16:creationId xmlns:a16="http://schemas.microsoft.com/office/drawing/2014/main" id="{8AB74FF3-49A4-4132-8720-66A2CA737F9E}"/>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0">
              <a:extLst>
                <a:ext uri="{FF2B5EF4-FFF2-40B4-BE49-F238E27FC236}">
                  <a16:creationId xmlns:a16="http://schemas.microsoft.com/office/drawing/2014/main" id="{A9532494-F208-400B-B2D0-EBE14034D7F1}"/>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1">
              <a:extLst>
                <a:ext uri="{FF2B5EF4-FFF2-40B4-BE49-F238E27FC236}">
                  <a16:creationId xmlns:a16="http://schemas.microsoft.com/office/drawing/2014/main" id="{9F7F3F3C-A874-45EB-8829-6DBFF4D0BDB2}"/>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12">
              <a:extLst>
                <a:ext uri="{FF2B5EF4-FFF2-40B4-BE49-F238E27FC236}">
                  <a16:creationId xmlns:a16="http://schemas.microsoft.com/office/drawing/2014/main" id="{B72883E8-82FC-41A5-9094-CE4889AB311E}"/>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3">
              <a:extLst>
                <a:ext uri="{FF2B5EF4-FFF2-40B4-BE49-F238E27FC236}">
                  <a16:creationId xmlns:a16="http://schemas.microsoft.com/office/drawing/2014/main" id="{F7F58AD2-8B06-4C2D-BAA2-CA87C64DA66B}"/>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14">
              <a:extLst>
                <a:ext uri="{FF2B5EF4-FFF2-40B4-BE49-F238E27FC236}">
                  <a16:creationId xmlns:a16="http://schemas.microsoft.com/office/drawing/2014/main" id="{D35B62C9-EE8F-45F7-9561-7384B2AAE67E}"/>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5">
              <a:extLst>
                <a:ext uri="{FF2B5EF4-FFF2-40B4-BE49-F238E27FC236}">
                  <a16:creationId xmlns:a16="http://schemas.microsoft.com/office/drawing/2014/main" id="{F8332340-5CE5-4249-B2D0-A7EE26F9C9E7}"/>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6">
              <a:extLst>
                <a:ext uri="{FF2B5EF4-FFF2-40B4-BE49-F238E27FC236}">
                  <a16:creationId xmlns:a16="http://schemas.microsoft.com/office/drawing/2014/main" id="{252E8A71-FE3C-4C28-A170-42EC748ECE5C}"/>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17">
              <a:extLst>
                <a:ext uri="{FF2B5EF4-FFF2-40B4-BE49-F238E27FC236}">
                  <a16:creationId xmlns:a16="http://schemas.microsoft.com/office/drawing/2014/main" id="{387437AA-6487-4B95-B4F0-ABAA6962C3D7}"/>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34660127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4" r:id="rId4"/>
    <p:sldLayoutId id="2147483664" r:id="rId5"/>
    <p:sldLayoutId id="2147483673" r:id="rId6"/>
    <p:sldLayoutId id="2147483675" r:id="rId7"/>
    <p:sldLayoutId id="2147483680" r:id="rId8"/>
    <p:sldLayoutId id="2147483677" r:id="rId9"/>
    <p:sldLayoutId id="2147483678" r:id="rId10"/>
    <p:sldLayoutId id="2147483679" r:id="rId11"/>
    <p:sldLayoutId id="2147483676" r:id="rId12"/>
    <p:sldLayoutId id="2147483666" r:id="rId13"/>
    <p:sldLayoutId id="2147483667" r:id="rId14"/>
    <p:sldLayoutId id="2147483900" r:id="rId15"/>
  </p:sldLayoutIdLst>
  <p:transition>
    <p:fade/>
  </p:transition>
  <p:hf hdr="0" ftr="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sz="2000" kern="1200">
          <a:solidFill>
            <a:schemeClr val="accent1"/>
          </a:solidFill>
          <a:latin typeface="+mn-lt"/>
          <a:ea typeface="+mn-ea"/>
          <a:cs typeface="+mn-cs"/>
        </a:defRPr>
      </a:lvl1pPr>
      <a:lvl2pPr marL="27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2pPr>
      <a:lvl3pPr marL="54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3pPr>
      <a:lvl4pPr marL="81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4pPr>
      <a:lvl5pPr marL="108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332" userDrawn="1">
          <p15:clr>
            <a:srgbClr val="F26B43"/>
          </p15:clr>
        </p15:guide>
        <p15:guide id="4" orient="horz" pos="822" userDrawn="1">
          <p15:clr>
            <a:srgbClr val="F26B43"/>
          </p15:clr>
        </p15:guide>
        <p15:guide id="5" orient="horz" pos="1169" userDrawn="1">
          <p15:clr>
            <a:srgbClr val="F26B43"/>
          </p15:clr>
        </p15:guide>
        <p15:guide id="6" pos="376" userDrawn="1">
          <p15:clr>
            <a:srgbClr val="F26B43"/>
          </p15:clr>
        </p15:guide>
        <p15:guide id="7" pos="5384" userDrawn="1">
          <p15:clr>
            <a:srgbClr val="F26B43"/>
          </p15:clr>
        </p15:guide>
        <p15:guide id="8" orient="horz" pos="37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548" name="Text Box 17"/>
          <p:cNvSpPr txBox="1">
            <a:spLocks noChangeArrowheads="1"/>
          </p:cNvSpPr>
          <p:nvPr/>
        </p:nvSpPr>
        <p:spPr bwMode="auto">
          <a:xfrm>
            <a:off x="8880475" y="6600825"/>
            <a:ext cx="1349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defTabSz="914400" eaLnBrk="1" fontAlgn="base" hangingPunct="1">
              <a:spcBef>
                <a:spcPct val="0"/>
              </a:spcBef>
              <a:spcAft>
                <a:spcPct val="0"/>
              </a:spcAft>
              <a:defRPr/>
            </a:pPr>
            <a:fld id="{B9106253-5CAD-454F-B870-1EA3DC994A63}" type="slidenum">
              <a:rPr lang="en-US" sz="900" smtClean="0">
                <a:solidFill>
                  <a:srgbClr val="009DD9"/>
                </a:solidFill>
                <a:latin typeface="Calibri" pitchFamily="34" charset="0"/>
              </a:rPr>
              <a:pPr algn="ctr" defTabSz="914400" eaLnBrk="1" fontAlgn="base" hangingPunct="1">
                <a:spcBef>
                  <a:spcPct val="0"/>
                </a:spcBef>
                <a:spcAft>
                  <a:spcPct val="0"/>
                </a:spcAft>
                <a:defRPr/>
              </a:pPr>
              <a:t>‹#›</a:t>
            </a:fld>
            <a:endParaRPr lang="en-US" sz="900" dirty="0">
              <a:solidFill>
                <a:srgbClr val="009DD9"/>
              </a:solidFill>
              <a:latin typeface="Calibri" pitchFamily="34" charset="0"/>
            </a:endParaRPr>
          </a:p>
        </p:txBody>
      </p:sp>
      <p:pic>
        <p:nvPicPr>
          <p:cNvPr id="1027" name="Picture 6" descr="PPT-Chart-Templat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6513"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9"/>
          <p:cNvSpPr>
            <a:spLocks noChangeArrowheads="1"/>
          </p:cNvSpPr>
          <p:nvPr/>
        </p:nvSpPr>
        <p:spPr bwMode="gray">
          <a:xfrm rot="16200000">
            <a:off x="-862807" y="5806282"/>
            <a:ext cx="19351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eaLnBrk="1" fontAlgn="base" hangingPunct="1">
              <a:spcBef>
                <a:spcPct val="50000"/>
              </a:spcBef>
              <a:spcAft>
                <a:spcPct val="0"/>
              </a:spcAft>
              <a:defRPr/>
            </a:pPr>
            <a:r>
              <a:rPr lang="en-US" altLang="en-US" sz="600" dirty="0">
                <a:solidFill>
                  <a:srgbClr val="5F5F5F"/>
                </a:solidFill>
                <a:latin typeface="Calibri" pitchFamily="34" charset="0"/>
              </a:rPr>
              <a:t>Copyright © 2018 Nielsen. Confidential and proprietary.</a:t>
            </a:r>
          </a:p>
        </p:txBody>
      </p:sp>
      <p:sp>
        <p:nvSpPr>
          <p:cNvPr id="1029" name="Text Placeholder 2"/>
          <p:cNvSpPr>
            <a:spLocks noGrp="1"/>
          </p:cNvSpPr>
          <p:nvPr>
            <p:ph type="body" idx="1"/>
          </p:nvPr>
        </p:nvSpPr>
        <p:spPr bwMode="auto">
          <a:xfrm>
            <a:off x="593725" y="2020888"/>
            <a:ext cx="816610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 Fifth level</a:t>
            </a:r>
          </a:p>
        </p:txBody>
      </p:sp>
    </p:spTree>
    <p:extLst>
      <p:ext uri="{BB962C8B-B14F-4D97-AF65-F5344CB8AC3E}">
        <p14:creationId xmlns:p14="http://schemas.microsoft.com/office/powerpoint/2010/main" val="37068823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defTabSz="457200" rtl="0" eaLnBrk="0" fontAlgn="base" hangingPunct="0">
        <a:spcBef>
          <a:spcPct val="0"/>
        </a:spcBef>
        <a:spcAft>
          <a:spcPct val="0"/>
        </a:spcAft>
        <a:defRPr sz="2800" b="1">
          <a:solidFill>
            <a:srgbClr val="009DD9"/>
          </a:solidFill>
          <a:latin typeface="+mj-lt"/>
          <a:ea typeface="+mj-ea"/>
          <a:cs typeface="+mj-cs"/>
        </a:defRPr>
      </a:lvl1pPr>
      <a:lvl2pPr algn="ctr" defTabSz="457200" rtl="0" eaLnBrk="0" fontAlgn="base" hangingPunct="0">
        <a:spcBef>
          <a:spcPct val="0"/>
        </a:spcBef>
        <a:spcAft>
          <a:spcPct val="0"/>
        </a:spcAft>
        <a:defRPr sz="2800" b="1">
          <a:solidFill>
            <a:srgbClr val="009DD9"/>
          </a:solidFill>
          <a:latin typeface="Arial" charset="0"/>
        </a:defRPr>
      </a:lvl2pPr>
      <a:lvl3pPr algn="ctr" defTabSz="457200" rtl="0" eaLnBrk="0" fontAlgn="base" hangingPunct="0">
        <a:spcBef>
          <a:spcPct val="0"/>
        </a:spcBef>
        <a:spcAft>
          <a:spcPct val="0"/>
        </a:spcAft>
        <a:defRPr sz="2800" b="1">
          <a:solidFill>
            <a:srgbClr val="009DD9"/>
          </a:solidFill>
          <a:latin typeface="Arial" charset="0"/>
        </a:defRPr>
      </a:lvl3pPr>
      <a:lvl4pPr algn="ctr" defTabSz="457200" rtl="0" eaLnBrk="0" fontAlgn="base" hangingPunct="0">
        <a:spcBef>
          <a:spcPct val="0"/>
        </a:spcBef>
        <a:spcAft>
          <a:spcPct val="0"/>
        </a:spcAft>
        <a:defRPr sz="2800" b="1">
          <a:solidFill>
            <a:srgbClr val="009DD9"/>
          </a:solidFill>
          <a:latin typeface="Arial" charset="0"/>
        </a:defRPr>
      </a:lvl4pPr>
      <a:lvl5pPr algn="ctr" defTabSz="457200" rtl="0" eaLnBrk="0" fontAlgn="base" hangingPunct="0">
        <a:spcBef>
          <a:spcPct val="0"/>
        </a:spcBef>
        <a:spcAft>
          <a:spcPct val="0"/>
        </a:spcAft>
        <a:defRPr sz="2800" b="1">
          <a:solidFill>
            <a:srgbClr val="009DD9"/>
          </a:solidFill>
          <a:latin typeface="Arial" charset="0"/>
        </a:defRPr>
      </a:lvl5pPr>
      <a:lvl6pPr marL="457200" algn="ctr" defTabSz="457200" rtl="0" fontAlgn="base">
        <a:spcBef>
          <a:spcPct val="0"/>
        </a:spcBef>
        <a:spcAft>
          <a:spcPct val="0"/>
        </a:spcAft>
        <a:defRPr sz="2800" b="1">
          <a:solidFill>
            <a:srgbClr val="009DD9"/>
          </a:solidFill>
          <a:latin typeface="Arial" charset="0"/>
        </a:defRPr>
      </a:lvl6pPr>
      <a:lvl7pPr marL="914400" algn="ctr" defTabSz="457200" rtl="0" fontAlgn="base">
        <a:spcBef>
          <a:spcPct val="0"/>
        </a:spcBef>
        <a:spcAft>
          <a:spcPct val="0"/>
        </a:spcAft>
        <a:defRPr sz="2800" b="1">
          <a:solidFill>
            <a:srgbClr val="009DD9"/>
          </a:solidFill>
          <a:latin typeface="Arial" charset="0"/>
        </a:defRPr>
      </a:lvl7pPr>
      <a:lvl8pPr marL="1371600" algn="ctr" defTabSz="457200" rtl="0" fontAlgn="base">
        <a:spcBef>
          <a:spcPct val="0"/>
        </a:spcBef>
        <a:spcAft>
          <a:spcPct val="0"/>
        </a:spcAft>
        <a:defRPr sz="2800" b="1">
          <a:solidFill>
            <a:srgbClr val="009DD9"/>
          </a:solidFill>
          <a:latin typeface="Arial" charset="0"/>
        </a:defRPr>
      </a:lvl8pPr>
      <a:lvl9pPr marL="1828800" algn="ctr" defTabSz="457200" rtl="0" fontAlgn="base">
        <a:spcBef>
          <a:spcPct val="0"/>
        </a:spcBef>
        <a:spcAft>
          <a:spcPct val="0"/>
        </a:spcAft>
        <a:defRPr sz="2800" b="1">
          <a:solidFill>
            <a:srgbClr val="009DD9"/>
          </a:solidFill>
          <a:latin typeface="Arial" charset="0"/>
        </a:defRPr>
      </a:lvl9pPr>
    </p:titleStyle>
    <p:bodyStyle>
      <a:lvl1pPr marL="457200" indent="-457200" algn="l" defTabSz="457200" rtl="0" eaLnBrk="0" fontAlgn="base" hangingPunct="0">
        <a:spcBef>
          <a:spcPts val="800"/>
        </a:spcBef>
        <a:spcAft>
          <a:spcPct val="0"/>
        </a:spcAft>
        <a:buClr>
          <a:srgbClr val="5F5F5F"/>
        </a:buClr>
        <a:buFont typeface="Arial" charset="0"/>
        <a:buChar char="•"/>
        <a:defRPr>
          <a:solidFill>
            <a:srgbClr val="5F5F5F"/>
          </a:solidFill>
          <a:latin typeface="+mn-lt"/>
          <a:ea typeface="+mn-ea"/>
          <a:cs typeface="+mn-cs"/>
        </a:defRPr>
      </a:lvl1pPr>
      <a:lvl2pPr marL="908050" indent="-457200" algn="l" defTabSz="457200" rtl="0" eaLnBrk="0" fontAlgn="base" hangingPunct="0">
        <a:spcBef>
          <a:spcPts val="800"/>
        </a:spcBef>
        <a:spcAft>
          <a:spcPct val="0"/>
        </a:spcAft>
        <a:buClr>
          <a:srgbClr val="5F5F5F"/>
        </a:buClr>
        <a:buFont typeface="Arial" charset="0"/>
        <a:buChar char="•"/>
        <a:defRPr sz="1600">
          <a:solidFill>
            <a:srgbClr val="5F5F5F"/>
          </a:solidFill>
          <a:latin typeface="+mn-lt"/>
        </a:defRPr>
      </a:lvl2pPr>
      <a:lvl3pPr marL="1371600" indent="-457200" algn="l" defTabSz="457200" rtl="0" eaLnBrk="0" fontAlgn="base" hangingPunct="0">
        <a:spcBef>
          <a:spcPts val="700"/>
        </a:spcBef>
        <a:spcAft>
          <a:spcPct val="0"/>
        </a:spcAft>
        <a:buClr>
          <a:srgbClr val="5F5F5F"/>
        </a:buClr>
        <a:buFont typeface="Arial" charset="0"/>
        <a:buChar char="•"/>
        <a:defRPr sz="1400">
          <a:solidFill>
            <a:srgbClr val="5F5F5F"/>
          </a:solidFill>
          <a:latin typeface="+mn-lt"/>
        </a:defRPr>
      </a:lvl3pPr>
      <a:lvl4pPr marL="1825625" indent="-454025" algn="l" defTabSz="457200" rtl="0" eaLnBrk="0" fontAlgn="base" hangingPunct="0">
        <a:spcBef>
          <a:spcPts val="700"/>
        </a:spcBef>
        <a:spcAft>
          <a:spcPct val="0"/>
        </a:spcAft>
        <a:buClr>
          <a:srgbClr val="5F5F5F"/>
        </a:buClr>
        <a:buFont typeface="Arial" charset="0"/>
        <a:buChar char="•"/>
        <a:defRPr sz="1200">
          <a:solidFill>
            <a:srgbClr val="5F5F5F"/>
          </a:solidFill>
          <a:latin typeface="+mn-lt"/>
        </a:defRPr>
      </a:lvl4pPr>
      <a:lvl5pPr marL="2286000" indent="-457200" algn="l" defTabSz="457200" rtl="0" eaLnBrk="0" fontAlgn="base" hangingPunct="0">
        <a:spcBef>
          <a:spcPts val="700"/>
        </a:spcBef>
        <a:spcAft>
          <a:spcPct val="0"/>
        </a:spcAft>
        <a:buClr>
          <a:srgbClr val="5F5F5F"/>
        </a:buClr>
        <a:buFont typeface="Arial" charset="0"/>
        <a:buChar char="•"/>
        <a:defRPr sz="1200">
          <a:solidFill>
            <a:srgbClr val="5F5F5F"/>
          </a:solidFill>
          <a:latin typeface="+mn-lt"/>
        </a:defRPr>
      </a:lvl5pPr>
      <a:lvl6pPr marL="27432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6pPr>
      <a:lvl7pPr marL="32004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7pPr>
      <a:lvl8pPr marL="36576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8pPr>
      <a:lvl9pPr marL="41148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548" name="Text Box 17"/>
          <p:cNvSpPr txBox="1">
            <a:spLocks noChangeArrowheads="1"/>
          </p:cNvSpPr>
          <p:nvPr/>
        </p:nvSpPr>
        <p:spPr bwMode="auto">
          <a:xfrm>
            <a:off x="8880475" y="6600825"/>
            <a:ext cx="1349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fontAlgn="base" hangingPunct="1">
              <a:spcBef>
                <a:spcPct val="0"/>
              </a:spcBef>
              <a:spcAft>
                <a:spcPct val="0"/>
              </a:spcAft>
            </a:pPr>
            <a:fld id="{09341935-C765-4CA8-9DC1-75C906762317}" type="slidenum">
              <a:rPr lang="en-US" altLang="en-US" sz="900" smtClean="0">
                <a:solidFill>
                  <a:srgbClr val="009DD9"/>
                </a:solidFill>
                <a:latin typeface="Calibri" panose="020F0502020204030204" pitchFamily="34" charset="0"/>
              </a:rPr>
              <a:pPr algn="ctr" defTabSz="914400" eaLnBrk="1" fontAlgn="base" hangingPunct="1">
                <a:spcBef>
                  <a:spcPct val="0"/>
                </a:spcBef>
                <a:spcAft>
                  <a:spcPct val="0"/>
                </a:spcAft>
              </a:pPr>
              <a:t>‹#›</a:t>
            </a:fld>
            <a:endParaRPr lang="en-US" altLang="en-US" sz="900" dirty="0">
              <a:solidFill>
                <a:srgbClr val="009DD9"/>
              </a:solidFill>
              <a:latin typeface="Calibri" panose="020F0502020204030204" pitchFamily="34" charset="0"/>
            </a:endParaRPr>
          </a:p>
        </p:txBody>
      </p:sp>
      <p:pic>
        <p:nvPicPr>
          <p:cNvPr id="1027" name="Picture 6" descr="PPT-Chart-Templat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6513"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9"/>
          <p:cNvSpPr>
            <a:spLocks noChangeArrowheads="1"/>
          </p:cNvSpPr>
          <p:nvPr/>
        </p:nvSpPr>
        <p:spPr bwMode="gray">
          <a:xfrm rot="16200000">
            <a:off x="-862807" y="5806282"/>
            <a:ext cx="19351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eaLnBrk="1" fontAlgn="base" hangingPunct="1">
              <a:spcBef>
                <a:spcPct val="50000"/>
              </a:spcBef>
              <a:spcAft>
                <a:spcPct val="0"/>
              </a:spcAft>
              <a:defRPr/>
            </a:pPr>
            <a:r>
              <a:rPr lang="en-US" altLang="en-US" sz="600" dirty="0">
                <a:solidFill>
                  <a:srgbClr val="5F5F5F"/>
                </a:solidFill>
                <a:latin typeface="Calibri" pitchFamily="34" charset="0"/>
              </a:rPr>
              <a:t>Copyright © 2019 Nielsen. Confidential and proprietary.</a:t>
            </a:r>
          </a:p>
        </p:txBody>
      </p:sp>
      <p:sp>
        <p:nvSpPr>
          <p:cNvPr id="1029" name="Text Placeholder 2"/>
          <p:cNvSpPr>
            <a:spLocks noGrp="1"/>
          </p:cNvSpPr>
          <p:nvPr>
            <p:ph type="body" idx="1"/>
          </p:nvPr>
        </p:nvSpPr>
        <p:spPr bwMode="auto">
          <a:xfrm>
            <a:off x="593725" y="2020888"/>
            <a:ext cx="816610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 Fifth level</a:t>
            </a:r>
          </a:p>
        </p:txBody>
      </p:sp>
    </p:spTree>
    <p:extLst>
      <p:ext uri="{BB962C8B-B14F-4D97-AF65-F5344CB8AC3E}">
        <p14:creationId xmlns:p14="http://schemas.microsoft.com/office/powerpoint/2010/main" val="99666870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xStyles>
    <p:titleStyle>
      <a:lvl1pPr algn="ctr" defTabSz="457200" rtl="0" eaLnBrk="0" fontAlgn="base" hangingPunct="0">
        <a:spcBef>
          <a:spcPct val="0"/>
        </a:spcBef>
        <a:spcAft>
          <a:spcPct val="0"/>
        </a:spcAft>
        <a:defRPr sz="2800" b="1">
          <a:solidFill>
            <a:srgbClr val="009DD9"/>
          </a:solidFill>
          <a:latin typeface="+mj-lt"/>
          <a:ea typeface="+mj-ea"/>
          <a:cs typeface="+mj-cs"/>
        </a:defRPr>
      </a:lvl1pPr>
      <a:lvl2pPr algn="ctr" defTabSz="457200" rtl="0" eaLnBrk="0" fontAlgn="base" hangingPunct="0">
        <a:spcBef>
          <a:spcPct val="0"/>
        </a:spcBef>
        <a:spcAft>
          <a:spcPct val="0"/>
        </a:spcAft>
        <a:defRPr sz="2800" b="1">
          <a:solidFill>
            <a:srgbClr val="009DD9"/>
          </a:solidFill>
          <a:latin typeface="Arial" charset="0"/>
        </a:defRPr>
      </a:lvl2pPr>
      <a:lvl3pPr algn="ctr" defTabSz="457200" rtl="0" eaLnBrk="0" fontAlgn="base" hangingPunct="0">
        <a:spcBef>
          <a:spcPct val="0"/>
        </a:spcBef>
        <a:spcAft>
          <a:spcPct val="0"/>
        </a:spcAft>
        <a:defRPr sz="2800" b="1">
          <a:solidFill>
            <a:srgbClr val="009DD9"/>
          </a:solidFill>
          <a:latin typeface="Arial" charset="0"/>
        </a:defRPr>
      </a:lvl3pPr>
      <a:lvl4pPr algn="ctr" defTabSz="457200" rtl="0" eaLnBrk="0" fontAlgn="base" hangingPunct="0">
        <a:spcBef>
          <a:spcPct val="0"/>
        </a:spcBef>
        <a:spcAft>
          <a:spcPct val="0"/>
        </a:spcAft>
        <a:defRPr sz="2800" b="1">
          <a:solidFill>
            <a:srgbClr val="009DD9"/>
          </a:solidFill>
          <a:latin typeface="Arial" charset="0"/>
        </a:defRPr>
      </a:lvl4pPr>
      <a:lvl5pPr algn="ctr" defTabSz="457200" rtl="0" eaLnBrk="0" fontAlgn="base" hangingPunct="0">
        <a:spcBef>
          <a:spcPct val="0"/>
        </a:spcBef>
        <a:spcAft>
          <a:spcPct val="0"/>
        </a:spcAft>
        <a:defRPr sz="2800" b="1">
          <a:solidFill>
            <a:srgbClr val="009DD9"/>
          </a:solidFill>
          <a:latin typeface="Arial" charset="0"/>
        </a:defRPr>
      </a:lvl5pPr>
      <a:lvl6pPr marL="457200" algn="ctr" defTabSz="457200" rtl="0" fontAlgn="base">
        <a:spcBef>
          <a:spcPct val="0"/>
        </a:spcBef>
        <a:spcAft>
          <a:spcPct val="0"/>
        </a:spcAft>
        <a:defRPr sz="2800" b="1">
          <a:solidFill>
            <a:srgbClr val="009DD9"/>
          </a:solidFill>
          <a:latin typeface="Arial" charset="0"/>
        </a:defRPr>
      </a:lvl6pPr>
      <a:lvl7pPr marL="914400" algn="ctr" defTabSz="457200" rtl="0" fontAlgn="base">
        <a:spcBef>
          <a:spcPct val="0"/>
        </a:spcBef>
        <a:spcAft>
          <a:spcPct val="0"/>
        </a:spcAft>
        <a:defRPr sz="2800" b="1">
          <a:solidFill>
            <a:srgbClr val="009DD9"/>
          </a:solidFill>
          <a:latin typeface="Arial" charset="0"/>
        </a:defRPr>
      </a:lvl7pPr>
      <a:lvl8pPr marL="1371600" algn="ctr" defTabSz="457200" rtl="0" fontAlgn="base">
        <a:spcBef>
          <a:spcPct val="0"/>
        </a:spcBef>
        <a:spcAft>
          <a:spcPct val="0"/>
        </a:spcAft>
        <a:defRPr sz="2800" b="1">
          <a:solidFill>
            <a:srgbClr val="009DD9"/>
          </a:solidFill>
          <a:latin typeface="Arial" charset="0"/>
        </a:defRPr>
      </a:lvl8pPr>
      <a:lvl9pPr marL="1828800" algn="ctr" defTabSz="457200" rtl="0" fontAlgn="base">
        <a:spcBef>
          <a:spcPct val="0"/>
        </a:spcBef>
        <a:spcAft>
          <a:spcPct val="0"/>
        </a:spcAft>
        <a:defRPr sz="2800" b="1">
          <a:solidFill>
            <a:srgbClr val="009DD9"/>
          </a:solidFill>
          <a:latin typeface="Arial" charset="0"/>
        </a:defRPr>
      </a:lvl9pPr>
    </p:titleStyle>
    <p:bodyStyle>
      <a:lvl1pPr marL="457200" indent="-457200" algn="l" defTabSz="457200" rtl="0" eaLnBrk="0" fontAlgn="base" hangingPunct="0">
        <a:spcBef>
          <a:spcPts val="800"/>
        </a:spcBef>
        <a:spcAft>
          <a:spcPct val="0"/>
        </a:spcAft>
        <a:buClr>
          <a:srgbClr val="5F5F5F"/>
        </a:buClr>
        <a:buFont typeface="Arial" panose="020B0604020202020204" pitchFamily="34" charset="0"/>
        <a:buChar char="•"/>
        <a:defRPr>
          <a:solidFill>
            <a:srgbClr val="5F5F5F"/>
          </a:solidFill>
          <a:latin typeface="+mn-lt"/>
          <a:ea typeface="+mn-ea"/>
          <a:cs typeface="+mn-cs"/>
        </a:defRPr>
      </a:lvl1pPr>
      <a:lvl2pPr marL="908050" indent="-457200" algn="l" defTabSz="457200" rtl="0" eaLnBrk="0" fontAlgn="base" hangingPunct="0">
        <a:spcBef>
          <a:spcPts val="800"/>
        </a:spcBef>
        <a:spcAft>
          <a:spcPct val="0"/>
        </a:spcAft>
        <a:buClr>
          <a:srgbClr val="5F5F5F"/>
        </a:buClr>
        <a:buFont typeface="Arial" panose="020B0604020202020204" pitchFamily="34" charset="0"/>
        <a:buChar char="•"/>
        <a:defRPr sz="1600">
          <a:solidFill>
            <a:srgbClr val="5F5F5F"/>
          </a:solidFill>
          <a:latin typeface="+mn-lt"/>
        </a:defRPr>
      </a:lvl2pPr>
      <a:lvl3pPr marL="1371600" indent="-457200" algn="l" defTabSz="457200" rtl="0" eaLnBrk="0" fontAlgn="base" hangingPunct="0">
        <a:spcBef>
          <a:spcPts val="700"/>
        </a:spcBef>
        <a:spcAft>
          <a:spcPct val="0"/>
        </a:spcAft>
        <a:buClr>
          <a:srgbClr val="5F5F5F"/>
        </a:buClr>
        <a:buFont typeface="Arial" panose="020B0604020202020204" pitchFamily="34" charset="0"/>
        <a:buChar char="•"/>
        <a:defRPr sz="1400">
          <a:solidFill>
            <a:srgbClr val="5F5F5F"/>
          </a:solidFill>
          <a:latin typeface="+mn-lt"/>
        </a:defRPr>
      </a:lvl3pPr>
      <a:lvl4pPr marL="1825625" indent="-454025" algn="l" defTabSz="457200" rtl="0" eaLnBrk="0" fontAlgn="base" hangingPunct="0">
        <a:spcBef>
          <a:spcPts val="700"/>
        </a:spcBef>
        <a:spcAft>
          <a:spcPct val="0"/>
        </a:spcAft>
        <a:buClr>
          <a:srgbClr val="5F5F5F"/>
        </a:buClr>
        <a:buFont typeface="Arial" panose="020B0604020202020204" pitchFamily="34" charset="0"/>
        <a:buChar char="•"/>
        <a:defRPr sz="1200">
          <a:solidFill>
            <a:srgbClr val="5F5F5F"/>
          </a:solidFill>
          <a:latin typeface="+mn-lt"/>
        </a:defRPr>
      </a:lvl4pPr>
      <a:lvl5pPr marL="2286000" indent="-457200" algn="l" defTabSz="457200" rtl="0" eaLnBrk="0" fontAlgn="base" hangingPunct="0">
        <a:spcBef>
          <a:spcPts val="700"/>
        </a:spcBef>
        <a:spcAft>
          <a:spcPct val="0"/>
        </a:spcAft>
        <a:buClr>
          <a:srgbClr val="5F5F5F"/>
        </a:buClr>
        <a:buFont typeface="Arial" panose="020B0604020202020204" pitchFamily="34" charset="0"/>
        <a:buChar char="•"/>
        <a:defRPr sz="1200">
          <a:solidFill>
            <a:srgbClr val="5F5F5F"/>
          </a:solidFill>
          <a:latin typeface="+mn-lt"/>
        </a:defRPr>
      </a:lvl5pPr>
      <a:lvl6pPr marL="27432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6pPr>
      <a:lvl7pPr marL="32004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7pPr>
      <a:lvl8pPr marL="36576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8pPr>
      <a:lvl9pPr marL="41148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_pegg@seafish.co.uk" TargetMode="External"/><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chart" Target="../charts/chart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021B9-4895-43BC-96F1-DDD9E0D27421}"/>
              </a:ext>
            </a:extLst>
          </p:cNvPr>
          <p:cNvSpPr>
            <a:spLocks noGrp="1"/>
          </p:cNvSpPr>
          <p:nvPr>
            <p:ph type="title"/>
          </p:nvPr>
        </p:nvSpPr>
        <p:spPr>
          <a:xfrm>
            <a:off x="596899" y="2605231"/>
            <a:ext cx="7031809" cy="823769"/>
          </a:xfrm>
        </p:spPr>
        <p:txBody>
          <a:bodyPr/>
          <a:lstStyle/>
          <a:p>
            <a:pPr algn="l"/>
            <a:r>
              <a:rPr lang="en-GB" dirty="0"/>
              <a:t>Seafood Trends Across U.K. Restaurants </a:t>
            </a:r>
            <a:br>
              <a:rPr lang="en-GB" dirty="0"/>
            </a:br>
            <a:r>
              <a:rPr lang="en-GB" dirty="0"/>
              <a:t>through Q1 2019</a:t>
            </a:r>
            <a:br>
              <a:rPr lang="en-GB" dirty="0"/>
            </a:br>
            <a:br>
              <a:rPr lang="en-GB" dirty="0"/>
            </a:br>
            <a:br>
              <a:rPr lang="en-GB" dirty="0"/>
            </a:br>
            <a:br>
              <a:rPr lang="en-GB" dirty="0"/>
            </a:br>
            <a:endParaRPr lang="en-GB" dirty="0"/>
          </a:p>
        </p:txBody>
      </p:sp>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43443"/>
          <a:stretch/>
        </p:blipFill>
        <p:spPr bwMode="auto">
          <a:xfrm>
            <a:off x="625619" y="5697292"/>
            <a:ext cx="2846387" cy="485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1"/>
          <p:cNvSpPr txBox="1">
            <a:spLocks/>
          </p:cNvSpPr>
          <p:nvPr/>
        </p:nvSpPr>
        <p:spPr>
          <a:xfrm>
            <a:off x="512763" y="627745"/>
            <a:ext cx="8394376" cy="1143000"/>
          </a:xfrm>
          <a:prstGeom prst="rect">
            <a:avLst/>
          </a:prstGeom>
        </p:spPr>
        <p:txBody>
          <a:bodyPr vert="horz" lIns="0" tIns="0" rIns="0" bIns="0" rtlCol="0" anchor="t" anchorCtr="0">
            <a:noAutofit/>
          </a:bodyPr>
          <a:lstStyle>
            <a:lvl1pPr algn="r" defTabSz="914400" rtl="0" eaLnBrk="1" latinLnBrk="0" hangingPunct="1">
              <a:lnSpc>
                <a:spcPct val="90000"/>
              </a:lnSpc>
              <a:spcBef>
                <a:spcPct val="0"/>
              </a:spcBef>
              <a:buNone/>
              <a:defRPr sz="2800" kern="1200">
                <a:solidFill>
                  <a:schemeClr val="bg1"/>
                </a:solidFill>
                <a:latin typeface="+mj-lt"/>
                <a:ea typeface="+mj-ea"/>
                <a:cs typeface="+mj-cs"/>
              </a:defRPr>
            </a:lvl1pPr>
          </a:lstStyle>
          <a:p>
            <a:endParaRPr lang="en-GB" dirty="0">
              <a:solidFill>
                <a:schemeClr val="accent1">
                  <a:lumMod val="75000"/>
                </a:schemeClr>
              </a:solidFill>
            </a:endParaRPr>
          </a:p>
        </p:txBody>
      </p:sp>
      <p:sp>
        <p:nvSpPr>
          <p:cNvPr id="7" name="TextBox 6"/>
          <p:cNvSpPr txBox="1"/>
          <p:nvPr/>
        </p:nvSpPr>
        <p:spPr>
          <a:xfrm>
            <a:off x="596900" y="3840317"/>
            <a:ext cx="914400" cy="191752"/>
          </a:xfrm>
          <a:prstGeom prst="rect">
            <a:avLst/>
          </a:prstGeom>
          <a:noFill/>
        </p:spPr>
        <p:txBody>
          <a:bodyPr wrap="none" lIns="0" tIns="0" rIns="0" bIns="0" rtlCol="0">
            <a:noAutofit/>
          </a:bodyPr>
          <a:lstStyle/>
          <a:p>
            <a:pPr>
              <a:lnSpc>
                <a:spcPct val="90000"/>
              </a:lnSpc>
            </a:pPr>
            <a:r>
              <a:rPr lang="en-GB" sz="1600" dirty="0">
                <a:solidFill>
                  <a:schemeClr val="accent1"/>
                </a:solidFill>
              </a:rPr>
              <a:t>Prepared by:: </a:t>
            </a:r>
          </a:p>
        </p:txBody>
      </p:sp>
      <p:sp>
        <p:nvSpPr>
          <p:cNvPr id="6" name="TextBox 5"/>
          <p:cNvSpPr txBox="1"/>
          <p:nvPr/>
        </p:nvSpPr>
        <p:spPr>
          <a:xfrm>
            <a:off x="713082" y="6194066"/>
            <a:ext cx="2984273" cy="262393"/>
          </a:xfrm>
          <a:prstGeom prst="rect">
            <a:avLst/>
          </a:prstGeom>
          <a:noFill/>
        </p:spPr>
        <p:txBody>
          <a:bodyPr wrap="square" lIns="0" tIns="0" rIns="0" bIns="0" rtlCol="0">
            <a:noAutofit/>
          </a:bodyPr>
          <a:lstStyle/>
          <a:p>
            <a:pPr algn="l">
              <a:lnSpc>
                <a:spcPct val="90000"/>
              </a:lnSpc>
            </a:pPr>
            <a:r>
              <a:rPr lang="en-GB" sz="1600" dirty="0">
                <a:solidFill>
                  <a:schemeClr val="bg1"/>
                </a:solidFill>
              </a:rPr>
              <a:t>S Pegg </a:t>
            </a:r>
            <a:r>
              <a:rPr lang="en-GB" sz="1600" dirty="0">
                <a:solidFill>
                  <a:schemeClr val="accent1"/>
                </a:solidFill>
                <a:hlinkClick r:id="rId3"/>
              </a:rPr>
              <a:t>s_pegg@seafish.co.uk</a:t>
            </a:r>
            <a:endParaRPr lang="en-GB" sz="1600" dirty="0">
              <a:solidFill>
                <a:schemeClr val="accent1"/>
              </a:solidFill>
            </a:endParaRPr>
          </a:p>
        </p:txBody>
      </p:sp>
      <p:pic>
        <p:nvPicPr>
          <p:cNvPr id="8" name="Picture 7">
            <a:extLst>
              <a:ext uri="{FF2B5EF4-FFF2-40B4-BE49-F238E27FC236}">
                <a16:creationId xmlns:a16="http://schemas.microsoft.com/office/drawing/2014/main" id="{6ED3727F-3D22-46AE-AABF-A4995579A9AE}"/>
              </a:ext>
            </a:extLst>
          </p:cNvPr>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596900" y="4220606"/>
            <a:ext cx="2196196" cy="651198"/>
          </a:xfrm>
          <a:prstGeom prst="rect">
            <a:avLst/>
          </a:prstGeom>
        </p:spPr>
      </p:pic>
    </p:spTree>
    <p:extLst>
      <p:ext uri="{BB962C8B-B14F-4D97-AF65-F5344CB8AC3E}">
        <p14:creationId xmlns:p14="http://schemas.microsoft.com/office/powerpoint/2010/main" val="141359680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D76D-586F-4FC9-94CB-26CAF03A38D0}"/>
              </a:ext>
            </a:extLst>
          </p:cNvPr>
          <p:cNvSpPr>
            <a:spLocks noGrp="1"/>
          </p:cNvSpPr>
          <p:nvPr>
            <p:ph type="title"/>
          </p:nvPr>
        </p:nvSpPr>
        <p:spPr>
          <a:xfrm>
            <a:off x="596900" y="527050"/>
            <a:ext cx="6731667" cy="406805"/>
          </a:xfrm>
        </p:spPr>
        <p:txBody>
          <a:bodyPr/>
          <a:lstStyle/>
          <a:p>
            <a:r>
              <a:rPr lang="en-US" sz="2000" dirty="0"/>
              <a:t>Garlic, followed by tomato and chili, are the most common flavours paired with seafood and continue to gain share across seafood menus</a:t>
            </a:r>
          </a:p>
        </p:txBody>
      </p:sp>
      <p:sp>
        <p:nvSpPr>
          <p:cNvPr id="4" name="Slide Number Placeholder 3">
            <a:extLst>
              <a:ext uri="{FF2B5EF4-FFF2-40B4-BE49-F238E27FC236}">
                <a16:creationId xmlns:a16="http://schemas.microsoft.com/office/drawing/2014/main" id="{AA65F81F-BB65-40BD-BB1D-A3EF5CAFC0BC}"/>
              </a:ext>
            </a:extLst>
          </p:cNvPr>
          <p:cNvSpPr>
            <a:spLocks noGrp="1"/>
          </p:cNvSpPr>
          <p:nvPr>
            <p:ph type="sldNum" sz="quarter" idx="12"/>
          </p:nvPr>
        </p:nvSpPr>
        <p:spPr/>
        <p:txBody>
          <a:bodyPr/>
          <a:lstStyle/>
          <a:p>
            <a:fld id="{3F17AC1C-9FE1-42FA-99A3-80DA8DDB6D2B}" type="slidenum">
              <a:rPr lang="en-GB" smtClean="0"/>
              <a:t>10</a:t>
            </a:fld>
            <a:endParaRPr lang="en-GB" dirty="0"/>
          </a:p>
        </p:txBody>
      </p:sp>
      <p:graphicFrame>
        <p:nvGraphicFramePr>
          <p:cNvPr id="7" name="Chart 6">
            <a:extLst>
              <a:ext uri="{FF2B5EF4-FFF2-40B4-BE49-F238E27FC236}">
                <a16:creationId xmlns:a16="http://schemas.microsoft.com/office/drawing/2014/main" id="{094FA5D0-C2AB-4D23-948B-1D055F4F7690}"/>
              </a:ext>
            </a:extLst>
          </p:cNvPr>
          <p:cNvGraphicFramePr/>
          <p:nvPr>
            <p:extLst>
              <p:ext uri="{D42A27DB-BD31-4B8C-83A1-F6EECF244321}">
                <p14:modId xmlns:p14="http://schemas.microsoft.com/office/powerpoint/2010/main" val="3586449873"/>
              </p:ext>
            </p:extLst>
          </p:nvPr>
        </p:nvGraphicFramePr>
        <p:xfrm>
          <a:off x="596899" y="1079771"/>
          <a:ext cx="8547101" cy="4947967"/>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4" descr="Related image">
            <a:extLst>
              <a:ext uri="{FF2B5EF4-FFF2-40B4-BE49-F238E27FC236}">
                <a16:creationId xmlns:a16="http://schemas.microsoft.com/office/drawing/2014/main" id="{D116AE2B-7C38-4CF2-B3C3-63213BF76F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415"/>
          <a:stretch/>
        </p:blipFill>
        <p:spPr bwMode="auto">
          <a:xfrm>
            <a:off x="5586919" y="3735421"/>
            <a:ext cx="2960181" cy="21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90653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D76D-586F-4FC9-94CB-26CAF03A38D0}"/>
              </a:ext>
            </a:extLst>
          </p:cNvPr>
          <p:cNvSpPr>
            <a:spLocks noGrp="1"/>
          </p:cNvSpPr>
          <p:nvPr>
            <p:ph type="title"/>
          </p:nvPr>
        </p:nvSpPr>
        <p:spPr>
          <a:xfrm>
            <a:off x="596900" y="527050"/>
            <a:ext cx="6731667" cy="406805"/>
          </a:xfrm>
        </p:spPr>
        <p:txBody>
          <a:bodyPr/>
          <a:lstStyle/>
          <a:p>
            <a:r>
              <a:rPr lang="en-US" sz="2400" dirty="0"/>
              <a:t>Bold and ethnic notes emerge across seafood formats </a:t>
            </a:r>
          </a:p>
        </p:txBody>
      </p:sp>
      <p:sp>
        <p:nvSpPr>
          <p:cNvPr id="4" name="Slide Number Placeholder 3">
            <a:extLst>
              <a:ext uri="{FF2B5EF4-FFF2-40B4-BE49-F238E27FC236}">
                <a16:creationId xmlns:a16="http://schemas.microsoft.com/office/drawing/2014/main" id="{AA65F81F-BB65-40BD-BB1D-A3EF5CAFC0BC}"/>
              </a:ext>
            </a:extLst>
          </p:cNvPr>
          <p:cNvSpPr>
            <a:spLocks noGrp="1"/>
          </p:cNvSpPr>
          <p:nvPr>
            <p:ph type="sldNum" sz="quarter" idx="12"/>
          </p:nvPr>
        </p:nvSpPr>
        <p:spPr/>
        <p:txBody>
          <a:bodyPr/>
          <a:lstStyle/>
          <a:p>
            <a:fld id="{3F17AC1C-9FE1-42FA-99A3-80DA8DDB6D2B}" type="slidenum">
              <a:rPr lang="en-GB" smtClean="0"/>
              <a:t>11</a:t>
            </a:fld>
            <a:endParaRPr lang="en-GB" dirty="0"/>
          </a:p>
        </p:txBody>
      </p:sp>
      <p:graphicFrame>
        <p:nvGraphicFramePr>
          <p:cNvPr id="7" name="Chart 6">
            <a:extLst>
              <a:ext uri="{FF2B5EF4-FFF2-40B4-BE49-F238E27FC236}">
                <a16:creationId xmlns:a16="http://schemas.microsoft.com/office/drawing/2014/main" id="{094FA5D0-C2AB-4D23-948B-1D055F4F7690}"/>
              </a:ext>
            </a:extLst>
          </p:cNvPr>
          <p:cNvGraphicFramePr/>
          <p:nvPr>
            <p:extLst>
              <p:ext uri="{D42A27DB-BD31-4B8C-83A1-F6EECF244321}">
                <p14:modId xmlns:p14="http://schemas.microsoft.com/office/powerpoint/2010/main" val="127014059"/>
              </p:ext>
            </p:extLst>
          </p:nvPr>
        </p:nvGraphicFramePr>
        <p:xfrm>
          <a:off x="596899" y="1304925"/>
          <a:ext cx="8693016" cy="4833228"/>
        </p:xfrm>
        <a:graphic>
          <a:graphicData uri="http://schemas.openxmlformats.org/drawingml/2006/chart">
            <c:chart xmlns:c="http://schemas.openxmlformats.org/drawingml/2006/chart" xmlns:r="http://schemas.openxmlformats.org/officeDocument/2006/relationships" r:id="rId3"/>
          </a:graphicData>
        </a:graphic>
      </p:graphicFrame>
      <p:pic>
        <p:nvPicPr>
          <p:cNvPr id="5126" name="Picture 6" descr="Image result for seafood roasted garlic sauce">
            <a:extLst>
              <a:ext uri="{FF2B5EF4-FFF2-40B4-BE49-F238E27FC236}">
                <a16:creationId xmlns:a16="http://schemas.microsoft.com/office/drawing/2014/main" id="{3CCD421D-E29C-400B-9AA8-5CC8362CB6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028" b="15319"/>
          <a:stretch/>
        </p:blipFill>
        <p:spPr bwMode="auto">
          <a:xfrm>
            <a:off x="5904689" y="3429000"/>
            <a:ext cx="2490281" cy="245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77137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FD02-3939-4F1E-906A-64F00BB64F20}"/>
              </a:ext>
            </a:extLst>
          </p:cNvPr>
          <p:cNvSpPr>
            <a:spLocks noGrp="1"/>
          </p:cNvSpPr>
          <p:nvPr>
            <p:ph type="title"/>
          </p:nvPr>
        </p:nvSpPr>
        <p:spPr>
          <a:xfrm>
            <a:off x="596900" y="527051"/>
            <a:ext cx="6731667" cy="435988"/>
          </a:xfrm>
        </p:spPr>
        <p:txBody>
          <a:bodyPr/>
          <a:lstStyle/>
          <a:p>
            <a:r>
              <a:rPr lang="en-US" dirty="0"/>
              <a:t>Trending On The Menu</a:t>
            </a:r>
          </a:p>
        </p:txBody>
      </p:sp>
      <p:sp>
        <p:nvSpPr>
          <p:cNvPr id="4" name="Slide Number Placeholder 3">
            <a:extLst>
              <a:ext uri="{FF2B5EF4-FFF2-40B4-BE49-F238E27FC236}">
                <a16:creationId xmlns:a16="http://schemas.microsoft.com/office/drawing/2014/main" id="{4D6CA0E1-B7BB-488A-A792-10BB2F5B8D3B}"/>
              </a:ext>
            </a:extLst>
          </p:cNvPr>
          <p:cNvSpPr>
            <a:spLocks noGrp="1"/>
          </p:cNvSpPr>
          <p:nvPr>
            <p:ph type="sldNum" sz="quarter" idx="12"/>
          </p:nvPr>
        </p:nvSpPr>
        <p:spPr/>
        <p:txBody>
          <a:bodyPr/>
          <a:lstStyle/>
          <a:p>
            <a:fld id="{3F17AC1C-9FE1-42FA-99A3-80DA8DDB6D2B}" type="slidenum">
              <a:rPr lang="en-GB" smtClean="0"/>
              <a:t>12</a:t>
            </a:fld>
            <a:endParaRPr lang="en-GB" dirty="0"/>
          </a:p>
        </p:txBody>
      </p:sp>
      <p:graphicFrame>
        <p:nvGraphicFramePr>
          <p:cNvPr id="5" name="Content Placeholder 4">
            <a:extLst>
              <a:ext uri="{FF2B5EF4-FFF2-40B4-BE49-F238E27FC236}">
                <a16:creationId xmlns:a16="http://schemas.microsoft.com/office/drawing/2014/main" id="{06337857-C4CD-4E6E-8BC9-4B0BBD682B28}"/>
              </a:ext>
            </a:extLst>
          </p:cNvPr>
          <p:cNvGraphicFramePr>
            <a:graphicFrameLocks noGrp="1"/>
          </p:cNvGraphicFramePr>
          <p:nvPr>
            <p:ph idx="1"/>
            <p:extLst>
              <p:ext uri="{D42A27DB-BD31-4B8C-83A1-F6EECF244321}">
                <p14:modId xmlns:p14="http://schemas.microsoft.com/office/powerpoint/2010/main" val="1632787164"/>
              </p:ext>
            </p:extLst>
          </p:nvPr>
        </p:nvGraphicFramePr>
        <p:xfrm>
          <a:off x="596900" y="1304924"/>
          <a:ext cx="7950200" cy="4722816"/>
        </p:xfrm>
        <a:graphic>
          <a:graphicData uri="http://schemas.openxmlformats.org/drawingml/2006/table">
            <a:tbl>
              <a:tblPr firstCol="1" lastCol="1" bandCol="1">
                <a:tableStyleId>{5C22544A-7EE6-4342-B048-85BDC9FD1C3A}</a:tableStyleId>
              </a:tblPr>
              <a:tblGrid>
                <a:gridCol w="1724173">
                  <a:extLst>
                    <a:ext uri="{9D8B030D-6E8A-4147-A177-3AD203B41FA5}">
                      <a16:colId xmlns:a16="http://schemas.microsoft.com/office/drawing/2014/main" val="20000"/>
                    </a:ext>
                  </a:extLst>
                </a:gridCol>
                <a:gridCol w="2001938">
                  <a:extLst>
                    <a:ext uri="{9D8B030D-6E8A-4147-A177-3AD203B41FA5}">
                      <a16:colId xmlns:a16="http://schemas.microsoft.com/office/drawing/2014/main" val="20001"/>
                    </a:ext>
                  </a:extLst>
                </a:gridCol>
                <a:gridCol w="3433324">
                  <a:extLst>
                    <a:ext uri="{9D8B030D-6E8A-4147-A177-3AD203B41FA5}">
                      <a16:colId xmlns:a16="http://schemas.microsoft.com/office/drawing/2014/main" val="20002"/>
                    </a:ext>
                  </a:extLst>
                </a:gridCol>
                <a:gridCol w="790765">
                  <a:extLst>
                    <a:ext uri="{9D8B030D-6E8A-4147-A177-3AD203B41FA5}">
                      <a16:colId xmlns:a16="http://schemas.microsoft.com/office/drawing/2014/main" val="20003"/>
                    </a:ext>
                  </a:extLst>
                </a:gridCol>
              </a:tblGrid>
              <a:tr h="787136">
                <a:tc>
                  <a:txBody>
                    <a:bodyPr/>
                    <a:lstStyle/>
                    <a:p>
                      <a:pPr algn="ctr" fontAlgn="b"/>
                      <a:r>
                        <a:rPr lang="en-US" sz="1800" b="1" u="none" strike="noStrike" kern="1200" dirty="0">
                          <a:solidFill>
                            <a:schemeClr val="lt1"/>
                          </a:solidFill>
                          <a:effectLst/>
                          <a:latin typeface="+mn-lt"/>
                          <a:ea typeface="+mn-ea"/>
                          <a:cs typeface="+mn-cs"/>
                        </a:rPr>
                        <a:t>Restaurant Bar &amp; Grill, The</a:t>
                      </a:r>
                    </a:p>
                  </a:txBody>
                  <a:tcPr marL="9525" marR="9525" marT="9525" marB="0" anchor="ctr"/>
                </a:tc>
                <a:tc>
                  <a:txBody>
                    <a:bodyPr/>
                    <a:lstStyle/>
                    <a:p>
                      <a:pPr algn="ctr" fontAlgn="b"/>
                      <a:r>
                        <a:rPr lang="en-US" sz="1400" b="1" u="none" strike="noStrike" kern="1200" dirty="0">
                          <a:solidFill>
                            <a:schemeClr val="dk1"/>
                          </a:solidFill>
                          <a:effectLst/>
                          <a:latin typeface="+mn-lt"/>
                          <a:ea typeface="+mn-ea"/>
                          <a:cs typeface="+mn-cs"/>
                        </a:rPr>
                        <a:t>Yellowfin Tuna Sashimi</a:t>
                      </a:r>
                    </a:p>
                  </a:txBody>
                  <a:tcPr marL="9525" marR="9525" marT="9525" marB="0" anchor="ctr"/>
                </a:tc>
                <a:tc>
                  <a:txBody>
                    <a:bodyPr/>
                    <a:lstStyle/>
                    <a:p>
                      <a:pPr algn="ctr" fontAlgn="b"/>
                      <a:r>
                        <a:rPr lang="en-US" sz="1400" u="none" strike="noStrike" kern="1200" dirty="0">
                          <a:solidFill>
                            <a:schemeClr val="dk1"/>
                          </a:solidFill>
                          <a:effectLst/>
                          <a:latin typeface="+mn-lt"/>
                          <a:ea typeface="+mn-ea"/>
                          <a:cs typeface="+mn-cs"/>
                        </a:rPr>
                        <a:t>Small plates. Wasabi, pickled ginger, soy.</a:t>
                      </a:r>
                    </a:p>
                  </a:txBody>
                  <a:tcPr marL="9525" marR="9525" marT="9525" marB="0" anchor="ctr"/>
                </a:tc>
                <a:tc>
                  <a:txBody>
                    <a:bodyPr/>
                    <a:lstStyle/>
                    <a:p>
                      <a:pPr marL="0" algn="ctr" defTabSz="457200" rtl="0" eaLnBrk="1" fontAlgn="b" latinLnBrk="0" hangingPunct="1"/>
                      <a:r>
                        <a:rPr lang="en-US" sz="1400" b="1" u="none" strike="noStrike" kern="1200" dirty="0">
                          <a:solidFill>
                            <a:schemeClr val="lt1"/>
                          </a:solidFill>
                          <a:effectLst/>
                          <a:latin typeface="+mn-lt"/>
                          <a:ea typeface="+mn-ea"/>
                          <a:cs typeface="+mn-cs"/>
                        </a:rPr>
                        <a:t>£10.75</a:t>
                      </a:r>
                    </a:p>
                  </a:txBody>
                  <a:tcPr marL="9525" marR="9525" marT="9525" marB="0" anchor="ctr"/>
                </a:tc>
                <a:extLst>
                  <a:ext uri="{0D108BD9-81ED-4DB2-BD59-A6C34878D82A}">
                    <a16:rowId xmlns:a16="http://schemas.microsoft.com/office/drawing/2014/main" val="10000"/>
                  </a:ext>
                </a:extLst>
              </a:tr>
              <a:tr h="787136">
                <a:tc>
                  <a:txBody>
                    <a:bodyPr/>
                    <a:lstStyle/>
                    <a:p>
                      <a:pPr algn="ctr" fontAlgn="b"/>
                      <a:r>
                        <a:rPr lang="en-US" sz="1800" b="1" u="none" strike="noStrike" kern="1200" dirty="0">
                          <a:solidFill>
                            <a:schemeClr val="lt1"/>
                          </a:solidFill>
                          <a:effectLst/>
                          <a:latin typeface="+mn-lt"/>
                          <a:ea typeface="+mn-ea"/>
                          <a:cs typeface="+mn-cs"/>
                        </a:rPr>
                        <a:t>Adnams Pubs</a:t>
                      </a:r>
                    </a:p>
                  </a:txBody>
                  <a:tcPr marL="9525" marR="9525" marT="9525" marB="0" anchor="ctr"/>
                </a:tc>
                <a:tc>
                  <a:txBody>
                    <a:bodyPr/>
                    <a:lstStyle/>
                    <a:p>
                      <a:pPr algn="ctr" fontAlgn="b"/>
                      <a:r>
                        <a:rPr lang="en-US" sz="1400" b="1" u="none" strike="noStrike" kern="1200" dirty="0">
                          <a:solidFill>
                            <a:schemeClr val="dk1"/>
                          </a:solidFill>
                          <a:effectLst/>
                          <a:latin typeface="+mn-lt"/>
                          <a:ea typeface="+mn-ea"/>
                          <a:cs typeface="+mn-cs"/>
                        </a:rPr>
                        <a:t>Sweet Cured </a:t>
                      </a:r>
                      <a:r>
                        <a:rPr lang="en-US" sz="1400" b="1" i="0" u="none" strike="noStrike" kern="1200" dirty="0">
                          <a:solidFill>
                            <a:schemeClr val="accent1"/>
                          </a:solidFill>
                          <a:effectLst/>
                          <a:latin typeface="+mn-lt"/>
                          <a:ea typeface="+mn-ea"/>
                          <a:cs typeface="+mn-cs"/>
                        </a:rPr>
                        <a:t>Herring</a:t>
                      </a:r>
                    </a:p>
                  </a:txBody>
                  <a:tcPr marL="9525" marR="9525" marT="9525" marB="0" anchor="ctr"/>
                </a:tc>
                <a:tc>
                  <a:txBody>
                    <a:bodyPr/>
                    <a:lstStyle/>
                    <a:p>
                      <a:pPr algn="ctr" fontAlgn="b"/>
                      <a:r>
                        <a:rPr lang="en-US" sz="1400" u="none" strike="noStrike" kern="1200" dirty="0">
                          <a:solidFill>
                            <a:schemeClr val="dk1"/>
                          </a:solidFill>
                          <a:effectLst/>
                          <a:latin typeface="+mn-lt"/>
                          <a:ea typeface="+mn-ea"/>
                          <a:cs typeface="+mn-cs"/>
                        </a:rPr>
                        <a:t>Served with herring mousse, pickled shallots, and sourdough crumb.</a:t>
                      </a:r>
                    </a:p>
                  </a:txBody>
                  <a:tcPr marL="9525" marR="9525" marT="9525" marB="0" anchor="ctr"/>
                </a:tc>
                <a:tc>
                  <a:txBody>
                    <a:bodyPr/>
                    <a:lstStyle/>
                    <a:p>
                      <a:pPr marL="0" algn="ctr" defTabSz="457200" rtl="0" eaLnBrk="1" fontAlgn="b" latinLnBrk="0" hangingPunct="1"/>
                      <a:r>
                        <a:rPr lang="en-US" sz="1400" b="1" u="none" strike="noStrike" kern="1200" dirty="0">
                          <a:solidFill>
                            <a:schemeClr val="lt1"/>
                          </a:solidFill>
                          <a:effectLst/>
                          <a:latin typeface="+mn-lt"/>
                          <a:ea typeface="+mn-ea"/>
                          <a:cs typeface="+mn-cs"/>
                        </a:rPr>
                        <a:t>£7.50</a:t>
                      </a:r>
                    </a:p>
                  </a:txBody>
                  <a:tcPr marL="9525" marR="9525" marT="9525" marB="0" anchor="ctr"/>
                </a:tc>
                <a:extLst>
                  <a:ext uri="{0D108BD9-81ED-4DB2-BD59-A6C34878D82A}">
                    <a16:rowId xmlns:a16="http://schemas.microsoft.com/office/drawing/2014/main" val="10001"/>
                  </a:ext>
                </a:extLst>
              </a:tr>
              <a:tr h="787136">
                <a:tc>
                  <a:txBody>
                    <a:bodyPr/>
                    <a:lstStyle/>
                    <a:p>
                      <a:pPr algn="ctr" fontAlgn="b"/>
                      <a:r>
                        <a:rPr lang="en-US" sz="1800" b="1" u="none" strike="noStrike" kern="1200" dirty="0">
                          <a:solidFill>
                            <a:schemeClr val="lt1"/>
                          </a:solidFill>
                          <a:effectLst/>
                          <a:latin typeface="+mn-lt"/>
                          <a:ea typeface="+mn-ea"/>
                          <a:cs typeface="+mn-cs"/>
                        </a:rPr>
                        <a:t>Bank Restaurant &amp; Bar</a:t>
                      </a:r>
                    </a:p>
                  </a:txBody>
                  <a:tcPr marL="9525" marR="9525" marT="9525" marB="0" anchor="ctr"/>
                </a:tc>
                <a:tc>
                  <a:txBody>
                    <a:bodyPr/>
                    <a:lstStyle/>
                    <a:p>
                      <a:pPr algn="ctr" fontAlgn="b"/>
                      <a:r>
                        <a:rPr lang="fr-FR" sz="1400" b="1" u="none" strike="noStrike" kern="1200" dirty="0">
                          <a:solidFill>
                            <a:schemeClr val="dk1"/>
                          </a:solidFill>
                          <a:effectLst/>
                          <a:latin typeface="+mn-lt"/>
                          <a:ea typeface="+mn-ea"/>
                          <a:cs typeface="+mn-cs"/>
                        </a:rPr>
                        <a:t>Sardines</a:t>
                      </a:r>
                    </a:p>
                  </a:txBody>
                  <a:tcPr marL="9525" marR="9525" marT="9525" marB="0" anchor="ctr"/>
                </a:tc>
                <a:tc>
                  <a:txBody>
                    <a:bodyPr/>
                    <a:lstStyle/>
                    <a:p>
                      <a:pPr algn="ctr" fontAlgn="b"/>
                      <a:r>
                        <a:rPr lang="en-US" sz="1400" u="none" strike="noStrike" kern="1200" dirty="0">
                          <a:solidFill>
                            <a:schemeClr val="dk1"/>
                          </a:solidFill>
                          <a:effectLst/>
                          <a:latin typeface="+mn-lt"/>
                          <a:ea typeface="+mn-ea"/>
                          <a:cs typeface="+mn-cs"/>
                        </a:rPr>
                        <a:t>Whole grilled Atlantic </a:t>
                      </a:r>
                      <a:r>
                        <a:rPr lang="en-US" sz="1400" b="1" i="0" u="none" strike="noStrike" kern="1200" dirty="0">
                          <a:solidFill>
                            <a:schemeClr val="accent1"/>
                          </a:solidFill>
                          <a:effectLst/>
                          <a:latin typeface="+mn-lt"/>
                          <a:ea typeface="+mn-ea"/>
                          <a:cs typeface="+mn-cs"/>
                        </a:rPr>
                        <a:t>sardines</a:t>
                      </a:r>
                      <a:r>
                        <a:rPr lang="en-US" sz="1400" u="none" strike="noStrike" kern="1200" dirty="0">
                          <a:solidFill>
                            <a:schemeClr val="dk1"/>
                          </a:solidFill>
                          <a:effectLst/>
                          <a:latin typeface="+mn-lt"/>
                          <a:ea typeface="+mn-ea"/>
                          <a:cs typeface="+mn-cs"/>
                        </a:rPr>
                        <a:t>, rosemary, parsley and lemon.</a:t>
                      </a:r>
                    </a:p>
                  </a:txBody>
                  <a:tcPr marL="9525" marR="9525" marT="9525" marB="0" anchor="ctr"/>
                </a:tc>
                <a:tc>
                  <a:txBody>
                    <a:bodyPr/>
                    <a:lstStyle/>
                    <a:p>
                      <a:pPr marL="0" algn="ctr" defTabSz="457200" rtl="0" eaLnBrk="1" fontAlgn="b" latinLnBrk="0" hangingPunct="1"/>
                      <a:r>
                        <a:rPr lang="en-US" sz="1400" b="1" u="none" strike="noStrike" kern="1200" dirty="0">
                          <a:solidFill>
                            <a:schemeClr val="lt1"/>
                          </a:solidFill>
                          <a:effectLst/>
                          <a:latin typeface="+mn-lt"/>
                          <a:ea typeface="+mn-ea"/>
                          <a:cs typeface="+mn-cs"/>
                        </a:rPr>
                        <a:t>£8.75</a:t>
                      </a:r>
                    </a:p>
                  </a:txBody>
                  <a:tcPr marL="9525" marR="9525" marT="9525" marB="0" anchor="ctr"/>
                </a:tc>
                <a:extLst>
                  <a:ext uri="{0D108BD9-81ED-4DB2-BD59-A6C34878D82A}">
                    <a16:rowId xmlns:a16="http://schemas.microsoft.com/office/drawing/2014/main" val="10002"/>
                  </a:ext>
                </a:extLst>
              </a:tr>
              <a:tr h="787136">
                <a:tc>
                  <a:txBody>
                    <a:bodyPr/>
                    <a:lstStyle/>
                    <a:p>
                      <a:pPr algn="ctr" fontAlgn="b"/>
                      <a:r>
                        <a:rPr lang="en-US" sz="1800" b="1" u="none" strike="noStrike" kern="1200" dirty="0">
                          <a:solidFill>
                            <a:schemeClr val="lt1"/>
                          </a:solidFill>
                          <a:effectLst/>
                          <a:latin typeface="+mn-lt"/>
                          <a:ea typeface="+mn-ea"/>
                          <a:cs typeface="+mn-cs"/>
                        </a:rPr>
                        <a:t>Piccolino Ristorante e Bar</a:t>
                      </a:r>
                    </a:p>
                  </a:txBody>
                  <a:tcPr marL="9525" marR="9525" marT="9525" marB="0" anchor="ctr"/>
                </a:tc>
                <a:tc>
                  <a:txBody>
                    <a:bodyPr/>
                    <a:lstStyle/>
                    <a:p>
                      <a:pPr algn="ctr" fontAlgn="b"/>
                      <a:r>
                        <a:rPr lang="en-US" sz="1400" b="1" u="none" strike="noStrike" kern="1200" dirty="0">
                          <a:solidFill>
                            <a:schemeClr val="dk1"/>
                          </a:solidFill>
                          <a:effectLst/>
                          <a:latin typeface="+mn-lt"/>
                          <a:ea typeface="+mn-ea"/>
                          <a:cs typeface="+mn-cs"/>
                        </a:rPr>
                        <a:t>Calamari Fritti</a:t>
                      </a:r>
                    </a:p>
                  </a:txBody>
                  <a:tcPr marL="9525" marR="9525" marT="9525" marB="0" anchor="ctr"/>
                </a:tc>
                <a:tc>
                  <a:txBody>
                    <a:bodyPr/>
                    <a:lstStyle/>
                    <a:p>
                      <a:pPr algn="ctr" fontAlgn="b"/>
                      <a:r>
                        <a:rPr lang="en-US" sz="1400" u="none" strike="noStrike" kern="1200" dirty="0">
                          <a:solidFill>
                            <a:schemeClr val="dk1"/>
                          </a:solidFill>
                          <a:effectLst/>
                          <a:latin typeface="+mn-lt"/>
                          <a:ea typeface="+mn-ea"/>
                          <a:cs typeface="+mn-cs"/>
                        </a:rPr>
                        <a:t>Crispy fried calamari, </a:t>
                      </a:r>
                      <a:r>
                        <a:rPr lang="en-US" sz="1400" b="1" i="0" u="none" strike="noStrike" kern="1200" dirty="0">
                          <a:solidFill>
                            <a:schemeClr val="accent1"/>
                          </a:solidFill>
                          <a:effectLst/>
                          <a:latin typeface="+mn-lt"/>
                          <a:ea typeface="+mn-ea"/>
                          <a:cs typeface="+mn-cs"/>
                        </a:rPr>
                        <a:t>roast garlic </a:t>
                      </a:r>
                      <a:r>
                        <a:rPr lang="en-US" sz="1400" u="none" strike="noStrike" kern="1200" dirty="0">
                          <a:solidFill>
                            <a:schemeClr val="dk1"/>
                          </a:solidFill>
                          <a:effectLst/>
                          <a:latin typeface="+mn-lt"/>
                          <a:ea typeface="+mn-ea"/>
                          <a:cs typeface="+mn-cs"/>
                        </a:rPr>
                        <a:t>mayonnaise &amp; lemon. On the lunch and early evening menu.</a:t>
                      </a:r>
                    </a:p>
                  </a:txBody>
                  <a:tcPr marL="9525" marR="9525" marT="9525" marB="0" anchor="ctr"/>
                </a:tc>
                <a:tc>
                  <a:txBody>
                    <a:bodyPr/>
                    <a:lstStyle/>
                    <a:p>
                      <a:pPr marL="0" algn="ctr" defTabSz="457200" rtl="0" eaLnBrk="1" fontAlgn="b" latinLnBrk="0" hangingPunct="1"/>
                      <a:r>
                        <a:rPr lang="en-US" sz="1400" b="1" u="none" strike="noStrike" kern="1200" dirty="0">
                          <a:solidFill>
                            <a:schemeClr val="lt1"/>
                          </a:solidFill>
                          <a:effectLst/>
                          <a:latin typeface="+mn-lt"/>
                          <a:ea typeface="+mn-ea"/>
                          <a:cs typeface="+mn-cs"/>
                        </a:rPr>
                        <a:t>£8.50</a:t>
                      </a:r>
                    </a:p>
                  </a:txBody>
                  <a:tcPr marL="9525" marR="9525" marT="9525" marB="0" anchor="ctr"/>
                </a:tc>
                <a:extLst>
                  <a:ext uri="{0D108BD9-81ED-4DB2-BD59-A6C34878D82A}">
                    <a16:rowId xmlns:a16="http://schemas.microsoft.com/office/drawing/2014/main" val="10003"/>
                  </a:ext>
                </a:extLst>
              </a:tr>
              <a:tr h="787136">
                <a:tc>
                  <a:txBody>
                    <a:bodyPr/>
                    <a:lstStyle/>
                    <a:p>
                      <a:pPr algn="ctr" fontAlgn="b"/>
                      <a:r>
                        <a:rPr lang="en-US" sz="1800" b="1" u="none" strike="noStrike" kern="1200" dirty="0">
                          <a:solidFill>
                            <a:schemeClr val="lt1"/>
                          </a:solidFill>
                          <a:effectLst/>
                          <a:latin typeface="+mn-lt"/>
                          <a:ea typeface="+mn-ea"/>
                          <a:cs typeface="+mn-cs"/>
                        </a:rPr>
                        <a:t>Hambleton Hall</a:t>
                      </a:r>
                    </a:p>
                  </a:txBody>
                  <a:tcPr marL="9525" marR="9525" marT="9525" marB="0" anchor="ctr"/>
                </a:tc>
                <a:tc>
                  <a:txBody>
                    <a:bodyPr/>
                    <a:lstStyle/>
                    <a:p>
                      <a:pPr algn="ctr" fontAlgn="b"/>
                      <a:r>
                        <a:rPr lang="en-US" sz="1400" b="1" u="none" strike="noStrike" kern="1200" dirty="0">
                          <a:solidFill>
                            <a:schemeClr val="dk1"/>
                          </a:solidFill>
                          <a:effectLst/>
                          <a:latin typeface="+mn-lt"/>
                          <a:ea typeface="+mn-ea"/>
                          <a:cs typeface="+mn-cs"/>
                        </a:rPr>
                        <a:t>Roast Skrei Cod</a:t>
                      </a:r>
                    </a:p>
                  </a:txBody>
                  <a:tcPr marL="9525" marR="9525" marT="9525" marB="0" anchor="ctr"/>
                </a:tc>
                <a:tc>
                  <a:txBody>
                    <a:bodyPr/>
                    <a:lstStyle/>
                    <a:p>
                      <a:pPr algn="ctr" fontAlgn="b"/>
                      <a:r>
                        <a:rPr lang="en-US" sz="1400" u="none" strike="noStrike" kern="1200" dirty="0">
                          <a:solidFill>
                            <a:schemeClr val="dk1"/>
                          </a:solidFill>
                          <a:effectLst/>
                          <a:latin typeface="+mn-lt"/>
                          <a:ea typeface="+mn-ea"/>
                          <a:cs typeface="+mn-cs"/>
                        </a:rPr>
                        <a:t>Mussels, cauliflower, </a:t>
                      </a:r>
                      <a:r>
                        <a:rPr lang="en-US" sz="1400" b="1" i="0" u="none" strike="noStrike" kern="1200" dirty="0">
                          <a:solidFill>
                            <a:schemeClr val="accent1"/>
                          </a:solidFill>
                          <a:effectLst/>
                          <a:latin typeface="+mn-lt"/>
                          <a:ea typeface="+mn-ea"/>
                          <a:cs typeface="+mn-cs"/>
                        </a:rPr>
                        <a:t>cumin</a:t>
                      </a:r>
                      <a:r>
                        <a:rPr lang="en-US" sz="1400" u="none" strike="noStrike" kern="1200" dirty="0">
                          <a:solidFill>
                            <a:schemeClr val="dk1"/>
                          </a:solidFill>
                          <a:effectLst/>
                          <a:latin typeface="+mn-lt"/>
                          <a:ea typeface="+mn-ea"/>
                          <a:cs typeface="+mn-cs"/>
                        </a:rPr>
                        <a:t> and coriander sauce. Main option on Menu of the Day three or four courses. </a:t>
                      </a:r>
                    </a:p>
                  </a:txBody>
                  <a:tcPr marL="9525" marR="9525" marT="9525" marB="0" anchor="ctr"/>
                </a:tc>
                <a:tc>
                  <a:txBody>
                    <a:bodyPr/>
                    <a:lstStyle/>
                    <a:p>
                      <a:pPr marL="0" algn="ctr" defTabSz="457200" rtl="0" eaLnBrk="1" fontAlgn="b" latinLnBrk="0" hangingPunct="1"/>
                      <a:r>
                        <a:rPr lang="en-US" sz="1400" b="1" u="none" strike="noStrike" kern="1200" dirty="0">
                          <a:solidFill>
                            <a:schemeClr val="lt1"/>
                          </a:solidFill>
                          <a:effectLst/>
                          <a:latin typeface="+mn-lt"/>
                          <a:ea typeface="+mn-ea"/>
                          <a:cs typeface="+mn-cs"/>
                        </a:rPr>
                        <a:t>£78.00</a:t>
                      </a:r>
                    </a:p>
                  </a:txBody>
                  <a:tcPr marL="9525" marR="9525" marT="9525" marB="0" anchor="ctr"/>
                </a:tc>
                <a:extLst>
                  <a:ext uri="{0D108BD9-81ED-4DB2-BD59-A6C34878D82A}">
                    <a16:rowId xmlns:a16="http://schemas.microsoft.com/office/drawing/2014/main" val="10004"/>
                  </a:ext>
                </a:extLst>
              </a:tr>
              <a:tr h="787136">
                <a:tc>
                  <a:txBody>
                    <a:bodyPr/>
                    <a:lstStyle/>
                    <a:p>
                      <a:pPr algn="ctr" fontAlgn="b"/>
                      <a:r>
                        <a:rPr lang="en-US" sz="1800" b="1" u="none" strike="noStrike" kern="1200" dirty="0">
                          <a:solidFill>
                            <a:schemeClr val="lt1"/>
                          </a:solidFill>
                          <a:effectLst/>
                          <a:latin typeface="+mn-lt"/>
                          <a:ea typeface="+mn-ea"/>
                          <a:cs typeface="+mn-cs"/>
                        </a:rPr>
                        <a:t>Revolution Bars</a:t>
                      </a:r>
                    </a:p>
                  </a:txBody>
                  <a:tcPr marL="9525" marR="9525" marT="9525" marB="0" anchor="ctr"/>
                </a:tc>
                <a:tc>
                  <a:txBody>
                    <a:bodyPr/>
                    <a:lstStyle/>
                    <a:p>
                      <a:pPr algn="ctr" fontAlgn="b"/>
                      <a:r>
                        <a:rPr lang="en-US" sz="1400" b="1" i="0" u="none" strike="noStrike" kern="1200" dirty="0">
                          <a:solidFill>
                            <a:schemeClr val="accent1"/>
                          </a:solidFill>
                          <a:effectLst/>
                          <a:latin typeface="+mn-lt"/>
                          <a:ea typeface="+mn-ea"/>
                          <a:cs typeface="+mn-cs"/>
                        </a:rPr>
                        <a:t>Cajun</a:t>
                      </a:r>
                      <a:r>
                        <a:rPr lang="en-US" sz="1400" b="1" u="none" strike="noStrike" kern="1200" dirty="0">
                          <a:solidFill>
                            <a:schemeClr val="dk1"/>
                          </a:solidFill>
                          <a:effectLst/>
                          <a:latin typeface="+mn-lt"/>
                          <a:ea typeface="+mn-ea"/>
                          <a:cs typeface="+mn-cs"/>
                        </a:rPr>
                        <a:t> Popcorn Shrimp</a:t>
                      </a:r>
                    </a:p>
                  </a:txBody>
                  <a:tcPr marL="9525" marR="9525" marT="9525" marB="0" anchor="ctr"/>
                </a:tc>
                <a:tc>
                  <a:txBody>
                    <a:bodyPr/>
                    <a:lstStyle/>
                    <a:p>
                      <a:pPr algn="ctr" fontAlgn="b"/>
                      <a:r>
                        <a:rPr lang="en-US" sz="1400" u="none" strike="noStrike" kern="1200" dirty="0">
                          <a:solidFill>
                            <a:schemeClr val="dk1"/>
                          </a:solidFill>
                          <a:effectLst/>
                          <a:latin typeface="+mn-lt"/>
                          <a:ea typeface="+mn-ea"/>
                          <a:cs typeface="+mn-cs"/>
                        </a:rPr>
                        <a:t>Lightly battered shrimp bites with a pop of </a:t>
                      </a:r>
                      <a:r>
                        <a:rPr lang="en-US" sz="1400" b="1" i="0" u="none" strike="noStrike" kern="1200" dirty="0">
                          <a:solidFill>
                            <a:schemeClr val="accent1"/>
                          </a:solidFill>
                          <a:effectLst/>
                          <a:latin typeface="+mn-lt"/>
                          <a:ea typeface="+mn-ea"/>
                          <a:cs typeface="+mn-cs"/>
                        </a:rPr>
                        <a:t>Cajun</a:t>
                      </a:r>
                      <a:r>
                        <a:rPr lang="en-US" sz="1400" u="none" strike="noStrike" kern="1200" dirty="0">
                          <a:solidFill>
                            <a:schemeClr val="dk1"/>
                          </a:solidFill>
                          <a:effectLst/>
                          <a:latin typeface="+mn-lt"/>
                          <a:ea typeface="+mn-ea"/>
                          <a:cs typeface="+mn-cs"/>
                        </a:rPr>
                        <a:t> spice. Served with zesty lemon mayo.</a:t>
                      </a:r>
                    </a:p>
                  </a:txBody>
                  <a:tcPr marL="9525" marR="9525"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1" u="none" strike="noStrike" kern="1200" dirty="0">
                          <a:solidFill>
                            <a:schemeClr val="lt1"/>
                          </a:solidFill>
                          <a:effectLst/>
                          <a:latin typeface="+mn-lt"/>
                          <a:ea typeface="+mn-ea"/>
                          <a:cs typeface="+mn-cs"/>
                        </a:rPr>
                        <a:t>£5.00</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0479215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E7574D-1E32-48EF-A419-FDA03F86A55B}"/>
              </a:ext>
            </a:extLst>
          </p:cNvPr>
          <p:cNvSpPr>
            <a:spLocks noGrp="1"/>
          </p:cNvSpPr>
          <p:nvPr>
            <p:ph type="ctrTitle"/>
          </p:nvPr>
        </p:nvSpPr>
        <p:spPr>
          <a:xfrm>
            <a:off x="596899" y="3065400"/>
            <a:ext cx="5268191" cy="363600"/>
          </a:xfrm>
        </p:spPr>
        <p:txBody>
          <a:bodyPr/>
          <a:lstStyle/>
          <a:p>
            <a:r>
              <a:rPr lang="en-US" dirty="0"/>
              <a:t>Macro Trends &amp; Global Examples</a:t>
            </a:r>
          </a:p>
        </p:txBody>
      </p:sp>
    </p:spTree>
    <p:extLst>
      <p:ext uri="{BB962C8B-B14F-4D97-AF65-F5344CB8AC3E}">
        <p14:creationId xmlns:p14="http://schemas.microsoft.com/office/powerpoint/2010/main" val="187346610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8841-C6C7-4B87-B037-F8432ED5601A}"/>
              </a:ext>
            </a:extLst>
          </p:cNvPr>
          <p:cNvSpPr>
            <a:spLocks noGrp="1"/>
          </p:cNvSpPr>
          <p:nvPr>
            <p:ph type="title"/>
          </p:nvPr>
        </p:nvSpPr>
        <p:spPr/>
        <p:txBody>
          <a:bodyPr/>
          <a:lstStyle/>
          <a:p>
            <a:r>
              <a:rPr lang="en-US" dirty="0"/>
              <a:t>Monkfish</a:t>
            </a:r>
          </a:p>
        </p:txBody>
      </p:sp>
      <p:sp>
        <p:nvSpPr>
          <p:cNvPr id="4" name="Slide Number Placeholder 3">
            <a:extLst>
              <a:ext uri="{FF2B5EF4-FFF2-40B4-BE49-F238E27FC236}">
                <a16:creationId xmlns:a16="http://schemas.microsoft.com/office/drawing/2014/main" id="{F51A294E-1348-4D46-B07B-7B2C308EEA56}"/>
              </a:ext>
            </a:extLst>
          </p:cNvPr>
          <p:cNvSpPr>
            <a:spLocks noGrp="1"/>
          </p:cNvSpPr>
          <p:nvPr>
            <p:ph type="sldNum" sz="quarter" idx="12"/>
          </p:nvPr>
        </p:nvSpPr>
        <p:spPr/>
        <p:txBody>
          <a:bodyPr/>
          <a:lstStyle/>
          <a:p>
            <a:fld id="{3F17AC1C-9FE1-42FA-99A3-80DA8DDB6D2B}" type="slidenum">
              <a:rPr lang="en-GB" smtClean="0"/>
              <a:t>14</a:t>
            </a:fld>
            <a:endParaRPr lang="en-GB" dirty="0"/>
          </a:p>
        </p:txBody>
      </p:sp>
      <p:pic>
        <p:nvPicPr>
          <p:cNvPr id="5" name="Picture Placeholder 5" descr="A plate of food on a table&#10;&#10;Description automatically generated">
            <a:extLst>
              <a:ext uri="{FF2B5EF4-FFF2-40B4-BE49-F238E27FC236}">
                <a16:creationId xmlns:a16="http://schemas.microsoft.com/office/drawing/2014/main" id="{80444087-DB51-478C-BC77-2F545A7DFEBB}"/>
              </a:ext>
            </a:extLst>
          </p:cNvPr>
          <p:cNvPicPr>
            <a:picLocks noChangeAspect="1"/>
          </p:cNvPicPr>
          <p:nvPr/>
        </p:nvPicPr>
        <p:blipFill rotWithShape="1">
          <a:blip r:embed="rId3">
            <a:extLst>
              <a:ext uri="{28A0092B-C50C-407E-A947-70E740481C1C}">
                <a14:useLocalDpi xmlns:a14="http://schemas.microsoft.com/office/drawing/2010/main" val="0"/>
              </a:ext>
            </a:extLst>
          </a:blip>
          <a:srcRect l="8005" t="8862" r="8754" b="8113"/>
          <a:stretch/>
        </p:blipFill>
        <p:spPr>
          <a:xfrm>
            <a:off x="596900" y="1604704"/>
            <a:ext cx="5486399" cy="3648591"/>
          </a:xfrm>
          <a:prstGeom prst="rect">
            <a:avLst/>
          </a:prstGeom>
        </p:spPr>
      </p:pic>
      <p:sp>
        <p:nvSpPr>
          <p:cNvPr id="6" name="Text Placeholder 16">
            <a:extLst>
              <a:ext uri="{FF2B5EF4-FFF2-40B4-BE49-F238E27FC236}">
                <a16:creationId xmlns:a16="http://schemas.microsoft.com/office/drawing/2014/main" id="{093476D7-EE3F-45C8-BA63-AA436D94C6D4}"/>
              </a:ext>
            </a:extLst>
          </p:cNvPr>
          <p:cNvSpPr txBox="1">
            <a:spLocks/>
          </p:cNvSpPr>
          <p:nvPr/>
        </p:nvSpPr>
        <p:spPr>
          <a:xfrm>
            <a:off x="596900" y="5319407"/>
            <a:ext cx="5475079" cy="709544"/>
          </a:xfrm>
          <a:prstGeom prst="rect">
            <a:avLst/>
          </a:prstGeom>
        </p:spPr>
        <p:txBody>
          <a:bodyPr/>
          <a:lstStyle>
            <a:lvl1pPr marL="0" indent="0" algn="l" defTabSz="914400" rtl="0" eaLnBrk="1" latinLnBrk="0" hangingPunct="1">
              <a:lnSpc>
                <a:spcPct val="90000"/>
              </a:lnSpc>
              <a:spcBef>
                <a:spcPts val="0"/>
              </a:spcBef>
              <a:buFont typeface="Arial" panose="020B0604020202020204" pitchFamily="34" charset="0"/>
              <a:buNone/>
              <a:defRPr sz="2000" kern="1200">
                <a:solidFill>
                  <a:schemeClr val="accent1"/>
                </a:solidFill>
                <a:latin typeface="+mn-lt"/>
                <a:ea typeface="+mn-ea"/>
                <a:cs typeface="+mn-cs"/>
              </a:defRPr>
            </a:lvl1pPr>
            <a:lvl2pPr marL="27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2pPr>
            <a:lvl3pPr marL="54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3pPr>
            <a:lvl4pPr marL="81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4pPr>
            <a:lvl5pPr marL="108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1"/>
                </a:solidFill>
              </a:rPr>
              <a:t>Roast Monkfish</a:t>
            </a:r>
          </a:p>
          <a:p>
            <a:r>
              <a:rPr lang="it-IT" dirty="0">
                <a:solidFill>
                  <a:schemeClr val="tx1"/>
                </a:solidFill>
              </a:rPr>
              <a:t>Browns Bar &amp; Brasserie</a:t>
            </a:r>
          </a:p>
        </p:txBody>
      </p:sp>
      <p:sp>
        <p:nvSpPr>
          <p:cNvPr id="7" name="Text Placeholder 1">
            <a:extLst>
              <a:ext uri="{FF2B5EF4-FFF2-40B4-BE49-F238E27FC236}">
                <a16:creationId xmlns:a16="http://schemas.microsoft.com/office/drawing/2014/main" id="{C8079A10-4DD7-46D8-995F-3EFAB4490099}"/>
              </a:ext>
            </a:extLst>
          </p:cNvPr>
          <p:cNvSpPr txBox="1">
            <a:spLocks/>
          </p:cNvSpPr>
          <p:nvPr/>
        </p:nvSpPr>
        <p:spPr>
          <a:xfrm>
            <a:off x="6113834" y="1604704"/>
            <a:ext cx="2590800" cy="3648591"/>
          </a:xfrm>
          <a:prstGeom prst="rect">
            <a:avLst/>
          </a:prstGeom>
        </p:spPr>
        <p:txBody>
          <a:bodyPr/>
          <a:lstStyle>
            <a:lvl1pPr marL="0" indent="0" algn="l" defTabSz="914400" rtl="0" eaLnBrk="1" latinLnBrk="0" hangingPunct="1">
              <a:lnSpc>
                <a:spcPct val="90000"/>
              </a:lnSpc>
              <a:spcBef>
                <a:spcPts val="0"/>
              </a:spcBef>
              <a:buFont typeface="Arial" panose="020B0604020202020204" pitchFamily="34" charset="0"/>
              <a:buNone/>
              <a:defRPr sz="2000" kern="1200">
                <a:solidFill>
                  <a:schemeClr val="accent1"/>
                </a:solidFill>
                <a:latin typeface="+mn-lt"/>
                <a:ea typeface="+mn-ea"/>
                <a:cs typeface="+mn-cs"/>
              </a:defRPr>
            </a:lvl1pPr>
            <a:lvl2pPr marL="27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2pPr>
            <a:lvl3pPr marL="54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3pPr>
            <a:lvl4pPr marL="81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4pPr>
            <a:lvl5pPr marL="108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Roasted monkfish offered as a stand-alone dish</a:t>
            </a:r>
          </a:p>
          <a:p>
            <a:endParaRPr lang="en-US" dirty="0">
              <a:solidFill>
                <a:schemeClr val="tx1"/>
              </a:solidFill>
            </a:endParaRPr>
          </a:p>
          <a:p>
            <a:r>
              <a:rPr lang="en-US" dirty="0">
                <a:solidFill>
                  <a:schemeClr val="tx1"/>
                </a:solidFill>
              </a:rPr>
              <a:t>Often wrapped in bacon and prosciutto </a:t>
            </a:r>
          </a:p>
          <a:p>
            <a:endParaRPr lang="en-US" dirty="0">
              <a:solidFill>
                <a:schemeClr val="tx1"/>
              </a:solidFill>
            </a:endParaRPr>
          </a:p>
          <a:p>
            <a:r>
              <a:rPr lang="en-US" dirty="0">
                <a:solidFill>
                  <a:schemeClr val="tx1"/>
                </a:solidFill>
              </a:rPr>
              <a:t>Less expensive alternative to lobster </a:t>
            </a:r>
          </a:p>
        </p:txBody>
      </p:sp>
    </p:spTree>
    <p:extLst>
      <p:ext uri="{BB962C8B-B14F-4D97-AF65-F5344CB8AC3E}">
        <p14:creationId xmlns:p14="http://schemas.microsoft.com/office/powerpoint/2010/main" val="259727334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ella italia salmone lenticchie">
            <a:extLst>
              <a:ext uri="{FF2B5EF4-FFF2-40B4-BE49-F238E27FC236}">
                <a16:creationId xmlns:a16="http://schemas.microsoft.com/office/drawing/2014/main" id="{4E8C2DA7-A1BC-4DE5-95E3-FEA2D5DE18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337" t="15054" r="2824" b="27226"/>
          <a:stretch/>
        </p:blipFill>
        <p:spPr bwMode="auto">
          <a:xfrm>
            <a:off x="596900" y="1604704"/>
            <a:ext cx="5486399" cy="36485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DE8841-C6C7-4B87-B037-F8432ED5601A}"/>
              </a:ext>
            </a:extLst>
          </p:cNvPr>
          <p:cNvSpPr>
            <a:spLocks noGrp="1"/>
          </p:cNvSpPr>
          <p:nvPr>
            <p:ph type="title"/>
          </p:nvPr>
        </p:nvSpPr>
        <p:spPr/>
        <p:txBody>
          <a:bodyPr/>
          <a:lstStyle/>
          <a:p>
            <a:r>
              <a:rPr lang="en-US" dirty="0"/>
              <a:t>Salmon</a:t>
            </a:r>
          </a:p>
        </p:txBody>
      </p:sp>
      <p:sp>
        <p:nvSpPr>
          <p:cNvPr id="4" name="Slide Number Placeholder 3">
            <a:extLst>
              <a:ext uri="{FF2B5EF4-FFF2-40B4-BE49-F238E27FC236}">
                <a16:creationId xmlns:a16="http://schemas.microsoft.com/office/drawing/2014/main" id="{F51A294E-1348-4D46-B07B-7B2C308EEA56}"/>
              </a:ext>
            </a:extLst>
          </p:cNvPr>
          <p:cNvSpPr>
            <a:spLocks noGrp="1"/>
          </p:cNvSpPr>
          <p:nvPr>
            <p:ph type="sldNum" sz="quarter" idx="12"/>
          </p:nvPr>
        </p:nvSpPr>
        <p:spPr/>
        <p:txBody>
          <a:bodyPr/>
          <a:lstStyle/>
          <a:p>
            <a:fld id="{3F17AC1C-9FE1-42FA-99A3-80DA8DDB6D2B}" type="slidenum">
              <a:rPr lang="en-GB" smtClean="0"/>
              <a:t>15</a:t>
            </a:fld>
            <a:endParaRPr lang="en-GB" dirty="0"/>
          </a:p>
        </p:txBody>
      </p:sp>
      <p:sp>
        <p:nvSpPr>
          <p:cNvPr id="6" name="Text Placeholder 16">
            <a:extLst>
              <a:ext uri="{FF2B5EF4-FFF2-40B4-BE49-F238E27FC236}">
                <a16:creationId xmlns:a16="http://schemas.microsoft.com/office/drawing/2014/main" id="{093476D7-EE3F-45C8-BA63-AA436D94C6D4}"/>
              </a:ext>
            </a:extLst>
          </p:cNvPr>
          <p:cNvSpPr txBox="1">
            <a:spLocks/>
          </p:cNvSpPr>
          <p:nvPr/>
        </p:nvSpPr>
        <p:spPr>
          <a:xfrm>
            <a:off x="596900" y="5319407"/>
            <a:ext cx="5475079" cy="709544"/>
          </a:xfrm>
          <a:prstGeom prst="rect">
            <a:avLst/>
          </a:prstGeom>
        </p:spPr>
        <p:txBody>
          <a:bodyPr/>
          <a:lstStyle>
            <a:lvl1pPr marL="0" indent="0" algn="l" defTabSz="914400" rtl="0" eaLnBrk="1" latinLnBrk="0" hangingPunct="1">
              <a:lnSpc>
                <a:spcPct val="90000"/>
              </a:lnSpc>
              <a:spcBef>
                <a:spcPts val="0"/>
              </a:spcBef>
              <a:buFont typeface="Arial" panose="020B0604020202020204" pitchFamily="34" charset="0"/>
              <a:buNone/>
              <a:defRPr sz="2000" kern="1200">
                <a:solidFill>
                  <a:schemeClr val="accent1"/>
                </a:solidFill>
                <a:latin typeface="+mn-lt"/>
                <a:ea typeface="+mn-ea"/>
                <a:cs typeface="+mn-cs"/>
              </a:defRPr>
            </a:lvl1pPr>
            <a:lvl2pPr marL="27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2pPr>
            <a:lvl3pPr marL="54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3pPr>
            <a:lvl4pPr marL="81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4pPr>
            <a:lvl5pPr marL="108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1"/>
                </a:solidFill>
              </a:rPr>
              <a:t>Salmone Lenticchie</a:t>
            </a:r>
          </a:p>
          <a:p>
            <a:r>
              <a:rPr lang="it-IT" dirty="0">
                <a:solidFill>
                  <a:schemeClr val="tx1"/>
                </a:solidFill>
              </a:rPr>
              <a:t>Bella Italia </a:t>
            </a:r>
          </a:p>
        </p:txBody>
      </p:sp>
      <p:sp>
        <p:nvSpPr>
          <p:cNvPr id="7" name="Text Placeholder 1">
            <a:extLst>
              <a:ext uri="{FF2B5EF4-FFF2-40B4-BE49-F238E27FC236}">
                <a16:creationId xmlns:a16="http://schemas.microsoft.com/office/drawing/2014/main" id="{C8079A10-4DD7-46D8-995F-3EFAB4490099}"/>
              </a:ext>
            </a:extLst>
          </p:cNvPr>
          <p:cNvSpPr txBox="1">
            <a:spLocks/>
          </p:cNvSpPr>
          <p:nvPr/>
        </p:nvSpPr>
        <p:spPr>
          <a:xfrm>
            <a:off x="6113834" y="1604704"/>
            <a:ext cx="2590800" cy="3648591"/>
          </a:xfrm>
          <a:prstGeom prst="rect">
            <a:avLst/>
          </a:prstGeom>
        </p:spPr>
        <p:txBody>
          <a:bodyPr/>
          <a:lstStyle>
            <a:lvl1pPr marL="0" indent="0" algn="l" defTabSz="914400" rtl="0" eaLnBrk="1" latinLnBrk="0" hangingPunct="1">
              <a:lnSpc>
                <a:spcPct val="90000"/>
              </a:lnSpc>
              <a:spcBef>
                <a:spcPts val="0"/>
              </a:spcBef>
              <a:buFont typeface="Arial" panose="020B0604020202020204" pitchFamily="34" charset="0"/>
              <a:buNone/>
              <a:defRPr sz="2000" kern="1200">
                <a:solidFill>
                  <a:schemeClr val="accent1"/>
                </a:solidFill>
                <a:latin typeface="+mn-lt"/>
                <a:ea typeface="+mn-ea"/>
                <a:cs typeface="+mn-cs"/>
              </a:defRPr>
            </a:lvl1pPr>
            <a:lvl2pPr marL="27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2pPr>
            <a:lvl3pPr marL="54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3pPr>
            <a:lvl4pPr marL="81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4pPr>
            <a:lvl5pPr marL="108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Showcased as a feature in Christmas menus</a:t>
            </a:r>
          </a:p>
          <a:p>
            <a:endParaRPr lang="en-US" dirty="0">
              <a:solidFill>
                <a:schemeClr val="tx1"/>
              </a:solidFill>
            </a:endParaRPr>
          </a:p>
          <a:p>
            <a:r>
              <a:rPr lang="en-US" dirty="0">
                <a:solidFill>
                  <a:schemeClr val="tx1"/>
                </a:solidFill>
              </a:rPr>
              <a:t>Also highlighted in pasta, risotto, ramen and seafood platters </a:t>
            </a:r>
          </a:p>
          <a:p>
            <a:endParaRPr lang="en-US" dirty="0">
              <a:solidFill>
                <a:schemeClr val="tx1"/>
              </a:solidFill>
            </a:endParaRPr>
          </a:p>
          <a:p>
            <a:r>
              <a:rPr lang="en-US" dirty="0">
                <a:solidFill>
                  <a:schemeClr val="tx1"/>
                </a:solidFill>
              </a:rPr>
              <a:t>Served with potatoes and seasonal vegetables </a:t>
            </a:r>
          </a:p>
        </p:txBody>
      </p:sp>
    </p:spTree>
    <p:extLst>
      <p:ext uri="{BB962C8B-B14F-4D97-AF65-F5344CB8AC3E}">
        <p14:creationId xmlns:p14="http://schemas.microsoft.com/office/powerpoint/2010/main" val="37620106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bwMode="white">
          <a:ln>
            <a:headEnd type="none"/>
            <a:tailEnd type="none"/>
          </a:ln>
        </p:spPr>
        <p:txBody>
          <a:bodyPr wrap="square"/>
          <a:lstStyle/>
          <a:p>
            <a:pPr defTabSz="856716"/>
            <a:fld id="{7B6B1C32-E567-445C-9FD5-2A0B0A08DD29}" type="slidenum">
              <a:rPr lang="en-US" dirty="0"/>
              <a:t>16</a:t>
            </a:fld>
            <a:endParaRPr lang="en-US" dirty="0"/>
          </a:p>
        </p:txBody>
      </p:sp>
      <p:sp>
        <p:nvSpPr>
          <p:cNvPr id="9" name="Text Placeholder 8"/>
          <p:cNvSpPr>
            <a:spLocks noGrp="1"/>
          </p:cNvSpPr>
          <p:nvPr>
            <p:ph type="body" sz="quarter" idx="17"/>
          </p:nvPr>
        </p:nvSpPr>
        <p:spPr bwMode="white">
          <a:xfrm>
            <a:off x="5582653" y="1956815"/>
            <a:ext cx="3180347" cy="2468882"/>
          </a:xfrm>
          <a:ln>
            <a:headEnd type="none"/>
            <a:tailEnd type="none"/>
          </a:ln>
        </p:spPr>
        <p:txBody>
          <a:bodyPr wrap="square"/>
          <a:lstStyle/>
          <a:p>
            <a:pPr defTabSz="906199">
              <a:spcAft>
                <a:spcPts val="0"/>
              </a:spcAft>
            </a:pPr>
            <a:r>
              <a:rPr lang="en-US" sz="1400" b="1" dirty="0">
                <a:solidFill>
                  <a:schemeClr val="accent1"/>
                </a:solidFill>
              </a:rPr>
              <a:t>Type of addition</a:t>
            </a:r>
          </a:p>
          <a:p>
            <a:pPr indent="-234950" defTabSz="906199"/>
            <a:r>
              <a:rPr lang="en-US" dirty="0"/>
              <a:t>Novelty LTO</a:t>
            </a:r>
          </a:p>
          <a:p>
            <a:pPr defTabSz="906199">
              <a:spcAft>
                <a:spcPts val="0"/>
              </a:spcAft>
            </a:pPr>
            <a:endParaRPr lang="en-US" dirty="0"/>
          </a:p>
          <a:p>
            <a:pPr defTabSz="906199">
              <a:spcAft>
                <a:spcPts val="0"/>
              </a:spcAft>
            </a:pPr>
            <a:r>
              <a:rPr lang="en-US" sz="1400" b="1" dirty="0">
                <a:solidFill>
                  <a:schemeClr val="accent1"/>
                </a:solidFill>
              </a:rPr>
              <a:t>What sets it apart</a:t>
            </a:r>
          </a:p>
          <a:p>
            <a:pPr defTabSz="906199"/>
            <a:r>
              <a:rPr lang="en-US" dirty="0"/>
              <a:t>Classic fish and chips dressed up in a popular street flavor and served in an on-the-go cup</a:t>
            </a:r>
          </a:p>
          <a:p>
            <a:pPr defTabSz="906199">
              <a:spcAft>
                <a:spcPts val="0"/>
              </a:spcAft>
            </a:pPr>
            <a:endParaRPr lang="en-US" dirty="0"/>
          </a:p>
          <a:p>
            <a:pPr defTabSz="906199">
              <a:spcAft>
                <a:spcPts val="0"/>
              </a:spcAft>
            </a:pPr>
            <a:r>
              <a:rPr lang="en-US" sz="1400" b="1" dirty="0">
                <a:solidFill>
                  <a:schemeClr val="accent1"/>
                </a:solidFill>
              </a:rPr>
              <a:t>How it’s described</a:t>
            </a:r>
          </a:p>
          <a:p>
            <a:pPr defTabSz="906199"/>
            <a:r>
              <a:rPr lang="en-US" dirty="0"/>
              <a:t>With a creamy spicy-sweet curry sauce that gives our crispy golden-brown baked premium Alaskan salmon fillets and our extra-thick french fries a very special taste</a:t>
            </a:r>
          </a:p>
        </p:txBody>
      </p:sp>
      <p:sp>
        <p:nvSpPr>
          <p:cNvPr id="14" name="Title 6"/>
          <p:cNvSpPr>
            <a:spLocks noGrp="1"/>
          </p:cNvSpPr>
          <p:nvPr>
            <p:ph type="title"/>
          </p:nvPr>
        </p:nvSpPr>
        <p:spPr bwMode="white">
          <a:xfrm>
            <a:off x="384047" y="304800"/>
            <a:ext cx="6221290" cy="878541"/>
          </a:xfrm>
          <a:ln>
            <a:headEnd type="none"/>
            <a:tailEnd type="none"/>
          </a:ln>
        </p:spPr>
        <p:txBody>
          <a:bodyPr wrap="square"/>
          <a:lstStyle/>
          <a:p>
            <a:pPr defTabSz="906199"/>
            <a:r>
              <a:rPr lang="en-US" sz="3200" dirty="0"/>
              <a:t>Fish and Chips with Sweet Curry Sauce</a:t>
            </a:r>
          </a:p>
        </p:txBody>
      </p:sp>
      <p:sp>
        <p:nvSpPr>
          <p:cNvPr id="15" name="Text Placeholder 7"/>
          <p:cNvSpPr>
            <a:spLocks noGrp="1"/>
          </p:cNvSpPr>
          <p:nvPr>
            <p:ph type="body" sz="quarter" idx="15"/>
          </p:nvPr>
        </p:nvSpPr>
        <p:spPr bwMode="white">
          <a:xfrm>
            <a:off x="377947" y="815823"/>
            <a:ext cx="5486398" cy="371764"/>
          </a:xfrm>
          <a:ln>
            <a:headEnd type="none"/>
            <a:tailEnd type="none"/>
          </a:ln>
        </p:spPr>
        <p:txBody>
          <a:bodyPr wrap="square"/>
          <a:lstStyle/>
          <a:p>
            <a:pPr defTabSz="906199"/>
            <a:r>
              <a:rPr lang="en-US" dirty="0"/>
              <a:t>Nordsee (Germany)</a:t>
            </a:r>
            <a:endParaRPr lang="en-US" strike="sngStrike" dirty="0"/>
          </a:p>
        </p:txBody>
      </p:sp>
      <p:pic>
        <p:nvPicPr>
          <p:cNvPr id="11" name="Picture 2" descr="https://www.nordsee.com/fileadmin/_processed_/c/d/csm_d_web_r_ar12019_fish_chips_ohne_sweet_socialsharingpic_1200x630_7a92aa5759.jpg"/>
          <p:cNvPicPr>
            <a:picLocks noChangeAspect="1"/>
          </p:cNvPicPr>
          <p:nvPr/>
        </p:nvPicPr>
        <p:blipFill>
          <a:blip r:embed="rId3">
            <a:lum/>
          </a:blip>
          <a:srcRect l="19276" r="15738"/>
          <a:stretch>
            <a:fillRect/>
          </a:stretch>
        </p:blipFill>
        <p:spPr bwMode="auto">
          <a:xfrm>
            <a:off x="377947" y="1956815"/>
            <a:ext cx="4891886" cy="3952010"/>
          </a:xfrm>
          <a:prstGeom prst="rect">
            <a:avLst/>
          </a:prstGeom>
          <a:noFill/>
          <a:ln>
            <a:headEnd type="none"/>
            <a:tailEnd type="none"/>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pPr defTabSz="906199"/>
            <a:r>
              <a:rPr lang="en-US" dirty="0"/>
              <a:t>Rauchmatjes Chia-roll</a:t>
            </a:r>
          </a:p>
        </p:txBody>
      </p:sp>
      <p:sp>
        <p:nvSpPr>
          <p:cNvPr id="5" name="Slide Number Placeholder 4"/>
          <p:cNvSpPr>
            <a:spLocks noGrp="1"/>
          </p:cNvSpPr>
          <p:nvPr>
            <p:ph type="sldNum" sz="quarter" idx="4"/>
          </p:nvPr>
        </p:nvSpPr>
        <p:spPr bwMode="white">
          <a:ln>
            <a:headEnd type="none"/>
            <a:tailEnd type="none"/>
          </a:ln>
        </p:spPr>
        <p:txBody>
          <a:bodyPr wrap="square"/>
          <a:lstStyle/>
          <a:p>
            <a:pPr defTabSz="856716"/>
            <a:fld id="{7B6B1C32-E567-445C-9FD5-2A0B0A08DD29}" type="slidenum">
              <a:rPr lang="en-US" dirty="0"/>
              <a:t>17</a:t>
            </a:fld>
            <a:endParaRPr lang="en-US" dirty="0"/>
          </a:p>
        </p:txBody>
      </p:sp>
      <p:sp>
        <p:nvSpPr>
          <p:cNvPr id="3" name="Text Placeholder 2"/>
          <p:cNvSpPr>
            <a:spLocks noGrp="1"/>
          </p:cNvSpPr>
          <p:nvPr>
            <p:ph type="body" sz="quarter" idx="15"/>
          </p:nvPr>
        </p:nvSpPr>
        <p:spPr bwMode="white">
          <a:xfrm>
            <a:off x="381000" y="914400"/>
            <a:ext cx="5486398" cy="640705"/>
          </a:xfrm>
          <a:ln>
            <a:headEnd type="none"/>
            <a:tailEnd type="none"/>
          </a:ln>
        </p:spPr>
        <p:txBody>
          <a:bodyPr wrap="square"/>
          <a:lstStyle/>
          <a:p>
            <a:pPr defTabSz="906199"/>
            <a:r>
              <a:rPr lang="en-US" dirty="0"/>
              <a:t>Nordsee (Germany)</a:t>
            </a:r>
          </a:p>
          <a:p>
            <a:pPr defTabSz="906199"/>
            <a:endParaRPr lang="en-US" dirty="0"/>
          </a:p>
        </p:txBody>
      </p:sp>
      <p:sp>
        <p:nvSpPr>
          <p:cNvPr id="9" name="Text Placeholder 8"/>
          <p:cNvSpPr>
            <a:spLocks noGrp="1"/>
          </p:cNvSpPr>
          <p:nvPr>
            <p:ph type="body" sz="quarter" idx="17"/>
          </p:nvPr>
        </p:nvSpPr>
        <p:spPr bwMode="white">
          <a:xfrm>
            <a:off x="5747082" y="2164705"/>
            <a:ext cx="2895602" cy="2468882"/>
          </a:xfrm>
          <a:ln>
            <a:headEnd type="none"/>
            <a:tailEnd type="none"/>
          </a:ln>
        </p:spPr>
        <p:txBody>
          <a:bodyPr wrap="square"/>
          <a:lstStyle/>
          <a:p>
            <a:pPr defTabSz="906199">
              <a:spcAft>
                <a:spcPts val="0"/>
              </a:spcAft>
            </a:pPr>
            <a:r>
              <a:rPr lang="en-US" sz="1400" b="1" dirty="0">
                <a:solidFill>
                  <a:schemeClr val="accent1"/>
                </a:solidFill>
              </a:rPr>
              <a:t>Type of addition</a:t>
            </a:r>
          </a:p>
          <a:p>
            <a:pPr indent="-234950" defTabSz="906199"/>
            <a:r>
              <a:rPr lang="en-US" dirty="0"/>
              <a:t>Seasonal LTO</a:t>
            </a:r>
          </a:p>
          <a:p>
            <a:pPr defTabSz="906199">
              <a:spcAft>
                <a:spcPts val="0"/>
              </a:spcAft>
            </a:pPr>
            <a:endParaRPr lang="en-US" dirty="0"/>
          </a:p>
          <a:p>
            <a:pPr defTabSz="906199">
              <a:spcAft>
                <a:spcPts val="0"/>
              </a:spcAft>
            </a:pPr>
            <a:r>
              <a:rPr lang="en-US" sz="1400" b="1" dirty="0">
                <a:solidFill>
                  <a:schemeClr val="accent1"/>
                </a:solidFill>
              </a:rPr>
              <a:t>What sets it apart</a:t>
            </a:r>
          </a:p>
          <a:p>
            <a:pPr defTabSz="906199"/>
            <a:r>
              <a:rPr lang="en-US" dirty="0"/>
              <a:t>Chia seeds lend a functional boost to this seasonal fish sandwich</a:t>
            </a:r>
          </a:p>
          <a:p>
            <a:pPr defTabSz="906199"/>
            <a:endParaRPr lang="en-US" dirty="0"/>
          </a:p>
          <a:p>
            <a:pPr defTabSz="906199">
              <a:spcAft>
                <a:spcPts val="0"/>
              </a:spcAft>
            </a:pPr>
            <a:r>
              <a:rPr lang="en-US" sz="1400" b="1" dirty="0">
                <a:solidFill>
                  <a:schemeClr val="accent1"/>
                </a:solidFill>
              </a:rPr>
              <a:t>How it’s described</a:t>
            </a:r>
          </a:p>
          <a:p>
            <a:pPr defTabSz="906199"/>
            <a:r>
              <a:rPr lang="en-US" dirty="0"/>
              <a:t>The offering has smoked MSC-certified, wild catch fish, fresh salad, creamy sylt sauce (lingonberry jam) and a crispy multigrain bun with chia seeds</a:t>
            </a:r>
          </a:p>
        </p:txBody>
      </p:sp>
      <p:sp>
        <p:nvSpPr>
          <p:cNvPr id="11" name="Title 6"/>
          <p:cNvSpPr txBox="1">
            <a:spLocks noChangeArrowheads="1"/>
          </p:cNvSpPr>
          <p:nvPr/>
        </p:nvSpPr>
        <p:spPr bwMode="white">
          <a:xfrm>
            <a:off x="384047" y="304800"/>
            <a:ext cx="5483351" cy="878541"/>
          </a:xfrm>
          <a:prstGeom prst="rect">
            <a:avLst/>
          </a:prstGeom>
          <a:ln>
            <a:headEnd type="none"/>
            <a:tailEnd type="none"/>
          </a:ln>
        </p:spPr>
        <p:txBody>
          <a:bodyPr wrap="square" lIns="0" tIns="0" rIns="0" bIns="0" anchor="t">
            <a:noAutofit/>
          </a:bodyPr>
          <a:lstStyle>
            <a:lvl1pPr algn="l" defTabSz="906199" rtl="0">
              <a:lnSpc>
                <a:spcPct val="80000"/>
              </a:lnSpc>
              <a:spcBef>
                <a:spcPts val="0"/>
              </a:spcBef>
              <a:buNone/>
              <a:tabLst>
                <a:tab pos="214313" algn="l"/>
              </a:tabLst>
              <a:defRPr sz="3600" b="1" kern="1200" spc="-150" dirty="0">
                <a:solidFill>
                  <a:schemeClr val="tx1"/>
                </a:solidFill>
                <a:latin typeface="+mj-lt"/>
                <a:ea typeface="+mj-ea"/>
              </a:defRPr>
            </a:lvl1pPr>
          </a:lstStyle>
          <a:p>
            <a:pPr defTabSz="906199"/>
            <a:endParaRPr lang="en-US" dirty="0"/>
          </a:p>
        </p:txBody>
      </p:sp>
      <p:pic>
        <p:nvPicPr>
          <p:cNvPr id="13" name="Picture 2" descr="https://www.nordsee.com/fileadmin/_processed_/6/f/csm_rauchmatjes-chia-broetchen-nordsee-d-s-crosslink-1125x420_b89445c5f5.jpg"/>
          <p:cNvPicPr>
            <a:picLocks noGrp="1" noChangeAspect="1"/>
          </p:cNvPicPr>
          <p:nvPr>
            <p:ph type="pic" idx="19"/>
          </p:nvPr>
        </p:nvPicPr>
        <p:blipFill>
          <a:blip r:embed="rId3">
            <a:lum/>
          </a:blip>
          <a:srcRect l="17507" r="17507"/>
          <a:stretch>
            <a:fillRect/>
          </a:stretch>
        </p:blipFill>
        <p:spPr bwMode="auto">
          <a:xfrm>
            <a:off x="381000" y="1957388"/>
            <a:ext cx="4948989" cy="3998142"/>
          </a:xfrm>
          <a:prstGeom prst="rect">
            <a:avLst/>
          </a:prstGeom>
          <a:ln>
            <a:headEnd type="none"/>
            <a:tailEnd type="none"/>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E7574D-1E32-48EF-A419-FDA03F86A55B}"/>
              </a:ext>
            </a:extLst>
          </p:cNvPr>
          <p:cNvSpPr>
            <a:spLocks noGrp="1"/>
          </p:cNvSpPr>
          <p:nvPr>
            <p:ph type="ctrTitle"/>
          </p:nvPr>
        </p:nvSpPr>
        <p:spPr>
          <a:xfrm>
            <a:off x="596899" y="3065400"/>
            <a:ext cx="5268191" cy="363600"/>
          </a:xfrm>
        </p:spPr>
        <p:txBody>
          <a:bodyPr/>
          <a:lstStyle/>
          <a:p>
            <a:r>
              <a:rPr lang="en-US" dirty="0"/>
              <a:t>Seafood Descriptor Insights</a:t>
            </a:r>
          </a:p>
        </p:txBody>
      </p:sp>
    </p:spTree>
    <p:extLst>
      <p:ext uri="{BB962C8B-B14F-4D97-AF65-F5344CB8AC3E}">
        <p14:creationId xmlns:p14="http://schemas.microsoft.com/office/powerpoint/2010/main" val="420261619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B4D44E-2935-480E-8924-05333CD0BA8F}"/>
              </a:ext>
            </a:extLst>
          </p:cNvPr>
          <p:cNvSpPr>
            <a:spLocks noGrp="1"/>
          </p:cNvSpPr>
          <p:nvPr>
            <p:ph type="title"/>
          </p:nvPr>
        </p:nvSpPr>
        <p:spPr>
          <a:xfrm>
            <a:off x="596900" y="527051"/>
            <a:ext cx="6731667" cy="479714"/>
          </a:xfrm>
        </p:spPr>
        <p:txBody>
          <a:bodyPr/>
          <a:lstStyle/>
          <a:p>
            <a:r>
              <a:rPr lang="en-US" sz="2000" dirty="0"/>
              <a:t>Fresh/freshly is by far the top seafood descriptor across menus; leading seafood descriptors saw a decline since 2018</a:t>
            </a:r>
          </a:p>
        </p:txBody>
      </p:sp>
      <p:graphicFrame>
        <p:nvGraphicFramePr>
          <p:cNvPr id="9" name="Content Placeholder 8">
            <a:extLst>
              <a:ext uri="{FF2B5EF4-FFF2-40B4-BE49-F238E27FC236}">
                <a16:creationId xmlns:a16="http://schemas.microsoft.com/office/drawing/2014/main" id="{7E176BDC-E0DB-4946-A1C4-CFEDE2C3B399}"/>
              </a:ext>
            </a:extLst>
          </p:cNvPr>
          <p:cNvGraphicFramePr>
            <a:graphicFrameLocks noGrp="1"/>
          </p:cNvGraphicFramePr>
          <p:nvPr>
            <p:ph idx="1"/>
            <p:extLst>
              <p:ext uri="{D42A27DB-BD31-4B8C-83A1-F6EECF244321}">
                <p14:modId xmlns:p14="http://schemas.microsoft.com/office/powerpoint/2010/main" val="2579975143"/>
              </p:ext>
            </p:extLst>
          </p:nvPr>
        </p:nvGraphicFramePr>
        <p:xfrm>
          <a:off x="596900" y="1040861"/>
          <a:ext cx="7632699" cy="4986878"/>
        </p:xfrm>
        <a:graphic>
          <a:graphicData uri="http://schemas.openxmlformats.org/drawingml/2006/chart">
            <c:chart xmlns:c="http://schemas.openxmlformats.org/drawingml/2006/chart" xmlns:r="http://schemas.openxmlformats.org/officeDocument/2006/relationships" r:id="rId3"/>
          </a:graphicData>
        </a:graphic>
      </p:graphicFrame>
      <p:pic>
        <p:nvPicPr>
          <p:cNvPr id="7176" name="Picture 8" descr="https://s3.amazonaws.com/finecooking.s3.tauntonclud.com/app/uploads/2017/04/18190618/051093086-01-halibut-tomato-capers-main.jpg">
            <a:extLst>
              <a:ext uri="{FF2B5EF4-FFF2-40B4-BE49-F238E27FC236}">
                <a16:creationId xmlns:a16="http://schemas.microsoft.com/office/drawing/2014/main" id="{6C456B58-9660-4954-91F8-F8D90D48F8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468" y="2787211"/>
            <a:ext cx="3888632" cy="324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7125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E7574D-1E32-48EF-A419-FDA03F86A55B}"/>
              </a:ext>
            </a:extLst>
          </p:cNvPr>
          <p:cNvSpPr>
            <a:spLocks noGrp="1"/>
          </p:cNvSpPr>
          <p:nvPr>
            <p:ph type="ctrTitle"/>
          </p:nvPr>
        </p:nvSpPr>
        <p:spPr>
          <a:xfrm>
            <a:off x="596899" y="3065400"/>
            <a:ext cx="5268191" cy="363600"/>
          </a:xfrm>
        </p:spPr>
        <p:txBody>
          <a:bodyPr/>
          <a:lstStyle/>
          <a:p>
            <a:r>
              <a:rPr lang="en-US" dirty="0"/>
              <a:t>Seafood Category Trends</a:t>
            </a:r>
          </a:p>
        </p:txBody>
      </p:sp>
    </p:spTree>
    <p:extLst>
      <p:ext uri="{BB962C8B-B14F-4D97-AF65-F5344CB8AC3E}">
        <p14:creationId xmlns:p14="http://schemas.microsoft.com/office/powerpoint/2010/main" val="9634881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D76D-586F-4FC9-94CB-26CAF03A38D0}"/>
              </a:ext>
            </a:extLst>
          </p:cNvPr>
          <p:cNvSpPr>
            <a:spLocks noGrp="1"/>
          </p:cNvSpPr>
          <p:nvPr>
            <p:ph type="title"/>
          </p:nvPr>
        </p:nvSpPr>
        <p:spPr>
          <a:xfrm>
            <a:off x="596900" y="527050"/>
            <a:ext cx="6731667" cy="698635"/>
          </a:xfrm>
        </p:spPr>
        <p:txBody>
          <a:bodyPr/>
          <a:lstStyle/>
          <a:p>
            <a:r>
              <a:rPr lang="en-US" sz="2400" dirty="0"/>
              <a:t>Origin-related and functional descriptors are more often featured on seafood dishes</a:t>
            </a:r>
          </a:p>
        </p:txBody>
      </p:sp>
      <p:sp>
        <p:nvSpPr>
          <p:cNvPr id="4" name="Slide Number Placeholder 3">
            <a:extLst>
              <a:ext uri="{FF2B5EF4-FFF2-40B4-BE49-F238E27FC236}">
                <a16:creationId xmlns:a16="http://schemas.microsoft.com/office/drawing/2014/main" id="{AA65F81F-BB65-40BD-BB1D-A3EF5CAFC0BC}"/>
              </a:ext>
            </a:extLst>
          </p:cNvPr>
          <p:cNvSpPr>
            <a:spLocks noGrp="1"/>
          </p:cNvSpPr>
          <p:nvPr>
            <p:ph type="sldNum" sz="quarter" idx="12"/>
          </p:nvPr>
        </p:nvSpPr>
        <p:spPr/>
        <p:txBody>
          <a:bodyPr/>
          <a:lstStyle/>
          <a:p>
            <a:fld id="{3F17AC1C-9FE1-42FA-99A3-80DA8DDB6D2B}" type="slidenum">
              <a:rPr lang="en-GB" smtClean="0"/>
              <a:t>20</a:t>
            </a:fld>
            <a:endParaRPr lang="en-GB" dirty="0"/>
          </a:p>
        </p:txBody>
      </p:sp>
      <p:graphicFrame>
        <p:nvGraphicFramePr>
          <p:cNvPr id="7" name="Chart 6">
            <a:extLst>
              <a:ext uri="{FF2B5EF4-FFF2-40B4-BE49-F238E27FC236}">
                <a16:creationId xmlns:a16="http://schemas.microsoft.com/office/drawing/2014/main" id="{094FA5D0-C2AB-4D23-948B-1D055F4F7690}"/>
              </a:ext>
            </a:extLst>
          </p:cNvPr>
          <p:cNvGraphicFramePr/>
          <p:nvPr>
            <p:extLst>
              <p:ext uri="{D42A27DB-BD31-4B8C-83A1-F6EECF244321}">
                <p14:modId xmlns:p14="http://schemas.microsoft.com/office/powerpoint/2010/main" val="3617147095"/>
              </p:ext>
            </p:extLst>
          </p:nvPr>
        </p:nvGraphicFramePr>
        <p:xfrm>
          <a:off x="596899" y="1304925"/>
          <a:ext cx="8693016" cy="4722813"/>
        </p:xfrm>
        <a:graphic>
          <a:graphicData uri="http://schemas.openxmlformats.org/drawingml/2006/chart">
            <c:chart xmlns:c="http://schemas.openxmlformats.org/drawingml/2006/chart" xmlns:r="http://schemas.openxmlformats.org/officeDocument/2006/relationships" r:id="rId3"/>
          </a:graphicData>
        </a:graphic>
      </p:graphicFrame>
      <p:pic>
        <p:nvPicPr>
          <p:cNvPr id="8196" name="Picture 4" descr="Image result for loch duart salmon">
            <a:extLst>
              <a:ext uri="{FF2B5EF4-FFF2-40B4-BE49-F238E27FC236}">
                <a16:creationId xmlns:a16="http://schemas.microsoft.com/office/drawing/2014/main" id="{EDFB2ED4-B90D-4AE3-B991-1D4B27D3E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534" y="3321996"/>
            <a:ext cx="3894566" cy="259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16995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5EC72-819F-45F2-8205-864BA1CF6C8D}"/>
              </a:ext>
            </a:extLst>
          </p:cNvPr>
          <p:cNvSpPr>
            <a:spLocks noGrp="1"/>
          </p:cNvSpPr>
          <p:nvPr>
            <p:ph type="title"/>
          </p:nvPr>
        </p:nvSpPr>
        <p:spPr/>
        <p:txBody>
          <a:bodyPr/>
          <a:lstStyle/>
          <a:p>
            <a:r>
              <a:rPr lang="en-US" dirty="0"/>
              <a:t>Seafood Descriptors (2019)</a:t>
            </a:r>
          </a:p>
        </p:txBody>
      </p:sp>
      <p:sp>
        <p:nvSpPr>
          <p:cNvPr id="4" name="Slide Number Placeholder 3">
            <a:extLst>
              <a:ext uri="{FF2B5EF4-FFF2-40B4-BE49-F238E27FC236}">
                <a16:creationId xmlns:a16="http://schemas.microsoft.com/office/drawing/2014/main" id="{93F616F4-E747-4CC7-8A9C-4467466E6081}"/>
              </a:ext>
            </a:extLst>
          </p:cNvPr>
          <p:cNvSpPr>
            <a:spLocks noGrp="1"/>
          </p:cNvSpPr>
          <p:nvPr>
            <p:ph type="sldNum" sz="quarter" idx="12"/>
          </p:nvPr>
        </p:nvSpPr>
        <p:spPr/>
        <p:txBody>
          <a:bodyPr/>
          <a:lstStyle/>
          <a:p>
            <a:fld id="{3F17AC1C-9FE1-42FA-99A3-80DA8DDB6D2B}" type="slidenum">
              <a:rPr lang="en-GB" smtClean="0"/>
              <a:t>21</a:t>
            </a:fld>
            <a:endParaRPr lang="en-GB" dirty="0"/>
          </a:p>
        </p:txBody>
      </p:sp>
      <p:grpSp>
        <p:nvGrpSpPr>
          <p:cNvPr id="8" name="Group 7">
            <a:extLst>
              <a:ext uri="{FF2B5EF4-FFF2-40B4-BE49-F238E27FC236}">
                <a16:creationId xmlns:a16="http://schemas.microsoft.com/office/drawing/2014/main" id="{9BF0B877-94C5-4F20-8DE6-F6F4593BF4EC}"/>
              </a:ext>
            </a:extLst>
          </p:cNvPr>
          <p:cNvGrpSpPr/>
          <p:nvPr/>
        </p:nvGrpSpPr>
        <p:grpSpPr>
          <a:xfrm>
            <a:off x="596900" y="1561097"/>
            <a:ext cx="7950200" cy="4218165"/>
            <a:chOff x="596900" y="1561097"/>
            <a:chExt cx="7950200" cy="4218165"/>
          </a:xfrm>
        </p:grpSpPr>
        <p:pic>
          <p:nvPicPr>
            <p:cNvPr id="7" name="Picture 6">
              <a:extLst>
                <a:ext uri="{FF2B5EF4-FFF2-40B4-BE49-F238E27FC236}">
                  <a16:creationId xmlns:a16="http://schemas.microsoft.com/office/drawing/2014/main" id="{EED7D185-AAD9-4E0E-A8CD-EB50249CA6E4}"/>
                </a:ext>
              </a:extLst>
            </p:cNvPr>
            <p:cNvPicPr>
              <a:picLocks noChangeAspect="1"/>
            </p:cNvPicPr>
            <p:nvPr/>
          </p:nvPicPr>
          <p:blipFill>
            <a:blip r:embed="rId2"/>
            <a:stretch>
              <a:fillRect/>
            </a:stretch>
          </p:blipFill>
          <p:spPr>
            <a:xfrm>
              <a:off x="684370" y="1561097"/>
              <a:ext cx="7218668" cy="3368712"/>
            </a:xfrm>
            <a:prstGeom prst="rect">
              <a:avLst/>
            </a:prstGeom>
          </p:spPr>
        </p:pic>
        <p:sp>
          <p:nvSpPr>
            <p:cNvPr id="6" name="TextBox 5">
              <a:extLst>
                <a:ext uri="{FF2B5EF4-FFF2-40B4-BE49-F238E27FC236}">
                  <a16:creationId xmlns:a16="http://schemas.microsoft.com/office/drawing/2014/main" id="{5A5DE94D-F2B6-4A52-9094-EAB3957292E1}"/>
                </a:ext>
              </a:extLst>
            </p:cNvPr>
            <p:cNvSpPr txBox="1"/>
            <p:nvPr/>
          </p:nvSpPr>
          <p:spPr>
            <a:xfrm>
              <a:off x="596900" y="5020504"/>
              <a:ext cx="7950200" cy="758758"/>
            </a:xfrm>
            <a:prstGeom prst="rect">
              <a:avLst/>
            </a:prstGeom>
            <a:noFill/>
          </p:spPr>
          <p:txBody>
            <a:bodyPr wrap="square" lIns="0" tIns="0" rIns="0" bIns="0" rtlCol="0" anchor="ctr">
              <a:noAutofit/>
            </a:bodyPr>
            <a:lstStyle/>
            <a:p>
              <a:pPr algn="r">
                <a:lnSpc>
                  <a:spcPct val="90000"/>
                </a:lnSpc>
              </a:pPr>
              <a:r>
                <a:rPr lang="en-US" sz="10000" b="1" dirty="0">
                  <a:solidFill>
                    <a:schemeClr val="accent1">
                      <a:lumMod val="50000"/>
                    </a:schemeClr>
                  </a:solidFill>
                  <a:latin typeface="Telephoto"/>
                </a:rPr>
                <a:t>Fresh/Freshly</a:t>
              </a:r>
            </a:p>
          </p:txBody>
        </p:sp>
      </p:grpSp>
    </p:spTree>
    <p:extLst>
      <p:ext uri="{BB962C8B-B14F-4D97-AF65-F5344CB8AC3E}">
        <p14:creationId xmlns:p14="http://schemas.microsoft.com/office/powerpoint/2010/main" val="121951989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FD02-3939-4F1E-906A-64F00BB64F20}"/>
              </a:ext>
            </a:extLst>
          </p:cNvPr>
          <p:cNvSpPr>
            <a:spLocks noGrp="1"/>
          </p:cNvSpPr>
          <p:nvPr>
            <p:ph type="title"/>
          </p:nvPr>
        </p:nvSpPr>
        <p:spPr>
          <a:xfrm>
            <a:off x="596900" y="527051"/>
            <a:ext cx="6731667" cy="435988"/>
          </a:xfrm>
        </p:spPr>
        <p:txBody>
          <a:bodyPr/>
          <a:lstStyle/>
          <a:p>
            <a:r>
              <a:rPr lang="en-US" dirty="0"/>
              <a:t>Seafood Descriptors On The Menu</a:t>
            </a:r>
          </a:p>
        </p:txBody>
      </p:sp>
      <p:sp>
        <p:nvSpPr>
          <p:cNvPr id="4" name="Slide Number Placeholder 3">
            <a:extLst>
              <a:ext uri="{FF2B5EF4-FFF2-40B4-BE49-F238E27FC236}">
                <a16:creationId xmlns:a16="http://schemas.microsoft.com/office/drawing/2014/main" id="{4D6CA0E1-B7BB-488A-A792-10BB2F5B8D3B}"/>
              </a:ext>
            </a:extLst>
          </p:cNvPr>
          <p:cNvSpPr>
            <a:spLocks noGrp="1"/>
          </p:cNvSpPr>
          <p:nvPr>
            <p:ph type="sldNum" sz="quarter" idx="12"/>
          </p:nvPr>
        </p:nvSpPr>
        <p:spPr/>
        <p:txBody>
          <a:bodyPr/>
          <a:lstStyle/>
          <a:p>
            <a:fld id="{3F17AC1C-9FE1-42FA-99A3-80DA8DDB6D2B}" type="slidenum">
              <a:rPr lang="en-GB" smtClean="0"/>
              <a:t>22</a:t>
            </a:fld>
            <a:endParaRPr lang="en-GB" dirty="0"/>
          </a:p>
        </p:txBody>
      </p:sp>
      <p:graphicFrame>
        <p:nvGraphicFramePr>
          <p:cNvPr id="5" name="Content Placeholder 4">
            <a:extLst>
              <a:ext uri="{FF2B5EF4-FFF2-40B4-BE49-F238E27FC236}">
                <a16:creationId xmlns:a16="http://schemas.microsoft.com/office/drawing/2014/main" id="{06337857-C4CD-4E6E-8BC9-4B0BBD682B28}"/>
              </a:ext>
            </a:extLst>
          </p:cNvPr>
          <p:cNvGraphicFramePr>
            <a:graphicFrameLocks noGrp="1"/>
          </p:cNvGraphicFramePr>
          <p:nvPr>
            <p:ph idx="1"/>
            <p:extLst>
              <p:ext uri="{D42A27DB-BD31-4B8C-83A1-F6EECF244321}">
                <p14:modId xmlns:p14="http://schemas.microsoft.com/office/powerpoint/2010/main" val="330282276"/>
              </p:ext>
            </p:extLst>
          </p:nvPr>
        </p:nvGraphicFramePr>
        <p:xfrm>
          <a:off x="596900" y="1220704"/>
          <a:ext cx="7950200" cy="4736450"/>
        </p:xfrm>
        <a:graphic>
          <a:graphicData uri="http://schemas.openxmlformats.org/drawingml/2006/table">
            <a:tbl>
              <a:tblPr firstCol="1" lastCol="1" bandCol="1">
                <a:tableStyleId>{5C22544A-7EE6-4342-B048-85BDC9FD1C3A}</a:tableStyleId>
              </a:tblPr>
              <a:tblGrid>
                <a:gridCol w="1724173">
                  <a:extLst>
                    <a:ext uri="{9D8B030D-6E8A-4147-A177-3AD203B41FA5}">
                      <a16:colId xmlns:a16="http://schemas.microsoft.com/office/drawing/2014/main" val="20000"/>
                    </a:ext>
                  </a:extLst>
                </a:gridCol>
                <a:gridCol w="2001938">
                  <a:extLst>
                    <a:ext uri="{9D8B030D-6E8A-4147-A177-3AD203B41FA5}">
                      <a16:colId xmlns:a16="http://schemas.microsoft.com/office/drawing/2014/main" val="20001"/>
                    </a:ext>
                  </a:extLst>
                </a:gridCol>
                <a:gridCol w="3433324">
                  <a:extLst>
                    <a:ext uri="{9D8B030D-6E8A-4147-A177-3AD203B41FA5}">
                      <a16:colId xmlns:a16="http://schemas.microsoft.com/office/drawing/2014/main" val="20002"/>
                    </a:ext>
                  </a:extLst>
                </a:gridCol>
                <a:gridCol w="790765">
                  <a:extLst>
                    <a:ext uri="{9D8B030D-6E8A-4147-A177-3AD203B41FA5}">
                      <a16:colId xmlns:a16="http://schemas.microsoft.com/office/drawing/2014/main" val="20003"/>
                    </a:ext>
                  </a:extLst>
                </a:gridCol>
              </a:tblGrid>
              <a:tr h="774697">
                <a:tc>
                  <a:txBody>
                    <a:bodyPr/>
                    <a:lstStyle/>
                    <a:p>
                      <a:pPr algn="ctr" fontAlgn="b"/>
                      <a:r>
                        <a:rPr lang="en-US" sz="1800" b="1" u="none" strike="noStrike" kern="1200" dirty="0">
                          <a:solidFill>
                            <a:schemeClr val="lt1"/>
                          </a:solidFill>
                          <a:effectLst/>
                          <a:latin typeface="+mn-lt"/>
                          <a:ea typeface="+mn-ea"/>
                          <a:cs typeface="+mn-cs"/>
                        </a:rPr>
                        <a:t>Waterside Inn</a:t>
                      </a:r>
                    </a:p>
                  </a:txBody>
                  <a:tcPr marL="9525" marR="9525" marT="9525" marB="0" anchor="ctr"/>
                </a:tc>
                <a:tc>
                  <a:txBody>
                    <a:bodyPr/>
                    <a:lstStyle/>
                    <a:p>
                      <a:pPr algn="ctr" fontAlgn="b"/>
                      <a:r>
                        <a:rPr lang="en-US" sz="1400" b="0" u="none" strike="noStrike" kern="1200" dirty="0">
                          <a:solidFill>
                            <a:schemeClr val="dk1"/>
                          </a:solidFill>
                          <a:effectLst/>
                          <a:latin typeface="+mn-lt"/>
                          <a:ea typeface="+mn-ea"/>
                          <a:cs typeface="+mn-cs"/>
                        </a:rPr>
                        <a:t>Carpaccio Of </a:t>
                      </a:r>
                      <a:r>
                        <a:rPr lang="en-US" sz="1400" b="1" u="none" strike="noStrike" kern="1200" dirty="0">
                          <a:solidFill>
                            <a:schemeClr val="accent1"/>
                          </a:solidFill>
                          <a:effectLst/>
                          <a:latin typeface="+mn-lt"/>
                          <a:ea typeface="+mn-ea"/>
                          <a:cs typeface="+mn-cs"/>
                        </a:rPr>
                        <a:t>Loch Duart </a:t>
                      </a:r>
                      <a:r>
                        <a:rPr lang="en-US" sz="1400" b="0" u="none" strike="noStrike" kern="1200" dirty="0">
                          <a:solidFill>
                            <a:schemeClr val="dk1"/>
                          </a:solidFill>
                          <a:effectLst/>
                          <a:latin typeface="+mn-lt"/>
                          <a:ea typeface="+mn-ea"/>
                          <a:cs typeface="+mn-cs"/>
                        </a:rPr>
                        <a:t>Salmon</a:t>
                      </a:r>
                    </a:p>
                  </a:txBody>
                  <a:tcPr marL="9525" marR="9525" marT="9525" marB="0" anchor="ctr"/>
                </a:tc>
                <a:tc>
                  <a:txBody>
                    <a:bodyPr/>
                    <a:lstStyle/>
                    <a:p>
                      <a:pPr algn="ctr" fontAlgn="b"/>
                      <a:r>
                        <a:rPr lang="en-US" sz="1400" b="0" u="none" strike="noStrike" kern="1200" dirty="0">
                          <a:solidFill>
                            <a:schemeClr val="dk1"/>
                          </a:solidFill>
                          <a:effectLst/>
                          <a:latin typeface="+mn-lt"/>
                          <a:ea typeface="+mn-ea"/>
                          <a:cs typeface="+mn-cs"/>
                        </a:rPr>
                        <a:t>With seaweeds and sunflower seeds, salad of kolhrabi and radishes, pumpkin emulsion.</a:t>
                      </a:r>
                    </a:p>
                  </a:txBody>
                  <a:tcPr marL="9525" marR="9525" marT="9525" marB="0" anchor="ctr"/>
                </a:tc>
                <a:tc>
                  <a:txBody>
                    <a:bodyPr/>
                    <a:lstStyle/>
                    <a:p>
                      <a:pPr marL="0" algn="ctr" defTabSz="457200" rtl="0" eaLnBrk="1" fontAlgn="b" latinLnBrk="0" hangingPunct="1"/>
                      <a:r>
                        <a:rPr lang="en-US" sz="1400" b="1" u="none" strike="noStrike" kern="1200" dirty="0">
                          <a:solidFill>
                            <a:schemeClr val="lt1"/>
                          </a:solidFill>
                          <a:effectLst/>
                          <a:latin typeface="+mn-lt"/>
                          <a:ea typeface="+mn-ea"/>
                          <a:cs typeface="+mn-cs"/>
                        </a:rPr>
                        <a:t>£42.50</a:t>
                      </a:r>
                    </a:p>
                  </a:txBody>
                  <a:tcPr marL="9525" marR="9525" marT="9525" marB="0" anchor="ctr"/>
                </a:tc>
                <a:extLst>
                  <a:ext uri="{0D108BD9-81ED-4DB2-BD59-A6C34878D82A}">
                    <a16:rowId xmlns:a16="http://schemas.microsoft.com/office/drawing/2014/main" val="10000"/>
                  </a:ext>
                </a:extLst>
              </a:tr>
              <a:tr h="774697">
                <a:tc>
                  <a:txBody>
                    <a:bodyPr/>
                    <a:lstStyle/>
                    <a:p>
                      <a:pPr algn="ctr" fontAlgn="b"/>
                      <a:r>
                        <a:rPr lang="en-US" sz="1800" b="1" u="none" strike="noStrike" kern="1200" dirty="0">
                          <a:solidFill>
                            <a:schemeClr val="lt1"/>
                          </a:solidFill>
                          <a:effectLst/>
                          <a:latin typeface="+mn-lt"/>
                          <a:ea typeface="+mn-ea"/>
                          <a:cs typeface="+mn-cs"/>
                        </a:rPr>
                        <a:t>Brakspear</a:t>
                      </a:r>
                    </a:p>
                  </a:txBody>
                  <a:tcPr marL="9525" marR="9525" marT="9525" marB="0" anchor="ctr"/>
                </a:tc>
                <a:tc>
                  <a:txBody>
                    <a:bodyPr/>
                    <a:lstStyle/>
                    <a:p>
                      <a:pPr algn="ctr" fontAlgn="b"/>
                      <a:r>
                        <a:rPr lang="en-US" sz="1400" b="1" u="none" strike="noStrike" kern="1200" dirty="0">
                          <a:solidFill>
                            <a:schemeClr val="accent1"/>
                          </a:solidFill>
                          <a:effectLst/>
                          <a:latin typeface="+mn-lt"/>
                          <a:ea typeface="+mn-ea"/>
                          <a:cs typeface="+mn-cs"/>
                        </a:rPr>
                        <a:t>Brixham</a:t>
                      </a:r>
                      <a:r>
                        <a:rPr lang="en-US" sz="1400" b="0" u="none" strike="noStrike" kern="1200" dirty="0">
                          <a:solidFill>
                            <a:schemeClr val="dk1"/>
                          </a:solidFill>
                          <a:effectLst/>
                          <a:latin typeface="+mn-lt"/>
                          <a:ea typeface="+mn-ea"/>
                          <a:cs typeface="+mn-cs"/>
                        </a:rPr>
                        <a:t> Cod</a:t>
                      </a:r>
                    </a:p>
                  </a:txBody>
                  <a:tcPr marL="9525" marR="9525" marT="9525" marB="0" anchor="ctr"/>
                </a:tc>
                <a:tc>
                  <a:txBody>
                    <a:bodyPr/>
                    <a:lstStyle/>
                    <a:p>
                      <a:pPr algn="ctr" fontAlgn="b"/>
                      <a:r>
                        <a:rPr lang="en-US" sz="1400" b="0" u="none" strike="noStrike" kern="1200" dirty="0">
                          <a:solidFill>
                            <a:schemeClr val="dk1"/>
                          </a:solidFill>
                          <a:effectLst/>
                          <a:latin typeface="+mn-lt"/>
                          <a:ea typeface="+mn-ea"/>
                          <a:cs typeface="+mn-cs"/>
                        </a:rPr>
                        <a:t>Dauphinoise potatoes, black garlic paste, herb crumb, cavolo nero, mussel broth. Gluten free available. Also available on Sunday menu</a:t>
                      </a:r>
                    </a:p>
                  </a:txBody>
                  <a:tcPr marL="9525" marR="9525" marT="9525" marB="0" anchor="ctr"/>
                </a:tc>
                <a:tc>
                  <a:txBody>
                    <a:bodyPr/>
                    <a:lstStyle/>
                    <a:p>
                      <a:pPr marL="0" algn="ctr" defTabSz="457200" rtl="0" eaLnBrk="1" fontAlgn="b" latinLnBrk="0" hangingPunct="1"/>
                      <a:r>
                        <a:rPr lang="en-US" sz="1400" b="1" u="none" strike="noStrike" kern="1200" dirty="0">
                          <a:solidFill>
                            <a:schemeClr val="lt1"/>
                          </a:solidFill>
                          <a:effectLst/>
                          <a:latin typeface="+mn-lt"/>
                          <a:ea typeface="+mn-ea"/>
                          <a:cs typeface="+mn-cs"/>
                        </a:rPr>
                        <a:t>£17.50</a:t>
                      </a:r>
                    </a:p>
                  </a:txBody>
                  <a:tcPr marL="9525" marR="9525" marT="9525" marB="0" anchor="ctr"/>
                </a:tc>
                <a:extLst>
                  <a:ext uri="{0D108BD9-81ED-4DB2-BD59-A6C34878D82A}">
                    <a16:rowId xmlns:a16="http://schemas.microsoft.com/office/drawing/2014/main" val="10001"/>
                  </a:ext>
                </a:extLst>
              </a:tr>
              <a:tr h="774697">
                <a:tc>
                  <a:txBody>
                    <a:bodyPr/>
                    <a:lstStyle/>
                    <a:p>
                      <a:pPr algn="ctr" fontAlgn="b"/>
                      <a:r>
                        <a:rPr lang="en-US" sz="1800" b="1" u="none" strike="noStrike" kern="1200" dirty="0">
                          <a:solidFill>
                            <a:schemeClr val="lt1"/>
                          </a:solidFill>
                          <a:effectLst/>
                          <a:latin typeface="+mn-lt"/>
                          <a:ea typeface="+mn-ea"/>
                          <a:cs typeface="+mn-cs"/>
                        </a:rPr>
                        <a:t>The Star Inn</a:t>
                      </a:r>
                    </a:p>
                  </a:txBody>
                  <a:tcPr marL="9525" marR="9525" marT="9525" marB="0" anchor="ctr"/>
                </a:tc>
                <a:tc>
                  <a:txBody>
                    <a:bodyPr/>
                    <a:lstStyle/>
                    <a:p>
                      <a:pPr algn="ctr" fontAlgn="b"/>
                      <a:r>
                        <a:rPr lang="en-US" sz="1400" b="0" u="none" strike="noStrike" kern="1200" dirty="0">
                          <a:solidFill>
                            <a:schemeClr val="dk1"/>
                          </a:solidFill>
                          <a:effectLst/>
                          <a:latin typeface="+mn-lt"/>
                          <a:ea typeface="+mn-ea"/>
                          <a:cs typeface="+mn-cs"/>
                        </a:rPr>
                        <a:t>Cured and Smoked </a:t>
                      </a:r>
                    </a:p>
                    <a:p>
                      <a:pPr algn="ctr" fontAlgn="b"/>
                      <a:r>
                        <a:rPr lang="en-US" sz="1400" b="1" u="none" strike="noStrike" kern="1200" dirty="0">
                          <a:solidFill>
                            <a:schemeClr val="accent1"/>
                          </a:solidFill>
                          <a:effectLst/>
                          <a:latin typeface="+mn-lt"/>
                          <a:ea typeface="+mn-ea"/>
                          <a:cs typeface="+mn-cs"/>
                        </a:rPr>
                        <a:t>North Sea </a:t>
                      </a:r>
                      <a:r>
                        <a:rPr lang="en-US" sz="1400" b="0" u="none" strike="noStrike" kern="1200" dirty="0">
                          <a:solidFill>
                            <a:schemeClr val="dk1"/>
                          </a:solidFill>
                          <a:effectLst/>
                          <a:latin typeface="+mn-lt"/>
                          <a:ea typeface="+mn-ea"/>
                          <a:cs typeface="+mn-cs"/>
                        </a:rPr>
                        <a:t>Halibut</a:t>
                      </a:r>
                    </a:p>
                  </a:txBody>
                  <a:tcPr marL="9525" marR="9525" marT="9525" marB="0" anchor="ctr"/>
                </a:tc>
                <a:tc>
                  <a:txBody>
                    <a:bodyPr/>
                    <a:lstStyle/>
                    <a:p>
                      <a:pPr algn="ctr" fontAlgn="b"/>
                      <a:r>
                        <a:rPr lang="en-US" sz="1400" b="0" u="none" strike="noStrike" kern="1200" dirty="0">
                          <a:solidFill>
                            <a:schemeClr val="dk1"/>
                          </a:solidFill>
                          <a:effectLst/>
                          <a:latin typeface="+mn-lt"/>
                          <a:ea typeface="+mn-ea"/>
                          <a:cs typeface="+mn-cs"/>
                        </a:rPr>
                        <a:t>With coastal shoreline vegetables, village hen's egg mayonnaise, cultured buttered sourdough crumpets and tartare vinaigrette..</a:t>
                      </a:r>
                    </a:p>
                  </a:txBody>
                  <a:tcPr marL="9525" marR="9525" marT="9525" marB="0" anchor="ctr"/>
                </a:tc>
                <a:tc>
                  <a:txBody>
                    <a:bodyPr/>
                    <a:lstStyle/>
                    <a:p>
                      <a:pPr marL="0" algn="ctr" defTabSz="457200" rtl="0" eaLnBrk="1" fontAlgn="b" latinLnBrk="0" hangingPunct="1"/>
                      <a:r>
                        <a:rPr lang="en-US" sz="1400" b="1" u="none" strike="noStrike" kern="1200" dirty="0">
                          <a:solidFill>
                            <a:schemeClr val="lt1"/>
                          </a:solidFill>
                          <a:effectLst/>
                          <a:latin typeface="+mn-lt"/>
                          <a:ea typeface="+mn-ea"/>
                          <a:cs typeface="+mn-cs"/>
                        </a:rPr>
                        <a:t>£14.00</a:t>
                      </a:r>
                    </a:p>
                  </a:txBody>
                  <a:tcPr marL="9525" marR="9525" marT="9525" marB="0" anchor="ctr"/>
                </a:tc>
                <a:extLst>
                  <a:ext uri="{0D108BD9-81ED-4DB2-BD59-A6C34878D82A}">
                    <a16:rowId xmlns:a16="http://schemas.microsoft.com/office/drawing/2014/main" val="10002"/>
                  </a:ext>
                </a:extLst>
              </a:tr>
              <a:tr h="774697">
                <a:tc>
                  <a:txBody>
                    <a:bodyPr/>
                    <a:lstStyle/>
                    <a:p>
                      <a:pPr algn="ctr" fontAlgn="b"/>
                      <a:r>
                        <a:rPr lang="en-US" sz="1800" b="1" u="none" strike="noStrike" kern="1200" dirty="0">
                          <a:solidFill>
                            <a:schemeClr val="lt1"/>
                          </a:solidFill>
                          <a:effectLst/>
                          <a:latin typeface="+mn-lt"/>
                          <a:ea typeface="+mn-ea"/>
                          <a:cs typeface="+mn-cs"/>
                        </a:rPr>
                        <a:t>Thorley Taverns Ltd.</a:t>
                      </a:r>
                    </a:p>
                  </a:txBody>
                  <a:tcPr marL="9525" marR="9525" marT="9525" marB="0" anchor="ctr"/>
                </a:tc>
                <a:tc>
                  <a:txBody>
                    <a:bodyPr/>
                    <a:lstStyle/>
                    <a:p>
                      <a:pPr algn="ctr" fontAlgn="b"/>
                      <a:r>
                        <a:rPr lang="en-US" sz="1400" b="1" u="none" strike="noStrike" kern="1200" dirty="0">
                          <a:solidFill>
                            <a:schemeClr val="accent1"/>
                          </a:solidFill>
                          <a:effectLst/>
                          <a:latin typeface="+mn-lt"/>
                          <a:ea typeface="+mn-ea"/>
                          <a:cs typeface="+mn-cs"/>
                        </a:rPr>
                        <a:t>Atlantic </a:t>
                      </a:r>
                      <a:r>
                        <a:rPr lang="en-US" sz="1400" b="0" u="none" strike="noStrike" kern="1200" dirty="0">
                          <a:solidFill>
                            <a:schemeClr val="dk1"/>
                          </a:solidFill>
                          <a:effectLst/>
                          <a:latin typeface="+mn-lt"/>
                          <a:ea typeface="+mn-ea"/>
                          <a:cs typeface="+mn-cs"/>
                        </a:rPr>
                        <a:t>Prawn And Crab Sandwich</a:t>
                      </a:r>
                    </a:p>
                  </a:txBody>
                  <a:tcPr marL="9525" marR="9525" marT="9525" marB="0" anchor="ctr"/>
                </a:tc>
                <a:tc>
                  <a:txBody>
                    <a:bodyPr/>
                    <a:lstStyle/>
                    <a:p>
                      <a:pPr algn="ctr" fontAlgn="b"/>
                      <a:r>
                        <a:rPr lang="en-US" sz="1400" u="none" strike="noStrike" kern="1200" dirty="0">
                          <a:solidFill>
                            <a:schemeClr val="dk1"/>
                          </a:solidFill>
                          <a:effectLst/>
                          <a:latin typeface="+mn-lt"/>
                          <a:ea typeface="+mn-ea"/>
                          <a:cs typeface="+mn-cs"/>
                        </a:rPr>
                        <a:t>With lemon mayonnaise, spring onion and rocket. Served daily until 6pm.</a:t>
                      </a:r>
                    </a:p>
                  </a:txBody>
                  <a:tcPr marL="9525" marR="9525" marT="9525" marB="0" anchor="ctr"/>
                </a:tc>
                <a:tc>
                  <a:txBody>
                    <a:bodyPr/>
                    <a:lstStyle/>
                    <a:p>
                      <a:pPr marL="0" algn="ctr" defTabSz="457200" rtl="0" eaLnBrk="1" fontAlgn="b" latinLnBrk="0" hangingPunct="1"/>
                      <a:r>
                        <a:rPr lang="en-US" sz="1400" b="1" u="none" strike="noStrike" kern="1200" dirty="0">
                          <a:solidFill>
                            <a:schemeClr val="lt1"/>
                          </a:solidFill>
                          <a:effectLst/>
                          <a:latin typeface="+mn-lt"/>
                          <a:ea typeface="+mn-ea"/>
                          <a:cs typeface="+mn-cs"/>
                        </a:rPr>
                        <a:t>£6.95</a:t>
                      </a:r>
                    </a:p>
                  </a:txBody>
                  <a:tcPr marL="9525" marR="9525" marT="9525" marB="0" anchor="ctr"/>
                </a:tc>
                <a:extLst>
                  <a:ext uri="{0D108BD9-81ED-4DB2-BD59-A6C34878D82A}">
                    <a16:rowId xmlns:a16="http://schemas.microsoft.com/office/drawing/2014/main" val="10003"/>
                  </a:ext>
                </a:extLst>
              </a:tr>
              <a:tr h="774697">
                <a:tc>
                  <a:txBody>
                    <a:bodyPr/>
                    <a:lstStyle/>
                    <a:p>
                      <a:pPr algn="ctr" fontAlgn="b"/>
                      <a:r>
                        <a:rPr lang="en-US" sz="1800" b="1" u="none" strike="noStrike" kern="1200" dirty="0">
                          <a:solidFill>
                            <a:schemeClr val="lt1"/>
                          </a:solidFill>
                          <a:effectLst/>
                          <a:latin typeface="+mn-lt"/>
                          <a:ea typeface="+mn-ea"/>
                          <a:cs typeface="+mn-cs"/>
                        </a:rPr>
                        <a:t>The Spyglass</a:t>
                      </a:r>
                    </a:p>
                  </a:txBody>
                  <a:tcPr marL="9525" marR="9525" marT="9525" marB="0" anchor="ctr"/>
                </a:tc>
                <a:tc>
                  <a:txBody>
                    <a:bodyPr/>
                    <a:lstStyle/>
                    <a:p>
                      <a:pPr algn="ctr" fontAlgn="b"/>
                      <a:r>
                        <a:rPr lang="en-US" sz="1400" b="1" u="none" strike="noStrike" kern="1200" dirty="0">
                          <a:solidFill>
                            <a:schemeClr val="accent1"/>
                          </a:solidFill>
                          <a:effectLst/>
                          <a:latin typeface="+mn-lt"/>
                          <a:ea typeface="+mn-ea"/>
                          <a:cs typeface="+mn-cs"/>
                        </a:rPr>
                        <a:t>Locally</a:t>
                      </a:r>
                      <a:r>
                        <a:rPr lang="en-US" sz="1400" b="0" u="none" strike="noStrike" kern="1200" dirty="0">
                          <a:solidFill>
                            <a:schemeClr val="dk1"/>
                          </a:solidFill>
                          <a:effectLst/>
                          <a:latin typeface="+mn-lt"/>
                          <a:ea typeface="+mn-ea"/>
                          <a:cs typeface="+mn-cs"/>
                        </a:rPr>
                        <a:t> Caught Lobster Salad</a:t>
                      </a:r>
                    </a:p>
                  </a:txBody>
                  <a:tcPr marL="9525" marR="9525" marT="9525" marB="0" anchor="ctr"/>
                </a:tc>
                <a:tc>
                  <a:txBody>
                    <a:bodyPr/>
                    <a:lstStyle/>
                    <a:p>
                      <a:pPr algn="ctr" fontAlgn="b"/>
                      <a:r>
                        <a:rPr lang="en-US" sz="1400" u="none" strike="noStrike" kern="1200" dirty="0">
                          <a:solidFill>
                            <a:schemeClr val="dk1"/>
                          </a:solidFill>
                          <a:effectLst/>
                          <a:latin typeface="+mn-lt"/>
                          <a:ea typeface="+mn-ea"/>
                          <a:cs typeface="+mn-cs"/>
                        </a:rPr>
                        <a:t>Freshly Prepared Salad. Gluten Free</a:t>
                      </a:r>
                    </a:p>
                  </a:txBody>
                  <a:tcPr marL="9525" marR="9525" marT="9525" marB="0" anchor="ctr"/>
                </a:tc>
                <a:tc>
                  <a:txBody>
                    <a:bodyPr/>
                    <a:lstStyle/>
                    <a:p>
                      <a:pPr marL="0" algn="ctr" defTabSz="457200" rtl="0" eaLnBrk="1" fontAlgn="b" latinLnBrk="0" hangingPunct="1"/>
                      <a:r>
                        <a:rPr lang="en-US" sz="1400" b="1" u="none" strike="noStrike" kern="1200" dirty="0">
                          <a:solidFill>
                            <a:schemeClr val="lt1"/>
                          </a:solidFill>
                          <a:effectLst/>
                          <a:latin typeface="+mn-lt"/>
                          <a:ea typeface="+mn-ea"/>
                          <a:cs typeface="+mn-cs"/>
                        </a:rPr>
                        <a:t>£13.95</a:t>
                      </a:r>
                    </a:p>
                  </a:txBody>
                  <a:tcPr marL="9525" marR="9525" marT="9525" marB="0" anchor="ctr"/>
                </a:tc>
                <a:extLst>
                  <a:ext uri="{0D108BD9-81ED-4DB2-BD59-A6C34878D82A}">
                    <a16:rowId xmlns:a16="http://schemas.microsoft.com/office/drawing/2014/main" val="10004"/>
                  </a:ext>
                </a:extLst>
              </a:tr>
              <a:tr h="849328">
                <a:tc>
                  <a:txBody>
                    <a:bodyPr/>
                    <a:lstStyle/>
                    <a:p>
                      <a:pPr algn="ctr" fontAlgn="b"/>
                      <a:r>
                        <a:rPr lang="en-US" sz="1800" b="1" u="none" strike="noStrike" kern="1200" dirty="0">
                          <a:solidFill>
                            <a:schemeClr val="lt1"/>
                          </a:solidFill>
                          <a:effectLst/>
                          <a:latin typeface="+mn-lt"/>
                          <a:ea typeface="+mn-ea"/>
                          <a:cs typeface="+mn-cs"/>
                        </a:rPr>
                        <a:t>pod</a:t>
                      </a:r>
                    </a:p>
                  </a:txBody>
                  <a:tcPr marL="9525" marR="9525" marT="9525" marB="0" anchor="ctr"/>
                </a:tc>
                <a:tc>
                  <a:txBody>
                    <a:bodyPr/>
                    <a:lstStyle/>
                    <a:p>
                      <a:pPr algn="ctr" fontAlgn="b"/>
                      <a:r>
                        <a:rPr lang="en-US" sz="1400" b="0" u="none" strike="noStrike" kern="1200" dirty="0">
                          <a:solidFill>
                            <a:schemeClr val="dk1"/>
                          </a:solidFill>
                          <a:effectLst/>
                          <a:latin typeface="+mn-lt"/>
                          <a:ea typeface="+mn-ea"/>
                          <a:cs typeface="+mn-cs"/>
                        </a:rPr>
                        <a:t>Salmon And Egg Protein Nutri Pod</a:t>
                      </a:r>
                    </a:p>
                  </a:txBody>
                  <a:tcPr marL="9525" marR="9525" marT="9525" marB="0" anchor="ctr"/>
                </a:tc>
                <a:tc>
                  <a:txBody>
                    <a:bodyPr/>
                    <a:lstStyle/>
                    <a:p>
                      <a:pPr algn="ctr" fontAlgn="b"/>
                      <a:r>
                        <a:rPr lang="en-US" sz="1400" u="none" strike="noStrike" kern="1200" dirty="0">
                          <a:solidFill>
                            <a:schemeClr val="dk1"/>
                          </a:solidFill>
                          <a:effectLst/>
                          <a:latin typeface="+mn-lt"/>
                          <a:ea typeface="+mn-ea"/>
                          <a:cs typeface="+mn-cs"/>
                        </a:rPr>
                        <a:t>Rich in essential </a:t>
                      </a:r>
                      <a:r>
                        <a:rPr lang="en-US" sz="1400" b="1" u="none" strike="noStrike" kern="1200" dirty="0">
                          <a:solidFill>
                            <a:schemeClr val="accent1"/>
                          </a:solidFill>
                          <a:effectLst/>
                          <a:latin typeface="+mn-lt"/>
                          <a:ea typeface="+mn-ea"/>
                          <a:cs typeface="+mn-cs"/>
                        </a:rPr>
                        <a:t>Omega-3's</a:t>
                      </a:r>
                      <a:r>
                        <a:rPr lang="en-US" sz="1400" u="none" strike="noStrike" kern="1200" dirty="0">
                          <a:solidFill>
                            <a:schemeClr val="dk1"/>
                          </a:solidFill>
                          <a:effectLst/>
                          <a:latin typeface="+mn-lt"/>
                          <a:ea typeface="+mn-ea"/>
                          <a:cs typeface="+mn-cs"/>
                        </a:rPr>
                        <a:t> to keep skin youthful, enjoy premium smoked salmon and free-range egg over A healthy portion of bright green edamame beans. Gluten free.</a:t>
                      </a:r>
                    </a:p>
                  </a:txBody>
                  <a:tcPr marL="9525" marR="9525"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1" u="none" strike="noStrike" kern="1200" dirty="0">
                          <a:solidFill>
                            <a:schemeClr val="lt1"/>
                          </a:solidFill>
                          <a:effectLst/>
                          <a:latin typeface="+mn-lt"/>
                          <a:ea typeface="+mn-ea"/>
                          <a:cs typeface="+mn-cs"/>
                        </a:rPr>
                        <a:t>£3.60</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6289970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0E156C-AB40-4A91-8244-23D5032C9B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939" y="1842197"/>
            <a:ext cx="3023619" cy="3023619"/>
          </a:xfrm>
          <a:prstGeom prst="rect">
            <a:avLst/>
          </a:prstGeom>
        </p:spPr>
      </p:pic>
      <p:pic>
        <p:nvPicPr>
          <p:cNvPr id="10" name="Picture 9">
            <a:extLst>
              <a:ext uri="{FF2B5EF4-FFF2-40B4-BE49-F238E27FC236}">
                <a16:creationId xmlns:a16="http://schemas.microsoft.com/office/drawing/2014/main" id="{05ABDA12-55D2-48F6-8738-9A663308E8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6519" y="1735192"/>
            <a:ext cx="3115238" cy="3115238"/>
          </a:xfrm>
          <a:prstGeom prst="rect">
            <a:avLst/>
          </a:prstGeom>
        </p:spPr>
      </p:pic>
      <p:sp>
        <p:nvSpPr>
          <p:cNvPr id="5" name="Title 4">
            <a:extLst>
              <a:ext uri="{FF2B5EF4-FFF2-40B4-BE49-F238E27FC236}">
                <a16:creationId xmlns:a16="http://schemas.microsoft.com/office/drawing/2014/main" id="{B37D41AD-7C58-4823-BABD-E96462B1F907}"/>
              </a:ext>
            </a:extLst>
          </p:cNvPr>
          <p:cNvSpPr>
            <a:spLocks noGrp="1"/>
          </p:cNvSpPr>
          <p:nvPr>
            <p:ph type="title"/>
          </p:nvPr>
        </p:nvSpPr>
        <p:spPr/>
        <p:txBody>
          <a:bodyPr/>
          <a:lstStyle/>
          <a:p>
            <a:r>
              <a:rPr lang="en-US" dirty="0"/>
              <a:t>For More Information Please Contact:</a:t>
            </a:r>
          </a:p>
        </p:txBody>
      </p:sp>
      <p:sp>
        <p:nvSpPr>
          <p:cNvPr id="4" name="Slide Number Placeholder 3">
            <a:extLst>
              <a:ext uri="{FF2B5EF4-FFF2-40B4-BE49-F238E27FC236}">
                <a16:creationId xmlns:a16="http://schemas.microsoft.com/office/drawing/2014/main" id="{5FD829E0-A188-48EE-BADF-2E2A8D371493}"/>
              </a:ext>
            </a:extLst>
          </p:cNvPr>
          <p:cNvSpPr>
            <a:spLocks noGrp="1"/>
          </p:cNvSpPr>
          <p:nvPr>
            <p:ph type="sldNum" sz="quarter" idx="12"/>
          </p:nvPr>
        </p:nvSpPr>
        <p:spPr/>
        <p:txBody>
          <a:bodyPr/>
          <a:lstStyle/>
          <a:p>
            <a:fld id="{3F17AC1C-9FE1-42FA-99A3-80DA8DDB6D2B}" type="slidenum">
              <a:rPr lang="en-GB" smtClean="0"/>
              <a:t>23</a:t>
            </a:fld>
            <a:endParaRPr lang="en-GB" dirty="0"/>
          </a:p>
        </p:txBody>
      </p:sp>
      <p:sp>
        <p:nvSpPr>
          <p:cNvPr id="8" name="TextBox 7">
            <a:extLst>
              <a:ext uri="{FF2B5EF4-FFF2-40B4-BE49-F238E27FC236}">
                <a16:creationId xmlns:a16="http://schemas.microsoft.com/office/drawing/2014/main" id="{C0B776F3-22E0-4B6D-BE81-AA0A9C3C8304}"/>
              </a:ext>
            </a:extLst>
          </p:cNvPr>
          <p:cNvSpPr txBox="1"/>
          <p:nvPr/>
        </p:nvSpPr>
        <p:spPr>
          <a:xfrm>
            <a:off x="119109" y="4869998"/>
            <a:ext cx="4457700" cy="1009275"/>
          </a:xfrm>
          <a:prstGeom prst="rect">
            <a:avLst/>
          </a:prstGeom>
          <a:noFill/>
        </p:spPr>
        <p:txBody>
          <a:bodyPr wrap="none" lIns="0" tIns="0" rIns="0" bIns="0" rtlCol="0" anchor="ctr">
            <a:noAutofit/>
          </a:bodyPr>
          <a:lstStyle/>
          <a:p>
            <a:pPr algn="ctr"/>
            <a:r>
              <a:rPr lang="en-US" sz="2400" b="1" cap="all" dirty="0">
                <a:solidFill>
                  <a:schemeClr val="accent1"/>
                </a:solidFill>
              </a:rPr>
              <a:t>April Brady</a:t>
            </a:r>
          </a:p>
          <a:p>
            <a:pPr algn="ctr"/>
            <a:r>
              <a:rPr lang="en-US" sz="1400" dirty="0">
                <a:solidFill>
                  <a:schemeClr val="accent1"/>
                </a:solidFill>
              </a:rPr>
              <a:t>Senior Account Manager</a:t>
            </a:r>
          </a:p>
          <a:p>
            <a:pPr algn="ctr"/>
            <a:r>
              <a:rPr lang="en-US" sz="1400" dirty="0">
                <a:solidFill>
                  <a:schemeClr val="accent1"/>
                </a:solidFill>
              </a:rPr>
              <a:t>abrady@technomic.com</a:t>
            </a:r>
          </a:p>
        </p:txBody>
      </p:sp>
      <p:sp>
        <p:nvSpPr>
          <p:cNvPr id="9" name="TextBox 8">
            <a:extLst>
              <a:ext uri="{FF2B5EF4-FFF2-40B4-BE49-F238E27FC236}">
                <a16:creationId xmlns:a16="http://schemas.microsoft.com/office/drawing/2014/main" id="{7D03E181-6D60-4410-A842-DAE0BB1B96C9}"/>
              </a:ext>
            </a:extLst>
          </p:cNvPr>
          <p:cNvSpPr txBox="1"/>
          <p:nvPr/>
        </p:nvSpPr>
        <p:spPr>
          <a:xfrm>
            <a:off x="4576810" y="4869998"/>
            <a:ext cx="4460186" cy="1015421"/>
          </a:xfrm>
          <a:prstGeom prst="rect">
            <a:avLst/>
          </a:prstGeom>
          <a:noFill/>
        </p:spPr>
        <p:txBody>
          <a:bodyPr wrap="none" lIns="0" tIns="0" rIns="0" bIns="0" rtlCol="0" anchor="ctr">
            <a:noAutofit/>
          </a:bodyPr>
          <a:lstStyle/>
          <a:p>
            <a:pPr algn="ctr"/>
            <a:r>
              <a:rPr lang="en-US" sz="2400" b="1" cap="all" dirty="0">
                <a:solidFill>
                  <a:schemeClr val="accent1"/>
                </a:solidFill>
              </a:rPr>
              <a:t>Maria Minulescu</a:t>
            </a:r>
          </a:p>
          <a:p>
            <a:pPr algn="ctr"/>
            <a:r>
              <a:rPr lang="en-US" sz="1400" dirty="0">
                <a:solidFill>
                  <a:schemeClr val="accent1"/>
                </a:solidFill>
              </a:rPr>
              <a:t>Research Analyst</a:t>
            </a:r>
          </a:p>
          <a:p>
            <a:pPr algn="ctr"/>
            <a:r>
              <a:rPr lang="en-US" sz="1400" dirty="0">
                <a:solidFill>
                  <a:schemeClr val="accent1"/>
                </a:solidFill>
              </a:rPr>
              <a:t>mminulescu@technomic.com</a:t>
            </a:r>
          </a:p>
        </p:txBody>
      </p:sp>
    </p:spTree>
    <p:extLst>
      <p:ext uri="{BB962C8B-B14F-4D97-AF65-F5344CB8AC3E}">
        <p14:creationId xmlns:p14="http://schemas.microsoft.com/office/powerpoint/2010/main" val="33999600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B4D44E-2935-480E-8924-05333CD0BA8F}"/>
              </a:ext>
            </a:extLst>
          </p:cNvPr>
          <p:cNvSpPr>
            <a:spLocks noGrp="1"/>
          </p:cNvSpPr>
          <p:nvPr>
            <p:ph type="title"/>
          </p:nvPr>
        </p:nvSpPr>
        <p:spPr>
          <a:xfrm>
            <a:off x="596900" y="527051"/>
            <a:ext cx="6731667" cy="479714"/>
          </a:xfrm>
        </p:spPr>
        <p:txBody>
          <a:bodyPr/>
          <a:lstStyle/>
          <a:p>
            <a:r>
              <a:rPr lang="en-US" dirty="0"/>
              <a:t>Spotlight on Small Plates</a:t>
            </a:r>
          </a:p>
        </p:txBody>
      </p:sp>
      <p:graphicFrame>
        <p:nvGraphicFramePr>
          <p:cNvPr id="9" name="Content Placeholder 8">
            <a:extLst>
              <a:ext uri="{FF2B5EF4-FFF2-40B4-BE49-F238E27FC236}">
                <a16:creationId xmlns:a16="http://schemas.microsoft.com/office/drawing/2014/main" id="{7E176BDC-E0DB-4946-A1C4-CFEDE2C3B399}"/>
              </a:ext>
            </a:extLst>
          </p:cNvPr>
          <p:cNvGraphicFramePr>
            <a:graphicFrameLocks noGrp="1"/>
          </p:cNvGraphicFramePr>
          <p:nvPr>
            <p:ph idx="1"/>
            <p:extLst>
              <p:ext uri="{D42A27DB-BD31-4B8C-83A1-F6EECF244321}">
                <p14:modId xmlns:p14="http://schemas.microsoft.com/office/powerpoint/2010/main" val="2872094689"/>
              </p:ext>
            </p:extLst>
          </p:nvPr>
        </p:nvGraphicFramePr>
        <p:xfrm>
          <a:off x="596901" y="1124821"/>
          <a:ext cx="3975100" cy="47228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FDE86E00-96D6-4297-B620-148601540B4B}"/>
              </a:ext>
            </a:extLst>
          </p:cNvPr>
          <p:cNvGraphicFramePr>
            <a:graphicFrameLocks/>
          </p:cNvGraphicFramePr>
          <p:nvPr>
            <p:extLst>
              <p:ext uri="{D42A27DB-BD31-4B8C-83A1-F6EECF244321}">
                <p14:modId xmlns:p14="http://schemas.microsoft.com/office/powerpoint/2010/main" val="2551109180"/>
              </p:ext>
            </p:extLst>
          </p:nvPr>
        </p:nvGraphicFramePr>
        <p:xfrm>
          <a:off x="4572000" y="1124821"/>
          <a:ext cx="4484256" cy="268056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015443D0-3EC5-4722-87FF-7A93462A3FC9}"/>
              </a:ext>
            </a:extLst>
          </p:cNvPr>
          <p:cNvSpPr txBox="1"/>
          <p:nvPr/>
        </p:nvSpPr>
        <p:spPr>
          <a:xfrm>
            <a:off x="5826868" y="3797097"/>
            <a:ext cx="3317131" cy="2585323"/>
          </a:xfrm>
          <a:prstGeom prst="rect">
            <a:avLst/>
          </a:prstGeom>
          <a:noFill/>
        </p:spPr>
        <p:txBody>
          <a:bodyPr wrap="square" rtlCol="0">
            <a:spAutoFit/>
          </a:bodyPr>
          <a:lstStyle/>
          <a:p>
            <a:r>
              <a:rPr lang="en-US" b="1" dirty="0"/>
              <a:t>On The Menu</a:t>
            </a:r>
            <a:endParaRPr lang="en-US" sz="1200" dirty="0"/>
          </a:p>
          <a:p>
            <a:pPr marL="285750" indent="-285750">
              <a:buFont typeface="Arial" panose="020B0604020202020204" pitchFamily="34" charset="0"/>
              <a:buChar char="•"/>
            </a:pPr>
            <a:r>
              <a:rPr lang="en-US" sz="1200" b="1" dirty="0"/>
              <a:t>Bill's: Bill's Sharing Plate </a:t>
            </a:r>
            <a:r>
              <a:rPr lang="en-US" sz="1200" dirty="0"/>
              <a:t>– Deviled chicken skewers, crispy calamari, garlic and lemon aioli, spiced tortillas, avocado, tzatziki and spicy red pepper dip and Gordal olives.  £14.95</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a:t>Brakspear: Mixed Sharing Platter For Two </a:t>
            </a:r>
            <a:r>
              <a:rPr lang="en-US" sz="1200" dirty="0"/>
              <a:t>– 30-month aged Parma ham, ventricina, coppa, smoked salmon, chicken liver parfait, chalkidiki olives, plum and red onion chutney and mixed toat. Also available on Sunday menu with cornichons. Gluten free available. £18.00</a:t>
            </a:r>
          </a:p>
          <a:p>
            <a:pPr marL="285750" indent="-285750">
              <a:buFont typeface="Arial" panose="020B0604020202020204" pitchFamily="34" charset="0"/>
              <a:buChar char="•"/>
            </a:pPr>
            <a:endParaRPr lang="en-US" sz="1200" dirty="0"/>
          </a:p>
        </p:txBody>
      </p:sp>
      <p:pic>
        <p:nvPicPr>
          <p:cNvPr id="1026" name="Picture 2" descr="Image result for Bill's Sharing Plate">
            <a:extLst>
              <a:ext uri="{FF2B5EF4-FFF2-40B4-BE49-F238E27FC236}">
                <a16:creationId xmlns:a16="http://schemas.microsoft.com/office/drawing/2014/main" id="{B6A49B91-E5EA-4F52-88C8-F8FAED04F3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012"/>
          <a:stretch/>
        </p:blipFill>
        <p:spPr bwMode="auto">
          <a:xfrm rot="5400000">
            <a:off x="4119277" y="4200832"/>
            <a:ext cx="1839305" cy="142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3040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8EFD-CF63-46F9-95EF-170D0341322D}"/>
              </a:ext>
            </a:extLst>
          </p:cNvPr>
          <p:cNvSpPr>
            <a:spLocks noGrp="1"/>
          </p:cNvSpPr>
          <p:nvPr>
            <p:ph type="title"/>
          </p:nvPr>
        </p:nvSpPr>
        <p:spPr/>
        <p:txBody>
          <a:bodyPr/>
          <a:lstStyle/>
          <a:p>
            <a:r>
              <a:rPr lang="en-US" dirty="0"/>
              <a:t>Indulgent Offerings: Breaded Seafood Trends</a:t>
            </a:r>
          </a:p>
        </p:txBody>
      </p:sp>
      <p:graphicFrame>
        <p:nvGraphicFramePr>
          <p:cNvPr id="7" name="Content Placeholder 6">
            <a:extLst>
              <a:ext uri="{FF2B5EF4-FFF2-40B4-BE49-F238E27FC236}">
                <a16:creationId xmlns:a16="http://schemas.microsoft.com/office/drawing/2014/main" id="{B4579307-38EE-4FF1-A417-C6E491F2B114}"/>
              </a:ext>
            </a:extLst>
          </p:cNvPr>
          <p:cNvGraphicFramePr>
            <a:graphicFrameLocks noGrp="1"/>
          </p:cNvGraphicFramePr>
          <p:nvPr>
            <p:ph idx="1"/>
            <p:extLst>
              <p:ext uri="{D42A27DB-BD31-4B8C-83A1-F6EECF244321}">
                <p14:modId xmlns:p14="http://schemas.microsoft.com/office/powerpoint/2010/main" val="3428360595"/>
              </p:ext>
            </p:extLst>
          </p:nvPr>
        </p:nvGraphicFramePr>
        <p:xfrm>
          <a:off x="596900" y="1304925"/>
          <a:ext cx="3975100" cy="23526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57FD5B9F-1638-4756-8294-D9FE87BBDB27}"/>
              </a:ext>
            </a:extLst>
          </p:cNvPr>
          <p:cNvSpPr>
            <a:spLocks noGrp="1"/>
          </p:cNvSpPr>
          <p:nvPr>
            <p:ph type="sldNum" sz="quarter" idx="12"/>
          </p:nvPr>
        </p:nvSpPr>
        <p:spPr/>
        <p:txBody>
          <a:bodyPr/>
          <a:lstStyle/>
          <a:p>
            <a:fld id="{3F17AC1C-9FE1-42FA-99A3-80DA8DDB6D2B}" type="slidenum">
              <a:rPr lang="en-GB" smtClean="0"/>
              <a:t>4</a:t>
            </a:fld>
            <a:endParaRPr lang="en-GB" dirty="0"/>
          </a:p>
        </p:txBody>
      </p:sp>
      <p:sp>
        <p:nvSpPr>
          <p:cNvPr id="9" name="Rectangle 8">
            <a:extLst>
              <a:ext uri="{FF2B5EF4-FFF2-40B4-BE49-F238E27FC236}">
                <a16:creationId xmlns:a16="http://schemas.microsoft.com/office/drawing/2014/main" id="{64364C33-8F94-4BD1-B8BB-2BBD4D699AD6}"/>
              </a:ext>
            </a:extLst>
          </p:cNvPr>
          <p:cNvSpPr/>
          <p:nvPr/>
        </p:nvSpPr>
        <p:spPr>
          <a:xfrm>
            <a:off x="4581072" y="1100522"/>
            <a:ext cx="2640395" cy="2328476"/>
          </a:xfrm>
          <a:prstGeom prst="rect">
            <a:avLst/>
          </a:prstGeom>
        </p:spPr>
        <p:txBody>
          <a:bodyPr wrap="square" anchor="ctr">
            <a:noAutofit/>
          </a:bodyPr>
          <a:lstStyle/>
          <a:p>
            <a:pPr algn="r"/>
            <a:r>
              <a:rPr lang="en-US" sz="1600" b="1" dirty="0">
                <a:latin typeface="Calibri" panose="020F0502020204030204" pitchFamily="34" charset="0"/>
                <a:ea typeface="Calibri" panose="020F0502020204030204" pitchFamily="34" charset="0"/>
                <a:cs typeface="Times New Roman" panose="02020603050405020304" pitchFamily="18" charset="0"/>
              </a:rPr>
              <a:t>Wagamama: Chilli Squid </a:t>
            </a:r>
          </a:p>
          <a:p>
            <a:pPr algn="r"/>
            <a:r>
              <a:rPr lang="en-US" sz="1600" dirty="0">
                <a:latin typeface="Calibri" panose="020F0502020204030204" pitchFamily="34" charset="0"/>
                <a:ea typeface="Calibri" panose="020F0502020204030204" pitchFamily="34" charset="0"/>
                <a:cs typeface="Times New Roman" panose="02020603050405020304" pitchFamily="18" charset="0"/>
              </a:rPr>
              <a:t>Crispy fried squid dusted with shichimi, served with a chilli </a:t>
            </a:r>
            <a:r>
              <a:rPr lang="en-US" sz="1600" b="1" dirty="0">
                <a:latin typeface="Calibri" panose="020F0502020204030204" pitchFamily="34" charset="0"/>
                <a:ea typeface="Calibri" panose="020F0502020204030204" pitchFamily="34" charset="0"/>
                <a:cs typeface="Times New Roman" panose="02020603050405020304" pitchFamily="18" charset="0"/>
              </a:rPr>
              <a:t>coriander</a:t>
            </a:r>
            <a:r>
              <a:rPr lang="en-US" sz="1600" dirty="0">
                <a:latin typeface="Calibri" panose="020F0502020204030204" pitchFamily="34" charset="0"/>
                <a:ea typeface="Calibri" panose="020F0502020204030204" pitchFamily="34" charset="0"/>
                <a:cs typeface="Times New Roman" panose="02020603050405020304" pitchFamily="18" charset="0"/>
              </a:rPr>
              <a:t> dipping sauce</a:t>
            </a:r>
          </a:p>
        </p:txBody>
      </p:sp>
      <p:sp>
        <p:nvSpPr>
          <p:cNvPr id="10" name="Rectangle 9">
            <a:extLst>
              <a:ext uri="{FF2B5EF4-FFF2-40B4-BE49-F238E27FC236}">
                <a16:creationId xmlns:a16="http://schemas.microsoft.com/office/drawing/2014/main" id="{5AF479BB-0022-4B3C-B910-472EA1D5E9BC}"/>
              </a:ext>
            </a:extLst>
          </p:cNvPr>
          <p:cNvSpPr/>
          <p:nvPr/>
        </p:nvSpPr>
        <p:spPr>
          <a:xfrm>
            <a:off x="4484451" y="3428997"/>
            <a:ext cx="2727943" cy="3068053"/>
          </a:xfrm>
          <a:prstGeom prst="rect">
            <a:avLst/>
          </a:prstGeom>
        </p:spPr>
        <p:txBody>
          <a:bodyPr wrap="square" anchor="ctr">
            <a:noAutofit/>
          </a:bodyPr>
          <a:lstStyle/>
          <a:p>
            <a:pPr algn="r"/>
            <a:r>
              <a:rPr lang="en-US" sz="1600" b="1" dirty="0">
                <a:latin typeface="Calibri" panose="020F0502020204030204" pitchFamily="34" charset="0"/>
                <a:ea typeface="Calibri" panose="020F0502020204030204" pitchFamily="34" charset="0"/>
                <a:cs typeface="Times New Roman" panose="02020603050405020304" pitchFamily="18" charset="0"/>
              </a:rPr>
              <a:t>Nobu: Soft Shell Crab Tempura</a:t>
            </a:r>
          </a:p>
          <a:p>
            <a:pPr algn="r"/>
            <a:r>
              <a:rPr lang="en-US" sz="1600" dirty="0">
                <a:latin typeface="Calibri" panose="020F0502020204030204" pitchFamily="34" charset="0"/>
                <a:ea typeface="Calibri" panose="020F0502020204030204" pitchFamily="34" charset="0"/>
                <a:cs typeface="Times New Roman" panose="02020603050405020304" pitchFamily="18" charset="0"/>
              </a:rPr>
              <a:t>With amazu jalapeno. Hot dish.</a:t>
            </a:r>
          </a:p>
        </p:txBody>
      </p:sp>
      <p:pic>
        <p:nvPicPr>
          <p:cNvPr id="12" name="Picture 4" descr="Image result for the angel inn angel's little moneybag">
            <a:extLst>
              <a:ext uri="{FF2B5EF4-FFF2-40B4-BE49-F238E27FC236}">
                <a16:creationId xmlns:a16="http://schemas.microsoft.com/office/drawing/2014/main" id="{1D97B71F-239F-4287-BFB7-F2A1E9E470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839" r="11097"/>
          <a:stretch/>
        </p:blipFill>
        <p:spPr bwMode="auto">
          <a:xfrm>
            <a:off x="7500930" y="4274043"/>
            <a:ext cx="1486414" cy="1377960"/>
          </a:xfrm>
          <a:prstGeom prst="rect">
            <a:avLst/>
          </a:prstGeom>
          <a:effectLst>
            <a:softEdge rad="127000"/>
          </a:effectLst>
          <a:extLst>
            <a:ext uri="{909E8E84-426E-40DD-AFC4-6F175D3DCCD1}">
              <a14:hiddenFill xmlns:a14="http://schemas.microsoft.com/office/drawing/2010/main">
                <a:solidFill>
                  <a:srgbClr val="FFFFFF"/>
                </a:solidFill>
              </a14:hiddenFill>
            </a:ext>
          </a:extLst>
        </p:spPr>
      </p:pic>
      <p:graphicFrame>
        <p:nvGraphicFramePr>
          <p:cNvPr id="14" name="Content Placeholder 6">
            <a:extLst>
              <a:ext uri="{FF2B5EF4-FFF2-40B4-BE49-F238E27FC236}">
                <a16:creationId xmlns:a16="http://schemas.microsoft.com/office/drawing/2014/main" id="{BB7BDDF5-4169-4D88-8EDC-2A081DCF9E57}"/>
              </a:ext>
            </a:extLst>
          </p:cNvPr>
          <p:cNvGraphicFramePr>
            <a:graphicFrameLocks/>
          </p:cNvGraphicFramePr>
          <p:nvPr>
            <p:extLst>
              <p:ext uri="{D42A27DB-BD31-4B8C-83A1-F6EECF244321}">
                <p14:modId xmlns:p14="http://schemas.microsoft.com/office/powerpoint/2010/main" val="2441598790"/>
              </p:ext>
            </p:extLst>
          </p:nvPr>
        </p:nvGraphicFramePr>
        <p:xfrm>
          <a:off x="596900" y="3675063"/>
          <a:ext cx="3975100" cy="2352675"/>
        </p:xfrm>
        <a:graphic>
          <a:graphicData uri="http://schemas.openxmlformats.org/drawingml/2006/chart">
            <c:chart xmlns:c="http://schemas.openxmlformats.org/drawingml/2006/chart" xmlns:r="http://schemas.openxmlformats.org/officeDocument/2006/relationships" r:id="rId5"/>
          </a:graphicData>
        </a:graphic>
      </p:graphicFrame>
      <p:pic>
        <p:nvPicPr>
          <p:cNvPr id="2050" name="Picture 2" descr="Image result for wagamama chilli squid coriander dipping sauce">
            <a:extLst>
              <a:ext uri="{FF2B5EF4-FFF2-40B4-BE49-F238E27FC236}">
                <a16:creationId xmlns:a16="http://schemas.microsoft.com/office/drawing/2014/main" id="{0729527A-1A56-423E-8F7E-E632AD33CA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9913" y="1525048"/>
            <a:ext cx="2159385" cy="16563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oft Shell Crab Tempura nobu">
            <a:extLst>
              <a:ext uri="{FF2B5EF4-FFF2-40B4-BE49-F238E27FC236}">
                <a16:creationId xmlns:a16="http://schemas.microsoft.com/office/drawing/2014/main" id="{440C743C-0C49-4EE6-8F61-D24D83E057C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 b="13551"/>
          <a:stretch/>
        </p:blipFill>
        <p:spPr bwMode="auto">
          <a:xfrm>
            <a:off x="7444936" y="4338536"/>
            <a:ext cx="1621109" cy="14007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7021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E7574D-1E32-48EF-A419-FDA03F86A55B}"/>
              </a:ext>
            </a:extLst>
          </p:cNvPr>
          <p:cNvSpPr>
            <a:spLocks noGrp="1"/>
          </p:cNvSpPr>
          <p:nvPr>
            <p:ph type="ctrTitle"/>
          </p:nvPr>
        </p:nvSpPr>
        <p:spPr>
          <a:xfrm>
            <a:off x="596899" y="3065400"/>
            <a:ext cx="5268191" cy="363600"/>
          </a:xfrm>
        </p:spPr>
        <p:txBody>
          <a:bodyPr/>
          <a:lstStyle/>
          <a:p>
            <a:r>
              <a:rPr lang="en-US" dirty="0"/>
              <a:t>Seafood Menu Insights</a:t>
            </a:r>
          </a:p>
        </p:txBody>
      </p:sp>
    </p:spTree>
    <p:extLst>
      <p:ext uri="{BB962C8B-B14F-4D97-AF65-F5344CB8AC3E}">
        <p14:creationId xmlns:p14="http://schemas.microsoft.com/office/powerpoint/2010/main" val="28282591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3BF3E0-D61B-466C-AD5A-4C8D7212EC78}"/>
              </a:ext>
            </a:extLst>
          </p:cNvPr>
          <p:cNvSpPr>
            <a:spLocks noGrp="1"/>
          </p:cNvSpPr>
          <p:nvPr>
            <p:ph type="title"/>
          </p:nvPr>
        </p:nvSpPr>
        <p:spPr/>
        <p:txBody>
          <a:bodyPr/>
          <a:lstStyle/>
          <a:p>
            <a:r>
              <a:rPr lang="en-US" dirty="0"/>
              <a:t>The number of U.K. operators menuing seafood declined slightly over the past year</a:t>
            </a:r>
          </a:p>
        </p:txBody>
      </p:sp>
      <p:graphicFrame>
        <p:nvGraphicFramePr>
          <p:cNvPr id="10" name="Content Placeholder 9">
            <a:extLst>
              <a:ext uri="{FF2B5EF4-FFF2-40B4-BE49-F238E27FC236}">
                <a16:creationId xmlns:a16="http://schemas.microsoft.com/office/drawing/2014/main" id="{DED2AA46-A7F3-48E8-8454-B1CB75DC557A}"/>
              </a:ext>
            </a:extLst>
          </p:cNvPr>
          <p:cNvGraphicFramePr>
            <a:graphicFrameLocks noGrp="1"/>
          </p:cNvGraphicFramePr>
          <p:nvPr>
            <p:ph idx="1"/>
          </p:nvPr>
        </p:nvGraphicFramePr>
        <p:xfrm>
          <a:off x="596900" y="1304925"/>
          <a:ext cx="3975100" cy="4722813"/>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EF9C80B2-11D3-46EC-B81A-1D4AF95DECE9}"/>
              </a:ext>
            </a:extLst>
          </p:cNvPr>
          <p:cNvCxnSpPr>
            <a:cxnSpLocks/>
          </p:cNvCxnSpPr>
          <p:nvPr/>
        </p:nvCxnSpPr>
        <p:spPr>
          <a:xfrm>
            <a:off x="4572000" y="1855788"/>
            <a:ext cx="0" cy="4171950"/>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16" name="Chart 15">
            <a:extLst>
              <a:ext uri="{FF2B5EF4-FFF2-40B4-BE49-F238E27FC236}">
                <a16:creationId xmlns:a16="http://schemas.microsoft.com/office/drawing/2014/main" id="{4F14DC95-431D-4DDB-A3CB-11DBFF1787B6}"/>
              </a:ext>
            </a:extLst>
          </p:cNvPr>
          <p:cNvGraphicFramePr/>
          <p:nvPr>
            <p:extLst>
              <p:ext uri="{D42A27DB-BD31-4B8C-83A1-F6EECF244321}">
                <p14:modId xmlns:p14="http://schemas.microsoft.com/office/powerpoint/2010/main" val="1974810094"/>
              </p:ext>
            </p:extLst>
          </p:nvPr>
        </p:nvGraphicFramePr>
        <p:xfrm>
          <a:off x="4572000" y="1304924"/>
          <a:ext cx="4572000" cy="47228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3840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3BF3E0-D61B-466C-AD5A-4C8D7212EC78}"/>
              </a:ext>
            </a:extLst>
          </p:cNvPr>
          <p:cNvSpPr>
            <a:spLocks noGrp="1"/>
          </p:cNvSpPr>
          <p:nvPr>
            <p:ph type="title"/>
          </p:nvPr>
        </p:nvSpPr>
        <p:spPr>
          <a:xfrm>
            <a:off x="596900" y="527050"/>
            <a:ext cx="6731667" cy="777875"/>
          </a:xfrm>
        </p:spPr>
        <p:txBody>
          <a:bodyPr/>
          <a:lstStyle/>
          <a:p>
            <a:r>
              <a:rPr lang="en-US" sz="1800" dirty="0"/>
              <a:t>Seafood lost menu share across main categories to ancillary mealparts such as add-ons and kids’ menus; seafood appetizers and ethnic dishes are trending</a:t>
            </a:r>
          </a:p>
        </p:txBody>
      </p:sp>
      <p:cxnSp>
        <p:nvCxnSpPr>
          <p:cNvPr id="12" name="Straight Connector 11">
            <a:extLst>
              <a:ext uri="{FF2B5EF4-FFF2-40B4-BE49-F238E27FC236}">
                <a16:creationId xmlns:a16="http://schemas.microsoft.com/office/drawing/2014/main" id="{EF9C80B2-11D3-46EC-B81A-1D4AF95DECE9}"/>
              </a:ext>
            </a:extLst>
          </p:cNvPr>
          <p:cNvCxnSpPr>
            <a:cxnSpLocks/>
          </p:cNvCxnSpPr>
          <p:nvPr/>
        </p:nvCxnSpPr>
        <p:spPr>
          <a:xfrm>
            <a:off x="4572000" y="1855788"/>
            <a:ext cx="0" cy="4171950"/>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6" name="Content Placeholder 5">
            <a:extLst>
              <a:ext uri="{FF2B5EF4-FFF2-40B4-BE49-F238E27FC236}">
                <a16:creationId xmlns:a16="http://schemas.microsoft.com/office/drawing/2014/main" id="{D03F28A2-8153-4902-BA7B-8C025EACDE13}"/>
              </a:ext>
            </a:extLst>
          </p:cNvPr>
          <p:cNvGraphicFramePr>
            <a:graphicFrameLocks noGrp="1"/>
          </p:cNvGraphicFramePr>
          <p:nvPr>
            <p:ph idx="1"/>
            <p:extLst>
              <p:ext uri="{D42A27DB-BD31-4B8C-83A1-F6EECF244321}">
                <p14:modId xmlns:p14="http://schemas.microsoft.com/office/powerpoint/2010/main" val="4181517200"/>
              </p:ext>
            </p:extLst>
          </p:nvPr>
        </p:nvGraphicFramePr>
        <p:xfrm>
          <a:off x="596900" y="1304925"/>
          <a:ext cx="3975100" cy="47228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8">
            <a:extLst>
              <a:ext uri="{FF2B5EF4-FFF2-40B4-BE49-F238E27FC236}">
                <a16:creationId xmlns:a16="http://schemas.microsoft.com/office/drawing/2014/main" id="{66966141-4E7C-476D-812F-E0173571E22B}"/>
              </a:ext>
            </a:extLst>
          </p:cNvPr>
          <p:cNvGraphicFramePr>
            <a:graphicFrameLocks/>
          </p:cNvGraphicFramePr>
          <p:nvPr>
            <p:extLst>
              <p:ext uri="{D42A27DB-BD31-4B8C-83A1-F6EECF244321}">
                <p14:modId xmlns:p14="http://schemas.microsoft.com/office/powerpoint/2010/main" val="3996860426"/>
              </p:ext>
            </p:extLst>
          </p:nvPr>
        </p:nvGraphicFramePr>
        <p:xfrm>
          <a:off x="4572000" y="1304925"/>
          <a:ext cx="4484256" cy="47228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61318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D76D-586F-4FC9-94CB-26CAF03A38D0}"/>
              </a:ext>
            </a:extLst>
          </p:cNvPr>
          <p:cNvSpPr>
            <a:spLocks noGrp="1"/>
          </p:cNvSpPr>
          <p:nvPr>
            <p:ph type="title"/>
          </p:nvPr>
        </p:nvSpPr>
        <p:spPr>
          <a:xfrm>
            <a:off x="596900" y="527050"/>
            <a:ext cx="6731667" cy="542993"/>
          </a:xfrm>
        </p:spPr>
        <p:txBody>
          <a:bodyPr/>
          <a:lstStyle/>
          <a:p>
            <a:r>
              <a:rPr lang="en-US" sz="2000" dirty="0"/>
              <a:t>Prawns and salmon have the highest menu penetration across all seafood dishes and continue to gain menu share</a:t>
            </a:r>
          </a:p>
        </p:txBody>
      </p:sp>
      <p:sp>
        <p:nvSpPr>
          <p:cNvPr id="4" name="Slide Number Placeholder 3">
            <a:extLst>
              <a:ext uri="{FF2B5EF4-FFF2-40B4-BE49-F238E27FC236}">
                <a16:creationId xmlns:a16="http://schemas.microsoft.com/office/drawing/2014/main" id="{AA65F81F-BB65-40BD-BB1D-A3EF5CAFC0BC}"/>
              </a:ext>
            </a:extLst>
          </p:cNvPr>
          <p:cNvSpPr>
            <a:spLocks noGrp="1"/>
          </p:cNvSpPr>
          <p:nvPr>
            <p:ph type="sldNum" sz="quarter" idx="12"/>
          </p:nvPr>
        </p:nvSpPr>
        <p:spPr/>
        <p:txBody>
          <a:bodyPr/>
          <a:lstStyle/>
          <a:p>
            <a:fld id="{3F17AC1C-9FE1-42FA-99A3-80DA8DDB6D2B}" type="slidenum">
              <a:rPr lang="en-GB" smtClean="0"/>
              <a:t>8</a:t>
            </a:fld>
            <a:endParaRPr lang="en-GB" dirty="0"/>
          </a:p>
        </p:txBody>
      </p:sp>
      <p:graphicFrame>
        <p:nvGraphicFramePr>
          <p:cNvPr id="7" name="Chart 6">
            <a:extLst>
              <a:ext uri="{FF2B5EF4-FFF2-40B4-BE49-F238E27FC236}">
                <a16:creationId xmlns:a16="http://schemas.microsoft.com/office/drawing/2014/main" id="{094FA5D0-C2AB-4D23-948B-1D055F4F7690}"/>
              </a:ext>
            </a:extLst>
          </p:cNvPr>
          <p:cNvGraphicFramePr/>
          <p:nvPr>
            <p:extLst>
              <p:ext uri="{D42A27DB-BD31-4B8C-83A1-F6EECF244321}">
                <p14:modId xmlns:p14="http://schemas.microsoft.com/office/powerpoint/2010/main" val="3868789716"/>
              </p:ext>
            </p:extLst>
          </p:nvPr>
        </p:nvGraphicFramePr>
        <p:xfrm>
          <a:off x="596900" y="1079771"/>
          <a:ext cx="7023100" cy="5058382"/>
        </p:xfrm>
        <a:graphic>
          <a:graphicData uri="http://schemas.openxmlformats.org/drawingml/2006/chart">
            <c:chart xmlns:c="http://schemas.openxmlformats.org/drawingml/2006/chart" xmlns:r="http://schemas.openxmlformats.org/officeDocument/2006/relationships" r:id="rId3"/>
          </a:graphicData>
        </a:graphic>
      </p:graphicFrame>
      <p:pic>
        <p:nvPicPr>
          <p:cNvPr id="3074" name="Picture 2" descr="Related image">
            <a:extLst>
              <a:ext uri="{FF2B5EF4-FFF2-40B4-BE49-F238E27FC236}">
                <a16:creationId xmlns:a16="http://schemas.microsoft.com/office/drawing/2014/main" id="{C545E76D-7BC8-4A6F-B982-55B6643C5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9892" y="3541374"/>
            <a:ext cx="3359387" cy="2239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5299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D76D-586F-4FC9-94CB-26CAF03A38D0}"/>
              </a:ext>
            </a:extLst>
          </p:cNvPr>
          <p:cNvSpPr>
            <a:spLocks noGrp="1"/>
          </p:cNvSpPr>
          <p:nvPr>
            <p:ph type="title"/>
          </p:nvPr>
        </p:nvSpPr>
        <p:spPr>
          <a:xfrm>
            <a:off x="596900" y="527050"/>
            <a:ext cx="6731667" cy="406805"/>
          </a:xfrm>
        </p:spPr>
        <p:txBody>
          <a:bodyPr/>
          <a:lstStyle/>
          <a:p>
            <a:r>
              <a:rPr lang="en-US" sz="2400" dirty="0"/>
              <a:t>Herring, sardine and cockle are increasingly menued across U.K. menus in 2019</a:t>
            </a:r>
          </a:p>
        </p:txBody>
      </p:sp>
      <p:sp>
        <p:nvSpPr>
          <p:cNvPr id="4" name="Slide Number Placeholder 3">
            <a:extLst>
              <a:ext uri="{FF2B5EF4-FFF2-40B4-BE49-F238E27FC236}">
                <a16:creationId xmlns:a16="http://schemas.microsoft.com/office/drawing/2014/main" id="{AA65F81F-BB65-40BD-BB1D-A3EF5CAFC0BC}"/>
              </a:ext>
            </a:extLst>
          </p:cNvPr>
          <p:cNvSpPr>
            <a:spLocks noGrp="1"/>
          </p:cNvSpPr>
          <p:nvPr>
            <p:ph type="sldNum" sz="quarter" idx="12"/>
          </p:nvPr>
        </p:nvSpPr>
        <p:spPr/>
        <p:txBody>
          <a:bodyPr/>
          <a:lstStyle/>
          <a:p>
            <a:fld id="{3F17AC1C-9FE1-42FA-99A3-80DA8DDB6D2B}" type="slidenum">
              <a:rPr lang="en-GB" smtClean="0"/>
              <a:t>9</a:t>
            </a:fld>
            <a:endParaRPr lang="en-GB" dirty="0"/>
          </a:p>
        </p:txBody>
      </p:sp>
      <p:graphicFrame>
        <p:nvGraphicFramePr>
          <p:cNvPr id="7" name="Chart 6">
            <a:extLst>
              <a:ext uri="{FF2B5EF4-FFF2-40B4-BE49-F238E27FC236}">
                <a16:creationId xmlns:a16="http://schemas.microsoft.com/office/drawing/2014/main" id="{094FA5D0-C2AB-4D23-948B-1D055F4F7690}"/>
              </a:ext>
            </a:extLst>
          </p:cNvPr>
          <p:cNvGraphicFramePr/>
          <p:nvPr>
            <p:extLst>
              <p:ext uri="{D42A27DB-BD31-4B8C-83A1-F6EECF244321}">
                <p14:modId xmlns:p14="http://schemas.microsoft.com/office/powerpoint/2010/main" val="2669214885"/>
              </p:ext>
            </p:extLst>
          </p:nvPr>
        </p:nvGraphicFramePr>
        <p:xfrm>
          <a:off x="596899" y="1304925"/>
          <a:ext cx="8216361" cy="4833228"/>
        </p:xfrm>
        <a:graphic>
          <a:graphicData uri="http://schemas.openxmlformats.org/drawingml/2006/chart">
            <c:chart xmlns:c="http://schemas.openxmlformats.org/drawingml/2006/chart" xmlns:r="http://schemas.openxmlformats.org/officeDocument/2006/relationships" r:id="rId3"/>
          </a:graphicData>
        </a:graphic>
      </p:graphicFrame>
      <p:pic>
        <p:nvPicPr>
          <p:cNvPr id="4098" name="Picture 2" descr="Related image">
            <a:extLst>
              <a:ext uri="{FF2B5EF4-FFF2-40B4-BE49-F238E27FC236}">
                <a16:creationId xmlns:a16="http://schemas.microsoft.com/office/drawing/2014/main" id="{4AC314D3-C25E-4CCB-B695-597BCE5C8E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293" y="3429000"/>
            <a:ext cx="3287949" cy="246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53902"/>
      </p:ext>
    </p:extLst>
  </p:cSld>
  <p:clrMapOvr>
    <a:masterClrMapping/>
  </p:clrMapOvr>
  <p:transition>
    <p:fade/>
  </p:transition>
</p:sld>
</file>

<file path=ppt/theme/theme1.xml><?xml version="1.0" encoding="utf-8"?>
<a:theme xmlns:a="http://schemas.openxmlformats.org/drawingml/2006/main" name="Nielsen Demographics">
  <a:themeElements>
    <a:clrScheme name="Seafish colour theme">
      <a:dk1>
        <a:sysClr val="windowText" lastClr="000000"/>
      </a:dk1>
      <a:lt1>
        <a:sysClr val="window" lastClr="FFFFFF"/>
      </a:lt1>
      <a:dk2>
        <a:srgbClr val="595959"/>
      </a:dk2>
      <a:lt2>
        <a:srgbClr val="E7E6E6"/>
      </a:lt2>
      <a:accent1>
        <a:srgbClr val="0075BF"/>
      </a:accent1>
      <a:accent2>
        <a:srgbClr val="00A0DE"/>
      </a:accent2>
      <a:accent3>
        <a:srgbClr val="706F6F"/>
      </a:accent3>
      <a:accent4>
        <a:srgbClr val="8AB5E1"/>
      </a:accent4>
      <a:accent5>
        <a:srgbClr val="A2CFF1"/>
      </a:accent5>
      <a:accent6>
        <a:srgbClr val="AEABAB"/>
      </a:accent6>
      <a:hlink>
        <a:srgbClr val="0563C1"/>
      </a:hlink>
      <a:folHlink>
        <a:srgbClr val="954F72"/>
      </a:folHlink>
    </a:clrScheme>
    <a:fontScheme name="Seafish font theme">
      <a:majorFont>
        <a:latin typeface="Arial Narrow"/>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0000"/>
          </a:lnSpc>
          <a:defRPr sz="1600" dirty="0" smtClean="0">
            <a:solidFill>
              <a:schemeClr val="accent1"/>
            </a:solidFill>
          </a:defRPr>
        </a:defPPr>
      </a:lstStyle>
    </a:txDef>
  </a:objectDefaults>
  <a:extraClrSchemeLst/>
  <a:extLst>
    <a:ext uri="{05A4C25C-085E-4340-85A3-A5531E510DB2}">
      <thm15:themeFamily xmlns:thm15="http://schemas.microsoft.com/office/thememl/2012/main" name="Presentation4" id="{2FCA762D-6EA3-3449-9E2C-593BCAAD23B0}" vid="{CCF4CBAF-3210-6445-9D43-BAFE3CCF933F}"/>
    </a:ext>
  </a:extLst>
</a:theme>
</file>

<file path=ppt/theme/theme2.xml><?xml version="1.0" encoding="utf-8"?>
<a:theme xmlns:a="http://schemas.openxmlformats.org/drawingml/2006/main" name="Nielsen New Template Final">
  <a:themeElements>
    <a:clrScheme name="Nielsen New Template Final 1">
      <a:dk1>
        <a:srgbClr val="5F5F5F"/>
      </a:dk1>
      <a:lt1>
        <a:srgbClr val="FFFFFF"/>
      </a:lt1>
      <a:dk2>
        <a:srgbClr val="000000"/>
      </a:dk2>
      <a:lt2>
        <a:srgbClr val="707276"/>
      </a:lt2>
      <a:accent1>
        <a:srgbClr val="009DD9"/>
      </a:accent1>
      <a:accent2>
        <a:srgbClr val="FF8300"/>
      </a:accent2>
      <a:accent3>
        <a:srgbClr val="FFFFFF"/>
      </a:accent3>
      <a:accent4>
        <a:srgbClr val="505050"/>
      </a:accent4>
      <a:accent5>
        <a:srgbClr val="AACCE9"/>
      </a:accent5>
      <a:accent6>
        <a:srgbClr val="E77600"/>
      </a:accent6>
      <a:hlink>
        <a:srgbClr val="B21DAC"/>
      </a:hlink>
      <a:folHlink>
        <a:srgbClr val="D70036"/>
      </a:folHlink>
    </a:clrScheme>
    <a:fontScheme name="Nielsen New Template Final">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elsen New Template Final 1">
        <a:dk1>
          <a:srgbClr val="5F5F5F"/>
        </a:dk1>
        <a:lt1>
          <a:srgbClr val="FFFFFF"/>
        </a:lt1>
        <a:dk2>
          <a:srgbClr val="000000"/>
        </a:dk2>
        <a:lt2>
          <a:srgbClr val="707276"/>
        </a:lt2>
        <a:accent1>
          <a:srgbClr val="009DD9"/>
        </a:accent1>
        <a:accent2>
          <a:srgbClr val="FF8300"/>
        </a:accent2>
        <a:accent3>
          <a:srgbClr val="FFFFFF"/>
        </a:accent3>
        <a:accent4>
          <a:srgbClr val="505050"/>
        </a:accent4>
        <a:accent5>
          <a:srgbClr val="AACCE9"/>
        </a:accent5>
        <a:accent6>
          <a:srgbClr val="E77600"/>
        </a:accent6>
        <a:hlink>
          <a:srgbClr val="B21DAC"/>
        </a:hlink>
        <a:folHlink>
          <a:srgbClr val="D7003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ielsen New Template Final">
  <a:themeElements>
    <a:clrScheme name="Nielsen New Template Final 1">
      <a:dk1>
        <a:srgbClr val="5F5F5F"/>
      </a:dk1>
      <a:lt1>
        <a:srgbClr val="FFFFFF"/>
      </a:lt1>
      <a:dk2>
        <a:srgbClr val="000000"/>
      </a:dk2>
      <a:lt2>
        <a:srgbClr val="707276"/>
      </a:lt2>
      <a:accent1>
        <a:srgbClr val="009DD9"/>
      </a:accent1>
      <a:accent2>
        <a:srgbClr val="FF8300"/>
      </a:accent2>
      <a:accent3>
        <a:srgbClr val="FFFFFF"/>
      </a:accent3>
      <a:accent4>
        <a:srgbClr val="505050"/>
      </a:accent4>
      <a:accent5>
        <a:srgbClr val="AACCE9"/>
      </a:accent5>
      <a:accent6>
        <a:srgbClr val="E77600"/>
      </a:accent6>
      <a:hlink>
        <a:srgbClr val="B21DAC"/>
      </a:hlink>
      <a:folHlink>
        <a:srgbClr val="D70036"/>
      </a:folHlink>
    </a:clrScheme>
    <a:fontScheme name="Nielsen New Template Final">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elsen New Template Final 1">
        <a:dk1>
          <a:srgbClr val="5F5F5F"/>
        </a:dk1>
        <a:lt1>
          <a:srgbClr val="FFFFFF"/>
        </a:lt1>
        <a:dk2>
          <a:srgbClr val="000000"/>
        </a:dk2>
        <a:lt2>
          <a:srgbClr val="707276"/>
        </a:lt2>
        <a:accent1>
          <a:srgbClr val="009DD9"/>
        </a:accent1>
        <a:accent2>
          <a:srgbClr val="FF8300"/>
        </a:accent2>
        <a:accent3>
          <a:srgbClr val="FFFFFF"/>
        </a:accent3>
        <a:accent4>
          <a:srgbClr val="505050"/>
        </a:accent4>
        <a:accent5>
          <a:srgbClr val="AACCE9"/>
        </a:accent5>
        <a:accent6>
          <a:srgbClr val="E77600"/>
        </a:accent6>
        <a:hlink>
          <a:srgbClr val="B21DAC"/>
        </a:hlink>
        <a:folHlink>
          <a:srgbClr val="D7003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Foodservice</Value>
    </DocumentTopic>
    <FreeTextDate xmlns="cebd32e3-9ab6-41ee-b1af-b8405a8d4e68" xsi:nil="true"/>
    <DocumentStatus xmlns="cebd32e3-9ab6-41ee-b1af-b8405a8d4e68">Published</DocumentStatus>
    <ContentEndDate xmlns="cebd32e3-9ab6-41ee-b1af-b8405a8d4e68" xsi:nil="true"/>
    <DocumentSource xmlns="cebd32e3-9ab6-41ee-b1af-b8405a8d4e68">Technomic</DocumentSource>
    <PublicationDate xmlns="cebd32e3-9ab6-41ee-b1af-b8405a8d4e68" xsi:nil="true"/>
    <DocumentAdded xmlns="cebd32e3-9ab6-41ee-b1af-b8405a8d4e68">2000-01-01T00:00:00+00:00</DocumentAdded>
    <TaxCatchAll xmlns="cebd32e3-9ab6-41ee-b1af-b8405a8d4e68">
      <Value>1472</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Menu Trends Report</TermName>
          <TermId xmlns="http://schemas.microsoft.com/office/infopath/2007/PartnerControls">3d40c16e-97db-4185-a918-438e8dfe6b66</TermId>
        </TermInfo>
      </Terms>
    </j7c1b49d505545c2a69692ae734740bd>
    <DocumentSummary xmlns="cebd32e3-9ab6-41ee-b1af-b8405a8d4e68">aaa</DocumentSummary>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0AB1AE42-B574-4F88-80FA-6A62CAB7739C}"/>
</file>

<file path=customXml/itemProps2.xml><?xml version="1.0" encoding="utf-8"?>
<ds:datastoreItem xmlns:ds="http://schemas.openxmlformats.org/officeDocument/2006/customXml" ds:itemID="{75045E21-93B3-43E1-95A3-847F005F62D1}"/>
</file>

<file path=customXml/itemProps3.xml><?xml version="1.0" encoding="utf-8"?>
<ds:datastoreItem xmlns:ds="http://schemas.openxmlformats.org/officeDocument/2006/customXml" ds:itemID="{D393D890-1F9F-4342-817B-F10177BE838B}"/>
</file>

<file path=docProps/app.xml><?xml version="1.0" encoding="utf-8"?>
<Properties xmlns="http://schemas.openxmlformats.org/officeDocument/2006/extended-properties" xmlns:vt="http://schemas.openxmlformats.org/officeDocument/2006/docPropsVTypes">
  <Template>Nielsen Demographics</Template>
  <TotalTime>25088</TotalTime>
  <Words>1221</Words>
  <Application>Microsoft Office PowerPoint</Application>
  <PresentationFormat>On-screen Show (4:3)</PresentationFormat>
  <Paragraphs>192</Paragraphs>
  <Slides>23</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Arial Narrow</vt:lpstr>
      <vt:lpstr>Calibri</vt:lpstr>
      <vt:lpstr>Courier New</vt:lpstr>
      <vt:lpstr>Telephoto</vt:lpstr>
      <vt:lpstr>Nielsen Demographics</vt:lpstr>
      <vt:lpstr>Nielsen New Template Final</vt:lpstr>
      <vt:lpstr>1_Nielsen New Template Final</vt:lpstr>
      <vt:lpstr>Seafood Trends Across U.K. Restaurants  through Q1 2019    </vt:lpstr>
      <vt:lpstr>Seafood Category Trends</vt:lpstr>
      <vt:lpstr>Spotlight on Small Plates</vt:lpstr>
      <vt:lpstr>Indulgent Offerings: Breaded Seafood Trends</vt:lpstr>
      <vt:lpstr>Seafood Menu Insights</vt:lpstr>
      <vt:lpstr>The number of U.K. operators menuing seafood declined slightly over the past year</vt:lpstr>
      <vt:lpstr>Seafood lost menu share across main categories to ancillary mealparts such as add-ons and kids’ menus; seafood appetizers and ethnic dishes are trending</vt:lpstr>
      <vt:lpstr>Prawns and salmon have the highest menu penetration across all seafood dishes and continue to gain menu share</vt:lpstr>
      <vt:lpstr>Herring, sardine and cockle are increasingly menued across U.K. menus in 2019</vt:lpstr>
      <vt:lpstr>Garlic, followed by tomato and chili, are the most common flavours paired with seafood and continue to gain share across seafood menus</vt:lpstr>
      <vt:lpstr>Bold and ethnic notes emerge across seafood formats </vt:lpstr>
      <vt:lpstr>Trending On The Menu</vt:lpstr>
      <vt:lpstr>Macro Trends &amp; Global Examples</vt:lpstr>
      <vt:lpstr>Monkfish</vt:lpstr>
      <vt:lpstr>Salmon</vt:lpstr>
      <vt:lpstr>Fish and Chips with Sweet Curry Sauce</vt:lpstr>
      <vt:lpstr>Rauchmatjes Chia-roll</vt:lpstr>
      <vt:lpstr>Seafood Descriptor Insights</vt:lpstr>
      <vt:lpstr>Fresh/freshly is by far the top seafood descriptor across menus; leading seafood descriptors saw a decline since 2018</vt:lpstr>
      <vt:lpstr>Origin-related and functional descriptors are more often featured on seafood dishes</vt:lpstr>
      <vt:lpstr>Seafood Descriptors (2019)</vt:lpstr>
      <vt:lpstr>Seafood Descriptors On The Menu</vt:lpstr>
      <vt:lpstr>For More Information Please Contact:</vt:lpstr>
    </vt:vector>
  </TitlesOfParts>
  <Company>Seafish Industry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Q1 Technomic Seafood Restaurant Trends.pptx</dc:title>
  <dc:creator>Richard Watson</dc:creator>
  <cp:lastModifiedBy>Peter Napathalung</cp:lastModifiedBy>
  <cp:revision>164</cp:revision>
  <cp:lastPrinted>2018-07-30T12:51:07Z</cp:lastPrinted>
  <dcterms:created xsi:type="dcterms:W3CDTF">2018-07-09T10:44:38Z</dcterms:created>
  <dcterms:modified xsi:type="dcterms:W3CDTF">2019-07-31T16:03:52Z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1472;#Menu Trends Report|3d40c16e-97db-4185-a918-438e8dfe6b66</vt:lpwstr>
  </property>
</Properties>
</file>