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10" r:id="rId1"/>
  </p:sldMasterIdLst>
  <p:notesMasterIdLst>
    <p:notesMasterId r:id="rId31"/>
  </p:notesMasterIdLst>
  <p:handoutMasterIdLst>
    <p:handoutMasterId r:id="rId32"/>
  </p:handoutMasterIdLst>
  <p:sldIdLst>
    <p:sldId id="572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73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86" d="100"/>
          <a:sy n="86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7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0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80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1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5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03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27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32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49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9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440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7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5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85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97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112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12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84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4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497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93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7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  <p:sldLayoutId id="2147486212" r:id="rId2"/>
    <p:sldLayoutId id="2147486213" r:id="rId3"/>
    <p:sldLayoutId id="2147486214" r:id="rId4"/>
    <p:sldLayoutId id="2147486215" r:id="rId5"/>
    <p:sldLayoutId id="2147486216" r:id="rId6"/>
    <p:sldLayoutId id="2147486217" r:id="rId7"/>
    <p:sldLayoutId id="2147486218" r:id="rId8"/>
    <p:sldLayoutId id="2147486219" r:id="rId9"/>
    <p:sldLayoutId id="2147486220" r:id="rId10"/>
    <p:sldLayoutId id="2147486221" r:id="rId11"/>
    <p:sldLayoutId id="2147486222" r:id="rId12"/>
    <p:sldLayoutId id="2147486223" r:id="rId13"/>
    <p:sldLayoutId id="2147486224" r:id="rId14"/>
    <p:sldLayoutId id="2147486225" r:id="rId15"/>
    <p:sldLayoutId id="2147486184" r:id="rId16"/>
    <p:sldLayoutId id="2147486185" r:id="rId17"/>
    <p:sldLayoutId id="2147486186" r:id="rId18"/>
    <p:sldLayoutId id="2147486187" r:id="rId19"/>
    <p:sldLayoutId id="2147486188" r:id="rId20"/>
    <p:sldLayoutId id="2147486189" r:id="rId21"/>
    <p:sldLayoutId id="2147486190" r:id="rId22"/>
    <p:sldLayoutId id="2147486191" r:id="rId23"/>
    <p:sldLayoutId id="2147486192" r:id="rId24"/>
    <p:sldLayoutId id="2147486193" r:id="rId25"/>
    <p:sldLayoutId id="2147486194" r:id="rId26"/>
    <p:sldLayoutId id="2147486195" r:id="rId27"/>
    <p:sldLayoutId id="2147486196" r:id="rId28"/>
    <p:sldLayoutId id="2147486197" r:id="rId29"/>
    <p:sldLayoutId id="2147486198" r:id="rId30"/>
    <p:sldLayoutId id="2147486199" r:id="rId31"/>
    <p:sldLayoutId id="2147486200" r:id="rId32"/>
    <p:sldLayoutId id="2147486201" r:id="rId33"/>
    <p:sldLayoutId id="2147486202" r:id="rId34"/>
    <p:sldLayoutId id="2147486203" r:id="rId35"/>
    <p:sldLayoutId id="2147486204" r:id="rId36"/>
    <p:sldLayoutId id="2147486205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emf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2743" y="486748"/>
            <a:ext cx="8387999" cy="1225639"/>
          </a:xfrm>
        </p:spPr>
        <p:txBody>
          <a:bodyPr>
            <a:normAutofit/>
          </a:bodyPr>
          <a:lstStyle/>
          <a:p>
            <a:r>
              <a:rPr lang="en-GB" sz="2500" dirty="0"/>
              <a:t>UK Scampi and Langoustine </a:t>
            </a:r>
            <a:r>
              <a:rPr lang="en-GB" sz="2500" dirty="0" smtClean="0"/>
              <a:t>Report Data </a:t>
            </a:r>
            <a:r>
              <a:rPr lang="en-GB" sz="2500" dirty="0"/>
              <a:t>to </a:t>
            </a:r>
            <a:r>
              <a:rPr lang="en-GB" sz="2500" dirty="0" smtClean="0"/>
              <a:t>17.07.21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1990725"/>
            <a:ext cx="8387999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+mj-lt"/>
              </a:rPr>
              <a:t>ScanTrack data includes GB Total Coverage and the discounters, plus Northern Ireland Total Coverage and Musgraves.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err="1" smtClean="0">
                <a:latin typeface="+mj-lt"/>
              </a:rPr>
              <a:t>HomeScan</a:t>
            </a:r>
            <a:r>
              <a:rPr lang="en-GB" sz="1500" dirty="0" smtClean="0">
                <a:latin typeface="+mj-lt"/>
              </a:rPr>
              <a:t> </a:t>
            </a:r>
            <a:r>
              <a:rPr lang="en-GB" sz="1500" dirty="0">
                <a:latin typeface="+mj-lt"/>
              </a:rPr>
              <a:t>data is based upon a GB consumer panel and should only be used for trends, not absolute values.	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All </a:t>
            </a:r>
            <a:r>
              <a:rPr lang="en-GB" sz="1500" dirty="0">
                <a:latin typeface="+mj-lt"/>
              </a:rPr>
              <a:t>data released after w/e 26.03.16 is coded according to refined definitions available from Seafish.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Species </a:t>
            </a:r>
            <a:r>
              <a:rPr lang="en-GB" sz="1500" dirty="0">
                <a:latin typeface="+mj-lt"/>
              </a:rPr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713288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436688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193085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730698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F7E0597-48E4-42F2-A300-46351E897226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4"/>
          <a:stretch/>
        </p:blipFill>
        <p:spPr>
          <a:xfrm>
            <a:off x="212605" y="632184"/>
            <a:ext cx="8018843" cy="57460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517876"/>
              </p:ext>
            </p:extLst>
          </p:nvPr>
        </p:nvGraphicFramePr>
        <p:xfrm>
          <a:off x="285750" y="1627188"/>
          <a:ext cx="8531225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6" name="Worksheet" r:id="rId3" imgW="7934275" imgH="4000526" progId="Excel.Sheet.8">
                  <p:embed/>
                </p:oleObj>
              </mc:Choice>
              <mc:Fallback>
                <p:oleObj name="Worksheet" r:id="rId3" imgW="7934275" imgH="400052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627188"/>
                        <a:ext cx="8531225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0593496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Scampi</a:t>
            </a:r>
            <a:r>
              <a:rPr lang="en-GB" altLang="en-US" dirty="0" smtClean="0"/>
              <a:t>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14635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11847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Frozen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98046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90655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989849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2273905-4E2F-4EAF-B626-062A22553DB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0"/>
          <a:stretch/>
        </p:blipFill>
        <p:spPr>
          <a:xfrm>
            <a:off x="178738" y="677340"/>
            <a:ext cx="8018843" cy="57799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079931"/>
              </p:ext>
            </p:extLst>
          </p:nvPr>
        </p:nvGraphicFramePr>
        <p:xfrm>
          <a:off x="130175" y="1808163"/>
          <a:ext cx="8861425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6" name="Worksheet" r:id="rId3" imgW="7315298" imgH="3219534" progId="Excel.Sheet.8">
                  <p:embed/>
                </p:oleObj>
              </mc:Choice>
              <mc:Fallback>
                <p:oleObj name="Worksheet" r:id="rId3" imgW="7315298" imgH="321953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808163"/>
                        <a:ext cx="8861425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4641035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128596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5202238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Chilled 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14955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43038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16492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296902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304DCFD-77EA-4962-9705-2480FC764276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201316" y="575739"/>
            <a:ext cx="8018843" cy="5723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497059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019120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922463"/>
            <a:ext cx="8982075" cy="4084637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004710"/>
              </p:ext>
            </p:extLst>
          </p:nvPr>
        </p:nvGraphicFramePr>
        <p:xfrm>
          <a:off x="203200" y="1598613"/>
          <a:ext cx="8672513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8" name="Worksheet" r:id="rId3" imgW="8534304" imgH="4467346" progId="Excel.Sheet.8">
                  <p:embed/>
                </p:oleObj>
              </mc:Choice>
              <mc:Fallback>
                <p:oleObj name="Worksheet" r:id="rId3" imgW="8534304" imgH="44673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598613"/>
                        <a:ext cx="8672513" cy="454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7173826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299352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36638" y="1743075"/>
            <a:ext cx="70627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166340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219350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445507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667074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</a:t>
            </a: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7532DAA-F972-4BF9-84F5-89EBE6EB8EC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4"/>
          <a:stretch/>
        </p:blipFill>
        <p:spPr>
          <a:xfrm>
            <a:off x="178738" y="564450"/>
            <a:ext cx="8018843" cy="57460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900638"/>
              </p:ext>
            </p:extLst>
          </p:nvPr>
        </p:nvGraphicFramePr>
        <p:xfrm>
          <a:off x="273050" y="1423988"/>
          <a:ext cx="8494713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0" name="Worksheet" r:id="rId3" imgW="6743902" imgH="3771768" progId="Excel.Sheet.8">
                  <p:embed/>
                </p:oleObj>
              </mc:Choice>
              <mc:Fallback>
                <p:oleObj name="Worksheet" r:id="rId3" imgW="6743902" imgH="377176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23988"/>
                        <a:ext cx="8494713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4129647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681358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8827623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3789831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054864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7392508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354093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284876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17672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486399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0477714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22033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79832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348728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1E9FACA-FDB1-4F31-A0DD-A800D416F313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0"/>
          <a:stretch/>
        </p:blipFill>
        <p:spPr>
          <a:xfrm>
            <a:off x="246472" y="553161"/>
            <a:ext cx="8018843" cy="5757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246495"/>
              </p:ext>
            </p:extLst>
          </p:nvPr>
        </p:nvGraphicFramePr>
        <p:xfrm>
          <a:off x="55563" y="1497013"/>
          <a:ext cx="8934450" cy="46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8" name="Worksheet" r:id="rId3" imgW="8505671" imgH="4448318" progId="Excel.Sheet.8">
                  <p:embed/>
                </p:oleObj>
              </mc:Choice>
              <mc:Fallback>
                <p:oleObj name="Worksheet" r:id="rId3" imgW="8505671" imgH="444831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1497013"/>
                        <a:ext cx="8934450" cy="467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301659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Total Scampi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763969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257066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59423"/>
              </p:ext>
            </p:extLst>
          </p:nvPr>
        </p:nvGraphicFramePr>
        <p:xfrm>
          <a:off x="96838" y="1347788"/>
          <a:ext cx="8969375" cy="493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7" name="Worksheet" r:id="rId3" imgW="8629466" imgH="4067336" progId="Excel.Sheet.8">
                  <p:embed/>
                </p:oleObj>
              </mc:Choice>
              <mc:Fallback>
                <p:oleObj name="Worksheet" r:id="rId3" imgW="8629466" imgH="4067336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1347788"/>
                        <a:ext cx="8969375" cy="493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7264396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4F5335B3-CF14-451B-955A-64F27FC6E23A}"/>
</file>

<file path=customXml/itemProps2.xml><?xml version="1.0" encoding="utf-8"?>
<ds:datastoreItem xmlns:ds="http://schemas.openxmlformats.org/officeDocument/2006/customXml" ds:itemID="{65377A14-6100-4E94-B441-3A3EF4C8165E}"/>
</file>

<file path=customXml/itemProps3.xml><?xml version="1.0" encoding="utf-8"?>
<ds:datastoreItem xmlns:ds="http://schemas.openxmlformats.org/officeDocument/2006/customXml" ds:itemID="{F53790C3-0644-4995-B441-5CBC8236C4B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9983</TotalTime>
  <Words>636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Seafish - Light</vt:lpstr>
      <vt:lpstr>Worksheet</vt:lpstr>
      <vt:lpstr>Microsoft Excel 97-2003 Worksheet</vt:lpstr>
      <vt:lpstr>UK Scampi and Langoustine Report Data to 17.07.21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July NielsenIQ Scampi and Langoustine Report</dc:title>
  <dc:creator>anderi01</dc:creator>
  <cp:lastModifiedBy>Puri, Sandeep Rakeshpal</cp:lastModifiedBy>
  <cp:revision>1235</cp:revision>
  <dcterms:created xsi:type="dcterms:W3CDTF">2009-04-16T08:15:59Z</dcterms:created>
  <dcterms:modified xsi:type="dcterms:W3CDTF">2021-08-04T11:40:13Z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