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2.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style18.xml" ContentType="application/vnd.ms-office.chartstyle+xml"/>
  <Override PartName="/ppt/charts/style1.xml" ContentType="application/vnd.ms-office.chart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olors18.xml" ContentType="application/vnd.ms-office.chartcolorstyl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2.xml" ContentType="application/vnd.openxmlformats-officedocument.drawingml.chart+xml"/>
  <Override PartName="/ppt/charts/style12.xml" ContentType="application/vnd.ms-office.chart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olors11.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authors.xml" ContentType="application/vnd.ms-powerpoint.authors+xml"/>
  <Override PartName="/ppt/charts/style11.xml" ContentType="application/vnd.ms-office.chartstyle+xml"/>
  <Override PartName="/ppt/charts/chart11.xml" ContentType="application/vnd.openxmlformats-officedocument.drawingml.chart+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732" r:id="rId4"/>
    <p:sldMasterId id="2147484068" r:id="rId5"/>
    <p:sldMasterId id="2147483800" r:id="rId6"/>
    <p:sldMasterId id="2147483868" r:id="rId7"/>
    <p:sldMasterId id="2147483936" r:id="rId8"/>
    <p:sldMasterId id="2147484004" r:id="rId9"/>
    <p:sldMasterId id="2147484023" r:id="rId10"/>
  </p:sldMasterIdLst>
  <p:notesMasterIdLst>
    <p:notesMasterId r:id="rId63"/>
  </p:notesMasterIdLst>
  <p:sldIdLst>
    <p:sldId id="267" r:id="rId11"/>
    <p:sldId id="306" r:id="rId12"/>
    <p:sldId id="2147479669" r:id="rId13"/>
    <p:sldId id="2147479731" r:id="rId14"/>
    <p:sldId id="2147479672" r:id="rId15"/>
    <p:sldId id="2147479673" r:id="rId16"/>
    <p:sldId id="2147479674" r:id="rId17"/>
    <p:sldId id="2147479675" r:id="rId18"/>
    <p:sldId id="2147479676" r:id="rId19"/>
    <p:sldId id="2147479678" r:id="rId20"/>
    <p:sldId id="2147478719" r:id="rId21"/>
    <p:sldId id="2147479681" r:id="rId22"/>
    <p:sldId id="2147479682" r:id="rId23"/>
    <p:sldId id="2147479684" r:id="rId24"/>
    <p:sldId id="2147479685" r:id="rId25"/>
    <p:sldId id="2147479686" r:id="rId26"/>
    <p:sldId id="2147479707" r:id="rId27"/>
    <p:sldId id="2147479735" r:id="rId28"/>
    <p:sldId id="2147479698" r:id="rId29"/>
    <p:sldId id="2147479687" r:id="rId30"/>
    <p:sldId id="2147479688" r:id="rId31"/>
    <p:sldId id="2147479689" r:id="rId32"/>
    <p:sldId id="2147479690" r:id="rId33"/>
    <p:sldId id="2147479692" r:id="rId34"/>
    <p:sldId id="2147479691" r:id="rId35"/>
    <p:sldId id="2147479693" r:id="rId36"/>
    <p:sldId id="2147479694" r:id="rId37"/>
    <p:sldId id="2147479695" r:id="rId38"/>
    <p:sldId id="2147479734" r:id="rId39"/>
    <p:sldId id="2147479697" r:id="rId40"/>
    <p:sldId id="2147479699" r:id="rId41"/>
    <p:sldId id="2147479705" r:id="rId42"/>
    <p:sldId id="316" r:id="rId43"/>
    <p:sldId id="2147479701" r:id="rId44"/>
    <p:sldId id="2147479706" r:id="rId45"/>
    <p:sldId id="2147479708" r:id="rId46"/>
    <p:sldId id="2147479709" r:id="rId47"/>
    <p:sldId id="2147479711" r:id="rId48"/>
    <p:sldId id="2147479712" r:id="rId49"/>
    <p:sldId id="399" r:id="rId50"/>
    <p:sldId id="2147479714" r:id="rId51"/>
    <p:sldId id="2147479716" r:id="rId52"/>
    <p:sldId id="2147479717" r:id="rId53"/>
    <p:sldId id="2147479724" r:id="rId54"/>
    <p:sldId id="2147479725" r:id="rId55"/>
    <p:sldId id="2147479726" r:id="rId56"/>
    <p:sldId id="2147479728" r:id="rId57"/>
    <p:sldId id="2147479729" r:id="rId58"/>
    <p:sldId id="2147479730" r:id="rId59"/>
    <p:sldId id="2147479721" r:id="rId60"/>
    <p:sldId id="2147479722" r:id="rId61"/>
    <p:sldId id="214747972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5C8216-1BB8-3346-BC24-4637D4F06066}">
          <p14:sldIdLst>
            <p14:sldId id="267"/>
            <p14:sldId id="306"/>
            <p14:sldId id="2147479669"/>
            <p14:sldId id="2147479731"/>
            <p14:sldId id="2147479672"/>
            <p14:sldId id="2147479673"/>
            <p14:sldId id="2147479674"/>
            <p14:sldId id="2147479675"/>
            <p14:sldId id="2147479676"/>
            <p14:sldId id="2147479678"/>
            <p14:sldId id="2147478719"/>
            <p14:sldId id="2147479681"/>
            <p14:sldId id="2147479682"/>
            <p14:sldId id="2147479684"/>
            <p14:sldId id="2147479685"/>
            <p14:sldId id="2147479686"/>
            <p14:sldId id="2147479707"/>
            <p14:sldId id="2147479735"/>
            <p14:sldId id="2147479698"/>
            <p14:sldId id="2147479687"/>
            <p14:sldId id="2147479688"/>
            <p14:sldId id="2147479689"/>
            <p14:sldId id="2147479690"/>
            <p14:sldId id="2147479692"/>
            <p14:sldId id="2147479691"/>
            <p14:sldId id="2147479693"/>
            <p14:sldId id="2147479694"/>
            <p14:sldId id="2147479695"/>
            <p14:sldId id="2147479734"/>
            <p14:sldId id="2147479697"/>
            <p14:sldId id="2147479699"/>
            <p14:sldId id="2147479705"/>
            <p14:sldId id="316"/>
            <p14:sldId id="2147479701"/>
            <p14:sldId id="2147479706"/>
            <p14:sldId id="2147479708"/>
            <p14:sldId id="2147479709"/>
            <p14:sldId id="2147479711"/>
            <p14:sldId id="2147479712"/>
            <p14:sldId id="399"/>
            <p14:sldId id="2147479714"/>
            <p14:sldId id="2147479716"/>
            <p14:sldId id="2147479717"/>
            <p14:sldId id="2147479724"/>
            <p14:sldId id="2147479725"/>
            <p14:sldId id="2147479726"/>
            <p14:sldId id="2147479728"/>
            <p14:sldId id="2147479729"/>
            <p14:sldId id="2147479730"/>
            <p14:sldId id="2147479721"/>
            <p14:sldId id="2147479722"/>
            <p14:sldId id="2147479723"/>
          </p14:sldIdLst>
        </p14:section>
        <p14:section name="About NIQ" id="{1825148B-5612-7A4E-A550-F131040E1E03}">
          <p14:sldIdLst/>
        </p14:section>
        <p14:section name="Covers" id="{B06D1529-9B62-A245-A559-0C4E2FB80E56}">
          <p14:sldIdLst/>
        </p14:section>
        <p14:section name="Agenda" id="{06D8F9C9-A01A-1B4F-9505-57AD8E79F2C5}">
          <p14:sldIdLst/>
        </p14:section>
        <p14:section name="Lists" id="{554C5795-0C6F-AF49-B5B4-5483BED6DEBA}">
          <p14:sldIdLst/>
        </p14:section>
        <p14:section name="Org charts/speaker intros" id="{FF4431B3-B7A9-394C-B1E7-E388B986E47F}">
          <p14:sldIdLst/>
        </p14:section>
        <p14:section name="Maps" id="{CD4A6F05-826F-BC44-88CD-1F12B9861D0B}">
          <p14:sldIdLst/>
        </p14:section>
        <p14:section name="Charts/Tables" id="{97FD6E91-8813-4D4D-80C4-8F3BEBC05C6A}">
          <p14:sldIdLst/>
        </p14:section>
        <p14:section name="Diagrams" id="{E7B7C995-19CD-DB4C-8652-BFD64F02F9B0}">
          <p14:sldIdLst/>
        </p14:section>
        <p14:section name="Quotes" id="{CE3160F4-4AEE-2B4C-858B-EDA20ACC438B}">
          <p14:sldIdLst/>
        </p14:section>
        <p14:section name="Photography usage" id="{DB496B10-0A8C-2342-A013-8520F8FB3E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DA9AB8-0E1D-7EED-1DB6-274A39B7AB53}" name="Andrew Oberright" initials="AO" userId="S::andrew.oberright@nielseniq.com::6d811c6b-c129-4426-9919-41bc848816cd" providerId="AD"/>
  <p188:author id="{864E68B9-ACAA-55E3-022D-B08035F58E01}" name="Adam Solarz" initials="AS" userId="S::adam.solarz@nielsen.com::351d155d-9875-4c05-9fcd-858b4be631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806"/>
    <a:srgbClr val="ACEDFF"/>
    <a:srgbClr val="F2F2F2"/>
    <a:srgbClr val="B3B3B3"/>
    <a:srgbClr val="DBDDFA"/>
    <a:srgbClr val="F9BFA2"/>
    <a:srgbClr val="0C3440"/>
    <a:srgbClr val="2D2D2D"/>
    <a:srgbClr val="BCDE99"/>
    <a:srgbClr val="F9B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2" autoAdjust="0"/>
    <p:restoredTop sz="91265" autoAdjust="0"/>
  </p:normalViewPr>
  <p:slideViewPr>
    <p:cSldViewPr snapToGrid="0">
      <p:cViewPr varScale="1">
        <p:scale>
          <a:sx n="99" d="100"/>
          <a:sy n="99" d="100"/>
        </p:scale>
        <p:origin x="300" y="68"/>
      </p:cViewPr>
      <p:guideLst/>
    </p:cSldViewPr>
  </p:slideViewPr>
  <p:outlineViewPr>
    <p:cViewPr>
      <p:scale>
        <a:sx n="33" d="100"/>
        <a:sy n="33" d="100"/>
      </p:scale>
      <p:origin x="0" y="-52"/>
    </p:cViewPr>
  </p:outlineViewPr>
  <p:notesTextViewPr>
    <p:cViewPr>
      <p:scale>
        <a:sx n="75" d="100"/>
        <a:sy n="75" d="100"/>
      </p:scale>
      <p:origin x="0" y="0"/>
    </p:cViewPr>
  </p:notesTextViewPr>
  <p:sorterViewPr>
    <p:cViewPr varScale="1">
      <p:scale>
        <a:sx n="100" d="100"/>
        <a:sy n="100" d="100"/>
      </p:scale>
      <p:origin x="0" y="-79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3.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69" Type="http://schemas.openxmlformats.org/officeDocument/2006/relationships/customXml" Target="../customXml/item3.xml"/><Relationship Id="rId8" Type="http://schemas.openxmlformats.org/officeDocument/2006/relationships/slideMaster" Target="slideMasters/slideMaster6.xml"/><Relationship Id="rId51" Type="http://schemas.openxmlformats.org/officeDocument/2006/relationships/slide" Target="slides/slide41.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19431426154955E-2"/>
          <c:y val="0"/>
          <c:w val="0.91975237679107957"/>
          <c:h val="0.70593561347025668"/>
        </c:manualLayout>
      </c:layout>
      <c:barChart>
        <c:barDir val="col"/>
        <c:grouping val="clustered"/>
        <c:varyColors val="0"/>
        <c:ser>
          <c:idx val="0"/>
          <c:order val="0"/>
          <c:tx>
            <c:strRef>
              <c:f>Sheet1!$B$1</c:f>
              <c:strCache>
                <c:ptCount val="1"/>
                <c:pt idx="0">
                  <c:v>GB</c:v>
                </c:pt>
              </c:strCache>
            </c:strRef>
          </c:tx>
          <c:spPr>
            <a:solidFill>
              <a:schemeClr val="tx2"/>
            </a:solidFill>
            <a:ln>
              <a:noFill/>
            </a:ln>
            <a:effectLst/>
          </c:spPr>
          <c:invertIfNegative val="0"/>
          <c:dLbls>
            <c:delete val="1"/>
          </c:dLbls>
          <c:cat>
            <c:strRef>
              <c:f>Sheet1!$A$2:$A$51</c:f>
              <c:strCache>
                <c:ptCount val="14"/>
                <c:pt idx="0">
                  <c:v>26-Feb-22</c:v>
                </c:pt>
                <c:pt idx="1">
                  <c:v>26-Mar-22</c:v>
                </c:pt>
                <c:pt idx="2">
                  <c:v> 23-Apr-22</c:v>
                </c:pt>
                <c:pt idx="3">
                  <c:v> 21-May-22</c:v>
                </c:pt>
                <c:pt idx="4">
                  <c:v> 18-Jun-22</c:v>
                </c:pt>
                <c:pt idx="5">
                  <c:v> 16-Jul-22</c:v>
                </c:pt>
                <c:pt idx="6">
                  <c:v>13-Aug-22</c:v>
                </c:pt>
                <c:pt idx="7">
                  <c:v> 10-Sep-22</c:v>
                </c:pt>
                <c:pt idx="8">
                  <c:v>08-Oct-22</c:v>
                </c:pt>
                <c:pt idx="9">
                  <c:v> 5-Nov-22</c:v>
                </c:pt>
                <c:pt idx="10">
                  <c:v> 3-Dec-22</c:v>
                </c:pt>
                <c:pt idx="11">
                  <c:v>31-Dec-22</c:v>
                </c:pt>
                <c:pt idx="12">
                  <c:v> 28-Jan-23</c:v>
                </c:pt>
                <c:pt idx="13">
                  <c:v> 25-Feb-23</c:v>
                </c:pt>
              </c:strCache>
            </c:strRef>
          </c:cat>
          <c:val>
            <c:numRef>
              <c:f>Sheet1!$B$2:$B$51</c:f>
              <c:numCache>
                <c:formatCode>0.0%</c:formatCode>
                <c:ptCount val="14"/>
                <c:pt idx="0">
                  <c:v>4.2580094040541194E-2</c:v>
                </c:pt>
                <c:pt idx="1">
                  <c:v>2.9117224748295367E-2</c:v>
                </c:pt>
                <c:pt idx="2">
                  <c:v>1.6969404603967453E-2</c:v>
                </c:pt>
                <c:pt idx="3">
                  <c:v>-6.2668466308212212E-3</c:v>
                </c:pt>
                <c:pt idx="4">
                  <c:v>3.4992062681020508E-2</c:v>
                </c:pt>
                <c:pt idx="5">
                  <c:v>2.3261213014076354E-3</c:v>
                </c:pt>
                <c:pt idx="6">
                  <c:v>6.3286131618189856E-4</c:v>
                </c:pt>
                <c:pt idx="7">
                  <c:v>-3.1666660950242731E-2</c:v>
                </c:pt>
                <c:pt idx="8">
                  <c:v>1.4934456006931995E-3</c:v>
                </c:pt>
                <c:pt idx="9">
                  <c:v>1.8310168026341778E-2</c:v>
                </c:pt>
                <c:pt idx="10">
                  <c:v>6.5870152433742613E-2</c:v>
                </c:pt>
                <c:pt idx="11">
                  <c:v>0.14977693695436178</c:v>
                </c:pt>
                <c:pt idx="12">
                  <c:v>-0.23721535398759896</c:v>
                </c:pt>
                <c:pt idx="13">
                  <c:v>7.0312361606393203E-2</c:v>
                </c:pt>
              </c:numCache>
            </c:numRef>
          </c:val>
          <c:extLst>
            <c:ext xmlns:c16="http://schemas.microsoft.com/office/drawing/2014/chart" uri="{C3380CC4-5D6E-409C-BE32-E72D297353CC}">
              <c16:uniqueId val="{00000012-3CBE-2A43-A230-5D30B1133DFF}"/>
            </c:ext>
          </c:extLst>
        </c:ser>
        <c:dLbls>
          <c:showLegendKey val="0"/>
          <c:showVal val="1"/>
          <c:showCatName val="0"/>
          <c:showSerName val="0"/>
          <c:showPercent val="0"/>
          <c:showBubbleSize val="0"/>
        </c:dLbls>
        <c:gapWidth val="150"/>
        <c:axId val="528661759"/>
        <c:axId val="528662591"/>
      </c:barChart>
      <c:lineChart>
        <c:grouping val="standard"/>
        <c:varyColors val="0"/>
        <c:ser>
          <c:idx val="1"/>
          <c:order val="1"/>
          <c:tx>
            <c:strRef>
              <c:f>Sheet1!$C$1</c:f>
              <c:strCache>
                <c:ptCount val="1"/>
                <c:pt idx="0">
                  <c:v>Grocery Multiples</c:v>
                </c:pt>
              </c:strCache>
            </c:strRef>
          </c:tx>
          <c:spPr>
            <a:ln w="28575" cap="rnd">
              <a:solidFill>
                <a:schemeClr val="accent1"/>
              </a:solidFill>
              <a:round/>
            </a:ln>
            <a:effectLst/>
          </c:spPr>
          <c:marker>
            <c:symbol val="none"/>
          </c:marker>
          <c:cat>
            <c:strRef>
              <c:f>Sheet1!$A$2:$A$51</c:f>
              <c:strCache>
                <c:ptCount val="14"/>
                <c:pt idx="0">
                  <c:v>26-Feb-22</c:v>
                </c:pt>
                <c:pt idx="1">
                  <c:v>26-Mar-22</c:v>
                </c:pt>
                <c:pt idx="2">
                  <c:v> 23-Apr-22</c:v>
                </c:pt>
                <c:pt idx="3">
                  <c:v> 21-May-22</c:v>
                </c:pt>
                <c:pt idx="4">
                  <c:v> 18-Jun-22</c:v>
                </c:pt>
                <c:pt idx="5">
                  <c:v> 16-Jul-22</c:v>
                </c:pt>
                <c:pt idx="6">
                  <c:v>13-Aug-22</c:v>
                </c:pt>
                <c:pt idx="7">
                  <c:v> 10-Sep-22</c:v>
                </c:pt>
                <c:pt idx="8">
                  <c:v>08-Oct-22</c:v>
                </c:pt>
                <c:pt idx="9">
                  <c:v> 5-Nov-22</c:v>
                </c:pt>
                <c:pt idx="10">
                  <c:v> 3-Dec-22</c:v>
                </c:pt>
                <c:pt idx="11">
                  <c:v>31-Dec-22</c:v>
                </c:pt>
                <c:pt idx="12">
                  <c:v> 28-Jan-23</c:v>
                </c:pt>
                <c:pt idx="13">
                  <c:v> 25-Feb-23</c:v>
                </c:pt>
              </c:strCache>
            </c:strRef>
          </c:cat>
          <c:val>
            <c:numRef>
              <c:f>Sheet1!$C$2:$C$51</c:f>
              <c:numCache>
                <c:formatCode>0.0%</c:formatCode>
                <c:ptCount val="14"/>
                <c:pt idx="0">
                  <c:v>4.0000321200108768E-2</c:v>
                </c:pt>
                <c:pt idx="1">
                  <c:v>2.5829632076467268E-2</c:v>
                </c:pt>
                <c:pt idx="2">
                  <c:v>1.8720289602282447E-2</c:v>
                </c:pt>
                <c:pt idx="3">
                  <c:v>-1.1869445929204581E-2</c:v>
                </c:pt>
                <c:pt idx="4">
                  <c:v>3.8394566781645878E-2</c:v>
                </c:pt>
                <c:pt idx="5">
                  <c:v>-3.9834423003833885E-3</c:v>
                </c:pt>
                <c:pt idx="6">
                  <c:v>-2.289607321019016E-3</c:v>
                </c:pt>
                <c:pt idx="7">
                  <c:v>-2.8470366165141869E-2</c:v>
                </c:pt>
                <c:pt idx="8">
                  <c:v>5.2953418739041247E-3</c:v>
                </c:pt>
                <c:pt idx="9">
                  <c:v>2.3726841154752876E-2</c:v>
                </c:pt>
                <c:pt idx="10">
                  <c:v>7.4222463553804241E-2</c:v>
                </c:pt>
                <c:pt idx="11">
                  <c:v>0.177440608093546</c:v>
                </c:pt>
                <c:pt idx="12">
                  <c:v>-0.25868831604487708</c:v>
                </c:pt>
                <c:pt idx="13">
                  <c:v>6.6754975119259763E-2</c:v>
                </c:pt>
              </c:numCache>
            </c:numRef>
          </c:val>
          <c:smooth val="1"/>
          <c:extLst>
            <c:ext xmlns:c16="http://schemas.microsoft.com/office/drawing/2014/chart" uri="{C3380CC4-5D6E-409C-BE32-E72D297353CC}">
              <c16:uniqueId val="{00000000-EA31-425D-AD97-11C5933BE36A}"/>
            </c:ext>
          </c:extLst>
        </c:ser>
        <c:dLbls>
          <c:showLegendKey val="0"/>
          <c:showVal val="0"/>
          <c:showCatName val="0"/>
          <c:showSerName val="0"/>
          <c:showPercent val="0"/>
          <c:showBubbleSize val="0"/>
        </c:dLbls>
        <c:marker val="1"/>
        <c:smooth val="0"/>
        <c:axId val="528661759"/>
        <c:axId val="528662591"/>
      </c:lineChart>
      <c:catAx>
        <c:axId val="528661759"/>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662591"/>
        <c:crosses val="autoZero"/>
        <c:auto val="1"/>
        <c:lblAlgn val="ctr"/>
        <c:lblOffset val="100"/>
        <c:noMultiLvlLbl val="0"/>
      </c:catAx>
      <c:valAx>
        <c:axId val="528662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661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57199754291576E-2"/>
          <c:y val="1.2064951785875775E-2"/>
          <c:w val="0.96107340978121836"/>
          <c:h val="0.67208098098430613"/>
        </c:manualLayout>
      </c:layout>
      <c:barChart>
        <c:barDir val="col"/>
        <c:grouping val="clustered"/>
        <c:varyColors val="0"/>
        <c:ser>
          <c:idx val="0"/>
          <c:order val="0"/>
          <c:tx>
            <c:strRef>
              <c:f>Sheet1!$B$1</c:f>
              <c:strCache>
                <c:ptCount val="1"/>
                <c:pt idx="0">
                  <c:v>GB</c:v>
                </c:pt>
              </c:strCache>
            </c:strRef>
          </c:tx>
          <c:spPr>
            <a:solidFill>
              <a:srgbClr val="30D1FF"/>
            </a:solidFill>
            <a:ln>
              <a:noFill/>
            </a:ln>
            <a:effectLst/>
          </c:spPr>
          <c:invertIfNegative val="1"/>
          <c:dPt>
            <c:idx val="0"/>
            <c:invertIfNegative val="1"/>
            <c:bubble3D val="0"/>
            <c:extLst>
              <c:ext xmlns:c16="http://schemas.microsoft.com/office/drawing/2014/chart" uri="{C3380CC4-5D6E-409C-BE32-E72D297353CC}">
                <c16:uniqueId val="{00000000-BC35-4256-9676-7B5ED5A44C51}"/>
              </c:ext>
            </c:extLst>
          </c:dPt>
          <c:dPt>
            <c:idx val="1"/>
            <c:invertIfNegative val="1"/>
            <c:bubble3D val="0"/>
            <c:extLst>
              <c:ext xmlns:c16="http://schemas.microsoft.com/office/drawing/2014/chart" uri="{C3380CC4-5D6E-409C-BE32-E72D297353CC}">
                <c16:uniqueId val="{00000001-BC35-4256-9676-7B5ED5A44C51}"/>
              </c:ext>
            </c:extLst>
          </c:dPt>
          <c:dPt>
            <c:idx val="2"/>
            <c:invertIfNegative val="1"/>
            <c:bubble3D val="0"/>
            <c:extLst>
              <c:ext xmlns:c16="http://schemas.microsoft.com/office/drawing/2014/chart" uri="{C3380CC4-5D6E-409C-BE32-E72D297353CC}">
                <c16:uniqueId val="{00000002-BC35-4256-9676-7B5ED5A44C51}"/>
              </c:ext>
            </c:extLst>
          </c:dPt>
          <c:dPt>
            <c:idx val="3"/>
            <c:invertIfNegative val="1"/>
            <c:bubble3D val="0"/>
            <c:extLst>
              <c:ext xmlns:c16="http://schemas.microsoft.com/office/drawing/2014/chart" uri="{C3380CC4-5D6E-409C-BE32-E72D297353CC}">
                <c16:uniqueId val="{00000003-BC35-4256-9676-7B5ED5A44C51}"/>
              </c:ext>
            </c:extLst>
          </c:dPt>
          <c:dPt>
            <c:idx val="4"/>
            <c:invertIfNegative val="1"/>
            <c:bubble3D val="0"/>
            <c:extLst>
              <c:ext xmlns:c16="http://schemas.microsoft.com/office/drawing/2014/chart" uri="{C3380CC4-5D6E-409C-BE32-E72D297353CC}">
                <c16:uniqueId val="{00000004-BC35-4256-9676-7B5ED5A44C51}"/>
              </c:ext>
            </c:extLst>
          </c:dPt>
          <c:dPt>
            <c:idx val="5"/>
            <c:invertIfNegative val="0"/>
            <c:bubble3D val="0"/>
            <c:extLst>
              <c:ext xmlns:c16="http://schemas.microsoft.com/office/drawing/2014/chart" uri="{C3380CC4-5D6E-409C-BE32-E72D297353CC}">
                <c16:uniqueId val="{00000006-BC35-4256-9676-7B5ED5A44C51}"/>
              </c:ext>
            </c:extLst>
          </c:dPt>
          <c:dPt>
            <c:idx val="6"/>
            <c:invertIfNegative val="1"/>
            <c:bubble3D val="0"/>
            <c:extLst>
              <c:ext xmlns:c16="http://schemas.microsoft.com/office/drawing/2014/chart" uri="{C3380CC4-5D6E-409C-BE32-E72D297353CC}">
                <c16:uniqueId val="{00000007-BC35-4256-9676-7B5ED5A44C51}"/>
              </c:ext>
            </c:extLst>
          </c:dPt>
          <c:dPt>
            <c:idx val="7"/>
            <c:invertIfNegative val="1"/>
            <c:bubble3D val="0"/>
            <c:extLst>
              <c:ext xmlns:c16="http://schemas.microsoft.com/office/drawing/2014/chart" uri="{C3380CC4-5D6E-409C-BE32-E72D297353CC}">
                <c16:uniqueId val="{00000008-BC35-4256-9676-7B5ED5A44C51}"/>
              </c:ext>
            </c:extLst>
          </c:dPt>
          <c:dPt>
            <c:idx val="8"/>
            <c:invertIfNegative val="1"/>
            <c:bubble3D val="0"/>
            <c:extLst>
              <c:ext xmlns:c16="http://schemas.microsoft.com/office/drawing/2014/chart" uri="{C3380CC4-5D6E-409C-BE32-E72D297353CC}">
                <c16:uniqueId val="{00000009-BC35-4256-9676-7B5ED5A44C51}"/>
              </c:ext>
            </c:extLst>
          </c:dPt>
          <c:dPt>
            <c:idx val="9"/>
            <c:invertIfNegative val="1"/>
            <c:bubble3D val="0"/>
            <c:extLst>
              <c:ext xmlns:c16="http://schemas.microsoft.com/office/drawing/2014/chart" uri="{C3380CC4-5D6E-409C-BE32-E72D297353CC}">
                <c16:uniqueId val="{0000000A-BC35-4256-9676-7B5ED5A44C51}"/>
              </c:ext>
            </c:extLst>
          </c:dPt>
          <c:dPt>
            <c:idx val="10"/>
            <c:invertIfNegative val="0"/>
            <c:bubble3D val="0"/>
            <c:extLst>
              <c:ext xmlns:c16="http://schemas.microsoft.com/office/drawing/2014/chart" uri="{C3380CC4-5D6E-409C-BE32-E72D297353CC}">
                <c16:uniqueId val="{0000000C-BC35-4256-9676-7B5ED5A44C51}"/>
              </c:ext>
            </c:extLst>
          </c:dPt>
          <c:dPt>
            <c:idx val="12"/>
            <c:invertIfNegative val="1"/>
            <c:bubble3D val="0"/>
            <c:extLst>
              <c:ext xmlns:c16="http://schemas.microsoft.com/office/drawing/2014/chart" uri="{C3380CC4-5D6E-409C-BE32-E72D297353CC}">
                <c16:uniqueId val="{0000000E-BC35-4256-9676-7B5ED5A44C5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6.6711057081466851E-2</c:v>
                </c:pt>
                <c:pt idx="1">
                  <c:v>6.1536411012684811E-2</c:v>
                </c:pt>
                <c:pt idx="2">
                  <c:v>8.0450955453422734E-2</c:v>
                </c:pt>
                <c:pt idx="4">
                  <c:v>6.5640113319135773E-2</c:v>
                </c:pt>
                <c:pt idx="5">
                  <c:v>0.12836412662463692</c:v>
                </c:pt>
                <c:pt idx="7">
                  <c:v>3.5270230736735853E-2</c:v>
                </c:pt>
                <c:pt idx="8">
                  <c:v>8.9498114302291931E-2</c:v>
                </c:pt>
                <c:pt idx="9">
                  <c:v>6.3307918820525444E-2</c:v>
                </c:pt>
                <c:pt idx="10">
                  <c:v>7.1408446318541596E-2</c:v>
                </c:pt>
                <c:pt idx="12">
                  <c:v>0.26695980223460603</c:v>
                </c:pt>
                <c:pt idx="13">
                  <c:v>5.7515961430202545E-2</c:v>
                </c:pt>
                <c:pt idx="14">
                  <c:v>-2.4875033648728118E-2</c:v>
                </c:pt>
                <c:pt idx="15">
                  <c:v>0.1307711755624319</c:v>
                </c:pt>
              </c:numCache>
            </c:numRef>
          </c:val>
          <c:extLst>
            <c:ext xmlns:c14="http://schemas.microsoft.com/office/drawing/2007/8/2/chart" uri="{6F2FDCE9-48DA-4B69-8628-5D25D57E5C99}">
              <c14:invertSolidFillFmt>
                <c14:spPr xmlns:c14="http://schemas.microsoft.com/office/drawing/2007/8/2/chart">
                  <a:solidFill>
                    <a:srgbClr val="555555"/>
                  </a:solidFill>
                  <a:ln>
                    <a:noFill/>
                  </a:ln>
                  <a:effectLst/>
                </c14:spPr>
              </c14:invertSolidFillFmt>
            </c:ext>
            <c:ext xmlns:c16="http://schemas.microsoft.com/office/drawing/2014/chart" uri="{C3380CC4-5D6E-409C-BE32-E72D297353CC}">
              <c16:uniqueId val="{0000000F-BC35-4256-9676-7B5ED5A44C51}"/>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max val="0.30000000000000004"/>
        </c:scaling>
        <c:delete val="1"/>
        <c:axPos val="r"/>
        <c:numFmt formatCode="0.0%" sourceLinked="1"/>
        <c:majorTickMark val="none"/>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1758814387234E-4"/>
          <c:y val="5.5183655937369083E-2"/>
          <c:w val="0.99932708241185608"/>
          <c:h val="0.58483022580724353"/>
        </c:manualLayout>
      </c:layout>
      <c:barChart>
        <c:barDir val="col"/>
        <c:grouping val="clustered"/>
        <c:varyColors val="0"/>
        <c:ser>
          <c:idx val="0"/>
          <c:order val="0"/>
          <c:tx>
            <c:strRef>
              <c:f>Sheet1!$B$1</c:f>
              <c:strCache>
                <c:ptCount val="1"/>
                <c:pt idx="0">
                  <c:v>UK</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433D-4183-BC76-E5A043214F9B}"/>
              </c:ext>
            </c:extLst>
          </c:dPt>
          <c:dPt>
            <c:idx val="1"/>
            <c:invertIfNegative val="0"/>
            <c:bubble3D val="0"/>
            <c:extLst>
              <c:ext xmlns:c16="http://schemas.microsoft.com/office/drawing/2014/chart" uri="{C3380CC4-5D6E-409C-BE32-E72D297353CC}">
                <c16:uniqueId val="{00000001-433D-4183-BC76-E5A043214F9B}"/>
              </c:ext>
            </c:extLst>
          </c:dPt>
          <c:dPt>
            <c:idx val="2"/>
            <c:invertIfNegative val="0"/>
            <c:bubble3D val="0"/>
            <c:extLst>
              <c:ext xmlns:c16="http://schemas.microsoft.com/office/drawing/2014/chart" uri="{C3380CC4-5D6E-409C-BE32-E72D297353CC}">
                <c16:uniqueId val="{00000002-433D-4183-BC76-E5A043214F9B}"/>
              </c:ext>
            </c:extLst>
          </c:dPt>
          <c:dPt>
            <c:idx val="3"/>
            <c:invertIfNegative val="0"/>
            <c:bubble3D val="0"/>
            <c:extLst>
              <c:ext xmlns:c16="http://schemas.microsoft.com/office/drawing/2014/chart" uri="{C3380CC4-5D6E-409C-BE32-E72D297353CC}">
                <c16:uniqueId val="{00000003-433D-4183-BC76-E5A043214F9B}"/>
              </c:ext>
            </c:extLst>
          </c:dPt>
          <c:dPt>
            <c:idx val="4"/>
            <c:invertIfNegative val="0"/>
            <c:bubble3D val="0"/>
            <c:extLst>
              <c:ext xmlns:c16="http://schemas.microsoft.com/office/drawing/2014/chart" uri="{C3380CC4-5D6E-409C-BE32-E72D297353CC}">
                <c16:uniqueId val="{00000004-433D-4183-BC76-E5A043214F9B}"/>
              </c:ext>
            </c:extLst>
          </c:dPt>
          <c:dPt>
            <c:idx val="5"/>
            <c:invertIfNegative val="0"/>
            <c:bubble3D val="0"/>
            <c:extLst>
              <c:ext xmlns:c16="http://schemas.microsoft.com/office/drawing/2014/chart" uri="{C3380CC4-5D6E-409C-BE32-E72D297353CC}">
                <c16:uniqueId val="{00000005-433D-4183-BC76-E5A043214F9B}"/>
              </c:ext>
            </c:extLst>
          </c:dPt>
          <c:dPt>
            <c:idx val="6"/>
            <c:invertIfNegative val="0"/>
            <c:bubble3D val="0"/>
            <c:extLst>
              <c:ext xmlns:c16="http://schemas.microsoft.com/office/drawing/2014/chart" uri="{C3380CC4-5D6E-409C-BE32-E72D297353CC}">
                <c16:uniqueId val="{00000006-433D-4183-BC76-E5A043214F9B}"/>
              </c:ext>
            </c:extLst>
          </c:dPt>
          <c:dPt>
            <c:idx val="7"/>
            <c:invertIfNegative val="0"/>
            <c:bubble3D val="0"/>
            <c:extLst>
              <c:ext xmlns:c16="http://schemas.microsoft.com/office/drawing/2014/chart" uri="{C3380CC4-5D6E-409C-BE32-E72D297353CC}">
                <c16:uniqueId val="{00000007-433D-4183-BC76-E5A043214F9B}"/>
              </c:ext>
            </c:extLst>
          </c:dPt>
          <c:dPt>
            <c:idx val="8"/>
            <c:invertIfNegative val="0"/>
            <c:bubble3D val="0"/>
            <c:extLst>
              <c:ext xmlns:c16="http://schemas.microsoft.com/office/drawing/2014/chart" uri="{C3380CC4-5D6E-409C-BE32-E72D297353CC}">
                <c16:uniqueId val="{00000008-433D-4183-BC76-E5A043214F9B}"/>
              </c:ext>
            </c:extLst>
          </c:dPt>
          <c:dPt>
            <c:idx val="9"/>
            <c:invertIfNegative val="0"/>
            <c:bubble3D val="0"/>
            <c:extLst>
              <c:ext xmlns:c16="http://schemas.microsoft.com/office/drawing/2014/chart" uri="{C3380CC4-5D6E-409C-BE32-E72D297353CC}">
                <c16:uniqueId val="{00000009-433D-4183-BC76-E5A043214F9B}"/>
              </c:ext>
            </c:extLst>
          </c:dPt>
          <c:dPt>
            <c:idx val="10"/>
            <c:invertIfNegative val="0"/>
            <c:bubble3D val="0"/>
            <c:extLst>
              <c:ext xmlns:c16="http://schemas.microsoft.com/office/drawing/2014/chart" uri="{C3380CC4-5D6E-409C-BE32-E72D297353CC}">
                <c16:uniqueId val="{0000000A-433D-4183-BC76-E5A043214F9B}"/>
              </c:ext>
            </c:extLst>
          </c:dPt>
          <c:dPt>
            <c:idx val="11"/>
            <c:invertIfNegative val="0"/>
            <c:bubble3D val="0"/>
            <c:extLst>
              <c:ext xmlns:c16="http://schemas.microsoft.com/office/drawing/2014/chart" uri="{C3380CC4-5D6E-409C-BE32-E72D297353CC}">
                <c16:uniqueId val="{0000000B-433D-4183-BC76-E5A043214F9B}"/>
              </c:ext>
            </c:extLst>
          </c:dPt>
          <c:dPt>
            <c:idx val="12"/>
            <c:invertIfNegative val="0"/>
            <c:bubble3D val="0"/>
            <c:extLst>
              <c:ext xmlns:c16="http://schemas.microsoft.com/office/drawing/2014/chart" uri="{C3380CC4-5D6E-409C-BE32-E72D297353CC}">
                <c16:uniqueId val="{0000000C-433D-4183-BC76-E5A043214F9B}"/>
              </c:ext>
            </c:extLst>
          </c:dPt>
          <c:dPt>
            <c:idx val="13"/>
            <c:invertIfNegative val="0"/>
            <c:bubble3D val="0"/>
            <c:extLst>
              <c:ext xmlns:c16="http://schemas.microsoft.com/office/drawing/2014/chart" uri="{C3380CC4-5D6E-409C-BE32-E72D297353CC}">
                <c16:uniqueId val="{0000000D-433D-4183-BC76-E5A043214F9B}"/>
              </c:ext>
            </c:extLst>
          </c:dPt>
          <c:dPt>
            <c:idx val="14"/>
            <c:invertIfNegative val="0"/>
            <c:bubble3D val="0"/>
            <c:extLst>
              <c:ext xmlns:c16="http://schemas.microsoft.com/office/drawing/2014/chart" uri="{C3380CC4-5D6E-409C-BE32-E72D297353CC}">
                <c16:uniqueId val="{0000000E-433D-4183-BC76-E5A043214F9B}"/>
              </c:ext>
            </c:extLst>
          </c:dPt>
          <c:dPt>
            <c:idx val="15"/>
            <c:invertIfNegative val="0"/>
            <c:bubble3D val="0"/>
            <c:extLst>
              <c:ext xmlns:c16="http://schemas.microsoft.com/office/drawing/2014/chart" uri="{C3380CC4-5D6E-409C-BE32-E72D297353CC}">
                <c16:uniqueId val="{0000000F-433D-4183-BC76-E5A043214F9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3">
                  <c:v> </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7.0312361606393203E-2</c:v>
                </c:pt>
                <c:pt idx="1">
                  <c:v>6.2491823577734973E-2</c:v>
                </c:pt>
                <c:pt idx="2">
                  <c:v>9.1266734067804833E-2</c:v>
                </c:pt>
                <c:pt idx="4">
                  <c:v>6.6754975119259763E-2</c:v>
                </c:pt>
                <c:pt idx="5">
                  <c:v>4.2328303225009023E-2</c:v>
                </c:pt>
                <c:pt idx="7">
                  <c:v>9.6989788565021939E-2</c:v>
                </c:pt>
                <c:pt idx="8">
                  <c:v>9.1429951565018985E-2</c:v>
                </c:pt>
                <c:pt idx="9">
                  <c:v>9.6151366190811327E-2</c:v>
                </c:pt>
                <c:pt idx="10">
                  <c:v>8.6069394925492926E-2</c:v>
                </c:pt>
                <c:pt idx="12">
                  <c:v>7.670435163623468E-2</c:v>
                </c:pt>
                <c:pt idx="13">
                  <c:v>5.4049725116083414E-2</c:v>
                </c:pt>
                <c:pt idx="14">
                  <c:v>5.4797207478376242E-2</c:v>
                </c:pt>
                <c:pt idx="15">
                  <c:v>7.5177030543838619E-2</c:v>
                </c:pt>
              </c:numCache>
            </c:numRef>
          </c:val>
          <c:extLst>
            <c:ext xmlns:c16="http://schemas.microsoft.com/office/drawing/2014/chart" uri="{C3380CC4-5D6E-409C-BE32-E72D297353CC}">
              <c16:uniqueId val="{00000010-433D-4183-BC76-E5A043214F9B}"/>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scaling>
        <c:delete val="1"/>
        <c:axPos val="r"/>
        <c:numFmt formatCode="0.0%" sourceLinked="1"/>
        <c:majorTickMark val="none"/>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1758814387234E-4"/>
          <c:y val="5.5183655937369083E-2"/>
          <c:w val="0.99932708241185608"/>
          <c:h val="0.58483022580724353"/>
        </c:manualLayout>
      </c:layout>
      <c:barChart>
        <c:barDir val="col"/>
        <c:grouping val="clustered"/>
        <c:varyColors val="0"/>
        <c:ser>
          <c:idx val="0"/>
          <c:order val="0"/>
          <c:tx>
            <c:strRef>
              <c:f>Sheet1!$B$1</c:f>
              <c:strCache>
                <c:ptCount val="1"/>
                <c:pt idx="0">
                  <c:v>UK</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433D-4183-BC76-E5A043214F9B}"/>
              </c:ext>
            </c:extLst>
          </c:dPt>
          <c:dPt>
            <c:idx val="1"/>
            <c:invertIfNegative val="0"/>
            <c:bubble3D val="0"/>
            <c:extLst>
              <c:ext xmlns:c16="http://schemas.microsoft.com/office/drawing/2014/chart" uri="{C3380CC4-5D6E-409C-BE32-E72D297353CC}">
                <c16:uniqueId val="{00000001-433D-4183-BC76-E5A043214F9B}"/>
              </c:ext>
            </c:extLst>
          </c:dPt>
          <c:dPt>
            <c:idx val="2"/>
            <c:invertIfNegative val="0"/>
            <c:bubble3D val="0"/>
            <c:extLst>
              <c:ext xmlns:c16="http://schemas.microsoft.com/office/drawing/2014/chart" uri="{C3380CC4-5D6E-409C-BE32-E72D297353CC}">
                <c16:uniqueId val="{00000002-433D-4183-BC76-E5A043214F9B}"/>
              </c:ext>
            </c:extLst>
          </c:dPt>
          <c:dPt>
            <c:idx val="3"/>
            <c:invertIfNegative val="0"/>
            <c:bubble3D val="0"/>
            <c:extLst>
              <c:ext xmlns:c16="http://schemas.microsoft.com/office/drawing/2014/chart" uri="{C3380CC4-5D6E-409C-BE32-E72D297353CC}">
                <c16:uniqueId val="{00000003-433D-4183-BC76-E5A043214F9B}"/>
              </c:ext>
            </c:extLst>
          </c:dPt>
          <c:dPt>
            <c:idx val="4"/>
            <c:invertIfNegative val="0"/>
            <c:bubble3D val="0"/>
            <c:extLst>
              <c:ext xmlns:c16="http://schemas.microsoft.com/office/drawing/2014/chart" uri="{C3380CC4-5D6E-409C-BE32-E72D297353CC}">
                <c16:uniqueId val="{00000004-433D-4183-BC76-E5A043214F9B}"/>
              </c:ext>
            </c:extLst>
          </c:dPt>
          <c:dPt>
            <c:idx val="5"/>
            <c:invertIfNegative val="0"/>
            <c:bubble3D val="0"/>
            <c:extLst>
              <c:ext xmlns:c16="http://schemas.microsoft.com/office/drawing/2014/chart" uri="{C3380CC4-5D6E-409C-BE32-E72D297353CC}">
                <c16:uniqueId val="{00000005-433D-4183-BC76-E5A043214F9B}"/>
              </c:ext>
            </c:extLst>
          </c:dPt>
          <c:dPt>
            <c:idx val="6"/>
            <c:invertIfNegative val="0"/>
            <c:bubble3D val="0"/>
            <c:extLst>
              <c:ext xmlns:c16="http://schemas.microsoft.com/office/drawing/2014/chart" uri="{C3380CC4-5D6E-409C-BE32-E72D297353CC}">
                <c16:uniqueId val="{00000006-433D-4183-BC76-E5A043214F9B}"/>
              </c:ext>
            </c:extLst>
          </c:dPt>
          <c:dPt>
            <c:idx val="7"/>
            <c:invertIfNegative val="0"/>
            <c:bubble3D val="0"/>
            <c:extLst>
              <c:ext xmlns:c16="http://schemas.microsoft.com/office/drawing/2014/chart" uri="{C3380CC4-5D6E-409C-BE32-E72D297353CC}">
                <c16:uniqueId val="{00000007-433D-4183-BC76-E5A043214F9B}"/>
              </c:ext>
            </c:extLst>
          </c:dPt>
          <c:dPt>
            <c:idx val="8"/>
            <c:invertIfNegative val="0"/>
            <c:bubble3D val="0"/>
            <c:extLst>
              <c:ext xmlns:c16="http://schemas.microsoft.com/office/drawing/2014/chart" uri="{C3380CC4-5D6E-409C-BE32-E72D297353CC}">
                <c16:uniqueId val="{00000008-433D-4183-BC76-E5A043214F9B}"/>
              </c:ext>
            </c:extLst>
          </c:dPt>
          <c:dPt>
            <c:idx val="9"/>
            <c:invertIfNegative val="0"/>
            <c:bubble3D val="0"/>
            <c:extLst>
              <c:ext xmlns:c16="http://schemas.microsoft.com/office/drawing/2014/chart" uri="{C3380CC4-5D6E-409C-BE32-E72D297353CC}">
                <c16:uniqueId val="{00000009-433D-4183-BC76-E5A043214F9B}"/>
              </c:ext>
            </c:extLst>
          </c:dPt>
          <c:dPt>
            <c:idx val="10"/>
            <c:invertIfNegative val="0"/>
            <c:bubble3D val="0"/>
            <c:extLst>
              <c:ext xmlns:c16="http://schemas.microsoft.com/office/drawing/2014/chart" uri="{C3380CC4-5D6E-409C-BE32-E72D297353CC}">
                <c16:uniqueId val="{0000000A-433D-4183-BC76-E5A043214F9B}"/>
              </c:ext>
            </c:extLst>
          </c:dPt>
          <c:dPt>
            <c:idx val="11"/>
            <c:invertIfNegative val="0"/>
            <c:bubble3D val="0"/>
            <c:extLst>
              <c:ext xmlns:c16="http://schemas.microsoft.com/office/drawing/2014/chart" uri="{C3380CC4-5D6E-409C-BE32-E72D297353CC}">
                <c16:uniqueId val="{0000000B-433D-4183-BC76-E5A043214F9B}"/>
              </c:ext>
            </c:extLst>
          </c:dPt>
          <c:dPt>
            <c:idx val="12"/>
            <c:invertIfNegative val="0"/>
            <c:bubble3D val="0"/>
            <c:extLst>
              <c:ext xmlns:c16="http://schemas.microsoft.com/office/drawing/2014/chart" uri="{C3380CC4-5D6E-409C-BE32-E72D297353CC}">
                <c16:uniqueId val="{0000000C-433D-4183-BC76-E5A043214F9B}"/>
              </c:ext>
            </c:extLst>
          </c:dPt>
          <c:dPt>
            <c:idx val="13"/>
            <c:invertIfNegative val="0"/>
            <c:bubble3D val="0"/>
            <c:extLst>
              <c:ext xmlns:c16="http://schemas.microsoft.com/office/drawing/2014/chart" uri="{C3380CC4-5D6E-409C-BE32-E72D297353CC}">
                <c16:uniqueId val="{0000000D-433D-4183-BC76-E5A043214F9B}"/>
              </c:ext>
            </c:extLst>
          </c:dPt>
          <c:dPt>
            <c:idx val="14"/>
            <c:invertIfNegative val="0"/>
            <c:bubble3D val="0"/>
            <c:spPr>
              <a:solidFill>
                <a:schemeClr val="bg1">
                  <a:lumMod val="50000"/>
                </a:schemeClr>
              </a:solidFill>
              <a:ln>
                <a:noFill/>
              </a:ln>
              <a:effectLst/>
            </c:spPr>
            <c:extLst>
              <c:ext xmlns:c16="http://schemas.microsoft.com/office/drawing/2014/chart" uri="{C3380CC4-5D6E-409C-BE32-E72D297353CC}">
                <c16:uniqueId val="{0000000E-433D-4183-BC76-E5A043214F9B}"/>
              </c:ext>
            </c:extLst>
          </c:dPt>
          <c:dPt>
            <c:idx val="15"/>
            <c:invertIfNegative val="0"/>
            <c:bubble3D val="0"/>
            <c:extLst>
              <c:ext xmlns:c16="http://schemas.microsoft.com/office/drawing/2014/chart" uri="{C3380CC4-5D6E-409C-BE32-E72D297353CC}">
                <c16:uniqueId val="{0000000F-433D-4183-BC76-E5A043214F9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3">
                  <c:v> </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5.3179663012543177E-2</c:v>
                </c:pt>
                <c:pt idx="1">
                  <c:v>4.7586172881363575E-2</c:v>
                </c:pt>
                <c:pt idx="2">
                  <c:v>6.8252248918008185E-2</c:v>
                </c:pt>
                <c:pt idx="4">
                  <c:v>5.253879541810047E-2</c:v>
                </c:pt>
                <c:pt idx="5">
                  <c:v>6.8252248918008185E-2</c:v>
                </c:pt>
                <c:pt idx="7">
                  <c:v>1.1503512950597816E-2</c:v>
                </c:pt>
                <c:pt idx="8">
                  <c:v>7.0980400144722733E-2</c:v>
                </c:pt>
                <c:pt idx="9">
                  <c:v>5.742897547805903E-2</c:v>
                </c:pt>
                <c:pt idx="10">
                  <c:v>7.1929913643540511E-2</c:v>
                </c:pt>
                <c:pt idx="12">
                  <c:v>0.23542395323687404</c:v>
                </c:pt>
                <c:pt idx="13">
                  <c:v>1.6845143456367451E-2</c:v>
                </c:pt>
                <c:pt idx="14">
                  <c:v>-5.5099455498110017E-2</c:v>
                </c:pt>
                <c:pt idx="15">
                  <c:v>0.114155752319685</c:v>
                </c:pt>
              </c:numCache>
            </c:numRef>
          </c:val>
          <c:extLst>
            <c:ext xmlns:c16="http://schemas.microsoft.com/office/drawing/2014/chart" uri="{C3380CC4-5D6E-409C-BE32-E72D297353CC}">
              <c16:uniqueId val="{00000010-433D-4183-BC76-E5A043214F9B}"/>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scaling>
        <c:delete val="1"/>
        <c:axPos val="r"/>
        <c:numFmt formatCode="0.0%" sourceLinked="1"/>
        <c:majorTickMark val="none"/>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684158723580618E-2"/>
          <c:y val="1.9540173007633097E-2"/>
          <c:w val="0.86464601464290647"/>
          <c:h val="0.68823527380983884"/>
        </c:manualLayout>
      </c:layout>
      <c:barChart>
        <c:barDir val="col"/>
        <c:grouping val="clustered"/>
        <c:varyColors val="0"/>
        <c:ser>
          <c:idx val="0"/>
          <c:order val="0"/>
          <c:tx>
            <c:strRef>
              <c:f>Sheet1!$B$1</c:f>
              <c:strCache>
                <c:ptCount val="1"/>
                <c:pt idx="0">
                  <c:v>Online % GB</c:v>
                </c:pt>
              </c:strCache>
            </c:strRef>
          </c:tx>
          <c:spPr>
            <a:solidFill>
              <a:schemeClr val="tx2"/>
            </a:solidFill>
            <a:ln>
              <a:noFill/>
            </a:ln>
            <a:effectLst/>
          </c:spPr>
          <c:invertIfNegative val="0"/>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C7-4D86-A1CC-8B69241B57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Sheet1!$A$2:$A$42</c:f>
              <c:strCache>
                <c:ptCount val="14"/>
                <c:pt idx="0">
                  <c:v>26-Feb-22</c:v>
                </c:pt>
                <c:pt idx="1">
                  <c:v> 26-Mar-22</c:v>
                </c:pt>
                <c:pt idx="2">
                  <c:v> 23-Apr-22</c:v>
                </c:pt>
                <c:pt idx="3">
                  <c:v> 21-May-22</c:v>
                </c:pt>
                <c:pt idx="4">
                  <c:v>18-Jun-22</c:v>
                </c:pt>
                <c:pt idx="5">
                  <c:v> 16-Jul-22</c:v>
                </c:pt>
                <c:pt idx="6">
                  <c:v>13-Aug-22</c:v>
                </c:pt>
                <c:pt idx="7">
                  <c:v>10-Sep-22</c:v>
                </c:pt>
                <c:pt idx="8">
                  <c:v>08-Oct-22</c:v>
                </c:pt>
                <c:pt idx="9">
                  <c:v> 05-Nov-22</c:v>
                </c:pt>
                <c:pt idx="10">
                  <c:v> 03-Dec-22</c:v>
                </c:pt>
                <c:pt idx="11">
                  <c:v>31-Dec-22</c:v>
                </c:pt>
                <c:pt idx="12">
                  <c:v> 28-Jan23</c:v>
                </c:pt>
                <c:pt idx="13">
                  <c:v> 25-Feb-23</c:v>
                </c:pt>
              </c:strCache>
            </c:strRef>
          </c:cat>
          <c:val>
            <c:numRef>
              <c:f>Sheet1!$B$2:$B$42</c:f>
              <c:numCache>
                <c:formatCode>0.0%</c:formatCode>
                <c:ptCount val="14"/>
                <c:pt idx="0">
                  <c:v>0.12422814222200902</c:v>
                </c:pt>
                <c:pt idx="1">
                  <c:v>0.12306202078137034</c:v>
                </c:pt>
                <c:pt idx="2">
                  <c:v>0.11744458864310661</c:v>
                </c:pt>
                <c:pt idx="3">
                  <c:v>0.11650660418444322</c:v>
                </c:pt>
                <c:pt idx="4">
                  <c:v>0.11270370933583033</c:v>
                </c:pt>
                <c:pt idx="5">
                  <c:v>0.11404511405243453</c:v>
                </c:pt>
                <c:pt idx="6">
                  <c:v>0.11230870129979806</c:v>
                </c:pt>
                <c:pt idx="7">
                  <c:v>0.10932352801933339</c:v>
                </c:pt>
                <c:pt idx="8">
                  <c:v>0.10821421064521204</c:v>
                </c:pt>
                <c:pt idx="9">
                  <c:v>0.11300380576778445</c:v>
                </c:pt>
                <c:pt idx="10">
                  <c:v>0.11235015290078447</c:v>
                </c:pt>
                <c:pt idx="11">
                  <c:v>0.10417593575805399</c:v>
                </c:pt>
                <c:pt idx="12">
                  <c:v>0.11087257930719632</c:v>
                </c:pt>
                <c:pt idx="13">
                  <c:v>0.10901395925779564</c:v>
                </c:pt>
              </c:numCache>
            </c:numRef>
          </c:val>
          <c:extLst>
            <c:ext xmlns:c16="http://schemas.microsoft.com/office/drawing/2014/chart" uri="{C3380CC4-5D6E-409C-BE32-E72D297353CC}">
              <c16:uniqueId val="{00000001-32C7-4D86-A1CC-8B69241B57FB}"/>
            </c:ext>
          </c:extLst>
        </c:ser>
        <c:dLbls>
          <c:showLegendKey val="0"/>
          <c:showVal val="0"/>
          <c:showCatName val="0"/>
          <c:showSerName val="0"/>
          <c:showPercent val="0"/>
          <c:showBubbleSize val="0"/>
        </c:dLbls>
        <c:gapWidth val="80"/>
        <c:axId val="559234192"/>
        <c:axId val="559233864"/>
      </c:barChart>
      <c:lineChart>
        <c:grouping val="standard"/>
        <c:varyColors val="0"/>
        <c:ser>
          <c:idx val="1"/>
          <c:order val="1"/>
          <c:tx>
            <c:strRef>
              <c:f>Sheet1!$C$1</c:f>
              <c:strCache>
                <c:ptCount val="1"/>
                <c:pt idx="0">
                  <c:v>%Growth</c:v>
                </c:pt>
              </c:strCache>
            </c:strRef>
          </c:tx>
          <c:spPr>
            <a:ln w="28575" cap="rnd">
              <a:solidFill>
                <a:schemeClr val="accent1"/>
              </a:solidFill>
              <a:round/>
            </a:ln>
            <a:effectLst/>
          </c:spPr>
          <c:marker>
            <c:symbol val="none"/>
          </c:marker>
          <c:dPt>
            <c:idx val="12"/>
            <c:marker>
              <c:symbol val="none"/>
            </c:marker>
            <c:bubble3D val="0"/>
            <c:extLst>
              <c:ext xmlns:c16="http://schemas.microsoft.com/office/drawing/2014/chart" uri="{C3380CC4-5D6E-409C-BE32-E72D297353CC}">
                <c16:uniqueId val="{00000002-32C7-4D86-A1CC-8B69241B57FB}"/>
              </c:ext>
            </c:extLst>
          </c:dPt>
          <c:dPt>
            <c:idx val="13"/>
            <c:marker>
              <c:symbol val="none"/>
            </c:marker>
            <c:bubble3D val="0"/>
            <c:extLst>
              <c:ext xmlns:c16="http://schemas.microsoft.com/office/drawing/2014/chart" uri="{C3380CC4-5D6E-409C-BE32-E72D297353CC}">
                <c16:uniqueId val="{00000003-32C7-4D86-A1CC-8B69241B57FB}"/>
              </c:ext>
            </c:extLst>
          </c:dPt>
          <c:cat>
            <c:strRef>
              <c:f>Sheet1!$A$2:$A$42</c:f>
              <c:strCache>
                <c:ptCount val="14"/>
                <c:pt idx="0">
                  <c:v>26-Feb-22</c:v>
                </c:pt>
                <c:pt idx="1">
                  <c:v> 26-Mar-22</c:v>
                </c:pt>
                <c:pt idx="2">
                  <c:v> 23-Apr-22</c:v>
                </c:pt>
                <c:pt idx="3">
                  <c:v> 21-May-22</c:v>
                </c:pt>
                <c:pt idx="4">
                  <c:v>18-Jun-22</c:v>
                </c:pt>
                <c:pt idx="5">
                  <c:v> 16-Jul-22</c:v>
                </c:pt>
                <c:pt idx="6">
                  <c:v>13-Aug-22</c:v>
                </c:pt>
                <c:pt idx="7">
                  <c:v>10-Sep-22</c:v>
                </c:pt>
                <c:pt idx="8">
                  <c:v>08-Oct-22</c:v>
                </c:pt>
                <c:pt idx="9">
                  <c:v> 05-Nov-22</c:v>
                </c:pt>
                <c:pt idx="10">
                  <c:v> 03-Dec-22</c:v>
                </c:pt>
                <c:pt idx="11">
                  <c:v>31-Dec-22</c:v>
                </c:pt>
                <c:pt idx="12">
                  <c:v> 28-Jan23</c:v>
                </c:pt>
                <c:pt idx="13">
                  <c:v> 25-Feb-23</c:v>
                </c:pt>
              </c:strCache>
            </c:strRef>
          </c:cat>
          <c:val>
            <c:numRef>
              <c:f>Sheet1!$C$2:$C$42</c:f>
              <c:numCache>
                <c:formatCode>0.0%</c:formatCode>
                <c:ptCount val="14"/>
                <c:pt idx="0">
                  <c:v>-0.21902303705554416</c:v>
                </c:pt>
                <c:pt idx="1">
                  <c:v>-0.19099873952978574</c:v>
                </c:pt>
                <c:pt idx="2">
                  <c:v>-0.18341479258280724</c:v>
                </c:pt>
                <c:pt idx="3">
                  <c:v>-0.15057669309445609</c:v>
                </c:pt>
                <c:pt idx="4">
                  <c:v>-0.12176113741121997</c:v>
                </c:pt>
                <c:pt idx="5">
                  <c:v>-0.10473880635416621</c:v>
                </c:pt>
                <c:pt idx="6">
                  <c:v>-6.6564907352817615E-2</c:v>
                </c:pt>
                <c:pt idx="7">
                  <c:v>-7.3163729962830715E-2</c:v>
                </c:pt>
                <c:pt idx="8">
                  <c:v>-9.3551973655569109E-2</c:v>
                </c:pt>
                <c:pt idx="9">
                  <c:v>-9.5658751871817715E-3</c:v>
                </c:pt>
                <c:pt idx="10">
                  <c:v>-1.2868967481724392E-2</c:v>
                </c:pt>
                <c:pt idx="11">
                  <c:v>2.8750198328442833E-2</c:v>
                </c:pt>
                <c:pt idx="12">
                  <c:v>-8.5013916777706755E-2</c:v>
                </c:pt>
                <c:pt idx="13">
                  <c:v>-2.4875033648728118E-2</c:v>
                </c:pt>
              </c:numCache>
            </c:numRef>
          </c:val>
          <c:smooth val="1"/>
          <c:extLst>
            <c:ext xmlns:c16="http://schemas.microsoft.com/office/drawing/2014/chart" uri="{C3380CC4-5D6E-409C-BE32-E72D297353CC}">
              <c16:uniqueId val="{00000004-32C7-4D86-A1CC-8B69241B57FB}"/>
            </c:ext>
          </c:extLst>
        </c:ser>
        <c:dLbls>
          <c:showLegendKey val="0"/>
          <c:showVal val="0"/>
          <c:showCatName val="0"/>
          <c:showSerName val="0"/>
          <c:showPercent val="0"/>
          <c:showBubbleSize val="0"/>
        </c:dLbls>
        <c:marker val="1"/>
        <c:smooth val="0"/>
        <c:axId val="214567584"/>
        <c:axId val="214566272"/>
      </c:lineChart>
      <c:catAx>
        <c:axId val="55923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233864"/>
        <c:crosses val="autoZero"/>
        <c:auto val="1"/>
        <c:lblAlgn val="ctr"/>
        <c:lblOffset val="100"/>
        <c:noMultiLvlLbl val="0"/>
      </c:catAx>
      <c:valAx>
        <c:axId val="559233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Online % GB</a:t>
                </a:r>
              </a:p>
            </c:rich>
          </c:tx>
          <c:layout>
            <c:manualLayout>
              <c:xMode val="edge"/>
              <c:yMode val="edge"/>
              <c:x val="7.5243472855366636E-4"/>
              <c:y val="0.3144054358194444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234192"/>
        <c:crosses val="autoZero"/>
        <c:crossBetween val="between"/>
        <c:minorUnit val="1.0000000000000002E-2"/>
      </c:valAx>
      <c:valAx>
        <c:axId val="214566272"/>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Online Growth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67584"/>
        <c:crosses val="max"/>
        <c:crossBetween val="between"/>
      </c:valAx>
      <c:catAx>
        <c:axId val="214567584"/>
        <c:scaling>
          <c:orientation val="minMax"/>
        </c:scaling>
        <c:delete val="1"/>
        <c:axPos val="b"/>
        <c:numFmt formatCode="General" sourceLinked="1"/>
        <c:majorTickMark val="none"/>
        <c:minorTickMark val="none"/>
        <c:tickLblPos val="nextTo"/>
        <c:crossAx val="2145662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13434400821212E-2"/>
          <c:y val="0.22718719757872105"/>
          <c:w val="0.91497367125984252"/>
          <c:h val="0.57810138417580403"/>
        </c:manualLayout>
      </c:layout>
      <c:lineChart>
        <c:grouping val="standard"/>
        <c:varyColors val="0"/>
        <c:ser>
          <c:idx val="0"/>
          <c:order val="0"/>
          <c:tx>
            <c:strRef>
              <c:f>Sheet1!$B$1</c:f>
              <c:strCache>
                <c:ptCount val="1"/>
                <c:pt idx="0">
                  <c:v>Shoppers</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0-9CFE-49C1-AA8B-E59CB8DC0E2E}"/>
                </c:ext>
              </c:extLst>
            </c:dLbl>
            <c:dLbl>
              <c:idx val="1"/>
              <c:delete val="1"/>
              <c:extLst>
                <c:ext xmlns:c15="http://schemas.microsoft.com/office/drawing/2012/chart" uri="{CE6537A1-D6FC-4f65-9D91-7224C49458BB}"/>
                <c:ext xmlns:c16="http://schemas.microsoft.com/office/drawing/2014/chart" uri="{C3380CC4-5D6E-409C-BE32-E72D297353CC}">
                  <c16:uniqueId val="{0000000F-9CFE-49C1-AA8B-E59CB8DC0E2E}"/>
                </c:ext>
              </c:extLst>
            </c:dLbl>
            <c:dLbl>
              <c:idx val="2"/>
              <c:delete val="1"/>
              <c:extLst>
                <c:ext xmlns:c15="http://schemas.microsoft.com/office/drawing/2012/chart" uri="{CE6537A1-D6FC-4f65-9D91-7224C49458BB}"/>
                <c:ext xmlns:c16="http://schemas.microsoft.com/office/drawing/2014/chart" uri="{C3380CC4-5D6E-409C-BE32-E72D297353CC}">
                  <c16:uniqueId val="{0000000E-9CFE-49C1-AA8B-E59CB8DC0E2E}"/>
                </c:ext>
              </c:extLst>
            </c:dLbl>
            <c:dLbl>
              <c:idx val="3"/>
              <c:delete val="1"/>
              <c:extLst>
                <c:ext xmlns:c15="http://schemas.microsoft.com/office/drawing/2012/chart" uri="{CE6537A1-D6FC-4f65-9D91-7224C49458BB}"/>
                <c:ext xmlns:c16="http://schemas.microsoft.com/office/drawing/2014/chart" uri="{C3380CC4-5D6E-409C-BE32-E72D297353CC}">
                  <c16:uniqueId val="{0000000D-9CFE-49C1-AA8B-E59CB8DC0E2E}"/>
                </c:ext>
              </c:extLst>
            </c:dLbl>
            <c:dLbl>
              <c:idx val="4"/>
              <c:delete val="1"/>
              <c:extLst>
                <c:ext xmlns:c15="http://schemas.microsoft.com/office/drawing/2012/chart" uri="{CE6537A1-D6FC-4f65-9D91-7224C49458BB}"/>
                <c:ext xmlns:c16="http://schemas.microsoft.com/office/drawing/2014/chart" uri="{C3380CC4-5D6E-409C-BE32-E72D297353CC}">
                  <c16:uniqueId val="{0000000C-9CFE-49C1-AA8B-E59CB8DC0E2E}"/>
                </c:ext>
              </c:extLst>
            </c:dLbl>
            <c:dLbl>
              <c:idx val="5"/>
              <c:delete val="1"/>
              <c:extLst>
                <c:ext xmlns:c15="http://schemas.microsoft.com/office/drawing/2012/chart" uri="{CE6537A1-D6FC-4f65-9D91-7224C49458BB}"/>
                <c:ext xmlns:c16="http://schemas.microsoft.com/office/drawing/2014/chart" uri="{C3380CC4-5D6E-409C-BE32-E72D297353CC}">
                  <c16:uniqueId val="{0000000B-9CFE-49C1-AA8B-E59CB8DC0E2E}"/>
                </c:ext>
              </c:extLst>
            </c:dLbl>
            <c:dLbl>
              <c:idx val="6"/>
              <c:delete val="1"/>
              <c:extLst>
                <c:ext xmlns:c15="http://schemas.microsoft.com/office/drawing/2012/chart" uri="{CE6537A1-D6FC-4f65-9D91-7224C49458BB}"/>
                <c:ext xmlns:c16="http://schemas.microsoft.com/office/drawing/2014/chart" uri="{C3380CC4-5D6E-409C-BE32-E72D297353CC}">
                  <c16:uniqueId val="{0000000A-9CFE-49C1-AA8B-E59CB8DC0E2E}"/>
                </c:ext>
              </c:extLst>
            </c:dLbl>
            <c:dLbl>
              <c:idx val="7"/>
              <c:delete val="1"/>
              <c:extLst>
                <c:ext xmlns:c15="http://schemas.microsoft.com/office/drawing/2012/chart" uri="{CE6537A1-D6FC-4f65-9D91-7224C49458BB}"/>
                <c:ext xmlns:c16="http://schemas.microsoft.com/office/drawing/2014/chart" uri="{C3380CC4-5D6E-409C-BE32-E72D297353CC}">
                  <c16:uniqueId val="{00000009-9CFE-49C1-AA8B-E59CB8DC0E2E}"/>
                </c:ext>
              </c:extLst>
            </c:dLbl>
            <c:dLbl>
              <c:idx val="8"/>
              <c:delete val="1"/>
              <c:extLst>
                <c:ext xmlns:c15="http://schemas.microsoft.com/office/drawing/2012/chart" uri="{CE6537A1-D6FC-4f65-9D91-7224C49458BB}"/>
                <c:ext xmlns:c16="http://schemas.microsoft.com/office/drawing/2014/chart" uri="{C3380CC4-5D6E-409C-BE32-E72D297353CC}">
                  <c16:uniqueId val="{00000008-9CFE-49C1-AA8B-E59CB8DC0E2E}"/>
                </c:ext>
              </c:extLst>
            </c:dLbl>
            <c:dLbl>
              <c:idx val="9"/>
              <c:delete val="1"/>
              <c:extLst>
                <c:ext xmlns:c15="http://schemas.microsoft.com/office/drawing/2012/chart" uri="{CE6537A1-D6FC-4f65-9D91-7224C49458BB}"/>
                <c:ext xmlns:c16="http://schemas.microsoft.com/office/drawing/2014/chart" uri="{C3380CC4-5D6E-409C-BE32-E72D297353CC}">
                  <c16:uniqueId val="{00000007-9CFE-49C1-AA8B-E59CB8DC0E2E}"/>
                </c:ext>
              </c:extLst>
            </c:dLbl>
            <c:dLbl>
              <c:idx val="10"/>
              <c:delete val="1"/>
              <c:extLst>
                <c:ext xmlns:c15="http://schemas.microsoft.com/office/drawing/2012/chart" uri="{CE6537A1-D6FC-4f65-9D91-7224C49458BB}"/>
                <c:ext xmlns:c16="http://schemas.microsoft.com/office/drawing/2014/chart" uri="{C3380CC4-5D6E-409C-BE32-E72D297353CC}">
                  <c16:uniqueId val="{00000006-9CFE-49C1-AA8B-E59CB8DC0E2E}"/>
                </c:ext>
              </c:extLst>
            </c:dLbl>
            <c:dLbl>
              <c:idx val="11"/>
              <c:delete val="1"/>
              <c:extLst>
                <c:ext xmlns:c15="http://schemas.microsoft.com/office/drawing/2012/chart" uri="{CE6537A1-D6FC-4f65-9D91-7224C49458BB}"/>
                <c:ext xmlns:c16="http://schemas.microsoft.com/office/drawing/2014/chart" uri="{C3380CC4-5D6E-409C-BE32-E72D297353CC}">
                  <c16:uniqueId val="{00000005-9CFE-49C1-AA8B-E59CB8DC0E2E}"/>
                </c:ext>
              </c:extLst>
            </c:dLbl>
            <c:dLbl>
              <c:idx val="12"/>
              <c:delete val="1"/>
              <c:extLst>
                <c:ext xmlns:c15="http://schemas.microsoft.com/office/drawing/2012/chart" uri="{CE6537A1-D6FC-4f65-9D91-7224C49458BB}"/>
                <c:ext xmlns:c16="http://schemas.microsoft.com/office/drawing/2014/chart" uri="{C3380CC4-5D6E-409C-BE32-E72D297353CC}">
                  <c16:uniqueId val="{00000004-9CFE-49C1-AA8B-E59CB8DC0E2E}"/>
                </c:ext>
              </c:extLst>
            </c:dLbl>
            <c:dLbl>
              <c:idx val="13"/>
              <c:layout>
                <c:manualLayout>
                  <c:x val="-1.2302071944908429E-16"/>
                  <c:y val="-3.6180161249565912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CFE-49C1-AA8B-E59CB8DC0E2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14"/>
                <c:pt idx="0">
                  <c:v>26-Feb-22</c:v>
                </c:pt>
                <c:pt idx="1">
                  <c:v>26-Mar-22</c:v>
                </c:pt>
                <c:pt idx="2">
                  <c:v>23-Apr-22</c:v>
                </c:pt>
                <c:pt idx="3">
                  <c:v>21-May-22</c:v>
                </c:pt>
                <c:pt idx="4">
                  <c:v>18-Jun-22</c:v>
                </c:pt>
                <c:pt idx="5">
                  <c:v>16-Jul-22</c:v>
                </c:pt>
                <c:pt idx="6">
                  <c:v>13-Aug-22</c:v>
                </c:pt>
                <c:pt idx="7">
                  <c:v>10-Sep-22</c:v>
                </c:pt>
                <c:pt idx="8">
                  <c:v>08-Oct-22</c:v>
                </c:pt>
                <c:pt idx="9">
                  <c:v>05-Nov-22</c:v>
                </c:pt>
                <c:pt idx="10">
                  <c:v>03-Dec-22</c:v>
                </c:pt>
                <c:pt idx="11">
                  <c:v>31-Dec-22</c:v>
                </c:pt>
                <c:pt idx="12">
                  <c:v>28-Jan-23</c:v>
                </c:pt>
                <c:pt idx="13">
                  <c:v> 25-Feb-23</c:v>
                </c:pt>
              </c:strCache>
            </c:strRef>
          </c:cat>
          <c:val>
            <c:numRef>
              <c:f>Sheet1!$B$2:$B$27</c:f>
              <c:numCache>
                <c:formatCode>0.0%</c:formatCode>
                <c:ptCount val="14"/>
                <c:pt idx="0">
                  <c:v>-0.17509364448434117</c:v>
                </c:pt>
                <c:pt idx="1">
                  <c:v>-0.12673358859105943</c:v>
                </c:pt>
                <c:pt idx="2">
                  <c:v>-9.2246085459047222E-2</c:v>
                </c:pt>
                <c:pt idx="3">
                  <c:v>-5.6820442757390621E-2</c:v>
                </c:pt>
                <c:pt idx="4">
                  <c:v>-6.7323575151389203E-2</c:v>
                </c:pt>
                <c:pt idx="5">
                  <c:v>-5.1931305541027872E-2</c:v>
                </c:pt>
                <c:pt idx="6">
                  <c:v>-4.4635534318888892E-2</c:v>
                </c:pt>
                <c:pt idx="7">
                  <c:v>-1.6536860074715554E-2</c:v>
                </c:pt>
                <c:pt idx="8">
                  <c:v>-3.6728079888469711E-2</c:v>
                </c:pt>
                <c:pt idx="9">
                  <c:v>-3.2868892508315595E-2</c:v>
                </c:pt>
                <c:pt idx="10">
                  <c:v>-2.6420020312704739E-2</c:v>
                </c:pt>
                <c:pt idx="11">
                  <c:v>-2.8038701014160505E-2</c:v>
                </c:pt>
                <c:pt idx="12">
                  <c:v>-0.10108394078914062</c:v>
                </c:pt>
                <c:pt idx="13">
                  <c:v>-4.8416519733281871E-2</c:v>
                </c:pt>
              </c:numCache>
            </c:numRef>
          </c:val>
          <c:smooth val="1"/>
          <c:extLst>
            <c:ext xmlns:c16="http://schemas.microsoft.com/office/drawing/2014/chart" uri="{C3380CC4-5D6E-409C-BE32-E72D297353CC}">
              <c16:uniqueId val="{00000000-F042-3D47-85C4-81D7D728E239}"/>
            </c:ext>
          </c:extLst>
        </c:ser>
        <c:ser>
          <c:idx val="1"/>
          <c:order val="1"/>
          <c:tx>
            <c:strRef>
              <c:f>Sheet1!$C$1</c:f>
              <c:strCache>
                <c:ptCount val="1"/>
                <c:pt idx="0">
                  <c:v>Orders</c:v>
                </c:pt>
              </c:strCache>
            </c:strRef>
          </c:tx>
          <c:spPr>
            <a:ln w="28575" cap="rnd">
              <a:solidFill>
                <a:schemeClr val="accent1"/>
              </a:solidFill>
              <a:round/>
            </a:ln>
            <a:effectLst/>
          </c:spPr>
          <c:marker>
            <c:symbol val="none"/>
          </c:marker>
          <c:dLbls>
            <c:dLbl>
              <c:idx val="13"/>
              <c:layout>
                <c:manualLayout>
                  <c:x val="-1.2302071944908429E-16"/>
                  <c:y val="1.8090080624782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FE-49C1-AA8B-E59CB8DC0E2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Sheet1!$A$2:$A$27</c:f>
              <c:strCache>
                <c:ptCount val="14"/>
                <c:pt idx="0">
                  <c:v>26-Feb-22</c:v>
                </c:pt>
                <c:pt idx="1">
                  <c:v>26-Mar-22</c:v>
                </c:pt>
                <c:pt idx="2">
                  <c:v>23-Apr-22</c:v>
                </c:pt>
                <c:pt idx="3">
                  <c:v>21-May-22</c:v>
                </c:pt>
                <c:pt idx="4">
                  <c:v>18-Jun-22</c:v>
                </c:pt>
                <c:pt idx="5">
                  <c:v>16-Jul-22</c:v>
                </c:pt>
                <c:pt idx="6">
                  <c:v>13-Aug-22</c:v>
                </c:pt>
                <c:pt idx="7">
                  <c:v>10-Sep-22</c:v>
                </c:pt>
                <c:pt idx="8">
                  <c:v>08-Oct-22</c:v>
                </c:pt>
                <c:pt idx="9">
                  <c:v>05-Nov-22</c:v>
                </c:pt>
                <c:pt idx="10">
                  <c:v>03-Dec-22</c:v>
                </c:pt>
                <c:pt idx="11">
                  <c:v>31-Dec-22</c:v>
                </c:pt>
                <c:pt idx="12">
                  <c:v>28-Jan-23</c:v>
                </c:pt>
                <c:pt idx="13">
                  <c:v> 25-Feb-23</c:v>
                </c:pt>
              </c:strCache>
            </c:strRef>
          </c:cat>
          <c:val>
            <c:numRef>
              <c:f>Sheet1!$C$2:$C$27</c:f>
              <c:numCache>
                <c:formatCode>0.0%</c:formatCode>
                <c:ptCount val="14"/>
                <c:pt idx="0">
                  <c:v>-0.17872436337009046</c:v>
                </c:pt>
                <c:pt idx="1">
                  <c:v>-0.15281281675900371</c:v>
                </c:pt>
                <c:pt idx="2">
                  <c:v>-0.14296963713117328</c:v>
                </c:pt>
                <c:pt idx="3">
                  <c:v>-0.10978999770873754</c:v>
                </c:pt>
                <c:pt idx="4">
                  <c:v>-9.9523166151523901E-2</c:v>
                </c:pt>
                <c:pt idx="5">
                  <c:v>-6.9482819125601947E-2</c:v>
                </c:pt>
                <c:pt idx="6">
                  <c:v>-5.8468797585143562E-2</c:v>
                </c:pt>
                <c:pt idx="7">
                  <c:v>-5.1644680038255952E-2</c:v>
                </c:pt>
                <c:pt idx="8">
                  <c:v>-7.5906096417830637E-2</c:v>
                </c:pt>
                <c:pt idx="9">
                  <c:v>-2.6019633640588236E-2</c:v>
                </c:pt>
                <c:pt idx="10">
                  <c:v>-3.4493146850361867E-2</c:v>
                </c:pt>
                <c:pt idx="11">
                  <c:v>-7.4556930680830247E-3</c:v>
                </c:pt>
                <c:pt idx="12">
                  <c:v>-0.10391518789088894</c:v>
                </c:pt>
                <c:pt idx="13">
                  <c:v>-4.8545461320533834E-2</c:v>
                </c:pt>
              </c:numCache>
            </c:numRef>
          </c:val>
          <c:smooth val="1"/>
          <c:extLst>
            <c:ext xmlns:c16="http://schemas.microsoft.com/office/drawing/2014/chart" uri="{C3380CC4-5D6E-409C-BE32-E72D297353CC}">
              <c16:uniqueId val="{00000000-9CFE-49C1-AA8B-E59CB8DC0E2E}"/>
            </c:ext>
          </c:extLst>
        </c:ser>
        <c:ser>
          <c:idx val="2"/>
          <c:order val="2"/>
          <c:tx>
            <c:strRef>
              <c:f>Sheet1!$D$1</c:f>
              <c:strCache>
                <c:ptCount val="1"/>
                <c:pt idx="0">
                  <c:v>Items in Basket</c:v>
                </c:pt>
              </c:strCache>
            </c:strRef>
          </c:tx>
          <c:spPr>
            <a:ln w="28575" cap="rnd">
              <a:solidFill>
                <a:schemeClr val="tx2"/>
              </a:solidFill>
              <a:round/>
            </a:ln>
            <a:effectLst/>
          </c:spPr>
          <c:marker>
            <c:symbol val="none"/>
          </c:marker>
          <c:dLbls>
            <c:dLbl>
              <c:idx val="13"/>
              <c:layout>
                <c:manualLayout>
                  <c:x val="-1.2302071944908429E-16"/>
                  <c:y val="2.532611287469607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FE-49C1-AA8B-E59CB8DC0E2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14"/>
                <c:pt idx="0">
                  <c:v>26-Feb-22</c:v>
                </c:pt>
                <c:pt idx="1">
                  <c:v>26-Mar-22</c:v>
                </c:pt>
                <c:pt idx="2">
                  <c:v>23-Apr-22</c:v>
                </c:pt>
                <c:pt idx="3">
                  <c:v>21-May-22</c:v>
                </c:pt>
                <c:pt idx="4">
                  <c:v>18-Jun-22</c:v>
                </c:pt>
                <c:pt idx="5">
                  <c:v>16-Jul-22</c:v>
                </c:pt>
                <c:pt idx="6">
                  <c:v>13-Aug-22</c:v>
                </c:pt>
                <c:pt idx="7">
                  <c:v>10-Sep-22</c:v>
                </c:pt>
                <c:pt idx="8">
                  <c:v>08-Oct-22</c:v>
                </c:pt>
                <c:pt idx="9">
                  <c:v>05-Nov-22</c:v>
                </c:pt>
                <c:pt idx="10">
                  <c:v>03-Dec-22</c:v>
                </c:pt>
                <c:pt idx="11">
                  <c:v>31-Dec-22</c:v>
                </c:pt>
                <c:pt idx="12">
                  <c:v>28-Jan-23</c:v>
                </c:pt>
                <c:pt idx="13">
                  <c:v> 25-Feb-23</c:v>
                </c:pt>
              </c:strCache>
            </c:strRef>
          </c:cat>
          <c:val>
            <c:numRef>
              <c:f>Sheet1!$D$2:$D$27</c:f>
              <c:numCache>
                <c:formatCode>0.0%</c:formatCode>
                <c:ptCount val="14"/>
                <c:pt idx="0">
                  <c:v>-7.5978959672705959E-2</c:v>
                </c:pt>
                <c:pt idx="1">
                  <c:v>-6.6279069767441912E-2</c:v>
                </c:pt>
                <c:pt idx="2">
                  <c:v>-7.328467153284679E-2</c:v>
                </c:pt>
                <c:pt idx="3">
                  <c:v>-7.9695282742455409E-2</c:v>
                </c:pt>
                <c:pt idx="4">
                  <c:v>-7.2109654350417163E-2</c:v>
                </c:pt>
                <c:pt idx="5">
                  <c:v>-7.5477417399211988E-2</c:v>
                </c:pt>
                <c:pt idx="6">
                  <c:v>-7.562250230556411E-2</c:v>
                </c:pt>
                <c:pt idx="7">
                  <c:v>-9.1379835516296026E-2</c:v>
                </c:pt>
                <c:pt idx="8">
                  <c:v>-9.138141809290945E-2</c:v>
                </c:pt>
                <c:pt idx="9">
                  <c:v>-6.8089112017571396E-2</c:v>
                </c:pt>
                <c:pt idx="10">
                  <c:v>-7.8537360890302055E-2</c:v>
                </c:pt>
                <c:pt idx="11">
                  <c:v>-6.5541855937702787E-2</c:v>
                </c:pt>
                <c:pt idx="12">
                  <c:v>-8.6435739721592797E-2</c:v>
                </c:pt>
                <c:pt idx="13">
                  <c:v>-8.0012650221378934E-2</c:v>
                </c:pt>
              </c:numCache>
            </c:numRef>
          </c:val>
          <c:smooth val="1"/>
          <c:extLst>
            <c:ext xmlns:c16="http://schemas.microsoft.com/office/drawing/2014/chart" uri="{C3380CC4-5D6E-409C-BE32-E72D297353CC}">
              <c16:uniqueId val="{00000001-9CFE-49C1-AA8B-E59CB8DC0E2E}"/>
            </c:ext>
          </c:extLst>
        </c:ser>
        <c:dLbls>
          <c:showLegendKey val="0"/>
          <c:showVal val="0"/>
          <c:showCatName val="0"/>
          <c:showSerName val="0"/>
          <c:showPercent val="0"/>
          <c:showBubbleSize val="0"/>
        </c:dLbls>
        <c:smooth val="0"/>
        <c:axId val="564061792"/>
        <c:axId val="520588296"/>
      </c:lineChart>
      <c:catAx>
        <c:axId val="564061792"/>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20588296"/>
        <c:crosses val="autoZero"/>
        <c:auto val="1"/>
        <c:lblAlgn val="ctr"/>
        <c:lblOffset val="100"/>
        <c:noMultiLvlLbl val="1"/>
      </c:catAx>
      <c:valAx>
        <c:axId val="52058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5.000000000000001E-2"/>
      </c:valAx>
      <c:spPr>
        <a:noFill/>
        <a:ln>
          <a:noFill/>
        </a:ln>
        <a:effectLst/>
      </c:spPr>
    </c:plotArea>
    <c:legend>
      <c:legendPos val="b"/>
      <c:layout>
        <c:manualLayout>
          <c:xMode val="edge"/>
          <c:yMode val="edge"/>
          <c:x val="0.51264924305058102"/>
          <c:y val="0.73051705438789871"/>
          <c:w val="0.43023739794699206"/>
          <c:h val="6.173503530129670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88429239017514E-4"/>
          <c:y val="0"/>
          <c:w val="0.97571606631748131"/>
          <c:h val="0.55226709397276286"/>
        </c:manualLayout>
      </c:layout>
      <c:barChart>
        <c:barDir val="col"/>
        <c:grouping val="clustered"/>
        <c:varyColors val="0"/>
        <c:ser>
          <c:idx val="0"/>
          <c:order val="0"/>
          <c:tx>
            <c:strRef>
              <c:f>Sheet1!$B$1</c:f>
              <c:strCache>
                <c:ptCount val="1"/>
                <c:pt idx="0">
                  <c:v>Growth v last year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GB</c:v>
                </c:pt>
                <c:pt idx="1">
                  <c:v>Supermarkets</c:v>
                </c:pt>
                <c:pt idx="2">
                  <c:v>Convenience</c:v>
                </c:pt>
              </c:strCache>
            </c:strRef>
          </c:cat>
          <c:val>
            <c:numRef>
              <c:f>Sheet1!$B$2:$B$4</c:f>
              <c:numCache>
                <c:formatCode>0.0%</c:formatCode>
                <c:ptCount val="3"/>
                <c:pt idx="0">
                  <c:v>8.4411817364792974E-2</c:v>
                </c:pt>
                <c:pt idx="1">
                  <c:v>7.325750085267102E-2</c:v>
                </c:pt>
                <c:pt idx="2">
                  <c:v>0.12335282196538211</c:v>
                </c:pt>
              </c:numCache>
            </c:numRef>
          </c:val>
          <c:extLst>
            <c:ext xmlns:c16="http://schemas.microsoft.com/office/drawing/2014/chart" uri="{C3380CC4-5D6E-409C-BE32-E72D297353CC}">
              <c16:uniqueId val="{00000000-D826-48BD-A2B3-B6EF505CA68C}"/>
            </c:ext>
          </c:extLst>
        </c:ser>
        <c:ser>
          <c:idx val="1"/>
          <c:order val="1"/>
          <c:tx>
            <c:strRef>
              <c:f>Sheet1!$C$1</c:f>
              <c:strCache>
                <c:ptCount val="1"/>
                <c:pt idx="0">
                  <c:v>Growth v Last Month</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GB</c:v>
                </c:pt>
                <c:pt idx="1">
                  <c:v>Supermarkets</c:v>
                </c:pt>
                <c:pt idx="2">
                  <c:v>Convenience</c:v>
                </c:pt>
              </c:strCache>
            </c:strRef>
          </c:cat>
          <c:val>
            <c:numRef>
              <c:f>Sheet1!$C$2:$C$4</c:f>
              <c:numCache>
                <c:formatCode>0.0%</c:formatCode>
                <c:ptCount val="3"/>
                <c:pt idx="0">
                  <c:v>7.9961715066775074E-2</c:v>
                </c:pt>
                <c:pt idx="1">
                  <c:v>7.0807949448290497E-2</c:v>
                </c:pt>
                <c:pt idx="2">
                  <c:v>0.11165822358882727</c:v>
                </c:pt>
              </c:numCache>
            </c:numRef>
          </c:val>
          <c:extLst>
            <c:ext xmlns:c16="http://schemas.microsoft.com/office/drawing/2014/chart" uri="{C3380CC4-5D6E-409C-BE32-E72D297353CC}">
              <c16:uniqueId val="{00000001-D826-48BD-A2B3-B6EF505CA68C}"/>
            </c:ext>
          </c:extLst>
        </c:ser>
        <c:dLbls>
          <c:showLegendKey val="0"/>
          <c:showVal val="1"/>
          <c:showCatName val="0"/>
          <c:showSerName val="0"/>
          <c:showPercent val="0"/>
          <c:showBubbleSize val="0"/>
        </c:dLbls>
        <c:gapWidth val="219"/>
        <c:overlap val="-27"/>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300"/>
        <c:noMultiLvlLbl val="0"/>
      </c:catAx>
      <c:valAx>
        <c:axId val="218605056"/>
        <c:scaling>
          <c:orientation val="minMax"/>
        </c:scaling>
        <c:delete val="1"/>
        <c:axPos val="l"/>
        <c:numFmt formatCode="0%" sourceLinked="0"/>
        <c:majorTickMark val="none"/>
        <c:minorTickMark val="none"/>
        <c:tickLblPos val="nextTo"/>
        <c:crossAx val="21860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21604500170861E-2"/>
          <c:y val="0.25920245812345621"/>
          <c:w val="0.96327840622339078"/>
          <c:h val="0.44445449306990786"/>
        </c:manualLayout>
      </c:layout>
      <c:barChart>
        <c:barDir val="col"/>
        <c:grouping val="clustered"/>
        <c:varyColors val="0"/>
        <c:ser>
          <c:idx val="0"/>
          <c:order val="0"/>
          <c:tx>
            <c:strRef>
              <c:f>Sheet1!$B$1</c:f>
              <c:strCache>
                <c:ptCount val="1"/>
                <c:pt idx="0">
                  <c:v>Supermarkets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Sheet1!$A$2:$A$33</c:f>
              <c:strCache>
                <c:ptCount val="4"/>
                <c:pt idx="0">
                  <c:v>04-Feb-23</c:v>
                </c:pt>
                <c:pt idx="1">
                  <c:v>11-Feb-23</c:v>
                </c:pt>
                <c:pt idx="2">
                  <c:v>18-Feb-23</c:v>
                </c:pt>
                <c:pt idx="3">
                  <c:v> 25-Feb-23</c:v>
                </c:pt>
              </c:strCache>
            </c:strRef>
          </c:cat>
          <c:val>
            <c:numRef>
              <c:f>Sheet1!$B$2:$B$33</c:f>
              <c:numCache>
                <c:formatCode>0.0%</c:formatCode>
                <c:ptCount val="4"/>
                <c:pt idx="0">
                  <c:v>7.3077845025891097E-2</c:v>
                </c:pt>
                <c:pt idx="1">
                  <c:v>6.1500000169077529E-2</c:v>
                </c:pt>
                <c:pt idx="2">
                  <c:v>8.6610105512823665E-2</c:v>
                </c:pt>
                <c:pt idx="3">
                  <c:v>7.1718922709325561E-2</c:v>
                </c:pt>
              </c:numCache>
            </c:numRef>
          </c:val>
          <c:extLst>
            <c:ext xmlns:c16="http://schemas.microsoft.com/office/drawing/2014/chart" uri="{C3380CC4-5D6E-409C-BE32-E72D297353CC}">
              <c16:uniqueId val="{00000000-D011-4236-AF71-E038CF759A28}"/>
            </c:ext>
          </c:extLst>
        </c:ser>
        <c:ser>
          <c:idx val="1"/>
          <c:order val="1"/>
          <c:tx>
            <c:strRef>
              <c:f>Sheet1!$C$1</c:f>
              <c:strCache>
                <c:ptCount val="1"/>
                <c:pt idx="0">
                  <c:v>Convenience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Sheet1!$A$2:$A$33</c:f>
              <c:strCache>
                <c:ptCount val="4"/>
                <c:pt idx="0">
                  <c:v>04-Feb-23</c:v>
                </c:pt>
                <c:pt idx="1">
                  <c:v>11-Feb-23</c:v>
                </c:pt>
                <c:pt idx="2">
                  <c:v>18-Feb-23</c:v>
                </c:pt>
                <c:pt idx="3">
                  <c:v> 25-Feb-23</c:v>
                </c:pt>
              </c:strCache>
            </c:strRef>
          </c:cat>
          <c:val>
            <c:numRef>
              <c:f>Sheet1!$C$2:$C$33</c:f>
              <c:numCache>
                <c:formatCode>0.0%</c:formatCode>
                <c:ptCount val="4"/>
                <c:pt idx="0">
                  <c:v>0.11987527614639326</c:v>
                </c:pt>
                <c:pt idx="1">
                  <c:v>0.11992879673410028</c:v>
                </c:pt>
                <c:pt idx="2">
                  <c:v>0.13028017247705459</c:v>
                </c:pt>
                <c:pt idx="3">
                  <c:v>0.12321055410462067</c:v>
                </c:pt>
              </c:numCache>
            </c:numRef>
          </c:val>
          <c:extLst>
            <c:ext xmlns:c16="http://schemas.microsoft.com/office/drawing/2014/chart" uri="{C3380CC4-5D6E-409C-BE32-E72D297353CC}">
              <c16:uniqueId val="{00000001-D011-4236-AF71-E038CF759A28}"/>
            </c:ext>
          </c:extLst>
        </c:ser>
        <c:dLbls>
          <c:showLegendKey val="0"/>
          <c:showVal val="1"/>
          <c:showCatName val="0"/>
          <c:showSerName val="0"/>
          <c:showPercent val="0"/>
          <c:showBubbleSize val="0"/>
        </c:dLbls>
        <c:gapWidth val="219"/>
        <c:overlap val="-27"/>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300"/>
        <c:noMultiLvlLbl val="0"/>
      </c:catAx>
      <c:valAx>
        <c:axId val="218605056"/>
        <c:scaling>
          <c:orientation val="minMax"/>
          <c:max val="0.2"/>
        </c:scaling>
        <c:delete val="1"/>
        <c:axPos val="l"/>
        <c:numFmt formatCode="0%" sourceLinked="0"/>
        <c:majorTickMark val="none"/>
        <c:minorTickMark val="none"/>
        <c:tickLblPos val="nextTo"/>
        <c:crossAx val="218603520"/>
        <c:crosses val="autoZero"/>
        <c:crossBetween val="between"/>
        <c:minorUnit val="1.0000000000000002E-2"/>
      </c:valAx>
      <c:spPr>
        <a:noFill/>
        <a:ln>
          <a:noFill/>
        </a:ln>
        <a:effectLst/>
      </c:spPr>
    </c:plotArea>
    <c:legend>
      <c:legendPos val="b"/>
      <c:layout>
        <c:manualLayout>
          <c:xMode val="edge"/>
          <c:yMode val="edge"/>
          <c:x val="0.32299359180933029"/>
          <c:y val="0.89290652702701367"/>
          <c:w val="0.35825593103030057"/>
          <c:h val="0.107093472972986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82978301628722E-2"/>
          <c:y val="2.4361876619087303E-2"/>
          <c:w val="0.85352765195315194"/>
          <c:h val="0.65392804041628694"/>
        </c:manualLayout>
      </c:layout>
      <c:barChart>
        <c:barDir val="col"/>
        <c:grouping val="clustered"/>
        <c:varyColors val="0"/>
        <c:ser>
          <c:idx val="0"/>
          <c:order val="0"/>
          <c:tx>
            <c:strRef>
              <c:f>Sheet1!$B$1</c:f>
              <c:strCache>
                <c:ptCount val="1"/>
                <c:pt idx="0">
                  <c:v>Bakery</c:v>
                </c:pt>
              </c:strCache>
            </c:strRef>
          </c:tx>
          <c:spPr>
            <a:solidFill>
              <a:schemeClr val="bg2"/>
            </a:solidFill>
            <a:ln>
              <a:noFill/>
            </a:ln>
            <a:effectLst/>
          </c:spPr>
          <c:invertIfNegative val="0"/>
          <c:dLbls>
            <c:delete val="1"/>
          </c:dLbls>
          <c:cat>
            <c:strRef>
              <c:f>Sheet1!$A$2:$A$5</c:f>
              <c:strCache>
                <c:ptCount val="3"/>
                <c:pt idx="0">
                  <c:v>In Store</c:v>
                </c:pt>
                <c:pt idx="1">
                  <c:v>Online</c:v>
                </c:pt>
                <c:pt idx="2">
                  <c:v>Discounters</c:v>
                </c:pt>
              </c:strCache>
            </c:strRef>
          </c:cat>
          <c:val>
            <c:numRef>
              <c:f>Sheet1!$B$2:$B$5</c:f>
              <c:numCache>
                <c:formatCode>0</c:formatCode>
                <c:ptCount val="3"/>
                <c:pt idx="0">
                  <c:v>95.156376929325731</c:v>
                </c:pt>
                <c:pt idx="1">
                  <c:v>67.149002737583103</c:v>
                </c:pt>
                <c:pt idx="2">
                  <c:v>78.548111301103688</c:v>
                </c:pt>
              </c:numCache>
            </c:numRef>
          </c:val>
          <c:extLst>
            <c:ext xmlns:c16="http://schemas.microsoft.com/office/drawing/2014/chart" uri="{C3380CC4-5D6E-409C-BE32-E72D297353CC}">
              <c16:uniqueId val="{00000000-0FB2-4775-84E6-835214C9350B}"/>
            </c:ext>
          </c:extLst>
        </c:ser>
        <c:ser>
          <c:idx val="1"/>
          <c:order val="1"/>
          <c:tx>
            <c:strRef>
              <c:f>Sheet1!$C$1</c:f>
              <c:strCache>
                <c:ptCount val="1"/>
                <c:pt idx="0">
                  <c:v>Dairy</c:v>
                </c:pt>
              </c:strCache>
            </c:strRef>
          </c:tx>
          <c:spPr>
            <a:solidFill>
              <a:schemeClr val="accent1"/>
            </a:solidFill>
            <a:ln>
              <a:noFill/>
            </a:ln>
            <a:effectLst/>
          </c:spPr>
          <c:invertIfNegative val="0"/>
          <c:dLbls>
            <c:delete val="1"/>
          </c:dLbls>
          <c:cat>
            <c:strRef>
              <c:f>Sheet1!$A$2:$A$5</c:f>
              <c:strCache>
                <c:ptCount val="3"/>
                <c:pt idx="0">
                  <c:v>In Store</c:v>
                </c:pt>
                <c:pt idx="1">
                  <c:v>Online</c:v>
                </c:pt>
                <c:pt idx="2">
                  <c:v>Discounters</c:v>
                </c:pt>
              </c:strCache>
            </c:strRef>
          </c:cat>
          <c:val>
            <c:numRef>
              <c:f>Sheet1!$C$2:$C$5</c:f>
              <c:numCache>
                <c:formatCode>0</c:formatCode>
                <c:ptCount val="3"/>
                <c:pt idx="0">
                  <c:v>96.486596263200639</c:v>
                </c:pt>
                <c:pt idx="1">
                  <c:v>75.40086038326163</c:v>
                </c:pt>
                <c:pt idx="2">
                  <c:v>80.382403233328162</c:v>
                </c:pt>
              </c:numCache>
            </c:numRef>
          </c:val>
          <c:extLst>
            <c:ext xmlns:c16="http://schemas.microsoft.com/office/drawing/2014/chart" uri="{C3380CC4-5D6E-409C-BE32-E72D297353CC}">
              <c16:uniqueId val="{00000001-0FB2-4775-84E6-835214C9350B}"/>
            </c:ext>
          </c:extLst>
        </c:ser>
        <c:ser>
          <c:idx val="2"/>
          <c:order val="2"/>
          <c:tx>
            <c:strRef>
              <c:f>Sheet1!$D$1</c:f>
              <c:strCache>
                <c:ptCount val="1"/>
                <c:pt idx="0">
                  <c:v>Delicatessen</c:v>
                </c:pt>
              </c:strCache>
            </c:strRef>
          </c:tx>
          <c:spPr>
            <a:solidFill>
              <a:schemeClr val="accent2"/>
            </a:solidFill>
            <a:ln>
              <a:noFill/>
            </a:ln>
            <a:effectLst/>
          </c:spPr>
          <c:invertIfNegative val="0"/>
          <c:dLbls>
            <c:delete val="1"/>
          </c:dLbls>
          <c:cat>
            <c:strRef>
              <c:f>Sheet1!$A$2:$A$5</c:f>
              <c:strCache>
                <c:ptCount val="3"/>
                <c:pt idx="0">
                  <c:v>In Store</c:v>
                </c:pt>
                <c:pt idx="1">
                  <c:v>Online</c:v>
                </c:pt>
                <c:pt idx="2">
                  <c:v>Discounters</c:v>
                </c:pt>
              </c:strCache>
            </c:strRef>
          </c:cat>
          <c:val>
            <c:numRef>
              <c:f>Sheet1!$D$2:$D$5</c:f>
              <c:numCache>
                <c:formatCode>0</c:formatCode>
                <c:ptCount val="3"/>
                <c:pt idx="0">
                  <c:v>96.841998375304627</c:v>
                </c:pt>
                <c:pt idx="1">
                  <c:v>74.227610481032457</c:v>
                </c:pt>
                <c:pt idx="2">
                  <c:v>84.579511891807869</c:v>
                </c:pt>
              </c:numCache>
            </c:numRef>
          </c:val>
          <c:extLst>
            <c:ext xmlns:c16="http://schemas.microsoft.com/office/drawing/2014/chart" uri="{C3380CC4-5D6E-409C-BE32-E72D297353CC}">
              <c16:uniqueId val="{00000002-0FB2-4775-84E6-835214C9350B}"/>
            </c:ext>
          </c:extLst>
        </c:ser>
        <c:ser>
          <c:idx val="3"/>
          <c:order val="3"/>
          <c:tx>
            <c:strRef>
              <c:f>Sheet1!$E$1</c:f>
              <c:strCache>
                <c:ptCount val="1"/>
                <c:pt idx="0">
                  <c:v>Produce</c:v>
                </c:pt>
              </c:strCache>
            </c:strRef>
          </c:tx>
          <c:spPr>
            <a:solidFill>
              <a:schemeClr val="accent4"/>
            </a:solidFill>
            <a:ln>
              <a:noFill/>
            </a:ln>
            <a:effectLst/>
          </c:spPr>
          <c:invertIfNegative val="0"/>
          <c:dLbls>
            <c:delete val="1"/>
          </c:dLbls>
          <c:cat>
            <c:strRef>
              <c:f>Sheet1!$A$2:$A$5</c:f>
              <c:strCache>
                <c:ptCount val="3"/>
                <c:pt idx="0">
                  <c:v>In Store</c:v>
                </c:pt>
                <c:pt idx="1">
                  <c:v>Online</c:v>
                </c:pt>
                <c:pt idx="2">
                  <c:v>Discounters</c:v>
                </c:pt>
              </c:strCache>
            </c:strRef>
          </c:cat>
          <c:val>
            <c:numRef>
              <c:f>Sheet1!$E$2:$E$5</c:f>
              <c:numCache>
                <c:formatCode>0</c:formatCode>
                <c:ptCount val="3"/>
                <c:pt idx="0">
                  <c:v>95.47116165718927</c:v>
                </c:pt>
                <c:pt idx="1">
                  <c:v>72.233085647242859</c:v>
                </c:pt>
                <c:pt idx="2">
                  <c:v>87.455308565210629</c:v>
                </c:pt>
              </c:numCache>
            </c:numRef>
          </c:val>
          <c:extLst>
            <c:ext xmlns:c16="http://schemas.microsoft.com/office/drawing/2014/chart" uri="{C3380CC4-5D6E-409C-BE32-E72D297353CC}">
              <c16:uniqueId val="{00000000-938E-48DC-A8E0-EEDB2E88A396}"/>
            </c:ext>
          </c:extLst>
        </c:ser>
        <c:ser>
          <c:idx val="4"/>
          <c:order val="4"/>
          <c:tx>
            <c:strRef>
              <c:f>Sheet1!$F$1</c:f>
              <c:strCache>
                <c:ptCount val="1"/>
                <c:pt idx="0">
                  <c:v>Meat Fish &amp; Poultry</c:v>
                </c:pt>
              </c:strCache>
            </c:strRef>
          </c:tx>
          <c:spPr>
            <a:solidFill>
              <a:schemeClr val="accent5"/>
            </a:solidFill>
            <a:ln>
              <a:noFill/>
            </a:ln>
            <a:effectLst/>
          </c:spPr>
          <c:invertIfNegative val="0"/>
          <c:dLbls>
            <c:delete val="1"/>
          </c:dLbls>
          <c:cat>
            <c:strRef>
              <c:f>Sheet1!$A$2:$A$5</c:f>
              <c:strCache>
                <c:ptCount val="3"/>
                <c:pt idx="0">
                  <c:v>In Store</c:v>
                </c:pt>
                <c:pt idx="1">
                  <c:v>Online</c:v>
                </c:pt>
                <c:pt idx="2">
                  <c:v>Discounters</c:v>
                </c:pt>
              </c:strCache>
            </c:strRef>
          </c:cat>
          <c:val>
            <c:numRef>
              <c:f>Sheet1!$F$2:$F$5</c:f>
              <c:numCache>
                <c:formatCode>0</c:formatCode>
                <c:ptCount val="3"/>
                <c:pt idx="0">
                  <c:v>83.935824532900071</c:v>
                </c:pt>
                <c:pt idx="1">
                  <c:v>57.997653500195547</c:v>
                </c:pt>
                <c:pt idx="2">
                  <c:v>64.169127934089857</c:v>
                </c:pt>
              </c:numCache>
            </c:numRef>
          </c:val>
          <c:extLst>
            <c:ext xmlns:c16="http://schemas.microsoft.com/office/drawing/2014/chart" uri="{C3380CC4-5D6E-409C-BE32-E72D297353CC}">
              <c16:uniqueId val="{00000001-938E-48DC-A8E0-EEDB2E88A396}"/>
            </c:ext>
          </c:extLst>
        </c:ser>
        <c:ser>
          <c:idx val="5"/>
          <c:order val="5"/>
          <c:tx>
            <c:strRef>
              <c:f>Sheet1!$G$1</c:f>
              <c:strCache>
                <c:ptCount val="1"/>
                <c:pt idx="0">
                  <c:v>Packaged Grocery</c:v>
                </c:pt>
              </c:strCache>
            </c:strRef>
          </c:tx>
          <c:spPr>
            <a:solidFill>
              <a:schemeClr val="accent6"/>
            </a:solidFill>
            <a:ln>
              <a:noFill/>
            </a:ln>
            <a:effectLst/>
          </c:spPr>
          <c:invertIfNegative val="0"/>
          <c:dLbls>
            <c:delete val="1"/>
          </c:dLbls>
          <c:cat>
            <c:strRef>
              <c:f>Sheet1!$A$2:$A$5</c:f>
              <c:strCache>
                <c:ptCount val="3"/>
                <c:pt idx="0">
                  <c:v>In Store</c:v>
                </c:pt>
                <c:pt idx="1">
                  <c:v>Online</c:v>
                </c:pt>
                <c:pt idx="2">
                  <c:v>Discounters</c:v>
                </c:pt>
              </c:strCache>
            </c:strRef>
          </c:cat>
          <c:val>
            <c:numRef>
              <c:f>Sheet1!$G$2:$G$5</c:f>
              <c:numCache>
                <c:formatCode>0</c:formatCode>
                <c:ptCount val="3"/>
                <c:pt idx="0">
                  <c:v>97.806661251015427</c:v>
                </c:pt>
                <c:pt idx="1">
                  <c:v>80.563159953070013</c:v>
                </c:pt>
                <c:pt idx="2">
                  <c:v>91.170526970309339</c:v>
                </c:pt>
              </c:numCache>
            </c:numRef>
          </c:val>
          <c:extLst>
            <c:ext xmlns:c16="http://schemas.microsoft.com/office/drawing/2014/chart" uri="{C3380CC4-5D6E-409C-BE32-E72D297353CC}">
              <c16:uniqueId val="{00000002-938E-48DC-A8E0-EEDB2E88A396}"/>
            </c:ext>
          </c:extLst>
        </c:ser>
        <c:ser>
          <c:idx val="6"/>
          <c:order val="6"/>
          <c:tx>
            <c:strRef>
              <c:f>Sheet1!$H$1</c:f>
              <c:strCache>
                <c:ptCount val="1"/>
                <c:pt idx="0">
                  <c:v>Frozen</c:v>
                </c:pt>
              </c:strCache>
            </c:strRef>
          </c:tx>
          <c:spPr>
            <a:solidFill>
              <a:schemeClr val="accent1">
                <a:lumMod val="60000"/>
              </a:schemeClr>
            </a:solidFill>
            <a:ln>
              <a:noFill/>
            </a:ln>
            <a:effectLst/>
          </c:spPr>
          <c:invertIfNegative val="0"/>
          <c:dLbls>
            <c:delete val="1"/>
          </c:dLbls>
          <c:cat>
            <c:strRef>
              <c:f>Sheet1!$A$2:$A$5</c:f>
              <c:strCache>
                <c:ptCount val="3"/>
                <c:pt idx="0">
                  <c:v>In Store</c:v>
                </c:pt>
                <c:pt idx="1">
                  <c:v>Online</c:v>
                </c:pt>
                <c:pt idx="2">
                  <c:v>Discounters</c:v>
                </c:pt>
              </c:strCache>
            </c:strRef>
          </c:cat>
          <c:val>
            <c:numRef>
              <c:f>Sheet1!$H$2:$H$5</c:f>
              <c:numCache>
                <c:formatCode>0</c:formatCode>
                <c:ptCount val="3"/>
                <c:pt idx="0">
                  <c:v>83.265637692932572</c:v>
                </c:pt>
                <c:pt idx="1">
                  <c:v>65.936644505279617</c:v>
                </c:pt>
                <c:pt idx="2">
                  <c:v>63.671692833825588</c:v>
                </c:pt>
              </c:numCache>
            </c:numRef>
          </c:val>
          <c:extLst>
            <c:ext xmlns:c16="http://schemas.microsoft.com/office/drawing/2014/chart" uri="{C3380CC4-5D6E-409C-BE32-E72D297353CC}">
              <c16:uniqueId val="{00000003-938E-48DC-A8E0-EEDB2E88A396}"/>
            </c:ext>
          </c:extLst>
        </c:ser>
        <c:ser>
          <c:idx val="7"/>
          <c:order val="7"/>
          <c:tx>
            <c:strRef>
              <c:f>Sheet1!$I$1</c:f>
              <c:strCache>
                <c:ptCount val="1"/>
                <c:pt idx="0">
                  <c:v>Health &amp; Beauty</c:v>
                </c:pt>
              </c:strCache>
            </c:strRef>
          </c:tx>
          <c:spPr>
            <a:solidFill>
              <a:schemeClr val="accent2">
                <a:lumMod val="60000"/>
              </a:schemeClr>
            </a:solidFill>
            <a:ln>
              <a:noFill/>
            </a:ln>
            <a:effectLst/>
          </c:spPr>
          <c:invertIfNegative val="0"/>
          <c:dLbls>
            <c:delete val="1"/>
          </c:dLbls>
          <c:cat>
            <c:strRef>
              <c:f>Sheet1!$A$2:$A$5</c:f>
              <c:strCache>
                <c:ptCount val="3"/>
                <c:pt idx="0">
                  <c:v>In Store</c:v>
                </c:pt>
                <c:pt idx="1">
                  <c:v>Online</c:v>
                </c:pt>
                <c:pt idx="2">
                  <c:v>Discounters</c:v>
                </c:pt>
              </c:strCache>
            </c:strRef>
          </c:cat>
          <c:val>
            <c:numRef>
              <c:f>Sheet1!$I$2:$I$5</c:f>
              <c:numCache>
                <c:formatCode>0</c:formatCode>
                <c:ptCount val="3"/>
                <c:pt idx="0">
                  <c:v>81.742485783915512</c:v>
                </c:pt>
                <c:pt idx="1">
                  <c:v>57.450136879155252</c:v>
                </c:pt>
                <c:pt idx="2">
                  <c:v>47.707135084719418</c:v>
                </c:pt>
              </c:numCache>
            </c:numRef>
          </c:val>
          <c:extLst>
            <c:ext xmlns:c16="http://schemas.microsoft.com/office/drawing/2014/chart" uri="{C3380CC4-5D6E-409C-BE32-E72D297353CC}">
              <c16:uniqueId val="{00000004-938E-48DC-A8E0-EEDB2E88A396}"/>
            </c:ext>
          </c:extLst>
        </c:ser>
        <c:ser>
          <c:idx val="8"/>
          <c:order val="8"/>
          <c:tx>
            <c:strRef>
              <c:f>Sheet1!$J$1</c:f>
              <c:strCache>
                <c:ptCount val="1"/>
                <c:pt idx="0">
                  <c:v>Household</c:v>
                </c:pt>
              </c:strCache>
            </c:strRef>
          </c:tx>
          <c:spPr>
            <a:solidFill>
              <a:schemeClr val="accent3">
                <a:lumMod val="60000"/>
              </a:schemeClr>
            </a:solidFill>
            <a:ln>
              <a:noFill/>
            </a:ln>
            <a:effectLst/>
          </c:spPr>
          <c:invertIfNegative val="0"/>
          <c:dLbls>
            <c:delete val="1"/>
          </c:dLbls>
          <c:cat>
            <c:strRef>
              <c:f>Sheet1!$A$2:$A$5</c:f>
              <c:strCache>
                <c:ptCount val="3"/>
                <c:pt idx="0">
                  <c:v>In Store</c:v>
                </c:pt>
                <c:pt idx="1">
                  <c:v>Online</c:v>
                </c:pt>
                <c:pt idx="2">
                  <c:v>Discounters</c:v>
                </c:pt>
              </c:strCache>
            </c:strRef>
          </c:cat>
          <c:val>
            <c:numRef>
              <c:f>Sheet1!$J$2:$J$5</c:f>
              <c:numCache>
                <c:formatCode>0</c:formatCode>
                <c:ptCount val="3"/>
                <c:pt idx="0">
                  <c:v>88.505280259951249</c:v>
                </c:pt>
                <c:pt idx="1">
                  <c:v>70.942510754790774</c:v>
                </c:pt>
                <c:pt idx="2">
                  <c:v>65.163998134618382</c:v>
                </c:pt>
              </c:numCache>
            </c:numRef>
          </c:val>
          <c:extLst>
            <c:ext xmlns:c16="http://schemas.microsoft.com/office/drawing/2014/chart" uri="{C3380CC4-5D6E-409C-BE32-E72D297353CC}">
              <c16:uniqueId val="{00000005-938E-48DC-A8E0-EEDB2E88A396}"/>
            </c:ext>
          </c:extLst>
        </c:ser>
        <c:ser>
          <c:idx val="9"/>
          <c:order val="9"/>
          <c:tx>
            <c:strRef>
              <c:f>Sheet1!$K$1</c:f>
              <c:strCache>
                <c:ptCount val="1"/>
                <c:pt idx="0">
                  <c:v>Confectionery</c:v>
                </c:pt>
              </c:strCache>
            </c:strRef>
          </c:tx>
          <c:spPr>
            <a:solidFill>
              <a:schemeClr val="accent4">
                <a:lumMod val="60000"/>
              </a:schemeClr>
            </a:solidFill>
            <a:ln>
              <a:noFill/>
            </a:ln>
            <a:effectLst/>
          </c:spPr>
          <c:invertIfNegative val="0"/>
          <c:dLbls>
            <c:delete val="1"/>
          </c:dLbls>
          <c:cat>
            <c:strRef>
              <c:f>Sheet1!$A$2:$A$5</c:f>
              <c:strCache>
                <c:ptCount val="3"/>
                <c:pt idx="0">
                  <c:v>In Store</c:v>
                </c:pt>
                <c:pt idx="1">
                  <c:v>Online</c:v>
                </c:pt>
                <c:pt idx="2">
                  <c:v>Discounters</c:v>
                </c:pt>
              </c:strCache>
            </c:strRef>
          </c:cat>
          <c:val>
            <c:numRef>
              <c:f>Sheet1!$K$2:$K$5</c:f>
              <c:numCache>
                <c:formatCode>0</c:formatCode>
                <c:ptCount val="3"/>
                <c:pt idx="0">
                  <c:v>94.526807473598694</c:v>
                </c:pt>
                <c:pt idx="1">
                  <c:v>62.37778646851779</c:v>
                </c:pt>
                <c:pt idx="2">
                  <c:v>75.485776465101821</c:v>
                </c:pt>
              </c:numCache>
            </c:numRef>
          </c:val>
          <c:extLst>
            <c:ext xmlns:c16="http://schemas.microsoft.com/office/drawing/2014/chart" uri="{C3380CC4-5D6E-409C-BE32-E72D297353CC}">
              <c16:uniqueId val="{00000006-938E-48DC-A8E0-EEDB2E88A396}"/>
            </c:ext>
          </c:extLst>
        </c:ser>
        <c:ser>
          <c:idx val="10"/>
          <c:order val="10"/>
          <c:tx>
            <c:strRef>
              <c:f>Sheet1!$L$1</c:f>
              <c:strCache>
                <c:ptCount val="1"/>
                <c:pt idx="0">
                  <c:v>Soft Drinks</c:v>
                </c:pt>
              </c:strCache>
            </c:strRef>
          </c:tx>
          <c:spPr>
            <a:solidFill>
              <a:schemeClr val="accent5">
                <a:lumMod val="60000"/>
              </a:schemeClr>
            </a:solidFill>
            <a:ln>
              <a:noFill/>
            </a:ln>
            <a:effectLst/>
          </c:spPr>
          <c:invertIfNegative val="0"/>
          <c:dLbls>
            <c:delete val="1"/>
          </c:dLbls>
          <c:cat>
            <c:strRef>
              <c:f>Sheet1!$A$2:$A$5</c:f>
              <c:strCache>
                <c:ptCount val="3"/>
                <c:pt idx="0">
                  <c:v>In Store</c:v>
                </c:pt>
                <c:pt idx="1">
                  <c:v>Online</c:v>
                </c:pt>
                <c:pt idx="2">
                  <c:v>Discounters</c:v>
                </c:pt>
              </c:strCache>
            </c:strRef>
          </c:cat>
          <c:val>
            <c:numRef>
              <c:f>Sheet1!$L$2:$L$5</c:f>
              <c:numCache>
                <c:formatCode>0</c:formatCode>
                <c:ptCount val="3"/>
                <c:pt idx="0">
                  <c:v>88.01787164906581</c:v>
                </c:pt>
                <c:pt idx="1">
                  <c:v>63.277278060226827</c:v>
                </c:pt>
                <c:pt idx="2">
                  <c:v>59.956474428726878</c:v>
                </c:pt>
              </c:numCache>
            </c:numRef>
          </c:val>
          <c:extLst>
            <c:ext xmlns:c16="http://schemas.microsoft.com/office/drawing/2014/chart" uri="{C3380CC4-5D6E-409C-BE32-E72D297353CC}">
              <c16:uniqueId val="{00000007-938E-48DC-A8E0-EEDB2E88A396}"/>
            </c:ext>
          </c:extLst>
        </c:ser>
        <c:ser>
          <c:idx val="11"/>
          <c:order val="11"/>
          <c:tx>
            <c:strRef>
              <c:f>Sheet1!$M$1</c:f>
              <c:strCache>
                <c:ptCount val="1"/>
                <c:pt idx="0">
                  <c:v>BWS</c:v>
                </c:pt>
              </c:strCache>
            </c:strRef>
          </c:tx>
          <c:spPr>
            <a:solidFill>
              <a:schemeClr val="accent6">
                <a:lumMod val="60000"/>
              </a:schemeClr>
            </a:solidFill>
            <a:ln>
              <a:noFill/>
            </a:ln>
            <a:effectLst/>
          </c:spPr>
          <c:invertIfNegative val="0"/>
          <c:dLbls>
            <c:delete val="1"/>
          </c:dLbls>
          <c:cat>
            <c:strRef>
              <c:f>Sheet1!$A$2:$A$5</c:f>
              <c:strCache>
                <c:ptCount val="3"/>
                <c:pt idx="0">
                  <c:v>In Store</c:v>
                </c:pt>
                <c:pt idx="1">
                  <c:v>Online</c:v>
                </c:pt>
                <c:pt idx="2">
                  <c:v>Discounters</c:v>
                </c:pt>
              </c:strCache>
            </c:strRef>
          </c:cat>
          <c:val>
            <c:numRef>
              <c:f>Sheet1!$M$2:$M$5</c:f>
              <c:numCache>
                <c:formatCode>0</c:formatCode>
                <c:ptCount val="3"/>
                <c:pt idx="0">
                  <c:v>49.898456539398865</c:v>
                </c:pt>
                <c:pt idx="1">
                  <c:v>24.872897927258506</c:v>
                </c:pt>
                <c:pt idx="2">
                  <c:v>27.265661433234882</c:v>
                </c:pt>
              </c:numCache>
            </c:numRef>
          </c:val>
          <c:extLst>
            <c:ext xmlns:c16="http://schemas.microsoft.com/office/drawing/2014/chart" uri="{C3380CC4-5D6E-409C-BE32-E72D297353CC}">
              <c16:uniqueId val="{00000008-938E-48DC-A8E0-EEDB2E88A396}"/>
            </c:ext>
          </c:extLst>
        </c:ser>
        <c:dLbls>
          <c:showLegendKey val="0"/>
          <c:showVal val="1"/>
          <c:showCatName val="0"/>
          <c:showSerName val="0"/>
          <c:showPercent val="0"/>
          <c:showBubbleSize val="0"/>
        </c:dLbls>
        <c:gapWidth val="114"/>
        <c:overlap val="3"/>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100"/>
        <c:noMultiLvlLbl val="0"/>
      </c:catAx>
      <c:valAx>
        <c:axId val="218605056"/>
        <c:scaling>
          <c:orientation val="minMax"/>
          <c:max val="1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3520"/>
        <c:crosses val="autoZero"/>
        <c:crossBetween val="between"/>
        <c:majorUnit val="25"/>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5902952402175"/>
          <c:y val="9.6352878174275874E-2"/>
          <c:w val="0.89644097047597826"/>
          <c:h val="0.75556216180398372"/>
        </c:manualLayout>
      </c:layout>
      <c:barChart>
        <c:barDir val="col"/>
        <c:grouping val="clustered"/>
        <c:varyColors val="0"/>
        <c:ser>
          <c:idx val="0"/>
          <c:order val="0"/>
          <c:tx>
            <c:strRef>
              <c:f>Sheet1!$B$1</c:f>
              <c:strCache>
                <c:ptCount val="1"/>
                <c:pt idx="0">
                  <c:v>New Shoppers</c:v>
                </c:pt>
              </c:strCache>
            </c:strRef>
          </c:tx>
          <c:spPr>
            <a:solidFill>
              <a:schemeClr val="bg2"/>
            </a:solidFill>
            <a:ln>
              <a:noFill/>
            </a:ln>
            <a:effectLst/>
          </c:spPr>
          <c:invertIfNegative val="0"/>
          <c:dLbls>
            <c:delete val="1"/>
          </c:dLbls>
          <c:cat>
            <c:strRef>
              <c:f>Sheet1!$A$2:$A$12</c:f>
              <c:strCache>
                <c:ptCount val="11"/>
                <c:pt idx="0">
                  <c:v>M&amp;S</c:v>
                </c:pt>
                <c:pt idx="1">
                  <c:v>Lidl</c:v>
                </c:pt>
                <c:pt idx="2">
                  <c:v>Co-op</c:v>
                </c:pt>
                <c:pt idx="3">
                  <c:v>Tesco</c:v>
                </c:pt>
                <c:pt idx="4">
                  <c:v>Ocado</c:v>
                </c:pt>
                <c:pt idx="5">
                  <c:v>ASDA</c:v>
                </c:pt>
                <c:pt idx="6">
                  <c:v>Sainsbury's</c:v>
                </c:pt>
                <c:pt idx="7">
                  <c:v>Morrisons</c:v>
                </c:pt>
                <c:pt idx="8">
                  <c:v>Aldi </c:v>
                </c:pt>
                <c:pt idx="9">
                  <c:v>Waitrose</c:v>
                </c:pt>
                <c:pt idx="10">
                  <c:v>Iceland</c:v>
                </c:pt>
              </c:strCache>
            </c:strRef>
          </c:cat>
          <c:val>
            <c:numRef>
              <c:f>Sheet1!$B$2:$B$12</c:f>
              <c:numCache>
                <c:formatCode>0.0%</c:formatCode>
                <c:ptCount val="11"/>
                <c:pt idx="0">
                  <c:v>5.982229498113778E-2</c:v>
                </c:pt>
                <c:pt idx="1">
                  <c:v>7.3924345476090947E-2</c:v>
                </c:pt>
                <c:pt idx="2">
                  <c:v>-1.5186893413637881E-2</c:v>
                </c:pt>
                <c:pt idx="3">
                  <c:v>3.6460626632417448E-3</c:v>
                </c:pt>
                <c:pt idx="4">
                  <c:v>1.678004183295756E-2</c:v>
                </c:pt>
                <c:pt idx="5">
                  <c:v>2.7046477477395303E-2</c:v>
                </c:pt>
                <c:pt idx="6">
                  <c:v>4.1727617321964949E-2</c:v>
                </c:pt>
                <c:pt idx="7">
                  <c:v>3.4416317598512824E-2</c:v>
                </c:pt>
                <c:pt idx="8">
                  <c:v>1.7349219565507834E-2</c:v>
                </c:pt>
                <c:pt idx="9">
                  <c:v>-3.0444780827398432E-2</c:v>
                </c:pt>
                <c:pt idx="10">
                  <c:v>3.9949133463561992E-2</c:v>
                </c:pt>
              </c:numCache>
            </c:numRef>
          </c:val>
          <c:extLst>
            <c:ext xmlns:c16="http://schemas.microsoft.com/office/drawing/2014/chart" uri="{C3380CC4-5D6E-409C-BE32-E72D297353CC}">
              <c16:uniqueId val="{00000000-0FB2-4775-84E6-835214C9350B}"/>
            </c:ext>
          </c:extLst>
        </c:ser>
        <c:ser>
          <c:idx val="1"/>
          <c:order val="1"/>
          <c:tx>
            <c:strRef>
              <c:f>Sheet1!$C$1</c:f>
              <c:strCache>
                <c:ptCount val="1"/>
                <c:pt idx="0">
                  <c:v>Visits</c:v>
                </c:pt>
              </c:strCache>
            </c:strRef>
          </c:tx>
          <c:spPr>
            <a:solidFill>
              <a:schemeClr val="accent1"/>
            </a:solidFill>
            <a:ln>
              <a:noFill/>
            </a:ln>
            <a:effectLst/>
          </c:spPr>
          <c:invertIfNegative val="0"/>
          <c:dLbls>
            <c:delete val="1"/>
          </c:dLbls>
          <c:cat>
            <c:strRef>
              <c:f>Sheet1!$A$2:$A$12</c:f>
              <c:strCache>
                <c:ptCount val="11"/>
                <c:pt idx="0">
                  <c:v>M&amp;S</c:v>
                </c:pt>
                <c:pt idx="1">
                  <c:v>Lidl</c:v>
                </c:pt>
                <c:pt idx="2">
                  <c:v>Co-op</c:v>
                </c:pt>
                <c:pt idx="3">
                  <c:v>Tesco</c:v>
                </c:pt>
                <c:pt idx="4">
                  <c:v>Ocado</c:v>
                </c:pt>
                <c:pt idx="5">
                  <c:v>ASDA</c:v>
                </c:pt>
                <c:pt idx="6">
                  <c:v>Sainsbury's</c:v>
                </c:pt>
                <c:pt idx="7">
                  <c:v>Morrisons</c:v>
                </c:pt>
                <c:pt idx="8">
                  <c:v>Aldi </c:v>
                </c:pt>
                <c:pt idx="9">
                  <c:v>Waitrose</c:v>
                </c:pt>
                <c:pt idx="10">
                  <c:v>Iceland</c:v>
                </c:pt>
              </c:strCache>
            </c:strRef>
          </c:cat>
          <c:val>
            <c:numRef>
              <c:f>Sheet1!$C$2:$C$12</c:f>
              <c:numCache>
                <c:formatCode>0.0%</c:formatCode>
                <c:ptCount val="11"/>
                <c:pt idx="0">
                  <c:v>0.122945156606451</c:v>
                </c:pt>
                <c:pt idx="1">
                  <c:v>0.12486018674776433</c:v>
                </c:pt>
                <c:pt idx="2">
                  <c:v>3.7098993218048548E-2</c:v>
                </c:pt>
                <c:pt idx="3">
                  <c:v>3.1738718510011088E-2</c:v>
                </c:pt>
                <c:pt idx="4">
                  <c:v>-1.794365170344514E-2</c:v>
                </c:pt>
                <c:pt idx="5">
                  <c:v>6.8874651370550932E-2</c:v>
                </c:pt>
                <c:pt idx="6">
                  <c:v>6.0790435572333434E-2</c:v>
                </c:pt>
                <c:pt idx="7">
                  <c:v>8.8948712636973459E-2</c:v>
                </c:pt>
                <c:pt idx="8">
                  <c:v>6.0397059079561277E-2</c:v>
                </c:pt>
                <c:pt idx="9">
                  <c:v>6.9690883795052283E-2</c:v>
                </c:pt>
                <c:pt idx="10">
                  <c:v>5.8452612725251374E-2</c:v>
                </c:pt>
              </c:numCache>
            </c:numRef>
          </c:val>
          <c:extLst>
            <c:ext xmlns:c16="http://schemas.microsoft.com/office/drawing/2014/chart" uri="{C3380CC4-5D6E-409C-BE32-E72D297353CC}">
              <c16:uniqueId val="{00000001-0FB2-4775-84E6-835214C9350B}"/>
            </c:ext>
          </c:extLst>
        </c:ser>
        <c:ser>
          <c:idx val="2"/>
          <c:order val="2"/>
          <c:tx>
            <c:strRef>
              <c:f>Sheet1!$D$1</c:f>
              <c:strCache>
                <c:ptCount val="1"/>
                <c:pt idx="0">
                  <c:v>Spend Per Visit</c:v>
                </c:pt>
              </c:strCache>
            </c:strRef>
          </c:tx>
          <c:spPr>
            <a:solidFill>
              <a:schemeClr val="accent2"/>
            </a:solidFill>
            <a:ln>
              <a:noFill/>
            </a:ln>
            <a:effectLst/>
          </c:spPr>
          <c:invertIfNegative val="0"/>
          <c:dLbls>
            <c:delete val="1"/>
          </c:dLbls>
          <c:cat>
            <c:strRef>
              <c:f>Sheet1!$A$2:$A$12</c:f>
              <c:strCache>
                <c:ptCount val="11"/>
                <c:pt idx="0">
                  <c:v>M&amp;S</c:v>
                </c:pt>
                <c:pt idx="1">
                  <c:v>Lidl</c:v>
                </c:pt>
                <c:pt idx="2">
                  <c:v>Co-op</c:v>
                </c:pt>
                <c:pt idx="3">
                  <c:v>Tesco</c:v>
                </c:pt>
                <c:pt idx="4">
                  <c:v>Ocado</c:v>
                </c:pt>
                <c:pt idx="5">
                  <c:v>ASDA</c:v>
                </c:pt>
                <c:pt idx="6">
                  <c:v>Sainsbury's</c:v>
                </c:pt>
                <c:pt idx="7">
                  <c:v>Morrisons</c:v>
                </c:pt>
                <c:pt idx="8">
                  <c:v>Aldi </c:v>
                </c:pt>
                <c:pt idx="9">
                  <c:v>Waitrose</c:v>
                </c:pt>
                <c:pt idx="10">
                  <c:v>Iceland</c:v>
                </c:pt>
              </c:strCache>
            </c:strRef>
          </c:cat>
          <c:val>
            <c:numRef>
              <c:f>Sheet1!$D$2:$D$12</c:f>
              <c:numCache>
                <c:formatCode>0.0%</c:formatCode>
                <c:ptCount val="11"/>
                <c:pt idx="0">
                  <c:v>1.2121212121212199E-2</c:v>
                </c:pt>
                <c:pt idx="1">
                  <c:v>-1.4226709499770451E-2</c:v>
                </c:pt>
                <c:pt idx="2">
                  <c:v>4.9999999999999822E-2</c:v>
                </c:pt>
                <c:pt idx="3">
                  <c:v>4.0571870170015512E-2</c:v>
                </c:pt>
                <c:pt idx="4">
                  <c:v>8.7766756837992066E-2</c:v>
                </c:pt>
                <c:pt idx="5">
                  <c:v>-3.5906642728905647E-3</c:v>
                </c:pt>
                <c:pt idx="6">
                  <c:v>2.4650780608053147E-3</c:v>
                </c:pt>
                <c:pt idx="7">
                  <c:v>-2.553940995156323E-2</c:v>
                </c:pt>
                <c:pt idx="8">
                  <c:v>-5.3537284894836779E-3</c:v>
                </c:pt>
                <c:pt idx="9">
                  <c:v>-2.4594195769798377E-2</c:v>
                </c:pt>
                <c:pt idx="10">
                  <c:v>-3.1547320981472171E-2</c:v>
                </c:pt>
              </c:numCache>
            </c:numRef>
          </c:val>
          <c:extLst>
            <c:ext xmlns:c16="http://schemas.microsoft.com/office/drawing/2014/chart" uri="{C3380CC4-5D6E-409C-BE32-E72D297353CC}">
              <c16:uniqueId val="{00000002-0FB2-4775-84E6-835214C9350B}"/>
            </c:ext>
          </c:extLst>
        </c:ser>
        <c:dLbls>
          <c:showLegendKey val="0"/>
          <c:showVal val="1"/>
          <c:showCatName val="0"/>
          <c:showSerName val="0"/>
          <c:showPercent val="0"/>
          <c:showBubbleSize val="0"/>
        </c:dLbls>
        <c:gapWidth val="74"/>
        <c:overlap val="3"/>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100"/>
        <c:noMultiLvlLbl val="0"/>
      </c:catAx>
      <c:valAx>
        <c:axId val="2186050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3520"/>
        <c:crosses val="autoZero"/>
        <c:crossBetween val="between"/>
        <c:majorUnit val="5.000000000000001E-2"/>
      </c:valAx>
      <c:spPr>
        <a:noFill/>
        <a:ln>
          <a:noFill/>
        </a:ln>
        <a:effectLst/>
      </c:spPr>
    </c:plotArea>
    <c:legend>
      <c:legendPos val="b"/>
      <c:layout>
        <c:manualLayout>
          <c:xMode val="edge"/>
          <c:yMode val="edge"/>
          <c:x val="0.56022928748634848"/>
          <c:y val="6.7402047823449843E-2"/>
          <c:w val="0.41976155824708328"/>
          <c:h val="7.2812204379542569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01328740157486E-2"/>
          <c:y val="0.21995122365848715"/>
          <c:w val="0.91497367125984252"/>
          <c:h val="0.57810138417580403"/>
        </c:manualLayout>
      </c:layout>
      <c:barChart>
        <c:barDir val="col"/>
        <c:grouping val="clustered"/>
        <c:varyColors val="0"/>
        <c:ser>
          <c:idx val="0"/>
          <c:order val="0"/>
          <c:tx>
            <c:strRef>
              <c:f>Sheet1!$B$1</c:f>
              <c:strCache>
                <c:ptCount val="1"/>
                <c:pt idx="0">
                  <c:v>Discounters</c:v>
                </c:pt>
              </c:strCache>
            </c:strRef>
          </c:tx>
          <c:spPr>
            <a:solidFill>
              <a:srgbClr val="67589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99-4A6F-A276-DF804707D178}"/>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99-4A6F-A276-DF804707D17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Sheet1!$A$2:$A$56</c:f>
              <c:strCache>
                <c:ptCount val="14"/>
                <c:pt idx="0">
                  <c:v>26-Feb-22</c:v>
                </c:pt>
                <c:pt idx="1">
                  <c:v>26-Mar-22</c:v>
                </c:pt>
                <c:pt idx="2">
                  <c:v>23-Apr-22</c:v>
                </c:pt>
                <c:pt idx="3">
                  <c:v>21-May-22</c:v>
                </c:pt>
                <c:pt idx="4">
                  <c:v>18-Jun-22</c:v>
                </c:pt>
                <c:pt idx="5">
                  <c:v>16-Jul-22</c:v>
                </c:pt>
                <c:pt idx="6">
                  <c:v>13-Aug-22</c:v>
                </c:pt>
                <c:pt idx="7">
                  <c:v>10-Sep-22</c:v>
                </c:pt>
                <c:pt idx="8">
                  <c:v>08-Oct-22</c:v>
                </c:pt>
                <c:pt idx="9">
                  <c:v>05-Nov-22</c:v>
                </c:pt>
                <c:pt idx="10">
                  <c:v>03-Dec-22</c:v>
                </c:pt>
                <c:pt idx="11">
                  <c:v>31-Dec-22</c:v>
                </c:pt>
                <c:pt idx="12">
                  <c:v>28-Jan-23</c:v>
                </c:pt>
                <c:pt idx="13">
                  <c:v> 25-Feb-23</c:v>
                </c:pt>
              </c:strCache>
            </c:strRef>
          </c:cat>
          <c:val>
            <c:numRef>
              <c:f>Sheet1!$B$2:$B$56</c:f>
              <c:numCache>
                <c:formatCode>0.0%</c:formatCode>
                <c:ptCount val="14"/>
                <c:pt idx="0">
                  <c:v>0.18398628912537779</c:v>
                </c:pt>
                <c:pt idx="1">
                  <c:v>0.19766110684231453</c:v>
                </c:pt>
                <c:pt idx="2">
                  <c:v>0.19509353012011121</c:v>
                </c:pt>
                <c:pt idx="3">
                  <c:v>0.19495263639860572</c:v>
                </c:pt>
                <c:pt idx="4">
                  <c:v>0.1909126225396704</c:v>
                </c:pt>
                <c:pt idx="5">
                  <c:v>0.19035253950877601</c:v>
                </c:pt>
                <c:pt idx="6">
                  <c:v>0.18429279919299291</c:v>
                </c:pt>
                <c:pt idx="7">
                  <c:v>0.18421882968671716</c:v>
                </c:pt>
                <c:pt idx="8">
                  <c:v>0.18619673448167712</c:v>
                </c:pt>
                <c:pt idx="9">
                  <c:v>0.19184932380381542</c:v>
                </c:pt>
                <c:pt idx="10">
                  <c:v>0.19320436384127398</c:v>
                </c:pt>
                <c:pt idx="11">
                  <c:v>0.18971894367290115</c:v>
                </c:pt>
                <c:pt idx="12">
                  <c:v>0.19743475453676398</c:v>
                </c:pt>
                <c:pt idx="13">
                  <c:v>0.20669301594981099</c:v>
                </c:pt>
              </c:numCache>
            </c:numRef>
          </c:val>
          <c:extLst>
            <c:ext xmlns:c16="http://schemas.microsoft.com/office/drawing/2014/chart" uri="{C3380CC4-5D6E-409C-BE32-E72D297353CC}">
              <c16:uniqueId val="{00000000-C899-4A6F-A276-DF804707D178}"/>
            </c:ext>
          </c:extLst>
        </c:ser>
        <c:dLbls>
          <c:showLegendKey val="0"/>
          <c:showVal val="0"/>
          <c:showCatName val="0"/>
          <c:showSerName val="0"/>
          <c:showPercent val="0"/>
          <c:showBubbleSize val="0"/>
        </c:dLbls>
        <c:gapWidth val="50"/>
        <c:overlap val="2"/>
        <c:axId val="564061792"/>
        <c:axId val="520588296"/>
      </c:barChart>
      <c:lineChart>
        <c:grouping val="standard"/>
        <c:varyColors val="0"/>
        <c:ser>
          <c:idx val="1"/>
          <c:order val="1"/>
          <c:tx>
            <c:strRef>
              <c:f>Sheet1!$C$1</c:f>
              <c:strCache>
                <c:ptCount val="1"/>
                <c:pt idx="0">
                  <c:v>Top 4</c:v>
                </c:pt>
              </c:strCache>
            </c:strRef>
          </c:tx>
          <c:spPr>
            <a:ln w="28575" cap="rnd">
              <a:solidFill>
                <a:schemeClr val="accent2"/>
              </a:solidFill>
              <a:round/>
            </a:ln>
            <a:effectLst/>
          </c:spPr>
          <c:marker>
            <c:symbol val="none"/>
          </c:marker>
          <c:cat>
            <c:strRef>
              <c:f>Sheet1!$A$2:$A$56</c:f>
              <c:strCache>
                <c:ptCount val="14"/>
                <c:pt idx="0">
                  <c:v>26-Feb-22</c:v>
                </c:pt>
                <c:pt idx="1">
                  <c:v>26-Mar-22</c:v>
                </c:pt>
                <c:pt idx="2">
                  <c:v>23-Apr-22</c:v>
                </c:pt>
                <c:pt idx="3">
                  <c:v>21-May-22</c:v>
                </c:pt>
                <c:pt idx="4">
                  <c:v>18-Jun-22</c:v>
                </c:pt>
                <c:pt idx="5">
                  <c:v>16-Jul-22</c:v>
                </c:pt>
                <c:pt idx="6">
                  <c:v>13-Aug-22</c:v>
                </c:pt>
                <c:pt idx="7">
                  <c:v>10-Sep-22</c:v>
                </c:pt>
                <c:pt idx="8">
                  <c:v>08-Oct-22</c:v>
                </c:pt>
                <c:pt idx="9">
                  <c:v>05-Nov-22</c:v>
                </c:pt>
                <c:pt idx="10">
                  <c:v>03-Dec-22</c:v>
                </c:pt>
                <c:pt idx="11">
                  <c:v>31-Dec-22</c:v>
                </c:pt>
                <c:pt idx="12">
                  <c:v>28-Jan-23</c:v>
                </c:pt>
                <c:pt idx="13">
                  <c:v> 25-Feb-23</c:v>
                </c:pt>
              </c:strCache>
            </c:strRef>
          </c:cat>
          <c:val>
            <c:numRef>
              <c:f>Sheet1!$C$2:$C$56</c:f>
              <c:numCache>
                <c:formatCode>0.0%</c:formatCode>
                <c:ptCount val="14"/>
                <c:pt idx="0">
                  <c:v>0.62571425594810282</c:v>
                </c:pt>
                <c:pt idx="1">
                  <c:v>0.6138847761896582</c:v>
                </c:pt>
                <c:pt idx="2">
                  <c:v>0.61478512680299591</c:v>
                </c:pt>
                <c:pt idx="3">
                  <c:v>0.61289210692075169</c:v>
                </c:pt>
                <c:pt idx="4">
                  <c:v>0.61515874315367003</c:v>
                </c:pt>
                <c:pt idx="5">
                  <c:v>0.61413567374329991</c:v>
                </c:pt>
                <c:pt idx="6">
                  <c:v>0.61891662928014113</c:v>
                </c:pt>
                <c:pt idx="7">
                  <c:v>0.61982340086029375</c:v>
                </c:pt>
                <c:pt idx="8">
                  <c:v>0.62067036350125482</c:v>
                </c:pt>
                <c:pt idx="9">
                  <c:v>0.61866311081168168</c:v>
                </c:pt>
                <c:pt idx="10">
                  <c:v>0.62023245361172252</c:v>
                </c:pt>
                <c:pt idx="11">
                  <c:v>0.62425572555862141</c:v>
                </c:pt>
                <c:pt idx="12">
                  <c:v>0.61866598518815619</c:v>
                </c:pt>
                <c:pt idx="13">
                  <c:v>0.61006773038938078</c:v>
                </c:pt>
              </c:numCache>
            </c:numRef>
          </c:val>
          <c:smooth val="1"/>
          <c:extLst>
            <c:ext xmlns:c16="http://schemas.microsoft.com/office/drawing/2014/chart" uri="{C3380CC4-5D6E-409C-BE32-E72D297353CC}">
              <c16:uniqueId val="{00000001-C899-4A6F-A276-DF804707D178}"/>
            </c:ext>
          </c:extLst>
        </c:ser>
        <c:dLbls>
          <c:showLegendKey val="0"/>
          <c:showVal val="0"/>
          <c:showCatName val="0"/>
          <c:showSerName val="0"/>
          <c:showPercent val="0"/>
          <c:showBubbleSize val="0"/>
        </c:dLbls>
        <c:marker val="1"/>
        <c:smooth val="0"/>
        <c:axId val="631106456"/>
        <c:axId val="631105736"/>
      </c:lineChart>
      <c:catAx>
        <c:axId val="56406179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0588296"/>
        <c:crosses val="autoZero"/>
        <c:auto val="1"/>
        <c:lblAlgn val="ctr"/>
        <c:lblOffset val="100"/>
        <c:noMultiLvlLbl val="0"/>
      </c:catAx>
      <c:valAx>
        <c:axId val="52058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2.0000000000000004E-2"/>
      </c:valAx>
      <c:valAx>
        <c:axId val="63110573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1106456"/>
        <c:crosses val="max"/>
        <c:crossBetween val="between"/>
        <c:majorUnit val="1.0000000000000002E-2"/>
      </c:valAx>
      <c:catAx>
        <c:axId val="631106456"/>
        <c:scaling>
          <c:orientation val="minMax"/>
        </c:scaling>
        <c:delete val="1"/>
        <c:axPos val="b"/>
        <c:numFmt formatCode="General" sourceLinked="1"/>
        <c:majorTickMark val="out"/>
        <c:minorTickMark val="none"/>
        <c:tickLblPos val="nextTo"/>
        <c:crossAx val="631105736"/>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0602174460895643E-2"/>
          <c:w val="0.97294397998183768"/>
          <c:h val="0.76718058225209262"/>
        </c:manualLayout>
      </c:layout>
      <c:lineChart>
        <c:grouping val="standard"/>
        <c:varyColors val="0"/>
        <c:ser>
          <c:idx val="0"/>
          <c:order val="0"/>
          <c:tx>
            <c:strRef>
              <c:f>Sheet1!$B$1</c:f>
              <c:strCache>
                <c:ptCount val="1"/>
                <c:pt idx="0">
                  <c:v>Value Sales</c:v>
                </c:pt>
              </c:strCache>
            </c:strRef>
          </c:tx>
          <c:spPr>
            <a:ln w="28575" cap="rnd">
              <a:solidFill>
                <a:schemeClr val="tx2">
                  <a:lumMod val="50000"/>
                  <a:lumOff val="50000"/>
                </a:schemeClr>
              </a:solidFill>
              <a:round/>
            </a:ln>
            <a:effectLst/>
          </c:spPr>
          <c:marker>
            <c:symbol val="none"/>
          </c:marker>
          <c:dLbls>
            <c:dLbl>
              <c:idx val="8"/>
              <c:layout>
                <c:manualLayout>
                  <c:x val="-3.2778292704378285E-2"/>
                  <c:y val="-3.7087218518258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AA-45AD-A737-1914077A2C62}"/>
                </c:ext>
              </c:extLst>
            </c:dLbl>
            <c:dLbl>
              <c:idx val="10"/>
              <c:layout>
                <c:manualLayout>
                  <c:x val="-2.9394138904843218E-2"/>
                  <c:y val="-3.97163676574955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AA-45AD-A737-1914077A2C62}"/>
                </c:ext>
              </c:extLst>
            </c:dLbl>
            <c:dLbl>
              <c:idx val="11"/>
              <c:layout>
                <c:manualLayout>
                  <c:x val="-1.8727383931132959E-2"/>
                  <c:y val="-2.66158048490650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AA-45AD-A737-1914077A2C62}"/>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Sheet1!$A$2:$A$362</c:f>
              <c:strCache>
                <c:ptCount val="12"/>
                <c:pt idx="0">
                  <c:v>10-Dec-22</c:v>
                </c:pt>
                <c:pt idx="1">
                  <c:v>17-Dec-22</c:v>
                </c:pt>
                <c:pt idx="2">
                  <c:v>24-Dec-22</c:v>
                </c:pt>
                <c:pt idx="3">
                  <c:v> 31-Dec-22</c:v>
                </c:pt>
                <c:pt idx="4">
                  <c:v>07-Jan-23</c:v>
                </c:pt>
                <c:pt idx="5">
                  <c:v>14-Jan-23</c:v>
                </c:pt>
                <c:pt idx="6">
                  <c:v>21-Jan-23</c:v>
                </c:pt>
                <c:pt idx="7">
                  <c:v>28-Jan-23</c:v>
                </c:pt>
                <c:pt idx="8">
                  <c:v>04-Feb-23</c:v>
                </c:pt>
                <c:pt idx="9">
                  <c:v>11-Feb-23</c:v>
                </c:pt>
                <c:pt idx="10">
                  <c:v>18-Feb-23</c:v>
                </c:pt>
                <c:pt idx="11">
                  <c:v> 25-Feb-23</c:v>
                </c:pt>
              </c:strCache>
            </c:strRef>
          </c:cat>
          <c:val>
            <c:numRef>
              <c:f>Sheet1!$B$2:$B$362</c:f>
              <c:numCache>
                <c:formatCode>0.0%</c:formatCode>
                <c:ptCount val="12"/>
                <c:pt idx="0">
                  <c:v>4.6019310304148187E-2</c:v>
                </c:pt>
                <c:pt idx="1">
                  <c:v>2.1310684132621827E-2</c:v>
                </c:pt>
                <c:pt idx="2">
                  <c:v>0.19050478731840892</c:v>
                </c:pt>
                <c:pt idx="3">
                  <c:v>1.5679120438724548E-2</c:v>
                </c:pt>
                <c:pt idx="4">
                  <c:v>-1.8740715121620233E-2</c:v>
                </c:pt>
                <c:pt idx="5">
                  <c:v>5.7694808486689064E-2</c:v>
                </c:pt>
                <c:pt idx="6">
                  <c:v>5.5206870777083639E-2</c:v>
                </c:pt>
                <c:pt idx="7">
                  <c:v>6.1524412888848579E-2</c:v>
                </c:pt>
                <c:pt idx="8" formatCode="0.00%">
                  <c:v>6.3661878544169381E-2</c:v>
                </c:pt>
                <c:pt idx="9" formatCode="0.00%">
                  <c:v>5.4024733004942815E-2</c:v>
                </c:pt>
                <c:pt idx="10" formatCode="0.00%">
                  <c:v>8.2327649887814047E-2</c:v>
                </c:pt>
                <c:pt idx="11" formatCode="0.00%">
                  <c:v>6.2418251858300522E-2</c:v>
                </c:pt>
              </c:numCache>
            </c:numRef>
          </c:val>
          <c:smooth val="1"/>
          <c:extLst>
            <c:ext xmlns:c16="http://schemas.microsoft.com/office/drawing/2014/chart" uri="{C3380CC4-5D6E-409C-BE32-E72D297353CC}">
              <c16:uniqueId val="{00000003-80AA-45AD-A737-1914077A2C62}"/>
            </c:ext>
          </c:extLst>
        </c:ser>
        <c:ser>
          <c:idx val="1"/>
          <c:order val="1"/>
          <c:tx>
            <c:strRef>
              <c:f>Sheet1!$C$1</c:f>
              <c:strCache>
                <c:ptCount val="1"/>
                <c:pt idx="0">
                  <c:v>Unit Sales</c:v>
                </c:pt>
              </c:strCache>
            </c:strRef>
          </c:tx>
          <c:spPr>
            <a:ln w="28575" cap="rnd">
              <a:solidFill>
                <a:schemeClr val="accent2"/>
              </a:solidFill>
              <a:round/>
            </a:ln>
            <a:effectLst/>
          </c:spPr>
          <c:marker>
            <c:symbol val="none"/>
          </c:marker>
          <c:dLbls>
            <c:dLbl>
              <c:idx val="9"/>
              <c:layout>
                <c:manualLayout>
                  <c:x val="-3.2084892504571728E-2"/>
                  <c:y val="3.09830029653345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AA-45AD-A737-1914077A2C62}"/>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Sheet1!$A$2:$A$362</c:f>
              <c:strCache>
                <c:ptCount val="12"/>
                <c:pt idx="0">
                  <c:v>10-Dec-22</c:v>
                </c:pt>
                <c:pt idx="1">
                  <c:v>17-Dec-22</c:v>
                </c:pt>
                <c:pt idx="2">
                  <c:v>24-Dec-22</c:v>
                </c:pt>
                <c:pt idx="3">
                  <c:v> 31-Dec-22</c:v>
                </c:pt>
                <c:pt idx="4">
                  <c:v>07-Jan-23</c:v>
                </c:pt>
                <c:pt idx="5">
                  <c:v>14-Jan-23</c:v>
                </c:pt>
                <c:pt idx="6">
                  <c:v>21-Jan-23</c:v>
                </c:pt>
                <c:pt idx="7">
                  <c:v>28-Jan-23</c:v>
                </c:pt>
                <c:pt idx="8">
                  <c:v>04-Feb-23</c:v>
                </c:pt>
                <c:pt idx="9">
                  <c:v>11-Feb-23</c:v>
                </c:pt>
                <c:pt idx="10">
                  <c:v>18-Feb-23</c:v>
                </c:pt>
                <c:pt idx="11">
                  <c:v> 25-Feb-23</c:v>
                </c:pt>
              </c:strCache>
            </c:strRef>
          </c:cat>
          <c:val>
            <c:numRef>
              <c:f>Sheet1!$C$2:$C$362</c:f>
              <c:numCache>
                <c:formatCode>0.0%</c:formatCode>
                <c:ptCount val="12"/>
                <c:pt idx="0">
                  <c:v>-3.8384299875866223E-2</c:v>
                </c:pt>
                <c:pt idx="1">
                  <c:v>-5.5104629691719476E-2</c:v>
                </c:pt>
                <c:pt idx="2">
                  <c:v>9.3534706721019933E-2</c:v>
                </c:pt>
                <c:pt idx="3">
                  <c:v>-8.6121724973011182E-2</c:v>
                </c:pt>
                <c:pt idx="4">
                  <c:v>-0.11900667548643007</c:v>
                </c:pt>
                <c:pt idx="5">
                  <c:v>-5.0070481046418647E-2</c:v>
                </c:pt>
                <c:pt idx="6">
                  <c:v>-5.6401382707389702E-2</c:v>
                </c:pt>
                <c:pt idx="7">
                  <c:v>-4.8591732732114812E-2</c:v>
                </c:pt>
                <c:pt idx="8" formatCode="0.00%">
                  <c:v>-4.3774308869749756E-2</c:v>
                </c:pt>
                <c:pt idx="9" formatCode="0.00%">
                  <c:v>-4.4824023385596545E-2</c:v>
                </c:pt>
                <c:pt idx="10" formatCode="0.00%">
                  <c:v>-3.3048111574571326E-2</c:v>
                </c:pt>
                <c:pt idx="11" formatCode="0.00%">
                  <c:v>-4.072858653034428E-2</c:v>
                </c:pt>
              </c:numCache>
            </c:numRef>
          </c:val>
          <c:smooth val="1"/>
          <c:extLst>
            <c:ext xmlns:c16="http://schemas.microsoft.com/office/drawing/2014/chart" uri="{C3380CC4-5D6E-409C-BE32-E72D297353CC}">
              <c16:uniqueId val="{00000005-80AA-45AD-A737-1914077A2C62}"/>
            </c:ext>
          </c:extLst>
        </c:ser>
        <c:dLbls>
          <c:showLegendKey val="0"/>
          <c:showVal val="1"/>
          <c:showCatName val="0"/>
          <c:showSerName val="0"/>
          <c:showPercent val="0"/>
          <c:showBubbleSize val="0"/>
        </c:dLbls>
        <c:smooth val="0"/>
        <c:axId val="45898368"/>
        <c:axId val="45912448"/>
      </c:lineChart>
      <c:catAx>
        <c:axId val="458983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912448"/>
        <c:crosses val="autoZero"/>
        <c:auto val="1"/>
        <c:lblAlgn val="ctr"/>
        <c:lblOffset val="100"/>
        <c:noMultiLvlLbl val="0"/>
      </c:catAx>
      <c:valAx>
        <c:axId val="45912448"/>
        <c:scaling>
          <c:orientation val="minMax"/>
          <c:min val="-0.2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89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14368726903716E-2"/>
          <c:y val="0.10553413900030553"/>
          <c:w val="0.9085414728063852"/>
          <c:h val="0.67733728868652454"/>
        </c:manualLayout>
      </c:layout>
      <c:lineChart>
        <c:grouping val="standard"/>
        <c:varyColors val="0"/>
        <c:ser>
          <c:idx val="0"/>
          <c:order val="0"/>
          <c:tx>
            <c:strRef>
              <c:f>Sheet1!$B$1</c:f>
              <c:strCache>
                <c:ptCount val="1"/>
                <c:pt idx="0">
                  <c:v>% on Offer</c:v>
                </c:pt>
              </c:strCache>
            </c:strRef>
          </c:tx>
          <c:spPr>
            <a:ln w="28575" cap="rnd">
              <a:solidFill>
                <a:schemeClr val="accent1"/>
              </a:solidFill>
              <a:round/>
            </a:ln>
            <a:effectLst/>
          </c:spPr>
          <c:marker>
            <c:symbol val="none"/>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D4-47DF-80F4-CBF792205DC8}"/>
                </c:ext>
              </c:extLst>
            </c:dLbl>
            <c:dLbl>
              <c:idx val="11"/>
              <c:delete val="1"/>
              <c:extLst>
                <c:ext xmlns:c15="http://schemas.microsoft.com/office/drawing/2012/chart" uri="{CE6537A1-D6FC-4f65-9D91-7224C49458BB}"/>
                <c:ext xmlns:c16="http://schemas.microsoft.com/office/drawing/2014/chart" uri="{C3380CC4-5D6E-409C-BE32-E72D297353CC}">
                  <c16:uniqueId val="{00000000-94A7-4407-99CE-979EF552C468}"/>
                </c:ext>
              </c:extLst>
            </c:dLbl>
            <c:dLbl>
              <c:idx val="12"/>
              <c:layout>
                <c:manualLayout>
                  <c:x val="-1.0940633138172798E-2"/>
                  <c:y val="4.12801393773524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D4-47DF-80F4-CBF792205DC8}"/>
                </c:ext>
              </c:extLst>
            </c:dLbl>
            <c:dLbl>
              <c:idx val="25"/>
              <c:layout>
                <c:manualLayout>
                  <c:x val="-2.4832078510672706E-2"/>
                  <c:y val="-3.52601190514885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8D4-47DF-80F4-CBF792205DC8}"/>
                </c:ext>
              </c:extLst>
            </c:dLbl>
            <c:numFmt formatCode="0%" sourceLinked="0"/>
            <c:spPr>
              <a:solidFill>
                <a:schemeClr val="bg2"/>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Sheet1!$A$2:$A$191</c:f>
              <c:strCache>
                <c:ptCount val="26"/>
                <c:pt idx="0">
                  <c:v>27-Feb-21</c:v>
                </c:pt>
                <c:pt idx="1">
                  <c:v>27-Mar-21</c:v>
                </c:pt>
                <c:pt idx="2">
                  <c:v>24-Apr-21</c:v>
                </c:pt>
                <c:pt idx="3">
                  <c:v>22-May-21</c:v>
                </c:pt>
                <c:pt idx="4">
                  <c:v>19-Jun-21</c:v>
                </c:pt>
                <c:pt idx="5">
                  <c:v>14-Aug-21</c:v>
                </c:pt>
                <c:pt idx="6">
                  <c:v>11-Sep-21</c:v>
                </c:pt>
                <c:pt idx="7">
                  <c:v>09-Oct-21</c:v>
                </c:pt>
                <c:pt idx="8">
                  <c:v>06-Nov-21</c:v>
                </c:pt>
                <c:pt idx="9">
                  <c:v>04-Dec-21</c:v>
                </c:pt>
                <c:pt idx="10">
                  <c:v>01-Jan-22</c:v>
                </c:pt>
                <c:pt idx="11">
                  <c:v>29-Jan-22</c:v>
                </c:pt>
                <c:pt idx="12">
                  <c:v>26-Feb-22</c:v>
                </c:pt>
                <c:pt idx="13">
                  <c:v>26-Mar-22</c:v>
                </c:pt>
                <c:pt idx="14">
                  <c:v>23-Apr-22</c:v>
                </c:pt>
                <c:pt idx="15">
                  <c:v>21-May-22</c:v>
                </c:pt>
                <c:pt idx="16">
                  <c:v>18-Jun-22</c:v>
                </c:pt>
                <c:pt idx="17">
                  <c:v>16-Jul-22</c:v>
                </c:pt>
                <c:pt idx="18">
                  <c:v>13-Aug-22</c:v>
                </c:pt>
                <c:pt idx="19">
                  <c:v>10-Sep-22</c:v>
                </c:pt>
                <c:pt idx="20">
                  <c:v>08-Oct-22</c:v>
                </c:pt>
                <c:pt idx="21">
                  <c:v>05-Nov-22</c:v>
                </c:pt>
                <c:pt idx="22">
                  <c:v>03-Dec-22</c:v>
                </c:pt>
                <c:pt idx="23">
                  <c:v>31-Dec-22</c:v>
                </c:pt>
                <c:pt idx="24">
                  <c:v>28-Jan-23</c:v>
                </c:pt>
                <c:pt idx="25">
                  <c:v> 25-Feb-23</c:v>
                </c:pt>
              </c:strCache>
            </c:strRef>
          </c:cat>
          <c:val>
            <c:numRef>
              <c:f>Sheet1!$B$2:$B$191</c:f>
              <c:numCache>
                <c:formatCode>0.0%</c:formatCode>
                <c:ptCount val="26"/>
                <c:pt idx="0">
                  <c:v>0.20118722416828941</c:v>
                </c:pt>
                <c:pt idx="1">
                  <c:v>0.2053994436143802</c:v>
                </c:pt>
                <c:pt idx="2">
                  <c:v>0.21280032670024543</c:v>
                </c:pt>
                <c:pt idx="3">
                  <c:v>0.2062761632880987</c:v>
                </c:pt>
                <c:pt idx="4">
                  <c:v>0.21293411565727677</c:v>
                </c:pt>
                <c:pt idx="5">
                  <c:v>0.19489774099022261</c:v>
                </c:pt>
                <c:pt idx="6">
                  <c:v>0.19834730367111425</c:v>
                </c:pt>
                <c:pt idx="7">
                  <c:v>0.20002887912172451</c:v>
                </c:pt>
                <c:pt idx="8">
                  <c:v>0.20290915750608154</c:v>
                </c:pt>
                <c:pt idx="9">
                  <c:v>0.21759065375713929</c:v>
                </c:pt>
                <c:pt idx="10">
                  <c:v>0.22217196196005476</c:v>
                </c:pt>
                <c:pt idx="11">
                  <c:v>0.19179882462594552</c:v>
                </c:pt>
                <c:pt idx="12">
                  <c:v>0.19850638111247429</c:v>
                </c:pt>
                <c:pt idx="13">
                  <c:v>0.19838613908607436</c:v>
                </c:pt>
                <c:pt idx="14">
                  <c:v>0.21454129333431393</c:v>
                </c:pt>
                <c:pt idx="15">
                  <c:v>0.20394894788297449</c:v>
                </c:pt>
                <c:pt idx="16">
                  <c:v>0.21800075450893103</c:v>
                </c:pt>
                <c:pt idx="17">
                  <c:v>0.20416619569339745</c:v>
                </c:pt>
                <c:pt idx="18">
                  <c:v>0.20301326092012906</c:v>
                </c:pt>
                <c:pt idx="19">
                  <c:v>0.20787918925956672</c:v>
                </c:pt>
                <c:pt idx="20">
                  <c:v>0.20395477142982751</c:v>
                </c:pt>
                <c:pt idx="21">
                  <c:v>0.2076596694847575</c:v>
                </c:pt>
                <c:pt idx="22">
                  <c:v>0.22580515282751254</c:v>
                </c:pt>
                <c:pt idx="23">
                  <c:v>0.22882012414585218</c:v>
                </c:pt>
                <c:pt idx="24">
                  <c:v>0.19333792238120004</c:v>
                </c:pt>
                <c:pt idx="25">
                  <c:v>0.20095802246144789</c:v>
                </c:pt>
              </c:numCache>
            </c:numRef>
          </c:val>
          <c:smooth val="1"/>
          <c:extLst>
            <c:ext xmlns:c16="http://schemas.microsoft.com/office/drawing/2014/chart" uri="{C3380CC4-5D6E-409C-BE32-E72D297353CC}">
              <c16:uniqueId val="{00000002-18D4-47DF-80F4-CBF792205DC8}"/>
            </c:ext>
          </c:extLst>
        </c:ser>
        <c:ser>
          <c:idx val="1"/>
          <c:order val="1"/>
          <c:tx>
            <c:strRef>
              <c:f>Sheet1!$C$1</c:f>
              <c:strCache>
                <c:ptCount val="1"/>
                <c:pt idx="0">
                  <c:v>Annual Average</c:v>
                </c:pt>
              </c:strCache>
            </c:strRef>
          </c:tx>
          <c:spPr>
            <a:ln w="28575" cap="rnd">
              <a:solidFill>
                <a:schemeClr val="accent2"/>
              </a:solidFill>
              <a:round/>
            </a:ln>
            <a:effectLst/>
          </c:spPr>
          <c:marker>
            <c:symbol val="none"/>
          </c:marker>
          <c:cat>
            <c:strRef>
              <c:f>Sheet1!$A$2:$A$191</c:f>
              <c:strCache>
                <c:ptCount val="26"/>
                <c:pt idx="0">
                  <c:v>27-Feb-21</c:v>
                </c:pt>
                <c:pt idx="1">
                  <c:v>27-Mar-21</c:v>
                </c:pt>
                <c:pt idx="2">
                  <c:v>24-Apr-21</c:v>
                </c:pt>
                <c:pt idx="3">
                  <c:v>22-May-21</c:v>
                </c:pt>
                <c:pt idx="4">
                  <c:v>19-Jun-21</c:v>
                </c:pt>
                <c:pt idx="5">
                  <c:v>14-Aug-21</c:v>
                </c:pt>
                <c:pt idx="6">
                  <c:v>11-Sep-21</c:v>
                </c:pt>
                <c:pt idx="7">
                  <c:v>09-Oct-21</c:v>
                </c:pt>
                <c:pt idx="8">
                  <c:v>06-Nov-21</c:v>
                </c:pt>
                <c:pt idx="9">
                  <c:v>04-Dec-21</c:v>
                </c:pt>
                <c:pt idx="10">
                  <c:v>01-Jan-22</c:v>
                </c:pt>
                <c:pt idx="11">
                  <c:v>29-Jan-22</c:v>
                </c:pt>
                <c:pt idx="12">
                  <c:v>26-Feb-22</c:v>
                </c:pt>
                <c:pt idx="13">
                  <c:v>26-Mar-22</c:v>
                </c:pt>
                <c:pt idx="14">
                  <c:v>23-Apr-22</c:v>
                </c:pt>
                <c:pt idx="15">
                  <c:v>21-May-22</c:v>
                </c:pt>
                <c:pt idx="16">
                  <c:v>18-Jun-22</c:v>
                </c:pt>
                <c:pt idx="17">
                  <c:v>16-Jul-22</c:v>
                </c:pt>
                <c:pt idx="18">
                  <c:v>13-Aug-22</c:v>
                </c:pt>
                <c:pt idx="19">
                  <c:v>10-Sep-22</c:v>
                </c:pt>
                <c:pt idx="20">
                  <c:v>08-Oct-22</c:v>
                </c:pt>
                <c:pt idx="21">
                  <c:v>05-Nov-22</c:v>
                </c:pt>
                <c:pt idx="22">
                  <c:v>03-Dec-22</c:v>
                </c:pt>
                <c:pt idx="23">
                  <c:v>31-Dec-22</c:v>
                </c:pt>
                <c:pt idx="24">
                  <c:v>28-Jan-23</c:v>
                </c:pt>
                <c:pt idx="25">
                  <c:v> 25-Feb-23</c:v>
                </c:pt>
              </c:strCache>
            </c:strRef>
          </c:cat>
          <c:val>
            <c:numRef>
              <c:f>Sheet1!$C$2:$C$191</c:f>
              <c:numCache>
                <c:formatCode>0.0%</c:formatCode>
                <c:ptCount val="26"/>
                <c:pt idx="0">
                  <c:v>0.20627717710312071</c:v>
                </c:pt>
                <c:pt idx="1">
                  <c:v>0.20627717710312071</c:v>
                </c:pt>
                <c:pt idx="2">
                  <c:v>0.20627717710312071</c:v>
                </c:pt>
                <c:pt idx="3">
                  <c:v>0.20627717710312071</c:v>
                </c:pt>
                <c:pt idx="4">
                  <c:v>0.20627717710312071</c:v>
                </c:pt>
                <c:pt idx="5">
                  <c:v>0.20627717710312071</c:v>
                </c:pt>
                <c:pt idx="6">
                  <c:v>0.20627717710312071</c:v>
                </c:pt>
                <c:pt idx="7">
                  <c:v>0.20627717710312071</c:v>
                </c:pt>
                <c:pt idx="8">
                  <c:v>0.20627717710312071</c:v>
                </c:pt>
                <c:pt idx="9">
                  <c:v>0.20627717710312071</c:v>
                </c:pt>
                <c:pt idx="10">
                  <c:v>0.20627717710312071</c:v>
                </c:pt>
                <c:pt idx="11">
                  <c:v>0.20893864879488655</c:v>
                </c:pt>
                <c:pt idx="12">
                  <c:v>0.20893864879488655</c:v>
                </c:pt>
                <c:pt idx="13">
                  <c:v>0.20893864879488655</c:v>
                </c:pt>
                <c:pt idx="14">
                  <c:v>0.20893864879488655</c:v>
                </c:pt>
                <c:pt idx="15">
                  <c:v>0.20893864879488655</c:v>
                </c:pt>
                <c:pt idx="16">
                  <c:v>0.20893864879488655</c:v>
                </c:pt>
                <c:pt idx="17">
                  <c:v>0.20893864879488655</c:v>
                </c:pt>
                <c:pt idx="18">
                  <c:v>0.20893864879488655</c:v>
                </c:pt>
                <c:pt idx="19">
                  <c:v>0.20893864879488655</c:v>
                </c:pt>
                <c:pt idx="20">
                  <c:v>0.20893864879488655</c:v>
                </c:pt>
                <c:pt idx="21">
                  <c:v>0.20893864879488655</c:v>
                </c:pt>
                <c:pt idx="22">
                  <c:v>0.20893864879488655</c:v>
                </c:pt>
                <c:pt idx="23">
                  <c:v>0.20893864879488655</c:v>
                </c:pt>
                <c:pt idx="24">
                  <c:v>0.19727824809509761</c:v>
                </c:pt>
                <c:pt idx="25">
                  <c:v>0.19727824809509761</c:v>
                </c:pt>
              </c:numCache>
            </c:numRef>
          </c:val>
          <c:smooth val="0"/>
          <c:extLst>
            <c:ext xmlns:c16="http://schemas.microsoft.com/office/drawing/2014/chart" uri="{C3380CC4-5D6E-409C-BE32-E72D297353CC}">
              <c16:uniqueId val="{00000004-18D4-47DF-80F4-CBF792205DC8}"/>
            </c:ext>
          </c:extLst>
        </c:ser>
        <c:dLbls>
          <c:showLegendKey val="0"/>
          <c:showVal val="0"/>
          <c:showCatName val="0"/>
          <c:showSerName val="0"/>
          <c:showPercent val="0"/>
          <c:showBubbleSize val="0"/>
        </c:dLbls>
        <c:smooth val="0"/>
        <c:axId val="307576072"/>
        <c:axId val="307578424"/>
      </c:lineChart>
      <c:catAx>
        <c:axId val="3075760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8424"/>
        <c:crosses val="autoZero"/>
        <c:auto val="0"/>
        <c:lblAlgn val="ctr"/>
        <c:lblOffset val="100"/>
        <c:noMultiLvlLbl val="1"/>
      </c:catAx>
      <c:valAx>
        <c:axId val="307578424"/>
        <c:scaling>
          <c:orientation val="minMax"/>
          <c:min val="0.1800000000000000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6072"/>
        <c:crosses val="autoZero"/>
        <c:crossBetween val="between"/>
        <c:majorUnit val="2.0000000000000004E-2"/>
      </c:valAx>
      <c:spPr>
        <a:noFill/>
        <a:ln>
          <a:noFill/>
        </a:ln>
        <a:effectLst/>
      </c:spPr>
    </c:plotArea>
    <c:legend>
      <c:legendPos val="b"/>
      <c:layout>
        <c:manualLayout>
          <c:xMode val="edge"/>
          <c:yMode val="edge"/>
          <c:x val="9.4886589282027367E-2"/>
          <c:y val="0.1122594971407273"/>
          <c:w val="0.3653077404835875"/>
          <c:h val="5.869770369744366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40014474152491E-2"/>
          <c:y val="8.9023859580633455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7B4D-4175-A01D-7B21B137A78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Sheet1!$B$2</c:f>
              <c:numCache>
                <c:formatCode>0.0%</c:formatCode>
                <c:ptCount val="1"/>
                <c:pt idx="0">
                  <c:v>8.569704284852131E-2</c:v>
                </c:pt>
              </c:numCache>
            </c:numRef>
          </c:val>
          <c:extLst>
            <c:ext xmlns:c16="http://schemas.microsoft.com/office/drawing/2014/chart" uri="{C3380CC4-5D6E-409C-BE32-E72D297353CC}">
              <c16:uniqueId val="{00000002-7B4D-4175-A01D-7B21B137A78A}"/>
            </c:ext>
          </c:extLst>
        </c:ser>
        <c:ser>
          <c:idx val="1"/>
          <c:order val="1"/>
          <c:tx>
            <c:strRef>
              <c:f>Sheet1!$C$1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Sheet1!$C$2</c:f>
              <c:numCache>
                <c:formatCode>0.0%</c:formatCode>
                <c:ptCount val="1"/>
                <c:pt idx="0">
                  <c:v>0</c:v>
                </c:pt>
              </c:numCache>
            </c:numRef>
          </c:val>
          <c:extLst>
            <c:ext xmlns:c16="http://schemas.microsoft.com/office/drawing/2014/chart" uri="{C3380CC4-5D6E-409C-BE32-E72D297353CC}">
              <c16:uniqueId val="{00000003-7B4D-4175-A01D-7B21B137A78A}"/>
            </c:ext>
          </c:extLst>
        </c:ser>
        <c:ser>
          <c:idx val="2"/>
          <c:order val="2"/>
          <c:tx>
            <c:strRef>
              <c:f>Sheet1!$D$1</c:f>
              <c:strCache>
                <c:ptCount val="1"/>
                <c:pt idx="0">
                  <c:v>Instore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Sheet1!$D$2</c:f>
              <c:numCache>
                <c:formatCode>0.0%</c:formatCode>
                <c:ptCount val="1"/>
                <c:pt idx="0">
                  <c:v>8.7037037037037024E-2</c:v>
                </c:pt>
              </c:numCache>
            </c:numRef>
          </c:val>
          <c:extLst>
            <c:ext xmlns:c16="http://schemas.microsoft.com/office/drawing/2014/chart" uri="{C3380CC4-5D6E-409C-BE32-E72D297353CC}">
              <c16:uniqueId val="{00000004-7B4D-4175-A01D-7B21B137A78A}"/>
            </c:ext>
          </c:extLst>
        </c:ser>
        <c:ser>
          <c:idx val="3"/>
          <c:order val="3"/>
          <c:tx>
            <c:strRef>
              <c:f>Sheet1!$E$1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Sheet1!$E$2</c:f>
              <c:numCache>
                <c:formatCode>0.0%</c:formatCode>
                <c:ptCount val="1"/>
                <c:pt idx="0">
                  <c:v>8.8019559902200672E-2</c:v>
                </c:pt>
              </c:numCache>
            </c:numRef>
          </c:val>
          <c:extLst>
            <c:ext xmlns:c16="http://schemas.microsoft.com/office/drawing/2014/chart" uri="{C3380CC4-5D6E-409C-BE32-E72D297353CC}">
              <c16:uniqueId val="{00000005-7B4D-4175-A01D-7B21B137A78A}"/>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ax val="0.15000000000000002"/>
          <c:min val="0"/>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9999910579782807E-2"/>
          <c:y val="0.8271815563700049"/>
          <c:w val="0.89999988077304371"/>
          <c:h val="0.131730508438933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40014474152491E-2"/>
          <c:y val="8.9023859580633455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89A1-4D8A-A761-15E50F52159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Sheet1!$B$2</c:f>
              <c:numCache>
                <c:formatCode>0.0%</c:formatCode>
                <c:ptCount val="1"/>
                <c:pt idx="0">
                  <c:v>0.10207988578474314</c:v>
                </c:pt>
              </c:numCache>
            </c:numRef>
          </c:val>
          <c:extLst>
            <c:ext xmlns:c16="http://schemas.microsoft.com/office/drawing/2014/chart" uri="{C3380CC4-5D6E-409C-BE32-E72D297353CC}">
              <c16:uniqueId val="{00000002-89A1-4D8A-A761-15E50F52159E}"/>
            </c:ext>
          </c:extLst>
        </c:ser>
        <c:ser>
          <c:idx val="1"/>
          <c:order val="1"/>
          <c:tx>
            <c:strRef>
              <c:f>Sheet1!$C$1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Sheet1!$C$2</c:f>
              <c:numCache>
                <c:formatCode>0.0%</c:formatCode>
                <c:ptCount val="1"/>
                <c:pt idx="0">
                  <c:v>2.4699221514508096E-2</c:v>
                </c:pt>
              </c:numCache>
            </c:numRef>
          </c:val>
          <c:extLst>
            <c:ext xmlns:c16="http://schemas.microsoft.com/office/drawing/2014/chart" uri="{C3380CC4-5D6E-409C-BE32-E72D297353CC}">
              <c16:uniqueId val="{00000003-89A1-4D8A-A761-15E50F52159E}"/>
            </c:ext>
          </c:extLst>
        </c:ser>
        <c:ser>
          <c:idx val="2"/>
          <c:order val="2"/>
          <c:tx>
            <c:strRef>
              <c:f>Sheet1!$D$1</c:f>
              <c:strCache>
                <c:ptCount val="1"/>
                <c:pt idx="0">
                  <c:v>Instore</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Sheet1!$D$2</c:f>
              <c:numCache>
                <c:formatCode>0%</c:formatCode>
                <c:ptCount val="1"/>
                <c:pt idx="0">
                  <c:v>0.11612364243943185</c:v>
                </c:pt>
              </c:numCache>
            </c:numRef>
          </c:val>
          <c:extLst>
            <c:ext xmlns:c16="http://schemas.microsoft.com/office/drawing/2014/chart" uri="{C3380CC4-5D6E-409C-BE32-E72D297353CC}">
              <c16:uniqueId val="{00000004-89A1-4D8A-A761-15E50F52159E}"/>
            </c:ext>
          </c:extLst>
        </c:ser>
        <c:ser>
          <c:idx val="3"/>
          <c:order val="3"/>
          <c:tx>
            <c:strRef>
              <c:f>Sheet1!$E$1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Sheet1!$E$2</c:f>
              <c:numCache>
                <c:formatCode>0.0%</c:formatCode>
                <c:ptCount val="1"/>
                <c:pt idx="0">
                  <c:v>0.14706835114998396</c:v>
                </c:pt>
              </c:numCache>
            </c:numRef>
          </c:val>
          <c:extLst>
            <c:ext xmlns:c16="http://schemas.microsoft.com/office/drawing/2014/chart" uri="{C3380CC4-5D6E-409C-BE32-E72D297353CC}">
              <c16:uniqueId val="{00000005-89A1-4D8A-A761-15E50F52159E}"/>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scaling>
        <c:delete val="1"/>
        <c:axPos val="l"/>
        <c:numFmt formatCode="0.0%" sourceLinked="1"/>
        <c:majorTickMark val="none"/>
        <c:minorTickMark val="none"/>
        <c:tickLblPos val="nextTo"/>
        <c:crossAx val="1735646504"/>
        <c:crosses val="autoZero"/>
        <c:crossBetween val="between"/>
      </c:valAx>
      <c:spPr>
        <a:noFill/>
        <a:ln>
          <a:noFill/>
        </a:ln>
        <a:effectLst/>
      </c:spPr>
    </c:plotArea>
    <c:legend>
      <c:legendPos val="b"/>
      <c:layout>
        <c:manualLayout>
          <c:xMode val="edge"/>
          <c:yMode val="edge"/>
          <c:x val="4.9999910579782807E-2"/>
          <c:y val="0.8271815563700049"/>
          <c:w val="0.89999988077304371"/>
          <c:h val="0.131730508438933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40014474152491E-2"/>
          <c:y val="8.9023859580633455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Sheet1!$B$2</c:f>
              <c:numCache>
                <c:formatCode>0.0%</c:formatCode>
                <c:ptCount val="1"/>
                <c:pt idx="0">
                  <c:v>8.259451927836059E-3</c:v>
                </c:pt>
              </c:numCache>
            </c:numRef>
          </c:val>
          <c:extLst>
            <c:ext xmlns:c16="http://schemas.microsoft.com/office/drawing/2014/chart" uri="{C3380CC4-5D6E-409C-BE32-E72D297353CC}">
              <c16:uniqueId val="{00000000-D9CE-453C-AA1A-8B8063793B2C}"/>
            </c:ext>
          </c:extLst>
        </c:ser>
        <c:ser>
          <c:idx val="1"/>
          <c:order val="1"/>
          <c:tx>
            <c:strRef>
              <c:f>Sheet1!$C$1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Sheet1!$C$2</c:f>
              <c:numCache>
                <c:formatCode>0.0%</c:formatCode>
                <c:ptCount val="1"/>
                <c:pt idx="0">
                  <c:v>-4.8416519733281871E-2</c:v>
                </c:pt>
              </c:numCache>
            </c:numRef>
          </c:val>
          <c:extLst>
            <c:ext xmlns:c16="http://schemas.microsoft.com/office/drawing/2014/chart" uri="{C3380CC4-5D6E-409C-BE32-E72D297353CC}">
              <c16:uniqueId val="{00000001-D9CE-453C-AA1A-8B8063793B2C}"/>
            </c:ext>
          </c:extLst>
        </c:ser>
        <c:ser>
          <c:idx val="2"/>
          <c:order val="2"/>
          <c:tx>
            <c:strRef>
              <c:f>Sheet1!$D$1</c:f>
              <c:strCache>
                <c:ptCount val="1"/>
                <c:pt idx="0">
                  <c:v>Instore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Sheet1!$D$2</c:f>
              <c:numCache>
                <c:formatCode>0.0%</c:formatCode>
                <c:ptCount val="1"/>
                <c:pt idx="0">
                  <c:v>1.3126205016452897E-2</c:v>
                </c:pt>
              </c:numCache>
            </c:numRef>
          </c:val>
          <c:extLst>
            <c:ext xmlns:c16="http://schemas.microsoft.com/office/drawing/2014/chart" uri="{C3380CC4-5D6E-409C-BE32-E72D297353CC}">
              <c16:uniqueId val="{00000002-D9CE-453C-AA1A-8B8063793B2C}"/>
            </c:ext>
          </c:extLst>
        </c:ser>
        <c:ser>
          <c:idx val="3"/>
          <c:order val="3"/>
          <c:tx>
            <c:strRef>
              <c:f>Sheet1!$E$1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Sheet1!$E$2</c:f>
              <c:numCache>
                <c:formatCode>0.0%</c:formatCode>
                <c:ptCount val="1"/>
                <c:pt idx="0">
                  <c:v>0.10460199278519444</c:v>
                </c:pt>
              </c:numCache>
            </c:numRef>
          </c:val>
          <c:extLst>
            <c:ext xmlns:c16="http://schemas.microsoft.com/office/drawing/2014/chart" uri="{C3380CC4-5D6E-409C-BE32-E72D297353CC}">
              <c16:uniqueId val="{00000003-D9CE-453C-AA1A-8B8063793B2C}"/>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scaling>
        <c:delete val="1"/>
        <c:axPos val="l"/>
        <c:numFmt formatCode="0.0%" sourceLinked="1"/>
        <c:majorTickMark val="none"/>
        <c:minorTickMark val="none"/>
        <c:tickLblPos val="nextTo"/>
        <c:crossAx val="1735646504"/>
        <c:crosses val="autoZero"/>
        <c:crossBetween val="between"/>
      </c:valAx>
      <c:spPr>
        <a:noFill/>
        <a:ln>
          <a:noFill/>
        </a:ln>
        <a:effectLst/>
      </c:spPr>
    </c:plotArea>
    <c:legend>
      <c:legendPos val="b"/>
      <c:layout>
        <c:manualLayout>
          <c:xMode val="edge"/>
          <c:yMode val="edge"/>
          <c:x val="4.9999910579782807E-2"/>
          <c:y val="0.8271815563700049"/>
          <c:w val="0.89999988077304371"/>
          <c:h val="0.131730508438933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210926196725673E-2"/>
          <c:y val="0.2396796219478593"/>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6C7C-493B-AB19-5939DA86CC5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Sheet1!$B$2</c:f>
              <c:numCache>
                <c:formatCode>0.0%</c:formatCode>
                <c:ptCount val="1"/>
                <c:pt idx="0">
                  <c:v>-1.1630704984959772E-2</c:v>
                </c:pt>
              </c:numCache>
            </c:numRef>
          </c:val>
          <c:extLst>
            <c:ext xmlns:c16="http://schemas.microsoft.com/office/drawing/2014/chart" uri="{C3380CC4-5D6E-409C-BE32-E72D297353CC}">
              <c16:uniqueId val="{00000002-6C7C-493B-AB19-5939DA86CC58}"/>
            </c:ext>
          </c:extLst>
        </c:ser>
        <c:ser>
          <c:idx val="1"/>
          <c:order val="1"/>
          <c:tx>
            <c:strRef>
              <c:f>Sheet1!$C$1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Sheet1!$C$2</c:f>
              <c:numCache>
                <c:formatCode>0.0%</c:formatCode>
                <c:ptCount val="1"/>
                <c:pt idx="0">
                  <c:v>-8.0174187254382412E-2</c:v>
                </c:pt>
              </c:numCache>
            </c:numRef>
          </c:val>
          <c:extLst>
            <c:ext xmlns:c16="http://schemas.microsoft.com/office/drawing/2014/chart" uri="{C3380CC4-5D6E-409C-BE32-E72D297353CC}">
              <c16:uniqueId val="{00000003-6C7C-493B-AB19-5939DA86CC58}"/>
            </c:ext>
          </c:extLst>
        </c:ser>
        <c:ser>
          <c:idx val="2"/>
          <c:order val="2"/>
          <c:tx>
            <c:strRef>
              <c:f>Sheet1!$D$1</c:f>
              <c:strCache>
                <c:ptCount val="1"/>
                <c:pt idx="0">
                  <c:v>Instore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Sheet1!$D$2</c:f>
              <c:numCache>
                <c:formatCode>0.0%</c:formatCode>
                <c:ptCount val="1"/>
                <c:pt idx="0">
                  <c:v>-5.8322737455684948E-4</c:v>
                </c:pt>
              </c:numCache>
            </c:numRef>
          </c:val>
          <c:extLst>
            <c:ext xmlns:c16="http://schemas.microsoft.com/office/drawing/2014/chart" uri="{C3380CC4-5D6E-409C-BE32-E72D297353CC}">
              <c16:uniqueId val="{00000004-6C7C-493B-AB19-5939DA86CC58}"/>
            </c:ext>
          </c:extLst>
        </c:ser>
        <c:ser>
          <c:idx val="3"/>
          <c:order val="3"/>
          <c:tx>
            <c:strRef>
              <c:f>Sheet1!$E$1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Sheet1!$E$2</c:f>
              <c:numCache>
                <c:formatCode>0.0%</c:formatCode>
                <c:ptCount val="1"/>
                <c:pt idx="0">
                  <c:v>-1.5330540051850972E-2</c:v>
                </c:pt>
              </c:numCache>
            </c:numRef>
          </c:val>
          <c:extLst>
            <c:ext xmlns:c16="http://schemas.microsoft.com/office/drawing/2014/chart" uri="{C3380CC4-5D6E-409C-BE32-E72D297353CC}">
              <c16:uniqueId val="{00000005-6C7C-493B-AB19-5939DA86CC58}"/>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in val="-0.12000000000000001"/>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6214454718496216E-2"/>
          <c:y val="0.86826949156106659"/>
          <c:w val="0.89999988077304371"/>
          <c:h val="0.131730508438933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84657660487678E-2"/>
          <c:y val="5.2392986294136232E-2"/>
          <c:w val="0.92630684679024644"/>
          <c:h val="0.77565282014530945"/>
        </c:manualLayout>
      </c:layout>
      <c:barChart>
        <c:barDir val="col"/>
        <c:grouping val="percentStacked"/>
        <c:varyColors val="0"/>
        <c:ser>
          <c:idx val="0"/>
          <c:order val="0"/>
          <c:tx>
            <c:strRef>
              <c:f>Sheet1!$B$1</c:f>
              <c:strCache>
                <c:ptCount val="1"/>
                <c:pt idx="0">
                  <c:v>Celebration Food</c:v>
                </c:pt>
              </c:strCache>
            </c:strRef>
          </c:tx>
          <c:spPr>
            <a:solidFill>
              <a:schemeClr val="accent1"/>
            </a:solidFill>
            <a:ln w="19050">
              <a:solidFill>
                <a:schemeClr val="lt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we 15Feb20</c:v>
                </c:pt>
                <c:pt idx="1">
                  <c:v>we 13Feb21</c:v>
                </c:pt>
                <c:pt idx="2">
                  <c:v>we 19Feb22</c:v>
                </c:pt>
                <c:pt idx="3">
                  <c:v>we 18Feb23</c:v>
                </c:pt>
              </c:strCache>
            </c:strRef>
          </c:cat>
          <c:val>
            <c:numRef>
              <c:f>Sheet1!$B$2:$B$5</c:f>
              <c:numCache>
                <c:formatCode>0.0%</c:formatCode>
                <c:ptCount val="4"/>
                <c:pt idx="0">
                  <c:v>0.51540303095332529</c:v>
                </c:pt>
                <c:pt idx="1">
                  <c:v>0.54632386851017567</c:v>
                </c:pt>
                <c:pt idx="2">
                  <c:v>0.56359469669590145</c:v>
                </c:pt>
                <c:pt idx="3">
                  <c:v>0.53818378630560271</c:v>
                </c:pt>
              </c:numCache>
            </c:numRef>
          </c:val>
          <c:extLst>
            <c:ext xmlns:c16="http://schemas.microsoft.com/office/drawing/2014/chart" uri="{C3380CC4-5D6E-409C-BE32-E72D297353CC}">
              <c16:uniqueId val="{00000000-D970-4365-9771-B5B2E7CC64C8}"/>
            </c:ext>
          </c:extLst>
        </c:ser>
        <c:ser>
          <c:idx val="1"/>
          <c:order val="1"/>
          <c:tx>
            <c:strRef>
              <c:f>Sheet1!$C$1</c:f>
              <c:strCache>
                <c:ptCount val="1"/>
                <c:pt idx="0">
                  <c:v>Gifting</c:v>
                </c:pt>
              </c:strCache>
            </c:strRef>
          </c:tx>
          <c:spPr>
            <a:solidFill>
              <a:schemeClr val="accent2"/>
            </a:solidFill>
            <a:ln w="19050">
              <a:solidFill>
                <a:schemeClr val="lt1"/>
              </a:solidFill>
            </a:ln>
            <a:effectLst/>
          </c:spPr>
          <c:invertIfNegative val="0"/>
          <c:cat>
            <c:strRef>
              <c:f>Sheet1!$A$2:$A$5</c:f>
              <c:strCache>
                <c:ptCount val="4"/>
                <c:pt idx="0">
                  <c:v>we 15Feb20</c:v>
                </c:pt>
                <c:pt idx="1">
                  <c:v>we 13Feb21</c:v>
                </c:pt>
                <c:pt idx="2">
                  <c:v>we 19Feb22</c:v>
                </c:pt>
                <c:pt idx="3">
                  <c:v>we 18Feb23</c:v>
                </c:pt>
              </c:strCache>
            </c:strRef>
          </c:cat>
          <c:val>
            <c:numRef>
              <c:f>Sheet1!$C$2:$C$5</c:f>
              <c:numCache>
                <c:formatCode>0.0%</c:formatCode>
                <c:ptCount val="4"/>
                <c:pt idx="0">
                  <c:v>0.48459696904667471</c:v>
                </c:pt>
                <c:pt idx="1">
                  <c:v>0.45367613148982439</c:v>
                </c:pt>
                <c:pt idx="2">
                  <c:v>0.43640530330409855</c:v>
                </c:pt>
                <c:pt idx="3">
                  <c:v>0.46181621369439724</c:v>
                </c:pt>
              </c:numCache>
            </c:numRef>
          </c:val>
          <c:extLst>
            <c:ext xmlns:c16="http://schemas.microsoft.com/office/drawing/2014/chart" uri="{C3380CC4-5D6E-409C-BE32-E72D297353CC}">
              <c16:uniqueId val="{00000001-D970-4365-9771-B5B2E7CC64C8}"/>
            </c:ext>
          </c:extLst>
        </c:ser>
        <c:dLbls>
          <c:showLegendKey val="0"/>
          <c:showVal val="0"/>
          <c:showCatName val="0"/>
          <c:showSerName val="0"/>
          <c:showPercent val="0"/>
          <c:showBubbleSize val="0"/>
        </c:dLbls>
        <c:gapWidth val="65"/>
        <c:overlap val="100"/>
        <c:axId val="454411472"/>
        <c:axId val="454408232"/>
      </c:barChart>
      <c:catAx>
        <c:axId val="454411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4408232"/>
        <c:crosses val="autoZero"/>
        <c:auto val="1"/>
        <c:lblAlgn val="ctr"/>
        <c:lblOffset val="100"/>
        <c:noMultiLvlLbl val="0"/>
      </c:catAx>
      <c:valAx>
        <c:axId val="4544082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45441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67195443178545"/>
          <c:y val="4.3785036856530124E-2"/>
          <c:w val="0.43537618223334906"/>
          <c:h val="0.64943739757141816"/>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C53-4E73-BEF9-3DDBF9F67AD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C53-4E73-BEF9-3DDBF9F67AD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C53-4E73-BEF9-3DDBF9F67AD2}"/>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C53-4E73-BEF9-3DDBF9F67AD2}"/>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2C53-4E73-BEF9-3DDBF9F67AD2}"/>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2C53-4E73-BEF9-3DDBF9F67AD2}"/>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2C53-4E73-BEF9-3DDBF9F67AD2}"/>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2C53-4E73-BEF9-3DDBF9F67AD2}"/>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 Fresh Ready Meals </c:v>
                </c:pt>
                <c:pt idx="1">
                  <c:v> Morning Goods &amp; Speciality Breads </c:v>
                </c:pt>
                <c:pt idx="2">
                  <c:v> Cut Mixed Flowers </c:v>
                </c:pt>
                <c:pt idx="3">
                  <c:v> Beauty Skincare </c:v>
                </c:pt>
                <c:pt idx="4">
                  <c:v> Fresh Desserts </c:v>
                </c:pt>
                <c:pt idx="5">
                  <c:v> Cut Roses </c:v>
                </c:pt>
                <c:pt idx="6">
                  <c:v> Greetings Cards </c:v>
                </c:pt>
                <c:pt idx="7">
                  <c:v> Cosmetics </c:v>
                </c:pt>
                <c:pt idx="8">
                  <c:v>Other categories</c:v>
                </c:pt>
              </c:strCache>
            </c:strRef>
          </c:cat>
          <c:val>
            <c:numRef>
              <c:f>Sheet1!$B$2:$B$10</c:f>
              <c:numCache>
                <c:formatCode>0%</c:formatCode>
                <c:ptCount val="9"/>
                <c:pt idx="0">
                  <c:v>0.19737216919213765</c:v>
                </c:pt>
                <c:pt idx="1">
                  <c:v>0.14248177769037212</c:v>
                </c:pt>
                <c:pt idx="2">
                  <c:v>8.6786107266668813E-2</c:v>
                </c:pt>
                <c:pt idx="3">
                  <c:v>6.9313588581775123E-2</c:v>
                </c:pt>
                <c:pt idx="4">
                  <c:v>6.8713096546482583E-2</c:v>
                </c:pt>
                <c:pt idx="5">
                  <c:v>6.7296311212397125E-2</c:v>
                </c:pt>
                <c:pt idx="6">
                  <c:v>6.6177848693732916E-2</c:v>
                </c:pt>
                <c:pt idx="7">
                  <c:v>6.5748841591043342E-2</c:v>
                </c:pt>
                <c:pt idx="8">
                  <c:v>0.23611025922539033</c:v>
                </c:pt>
              </c:numCache>
            </c:numRef>
          </c:val>
          <c:extLst>
            <c:ext xmlns:c16="http://schemas.microsoft.com/office/drawing/2014/chart" uri="{C3380CC4-5D6E-409C-BE32-E72D297353CC}">
              <c16:uniqueId val="{00000000-190C-432F-AD90-EEE61AAE7073}"/>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13982057885912255"/>
          <c:y val="0.8033023935104513"/>
          <c:w val="0.82340023910119398"/>
          <c:h val="0.193407263013576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1250000000001"/>
          <c:y val="0.17433494252368709"/>
          <c:w val="0.72812500000000002"/>
          <c:h val="0.45893722570514112"/>
        </c:manualLayout>
      </c:layout>
      <c:barChart>
        <c:barDir val="col"/>
        <c:grouping val="clustered"/>
        <c:varyColors val="0"/>
        <c:ser>
          <c:idx val="0"/>
          <c:order val="0"/>
          <c:tx>
            <c:strRef>
              <c:f>Sheet1!$B$1</c:f>
              <c:strCache>
                <c:ptCount val="1"/>
                <c:pt idx="0">
                  <c:v>%Growth</c:v>
                </c:pt>
              </c:strCache>
            </c:strRef>
          </c:tx>
          <c:spPr>
            <a:solidFill>
              <a:schemeClr val="accent1"/>
            </a:solidFill>
            <a:ln w="19050">
              <a:solidFill>
                <a:schemeClr val="lt1"/>
              </a:solidFill>
            </a:ln>
            <a:effectLst/>
          </c:spPr>
          <c:invertIfNegative val="0"/>
          <c:dPt>
            <c:idx val="0"/>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1-5422-4630-BF3C-D456A73A6568}"/>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2-5422-4630-BF3C-D456A73A6568}"/>
              </c:ext>
            </c:extLst>
          </c:dPt>
          <c:dPt>
            <c:idx val="2"/>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5422-4630-BF3C-D456A73A6568}"/>
              </c:ext>
            </c:extLst>
          </c:dPt>
          <c:dPt>
            <c:idx val="3"/>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4-5422-4630-BF3C-D456A73A6568}"/>
              </c:ext>
            </c:extLst>
          </c:dPt>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0-5422-4630-BF3C-D456A73A656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Greetings Cards </c:v>
                </c:pt>
                <c:pt idx="1">
                  <c:v> Plants in Soil </c:v>
                </c:pt>
                <c:pt idx="2">
                  <c:v> Fragrances </c:v>
                </c:pt>
                <c:pt idx="3">
                  <c:v> Cosmetics </c:v>
                </c:pt>
                <c:pt idx="4">
                  <c:v> Ambient Cup Cakes </c:v>
                </c:pt>
                <c:pt idx="5">
                  <c:v>Fillets/Medallions/Steaks</c:v>
                </c:pt>
              </c:strCache>
            </c:strRef>
          </c:cat>
          <c:val>
            <c:numRef>
              <c:f>Sheet1!$B$2:$B$7</c:f>
              <c:numCache>
                <c:formatCode>0.0%</c:formatCode>
                <c:ptCount val="6"/>
                <c:pt idx="0">
                  <c:v>0.37800702796026342</c:v>
                </c:pt>
                <c:pt idx="1">
                  <c:v>0.36696692432051203</c:v>
                </c:pt>
                <c:pt idx="2">
                  <c:v>0.3069216998506703</c:v>
                </c:pt>
                <c:pt idx="3">
                  <c:v>0.27780397640698173</c:v>
                </c:pt>
                <c:pt idx="4">
                  <c:v>0.27279502235737785</c:v>
                </c:pt>
                <c:pt idx="5">
                  <c:v>0.24994074677588274</c:v>
                </c:pt>
              </c:numCache>
            </c:numRef>
          </c:val>
          <c:extLst>
            <c:ext xmlns:c16="http://schemas.microsoft.com/office/drawing/2014/chart" uri="{C3380CC4-5D6E-409C-BE32-E72D297353CC}">
              <c16:uniqueId val="{00000000-D970-4365-9771-B5B2E7CC64C8}"/>
            </c:ext>
          </c:extLst>
        </c:ser>
        <c:dLbls>
          <c:showLegendKey val="0"/>
          <c:showVal val="0"/>
          <c:showCatName val="0"/>
          <c:showSerName val="0"/>
          <c:showPercent val="0"/>
          <c:showBubbleSize val="0"/>
        </c:dLbls>
        <c:gapWidth val="150"/>
        <c:axId val="454411472"/>
        <c:axId val="454408232"/>
      </c:barChart>
      <c:catAx>
        <c:axId val="454411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4408232"/>
        <c:crosses val="autoZero"/>
        <c:auto val="1"/>
        <c:lblAlgn val="ctr"/>
        <c:lblOffset val="100"/>
        <c:noMultiLvlLbl val="0"/>
      </c:catAx>
      <c:valAx>
        <c:axId val="454408232"/>
        <c:scaling>
          <c:orientation val="minMax"/>
        </c:scaling>
        <c:delete val="1"/>
        <c:axPos val="l"/>
        <c:numFmt formatCode="0.0%" sourceLinked="1"/>
        <c:majorTickMark val="out"/>
        <c:minorTickMark val="none"/>
        <c:tickLblPos val="nextTo"/>
        <c:crossAx val="454411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53809648906278E-2"/>
          <c:y val="1.8277239876893087E-2"/>
          <c:w val="0.96674619035109377"/>
          <c:h val="0.91105966059314181"/>
        </c:manualLayout>
      </c:layout>
      <c:lineChart>
        <c:grouping val="standard"/>
        <c:varyColors val="0"/>
        <c:ser>
          <c:idx val="0"/>
          <c:order val="0"/>
          <c:tx>
            <c:strRef>
              <c:f>Sheet1!$A$2</c:f>
              <c:strCache>
                <c:ptCount val="1"/>
                <c:pt idx="0">
                  <c:v>Total SPI</c:v>
                </c:pt>
              </c:strCache>
            </c:strRef>
          </c:tx>
          <c:spPr>
            <a:ln w="28575" cap="rnd">
              <a:solidFill>
                <a:schemeClr val="accent1"/>
              </a:solidFill>
              <a:round/>
            </a:ln>
            <a:effectLst/>
          </c:spPr>
          <c:marker>
            <c:symbol val="none"/>
          </c:marker>
          <c:cat>
            <c:numRef>
              <c:f>Sheet1!$B$1:$EQ$1</c:f>
              <c:numCache>
                <c:formatCode>mmm\-yy</c:formatCode>
                <c:ptCount val="13"/>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numCache>
            </c:numRef>
          </c:cat>
          <c:val>
            <c:numRef>
              <c:f>Sheet1!$B$2:$EQ$2</c:f>
            </c:numRef>
          </c:val>
          <c:smooth val="1"/>
          <c:extLst>
            <c:ext xmlns:c16="http://schemas.microsoft.com/office/drawing/2014/chart" uri="{C3380CC4-5D6E-409C-BE32-E72D297353CC}">
              <c16:uniqueId val="{00000000-F83F-44FF-865A-529228F25D72}"/>
            </c:ext>
          </c:extLst>
        </c:ser>
        <c:ser>
          <c:idx val="1"/>
          <c:order val="1"/>
          <c:tx>
            <c:strRef>
              <c:f>Sheet1!$A$3</c:f>
              <c:strCache>
                <c:ptCount val="1"/>
                <c:pt idx="0">
                  <c:v>Food</c:v>
                </c:pt>
              </c:strCache>
            </c:strRef>
          </c:tx>
          <c:spPr>
            <a:ln w="28575" cap="rnd">
              <a:solidFill>
                <a:schemeClr val="tx1"/>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Sheet1!$B$1:$EQ$1</c:f>
              <c:numCache>
                <c:formatCode>mmm\-yy</c:formatCode>
                <c:ptCount val="13"/>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numCache>
            </c:numRef>
          </c:cat>
          <c:val>
            <c:numRef>
              <c:f>Sheet1!$B$3:$EQ$3</c:f>
              <c:numCache>
                <c:formatCode>0.0%</c:formatCode>
                <c:ptCount val="13"/>
                <c:pt idx="0">
                  <c:v>2.7E-2</c:v>
                </c:pt>
                <c:pt idx="1">
                  <c:v>3.3000000000000002E-2</c:v>
                </c:pt>
                <c:pt idx="2">
                  <c:v>3.5000000000000003E-2</c:v>
                </c:pt>
                <c:pt idx="3">
                  <c:v>4.2999999999999997E-2</c:v>
                </c:pt>
                <c:pt idx="4">
                  <c:v>5.6000000000000001E-2</c:v>
                </c:pt>
                <c:pt idx="5">
                  <c:v>7.0000000000000007E-2</c:v>
                </c:pt>
                <c:pt idx="6">
                  <c:v>9.2999999999999999E-2</c:v>
                </c:pt>
                <c:pt idx="7">
                  <c:v>0.106</c:v>
                </c:pt>
                <c:pt idx="8" formatCode="0.00%">
                  <c:v>0.11600000000000001</c:v>
                </c:pt>
                <c:pt idx="9" formatCode="0.00%">
                  <c:v>0.124</c:v>
                </c:pt>
                <c:pt idx="10" formatCode="0.00%">
                  <c:v>0.13300000000000001</c:v>
                </c:pt>
                <c:pt idx="11" formatCode="0.00%">
                  <c:v>0.13800000000000001</c:v>
                </c:pt>
                <c:pt idx="12" formatCode="0.00%">
                  <c:v>0.14499999999999999</c:v>
                </c:pt>
              </c:numCache>
            </c:numRef>
          </c:val>
          <c:smooth val="1"/>
          <c:extLst>
            <c:ext xmlns:c16="http://schemas.microsoft.com/office/drawing/2014/chart" uri="{C3380CC4-5D6E-409C-BE32-E72D297353CC}">
              <c16:uniqueId val="{00000004-F83F-44FF-865A-529228F25D72}"/>
            </c:ext>
          </c:extLst>
        </c:ser>
        <c:ser>
          <c:idx val="2"/>
          <c:order val="2"/>
          <c:tx>
            <c:strRef>
              <c:f>Sheet1!$A$4</c:f>
              <c:strCache>
                <c:ptCount val="1"/>
                <c:pt idx="0">
                  <c:v>Fresh</c:v>
                </c:pt>
              </c:strCache>
            </c:strRef>
          </c:tx>
          <c:spPr>
            <a:ln w="28575" cap="rnd">
              <a:solidFill>
                <a:schemeClr val="accent5">
                  <a:lumMod val="60000"/>
                  <a:lumOff val="40000"/>
                </a:schemeClr>
              </a:solidFill>
              <a:round/>
            </a:ln>
            <a:effectLst/>
          </c:spPr>
          <c:marker>
            <c:symbol val="none"/>
          </c:marker>
          <c:cat>
            <c:numRef>
              <c:f>Sheet1!$B$1:$EQ$1</c:f>
              <c:numCache>
                <c:formatCode>mmm\-yy</c:formatCode>
                <c:ptCount val="13"/>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numCache>
            </c:numRef>
          </c:cat>
          <c:val>
            <c:numRef>
              <c:f>Sheet1!$B$4:$EQ$4</c:f>
              <c:numCache>
                <c:formatCode>0.0%</c:formatCode>
                <c:ptCount val="13"/>
                <c:pt idx="0">
                  <c:v>3.3000000000000002E-2</c:v>
                </c:pt>
                <c:pt idx="1">
                  <c:v>3.5000000000000003E-2</c:v>
                </c:pt>
                <c:pt idx="2">
                  <c:v>3.4000000000000002E-2</c:v>
                </c:pt>
                <c:pt idx="3">
                  <c:v>4.4999999999999998E-2</c:v>
                </c:pt>
                <c:pt idx="4">
                  <c:v>6.2E-2</c:v>
                </c:pt>
                <c:pt idx="5">
                  <c:v>0.08</c:v>
                </c:pt>
                <c:pt idx="6">
                  <c:v>0.105</c:v>
                </c:pt>
                <c:pt idx="7">
                  <c:v>0.121</c:v>
                </c:pt>
                <c:pt idx="8" formatCode="0.00%">
                  <c:v>0.13300000000000001</c:v>
                </c:pt>
                <c:pt idx="9" formatCode="0.00%">
                  <c:v>0.14299999999999999</c:v>
                </c:pt>
                <c:pt idx="10" formatCode="0%">
                  <c:v>0.15</c:v>
                </c:pt>
                <c:pt idx="11" formatCode="0.00%">
                  <c:v>0.157</c:v>
                </c:pt>
                <c:pt idx="12" formatCode="0.00%">
                  <c:v>0.16300000000000001</c:v>
                </c:pt>
              </c:numCache>
            </c:numRef>
          </c:val>
          <c:smooth val="1"/>
          <c:extLst>
            <c:ext xmlns:c16="http://schemas.microsoft.com/office/drawing/2014/chart" uri="{C3380CC4-5D6E-409C-BE32-E72D297353CC}">
              <c16:uniqueId val="{00000005-F83F-44FF-865A-529228F25D72}"/>
            </c:ext>
          </c:extLst>
        </c:ser>
        <c:ser>
          <c:idx val="3"/>
          <c:order val="3"/>
          <c:tx>
            <c:strRef>
              <c:f>Sheet1!$A$5</c:f>
              <c:strCache>
                <c:ptCount val="1"/>
                <c:pt idx="0">
                  <c:v>Ambient</c:v>
                </c:pt>
              </c:strCache>
            </c:strRef>
          </c:tx>
          <c:spPr>
            <a:ln w="28575" cap="rnd">
              <a:solidFill>
                <a:schemeClr val="accent5"/>
              </a:solidFill>
              <a:round/>
            </a:ln>
            <a:effectLst/>
          </c:spPr>
          <c:marker>
            <c:symbol val="none"/>
          </c:marker>
          <c:cat>
            <c:numRef>
              <c:f>Sheet1!$B$1:$EQ$1</c:f>
              <c:numCache>
                <c:formatCode>mmm\-yy</c:formatCode>
                <c:ptCount val="13"/>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numCache>
            </c:numRef>
          </c:cat>
          <c:val>
            <c:numRef>
              <c:f>Sheet1!$B$5:$EQ$5</c:f>
              <c:numCache>
                <c:formatCode>0.0%</c:formatCode>
                <c:ptCount val="13"/>
                <c:pt idx="0">
                  <c:v>0.02</c:v>
                </c:pt>
                <c:pt idx="1">
                  <c:v>0.03</c:v>
                </c:pt>
                <c:pt idx="2">
                  <c:v>3.5000000000000003E-2</c:v>
                </c:pt>
                <c:pt idx="3">
                  <c:v>0.04</c:v>
                </c:pt>
                <c:pt idx="4">
                  <c:v>4.8000000000000001E-2</c:v>
                </c:pt>
                <c:pt idx="5">
                  <c:v>5.7000000000000002E-2</c:v>
                </c:pt>
                <c:pt idx="6">
                  <c:v>7.8E-2</c:v>
                </c:pt>
                <c:pt idx="7">
                  <c:v>8.5999999999999993E-2</c:v>
                </c:pt>
                <c:pt idx="8" formatCode="0.00%">
                  <c:v>9.4E-2</c:v>
                </c:pt>
                <c:pt idx="9" formatCode="0%">
                  <c:v>0.1</c:v>
                </c:pt>
                <c:pt idx="10" formatCode="0%">
                  <c:v>0.11</c:v>
                </c:pt>
                <c:pt idx="11" formatCode="0.00%">
                  <c:v>0.113</c:v>
                </c:pt>
                <c:pt idx="12" formatCode="0.00%">
                  <c:v>0.122</c:v>
                </c:pt>
              </c:numCache>
            </c:numRef>
          </c:val>
          <c:smooth val="1"/>
          <c:extLst>
            <c:ext xmlns:c16="http://schemas.microsoft.com/office/drawing/2014/chart" uri="{C3380CC4-5D6E-409C-BE32-E72D297353CC}">
              <c16:uniqueId val="{00000006-F83F-44FF-865A-529228F25D72}"/>
            </c:ext>
          </c:extLst>
        </c:ser>
        <c:dLbls>
          <c:showLegendKey val="0"/>
          <c:showVal val="0"/>
          <c:showCatName val="0"/>
          <c:showSerName val="0"/>
          <c:showPercent val="0"/>
          <c:showBubbleSize val="0"/>
        </c:dLbls>
        <c:smooth val="0"/>
        <c:axId val="121624448"/>
        <c:axId val="121625984"/>
      </c:lineChart>
      <c:dateAx>
        <c:axId val="121624448"/>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1625984"/>
        <c:crosses val="autoZero"/>
        <c:auto val="1"/>
        <c:lblOffset val="100"/>
        <c:baseTimeUnit val="months"/>
      </c:dateAx>
      <c:valAx>
        <c:axId val="12162598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1624448"/>
        <c:crosses val="autoZero"/>
        <c:crossBetween val="between"/>
      </c:valAx>
      <c:spPr>
        <a:noFill/>
        <a:ln>
          <a:noFill/>
        </a:ln>
        <a:effectLst/>
      </c:spPr>
    </c:plotArea>
    <c:legend>
      <c:legendPos val="b"/>
      <c:layout>
        <c:manualLayout>
          <c:xMode val="edge"/>
          <c:yMode val="edge"/>
          <c:x val="0.63115601215694161"/>
          <c:y val="0.70212253562736593"/>
          <c:w val="0.2063290863127844"/>
          <c:h val="5.5815627077442018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42479356119995E-2"/>
          <c:y val="0.16804907124817531"/>
          <c:w val="0.90476350998223054"/>
          <c:h val="0.47653213075511019"/>
        </c:manualLayout>
      </c:layout>
      <c:barChart>
        <c:barDir val="col"/>
        <c:grouping val="clustered"/>
        <c:varyColors val="0"/>
        <c:ser>
          <c:idx val="0"/>
          <c:order val="0"/>
          <c:tx>
            <c:strRef>
              <c:f>Sheet1!$B$1</c:f>
              <c:strCache>
                <c:ptCount val="1"/>
                <c:pt idx="0">
                  <c:v>vs year ago</c:v>
                </c:pt>
              </c:strCache>
            </c:strRef>
          </c:tx>
          <c:spPr>
            <a:solidFill>
              <a:srgbClr val="A082F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 STORE</c:v>
                </c:pt>
                <c:pt idx="1">
                  <c:v>TSR excl GM# &amp; Tobacco</c:v>
                </c:pt>
                <c:pt idx="2">
                  <c:v>Food &amp; Drink</c:v>
                </c:pt>
                <c:pt idx="3">
                  <c:v>Household/Pet/Health &amp; Beauty</c:v>
                </c:pt>
                <c:pt idx="4">
                  <c:v>Non Food/Tobacco</c:v>
                </c:pt>
              </c:strCache>
            </c:strRef>
          </c:cat>
          <c:val>
            <c:numRef>
              <c:f>Sheet1!$B$2:$B$6</c:f>
              <c:numCache>
                <c:formatCode>0.0%</c:formatCode>
                <c:ptCount val="5"/>
                <c:pt idx="0">
                  <c:v>6.5640113319135773E-2</c:v>
                </c:pt>
                <c:pt idx="1">
                  <c:v>8.0859070426928081E-2</c:v>
                </c:pt>
                <c:pt idx="2">
                  <c:v>7.7145438365491925E-2</c:v>
                </c:pt>
                <c:pt idx="3">
                  <c:v>0.10145160936777042</c:v>
                </c:pt>
                <c:pt idx="4">
                  <c:v>-3.7517492154232168E-2</c:v>
                </c:pt>
              </c:numCache>
            </c:numRef>
          </c:val>
          <c:extLst>
            <c:ext xmlns:c16="http://schemas.microsoft.com/office/drawing/2014/chart" uri="{C3380CC4-5D6E-409C-BE32-E72D297353CC}">
              <c16:uniqueId val="{00000000-62B6-4199-88E3-AC78C796F68A}"/>
            </c:ext>
          </c:extLst>
        </c:ser>
        <c:ser>
          <c:idx val="1"/>
          <c:order val="1"/>
          <c:tx>
            <c:strRef>
              <c:f>Sheet1!$C$1</c:f>
              <c:strCache>
                <c:ptCount val="1"/>
                <c:pt idx="0">
                  <c:v>vs 2 years ago</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 STORE</c:v>
                </c:pt>
                <c:pt idx="1">
                  <c:v>TSR excl GM# &amp; Tobacco</c:v>
                </c:pt>
                <c:pt idx="2">
                  <c:v>Food &amp; Drink</c:v>
                </c:pt>
                <c:pt idx="3">
                  <c:v>Household/Pet/Health &amp; Beauty</c:v>
                </c:pt>
                <c:pt idx="4">
                  <c:v>Non Food/Tobacco</c:v>
                </c:pt>
              </c:strCache>
            </c:strRef>
          </c:cat>
          <c:val>
            <c:numRef>
              <c:f>Sheet1!$C$2:$C$6</c:f>
            </c:numRef>
          </c:val>
          <c:extLst>
            <c:ext xmlns:c16="http://schemas.microsoft.com/office/drawing/2014/chart" uri="{C3380CC4-5D6E-409C-BE32-E72D297353CC}">
              <c16:uniqueId val="{00000001-62B6-4199-88E3-AC78C796F68A}"/>
            </c:ext>
          </c:extLst>
        </c:ser>
        <c:ser>
          <c:idx val="2"/>
          <c:order val="2"/>
          <c:tx>
            <c:strRef>
              <c:f>Sheet1!$D$1</c:f>
              <c:strCache>
                <c:ptCount val="1"/>
                <c:pt idx="0">
                  <c:v>vs last month</c:v>
                </c:pt>
              </c:strCache>
            </c:strRef>
          </c:tx>
          <c:spPr>
            <a:solidFill>
              <a:schemeClr val="accent3"/>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62B6-4199-88E3-AC78C796F68A}"/>
                </c:ext>
              </c:extLst>
            </c:dLbl>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 STORE</c:v>
                </c:pt>
                <c:pt idx="1">
                  <c:v>TSR excl GM# &amp; Tobacco</c:v>
                </c:pt>
                <c:pt idx="2">
                  <c:v>Food &amp; Drink</c:v>
                </c:pt>
                <c:pt idx="3">
                  <c:v>Household/Pet/Health &amp; Beauty</c:v>
                </c:pt>
                <c:pt idx="4">
                  <c:v>Non Food/Tobacco</c:v>
                </c:pt>
              </c:strCache>
            </c:strRef>
          </c:cat>
          <c:val>
            <c:numRef>
              <c:f>Sheet1!$D$2:$D$6</c:f>
              <c:numCache>
                <c:formatCode>0.0%</c:formatCode>
                <c:ptCount val="5"/>
                <c:pt idx="0">
                  <c:v>6.6754975119259763E-2</c:v>
                </c:pt>
                <c:pt idx="1">
                  <c:v>7.2794597787835258E-2</c:v>
                </c:pt>
                <c:pt idx="2">
                  <c:v>8.6666917917953334E-2</c:v>
                </c:pt>
                <c:pt idx="3">
                  <c:v>3.3376105211564422E-3</c:v>
                </c:pt>
                <c:pt idx="4">
                  <c:v>2.2919349612559481E-2</c:v>
                </c:pt>
              </c:numCache>
            </c:numRef>
          </c:val>
          <c:extLst>
            <c:ext xmlns:c16="http://schemas.microsoft.com/office/drawing/2014/chart" uri="{C3380CC4-5D6E-409C-BE32-E72D297353CC}">
              <c16:uniqueId val="{00000003-62B6-4199-88E3-AC78C796F68A}"/>
            </c:ext>
          </c:extLst>
        </c:ser>
        <c:dLbls>
          <c:dLblPos val="inEnd"/>
          <c:showLegendKey val="0"/>
          <c:showVal val="1"/>
          <c:showCatName val="0"/>
          <c:showSerName val="0"/>
          <c:showPercent val="0"/>
          <c:showBubbleSize val="0"/>
        </c:dLbls>
        <c:gapWidth val="219"/>
        <c:overlap val="-27"/>
        <c:axId val="404478872"/>
        <c:axId val="404479656"/>
      </c:barChart>
      <c:catAx>
        <c:axId val="4044788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4479656"/>
        <c:crosses val="autoZero"/>
        <c:auto val="1"/>
        <c:lblAlgn val="ctr"/>
        <c:lblOffset val="100"/>
        <c:noMultiLvlLbl val="0"/>
      </c:catAx>
      <c:valAx>
        <c:axId val="404479656"/>
        <c:scaling>
          <c:orientation val="minMax"/>
        </c:scaling>
        <c:delete val="1"/>
        <c:axPos val="l"/>
        <c:numFmt formatCode="0.0%" sourceLinked="1"/>
        <c:majorTickMark val="none"/>
        <c:minorTickMark val="none"/>
        <c:tickLblPos val="nextTo"/>
        <c:crossAx val="404478872"/>
        <c:crosses val="autoZero"/>
        <c:crossBetween val="between"/>
        <c:majorUnit val="5.000000000000001E-2"/>
      </c:valAx>
      <c:spPr>
        <a:noFill/>
        <a:ln>
          <a:noFill/>
        </a:ln>
        <a:effectLst/>
      </c:spPr>
    </c:plotArea>
    <c:legend>
      <c:legendPos val="b"/>
      <c:layout>
        <c:manualLayout>
          <c:xMode val="edge"/>
          <c:yMode val="edge"/>
          <c:x val="4.7056197387454002E-4"/>
          <c:y val="6.7522999019700061E-2"/>
          <c:w val="0.36106644317392561"/>
          <c:h val="5.21566236671303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218591954159651"/>
          <c:y val="0.12008796441654933"/>
          <c:w val="0.70585692462459482"/>
          <c:h val="0.86580738749649389"/>
        </c:manualLayout>
      </c:layout>
      <c:barChart>
        <c:barDir val="bar"/>
        <c:grouping val="clustered"/>
        <c:varyColors val="0"/>
        <c:ser>
          <c:idx val="0"/>
          <c:order val="0"/>
          <c:tx>
            <c:strRef>
              <c:f>Sheet1!$B$1</c:f>
              <c:strCache>
                <c:ptCount val="1"/>
                <c:pt idx="0">
                  <c:v>vs year ago</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Impulse*</c:v>
                </c:pt>
                <c:pt idx="1">
                  <c:v>BWS</c:v>
                </c:pt>
                <c:pt idx="2">
                  <c:v>Bakery</c:v>
                </c:pt>
                <c:pt idx="3">
                  <c:v>Soft Drinks</c:v>
                </c:pt>
                <c:pt idx="4">
                  <c:v>Produce </c:v>
                </c:pt>
                <c:pt idx="5">
                  <c:v>Tobacco</c:v>
                </c:pt>
                <c:pt idx="6">
                  <c:v>Convenience</c:v>
                </c:pt>
                <c:pt idx="7">
                  <c:v>Dairy</c:v>
                </c:pt>
                <c:pt idx="8">
                  <c:v>HBA~</c:v>
                </c:pt>
                <c:pt idx="9">
                  <c:v>Pet</c:v>
                </c:pt>
                <c:pt idx="10">
                  <c:v>Packaged Grocery</c:v>
                </c:pt>
                <c:pt idx="11">
                  <c:v>Frozen</c:v>
                </c:pt>
                <c:pt idx="12">
                  <c:v>Meat, Fish &amp; Poultry</c:v>
                </c:pt>
                <c:pt idx="13">
                  <c:v>Non Food#</c:v>
                </c:pt>
                <c:pt idx="14">
                  <c:v>Household</c:v>
                </c:pt>
              </c:strCache>
            </c:strRef>
          </c:cat>
          <c:val>
            <c:numRef>
              <c:f>Sheet1!$B$2:$B$16</c:f>
              <c:numCache>
                <c:formatCode>0.0%</c:formatCode>
                <c:ptCount val="15"/>
                <c:pt idx="0">
                  <c:v>0.11586851940858334</c:v>
                </c:pt>
                <c:pt idx="1">
                  <c:v>-2.1552409048240184E-2</c:v>
                </c:pt>
                <c:pt idx="2">
                  <c:v>0.14746768887783146</c:v>
                </c:pt>
                <c:pt idx="3">
                  <c:v>0.11549369551912769</c:v>
                </c:pt>
                <c:pt idx="4">
                  <c:v>1.0778882347789898E-2</c:v>
                </c:pt>
                <c:pt idx="5">
                  <c:v>-5.8223457843032511E-2</c:v>
                </c:pt>
                <c:pt idx="6">
                  <c:v>7.5204579526594983E-2</c:v>
                </c:pt>
                <c:pt idx="7">
                  <c:v>0.15230584513424783</c:v>
                </c:pt>
                <c:pt idx="8">
                  <c:v>0.10801610726464728</c:v>
                </c:pt>
                <c:pt idx="9">
                  <c:v>0.13296418748179728</c:v>
                </c:pt>
                <c:pt idx="10">
                  <c:v>0.11295662900840053</c:v>
                </c:pt>
                <c:pt idx="11">
                  <c:v>0.11046228099510769</c:v>
                </c:pt>
                <c:pt idx="12">
                  <c:v>4.862088068379089E-2</c:v>
                </c:pt>
                <c:pt idx="13">
                  <c:v>-2.1375305988294735E-2</c:v>
                </c:pt>
                <c:pt idx="14">
                  <c:v>7.7783316638191602E-2</c:v>
                </c:pt>
              </c:numCache>
            </c:numRef>
          </c:val>
          <c:extLst>
            <c:ext xmlns:c16="http://schemas.microsoft.com/office/drawing/2014/chart" uri="{C3380CC4-5D6E-409C-BE32-E72D297353CC}">
              <c16:uniqueId val="{00000000-FC8E-4EFB-B1F4-3DCBF08EA1CC}"/>
            </c:ext>
          </c:extLst>
        </c:ser>
        <c:ser>
          <c:idx val="1"/>
          <c:order val="1"/>
          <c:tx>
            <c:strRef>
              <c:f>Sheet1!$C$1</c:f>
              <c:strCache>
                <c:ptCount val="1"/>
                <c:pt idx="0">
                  <c:v>vs Prev month</c:v>
                </c:pt>
              </c:strCache>
            </c:strRef>
          </c:tx>
          <c:spPr>
            <a:solidFill>
              <a:schemeClr val="accent1">
                <a:lumMod val="40000"/>
                <a:lumOff val="6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Impulse*</c:v>
                </c:pt>
                <c:pt idx="1">
                  <c:v>BWS</c:v>
                </c:pt>
                <c:pt idx="2">
                  <c:v>Bakery</c:v>
                </c:pt>
                <c:pt idx="3">
                  <c:v>Soft Drinks</c:v>
                </c:pt>
                <c:pt idx="4">
                  <c:v>Produce </c:v>
                </c:pt>
                <c:pt idx="5">
                  <c:v>Tobacco</c:v>
                </c:pt>
                <c:pt idx="6">
                  <c:v>Convenience</c:v>
                </c:pt>
                <c:pt idx="7">
                  <c:v>Dairy</c:v>
                </c:pt>
                <c:pt idx="8">
                  <c:v>HBA~</c:v>
                </c:pt>
                <c:pt idx="9">
                  <c:v>Pet</c:v>
                </c:pt>
                <c:pt idx="10">
                  <c:v>Packaged Grocery</c:v>
                </c:pt>
                <c:pt idx="11">
                  <c:v>Frozen</c:v>
                </c:pt>
                <c:pt idx="12">
                  <c:v>Meat, Fish &amp; Poultry</c:v>
                </c:pt>
                <c:pt idx="13">
                  <c:v>Non Food#</c:v>
                </c:pt>
                <c:pt idx="14">
                  <c:v>Household</c:v>
                </c:pt>
              </c:strCache>
            </c:strRef>
          </c:cat>
          <c:val>
            <c:numRef>
              <c:f>Sheet1!$C$2:$C$16</c:f>
              <c:numCache>
                <c:formatCode>0.0%</c:formatCode>
                <c:ptCount val="15"/>
                <c:pt idx="0">
                  <c:v>0.26862991695220395</c:v>
                </c:pt>
                <c:pt idx="1">
                  <c:v>0.25685169179793443</c:v>
                </c:pt>
                <c:pt idx="2">
                  <c:v>0.10030383056842851</c:v>
                </c:pt>
                <c:pt idx="3">
                  <c:v>9.3847978781645303E-2</c:v>
                </c:pt>
                <c:pt idx="4">
                  <c:v>8.3523845904667438E-2</c:v>
                </c:pt>
                <c:pt idx="5">
                  <c:v>5.0404959447139408E-2</c:v>
                </c:pt>
                <c:pt idx="6">
                  <c:v>4.7832006527943616E-2</c:v>
                </c:pt>
                <c:pt idx="7">
                  <c:v>4.251340775283996E-2</c:v>
                </c:pt>
                <c:pt idx="8">
                  <c:v>4.0871637374821468E-2</c:v>
                </c:pt>
                <c:pt idx="9">
                  <c:v>4.0313932956548504E-2</c:v>
                </c:pt>
                <c:pt idx="10">
                  <c:v>3.6833821666386157E-2</c:v>
                </c:pt>
                <c:pt idx="11">
                  <c:v>1.6242750047841259E-2</c:v>
                </c:pt>
                <c:pt idx="12">
                  <c:v>1.0410748925764102E-2</c:v>
                </c:pt>
                <c:pt idx="13">
                  <c:v>3.2248275825965678E-3</c:v>
                </c:pt>
                <c:pt idx="14">
                  <c:v>-6.8169183546149426E-2</c:v>
                </c:pt>
              </c:numCache>
            </c:numRef>
          </c:val>
          <c:extLst>
            <c:ext xmlns:c16="http://schemas.microsoft.com/office/drawing/2014/chart" uri="{C3380CC4-5D6E-409C-BE32-E72D297353CC}">
              <c16:uniqueId val="{00000001-FC8E-4EFB-B1F4-3DCBF08EA1CC}"/>
            </c:ext>
          </c:extLst>
        </c:ser>
        <c:dLbls>
          <c:dLblPos val="inEnd"/>
          <c:showLegendKey val="0"/>
          <c:showVal val="1"/>
          <c:showCatName val="0"/>
          <c:showSerName val="0"/>
          <c:showPercent val="0"/>
          <c:showBubbleSize val="0"/>
        </c:dLbls>
        <c:gapWidth val="17"/>
        <c:axId val="404480832"/>
        <c:axId val="404481616"/>
      </c:barChart>
      <c:catAx>
        <c:axId val="40448083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4481616"/>
        <c:crosses val="autoZero"/>
        <c:auto val="1"/>
        <c:lblAlgn val="ctr"/>
        <c:lblOffset val="100"/>
        <c:noMultiLvlLbl val="0"/>
      </c:catAx>
      <c:valAx>
        <c:axId val="404481616"/>
        <c:scaling>
          <c:orientation val="minMax"/>
        </c:scaling>
        <c:delete val="1"/>
        <c:axPos val="t"/>
        <c:numFmt formatCode="0.0%" sourceLinked="1"/>
        <c:majorTickMark val="out"/>
        <c:minorTickMark val="none"/>
        <c:tickLblPos val="nextTo"/>
        <c:crossAx val="404480832"/>
        <c:crosses val="autoZero"/>
        <c:crossBetween val="between"/>
        <c:majorUnit val="0.1"/>
      </c:valAx>
      <c:spPr>
        <a:noFill/>
        <a:ln>
          <a:noFill/>
        </a:ln>
        <a:effectLst/>
      </c:spPr>
    </c:plotArea>
    <c:legend>
      <c:legendPos val="b"/>
      <c:layout>
        <c:manualLayout>
          <c:xMode val="edge"/>
          <c:yMode val="edge"/>
          <c:x val="2.0805156852948471E-3"/>
          <c:y val="2.1058710169455912E-3"/>
          <c:w val="0.37467324944124064"/>
          <c:h val="5.581562707744201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Unit Growth</c:v>
                </c:pt>
              </c:strCache>
            </c:strRef>
          </c:tx>
          <c:spPr>
            <a:solidFill>
              <a:srgbClr val="675895"/>
            </a:solidFill>
            <a:ln>
              <a:solidFill>
                <a:schemeClr val="bg1">
                  <a:lumMod val="50000"/>
                </a:schemeClr>
              </a:solidFill>
            </a:ln>
            <a:effectLst/>
          </c:spPr>
          <c:invertIfNegative val="0"/>
          <c:dPt>
            <c:idx val="0"/>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B-657A-42BE-AD5F-910B9E58F619}"/>
              </c:ext>
            </c:extLst>
          </c:dPt>
          <c:dPt>
            <c:idx val="1"/>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5-657A-42BE-AD5F-910B9E58F619}"/>
              </c:ext>
            </c:extLst>
          </c:dPt>
          <c:dPt>
            <c:idx val="2"/>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A-657A-42BE-AD5F-910B9E58F619}"/>
              </c:ext>
            </c:extLst>
          </c:dPt>
          <c:dPt>
            <c:idx val="3"/>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9-657A-42BE-AD5F-910B9E58F619}"/>
              </c:ext>
            </c:extLst>
          </c:dPt>
          <c:dPt>
            <c:idx val="4"/>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4-657A-42BE-AD5F-910B9E58F619}"/>
              </c:ext>
            </c:extLst>
          </c:dPt>
          <c:dPt>
            <c:idx val="5"/>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3-657A-42BE-AD5F-910B9E58F619}"/>
              </c:ext>
            </c:extLst>
          </c:dPt>
          <c:dPt>
            <c:idx val="6"/>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2-657A-42BE-AD5F-910B9E58F619}"/>
              </c:ext>
            </c:extLst>
          </c:dPt>
          <c:dPt>
            <c:idx val="7"/>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D-657A-42BE-AD5F-910B9E58F619}"/>
              </c:ext>
            </c:extLst>
          </c:dPt>
          <c:dPt>
            <c:idx val="8"/>
            <c:invertIfNegative val="0"/>
            <c:bubble3D val="0"/>
            <c:spPr>
              <a:solidFill>
                <a:schemeClr val="accent1"/>
              </a:solidFill>
              <a:ln>
                <a:solidFill>
                  <a:schemeClr val="bg1">
                    <a:lumMod val="50000"/>
                  </a:schemeClr>
                </a:solidFill>
              </a:ln>
              <a:effectLst/>
            </c:spPr>
            <c:extLst>
              <c:ext xmlns:c16="http://schemas.microsoft.com/office/drawing/2014/chart" uri="{C3380CC4-5D6E-409C-BE32-E72D297353CC}">
                <c16:uniqueId val="{0000000C-657A-42BE-AD5F-910B9E58F619}"/>
              </c:ext>
            </c:extLst>
          </c:dPt>
          <c:dPt>
            <c:idx val="9"/>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8-657A-42BE-AD5F-910B9E58F619}"/>
              </c:ext>
            </c:extLst>
          </c:dPt>
          <c:dPt>
            <c:idx val="10"/>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7-657A-42BE-AD5F-910B9E58F619}"/>
              </c:ext>
            </c:extLst>
          </c:dPt>
          <c:dPt>
            <c:idx val="12"/>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6-657A-42BE-AD5F-910B9E58F619}"/>
              </c:ext>
            </c:extLst>
          </c:dPt>
          <c:dPt>
            <c:idx val="13"/>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1-657A-42BE-AD5F-910B9E58F619}"/>
              </c:ext>
            </c:extLst>
          </c:dPt>
          <c:dPt>
            <c:idx val="14"/>
            <c:invertIfNegative val="0"/>
            <c:bubble3D val="0"/>
            <c:spPr>
              <a:solidFill>
                <a:schemeClr val="bg1">
                  <a:lumMod val="50000"/>
                </a:schemeClr>
              </a:solidFill>
              <a:ln>
                <a:solidFill>
                  <a:schemeClr val="bg1">
                    <a:lumMod val="50000"/>
                  </a:schemeClr>
                </a:solidFill>
              </a:ln>
              <a:effectLst/>
            </c:spPr>
            <c:extLst>
              <c:ext xmlns:c16="http://schemas.microsoft.com/office/drawing/2014/chart" uri="{C3380CC4-5D6E-409C-BE32-E72D297353CC}">
                <c16:uniqueId val="{00000000-657A-42BE-AD5F-910B9E58F61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Fresh Noodles</c:v>
                </c:pt>
                <c:pt idx="1">
                  <c:v>Sweet Spreads</c:v>
                </c:pt>
                <c:pt idx="2">
                  <c:v>Childrens Medicine</c:v>
                </c:pt>
                <c:pt idx="3">
                  <c:v>Throat Care</c:v>
                </c:pt>
                <c:pt idx="4">
                  <c:v>Cosmetics</c:v>
                </c:pt>
                <c:pt idx="5">
                  <c:v>Plasticware</c:v>
                </c:pt>
                <c:pt idx="6">
                  <c:v>Sports &amp; Energy Drinks</c:v>
                </c:pt>
                <c:pt idx="7">
                  <c:v>Frozen Bakery Products</c:v>
                </c:pt>
                <c:pt idx="8">
                  <c:v>Snacking Nuts</c:v>
                </c:pt>
                <c:pt idx="9">
                  <c:v>Suncare</c:v>
                </c:pt>
                <c:pt idx="10">
                  <c:v>Anti Smoking</c:v>
                </c:pt>
                <c:pt idx="11">
                  <c:v>Ambient Fruit Juice</c:v>
                </c:pt>
                <c:pt idx="12">
                  <c:v>Cough  Cold &amp; Flu</c:v>
                </c:pt>
                <c:pt idx="13">
                  <c:v>Books</c:v>
                </c:pt>
                <c:pt idx="14">
                  <c:v>Reusable Shopping Bags</c:v>
                </c:pt>
              </c:strCache>
            </c:strRef>
          </c:cat>
          <c:val>
            <c:numRef>
              <c:f>Sheet1!$B$2:$B$16</c:f>
              <c:numCache>
                <c:formatCode>0%</c:formatCode>
                <c:ptCount val="15"/>
                <c:pt idx="0">
                  <c:v>0.10769711729172893</c:v>
                </c:pt>
                <c:pt idx="1">
                  <c:v>0.11725145844306128</c:v>
                </c:pt>
                <c:pt idx="2">
                  <c:v>0.13194543522460855</c:v>
                </c:pt>
                <c:pt idx="3">
                  <c:v>0.13292194984787509</c:v>
                </c:pt>
                <c:pt idx="4">
                  <c:v>0.13585086104533972</c:v>
                </c:pt>
                <c:pt idx="5">
                  <c:v>0.16733482018291879</c:v>
                </c:pt>
                <c:pt idx="6">
                  <c:v>0.16792473178277922</c:v>
                </c:pt>
                <c:pt idx="7">
                  <c:v>0.16923009649324294</c:v>
                </c:pt>
                <c:pt idx="8">
                  <c:v>0.17310147077708482</c:v>
                </c:pt>
                <c:pt idx="9">
                  <c:v>0.17516593346900544</c:v>
                </c:pt>
                <c:pt idx="10">
                  <c:v>0.23707734196283603</c:v>
                </c:pt>
                <c:pt idx="11">
                  <c:v>0.31365992375677831</c:v>
                </c:pt>
                <c:pt idx="12">
                  <c:v>0.33533782379601562</c:v>
                </c:pt>
                <c:pt idx="13">
                  <c:v>0.33659070687125903</c:v>
                </c:pt>
                <c:pt idx="14">
                  <c:v>0.79433792026703065</c:v>
                </c:pt>
              </c:numCache>
            </c:numRef>
          </c:val>
          <c:extLst>
            <c:ext xmlns:c16="http://schemas.microsoft.com/office/drawing/2014/chart" uri="{C3380CC4-5D6E-409C-BE32-E72D297353CC}">
              <c16:uniqueId val="{00000000-541A-4D41-AD59-45A440F73584}"/>
            </c:ext>
          </c:extLst>
        </c:ser>
        <c:dLbls>
          <c:showLegendKey val="0"/>
          <c:showVal val="0"/>
          <c:showCatName val="0"/>
          <c:showSerName val="0"/>
          <c:showPercent val="0"/>
          <c:showBubbleSize val="0"/>
        </c:dLbls>
        <c:gapWidth val="50"/>
        <c:overlap val="100"/>
        <c:axId val="233944256"/>
        <c:axId val="233943928"/>
      </c:barChart>
      <c:catAx>
        <c:axId val="233944256"/>
        <c:scaling>
          <c:orientation val="minMax"/>
        </c:scaling>
        <c:delete val="0"/>
        <c:axPos val="l"/>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3943928"/>
        <c:crosses val="autoZero"/>
        <c:auto val="1"/>
        <c:lblAlgn val="ctr"/>
        <c:lblOffset val="100"/>
        <c:noMultiLvlLbl val="0"/>
      </c:catAx>
      <c:valAx>
        <c:axId val="233943928"/>
        <c:scaling>
          <c:orientation val="minMax"/>
        </c:scaling>
        <c:delete val="1"/>
        <c:axPos val="b"/>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233944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433403258695345E-2"/>
          <c:y val="0.2344232298286342"/>
          <c:w val="0.91497367125984252"/>
          <c:h val="0.57810138417580403"/>
        </c:manualLayout>
      </c:layout>
      <c:barChart>
        <c:barDir val="col"/>
        <c:grouping val="clustered"/>
        <c:varyColors val="0"/>
        <c:ser>
          <c:idx val="0"/>
          <c:order val="0"/>
          <c:tx>
            <c:strRef>
              <c:f>Sheet1!$B$1</c:f>
              <c:strCache>
                <c:ptCount val="1"/>
                <c:pt idx="0">
                  <c:v> OL Contribution </c:v>
                </c:pt>
              </c:strCache>
            </c:strRef>
          </c:tx>
          <c:spPr>
            <a:solidFill>
              <a:srgbClr val="675895"/>
            </a:solidFill>
            <a:ln>
              <a:noFill/>
            </a:ln>
            <a:effectLst/>
          </c:spPr>
          <c:invertIfNegative val="0"/>
          <c:cat>
            <c:strRef>
              <c:f>Sheet1!$A$2:$A$14</c:f>
              <c:strCache>
                <c:ptCount val="13"/>
                <c:pt idx="0">
                  <c:v>Health &amp; Beauty OL</c:v>
                </c:pt>
                <c:pt idx="1">
                  <c:v>Confectionery OL</c:v>
                </c:pt>
                <c:pt idx="2">
                  <c:v>Dry Grocery OL</c:v>
                </c:pt>
                <c:pt idx="3">
                  <c:v>Frozen OL</c:v>
                </c:pt>
                <c:pt idx="4">
                  <c:v>Household OL</c:v>
                </c:pt>
                <c:pt idx="5">
                  <c:v>Bakery OL</c:v>
                </c:pt>
                <c:pt idx="6">
                  <c:v>Soft Drinks OL</c:v>
                </c:pt>
                <c:pt idx="7">
                  <c:v>FMCG OL</c:v>
                </c:pt>
                <c:pt idx="8">
                  <c:v>Delicatessen OL</c:v>
                </c:pt>
                <c:pt idx="9">
                  <c:v>Dairy OL</c:v>
                </c:pt>
                <c:pt idx="10">
                  <c:v>BWS OL</c:v>
                </c:pt>
                <c:pt idx="11">
                  <c:v>MFP OL</c:v>
                </c:pt>
                <c:pt idx="12">
                  <c:v>Produce OL</c:v>
                </c:pt>
              </c:strCache>
            </c:strRef>
          </c:cat>
          <c:val>
            <c:numRef>
              <c:f>Sheet1!$B$2:$B$14</c:f>
              <c:numCache>
                <c:formatCode>0.0%</c:formatCode>
                <c:ptCount val="13"/>
                <c:pt idx="0">
                  <c:v>0.3139942983551855</c:v>
                </c:pt>
                <c:pt idx="1">
                  <c:v>0.28623536086777557</c:v>
                </c:pt>
                <c:pt idx="2">
                  <c:v>0.54828975274377623</c:v>
                </c:pt>
                <c:pt idx="3">
                  <c:v>0.63103697722465579</c:v>
                </c:pt>
                <c:pt idx="4">
                  <c:v>0.47253487830983243</c:v>
                </c:pt>
                <c:pt idx="5">
                  <c:v>0.66864255787620985</c:v>
                </c:pt>
                <c:pt idx="6">
                  <c:v>0.43364890680855872</c:v>
                </c:pt>
                <c:pt idx="7">
                  <c:v>0.63555987560610949</c:v>
                </c:pt>
                <c:pt idx="8">
                  <c:v>0.80918347330887153</c:v>
                </c:pt>
                <c:pt idx="9">
                  <c:v>0.64559042483220586</c:v>
                </c:pt>
                <c:pt idx="10">
                  <c:v>0.24990111516018018</c:v>
                </c:pt>
                <c:pt idx="11">
                  <c:v>0.95983266289961122</c:v>
                </c:pt>
                <c:pt idx="12">
                  <c:v>0.99911468585947705</c:v>
                </c:pt>
              </c:numCache>
            </c:numRef>
          </c:val>
          <c:extLst>
            <c:ext xmlns:c16="http://schemas.microsoft.com/office/drawing/2014/chart" uri="{C3380CC4-5D6E-409C-BE32-E72D297353CC}">
              <c16:uniqueId val="{00000002-95D0-4C4C-803F-5C2D60140C06}"/>
            </c:ext>
          </c:extLst>
        </c:ser>
        <c:dLbls>
          <c:showLegendKey val="0"/>
          <c:showVal val="0"/>
          <c:showCatName val="0"/>
          <c:showSerName val="0"/>
          <c:showPercent val="0"/>
          <c:showBubbleSize val="0"/>
        </c:dLbls>
        <c:gapWidth val="50"/>
        <c:overlap val="2"/>
        <c:axId val="564061792"/>
        <c:axId val="520588296"/>
      </c:barChart>
      <c:lineChart>
        <c:grouping val="standard"/>
        <c:varyColors val="0"/>
        <c:ser>
          <c:idx val="1"/>
          <c:order val="1"/>
          <c:tx>
            <c:strRef>
              <c:f>Sheet1!$C$1</c:f>
              <c:strCache>
                <c:ptCount val="1"/>
                <c:pt idx="0">
                  <c:v> OL Growth pts diff vs category total </c:v>
                </c:pt>
              </c:strCache>
            </c:strRef>
          </c:tx>
          <c:spPr>
            <a:ln w="28575" cap="rnd">
              <a:solidFill>
                <a:schemeClr val="accent2"/>
              </a:solidFill>
              <a:round/>
            </a:ln>
            <a:effectLst/>
          </c:spPr>
          <c:marker>
            <c:symbol val="none"/>
          </c:marker>
          <c:cat>
            <c:strRef>
              <c:f>Sheet1!$A$2:$A$14</c:f>
              <c:strCache>
                <c:ptCount val="13"/>
                <c:pt idx="0">
                  <c:v>Health &amp; Beauty OL</c:v>
                </c:pt>
                <c:pt idx="1">
                  <c:v>Confectionery OL</c:v>
                </c:pt>
                <c:pt idx="2">
                  <c:v>Dry Grocery OL</c:v>
                </c:pt>
                <c:pt idx="3">
                  <c:v>Frozen OL</c:v>
                </c:pt>
                <c:pt idx="4">
                  <c:v>Household OL</c:v>
                </c:pt>
                <c:pt idx="5">
                  <c:v>Bakery OL</c:v>
                </c:pt>
                <c:pt idx="6">
                  <c:v>Soft Drinks OL</c:v>
                </c:pt>
                <c:pt idx="7">
                  <c:v>FMCG OL</c:v>
                </c:pt>
                <c:pt idx="8">
                  <c:v>Delicatessen OL</c:v>
                </c:pt>
                <c:pt idx="9">
                  <c:v>Dairy OL</c:v>
                </c:pt>
                <c:pt idx="10">
                  <c:v>BWS OL</c:v>
                </c:pt>
                <c:pt idx="11">
                  <c:v>MFP OL</c:v>
                </c:pt>
                <c:pt idx="12">
                  <c:v>Produce OL</c:v>
                </c:pt>
              </c:strCache>
            </c:strRef>
          </c:cat>
          <c:val>
            <c:numRef>
              <c:f>Sheet1!$C$2:$C$14</c:f>
              <c:numCache>
                <c:formatCode>0.0%</c:formatCode>
                <c:ptCount val="13"/>
                <c:pt idx="0">
                  <c:v>9.8171656620979042E-2</c:v>
                </c:pt>
                <c:pt idx="1">
                  <c:v>8.9926770388913058E-2</c:v>
                </c:pt>
                <c:pt idx="2">
                  <c:v>7.2204557350374232E-2</c:v>
                </c:pt>
                <c:pt idx="3">
                  <c:v>5.6494692421120818E-2</c:v>
                </c:pt>
                <c:pt idx="4">
                  <c:v>5.4740274137264011E-2</c:v>
                </c:pt>
                <c:pt idx="5">
                  <c:v>4.3544260138970614E-2</c:v>
                </c:pt>
                <c:pt idx="6">
                  <c:v>4.2443212544117648E-2</c:v>
                </c:pt>
                <c:pt idx="7">
                  <c:v>2.4304271099641062E-2</c:v>
                </c:pt>
                <c:pt idx="8">
                  <c:v>1.2327974278216081E-2</c:v>
                </c:pt>
                <c:pt idx="9">
                  <c:v>1.1650713914474364E-2</c:v>
                </c:pt>
                <c:pt idx="10">
                  <c:v>7.2938028165148161E-4</c:v>
                </c:pt>
                <c:pt idx="11">
                  <c:v>7.0486304270722666E-4</c:v>
                </c:pt>
                <c:pt idx="12">
                  <c:v>9.0431586204475778E-5</c:v>
                </c:pt>
              </c:numCache>
            </c:numRef>
          </c:val>
          <c:smooth val="1"/>
          <c:extLst>
            <c:ext xmlns:c16="http://schemas.microsoft.com/office/drawing/2014/chart" uri="{C3380CC4-5D6E-409C-BE32-E72D297353CC}">
              <c16:uniqueId val="{00000003-95D0-4C4C-803F-5C2D60140C06}"/>
            </c:ext>
          </c:extLst>
        </c:ser>
        <c:dLbls>
          <c:showLegendKey val="0"/>
          <c:showVal val="0"/>
          <c:showCatName val="0"/>
          <c:showSerName val="0"/>
          <c:showPercent val="0"/>
          <c:showBubbleSize val="0"/>
        </c:dLbls>
        <c:marker val="1"/>
        <c:smooth val="0"/>
        <c:axId val="631106456"/>
        <c:axId val="631105736"/>
      </c:lineChart>
      <c:catAx>
        <c:axId val="56406179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20588296"/>
        <c:crosses val="autoZero"/>
        <c:auto val="1"/>
        <c:lblAlgn val="ctr"/>
        <c:lblOffset val="100"/>
        <c:noMultiLvlLbl val="0"/>
      </c:catAx>
      <c:valAx>
        <c:axId val="5205882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0.2"/>
      </c:valAx>
      <c:valAx>
        <c:axId val="631105736"/>
        <c:scaling>
          <c:orientation val="minMax"/>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1106456"/>
        <c:crosses val="max"/>
        <c:crossBetween val="between"/>
        <c:majorUnit val="2.0000000000000004E-2"/>
      </c:valAx>
      <c:catAx>
        <c:axId val="631106456"/>
        <c:scaling>
          <c:orientation val="minMax"/>
        </c:scaling>
        <c:delete val="1"/>
        <c:axPos val="b"/>
        <c:numFmt formatCode="General" sourceLinked="1"/>
        <c:majorTickMark val="out"/>
        <c:minorTickMark val="none"/>
        <c:tickLblPos val="nextTo"/>
        <c:crossAx val="631105736"/>
        <c:crosses val="autoZero"/>
        <c:auto val="1"/>
        <c:lblAlgn val="ctr"/>
        <c:lblOffset val="100"/>
        <c:noMultiLvlLbl val="0"/>
      </c:catAx>
      <c:spPr>
        <a:noFill/>
        <a:ln>
          <a:noFill/>
        </a:ln>
        <a:effectLst/>
      </c:spPr>
    </c:plotArea>
    <c:legend>
      <c:legendPos val="b"/>
      <c:layout>
        <c:manualLayout>
          <c:xMode val="edge"/>
          <c:yMode val="edge"/>
          <c:x val="0.18605121780691328"/>
          <c:y val="0.92588992513555457"/>
          <c:w val="0.70171071665064166"/>
          <c:h val="7.4110074864445472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502681948447227E-2"/>
          <c:y val="2.7011081948089821E-2"/>
          <c:w val="0.94661545382966195"/>
          <c:h val="0.61852794786062937"/>
        </c:manualLayout>
      </c:layout>
      <c:barChart>
        <c:barDir val="col"/>
        <c:grouping val="clustered"/>
        <c:varyColors val="0"/>
        <c:ser>
          <c:idx val="0"/>
          <c:order val="0"/>
          <c:tx>
            <c:strRef>
              <c:f>Sheet1!$B$1</c:f>
              <c:strCache>
                <c:ptCount val="1"/>
                <c:pt idx="0">
                  <c:v>Value </c:v>
                </c:pt>
              </c:strCache>
            </c:strRef>
          </c:tx>
          <c:spPr>
            <a:solidFill>
              <a:schemeClr val="accent5">
                <a:lumMod val="60000"/>
                <a:lumOff val="40000"/>
              </a:schemeClr>
            </a:solidFill>
            <a:ln>
              <a:noFill/>
            </a:ln>
            <a:effectLst/>
          </c:spPr>
          <c:invertIfNegative val="0"/>
          <c:dPt>
            <c:idx val="17"/>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1-7B1F-43F2-9BBF-A508B19E30C3}"/>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Cucumber</c:v>
                </c:pt>
                <c:pt idx="1">
                  <c:v>Peppers</c:v>
                </c:pt>
                <c:pt idx="2">
                  <c:v>Tomatoes</c:v>
                </c:pt>
                <c:pt idx="3">
                  <c:v> Lettuce </c:v>
                </c:pt>
              </c:strCache>
            </c:strRef>
          </c:cat>
          <c:val>
            <c:numRef>
              <c:f>Sheet1!$B$2:$B$5</c:f>
              <c:numCache>
                <c:formatCode>0.0%</c:formatCode>
                <c:ptCount val="4"/>
                <c:pt idx="0">
                  <c:v>0.31812021110212485</c:v>
                </c:pt>
                <c:pt idx="1">
                  <c:v>-5.2744053279571324E-2</c:v>
                </c:pt>
                <c:pt idx="2">
                  <c:v>-0.14186608702011239</c:v>
                </c:pt>
                <c:pt idx="3">
                  <c:v>0.13705063153635866</c:v>
                </c:pt>
              </c:numCache>
            </c:numRef>
          </c:val>
          <c:extLst>
            <c:ext xmlns:c16="http://schemas.microsoft.com/office/drawing/2014/chart" uri="{C3380CC4-5D6E-409C-BE32-E72D297353CC}">
              <c16:uniqueId val="{00000002-7B1F-43F2-9BBF-A508B19E30C3}"/>
            </c:ext>
          </c:extLst>
        </c:ser>
        <c:ser>
          <c:idx val="1"/>
          <c:order val="1"/>
          <c:tx>
            <c:strRef>
              <c:f>Sheet1!$C$1</c:f>
              <c:strCache>
                <c:ptCount val="1"/>
                <c:pt idx="0">
                  <c:v>Units</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Cucumber</c:v>
                </c:pt>
                <c:pt idx="1">
                  <c:v>Peppers</c:v>
                </c:pt>
                <c:pt idx="2">
                  <c:v>Tomatoes</c:v>
                </c:pt>
                <c:pt idx="3">
                  <c:v> Lettuce </c:v>
                </c:pt>
              </c:strCache>
            </c:strRef>
          </c:cat>
          <c:val>
            <c:numRef>
              <c:f>Sheet1!$C$2:$C$5</c:f>
              <c:numCache>
                <c:formatCode>0.0%</c:formatCode>
                <c:ptCount val="4"/>
                <c:pt idx="0">
                  <c:v>-9.9991427569618208E-2</c:v>
                </c:pt>
                <c:pt idx="1">
                  <c:v>-0.16774140612952493</c:v>
                </c:pt>
                <c:pt idx="2">
                  <c:v>-0.17638746239014158</c:v>
                </c:pt>
                <c:pt idx="3">
                  <c:v>-3.0388275119741626E-2</c:v>
                </c:pt>
              </c:numCache>
            </c:numRef>
          </c:val>
          <c:extLst>
            <c:ext xmlns:c16="http://schemas.microsoft.com/office/drawing/2014/chart" uri="{C3380CC4-5D6E-409C-BE32-E72D297353CC}">
              <c16:uniqueId val="{00000003-7B1F-43F2-9BBF-A508B19E30C3}"/>
            </c:ext>
          </c:extLst>
        </c:ser>
        <c:dLbls>
          <c:showLegendKey val="0"/>
          <c:showVal val="0"/>
          <c:showCatName val="0"/>
          <c:showSerName val="0"/>
          <c:showPercent val="0"/>
          <c:showBubbleSize val="0"/>
        </c:dLbls>
        <c:gapWidth val="80"/>
        <c:overlap val="1"/>
        <c:axId val="307574504"/>
        <c:axId val="307575288"/>
      </c:barChart>
      <c:catAx>
        <c:axId val="307574504"/>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07575288"/>
        <c:crosses val="autoZero"/>
        <c:auto val="1"/>
        <c:lblAlgn val="ctr"/>
        <c:lblOffset val="100"/>
        <c:noMultiLvlLbl val="0"/>
      </c:catAx>
      <c:valAx>
        <c:axId val="307575288"/>
        <c:scaling>
          <c:orientation val="minMax"/>
        </c:scaling>
        <c:delete val="1"/>
        <c:axPos val="l"/>
        <c:numFmt formatCode="0%" sourceLinked="0"/>
        <c:majorTickMark val="none"/>
        <c:minorTickMark val="none"/>
        <c:tickLblPos val="nextTo"/>
        <c:crossAx val="307574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502681948447227E-2"/>
          <c:y val="2.7011081948089821E-2"/>
          <c:w val="0.94661545382966195"/>
          <c:h val="0.61852794786062937"/>
        </c:manualLayout>
      </c:layout>
      <c:barChart>
        <c:barDir val="col"/>
        <c:grouping val="clustered"/>
        <c:varyColors val="0"/>
        <c:ser>
          <c:idx val="0"/>
          <c:order val="0"/>
          <c:tx>
            <c:strRef>
              <c:f>Sheet1!$B$1</c:f>
              <c:strCache>
                <c:ptCount val="1"/>
                <c:pt idx="0">
                  <c:v>Derived Inflation</c:v>
                </c:pt>
              </c:strCache>
            </c:strRef>
          </c:tx>
          <c:spPr>
            <a:solidFill>
              <a:srgbClr val="A3A9F5"/>
            </a:solidFill>
            <a:ln>
              <a:noFill/>
            </a:ln>
            <a:effectLst/>
          </c:spPr>
          <c:invertIfNegative val="1"/>
          <c:dPt>
            <c:idx val="17"/>
            <c:invertIfNegative val="1"/>
            <c:bubble3D val="0"/>
            <c:spPr>
              <a:solidFill>
                <a:srgbClr val="A3A9F5"/>
              </a:solidFill>
              <a:ln>
                <a:noFill/>
              </a:ln>
              <a:effectLst/>
            </c:spPr>
            <c:extLst>
              <c:ext xmlns:c16="http://schemas.microsoft.com/office/drawing/2014/chart" uri="{C3380CC4-5D6E-409C-BE32-E72D297353CC}">
                <c16:uniqueId val="{00000001-587B-4E75-93A5-D94217122D1B}"/>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Dairy</c:v>
                </c:pt>
                <c:pt idx="1">
                  <c:v>Pet &amp; Petcare</c:v>
                </c:pt>
                <c:pt idx="2">
                  <c:v>Confectionery</c:v>
                </c:pt>
                <c:pt idx="3">
                  <c:v>Bakery</c:v>
                </c:pt>
                <c:pt idx="4">
                  <c:v>Packaged Grocery</c:v>
                </c:pt>
                <c:pt idx="5">
                  <c:v>Frozen</c:v>
                </c:pt>
                <c:pt idx="6">
                  <c:v>Crisps &amp; Snacks</c:v>
                </c:pt>
                <c:pt idx="7">
                  <c:v>Household</c:v>
                </c:pt>
                <c:pt idx="8">
                  <c:v>TSR excluding General Merchandise</c:v>
                </c:pt>
                <c:pt idx="9">
                  <c:v>Meat Fish &amp; Poultry</c:v>
                </c:pt>
                <c:pt idx="10">
                  <c:v>Delicatessen</c:v>
                </c:pt>
                <c:pt idx="11">
                  <c:v>Total Store Read</c:v>
                </c:pt>
                <c:pt idx="12">
                  <c:v>Soft Drinks</c:v>
                </c:pt>
                <c:pt idx="13">
                  <c:v>Health &amp; Beauty inc Baby</c:v>
                </c:pt>
                <c:pt idx="14">
                  <c:v>Produce</c:v>
                </c:pt>
                <c:pt idx="15">
                  <c:v>BWS</c:v>
                </c:pt>
                <c:pt idx="16">
                  <c:v>General Merchandise</c:v>
                </c:pt>
                <c:pt idx="17">
                  <c:v>Tobacco</c:v>
                </c:pt>
              </c:strCache>
            </c:strRef>
          </c:cat>
          <c:val>
            <c:numRef>
              <c:f>Sheet1!$B$2:$B$19</c:f>
              <c:numCache>
                <c:formatCode>0.0%</c:formatCode>
                <c:ptCount val="18"/>
                <c:pt idx="0">
                  <c:v>0.21199999999999999</c:v>
                </c:pt>
                <c:pt idx="1">
                  <c:v>0.19400000000000001</c:v>
                </c:pt>
                <c:pt idx="2">
                  <c:v>0.17599999999999999</c:v>
                </c:pt>
                <c:pt idx="3">
                  <c:v>0.17</c:v>
                </c:pt>
                <c:pt idx="4">
                  <c:v>0.153</c:v>
                </c:pt>
                <c:pt idx="5">
                  <c:v>0.151</c:v>
                </c:pt>
                <c:pt idx="6">
                  <c:v>0.128</c:v>
                </c:pt>
                <c:pt idx="7">
                  <c:v>0.127</c:v>
                </c:pt>
                <c:pt idx="8">
                  <c:v>0.121</c:v>
                </c:pt>
                <c:pt idx="9">
                  <c:v>0.11600000000000001</c:v>
                </c:pt>
                <c:pt idx="10">
                  <c:v>0.115</c:v>
                </c:pt>
                <c:pt idx="11">
                  <c:v>0.106</c:v>
                </c:pt>
                <c:pt idx="12">
                  <c:v>9.7000000000000003E-2</c:v>
                </c:pt>
                <c:pt idx="13">
                  <c:v>9.6000000000000002E-2</c:v>
                </c:pt>
                <c:pt idx="14">
                  <c:v>6.5000000000000002E-2</c:v>
                </c:pt>
                <c:pt idx="15">
                  <c:v>3.2000000000000001E-2</c:v>
                </c:pt>
                <c:pt idx="16">
                  <c:v>2.5000000000000001E-2</c:v>
                </c:pt>
                <c:pt idx="17">
                  <c:v>6.0000000000000001E-3</c:v>
                </c:pt>
              </c:numCache>
            </c:numRef>
          </c:val>
          <c:extLst>
            <c:ext xmlns:c14="http://schemas.microsoft.com/office/drawing/2007/8/2/chart" uri="{6F2FDCE9-48DA-4B69-8628-5D25D57E5C99}">
              <c14:invertSolidFillFmt>
                <c14:spPr xmlns:c14="http://schemas.microsoft.com/office/drawing/2007/8/2/chart">
                  <a:solidFill>
                    <a:srgbClr val="1420B8"/>
                  </a:solidFill>
                  <a:ln>
                    <a:noFill/>
                  </a:ln>
                  <a:effectLst/>
                </c14:spPr>
              </c14:invertSolidFillFmt>
            </c:ext>
            <c:ext xmlns:c16="http://schemas.microsoft.com/office/drawing/2014/chart" uri="{C3380CC4-5D6E-409C-BE32-E72D297353CC}">
              <c16:uniqueId val="{00000002-587B-4E75-93A5-D94217122D1B}"/>
            </c:ext>
          </c:extLst>
        </c:ser>
        <c:dLbls>
          <c:showLegendKey val="0"/>
          <c:showVal val="0"/>
          <c:showCatName val="0"/>
          <c:showSerName val="0"/>
          <c:showPercent val="0"/>
          <c:showBubbleSize val="0"/>
        </c:dLbls>
        <c:gapWidth val="74"/>
        <c:overlap val="-27"/>
        <c:axId val="307574504"/>
        <c:axId val="307575288"/>
      </c:barChart>
      <c:catAx>
        <c:axId val="307574504"/>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5288"/>
        <c:crosses val="autoZero"/>
        <c:auto val="1"/>
        <c:lblAlgn val="ctr"/>
        <c:lblOffset val="100"/>
        <c:noMultiLvlLbl val="0"/>
      </c:catAx>
      <c:valAx>
        <c:axId val="30757528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450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0.13769</cdr:x>
      <cdr:y>0.36004</cdr:y>
    </cdr:from>
    <cdr:to>
      <cdr:x>0.15962</cdr:x>
      <cdr:y>0.43304</cdr:y>
    </cdr:to>
    <cdr:sp macro="" textlink="">
      <cdr:nvSpPr>
        <cdr:cNvPr id="2" name="TextBox 11"/>
        <cdr:cNvSpPr txBox="1"/>
      </cdr:nvSpPr>
      <cdr:spPr>
        <a:xfrm xmlns:a="http://schemas.openxmlformats.org/drawingml/2006/main">
          <a:off x="1160063" y="1214328"/>
          <a:ext cx="184730"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endParaRPr lang="en-GB" sz="1000" dirty="0">
            <a:latin typeface="Montserrat"/>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0.3266</cdr:x>
      <cdr:y>0.64082</cdr:y>
    </cdr:from>
    <cdr:to>
      <cdr:x>0.42415</cdr:x>
      <cdr:y>0.72215</cdr:y>
    </cdr:to>
    <cdr:sp macro="" textlink="">
      <cdr:nvSpPr>
        <cdr:cNvPr id="2" name="TextBox 21">
          <a:extLst xmlns:a="http://schemas.openxmlformats.org/drawingml/2006/main">
            <a:ext uri="{FF2B5EF4-FFF2-40B4-BE49-F238E27FC236}">
              <a16:creationId xmlns:a16="http://schemas.microsoft.com/office/drawing/2014/main" id="{15BA4D51-461B-7E3A-E6C6-608565BF4A82}"/>
            </a:ext>
          </a:extLst>
        </cdr:cNvPr>
        <cdr:cNvSpPr txBox="1"/>
      </cdr:nvSpPr>
      <cdr:spPr>
        <a:xfrm xmlns:a="http://schemas.openxmlformats.org/drawingml/2006/main">
          <a:off x="1851695" y="2435658"/>
          <a:ext cx="553077" cy="309093"/>
        </a:xfrm>
        <a:prstGeom xmlns:a="http://schemas.openxmlformats.org/drawingml/2006/main" prst="rect">
          <a:avLst/>
        </a:prstGeom>
        <a:noFill xmlns:a="http://schemas.openxmlformats.org/drawingml/2006/main"/>
      </cdr:spPr>
      <cdr:txBody>
        <a:bodyPr xmlns:a="http://schemas.openxmlformats.org/drawingml/2006/main" wrap="none" lIns="0" r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spcAft>
              <a:spcPts val="600"/>
            </a:spcAft>
          </a:pPr>
          <a:r>
            <a:rPr lang="en-GB" sz="1200" dirty="0"/>
            <a:t>+20%</a:t>
          </a:r>
        </a:p>
      </cdr:txBody>
    </cdr:sp>
  </cdr:relSizeAnchor>
  <cdr:relSizeAnchor xmlns:cdr="http://schemas.openxmlformats.org/drawingml/2006/chartDrawing">
    <cdr:from>
      <cdr:x>0.24016</cdr:x>
      <cdr:y>0.52374</cdr:y>
    </cdr:from>
    <cdr:to>
      <cdr:x>0.33771</cdr:x>
      <cdr:y>0.60506</cdr:y>
    </cdr:to>
    <cdr:sp macro="" textlink="">
      <cdr:nvSpPr>
        <cdr:cNvPr id="3" name="TextBox 21">
          <a:extLst xmlns:a="http://schemas.openxmlformats.org/drawingml/2006/main">
            <a:ext uri="{FF2B5EF4-FFF2-40B4-BE49-F238E27FC236}">
              <a16:creationId xmlns:a16="http://schemas.microsoft.com/office/drawing/2014/main" id="{864453C8-930E-0F99-1B58-03F5196A635D}"/>
            </a:ext>
          </a:extLst>
        </cdr:cNvPr>
        <cdr:cNvSpPr txBox="1"/>
      </cdr:nvSpPr>
      <cdr:spPr>
        <a:xfrm xmlns:a="http://schemas.openxmlformats.org/drawingml/2006/main">
          <a:off x="1361592" y="1990636"/>
          <a:ext cx="553066" cy="309082"/>
        </a:xfrm>
        <a:prstGeom xmlns:a="http://schemas.openxmlformats.org/drawingml/2006/main" prst="rect">
          <a:avLst/>
        </a:prstGeom>
        <a:noFill xmlns:a="http://schemas.openxmlformats.org/drawingml/2006/main"/>
      </cdr:spPr>
      <cdr:txBody>
        <a:bodyPr xmlns:a="http://schemas.openxmlformats.org/drawingml/2006/main" wrap="none" lIns="0" r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Aft>
              <a:spcPts val="600"/>
            </a:spcAft>
          </a:pPr>
          <a:r>
            <a:rPr lang="en-GB" sz="1200" dirty="0"/>
            <a:t>+38%</a:t>
          </a:r>
        </a:p>
      </cdr:txBody>
    </cdr:sp>
  </cdr:relSizeAnchor>
  <cdr:relSizeAnchor xmlns:cdr="http://schemas.openxmlformats.org/drawingml/2006/chartDrawing">
    <cdr:from>
      <cdr:x>0.26514</cdr:x>
      <cdr:y>0.11034</cdr:y>
    </cdr:from>
    <cdr:to>
      <cdr:x>0.3627</cdr:x>
      <cdr:y>0.19167</cdr:y>
    </cdr:to>
    <cdr:sp macro="" textlink="">
      <cdr:nvSpPr>
        <cdr:cNvPr id="5" name="TextBox 21">
          <a:extLst xmlns:a="http://schemas.openxmlformats.org/drawingml/2006/main">
            <a:ext uri="{FF2B5EF4-FFF2-40B4-BE49-F238E27FC236}">
              <a16:creationId xmlns:a16="http://schemas.microsoft.com/office/drawing/2014/main" id="{864453C8-930E-0F99-1B58-03F5196A635D}"/>
            </a:ext>
          </a:extLst>
        </cdr:cNvPr>
        <cdr:cNvSpPr txBox="1"/>
      </cdr:nvSpPr>
      <cdr:spPr>
        <a:xfrm xmlns:a="http://schemas.openxmlformats.org/drawingml/2006/main">
          <a:off x="1503250" y="419400"/>
          <a:ext cx="553077" cy="309093"/>
        </a:xfrm>
        <a:prstGeom xmlns:a="http://schemas.openxmlformats.org/drawingml/2006/main" prst="rect">
          <a:avLst/>
        </a:prstGeom>
        <a:noFill xmlns:a="http://schemas.openxmlformats.org/drawingml/2006/main"/>
      </cdr:spPr>
      <cdr:txBody>
        <a:bodyPr xmlns:a="http://schemas.openxmlformats.org/drawingml/2006/main" wrap="none" lIns="0" r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Aft>
              <a:spcPts val="600"/>
            </a:spcAft>
          </a:pPr>
          <a:r>
            <a:rPr lang="en-GB" sz="1200" dirty="0"/>
            <a:t>+38%</a:t>
          </a:r>
        </a:p>
      </cdr:txBody>
    </cdr:sp>
  </cdr:relSizeAnchor>
  <cdr:relSizeAnchor xmlns:cdr="http://schemas.openxmlformats.org/drawingml/2006/chartDrawing">
    <cdr:from>
      <cdr:x>0.20494</cdr:x>
      <cdr:y>0.37294</cdr:y>
    </cdr:from>
    <cdr:to>
      <cdr:x>0.30249</cdr:x>
      <cdr:y>0.45427</cdr:y>
    </cdr:to>
    <cdr:sp macro="" textlink="">
      <cdr:nvSpPr>
        <cdr:cNvPr id="7" name="TextBox 21">
          <a:extLst xmlns:a="http://schemas.openxmlformats.org/drawingml/2006/main">
            <a:ext uri="{FF2B5EF4-FFF2-40B4-BE49-F238E27FC236}">
              <a16:creationId xmlns:a16="http://schemas.microsoft.com/office/drawing/2014/main" id="{AF0484C1-567C-045C-B678-694FF41E19F4}"/>
            </a:ext>
          </a:extLst>
        </cdr:cNvPr>
        <cdr:cNvSpPr txBox="1"/>
      </cdr:nvSpPr>
      <cdr:spPr>
        <a:xfrm xmlns:a="http://schemas.openxmlformats.org/drawingml/2006/main">
          <a:off x="1161945" y="1417495"/>
          <a:ext cx="553066" cy="309120"/>
        </a:xfrm>
        <a:prstGeom xmlns:a="http://schemas.openxmlformats.org/drawingml/2006/main" prst="rect">
          <a:avLst/>
        </a:prstGeom>
        <a:noFill xmlns:a="http://schemas.openxmlformats.org/drawingml/2006/main"/>
      </cdr:spPr>
      <cdr:txBody>
        <a:bodyPr xmlns:a="http://schemas.openxmlformats.org/drawingml/2006/main" wrap="none" lIns="0" r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Aft>
              <a:spcPts val="600"/>
            </a:spcAft>
          </a:pPr>
          <a:r>
            <a:rPr lang="en-GB" sz="1200" dirty="0"/>
            <a:t>+28%</a:t>
          </a:r>
        </a:p>
      </cdr:txBody>
    </cdr:sp>
  </cdr:relSizeAnchor>
  <cdr:relSizeAnchor xmlns:cdr="http://schemas.openxmlformats.org/drawingml/2006/chartDrawing">
    <cdr:from>
      <cdr:x>0.42302</cdr:x>
      <cdr:y>0.6779</cdr:y>
    </cdr:from>
    <cdr:to>
      <cdr:x>0.52057</cdr:x>
      <cdr:y>0.75923</cdr:y>
    </cdr:to>
    <cdr:sp macro="" textlink="">
      <cdr:nvSpPr>
        <cdr:cNvPr id="8" name="TextBox 21">
          <a:extLst xmlns:a="http://schemas.openxmlformats.org/drawingml/2006/main">
            <a:ext uri="{FF2B5EF4-FFF2-40B4-BE49-F238E27FC236}">
              <a16:creationId xmlns:a16="http://schemas.microsoft.com/office/drawing/2014/main" id="{AF0484C1-567C-045C-B678-694FF41E19F4}"/>
            </a:ext>
          </a:extLst>
        </cdr:cNvPr>
        <cdr:cNvSpPr txBox="1"/>
      </cdr:nvSpPr>
      <cdr:spPr>
        <a:xfrm xmlns:a="http://schemas.openxmlformats.org/drawingml/2006/main">
          <a:off x="2398317" y="2576593"/>
          <a:ext cx="553066" cy="309120"/>
        </a:xfrm>
        <a:prstGeom xmlns:a="http://schemas.openxmlformats.org/drawingml/2006/main" prst="rect">
          <a:avLst/>
        </a:prstGeom>
        <a:noFill xmlns:a="http://schemas.openxmlformats.org/drawingml/2006/main"/>
      </cdr:spPr>
      <cdr:txBody>
        <a:bodyPr xmlns:a="http://schemas.openxmlformats.org/drawingml/2006/main" wrap="none" lIns="0" r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Aft>
              <a:spcPts val="600"/>
            </a:spcAft>
          </a:pPr>
          <a:r>
            <a:rPr lang="en-GB" sz="1200" dirty="0"/>
            <a:t>+11%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C6255-926A-1048-8722-5DF134D00F63}" type="datetimeFigureOut">
              <a:rPr lang="en-US" smtClean="0"/>
              <a:t>3/9/2023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E7296-944A-A144-A442-6F64D883BE1C}" type="slidenum">
              <a:rPr lang="en-US" smtClean="0"/>
              <a:t>‹#›</a:t>
            </a:fld>
            <a:endParaRPr lang="en-US" dirty="0"/>
          </a:p>
        </p:txBody>
      </p:sp>
    </p:spTree>
    <p:extLst>
      <p:ext uri="{BB962C8B-B14F-4D97-AF65-F5344CB8AC3E}">
        <p14:creationId xmlns:p14="http://schemas.microsoft.com/office/powerpoint/2010/main" val="191110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9</a:t>
            </a:fld>
            <a:endParaRPr lang="en-US" dirty="0"/>
          </a:p>
        </p:txBody>
      </p:sp>
    </p:spTree>
    <p:extLst>
      <p:ext uri="{BB962C8B-B14F-4D97-AF65-F5344CB8AC3E}">
        <p14:creationId xmlns:p14="http://schemas.microsoft.com/office/powerpoint/2010/main" val="131621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19</a:t>
            </a:fld>
            <a:endParaRPr lang="en-US" dirty="0"/>
          </a:p>
        </p:txBody>
      </p:sp>
    </p:spTree>
    <p:extLst>
      <p:ext uri="{BB962C8B-B14F-4D97-AF65-F5344CB8AC3E}">
        <p14:creationId xmlns:p14="http://schemas.microsoft.com/office/powerpoint/2010/main" val="299507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45</a:t>
            </a:fld>
            <a:endParaRPr lang="en-US" dirty="0"/>
          </a:p>
        </p:txBody>
      </p:sp>
    </p:spTree>
    <p:extLst>
      <p:ext uri="{BB962C8B-B14F-4D97-AF65-F5344CB8AC3E}">
        <p14:creationId xmlns:p14="http://schemas.microsoft.com/office/powerpoint/2010/main" val="258913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46</a:t>
            </a:fld>
            <a:endParaRPr lang="en-US" dirty="0"/>
          </a:p>
        </p:txBody>
      </p:sp>
    </p:spTree>
    <p:extLst>
      <p:ext uri="{BB962C8B-B14F-4D97-AF65-F5344CB8AC3E}">
        <p14:creationId xmlns:p14="http://schemas.microsoft.com/office/powerpoint/2010/main" val="1579609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39.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8" name="Text Placeholder 17">
            <a:extLst>
              <a:ext uri="{FF2B5EF4-FFF2-40B4-BE49-F238E27FC236}">
                <a16:creationId xmlns:a16="http://schemas.microsoft.com/office/drawing/2014/main" id="{4D8E56BE-097F-EB4E-3287-BD1DCBFF4884}"/>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9" name="Text Placeholder 17">
            <a:extLst>
              <a:ext uri="{FF2B5EF4-FFF2-40B4-BE49-F238E27FC236}">
                <a16:creationId xmlns:a16="http://schemas.microsoft.com/office/drawing/2014/main" id="{6942A971-1821-DF95-6B7B-A7991E06FA8B}"/>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EC3D6C2-3D92-FDB9-8FF6-0B85288173C0}"/>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5" name="TextBox 14">
            <a:extLst>
              <a:ext uri="{FF2B5EF4-FFF2-40B4-BE49-F238E27FC236}">
                <a16:creationId xmlns:a16="http://schemas.microsoft.com/office/drawing/2014/main" id="{D439B148-E719-27C3-3403-978BEDC13EC0}"/>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8337420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48684274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yp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6" name="TextBox 5">
            <a:extLst>
              <a:ext uri="{FF2B5EF4-FFF2-40B4-BE49-F238E27FC236}">
                <a16:creationId xmlns:a16="http://schemas.microsoft.com/office/drawing/2014/main" id="{56138D29-56C2-9514-291B-652CDA5A606E}"/>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14181545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yp_title_and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F25C-611F-5946-A757-98CBE87CC8B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11" name="Text Placeholder 10">
            <a:extLst>
              <a:ext uri="{FF2B5EF4-FFF2-40B4-BE49-F238E27FC236}">
                <a16:creationId xmlns:a16="http://schemas.microsoft.com/office/drawing/2014/main" id="{D84B7C4B-5E7C-3B57-7A87-AA7A24A5F2B5}"/>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5" name="Straight Connector 4">
            <a:extLst>
              <a:ext uri="{FF2B5EF4-FFF2-40B4-BE49-F238E27FC236}">
                <a16:creationId xmlns:a16="http://schemas.microsoft.com/office/drawing/2014/main" id="{6FD4EA98-BF31-5C57-6FCA-CC2DE7D012B7}"/>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8135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yp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9" name="Text Placeholder 10">
            <a:extLst>
              <a:ext uri="{FF2B5EF4-FFF2-40B4-BE49-F238E27FC236}">
                <a16:creationId xmlns:a16="http://schemas.microsoft.com/office/drawing/2014/main" id="{A7D447D7-AD37-E5BC-FBE0-AE089392E05B}"/>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7CFE5F6-0ABB-2CA3-C74A-99B42FD5E92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4" name="Straight Connector 3">
            <a:extLst>
              <a:ext uri="{FF2B5EF4-FFF2-40B4-BE49-F238E27FC236}">
                <a16:creationId xmlns:a16="http://schemas.microsoft.com/office/drawing/2014/main" id="{126D5F0D-4411-C2F1-C6EE-CE0F553BA1C6}"/>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FE75FFEF-1818-D449-CEAB-1C574E815329}"/>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797085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yp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2082803"/>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2082803"/>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2082803"/>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608409"/>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608409"/>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608409"/>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Text Placeholder 10">
            <a:extLst>
              <a:ext uri="{FF2B5EF4-FFF2-40B4-BE49-F238E27FC236}">
                <a16:creationId xmlns:a16="http://schemas.microsoft.com/office/drawing/2014/main" id="{EE3F5269-C1DC-2C7C-6829-F77D90998064}"/>
              </a:ext>
            </a:extLst>
          </p:cNvPr>
          <p:cNvSpPr>
            <a:spLocks noGrp="1"/>
          </p:cNvSpPr>
          <p:nvPr>
            <p:ph type="body" sz="quarter" idx="19" hasCustomPrompt="1"/>
          </p:nvPr>
        </p:nvSpPr>
        <p:spPr>
          <a:xfrm>
            <a:off x="288559" y="5985327"/>
            <a:ext cx="11582398"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itle 1">
            <a:extLst>
              <a:ext uri="{FF2B5EF4-FFF2-40B4-BE49-F238E27FC236}">
                <a16:creationId xmlns:a16="http://schemas.microsoft.com/office/drawing/2014/main" id="{AEE6AB25-4CDE-ED86-EE3C-2CA82FCF446F}"/>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18" name="Straight Connector 17">
            <a:extLst>
              <a:ext uri="{FF2B5EF4-FFF2-40B4-BE49-F238E27FC236}">
                <a16:creationId xmlns:a16="http://schemas.microsoft.com/office/drawing/2014/main" id="{67EF1E46-1337-435B-6F96-948F983E07BB}"/>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E6F7F4C0-E6F7-792B-D58C-643DEB47C12E}"/>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9573120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yp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0" name="Text Placeholder 10">
            <a:extLst>
              <a:ext uri="{FF2B5EF4-FFF2-40B4-BE49-F238E27FC236}">
                <a16:creationId xmlns:a16="http://schemas.microsoft.com/office/drawing/2014/main" id="{F180A1E1-EF14-8968-BBD5-6D02AC2BDF0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itle 1">
            <a:extLst>
              <a:ext uri="{FF2B5EF4-FFF2-40B4-BE49-F238E27FC236}">
                <a16:creationId xmlns:a16="http://schemas.microsoft.com/office/drawing/2014/main" id="{5C652087-4AD9-06EF-5607-15CECEB54C2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19" name="Straight Connector 18">
            <a:extLst>
              <a:ext uri="{FF2B5EF4-FFF2-40B4-BE49-F238E27FC236}">
                <a16:creationId xmlns:a16="http://schemas.microsoft.com/office/drawing/2014/main" id="{BA135750-1261-BC7B-9A58-A00B48682132}"/>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5370EF36-EB2A-65C7-C0F8-688E55EF8052}"/>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3890879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yp_three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8" name="Text Placeholder 10">
            <a:extLst>
              <a:ext uri="{FF2B5EF4-FFF2-40B4-BE49-F238E27FC236}">
                <a16:creationId xmlns:a16="http://schemas.microsoft.com/office/drawing/2014/main" id="{4C9009D2-DE9F-C580-0069-71F8F68B674F}"/>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itle 1">
            <a:extLst>
              <a:ext uri="{FF2B5EF4-FFF2-40B4-BE49-F238E27FC236}">
                <a16:creationId xmlns:a16="http://schemas.microsoft.com/office/drawing/2014/main" id="{73FCBC1E-7EFE-4663-A738-6886100E9E7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7" name="Straight Connector 6">
            <a:extLst>
              <a:ext uri="{FF2B5EF4-FFF2-40B4-BE49-F238E27FC236}">
                <a16:creationId xmlns:a16="http://schemas.microsoft.com/office/drawing/2014/main" id="{B39A74BF-2DD6-3F05-945A-5D71479F4CEE}"/>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726E5B4-BD5B-4E00-35E0-4F73235E8DC6}"/>
              </a:ext>
            </a:extLst>
          </p:cNvPr>
          <p:cNvSpPr>
            <a:spLocks noGrp="1"/>
          </p:cNvSpPr>
          <p:nvPr>
            <p:ph idx="1"/>
          </p:nvPr>
        </p:nvSpPr>
        <p:spPr>
          <a:xfrm>
            <a:off x="288559" y="419077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F3ADE24-C798-CA63-134A-D2928B468889}"/>
              </a:ext>
            </a:extLst>
          </p:cNvPr>
          <p:cNvSpPr>
            <a:spLocks noGrp="1"/>
          </p:cNvSpPr>
          <p:nvPr>
            <p:ph idx="14"/>
          </p:nvPr>
        </p:nvSpPr>
        <p:spPr>
          <a:xfrm>
            <a:off x="4237582" y="419077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8BBDA64-0D13-2635-3928-601607F3A856}"/>
              </a:ext>
            </a:extLst>
          </p:cNvPr>
          <p:cNvSpPr>
            <a:spLocks noGrp="1"/>
          </p:cNvSpPr>
          <p:nvPr>
            <p:ph idx="15"/>
          </p:nvPr>
        </p:nvSpPr>
        <p:spPr>
          <a:xfrm>
            <a:off x="8186606" y="419077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4">
            <a:extLst>
              <a:ext uri="{FF2B5EF4-FFF2-40B4-BE49-F238E27FC236}">
                <a16:creationId xmlns:a16="http://schemas.microsoft.com/office/drawing/2014/main" id="{86D304D5-4D81-59E8-3AA0-6583EA6CE8DE}"/>
              </a:ext>
            </a:extLst>
          </p:cNvPr>
          <p:cNvSpPr>
            <a:spLocks noGrp="1"/>
          </p:cNvSpPr>
          <p:nvPr>
            <p:ph type="pic" sz="quarter" idx="20" hasCustomPrompt="1"/>
          </p:nvPr>
        </p:nvSpPr>
        <p:spPr>
          <a:xfrm>
            <a:off x="288559" y="1632858"/>
            <a:ext cx="3684352" cy="2041112"/>
          </a:xfrm>
        </p:spPr>
        <p:txBody>
          <a:bodyPr/>
          <a:lstStyle>
            <a:lvl1pPr marL="0" indent="0" algn="ctr">
              <a:buNone/>
              <a:defRPr/>
            </a:lvl1pPr>
          </a:lstStyle>
          <a:p>
            <a:r>
              <a:rPr lang="en-US" dirty="0"/>
              <a:t>Click picture icon to add photo</a:t>
            </a:r>
          </a:p>
        </p:txBody>
      </p:sp>
      <p:sp>
        <p:nvSpPr>
          <p:cNvPr id="16" name="Picture Placeholder 4">
            <a:extLst>
              <a:ext uri="{FF2B5EF4-FFF2-40B4-BE49-F238E27FC236}">
                <a16:creationId xmlns:a16="http://schemas.microsoft.com/office/drawing/2014/main" id="{AD624F43-E3B5-F3DF-65BA-18BEBC9ABE3F}"/>
              </a:ext>
            </a:extLst>
          </p:cNvPr>
          <p:cNvSpPr>
            <a:spLocks noGrp="1"/>
          </p:cNvSpPr>
          <p:nvPr>
            <p:ph type="pic" sz="quarter" idx="21" hasCustomPrompt="1"/>
          </p:nvPr>
        </p:nvSpPr>
        <p:spPr>
          <a:xfrm>
            <a:off x="4237582" y="1632858"/>
            <a:ext cx="3684352" cy="2041112"/>
          </a:xfrm>
        </p:spPr>
        <p:txBody>
          <a:bodyPr/>
          <a:lstStyle>
            <a:lvl1pPr marL="0" indent="0" algn="ctr">
              <a:buNone/>
              <a:defRPr/>
            </a:lvl1pPr>
          </a:lstStyle>
          <a:p>
            <a:r>
              <a:rPr lang="en-US" dirty="0"/>
              <a:t>Click picture icon to add photo</a:t>
            </a:r>
          </a:p>
        </p:txBody>
      </p:sp>
      <p:sp>
        <p:nvSpPr>
          <p:cNvPr id="17" name="Picture Placeholder 4">
            <a:extLst>
              <a:ext uri="{FF2B5EF4-FFF2-40B4-BE49-F238E27FC236}">
                <a16:creationId xmlns:a16="http://schemas.microsoft.com/office/drawing/2014/main" id="{7A405C6D-D024-EC52-520E-7CEF7118B63F}"/>
              </a:ext>
            </a:extLst>
          </p:cNvPr>
          <p:cNvSpPr>
            <a:spLocks noGrp="1"/>
          </p:cNvSpPr>
          <p:nvPr>
            <p:ph type="pic" sz="quarter" idx="22" hasCustomPrompt="1"/>
          </p:nvPr>
        </p:nvSpPr>
        <p:spPr>
          <a:xfrm>
            <a:off x="8186605" y="1632858"/>
            <a:ext cx="3684352" cy="2041112"/>
          </a:xfrm>
        </p:spPr>
        <p:txBody>
          <a:bodyPr/>
          <a:lstStyle>
            <a:lvl1pPr marL="0" indent="0" algn="ctr">
              <a:buNone/>
              <a:defRPr/>
            </a:lvl1pPr>
          </a:lstStyle>
          <a:p>
            <a:r>
              <a:rPr lang="en-US" dirty="0"/>
              <a:t>Click picture icon to add photo</a:t>
            </a:r>
          </a:p>
        </p:txBody>
      </p:sp>
      <p:sp>
        <p:nvSpPr>
          <p:cNvPr id="19" name="Text Placeholder 6">
            <a:extLst>
              <a:ext uri="{FF2B5EF4-FFF2-40B4-BE49-F238E27FC236}">
                <a16:creationId xmlns:a16="http://schemas.microsoft.com/office/drawing/2014/main" id="{3BFB8C74-B06B-6CFC-2D77-48ACF087ADE7}"/>
              </a:ext>
            </a:extLst>
          </p:cNvPr>
          <p:cNvSpPr>
            <a:spLocks noGrp="1"/>
          </p:cNvSpPr>
          <p:nvPr>
            <p:ph type="body" sz="quarter" idx="16" hasCustomPrompt="1"/>
          </p:nvPr>
        </p:nvSpPr>
        <p:spPr>
          <a:xfrm>
            <a:off x="288558" y="375422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0" name="Text Placeholder 6">
            <a:extLst>
              <a:ext uri="{FF2B5EF4-FFF2-40B4-BE49-F238E27FC236}">
                <a16:creationId xmlns:a16="http://schemas.microsoft.com/office/drawing/2014/main" id="{6743F6AA-342D-8F2B-566B-B9BF40019FF0}"/>
              </a:ext>
            </a:extLst>
          </p:cNvPr>
          <p:cNvSpPr>
            <a:spLocks noGrp="1"/>
          </p:cNvSpPr>
          <p:nvPr>
            <p:ph type="body" sz="quarter" idx="24" hasCustomPrompt="1"/>
          </p:nvPr>
        </p:nvSpPr>
        <p:spPr>
          <a:xfrm>
            <a:off x="4237582" y="375422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1" name="Text Placeholder 6">
            <a:extLst>
              <a:ext uri="{FF2B5EF4-FFF2-40B4-BE49-F238E27FC236}">
                <a16:creationId xmlns:a16="http://schemas.microsoft.com/office/drawing/2014/main" id="{4C467062-502A-D066-43CD-99EE05E7C5DA}"/>
              </a:ext>
            </a:extLst>
          </p:cNvPr>
          <p:cNvSpPr>
            <a:spLocks noGrp="1"/>
          </p:cNvSpPr>
          <p:nvPr>
            <p:ph type="body" sz="quarter" idx="18" hasCustomPrompt="1"/>
          </p:nvPr>
        </p:nvSpPr>
        <p:spPr>
          <a:xfrm>
            <a:off x="8186605" y="375422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3" name="Text Placeholder 6">
            <a:extLst>
              <a:ext uri="{FF2B5EF4-FFF2-40B4-BE49-F238E27FC236}">
                <a16:creationId xmlns:a16="http://schemas.microsoft.com/office/drawing/2014/main" id="{51484B43-21FE-B0A1-A31A-BE6AD84E3926}"/>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4923959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yp_four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0" name="Text Placeholder 10">
            <a:extLst>
              <a:ext uri="{FF2B5EF4-FFF2-40B4-BE49-F238E27FC236}">
                <a16:creationId xmlns:a16="http://schemas.microsoft.com/office/drawing/2014/main" id="{52BD1DA6-2F3A-8497-317F-A33FE7FE9D1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itle 1">
            <a:extLst>
              <a:ext uri="{FF2B5EF4-FFF2-40B4-BE49-F238E27FC236}">
                <a16:creationId xmlns:a16="http://schemas.microsoft.com/office/drawing/2014/main" id="{E626DB92-A0AA-1D4E-DCEC-54D5E5605B1B}"/>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9" name="Straight Connector 8">
            <a:extLst>
              <a:ext uri="{FF2B5EF4-FFF2-40B4-BE49-F238E27FC236}">
                <a16:creationId xmlns:a16="http://schemas.microsoft.com/office/drawing/2014/main" id="{5C7DD2E8-792A-AEFC-E67F-D77E3B5938C1}"/>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3A50AC7-EF1B-06BD-6C82-F5E0A8824140}"/>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ECCED81-E160-CC9F-96BC-CCA54BC2AB36}"/>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C1824ED-E104-5863-D8DF-6AF9F31421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6C693F40-4A3C-FDB9-A028-98592D644B6C}"/>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4">
            <a:extLst>
              <a:ext uri="{FF2B5EF4-FFF2-40B4-BE49-F238E27FC236}">
                <a16:creationId xmlns:a16="http://schemas.microsoft.com/office/drawing/2014/main" id="{DB8AF23D-65B8-8384-5548-FF42652FBF21}"/>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19" name="Picture Placeholder 4">
            <a:extLst>
              <a:ext uri="{FF2B5EF4-FFF2-40B4-BE49-F238E27FC236}">
                <a16:creationId xmlns:a16="http://schemas.microsoft.com/office/drawing/2014/main" id="{1CCE717F-B29B-9E5A-9E93-FDAD0795A740}"/>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21" name="Picture Placeholder 4">
            <a:extLst>
              <a:ext uri="{FF2B5EF4-FFF2-40B4-BE49-F238E27FC236}">
                <a16:creationId xmlns:a16="http://schemas.microsoft.com/office/drawing/2014/main" id="{7D458F08-34A8-CE5C-DD22-63798281F6E7}"/>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22" name="Picture Placeholder 4">
            <a:extLst>
              <a:ext uri="{FF2B5EF4-FFF2-40B4-BE49-F238E27FC236}">
                <a16:creationId xmlns:a16="http://schemas.microsoft.com/office/drawing/2014/main" id="{CDD1D9EB-F526-0267-384F-4B3F58A56D9E}"/>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23" name="Text Placeholder 6">
            <a:extLst>
              <a:ext uri="{FF2B5EF4-FFF2-40B4-BE49-F238E27FC236}">
                <a16:creationId xmlns:a16="http://schemas.microsoft.com/office/drawing/2014/main" id="{2D8888BC-56A9-8D6B-3914-B5265AF614EB}"/>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4" name="Text Placeholder 6">
            <a:extLst>
              <a:ext uri="{FF2B5EF4-FFF2-40B4-BE49-F238E27FC236}">
                <a16:creationId xmlns:a16="http://schemas.microsoft.com/office/drawing/2014/main" id="{1A83D8D5-1A14-BFA8-3A2D-8F83DAE8E4F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5" name="Text Placeholder 6">
            <a:extLst>
              <a:ext uri="{FF2B5EF4-FFF2-40B4-BE49-F238E27FC236}">
                <a16:creationId xmlns:a16="http://schemas.microsoft.com/office/drawing/2014/main" id="{8FD46FC2-34E5-C791-DF24-FDA9AC97DE4B}"/>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6" name="Text Placeholder 6">
            <a:extLst>
              <a:ext uri="{FF2B5EF4-FFF2-40B4-BE49-F238E27FC236}">
                <a16:creationId xmlns:a16="http://schemas.microsoft.com/office/drawing/2014/main" id="{61527C26-EEF9-B6E7-95A8-57A4BB373F3A}"/>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3" name="Text Placeholder 6">
            <a:extLst>
              <a:ext uri="{FF2B5EF4-FFF2-40B4-BE49-F238E27FC236}">
                <a16:creationId xmlns:a16="http://schemas.microsoft.com/office/drawing/2014/main" id="{5ED8B14D-BD06-2581-E921-C80B76E260C7}"/>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086182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yp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1D27D-C9D4-960C-C280-35DFDBD6B9C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B06AFB7-2509-B702-D8B2-8C89ADEF86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4" name="Text Placeholder 6">
            <a:extLst>
              <a:ext uri="{FF2B5EF4-FFF2-40B4-BE49-F238E27FC236}">
                <a16:creationId xmlns:a16="http://schemas.microsoft.com/office/drawing/2014/main" id="{C644E75E-F3FD-631A-D490-8B6F7CE333C8}"/>
              </a:ext>
            </a:extLst>
          </p:cNvPr>
          <p:cNvSpPr>
            <a:spLocks noGrp="1" noChangeAspect="1"/>
          </p:cNvSpPr>
          <p:nvPr>
            <p:ph type="body" sz="quarter" idx="16" hasCustomPrompt="1"/>
          </p:nvPr>
        </p:nvSpPr>
        <p:spPr>
          <a:xfrm>
            <a:off x="4275692" y="788545"/>
            <a:ext cx="7595266"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7758625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F4FFC67C-2CFB-218E-E17B-FD82A61FA4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2" name="Text Placeholder 6">
            <a:extLst>
              <a:ext uri="{FF2B5EF4-FFF2-40B4-BE49-F238E27FC236}">
                <a16:creationId xmlns:a16="http://schemas.microsoft.com/office/drawing/2014/main" id="{61C79840-3403-A742-3277-345AD86F5844}"/>
              </a:ext>
            </a:extLst>
          </p:cNvPr>
          <p:cNvSpPr>
            <a:spLocks noGrp="1" noChangeAspect="1"/>
          </p:cNvSpPr>
          <p:nvPr>
            <p:ph type="body" sz="quarter" idx="16" hasCustomPrompt="1"/>
          </p:nvPr>
        </p:nvSpPr>
        <p:spPr>
          <a:xfrm>
            <a:off x="4275692" y="788545"/>
            <a:ext cx="7595266"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20317092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yp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5F2EF6-07A6-4B65-6BBC-2B0FAC46A5B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583A18A-5566-2E4B-2EBC-FAF7DF2CCB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4" name="Text Placeholder 6">
            <a:extLst>
              <a:ext uri="{FF2B5EF4-FFF2-40B4-BE49-F238E27FC236}">
                <a16:creationId xmlns:a16="http://schemas.microsoft.com/office/drawing/2014/main" id="{C4C10D55-544E-81C6-6C20-39E78BC83FEA}"/>
              </a:ext>
            </a:extLst>
          </p:cNvPr>
          <p:cNvSpPr>
            <a:spLocks noGrp="1" noChangeAspect="1"/>
          </p:cNvSpPr>
          <p:nvPr>
            <p:ph type="body" sz="quarter" idx="16" hasCustomPrompt="1"/>
          </p:nvPr>
        </p:nvSpPr>
        <p:spPr>
          <a:xfrm>
            <a:off x="4275692" y="788545"/>
            <a:ext cx="7595266"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921691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4063176838"/>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yp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17" name="Text Placeholder 10">
            <a:extLst>
              <a:ext uri="{FF2B5EF4-FFF2-40B4-BE49-F238E27FC236}">
                <a16:creationId xmlns:a16="http://schemas.microsoft.com/office/drawing/2014/main" id="{402E7EE9-4D36-82A0-ADAA-86A3F1D4BB13}"/>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9" name="Title 1">
            <a:extLst>
              <a:ext uri="{FF2B5EF4-FFF2-40B4-BE49-F238E27FC236}">
                <a16:creationId xmlns:a16="http://schemas.microsoft.com/office/drawing/2014/main" id="{67B38013-170F-74E2-9E07-4B0FB008B93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11" name="Straight Connector 10">
            <a:extLst>
              <a:ext uri="{FF2B5EF4-FFF2-40B4-BE49-F238E27FC236}">
                <a16:creationId xmlns:a16="http://schemas.microsoft.com/office/drawing/2014/main" id="{F58155AE-A3BE-5FB3-3DFA-87FBA1907EE7}"/>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EA1EEDF0-6722-37DF-014E-CBC766E1C5AD}"/>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9786259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yp_sidebar_blue_circle2">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11" name="Text Placeholder 10">
            <a:extLst>
              <a:ext uri="{FF2B5EF4-FFF2-40B4-BE49-F238E27FC236}">
                <a16:creationId xmlns:a16="http://schemas.microsoft.com/office/drawing/2014/main" id="{C42D82BB-AEE5-0C84-EEDB-14508AB6B15D}"/>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itle 1">
            <a:extLst>
              <a:ext uri="{FF2B5EF4-FFF2-40B4-BE49-F238E27FC236}">
                <a16:creationId xmlns:a16="http://schemas.microsoft.com/office/drawing/2014/main" id="{D614A774-566F-5341-4A99-50831875B7D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12" name="Straight Connector 11">
            <a:extLst>
              <a:ext uri="{FF2B5EF4-FFF2-40B4-BE49-F238E27FC236}">
                <a16:creationId xmlns:a16="http://schemas.microsoft.com/office/drawing/2014/main" id="{763BA60D-9446-8031-B981-76B69B36F853}"/>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998E4BD5-0C50-59F6-AE72-8C460C3264D2}"/>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27461303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yp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BE00AD-2EE9-1452-B1A3-E3B845DBE2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7A80AA57-1BB9-939D-8974-EA7F39153D5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8C17598F-0148-ED21-BF54-6C32AFA378B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7" name="Straight Connector 6">
            <a:extLst>
              <a:ext uri="{FF2B5EF4-FFF2-40B4-BE49-F238E27FC236}">
                <a16:creationId xmlns:a16="http://schemas.microsoft.com/office/drawing/2014/main" id="{1D6C04FE-F76C-2B98-066A-F6D2AA2791F0}"/>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D12D00-26FA-4262-C4F3-C04FA851070D}"/>
              </a:ext>
            </a:extLst>
          </p:cNvPr>
          <p:cNvCxnSpPr>
            <a:cxnSpLocks/>
          </p:cNvCxnSpPr>
          <p:nvPr userDrawn="1"/>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E2D57953-69D7-3B5F-CE5E-72AEADE503B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24pt</a:t>
            </a:r>
          </a:p>
        </p:txBody>
      </p:sp>
      <p:sp>
        <p:nvSpPr>
          <p:cNvPr id="8" name="Text Placeholder 6">
            <a:extLst>
              <a:ext uri="{FF2B5EF4-FFF2-40B4-BE49-F238E27FC236}">
                <a16:creationId xmlns:a16="http://schemas.microsoft.com/office/drawing/2014/main" id="{EB679191-78BC-7261-F721-5C4067938027}"/>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9" name="Text Placeholder 6">
            <a:extLst>
              <a:ext uri="{FF2B5EF4-FFF2-40B4-BE49-F238E27FC236}">
                <a16:creationId xmlns:a16="http://schemas.microsoft.com/office/drawing/2014/main" id="{528AF2DC-7B6B-57A3-5C2C-82CB197970D9}"/>
              </a:ext>
            </a:extLst>
          </p:cNvPr>
          <p:cNvSpPr>
            <a:spLocks noGrp="1" noChangeAspect="1"/>
          </p:cNvSpPr>
          <p:nvPr>
            <p:ph type="body" sz="quarter" idx="17" hasCustomPrompt="1"/>
          </p:nvPr>
        </p:nvSpPr>
        <p:spPr>
          <a:xfrm>
            <a:off x="6332714"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2050642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yp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065A935-0133-1472-46FC-7F9DFFDB05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13B39F9E-29C7-4F5B-9B1A-FE81CF8DB4C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3" name="Title 1">
            <a:extLst>
              <a:ext uri="{FF2B5EF4-FFF2-40B4-BE49-F238E27FC236}">
                <a16:creationId xmlns:a16="http://schemas.microsoft.com/office/drawing/2014/main" id="{E057E11A-E34D-941D-DF21-BE0590947E1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25" name="Straight Connector 24">
            <a:extLst>
              <a:ext uri="{FF2B5EF4-FFF2-40B4-BE49-F238E27FC236}">
                <a16:creationId xmlns:a16="http://schemas.microsoft.com/office/drawing/2014/main" id="{8F01343E-F55F-6211-AA10-F9EAED084150}"/>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41DD6D-3438-93A3-A777-68EA07FB1D42}"/>
              </a:ext>
            </a:extLst>
          </p:cNvPr>
          <p:cNvCxnSpPr>
            <a:cxnSpLocks/>
          </p:cNvCxnSpPr>
          <p:nvPr userDrawn="1"/>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A7949EE8-83D1-17BE-32E2-4AFE47DD5BD4}"/>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24pt</a:t>
            </a:r>
          </a:p>
        </p:txBody>
      </p:sp>
      <p:sp>
        <p:nvSpPr>
          <p:cNvPr id="2" name="Text Placeholder 6">
            <a:extLst>
              <a:ext uri="{FF2B5EF4-FFF2-40B4-BE49-F238E27FC236}">
                <a16:creationId xmlns:a16="http://schemas.microsoft.com/office/drawing/2014/main" id="{8C99E11B-C159-D17D-C268-1DC72F9A6636}"/>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5" name="Text Placeholder 6">
            <a:extLst>
              <a:ext uri="{FF2B5EF4-FFF2-40B4-BE49-F238E27FC236}">
                <a16:creationId xmlns:a16="http://schemas.microsoft.com/office/drawing/2014/main" id="{F6916D51-7B4D-64A7-C83B-BEB632A7D1FB}"/>
              </a:ext>
            </a:extLst>
          </p:cNvPr>
          <p:cNvSpPr>
            <a:spLocks noGrp="1" noChangeAspect="1"/>
          </p:cNvSpPr>
          <p:nvPr>
            <p:ph type="body" sz="quarter" idx="17" hasCustomPrompt="1"/>
          </p:nvPr>
        </p:nvSpPr>
        <p:spPr>
          <a:xfrm>
            <a:off x="6332714" y="860890"/>
            <a:ext cx="5537252" cy="677108"/>
          </a:xfrm>
          <a:solidFill>
            <a:schemeClr val="bg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763402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yp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pic>
        <p:nvPicPr>
          <p:cNvPr id="21" name="Picture 20">
            <a:extLst>
              <a:ext uri="{FF2B5EF4-FFF2-40B4-BE49-F238E27FC236}">
                <a16:creationId xmlns:a16="http://schemas.microsoft.com/office/drawing/2014/main" id="{D92D051E-34B3-19E8-0675-B2DB0775B2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917881B4-E3B9-7482-317F-7A70E837571B}"/>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37BBC8E0-99A7-20D7-198E-8C4C5429454D}"/>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7" name="Straight Connector 6">
            <a:extLst>
              <a:ext uri="{FF2B5EF4-FFF2-40B4-BE49-F238E27FC236}">
                <a16:creationId xmlns:a16="http://schemas.microsoft.com/office/drawing/2014/main" id="{10366EE5-2C84-CBCF-1F7D-90ED78E5262C}"/>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066B2B-EA3F-EAF6-AFF1-68682E47E581}"/>
              </a:ext>
            </a:extLst>
          </p:cNvPr>
          <p:cNvCxnSpPr>
            <a:cxnSpLocks/>
          </p:cNvCxnSpPr>
          <p:nvPr userDrawn="1"/>
        </p:nvCxnSpPr>
        <p:spPr>
          <a:xfrm>
            <a:off x="6329776"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B611845A-2C49-8A19-66CD-D9E9ACA2E00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24pt</a:t>
            </a:r>
          </a:p>
        </p:txBody>
      </p:sp>
      <p:sp>
        <p:nvSpPr>
          <p:cNvPr id="15" name="Text Placeholder 6">
            <a:extLst>
              <a:ext uri="{FF2B5EF4-FFF2-40B4-BE49-F238E27FC236}">
                <a16:creationId xmlns:a16="http://schemas.microsoft.com/office/drawing/2014/main" id="{06F40655-E3AF-340C-6CA8-DA6492402FD0}"/>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16" name="Text Placeholder 6">
            <a:extLst>
              <a:ext uri="{FF2B5EF4-FFF2-40B4-BE49-F238E27FC236}">
                <a16:creationId xmlns:a16="http://schemas.microsoft.com/office/drawing/2014/main" id="{E943460E-FA8B-6748-9708-860B37DC1D50}"/>
              </a:ext>
            </a:extLst>
          </p:cNvPr>
          <p:cNvSpPr>
            <a:spLocks noGrp="1" noChangeAspect="1"/>
          </p:cNvSpPr>
          <p:nvPr>
            <p:ph type="body" sz="quarter" idx="17" hasCustomPrompt="1"/>
          </p:nvPr>
        </p:nvSpPr>
        <p:spPr>
          <a:xfrm>
            <a:off x="6332714"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6338982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yp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5F90632C-301E-32EA-91E1-96C5D6220E7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Tree>
    <p:extLst>
      <p:ext uri="{BB962C8B-B14F-4D97-AF65-F5344CB8AC3E}">
        <p14:creationId xmlns:p14="http://schemas.microsoft.com/office/powerpoint/2010/main" val="19937851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3yp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3600">
                <a:solidFill>
                  <a:schemeClr val="tx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TextBox 5">
            <a:extLst>
              <a:ext uri="{FF2B5EF4-FFF2-40B4-BE49-F238E27FC236}">
                <a16:creationId xmlns:a16="http://schemas.microsoft.com/office/drawing/2014/main" id="{CB3923C6-70F5-38D5-0F2A-AFB1BB6D8A0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929479059"/>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3690903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obranded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5CE73953-2E9E-4D1F-E1A9-F325E624E572}"/>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494976755"/>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obranded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19C478FA-FA6E-05DF-854B-5D984ACB62F4}"/>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992B36DD-9D01-0B0C-32BC-55F92C7ECAF9}"/>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96286215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circle with a black background&#10;&#10;Description automatically generated with low confidence">
            <a:extLst>
              <a:ext uri="{FF2B5EF4-FFF2-40B4-BE49-F238E27FC236}">
                <a16:creationId xmlns:a16="http://schemas.microsoft.com/office/drawing/2014/main" id="{0F0CFD48-64F3-56E8-20FC-87BFA760AB3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71543" y="-22550"/>
            <a:ext cx="6320458"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5245"/>
            <a:ext cx="1219198" cy="517172"/>
          </a:xfrm>
          <a:prstGeom prst="rect">
            <a:avLst/>
          </a:prstGeom>
        </p:spPr>
      </p:pic>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923774262"/>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obranded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9" name="Picture Placeholder 7">
            <a:extLst>
              <a:ext uri="{FF2B5EF4-FFF2-40B4-BE49-F238E27FC236}">
                <a16:creationId xmlns:a16="http://schemas.microsoft.com/office/drawing/2014/main" id="{82FC2EFE-6B9C-90F7-7768-2EA0D9D4F356}"/>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273430082"/>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cobranded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1" name="Picture Placeholder 7">
            <a:extLst>
              <a:ext uri="{FF2B5EF4-FFF2-40B4-BE49-F238E27FC236}">
                <a16:creationId xmlns:a16="http://schemas.microsoft.com/office/drawing/2014/main" id="{B22745A3-0F29-17FE-0543-2499396CE525}"/>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30928624"/>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cobranded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1" name="Picture Placeholder 7">
            <a:extLst>
              <a:ext uri="{FF2B5EF4-FFF2-40B4-BE49-F238E27FC236}">
                <a16:creationId xmlns:a16="http://schemas.microsoft.com/office/drawing/2014/main" id="{B3BEC125-9624-2794-3E4A-E57B3FF07454}"/>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5598258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cobranded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9" name="Picture Placeholder 7">
            <a:extLst>
              <a:ext uri="{FF2B5EF4-FFF2-40B4-BE49-F238E27FC236}">
                <a16:creationId xmlns:a16="http://schemas.microsoft.com/office/drawing/2014/main" id="{9D7672BB-2BDD-0793-EA67-283BA32E19D7}"/>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59927568"/>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7_cobranded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3" name="Picture Placeholder 7">
            <a:extLst>
              <a:ext uri="{FF2B5EF4-FFF2-40B4-BE49-F238E27FC236}">
                <a16:creationId xmlns:a16="http://schemas.microsoft.com/office/drawing/2014/main" id="{40456989-7A47-A540-0A6C-C3892C307965}"/>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218039214"/>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cobranded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Picture Placeholder 7">
            <a:extLst>
              <a:ext uri="{FF2B5EF4-FFF2-40B4-BE49-F238E27FC236}">
                <a16:creationId xmlns:a16="http://schemas.microsoft.com/office/drawing/2014/main" id="{75627452-A209-2253-B262-491EA01DFEF6}"/>
              </a:ext>
            </a:extLst>
          </p:cNvPr>
          <p:cNvSpPr>
            <a:spLocks noGrp="1"/>
          </p:cNvSpPr>
          <p:nvPr>
            <p:ph type="pic" sz="quarter" idx="18" hasCustomPrompt="1"/>
          </p:nvPr>
        </p:nvSpPr>
        <p:spPr>
          <a:xfrm>
            <a:off x="2237105" y="5694428"/>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035978683"/>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cobranded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92866DBD-5398-477D-9578-D517C1FB4934}"/>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9655620"/>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0_cobranded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2B9BC38-5CD3-8361-B11B-81B4EED2BF5B}"/>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84355298"/>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cobranded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329B1CD9-2896-F6E2-99E4-DFAEB0F89085}"/>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186965755"/>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_cobranded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8D4DAE6-69F7-50AE-D1C1-E78C85CF622D}"/>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0948599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ver_photo_circle_lt_blue">
    <p:bg>
      <p:bgPr>
        <a:solidFill>
          <a:srgbClr val="0C34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563F44E9-E18C-1F20-FBFF-E71D86E00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33" b="-366"/>
          <a:stretch/>
        </p:blipFill>
        <p:spPr>
          <a:xfrm>
            <a:off x="5747657" y="-32870"/>
            <a:ext cx="6444343" cy="689087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F3FE3F42-A42D-09D9-BD52-664DF915C60B}"/>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E0C51D81-FF4F-A687-8019-C148AF88A69A}"/>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7E11BBA8-8F76-E781-2355-01741D2B20D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379439870"/>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cobranded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DEF67FB5-71B1-037E-5A16-D811A1BDB5D1}"/>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683711674"/>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4_cobranded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8" name="Picture Placeholder 7">
            <a:extLst>
              <a:ext uri="{FF2B5EF4-FFF2-40B4-BE49-F238E27FC236}">
                <a16:creationId xmlns:a16="http://schemas.microsoft.com/office/drawing/2014/main" id="{0E83BBCA-80FF-EECA-82A8-D5ED059FACDA}"/>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2911997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5_cobranded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4" name="Picture Placeholder 7">
            <a:extLst>
              <a:ext uri="{FF2B5EF4-FFF2-40B4-BE49-F238E27FC236}">
                <a16:creationId xmlns:a16="http://schemas.microsoft.com/office/drawing/2014/main" id="{15C50A57-69B8-607A-FEC0-E73228708DF3}"/>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683640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6_cobranded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7A3C6D82-7109-F1ED-55D5-D0AC0238C175}"/>
              </a:ext>
            </a:extLst>
          </p:cNvPr>
          <p:cNvSpPr>
            <a:spLocks noGrp="1"/>
          </p:cNvSpPr>
          <p:nvPr>
            <p:ph type="pic" sz="quarter" idx="20"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1807658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cobranded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8A23F668-A3AD-AA3E-03A4-C48590F672C7}"/>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0402333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8_cobranded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Picture Placeholder 7">
            <a:extLst>
              <a:ext uri="{FF2B5EF4-FFF2-40B4-BE49-F238E27FC236}">
                <a16:creationId xmlns:a16="http://schemas.microsoft.com/office/drawing/2014/main" id="{EDD4543A-3063-E503-914E-21C589CB332A}"/>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21787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9_cobranded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8" name="Picture Placeholder 7">
            <a:extLst>
              <a:ext uri="{FF2B5EF4-FFF2-40B4-BE49-F238E27FC236}">
                <a16:creationId xmlns:a16="http://schemas.microsoft.com/office/drawing/2014/main" id="{258E49E1-10F7-1606-A2B4-C36EFADD9C1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0809248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0_cobranded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6586611D-6F6D-0A76-2F93-E22EEC04131A}"/>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8352608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1_cobranded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5" name="Picture Placeholder 7">
            <a:extLst>
              <a:ext uri="{FF2B5EF4-FFF2-40B4-BE49-F238E27FC236}">
                <a16:creationId xmlns:a16="http://schemas.microsoft.com/office/drawing/2014/main" id="{6D756667-F2D3-52FC-1B79-5EA11BFFDEA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427422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2_cobranded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9F05CB71-EEF8-8174-82F4-F44DC753D4AD}"/>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26441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ver_photo_circle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10;&#10;Description automatically generated">
            <a:extLst>
              <a:ext uri="{FF2B5EF4-FFF2-40B4-BE49-F238E27FC236}">
                <a16:creationId xmlns:a16="http://schemas.microsoft.com/office/drawing/2014/main" id="{ED112208-67CC-7B7A-7347-98C53A298C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73949" y="-16331"/>
            <a:ext cx="6318051" cy="685800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6E0AFB-8404-B27F-3CB1-A1D4C6C5F19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56614D32-1A9C-DFFE-7782-FD6AB74B31D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EB4C19E3-141F-17E8-E421-5F997CEAE4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0451F9B9-5FC2-B4E8-5C6C-B463775F9C0C}"/>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1925A276-592D-D7EB-10E8-61B281EF1385}"/>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309189D2-8FB1-BD5B-A9E6-197DFA5BEAB5}"/>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542879898"/>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3_cobranded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063384CB-B8B9-91DE-946F-7D78CD225541}"/>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080177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4_cobranded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10925E7F-5C39-2899-DC12-D3C09849093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374241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5_cobranded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2620C50E-B575-AE0B-0C47-80F6180B597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762682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6_cobranded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9143ECB-6E66-CC58-F048-A273EF08E1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94778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7_cobranded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BAF4B446-8AC5-CAE9-37C4-A8D4BF83C7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097545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8_cobranded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33C1874A-D560-C0F2-0586-C81BAEBB4B27}"/>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4062869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9_cobranded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1CE1B922-9320-7481-1C21-D3CB29DFAB0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0743872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0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BF142C8D-249F-3239-561F-74FBED378EDE}"/>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9897780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1_cobranded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3" name="Picture Placeholder 7">
            <a:extLst>
              <a:ext uri="{FF2B5EF4-FFF2-40B4-BE49-F238E27FC236}">
                <a16:creationId xmlns:a16="http://schemas.microsoft.com/office/drawing/2014/main" id="{2DD4716A-4B99-B646-052D-8DA00C42D15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9282790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2_cobranded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1E76A77-67BC-A002-BE76-D79F6E3A38F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738178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ver_photo_circle_violet">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603A215C-0E64-E145-AADF-41CE8AC1BA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0" y="-32870"/>
            <a:ext cx="6305160" cy="683256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9" name="Title 1">
            <a:extLst>
              <a:ext uri="{FF2B5EF4-FFF2-40B4-BE49-F238E27FC236}">
                <a16:creationId xmlns:a16="http://schemas.microsoft.com/office/drawing/2014/main" id="{C3E4DBE2-15C7-C0FB-2BB2-0DE1A046774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12" name="Subtitle 2">
            <a:extLst>
              <a:ext uri="{FF2B5EF4-FFF2-40B4-BE49-F238E27FC236}">
                <a16:creationId xmlns:a16="http://schemas.microsoft.com/office/drawing/2014/main" id="{329E7AD9-256B-D443-B646-51A6C61F00D6}"/>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F2C61E06-3203-3BD2-3A3C-9A3E63F397D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9DCE52CB-D215-B6BA-D700-5E2509A3B5D4}"/>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8AA91280-AE3D-E8A3-78B8-79DD96CAF3A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A6BAA93A-A8C0-E89C-7C2A-319F32FF0A2C}"/>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822861368"/>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3_cobranded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BEF6C7E0-EEC7-7058-50F7-AB1CD726683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0511818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4_cobranded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FC6FA41-84D5-4CD1-25A2-0A882A26902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801782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5_cobranded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963D0DC-364D-0DFC-BADE-7FECC367B36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8501136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6_cobranded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270D49C1-E8FD-4100-6077-590D74316FB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D22BB85F-3F64-306C-78DD-D83E83C070B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2421958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7_cobranded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EE2DAE71-2983-34FD-663C-6E97AE5A8A9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
        <p:nvSpPr>
          <p:cNvPr id="2" name="Picture Placeholder 7">
            <a:extLst>
              <a:ext uri="{FF2B5EF4-FFF2-40B4-BE49-F238E27FC236}">
                <a16:creationId xmlns:a16="http://schemas.microsoft.com/office/drawing/2014/main" id="{11AEE84E-D155-4594-1DCE-F64C56B2ED7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6330123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8_cobranded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011486C1-A975-5880-4C54-03DD13A9F7F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
        <p:nvSpPr>
          <p:cNvPr id="2" name="Picture Placeholder 7">
            <a:extLst>
              <a:ext uri="{FF2B5EF4-FFF2-40B4-BE49-F238E27FC236}">
                <a16:creationId xmlns:a16="http://schemas.microsoft.com/office/drawing/2014/main" id="{64B95538-329D-A5EC-A799-9A0B62C81614}"/>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2167095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9_cobranded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B3CE258B-CBCD-8DC5-1665-1A4555B76CD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
        <p:nvSpPr>
          <p:cNvPr id="2" name="Picture Placeholder 7">
            <a:extLst>
              <a:ext uri="{FF2B5EF4-FFF2-40B4-BE49-F238E27FC236}">
                <a16:creationId xmlns:a16="http://schemas.microsoft.com/office/drawing/2014/main" id="{7B13EAD3-6070-73A6-B2A9-9CA9DE4A595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918898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0_cobranded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userDrawn="1"/>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userDrawn="1"/>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6CA9B7FA-A67C-7C2D-058E-F8AC50E3F7C3}"/>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0467440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1_cobranded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D2A7E26B-CF70-A243-E3E4-F34C8F87583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240800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2_cobranded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3" name="Picture Placeholder 7">
            <a:extLst>
              <a:ext uri="{FF2B5EF4-FFF2-40B4-BE49-F238E27FC236}">
                <a16:creationId xmlns:a16="http://schemas.microsoft.com/office/drawing/2014/main" id="{88625376-94C1-6B47-C875-35C315AB9F7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64048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Background pattern&#10;&#10;Description automatically generated">
            <a:extLst>
              <a:ext uri="{FF2B5EF4-FFF2-40B4-BE49-F238E27FC236}">
                <a16:creationId xmlns:a16="http://schemas.microsoft.com/office/drawing/2014/main" id="{DB788935-E7B2-2CAC-0048-B92417139B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a:extLst>
              <a:ext uri="{FF2B5EF4-FFF2-40B4-BE49-F238E27FC236}">
                <a16:creationId xmlns:a16="http://schemas.microsoft.com/office/drawing/2014/main" id="{91255DA8-5A10-9683-AFED-A7964FA406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54528444"/>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3_cobranded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32D8B9DE-B64C-1B72-C8EC-3F3105E9CE2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804A5DDE-F937-D2F1-03A0-F63CC8D44956}"/>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9208575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2928011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Tree>
    <p:extLst>
      <p:ext uri="{BB962C8B-B14F-4D97-AF65-F5344CB8AC3E}">
        <p14:creationId xmlns:p14="http://schemas.microsoft.com/office/powerpoint/2010/main" val="17930499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_blue">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193C76AA-4DF2-00B8-801D-4B1D52D471DD}"/>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EDAC6100-167E-49ED-3E77-408C1EB57E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254328145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5A8605A2-A6E9-EC94-9E56-90DDBAD35A0A}"/>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3685AD82-6787-48AF-A22F-3B00153B3641}"/>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F5944916-51FE-3EDB-647A-59CBDF40CBE3}"/>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1FA3C0EC-F1E0-4D42-57B1-27E1B43D0E3C}"/>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85000"/>
                  </a:schemeClr>
                </a:solidFill>
              </a:rPr>
              <a:t>© 2023 Nielsen Consumer LLC. All Rights Reserved.</a:t>
            </a:r>
          </a:p>
        </p:txBody>
      </p:sp>
    </p:spTree>
    <p:extLst>
      <p:ext uri="{BB962C8B-B14F-4D97-AF65-F5344CB8AC3E}">
        <p14:creationId xmlns:p14="http://schemas.microsoft.com/office/powerpoint/2010/main" val="363569522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58108245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divider_lt_blu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C1B2951F-358B-E079-C0A6-9038C3D0702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3182C3F4-5D1B-AFA6-7C40-F198DA1257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93019609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vider_orange">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5408F108-E005-1A2A-0097-54905854A471}"/>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539F00-B70C-05CA-94AF-D9454EC0A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53521828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divider_viole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7F9A3DC9-EEEF-C28D-D3EA-38058BEE675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16329EE3-73E6-54F2-1656-7880EF603D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1068608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divider_deep_violet">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29709665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62985816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0FE4F64-CDE3-E6AC-B94F-5B61F05C32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09196242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divider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circle&#10;&#10;Description automatically generated">
            <a:extLst>
              <a:ext uri="{FF2B5EF4-FFF2-40B4-BE49-F238E27FC236}">
                <a16:creationId xmlns:a16="http://schemas.microsoft.com/office/drawing/2014/main" id="{1898865F-F6D2-DB89-44A2-152129981A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5C32D7-C729-3011-FEFB-46C3D0B902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50D7612-FA3F-4420-3220-A5BFCB9C0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11360189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divider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5EA78-CDC0-1240-0F66-EED1BFA819E9}"/>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Icon&#10;&#10;Description automatically generated">
            <a:extLst>
              <a:ext uri="{FF2B5EF4-FFF2-40B4-BE49-F238E27FC236}">
                <a16:creationId xmlns:a16="http://schemas.microsoft.com/office/drawing/2014/main" id="{B1E79715-2C31-D769-1270-E4A53A9E61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6D5945-92E2-21F9-E630-7D1BAA17B7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BB685F0-42BF-350C-86D9-06FCE4B9DD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92547349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divider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37" b="-632"/>
          <a:stretch/>
        </p:blipFill>
        <p:spPr>
          <a:xfrm>
            <a:off x="0" y="0"/>
            <a:ext cx="6431280" cy="685800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FE918E-7F33-33FB-4F73-7AE94E0BCD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6476F9A6-7DD9-B6E9-46E0-945536CB1C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64013977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59294847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4891897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98901426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33614400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0699541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pic>
        <p:nvPicPr>
          <p:cNvPr id="2" name="Picture 1">
            <a:extLst>
              <a:ext uri="{FF2B5EF4-FFF2-40B4-BE49-F238E27FC236}">
                <a16:creationId xmlns:a16="http://schemas.microsoft.com/office/drawing/2014/main" id="{E89EE416-58E3-4559-C3F9-60F4F55690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445495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cxnSp>
        <p:nvCxnSpPr>
          <p:cNvPr id="3" name="Straight Connector 2">
            <a:extLst>
              <a:ext uri="{FF2B5EF4-FFF2-40B4-BE49-F238E27FC236}">
                <a16:creationId xmlns:a16="http://schemas.microsoft.com/office/drawing/2014/main" id="{022B0290-F2EB-7CD4-F20A-D815DC90CCF1}"/>
              </a:ext>
            </a:extLst>
          </p:cNvPr>
          <p:cNvCxnSpPr>
            <a:cxnSpLocks/>
          </p:cNvCxnSpPr>
          <p:nvPr userDrawn="1"/>
        </p:nvCxnSpPr>
        <p:spPr>
          <a:xfrm>
            <a:off x="5826368" y="6394938"/>
            <a:ext cx="6365632" cy="0"/>
          </a:xfrm>
          <a:prstGeom prst="line">
            <a:avLst/>
          </a:prstGeom>
          <a:ln w="15875">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1311436"/>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9" y="579495"/>
            <a:ext cx="11582400" cy="436543"/>
          </a:xfrm>
        </p:spPr>
        <p:txBody>
          <a:bodyPr/>
          <a:lstStyle>
            <a:lvl1pPr marL="0" indent="0">
              <a:spcBef>
                <a:spcPts val="0"/>
              </a:spcBef>
              <a:spcAft>
                <a:spcPts val="0"/>
              </a:spcAft>
              <a:buNone/>
              <a:defRPr sz="1600"/>
            </a:lvl1pPr>
            <a:lvl2pPr marL="457189" indent="0">
              <a:buNone/>
              <a:defRPr/>
            </a:lvl2pPr>
            <a:lvl3pPr marL="914377" indent="0">
              <a:buNone/>
              <a:defRPr/>
            </a:lvl3pPr>
            <a:lvl4pPr marL="1371566" indent="0">
              <a:buNone/>
              <a:defRPr/>
            </a:lvl4pPr>
            <a:lvl5pPr marL="1828754"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9" y="5985328"/>
            <a:ext cx="11582399" cy="365125"/>
          </a:xfrm>
        </p:spPr>
        <p:txBody>
          <a:bodyPr anchor="b" anchorCtr="0"/>
          <a:lstStyle>
            <a:lvl1pPr marL="0" indent="0">
              <a:spcBef>
                <a:spcPts val="0"/>
              </a:spcBef>
              <a:spcAft>
                <a:spcPts val="0"/>
              </a:spcAft>
              <a:buNone/>
              <a:defRPr sz="800">
                <a:solidFill>
                  <a:srgbClr val="B3B3B3"/>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9" y="178971"/>
            <a:ext cx="11582400" cy="397352"/>
          </a:xfrm>
          <a:prstGeom prst="rect">
            <a:avLst/>
          </a:prstGeom>
        </p:spPr>
        <p:txBody>
          <a:bodyPr anchor="ctr"/>
          <a:lstStyle>
            <a:lvl1pPr>
              <a:defRPr sz="2000"/>
            </a:lvl1pPr>
          </a:lstStyle>
          <a:p>
            <a:r>
              <a:rPr lang="en-US"/>
              <a:t>Insert your slide title in Arial bold 20pt</a:t>
            </a:r>
          </a:p>
        </p:txBody>
      </p:sp>
      <p:pic>
        <p:nvPicPr>
          <p:cNvPr id="2" name="Picture 1">
            <a:extLst>
              <a:ext uri="{FF2B5EF4-FFF2-40B4-BE49-F238E27FC236}">
                <a16:creationId xmlns:a16="http://schemas.microsoft.com/office/drawing/2014/main" id="{46EFBE98-9ABD-F7F5-A702-F850E0D974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4384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pic>
        <p:nvPicPr>
          <p:cNvPr id="2" name="Picture 1">
            <a:extLst>
              <a:ext uri="{FF2B5EF4-FFF2-40B4-BE49-F238E27FC236}">
                <a16:creationId xmlns:a16="http://schemas.microsoft.com/office/drawing/2014/main" id="{00863654-156E-C922-E096-60320264BE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787907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764253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pic>
        <p:nvPicPr>
          <p:cNvPr id="15" name="Picture 14">
            <a:extLst>
              <a:ext uri="{FF2B5EF4-FFF2-40B4-BE49-F238E27FC236}">
                <a16:creationId xmlns:a16="http://schemas.microsoft.com/office/drawing/2014/main" id="{D43252C9-57FF-90FE-D90C-8F401F2FFC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50213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CBF2DA13-D12B-C26E-E2A9-C40AB5EC1E75}"/>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C2D1BA0D-3E80-194F-1320-6AF0CD1FA8EB}"/>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9D3209E-F835-F81C-0897-C6026694B71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4889490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472597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502865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vider_blue">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9D63DF4-4A31-FFB9-389B-E070EE3A87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pic>
        <p:nvPicPr>
          <p:cNvPr id="5" name="Picture 4" descr="A picture containing text, clipart, vector graphics&#10;&#10;Description automatically generated">
            <a:extLst>
              <a:ext uri="{FF2B5EF4-FFF2-40B4-BE49-F238E27FC236}">
                <a16:creationId xmlns:a16="http://schemas.microsoft.com/office/drawing/2014/main" id="{A68EE151-7C0F-C0DE-55D8-500457544D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933071"/>
            <a:ext cx="12192000" cy="4924929"/>
          </a:xfrm>
          <a:prstGeom prst="rect">
            <a:avLst/>
          </a:prstGeom>
        </p:spPr>
      </p:pic>
      <p:sp>
        <p:nvSpPr>
          <p:cNvPr id="13" name="TextBox 12">
            <a:extLst>
              <a:ext uri="{FF2B5EF4-FFF2-40B4-BE49-F238E27FC236}">
                <a16:creationId xmlns:a16="http://schemas.microsoft.com/office/drawing/2014/main" id="{E6A4A887-0B01-A1E0-303F-5B04C931885C}"/>
              </a:ext>
            </a:extLst>
          </p:cNvPr>
          <p:cNvSpPr txBox="1"/>
          <p:nvPr userDrawn="1"/>
        </p:nvSpPr>
        <p:spPr>
          <a:xfrm>
            <a:off x="2148886" y="525075"/>
            <a:ext cx="7226342" cy="925422"/>
          </a:xfrm>
          <a:prstGeom prst="rect">
            <a:avLst/>
          </a:prstGeom>
          <a:noFill/>
        </p:spPr>
        <p:txBody>
          <a:bodyPr wrap="square" lIns="0" rIns="0" rtlCol="0">
            <a:noAutofit/>
          </a:bodyPr>
          <a:lstStyle/>
          <a:p>
            <a:pPr algn="l">
              <a:spcAft>
                <a:spcPts val="600"/>
              </a:spcAft>
            </a:pPr>
            <a:r>
              <a:rPr lang="en-US" sz="6000" dirty="0">
                <a:solidFill>
                  <a:schemeClr val="tx2"/>
                </a:solidFill>
                <a:latin typeface="Georgia" panose="02040502050405020303" pitchFamily="18" charset="0"/>
              </a:rPr>
              <a:t>Coming</a:t>
            </a:r>
            <a:r>
              <a:rPr lang="en-US" sz="6000" dirty="0">
                <a:latin typeface="Georgia" panose="02040502050405020303" pitchFamily="18" charset="0"/>
              </a:rPr>
              <a:t> </a:t>
            </a:r>
            <a:r>
              <a:rPr lang="en-US" sz="6000" i="1" dirty="0">
                <a:solidFill>
                  <a:schemeClr val="bg1"/>
                </a:solidFill>
                <a:latin typeface="Georgia" panose="02040502050405020303" pitchFamily="18" charset="0"/>
              </a:rPr>
              <a:t>into view</a:t>
            </a:r>
          </a:p>
        </p:txBody>
      </p:sp>
      <p:sp>
        <p:nvSpPr>
          <p:cNvPr id="16" name="TextBox 15">
            <a:extLst>
              <a:ext uri="{FF2B5EF4-FFF2-40B4-BE49-F238E27FC236}">
                <a16:creationId xmlns:a16="http://schemas.microsoft.com/office/drawing/2014/main" id="{88320B2B-03F3-21C8-D1D8-00761125170D}"/>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13517315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0AEC98D4-82CE-EB0D-7297-C612DBEA1D1E}"/>
              </a:ext>
            </a:extLst>
          </p:cNvPr>
          <p:cNvPicPr>
            <a:picLocks noChangeAspect="1"/>
          </p:cNvPicPr>
          <p:nvPr userDrawn="1"/>
        </p:nvPicPr>
        <p:blipFill rotWithShape="1">
          <a:blip r:embed="rId2" cstate="screen">
            <a:alphaModFix amt="21000"/>
            <a:extLst>
              <a:ext uri="{28A0092B-C50C-407E-A947-70E740481C1C}">
                <a14:useLocalDpi xmlns:a14="http://schemas.microsoft.com/office/drawing/2010/main"/>
              </a:ext>
            </a:extLst>
          </a:blip>
          <a:srcRect l="9229" r="3259" b="18061"/>
          <a:stretch/>
        </p:blipFill>
        <p:spPr>
          <a:xfrm>
            <a:off x="0" y="1969501"/>
            <a:ext cx="12192000" cy="488849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6" name="TextBox 15">
            <a:extLst>
              <a:ext uri="{FF2B5EF4-FFF2-40B4-BE49-F238E27FC236}">
                <a16:creationId xmlns:a16="http://schemas.microsoft.com/office/drawing/2014/main" id="{DD3CED18-D30A-1665-85F5-6E5B486D1561}"/>
              </a:ext>
            </a:extLst>
          </p:cNvPr>
          <p:cNvSpPr txBox="1"/>
          <p:nvPr userDrawn="1"/>
        </p:nvSpPr>
        <p:spPr>
          <a:xfrm>
            <a:off x="433137" y="-2165684"/>
            <a:ext cx="0" cy="0"/>
          </a:xfrm>
          <a:prstGeom prst="rect">
            <a:avLst/>
          </a:prstGeom>
          <a:noFill/>
        </p:spPr>
        <p:txBody>
          <a:bodyPr wrap="none" lIns="0" rIns="0" rtlCol="0">
            <a:noAutofit/>
          </a:bodyPr>
          <a:lstStyle/>
          <a:p>
            <a:pPr algn="l">
              <a:spcAft>
                <a:spcPts val="600"/>
              </a:spcAft>
            </a:pPr>
            <a:endParaRPr lang="en-US" sz="1600" dirty="0"/>
          </a:p>
        </p:txBody>
      </p:sp>
      <p:sp>
        <p:nvSpPr>
          <p:cNvPr id="8" name="TextBox 7">
            <a:extLst>
              <a:ext uri="{FF2B5EF4-FFF2-40B4-BE49-F238E27FC236}">
                <a16:creationId xmlns:a16="http://schemas.microsoft.com/office/drawing/2014/main" id="{9A9A2108-2173-D67A-98E1-6B706C2D5745}"/>
              </a:ext>
            </a:extLst>
          </p:cNvPr>
          <p:cNvSpPr txBox="1"/>
          <p:nvPr userDrawn="1"/>
        </p:nvSpPr>
        <p:spPr>
          <a:xfrm>
            <a:off x="2148886" y="525075"/>
            <a:ext cx="7226342" cy="925422"/>
          </a:xfrm>
          <a:prstGeom prst="rect">
            <a:avLst/>
          </a:prstGeom>
          <a:noFill/>
        </p:spPr>
        <p:txBody>
          <a:bodyPr wrap="square" lIns="0" rIns="0" rtlCol="0">
            <a:noAutofit/>
          </a:bodyPr>
          <a:lstStyle/>
          <a:p>
            <a:pPr algn="l">
              <a:spcAft>
                <a:spcPts val="600"/>
              </a:spcAft>
            </a:pPr>
            <a:r>
              <a:rPr lang="en-US" sz="6000" dirty="0">
                <a:solidFill>
                  <a:schemeClr val="bg2"/>
                </a:solidFill>
                <a:latin typeface="Georgia" panose="02040502050405020303" pitchFamily="18" charset="0"/>
              </a:rPr>
              <a:t>Coming </a:t>
            </a:r>
            <a:r>
              <a:rPr lang="en-US" sz="6000" i="1" dirty="0">
                <a:solidFill>
                  <a:schemeClr val="bg1"/>
                </a:solidFill>
                <a:latin typeface="Georgia" panose="02040502050405020303" pitchFamily="18" charset="0"/>
              </a:rPr>
              <a:t>into view</a:t>
            </a:r>
          </a:p>
        </p:txBody>
      </p:sp>
    </p:spTree>
    <p:extLst>
      <p:ext uri="{BB962C8B-B14F-4D97-AF65-F5344CB8AC3E}">
        <p14:creationId xmlns:p14="http://schemas.microsoft.com/office/powerpoint/2010/main" val="89887726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divider_deep_violet">
    <p:bg>
      <p:bgPr>
        <a:solidFill>
          <a:schemeClr val="accent4"/>
        </a:solidFill>
        <a:effectLst/>
      </p:bgPr>
    </p:bg>
    <p:spTree>
      <p:nvGrpSpPr>
        <p:cNvPr id="1" name=""/>
        <p:cNvGrpSpPr/>
        <p:nvPr/>
      </p:nvGrpSpPr>
      <p:grpSpPr>
        <a:xfrm>
          <a:off x="0" y="0"/>
          <a:ext cx="0" cy="0"/>
          <a:chOff x="0" y="0"/>
          <a:chExt cx="0" cy="0"/>
        </a:xfrm>
      </p:grpSpPr>
      <p:pic>
        <p:nvPicPr>
          <p:cNvPr id="2" name="Picture 1" descr="A picture containing indoor, valley, canyon, store&#10;&#10;Description automatically generated">
            <a:extLst>
              <a:ext uri="{FF2B5EF4-FFF2-40B4-BE49-F238E27FC236}">
                <a16:creationId xmlns:a16="http://schemas.microsoft.com/office/drawing/2014/main" id="{B910F51D-352B-C905-A1C7-DA5FF0BEB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1" name="TextBox 10">
            <a:extLst>
              <a:ext uri="{FF2B5EF4-FFF2-40B4-BE49-F238E27FC236}">
                <a16:creationId xmlns:a16="http://schemas.microsoft.com/office/drawing/2014/main" id="{A95F480C-FC30-02D7-7634-A388073219ED}"/>
              </a:ext>
            </a:extLst>
          </p:cNvPr>
          <p:cNvSpPr txBox="1"/>
          <p:nvPr userDrawn="1"/>
        </p:nvSpPr>
        <p:spPr>
          <a:xfrm>
            <a:off x="2756300" y="1109469"/>
            <a:ext cx="6679401" cy="3245834"/>
          </a:xfrm>
          <a:prstGeom prst="rect">
            <a:avLst/>
          </a:prstGeom>
          <a:noFill/>
        </p:spPr>
        <p:txBody>
          <a:bodyPr wrap="square" lIns="0" rIns="0" rtlCol="0" anchor="b">
            <a:noAutofit/>
          </a:bodyPr>
          <a:lstStyle/>
          <a:p>
            <a:pPr algn="l">
              <a:spcAft>
                <a:spcPts val="600"/>
              </a:spcAft>
            </a:pPr>
            <a:r>
              <a:rPr lang="en-US" sz="4400" dirty="0">
                <a:solidFill>
                  <a:schemeClr val="bg1"/>
                </a:solidFill>
                <a:latin typeface="Georgia" panose="02040502050405020303" pitchFamily="18" charset="0"/>
              </a:rPr>
              <a:t>We want the world to see us for who we truly are… </a:t>
            </a:r>
          </a:p>
          <a:p>
            <a:pPr algn="l">
              <a:spcAft>
                <a:spcPts val="600"/>
              </a:spcAft>
            </a:pPr>
            <a:r>
              <a:rPr lang="en-US" sz="4400" i="1" dirty="0">
                <a:solidFill>
                  <a:schemeClr val="bg1"/>
                </a:solidFill>
                <a:latin typeface="Georgia" panose="02040502050405020303" pitchFamily="18" charset="0"/>
              </a:rPr>
              <a:t>a pathway to growth.</a:t>
            </a:r>
          </a:p>
        </p:txBody>
      </p:sp>
    </p:spTree>
    <p:extLst>
      <p:ext uri="{BB962C8B-B14F-4D97-AF65-F5344CB8AC3E}">
        <p14:creationId xmlns:p14="http://schemas.microsoft.com/office/powerpoint/2010/main" val="11879799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divider_deep_violet">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365091"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5" name="Oval 4">
            <a:extLst>
              <a:ext uri="{FF2B5EF4-FFF2-40B4-BE49-F238E27FC236}">
                <a16:creationId xmlns:a16="http://schemas.microsoft.com/office/drawing/2014/main" id="{A10FBDD0-3328-10E3-D59D-0787A89A7CED}"/>
              </a:ext>
            </a:extLst>
          </p:cNvPr>
          <p:cNvSpPr/>
          <p:nvPr userDrawn="1"/>
        </p:nvSpPr>
        <p:spPr>
          <a:xfrm>
            <a:off x="7465670" y="321957"/>
            <a:ext cx="4924345" cy="49243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13" name="TextBox 12">
            <a:extLst>
              <a:ext uri="{FF2B5EF4-FFF2-40B4-BE49-F238E27FC236}">
                <a16:creationId xmlns:a16="http://schemas.microsoft.com/office/drawing/2014/main" id="{61E329B7-15B9-EDA8-860C-6D46149FDE8C}"/>
              </a:ext>
            </a:extLst>
          </p:cNvPr>
          <p:cNvSpPr txBox="1"/>
          <p:nvPr userDrawn="1"/>
        </p:nvSpPr>
        <p:spPr>
          <a:xfrm>
            <a:off x="8150512" y="481358"/>
            <a:ext cx="4536691" cy="3245834"/>
          </a:xfrm>
          <a:prstGeom prst="rect">
            <a:avLst/>
          </a:prstGeom>
          <a:noFill/>
        </p:spPr>
        <p:txBody>
          <a:bodyPr wrap="square" lIns="0" rIns="0" rtlCol="0" anchor="b">
            <a:noAutofit/>
          </a:bodyPr>
          <a:lstStyle/>
          <a:p>
            <a:pPr algn="l">
              <a:spcAft>
                <a:spcPts val="600"/>
              </a:spcAft>
            </a:pPr>
            <a:r>
              <a:rPr lang="en-US" sz="4400" b="1" dirty="0">
                <a:solidFill>
                  <a:schemeClr val="bg1"/>
                </a:solidFill>
                <a:latin typeface="+mj-lt"/>
              </a:rPr>
              <a:t>Our value</a:t>
            </a:r>
          </a:p>
          <a:p>
            <a:pPr algn="l">
              <a:spcAft>
                <a:spcPts val="600"/>
              </a:spcAft>
            </a:pPr>
            <a:r>
              <a:rPr lang="en-US" sz="4400" i="1" dirty="0">
                <a:solidFill>
                  <a:schemeClr val="bg1"/>
                </a:solidFill>
                <a:latin typeface="Georgia" panose="02040502050405020303" pitchFamily="18" charset="0"/>
              </a:rPr>
              <a:t>has never been more clear.</a:t>
            </a:r>
          </a:p>
        </p:txBody>
      </p:sp>
    </p:spTree>
    <p:extLst>
      <p:ext uri="{BB962C8B-B14F-4D97-AF65-F5344CB8AC3E}">
        <p14:creationId xmlns:p14="http://schemas.microsoft.com/office/powerpoint/2010/main" val="227662899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divider_deep_violet">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6463" y="0"/>
            <a:ext cx="6378628"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sp>
        <p:nvSpPr>
          <p:cNvPr id="11" name="Title 1">
            <a:extLst>
              <a:ext uri="{FF2B5EF4-FFF2-40B4-BE49-F238E27FC236}">
                <a16:creationId xmlns:a16="http://schemas.microsoft.com/office/drawing/2014/main" id="{4E014DAA-9920-732B-0568-F5FD7497FF04}"/>
              </a:ext>
            </a:extLst>
          </p:cNvPr>
          <p:cNvSpPr txBox="1">
            <a:spLocks/>
          </p:cNvSpPr>
          <p:nvPr userDrawn="1"/>
        </p:nvSpPr>
        <p:spPr>
          <a:xfrm>
            <a:off x="288558" y="178971"/>
            <a:ext cx="5537253"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dirty="0"/>
              <a:t>Our Purpose</a:t>
            </a:r>
          </a:p>
        </p:txBody>
      </p:sp>
      <p:sp>
        <p:nvSpPr>
          <p:cNvPr id="15" name="TextBox 14">
            <a:extLst>
              <a:ext uri="{FF2B5EF4-FFF2-40B4-BE49-F238E27FC236}">
                <a16:creationId xmlns:a16="http://schemas.microsoft.com/office/drawing/2014/main" id="{8362B672-ADDE-36D3-BCF2-CB74CDE616C2}"/>
              </a:ext>
            </a:extLst>
          </p:cNvPr>
          <p:cNvSpPr txBox="1"/>
          <p:nvPr userDrawn="1"/>
        </p:nvSpPr>
        <p:spPr>
          <a:xfrm>
            <a:off x="627472" y="2564491"/>
            <a:ext cx="4969013" cy="2028527"/>
          </a:xfrm>
          <a:prstGeom prst="rect">
            <a:avLst/>
          </a:prstGeom>
          <a:noFill/>
        </p:spPr>
        <p:txBody>
          <a:bodyPr wrap="square" lIns="0" rIns="0" rtlCol="0">
            <a:noAutofit/>
          </a:bodyPr>
          <a:lstStyle/>
          <a:p>
            <a:pPr algn="l">
              <a:spcAft>
                <a:spcPts val="600"/>
              </a:spcAft>
            </a:pPr>
            <a:r>
              <a:rPr lang="en-US" sz="3200" dirty="0">
                <a:solidFill>
                  <a:schemeClr val="bg1"/>
                </a:solidFill>
                <a:latin typeface="Georgia" panose="02040502050405020303" pitchFamily="18" charset="0"/>
              </a:rPr>
              <a:t>Discover insights within consumer buying behavior </a:t>
            </a:r>
            <a:r>
              <a:rPr lang="en-US" sz="3200" i="1" dirty="0">
                <a:solidFill>
                  <a:schemeClr val="bg1"/>
                </a:solidFill>
                <a:latin typeface="Georgia" panose="02040502050405020303" pitchFamily="18" charset="0"/>
              </a:rPr>
              <a:t>and</a:t>
            </a:r>
            <a:r>
              <a:rPr lang="en-US" sz="3200" dirty="0">
                <a:solidFill>
                  <a:schemeClr val="bg1"/>
                </a:solidFill>
                <a:latin typeface="Georgia" panose="02040502050405020303" pitchFamily="18" charset="0"/>
              </a:rPr>
              <a:t> </a:t>
            </a:r>
            <a:r>
              <a:rPr lang="en-US" sz="3200" i="1" dirty="0">
                <a:solidFill>
                  <a:schemeClr val="bg1"/>
                </a:solidFill>
                <a:latin typeface="Georgia" panose="02040502050405020303" pitchFamily="18" charset="0"/>
              </a:rPr>
              <a:t>reveal them to the world.</a:t>
            </a:r>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615262" y="1242823"/>
            <a:ext cx="4482256" cy="454504"/>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3200" b="0" dirty="0">
                <a:latin typeface="+mn-lt"/>
              </a:rPr>
              <a:t>Show the world </a:t>
            </a:r>
            <a:br>
              <a:rPr lang="en-US" sz="3200" b="0" dirty="0">
                <a:latin typeface="+mn-lt"/>
              </a:rPr>
            </a:br>
            <a:r>
              <a:rPr lang="en-US" sz="3200" b="0" dirty="0">
                <a:latin typeface="+mn-lt"/>
              </a:rPr>
              <a:t>what people want.</a:t>
            </a:r>
          </a:p>
        </p:txBody>
      </p:sp>
      <p:sp>
        <p:nvSpPr>
          <p:cNvPr id="4" name="TextBox 3">
            <a:extLst>
              <a:ext uri="{FF2B5EF4-FFF2-40B4-BE49-F238E27FC236}">
                <a16:creationId xmlns:a16="http://schemas.microsoft.com/office/drawing/2014/main" id="{74EAD86A-245D-BC4D-62CD-7F1DDEB9071E}"/>
              </a:ext>
            </a:extLst>
          </p:cNvPr>
          <p:cNvSpPr txBox="1"/>
          <p:nvPr userDrawn="1"/>
        </p:nvSpPr>
        <p:spPr>
          <a:xfrm>
            <a:off x="4034672" y="5910606"/>
            <a:ext cx="0" cy="0"/>
          </a:xfrm>
          <a:prstGeom prst="rect">
            <a:avLst/>
          </a:prstGeom>
          <a:noFill/>
        </p:spPr>
        <p:txBody>
          <a:bodyPr wrap="none" lIns="0" rIns="0" rtlCol="0">
            <a:noAutofit/>
          </a:bodyPr>
          <a:lstStyle/>
          <a:p>
            <a:pPr algn="l">
              <a:spcAft>
                <a:spcPts val="600"/>
              </a:spcAft>
            </a:pPr>
            <a:endParaRPr lang="en-US" sz="1600" dirty="0"/>
          </a:p>
        </p:txBody>
      </p:sp>
    </p:spTree>
    <p:extLst>
      <p:ext uri="{BB962C8B-B14F-4D97-AF65-F5344CB8AC3E}">
        <p14:creationId xmlns:p14="http://schemas.microsoft.com/office/powerpoint/2010/main" val="73843220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divider_deep_viole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1DC12-D48A-13EB-BC33-21DC34576E92}"/>
              </a:ext>
            </a:extLst>
          </p:cNvPr>
          <p:cNvSpPr/>
          <p:nvPr userDrawn="1"/>
        </p:nvSpPr>
        <p:spPr>
          <a:xfrm>
            <a:off x="0" y="-213796"/>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12065" marR="5080" lvl="0" indent="-100330" algn="l" defTabSz="914400" rtl="0" eaLnBrk="1" fontAlgn="auto" latinLnBrk="0" hangingPunct="1">
              <a:lnSpc>
                <a:spcPct val="146900"/>
              </a:lnSpc>
              <a:spcBef>
                <a:spcPts val="100"/>
              </a:spcBef>
              <a:spcAft>
                <a:spcPts val="0"/>
              </a:spcAft>
              <a:buClrTx/>
              <a:buSzTx/>
              <a:buFontTx/>
              <a:buNone/>
              <a:tabLst>
                <a:tab pos="872490" algn="l"/>
                <a:tab pos="972819" algn="l"/>
                <a:tab pos="1380490" algn="l"/>
                <a:tab pos="1525905" algn="l"/>
                <a:tab pos="2662555" algn="l"/>
                <a:tab pos="2762885" algn="l"/>
                <a:tab pos="2971800" algn="l"/>
                <a:tab pos="3170555" algn="l"/>
                <a:tab pos="3315970" algn="l"/>
                <a:tab pos="3479800" algn="l"/>
                <a:tab pos="3625215" algn="l"/>
                <a:tab pos="4895215" algn="l"/>
                <a:tab pos="5620385" algn="l"/>
                <a:tab pos="6171565" algn="l"/>
                <a:tab pos="6685280" algn="l"/>
                <a:tab pos="6994525" algn="l"/>
                <a:tab pos="7410450" algn="l"/>
                <a:tab pos="7719695" algn="l"/>
                <a:tab pos="7961630" algn="l"/>
                <a:tab pos="8270875" algn="l"/>
                <a:tab pos="9230995" algn="l"/>
                <a:tab pos="9424670" algn="l"/>
                <a:tab pos="11021060" algn="l"/>
                <a:tab pos="11214735" algn="l"/>
                <a:tab pos="11330940" algn="l"/>
                <a:tab pos="11524615" algn="l"/>
                <a:tab pos="13253719" algn="l"/>
                <a:tab pos="13519785" algn="l"/>
                <a:tab pos="14229715" algn="l"/>
              </a:tabLst>
              <a:defRPr/>
            </a:pPr>
            <a:r>
              <a:rPr lang="en-US" sz="1600" b="0" spc="-50" dirty="0">
                <a:solidFill>
                  <a:srgbClr val="2C6CF6">
                    <a:alpha val="20000"/>
                  </a:srgbClr>
                </a:solidFill>
                <a:latin typeface="+mj-lt"/>
                <a:cs typeface="Aktiv Grotesk"/>
              </a:rPr>
              <a:t>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a:t>
            </a:r>
            <a:r>
              <a:rPr lang="en-US" sz="1600" b="1" spc="-50" dirty="0">
                <a:solidFill>
                  <a:srgbClr val="2C6CF6">
                    <a:alpha val="20000"/>
                  </a:srgbClr>
                </a:solidFill>
                <a:latin typeface="+mj-lt"/>
                <a:cs typeface="Aktiv Grotesk"/>
              </a:rPr>
              <a:t> DATA COMPANY + RESEARCH COMPANY +</a:t>
            </a:r>
            <a:endParaRPr lang="en-US" sz="1600" b="0" dirty="0">
              <a:solidFill>
                <a:sysClr val="windowText" lastClr="000000">
                  <a:alpha val="20000"/>
                </a:sysClr>
              </a:solidFill>
              <a:latin typeface="+mj-lt"/>
              <a:cs typeface="Aktiv Grotesk"/>
            </a:endParaRPr>
          </a:p>
          <a:p>
            <a:pPr marL="12065" marR="5080" indent="-100330" algn="l">
              <a:lnSpc>
                <a:spcPct val="146900"/>
              </a:lnSpc>
              <a:spcBef>
                <a:spcPts val="100"/>
              </a:spcBef>
              <a:tabLst>
                <a:tab pos="872490" algn="l"/>
                <a:tab pos="972819" algn="l"/>
                <a:tab pos="1380490" algn="l"/>
                <a:tab pos="1525905" algn="l"/>
                <a:tab pos="2662555" algn="l"/>
                <a:tab pos="2762885" algn="l"/>
                <a:tab pos="2971800" algn="l"/>
                <a:tab pos="3170555" algn="l"/>
                <a:tab pos="3315970" algn="l"/>
                <a:tab pos="3479800" algn="l"/>
                <a:tab pos="3625215" algn="l"/>
                <a:tab pos="4895215" algn="l"/>
                <a:tab pos="5620385" algn="l"/>
                <a:tab pos="6171565" algn="l"/>
                <a:tab pos="6685280" algn="l"/>
                <a:tab pos="6994525" algn="l"/>
                <a:tab pos="7410450" algn="l"/>
                <a:tab pos="7719695" algn="l"/>
                <a:tab pos="7961630" algn="l"/>
                <a:tab pos="8270875" algn="l"/>
                <a:tab pos="9230995" algn="l"/>
                <a:tab pos="9424670" algn="l"/>
                <a:tab pos="11021060" algn="l"/>
                <a:tab pos="11214735" algn="l"/>
                <a:tab pos="11330940" algn="l"/>
                <a:tab pos="11524615" algn="l"/>
                <a:tab pos="13253719" algn="l"/>
                <a:tab pos="13519785" algn="l"/>
                <a:tab pos="14229715" algn="l"/>
              </a:tabLst>
            </a:pPr>
            <a:endParaRPr lang="en-US" sz="1600" b="0" dirty="0">
              <a:solidFill>
                <a:sysClr val="windowText" lastClr="000000">
                  <a:alpha val="20000"/>
                </a:sysClr>
              </a:solidFill>
              <a:latin typeface="+mj-lt"/>
              <a:cs typeface="Aktiv Grotesk"/>
            </a:endParaRP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1" name="TextBox 10">
            <a:extLst>
              <a:ext uri="{FF2B5EF4-FFF2-40B4-BE49-F238E27FC236}">
                <a16:creationId xmlns:a16="http://schemas.microsoft.com/office/drawing/2014/main" id="{A95F480C-FC30-02D7-7634-A388073219ED}"/>
              </a:ext>
            </a:extLst>
          </p:cNvPr>
          <p:cNvSpPr txBox="1"/>
          <p:nvPr userDrawn="1"/>
        </p:nvSpPr>
        <p:spPr>
          <a:xfrm>
            <a:off x="2756300" y="1477115"/>
            <a:ext cx="6679401" cy="3245834"/>
          </a:xfrm>
          <a:prstGeom prst="rect">
            <a:avLst/>
          </a:prstGeom>
          <a:noFill/>
        </p:spPr>
        <p:txBody>
          <a:bodyPr wrap="square" lIns="0" rIns="0" rtlCol="0" anchor="b">
            <a:noAutofit/>
          </a:bodyPr>
          <a:lstStyle/>
          <a:p>
            <a:pPr algn="l">
              <a:spcAft>
                <a:spcPts val="600"/>
              </a:spcAft>
            </a:pPr>
            <a:endParaRPr lang="en-US" sz="4400" i="1" dirty="0">
              <a:solidFill>
                <a:schemeClr val="accent1"/>
              </a:solidFill>
              <a:latin typeface="Georgia" panose="02040502050405020303" pitchFamily="18" charset="0"/>
            </a:endParaRPr>
          </a:p>
        </p:txBody>
      </p:sp>
      <p:sp>
        <p:nvSpPr>
          <p:cNvPr id="4" name="TextBox 3">
            <a:extLst>
              <a:ext uri="{FF2B5EF4-FFF2-40B4-BE49-F238E27FC236}">
                <a16:creationId xmlns:a16="http://schemas.microsoft.com/office/drawing/2014/main" id="{CC0D5B1E-E6A9-1E5B-D198-DDEFEAB07FC2}"/>
              </a:ext>
            </a:extLst>
          </p:cNvPr>
          <p:cNvSpPr txBox="1"/>
          <p:nvPr userDrawn="1"/>
        </p:nvSpPr>
        <p:spPr>
          <a:xfrm>
            <a:off x="1357313" y="342900"/>
            <a:ext cx="0" cy="0"/>
          </a:xfrm>
          <a:prstGeom prst="rect">
            <a:avLst/>
          </a:prstGeom>
          <a:noFill/>
        </p:spPr>
        <p:txBody>
          <a:bodyPr wrap="none" lIns="0" rIns="0" rtlCol="0">
            <a:noAutofit/>
          </a:bodyPr>
          <a:lstStyle/>
          <a:p>
            <a:pPr algn="l">
              <a:spcAft>
                <a:spcPts val="600"/>
              </a:spcAft>
            </a:pPr>
            <a:endParaRPr lang="en-US" sz="1600" dirty="0"/>
          </a:p>
        </p:txBody>
      </p:sp>
    </p:spTree>
    <p:extLst>
      <p:ext uri="{BB962C8B-B14F-4D97-AF65-F5344CB8AC3E}">
        <p14:creationId xmlns:p14="http://schemas.microsoft.com/office/powerpoint/2010/main" val="100320201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half_blu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D7DAA3-7AC5-DDD3-BC65-C10A135863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429000"/>
            <a:ext cx="6096000" cy="3431653"/>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pic>
        <p:nvPicPr>
          <p:cNvPr id="8" name="Picture 7">
            <a:extLst>
              <a:ext uri="{FF2B5EF4-FFF2-40B4-BE49-F238E27FC236}">
                <a16:creationId xmlns:a16="http://schemas.microsoft.com/office/drawing/2014/main" id="{1CDAF983-99DF-348C-C590-EE2A473E67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pic>
        <p:nvPicPr>
          <p:cNvPr id="13" name="Picture 12">
            <a:extLst>
              <a:ext uri="{FF2B5EF4-FFF2-40B4-BE49-F238E27FC236}">
                <a16:creationId xmlns:a16="http://schemas.microsoft.com/office/drawing/2014/main" id="{9F3CA427-5540-8F21-A1FB-98FB1467C6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1" y="0"/>
            <a:ext cx="6091287" cy="3429000"/>
          </a:xfrm>
          <a:prstGeom prst="rect">
            <a:avLst/>
          </a:prstGeom>
          <a:ln>
            <a:noFill/>
          </a:ln>
        </p:spPr>
      </p:pic>
      <p:sp>
        <p:nvSpPr>
          <p:cNvPr id="20" name="TextBox 19">
            <a:extLst>
              <a:ext uri="{FF2B5EF4-FFF2-40B4-BE49-F238E27FC236}">
                <a16:creationId xmlns:a16="http://schemas.microsoft.com/office/drawing/2014/main" id="{7FF98CE3-FA88-DA51-4BF7-752560C1F2A6}"/>
              </a:ext>
            </a:extLst>
          </p:cNvPr>
          <p:cNvSpPr txBox="1"/>
          <p:nvPr userDrawn="1"/>
        </p:nvSpPr>
        <p:spPr>
          <a:xfrm>
            <a:off x="6530727" y="4058070"/>
            <a:ext cx="5466061" cy="1864225"/>
          </a:xfrm>
          <a:prstGeom prst="rect">
            <a:avLst/>
          </a:prstGeom>
          <a:noFill/>
        </p:spPr>
        <p:txBody>
          <a:bodyPr wrap="square" lIns="0" rIns="0" rtlCol="0" anchor="b">
            <a:noAutofit/>
          </a:bodyPr>
          <a:lstStyle/>
          <a:p>
            <a:pPr algn="l">
              <a:spcAft>
                <a:spcPts val="600"/>
              </a:spcAft>
            </a:pPr>
            <a:r>
              <a:rPr lang="en-US" sz="4000" dirty="0">
                <a:solidFill>
                  <a:schemeClr val="bg1"/>
                </a:solidFill>
                <a:latin typeface="Georgia" panose="02040502050405020303" pitchFamily="18" charset="0"/>
              </a:rPr>
              <a:t>We are </a:t>
            </a:r>
            <a:r>
              <a:rPr lang="en-US" sz="4000" i="1" dirty="0">
                <a:solidFill>
                  <a:schemeClr val="bg1"/>
                </a:solidFill>
                <a:latin typeface="Georgia" panose="02040502050405020303" pitchFamily="18" charset="0"/>
              </a:rPr>
              <a:t>the world’s consumer intelligence company.</a:t>
            </a:r>
          </a:p>
        </p:txBody>
      </p:sp>
      <p:sp>
        <p:nvSpPr>
          <p:cNvPr id="21" name="Rectangle 20">
            <a:extLst>
              <a:ext uri="{FF2B5EF4-FFF2-40B4-BE49-F238E27FC236}">
                <a16:creationId xmlns:a16="http://schemas.microsoft.com/office/drawing/2014/main" id="{5FDDBE65-91EB-0D44-3809-00D1D9DD2674}"/>
              </a:ext>
            </a:extLst>
          </p:cNvPr>
          <p:cNvSpPr/>
          <p:nvPr userDrawn="1"/>
        </p:nvSpPr>
        <p:spPr>
          <a:xfrm>
            <a:off x="3176" y="-2121"/>
            <a:ext cx="6091287" cy="343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22" name="object 8">
            <a:extLst>
              <a:ext uri="{FF2B5EF4-FFF2-40B4-BE49-F238E27FC236}">
                <a16:creationId xmlns:a16="http://schemas.microsoft.com/office/drawing/2014/main" id="{D3EFE155-4580-E632-ADE6-E78281E25560}"/>
              </a:ext>
            </a:extLst>
          </p:cNvPr>
          <p:cNvSpPr/>
          <p:nvPr userDrawn="1"/>
        </p:nvSpPr>
        <p:spPr>
          <a:xfrm>
            <a:off x="1242999" y="882604"/>
            <a:ext cx="3861435" cy="1654810"/>
          </a:xfrm>
          <a:custGeom>
            <a:avLst/>
            <a:gdLst/>
            <a:ahLst/>
            <a:cxnLst/>
            <a:rect l="l" t="t" r="r" b="b"/>
            <a:pathLst>
              <a:path w="3861435" h="1654810">
                <a:moveTo>
                  <a:pt x="1308150" y="32143"/>
                </a:moveTo>
                <a:lnTo>
                  <a:pt x="953058" y="32143"/>
                </a:lnTo>
                <a:lnTo>
                  <a:pt x="953058" y="819442"/>
                </a:lnTo>
                <a:lnTo>
                  <a:pt x="310375" y="86055"/>
                </a:lnTo>
                <a:lnTo>
                  <a:pt x="268820" y="51142"/>
                </a:lnTo>
                <a:lnTo>
                  <a:pt x="219964" y="30797"/>
                </a:lnTo>
                <a:lnTo>
                  <a:pt x="167347" y="25882"/>
                </a:lnTo>
                <a:lnTo>
                  <a:pt x="114541" y="37287"/>
                </a:lnTo>
                <a:lnTo>
                  <a:pt x="76149" y="57772"/>
                </a:lnTo>
                <a:lnTo>
                  <a:pt x="44437" y="86372"/>
                </a:lnTo>
                <a:lnTo>
                  <a:pt x="20459" y="121551"/>
                </a:lnTo>
                <a:lnTo>
                  <a:pt x="5295" y="161709"/>
                </a:lnTo>
                <a:lnTo>
                  <a:pt x="0" y="205308"/>
                </a:lnTo>
                <a:lnTo>
                  <a:pt x="0" y="1466837"/>
                </a:lnTo>
                <a:lnTo>
                  <a:pt x="355104" y="1466837"/>
                </a:lnTo>
                <a:lnTo>
                  <a:pt x="355104" y="678738"/>
                </a:lnTo>
                <a:lnTo>
                  <a:pt x="997775" y="1412125"/>
                </a:lnTo>
                <a:lnTo>
                  <a:pt x="1026033" y="1438122"/>
                </a:lnTo>
                <a:lnTo>
                  <a:pt x="1058418" y="1457071"/>
                </a:lnTo>
                <a:lnTo>
                  <a:pt x="1093698" y="1468666"/>
                </a:lnTo>
                <a:lnTo>
                  <a:pt x="1130642" y="1472603"/>
                </a:lnTo>
                <a:lnTo>
                  <a:pt x="1146505" y="1471879"/>
                </a:lnTo>
                <a:lnTo>
                  <a:pt x="1193609" y="1460893"/>
                </a:lnTo>
                <a:lnTo>
                  <a:pt x="1232001" y="1440408"/>
                </a:lnTo>
                <a:lnTo>
                  <a:pt x="1263713" y="1411808"/>
                </a:lnTo>
                <a:lnTo>
                  <a:pt x="1287691" y="1376641"/>
                </a:lnTo>
                <a:lnTo>
                  <a:pt x="1302854" y="1336471"/>
                </a:lnTo>
                <a:lnTo>
                  <a:pt x="1308150" y="1292872"/>
                </a:lnTo>
                <a:lnTo>
                  <a:pt x="1308150" y="32143"/>
                </a:lnTo>
                <a:close/>
              </a:path>
              <a:path w="3861435" h="1654810">
                <a:moveTo>
                  <a:pt x="1993353" y="32143"/>
                </a:moveTo>
                <a:lnTo>
                  <a:pt x="1638261" y="32143"/>
                </a:lnTo>
                <a:lnTo>
                  <a:pt x="1638261" y="1466850"/>
                </a:lnTo>
                <a:lnTo>
                  <a:pt x="1993353" y="1466850"/>
                </a:lnTo>
                <a:lnTo>
                  <a:pt x="1993353" y="32143"/>
                </a:lnTo>
                <a:close/>
              </a:path>
              <a:path w="3861435" h="1654810">
                <a:moveTo>
                  <a:pt x="3860812" y="1400467"/>
                </a:moveTo>
                <a:lnTo>
                  <a:pt x="3850005" y="1389532"/>
                </a:lnTo>
                <a:lnTo>
                  <a:pt x="3601974" y="1138478"/>
                </a:lnTo>
                <a:lnTo>
                  <a:pt x="3598583" y="1135037"/>
                </a:lnTo>
                <a:lnTo>
                  <a:pt x="3622471" y="1091844"/>
                </a:lnTo>
                <a:lnTo>
                  <a:pt x="3643566" y="1046962"/>
                </a:lnTo>
                <a:lnTo>
                  <a:pt x="3661740" y="1000518"/>
                </a:lnTo>
                <a:lnTo>
                  <a:pt x="3676891" y="952614"/>
                </a:lnTo>
                <a:lnTo>
                  <a:pt x="3688880" y="903389"/>
                </a:lnTo>
                <a:lnTo>
                  <a:pt x="3697579" y="852957"/>
                </a:lnTo>
                <a:lnTo>
                  <a:pt x="3702901" y="801433"/>
                </a:lnTo>
                <a:lnTo>
                  <a:pt x="3704704" y="748944"/>
                </a:lnTo>
                <a:lnTo>
                  <a:pt x="3703116" y="699782"/>
                </a:lnTo>
                <a:lnTo>
                  <a:pt x="3698456" y="651446"/>
                </a:lnTo>
                <a:lnTo>
                  <a:pt x="3690797" y="604050"/>
                </a:lnTo>
                <a:lnTo>
                  <a:pt x="3680256" y="557695"/>
                </a:lnTo>
                <a:lnTo>
                  <a:pt x="3666909" y="512483"/>
                </a:lnTo>
                <a:lnTo>
                  <a:pt x="3650881" y="468490"/>
                </a:lnTo>
                <a:lnTo>
                  <a:pt x="3632250" y="425843"/>
                </a:lnTo>
                <a:lnTo>
                  <a:pt x="3611118" y="384632"/>
                </a:lnTo>
                <a:lnTo>
                  <a:pt x="3596157" y="359422"/>
                </a:lnTo>
                <a:lnTo>
                  <a:pt x="3587585" y="344957"/>
                </a:lnTo>
                <a:lnTo>
                  <a:pt x="3561753" y="306920"/>
                </a:lnTo>
                <a:lnTo>
                  <a:pt x="3533711" y="270611"/>
                </a:lnTo>
                <a:lnTo>
                  <a:pt x="3503561" y="236131"/>
                </a:lnTo>
                <a:lnTo>
                  <a:pt x="3471418" y="203593"/>
                </a:lnTo>
                <a:lnTo>
                  <a:pt x="3437356" y="173075"/>
                </a:lnTo>
                <a:lnTo>
                  <a:pt x="3401479" y="144691"/>
                </a:lnTo>
                <a:lnTo>
                  <a:pt x="3363899" y="118541"/>
                </a:lnTo>
                <a:lnTo>
                  <a:pt x="3349612" y="109867"/>
                </a:lnTo>
                <a:lnTo>
                  <a:pt x="3349612" y="748944"/>
                </a:lnTo>
                <a:lnTo>
                  <a:pt x="3346602" y="797737"/>
                </a:lnTo>
                <a:lnTo>
                  <a:pt x="3337826" y="844753"/>
                </a:lnTo>
                <a:lnTo>
                  <a:pt x="3323666" y="889596"/>
                </a:lnTo>
                <a:lnTo>
                  <a:pt x="3304451" y="931913"/>
                </a:lnTo>
                <a:lnTo>
                  <a:pt x="3280562" y="971346"/>
                </a:lnTo>
                <a:lnTo>
                  <a:pt x="3252368" y="1007516"/>
                </a:lnTo>
                <a:lnTo>
                  <a:pt x="3220224" y="1040053"/>
                </a:lnTo>
                <a:lnTo>
                  <a:pt x="3184487" y="1068603"/>
                </a:lnTo>
                <a:lnTo>
                  <a:pt x="3145536" y="1092771"/>
                </a:lnTo>
                <a:lnTo>
                  <a:pt x="3103727" y="1112215"/>
                </a:lnTo>
                <a:lnTo>
                  <a:pt x="3059417" y="1126566"/>
                </a:lnTo>
                <a:lnTo>
                  <a:pt x="3012973" y="1135443"/>
                </a:lnTo>
                <a:lnTo>
                  <a:pt x="2964777" y="1138478"/>
                </a:lnTo>
                <a:lnTo>
                  <a:pt x="2916567" y="1135443"/>
                </a:lnTo>
                <a:lnTo>
                  <a:pt x="2870123" y="1126566"/>
                </a:lnTo>
                <a:lnTo>
                  <a:pt x="2825826" y="1112215"/>
                </a:lnTo>
                <a:lnTo>
                  <a:pt x="2784017" y="1092771"/>
                </a:lnTo>
                <a:lnTo>
                  <a:pt x="2745067" y="1068603"/>
                </a:lnTo>
                <a:lnTo>
                  <a:pt x="2709329" y="1040053"/>
                </a:lnTo>
                <a:lnTo>
                  <a:pt x="2677185" y="1007516"/>
                </a:lnTo>
                <a:lnTo>
                  <a:pt x="2648991" y="971346"/>
                </a:lnTo>
                <a:lnTo>
                  <a:pt x="2625102" y="931913"/>
                </a:lnTo>
                <a:lnTo>
                  <a:pt x="2605887" y="889596"/>
                </a:lnTo>
                <a:lnTo>
                  <a:pt x="2591727" y="844753"/>
                </a:lnTo>
                <a:lnTo>
                  <a:pt x="2582951" y="797737"/>
                </a:lnTo>
                <a:lnTo>
                  <a:pt x="2579954" y="748944"/>
                </a:lnTo>
                <a:lnTo>
                  <a:pt x="2582951" y="700151"/>
                </a:lnTo>
                <a:lnTo>
                  <a:pt x="2591727" y="653148"/>
                </a:lnTo>
                <a:lnTo>
                  <a:pt x="2605887" y="608304"/>
                </a:lnTo>
                <a:lnTo>
                  <a:pt x="2625102" y="565988"/>
                </a:lnTo>
                <a:lnTo>
                  <a:pt x="2648991" y="526554"/>
                </a:lnTo>
                <a:lnTo>
                  <a:pt x="2677185" y="490385"/>
                </a:lnTo>
                <a:lnTo>
                  <a:pt x="2709329" y="457847"/>
                </a:lnTo>
                <a:lnTo>
                  <a:pt x="2745067" y="429310"/>
                </a:lnTo>
                <a:lnTo>
                  <a:pt x="2784017" y="405130"/>
                </a:lnTo>
                <a:lnTo>
                  <a:pt x="2825826" y="385686"/>
                </a:lnTo>
                <a:lnTo>
                  <a:pt x="2870123" y="371348"/>
                </a:lnTo>
                <a:lnTo>
                  <a:pt x="2916567" y="362470"/>
                </a:lnTo>
                <a:lnTo>
                  <a:pt x="2964777" y="359422"/>
                </a:lnTo>
                <a:lnTo>
                  <a:pt x="3012973" y="362470"/>
                </a:lnTo>
                <a:lnTo>
                  <a:pt x="3059417" y="371348"/>
                </a:lnTo>
                <a:lnTo>
                  <a:pt x="3103727" y="385686"/>
                </a:lnTo>
                <a:lnTo>
                  <a:pt x="3145536" y="405130"/>
                </a:lnTo>
                <a:lnTo>
                  <a:pt x="3184487" y="429310"/>
                </a:lnTo>
                <a:lnTo>
                  <a:pt x="3220224" y="457847"/>
                </a:lnTo>
                <a:lnTo>
                  <a:pt x="3252368" y="490385"/>
                </a:lnTo>
                <a:lnTo>
                  <a:pt x="3280562" y="526554"/>
                </a:lnTo>
                <a:lnTo>
                  <a:pt x="3304451" y="565988"/>
                </a:lnTo>
                <a:lnTo>
                  <a:pt x="3323666" y="608304"/>
                </a:lnTo>
                <a:lnTo>
                  <a:pt x="3337826" y="653148"/>
                </a:lnTo>
                <a:lnTo>
                  <a:pt x="3346602" y="700151"/>
                </a:lnTo>
                <a:lnTo>
                  <a:pt x="3349612" y="748944"/>
                </a:lnTo>
                <a:lnTo>
                  <a:pt x="3349612" y="109867"/>
                </a:lnTo>
                <a:lnTo>
                  <a:pt x="3283978" y="73342"/>
                </a:lnTo>
                <a:lnTo>
                  <a:pt x="3241852" y="54483"/>
                </a:lnTo>
                <a:lnTo>
                  <a:pt x="3198393" y="38252"/>
                </a:lnTo>
                <a:lnTo>
                  <a:pt x="3153714" y="24739"/>
                </a:lnTo>
                <a:lnTo>
                  <a:pt x="3107918" y="14071"/>
                </a:lnTo>
                <a:lnTo>
                  <a:pt x="3061093" y="6324"/>
                </a:lnTo>
                <a:lnTo>
                  <a:pt x="3013354" y="1600"/>
                </a:lnTo>
                <a:lnTo>
                  <a:pt x="2964777" y="0"/>
                </a:lnTo>
                <a:lnTo>
                  <a:pt x="2916199" y="1600"/>
                </a:lnTo>
                <a:lnTo>
                  <a:pt x="2868447" y="6324"/>
                </a:lnTo>
                <a:lnTo>
                  <a:pt x="2821622" y="14071"/>
                </a:lnTo>
                <a:lnTo>
                  <a:pt x="2775826" y="24739"/>
                </a:lnTo>
                <a:lnTo>
                  <a:pt x="2731147" y="38252"/>
                </a:lnTo>
                <a:lnTo>
                  <a:pt x="2687701" y="54483"/>
                </a:lnTo>
                <a:lnTo>
                  <a:pt x="2645562" y="73342"/>
                </a:lnTo>
                <a:lnTo>
                  <a:pt x="2604846" y="94729"/>
                </a:lnTo>
                <a:lnTo>
                  <a:pt x="2565654" y="118541"/>
                </a:lnTo>
                <a:lnTo>
                  <a:pt x="2528074" y="144691"/>
                </a:lnTo>
                <a:lnTo>
                  <a:pt x="2492197" y="173075"/>
                </a:lnTo>
                <a:lnTo>
                  <a:pt x="2458135" y="203593"/>
                </a:lnTo>
                <a:lnTo>
                  <a:pt x="2425992" y="236131"/>
                </a:lnTo>
                <a:lnTo>
                  <a:pt x="2395842" y="270611"/>
                </a:lnTo>
                <a:lnTo>
                  <a:pt x="2367800" y="306920"/>
                </a:lnTo>
                <a:lnTo>
                  <a:pt x="2341969" y="344957"/>
                </a:lnTo>
                <a:lnTo>
                  <a:pt x="2318435" y="384632"/>
                </a:lnTo>
                <a:lnTo>
                  <a:pt x="2297303" y="425843"/>
                </a:lnTo>
                <a:lnTo>
                  <a:pt x="2278672" y="468490"/>
                </a:lnTo>
                <a:lnTo>
                  <a:pt x="2262644" y="512483"/>
                </a:lnTo>
                <a:lnTo>
                  <a:pt x="2249297" y="557695"/>
                </a:lnTo>
                <a:lnTo>
                  <a:pt x="2238756" y="604050"/>
                </a:lnTo>
                <a:lnTo>
                  <a:pt x="2231098" y="651446"/>
                </a:lnTo>
                <a:lnTo>
                  <a:pt x="2226437" y="699782"/>
                </a:lnTo>
                <a:lnTo>
                  <a:pt x="2224862" y="748944"/>
                </a:lnTo>
                <a:lnTo>
                  <a:pt x="2226437" y="798118"/>
                </a:lnTo>
                <a:lnTo>
                  <a:pt x="2231098" y="846455"/>
                </a:lnTo>
                <a:lnTo>
                  <a:pt x="2238756" y="893851"/>
                </a:lnTo>
                <a:lnTo>
                  <a:pt x="2249297" y="940206"/>
                </a:lnTo>
                <a:lnTo>
                  <a:pt x="2262644" y="985418"/>
                </a:lnTo>
                <a:lnTo>
                  <a:pt x="2278672" y="1029411"/>
                </a:lnTo>
                <a:lnTo>
                  <a:pt x="2297303" y="1072057"/>
                </a:lnTo>
                <a:lnTo>
                  <a:pt x="2318435" y="1113269"/>
                </a:lnTo>
                <a:lnTo>
                  <a:pt x="2341969" y="1152944"/>
                </a:lnTo>
                <a:lnTo>
                  <a:pt x="2367800" y="1190980"/>
                </a:lnTo>
                <a:lnTo>
                  <a:pt x="2395842" y="1227289"/>
                </a:lnTo>
                <a:lnTo>
                  <a:pt x="2425992" y="1261770"/>
                </a:lnTo>
                <a:lnTo>
                  <a:pt x="2458135" y="1294320"/>
                </a:lnTo>
                <a:lnTo>
                  <a:pt x="2492197" y="1324825"/>
                </a:lnTo>
                <a:lnTo>
                  <a:pt x="2528074" y="1353210"/>
                </a:lnTo>
                <a:lnTo>
                  <a:pt x="2565654" y="1379359"/>
                </a:lnTo>
                <a:lnTo>
                  <a:pt x="2604846" y="1403172"/>
                </a:lnTo>
                <a:lnTo>
                  <a:pt x="2645562" y="1424571"/>
                </a:lnTo>
                <a:lnTo>
                  <a:pt x="2687701" y="1443431"/>
                </a:lnTo>
                <a:lnTo>
                  <a:pt x="2731147" y="1459661"/>
                </a:lnTo>
                <a:lnTo>
                  <a:pt x="2775826" y="1473161"/>
                </a:lnTo>
                <a:lnTo>
                  <a:pt x="2821622" y="1483842"/>
                </a:lnTo>
                <a:lnTo>
                  <a:pt x="2868447" y="1491589"/>
                </a:lnTo>
                <a:lnTo>
                  <a:pt x="2916199" y="1496314"/>
                </a:lnTo>
                <a:lnTo>
                  <a:pt x="2964777" y="1497901"/>
                </a:lnTo>
                <a:lnTo>
                  <a:pt x="3016872" y="1496072"/>
                </a:lnTo>
                <a:lnTo>
                  <a:pt x="3068015" y="1490637"/>
                </a:lnTo>
                <a:lnTo>
                  <a:pt x="3118066" y="1481747"/>
                </a:lnTo>
                <a:lnTo>
                  <a:pt x="3166910" y="1469504"/>
                </a:lnTo>
                <a:lnTo>
                  <a:pt x="3214433" y="1454035"/>
                </a:lnTo>
                <a:lnTo>
                  <a:pt x="3260509" y="1435468"/>
                </a:lnTo>
                <a:lnTo>
                  <a:pt x="3305010" y="1413929"/>
                </a:lnTo>
                <a:lnTo>
                  <a:pt x="3347834" y="1389532"/>
                </a:lnTo>
                <a:lnTo>
                  <a:pt x="3609721" y="1654619"/>
                </a:lnTo>
                <a:lnTo>
                  <a:pt x="3860812" y="1400467"/>
                </a:lnTo>
                <a:close/>
              </a:path>
            </a:pathLst>
          </a:custGeom>
          <a:solidFill>
            <a:srgbClr val="2C6CF6"/>
          </a:solidFill>
        </p:spPr>
        <p:txBody>
          <a:bodyPr wrap="square" lIns="0" tIns="0" rIns="0" bIns="0" rtlCol="0"/>
          <a:lstStyle/>
          <a:p>
            <a:endParaRPr dirty="0"/>
          </a:p>
        </p:txBody>
      </p:sp>
    </p:spTree>
    <p:extLst>
      <p:ext uri="{BB962C8B-B14F-4D97-AF65-F5344CB8AC3E}">
        <p14:creationId xmlns:p14="http://schemas.microsoft.com/office/powerpoint/2010/main" val="104935332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9F2D90-E656-4316-0C33-82394E32134F}"/>
              </a:ext>
            </a:extLst>
          </p:cNvPr>
          <p:cNvSpPr/>
          <p:nvPr userDrawn="1"/>
        </p:nvSpPr>
        <p:spPr>
          <a:xfrm>
            <a:off x="0" y="0"/>
            <a:ext cx="59864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86463" y="0"/>
            <a:ext cx="6378628"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sp>
        <p:nvSpPr>
          <p:cNvPr id="11" name="Title 1">
            <a:extLst>
              <a:ext uri="{FF2B5EF4-FFF2-40B4-BE49-F238E27FC236}">
                <a16:creationId xmlns:a16="http://schemas.microsoft.com/office/drawing/2014/main" id="{4E014DAA-9920-732B-0568-F5FD7497FF04}"/>
              </a:ext>
            </a:extLst>
          </p:cNvPr>
          <p:cNvSpPr txBox="1">
            <a:spLocks/>
          </p:cNvSpPr>
          <p:nvPr userDrawn="1"/>
        </p:nvSpPr>
        <p:spPr>
          <a:xfrm>
            <a:off x="288558" y="178971"/>
            <a:ext cx="5537253"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dirty="0"/>
              <a:t>Our Promise</a:t>
            </a:r>
          </a:p>
        </p:txBody>
      </p:sp>
      <p:sp>
        <p:nvSpPr>
          <p:cNvPr id="15" name="TextBox 14">
            <a:extLst>
              <a:ext uri="{FF2B5EF4-FFF2-40B4-BE49-F238E27FC236}">
                <a16:creationId xmlns:a16="http://schemas.microsoft.com/office/drawing/2014/main" id="{8362B672-ADDE-36D3-BCF2-CB74CDE616C2}"/>
              </a:ext>
            </a:extLst>
          </p:cNvPr>
          <p:cNvSpPr txBox="1"/>
          <p:nvPr userDrawn="1"/>
        </p:nvSpPr>
        <p:spPr>
          <a:xfrm>
            <a:off x="625766" y="2543471"/>
            <a:ext cx="4746333" cy="3405478"/>
          </a:xfrm>
          <a:prstGeom prst="rect">
            <a:avLst/>
          </a:prstGeom>
          <a:noFill/>
        </p:spPr>
        <p:txBody>
          <a:bodyPr wrap="square" lIns="0" rIns="0" rtlCol="0">
            <a:noAutofit/>
          </a:bodyPr>
          <a:lstStyle/>
          <a:p>
            <a:pPr algn="l">
              <a:spcAft>
                <a:spcPts val="600"/>
              </a:spcAft>
            </a:pPr>
            <a:r>
              <a:rPr lang="en-US" sz="3200" dirty="0">
                <a:solidFill>
                  <a:schemeClr val="bg1"/>
                </a:solidFill>
                <a:latin typeface="Georgia" panose="02040502050405020303" pitchFamily="18" charset="0"/>
              </a:rPr>
              <a:t>We deliver </a:t>
            </a:r>
            <a:r>
              <a:rPr lang="en-US" sz="3200" i="1" dirty="0">
                <a:solidFill>
                  <a:schemeClr val="bg1"/>
                </a:solidFill>
                <a:latin typeface="Georgia" panose="02040502050405020303" pitchFamily="18" charset="0"/>
              </a:rPr>
              <a:t>the Full View, </a:t>
            </a:r>
            <a:r>
              <a:rPr lang="en-US" sz="3200" dirty="0">
                <a:solidFill>
                  <a:schemeClr val="bg1"/>
                </a:solidFill>
                <a:latin typeface="Georgia" panose="02040502050405020303" pitchFamily="18" charset="0"/>
              </a:rPr>
              <a:t>the world’s most complete and clear understanding of consumer buying behavior that reveals new pathways to growth.</a:t>
            </a:r>
            <a:endParaRPr lang="en-US" sz="3200" i="1" dirty="0">
              <a:solidFill>
                <a:schemeClr val="bg1"/>
              </a:solidFill>
              <a:latin typeface="Georgia" panose="02040502050405020303" pitchFamily="18" charset="0"/>
            </a:endParaRPr>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625766" y="1491251"/>
            <a:ext cx="5579773" cy="454504"/>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3200" b="1" dirty="0">
                <a:latin typeface="+mn-lt"/>
              </a:rPr>
              <a:t>The Full View</a:t>
            </a:r>
          </a:p>
        </p:txBody>
      </p:sp>
    </p:spTree>
    <p:extLst>
      <p:ext uri="{BB962C8B-B14F-4D97-AF65-F5344CB8AC3E}">
        <p14:creationId xmlns:p14="http://schemas.microsoft.com/office/powerpoint/2010/main" val="207582916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19C478FA-FA6E-05DF-854B-5D984ACB62F4}"/>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10827543"/>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divider_deep_violet">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1" name="TextBox 10">
            <a:extLst>
              <a:ext uri="{FF2B5EF4-FFF2-40B4-BE49-F238E27FC236}">
                <a16:creationId xmlns:a16="http://schemas.microsoft.com/office/drawing/2014/main" id="{A95F480C-FC30-02D7-7634-A388073219ED}"/>
              </a:ext>
            </a:extLst>
          </p:cNvPr>
          <p:cNvSpPr txBox="1"/>
          <p:nvPr userDrawn="1"/>
        </p:nvSpPr>
        <p:spPr>
          <a:xfrm>
            <a:off x="1435130" y="576349"/>
            <a:ext cx="9321740" cy="1347506"/>
          </a:xfrm>
          <a:prstGeom prst="rect">
            <a:avLst/>
          </a:prstGeom>
          <a:noFill/>
        </p:spPr>
        <p:txBody>
          <a:bodyPr wrap="square" lIns="0" rIns="0" rtlCol="0" anchor="b">
            <a:noAutofit/>
          </a:bodyPr>
          <a:lstStyle/>
          <a:p>
            <a:pPr algn="ctr">
              <a:spcAft>
                <a:spcPts val="600"/>
              </a:spcAft>
            </a:pPr>
            <a:r>
              <a:rPr lang="en-US" sz="4400" dirty="0">
                <a:solidFill>
                  <a:schemeClr val="bg1"/>
                </a:solidFill>
                <a:latin typeface="Georgia" panose="02040502050405020303" pitchFamily="18" charset="0"/>
              </a:rPr>
              <a:t>We deliver understanding and insights that make up </a:t>
            </a:r>
            <a:r>
              <a:rPr lang="en-US" sz="4400" i="1" dirty="0">
                <a:solidFill>
                  <a:schemeClr val="bg1"/>
                </a:solidFill>
                <a:latin typeface="Georgia" panose="02040502050405020303" pitchFamily="18" charset="0"/>
              </a:rPr>
              <a:t>the Full View.</a:t>
            </a:r>
          </a:p>
        </p:txBody>
      </p:sp>
      <p:sp>
        <p:nvSpPr>
          <p:cNvPr id="4" name="Oval 3">
            <a:extLst>
              <a:ext uri="{FF2B5EF4-FFF2-40B4-BE49-F238E27FC236}">
                <a16:creationId xmlns:a16="http://schemas.microsoft.com/office/drawing/2014/main" id="{7390E90A-1C55-2F39-D5E3-35904BA2DBD4}"/>
              </a:ext>
            </a:extLst>
          </p:cNvPr>
          <p:cNvSpPr/>
          <p:nvPr userDrawn="1"/>
        </p:nvSpPr>
        <p:spPr>
          <a:xfrm flipH="1">
            <a:off x="1669572" y="2450510"/>
            <a:ext cx="2594219" cy="259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dirty="0">
              <a:latin typeface="Georgia" panose="02040502050405020303" pitchFamily="18" charset="0"/>
            </a:endParaRPr>
          </a:p>
        </p:txBody>
      </p:sp>
      <p:sp>
        <p:nvSpPr>
          <p:cNvPr id="15" name="TextBox 14">
            <a:extLst>
              <a:ext uri="{FF2B5EF4-FFF2-40B4-BE49-F238E27FC236}">
                <a16:creationId xmlns:a16="http://schemas.microsoft.com/office/drawing/2014/main" id="{A2EBBA9A-4867-0092-B6E8-A1B0DD2EAE06}"/>
              </a:ext>
            </a:extLst>
          </p:cNvPr>
          <p:cNvSpPr txBox="1"/>
          <p:nvPr userDrawn="1"/>
        </p:nvSpPr>
        <p:spPr>
          <a:xfrm>
            <a:off x="1944246" y="2934430"/>
            <a:ext cx="2044870" cy="1354217"/>
          </a:xfrm>
          <a:prstGeom prst="rect">
            <a:avLst/>
          </a:prstGeom>
          <a:noFill/>
        </p:spPr>
        <p:txBody>
          <a:bodyPr wrap="square">
            <a:spAutoFit/>
          </a:bodyPr>
          <a:lstStyle/>
          <a:p>
            <a:pPr algn="ctr"/>
            <a:r>
              <a:rPr lang="en-US" sz="1600" b="1" dirty="0">
                <a:solidFill>
                  <a:schemeClr val="bg1"/>
                </a:solidFill>
                <a:latin typeface="+mn-lt"/>
              </a:rPr>
              <a:t>WHAT IS HAPPENING</a:t>
            </a:r>
          </a:p>
          <a:p>
            <a:pPr algn="ctr"/>
            <a:endParaRPr lang="en-US" sz="1400" b="0" dirty="0">
              <a:solidFill>
                <a:schemeClr val="bg1"/>
              </a:solidFill>
              <a:latin typeface="+mn-lt"/>
            </a:endParaRPr>
          </a:p>
          <a:p>
            <a:pPr algn="ctr"/>
            <a:r>
              <a:rPr lang="en-US" sz="1800" b="0" i="1" dirty="0">
                <a:solidFill>
                  <a:schemeClr val="bg1"/>
                </a:solidFill>
                <a:latin typeface="Georgia" panose="02040502050405020303" pitchFamily="18" charset="0"/>
              </a:rPr>
              <a:t>What consumers do and buy</a:t>
            </a:r>
          </a:p>
        </p:txBody>
      </p:sp>
      <p:sp>
        <p:nvSpPr>
          <p:cNvPr id="16" name="Oval 15">
            <a:extLst>
              <a:ext uri="{FF2B5EF4-FFF2-40B4-BE49-F238E27FC236}">
                <a16:creationId xmlns:a16="http://schemas.microsoft.com/office/drawing/2014/main" id="{D7CB995D-3B74-1019-15E4-522A1E7C3B8D}"/>
              </a:ext>
            </a:extLst>
          </p:cNvPr>
          <p:cNvSpPr/>
          <p:nvPr userDrawn="1"/>
        </p:nvSpPr>
        <p:spPr>
          <a:xfrm flipH="1">
            <a:off x="4774722" y="2450510"/>
            <a:ext cx="2594219" cy="259421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b="0" i="1" dirty="0">
              <a:latin typeface="Georgia" panose="02040502050405020303" pitchFamily="18" charset="0"/>
            </a:endParaRPr>
          </a:p>
        </p:txBody>
      </p:sp>
      <p:sp>
        <p:nvSpPr>
          <p:cNvPr id="17" name="TextBox 16">
            <a:extLst>
              <a:ext uri="{FF2B5EF4-FFF2-40B4-BE49-F238E27FC236}">
                <a16:creationId xmlns:a16="http://schemas.microsoft.com/office/drawing/2014/main" id="{042AC29B-5F01-6FF8-D376-265E64E548C4}"/>
              </a:ext>
            </a:extLst>
          </p:cNvPr>
          <p:cNvSpPr txBox="1"/>
          <p:nvPr userDrawn="1"/>
        </p:nvSpPr>
        <p:spPr>
          <a:xfrm>
            <a:off x="5049396" y="2934430"/>
            <a:ext cx="2044870" cy="1354217"/>
          </a:xfrm>
          <a:prstGeom prst="rect">
            <a:avLst/>
          </a:prstGeom>
          <a:noFill/>
        </p:spPr>
        <p:txBody>
          <a:bodyPr wrap="square">
            <a:spAutoFit/>
          </a:bodyPr>
          <a:lstStyle/>
          <a:p>
            <a:pPr algn="ctr"/>
            <a:r>
              <a:rPr lang="en-US" sz="1600" b="1" dirty="0">
                <a:solidFill>
                  <a:schemeClr val="bg1"/>
                </a:solidFill>
                <a:latin typeface="+mn-lt"/>
              </a:rPr>
              <a:t>WHY IT’S HAPPENING</a:t>
            </a:r>
          </a:p>
          <a:p>
            <a:pPr algn="ctr"/>
            <a:endParaRPr lang="en-US" sz="1400" b="0" dirty="0">
              <a:solidFill>
                <a:schemeClr val="bg1"/>
              </a:solidFill>
              <a:latin typeface="+mn-lt"/>
            </a:endParaRPr>
          </a:p>
          <a:p>
            <a:pPr algn="ctr"/>
            <a:r>
              <a:rPr lang="en-US" sz="1800" b="0" i="1" dirty="0">
                <a:solidFill>
                  <a:schemeClr val="bg1"/>
                </a:solidFill>
                <a:latin typeface="Georgia" panose="02040502050405020303" pitchFamily="18" charset="0"/>
              </a:rPr>
              <a:t>What consumers think and feel</a:t>
            </a:r>
          </a:p>
        </p:txBody>
      </p:sp>
      <p:sp>
        <p:nvSpPr>
          <p:cNvPr id="18" name="Oval 17">
            <a:extLst>
              <a:ext uri="{FF2B5EF4-FFF2-40B4-BE49-F238E27FC236}">
                <a16:creationId xmlns:a16="http://schemas.microsoft.com/office/drawing/2014/main" id="{9FAA87F8-7976-BE65-90CA-ED62F0B34A2A}"/>
              </a:ext>
            </a:extLst>
          </p:cNvPr>
          <p:cNvSpPr/>
          <p:nvPr userDrawn="1"/>
        </p:nvSpPr>
        <p:spPr>
          <a:xfrm flipH="1">
            <a:off x="7917972" y="2450510"/>
            <a:ext cx="2594219" cy="25942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dirty="0">
              <a:latin typeface="Georgia" panose="02040502050405020303" pitchFamily="18" charset="0"/>
            </a:endParaRPr>
          </a:p>
        </p:txBody>
      </p:sp>
      <p:sp>
        <p:nvSpPr>
          <p:cNvPr id="19" name="TextBox 18">
            <a:extLst>
              <a:ext uri="{FF2B5EF4-FFF2-40B4-BE49-F238E27FC236}">
                <a16:creationId xmlns:a16="http://schemas.microsoft.com/office/drawing/2014/main" id="{FAEF9EBB-877C-F07C-438E-EAF8A3DC38F8}"/>
              </a:ext>
            </a:extLst>
          </p:cNvPr>
          <p:cNvSpPr txBox="1"/>
          <p:nvPr userDrawn="1"/>
        </p:nvSpPr>
        <p:spPr>
          <a:xfrm>
            <a:off x="8192646" y="2934430"/>
            <a:ext cx="2044870" cy="1631216"/>
          </a:xfrm>
          <a:prstGeom prst="rect">
            <a:avLst/>
          </a:prstGeom>
          <a:noFill/>
        </p:spPr>
        <p:txBody>
          <a:bodyPr wrap="square">
            <a:spAutoFit/>
          </a:bodyPr>
          <a:lstStyle/>
          <a:p>
            <a:pPr algn="ctr"/>
            <a:r>
              <a:rPr lang="en-US" sz="1600" b="1" dirty="0">
                <a:solidFill>
                  <a:schemeClr val="bg1"/>
                </a:solidFill>
                <a:latin typeface="+mn-lt"/>
              </a:rPr>
              <a:t>WHAT TO DO ABOUT IT</a:t>
            </a:r>
          </a:p>
          <a:p>
            <a:pPr algn="ctr"/>
            <a:endParaRPr lang="en-US" sz="1400" b="0" dirty="0">
              <a:solidFill>
                <a:schemeClr val="bg1"/>
              </a:solidFill>
              <a:latin typeface="+mn-lt"/>
            </a:endParaRPr>
          </a:p>
          <a:p>
            <a:pPr algn="ctr"/>
            <a:r>
              <a:rPr lang="en-US" sz="1800" b="0" i="1" dirty="0">
                <a:solidFill>
                  <a:schemeClr val="bg1"/>
                </a:solidFill>
                <a:latin typeface="Georgia" panose="02040502050405020303" pitchFamily="18" charset="0"/>
              </a:rPr>
              <a:t>How to capitalize on opportunities &amp; mitigate risks</a:t>
            </a:r>
          </a:p>
        </p:txBody>
      </p:sp>
    </p:spTree>
    <p:extLst>
      <p:ext uri="{BB962C8B-B14F-4D97-AF65-F5344CB8AC3E}">
        <p14:creationId xmlns:p14="http://schemas.microsoft.com/office/powerpoint/2010/main" val="250563755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grpSp>
        <p:nvGrpSpPr>
          <p:cNvPr id="2" name="Group 1">
            <a:extLst>
              <a:ext uri="{FF2B5EF4-FFF2-40B4-BE49-F238E27FC236}">
                <a16:creationId xmlns:a16="http://schemas.microsoft.com/office/drawing/2014/main" id="{56801D15-58D8-60CC-18D0-94AF8E68CB2A}"/>
              </a:ext>
            </a:extLst>
          </p:cNvPr>
          <p:cNvGrpSpPr/>
          <p:nvPr userDrawn="1"/>
        </p:nvGrpSpPr>
        <p:grpSpPr>
          <a:xfrm>
            <a:off x="625767" y="1429408"/>
            <a:ext cx="4608378" cy="3195140"/>
            <a:chOff x="289443" y="1429408"/>
            <a:chExt cx="4608378" cy="3195140"/>
          </a:xfrm>
        </p:grpSpPr>
        <p:sp>
          <p:nvSpPr>
            <p:cNvPr id="15" name="TextBox 14">
              <a:extLst>
                <a:ext uri="{FF2B5EF4-FFF2-40B4-BE49-F238E27FC236}">
                  <a16:creationId xmlns:a16="http://schemas.microsoft.com/office/drawing/2014/main" id="{8362B672-ADDE-36D3-BCF2-CB74CDE616C2}"/>
                </a:ext>
              </a:extLst>
            </p:cNvPr>
            <p:cNvSpPr txBox="1"/>
            <p:nvPr userDrawn="1"/>
          </p:nvSpPr>
          <p:spPr>
            <a:xfrm>
              <a:off x="289443" y="2596021"/>
              <a:ext cx="4608378" cy="2028527"/>
            </a:xfrm>
            <a:prstGeom prst="rect">
              <a:avLst/>
            </a:prstGeom>
            <a:noFill/>
          </p:spPr>
          <p:txBody>
            <a:bodyPr wrap="square" lIns="0" rIns="0" rtlCol="0">
              <a:noAutofit/>
            </a:bodyPr>
            <a:lstStyle/>
            <a:p>
              <a:pPr algn="l">
                <a:spcAft>
                  <a:spcPts val="600"/>
                </a:spcAft>
              </a:pPr>
              <a:r>
                <a:rPr lang="en-US" sz="2800" dirty="0">
                  <a:solidFill>
                    <a:schemeClr val="tx1"/>
                  </a:solidFill>
                  <a:latin typeface="Georgia" panose="02040502050405020303" pitchFamily="18" charset="0"/>
                </a:rPr>
                <a:t>It is </a:t>
              </a:r>
              <a:r>
                <a:rPr lang="en-US" sz="2800" i="1" dirty="0">
                  <a:solidFill>
                    <a:schemeClr val="tx1"/>
                  </a:solidFill>
                  <a:latin typeface="Georgia" panose="02040502050405020303" pitchFamily="18" charset="0"/>
                </a:rPr>
                <a:t>more complete</a:t>
              </a:r>
              <a:r>
                <a:rPr lang="en-US" sz="2800" dirty="0">
                  <a:solidFill>
                    <a:schemeClr val="tx1"/>
                  </a:solidFill>
                  <a:latin typeface="Georgia" panose="02040502050405020303" pitchFamily="18" charset="0"/>
                </a:rPr>
                <a:t> because it is informed by more data from more channels, more sources, more consumers, and more countries and regions.</a:t>
              </a:r>
              <a:endParaRPr lang="en-US" sz="2800" i="1" dirty="0">
                <a:solidFill>
                  <a:schemeClr val="tx1"/>
                </a:solidFill>
                <a:latin typeface="Georgia" panose="02040502050405020303" pitchFamily="18" charset="0"/>
              </a:endParaRPr>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289443" y="1429408"/>
              <a:ext cx="4608378" cy="1035371"/>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2800" b="0" dirty="0">
                  <a:solidFill>
                    <a:schemeClr val="tx2"/>
                  </a:solidFill>
                  <a:latin typeface="+mn-lt"/>
                </a:rPr>
                <a:t>The understanding we deliver is: </a:t>
              </a:r>
              <a:r>
                <a:rPr lang="en-US" sz="2800" b="1" dirty="0">
                  <a:solidFill>
                    <a:schemeClr val="tx2"/>
                  </a:solidFill>
                  <a:latin typeface="+mn-lt"/>
                </a:rPr>
                <a:t>More Complete</a:t>
              </a:r>
            </a:p>
          </p:txBody>
        </p:sp>
      </p:grpSp>
      <p:grpSp>
        <p:nvGrpSpPr>
          <p:cNvPr id="5" name="Group 4">
            <a:extLst>
              <a:ext uri="{FF2B5EF4-FFF2-40B4-BE49-F238E27FC236}">
                <a16:creationId xmlns:a16="http://schemas.microsoft.com/office/drawing/2014/main" id="{C10A41BA-D899-1DFD-C46E-D4674B0BCA30}"/>
              </a:ext>
            </a:extLst>
          </p:cNvPr>
          <p:cNvGrpSpPr/>
          <p:nvPr userDrawn="1"/>
        </p:nvGrpSpPr>
        <p:grpSpPr>
          <a:xfrm>
            <a:off x="6758148" y="1429408"/>
            <a:ext cx="4435366" cy="3195140"/>
            <a:chOff x="6600495" y="1429408"/>
            <a:chExt cx="4435366" cy="3195140"/>
          </a:xfrm>
        </p:grpSpPr>
        <p:sp>
          <p:nvSpPr>
            <p:cNvPr id="14" name="Title 1">
              <a:extLst>
                <a:ext uri="{FF2B5EF4-FFF2-40B4-BE49-F238E27FC236}">
                  <a16:creationId xmlns:a16="http://schemas.microsoft.com/office/drawing/2014/main" id="{C0F7D800-242C-6347-A99B-3CAC362C08CE}"/>
                </a:ext>
              </a:extLst>
            </p:cNvPr>
            <p:cNvSpPr txBox="1">
              <a:spLocks/>
            </p:cNvSpPr>
            <p:nvPr userDrawn="1"/>
          </p:nvSpPr>
          <p:spPr>
            <a:xfrm>
              <a:off x="6600495" y="1429408"/>
              <a:ext cx="4435366" cy="1035371"/>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2800" b="0" dirty="0">
                  <a:solidFill>
                    <a:schemeClr val="bg2"/>
                  </a:solidFill>
                  <a:latin typeface="+mn-lt"/>
                </a:rPr>
                <a:t>The understanding we deliver is: </a:t>
              </a:r>
              <a:r>
                <a:rPr lang="en-US" sz="2800" b="1" dirty="0">
                  <a:solidFill>
                    <a:schemeClr val="bg2"/>
                  </a:solidFill>
                  <a:latin typeface="+mn-lt"/>
                </a:rPr>
                <a:t>More Clear</a:t>
              </a:r>
            </a:p>
          </p:txBody>
        </p:sp>
        <p:sp>
          <p:nvSpPr>
            <p:cNvPr id="18" name="TextBox 17">
              <a:extLst>
                <a:ext uri="{FF2B5EF4-FFF2-40B4-BE49-F238E27FC236}">
                  <a16:creationId xmlns:a16="http://schemas.microsoft.com/office/drawing/2014/main" id="{33F932A7-9F83-580A-A0F1-895198573676}"/>
                </a:ext>
              </a:extLst>
            </p:cNvPr>
            <p:cNvSpPr txBox="1"/>
            <p:nvPr userDrawn="1"/>
          </p:nvSpPr>
          <p:spPr>
            <a:xfrm>
              <a:off x="6600495" y="2596021"/>
              <a:ext cx="4025466" cy="2028527"/>
            </a:xfrm>
            <a:prstGeom prst="rect">
              <a:avLst/>
            </a:prstGeom>
            <a:noFill/>
          </p:spPr>
          <p:txBody>
            <a:bodyPr wrap="square" lIns="0" rIns="0" rtlCol="0">
              <a:noAutofit/>
            </a:bodyPr>
            <a:lstStyle/>
            <a:p>
              <a:pPr algn="l">
                <a:spcAft>
                  <a:spcPts val="600"/>
                </a:spcAft>
              </a:pPr>
              <a:r>
                <a:rPr lang="en-US" sz="2800" dirty="0">
                  <a:solidFill>
                    <a:schemeClr val="tx1"/>
                  </a:solidFill>
                  <a:latin typeface="Georgia" panose="02040502050405020303" pitchFamily="18" charset="0"/>
                </a:rPr>
                <a:t>It is </a:t>
              </a:r>
              <a:r>
                <a:rPr lang="en-US" sz="2800" i="1" dirty="0">
                  <a:solidFill>
                    <a:schemeClr val="tx1"/>
                  </a:solidFill>
                  <a:latin typeface="Georgia" panose="02040502050405020303" pitchFamily="18" charset="0"/>
                </a:rPr>
                <a:t>more clear </a:t>
              </a:r>
              <a:r>
                <a:rPr lang="en-US" sz="2800" dirty="0">
                  <a:solidFill>
                    <a:schemeClr val="tx1"/>
                  </a:solidFill>
                  <a:latin typeface="Georgia" panose="02040502050405020303" pitchFamily="18" charset="0"/>
                </a:rPr>
                <a:t>because it is shaped into more understandable and actionable insights through an advanced platform with integrated analytics.</a:t>
              </a:r>
              <a:endParaRPr lang="en-US" sz="2800" i="1" dirty="0">
                <a:solidFill>
                  <a:schemeClr val="tx1"/>
                </a:solidFill>
                <a:latin typeface="Georgia" panose="02040502050405020303" pitchFamily="18" charset="0"/>
              </a:endParaRPr>
            </a:p>
          </p:txBody>
        </p:sp>
      </p:grpSp>
    </p:spTree>
    <p:extLst>
      <p:ext uri="{BB962C8B-B14F-4D97-AF65-F5344CB8AC3E}">
        <p14:creationId xmlns:p14="http://schemas.microsoft.com/office/powerpoint/2010/main" val="1242993524"/>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divider_deep_viole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22CB1-3C2D-8000-377A-1D9A12EEA742}"/>
              </a:ext>
            </a:extLst>
          </p:cNvPr>
          <p:cNvSpPr/>
          <p:nvPr userDrawn="1"/>
        </p:nvSpPr>
        <p:spPr>
          <a:xfrm>
            <a:off x="278932" y="140017"/>
            <a:ext cx="8871554" cy="29033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rgbClr val="B3B3B3"/>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rgbClr val="B3B3B3"/>
                </a:solidFill>
              </a:rPr>
              <a:t>© 2023 Nielsen Consumer LLC. All Rights Reserved.</a:t>
            </a: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sp>
        <p:nvSpPr>
          <p:cNvPr id="11" name="Title 1">
            <a:extLst>
              <a:ext uri="{FF2B5EF4-FFF2-40B4-BE49-F238E27FC236}">
                <a16:creationId xmlns:a16="http://schemas.microsoft.com/office/drawing/2014/main" id="{4E014DAA-9920-732B-0568-F5FD7497FF04}"/>
              </a:ext>
            </a:extLst>
          </p:cNvPr>
          <p:cNvSpPr txBox="1">
            <a:spLocks/>
          </p:cNvSpPr>
          <p:nvPr userDrawn="1"/>
        </p:nvSpPr>
        <p:spPr>
          <a:xfrm>
            <a:off x="278932" y="318988"/>
            <a:ext cx="8871554"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pPr algn="ctr"/>
            <a:r>
              <a:rPr lang="en-US" sz="3200" dirty="0">
                <a:solidFill>
                  <a:schemeClr val="bg1"/>
                </a:solidFill>
              </a:rPr>
              <a:t>The Full View</a:t>
            </a:r>
            <a:r>
              <a:rPr lang="en-US" sz="3200" baseline="30000" dirty="0">
                <a:solidFill>
                  <a:schemeClr val="bg1"/>
                </a:solidFill>
              </a:rPr>
              <a:t>™</a:t>
            </a:r>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278932" y="708641"/>
            <a:ext cx="8848413" cy="454504"/>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pPr algn="ctr"/>
            <a:r>
              <a:rPr lang="en-US" sz="2000" b="0" dirty="0">
                <a:solidFill>
                  <a:schemeClr val="bg1"/>
                </a:solidFill>
                <a:latin typeface="+mn-lt"/>
              </a:rPr>
              <a:t>Consumer understanding and actionable insights </a:t>
            </a:r>
          </a:p>
        </p:txBody>
      </p:sp>
      <p:sp>
        <p:nvSpPr>
          <p:cNvPr id="4" name="TextBox 3">
            <a:extLst>
              <a:ext uri="{FF2B5EF4-FFF2-40B4-BE49-F238E27FC236}">
                <a16:creationId xmlns:a16="http://schemas.microsoft.com/office/drawing/2014/main" id="{A4FF3F76-5F58-85B3-5531-CBCFE16B4D21}"/>
              </a:ext>
            </a:extLst>
          </p:cNvPr>
          <p:cNvSpPr txBox="1"/>
          <p:nvPr userDrawn="1"/>
        </p:nvSpPr>
        <p:spPr>
          <a:xfrm>
            <a:off x="631035" y="1374127"/>
            <a:ext cx="3692228" cy="1753194"/>
          </a:xfrm>
          <a:prstGeom prst="rect">
            <a:avLst/>
          </a:prstGeom>
          <a:noFill/>
        </p:spPr>
        <p:txBody>
          <a:bodyPr wrap="square" lIns="0" rIns="0" rtlCol="0">
            <a:noAutofit/>
          </a:bodyPr>
          <a:lstStyle/>
          <a:p>
            <a:pPr algn="l">
              <a:spcAft>
                <a:spcPts val="600"/>
              </a:spcAft>
            </a:pPr>
            <a:r>
              <a:rPr lang="en-US" sz="1600" b="1" i="0" dirty="0">
                <a:solidFill>
                  <a:schemeClr val="bg1"/>
                </a:solidFill>
                <a:latin typeface="+mj-lt"/>
              </a:rPr>
              <a:t>The most complete understanding: </a:t>
            </a:r>
            <a:br>
              <a:rPr lang="en-US" sz="1600" b="1" i="0" dirty="0">
                <a:solidFill>
                  <a:schemeClr val="bg1"/>
                </a:solidFill>
                <a:latin typeface="+mj-lt"/>
              </a:rPr>
            </a:br>
            <a:r>
              <a:rPr lang="en-US" sz="1600" i="0" dirty="0">
                <a:solidFill>
                  <a:schemeClr val="bg1"/>
                </a:solidFill>
                <a:latin typeface="Georgia" panose="02040502050405020303" pitchFamily="18" charset="0"/>
              </a:rPr>
              <a:t>Far more than just a report of purchases, the Full View also provides insights on what consumers think and feel.</a:t>
            </a:r>
          </a:p>
        </p:txBody>
      </p:sp>
      <p:sp>
        <p:nvSpPr>
          <p:cNvPr id="5" name="TextBox 4">
            <a:extLst>
              <a:ext uri="{FF2B5EF4-FFF2-40B4-BE49-F238E27FC236}">
                <a16:creationId xmlns:a16="http://schemas.microsoft.com/office/drawing/2014/main" id="{88FF996A-6E7C-5B7B-0B6C-D6719A9EE0A4}"/>
              </a:ext>
            </a:extLst>
          </p:cNvPr>
          <p:cNvSpPr txBox="1"/>
          <p:nvPr userDrawn="1"/>
        </p:nvSpPr>
        <p:spPr>
          <a:xfrm>
            <a:off x="4957052" y="1374125"/>
            <a:ext cx="3567667" cy="1546195"/>
          </a:xfrm>
          <a:prstGeom prst="rect">
            <a:avLst/>
          </a:prstGeom>
          <a:noFill/>
        </p:spPr>
        <p:txBody>
          <a:bodyPr wrap="square" lIns="0" rIns="0" rtlCol="0">
            <a:noAutofit/>
          </a:bodyPr>
          <a:lstStyle/>
          <a:p>
            <a:pPr algn="l">
              <a:spcAft>
                <a:spcPts val="600"/>
              </a:spcAft>
            </a:pPr>
            <a:r>
              <a:rPr lang="en-US" sz="1600" b="1" dirty="0">
                <a:solidFill>
                  <a:schemeClr val="bg1"/>
                </a:solidFill>
                <a:latin typeface="+mj-lt"/>
              </a:rPr>
              <a:t>The most clear understanding: </a:t>
            </a:r>
            <a:r>
              <a:rPr lang="en-US" sz="1600" dirty="0">
                <a:solidFill>
                  <a:schemeClr val="bg1"/>
                </a:solidFill>
                <a:latin typeface="Georgia" panose="02040502050405020303" pitchFamily="18" charset="0"/>
              </a:rPr>
              <a:t>Actionable insights delivered in a more straightforward way through an advanced platform with integrated analytics. </a:t>
            </a:r>
            <a:endParaRPr lang="en-US" sz="1600" i="1" dirty="0">
              <a:solidFill>
                <a:schemeClr val="bg1"/>
              </a:solidFill>
              <a:latin typeface="Georgia" panose="02040502050405020303" pitchFamily="18" charset="0"/>
            </a:endParaRPr>
          </a:p>
        </p:txBody>
      </p:sp>
      <p:sp>
        <p:nvSpPr>
          <p:cNvPr id="22" name="Rectangle 21">
            <a:extLst>
              <a:ext uri="{FF2B5EF4-FFF2-40B4-BE49-F238E27FC236}">
                <a16:creationId xmlns:a16="http://schemas.microsoft.com/office/drawing/2014/main" id="{294598B7-2798-1A68-C6C0-2F829EC9BCFD}"/>
              </a:ext>
            </a:extLst>
          </p:cNvPr>
          <p:cNvSpPr/>
          <p:nvPr userDrawn="1"/>
        </p:nvSpPr>
        <p:spPr>
          <a:xfrm>
            <a:off x="278932" y="3043396"/>
            <a:ext cx="8871554" cy="22194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35" name="Oval 34">
            <a:extLst>
              <a:ext uri="{FF2B5EF4-FFF2-40B4-BE49-F238E27FC236}">
                <a16:creationId xmlns:a16="http://schemas.microsoft.com/office/drawing/2014/main" id="{48E71FA6-4B2D-05ED-DB07-886B8B631F2E}"/>
              </a:ext>
            </a:extLst>
          </p:cNvPr>
          <p:cNvSpPr/>
          <p:nvPr userDrawn="1"/>
        </p:nvSpPr>
        <p:spPr>
          <a:xfrm flipH="1">
            <a:off x="878773" y="3219195"/>
            <a:ext cx="1829169" cy="1829169"/>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dirty="0">
              <a:latin typeface="Georgia" panose="02040502050405020303" pitchFamily="18" charset="0"/>
            </a:endParaRPr>
          </a:p>
        </p:txBody>
      </p:sp>
      <p:sp>
        <p:nvSpPr>
          <p:cNvPr id="36" name="TextBox 35">
            <a:extLst>
              <a:ext uri="{FF2B5EF4-FFF2-40B4-BE49-F238E27FC236}">
                <a16:creationId xmlns:a16="http://schemas.microsoft.com/office/drawing/2014/main" id="{3EBD1427-4003-59E6-C9C7-83A0D834A88E}"/>
              </a:ext>
            </a:extLst>
          </p:cNvPr>
          <p:cNvSpPr txBox="1"/>
          <p:nvPr userDrawn="1"/>
        </p:nvSpPr>
        <p:spPr>
          <a:xfrm>
            <a:off x="934780" y="3464312"/>
            <a:ext cx="1686713" cy="1115690"/>
          </a:xfrm>
          <a:prstGeom prst="rect">
            <a:avLst/>
          </a:prstGeom>
          <a:noFill/>
        </p:spPr>
        <p:txBody>
          <a:bodyPr wrap="square">
            <a:spAutoFit/>
          </a:bodyPr>
          <a:lstStyle/>
          <a:p>
            <a:pPr algn="ctr"/>
            <a:r>
              <a:rPr lang="en-US" sz="1400" b="1" dirty="0">
                <a:solidFill>
                  <a:schemeClr val="bg1"/>
                </a:solidFill>
                <a:latin typeface="+mn-lt"/>
              </a:rPr>
              <a:t>WHAT IS HAPPENING</a:t>
            </a:r>
          </a:p>
          <a:p>
            <a:pPr algn="ctr"/>
            <a:endParaRPr lang="en-US" sz="1050" b="0" dirty="0">
              <a:solidFill>
                <a:schemeClr val="bg1"/>
              </a:solidFill>
              <a:latin typeface="+mn-lt"/>
            </a:endParaRPr>
          </a:p>
          <a:p>
            <a:pPr algn="ctr"/>
            <a:r>
              <a:rPr lang="en-US" sz="1400" b="0" i="1" dirty="0">
                <a:solidFill>
                  <a:schemeClr val="bg1"/>
                </a:solidFill>
                <a:latin typeface="Georgia" panose="02040502050405020303" pitchFamily="18" charset="0"/>
              </a:rPr>
              <a:t>What consumers do and buy</a:t>
            </a:r>
          </a:p>
        </p:txBody>
      </p:sp>
      <p:sp>
        <p:nvSpPr>
          <p:cNvPr id="37" name="Oval 36">
            <a:extLst>
              <a:ext uri="{FF2B5EF4-FFF2-40B4-BE49-F238E27FC236}">
                <a16:creationId xmlns:a16="http://schemas.microsoft.com/office/drawing/2014/main" id="{CAB8284F-317D-4AD8-AAB1-B96F0EF1B703}"/>
              </a:ext>
            </a:extLst>
          </p:cNvPr>
          <p:cNvSpPr/>
          <p:nvPr userDrawn="1"/>
        </p:nvSpPr>
        <p:spPr>
          <a:xfrm flipH="1">
            <a:off x="3653083" y="3219195"/>
            <a:ext cx="1829169" cy="1829169"/>
          </a:xfrm>
          <a:prstGeom prst="ellipse">
            <a:avLst/>
          </a:prstGeom>
          <a:noFill/>
          <a:ln w="1905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b="0" i="1" dirty="0">
              <a:latin typeface="Georgia" panose="02040502050405020303" pitchFamily="18" charset="0"/>
            </a:endParaRPr>
          </a:p>
        </p:txBody>
      </p:sp>
      <p:sp>
        <p:nvSpPr>
          <p:cNvPr id="38" name="TextBox 37">
            <a:extLst>
              <a:ext uri="{FF2B5EF4-FFF2-40B4-BE49-F238E27FC236}">
                <a16:creationId xmlns:a16="http://schemas.microsoft.com/office/drawing/2014/main" id="{6F869526-7F63-A95F-41B6-37AD5A4A28DE}"/>
              </a:ext>
            </a:extLst>
          </p:cNvPr>
          <p:cNvSpPr txBox="1"/>
          <p:nvPr userDrawn="1"/>
        </p:nvSpPr>
        <p:spPr>
          <a:xfrm>
            <a:off x="3749918" y="3459229"/>
            <a:ext cx="1635498" cy="1107996"/>
          </a:xfrm>
          <a:prstGeom prst="rect">
            <a:avLst/>
          </a:prstGeom>
          <a:noFill/>
        </p:spPr>
        <p:txBody>
          <a:bodyPr wrap="square">
            <a:spAutoFit/>
          </a:bodyPr>
          <a:lstStyle/>
          <a:p>
            <a:pPr algn="ctr"/>
            <a:r>
              <a:rPr lang="en-US" sz="1400" b="1" dirty="0">
                <a:solidFill>
                  <a:schemeClr val="bg1"/>
                </a:solidFill>
                <a:latin typeface="+mn-lt"/>
              </a:rPr>
              <a:t>WHY IT’S HAPPENING</a:t>
            </a:r>
          </a:p>
          <a:p>
            <a:pPr algn="ctr"/>
            <a:endParaRPr lang="en-US" sz="1000" b="0" dirty="0">
              <a:solidFill>
                <a:schemeClr val="bg1"/>
              </a:solidFill>
              <a:latin typeface="+mn-lt"/>
            </a:endParaRPr>
          </a:p>
          <a:p>
            <a:pPr algn="ctr"/>
            <a:r>
              <a:rPr lang="en-US" sz="1400" b="0" i="1" dirty="0">
                <a:solidFill>
                  <a:schemeClr val="bg1"/>
                </a:solidFill>
                <a:latin typeface="Georgia" panose="02040502050405020303" pitchFamily="18" charset="0"/>
              </a:rPr>
              <a:t>What consumers think and feel</a:t>
            </a:r>
          </a:p>
        </p:txBody>
      </p:sp>
      <p:sp>
        <p:nvSpPr>
          <p:cNvPr id="39" name="Oval 38">
            <a:extLst>
              <a:ext uri="{FF2B5EF4-FFF2-40B4-BE49-F238E27FC236}">
                <a16:creationId xmlns:a16="http://schemas.microsoft.com/office/drawing/2014/main" id="{A0561630-282B-03EE-966B-C51E66CBC724}"/>
              </a:ext>
            </a:extLst>
          </p:cNvPr>
          <p:cNvSpPr/>
          <p:nvPr userDrawn="1"/>
        </p:nvSpPr>
        <p:spPr>
          <a:xfrm flipH="1">
            <a:off x="6427391" y="3219195"/>
            <a:ext cx="1829169" cy="1829169"/>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dirty="0">
              <a:latin typeface="Georgia" panose="02040502050405020303" pitchFamily="18" charset="0"/>
            </a:endParaRPr>
          </a:p>
        </p:txBody>
      </p:sp>
      <p:sp>
        <p:nvSpPr>
          <p:cNvPr id="40" name="TextBox 39">
            <a:extLst>
              <a:ext uri="{FF2B5EF4-FFF2-40B4-BE49-F238E27FC236}">
                <a16:creationId xmlns:a16="http://schemas.microsoft.com/office/drawing/2014/main" id="{B24701CA-639B-3567-FA6F-84B5AC4392BC}"/>
              </a:ext>
            </a:extLst>
          </p:cNvPr>
          <p:cNvSpPr txBox="1"/>
          <p:nvPr userDrawn="1"/>
        </p:nvSpPr>
        <p:spPr>
          <a:xfrm>
            <a:off x="6501703" y="3459229"/>
            <a:ext cx="1680544" cy="1323439"/>
          </a:xfrm>
          <a:prstGeom prst="rect">
            <a:avLst/>
          </a:prstGeom>
          <a:noFill/>
        </p:spPr>
        <p:txBody>
          <a:bodyPr wrap="square">
            <a:spAutoFit/>
          </a:bodyPr>
          <a:lstStyle/>
          <a:p>
            <a:pPr algn="ctr"/>
            <a:r>
              <a:rPr lang="en-US" sz="1400" b="1" dirty="0">
                <a:solidFill>
                  <a:schemeClr val="bg1"/>
                </a:solidFill>
                <a:latin typeface="+mn-lt"/>
              </a:rPr>
              <a:t>WHAT TO DO ABOUT IT</a:t>
            </a:r>
          </a:p>
          <a:p>
            <a:pPr algn="ctr"/>
            <a:endParaRPr lang="en-US" sz="1000" b="0" dirty="0">
              <a:solidFill>
                <a:schemeClr val="bg1"/>
              </a:solidFill>
              <a:latin typeface="+mn-lt"/>
            </a:endParaRPr>
          </a:p>
          <a:p>
            <a:pPr algn="ctr"/>
            <a:r>
              <a:rPr lang="en-US" sz="1400" b="0" i="1" dirty="0">
                <a:solidFill>
                  <a:schemeClr val="bg1"/>
                </a:solidFill>
                <a:latin typeface="Georgia" panose="02040502050405020303" pitchFamily="18" charset="0"/>
              </a:rPr>
              <a:t>How to capitalize on opportunities &amp; mitigate risks</a:t>
            </a:r>
          </a:p>
        </p:txBody>
      </p:sp>
      <p:sp>
        <p:nvSpPr>
          <p:cNvPr id="21" name="Rectangle 20">
            <a:extLst>
              <a:ext uri="{FF2B5EF4-FFF2-40B4-BE49-F238E27FC236}">
                <a16:creationId xmlns:a16="http://schemas.microsoft.com/office/drawing/2014/main" id="{012223AB-4793-2899-DA95-C25D5459BBF9}"/>
              </a:ext>
            </a:extLst>
          </p:cNvPr>
          <p:cNvSpPr/>
          <p:nvPr userDrawn="1"/>
        </p:nvSpPr>
        <p:spPr>
          <a:xfrm>
            <a:off x="9299112" y="140017"/>
            <a:ext cx="2594706" cy="5122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42" name="Rectangle 41">
            <a:extLst>
              <a:ext uri="{FF2B5EF4-FFF2-40B4-BE49-F238E27FC236}">
                <a16:creationId xmlns:a16="http://schemas.microsoft.com/office/drawing/2014/main" id="{B5BC9B04-9202-E258-B355-180DEA7ECF85}"/>
              </a:ext>
            </a:extLst>
          </p:cNvPr>
          <p:cNvSpPr/>
          <p:nvPr userDrawn="1"/>
        </p:nvSpPr>
        <p:spPr>
          <a:xfrm>
            <a:off x="278932" y="5412553"/>
            <a:ext cx="8871555" cy="8659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pic>
        <p:nvPicPr>
          <p:cNvPr id="43" name="Picture 42">
            <a:extLst>
              <a:ext uri="{FF2B5EF4-FFF2-40B4-BE49-F238E27FC236}">
                <a16:creationId xmlns:a16="http://schemas.microsoft.com/office/drawing/2014/main" id="{C6E9ADBE-BBB1-514D-B4B9-1D15476C8C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44" name="TextBox 43">
            <a:extLst>
              <a:ext uri="{FF2B5EF4-FFF2-40B4-BE49-F238E27FC236}">
                <a16:creationId xmlns:a16="http://schemas.microsoft.com/office/drawing/2014/main" id="{D3C09F15-ADF1-62DC-0F62-CB592E19D3A5}"/>
              </a:ext>
            </a:extLst>
          </p:cNvPr>
          <p:cNvSpPr txBox="1"/>
          <p:nvPr userDrawn="1"/>
        </p:nvSpPr>
        <p:spPr>
          <a:xfrm>
            <a:off x="567490" y="5496477"/>
            <a:ext cx="8267536" cy="707886"/>
          </a:xfrm>
          <a:prstGeom prst="rect">
            <a:avLst/>
          </a:prstGeom>
          <a:noFill/>
        </p:spPr>
        <p:txBody>
          <a:bodyPr wrap="square">
            <a:spAutoFit/>
          </a:bodyPr>
          <a:lstStyle/>
          <a:p>
            <a:pPr algn="ctr"/>
            <a:r>
              <a:rPr lang="en-US" sz="1400" b="1" dirty="0">
                <a:solidFill>
                  <a:schemeClr val="tx2"/>
                </a:solidFill>
                <a:latin typeface="+mn-lt"/>
              </a:rPr>
              <a:t>THE MOST COMPREHENSIVE AND HIGHEST QUALITY DATA</a:t>
            </a:r>
          </a:p>
          <a:p>
            <a:pPr algn="ctr"/>
            <a:endParaRPr lang="en-US" sz="1000" b="0" dirty="0">
              <a:solidFill>
                <a:schemeClr val="tx2"/>
              </a:solidFill>
              <a:latin typeface="+mn-lt"/>
            </a:endParaRPr>
          </a:p>
          <a:p>
            <a:pPr algn="ctr"/>
            <a:r>
              <a:rPr lang="en-US" sz="1600" b="1" dirty="0">
                <a:solidFill>
                  <a:schemeClr val="tx2"/>
                </a:solidFill>
                <a:latin typeface="+mn-lt"/>
              </a:rPr>
              <a:t>More: </a:t>
            </a:r>
            <a:r>
              <a:rPr lang="en-US" sz="1600" b="0" dirty="0">
                <a:solidFill>
                  <a:schemeClr val="tx2"/>
                </a:solidFill>
                <a:latin typeface="+mn-lt"/>
              </a:rPr>
              <a:t>geographies • consumers • retailers • channels • categories • attributes</a:t>
            </a:r>
          </a:p>
        </p:txBody>
      </p:sp>
      <p:sp>
        <p:nvSpPr>
          <p:cNvPr id="45" name="Triangle 44">
            <a:extLst>
              <a:ext uri="{FF2B5EF4-FFF2-40B4-BE49-F238E27FC236}">
                <a16:creationId xmlns:a16="http://schemas.microsoft.com/office/drawing/2014/main" id="{2C523A63-42EB-ABFD-2403-F82DDE8427E7}"/>
              </a:ext>
            </a:extLst>
          </p:cNvPr>
          <p:cNvSpPr/>
          <p:nvPr userDrawn="1"/>
        </p:nvSpPr>
        <p:spPr>
          <a:xfrm>
            <a:off x="4587709" y="5305249"/>
            <a:ext cx="254000" cy="14967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47" name="Triangle 46">
            <a:extLst>
              <a:ext uri="{FF2B5EF4-FFF2-40B4-BE49-F238E27FC236}">
                <a16:creationId xmlns:a16="http://schemas.microsoft.com/office/drawing/2014/main" id="{F119B93D-90E3-7634-8AF1-DBC6417C3E36}"/>
              </a:ext>
            </a:extLst>
          </p:cNvPr>
          <p:cNvSpPr/>
          <p:nvPr userDrawn="1"/>
        </p:nvSpPr>
        <p:spPr>
          <a:xfrm rot="5400000">
            <a:off x="9075182" y="1576164"/>
            <a:ext cx="254000" cy="14967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48" name="Triangle 47">
            <a:extLst>
              <a:ext uri="{FF2B5EF4-FFF2-40B4-BE49-F238E27FC236}">
                <a16:creationId xmlns:a16="http://schemas.microsoft.com/office/drawing/2014/main" id="{F0528602-0BE9-3923-DB03-A54BAD7EDEBA}"/>
              </a:ext>
            </a:extLst>
          </p:cNvPr>
          <p:cNvSpPr/>
          <p:nvPr userDrawn="1"/>
        </p:nvSpPr>
        <p:spPr>
          <a:xfrm rot="5400000">
            <a:off x="9075182" y="4085685"/>
            <a:ext cx="254000" cy="1496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49" name="TextBox 48">
            <a:extLst>
              <a:ext uri="{FF2B5EF4-FFF2-40B4-BE49-F238E27FC236}">
                <a16:creationId xmlns:a16="http://schemas.microsoft.com/office/drawing/2014/main" id="{0B911A14-6266-F6B1-0719-503B95224CC0}"/>
              </a:ext>
            </a:extLst>
          </p:cNvPr>
          <p:cNvSpPr txBox="1"/>
          <p:nvPr userDrawn="1"/>
        </p:nvSpPr>
        <p:spPr>
          <a:xfrm>
            <a:off x="9577585" y="305531"/>
            <a:ext cx="2121665" cy="4801314"/>
          </a:xfrm>
          <a:prstGeom prst="rect">
            <a:avLst/>
          </a:prstGeom>
          <a:noFill/>
        </p:spPr>
        <p:txBody>
          <a:bodyPr wrap="square" anchor="ctr">
            <a:spAutoFit/>
          </a:bodyPr>
          <a:lstStyle/>
          <a:p>
            <a:pPr algn="l">
              <a:spcAft>
                <a:spcPts val="600"/>
              </a:spcAft>
            </a:pPr>
            <a:r>
              <a:rPr lang="en-US" sz="1400" b="1" dirty="0">
                <a:solidFill>
                  <a:schemeClr val="tx2"/>
                </a:solidFill>
                <a:latin typeface="+mn-lt"/>
              </a:rPr>
              <a:t>PRODUCT CATEGORIES</a:t>
            </a:r>
            <a:endParaRPr lang="en-US" sz="1400" b="0" dirty="0">
              <a:solidFill>
                <a:schemeClr val="tx2"/>
              </a:solidFill>
              <a:latin typeface="+mn-lt"/>
            </a:endParaRPr>
          </a:p>
          <a:p>
            <a:pPr marL="171450" indent="-171450" algn="l">
              <a:spcAft>
                <a:spcPts val="600"/>
              </a:spcAft>
              <a:buFont typeface="Arial" panose="020B0604020202020204" pitchFamily="34" charset="0"/>
              <a:buChar char="•"/>
            </a:pPr>
            <a:r>
              <a:rPr lang="en-US" sz="1400" b="0" dirty="0">
                <a:solidFill>
                  <a:schemeClr val="tx2"/>
                </a:solidFill>
                <a:latin typeface="+mn-lt"/>
              </a:rPr>
              <a:t>Market performance measurement of B&amp;M, e-commerce, and omnichannel</a:t>
            </a:r>
          </a:p>
          <a:p>
            <a:pPr marL="171450" indent="-171450" algn="l">
              <a:spcAft>
                <a:spcPts val="600"/>
              </a:spcAft>
              <a:buFont typeface="Arial" panose="020B0604020202020204" pitchFamily="34" charset="0"/>
              <a:buChar char="•"/>
            </a:pPr>
            <a:r>
              <a:rPr lang="en-US" sz="1400" b="0" dirty="0">
                <a:solidFill>
                  <a:schemeClr val="tx2"/>
                </a:solidFill>
                <a:latin typeface="+mn-lt"/>
              </a:rPr>
              <a:t>Consumer and shopper insights</a:t>
            </a:r>
          </a:p>
          <a:p>
            <a:pPr marL="171450" indent="-171450" algn="l">
              <a:spcAft>
                <a:spcPts val="600"/>
              </a:spcAft>
              <a:buFont typeface="Arial" panose="020B0604020202020204" pitchFamily="34" charset="0"/>
              <a:buChar char="•"/>
            </a:pPr>
            <a:r>
              <a:rPr lang="en-US" sz="1400" b="0" dirty="0">
                <a:solidFill>
                  <a:schemeClr val="tx2"/>
                </a:solidFill>
                <a:latin typeface="+mn-lt"/>
              </a:rPr>
              <a:t>Revenue growth management</a:t>
            </a:r>
          </a:p>
          <a:p>
            <a:pPr marL="171450" indent="-171450" algn="l">
              <a:spcAft>
                <a:spcPts val="600"/>
              </a:spcAft>
              <a:buFont typeface="Arial" panose="020B0604020202020204" pitchFamily="34" charset="0"/>
              <a:buChar char="•"/>
            </a:pPr>
            <a:r>
              <a:rPr lang="en-US" sz="1400" b="0" dirty="0">
                <a:solidFill>
                  <a:schemeClr val="tx2"/>
                </a:solidFill>
                <a:latin typeface="+mn-lt"/>
              </a:rPr>
              <a:t>Assortment and merchandising</a:t>
            </a:r>
          </a:p>
          <a:p>
            <a:pPr marL="171450" indent="-171450" algn="l">
              <a:spcAft>
                <a:spcPts val="600"/>
              </a:spcAft>
              <a:buFont typeface="Arial" panose="020B0604020202020204" pitchFamily="34" charset="0"/>
              <a:buChar char="•"/>
            </a:pPr>
            <a:r>
              <a:rPr lang="en-US" sz="1400" b="0" dirty="0">
                <a:solidFill>
                  <a:schemeClr val="tx2"/>
                </a:solidFill>
                <a:latin typeface="+mn-lt"/>
              </a:rPr>
              <a:t>Route-to-market</a:t>
            </a:r>
          </a:p>
          <a:p>
            <a:pPr marL="171450" indent="-171450" algn="l">
              <a:spcAft>
                <a:spcPts val="600"/>
              </a:spcAft>
              <a:buFont typeface="Arial" panose="020B0604020202020204" pitchFamily="34" charset="0"/>
              <a:buChar char="•"/>
            </a:pPr>
            <a:r>
              <a:rPr lang="en-US" sz="1400" b="0" dirty="0">
                <a:solidFill>
                  <a:schemeClr val="tx2"/>
                </a:solidFill>
                <a:latin typeface="+mn-lt"/>
              </a:rPr>
              <a:t>Marketing, media, and personalized offers</a:t>
            </a:r>
          </a:p>
          <a:p>
            <a:pPr marL="171450" indent="-171450" algn="l">
              <a:spcAft>
                <a:spcPts val="600"/>
              </a:spcAft>
              <a:buFont typeface="Arial" panose="020B0604020202020204" pitchFamily="34" charset="0"/>
              <a:buChar char="•"/>
            </a:pPr>
            <a:r>
              <a:rPr lang="en-US" sz="1400" b="0" dirty="0">
                <a:solidFill>
                  <a:schemeClr val="tx2"/>
                </a:solidFill>
                <a:latin typeface="+mn-lt"/>
              </a:rPr>
              <a:t>Operations and supply chain</a:t>
            </a:r>
          </a:p>
          <a:p>
            <a:pPr marL="171450" indent="-171450" algn="l">
              <a:spcAft>
                <a:spcPts val="600"/>
              </a:spcAft>
              <a:buFont typeface="Arial" panose="020B0604020202020204" pitchFamily="34" charset="0"/>
              <a:buChar char="•"/>
            </a:pPr>
            <a:r>
              <a:rPr lang="en-US" sz="1400" b="0" dirty="0">
                <a:solidFill>
                  <a:schemeClr val="tx2"/>
                </a:solidFill>
                <a:latin typeface="+mn-lt"/>
              </a:rPr>
              <a:t>Product offer management</a:t>
            </a:r>
            <a:endParaRPr lang="en-US" sz="1050" b="0" dirty="0">
              <a:solidFill>
                <a:schemeClr val="tx2"/>
              </a:solidFill>
              <a:latin typeface="+mn-lt"/>
            </a:endParaRPr>
          </a:p>
        </p:txBody>
      </p:sp>
    </p:spTree>
    <p:extLst>
      <p:ext uri="{BB962C8B-B14F-4D97-AF65-F5344CB8AC3E}">
        <p14:creationId xmlns:p14="http://schemas.microsoft.com/office/powerpoint/2010/main" val="68717532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vider_deep_blue">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a:ln>
            <a:noFill/>
          </a:ln>
        </p:spPr>
        <p:txBody>
          <a:bodyPr vert="horz" lIns="0" tIns="45720" rIns="0" bIns="45720" rtlCol="0" anchor="ctr"/>
          <a:lstStyle>
            <a:lvl1pPr algn="r">
              <a:defRPr sz="1000">
                <a:solidFill>
                  <a:srgbClr val="B3B3B3"/>
                </a:solidFill>
              </a:defRPr>
            </a:lvl1pPr>
          </a:lstStyle>
          <a:p>
            <a:fld id="{403EF4E2-7A7A-0548-85F1-5479B7C9E1B2}" type="slidenum">
              <a:rPr lang="en-US" smtClean="0"/>
              <a:pPr/>
              <a:t>‹#›</a:t>
            </a:fld>
            <a:endParaRPr lang="en-US" dirty="0"/>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a:ln>
            <a:noFill/>
          </a:ln>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rgbClr val="B3B3B3"/>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TextBox 4">
            <a:extLst>
              <a:ext uri="{FF2B5EF4-FFF2-40B4-BE49-F238E27FC236}">
                <a16:creationId xmlns:a16="http://schemas.microsoft.com/office/drawing/2014/main" id="{9E788ED0-C34D-9A83-6510-E8B6FB8024CD}"/>
              </a:ext>
            </a:extLst>
          </p:cNvPr>
          <p:cNvSpPr txBox="1"/>
          <p:nvPr userDrawn="1"/>
        </p:nvSpPr>
        <p:spPr>
          <a:xfrm>
            <a:off x="1915964" y="1693935"/>
            <a:ext cx="8360073" cy="3245834"/>
          </a:xfrm>
          <a:prstGeom prst="rect">
            <a:avLst/>
          </a:prstGeom>
          <a:noFill/>
        </p:spPr>
        <p:txBody>
          <a:bodyPr wrap="square" lIns="0" rIns="0" rtlCol="0" anchor="b">
            <a:noAutofit/>
          </a:bodyPr>
          <a:lstStyle/>
          <a:p>
            <a:pPr algn="l">
              <a:spcAft>
                <a:spcPts val="600"/>
              </a:spcAft>
            </a:pPr>
            <a:r>
              <a:rPr lang="en-US" sz="4400" i="1" dirty="0">
                <a:solidFill>
                  <a:schemeClr val="bg1">
                    <a:lumMod val="75000"/>
                  </a:schemeClr>
                </a:solidFill>
                <a:latin typeface="Georgia" panose="02040502050405020303" pitchFamily="18" charset="0"/>
              </a:rPr>
              <a:t>We deliver </a:t>
            </a:r>
            <a:r>
              <a:rPr lang="en-US" sz="4400" i="1" dirty="0">
                <a:solidFill>
                  <a:schemeClr val="bg2"/>
                </a:solidFill>
                <a:latin typeface="Georgia" panose="02040502050405020303" pitchFamily="18" charset="0"/>
              </a:rPr>
              <a:t>the Full View</a:t>
            </a:r>
            <a:r>
              <a:rPr lang="en-US" sz="4400" i="1" dirty="0">
                <a:solidFill>
                  <a:schemeClr val="bg1">
                    <a:lumMod val="75000"/>
                  </a:schemeClr>
                </a:solidFill>
                <a:latin typeface="Georgia" panose="02040502050405020303" pitchFamily="18" charset="0"/>
              </a:rPr>
              <a:t>, the world’s most complete and clear understanding of consumer buying behavior that reveals new pathways to growth.</a:t>
            </a:r>
          </a:p>
        </p:txBody>
      </p:sp>
      <p:sp>
        <p:nvSpPr>
          <p:cNvPr id="10" name="Title 1">
            <a:extLst>
              <a:ext uri="{FF2B5EF4-FFF2-40B4-BE49-F238E27FC236}">
                <a16:creationId xmlns:a16="http://schemas.microsoft.com/office/drawing/2014/main" id="{F5E6D3AB-7A53-E421-F392-5F7F9A9EB4D8}"/>
              </a:ext>
            </a:extLst>
          </p:cNvPr>
          <p:cNvSpPr txBox="1">
            <a:spLocks/>
          </p:cNvSpPr>
          <p:nvPr userDrawn="1"/>
        </p:nvSpPr>
        <p:spPr>
          <a:xfrm>
            <a:off x="288558" y="178971"/>
            <a:ext cx="5537253"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dirty="0">
                <a:solidFill>
                  <a:schemeClr val="tx1"/>
                </a:solidFill>
              </a:rPr>
              <a:t>Our Tagline</a:t>
            </a:r>
          </a:p>
        </p:txBody>
      </p:sp>
    </p:spTree>
    <p:extLst>
      <p:ext uri="{BB962C8B-B14F-4D97-AF65-F5344CB8AC3E}">
        <p14:creationId xmlns:p14="http://schemas.microsoft.com/office/powerpoint/2010/main" val="2106841552"/>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divider_deep_blue">
    <p:bg>
      <p:bgRef idx="1001">
        <a:schemeClr val="bg2"/>
      </p:bgRef>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F6599BE-B6EF-C42F-E63F-0BE3E239339E}"/>
              </a:ext>
            </a:extLst>
          </p:cNvPr>
          <p:cNvSpPr/>
          <p:nvPr userDrawn="1"/>
        </p:nvSpPr>
        <p:spPr>
          <a:xfrm>
            <a:off x="0" y="522"/>
            <a:ext cx="1984905" cy="6858000"/>
          </a:xfrm>
          <a:custGeom>
            <a:avLst/>
            <a:gdLst/>
            <a:ahLst/>
            <a:cxnLst/>
            <a:rect l="l" t="t" r="r" b="b"/>
            <a:pathLst>
              <a:path w="2381885" h="8229600">
                <a:moveTo>
                  <a:pt x="0" y="8229600"/>
                </a:moveTo>
                <a:lnTo>
                  <a:pt x="2381722" y="8229600"/>
                </a:lnTo>
                <a:lnTo>
                  <a:pt x="2381711" y="0"/>
                </a:lnTo>
                <a:lnTo>
                  <a:pt x="0" y="0"/>
                </a:lnTo>
                <a:lnTo>
                  <a:pt x="0" y="8229600"/>
                </a:lnTo>
                <a:close/>
              </a:path>
            </a:pathLst>
          </a:custGeom>
          <a:solidFill>
            <a:srgbClr val="2C6CF6">
              <a:alpha val="11997"/>
            </a:srgbClr>
          </a:solidFill>
        </p:spPr>
        <p:txBody>
          <a:bodyPr wrap="square" lIns="0" tIns="0" rIns="0" bIns="0" rtlCol="0"/>
          <a:lstStyle/>
          <a:p>
            <a:endParaRPr dirty="0"/>
          </a:p>
        </p:txBody>
      </p:sp>
      <p:sp>
        <p:nvSpPr>
          <p:cNvPr id="7" name="object 4">
            <a:extLst>
              <a:ext uri="{FF2B5EF4-FFF2-40B4-BE49-F238E27FC236}">
                <a16:creationId xmlns:a16="http://schemas.microsoft.com/office/drawing/2014/main" id="{9F7796EA-FD3F-947C-072F-5C074AFC3C02}"/>
              </a:ext>
            </a:extLst>
          </p:cNvPr>
          <p:cNvSpPr/>
          <p:nvPr userDrawn="1"/>
        </p:nvSpPr>
        <p:spPr>
          <a:xfrm>
            <a:off x="4637350" y="522"/>
            <a:ext cx="8904287" cy="6858000"/>
          </a:xfrm>
          <a:custGeom>
            <a:avLst/>
            <a:gdLst/>
            <a:ahLst/>
            <a:cxnLst/>
            <a:rect l="l" t="t" r="r" b="b"/>
            <a:pathLst>
              <a:path w="10685144" h="8229600">
                <a:moveTo>
                  <a:pt x="7823267" y="0"/>
                </a:moveTo>
                <a:lnTo>
                  <a:pt x="2172476" y="0"/>
                </a:lnTo>
                <a:lnTo>
                  <a:pt x="2150060" y="25400"/>
                </a:lnTo>
                <a:lnTo>
                  <a:pt x="2077038" y="76200"/>
                </a:lnTo>
                <a:lnTo>
                  <a:pt x="1933924" y="177800"/>
                </a:lnTo>
                <a:lnTo>
                  <a:pt x="1898767" y="215900"/>
                </a:lnTo>
                <a:lnTo>
                  <a:pt x="1794824" y="292100"/>
                </a:lnTo>
                <a:lnTo>
                  <a:pt x="1760692" y="330200"/>
                </a:lnTo>
                <a:lnTo>
                  <a:pt x="1693213" y="381000"/>
                </a:lnTo>
                <a:lnTo>
                  <a:pt x="1659870" y="419100"/>
                </a:lnTo>
                <a:lnTo>
                  <a:pt x="1593988" y="469900"/>
                </a:lnTo>
                <a:lnTo>
                  <a:pt x="1561454" y="508000"/>
                </a:lnTo>
                <a:lnTo>
                  <a:pt x="1529192" y="533400"/>
                </a:lnTo>
                <a:lnTo>
                  <a:pt x="1497206" y="571500"/>
                </a:lnTo>
                <a:lnTo>
                  <a:pt x="1465497" y="596900"/>
                </a:lnTo>
                <a:lnTo>
                  <a:pt x="1434068" y="635000"/>
                </a:lnTo>
                <a:lnTo>
                  <a:pt x="1402920" y="660400"/>
                </a:lnTo>
                <a:lnTo>
                  <a:pt x="1372056" y="698500"/>
                </a:lnTo>
                <a:lnTo>
                  <a:pt x="1341477" y="736600"/>
                </a:lnTo>
                <a:lnTo>
                  <a:pt x="1311186" y="762000"/>
                </a:lnTo>
                <a:lnTo>
                  <a:pt x="1281184" y="800100"/>
                </a:lnTo>
                <a:lnTo>
                  <a:pt x="1251474" y="838200"/>
                </a:lnTo>
                <a:lnTo>
                  <a:pt x="1222058" y="863600"/>
                </a:lnTo>
                <a:lnTo>
                  <a:pt x="1192938" y="901700"/>
                </a:lnTo>
                <a:lnTo>
                  <a:pt x="1164116" y="939800"/>
                </a:lnTo>
                <a:lnTo>
                  <a:pt x="1135593" y="965200"/>
                </a:lnTo>
                <a:lnTo>
                  <a:pt x="1107372" y="1003300"/>
                </a:lnTo>
                <a:lnTo>
                  <a:pt x="1079455" y="1041400"/>
                </a:lnTo>
                <a:lnTo>
                  <a:pt x="1051844" y="1079500"/>
                </a:lnTo>
                <a:lnTo>
                  <a:pt x="1024542" y="1117600"/>
                </a:lnTo>
                <a:lnTo>
                  <a:pt x="997549" y="1143000"/>
                </a:lnTo>
                <a:lnTo>
                  <a:pt x="970868" y="1181100"/>
                </a:lnTo>
                <a:lnTo>
                  <a:pt x="944501" y="1219200"/>
                </a:lnTo>
                <a:lnTo>
                  <a:pt x="918451" y="1257300"/>
                </a:lnTo>
                <a:lnTo>
                  <a:pt x="892718" y="1295400"/>
                </a:lnTo>
                <a:lnTo>
                  <a:pt x="867306" y="1333500"/>
                </a:lnTo>
                <a:lnTo>
                  <a:pt x="842216" y="1371600"/>
                </a:lnTo>
                <a:lnTo>
                  <a:pt x="817450" y="1409700"/>
                </a:lnTo>
                <a:lnTo>
                  <a:pt x="793011" y="1447800"/>
                </a:lnTo>
                <a:lnTo>
                  <a:pt x="768900" y="1485900"/>
                </a:lnTo>
                <a:lnTo>
                  <a:pt x="745120" y="1524000"/>
                </a:lnTo>
                <a:lnTo>
                  <a:pt x="721672" y="1562100"/>
                </a:lnTo>
                <a:lnTo>
                  <a:pt x="698558" y="1600200"/>
                </a:lnTo>
                <a:lnTo>
                  <a:pt x="675781" y="1638300"/>
                </a:lnTo>
                <a:lnTo>
                  <a:pt x="653342" y="1676400"/>
                </a:lnTo>
                <a:lnTo>
                  <a:pt x="631244" y="1714500"/>
                </a:lnTo>
                <a:lnTo>
                  <a:pt x="609489" y="1752600"/>
                </a:lnTo>
                <a:lnTo>
                  <a:pt x="588078" y="1803400"/>
                </a:lnTo>
                <a:lnTo>
                  <a:pt x="567015" y="1841500"/>
                </a:lnTo>
                <a:lnTo>
                  <a:pt x="546299" y="1879600"/>
                </a:lnTo>
                <a:lnTo>
                  <a:pt x="525935" y="1917700"/>
                </a:lnTo>
                <a:lnTo>
                  <a:pt x="505923" y="1955800"/>
                </a:lnTo>
                <a:lnTo>
                  <a:pt x="486267" y="2006600"/>
                </a:lnTo>
                <a:lnTo>
                  <a:pt x="466967" y="2044700"/>
                </a:lnTo>
                <a:lnTo>
                  <a:pt x="448026" y="2082800"/>
                </a:lnTo>
                <a:lnTo>
                  <a:pt x="429446" y="2120900"/>
                </a:lnTo>
                <a:lnTo>
                  <a:pt x="411229" y="2171700"/>
                </a:lnTo>
                <a:lnTo>
                  <a:pt x="393377" y="2209800"/>
                </a:lnTo>
                <a:lnTo>
                  <a:pt x="375892" y="2247900"/>
                </a:lnTo>
                <a:lnTo>
                  <a:pt x="358777" y="2298700"/>
                </a:lnTo>
                <a:lnTo>
                  <a:pt x="342032" y="2336800"/>
                </a:lnTo>
                <a:lnTo>
                  <a:pt x="325661" y="2374900"/>
                </a:lnTo>
                <a:lnTo>
                  <a:pt x="309665" y="2425700"/>
                </a:lnTo>
                <a:lnTo>
                  <a:pt x="294046" y="2463800"/>
                </a:lnTo>
                <a:lnTo>
                  <a:pt x="278807" y="2514600"/>
                </a:lnTo>
                <a:lnTo>
                  <a:pt x="263949" y="2552700"/>
                </a:lnTo>
                <a:lnTo>
                  <a:pt x="249474" y="2603500"/>
                </a:lnTo>
                <a:lnTo>
                  <a:pt x="235385" y="2641600"/>
                </a:lnTo>
                <a:lnTo>
                  <a:pt x="221683" y="2679700"/>
                </a:lnTo>
                <a:lnTo>
                  <a:pt x="208370" y="2730500"/>
                </a:lnTo>
                <a:lnTo>
                  <a:pt x="195450" y="2768600"/>
                </a:lnTo>
                <a:lnTo>
                  <a:pt x="182922" y="2819400"/>
                </a:lnTo>
                <a:lnTo>
                  <a:pt x="170791" y="2870200"/>
                </a:lnTo>
                <a:lnTo>
                  <a:pt x="159057" y="2908300"/>
                </a:lnTo>
                <a:lnTo>
                  <a:pt x="147723" y="2959100"/>
                </a:lnTo>
                <a:lnTo>
                  <a:pt x="136790" y="2997200"/>
                </a:lnTo>
                <a:lnTo>
                  <a:pt x="126261" y="3048000"/>
                </a:lnTo>
                <a:lnTo>
                  <a:pt x="116138" y="3086100"/>
                </a:lnTo>
                <a:lnTo>
                  <a:pt x="106423" y="3136900"/>
                </a:lnTo>
                <a:lnTo>
                  <a:pt x="97118" y="3187700"/>
                </a:lnTo>
                <a:lnTo>
                  <a:pt x="88225" y="3225800"/>
                </a:lnTo>
                <a:lnTo>
                  <a:pt x="79745" y="3276600"/>
                </a:lnTo>
                <a:lnTo>
                  <a:pt x="71682" y="3314700"/>
                </a:lnTo>
                <a:lnTo>
                  <a:pt x="64037" y="3365500"/>
                </a:lnTo>
                <a:lnTo>
                  <a:pt x="56811" y="3416300"/>
                </a:lnTo>
                <a:lnTo>
                  <a:pt x="50008" y="3454400"/>
                </a:lnTo>
                <a:lnTo>
                  <a:pt x="43629" y="3505200"/>
                </a:lnTo>
                <a:lnTo>
                  <a:pt x="37676" y="3556000"/>
                </a:lnTo>
                <a:lnTo>
                  <a:pt x="32152" y="3606800"/>
                </a:lnTo>
                <a:lnTo>
                  <a:pt x="27058" y="3644900"/>
                </a:lnTo>
                <a:lnTo>
                  <a:pt x="22395" y="3695700"/>
                </a:lnTo>
                <a:lnTo>
                  <a:pt x="18168" y="3746500"/>
                </a:lnTo>
                <a:lnTo>
                  <a:pt x="14376" y="3797300"/>
                </a:lnTo>
                <a:lnTo>
                  <a:pt x="11023" y="3835400"/>
                </a:lnTo>
                <a:lnTo>
                  <a:pt x="8111" y="3886200"/>
                </a:lnTo>
                <a:lnTo>
                  <a:pt x="5641" y="3937000"/>
                </a:lnTo>
                <a:lnTo>
                  <a:pt x="3615" y="3987800"/>
                </a:lnTo>
                <a:lnTo>
                  <a:pt x="2037" y="4025900"/>
                </a:lnTo>
                <a:lnTo>
                  <a:pt x="906" y="4076700"/>
                </a:lnTo>
                <a:lnTo>
                  <a:pt x="227" y="4127500"/>
                </a:lnTo>
                <a:lnTo>
                  <a:pt x="0" y="4178300"/>
                </a:lnTo>
                <a:lnTo>
                  <a:pt x="227" y="4229100"/>
                </a:lnTo>
                <a:lnTo>
                  <a:pt x="906" y="4279900"/>
                </a:lnTo>
                <a:lnTo>
                  <a:pt x="2037" y="4318000"/>
                </a:lnTo>
                <a:lnTo>
                  <a:pt x="3615" y="4368800"/>
                </a:lnTo>
                <a:lnTo>
                  <a:pt x="5641" y="4419600"/>
                </a:lnTo>
                <a:lnTo>
                  <a:pt x="8111" y="4470400"/>
                </a:lnTo>
                <a:lnTo>
                  <a:pt x="11023" y="4521200"/>
                </a:lnTo>
                <a:lnTo>
                  <a:pt x="14376" y="4559300"/>
                </a:lnTo>
                <a:lnTo>
                  <a:pt x="18168" y="4610100"/>
                </a:lnTo>
                <a:lnTo>
                  <a:pt x="22395" y="4660900"/>
                </a:lnTo>
                <a:lnTo>
                  <a:pt x="27058" y="4711700"/>
                </a:lnTo>
                <a:lnTo>
                  <a:pt x="32152" y="4749800"/>
                </a:lnTo>
                <a:lnTo>
                  <a:pt x="37676" y="4800600"/>
                </a:lnTo>
                <a:lnTo>
                  <a:pt x="43629" y="4851400"/>
                </a:lnTo>
                <a:lnTo>
                  <a:pt x="50008" y="4889500"/>
                </a:lnTo>
                <a:lnTo>
                  <a:pt x="56811" y="4940300"/>
                </a:lnTo>
                <a:lnTo>
                  <a:pt x="64037" y="4991100"/>
                </a:lnTo>
                <a:lnTo>
                  <a:pt x="71682" y="5029200"/>
                </a:lnTo>
                <a:lnTo>
                  <a:pt x="79745" y="5080000"/>
                </a:lnTo>
                <a:lnTo>
                  <a:pt x="88225" y="5130800"/>
                </a:lnTo>
                <a:lnTo>
                  <a:pt x="97118" y="5168900"/>
                </a:lnTo>
                <a:lnTo>
                  <a:pt x="106423" y="5219700"/>
                </a:lnTo>
                <a:lnTo>
                  <a:pt x="116138" y="5270500"/>
                </a:lnTo>
                <a:lnTo>
                  <a:pt x="126261" y="5308600"/>
                </a:lnTo>
                <a:lnTo>
                  <a:pt x="136790" y="5359400"/>
                </a:lnTo>
                <a:lnTo>
                  <a:pt x="147723" y="5397500"/>
                </a:lnTo>
                <a:lnTo>
                  <a:pt x="159057" y="5448300"/>
                </a:lnTo>
                <a:lnTo>
                  <a:pt x="170791" y="5486400"/>
                </a:lnTo>
                <a:lnTo>
                  <a:pt x="182922" y="5537200"/>
                </a:lnTo>
                <a:lnTo>
                  <a:pt x="195450" y="5575300"/>
                </a:lnTo>
                <a:lnTo>
                  <a:pt x="208370" y="5626100"/>
                </a:lnTo>
                <a:lnTo>
                  <a:pt x="221683" y="5664200"/>
                </a:lnTo>
                <a:lnTo>
                  <a:pt x="235385" y="5715000"/>
                </a:lnTo>
                <a:lnTo>
                  <a:pt x="249474" y="5753100"/>
                </a:lnTo>
                <a:lnTo>
                  <a:pt x="263949" y="5803900"/>
                </a:lnTo>
                <a:lnTo>
                  <a:pt x="278807" y="5842000"/>
                </a:lnTo>
                <a:lnTo>
                  <a:pt x="294046" y="5892800"/>
                </a:lnTo>
                <a:lnTo>
                  <a:pt x="309665" y="5930900"/>
                </a:lnTo>
                <a:lnTo>
                  <a:pt x="325661" y="5969000"/>
                </a:lnTo>
                <a:lnTo>
                  <a:pt x="342032" y="6019800"/>
                </a:lnTo>
                <a:lnTo>
                  <a:pt x="358777" y="6057900"/>
                </a:lnTo>
                <a:lnTo>
                  <a:pt x="375892" y="6096000"/>
                </a:lnTo>
                <a:lnTo>
                  <a:pt x="393377" y="6146800"/>
                </a:lnTo>
                <a:lnTo>
                  <a:pt x="411229" y="6184900"/>
                </a:lnTo>
                <a:lnTo>
                  <a:pt x="429446" y="6223000"/>
                </a:lnTo>
                <a:lnTo>
                  <a:pt x="448026" y="6273800"/>
                </a:lnTo>
                <a:lnTo>
                  <a:pt x="466967" y="6311900"/>
                </a:lnTo>
                <a:lnTo>
                  <a:pt x="486267" y="6350000"/>
                </a:lnTo>
                <a:lnTo>
                  <a:pt x="505923" y="6388100"/>
                </a:lnTo>
                <a:lnTo>
                  <a:pt x="525935" y="6438900"/>
                </a:lnTo>
                <a:lnTo>
                  <a:pt x="546299" y="6477000"/>
                </a:lnTo>
                <a:lnTo>
                  <a:pt x="567015" y="6515100"/>
                </a:lnTo>
                <a:lnTo>
                  <a:pt x="588078" y="6553200"/>
                </a:lnTo>
                <a:lnTo>
                  <a:pt x="609489" y="6591300"/>
                </a:lnTo>
                <a:lnTo>
                  <a:pt x="631244" y="6642100"/>
                </a:lnTo>
                <a:lnTo>
                  <a:pt x="653342" y="6680200"/>
                </a:lnTo>
                <a:lnTo>
                  <a:pt x="675781" y="6718300"/>
                </a:lnTo>
                <a:lnTo>
                  <a:pt x="698558" y="6756400"/>
                </a:lnTo>
                <a:lnTo>
                  <a:pt x="721672" y="6794500"/>
                </a:lnTo>
                <a:lnTo>
                  <a:pt x="745120" y="6832600"/>
                </a:lnTo>
                <a:lnTo>
                  <a:pt x="768900" y="6870700"/>
                </a:lnTo>
                <a:lnTo>
                  <a:pt x="793011" y="6908800"/>
                </a:lnTo>
                <a:lnTo>
                  <a:pt x="817450" y="6946900"/>
                </a:lnTo>
                <a:lnTo>
                  <a:pt x="842216" y="6985000"/>
                </a:lnTo>
                <a:lnTo>
                  <a:pt x="867306" y="7023100"/>
                </a:lnTo>
                <a:lnTo>
                  <a:pt x="892718" y="7061200"/>
                </a:lnTo>
                <a:lnTo>
                  <a:pt x="918451" y="7099300"/>
                </a:lnTo>
                <a:lnTo>
                  <a:pt x="944501" y="7137400"/>
                </a:lnTo>
                <a:lnTo>
                  <a:pt x="970868" y="7175500"/>
                </a:lnTo>
                <a:lnTo>
                  <a:pt x="997549" y="7200900"/>
                </a:lnTo>
                <a:lnTo>
                  <a:pt x="1024542" y="7239000"/>
                </a:lnTo>
                <a:lnTo>
                  <a:pt x="1051844" y="7277100"/>
                </a:lnTo>
                <a:lnTo>
                  <a:pt x="1079455" y="7315200"/>
                </a:lnTo>
                <a:lnTo>
                  <a:pt x="1107372" y="7353300"/>
                </a:lnTo>
                <a:lnTo>
                  <a:pt x="1135593" y="7378700"/>
                </a:lnTo>
                <a:lnTo>
                  <a:pt x="1164116" y="7416800"/>
                </a:lnTo>
                <a:lnTo>
                  <a:pt x="1192938" y="7454900"/>
                </a:lnTo>
                <a:lnTo>
                  <a:pt x="1222058" y="7493000"/>
                </a:lnTo>
                <a:lnTo>
                  <a:pt x="1251474" y="7518400"/>
                </a:lnTo>
                <a:lnTo>
                  <a:pt x="1281184" y="7556500"/>
                </a:lnTo>
                <a:lnTo>
                  <a:pt x="1311186" y="7594600"/>
                </a:lnTo>
                <a:lnTo>
                  <a:pt x="1341477" y="7620000"/>
                </a:lnTo>
                <a:lnTo>
                  <a:pt x="1372056" y="7658100"/>
                </a:lnTo>
                <a:lnTo>
                  <a:pt x="1402920" y="7683500"/>
                </a:lnTo>
                <a:lnTo>
                  <a:pt x="1434068" y="7721600"/>
                </a:lnTo>
                <a:lnTo>
                  <a:pt x="1465497" y="7747000"/>
                </a:lnTo>
                <a:lnTo>
                  <a:pt x="1497206" y="7785100"/>
                </a:lnTo>
                <a:lnTo>
                  <a:pt x="1529192" y="7810500"/>
                </a:lnTo>
                <a:lnTo>
                  <a:pt x="1561454" y="7848600"/>
                </a:lnTo>
                <a:lnTo>
                  <a:pt x="1593988" y="7874000"/>
                </a:lnTo>
                <a:lnTo>
                  <a:pt x="1626795" y="7912100"/>
                </a:lnTo>
                <a:lnTo>
                  <a:pt x="1659870" y="7937500"/>
                </a:lnTo>
                <a:lnTo>
                  <a:pt x="1693213" y="7975600"/>
                </a:lnTo>
                <a:lnTo>
                  <a:pt x="1794824" y="8051800"/>
                </a:lnTo>
                <a:lnTo>
                  <a:pt x="1829216" y="8089900"/>
                </a:lnTo>
                <a:lnTo>
                  <a:pt x="1933924" y="8166100"/>
                </a:lnTo>
                <a:lnTo>
                  <a:pt x="1969331" y="8204200"/>
                </a:lnTo>
                <a:lnTo>
                  <a:pt x="2004987" y="8229600"/>
                </a:lnTo>
                <a:lnTo>
                  <a:pt x="10684988" y="8229600"/>
                </a:lnTo>
                <a:lnTo>
                  <a:pt x="10684988" y="8204200"/>
                </a:lnTo>
                <a:lnTo>
                  <a:pt x="9304082" y="6807200"/>
                </a:lnTo>
                <a:lnTo>
                  <a:pt x="4806332" y="6807200"/>
                </a:lnTo>
                <a:lnTo>
                  <a:pt x="4759008" y="6794500"/>
                </a:lnTo>
                <a:lnTo>
                  <a:pt x="4711924" y="6794500"/>
                </a:lnTo>
                <a:lnTo>
                  <a:pt x="4665089" y="6781800"/>
                </a:lnTo>
                <a:lnTo>
                  <a:pt x="4618510" y="6781800"/>
                </a:lnTo>
                <a:lnTo>
                  <a:pt x="4572194" y="6769100"/>
                </a:lnTo>
                <a:lnTo>
                  <a:pt x="4526150" y="6769100"/>
                </a:lnTo>
                <a:lnTo>
                  <a:pt x="4344838" y="6718300"/>
                </a:lnTo>
                <a:lnTo>
                  <a:pt x="4300264" y="6718300"/>
                </a:lnTo>
                <a:lnTo>
                  <a:pt x="4256008" y="6692900"/>
                </a:lnTo>
                <a:lnTo>
                  <a:pt x="4039751" y="6629400"/>
                </a:lnTo>
                <a:lnTo>
                  <a:pt x="3997559" y="6604000"/>
                </a:lnTo>
                <a:lnTo>
                  <a:pt x="3955737" y="6591300"/>
                </a:lnTo>
                <a:lnTo>
                  <a:pt x="3914293" y="6565900"/>
                </a:lnTo>
                <a:lnTo>
                  <a:pt x="3873235" y="6553200"/>
                </a:lnTo>
                <a:lnTo>
                  <a:pt x="3792308" y="6502400"/>
                </a:lnTo>
                <a:lnTo>
                  <a:pt x="3752454" y="6489700"/>
                </a:lnTo>
                <a:lnTo>
                  <a:pt x="3674004" y="6438900"/>
                </a:lnTo>
                <a:lnTo>
                  <a:pt x="3597281" y="6388100"/>
                </a:lnTo>
                <a:lnTo>
                  <a:pt x="3522347" y="6337300"/>
                </a:lnTo>
                <a:lnTo>
                  <a:pt x="3449263" y="6286500"/>
                </a:lnTo>
                <a:lnTo>
                  <a:pt x="3378090" y="6235700"/>
                </a:lnTo>
                <a:lnTo>
                  <a:pt x="3343240" y="6210300"/>
                </a:lnTo>
                <a:lnTo>
                  <a:pt x="3308890" y="6172200"/>
                </a:lnTo>
                <a:lnTo>
                  <a:pt x="3275049" y="6146800"/>
                </a:lnTo>
                <a:lnTo>
                  <a:pt x="3241724" y="6121400"/>
                </a:lnTo>
                <a:lnTo>
                  <a:pt x="3208922" y="6083300"/>
                </a:lnTo>
                <a:lnTo>
                  <a:pt x="3176652" y="6057900"/>
                </a:lnTo>
                <a:lnTo>
                  <a:pt x="3144921" y="6019800"/>
                </a:lnTo>
                <a:lnTo>
                  <a:pt x="3113736" y="5994400"/>
                </a:lnTo>
                <a:lnTo>
                  <a:pt x="3083106" y="5956300"/>
                </a:lnTo>
                <a:lnTo>
                  <a:pt x="3053038" y="5918200"/>
                </a:lnTo>
                <a:lnTo>
                  <a:pt x="3023539" y="5892800"/>
                </a:lnTo>
                <a:lnTo>
                  <a:pt x="2994618" y="5854700"/>
                </a:lnTo>
                <a:lnTo>
                  <a:pt x="2966281" y="5816600"/>
                </a:lnTo>
                <a:lnTo>
                  <a:pt x="2938537" y="5778500"/>
                </a:lnTo>
                <a:lnTo>
                  <a:pt x="2911394" y="5740400"/>
                </a:lnTo>
                <a:lnTo>
                  <a:pt x="2884858" y="5702300"/>
                </a:lnTo>
                <a:lnTo>
                  <a:pt x="2858937" y="5676900"/>
                </a:lnTo>
                <a:lnTo>
                  <a:pt x="2833640" y="5638800"/>
                </a:lnTo>
                <a:lnTo>
                  <a:pt x="2808974" y="5600700"/>
                </a:lnTo>
                <a:lnTo>
                  <a:pt x="2784946" y="5562600"/>
                </a:lnTo>
                <a:lnTo>
                  <a:pt x="2761564" y="5511800"/>
                </a:lnTo>
                <a:lnTo>
                  <a:pt x="2738837" y="5473700"/>
                </a:lnTo>
                <a:lnTo>
                  <a:pt x="2716770" y="5435600"/>
                </a:lnTo>
                <a:lnTo>
                  <a:pt x="2695373" y="5397500"/>
                </a:lnTo>
                <a:lnTo>
                  <a:pt x="2674652" y="5359400"/>
                </a:lnTo>
                <a:lnTo>
                  <a:pt x="2654616" y="5321300"/>
                </a:lnTo>
                <a:lnTo>
                  <a:pt x="2635271" y="5270500"/>
                </a:lnTo>
                <a:lnTo>
                  <a:pt x="2616627" y="5232400"/>
                </a:lnTo>
                <a:lnTo>
                  <a:pt x="2598689" y="5194300"/>
                </a:lnTo>
                <a:lnTo>
                  <a:pt x="2581467" y="5143500"/>
                </a:lnTo>
                <a:lnTo>
                  <a:pt x="2564967" y="5105400"/>
                </a:lnTo>
                <a:lnTo>
                  <a:pt x="2549198" y="5054600"/>
                </a:lnTo>
                <a:lnTo>
                  <a:pt x="2534167" y="5016500"/>
                </a:lnTo>
                <a:lnTo>
                  <a:pt x="2519881" y="4978400"/>
                </a:lnTo>
                <a:lnTo>
                  <a:pt x="2506348" y="4927600"/>
                </a:lnTo>
                <a:lnTo>
                  <a:pt x="2493576" y="4889500"/>
                </a:lnTo>
                <a:lnTo>
                  <a:pt x="2481573" y="4838700"/>
                </a:lnTo>
                <a:lnTo>
                  <a:pt x="2470346" y="4787900"/>
                </a:lnTo>
                <a:lnTo>
                  <a:pt x="2459903" y="4749800"/>
                </a:lnTo>
                <a:lnTo>
                  <a:pt x="2450251" y="4699000"/>
                </a:lnTo>
                <a:lnTo>
                  <a:pt x="2441399" y="4660900"/>
                </a:lnTo>
                <a:lnTo>
                  <a:pt x="2433353" y="4610100"/>
                </a:lnTo>
                <a:lnTo>
                  <a:pt x="2426121" y="4559300"/>
                </a:lnTo>
                <a:lnTo>
                  <a:pt x="2419712" y="4508500"/>
                </a:lnTo>
                <a:lnTo>
                  <a:pt x="2414133" y="4470400"/>
                </a:lnTo>
                <a:lnTo>
                  <a:pt x="2409391" y="4419600"/>
                </a:lnTo>
                <a:lnTo>
                  <a:pt x="2405494" y="4368800"/>
                </a:lnTo>
                <a:lnTo>
                  <a:pt x="2402449" y="4318000"/>
                </a:lnTo>
                <a:lnTo>
                  <a:pt x="2400265" y="4279900"/>
                </a:lnTo>
                <a:lnTo>
                  <a:pt x="2398949" y="4229100"/>
                </a:lnTo>
                <a:lnTo>
                  <a:pt x="2398509" y="4178300"/>
                </a:lnTo>
                <a:lnTo>
                  <a:pt x="2398949" y="4127500"/>
                </a:lnTo>
                <a:lnTo>
                  <a:pt x="2400265" y="4076700"/>
                </a:lnTo>
                <a:lnTo>
                  <a:pt x="2402449" y="4025900"/>
                </a:lnTo>
                <a:lnTo>
                  <a:pt x="2405494" y="3987800"/>
                </a:lnTo>
                <a:lnTo>
                  <a:pt x="2409391" y="3937000"/>
                </a:lnTo>
                <a:lnTo>
                  <a:pt x="2414133" y="3886200"/>
                </a:lnTo>
                <a:lnTo>
                  <a:pt x="2419712" y="3835400"/>
                </a:lnTo>
                <a:lnTo>
                  <a:pt x="2426121" y="3797300"/>
                </a:lnTo>
                <a:lnTo>
                  <a:pt x="2433353" y="3746500"/>
                </a:lnTo>
                <a:lnTo>
                  <a:pt x="2441399" y="3695700"/>
                </a:lnTo>
                <a:lnTo>
                  <a:pt x="2450251" y="3657600"/>
                </a:lnTo>
                <a:lnTo>
                  <a:pt x="2459903" y="3606800"/>
                </a:lnTo>
                <a:lnTo>
                  <a:pt x="2470346" y="3556000"/>
                </a:lnTo>
                <a:lnTo>
                  <a:pt x="2481573" y="3517900"/>
                </a:lnTo>
                <a:lnTo>
                  <a:pt x="2493576" y="3467100"/>
                </a:lnTo>
                <a:lnTo>
                  <a:pt x="2506348" y="3429000"/>
                </a:lnTo>
                <a:lnTo>
                  <a:pt x="2519881" y="3378200"/>
                </a:lnTo>
                <a:lnTo>
                  <a:pt x="2534167" y="3340100"/>
                </a:lnTo>
                <a:lnTo>
                  <a:pt x="2549198" y="3289300"/>
                </a:lnTo>
                <a:lnTo>
                  <a:pt x="2564967" y="3251200"/>
                </a:lnTo>
                <a:lnTo>
                  <a:pt x="2581467" y="3213100"/>
                </a:lnTo>
                <a:lnTo>
                  <a:pt x="2598689" y="3162300"/>
                </a:lnTo>
                <a:lnTo>
                  <a:pt x="2616627" y="3124200"/>
                </a:lnTo>
                <a:lnTo>
                  <a:pt x="2635271" y="3086100"/>
                </a:lnTo>
                <a:lnTo>
                  <a:pt x="2654616" y="3035300"/>
                </a:lnTo>
                <a:lnTo>
                  <a:pt x="2674652" y="2997200"/>
                </a:lnTo>
                <a:lnTo>
                  <a:pt x="2695373" y="2959100"/>
                </a:lnTo>
                <a:lnTo>
                  <a:pt x="2716770" y="2921000"/>
                </a:lnTo>
                <a:lnTo>
                  <a:pt x="2738837" y="2882900"/>
                </a:lnTo>
                <a:lnTo>
                  <a:pt x="2761564" y="2832100"/>
                </a:lnTo>
                <a:lnTo>
                  <a:pt x="2784946" y="2794000"/>
                </a:lnTo>
                <a:lnTo>
                  <a:pt x="2808974" y="2755900"/>
                </a:lnTo>
                <a:lnTo>
                  <a:pt x="2833640" y="2717800"/>
                </a:lnTo>
                <a:lnTo>
                  <a:pt x="2858937" y="2679700"/>
                </a:lnTo>
                <a:lnTo>
                  <a:pt x="2884858" y="2641600"/>
                </a:lnTo>
                <a:lnTo>
                  <a:pt x="2911394" y="2603500"/>
                </a:lnTo>
                <a:lnTo>
                  <a:pt x="2938537" y="2578100"/>
                </a:lnTo>
                <a:lnTo>
                  <a:pt x="2966281" y="2540000"/>
                </a:lnTo>
                <a:lnTo>
                  <a:pt x="2994618" y="2501900"/>
                </a:lnTo>
                <a:lnTo>
                  <a:pt x="3023539" y="2463800"/>
                </a:lnTo>
                <a:lnTo>
                  <a:pt x="3053038" y="2438400"/>
                </a:lnTo>
                <a:lnTo>
                  <a:pt x="3083106" y="2400300"/>
                </a:lnTo>
                <a:lnTo>
                  <a:pt x="3113736" y="2362200"/>
                </a:lnTo>
                <a:lnTo>
                  <a:pt x="3144921" y="2336800"/>
                </a:lnTo>
                <a:lnTo>
                  <a:pt x="3176652" y="2298700"/>
                </a:lnTo>
                <a:lnTo>
                  <a:pt x="3208922" y="2273300"/>
                </a:lnTo>
                <a:lnTo>
                  <a:pt x="3241724" y="2235200"/>
                </a:lnTo>
                <a:lnTo>
                  <a:pt x="3275049" y="2209800"/>
                </a:lnTo>
                <a:lnTo>
                  <a:pt x="3308890" y="2184400"/>
                </a:lnTo>
                <a:lnTo>
                  <a:pt x="3343240" y="2146300"/>
                </a:lnTo>
                <a:lnTo>
                  <a:pt x="3378090" y="2120900"/>
                </a:lnTo>
                <a:lnTo>
                  <a:pt x="3449263" y="2070100"/>
                </a:lnTo>
                <a:lnTo>
                  <a:pt x="3485570" y="2044700"/>
                </a:lnTo>
                <a:lnTo>
                  <a:pt x="3522347" y="2006600"/>
                </a:lnTo>
                <a:lnTo>
                  <a:pt x="3597281" y="1955800"/>
                </a:lnTo>
                <a:lnTo>
                  <a:pt x="3635423" y="1943100"/>
                </a:lnTo>
                <a:lnTo>
                  <a:pt x="3713017" y="1892300"/>
                </a:lnTo>
                <a:lnTo>
                  <a:pt x="3792308" y="1841500"/>
                </a:lnTo>
                <a:lnTo>
                  <a:pt x="3832571" y="1828800"/>
                </a:lnTo>
                <a:lnTo>
                  <a:pt x="3873235" y="1803400"/>
                </a:lnTo>
                <a:lnTo>
                  <a:pt x="3914293" y="1790700"/>
                </a:lnTo>
                <a:lnTo>
                  <a:pt x="3955737" y="1765300"/>
                </a:lnTo>
                <a:lnTo>
                  <a:pt x="3997559" y="1752600"/>
                </a:lnTo>
                <a:lnTo>
                  <a:pt x="4039751" y="1727200"/>
                </a:lnTo>
                <a:lnTo>
                  <a:pt x="4168478" y="1689100"/>
                </a:lnTo>
                <a:lnTo>
                  <a:pt x="4212077" y="1663700"/>
                </a:lnTo>
                <a:lnTo>
                  <a:pt x="4389721" y="1612900"/>
                </a:lnTo>
                <a:lnTo>
                  <a:pt x="4434906" y="1612900"/>
                </a:lnTo>
                <a:lnTo>
                  <a:pt x="4526150" y="1587500"/>
                </a:lnTo>
                <a:lnTo>
                  <a:pt x="4572194" y="1587500"/>
                </a:lnTo>
                <a:lnTo>
                  <a:pt x="4665089" y="1562100"/>
                </a:lnTo>
                <a:lnTo>
                  <a:pt x="4759008" y="1562100"/>
                </a:lnTo>
                <a:lnTo>
                  <a:pt x="4806332" y="1549400"/>
                </a:lnTo>
                <a:lnTo>
                  <a:pt x="9266251" y="1549400"/>
                </a:lnTo>
                <a:lnTo>
                  <a:pt x="9250619" y="1524000"/>
                </a:lnTo>
                <a:lnTo>
                  <a:pt x="9226838" y="1485900"/>
                </a:lnTo>
                <a:lnTo>
                  <a:pt x="9202727" y="1447800"/>
                </a:lnTo>
                <a:lnTo>
                  <a:pt x="9178288" y="1409700"/>
                </a:lnTo>
                <a:lnTo>
                  <a:pt x="9153522" y="1371600"/>
                </a:lnTo>
                <a:lnTo>
                  <a:pt x="9128433" y="1333500"/>
                </a:lnTo>
                <a:lnTo>
                  <a:pt x="9103020" y="1295400"/>
                </a:lnTo>
                <a:lnTo>
                  <a:pt x="9077288" y="1257300"/>
                </a:lnTo>
                <a:lnTo>
                  <a:pt x="9051238" y="1219200"/>
                </a:lnTo>
                <a:lnTo>
                  <a:pt x="9024871" y="1181100"/>
                </a:lnTo>
                <a:lnTo>
                  <a:pt x="8998190" y="1143000"/>
                </a:lnTo>
                <a:lnTo>
                  <a:pt x="8971197" y="1117600"/>
                </a:lnTo>
                <a:lnTo>
                  <a:pt x="8943895" y="1079500"/>
                </a:lnTo>
                <a:lnTo>
                  <a:pt x="8916284" y="1041400"/>
                </a:lnTo>
                <a:lnTo>
                  <a:pt x="8888367" y="1003300"/>
                </a:lnTo>
                <a:lnTo>
                  <a:pt x="8860146" y="965200"/>
                </a:lnTo>
                <a:lnTo>
                  <a:pt x="8831624" y="939800"/>
                </a:lnTo>
                <a:lnTo>
                  <a:pt x="8802801" y="901700"/>
                </a:lnTo>
                <a:lnTo>
                  <a:pt x="8773681" y="863600"/>
                </a:lnTo>
                <a:lnTo>
                  <a:pt x="8744265" y="838200"/>
                </a:lnTo>
                <a:lnTo>
                  <a:pt x="8714556" y="800100"/>
                </a:lnTo>
                <a:lnTo>
                  <a:pt x="8684554" y="762000"/>
                </a:lnTo>
                <a:lnTo>
                  <a:pt x="8654263" y="736600"/>
                </a:lnTo>
                <a:lnTo>
                  <a:pt x="8623685" y="698500"/>
                </a:lnTo>
                <a:lnTo>
                  <a:pt x="8592820" y="660400"/>
                </a:lnTo>
                <a:lnTo>
                  <a:pt x="8561673" y="635000"/>
                </a:lnTo>
                <a:lnTo>
                  <a:pt x="8530243" y="596900"/>
                </a:lnTo>
                <a:lnTo>
                  <a:pt x="8498535" y="571500"/>
                </a:lnTo>
                <a:lnTo>
                  <a:pt x="8466549" y="533400"/>
                </a:lnTo>
                <a:lnTo>
                  <a:pt x="8434287" y="508000"/>
                </a:lnTo>
                <a:lnTo>
                  <a:pt x="8401752" y="469900"/>
                </a:lnTo>
                <a:lnTo>
                  <a:pt x="8335871" y="419100"/>
                </a:lnTo>
                <a:lnTo>
                  <a:pt x="8302528" y="381000"/>
                </a:lnTo>
                <a:lnTo>
                  <a:pt x="8235049" y="330200"/>
                </a:lnTo>
                <a:lnTo>
                  <a:pt x="8200917" y="292100"/>
                </a:lnTo>
                <a:lnTo>
                  <a:pt x="8096975" y="215900"/>
                </a:lnTo>
                <a:lnTo>
                  <a:pt x="8061819" y="177800"/>
                </a:lnTo>
                <a:lnTo>
                  <a:pt x="7918705" y="76200"/>
                </a:lnTo>
                <a:lnTo>
                  <a:pt x="7845683" y="25400"/>
                </a:lnTo>
                <a:lnTo>
                  <a:pt x="7823267" y="0"/>
                </a:lnTo>
                <a:close/>
              </a:path>
              <a:path w="10685144" h="8229600">
                <a:moveTo>
                  <a:pt x="9266251" y="1549400"/>
                </a:moveTo>
                <a:lnTo>
                  <a:pt x="5189435" y="1549400"/>
                </a:lnTo>
                <a:lnTo>
                  <a:pt x="5236760" y="1562100"/>
                </a:lnTo>
                <a:lnTo>
                  <a:pt x="5330680" y="1562100"/>
                </a:lnTo>
                <a:lnTo>
                  <a:pt x="5423577" y="1587500"/>
                </a:lnTo>
                <a:lnTo>
                  <a:pt x="5469622" y="1587500"/>
                </a:lnTo>
                <a:lnTo>
                  <a:pt x="5560867" y="1612900"/>
                </a:lnTo>
                <a:lnTo>
                  <a:pt x="5606052" y="1612900"/>
                </a:lnTo>
                <a:lnTo>
                  <a:pt x="5783698" y="1663700"/>
                </a:lnTo>
                <a:lnTo>
                  <a:pt x="5827297" y="1689100"/>
                </a:lnTo>
                <a:lnTo>
                  <a:pt x="5956023" y="1727200"/>
                </a:lnTo>
                <a:lnTo>
                  <a:pt x="5998216" y="1752600"/>
                </a:lnTo>
                <a:lnTo>
                  <a:pt x="6040038" y="1765300"/>
                </a:lnTo>
                <a:lnTo>
                  <a:pt x="6081482" y="1790700"/>
                </a:lnTo>
                <a:lnTo>
                  <a:pt x="6122539" y="1803400"/>
                </a:lnTo>
                <a:lnTo>
                  <a:pt x="6163203" y="1828800"/>
                </a:lnTo>
                <a:lnTo>
                  <a:pt x="6203466" y="1841500"/>
                </a:lnTo>
                <a:lnTo>
                  <a:pt x="6282756" y="1892300"/>
                </a:lnTo>
                <a:lnTo>
                  <a:pt x="6360350" y="1943100"/>
                </a:lnTo>
                <a:lnTo>
                  <a:pt x="6398491" y="1955800"/>
                </a:lnTo>
                <a:lnTo>
                  <a:pt x="6473424" y="2006600"/>
                </a:lnTo>
                <a:lnTo>
                  <a:pt x="6510200" y="2044700"/>
                </a:lnTo>
                <a:lnTo>
                  <a:pt x="6546507" y="2070100"/>
                </a:lnTo>
                <a:lnTo>
                  <a:pt x="6617678" y="2120900"/>
                </a:lnTo>
                <a:lnTo>
                  <a:pt x="6652528" y="2146300"/>
                </a:lnTo>
                <a:lnTo>
                  <a:pt x="6686877" y="2184400"/>
                </a:lnTo>
                <a:lnTo>
                  <a:pt x="6720718" y="2209800"/>
                </a:lnTo>
                <a:lnTo>
                  <a:pt x="6754042" y="2235200"/>
                </a:lnTo>
                <a:lnTo>
                  <a:pt x="6786843" y="2273300"/>
                </a:lnTo>
                <a:lnTo>
                  <a:pt x="6819113" y="2298700"/>
                </a:lnTo>
                <a:lnTo>
                  <a:pt x="6850843" y="2336800"/>
                </a:lnTo>
                <a:lnTo>
                  <a:pt x="6882027" y="2362200"/>
                </a:lnTo>
                <a:lnTo>
                  <a:pt x="6912656" y="2400300"/>
                </a:lnTo>
                <a:lnTo>
                  <a:pt x="6942724" y="2438400"/>
                </a:lnTo>
                <a:lnTo>
                  <a:pt x="6972222" y="2463800"/>
                </a:lnTo>
                <a:lnTo>
                  <a:pt x="7001142" y="2501900"/>
                </a:lnTo>
                <a:lnTo>
                  <a:pt x="7029478" y="2540000"/>
                </a:lnTo>
                <a:lnTo>
                  <a:pt x="7057221" y="2578100"/>
                </a:lnTo>
                <a:lnTo>
                  <a:pt x="7084364" y="2603500"/>
                </a:lnTo>
                <a:lnTo>
                  <a:pt x="7110899" y="2641600"/>
                </a:lnTo>
                <a:lnTo>
                  <a:pt x="7136818" y="2679700"/>
                </a:lnTo>
                <a:lnTo>
                  <a:pt x="7162115" y="2717800"/>
                </a:lnTo>
                <a:lnTo>
                  <a:pt x="7186780" y="2755900"/>
                </a:lnTo>
                <a:lnTo>
                  <a:pt x="7210807" y="2794000"/>
                </a:lnTo>
                <a:lnTo>
                  <a:pt x="7234188" y="2832100"/>
                </a:lnTo>
                <a:lnTo>
                  <a:pt x="7256915" y="2882900"/>
                </a:lnTo>
                <a:lnTo>
                  <a:pt x="7278981" y="2921000"/>
                </a:lnTo>
                <a:lnTo>
                  <a:pt x="7300378" y="2959100"/>
                </a:lnTo>
                <a:lnTo>
                  <a:pt x="7321097" y="2997200"/>
                </a:lnTo>
                <a:lnTo>
                  <a:pt x="7341133" y="3035300"/>
                </a:lnTo>
                <a:lnTo>
                  <a:pt x="7360477" y="3086100"/>
                </a:lnTo>
                <a:lnTo>
                  <a:pt x="7379120" y="3124200"/>
                </a:lnTo>
                <a:lnTo>
                  <a:pt x="7397057" y="3162300"/>
                </a:lnTo>
                <a:lnTo>
                  <a:pt x="7414279" y="3213100"/>
                </a:lnTo>
                <a:lnTo>
                  <a:pt x="7430778" y="3251200"/>
                </a:lnTo>
                <a:lnTo>
                  <a:pt x="7446546" y="3289300"/>
                </a:lnTo>
                <a:lnTo>
                  <a:pt x="7461577" y="3340100"/>
                </a:lnTo>
                <a:lnTo>
                  <a:pt x="7475862" y="3378200"/>
                </a:lnTo>
                <a:lnTo>
                  <a:pt x="7489394" y="3429000"/>
                </a:lnTo>
                <a:lnTo>
                  <a:pt x="7502166" y="3467100"/>
                </a:lnTo>
                <a:lnTo>
                  <a:pt x="7514168" y="3517900"/>
                </a:lnTo>
                <a:lnTo>
                  <a:pt x="7525395" y="3556000"/>
                </a:lnTo>
                <a:lnTo>
                  <a:pt x="7535837" y="3606800"/>
                </a:lnTo>
                <a:lnTo>
                  <a:pt x="7545489" y="3657600"/>
                </a:lnTo>
                <a:lnTo>
                  <a:pt x="7554341" y="3695700"/>
                </a:lnTo>
                <a:lnTo>
                  <a:pt x="7562386" y="3746500"/>
                </a:lnTo>
                <a:lnTo>
                  <a:pt x="7569617" y="3797300"/>
                </a:lnTo>
                <a:lnTo>
                  <a:pt x="7576026" y="3835400"/>
                </a:lnTo>
                <a:lnTo>
                  <a:pt x="7581605" y="3886200"/>
                </a:lnTo>
                <a:lnTo>
                  <a:pt x="7586347" y="3937000"/>
                </a:lnTo>
                <a:lnTo>
                  <a:pt x="7590244" y="3987800"/>
                </a:lnTo>
                <a:lnTo>
                  <a:pt x="7593288" y="4025900"/>
                </a:lnTo>
                <a:lnTo>
                  <a:pt x="7595472" y="4076700"/>
                </a:lnTo>
                <a:lnTo>
                  <a:pt x="7596788" y="4127500"/>
                </a:lnTo>
                <a:lnTo>
                  <a:pt x="7597228" y="4178300"/>
                </a:lnTo>
                <a:lnTo>
                  <a:pt x="7596788" y="4229100"/>
                </a:lnTo>
                <a:lnTo>
                  <a:pt x="7595472" y="4279900"/>
                </a:lnTo>
                <a:lnTo>
                  <a:pt x="7593288" y="4318000"/>
                </a:lnTo>
                <a:lnTo>
                  <a:pt x="7590244" y="4368800"/>
                </a:lnTo>
                <a:lnTo>
                  <a:pt x="7586347" y="4419600"/>
                </a:lnTo>
                <a:lnTo>
                  <a:pt x="7581605" y="4470400"/>
                </a:lnTo>
                <a:lnTo>
                  <a:pt x="7576026" y="4508500"/>
                </a:lnTo>
                <a:lnTo>
                  <a:pt x="7569617" y="4559300"/>
                </a:lnTo>
                <a:lnTo>
                  <a:pt x="7562386" y="4610100"/>
                </a:lnTo>
                <a:lnTo>
                  <a:pt x="7554341" y="4660900"/>
                </a:lnTo>
                <a:lnTo>
                  <a:pt x="7545489" y="4699000"/>
                </a:lnTo>
                <a:lnTo>
                  <a:pt x="7535837" y="4749800"/>
                </a:lnTo>
                <a:lnTo>
                  <a:pt x="7525395" y="4787900"/>
                </a:lnTo>
                <a:lnTo>
                  <a:pt x="7514168" y="4838700"/>
                </a:lnTo>
                <a:lnTo>
                  <a:pt x="7502166" y="4889500"/>
                </a:lnTo>
                <a:lnTo>
                  <a:pt x="7489394" y="4927600"/>
                </a:lnTo>
                <a:lnTo>
                  <a:pt x="7475862" y="4978400"/>
                </a:lnTo>
                <a:lnTo>
                  <a:pt x="7461577" y="5016500"/>
                </a:lnTo>
                <a:lnTo>
                  <a:pt x="7446546" y="5054600"/>
                </a:lnTo>
                <a:lnTo>
                  <a:pt x="7430778" y="5105400"/>
                </a:lnTo>
                <a:lnTo>
                  <a:pt x="7414279" y="5143500"/>
                </a:lnTo>
                <a:lnTo>
                  <a:pt x="7397057" y="5194300"/>
                </a:lnTo>
                <a:lnTo>
                  <a:pt x="7379120" y="5232400"/>
                </a:lnTo>
                <a:lnTo>
                  <a:pt x="7360477" y="5270500"/>
                </a:lnTo>
                <a:lnTo>
                  <a:pt x="7341133" y="5321300"/>
                </a:lnTo>
                <a:lnTo>
                  <a:pt x="7321097" y="5359400"/>
                </a:lnTo>
                <a:lnTo>
                  <a:pt x="7300378" y="5397500"/>
                </a:lnTo>
                <a:lnTo>
                  <a:pt x="7278981" y="5435600"/>
                </a:lnTo>
                <a:lnTo>
                  <a:pt x="7256915" y="5473700"/>
                </a:lnTo>
                <a:lnTo>
                  <a:pt x="7234188" y="5511800"/>
                </a:lnTo>
                <a:lnTo>
                  <a:pt x="7210807" y="5562600"/>
                </a:lnTo>
                <a:lnTo>
                  <a:pt x="7186780" y="5600700"/>
                </a:lnTo>
                <a:lnTo>
                  <a:pt x="7162115" y="5638800"/>
                </a:lnTo>
                <a:lnTo>
                  <a:pt x="7136818" y="5676900"/>
                </a:lnTo>
                <a:lnTo>
                  <a:pt x="7110899" y="5702300"/>
                </a:lnTo>
                <a:lnTo>
                  <a:pt x="7084364" y="5740400"/>
                </a:lnTo>
                <a:lnTo>
                  <a:pt x="7057221" y="5778500"/>
                </a:lnTo>
                <a:lnTo>
                  <a:pt x="7029478" y="5816600"/>
                </a:lnTo>
                <a:lnTo>
                  <a:pt x="7001142" y="5854700"/>
                </a:lnTo>
                <a:lnTo>
                  <a:pt x="6972222" y="5892800"/>
                </a:lnTo>
                <a:lnTo>
                  <a:pt x="6942724" y="5918200"/>
                </a:lnTo>
                <a:lnTo>
                  <a:pt x="6912656" y="5956300"/>
                </a:lnTo>
                <a:lnTo>
                  <a:pt x="6882027" y="5994400"/>
                </a:lnTo>
                <a:lnTo>
                  <a:pt x="6850843" y="6019800"/>
                </a:lnTo>
                <a:lnTo>
                  <a:pt x="6819113" y="6057900"/>
                </a:lnTo>
                <a:lnTo>
                  <a:pt x="6786843" y="6083300"/>
                </a:lnTo>
                <a:lnTo>
                  <a:pt x="6754042" y="6121400"/>
                </a:lnTo>
                <a:lnTo>
                  <a:pt x="6720718" y="6146800"/>
                </a:lnTo>
                <a:lnTo>
                  <a:pt x="6686877" y="6172200"/>
                </a:lnTo>
                <a:lnTo>
                  <a:pt x="6652528" y="6210300"/>
                </a:lnTo>
                <a:lnTo>
                  <a:pt x="6617678" y="6235700"/>
                </a:lnTo>
                <a:lnTo>
                  <a:pt x="6546507" y="6286500"/>
                </a:lnTo>
                <a:lnTo>
                  <a:pt x="6473424" y="6337300"/>
                </a:lnTo>
                <a:lnTo>
                  <a:pt x="6398491" y="6388100"/>
                </a:lnTo>
                <a:lnTo>
                  <a:pt x="6321769" y="6438900"/>
                </a:lnTo>
                <a:lnTo>
                  <a:pt x="6243319" y="6489700"/>
                </a:lnTo>
                <a:lnTo>
                  <a:pt x="6203466" y="6502400"/>
                </a:lnTo>
                <a:lnTo>
                  <a:pt x="6122539" y="6553200"/>
                </a:lnTo>
                <a:lnTo>
                  <a:pt x="6081482" y="6565900"/>
                </a:lnTo>
                <a:lnTo>
                  <a:pt x="6040038" y="6591300"/>
                </a:lnTo>
                <a:lnTo>
                  <a:pt x="5998216" y="6604000"/>
                </a:lnTo>
                <a:lnTo>
                  <a:pt x="5956023" y="6629400"/>
                </a:lnTo>
                <a:lnTo>
                  <a:pt x="5739766" y="6692900"/>
                </a:lnTo>
                <a:lnTo>
                  <a:pt x="5695510" y="6718300"/>
                </a:lnTo>
                <a:lnTo>
                  <a:pt x="5650936" y="6718300"/>
                </a:lnTo>
                <a:lnTo>
                  <a:pt x="5469622" y="6769100"/>
                </a:lnTo>
                <a:lnTo>
                  <a:pt x="5423577" y="6769100"/>
                </a:lnTo>
                <a:lnTo>
                  <a:pt x="5377260" y="6781800"/>
                </a:lnTo>
                <a:lnTo>
                  <a:pt x="5330680" y="6781800"/>
                </a:lnTo>
                <a:lnTo>
                  <a:pt x="5283845" y="6794500"/>
                </a:lnTo>
                <a:lnTo>
                  <a:pt x="5236760" y="6794500"/>
                </a:lnTo>
                <a:lnTo>
                  <a:pt x="5189435" y="6807200"/>
                </a:lnTo>
                <a:lnTo>
                  <a:pt x="9304082" y="6807200"/>
                </a:lnTo>
                <a:lnTo>
                  <a:pt x="9278975" y="6781800"/>
                </a:lnTo>
                <a:lnTo>
                  <a:pt x="9303589" y="6743700"/>
                </a:lnTo>
                <a:lnTo>
                  <a:pt x="9327819" y="6705600"/>
                </a:lnTo>
                <a:lnTo>
                  <a:pt x="9351661" y="6654800"/>
                </a:lnTo>
                <a:lnTo>
                  <a:pt x="9375113" y="6616700"/>
                </a:lnTo>
                <a:lnTo>
                  <a:pt x="9398173" y="6578600"/>
                </a:lnTo>
                <a:lnTo>
                  <a:pt x="9420838" y="6527800"/>
                </a:lnTo>
                <a:lnTo>
                  <a:pt x="9443105" y="6489700"/>
                </a:lnTo>
                <a:lnTo>
                  <a:pt x="9464973" y="6438900"/>
                </a:lnTo>
                <a:lnTo>
                  <a:pt x="9486438" y="6400800"/>
                </a:lnTo>
                <a:lnTo>
                  <a:pt x="9507499" y="6362700"/>
                </a:lnTo>
                <a:lnTo>
                  <a:pt x="9528152" y="6311900"/>
                </a:lnTo>
                <a:lnTo>
                  <a:pt x="9548395" y="6273800"/>
                </a:lnTo>
                <a:lnTo>
                  <a:pt x="9568226" y="6223000"/>
                </a:lnTo>
                <a:lnTo>
                  <a:pt x="9587642" y="6184900"/>
                </a:lnTo>
                <a:lnTo>
                  <a:pt x="9606641" y="6134100"/>
                </a:lnTo>
                <a:lnTo>
                  <a:pt x="9625220" y="6083300"/>
                </a:lnTo>
                <a:lnTo>
                  <a:pt x="9643377" y="6045200"/>
                </a:lnTo>
                <a:lnTo>
                  <a:pt x="9661109" y="5994400"/>
                </a:lnTo>
                <a:lnTo>
                  <a:pt x="9678413" y="5956300"/>
                </a:lnTo>
                <a:lnTo>
                  <a:pt x="9695288" y="5905500"/>
                </a:lnTo>
                <a:lnTo>
                  <a:pt x="9711730" y="5854700"/>
                </a:lnTo>
                <a:lnTo>
                  <a:pt x="9727738" y="5816600"/>
                </a:lnTo>
                <a:lnTo>
                  <a:pt x="9743308" y="5765800"/>
                </a:lnTo>
                <a:lnTo>
                  <a:pt x="9758439" y="5715000"/>
                </a:lnTo>
                <a:lnTo>
                  <a:pt x="9773127" y="5676900"/>
                </a:lnTo>
                <a:lnTo>
                  <a:pt x="9787371" y="5626100"/>
                </a:lnTo>
                <a:lnTo>
                  <a:pt x="9801167" y="5575300"/>
                </a:lnTo>
                <a:lnTo>
                  <a:pt x="9814514" y="5524500"/>
                </a:lnTo>
                <a:lnTo>
                  <a:pt x="9827408" y="5486400"/>
                </a:lnTo>
                <a:lnTo>
                  <a:pt x="9839847" y="5435600"/>
                </a:lnTo>
                <a:lnTo>
                  <a:pt x="9851830" y="5384800"/>
                </a:lnTo>
                <a:lnTo>
                  <a:pt x="9863352" y="5334000"/>
                </a:lnTo>
                <a:lnTo>
                  <a:pt x="9874412" y="5283200"/>
                </a:lnTo>
                <a:lnTo>
                  <a:pt x="9885008" y="5245100"/>
                </a:lnTo>
                <a:lnTo>
                  <a:pt x="9895136" y="5194300"/>
                </a:lnTo>
                <a:lnTo>
                  <a:pt x="9904795" y="5143500"/>
                </a:lnTo>
                <a:lnTo>
                  <a:pt x="9913981" y="5092700"/>
                </a:lnTo>
                <a:lnTo>
                  <a:pt x="9922692" y="5041900"/>
                </a:lnTo>
                <a:lnTo>
                  <a:pt x="9930927" y="4991100"/>
                </a:lnTo>
                <a:lnTo>
                  <a:pt x="9938681" y="4940300"/>
                </a:lnTo>
                <a:lnTo>
                  <a:pt x="9945954" y="4889500"/>
                </a:lnTo>
                <a:lnTo>
                  <a:pt x="9952741" y="4838700"/>
                </a:lnTo>
                <a:lnTo>
                  <a:pt x="9959042" y="4787900"/>
                </a:lnTo>
                <a:lnTo>
                  <a:pt x="9964853" y="4737100"/>
                </a:lnTo>
                <a:lnTo>
                  <a:pt x="9970171" y="4686300"/>
                </a:lnTo>
                <a:lnTo>
                  <a:pt x="9974995" y="4635500"/>
                </a:lnTo>
                <a:lnTo>
                  <a:pt x="9979322" y="4584700"/>
                </a:lnTo>
                <a:lnTo>
                  <a:pt x="9983149" y="4533900"/>
                </a:lnTo>
                <a:lnTo>
                  <a:pt x="9986474" y="4483100"/>
                </a:lnTo>
                <a:lnTo>
                  <a:pt x="9989294" y="4432300"/>
                </a:lnTo>
                <a:lnTo>
                  <a:pt x="9991607" y="4381500"/>
                </a:lnTo>
                <a:lnTo>
                  <a:pt x="9993411" y="4330700"/>
                </a:lnTo>
                <a:lnTo>
                  <a:pt x="9994702" y="4279900"/>
                </a:lnTo>
                <a:lnTo>
                  <a:pt x="9995478" y="4229100"/>
                </a:lnTo>
                <a:lnTo>
                  <a:pt x="9995738" y="4178300"/>
                </a:lnTo>
                <a:lnTo>
                  <a:pt x="9995511" y="4127500"/>
                </a:lnTo>
                <a:lnTo>
                  <a:pt x="9994831" y="4076700"/>
                </a:lnTo>
                <a:lnTo>
                  <a:pt x="9993701" y="4025900"/>
                </a:lnTo>
                <a:lnTo>
                  <a:pt x="9992122" y="3987800"/>
                </a:lnTo>
                <a:lnTo>
                  <a:pt x="9990096" y="3937000"/>
                </a:lnTo>
                <a:lnTo>
                  <a:pt x="9987626" y="3886200"/>
                </a:lnTo>
                <a:lnTo>
                  <a:pt x="9984714" y="3835400"/>
                </a:lnTo>
                <a:lnTo>
                  <a:pt x="9981361" y="3797300"/>
                </a:lnTo>
                <a:lnTo>
                  <a:pt x="9977569" y="3746500"/>
                </a:lnTo>
                <a:lnTo>
                  <a:pt x="9973342" y="3695700"/>
                </a:lnTo>
                <a:lnTo>
                  <a:pt x="9968680" y="3644900"/>
                </a:lnTo>
                <a:lnTo>
                  <a:pt x="9963585" y="3606800"/>
                </a:lnTo>
                <a:lnTo>
                  <a:pt x="9958061" y="3556000"/>
                </a:lnTo>
                <a:lnTo>
                  <a:pt x="9952108" y="3505200"/>
                </a:lnTo>
                <a:lnTo>
                  <a:pt x="9945729" y="3454400"/>
                </a:lnTo>
                <a:lnTo>
                  <a:pt x="9938926" y="3416300"/>
                </a:lnTo>
                <a:lnTo>
                  <a:pt x="9931700" y="3365500"/>
                </a:lnTo>
                <a:lnTo>
                  <a:pt x="9924055" y="3314700"/>
                </a:lnTo>
                <a:lnTo>
                  <a:pt x="9915992" y="3276600"/>
                </a:lnTo>
                <a:lnTo>
                  <a:pt x="9907512" y="3225800"/>
                </a:lnTo>
                <a:lnTo>
                  <a:pt x="9898619" y="3187700"/>
                </a:lnTo>
                <a:lnTo>
                  <a:pt x="9889314" y="3136900"/>
                </a:lnTo>
                <a:lnTo>
                  <a:pt x="9879599" y="3086100"/>
                </a:lnTo>
                <a:lnTo>
                  <a:pt x="9869476" y="3048000"/>
                </a:lnTo>
                <a:lnTo>
                  <a:pt x="9858947" y="2997200"/>
                </a:lnTo>
                <a:lnTo>
                  <a:pt x="9848015" y="2959100"/>
                </a:lnTo>
                <a:lnTo>
                  <a:pt x="9836680" y="2908300"/>
                </a:lnTo>
                <a:lnTo>
                  <a:pt x="9824946" y="2870200"/>
                </a:lnTo>
                <a:lnTo>
                  <a:pt x="9812815" y="2819400"/>
                </a:lnTo>
                <a:lnTo>
                  <a:pt x="9800288" y="2768600"/>
                </a:lnTo>
                <a:lnTo>
                  <a:pt x="9787367" y="2730500"/>
                </a:lnTo>
                <a:lnTo>
                  <a:pt x="9774055" y="2679700"/>
                </a:lnTo>
                <a:lnTo>
                  <a:pt x="9760353" y="2641600"/>
                </a:lnTo>
                <a:lnTo>
                  <a:pt x="9746263" y="2603500"/>
                </a:lnTo>
                <a:lnTo>
                  <a:pt x="9731789" y="2552700"/>
                </a:lnTo>
                <a:lnTo>
                  <a:pt x="9716931" y="2514600"/>
                </a:lnTo>
                <a:lnTo>
                  <a:pt x="9701691" y="2463800"/>
                </a:lnTo>
                <a:lnTo>
                  <a:pt x="9686072" y="2425700"/>
                </a:lnTo>
                <a:lnTo>
                  <a:pt x="9670076" y="2374900"/>
                </a:lnTo>
                <a:lnTo>
                  <a:pt x="9653705" y="2336800"/>
                </a:lnTo>
                <a:lnTo>
                  <a:pt x="9636961" y="2298700"/>
                </a:lnTo>
                <a:lnTo>
                  <a:pt x="9619845" y="2247900"/>
                </a:lnTo>
                <a:lnTo>
                  <a:pt x="9602360" y="2209800"/>
                </a:lnTo>
                <a:lnTo>
                  <a:pt x="9584509" y="2171700"/>
                </a:lnTo>
                <a:lnTo>
                  <a:pt x="9566292" y="2120900"/>
                </a:lnTo>
                <a:lnTo>
                  <a:pt x="9547712" y="2082800"/>
                </a:lnTo>
                <a:lnTo>
                  <a:pt x="9528771" y="2044700"/>
                </a:lnTo>
                <a:lnTo>
                  <a:pt x="9509471" y="2006600"/>
                </a:lnTo>
                <a:lnTo>
                  <a:pt x="9489814" y="1955800"/>
                </a:lnTo>
                <a:lnTo>
                  <a:pt x="9469803" y="1917700"/>
                </a:lnTo>
                <a:lnTo>
                  <a:pt x="9449439" y="1879600"/>
                </a:lnTo>
                <a:lnTo>
                  <a:pt x="9428723" y="1841500"/>
                </a:lnTo>
                <a:lnTo>
                  <a:pt x="9407660" y="1803400"/>
                </a:lnTo>
                <a:lnTo>
                  <a:pt x="9386249" y="1752600"/>
                </a:lnTo>
                <a:lnTo>
                  <a:pt x="9364494" y="1714500"/>
                </a:lnTo>
                <a:lnTo>
                  <a:pt x="9342396" y="1676400"/>
                </a:lnTo>
                <a:lnTo>
                  <a:pt x="9319957" y="1638300"/>
                </a:lnTo>
                <a:lnTo>
                  <a:pt x="9297180" y="1600200"/>
                </a:lnTo>
                <a:lnTo>
                  <a:pt x="9274067" y="1562100"/>
                </a:lnTo>
                <a:lnTo>
                  <a:pt x="9266251" y="1549400"/>
                </a:lnTo>
                <a:close/>
              </a:path>
            </a:pathLst>
          </a:custGeom>
          <a:solidFill>
            <a:srgbClr val="2C6CF6">
              <a:alpha val="11997"/>
            </a:srgbClr>
          </a:solidFill>
        </p:spPr>
        <p:txBody>
          <a:bodyPr wrap="square" lIns="0" tIns="0" rIns="0" bIns="0" rtlCol="0"/>
          <a:lstStyle/>
          <a:p>
            <a:endParaRPr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a:ln>
            <a:noFill/>
          </a:ln>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a:ln>
            <a:noFill/>
          </a:ln>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grpSp>
        <p:nvGrpSpPr>
          <p:cNvPr id="9" name="Group 8">
            <a:extLst>
              <a:ext uri="{FF2B5EF4-FFF2-40B4-BE49-F238E27FC236}">
                <a16:creationId xmlns:a16="http://schemas.microsoft.com/office/drawing/2014/main" id="{16772E64-848D-E11A-25E5-C0C9EF0FD4A4}"/>
              </a:ext>
            </a:extLst>
          </p:cNvPr>
          <p:cNvGrpSpPr/>
          <p:nvPr userDrawn="1"/>
        </p:nvGrpSpPr>
        <p:grpSpPr>
          <a:xfrm>
            <a:off x="2669837" y="1522425"/>
            <a:ext cx="6852326" cy="2755944"/>
            <a:chOff x="288558" y="1942832"/>
            <a:chExt cx="6852326" cy="2755944"/>
          </a:xfrm>
        </p:grpSpPr>
        <p:sp>
          <p:nvSpPr>
            <p:cNvPr id="5" name="TextBox 4">
              <a:extLst>
                <a:ext uri="{FF2B5EF4-FFF2-40B4-BE49-F238E27FC236}">
                  <a16:creationId xmlns:a16="http://schemas.microsoft.com/office/drawing/2014/main" id="{9E788ED0-C34D-9A83-6510-E8B6FB8024CD}"/>
                </a:ext>
              </a:extLst>
            </p:cNvPr>
            <p:cNvSpPr txBox="1"/>
            <p:nvPr userDrawn="1"/>
          </p:nvSpPr>
          <p:spPr>
            <a:xfrm>
              <a:off x="288558" y="2118244"/>
              <a:ext cx="6852326" cy="2580532"/>
            </a:xfrm>
            <a:prstGeom prst="rect">
              <a:avLst/>
            </a:prstGeom>
            <a:noFill/>
          </p:spPr>
          <p:txBody>
            <a:bodyPr wrap="square" lIns="0" rIns="0" rtlCol="0" anchor="b">
              <a:noAutofit/>
            </a:bodyPr>
            <a:lstStyle/>
            <a:p>
              <a:pPr algn="l">
                <a:spcAft>
                  <a:spcPts val="600"/>
                </a:spcAft>
              </a:pPr>
              <a:r>
                <a:rPr lang="en-US" sz="4400" i="0" dirty="0">
                  <a:solidFill>
                    <a:schemeClr val="tx1">
                      <a:lumMod val="20000"/>
                      <a:lumOff val="80000"/>
                    </a:schemeClr>
                  </a:solidFill>
                  <a:latin typeface="Georgia" panose="02040502050405020303" pitchFamily="18" charset="0"/>
                </a:rPr>
                <a:t>We’re entering a new era </a:t>
              </a:r>
              <a:br>
                <a:rPr lang="en-US" sz="4400" i="0" dirty="0">
                  <a:solidFill>
                    <a:schemeClr val="tx1">
                      <a:lumMod val="20000"/>
                      <a:lumOff val="80000"/>
                    </a:schemeClr>
                  </a:solidFill>
                  <a:latin typeface="Georgia" panose="02040502050405020303" pitchFamily="18" charset="0"/>
                </a:rPr>
              </a:br>
              <a:r>
                <a:rPr lang="en-US" sz="4400" i="0" dirty="0">
                  <a:solidFill>
                    <a:schemeClr val="tx1">
                      <a:lumMod val="20000"/>
                      <a:lumOff val="80000"/>
                    </a:schemeClr>
                  </a:solidFill>
                  <a:latin typeface="Georgia" panose="02040502050405020303" pitchFamily="18" charset="0"/>
                </a:rPr>
                <a:t>of consumer understanding and growth.</a:t>
              </a:r>
            </a:p>
          </p:txBody>
        </p:sp>
        <p:sp>
          <p:nvSpPr>
            <p:cNvPr id="12" name="TextBox 11">
              <a:extLst>
                <a:ext uri="{FF2B5EF4-FFF2-40B4-BE49-F238E27FC236}">
                  <a16:creationId xmlns:a16="http://schemas.microsoft.com/office/drawing/2014/main" id="{937A824E-6B9D-B23E-7B8D-61847F61E6EC}"/>
                </a:ext>
              </a:extLst>
            </p:cNvPr>
            <p:cNvSpPr txBox="1"/>
            <p:nvPr userDrawn="1"/>
          </p:nvSpPr>
          <p:spPr>
            <a:xfrm>
              <a:off x="1581150" y="1942832"/>
              <a:ext cx="2652445" cy="809439"/>
            </a:xfrm>
            <a:prstGeom prst="rect">
              <a:avLst/>
            </a:prstGeom>
            <a:noFill/>
          </p:spPr>
          <p:txBody>
            <a:bodyPr wrap="square" lIns="0" rIns="0" rtlCol="0" anchor="b">
              <a:noAutofit/>
            </a:bodyPr>
            <a:lstStyle/>
            <a:p>
              <a:pPr algn="ctr">
                <a:spcAft>
                  <a:spcPts val="600"/>
                </a:spcAft>
              </a:pPr>
              <a:r>
                <a:rPr lang="en-US" sz="4400" b="0" i="1" dirty="0">
                  <a:solidFill>
                    <a:schemeClr val="accent1"/>
                  </a:solidFill>
                  <a:latin typeface="Georgia" panose="02040502050405020303" pitchFamily="18" charset="0"/>
                </a:rPr>
                <a:t>creating</a:t>
              </a:r>
            </a:p>
          </p:txBody>
        </p:sp>
        <p:sp>
          <p:nvSpPr>
            <p:cNvPr id="13" name="Rectangle 12">
              <a:extLst>
                <a:ext uri="{FF2B5EF4-FFF2-40B4-BE49-F238E27FC236}">
                  <a16:creationId xmlns:a16="http://schemas.microsoft.com/office/drawing/2014/main" id="{6524184D-A190-2364-6543-7DC2B8C40CBF}"/>
                </a:ext>
              </a:extLst>
            </p:cNvPr>
            <p:cNvSpPr/>
            <p:nvPr userDrawn="1"/>
          </p:nvSpPr>
          <p:spPr>
            <a:xfrm>
              <a:off x="1783422" y="3030111"/>
              <a:ext cx="22479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grpSp>
    </p:spTree>
    <p:extLst>
      <p:ext uri="{BB962C8B-B14F-4D97-AF65-F5344CB8AC3E}">
        <p14:creationId xmlns:p14="http://schemas.microsoft.com/office/powerpoint/2010/main" val="4141083713"/>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divider_deep_blue">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a:ln>
            <a:noFill/>
          </a:ln>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a:ln>
            <a:noFill/>
          </a:ln>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TextBox 4">
            <a:extLst>
              <a:ext uri="{FF2B5EF4-FFF2-40B4-BE49-F238E27FC236}">
                <a16:creationId xmlns:a16="http://schemas.microsoft.com/office/drawing/2014/main" id="{9E788ED0-C34D-9A83-6510-E8B6FB8024CD}"/>
              </a:ext>
            </a:extLst>
          </p:cNvPr>
          <p:cNvSpPr txBox="1"/>
          <p:nvPr userDrawn="1"/>
        </p:nvSpPr>
        <p:spPr>
          <a:xfrm>
            <a:off x="1678487" y="2875715"/>
            <a:ext cx="8835025" cy="786057"/>
          </a:xfrm>
          <a:prstGeom prst="rect">
            <a:avLst/>
          </a:prstGeom>
          <a:noFill/>
        </p:spPr>
        <p:txBody>
          <a:bodyPr wrap="square" lIns="0" rIns="0" rtlCol="0" anchor="b">
            <a:noAutofit/>
          </a:bodyPr>
          <a:lstStyle/>
          <a:p>
            <a:pPr algn="ctr">
              <a:spcAft>
                <a:spcPts val="600"/>
              </a:spcAft>
            </a:pPr>
            <a:r>
              <a:rPr lang="en-US" sz="6000" i="0" dirty="0">
                <a:solidFill>
                  <a:schemeClr val="tx2"/>
                </a:solidFill>
                <a:latin typeface="Georgia" panose="02040502050405020303" pitchFamily="18" charset="0"/>
              </a:rPr>
              <a:t>The Full View</a:t>
            </a:r>
            <a:r>
              <a:rPr lang="en-US" sz="6000" i="0" baseline="30000" dirty="0">
                <a:solidFill>
                  <a:schemeClr val="tx2"/>
                </a:solidFill>
                <a:latin typeface="Georgia" panose="02040502050405020303" pitchFamily="18" charset="0"/>
              </a:rPr>
              <a:t>™</a:t>
            </a:r>
          </a:p>
        </p:txBody>
      </p:sp>
    </p:spTree>
    <p:extLst>
      <p:ext uri="{BB962C8B-B14F-4D97-AF65-F5344CB8AC3E}">
        <p14:creationId xmlns:p14="http://schemas.microsoft.com/office/powerpoint/2010/main" val="367377174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60859169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240261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924112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7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pic>
        <p:nvPicPr>
          <p:cNvPr id="2" name="Picture 1">
            <a:extLst>
              <a:ext uri="{FF2B5EF4-FFF2-40B4-BE49-F238E27FC236}">
                <a16:creationId xmlns:a16="http://schemas.microsoft.com/office/drawing/2014/main" id="{00863654-156E-C922-E096-60320264BE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73249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_photo_circle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hape, circle&#10;&#10;Description automatically generated">
            <a:extLst>
              <a:ext uri="{FF2B5EF4-FFF2-40B4-BE49-F238E27FC236}">
                <a16:creationId xmlns:a16="http://schemas.microsoft.com/office/drawing/2014/main" id="{8C705F6C-3707-85DE-09B3-AF594AAC70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6303" y="0"/>
            <a:ext cx="5015697" cy="577842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85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bg1"/>
          </a:solidFill>
        </p:spPr>
        <p:txBody>
          <a:bodyPr/>
          <a:lstStyle>
            <a:lvl1pPr marL="0" indent="0" algn="ctr">
              <a:buNone/>
              <a:defRPr/>
            </a:lvl1pPr>
          </a:lstStyle>
          <a:p>
            <a:r>
              <a:rPr lang="en-US" dirty="0"/>
              <a:t>Click picture icon to add photo</a:t>
            </a:r>
          </a:p>
        </p:txBody>
      </p:sp>
      <p:pic>
        <p:nvPicPr>
          <p:cNvPr id="6" name="Picture 5">
            <a:extLst>
              <a:ext uri="{FF2B5EF4-FFF2-40B4-BE49-F238E27FC236}">
                <a16:creationId xmlns:a16="http://schemas.microsoft.com/office/drawing/2014/main" id="{35F6FDAE-AD6C-AA75-831D-BEFAEACADF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8" name="Title 1">
            <a:extLst>
              <a:ext uri="{FF2B5EF4-FFF2-40B4-BE49-F238E27FC236}">
                <a16:creationId xmlns:a16="http://schemas.microsoft.com/office/drawing/2014/main" id="{BF4D08B7-A365-1427-F812-9D5F6ECF5BF3}"/>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12" name="Subtitle 2">
            <a:extLst>
              <a:ext uri="{FF2B5EF4-FFF2-40B4-BE49-F238E27FC236}">
                <a16:creationId xmlns:a16="http://schemas.microsoft.com/office/drawing/2014/main" id="{11E7862F-A12C-567A-F409-68E4D1A31D3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035E2C2E-1885-1CF4-1BBA-BBD015DF714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D4B9C85D-6613-2D59-9B2A-FE4896B27A1D}"/>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9" name="Text Placeholder 17">
            <a:extLst>
              <a:ext uri="{FF2B5EF4-FFF2-40B4-BE49-F238E27FC236}">
                <a16:creationId xmlns:a16="http://schemas.microsoft.com/office/drawing/2014/main" id="{721ACD91-DCF9-5C0A-BADD-DA2A150DFD8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99067408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3351053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1970094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344080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016413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239042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2263996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166503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3173392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911934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4931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_photo_circle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4C7417A5-DB4B-D001-3587-DC3B18D4E5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5501" y="0"/>
            <a:ext cx="5016500" cy="578840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7584E26-4C77-6A51-FEAD-0EB5B976A2D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17364624-911C-5C6C-A73C-DB61626F25A8}"/>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6E8A4406-46B4-FEB9-E96C-E4A12EFC75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DBFA13A0-5198-A921-B21A-083C4ACCACE9}"/>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B204880D-52B2-9D45-A6A0-B5D77E4CEF8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7F03C9AE-F80C-97A4-FDED-E9762F8EBC89}"/>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49826109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5299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736142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313112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4956259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102023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839637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105171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8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8169428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486338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361155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36608562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1353926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060658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270D49C1-E8FD-4100-6077-590D74316FB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5222890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EE2DAE71-2983-34FD-663C-6E97AE5A8A9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Tree>
    <p:extLst>
      <p:ext uri="{BB962C8B-B14F-4D97-AF65-F5344CB8AC3E}">
        <p14:creationId xmlns:p14="http://schemas.microsoft.com/office/powerpoint/2010/main" val="14762746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011486C1-A975-5880-4C54-03DD13A9F7F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Tree>
    <p:extLst>
      <p:ext uri="{BB962C8B-B14F-4D97-AF65-F5344CB8AC3E}">
        <p14:creationId xmlns:p14="http://schemas.microsoft.com/office/powerpoint/2010/main" val="1986486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6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B3CE258B-CBCD-8DC5-1665-1A4555B76CD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Tree>
    <p:extLst>
      <p:ext uri="{BB962C8B-B14F-4D97-AF65-F5344CB8AC3E}">
        <p14:creationId xmlns:p14="http://schemas.microsoft.com/office/powerpoint/2010/main" val="4165940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userDrawn="1"/>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userDrawn="1"/>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34481161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8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7480788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Tree>
    <p:extLst>
      <p:ext uri="{BB962C8B-B14F-4D97-AF65-F5344CB8AC3E}">
        <p14:creationId xmlns:p14="http://schemas.microsoft.com/office/powerpoint/2010/main" val="38826641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45046924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93206137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0FE4F64-CDE3-E6AC-B94F-5B61F05C32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390555932"/>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F4FFC67C-2CFB-218E-E17B-FD82A61FA4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2" name="Text Placeholder 6">
            <a:extLst>
              <a:ext uri="{FF2B5EF4-FFF2-40B4-BE49-F238E27FC236}">
                <a16:creationId xmlns:a16="http://schemas.microsoft.com/office/drawing/2014/main" id="{61C79840-3403-A742-3277-345AD86F5844}"/>
              </a:ext>
            </a:extLst>
          </p:cNvPr>
          <p:cNvSpPr>
            <a:spLocks noGrp="1" noChangeAspect="1"/>
          </p:cNvSpPr>
          <p:nvPr>
            <p:ph type="body" sz="quarter" idx="16" hasCustomPrompt="1"/>
          </p:nvPr>
        </p:nvSpPr>
        <p:spPr>
          <a:xfrm>
            <a:off x="4275692" y="788545"/>
            <a:ext cx="7595266"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36223226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cxnSp>
        <p:nvCxnSpPr>
          <p:cNvPr id="3" name="Straight Connector 2">
            <a:extLst>
              <a:ext uri="{FF2B5EF4-FFF2-40B4-BE49-F238E27FC236}">
                <a16:creationId xmlns:a16="http://schemas.microsoft.com/office/drawing/2014/main" id="{022B0290-F2EB-7CD4-F20A-D815DC90CCF1}"/>
              </a:ext>
            </a:extLst>
          </p:cNvPr>
          <p:cNvCxnSpPr>
            <a:cxnSpLocks/>
          </p:cNvCxnSpPr>
          <p:nvPr userDrawn="1"/>
        </p:nvCxnSpPr>
        <p:spPr>
          <a:xfrm>
            <a:off x="5826368" y="6394938"/>
            <a:ext cx="6365632" cy="0"/>
          </a:xfrm>
          <a:prstGeom prst="line">
            <a:avLst/>
          </a:prstGeom>
          <a:ln w="15875">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618440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quote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60D9EE-C28D-6DB2-74C9-925C2BF28D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A06910C-3278-EC18-6D25-71265FCA2A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06077666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quote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ape, circle&#10;&#10;Description automatically generated">
            <a:extLst>
              <a:ext uri="{FF2B5EF4-FFF2-40B4-BE49-F238E27FC236}">
                <a16:creationId xmlns:a16="http://schemas.microsoft.com/office/drawing/2014/main" id="{0D97EACC-08EC-E23D-81E9-FE8C480D14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EABEE4-A33D-BEB4-749A-37C6B0F2F3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82C9894-319B-3DEE-60BE-8F5EA88009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57549127"/>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quote_orange">
    <p:bg>
      <p:bgPr>
        <a:solidFill>
          <a:srgbClr val="3C180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929835DB-8A5C-E734-95A0-1F2A5EB51E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3D89BF-F399-9405-0E58-746A6705B47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18B09C28-1582-F338-6BC3-DC037931A2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797388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98442951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hank_you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bg1"/>
                </a:solidFill>
              </a:defRPr>
            </a:lvl1pPr>
          </a:lstStyle>
          <a:p>
            <a:r>
              <a:rPr lang="en-US"/>
              <a:t>[Thank you]</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sp>
        <p:nvSpPr>
          <p:cNvPr id="15" name="Text Placeholder 17">
            <a:extLst>
              <a:ext uri="{FF2B5EF4-FFF2-40B4-BE49-F238E27FC236}">
                <a16:creationId xmlns:a16="http://schemas.microsoft.com/office/drawing/2014/main" id="{31B837C9-2286-59D8-4032-53C7374DC0DF}"/>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6" name="Text Placeholder 17">
            <a:extLst>
              <a:ext uri="{FF2B5EF4-FFF2-40B4-BE49-F238E27FC236}">
                <a16:creationId xmlns:a16="http://schemas.microsoft.com/office/drawing/2014/main" id="{461ED9C9-7BF6-B4F1-DA70-EC53D0C2A000}"/>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Slide Number Placeholder 5">
            <a:extLst>
              <a:ext uri="{FF2B5EF4-FFF2-40B4-BE49-F238E27FC236}">
                <a16:creationId xmlns:a16="http://schemas.microsoft.com/office/drawing/2014/main" id="{2BA0FDEA-DA79-1320-766F-9AD366A37456}"/>
              </a:ext>
            </a:extLst>
          </p:cNvPr>
          <p:cNvSpPr>
            <a:spLocks noGrp="1"/>
          </p:cNvSpPr>
          <p:nvPr>
            <p:ph type="sldNum" sz="quarter" idx="12"/>
          </p:nvPr>
        </p:nvSpPr>
        <p:spPr>
          <a:xfrm>
            <a:off x="10985326" y="6435203"/>
            <a:ext cx="901874" cy="365125"/>
          </a:xfrm>
        </p:spPr>
        <p:txBody>
          <a:bodyPr/>
          <a:lstStyle>
            <a:lvl1pPr>
              <a:defRPr>
                <a:solidFill>
                  <a:schemeClr val="bg1"/>
                </a:solidFill>
              </a:defRPr>
            </a:lvl1pPr>
          </a:lstStyle>
          <a:p>
            <a:fld id="{403EF4E2-7A7A-0548-85F1-5479B7C9E1B2}" type="slidenum">
              <a:rPr lang="en-US" smtClean="0"/>
              <a:pPr/>
              <a:t>‹#›</a:t>
            </a:fld>
            <a:endParaRPr lang="en-US" dirty="0"/>
          </a:p>
        </p:txBody>
      </p:sp>
      <p:sp>
        <p:nvSpPr>
          <p:cNvPr id="6" name="TextBox 5">
            <a:extLst>
              <a:ext uri="{FF2B5EF4-FFF2-40B4-BE49-F238E27FC236}">
                <a16:creationId xmlns:a16="http://schemas.microsoft.com/office/drawing/2014/main" id="{F7DAD2E5-E506-6900-CAA8-ABF57EC2182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86773186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32D8B9DE-B64C-1B72-C8EC-3F3105E9CE2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99325875"/>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yp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7" name="TextBox 6">
            <a:extLst>
              <a:ext uri="{FF2B5EF4-FFF2-40B4-BE49-F238E27FC236}">
                <a16:creationId xmlns:a16="http://schemas.microsoft.com/office/drawing/2014/main" id="{597486B2-E0C5-0362-6797-2154FB2AC31F}"/>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24493554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theme" Target="../theme/theme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image" Target="../media/image1.png"/><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image" Target="../media/image1.png"/><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theme" Target="../theme/theme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CA4AA68-4701-9381-97E1-D2141CD1A4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81A7956-2F7F-0C2D-A635-4DDDC2981061}"/>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232362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709" r:id="rId9"/>
    <p:sldLayoutId id="2147483703" r:id="rId10"/>
    <p:sldLayoutId id="2147483706" r:id="rId11"/>
    <p:sldLayoutId id="2147483725" r:id="rId12"/>
    <p:sldLayoutId id="2147483707" r:id="rId13"/>
    <p:sldLayoutId id="2147483708" r:id="rId14"/>
    <p:sldLayoutId id="2147483668" r:id="rId15"/>
    <p:sldLayoutId id="2147483705" r:id="rId16"/>
    <p:sldLayoutId id="2147483726" r:id="rId17"/>
    <p:sldLayoutId id="2147483682" r:id="rId18"/>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08409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4116" r:id="rId16"/>
    <p:sldLayoutId id="2147484117" r:id="rId17"/>
    <p:sldLayoutId id="2147484118" r:id="rId18"/>
    <p:sldLayoutId id="2147484119" r:id="rId19"/>
    <p:sldLayoutId id="2147484120" r:id="rId20"/>
    <p:sldLayoutId id="2147484121" r:id="rId21"/>
    <p:sldLayoutId id="2147484123" r:id="rId22"/>
    <p:sldLayoutId id="2147484132" r:id="rId23"/>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pic>
        <p:nvPicPr>
          <p:cNvPr id="4" name="Picture 3">
            <a:extLst>
              <a:ext uri="{FF2B5EF4-FFF2-40B4-BE49-F238E27FC236}">
                <a16:creationId xmlns:a16="http://schemas.microsoft.com/office/drawing/2014/main" id="{8FB95BBF-947E-1B10-EDAB-0C0FED9B1256}"/>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90626326"/>
      </p:ext>
    </p:extLst>
  </p:cSld>
  <p:clrMap bg1="lt1" tx1="dk1" bg2="lt2" tx2="dk2" accent1="accent1" accent2="accent2" accent3="accent3" accent4="accent4" accent5="accent5" accent6="accent6" hlink="hlink" folHlink="folHlink"/>
  <p:sldLayoutIdLst>
    <p:sldLayoutId id="2147484069" r:id="rId1"/>
    <p:sldLayoutId id="2147484096" r:id="rId2"/>
    <p:sldLayoutId id="2147484075" r:id="rId3"/>
    <p:sldLayoutId id="2147484085" r:id="rId4"/>
    <p:sldLayoutId id="2147484087" r:id="rId5"/>
    <p:sldLayoutId id="2147484088" r:id="rId6"/>
    <p:sldLayoutId id="2147484086" r:id="rId7"/>
    <p:sldLayoutId id="2147484089" r:id="rId8"/>
    <p:sldLayoutId id="2147484090" r:id="rId9"/>
    <p:sldLayoutId id="2147484091" r:id="rId10"/>
    <p:sldLayoutId id="2147484097" r:id="rId11"/>
    <p:sldLayoutId id="2147484092" r:id="rId12"/>
    <p:sldLayoutId id="2147484093" r:id="rId13"/>
    <p:sldLayoutId id="2147484094" r:id="rId14"/>
    <p:sldLayoutId id="2147484122" r:id="rId15"/>
    <p:sldLayoutId id="2147484124" r:id="rId16"/>
    <p:sldLayoutId id="2147484125" r:id="rId17"/>
    <p:sldLayoutId id="2147484126" r:id="rId18"/>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0800371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4127" r:id="rId30"/>
    <p:sldLayoutId id="2147484129" r:id="rId31"/>
    <p:sldLayoutId id="2147484130" r:id="rId32"/>
    <p:sldLayoutId id="2147484131" r:id="rId33"/>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0"/>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DC7FF3-9784-16DD-1F92-9122F79BB1E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592FA6D9-97B9-70F0-18CE-9141EEAB7FD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3889521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477CA6-1C99-FF6B-DEF9-8594D75D27A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0CA92560-F69A-3A8B-D852-E64A8A5A113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77004981"/>
      </p:ext>
    </p:extLst>
  </p:cSld>
  <p:clrMap bg1="lt1" tx1="dk1" bg2="lt2" tx2="dk2" accent1="accent1" accent2="accent2" accent3="accent3" accent4="accent4" accent5="accent5" accent6="accent6" hlink="hlink" folHlink="folHlink"/>
  <p:sldLayoutIdLst>
    <p:sldLayoutId id="2147484002" r:id="rId1"/>
    <p:sldLayoutId id="2147484003" r:id="rId2"/>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50857"/>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13" name="TextBox 12">
            <a:extLst>
              <a:ext uri="{FF2B5EF4-FFF2-40B4-BE49-F238E27FC236}">
                <a16:creationId xmlns:a16="http://schemas.microsoft.com/office/drawing/2014/main" id="{E6F4DD64-3534-DEB8-AEE5-0372CCAEBF2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54681E9-32B0-5055-E5A7-6DDCD23B8EFC}"/>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932912865"/>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28" r:id="rId19"/>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12170160"/>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2" r:id="rId9"/>
    <p:sldLayoutId id="2147484063" r:id="rId10"/>
    <p:sldLayoutId id="2147484064" r:id="rId11"/>
    <p:sldLayoutId id="2147484065" r:id="rId12"/>
    <p:sldLayoutId id="2147484066"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 id="2147484043" r:id="rId33"/>
    <p:sldLayoutId id="2147484044" r:id="rId34"/>
    <p:sldLayoutId id="2147484045" r:id="rId35"/>
    <p:sldLayoutId id="2147484046" r:id="rId36"/>
    <p:sldLayoutId id="2147484047" r:id="rId37"/>
    <p:sldLayoutId id="2147484048" r:id="rId38"/>
    <p:sldLayoutId id="2147484049" r:id="rId39"/>
    <p:sldLayoutId id="2147484050" r:id="rId40"/>
    <p:sldLayoutId id="2147484051" r:id="rId41"/>
    <p:sldLayoutId id="2147484052" r:id="rId42"/>
    <p:sldLayoutId id="2147484061" r:id="rId43"/>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9.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4.xml"/><Relationship Id="rId1" Type="http://schemas.openxmlformats.org/officeDocument/2006/relationships/tags" Target="../tags/tag2.xml"/><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3.bin"/><Relationship Id="rId7" Type="http://schemas.openxmlformats.org/officeDocument/2006/relationships/image" Target="../media/image52.png"/><Relationship Id="rId2" Type="http://schemas.openxmlformats.org/officeDocument/2006/relationships/slideLayout" Target="../slideLayouts/slideLayout34.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10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66.xml"/><Relationship Id="rId5" Type="http://schemas.openxmlformats.org/officeDocument/2006/relationships/chart" Target="../charts/chart24.xml"/><Relationship Id="rId4" Type="http://schemas.openxmlformats.org/officeDocument/2006/relationships/chart" Target="../charts/char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4.xml"/><Relationship Id="rId1" Type="http://schemas.openxmlformats.org/officeDocument/2006/relationships/tags" Target="../tags/tag1.xml"/><Relationship Id="rId4" Type="http://schemas.openxmlformats.org/officeDocument/2006/relationships/image" Target="../media/image46.emf"/></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234D-0D5B-68A5-4F55-BDAD5C80002B}"/>
              </a:ext>
            </a:extLst>
          </p:cNvPr>
          <p:cNvSpPr>
            <a:spLocks noGrp="1"/>
          </p:cNvSpPr>
          <p:nvPr>
            <p:ph type="ctrTitle"/>
          </p:nvPr>
        </p:nvSpPr>
        <p:spPr/>
        <p:txBody>
          <a:bodyPr/>
          <a:lstStyle/>
          <a:p>
            <a:r>
              <a:rPr lang="en-US" dirty="0">
                <a:latin typeface="Montserrat" panose="00000500000000000000" pitchFamily="2" charset="0"/>
              </a:rPr>
              <a:t>NIQ Total Till Executive Summary</a:t>
            </a:r>
            <a:endParaRPr lang="en-US" dirty="0"/>
          </a:p>
        </p:txBody>
      </p:sp>
      <p:sp>
        <p:nvSpPr>
          <p:cNvPr id="3" name="Subtitle 2">
            <a:extLst>
              <a:ext uri="{FF2B5EF4-FFF2-40B4-BE49-F238E27FC236}">
                <a16:creationId xmlns:a16="http://schemas.microsoft.com/office/drawing/2014/main" id="{3E1061DD-C98F-535E-B2FA-138DD853FBEE}"/>
              </a:ext>
            </a:extLst>
          </p:cNvPr>
          <p:cNvSpPr>
            <a:spLocks noGrp="1"/>
          </p:cNvSpPr>
          <p:nvPr>
            <p:ph type="subTitle" idx="1"/>
          </p:nvPr>
        </p:nvSpPr>
        <p:spPr/>
        <p:txBody>
          <a:bodyPr/>
          <a:lstStyle/>
          <a:p>
            <a:r>
              <a:rPr lang="en-PH" dirty="0">
                <a:latin typeface="Montserrat" panose="00000500000000000000" pitchFamily="2" charset="0"/>
              </a:rPr>
              <a:t>4 weeks ending 25</a:t>
            </a:r>
            <a:r>
              <a:rPr lang="en-PH" baseline="30000" dirty="0">
                <a:latin typeface="Montserrat" panose="00000500000000000000" pitchFamily="2" charset="0"/>
              </a:rPr>
              <a:t>th</a:t>
            </a:r>
            <a:r>
              <a:rPr lang="en-PH" dirty="0">
                <a:latin typeface="Montserrat" panose="00000500000000000000" pitchFamily="2" charset="0"/>
              </a:rPr>
              <a:t> February 2023</a:t>
            </a:r>
          </a:p>
        </p:txBody>
      </p:sp>
      <p:sp>
        <p:nvSpPr>
          <p:cNvPr id="4" name="Text Placeholder 3">
            <a:extLst>
              <a:ext uri="{FF2B5EF4-FFF2-40B4-BE49-F238E27FC236}">
                <a16:creationId xmlns:a16="http://schemas.microsoft.com/office/drawing/2014/main" id="{3CB75549-D5D8-B7CF-ECBA-00AA11486B32}"/>
              </a:ext>
            </a:extLst>
          </p:cNvPr>
          <p:cNvSpPr>
            <a:spLocks noGrp="1"/>
          </p:cNvSpPr>
          <p:nvPr>
            <p:ph type="body" sz="quarter" idx="10"/>
          </p:nvPr>
        </p:nvSpPr>
        <p:spPr/>
        <p:txBody>
          <a:bodyPr/>
          <a:lstStyle/>
          <a:p>
            <a:r>
              <a:rPr lang="en-US" dirty="0"/>
              <a:t>Sally Cowen</a:t>
            </a:r>
          </a:p>
        </p:txBody>
      </p:sp>
      <p:sp>
        <p:nvSpPr>
          <p:cNvPr id="5" name="Text Placeholder 4">
            <a:extLst>
              <a:ext uri="{FF2B5EF4-FFF2-40B4-BE49-F238E27FC236}">
                <a16:creationId xmlns:a16="http://schemas.microsoft.com/office/drawing/2014/main" id="{31F179E1-7A18-91DF-7035-6E94F7CADD02}"/>
              </a:ext>
            </a:extLst>
          </p:cNvPr>
          <p:cNvSpPr>
            <a:spLocks noGrp="1"/>
          </p:cNvSpPr>
          <p:nvPr>
            <p:ph type="body" sz="quarter" idx="11"/>
          </p:nvPr>
        </p:nvSpPr>
        <p:spPr/>
        <p:txBody>
          <a:bodyPr/>
          <a:lstStyle/>
          <a:p>
            <a:r>
              <a:rPr lang="en-GB" altLang="en-US" dirty="0">
                <a:latin typeface="Montserrat" panose="00000500000000000000" pitchFamily="2" charset="0"/>
                <a:cs typeface="Calibri" pitchFamily="34" charset="0"/>
                <a:sym typeface="Arial" pitchFamily="34" charset="0"/>
              </a:rPr>
              <a:t>Retailer &amp; Business Insights Team</a:t>
            </a:r>
            <a:endParaRPr lang="en-PH" dirty="0">
              <a:latin typeface="Montserrat" panose="00000500000000000000" pitchFamily="2" charset="0"/>
            </a:endParaRPr>
          </a:p>
        </p:txBody>
      </p:sp>
      <p:sp>
        <p:nvSpPr>
          <p:cNvPr id="6" name="Text Placeholder 5">
            <a:extLst>
              <a:ext uri="{FF2B5EF4-FFF2-40B4-BE49-F238E27FC236}">
                <a16:creationId xmlns:a16="http://schemas.microsoft.com/office/drawing/2014/main" id="{6C0FE920-8F7D-0CA6-3380-A2C01C5CD1FD}"/>
              </a:ext>
            </a:extLst>
          </p:cNvPr>
          <p:cNvSpPr>
            <a:spLocks noGrp="1"/>
          </p:cNvSpPr>
          <p:nvPr>
            <p:ph type="body" sz="quarter" idx="12"/>
          </p:nvPr>
        </p:nvSpPr>
        <p:spPr/>
        <p:txBody>
          <a:bodyPr/>
          <a:lstStyle/>
          <a:p>
            <a:r>
              <a:rPr lang="en-US" dirty="0"/>
              <a:t>9</a:t>
            </a:r>
            <a:r>
              <a:rPr lang="en-US" baseline="30000" dirty="0"/>
              <a:t>th</a:t>
            </a:r>
            <a:r>
              <a:rPr lang="en-US" dirty="0"/>
              <a:t> March 2023</a:t>
            </a:r>
          </a:p>
        </p:txBody>
      </p:sp>
    </p:spTree>
    <p:extLst>
      <p:ext uri="{BB962C8B-B14F-4D97-AF65-F5344CB8AC3E}">
        <p14:creationId xmlns:p14="http://schemas.microsoft.com/office/powerpoint/2010/main" val="161817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3A4919-8606-2174-540F-C5C1B26AA72A}"/>
              </a:ext>
            </a:extLst>
          </p:cNvPr>
          <p:cNvSpPr>
            <a:spLocks noGrp="1"/>
          </p:cNvSpPr>
          <p:nvPr>
            <p:ph idx="1"/>
          </p:nvPr>
        </p:nvSpPr>
        <p:spPr>
          <a:xfrm>
            <a:off x="288559" y="4044415"/>
            <a:ext cx="3684352" cy="1662920"/>
          </a:xfrm>
        </p:spPr>
        <p:txBody>
          <a:bodyPr/>
          <a:lstStyle/>
          <a:p>
            <a:pPr marL="0" indent="0">
              <a:buNone/>
            </a:pPr>
            <a:r>
              <a:rPr lang="en-GB" dirty="0"/>
              <a:t>Spend per visit increased to </a:t>
            </a:r>
            <a:r>
              <a:rPr lang="en-GB" b="1" dirty="0">
                <a:latin typeface="Georgia" panose="02040502050405020303" pitchFamily="18" charset="0"/>
              </a:rPr>
              <a:t>£18.88 </a:t>
            </a:r>
            <a:r>
              <a:rPr lang="en-GB" dirty="0"/>
              <a:t>from £18.60</a:t>
            </a:r>
          </a:p>
        </p:txBody>
      </p:sp>
      <p:sp>
        <p:nvSpPr>
          <p:cNvPr id="3" name="Slide Number Placeholder 2">
            <a:extLst>
              <a:ext uri="{FF2B5EF4-FFF2-40B4-BE49-F238E27FC236}">
                <a16:creationId xmlns:a16="http://schemas.microsoft.com/office/drawing/2014/main" id="{B5D2ABB6-15B6-5F05-0AE4-D98F65E0E206}"/>
              </a:ext>
            </a:extLst>
          </p:cNvPr>
          <p:cNvSpPr>
            <a:spLocks noGrp="1"/>
          </p:cNvSpPr>
          <p:nvPr>
            <p:ph type="sldNum" sz="quarter" idx="12"/>
          </p:nvPr>
        </p:nvSpPr>
        <p:spPr/>
        <p:txBody>
          <a:bodyPr/>
          <a:lstStyle/>
          <a:p>
            <a:fld id="{403EF4E2-7A7A-0548-85F1-5479B7C9E1B2}" type="slidenum">
              <a:rPr lang="en-US" smtClean="0"/>
              <a:t>10</a:t>
            </a:fld>
            <a:endParaRPr lang="en-US" dirty="0"/>
          </a:p>
        </p:txBody>
      </p:sp>
      <p:sp>
        <p:nvSpPr>
          <p:cNvPr id="4" name="Content Placeholder 3">
            <a:extLst>
              <a:ext uri="{FF2B5EF4-FFF2-40B4-BE49-F238E27FC236}">
                <a16:creationId xmlns:a16="http://schemas.microsoft.com/office/drawing/2014/main" id="{AAE38DE4-E0D6-40DC-D513-77195488A53A}"/>
              </a:ext>
            </a:extLst>
          </p:cNvPr>
          <p:cNvSpPr>
            <a:spLocks noGrp="1"/>
          </p:cNvSpPr>
          <p:nvPr>
            <p:ph idx="14"/>
          </p:nvPr>
        </p:nvSpPr>
        <p:spPr>
          <a:xfrm>
            <a:off x="4237582" y="4044415"/>
            <a:ext cx="3684352" cy="1662920"/>
          </a:xfrm>
        </p:spPr>
        <p:txBody>
          <a:bodyPr/>
          <a:lstStyle/>
          <a:p>
            <a:pPr marL="0" indent="0">
              <a:buNone/>
            </a:pPr>
            <a:r>
              <a:rPr lang="en-GB" dirty="0"/>
              <a:t>Items in basket are</a:t>
            </a:r>
            <a:r>
              <a:rPr lang="en-GB" b="1" dirty="0"/>
              <a:t> </a:t>
            </a:r>
            <a:r>
              <a:rPr lang="en-GB" b="1" dirty="0">
                <a:latin typeface="Georgia" panose="02040502050405020303" pitchFamily="18" charset="0"/>
              </a:rPr>
              <a:t>10.5</a:t>
            </a:r>
            <a:r>
              <a:rPr lang="en-GB" dirty="0"/>
              <a:t> from 11.5 last year</a:t>
            </a:r>
          </a:p>
          <a:p>
            <a:endParaRPr lang="en-GB" dirty="0"/>
          </a:p>
        </p:txBody>
      </p:sp>
      <p:sp>
        <p:nvSpPr>
          <p:cNvPr id="5" name="Content Placeholder 4">
            <a:extLst>
              <a:ext uri="{FF2B5EF4-FFF2-40B4-BE49-F238E27FC236}">
                <a16:creationId xmlns:a16="http://schemas.microsoft.com/office/drawing/2014/main" id="{45E3B490-8FBF-CEE1-0999-3674C402B915}"/>
              </a:ext>
            </a:extLst>
          </p:cNvPr>
          <p:cNvSpPr>
            <a:spLocks noGrp="1"/>
          </p:cNvSpPr>
          <p:nvPr>
            <p:ph idx="15"/>
          </p:nvPr>
        </p:nvSpPr>
        <p:spPr>
          <a:xfrm>
            <a:off x="8186606" y="4044415"/>
            <a:ext cx="3684352" cy="1662920"/>
          </a:xfrm>
        </p:spPr>
        <p:txBody>
          <a:bodyPr/>
          <a:lstStyle/>
          <a:p>
            <a:pPr marL="0" indent="0">
              <a:buNone/>
            </a:pPr>
            <a:r>
              <a:rPr lang="en-GB" dirty="0"/>
              <a:t>Frequency of visit increased to </a:t>
            </a:r>
            <a:r>
              <a:rPr lang="en-GB" b="1" dirty="0">
                <a:latin typeface="Georgia" panose="02040502050405020303" pitchFamily="18" charset="0"/>
              </a:rPr>
              <a:t>18.0</a:t>
            </a:r>
            <a:r>
              <a:rPr lang="en-GB" dirty="0"/>
              <a:t> trips from 16.6</a:t>
            </a:r>
          </a:p>
          <a:p>
            <a:pPr marL="0" indent="0">
              <a:buNone/>
            </a:pPr>
            <a:endParaRPr lang="en-GB" dirty="0"/>
          </a:p>
        </p:txBody>
      </p:sp>
      <p:pic>
        <p:nvPicPr>
          <p:cNvPr id="24" name="Picture Placeholder 23">
            <a:extLst>
              <a:ext uri="{FF2B5EF4-FFF2-40B4-BE49-F238E27FC236}">
                <a16:creationId xmlns:a16="http://schemas.microsoft.com/office/drawing/2014/main" id="{93FB3200-151E-78C6-C4AA-B3C166A3ADFD}"/>
              </a:ext>
            </a:extLst>
          </p:cNvPr>
          <p:cNvPicPr>
            <a:picLocks noGrp="1" noChangeAspect="1"/>
          </p:cNvPicPr>
          <p:nvPr>
            <p:ph type="pic" sz="quarter" idx="21"/>
          </p:nvPr>
        </p:nvPicPr>
        <p:blipFill>
          <a:blip r:embed="rId2"/>
          <a:srcRect t="8458" b="8458"/>
          <a:stretch>
            <a:fillRect/>
          </a:stretch>
        </p:blipFill>
        <p:spPr>
          <a:xfrm>
            <a:off x="4237582" y="1752168"/>
            <a:ext cx="3684352" cy="2041112"/>
          </a:xfrm>
          <a:prstGeom prst="rect">
            <a:avLst/>
          </a:prstGeom>
        </p:spPr>
      </p:pic>
      <p:sp>
        <p:nvSpPr>
          <p:cNvPr id="11" name="Title 10">
            <a:extLst>
              <a:ext uri="{FF2B5EF4-FFF2-40B4-BE49-F238E27FC236}">
                <a16:creationId xmlns:a16="http://schemas.microsoft.com/office/drawing/2014/main" id="{5C7ABC06-B6C0-85D9-A077-8A7CBA2732ED}"/>
              </a:ext>
            </a:extLst>
          </p:cNvPr>
          <p:cNvSpPr>
            <a:spLocks noGrp="1"/>
          </p:cNvSpPr>
          <p:nvPr>
            <p:ph type="title"/>
          </p:nvPr>
        </p:nvSpPr>
        <p:spPr/>
        <p:txBody>
          <a:bodyPr/>
          <a:lstStyle/>
          <a:p>
            <a:r>
              <a:rPr lang="en-GB" dirty="0"/>
              <a:t>Shoppers made </a:t>
            </a:r>
            <a:r>
              <a:rPr lang="en-GB" b="0" i="1" dirty="0">
                <a:latin typeface="Georgia" panose="02040502050405020303" pitchFamily="18" charset="0"/>
              </a:rPr>
              <a:t>45m more </a:t>
            </a:r>
            <a:r>
              <a:rPr lang="en-GB" dirty="0"/>
              <a:t>shopping trips, spent </a:t>
            </a:r>
            <a:r>
              <a:rPr lang="en-GB" b="0" i="1" dirty="0">
                <a:latin typeface="Georgia" panose="02040502050405020303" pitchFamily="18" charset="0"/>
              </a:rPr>
              <a:t>£0.28 more </a:t>
            </a:r>
            <a:r>
              <a:rPr lang="en-GB" dirty="0"/>
              <a:t>per occasion but bought, on average, </a:t>
            </a:r>
            <a:r>
              <a:rPr lang="en-GB" b="0" i="1" dirty="0">
                <a:latin typeface="Georgia" panose="02040502050405020303" pitchFamily="18" charset="0"/>
              </a:rPr>
              <a:t>1.0 fewer </a:t>
            </a:r>
            <a:r>
              <a:rPr lang="en-GB" dirty="0"/>
              <a:t>FMCG items</a:t>
            </a:r>
            <a:endParaRPr lang="en-US" dirty="0"/>
          </a:p>
        </p:txBody>
      </p:sp>
      <p:sp>
        <p:nvSpPr>
          <p:cNvPr id="7" name="Text Placeholder 6">
            <a:extLst>
              <a:ext uri="{FF2B5EF4-FFF2-40B4-BE49-F238E27FC236}">
                <a16:creationId xmlns:a16="http://schemas.microsoft.com/office/drawing/2014/main" id="{3561E549-AFC0-3CE0-7823-3498E19F1BEF}"/>
              </a:ext>
            </a:extLst>
          </p:cNvPr>
          <p:cNvSpPr>
            <a:spLocks noGrp="1"/>
          </p:cNvSpPr>
          <p:nvPr>
            <p:ph type="body" sz="quarter" idx="16"/>
          </p:nvPr>
        </p:nvSpPr>
        <p:spPr>
          <a:xfrm>
            <a:off x="275157" y="1295589"/>
            <a:ext cx="3684352" cy="436542"/>
          </a:xfrm>
        </p:spPr>
        <p:txBody>
          <a:bodyPr/>
          <a:lstStyle/>
          <a:p>
            <a:r>
              <a:rPr lang="en-US" sz="3200" dirty="0">
                <a:solidFill>
                  <a:schemeClr val="tx2"/>
                </a:solidFill>
                <a:latin typeface="Georgia" panose="02040502050405020303" pitchFamily="18" charset="0"/>
              </a:rPr>
              <a:t>+1.5%</a:t>
            </a:r>
          </a:p>
        </p:txBody>
      </p:sp>
      <p:sp>
        <p:nvSpPr>
          <p:cNvPr id="21" name="Text Placeholder 20">
            <a:extLst>
              <a:ext uri="{FF2B5EF4-FFF2-40B4-BE49-F238E27FC236}">
                <a16:creationId xmlns:a16="http://schemas.microsoft.com/office/drawing/2014/main" id="{D0246440-4F46-BEF4-45DA-F2D2E18491A7}"/>
              </a:ext>
            </a:extLst>
          </p:cNvPr>
          <p:cNvSpPr>
            <a:spLocks noGrp="1"/>
          </p:cNvSpPr>
          <p:nvPr>
            <p:ph type="body" sz="quarter" idx="23"/>
          </p:nvPr>
        </p:nvSpPr>
        <p:spPr>
          <a:xfrm>
            <a:off x="4218002" y="1295589"/>
            <a:ext cx="3684352" cy="436542"/>
          </a:xfrm>
        </p:spPr>
        <p:txBody>
          <a:bodyPr/>
          <a:lstStyle/>
          <a:p>
            <a:r>
              <a:rPr lang="en-GB" sz="3200" dirty="0">
                <a:solidFill>
                  <a:schemeClr val="tx2"/>
                </a:solidFill>
                <a:latin typeface="Georgia" panose="02040502050405020303" pitchFamily="18" charset="0"/>
              </a:rPr>
              <a:t>-9.0%</a:t>
            </a:r>
          </a:p>
        </p:txBody>
      </p:sp>
      <p:sp>
        <p:nvSpPr>
          <p:cNvPr id="9" name="Text Placeholder 8">
            <a:extLst>
              <a:ext uri="{FF2B5EF4-FFF2-40B4-BE49-F238E27FC236}">
                <a16:creationId xmlns:a16="http://schemas.microsoft.com/office/drawing/2014/main" id="{92B6FAE3-2379-2832-171F-D4B22D14CBA0}"/>
              </a:ext>
            </a:extLst>
          </p:cNvPr>
          <p:cNvSpPr>
            <a:spLocks noGrp="1"/>
          </p:cNvSpPr>
          <p:nvPr>
            <p:ph type="body" sz="quarter" idx="18"/>
          </p:nvPr>
        </p:nvSpPr>
        <p:spPr>
          <a:xfrm>
            <a:off x="8167026" y="1295589"/>
            <a:ext cx="3684352" cy="436542"/>
          </a:xfrm>
        </p:spPr>
        <p:txBody>
          <a:bodyPr/>
          <a:lstStyle/>
          <a:p>
            <a:r>
              <a:rPr lang="en-GB" sz="3200" dirty="0">
                <a:solidFill>
                  <a:schemeClr val="tx2"/>
                </a:solidFill>
                <a:latin typeface="Georgia" panose="02040502050405020303" pitchFamily="18" charset="0"/>
              </a:rPr>
              <a:t>+8.6%</a:t>
            </a:r>
          </a:p>
        </p:txBody>
      </p:sp>
      <p:sp>
        <p:nvSpPr>
          <p:cNvPr id="15" name="Text Placeholder 6">
            <a:extLst>
              <a:ext uri="{FF2B5EF4-FFF2-40B4-BE49-F238E27FC236}">
                <a16:creationId xmlns:a16="http://schemas.microsoft.com/office/drawing/2014/main" id="{76A6FA56-7DC4-306D-E3FB-7D85A7077DA5}"/>
              </a:ext>
            </a:extLst>
          </p:cNvPr>
          <p:cNvSpPr txBox="1">
            <a:spLocks/>
          </p:cNvSpPr>
          <p:nvPr/>
        </p:nvSpPr>
        <p:spPr>
          <a:xfrm>
            <a:off x="4237582" y="2585088"/>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sp>
        <p:nvSpPr>
          <p:cNvPr id="17" name="Text Placeholder 7">
            <a:extLst>
              <a:ext uri="{FF2B5EF4-FFF2-40B4-BE49-F238E27FC236}">
                <a16:creationId xmlns:a16="http://schemas.microsoft.com/office/drawing/2014/main" id="{6396B61E-BE38-DF38-4156-C0B7AFE18DAC}"/>
              </a:ext>
            </a:extLst>
          </p:cNvPr>
          <p:cNvSpPr txBox="1">
            <a:spLocks/>
          </p:cNvSpPr>
          <p:nvPr/>
        </p:nvSpPr>
        <p:spPr>
          <a:xfrm>
            <a:off x="8186605" y="2585088"/>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pic>
        <p:nvPicPr>
          <p:cNvPr id="1026" name="Picture 2">
            <a:extLst>
              <a:ext uri="{FF2B5EF4-FFF2-40B4-BE49-F238E27FC236}">
                <a16:creationId xmlns:a16="http://schemas.microsoft.com/office/drawing/2014/main" id="{D9CA649E-D60C-7C81-2CAC-DD72952E5579}"/>
              </a:ext>
            </a:extLst>
          </p:cNvPr>
          <p:cNvPicPr>
            <a:picLocks noGrp="1" noChangeAspect="1" noChangeArrowheads="1"/>
          </p:cNvPicPr>
          <p:nvPr>
            <p:ph type="pic" sz="quarter" idx="22"/>
          </p:nvPr>
        </p:nvPicPr>
        <p:blipFill rotWithShape="1">
          <a:blip r:embed="rId3">
            <a:extLst>
              <a:ext uri="{28A0092B-C50C-407E-A947-70E740481C1C}">
                <a14:useLocalDpi xmlns:a14="http://schemas.microsoft.com/office/drawing/2010/main" val="0"/>
              </a:ext>
            </a:extLst>
          </a:blip>
          <a:srcRect t="16414" b="615"/>
          <a:stretch/>
        </p:blipFill>
        <p:spPr bwMode="auto">
          <a:xfrm>
            <a:off x="8186605" y="1752168"/>
            <a:ext cx="3684352" cy="2041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790BC4-A296-55C0-15AF-45C0E9331F5B}"/>
              </a:ext>
            </a:extLst>
          </p:cNvPr>
          <p:cNvPicPr>
            <a:picLocks noGrp="1" noChangeAspect="1" noChangeArrowheads="1"/>
          </p:cNvPicPr>
          <p:nvPr>
            <p:ph type="pic" sz="quarter" idx="20"/>
          </p:nvPr>
        </p:nvPicPr>
        <p:blipFill rotWithShape="1">
          <a:blip r:embed="rId4">
            <a:extLst>
              <a:ext uri="{28A0092B-C50C-407E-A947-70E740481C1C}">
                <a14:useLocalDpi xmlns:a14="http://schemas.microsoft.com/office/drawing/2010/main" val="0"/>
              </a:ext>
            </a:extLst>
          </a:blip>
          <a:srcRect t="6609" r="21863" b="28471"/>
          <a:stretch/>
        </p:blipFill>
        <p:spPr bwMode="auto">
          <a:xfrm>
            <a:off x="288559" y="1770703"/>
            <a:ext cx="3684352" cy="20411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a:extLst>
              <a:ext uri="{FF2B5EF4-FFF2-40B4-BE49-F238E27FC236}">
                <a16:creationId xmlns:a16="http://schemas.microsoft.com/office/drawing/2014/main" id="{56F0293D-E347-1EE7-E0DD-247D7886355F}"/>
              </a:ext>
            </a:extLst>
          </p:cNvPr>
          <p:cNvSpPr>
            <a:spLocks noGrp="1"/>
          </p:cNvSpPr>
          <p:nvPr>
            <p:ph type="body" sz="quarter" idx="17"/>
          </p:nvPr>
        </p:nvSpPr>
        <p:spPr>
          <a:xfrm>
            <a:off x="288559" y="5991678"/>
            <a:ext cx="11582399" cy="365125"/>
          </a:xfrm>
        </p:spPr>
        <p:txBody>
          <a:bodyPr/>
          <a:lstStyle/>
          <a:p>
            <a:r>
              <a:rPr lang="en-US" dirty="0"/>
              <a:t>Source:  NielsenIQ Homescan FMCG Total GB 4w/e 25</a:t>
            </a:r>
            <a:r>
              <a:rPr lang="en-US" baseline="30000" dirty="0"/>
              <a:t>th</a:t>
            </a:r>
            <a:r>
              <a:rPr lang="en-US" dirty="0"/>
              <a:t> February 2023 vs 4w/e 26</a:t>
            </a:r>
            <a:r>
              <a:rPr lang="en-US" baseline="30000" dirty="0"/>
              <a:t>th</a:t>
            </a:r>
            <a:r>
              <a:rPr lang="en-US" dirty="0"/>
              <a:t> February 2022</a:t>
            </a:r>
          </a:p>
        </p:txBody>
      </p:sp>
    </p:spTree>
    <p:extLst>
      <p:ext uri="{BB962C8B-B14F-4D97-AF65-F5344CB8AC3E}">
        <p14:creationId xmlns:p14="http://schemas.microsoft.com/office/powerpoint/2010/main" val="303678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23"/>
          </p:nvPr>
        </p:nvSpPr>
        <p:spPr/>
        <p:txBody>
          <a:bodyPr/>
          <a:lstStyle/>
          <a:p>
            <a:r>
              <a:rPr lang="en-US" dirty="0"/>
              <a:t>Source:  NielsenIQ Homescan GB FMCG</a:t>
            </a:r>
          </a:p>
        </p:txBody>
      </p:sp>
      <p:sp>
        <p:nvSpPr>
          <p:cNvPr id="27" name="TextBox 26">
            <a:extLst>
              <a:ext uri="{FF2B5EF4-FFF2-40B4-BE49-F238E27FC236}">
                <a16:creationId xmlns:a16="http://schemas.microsoft.com/office/drawing/2014/main" id="{FD6F6C0B-5FC8-17AB-B6E5-A974F3C61787}"/>
              </a:ext>
            </a:extLst>
          </p:cNvPr>
          <p:cNvSpPr txBox="1"/>
          <p:nvPr/>
        </p:nvSpPr>
        <p:spPr>
          <a:xfrm>
            <a:off x="2708522" y="2363447"/>
            <a:ext cx="3704804" cy="584775"/>
          </a:xfrm>
          <a:prstGeom prst="rect">
            <a:avLst/>
          </a:prstGeom>
          <a:noFill/>
        </p:spPr>
        <p:txBody>
          <a:bodyPr wrap="square">
            <a:spAutoFit/>
          </a:bodyPr>
          <a:lstStyle/>
          <a:p>
            <a:r>
              <a:rPr lang="en-US" sz="1800" b="1" dirty="0">
                <a:solidFill>
                  <a:schemeClr val="bg1"/>
                </a:solidFill>
                <a:latin typeface="+mn-lt"/>
              </a:rPr>
              <a:t>January softer than usual</a:t>
            </a:r>
          </a:p>
          <a:p>
            <a:r>
              <a:rPr lang="en-US" sz="1400" dirty="0">
                <a:solidFill>
                  <a:schemeClr val="bg1"/>
                </a:solidFill>
              </a:rPr>
              <a:t>4w/e 28</a:t>
            </a:r>
            <a:r>
              <a:rPr lang="en-US" sz="1400" baseline="30000" dirty="0">
                <a:solidFill>
                  <a:schemeClr val="bg1"/>
                </a:solidFill>
              </a:rPr>
              <a:t>th</a:t>
            </a:r>
            <a:r>
              <a:rPr lang="en-US" sz="1400" dirty="0">
                <a:solidFill>
                  <a:schemeClr val="bg1"/>
                </a:solidFill>
              </a:rPr>
              <a:t> January 2023</a:t>
            </a:r>
            <a:endParaRPr lang="en-US" sz="1400" b="1" dirty="0">
              <a:solidFill>
                <a:schemeClr val="bg1"/>
              </a:solidFill>
              <a:latin typeface="+mn-lt"/>
            </a:endParaRPr>
          </a:p>
        </p:txBody>
      </p:sp>
      <p:graphicFrame>
        <p:nvGraphicFramePr>
          <p:cNvPr id="45" name="Table 45">
            <a:extLst>
              <a:ext uri="{FF2B5EF4-FFF2-40B4-BE49-F238E27FC236}">
                <a16:creationId xmlns:a16="http://schemas.microsoft.com/office/drawing/2014/main" id="{F5077DE2-9E16-DBA4-FEA4-8D0DBE6E463D}"/>
              </a:ext>
            </a:extLst>
          </p:cNvPr>
          <p:cNvGraphicFramePr>
            <a:graphicFrameLocks noGrp="1"/>
          </p:cNvGraphicFramePr>
          <p:nvPr>
            <p:ph idx="1"/>
            <p:extLst>
              <p:ext uri="{D42A27DB-BD31-4B8C-83A1-F6EECF244321}">
                <p14:modId xmlns:p14="http://schemas.microsoft.com/office/powerpoint/2010/main" val="1810985513"/>
              </p:ext>
            </p:extLst>
          </p:nvPr>
        </p:nvGraphicFramePr>
        <p:xfrm>
          <a:off x="1248032" y="1297460"/>
          <a:ext cx="9604118" cy="4443458"/>
        </p:xfrm>
        <a:graphic>
          <a:graphicData uri="http://schemas.openxmlformats.org/drawingml/2006/table">
            <a:tbl>
              <a:tblPr firstRow="1" bandRow="1">
                <a:tableStyleId>{073A0DAA-6AF3-43AB-8588-CEC1D06C72B9}</a:tableStyleId>
              </a:tblPr>
              <a:tblGrid>
                <a:gridCol w="1510332">
                  <a:extLst>
                    <a:ext uri="{9D8B030D-6E8A-4147-A177-3AD203B41FA5}">
                      <a16:colId xmlns:a16="http://schemas.microsoft.com/office/drawing/2014/main" val="2730304933"/>
                    </a:ext>
                  </a:extLst>
                </a:gridCol>
                <a:gridCol w="3852454">
                  <a:extLst>
                    <a:ext uri="{9D8B030D-6E8A-4147-A177-3AD203B41FA5}">
                      <a16:colId xmlns:a16="http://schemas.microsoft.com/office/drawing/2014/main" val="907276787"/>
                    </a:ext>
                  </a:extLst>
                </a:gridCol>
                <a:gridCol w="4241332">
                  <a:extLst>
                    <a:ext uri="{9D8B030D-6E8A-4147-A177-3AD203B41FA5}">
                      <a16:colId xmlns:a16="http://schemas.microsoft.com/office/drawing/2014/main" val="732061466"/>
                    </a:ext>
                  </a:extLst>
                </a:gridCol>
              </a:tblGrid>
              <a:tr h="721611">
                <a:tc>
                  <a:txBody>
                    <a:bodyPr/>
                    <a:lstStyle/>
                    <a:p>
                      <a:endParaRPr lang="en-GB" dirty="0"/>
                    </a:p>
                  </a:txBody>
                  <a:tcPr>
                    <a:solidFill>
                      <a:schemeClr val="tx2"/>
                    </a:solidFill>
                  </a:tcPr>
                </a:tc>
                <a:tc>
                  <a:txBody>
                    <a:bodyPr/>
                    <a:lstStyle/>
                    <a:p>
                      <a:pPr algn="ctr"/>
                      <a:r>
                        <a:rPr lang="en-GB" dirty="0">
                          <a:latin typeface="Georgia" panose="02040502050405020303" pitchFamily="18" charset="0"/>
                        </a:rPr>
                        <a:t>January </a:t>
                      </a:r>
                      <a:r>
                        <a:rPr lang="en-GB" b="0" dirty="0">
                          <a:latin typeface="Georgia" panose="02040502050405020303" pitchFamily="18" charset="0"/>
                        </a:rPr>
                        <a:t>softer</a:t>
                      </a:r>
                      <a:r>
                        <a:rPr lang="en-GB" dirty="0">
                          <a:latin typeface="Georgia" panose="02040502050405020303" pitchFamily="18" charset="0"/>
                        </a:rPr>
                        <a:t> than usual</a:t>
                      </a:r>
                    </a:p>
                    <a:p>
                      <a:pPr algn="ctr"/>
                      <a:r>
                        <a:rPr lang="en-GB" sz="1400" dirty="0">
                          <a:latin typeface="Georgia" panose="02040502050405020303" pitchFamily="18" charset="0"/>
                        </a:rPr>
                        <a:t>4w/e 28</a:t>
                      </a:r>
                      <a:r>
                        <a:rPr lang="en-GB" sz="1400" baseline="30000" dirty="0">
                          <a:latin typeface="Georgia" panose="02040502050405020303" pitchFamily="18" charset="0"/>
                        </a:rPr>
                        <a:t>th</a:t>
                      </a:r>
                      <a:r>
                        <a:rPr lang="en-GB" sz="1400" dirty="0">
                          <a:latin typeface="Georgia" panose="02040502050405020303" pitchFamily="18" charset="0"/>
                        </a:rPr>
                        <a:t> January 2023</a:t>
                      </a:r>
                    </a:p>
                  </a:txBody>
                  <a:tcPr>
                    <a:solidFill>
                      <a:schemeClr val="tx2"/>
                    </a:solidFill>
                  </a:tcPr>
                </a:tc>
                <a:tc>
                  <a:txBody>
                    <a:bodyPr/>
                    <a:lstStyle/>
                    <a:p>
                      <a:pPr algn="ctr"/>
                      <a:r>
                        <a:rPr lang="en-GB" b="1" dirty="0">
                          <a:latin typeface="Georgia" panose="02040502050405020303" pitchFamily="18" charset="0"/>
                        </a:rPr>
                        <a:t>Outstanding</a:t>
                      </a:r>
                      <a:r>
                        <a:rPr lang="en-GB" dirty="0">
                          <a:latin typeface="Georgia" panose="02040502050405020303" pitchFamily="18" charset="0"/>
                        </a:rPr>
                        <a:t> </a:t>
                      </a:r>
                      <a:r>
                        <a:rPr lang="en-GB" b="0" dirty="0">
                          <a:latin typeface="Georgia" panose="02040502050405020303" pitchFamily="18" charset="0"/>
                        </a:rPr>
                        <a:t>Discounter</a:t>
                      </a:r>
                      <a:r>
                        <a:rPr lang="en-GB" dirty="0">
                          <a:latin typeface="Georgia" panose="02040502050405020303" pitchFamily="18" charset="0"/>
                        </a:rPr>
                        <a:t> </a:t>
                      </a:r>
                      <a:r>
                        <a:rPr lang="en-GB" b="1" dirty="0">
                          <a:latin typeface="Georgia" panose="02040502050405020303" pitchFamily="18" charset="0"/>
                        </a:rPr>
                        <a:t>growth</a:t>
                      </a:r>
                    </a:p>
                    <a:p>
                      <a:pPr algn="ctr"/>
                      <a:r>
                        <a:rPr lang="en-GB" sz="1400" dirty="0">
                          <a:latin typeface="Georgia" panose="02040502050405020303" pitchFamily="18" charset="0"/>
                        </a:rPr>
                        <a:t>4w/e 25</a:t>
                      </a:r>
                      <a:r>
                        <a:rPr lang="en-GB" sz="1400" baseline="30000" dirty="0">
                          <a:latin typeface="Georgia" panose="02040502050405020303" pitchFamily="18" charset="0"/>
                        </a:rPr>
                        <a:t>th</a:t>
                      </a:r>
                      <a:r>
                        <a:rPr lang="en-GB" sz="1400" dirty="0">
                          <a:latin typeface="Georgia" panose="02040502050405020303" pitchFamily="18" charset="0"/>
                        </a:rPr>
                        <a:t> February 2023</a:t>
                      </a:r>
                    </a:p>
                  </a:txBody>
                  <a:tcPr>
                    <a:solidFill>
                      <a:schemeClr val="bg2"/>
                    </a:solidFill>
                  </a:tcPr>
                </a:tc>
                <a:extLst>
                  <a:ext uri="{0D108BD9-81ED-4DB2-BD59-A6C34878D82A}">
                    <a16:rowId xmlns:a16="http://schemas.microsoft.com/office/drawing/2014/main" val="2349305710"/>
                  </a:ext>
                </a:extLst>
              </a:tr>
              <a:tr h="930462">
                <a:tc>
                  <a:txBody>
                    <a:bodyPr/>
                    <a:lstStyle/>
                    <a:p>
                      <a:pPr marL="73660" lvl="0" indent="0" algn="l" rtl="0">
                        <a:spcBef>
                          <a:spcPts val="0"/>
                        </a:spcBef>
                        <a:spcAft>
                          <a:spcPts val="0"/>
                        </a:spcAft>
                        <a:buClr>
                          <a:srgbClr val="FFFFFF"/>
                        </a:buClr>
                        <a:buSzPts val="1000"/>
                        <a:buFont typeface="Montserrat Light"/>
                        <a:buNone/>
                      </a:pPr>
                      <a:r>
                        <a:rPr lang="en" sz="1400" b="1" baseline="0" dirty="0">
                          <a:solidFill>
                            <a:srgbClr val="FFFFFF"/>
                          </a:solidFill>
                          <a:latin typeface="Georgia" panose="02040502050405020303" pitchFamily="18" charset="0"/>
                          <a:ea typeface="Montserrat Light"/>
                          <a:cs typeface="Montserrat Light"/>
                          <a:sym typeface="Montserrat Light"/>
                        </a:rPr>
                        <a:t>Basket Size</a:t>
                      </a:r>
                      <a:endParaRPr sz="1400" b="1" dirty="0">
                        <a:solidFill>
                          <a:schemeClr val="accent1"/>
                        </a:solidFill>
                        <a:latin typeface="Georgia" panose="02040502050405020303" pitchFamily="18" charset="0"/>
                        <a:ea typeface="Montserrat Light"/>
                        <a:cs typeface="Montserrat Light"/>
                        <a:sym typeface="Montserrat Ligh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£18.75</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Montserrat" panose="00000500000000000000" pitchFamily="2" charset="0"/>
                          <a:ea typeface="Montserrat Light"/>
                          <a:cs typeface="Montserrat Light"/>
                          <a:sym typeface="Montserrat Light"/>
                        </a:rPr>
                        <a:t>+£0.38/</a:t>
                      </a:r>
                      <a:r>
                        <a:rPr lang="en-GB" sz="900" b="1" dirty="0">
                          <a:solidFill>
                            <a:schemeClr val="accent1"/>
                          </a:solidFill>
                          <a:latin typeface="Montserrat" panose="00000500000000000000" pitchFamily="2" charset="0"/>
                          <a:ea typeface="Montserrat Light"/>
                          <a:cs typeface="Montserrat Light"/>
                          <a:sym typeface="Montserrat Light"/>
                        </a:rPr>
                        <a:t>+2.1% </a:t>
                      </a:r>
                      <a:r>
                        <a:rPr lang="en-GB" sz="900" baseline="0" dirty="0">
                          <a:solidFill>
                            <a:srgbClr val="FFFFFF"/>
                          </a:solidFill>
                          <a:latin typeface="Montserrat" panose="00000500000000000000" pitchFamily="2" charset="0"/>
                          <a:ea typeface="Montserrat Light"/>
                          <a:cs typeface="Montserrat Light"/>
                          <a:sym typeface="Montserrat Light"/>
                        </a:rPr>
                        <a:t>vs last year and </a:t>
                      </a:r>
                      <a:r>
                        <a:rPr lang="en-GB" sz="900" b="1" baseline="0" dirty="0">
                          <a:solidFill>
                            <a:schemeClr val="accent1"/>
                          </a:solidFill>
                          <a:latin typeface="Montserrat" panose="00000500000000000000" pitchFamily="2" charset="0"/>
                          <a:ea typeface="Montserrat Light"/>
                          <a:cs typeface="Montserrat Light"/>
                          <a:sym typeface="Montserrat Light"/>
                        </a:rPr>
                        <a:t>-15.0% </a:t>
                      </a:r>
                      <a:r>
                        <a:rPr lang="en-GB" sz="900" baseline="0" dirty="0">
                          <a:solidFill>
                            <a:srgbClr val="FFFFFF"/>
                          </a:solidFill>
                          <a:latin typeface="Montserrat" panose="00000500000000000000" pitchFamily="2" charset="0"/>
                          <a:ea typeface="Montserrat Light"/>
                          <a:cs typeface="Montserrat Light"/>
                          <a:sym typeface="Montserrat Light"/>
                        </a:rPr>
                        <a:t>vs last month</a:t>
                      </a:r>
                    </a:p>
                    <a:p>
                      <a:pPr marL="365760" marR="0" lvl="0" indent="-292100" algn="l" defTabSz="914400" rtl="0" eaLnBrk="1" fontAlgn="auto" latinLnBrk="0" hangingPunct="1">
                        <a:lnSpc>
                          <a:spcPct val="100000"/>
                        </a:lnSpc>
                        <a:spcBef>
                          <a:spcPts val="600"/>
                        </a:spcBef>
                        <a:spcAft>
                          <a:spcPts val="0"/>
                        </a:spcAft>
                        <a:buClr>
                          <a:srgbClr val="FFFFFF"/>
                        </a:buClr>
                        <a:buSzPts val="1000"/>
                        <a:buFont typeface="Montserrat Light"/>
                        <a:buChar char="■"/>
                        <a:tabLst/>
                        <a:defRPr/>
                      </a:pPr>
                      <a:r>
                        <a:rPr lang="en-GB" sz="900" b="1" baseline="0" dirty="0">
                          <a:solidFill>
                            <a:schemeClr val="accent1"/>
                          </a:solidFill>
                          <a:latin typeface="Montserrat" panose="00000500000000000000" pitchFamily="2" charset="0"/>
                          <a:ea typeface="Montserrat"/>
                          <a:cs typeface="Montserrat"/>
                          <a:sym typeface="Montserrat Light"/>
                        </a:rPr>
                        <a:t>10.6</a:t>
                      </a:r>
                      <a:r>
                        <a:rPr lang="en-GB" sz="900" baseline="0" dirty="0">
                          <a:solidFill>
                            <a:srgbClr val="FFFFFF"/>
                          </a:solidFill>
                          <a:latin typeface="Montserrat" panose="00000500000000000000" pitchFamily="2" charset="0"/>
                          <a:ea typeface="Montserrat"/>
                          <a:cs typeface="Montserrat"/>
                          <a:sym typeface="Montserrat Light"/>
                        </a:rPr>
                        <a:t> items (</a:t>
                      </a:r>
                      <a:r>
                        <a:rPr lang="en-GB" sz="900" b="1" baseline="0" dirty="0">
                          <a:solidFill>
                            <a:schemeClr val="accent1"/>
                          </a:solidFill>
                          <a:latin typeface="Montserrat" panose="00000500000000000000" pitchFamily="2" charset="0"/>
                          <a:ea typeface="Montserrat"/>
                          <a:cs typeface="Montserrat"/>
                          <a:sym typeface="Montserrat Light"/>
                        </a:rPr>
                        <a:t>-8.3%</a:t>
                      </a:r>
                      <a:r>
                        <a:rPr lang="en-GB" sz="900" b="1" baseline="0" dirty="0">
                          <a:solidFill>
                            <a:srgbClr val="FFFFFF"/>
                          </a:solidFill>
                          <a:latin typeface="Montserrat" panose="00000500000000000000" pitchFamily="2" charset="0"/>
                          <a:ea typeface="Montserrat"/>
                          <a:cs typeface="Montserrat"/>
                          <a:sym typeface="Montserrat Light"/>
                        </a:rPr>
                        <a:t> </a:t>
                      </a:r>
                      <a:r>
                        <a:rPr lang="en-GB" sz="900" b="0" baseline="0" dirty="0">
                          <a:solidFill>
                            <a:srgbClr val="FFFFFF"/>
                          </a:solidFill>
                          <a:latin typeface="Montserrat" panose="00000500000000000000" pitchFamily="2" charset="0"/>
                          <a:ea typeface="Montserrat"/>
                          <a:cs typeface="Montserrat"/>
                          <a:sym typeface="Montserrat Light"/>
                        </a:rPr>
                        <a:t>vs last year and </a:t>
                      </a:r>
                      <a:r>
                        <a:rPr lang="en-GB" sz="900" b="1" baseline="0" dirty="0">
                          <a:solidFill>
                            <a:schemeClr val="accent1"/>
                          </a:solidFill>
                          <a:latin typeface="Montserrat" panose="00000500000000000000" pitchFamily="2" charset="0"/>
                          <a:ea typeface="Montserrat"/>
                          <a:cs typeface="Montserrat"/>
                          <a:sym typeface="Montserrat Light"/>
                        </a:rPr>
                        <a:t>-5.1%</a:t>
                      </a:r>
                      <a:r>
                        <a:rPr lang="en-GB" sz="900" b="1" baseline="0" dirty="0">
                          <a:solidFill>
                            <a:srgbClr val="FFFFFF"/>
                          </a:solidFill>
                          <a:latin typeface="Montserrat" panose="00000500000000000000" pitchFamily="2" charset="0"/>
                          <a:ea typeface="Montserrat"/>
                          <a:cs typeface="Montserrat"/>
                          <a:sym typeface="Montserrat Light"/>
                        </a:rPr>
                        <a:t> vs last month</a:t>
                      </a:r>
                      <a:r>
                        <a:rPr lang="en-GB" sz="900" b="0" baseline="0" dirty="0">
                          <a:solidFill>
                            <a:srgbClr val="FFFFFF"/>
                          </a:solidFill>
                          <a:latin typeface="Montserrat" panose="00000500000000000000" pitchFamily="2" charset="0"/>
                          <a:ea typeface="Montserrat"/>
                          <a:cs typeface="Montserrat"/>
                          <a:sym typeface="Montserrat Light"/>
                        </a:rPr>
                        <a:t>)</a:t>
                      </a:r>
                      <a:endParaRPr lang="en-GB" sz="900" dirty="0">
                        <a:solidFill>
                          <a:srgbClr val="FFFFFF"/>
                        </a:solidFill>
                        <a:highlight>
                          <a:srgbClr val="C0C0C0"/>
                        </a:highlight>
                        <a:latin typeface="Montserrat" panose="00000500000000000000" pitchFamily="2"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£18.88</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Montserrat" panose="00000500000000000000" pitchFamily="2" charset="0"/>
                          <a:ea typeface="Montserrat Light"/>
                          <a:cs typeface="Montserrat Light"/>
                          <a:sym typeface="Montserrat Light"/>
                        </a:rPr>
                        <a:t>+£0.28/</a:t>
                      </a:r>
                      <a:r>
                        <a:rPr lang="en-GB" sz="900" b="1" dirty="0">
                          <a:solidFill>
                            <a:schemeClr val="accent1"/>
                          </a:solidFill>
                          <a:latin typeface="Montserrat" panose="00000500000000000000" pitchFamily="2" charset="0"/>
                          <a:ea typeface="Montserrat Light"/>
                          <a:cs typeface="Montserrat Light"/>
                          <a:sym typeface="Montserrat Light"/>
                        </a:rPr>
                        <a:t>+2.5% </a:t>
                      </a:r>
                      <a:r>
                        <a:rPr lang="en-GB" sz="900" baseline="0" dirty="0">
                          <a:solidFill>
                            <a:srgbClr val="FFFFFF"/>
                          </a:solidFill>
                          <a:latin typeface="Montserrat" panose="00000500000000000000" pitchFamily="2" charset="0"/>
                          <a:ea typeface="Montserrat Light"/>
                          <a:cs typeface="Montserrat Light"/>
                          <a:sym typeface="Montserrat Light"/>
                        </a:rPr>
                        <a:t>vs last year and </a:t>
                      </a:r>
                      <a:r>
                        <a:rPr lang="en-GB" sz="900" b="1" baseline="0" dirty="0">
                          <a:solidFill>
                            <a:schemeClr val="accent1"/>
                          </a:solidFill>
                          <a:latin typeface="Montserrat" panose="00000500000000000000" pitchFamily="2" charset="0"/>
                          <a:ea typeface="Montserrat Light"/>
                          <a:cs typeface="Montserrat Light"/>
                          <a:sym typeface="Montserrat Light"/>
                        </a:rPr>
                        <a:t>+0.6% </a:t>
                      </a:r>
                      <a:r>
                        <a:rPr lang="en-GB" sz="900" baseline="0" dirty="0">
                          <a:solidFill>
                            <a:srgbClr val="FFFFFF"/>
                          </a:solidFill>
                          <a:latin typeface="Montserrat" panose="00000500000000000000" pitchFamily="2" charset="0"/>
                          <a:ea typeface="Montserrat Light"/>
                          <a:cs typeface="Montserrat Light"/>
                          <a:sym typeface="Montserrat Light"/>
                        </a:rPr>
                        <a:t>vs last month</a:t>
                      </a:r>
                    </a:p>
                    <a:p>
                      <a:pPr marL="365760" marR="0" lvl="0" indent="-292100" algn="l" defTabSz="914400" rtl="0" eaLnBrk="1" fontAlgn="auto" latinLnBrk="0" hangingPunct="1">
                        <a:lnSpc>
                          <a:spcPct val="100000"/>
                        </a:lnSpc>
                        <a:spcBef>
                          <a:spcPts val="600"/>
                        </a:spcBef>
                        <a:spcAft>
                          <a:spcPts val="0"/>
                        </a:spcAft>
                        <a:buClr>
                          <a:srgbClr val="FFFFFF"/>
                        </a:buClr>
                        <a:buSzPts val="1000"/>
                        <a:buFont typeface="Montserrat Light"/>
                        <a:buChar char="■"/>
                        <a:tabLst/>
                        <a:defRPr/>
                      </a:pPr>
                      <a:r>
                        <a:rPr lang="en-GB" sz="900" b="1" baseline="0" dirty="0">
                          <a:solidFill>
                            <a:schemeClr val="accent1"/>
                          </a:solidFill>
                          <a:latin typeface="Montserrat" panose="00000500000000000000" pitchFamily="2" charset="0"/>
                          <a:ea typeface="Montserrat"/>
                          <a:cs typeface="Montserrat"/>
                          <a:sym typeface="Montserrat Light"/>
                        </a:rPr>
                        <a:t>10.5</a:t>
                      </a:r>
                      <a:r>
                        <a:rPr lang="en-GB" sz="900" baseline="0" dirty="0">
                          <a:solidFill>
                            <a:srgbClr val="FFFFFF"/>
                          </a:solidFill>
                          <a:latin typeface="Montserrat" panose="00000500000000000000" pitchFamily="2" charset="0"/>
                          <a:ea typeface="Montserrat"/>
                          <a:cs typeface="Montserrat"/>
                          <a:sym typeface="Montserrat Light"/>
                        </a:rPr>
                        <a:t> items (</a:t>
                      </a:r>
                      <a:r>
                        <a:rPr lang="en-GB" sz="900" b="1" baseline="0" dirty="0">
                          <a:solidFill>
                            <a:schemeClr val="accent1"/>
                          </a:solidFill>
                          <a:latin typeface="Montserrat" panose="00000500000000000000" pitchFamily="2" charset="0"/>
                          <a:ea typeface="Montserrat"/>
                          <a:cs typeface="Montserrat"/>
                          <a:sym typeface="Montserrat Light"/>
                        </a:rPr>
                        <a:t>-9.0%</a:t>
                      </a:r>
                      <a:r>
                        <a:rPr lang="en-GB" sz="900" b="1" baseline="0" dirty="0">
                          <a:solidFill>
                            <a:srgbClr val="FFFFFF"/>
                          </a:solidFill>
                          <a:latin typeface="Montserrat" panose="00000500000000000000" pitchFamily="2" charset="0"/>
                          <a:ea typeface="Montserrat"/>
                          <a:cs typeface="Montserrat"/>
                          <a:sym typeface="Montserrat Light"/>
                        </a:rPr>
                        <a:t> </a:t>
                      </a:r>
                      <a:r>
                        <a:rPr lang="en-GB" sz="900" b="0" baseline="0" dirty="0">
                          <a:solidFill>
                            <a:srgbClr val="FFFFFF"/>
                          </a:solidFill>
                          <a:latin typeface="Montserrat" panose="00000500000000000000" pitchFamily="2" charset="0"/>
                          <a:ea typeface="Montserrat"/>
                          <a:cs typeface="Montserrat"/>
                          <a:sym typeface="Montserrat Light"/>
                        </a:rPr>
                        <a:t>vs last year and </a:t>
                      </a:r>
                      <a:r>
                        <a:rPr lang="en-GB" sz="900" b="1" baseline="0" dirty="0">
                          <a:solidFill>
                            <a:schemeClr val="accent1"/>
                          </a:solidFill>
                          <a:latin typeface="Montserrat" panose="00000500000000000000" pitchFamily="2" charset="0"/>
                          <a:ea typeface="Montserrat"/>
                          <a:cs typeface="Montserrat"/>
                          <a:sym typeface="Montserrat Light"/>
                        </a:rPr>
                        <a:t>-0.8%</a:t>
                      </a:r>
                      <a:r>
                        <a:rPr lang="en-GB" sz="900" b="1" baseline="0" dirty="0">
                          <a:solidFill>
                            <a:srgbClr val="FFFFFF"/>
                          </a:solidFill>
                          <a:latin typeface="Montserrat" panose="00000500000000000000" pitchFamily="2" charset="0"/>
                          <a:ea typeface="Montserrat"/>
                          <a:cs typeface="Montserrat"/>
                          <a:sym typeface="Montserrat Light"/>
                        </a:rPr>
                        <a:t> vs last month</a:t>
                      </a:r>
                      <a:r>
                        <a:rPr lang="en-GB" sz="900" b="0" baseline="0" dirty="0">
                          <a:solidFill>
                            <a:srgbClr val="FFFFFF"/>
                          </a:solidFill>
                          <a:latin typeface="Montserrat" panose="00000500000000000000" pitchFamily="2" charset="0"/>
                          <a:ea typeface="Montserrat"/>
                          <a:cs typeface="Montserrat"/>
                          <a:sym typeface="Montserrat Light"/>
                        </a:rPr>
                        <a:t>)</a:t>
                      </a:r>
                      <a:endParaRPr lang="en-GB" sz="900" dirty="0">
                        <a:solidFill>
                          <a:srgbClr val="FFFFFF"/>
                        </a:solidFill>
                        <a:highlight>
                          <a:srgbClr val="C0C0C0"/>
                        </a:highlight>
                        <a:latin typeface="Montserrat" panose="00000500000000000000" pitchFamily="2" charset="0"/>
                        <a:ea typeface="Montserrat"/>
                        <a:cs typeface="Montserrat"/>
                        <a:sym typeface="Montserrat"/>
                      </a:endParaRPr>
                    </a:p>
                  </a:txBody>
                  <a:tcPr marL="91425" marR="91425" marT="91425" marB="91425">
                    <a:solidFill>
                      <a:schemeClr val="bg2"/>
                    </a:solidFill>
                  </a:tcPr>
                </a:tc>
                <a:extLst>
                  <a:ext uri="{0D108BD9-81ED-4DB2-BD59-A6C34878D82A}">
                    <a16:rowId xmlns:a16="http://schemas.microsoft.com/office/drawing/2014/main" val="2462473271"/>
                  </a:ext>
                </a:extLst>
              </a:tr>
              <a:tr h="1025410">
                <a:tc>
                  <a:txBody>
                    <a:bodyPr/>
                    <a:lstStyle/>
                    <a:p>
                      <a:pPr marL="73660" lvl="0" indent="0" algn="l" rtl="0">
                        <a:spcBef>
                          <a:spcPts val="0"/>
                        </a:spcBef>
                        <a:spcAft>
                          <a:spcPts val="0"/>
                        </a:spcAft>
                        <a:buClr>
                          <a:srgbClr val="FFFFFF"/>
                        </a:buClr>
                        <a:buSzPts val="1000"/>
                        <a:buFont typeface="Montserrat Light"/>
                        <a:buNone/>
                      </a:pPr>
                      <a:r>
                        <a:rPr lang="en-GB" sz="1400" b="1" dirty="0">
                          <a:solidFill>
                            <a:srgbClr val="FFFFFF"/>
                          </a:solidFill>
                          <a:latin typeface="Georgia" panose="02040502050405020303" pitchFamily="18" charset="0"/>
                          <a:ea typeface="Montserrat"/>
                          <a:cs typeface="Montserrat"/>
                          <a:sym typeface="Montserrat"/>
                        </a:rPr>
                        <a:t>Bricks &amp; Mortar </a:t>
                      </a:r>
                      <a:r>
                        <a:rPr lang="en-GB" sz="1400" dirty="0">
                          <a:solidFill>
                            <a:srgbClr val="FFFFFF"/>
                          </a:solidFill>
                          <a:latin typeface="Georgia" panose="02040502050405020303" pitchFamily="18" charset="0"/>
                          <a:ea typeface="Montserrat"/>
                          <a:cs typeface="Montserrat"/>
                          <a:sym typeface="Montserrat"/>
                        </a:rPr>
                        <a:t>shopping trips</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 sz="900" dirty="0">
                          <a:solidFill>
                            <a:srgbClr val="FFFFFF"/>
                          </a:solidFill>
                          <a:latin typeface="Montserrat" panose="00000500000000000000" pitchFamily="2" charset="0"/>
                          <a:ea typeface="Montserrat Light"/>
                          <a:cs typeface="Montserrat Light"/>
                          <a:sym typeface="Montserrat Light"/>
                        </a:rPr>
                        <a:t>470m shopping occasions</a:t>
                      </a:r>
                      <a:endParaRPr sz="900" dirty="0">
                        <a:solidFill>
                          <a:srgbClr val="FFFFFF"/>
                        </a:solidFill>
                        <a:latin typeface="Montserrat" panose="00000500000000000000" pitchFamily="2" charset="0"/>
                        <a:ea typeface="Montserrat Light"/>
                        <a:cs typeface="Montserrat Light"/>
                        <a:sym typeface="Montserrat Light"/>
                      </a:endParaRPr>
                    </a:p>
                    <a:p>
                      <a:pPr marL="365760" lvl="0" indent="-292100" algn="l" rtl="0">
                        <a:spcBef>
                          <a:spcPts val="600"/>
                        </a:spcBef>
                        <a:spcAft>
                          <a:spcPts val="0"/>
                        </a:spcAft>
                        <a:buClr>
                          <a:srgbClr val="FFFFFF"/>
                        </a:buClr>
                        <a:buSzPts val="1000"/>
                        <a:buFont typeface="Montserrat Light"/>
                        <a:buChar char="■"/>
                      </a:pPr>
                      <a:r>
                        <a:rPr lang="en" sz="900" dirty="0">
                          <a:solidFill>
                            <a:srgbClr val="FFFFFF"/>
                          </a:solidFill>
                          <a:latin typeface="Montserrat" panose="00000500000000000000" pitchFamily="2" charset="0"/>
                          <a:ea typeface="Montserrat Light"/>
                          <a:cs typeface="Montserrat Light"/>
                          <a:sym typeface="Montserrat Light"/>
                        </a:rPr>
                        <a:t>+5.7%/+25m</a:t>
                      </a:r>
                      <a:r>
                        <a:rPr lang="en" sz="900" baseline="0" dirty="0">
                          <a:solidFill>
                            <a:srgbClr val="FFFFFF"/>
                          </a:solidFill>
                          <a:latin typeface="Montserrat" panose="00000500000000000000" pitchFamily="2" charset="0"/>
                          <a:ea typeface="Montserrat Light"/>
                          <a:cs typeface="Montserrat Light"/>
                          <a:sym typeface="Montserrat Light"/>
                        </a:rPr>
                        <a:t> </a:t>
                      </a:r>
                      <a:r>
                        <a:rPr lang="en" sz="900" b="1" baseline="0" dirty="0">
                          <a:solidFill>
                            <a:schemeClr val="accent1"/>
                          </a:solidFill>
                          <a:latin typeface="Montserrat" panose="00000500000000000000" pitchFamily="2" charset="0"/>
                          <a:ea typeface="Montserrat Light"/>
                          <a:cs typeface="Montserrat Light"/>
                          <a:sym typeface="Montserrat Light"/>
                        </a:rPr>
                        <a:t>more</a:t>
                      </a:r>
                      <a:r>
                        <a:rPr lang="en" sz="900" baseline="0" dirty="0">
                          <a:solidFill>
                            <a:srgbClr val="FFFFFF"/>
                          </a:solidFill>
                          <a:latin typeface="Montserrat" panose="00000500000000000000" pitchFamily="2" charset="0"/>
                          <a:ea typeface="Montserrat Light"/>
                          <a:cs typeface="Montserrat Light"/>
                          <a:sym typeface="Montserrat Light"/>
                        </a:rPr>
                        <a:t> than last year </a:t>
                      </a:r>
                      <a:r>
                        <a:rPr lang="en" sz="900" b="0" baseline="0" dirty="0">
                          <a:solidFill>
                            <a:srgbClr val="FFFFFF"/>
                          </a:solidFill>
                          <a:latin typeface="Montserrat" panose="00000500000000000000" pitchFamily="2" charset="0"/>
                          <a:ea typeface="Montserrat Light"/>
                          <a:cs typeface="Montserrat Light"/>
                          <a:sym typeface="Montserrat Light"/>
                        </a:rPr>
                        <a:t>and </a:t>
                      </a:r>
                      <a:r>
                        <a:rPr lang="en" sz="900" b="1" baseline="0" dirty="0">
                          <a:solidFill>
                            <a:schemeClr val="accent1"/>
                          </a:solidFill>
                          <a:latin typeface="Montserrat" panose="00000500000000000000" pitchFamily="2" charset="0"/>
                          <a:ea typeface="Montserrat Light"/>
                          <a:cs typeface="Montserrat Light"/>
                          <a:sym typeface="Montserrat Light"/>
                        </a:rPr>
                        <a:t>-5.7%</a:t>
                      </a:r>
                      <a:r>
                        <a:rPr lang="en" sz="900" b="1" baseline="0" dirty="0">
                          <a:solidFill>
                            <a:srgbClr val="FFFFFF"/>
                          </a:solidFill>
                          <a:latin typeface="Montserrat" panose="00000500000000000000" pitchFamily="2" charset="0"/>
                          <a:ea typeface="Montserrat Light"/>
                          <a:cs typeface="Montserrat Light"/>
                          <a:sym typeface="Montserrat Light"/>
                        </a:rPr>
                        <a:t> </a:t>
                      </a:r>
                      <a:r>
                        <a:rPr lang="en" sz="900" b="1" baseline="0" dirty="0">
                          <a:solidFill>
                            <a:schemeClr val="accent1"/>
                          </a:solidFill>
                          <a:latin typeface="Montserrat" panose="00000500000000000000" pitchFamily="2" charset="0"/>
                          <a:ea typeface="Montserrat Light"/>
                          <a:cs typeface="Montserrat Light"/>
                          <a:sym typeface="Montserrat Light"/>
                        </a:rPr>
                        <a:t>fewer</a:t>
                      </a:r>
                      <a:r>
                        <a:rPr lang="en" sz="900" b="1" baseline="0" dirty="0">
                          <a:solidFill>
                            <a:srgbClr val="FFFFFF"/>
                          </a:solidFill>
                          <a:latin typeface="Montserrat" panose="00000500000000000000" pitchFamily="2" charset="0"/>
                          <a:ea typeface="Montserrat Light"/>
                          <a:cs typeface="Montserrat Light"/>
                          <a:sym typeface="Montserrat Light"/>
                        </a:rPr>
                        <a:t> trips v last month</a:t>
                      </a:r>
                      <a:endParaRPr sz="900" b="1" dirty="0">
                        <a:solidFill>
                          <a:schemeClr val="accent1"/>
                        </a:solidFill>
                        <a:latin typeface="Montserrat" panose="00000500000000000000" pitchFamily="2" charset="0"/>
                        <a:ea typeface="Montserrat Light"/>
                        <a:cs typeface="Montserrat Light"/>
                        <a:sym typeface="Montserrat Ligh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 sz="900" dirty="0">
                          <a:solidFill>
                            <a:srgbClr val="FFFFFF"/>
                          </a:solidFill>
                          <a:latin typeface="Montserrat" panose="00000500000000000000" pitchFamily="2" charset="0"/>
                          <a:ea typeface="Montserrat Light"/>
                          <a:cs typeface="Montserrat Light"/>
                          <a:sym typeface="Montserrat Light"/>
                        </a:rPr>
                        <a:t>503m shopping occasions</a:t>
                      </a:r>
                      <a:endParaRPr sz="900" dirty="0">
                        <a:solidFill>
                          <a:srgbClr val="FFFFFF"/>
                        </a:solidFill>
                        <a:latin typeface="Montserrat" panose="00000500000000000000" pitchFamily="2" charset="0"/>
                        <a:ea typeface="Montserrat Light"/>
                        <a:cs typeface="Montserrat Light"/>
                        <a:sym typeface="Montserrat Light"/>
                      </a:endParaRPr>
                    </a:p>
                    <a:p>
                      <a:pPr marL="365760" lvl="0" indent="-292100" algn="l" rtl="0">
                        <a:spcBef>
                          <a:spcPts val="600"/>
                        </a:spcBef>
                        <a:spcAft>
                          <a:spcPts val="0"/>
                        </a:spcAft>
                        <a:buClr>
                          <a:srgbClr val="FFFFFF"/>
                        </a:buClr>
                        <a:buSzPts val="1000"/>
                        <a:buFont typeface="Montserrat Light"/>
                        <a:buChar char="■"/>
                      </a:pPr>
                      <a:r>
                        <a:rPr lang="en" sz="900" dirty="0">
                          <a:solidFill>
                            <a:srgbClr val="FFFFFF"/>
                          </a:solidFill>
                          <a:latin typeface="Montserrat" panose="00000500000000000000" pitchFamily="2" charset="0"/>
                          <a:ea typeface="Montserrat Light"/>
                          <a:cs typeface="Montserrat Light"/>
                          <a:sym typeface="Montserrat Light"/>
                        </a:rPr>
                        <a:t>+10.1%/+46m</a:t>
                      </a:r>
                      <a:r>
                        <a:rPr lang="en" sz="900" baseline="0" dirty="0">
                          <a:solidFill>
                            <a:srgbClr val="FFFFFF"/>
                          </a:solidFill>
                          <a:latin typeface="Montserrat" panose="00000500000000000000" pitchFamily="2" charset="0"/>
                          <a:ea typeface="Montserrat Light"/>
                          <a:cs typeface="Montserrat Light"/>
                          <a:sym typeface="Montserrat Light"/>
                        </a:rPr>
                        <a:t> </a:t>
                      </a:r>
                      <a:r>
                        <a:rPr lang="en" sz="900" b="1" baseline="0" dirty="0">
                          <a:solidFill>
                            <a:schemeClr val="accent1"/>
                          </a:solidFill>
                          <a:latin typeface="Montserrat" panose="00000500000000000000" pitchFamily="2" charset="0"/>
                          <a:ea typeface="Montserrat Light"/>
                          <a:cs typeface="Montserrat Light"/>
                          <a:sym typeface="Montserrat Light"/>
                        </a:rPr>
                        <a:t>more</a:t>
                      </a:r>
                      <a:r>
                        <a:rPr lang="en" sz="900" baseline="0" dirty="0">
                          <a:solidFill>
                            <a:srgbClr val="FFFFFF"/>
                          </a:solidFill>
                          <a:latin typeface="Montserrat" panose="00000500000000000000" pitchFamily="2" charset="0"/>
                          <a:ea typeface="Montserrat Light"/>
                          <a:cs typeface="Montserrat Light"/>
                          <a:sym typeface="Montserrat Light"/>
                        </a:rPr>
                        <a:t> than last year </a:t>
                      </a:r>
                      <a:r>
                        <a:rPr lang="en" sz="900" b="0" baseline="0" dirty="0">
                          <a:solidFill>
                            <a:srgbClr val="FFFFFF"/>
                          </a:solidFill>
                          <a:latin typeface="Montserrat" panose="00000500000000000000" pitchFamily="2" charset="0"/>
                          <a:ea typeface="Montserrat Light"/>
                          <a:cs typeface="Montserrat Light"/>
                          <a:sym typeface="Montserrat Light"/>
                        </a:rPr>
                        <a:t>and </a:t>
                      </a:r>
                      <a:r>
                        <a:rPr lang="en" sz="900" b="1" baseline="0" dirty="0">
                          <a:solidFill>
                            <a:schemeClr val="accent1"/>
                          </a:solidFill>
                          <a:latin typeface="Montserrat" panose="00000500000000000000" pitchFamily="2" charset="0"/>
                          <a:ea typeface="Montserrat Light"/>
                          <a:cs typeface="Montserrat Light"/>
                          <a:sym typeface="Montserrat Light"/>
                        </a:rPr>
                        <a:t>+6.8%</a:t>
                      </a:r>
                      <a:r>
                        <a:rPr lang="en" sz="900" b="1" baseline="0" dirty="0">
                          <a:solidFill>
                            <a:srgbClr val="FFFFFF"/>
                          </a:solidFill>
                          <a:latin typeface="Montserrat" panose="00000500000000000000" pitchFamily="2" charset="0"/>
                          <a:ea typeface="Montserrat Light"/>
                          <a:cs typeface="Montserrat Light"/>
                          <a:sym typeface="Montserrat Light"/>
                        </a:rPr>
                        <a:t> </a:t>
                      </a:r>
                      <a:r>
                        <a:rPr lang="en" sz="900" b="1" baseline="0" dirty="0">
                          <a:solidFill>
                            <a:schemeClr val="accent1"/>
                          </a:solidFill>
                          <a:latin typeface="Montserrat" panose="00000500000000000000" pitchFamily="2" charset="0"/>
                          <a:ea typeface="Montserrat Light"/>
                          <a:cs typeface="Montserrat Light"/>
                          <a:sym typeface="Montserrat Light"/>
                        </a:rPr>
                        <a:t>more</a:t>
                      </a:r>
                      <a:r>
                        <a:rPr lang="en" sz="900" b="1" baseline="0" dirty="0">
                          <a:solidFill>
                            <a:srgbClr val="FFFFFF"/>
                          </a:solidFill>
                          <a:latin typeface="Montserrat" panose="00000500000000000000" pitchFamily="2" charset="0"/>
                          <a:ea typeface="Montserrat Light"/>
                          <a:cs typeface="Montserrat Light"/>
                          <a:sym typeface="Montserrat Light"/>
                        </a:rPr>
                        <a:t> trips v last month</a:t>
                      </a:r>
                      <a:endParaRPr sz="900" b="1" dirty="0">
                        <a:solidFill>
                          <a:schemeClr val="accent1"/>
                        </a:solidFill>
                        <a:latin typeface="Montserrat" panose="00000500000000000000" pitchFamily="2" charset="0"/>
                        <a:ea typeface="Montserrat Light"/>
                        <a:cs typeface="Montserrat Light"/>
                        <a:sym typeface="Montserrat Light"/>
                      </a:endParaRPr>
                    </a:p>
                  </a:txBody>
                  <a:tcPr marL="91425" marR="91425" marT="91425" marB="91425">
                    <a:solidFill>
                      <a:schemeClr val="bg2"/>
                    </a:solidFill>
                  </a:tcPr>
                </a:tc>
                <a:extLst>
                  <a:ext uri="{0D108BD9-81ED-4DB2-BD59-A6C34878D82A}">
                    <a16:rowId xmlns:a16="http://schemas.microsoft.com/office/drawing/2014/main" val="1517686310"/>
                  </a:ext>
                </a:extLst>
              </a:tr>
              <a:tr h="930462">
                <a:tc>
                  <a:txBody>
                    <a:bodyPr/>
                    <a:lstStyle/>
                    <a:p>
                      <a:pPr marL="73660" lvl="0" indent="0" algn="l" rtl="0">
                        <a:spcBef>
                          <a:spcPts val="0"/>
                        </a:spcBef>
                        <a:spcAft>
                          <a:spcPts val="0"/>
                        </a:spcAft>
                        <a:buClr>
                          <a:srgbClr val="FFFFFF"/>
                        </a:buClr>
                        <a:buSzPts val="1000"/>
                        <a:buFont typeface="Montserrat Light"/>
                        <a:buNone/>
                      </a:pPr>
                      <a:r>
                        <a:rPr lang="en-GB" sz="1400" b="1" dirty="0">
                          <a:solidFill>
                            <a:srgbClr val="FFFFFF"/>
                          </a:solidFill>
                          <a:latin typeface="Georgia" panose="02040502050405020303" pitchFamily="18" charset="0"/>
                          <a:ea typeface="Montserrat"/>
                          <a:cs typeface="Montserrat"/>
                          <a:sym typeface="Montserrat"/>
                        </a:rPr>
                        <a:t>Online </a:t>
                      </a:r>
                      <a:r>
                        <a:rPr lang="en-GB" sz="1400" dirty="0">
                          <a:solidFill>
                            <a:srgbClr val="FFFFFF"/>
                          </a:solidFill>
                          <a:latin typeface="Georgia" panose="02040502050405020303" pitchFamily="18" charset="0"/>
                          <a:ea typeface="Montserrat"/>
                          <a:cs typeface="Montserrat"/>
                          <a:sym typeface="Montserrat"/>
                        </a:rPr>
                        <a:t>penetration</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26%</a:t>
                      </a:r>
                      <a:r>
                        <a:rPr lang="en-GB" sz="900" dirty="0">
                          <a:solidFill>
                            <a:srgbClr val="FFFFFF"/>
                          </a:solidFill>
                          <a:latin typeface="Montserrat" panose="00000500000000000000" pitchFamily="2" charset="0"/>
                          <a:ea typeface="Montserrat Light"/>
                          <a:cs typeface="Montserrat Light"/>
                          <a:sym typeface="Montserrat Light"/>
                        </a:rPr>
                        <a:t> of GB shoppers</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Montserrat" panose="00000500000000000000" pitchFamily="2" charset="0"/>
                          <a:ea typeface="Montserrat Light"/>
                          <a:cs typeface="Montserrat Light"/>
                          <a:sym typeface="Montserrat Light"/>
                        </a:rPr>
                        <a:t>-10%/-823k </a:t>
                      </a:r>
                      <a:r>
                        <a:rPr lang="en-GB" sz="900" b="1" dirty="0">
                          <a:solidFill>
                            <a:schemeClr val="accent1"/>
                          </a:solidFill>
                          <a:latin typeface="Montserrat" panose="00000500000000000000" pitchFamily="2" charset="0"/>
                          <a:ea typeface="Montserrat Light"/>
                          <a:cs typeface="Montserrat Light"/>
                          <a:sym typeface="Montserrat Light"/>
                        </a:rPr>
                        <a:t>fewer</a:t>
                      </a:r>
                      <a:r>
                        <a:rPr lang="en-GB" sz="900" dirty="0">
                          <a:solidFill>
                            <a:srgbClr val="FFFFFF"/>
                          </a:solidFill>
                          <a:latin typeface="Montserrat" panose="00000500000000000000" pitchFamily="2" charset="0"/>
                          <a:ea typeface="Montserrat Light"/>
                          <a:cs typeface="Montserrat Light"/>
                          <a:sym typeface="Montserrat Light"/>
                        </a:rPr>
                        <a:t> </a:t>
                      </a:r>
                      <a:r>
                        <a:rPr lang="en-GB" sz="900" baseline="0" dirty="0">
                          <a:solidFill>
                            <a:srgbClr val="FFFFFF"/>
                          </a:solidFill>
                          <a:latin typeface="Montserrat" panose="00000500000000000000" pitchFamily="2" charset="0"/>
                          <a:ea typeface="Montserrat Light"/>
                          <a:cs typeface="Montserrat Light"/>
                          <a:sym typeface="Montserrat Light"/>
                        </a:rPr>
                        <a:t>shoppers vs last year</a:t>
                      </a:r>
                    </a:p>
                    <a:p>
                      <a:pPr marL="365760" lvl="0" indent="-292100" algn="l" rtl="0">
                        <a:spcBef>
                          <a:spcPts val="600"/>
                        </a:spcBef>
                        <a:spcAft>
                          <a:spcPts val="0"/>
                        </a:spcAft>
                        <a:buClr>
                          <a:srgbClr val="FFFFFF"/>
                        </a:buClr>
                        <a:buSzPts val="1000"/>
                        <a:buFont typeface="Montserrat Light"/>
                        <a:buChar char="■"/>
                      </a:pPr>
                      <a:r>
                        <a:rPr lang="en-GB" sz="900" b="1" baseline="0" dirty="0">
                          <a:solidFill>
                            <a:schemeClr val="accent1"/>
                          </a:solidFill>
                          <a:latin typeface="Montserrat" panose="00000500000000000000" pitchFamily="2" charset="0"/>
                          <a:ea typeface="Montserrat"/>
                          <a:cs typeface="Montserrat"/>
                          <a:sym typeface="Montserrat Light"/>
                        </a:rPr>
                        <a:t>-6.2%</a:t>
                      </a:r>
                      <a:r>
                        <a:rPr lang="en-GB" sz="900" baseline="0" dirty="0">
                          <a:solidFill>
                            <a:srgbClr val="FFFFFF"/>
                          </a:solidFill>
                          <a:latin typeface="Montserrat" panose="00000500000000000000" pitchFamily="2" charset="0"/>
                          <a:ea typeface="Montserrat"/>
                          <a:cs typeface="Montserrat"/>
                          <a:sym typeface="Montserrat Light"/>
                        </a:rPr>
                        <a:t>/-494k </a:t>
                      </a:r>
                      <a:r>
                        <a:rPr lang="en-GB" sz="900" b="1" baseline="0" dirty="0">
                          <a:solidFill>
                            <a:schemeClr val="accent1"/>
                          </a:solidFill>
                          <a:latin typeface="Montserrat" panose="00000500000000000000" pitchFamily="2" charset="0"/>
                          <a:ea typeface="Montserrat"/>
                          <a:cs typeface="Montserrat"/>
                          <a:sym typeface="Montserrat Light"/>
                        </a:rPr>
                        <a:t>fewer </a:t>
                      </a:r>
                      <a:r>
                        <a:rPr lang="en-GB" sz="900" baseline="0" dirty="0">
                          <a:solidFill>
                            <a:srgbClr val="FFFFFF"/>
                          </a:solidFill>
                          <a:latin typeface="Montserrat" panose="00000500000000000000" pitchFamily="2" charset="0"/>
                          <a:ea typeface="Montserrat"/>
                          <a:cs typeface="Montserrat"/>
                          <a:sym typeface="Montserrat Light"/>
                        </a:rPr>
                        <a:t>shoppers than </a:t>
                      </a:r>
                      <a:r>
                        <a:rPr lang="en-GB" sz="900" b="1" baseline="0" dirty="0">
                          <a:solidFill>
                            <a:srgbClr val="FFFFFF"/>
                          </a:solidFill>
                          <a:latin typeface="Montserrat" panose="00000500000000000000" pitchFamily="2" charset="0"/>
                          <a:ea typeface="Montserrat"/>
                          <a:cs typeface="Montserrat"/>
                          <a:sym typeface="Montserrat Light"/>
                        </a:rPr>
                        <a:t>last</a:t>
                      </a:r>
                      <a:r>
                        <a:rPr lang="en-GB" sz="900" baseline="0" dirty="0">
                          <a:solidFill>
                            <a:srgbClr val="FFFFFF"/>
                          </a:solidFill>
                          <a:latin typeface="Montserrat" panose="00000500000000000000" pitchFamily="2" charset="0"/>
                          <a:ea typeface="Montserrat"/>
                          <a:cs typeface="Montserrat"/>
                          <a:sym typeface="Montserrat Light"/>
                        </a:rPr>
                        <a:t> month</a:t>
                      </a:r>
                      <a:endParaRPr lang="en-GB" sz="900" dirty="0">
                        <a:solidFill>
                          <a:srgbClr val="FFFFFF"/>
                        </a:solidFill>
                        <a:latin typeface="Montserrat" panose="00000500000000000000" pitchFamily="2"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26%</a:t>
                      </a:r>
                      <a:r>
                        <a:rPr lang="en-GB" sz="900" dirty="0">
                          <a:solidFill>
                            <a:srgbClr val="FFFFFF"/>
                          </a:solidFill>
                          <a:latin typeface="Montserrat" panose="00000500000000000000" pitchFamily="2" charset="0"/>
                          <a:ea typeface="Montserrat Light"/>
                          <a:cs typeface="Montserrat Light"/>
                          <a:sym typeface="Montserrat Light"/>
                        </a:rPr>
                        <a:t> of GB shoppers</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Montserrat" panose="00000500000000000000" pitchFamily="2" charset="0"/>
                          <a:ea typeface="Montserrat Light"/>
                          <a:cs typeface="Montserrat Light"/>
                          <a:sym typeface="Montserrat Light"/>
                        </a:rPr>
                        <a:t>-4.8%/-377k </a:t>
                      </a:r>
                      <a:r>
                        <a:rPr lang="en-GB" sz="900" b="1" dirty="0">
                          <a:solidFill>
                            <a:schemeClr val="accent1"/>
                          </a:solidFill>
                          <a:latin typeface="Montserrat" panose="00000500000000000000" pitchFamily="2" charset="0"/>
                          <a:ea typeface="Montserrat Light"/>
                          <a:cs typeface="Montserrat Light"/>
                          <a:sym typeface="Montserrat Light"/>
                        </a:rPr>
                        <a:t>fewer</a:t>
                      </a:r>
                      <a:r>
                        <a:rPr lang="en-GB" sz="900" dirty="0">
                          <a:solidFill>
                            <a:srgbClr val="FFFFFF"/>
                          </a:solidFill>
                          <a:latin typeface="Montserrat" panose="00000500000000000000" pitchFamily="2" charset="0"/>
                          <a:ea typeface="Montserrat Light"/>
                          <a:cs typeface="Montserrat Light"/>
                          <a:sym typeface="Montserrat Light"/>
                        </a:rPr>
                        <a:t> </a:t>
                      </a:r>
                      <a:r>
                        <a:rPr lang="en-GB" sz="900" baseline="0" dirty="0">
                          <a:solidFill>
                            <a:srgbClr val="FFFFFF"/>
                          </a:solidFill>
                          <a:latin typeface="Montserrat" panose="00000500000000000000" pitchFamily="2" charset="0"/>
                          <a:ea typeface="Montserrat Light"/>
                          <a:cs typeface="Montserrat Light"/>
                          <a:sym typeface="Montserrat Light"/>
                        </a:rPr>
                        <a:t>shoppers vs last year</a:t>
                      </a:r>
                    </a:p>
                    <a:p>
                      <a:pPr marL="365760" lvl="0" indent="-292100" algn="l" rtl="0">
                        <a:spcBef>
                          <a:spcPts val="600"/>
                        </a:spcBef>
                        <a:spcAft>
                          <a:spcPts val="0"/>
                        </a:spcAft>
                        <a:buClr>
                          <a:srgbClr val="FFFFFF"/>
                        </a:buClr>
                        <a:buSzPts val="1000"/>
                        <a:buFont typeface="Montserrat Light"/>
                        <a:buChar char="■"/>
                      </a:pPr>
                      <a:r>
                        <a:rPr lang="en-GB" sz="900" b="1" baseline="0" dirty="0">
                          <a:solidFill>
                            <a:schemeClr val="accent1"/>
                          </a:solidFill>
                          <a:latin typeface="Montserrat" panose="00000500000000000000" pitchFamily="2" charset="0"/>
                          <a:ea typeface="Montserrat"/>
                          <a:cs typeface="Montserrat"/>
                          <a:sym typeface="Montserrat Light"/>
                        </a:rPr>
                        <a:t>-0.1%</a:t>
                      </a:r>
                      <a:r>
                        <a:rPr lang="en-GB" sz="900" baseline="0" dirty="0">
                          <a:solidFill>
                            <a:srgbClr val="FFFFFF"/>
                          </a:solidFill>
                          <a:latin typeface="Montserrat" panose="00000500000000000000" pitchFamily="2" charset="0"/>
                          <a:ea typeface="Montserrat"/>
                          <a:cs typeface="Montserrat"/>
                          <a:sym typeface="Montserrat Light"/>
                        </a:rPr>
                        <a:t>/-8k </a:t>
                      </a:r>
                      <a:r>
                        <a:rPr lang="en-GB" sz="900" b="1" baseline="0" dirty="0">
                          <a:solidFill>
                            <a:schemeClr val="accent1"/>
                          </a:solidFill>
                          <a:latin typeface="Montserrat" panose="00000500000000000000" pitchFamily="2" charset="0"/>
                          <a:ea typeface="Montserrat"/>
                          <a:cs typeface="Montserrat"/>
                          <a:sym typeface="Montserrat Light"/>
                        </a:rPr>
                        <a:t>fewer </a:t>
                      </a:r>
                      <a:r>
                        <a:rPr lang="en-GB" sz="900" baseline="0" dirty="0">
                          <a:solidFill>
                            <a:srgbClr val="FFFFFF"/>
                          </a:solidFill>
                          <a:latin typeface="Montserrat" panose="00000500000000000000" pitchFamily="2" charset="0"/>
                          <a:ea typeface="Montserrat"/>
                          <a:cs typeface="Montserrat"/>
                          <a:sym typeface="Montserrat Light"/>
                        </a:rPr>
                        <a:t>shoppers than </a:t>
                      </a:r>
                      <a:r>
                        <a:rPr lang="en-GB" sz="900" b="1" baseline="0" dirty="0">
                          <a:solidFill>
                            <a:srgbClr val="FFFFFF"/>
                          </a:solidFill>
                          <a:latin typeface="Montserrat" panose="00000500000000000000" pitchFamily="2" charset="0"/>
                          <a:ea typeface="Montserrat"/>
                          <a:cs typeface="Montserrat"/>
                          <a:sym typeface="Montserrat Light"/>
                        </a:rPr>
                        <a:t>last</a:t>
                      </a:r>
                      <a:r>
                        <a:rPr lang="en-GB" sz="900" baseline="0" dirty="0">
                          <a:solidFill>
                            <a:srgbClr val="FFFFFF"/>
                          </a:solidFill>
                          <a:latin typeface="Montserrat" panose="00000500000000000000" pitchFamily="2" charset="0"/>
                          <a:ea typeface="Montserrat"/>
                          <a:cs typeface="Montserrat"/>
                          <a:sym typeface="Montserrat Light"/>
                        </a:rPr>
                        <a:t> month</a:t>
                      </a:r>
                      <a:endParaRPr lang="en-GB" sz="900" dirty="0">
                        <a:solidFill>
                          <a:srgbClr val="FFFFFF"/>
                        </a:solidFill>
                        <a:latin typeface="Montserrat" panose="00000500000000000000" pitchFamily="2" charset="0"/>
                        <a:ea typeface="Montserrat"/>
                        <a:cs typeface="Montserrat"/>
                        <a:sym typeface="Montserrat"/>
                      </a:endParaRPr>
                    </a:p>
                  </a:txBody>
                  <a:tcPr marL="91425" marR="91425" marT="91425" marB="91425">
                    <a:solidFill>
                      <a:schemeClr val="bg2"/>
                    </a:solidFill>
                  </a:tcPr>
                </a:tc>
                <a:extLst>
                  <a:ext uri="{0D108BD9-81ED-4DB2-BD59-A6C34878D82A}">
                    <a16:rowId xmlns:a16="http://schemas.microsoft.com/office/drawing/2014/main" val="1277159317"/>
                  </a:ext>
                </a:extLst>
              </a:tr>
              <a:tr h="835513">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1" dirty="0">
                          <a:solidFill>
                            <a:srgbClr val="FFFFFF"/>
                          </a:solidFill>
                          <a:latin typeface="Georgia" panose="02040502050405020303" pitchFamily="18" charset="0"/>
                          <a:ea typeface="Montserrat"/>
                          <a:cs typeface="Montserrat"/>
                          <a:sym typeface="Montserrat"/>
                        </a:rPr>
                        <a:t>Growth </a:t>
                      </a:r>
                      <a:r>
                        <a:rPr lang="en-GB" sz="1400" b="0" dirty="0">
                          <a:solidFill>
                            <a:srgbClr val="FFFFFF"/>
                          </a:solidFill>
                          <a:latin typeface="Georgia" panose="02040502050405020303" pitchFamily="18" charset="0"/>
                          <a:ea typeface="Montserrat"/>
                          <a:cs typeface="Montserrat"/>
                          <a:sym typeface="Montserrat"/>
                        </a:rPr>
                        <a:t>of the</a:t>
                      </a:r>
                      <a:r>
                        <a:rPr lang="en-GB" sz="1400" b="1" dirty="0">
                          <a:solidFill>
                            <a:srgbClr val="FFFFFF"/>
                          </a:solidFill>
                          <a:latin typeface="Georgia" panose="02040502050405020303" pitchFamily="18" charset="0"/>
                          <a:ea typeface="Montserrat"/>
                          <a:cs typeface="Montserrat"/>
                          <a:sym typeface="Montserrat"/>
                        </a:rPr>
                        <a:t> Discounters</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62%</a:t>
                      </a:r>
                      <a:r>
                        <a:rPr lang="en-GB" sz="900" dirty="0">
                          <a:solidFill>
                            <a:srgbClr val="FFFFFF"/>
                          </a:solidFill>
                          <a:latin typeface="Montserrat" panose="00000500000000000000" pitchFamily="2" charset="0"/>
                          <a:ea typeface="Montserrat Light"/>
                          <a:cs typeface="Montserrat Light"/>
                          <a:sym typeface="Montserrat Light"/>
                        </a:rPr>
                        <a:t> of GB shoppers, </a:t>
                      </a:r>
                      <a:r>
                        <a:rPr lang="en-GB" sz="900" b="1" dirty="0">
                          <a:solidFill>
                            <a:schemeClr val="accent1"/>
                          </a:solidFill>
                          <a:latin typeface="Montserrat" panose="00000500000000000000" pitchFamily="2" charset="0"/>
                          <a:ea typeface="Montserrat Light"/>
                          <a:cs typeface="Montserrat Light"/>
                          <a:sym typeface="Montserrat Light"/>
                        </a:rPr>
                        <a:t>+7%/+1.3m more</a:t>
                      </a:r>
                      <a:r>
                        <a:rPr lang="en-GB" sz="900" dirty="0">
                          <a:solidFill>
                            <a:srgbClr val="FFFFFF"/>
                          </a:solidFill>
                          <a:latin typeface="Montserrat" panose="00000500000000000000" pitchFamily="2" charset="0"/>
                          <a:ea typeface="Montserrat Light"/>
                          <a:cs typeface="Montserrat Light"/>
                          <a:sym typeface="Montserrat Light"/>
                        </a:rPr>
                        <a:t> v last year</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+9%/+6.5m more</a:t>
                      </a:r>
                      <a:r>
                        <a:rPr lang="en-GB" sz="900" b="1" dirty="0">
                          <a:solidFill>
                            <a:srgbClr val="FFFFFF"/>
                          </a:solidFill>
                          <a:latin typeface="Montserrat" panose="00000500000000000000" pitchFamily="2" charset="0"/>
                          <a:ea typeface="Montserrat Light"/>
                          <a:cs typeface="Montserrat Light"/>
                          <a:sym typeface="Montserrat Light"/>
                        </a:rPr>
                        <a:t> </a:t>
                      </a:r>
                      <a:r>
                        <a:rPr lang="en-GB" sz="900" baseline="0" dirty="0">
                          <a:solidFill>
                            <a:srgbClr val="FFFFFF"/>
                          </a:solidFill>
                          <a:latin typeface="Montserrat" panose="00000500000000000000" pitchFamily="2" charset="0"/>
                          <a:ea typeface="Montserrat Light"/>
                          <a:cs typeface="Montserrat Light"/>
                          <a:sym typeface="Montserrat Light"/>
                        </a:rPr>
                        <a:t>shopping occasions v last year and      </a:t>
                      </a:r>
                      <a:r>
                        <a:rPr lang="en-GB" sz="900" b="1" baseline="0" dirty="0">
                          <a:solidFill>
                            <a:schemeClr val="accent1"/>
                          </a:solidFill>
                          <a:latin typeface="Montserrat" panose="00000500000000000000" pitchFamily="2" charset="0"/>
                          <a:ea typeface="Montserrat Light"/>
                          <a:cs typeface="Montserrat Light"/>
                          <a:sym typeface="Montserrat Light"/>
                        </a:rPr>
                        <a:t>2% fewer </a:t>
                      </a:r>
                      <a:r>
                        <a:rPr lang="en-GB" sz="900" baseline="0" dirty="0">
                          <a:solidFill>
                            <a:srgbClr val="FFFFFF"/>
                          </a:solidFill>
                          <a:latin typeface="Montserrat" panose="00000500000000000000" pitchFamily="2" charset="0"/>
                          <a:ea typeface="Montserrat Light"/>
                          <a:cs typeface="Montserrat Light"/>
                          <a:sym typeface="Montserrat Light"/>
                        </a:rPr>
                        <a:t>trips vs </a:t>
                      </a:r>
                      <a:r>
                        <a:rPr lang="en-GB" sz="900" b="1" baseline="0" dirty="0">
                          <a:solidFill>
                            <a:schemeClr val="accent1"/>
                          </a:solidFill>
                          <a:latin typeface="Montserrat" panose="00000500000000000000" pitchFamily="2" charset="0"/>
                          <a:ea typeface="Montserrat Light"/>
                          <a:cs typeface="Montserrat Light"/>
                          <a:sym typeface="Montserrat Light"/>
                        </a:rPr>
                        <a:t>last month</a:t>
                      </a:r>
                      <a:r>
                        <a:rPr lang="en-GB" sz="900" baseline="0" dirty="0">
                          <a:solidFill>
                            <a:srgbClr val="FFFFFF"/>
                          </a:solidFill>
                          <a:latin typeface="Montserrat" panose="00000500000000000000" pitchFamily="2" charset="0"/>
                          <a:ea typeface="Montserrat Light"/>
                          <a:cs typeface="Montserrat Light"/>
                          <a:sym typeface="Montserrat Light"/>
                        </a:rPr>
                        <a:t>.</a:t>
                      </a:r>
                      <a:endParaRPr lang="en-GB" sz="900" dirty="0">
                        <a:solidFill>
                          <a:srgbClr val="FFFFFF"/>
                        </a:solidFill>
                        <a:latin typeface="Montserrat" panose="00000500000000000000" pitchFamily="2"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64%</a:t>
                      </a:r>
                      <a:r>
                        <a:rPr lang="en-GB" sz="900" dirty="0">
                          <a:solidFill>
                            <a:srgbClr val="FFFFFF"/>
                          </a:solidFill>
                          <a:latin typeface="Montserrat" panose="00000500000000000000" pitchFamily="2" charset="0"/>
                          <a:ea typeface="Montserrat Light"/>
                          <a:cs typeface="Montserrat Light"/>
                          <a:sym typeface="Montserrat Light"/>
                        </a:rPr>
                        <a:t> of GB shoppers, </a:t>
                      </a:r>
                      <a:r>
                        <a:rPr lang="en-GB" sz="900" b="1" dirty="0">
                          <a:solidFill>
                            <a:schemeClr val="accent1"/>
                          </a:solidFill>
                          <a:latin typeface="Montserrat" panose="00000500000000000000" pitchFamily="2" charset="0"/>
                          <a:ea typeface="Montserrat Light"/>
                          <a:cs typeface="Montserrat Light"/>
                          <a:sym typeface="Montserrat Light"/>
                        </a:rPr>
                        <a:t>+10.5%/+1.8m more</a:t>
                      </a:r>
                      <a:r>
                        <a:rPr lang="en-GB" sz="900" dirty="0">
                          <a:solidFill>
                            <a:srgbClr val="FFFFFF"/>
                          </a:solidFill>
                          <a:latin typeface="Montserrat" panose="00000500000000000000" pitchFamily="2" charset="0"/>
                          <a:ea typeface="Montserrat Light"/>
                          <a:cs typeface="Montserrat Light"/>
                          <a:sym typeface="Montserrat Light"/>
                        </a:rPr>
                        <a:t> v last year</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Montserrat" panose="00000500000000000000" pitchFamily="2" charset="0"/>
                          <a:ea typeface="Montserrat Light"/>
                          <a:cs typeface="Montserrat Light"/>
                          <a:sym typeface="Montserrat Light"/>
                        </a:rPr>
                        <a:t>+20%/+13.8m more</a:t>
                      </a:r>
                      <a:r>
                        <a:rPr lang="en-GB" sz="900" b="1" dirty="0">
                          <a:solidFill>
                            <a:srgbClr val="FFFFFF"/>
                          </a:solidFill>
                          <a:latin typeface="Montserrat" panose="00000500000000000000" pitchFamily="2" charset="0"/>
                          <a:ea typeface="Montserrat Light"/>
                          <a:cs typeface="Montserrat Light"/>
                          <a:sym typeface="Montserrat Light"/>
                        </a:rPr>
                        <a:t> </a:t>
                      </a:r>
                      <a:r>
                        <a:rPr lang="en-GB" sz="900" baseline="0" dirty="0">
                          <a:solidFill>
                            <a:srgbClr val="FFFFFF"/>
                          </a:solidFill>
                          <a:latin typeface="Montserrat" panose="00000500000000000000" pitchFamily="2" charset="0"/>
                          <a:ea typeface="Montserrat Light"/>
                          <a:cs typeface="Montserrat Light"/>
                          <a:sym typeface="Montserrat Light"/>
                        </a:rPr>
                        <a:t>shopping occasions v last year and </a:t>
                      </a:r>
                      <a:r>
                        <a:rPr lang="en-GB" sz="900" b="1" baseline="0" dirty="0">
                          <a:solidFill>
                            <a:schemeClr val="accent1"/>
                          </a:solidFill>
                          <a:latin typeface="Montserrat" panose="00000500000000000000" pitchFamily="2" charset="0"/>
                          <a:ea typeface="Montserrat Light"/>
                          <a:cs typeface="Montserrat Light"/>
                          <a:sym typeface="Montserrat Light"/>
                        </a:rPr>
                        <a:t>9% more </a:t>
                      </a:r>
                      <a:r>
                        <a:rPr lang="en-GB" sz="900" baseline="0" dirty="0">
                          <a:solidFill>
                            <a:srgbClr val="FFFFFF"/>
                          </a:solidFill>
                          <a:latin typeface="Montserrat" panose="00000500000000000000" pitchFamily="2" charset="0"/>
                          <a:ea typeface="Montserrat Light"/>
                          <a:cs typeface="Montserrat Light"/>
                          <a:sym typeface="Montserrat Light"/>
                        </a:rPr>
                        <a:t>trips vs </a:t>
                      </a:r>
                      <a:r>
                        <a:rPr lang="en-GB" sz="900" b="1" baseline="0" dirty="0">
                          <a:solidFill>
                            <a:schemeClr val="accent1"/>
                          </a:solidFill>
                          <a:latin typeface="Montserrat" panose="00000500000000000000" pitchFamily="2" charset="0"/>
                          <a:ea typeface="Montserrat Light"/>
                          <a:cs typeface="Montserrat Light"/>
                          <a:sym typeface="Montserrat Light"/>
                        </a:rPr>
                        <a:t>last month</a:t>
                      </a:r>
                      <a:r>
                        <a:rPr lang="en-GB" sz="900" baseline="0" dirty="0">
                          <a:solidFill>
                            <a:srgbClr val="FFFFFF"/>
                          </a:solidFill>
                          <a:latin typeface="Montserrat" panose="00000500000000000000" pitchFamily="2" charset="0"/>
                          <a:ea typeface="Montserrat Light"/>
                          <a:cs typeface="Montserrat Light"/>
                          <a:sym typeface="Montserrat Light"/>
                        </a:rPr>
                        <a:t>.</a:t>
                      </a:r>
                      <a:endParaRPr lang="en-GB" sz="900" dirty="0">
                        <a:solidFill>
                          <a:srgbClr val="FFFFFF"/>
                        </a:solidFill>
                        <a:latin typeface="Montserrat" panose="00000500000000000000" pitchFamily="2" charset="0"/>
                        <a:ea typeface="Montserrat"/>
                        <a:cs typeface="Montserrat"/>
                        <a:sym typeface="Montserrat"/>
                      </a:endParaRPr>
                    </a:p>
                  </a:txBody>
                  <a:tcPr marL="91425" marR="91425" marT="91425" marB="91425">
                    <a:solidFill>
                      <a:schemeClr val="bg2"/>
                    </a:solidFill>
                  </a:tcPr>
                </a:tc>
                <a:extLst>
                  <a:ext uri="{0D108BD9-81ED-4DB2-BD59-A6C34878D82A}">
                    <a16:rowId xmlns:a16="http://schemas.microsoft.com/office/drawing/2014/main" val="4178510154"/>
                  </a:ext>
                </a:extLst>
              </a:tr>
            </a:tbl>
          </a:graphicData>
        </a:graphic>
      </p:graphicFrame>
      <p:sp>
        <p:nvSpPr>
          <p:cNvPr id="51" name="TextBox 50">
            <a:extLst>
              <a:ext uri="{FF2B5EF4-FFF2-40B4-BE49-F238E27FC236}">
                <a16:creationId xmlns:a16="http://schemas.microsoft.com/office/drawing/2014/main" id="{4FDF5172-B62B-41EB-EAB9-A74D07098FB5}"/>
              </a:ext>
            </a:extLst>
          </p:cNvPr>
          <p:cNvSpPr txBox="1"/>
          <p:nvPr/>
        </p:nvSpPr>
        <p:spPr>
          <a:xfrm>
            <a:off x="181232" y="197708"/>
            <a:ext cx="12010768" cy="707886"/>
          </a:xfrm>
          <a:prstGeom prst="rect">
            <a:avLst/>
          </a:prstGeom>
          <a:noFill/>
        </p:spPr>
        <p:txBody>
          <a:bodyPr wrap="square">
            <a:spAutoFit/>
          </a:bodyPr>
          <a:lstStyle/>
          <a:p>
            <a:r>
              <a:rPr lang="en-GB" sz="2000" dirty="0"/>
              <a:t>With </a:t>
            </a:r>
            <a:r>
              <a:rPr lang="en-GB" sz="2000" b="1" i="1" dirty="0">
                <a:latin typeface="Georgia" panose="02040502050405020303" pitchFamily="18" charset="0"/>
              </a:rPr>
              <a:t>more</a:t>
            </a:r>
            <a:r>
              <a:rPr lang="en-GB" sz="2000" dirty="0"/>
              <a:t> inflation, shoppers looked </a:t>
            </a:r>
            <a:r>
              <a:rPr lang="en-GB" sz="2000" b="1" i="1" dirty="0">
                <a:latin typeface="Georgia" panose="02040502050405020303" pitchFamily="18" charset="0"/>
              </a:rPr>
              <a:t>across channels </a:t>
            </a:r>
            <a:r>
              <a:rPr lang="en-GB" sz="2000" dirty="0"/>
              <a:t>to save money, shopping </a:t>
            </a:r>
            <a:r>
              <a:rPr lang="en-GB" sz="2000" b="1" i="1" dirty="0">
                <a:latin typeface="Georgia" panose="02040502050405020303" pitchFamily="18" charset="0"/>
              </a:rPr>
              <a:t>more often in stores</a:t>
            </a:r>
            <a:r>
              <a:rPr lang="en-GB" sz="2000" dirty="0"/>
              <a:t> and </a:t>
            </a:r>
            <a:r>
              <a:rPr lang="en-GB" sz="2000" b="1" i="1" dirty="0">
                <a:latin typeface="Georgia" panose="02040502050405020303" pitchFamily="18" charset="0"/>
              </a:rPr>
              <a:t>more shoppers </a:t>
            </a:r>
            <a:r>
              <a:rPr lang="en-GB" sz="2000" dirty="0"/>
              <a:t>visited the </a:t>
            </a:r>
            <a:r>
              <a:rPr lang="en-GB" sz="2000" b="1" i="1" dirty="0">
                <a:latin typeface="Georgia" panose="02040502050405020303" pitchFamily="18" charset="0"/>
              </a:rPr>
              <a:t>Discounters</a:t>
            </a:r>
            <a:r>
              <a:rPr lang="en-GB" sz="2000" dirty="0"/>
              <a:t> resulting in a </a:t>
            </a:r>
            <a:r>
              <a:rPr lang="en-GB" sz="2000" b="1" i="1" dirty="0">
                <a:latin typeface="Georgia" panose="02040502050405020303" pitchFamily="18" charset="0"/>
              </a:rPr>
              <a:t>deluge</a:t>
            </a:r>
            <a:r>
              <a:rPr lang="en-GB" sz="2000" dirty="0"/>
              <a:t> of </a:t>
            </a:r>
            <a:r>
              <a:rPr lang="en-GB" sz="2000" b="1" i="1" dirty="0">
                <a:latin typeface="Georgia" panose="02040502050405020303" pitchFamily="18" charset="0"/>
              </a:rPr>
              <a:t>additional trips</a:t>
            </a:r>
          </a:p>
        </p:txBody>
      </p:sp>
    </p:spTree>
    <p:extLst>
      <p:ext uri="{BB962C8B-B14F-4D97-AF65-F5344CB8AC3E}">
        <p14:creationId xmlns:p14="http://schemas.microsoft.com/office/powerpoint/2010/main" val="3326528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12</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2935787" y="1748285"/>
            <a:ext cx="7780229" cy="3693319"/>
          </a:xfrm>
          <a:prstGeom prst="rect">
            <a:avLst/>
          </a:prstGeom>
          <a:noFill/>
        </p:spPr>
        <p:txBody>
          <a:bodyPr wrap="square">
            <a:spAutoFit/>
          </a:bodyPr>
          <a:lstStyle/>
          <a:p>
            <a:pPr algn="l">
              <a:spcAft>
                <a:spcPts val="600"/>
              </a:spcAft>
            </a:pPr>
            <a:r>
              <a:rPr lang="en-US" sz="2800" dirty="0">
                <a:solidFill>
                  <a:schemeClr val="tx1"/>
                </a:solidFill>
                <a:latin typeface="Georgia" panose="02040502050405020303" pitchFamily="18" charset="0"/>
              </a:rPr>
              <a:t>Shoppers are more </a:t>
            </a:r>
            <a:r>
              <a:rPr lang="en-US" sz="2800" i="1" dirty="0">
                <a:solidFill>
                  <a:schemeClr val="tx1"/>
                </a:solidFill>
                <a:latin typeface="Georgia" panose="02040502050405020303" pitchFamily="18" charset="0"/>
              </a:rPr>
              <a:t>mindful</a:t>
            </a:r>
            <a:r>
              <a:rPr lang="en-US" sz="2800" dirty="0">
                <a:solidFill>
                  <a:schemeClr val="tx1"/>
                </a:solidFill>
                <a:latin typeface="Georgia" panose="02040502050405020303" pitchFamily="18" charset="0"/>
              </a:rPr>
              <a:t> than ever of </a:t>
            </a:r>
            <a:r>
              <a:rPr lang="en-US" sz="2800" dirty="0">
                <a:solidFill>
                  <a:schemeClr val="accent1"/>
                </a:solidFill>
                <a:latin typeface="Georgia" panose="02040502050405020303" pitchFamily="18" charset="0"/>
              </a:rPr>
              <a:t>saving</a:t>
            </a:r>
            <a:r>
              <a:rPr lang="en-US" sz="2800" dirty="0">
                <a:solidFill>
                  <a:schemeClr val="tx1"/>
                </a:solidFill>
                <a:latin typeface="Georgia" panose="02040502050405020303" pitchFamily="18" charset="0"/>
              </a:rPr>
              <a:t> money.  As supermarkets continue to </a:t>
            </a:r>
            <a:r>
              <a:rPr lang="en-US" sz="2800" i="1" dirty="0">
                <a:solidFill>
                  <a:schemeClr val="tx1"/>
                </a:solidFill>
                <a:latin typeface="Georgia" panose="02040502050405020303" pitchFamily="18" charset="0"/>
              </a:rPr>
              <a:t>price match </a:t>
            </a:r>
            <a:r>
              <a:rPr lang="en-US" sz="2800" dirty="0">
                <a:solidFill>
                  <a:schemeClr val="tx1"/>
                </a:solidFill>
                <a:latin typeface="Georgia" panose="02040502050405020303" pitchFamily="18" charset="0"/>
              </a:rPr>
              <a:t>agains</a:t>
            </a:r>
            <a:r>
              <a:rPr lang="en-US" sz="2800" dirty="0">
                <a:latin typeface="Georgia" panose="02040502050405020303" pitchFamily="18" charset="0"/>
              </a:rPr>
              <a:t>t the discounters this re-inforces the message to shoppers that this channel has the </a:t>
            </a:r>
            <a:r>
              <a:rPr lang="en-US" sz="2800" i="1" dirty="0">
                <a:latin typeface="Georgia" panose="02040502050405020303" pitchFamily="18" charset="0"/>
              </a:rPr>
              <a:t>cheapest prices</a:t>
            </a:r>
            <a:r>
              <a:rPr lang="en-US" sz="2800" dirty="0">
                <a:latin typeface="Georgia" panose="02040502050405020303" pitchFamily="18" charset="0"/>
              </a:rPr>
              <a:t>.</a:t>
            </a:r>
          </a:p>
          <a:p>
            <a:pPr algn="l">
              <a:spcAft>
                <a:spcPts val="600"/>
              </a:spcAft>
            </a:pPr>
            <a:endParaRPr lang="en-US" sz="2800" dirty="0">
              <a:solidFill>
                <a:schemeClr val="tx1"/>
              </a:solidFill>
              <a:latin typeface="Georgia" panose="02040502050405020303" pitchFamily="18" charset="0"/>
            </a:endParaRPr>
          </a:p>
          <a:p>
            <a:pPr algn="l">
              <a:spcAft>
                <a:spcPts val="600"/>
              </a:spcAft>
            </a:pPr>
            <a:r>
              <a:rPr lang="en-US" sz="2800" i="1" dirty="0">
                <a:solidFill>
                  <a:schemeClr val="accent1"/>
                </a:solidFill>
                <a:latin typeface="Georgia" panose="02040502050405020303" pitchFamily="18" charset="0"/>
              </a:rPr>
              <a:t>More customers shopped at the Discounters which contributed to a 20% uplift in visits</a:t>
            </a:r>
          </a:p>
        </p:txBody>
      </p:sp>
    </p:spTree>
    <p:extLst>
      <p:ext uri="{BB962C8B-B14F-4D97-AF65-F5344CB8AC3E}">
        <p14:creationId xmlns:p14="http://schemas.microsoft.com/office/powerpoint/2010/main" val="124376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13</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Category</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4042618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F12E5C-DDDB-579F-D278-128D1607BCA6}"/>
              </a:ext>
            </a:extLst>
          </p:cNvPr>
          <p:cNvSpPr/>
          <p:nvPr/>
        </p:nvSpPr>
        <p:spPr>
          <a:xfrm>
            <a:off x="0" y="-43841"/>
            <a:ext cx="12192000" cy="870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solidFill>
                <a:schemeClr val="bg1"/>
              </a:solidFill>
              <a:highlight>
                <a:srgbClr val="F2F2F2"/>
              </a:highlight>
            </a:endParaRPr>
          </a:p>
        </p:txBody>
      </p:sp>
      <p:sp>
        <p:nvSpPr>
          <p:cNvPr id="2" name="Slide Number Placeholder 1">
            <a:extLst>
              <a:ext uri="{FF2B5EF4-FFF2-40B4-BE49-F238E27FC236}">
                <a16:creationId xmlns:a16="http://schemas.microsoft.com/office/drawing/2014/main" id="{4A5FA84A-E98F-4F11-F5D0-3D55314F09A2}"/>
              </a:ext>
            </a:extLst>
          </p:cNvPr>
          <p:cNvSpPr>
            <a:spLocks noGrp="1"/>
          </p:cNvSpPr>
          <p:nvPr>
            <p:ph type="sldNum" sz="quarter" idx="4"/>
          </p:nvPr>
        </p:nvSpPr>
        <p:spPr/>
        <p:txBody>
          <a:bodyPr/>
          <a:lstStyle/>
          <a:p>
            <a:fld id="{403EF4E2-7A7A-0548-85F1-5479B7C9E1B2}" type="slidenum">
              <a:rPr lang="en-US" smtClean="0"/>
              <a:pPr/>
              <a:t>14</a:t>
            </a:fld>
            <a:endParaRPr lang="en-US" dirty="0"/>
          </a:p>
        </p:txBody>
      </p:sp>
      <p:sp>
        <p:nvSpPr>
          <p:cNvPr id="3" name="TextBox 2">
            <a:extLst>
              <a:ext uri="{FF2B5EF4-FFF2-40B4-BE49-F238E27FC236}">
                <a16:creationId xmlns:a16="http://schemas.microsoft.com/office/drawing/2014/main" id="{F8BEB502-3DAD-2BA3-6167-B382D4733EDE}"/>
              </a:ext>
            </a:extLst>
          </p:cNvPr>
          <p:cNvSpPr txBox="1"/>
          <p:nvPr/>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sp>
        <p:nvSpPr>
          <p:cNvPr id="11" name="Text Placeholder 4">
            <a:extLst>
              <a:ext uri="{FF2B5EF4-FFF2-40B4-BE49-F238E27FC236}">
                <a16:creationId xmlns:a16="http://schemas.microsoft.com/office/drawing/2014/main" id="{936CA35D-E146-4E63-1009-4036AEF795A9}"/>
              </a:ext>
            </a:extLst>
          </p:cNvPr>
          <p:cNvSpPr txBox="1">
            <a:spLocks/>
          </p:cNvSpPr>
          <p:nvPr/>
        </p:nvSpPr>
        <p:spPr>
          <a:xfrm>
            <a:off x="219666" y="6198269"/>
            <a:ext cx="5335628" cy="215057"/>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NielsenIQ Scantrack Grocery Multiples</a:t>
            </a:r>
          </a:p>
        </p:txBody>
      </p:sp>
      <p:graphicFrame>
        <p:nvGraphicFramePr>
          <p:cNvPr id="13" name="Chart 12">
            <a:extLst>
              <a:ext uri="{FF2B5EF4-FFF2-40B4-BE49-F238E27FC236}">
                <a16:creationId xmlns:a16="http://schemas.microsoft.com/office/drawing/2014/main" id="{49A4BEEE-ECE0-42FF-FACF-9E3FD0278C16}"/>
              </a:ext>
            </a:extLst>
          </p:cNvPr>
          <p:cNvGraphicFramePr/>
          <p:nvPr>
            <p:extLst>
              <p:ext uri="{D42A27DB-BD31-4B8C-83A1-F6EECF244321}">
                <p14:modId xmlns:p14="http://schemas.microsoft.com/office/powerpoint/2010/main" val="2242339851"/>
              </p:ext>
            </p:extLst>
          </p:nvPr>
        </p:nvGraphicFramePr>
        <p:xfrm>
          <a:off x="288558" y="1745725"/>
          <a:ext cx="5517256" cy="415485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5E0B1E30-C452-B3C1-F5D3-2E38DD18C95B}"/>
              </a:ext>
            </a:extLst>
          </p:cNvPr>
          <p:cNvSpPr txBox="1"/>
          <p:nvPr/>
        </p:nvSpPr>
        <p:spPr>
          <a:xfrm>
            <a:off x="8703545" y="5985082"/>
            <a:ext cx="3488455" cy="369332"/>
          </a:xfrm>
          <a:prstGeom prst="rect">
            <a:avLst/>
          </a:prstGeom>
          <a:noFill/>
        </p:spPr>
        <p:txBody>
          <a:bodyPr wrap="none" rtlCol="0">
            <a:spAutoFit/>
          </a:bodyPr>
          <a:lstStyle/>
          <a:p>
            <a:pPr algn="r"/>
            <a:r>
              <a:rPr lang="en-GB" sz="600" dirty="0">
                <a:latin typeface="Montserrat" panose="00000500000000000000" pitchFamily="2" charset="0"/>
              </a:rPr>
              <a:t>~Health, Beauty, Toiletries &amp; Baby</a:t>
            </a:r>
          </a:p>
          <a:p>
            <a:pPr algn="r"/>
            <a:r>
              <a:rPr lang="en-GB" sz="600" dirty="0">
                <a:latin typeface="Montserrat" panose="00000500000000000000" pitchFamily="2" charset="0"/>
              </a:rPr>
              <a:t>*Confectionery, Crisps &amp; Snacks, Nuts &amp; Seeds</a:t>
            </a:r>
          </a:p>
          <a:p>
            <a:pPr algn="r"/>
            <a:r>
              <a:rPr lang="en-GB" sz="600" dirty="0">
                <a:latin typeface="Montserrat" panose="00000500000000000000" pitchFamily="2" charset="0"/>
              </a:rPr>
              <a:t>#Clothing, Entertainment, Electrical, Home, Sports &amp; Leisure, Seasonal, Stationery, Toys</a:t>
            </a:r>
          </a:p>
        </p:txBody>
      </p:sp>
      <p:sp>
        <p:nvSpPr>
          <p:cNvPr id="12" name="TextBox 11">
            <a:extLst>
              <a:ext uri="{FF2B5EF4-FFF2-40B4-BE49-F238E27FC236}">
                <a16:creationId xmlns:a16="http://schemas.microsoft.com/office/drawing/2014/main" id="{4A93504E-B8E3-B2D5-0F8D-862EBA4F221B}"/>
              </a:ext>
            </a:extLst>
          </p:cNvPr>
          <p:cNvSpPr txBox="1"/>
          <p:nvPr/>
        </p:nvSpPr>
        <p:spPr>
          <a:xfrm>
            <a:off x="288558" y="1422652"/>
            <a:ext cx="4369726" cy="523220"/>
          </a:xfrm>
          <a:prstGeom prst="rect">
            <a:avLst/>
          </a:prstGeom>
          <a:noFill/>
        </p:spPr>
        <p:txBody>
          <a:bodyPr wrap="square" lIns="0" rIns="0" rtlCol="0" anchor="ctr">
            <a:spAutoFit/>
          </a:bodyPr>
          <a:lstStyle/>
          <a:p>
            <a:pPr defTabSz="685800"/>
            <a:r>
              <a:rPr lang="en-GB" sz="1600" b="1" dirty="0">
                <a:latin typeface="Arial" panose="020B0604020202020204" pitchFamily="34" charset="0"/>
                <a:cs typeface="Arial" panose="020B0604020202020204" pitchFamily="34" charset="0"/>
              </a:rPr>
              <a:t>Category overview</a:t>
            </a:r>
          </a:p>
          <a:p>
            <a:pPr defTabSz="685800"/>
            <a:r>
              <a:rPr lang="en-GB" sz="1200" i="1" dirty="0">
                <a:latin typeface="Arial" panose="020B0604020202020204" pitchFamily="34" charset="0"/>
                <a:cs typeface="Arial" panose="020B0604020202020204" pitchFamily="34" charset="0"/>
              </a:rPr>
              <a:t>4w/e 25</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February Value Growth</a:t>
            </a:r>
          </a:p>
        </p:txBody>
      </p:sp>
      <p:sp>
        <p:nvSpPr>
          <p:cNvPr id="15" name="TextBox 14">
            <a:extLst>
              <a:ext uri="{FF2B5EF4-FFF2-40B4-BE49-F238E27FC236}">
                <a16:creationId xmlns:a16="http://schemas.microsoft.com/office/drawing/2014/main" id="{39647F71-E28E-3291-AC54-A5359A50D57E}"/>
              </a:ext>
            </a:extLst>
          </p:cNvPr>
          <p:cNvSpPr txBox="1"/>
          <p:nvPr/>
        </p:nvSpPr>
        <p:spPr>
          <a:xfrm>
            <a:off x="5999962" y="1422652"/>
            <a:ext cx="4369726" cy="523220"/>
          </a:xfrm>
          <a:prstGeom prst="rect">
            <a:avLst/>
          </a:prstGeom>
          <a:noFill/>
        </p:spPr>
        <p:txBody>
          <a:bodyPr wrap="square" lIns="0" rIns="0" rtlCol="0" anchor="ctr">
            <a:spAutoFit/>
          </a:bodyPr>
          <a:lstStyle/>
          <a:p>
            <a:pPr defTabSz="685800"/>
            <a:r>
              <a:rPr lang="en" sz="1600" b="1" dirty="0">
                <a:latin typeface="Arial" panose="020B0604020202020204" pitchFamily="34" charset="0"/>
                <a:cs typeface="Arial" panose="020B0604020202020204" pitchFamily="34" charset="0"/>
                <a:sym typeface="Montserrat"/>
              </a:rPr>
              <a:t>Supercategory performance </a:t>
            </a:r>
          </a:p>
          <a:p>
            <a:pPr defTabSz="685800"/>
            <a:r>
              <a:rPr lang="en-GB" sz="1200" i="1" dirty="0">
                <a:latin typeface="Arial" panose="020B0604020202020204" pitchFamily="34" charset="0"/>
                <a:cs typeface="Arial" panose="020B0604020202020204" pitchFamily="34" charset="0"/>
              </a:rPr>
              <a:t>4w/e 25</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February2023 Value Growth</a:t>
            </a:r>
          </a:p>
        </p:txBody>
      </p:sp>
      <p:graphicFrame>
        <p:nvGraphicFramePr>
          <p:cNvPr id="16" name="Chart 15">
            <a:extLst>
              <a:ext uri="{FF2B5EF4-FFF2-40B4-BE49-F238E27FC236}">
                <a16:creationId xmlns:a16="http://schemas.microsoft.com/office/drawing/2014/main" id="{40C52E21-EC8A-0613-834D-DF3BF9E263CF}"/>
              </a:ext>
            </a:extLst>
          </p:cNvPr>
          <p:cNvGraphicFramePr/>
          <p:nvPr>
            <p:extLst>
              <p:ext uri="{D42A27DB-BD31-4B8C-83A1-F6EECF244321}">
                <p14:modId xmlns:p14="http://schemas.microsoft.com/office/powerpoint/2010/main" val="374564498"/>
              </p:ext>
            </p:extLst>
          </p:nvPr>
        </p:nvGraphicFramePr>
        <p:xfrm>
          <a:off x="6350691" y="2018097"/>
          <a:ext cx="5520266" cy="38824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07F33F6-D4B8-ACB6-DEBD-521FC4D8DE08}"/>
              </a:ext>
            </a:extLst>
          </p:cNvPr>
          <p:cNvSpPr txBox="1"/>
          <p:nvPr/>
        </p:nvSpPr>
        <p:spPr>
          <a:xfrm>
            <a:off x="50103" y="0"/>
            <a:ext cx="12010373" cy="707886"/>
          </a:xfrm>
          <a:prstGeom prst="rect">
            <a:avLst/>
          </a:prstGeom>
          <a:noFill/>
        </p:spPr>
        <p:txBody>
          <a:bodyPr wrap="square">
            <a:spAutoFit/>
          </a:bodyPr>
          <a:lstStyle/>
          <a:p>
            <a:r>
              <a:rPr lang="en-GB" sz="2000" dirty="0"/>
              <a:t>Shoppers </a:t>
            </a:r>
            <a:r>
              <a:rPr lang="en-GB" sz="2000" b="1" i="1" dirty="0">
                <a:latin typeface="Georgia" panose="02040502050405020303" pitchFamily="18" charset="0"/>
              </a:rPr>
              <a:t>spent more </a:t>
            </a:r>
            <a:r>
              <a:rPr lang="en-GB" sz="2000" dirty="0"/>
              <a:t>on Food &amp; Drink and are </a:t>
            </a:r>
            <a:r>
              <a:rPr lang="en-GB" sz="2000" b="1" i="1" dirty="0">
                <a:latin typeface="Georgia" panose="02040502050405020303" pitchFamily="18" charset="0"/>
              </a:rPr>
              <a:t>cutting back</a:t>
            </a:r>
            <a:r>
              <a:rPr lang="en-GB" sz="2000" dirty="0"/>
              <a:t> on </a:t>
            </a:r>
            <a:r>
              <a:rPr lang="en-GB" sz="2000" b="1" i="1" dirty="0">
                <a:latin typeface="Georgia" panose="02040502050405020303" pitchFamily="18" charset="0"/>
              </a:rPr>
              <a:t>discretionary expenditure </a:t>
            </a:r>
            <a:r>
              <a:rPr lang="en-GB" sz="2000" dirty="0"/>
              <a:t>including </a:t>
            </a:r>
            <a:r>
              <a:rPr lang="en-GB" sz="2000" b="1" i="1" dirty="0">
                <a:latin typeface="Georgia" panose="02040502050405020303" pitchFamily="18" charset="0"/>
              </a:rPr>
              <a:t>Tobacco, BWS </a:t>
            </a:r>
            <a:r>
              <a:rPr lang="en-GB" sz="2000" dirty="0"/>
              <a:t>and </a:t>
            </a:r>
            <a:r>
              <a:rPr lang="en-GB" sz="2000" b="1" i="1" dirty="0">
                <a:latin typeface="Georgia" panose="02040502050405020303" pitchFamily="18" charset="0"/>
              </a:rPr>
              <a:t>Non Food</a:t>
            </a:r>
            <a:endParaRPr lang="en-GB" sz="2000" dirty="0"/>
          </a:p>
        </p:txBody>
      </p:sp>
    </p:spTree>
    <p:extLst>
      <p:ext uri="{BB962C8B-B14F-4D97-AF65-F5344CB8AC3E}">
        <p14:creationId xmlns:p14="http://schemas.microsoft.com/office/powerpoint/2010/main" val="166572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23"/>
          </p:nvPr>
        </p:nvSpPr>
        <p:spPr>
          <a:xfrm>
            <a:off x="294997" y="5966008"/>
            <a:ext cx="11582399" cy="365125"/>
          </a:xfrm>
        </p:spPr>
        <p:txBody>
          <a:bodyPr/>
          <a:lstStyle/>
          <a:p>
            <a:r>
              <a:rPr lang="en-US" dirty="0"/>
              <a:t>Source:  NielsenIQ Scantrack Grocery Multiples 4w/e 25</a:t>
            </a:r>
            <a:r>
              <a:rPr lang="en-US" baseline="30000" dirty="0"/>
              <a:t>th</a:t>
            </a:r>
            <a:r>
              <a:rPr lang="en-US" dirty="0"/>
              <a:t> February 2023 vs year ago (value growth) </a:t>
            </a:r>
          </a:p>
        </p:txBody>
      </p:sp>
      <p:graphicFrame>
        <p:nvGraphicFramePr>
          <p:cNvPr id="45" name="Table 45">
            <a:extLst>
              <a:ext uri="{FF2B5EF4-FFF2-40B4-BE49-F238E27FC236}">
                <a16:creationId xmlns:a16="http://schemas.microsoft.com/office/drawing/2014/main" id="{F5077DE2-9E16-DBA4-FEA4-8D0DBE6E463D}"/>
              </a:ext>
            </a:extLst>
          </p:cNvPr>
          <p:cNvGraphicFramePr>
            <a:graphicFrameLocks noGrp="1"/>
          </p:cNvGraphicFramePr>
          <p:nvPr>
            <p:ph idx="1"/>
            <p:extLst>
              <p:ext uri="{D42A27DB-BD31-4B8C-83A1-F6EECF244321}">
                <p14:modId xmlns:p14="http://schemas.microsoft.com/office/powerpoint/2010/main" val="4077423461"/>
              </p:ext>
            </p:extLst>
          </p:nvPr>
        </p:nvGraphicFramePr>
        <p:xfrm>
          <a:off x="1423114" y="1867436"/>
          <a:ext cx="9813700" cy="3925657"/>
        </p:xfrm>
        <a:graphic>
          <a:graphicData uri="http://schemas.openxmlformats.org/drawingml/2006/table">
            <a:tbl>
              <a:tblPr firstRow="1" bandRow="1">
                <a:tableStyleId>{073A0DAA-6AF3-43AB-8588-CEC1D06C72B9}</a:tableStyleId>
              </a:tblPr>
              <a:tblGrid>
                <a:gridCol w="2434931">
                  <a:extLst>
                    <a:ext uri="{9D8B030D-6E8A-4147-A177-3AD203B41FA5}">
                      <a16:colId xmlns:a16="http://schemas.microsoft.com/office/drawing/2014/main" val="2730304933"/>
                    </a:ext>
                  </a:extLst>
                </a:gridCol>
                <a:gridCol w="2365023">
                  <a:extLst>
                    <a:ext uri="{9D8B030D-6E8A-4147-A177-3AD203B41FA5}">
                      <a16:colId xmlns:a16="http://schemas.microsoft.com/office/drawing/2014/main" val="907276787"/>
                    </a:ext>
                  </a:extLst>
                </a:gridCol>
                <a:gridCol w="2514487">
                  <a:extLst>
                    <a:ext uri="{9D8B030D-6E8A-4147-A177-3AD203B41FA5}">
                      <a16:colId xmlns:a16="http://schemas.microsoft.com/office/drawing/2014/main" val="1623438103"/>
                    </a:ext>
                  </a:extLst>
                </a:gridCol>
                <a:gridCol w="2499259">
                  <a:extLst>
                    <a:ext uri="{9D8B030D-6E8A-4147-A177-3AD203B41FA5}">
                      <a16:colId xmlns:a16="http://schemas.microsoft.com/office/drawing/2014/main" val="732061466"/>
                    </a:ext>
                  </a:extLst>
                </a:gridCol>
              </a:tblGrid>
              <a:tr h="629633">
                <a:tc>
                  <a:txBody>
                    <a:bodyPr/>
                    <a:lstStyle/>
                    <a:p>
                      <a:pPr algn="r"/>
                      <a:r>
                        <a:rPr lang="en-GB" sz="1800" dirty="0">
                          <a:latin typeface="+mj-lt"/>
                        </a:rPr>
                        <a:t>Health &amp; </a:t>
                      </a:r>
                    </a:p>
                    <a:p>
                      <a:pPr algn="r"/>
                      <a:r>
                        <a:rPr lang="en-GB" sz="1800" dirty="0">
                          <a:latin typeface="+mj-lt"/>
                        </a:rPr>
                        <a:t>Personal Care</a:t>
                      </a:r>
                    </a:p>
                  </a:txBody>
                  <a:tcPr>
                    <a:solidFill>
                      <a:schemeClr val="bg1">
                        <a:lumMod val="65000"/>
                      </a:schemeClr>
                    </a:solidFill>
                  </a:tcPr>
                </a:tc>
                <a:tc>
                  <a:txBody>
                    <a:bodyPr/>
                    <a:lstStyle/>
                    <a:p>
                      <a:pPr algn="r"/>
                      <a:r>
                        <a:rPr lang="en-GB" sz="1800" dirty="0">
                          <a:latin typeface="+mj-lt"/>
                        </a:rPr>
                        <a:t>Core Grocery</a:t>
                      </a:r>
                    </a:p>
                  </a:txBody>
                  <a:tcPr>
                    <a:solidFill>
                      <a:schemeClr val="bg1">
                        <a:lumMod val="65000"/>
                      </a:schemeClr>
                    </a:solidFill>
                  </a:tcPr>
                </a:tc>
                <a:tc>
                  <a:txBody>
                    <a:bodyPr/>
                    <a:lstStyle/>
                    <a:p>
                      <a:pPr algn="r"/>
                      <a:r>
                        <a:rPr lang="en-GB" sz="1800" dirty="0">
                          <a:latin typeface="+mj-lt"/>
                        </a:rPr>
                        <a:t>Convenience</a:t>
                      </a:r>
                    </a:p>
                  </a:txBody>
                  <a:tcPr>
                    <a:solidFill>
                      <a:schemeClr val="bg1">
                        <a:lumMod val="65000"/>
                      </a:schemeClr>
                    </a:solidFill>
                  </a:tcPr>
                </a:tc>
                <a:tc>
                  <a:txBody>
                    <a:bodyPr/>
                    <a:lstStyle/>
                    <a:p>
                      <a:pPr algn="r"/>
                      <a:r>
                        <a:rPr lang="en-GB" sz="1800" dirty="0">
                          <a:latin typeface="+mj-lt"/>
                        </a:rPr>
                        <a:t>Discretionary/</a:t>
                      </a:r>
                    </a:p>
                    <a:p>
                      <a:pPr algn="r"/>
                      <a:r>
                        <a:rPr lang="en-GB" sz="1800" dirty="0">
                          <a:latin typeface="+mj-lt"/>
                        </a:rPr>
                        <a:t>Treats</a:t>
                      </a:r>
                    </a:p>
                  </a:txBody>
                  <a:tcPr>
                    <a:solidFill>
                      <a:schemeClr val="bg1">
                        <a:lumMod val="65000"/>
                      </a:schemeClr>
                    </a:solidFill>
                  </a:tcPr>
                </a:tc>
                <a:extLst>
                  <a:ext uri="{0D108BD9-81ED-4DB2-BD59-A6C34878D82A}">
                    <a16:rowId xmlns:a16="http://schemas.microsoft.com/office/drawing/2014/main" val="2349305710"/>
                  </a:ext>
                </a:extLst>
              </a:tr>
              <a:tr h="2685956">
                <a:tc>
                  <a:txBody>
                    <a:bodyPr/>
                    <a:lstStyle/>
                    <a:p>
                      <a:pPr marL="73660" lvl="0" indent="0" algn="l" rtl="0">
                        <a:spcBef>
                          <a:spcPts val="0"/>
                        </a:spcBef>
                        <a:spcAft>
                          <a:spcPts val="0"/>
                        </a:spcAft>
                        <a:buClr>
                          <a:srgbClr val="FFFFFF"/>
                        </a:buClr>
                        <a:buSzPts val="1000"/>
                        <a:buFont typeface="Montserrat Light"/>
                        <a:buNone/>
                      </a:pPr>
                      <a:endParaRPr lang="en-GB" sz="1200" b="1" dirty="0">
                        <a:solidFill>
                          <a:schemeClr val="accent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Throat Care +55%</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Cough/Cold &amp; Flu +42%</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Suncare</a:t>
                      </a:r>
                      <a:r>
                        <a:rPr lang="en-GB" sz="1200" b="1" kern="1200" baseline="0" dirty="0">
                          <a:solidFill>
                            <a:schemeClr val="tx1"/>
                          </a:solidFill>
                          <a:latin typeface="+mn-lt"/>
                          <a:ea typeface="Montserrat Light"/>
                          <a:cs typeface="Montserrat Light"/>
                          <a:sym typeface="Montserrat Light"/>
                        </a:rPr>
                        <a:t> +28%</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Fire Lighters</a:t>
                      </a:r>
                      <a:r>
                        <a:rPr lang="en-GB" sz="1200" b="1" kern="1200" baseline="0" dirty="0">
                          <a:solidFill>
                            <a:schemeClr val="tx1"/>
                          </a:solidFill>
                          <a:latin typeface="+mn-lt"/>
                          <a:ea typeface="Montserrat Light"/>
                          <a:cs typeface="Montserrat Light"/>
                          <a:sym typeface="Montserrat Light"/>
                        </a:rPr>
                        <a:t> +28%</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Incontinence</a:t>
                      </a:r>
                      <a:r>
                        <a:rPr lang="en-GB" sz="1200" b="1" kern="1200" baseline="0" dirty="0">
                          <a:solidFill>
                            <a:schemeClr val="tx1"/>
                          </a:solidFill>
                          <a:latin typeface="+mn-lt"/>
                          <a:ea typeface="Montserrat Light"/>
                          <a:cs typeface="Montserrat Light"/>
                          <a:sym typeface="Montserrat Light"/>
                        </a:rPr>
                        <a:t> +22%</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Deodorants &amp; Body</a:t>
                      </a:r>
                      <a:r>
                        <a:rPr lang="en-GB" sz="1200" b="1" kern="1200" baseline="0" dirty="0">
                          <a:solidFill>
                            <a:schemeClr val="tx1"/>
                          </a:solidFill>
                          <a:latin typeface="+mn-lt"/>
                          <a:ea typeface="Montserrat Light"/>
                          <a:cs typeface="Montserrat Light"/>
                          <a:sym typeface="Montserrat Light"/>
                        </a:rPr>
                        <a:t> +19%</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Anti Smoking</a:t>
                      </a:r>
                      <a:r>
                        <a:rPr lang="en-GB" sz="1200" b="1" kern="1200" baseline="0" dirty="0">
                          <a:solidFill>
                            <a:schemeClr val="tx1"/>
                          </a:solidFill>
                          <a:latin typeface="+mn-lt"/>
                          <a:ea typeface="Montserrat Light"/>
                          <a:cs typeface="Montserrat Light"/>
                          <a:sym typeface="Montserrat Light"/>
                        </a:rPr>
                        <a:t> +19%</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VMS &amp; Dietary Health</a:t>
                      </a:r>
                      <a:r>
                        <a:rPr lang="en-GB" sz="1200" b="1" kern="1200" baseline="0" dirty="0">
                          <a:solidFill>
                            <a:schemeClr val="tx1"/>
                          </a:solidFill>
                          <a:latin typeface="+mn-lt"/>
                          <a:ea typeface="Montserrat Light"/>
                          <a:cs typeface="Montserrat Light"/>
                          <a:sym typeface="Montserrat Light"/>
                        </a:rPr>
                        <a:t> +14%</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Baby Changing</a:t>
                      </a:r>
                      <a:r>
                        <a:rPr lang="en-GB" sz="1200" b="1" kern="1200" baseline="0" dirty="0">
                          <a:solidFill>
                            <a:schemeClr val="tx1"/>
                          </a:solidFill>
                          <a:latin typeface="+mn-lt"/>
                          <a:ea typeface="Montserrat Light"/>
                          <a:cs typeface="Montserrat Light"/>
                          <a:sym typeface="Montserrat Light"/>
                        </a:rPr>
                        <a:t> +13%</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Children’s Medicine</a:t>
                      </a:r>
                      <a:r>
                        <a:rPr lang="en-GB" sz="1200" b="1" kern="1200" baseline="0" dirty="0">
                          <a:solidFill>
                            <a:schemeClr val="tx1"/>
                          </a:solidFill>
                          <a:latin typeface="+mn-lt"/>
                          <a:ea typeface="Montserrat Light"/>
                          <a:cs typeface="Montserrat Light"/>
                          <a:sym typeface="Montserrat Light"/>
                        </a:rPr>
                        <a:t> +13%</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San Pro</a:t>
                      </a:r>
                      <a:r>
                        <a:rPr lang="en-GB" sz="1200" b="1" kern="1200" baseline="0" dirty="0">
                          <a:solidFill>
                            <a:schemeClr val="tx1"/>
                          </a:solidFill>
                          <a:latin typeface="+mn-lt"/>
                          <a:ea typeface="Montserrat Light"/>
                          <a:cs typeface="Montserrat Light"/>
                          <a:sym typeface="Montserrat Light"/>
                        </a:rPr>
                        <a:t> +11%</a:t>
                      </a:r>
                      <a:endParaRPr sz="1200" b="1" baseline="0" dirty="0">
                        <a:solidFill>
                          <a:schemeClr val="tx1"/>
                        </a:solidFill>
                        <a:latin typeface="+mj-lt"/>
                        <a:ea typeface="Montserrat Light"/>
                        <a:cs typeface="Montserrat Light"/>
                        <a:sym typeface="Montserrat Light"/>
                      </a:endParaRPr>
                    </a:p>
                  </a:txBody>
                  <a:tcPr marL="91425" marR="91425" marT="91425" marB="91425">
                    <a:solidFill>
                      <a:schemeClr val="bg1">
                        <a:lumMod val="65000"/>
                      </a:schemeClr>
                    </a:solidFill>
                  </a:tcPr>
                </a:tc>
                <a:tc>
                  <a:txBody>
                    <a:bodyPr/>
                    <a:lstStyle/>
                    <a:p>
                      <a:pPr marL="73660" lvl="0" indent="0" algn="l" rtl="0">
                        <a:spcBef>
                          <a:spcPts val="0"/>
                        </a:spcBef>
                        <a:spcAft>
                          <a:spcPts val="0"/>
                        </a:spcAft>
                        <a:buClr>
                          <a:srgbClr val="FFFFFF"/>
                        </a:buClr>
                        <a:buSzPts val="1000"/>
                        <a:buFont typeface="Montserrat Light"/>
                        <a:buNone/>
                      </a:pPr>
                      <a:endParaRPr lang="en-GB" sz="1200" b="1" kern="1200" baseline="0" dirty="0">
                        <a:solidFill>
                          <a:schemeClr val="tx1"/>
                        </a:solidFill>
                        <a:latin typeface="+mn-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Eggs +29%</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Oil +25%</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Frozen Poultry +24%</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Milk +22%</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Frozen Potato +20%</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Dry Noodles +20%</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Dry Pasta +19%</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Toilet Tissue +18%</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Table Sauce/Cond +17%</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Frozen Veg +17%</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Cheese +17%</a:t>
                      </a:r>
                    </a:p>
                  </a:txBody>
                  <a:tcPr marL="91425" marR="91425" marT="91425" marB="91425">
                    <a:solidFill>
                      <a:schemeClr val="bg1">
                        <a:lumMod val="65000"/>
                      </a:schemeClr>
                    </a:solidFill>
                  </a:tcPr>
                </a:tc>
                <a:tc>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n-lt"/>
                        <a:ea typeface="Montserrat"/>
                        <a:cs typeface="Montserrat"/>
                        <a:sym typeface="Montserrat"/>
                      </a:endParaRP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Ambient Soup +22%</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Snacking Nuts +21%</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Rolls &amp; Baguettes +19%</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Sandwiches +16%</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Cooking Sauces +16%</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Pot Snacks +15%</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Savoury Baking Mixes +15%</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Ambient Fruit Juice +13%</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Ambient Asian Accom +13%</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Frozen Pizza +12%</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Fresh Sauces +12%</a:t>
                      </a:r>
                    </a:p>
                    <a:p>
                      <a:pPr marL="73660" lvl="0" indent="0" algn="l" rtl="0">
                        <a:spcBef>
                          <a:spcPts val="0"/>
                        </a:spcBef>
                        <a:spcAft>
                          <a:spcPts val="0"/>
                        </a:spcAft>
                        <a:buClr>
                          <a:srgbClr val="FFFFFF"/>
                        </a:buClr>
                        <a:buSzPts val="1000"/>
                        <a:buFont typeface="Montserrat Light"/>
                        <a:buNone/>
                      </a:pPr>
                      <a:endParaRPr lang="en-GB" sz="1200" b="1" dirty="0">
                        <a:solidFill>
                          <a:schemeClr val="tx1"/>
                        </a:solidFill>
                        <a:latin typeface="+mn-lt"/>
                        <a:ea typeface="Montserrat"/>
                        <a:cs typeface="Montserrat"/>
                        <a:sym typeface="Montserrat"/>
                      </a:endParaRPr>
                    </a:p>
                  </a:txBody>
                  <a:tcPr marL="91425" marR="91425" marT="91425" marB="91425">
                    <a:solidFill>
                      <a:schemeClr val="bg1">
                        <a:lumMod val="65000"/>
                      </a:schemeClr>
                    </a:solidFill>
                  </a:tcPr>
                </a:tc>
                <a:tc>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Re-usable Shop Bags +43%</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Gift Packs (Toiletries) +35%</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Sports/Energy Drinks +31%</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Frozen Bakery Prods +31%</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Morning Goods/Spec +18%</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Cosmetics +17%</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Beauty/Skincare +17%</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Sweet Biscuits +16%</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Bulbs &amp; Seeds +15%</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Flav Carbs +15%</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Cream/Custard +15%</a:t>
                      </a: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599621">
                <a:tc gridSpan="4">
                  <a:txBody>
                    <a:bodyPr/>
                    <a:lstStyle/>
                    <a:p>
                      <a:pPr marL="73660" marR="0" lvl="0" indent="0" algn="ctr"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0" i="0" dirty="0">
                          <a:solidFill>
                            <a:schemeClr val="bg1"/>
                          </a:solidFill>
                          <a:latin typeface="Georgia" panose="02040502050405020303" pitchFamily="18" charset="0"/>
                          <a:ea typeface="Montserrat"/>
                          <a:cs typeface="Montserrat"/>
                          <a:sym typeface="Montserrat"/>
                        </a:rPr>
                        <a:t>Shoppers spent more on </a:t>
                      </a:r>
                      <a:r>
                        <a:rPr lang="en-GB" sz="1400" b="1" i="1" dirty="0">
                          <a:solidFill>
                            <a:schemeClr val="bg1"/>
                          </a:solidFill>
                          <a:latin typeface="Georgia" panose="02040502050405020303" pitchFamily="18" charset="0"/>
                          <a:ea typeface="Montserrat"/>
                          <a:cs typeface="Montserrat"/>
                          <a:sym typeface="Montserrat"/>
                        </a:rPr>
                        <a:t>health</a:t>
                      </a:r>
                      <a:r>
                        <a:rPr lang="en-GB" sz="1400" b="0" i="0" dirty="0">
                          <a:solidFill>
                            <a:schemeClr val="bg1"/>
                          </a:solidFill>
                          <a:latin typeface="Georgia" panose="02040502050405020303" pitchFamily="18" charset="0"/>
                          <a:ea typeface="Montserrat"/>
                          <a:cs typeface="Montserrat"/>
                          <a:sym typeface="Montserrat"/>
                        </a:rPr>
                        <a:t>, managing </a:t>
                      </a:r>
                      <a:r>
                        <a:rPr lang="en-GB" sz="1400" b="1" i="1" dirty="0">
                          <a:solidFill>
                            <a:schemeClr val="bg1"/>
                          </a:solidFill>
                          <a:latin typeface="Georgia" panose="02040502050405020303" pitchFamily="18" charset="0"/>
                          <a:ea typeface="Montserrat"/>
                          <a:cs typeface="Montserrat"/>
                          <a:sym typeface="Montserrat"/>
                        </a:rPr>
                        <a:t>everyday groceries</a:t>
                      </a:r>
                      <a:r>
                        <a:rPr lang="en-GB" sz="1400" b="0" i="1" dirty="0">
                          <a:solidFill>
                            <a:schemeClr val="bg1"/>
                          </a:solidFill>
                          <a:latin typeface="Georgia" panose="02040502050405020303" pitchFamily="18" charset="0"/>
                          <a:ea typeface="Montserrat"/>
                          <a:cs typeface="Montserrat"/>
                          <a:sym typeface="Montserrat"/>
                        </a:rPr>
                        <a:t>, </a:t>
                      </a:r>
                      <a:r>
                        <a:rPr lang="en-GB" sz="1400" b="1" i="1" dirty="0">
                          <a:solidFill>
                            <a:schemeClr val="bg1"/>
                          </a:solidFill>
                          <a:latin typeface="Georgia" panose="02040502050405020303" pitchFamily="18" charset="0"/>
                          <a:ea typeface="Montserrat"/>
                          <a:cs typeface="Montserrat"/>
                          <a:sym typeface="Montserrat"/>
                        </a:rPr>
                        <a:t>convenience</a:t>
                      </a:r>
                      <a:r>
                        <a:rPr lang="en-GB" sz="1400" b="0" i="1" dirty="0">
                          <a:solidFill>
                            <a:schemeClr val="bg1"/>
                          </a:solidFill>
                          <a:latin typeface="Georgia" panose="02040502050405020303" pitchFamily="18" charset="0"/>
                          <a:ea typeface="Montserrat"/>
                          <a:cs typeface="Montserrat"/>
                          <a:sym typeface="Montserrat"/>
                        </a:rPr>
                        <a:t> </a:t>
                      </a:r>
                      <a:r>
                        <a:rPr lang="en-GB" sz="1400" b="0" i="0" dirty="0">
                          <a:solidFill>
                            <a:schemeClr val="bg1"/>
                          </a:solidFill>
                          <a:latin typeface="Georgia" panose="02040502050405020303" pitchFamily="18" charset="0"/>
                          <a:ea typeface="Montserrat"/>
                          <a:cs typeface="Montserrat"/>
                          <a:sym typeface="Montserrat"/>
                        </a:rPr>
                        <a:t>and</a:t>
                      </a:r>
                      <a:r>
                        <a:rPr lang="en-GB" sz="1400" b="0" i="1" dirty="0">
                          <a:solidFill>
                            <a:schemeClr val="bg1"/>
                          </a:solidFill>
                          <a:latin typeface="Georgia" panose="02040502050405020303" pitchFamily="18" charset="0"/>
                          <a:ea typeface="Montserrat"/>
                          <a:cs typeface="Montserrat"/>
                          <a:sym typeface="Montserrat"/>
                        </a:rPr>
                        <a:t> </a:t>
                      </a:r>
                      <a:r>
                        <a:rPr lang="en-GB" sz="1400" b="1" i="1" dirty="0">
                          <a:solidFill>
                            <a:schemeClr val="bg1"/>
                          </a:solidFill>
                          <a:latin typeface="Georgia" panose="02040502050405020303" pitchFamily="18" charset="0"/>
                          <a:ea typeface="Montserrat"/>
                          <a:cs typeface="Montserrat"/>
                          <a:sym typeface="Montserrat"/>
                        </a:rPr>
                        <a:t>affordable treats </a:t>
                      </a:r>
                      <a:r>
                        <a:rPr lang="en-GB" sz="1400" b="0" i="0" dirty="0">
                          <a:solidFill>
                            <a:schemeClr val="bg1"/>
                          </a:solidFill>
                          <a:latin typeface="Georgia" panose="02040502050405020303" pitchFamily="18" charset="0"/>
                          <a:ea typeface="Montserrat"/>
                          <a:cs typeface="Montserrat"/>
                          <a:sym typeface="Montserrat"/>
                        </a:rPr>
                        <a:t>and</a:t>
                      </a:r>
                      <a:r>
                        <a:rPr lang="en-GB" sz="1400" b="0" i="1" dirty="0">
                          <a:solidFill>
                            <a:schemeClr val="bg1"/>
                          </a:solidFill>
                          <a:latin typeface="Georgia" panose="02040502050405020303" pitchFamily="18" charset="0"/>
                          <a:ea typeface="Montserrat"/>
                          <a:cs typeface="Montserrat"/>
                          <a:sym typeface="Montserrat"/>
                        </a:rPr>
                        <a:t> </a:t>
                      </a:r>
                      <a:r>
                        <a:rPr lang="en-GB" sz="1400" b="1" i="1" dirty="0">
                          <a:solidFill>
                            <a:schemeClr val="bg1"/>
                          </a:solidFill>
                          <a:latin typeface="Georgia" panose="02040502050405020303" pitchFamily="18" charset="0"/>
                          <a:ea typeface="Montserrat"/>
                          <a:cs typeface="Montserrat"/>
                          <a:sym typeface="Montserrat"/>
                        </a:rPr>
                        <a:t>leisure</a:t>
                      </a:r>
                      <a:endParaRPr sz="14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sp>
        <p:nvSpPr>
          <p:cNvPr id="51" name="TextBox 50">
            <a:extLst>
              <a:ext uri="{FF2B5EF4-FFF2-40B4-BE49-F238E27FC236}">
                <a16:creationId xmlns:a16="http://schemas.microsoft.com/office/drawing/2014/main" id="{4FDF5172-B62B-41EB-EAB9-A74D07098FB5}"/>
              </a:ext>
            </a:extLst>
          </p:cNvPr>
          <p:cNvSpPr txBox="1"/>
          <p:nvPr/>
        </p:nvSpPr>
        <p:spPr>
          <a:xfrm>
            <a:off x="181232" y="197708"/>
            <a:ext cx="12010768" cy="707886"/>
          </a:xfrm>
          <a:prstGeom prst="rect">
            <a:avLst/>
          </a:prstGeom>
          <a:noFill/>
        </p:spPr>
        <p:txBody>
          <a:bodyPr wrap="square">
            <a:spAutoFit/>
          </a:bodyPr>
          <a:lstStyle/>
          <a:p>
            <a:r>
              <a:rPr lang="en-GB" sz="2000" dirty="0"/>
              <a:t>Shoppers continue to make choices </a:t>
            </a:r>
            <a:r>
              <a:rPr lang="en-GB" sz="2000" b="1" i="1" dirty="0">
                <a:latin typeface="Georgia" panose="02040502050405020303" pitchFamily="18" charset="0"/>
              </a:rPr>
              <a:t>prioritising Health, Convenience</a:t>
            </a:r>
            <a:r>
              <a:rPr lang="en-GB" sz="2000" dirty="0"/>
              <a:t> and </a:t>
            </a:r>
            <a:r>
              <a:rPr lang="en-GB" sz="2000" b="1" i="1" dirty="0">
                <a:latin typeface="Georgia" panose="02040502050405020303" pitchFamily="18" charset="0"/>
              </a:rPr>
              <a:t>Treats </a:t>
            </a:r>
            <a:r>
              <a:rPr lang="en-GB" sz="2000" dirty="0"/>
              <a:t>and are looking for alternative meal solutions to help manage overall spend</a:t>
            </a:r>
            <a:endParaRPr lang="en-GB" sz="2000" b="1" i="1" dirty="0">
              <a:latin typeface="Georgia" panose="02040502050405020303" pitchFamily="18" charset="0"/>
            </a:endParaRPr>
          </a:p>
        </p:txBody>
      </p:sp>
      <p:pic>
        <p:nvPicPr>
          <p:cNvPr id="2050" name="Picture 2">
            <a:extLst>
              <a:ext uri="{FF2B5EF4-FFF2-40B4-BE49-F238E27FC236}">
                <a16:creationId xmlns:a16="http://schemas.microsoft.com/office/drawing/2014/main" id="{30D983A0-497D-3056-1FD0-B7DD2E764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628" y="1894936"/>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4480800-993B-0138-38BF-72AEBFA18D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0380" y="1907642"/>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2C66189-AF17-2215-3BE5-B5158B9CE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5292" y="1895820"/>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932735E-87FF-6854-D008-4BE2D64B8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5711" y="1894937"/>
            <a:ext cx="6667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55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7B72-907D-DF76-5D78-CA6B9F4160B6}"/>
              </a:ext>
            </a:extLst>
          </p:cNvPr>
          <p:cNvSpPr>
            <a:spLocks noGrp="1"/>
          </p:cNvSpPr>
          <p:nvPr>
            <p:ph type="ctrTitle"/>
          </p:nvPr>
        </p:nvSpPr>
        <p:spPr>
          <a:xfrm>
            <a:off x="288559" y="2695627"/>
            <a:ext cx="3503952" cy="2390972"/>
          </a:xfrm>
        </p:spPr>
        <p:txBody>
          <a:bodyPr/>
          <a:lstStyle/>
          <a:p>
            <a:br>
              <a:rPr lang="en-US" sz="2400" dirty="0">
                <a:latin typeface="Georgia" panose="02040502050405020303" pitchFamily="18" charset="0"/>
              </a:rPr>
            </a:br>
            <a:br>
              <a:rPr lang="en-US" sz="2400" dirty="0">
                <a:latin typeface="Georgia" panose="02040502050405020303" pitchFamily="18" charset="0"/>
              </a:rPr>
            </a:br>
            <a:r>
              <a:rPr lang="en-US" sz="2400" dirty="0">
                <a:latin typeface="Georgia" panose="02040502050405020303" pitchFamily="18" charset="0"/>
              </a:rPr>
              <a:t>Shoppers are spending more wisely.</a:t>
            </a:r>
            <a:br>
              <a:rPr lang="en-US" sz="2400" dirty="0">
                <a:latin typeface="Georgia" panose="02040502050405020303" pitchFamily="18" charset="0"/>
              </a:rPr>
            </a:br>
            <a:br>
              <a:rPr lang="en-US" sz="2400" dirty="0">
                <a:latin typeface="Georgia" panose="02040502050405020303" pitchFamily="18" charset="0"/>
              </a:rPr>
            </a:br>
            <a:r>
              <a:rPr lang="en-US" sz="2400" b="0" i="1" dirty="0">
                <a:latin typeface="Georgia" panose="02040502050405020303" pitchFamily="18" charset="0"/>
              </a:rPr>
              <a:t>Trimming back on </a:t>
            </a:r>
            <a:r>
              <a:rPr lang="en-US" sz="2400" i="1" dirty="0">
                <a:latin typeface="Georgia" panose="02040502050405020303" pitchFamily="18" charset="0"/>
              </a:rPr>
              <a:t>core groceries</a:t>
            </a:r>
            <a:r>
              <a:rPr lang="en-US" sz="2400" b="0" i="1" dirty="0">
                <a:latin typeface="Georgia" panose="02040502050405020303" pitchFamily="18" charset="0"/>
              </a:rPr>
              <a:t> helps shoppers </a:t>
            </a:r>
            <a:r>
              <a:rPr lang="en-US" sz="2400" i="1" dirty="0">
                <a:latin typeface="Georgia" panose="02040502050405020303" pitchFamily="18" charset="0"/>
              </a:rPr>
              <a:t>afford healthcare </a:t>
            </a:r>
            <a:r>
              <a:rPr lang="en-US" sz="2400" b="0" i="1" dirty="0">
                <a:latin typeface="Georgia" panose="02040502050405020303" pitchFamily="18" charset="0"/>
              </a:rPr>
              <a:t>and some </a:t>
            </a:r>
            <a:r>
              <a:rPr lang="en-US" sz="2400" i="1" dirty="0">
                <a:latin typeface="Georgia" panose="02040502050405020303" pitchFamily="18" charset="0"/>
              </a:rPr>
              <a:t>discretionary/treat </a:t>
            </a:r>
            <a:r>
              <a:rPr lang="en-US" sz="2400" b="0" i="1" dirty="0">
                <a:latin typeface="Georgia" panose="02040502050405020303" pitchFamily="18" charset="0"/>
              </a:rPr>
              <a:t>items.</a:t>
            </a:r>
            <a:endParaRPr lang="en-US" b="0" i="1" dirty="0">
              <a:latin typeface="Georgia" panose="02040502050405020303" pitchFamily="18" charset="0"/>
            </a:endParaRPr>
          </a:p>
        </p:txBody>
      </p:sp>
      <p:sp>
        <p:nvSpPr>
          <p:cNvPr id="9" name="Text Placeholder 8">
            <a:extLst>
              <a:ext uri="{FF2B5EF4-FFF2-40B4-BE49-F238E27FC236}">
                <a16:creationId xmlns:a16="http://schemas.microsoft.com/office/drawing/2014/main" id="{C28D2ED4-9A16-815C-6A6E-CDBD0DDE0BD8}"/>
              </a:ext>
            </a:extLst>
          </p:cNvPr>
          <p:cNvSpPr>
            <a:spLocks noGrp="1"/>
          </p:cNvSpPr>
          <p:nvPr>
            <p:ph type="body" sz="quarter" idx="14"/>
          </p:nvPr>
        </p:nvSpPr>
        <p:spPr/>
        <p:txBody>
          <a:bodyPr/>
          <a:lstStyle/>
          <a:p>
            <a:pPr marL="146050" indent="0">
              <a:buFont typeface="Montserrat"/>
              <a:buNone/>
            </a:pPr>
            <a:r>
              <a:rPr lang="en-PH" sz="800" dirty="0">
                <a:latin typeface="Montserrat" panose="00000500000000000000" pitchFamily="2" charset="0"/>
              </a:rPr>
              <a:t>Source:  NielsenIQ Scantrack Grocery Multiples 4w/e 25</a:t>
            </a:r>
            <a:r>
              <a:rPr lang="en-PH" sz="800" baseline="30000" dirty="0">
                <a:latin typeface="Montserrat" panose="00000500000000000000" pitchFamily="2" charset="0"/>
              </a:rPr>
              <a:t>th</a:t>
            </a:r>
            <a:r>
              <a:rPr lang="en-PH" sz="800" dirty="0">
                <a:latin typeface="Montserrat" panose="00000500000000000000" pitchFamily="2" charset="0"/>
              </a:rPr>
              <a:t> February 23 vs year ago</a:t>
            </a:r>
          </a:p>
        </p:txBody>
      </p:sp>
      <p:sp>
        <p:nvSpPr>
          <p:cNvPr id="14" name="Content Placeholder 9">
            <a:extLst>
              <a:ext uri="{FF2B5EF4-FFF2-40B4-BE49-F238E27FC236}">
                <a16:creationId xmlns:a16="http://schemas.microsoft.com/office/drawing/2014/main" id="{4850538B-C0F5-1A63-9C39-9F3D6973468F}"/>
              </a:ext>
            </a:extLst>
          </p:cNvPr>
          <p:cNvSpPr txBox="1">
            <a:spLocks/>
          </p:cNvSpPr>
          <p:nvPr/>
        </p:nvSpPr>
        <p:spPr>
          <a:xfrm>
            <a:off x="4290932" y="507548"/>
            <a:ext cx="7595265" cy="399040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15" name="Content Placeholder 14">
            <a:extLst>
              <a:ext uri="{FF2B5EF4-FFF2-40B4-BE49-F238E27FC236}">
                <a16:creationId xmlns:a16="http://schemas.microsoft.com/office/drawing/2014/main" id="{23F69C93-C6F2-CA07-E1CD-C8A828587232}"/>
              </a:ext>
            </a:extLst>
          </p:cNvPr>
          <p:cNvGraphicFramePr>
            <a:graphicFrameLocks noGrp="1"/>
          </p:cNvGraphicFramePr>
          <p:nvPr>
            <p:ph idx="1"/>
            <p:extLst>
              <p:ext uri="{D42A27DB-BD31-4B8C-83A1-F6EECF244321}">
                <p14:modId xmlns:p14="http://schemas.microsoft.com/office/powerpoint/2010/main" val="2776004212"/>
              </p:ext>
            </p:extLst>
          </p:nvPr>
        </p:nvGraphicFramePr>
        <p:xfrm>
          <a:off x="4291013" y="1671638"/>
          <a:ext cx="7594600" cy="3989387"/>
        </p:xfrm>
        <a:graphic>
          <a:graphicData uri="http://schemas.openxmlformats.org/drawingml/2006/chart">
            <c:chart xmlns:c="http://schemas.openxmlformats.org/drawingml/2006/chart" xmlns:r="http://schemas.openxmlformats.org/officeDocument/2006/relationships" r:id="rId2"/>
          </a:graphicData>
        </a:graphic>
      </p:graphicFrame>
      <p:sp>
        <p:nvSpPr>
          <p:cNvPr id="16" name="Google Shape;359;p8">
            <a:extLst>
              <a:ext uri="{FF2B5EF4-FFF2-40B4-BE49-F238E27FC236}">
                <a16:creationId xmlns:a16="http://schemas.microsoft.com/office/drawing/2014/main" id="{4A41054C-D287-9BDA-C41C-A262629AE099}"/>
              </a:ext>
            </a:extLst>
          </p:cNvPr>
          <p:cNvSpPr txBox="1"/>
          <p:nvPr/>
        </p:nvSpPr>
        <p:spPr>
          <a:xfrm>
            <a:off x="4116564" y="1157840"/>
            <a:ext cx="7594600" cy="523180"/>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dk1"/>
                </a:solidFill>
                <a:latin typeface="Arial" panose="020B0604020202020204" pitchFamily="34" charset="0"/>
                <a:ea typeface="Montserrat"/>
                <a:cs typeface="Arial" panose="020B0604020202020204" pitchFamily="34" charset="0"/>
                <a:sym typeface="Montserrat"/>
              </a:rPr>
              <a:t>Top Growing Sub Categories in the Grocery Multiples</a:t>
            </a:r>
          </a:p>
          <a:p>
            <a:pPr>
              <a:buClr>
                <a:schemeClr val="dk1"/>
              </a:buClr>
              <a:buSzPts val="1100"/>
            </a:pPr>
            <a:r>
              <a:rPr lang="en-PH" sz="1400" dirty="0">
                <a:solidFill>
                  <a:schemeClr val="dk1"/>
                </a:solidFill>
                <a:latin typeface="Arial" panose="020B0604020202020204" pitchFamily="34" charset="0"/>
                <a:ea typeface="Montserrat"/>
                <a:cs typeface="Arial" panose="020B0604020202020204" pitchFamily="34" charset="0"/>
                <a:sym typeface="Montserrat"/>
              </a:rPr>
              <a:t>Ranked by % unit growth</a:t>
            </a:r>
            <a:endParaRPr lang="en-PH" sz="1400" dirty="0">
              <a:latin typeface="Arial" panose="020B0604020202020204" pitchFamily="34" charset="0"/>
              <a:ea typeface="Montserrat"/>
              <a:cs typeface="Arial" panose="020B0604020202020204" pitchFamily="34" charset="0"/>
              <a:sym typeface="Montserrat"/>
            </a:endParaRPr>
          </a:p>
        </p:txBody>
      </p:sp>
      <p:sp>
        <p:nvSpPr>
          <p:cNvPr id="4" name="Slide Number Placeholder 3">
            <a:extLst>
              <a:ext uri="{FF2B5EF4-FFF2-40B4-BE49-F238E27FC236}">
                <a16:creationId xmlns:a16="http://schemas.microsoft.com/office/drawing/2014/main" id="{C499054D-D366-6C49-DBFC-9407E92306F6}"/>
              </a:ext>
            </a:extLst>
          </p:cNvPr>
          <p:cNvSpPr>
            <a:spLocks noGrp="1"/>
          </p:cNvSpPr>
          <p:nvPr>
            <p:ph type="sldNum" sz="quarter" idx="12"/>
          </p:nvPr>
        </p:nvSpPr>
        <p:spPr/>
        <p:txBody>
          <a:bodyPr/>
          <a:lstStyle/>
          <a:p>
            <a:fld id="{403EF4E2-7A7A-0548-85F1-5479B7C9E1B2}" type="slidenum">
              <a:rPr lang="en-US" smtClean="0"/>
              <a:t>16</a:t>
            </a:fld>
            <a:endParaRPr lang="en-US" dirty="0"/>
          </a:p>
        </p:txBody>
      </p:sp>
      <p:sp>
        <p:nvSpPr>
          <p:cNvPr id="6" name="Rectangle 5">
            <a:extLst>
              <a:ext uri="{FF2B5EF4-FFF2-40B4-BE49-F238E27FC236}">
                <a16:creationId xmlns:a16="http://schemas.microsoft.com/office/drawing/2014/main" id="{4A457943-D181-7862-9BFC-62C0D6A9FD39}"/>
              </a:ext>
            </a:extLst>
          </p:cNvPr>
          <p:cNvSpPr/>
          <p:nvPr/>
        </p:nvSpPr>
        <p:spPr>
          <a:xfrm>
            <a:off x="8716539" y="3563025"/>
            <a:ext cx="198935" cy="872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DA40A3-A03F-47C5-0CD3-F43FBE87B88D}"/>
              </a:ext>
            </a:extLst>
          </p:cNvPr>
          <p:cNvSpPr/>
          <p:nvPr/>
        </p:nvSpPr>
        <p:spPr>
          <a:xfrm>
            <a:off x="8716539" y="3674814"/>
            <a:ext cx="198935" cy="87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E47D61E-F42B-E8B3-91C5-0D05D75F72E4}"/>
              </a:ext>
            </a:extLst>
          </p:cNvPr>
          <p:cNvSpPr/>
          <p:nvPr/>
        </p:nvSpPr>
        <p:spPr>
          <a:xfrm>
            <a:off x="8716539" y="3796233"/>
            <a:ext cx="198935" cy="8725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40D9358A-7475-8A39-FF1A-6E4590C9D347}"/>
              </a:ext>
            </a:extLst>
          </p:cNvPr>
          <p:cNvSpPr/>
          <p:nvPr/>
        </p:nvSpPr>
        <p:spPr>
          <a:xfrm>
            <a:off x="8716539" y="3920604"/>
            <a:ext cx="198935" cy="872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D1B1071-78B0-42B0-302C-1DFCF5D3E2C2}"/>
              </a:ext>
            </a:extLst>
          </p:cNvPr>
          <p:cNvSpPr txBox="1"/>
          <p:nvPr/>
        </p:nvSpPr>
        <p:spPr>
          <a:xfrm>
            <a:off x="8849162" y="3622965"/>
            <a:ext cx="1165686" cy="215444"/>
          </a:xfrm>
          <a:prstGeom prst="rect">
            <a:avLst/>
          </a:prstGeom>
          <a:noFill/>
        </p:spPr>
        <p:txBody>
          <a:bodyPr wrap="square" rtlCol="0">
            <a:spAutoFit/>
          </a:bodyPr>
          <a:lstStyle/>
          <a:p>
            <a:r>
              <a:rPr lang="en-GB" sz="800" dirty="0">
                <a:latin typeface="Montserrat" panose="00000500000000000000" pitchFamily="2" charset="0"/>
              </a:rPr>
              <a:t>Convenience</a:t>
            </a:r>
          </a:p>
        </p:txBody>
      </p:sp>
      <p:sp>
        <p:nvSpPr>
          <p:cNvPr id="12" name="TextBox 11">
            <a:extLst>
              <a:ext uri="{FF2B5EF4-FFF2-40B4-BE49-F238E27FC236}">
                <a16:creationId xmlns:a16="http://schemas.microsoft.com/office/drawing/2014/main" id="{9ACA567F-3BB3-5C52-C988-20D864C295AD}"/>
              </a:ext>
            </a:extLst>
          </p:cNvPr>
          <p:cNvSpPr txBox="1"/>
          <p:nvPr/>
        </p:nvSpPr>
        <p:spPr>
          <a:xfrm>
            <a:off x="8847454" y="3504326"/>
            <a:ext cx="1165686" cy="215444"/>
          </a:xfrm>
          <a:prstGeom prst="rect">
            <a:avLst/>
          </a:prstGeom>
          <a:noFill/>
        </p:spPr>
        <p:txBody>
          <a:bodyPr wrap="square" rtlCol="0">
            <a:spAutoFit/>
          </a:bodyPr>
          <a:lstStyle/>
          <a:p>
            <a:r>
              <a:rPr lang="en-GB" sz="800" dirty="0">
                <a:latin typeface="Montserrat" panose="00000500000000000000" pitchFamily="2" charset="0"/>
              </a:rPr>
              <a:t>Health</a:t>
            </a:r>
          </a:p>
        </p:txBody>
      </p:sp>
      <p:sp>
        <p:nvSpPr>
          <p:cNvPr id="13" name="TextBox 12">
            <a:extLst>
              <a:ext uri="{FF2B5EF4-FFF2-40B4-BE49-F238E27FC236}">
                <a16:creationId xmlns:a16="http://schemas.microsoft.com/office/drawing/2014/main" id="{C3BA33A8-C549-D5A4-C8B1-B0BBDC344AA8}"/>
              </a:ext>
            </a:extLst>
          </p:cNvPr>
          <p:cNvSpPr txBox="1"/>
          <p:nvPr/>
        </p:nvSpPr>
        <p:spPr>
          <a:xfrm>
            <a:off x="8847454" y="3739633"/>
            <a:ext cx="1165686" cy="215444"/>
          </a:xfrm>
          <a:prstGeom prst="rect">
            <a:avLst/>
          </a:prstGeom>
          <a:noFill/>
        </p:spPr>
        <p:txBody>
          <a:bodyPr wrap="square" rtlCol="0">
            <a:spAutoFit/>
          </a:bodyPr>
          <a:lstStyle/>
          <a:p>
            <a:r>
              <a:rPr lang="en-GB" sz="800" dirty="0">
                <a:latin typeface="Montserrat" panose="00000500000000000000" pitchFamily="2" charset="0"/>
              </a:rPr>
              <a:t>Core Grocery</a:t>
            </a:r>
          </a:p>
        </p:txBody>
      </p:sp>
      <p:sp>
        <p:nvSpPr>
          <p:cNvPr id="17" name="TextBox 16">
            <a:extLst>
              <a:ext uri="{FF2B5EF4-FFF2-40B4-BE49-F238E27FC236}">
                <a16:creationId xmlns:a16="http://schemas.microsoft.com/office/drawing/2014/main" id="{A74EE63E-CC73-2F7D-BEE9-A94DF824E863}"/>
              </a:ext>
            </a:extLst>
          </p:cNvPr>
          <p:cNvSpPr txBox="1"/>
          <p:nvPr/>
        </p:nvSpPr>
        <p:spPr>
          <a:xfrm>
            <a:off x="8850981" y="3858272"/>
            <a:ext cx="1336208" cy="215444"/>
          </a:xfrm>
          <a:prstGeom prst="rect">
            <a:avLst/>
          </a:prstGeom>
          <a:noFill/>
        </p:spPr>
        <p:txBody>
          <a:bodyPr wrap="square" rtlCol="0">
            <a:spAutoFit/>
          </a:bodyPr>
          <a:lstStyle/>
          <a:p>
            <a:r>
              <a:rPr lang="en-GB" sz="800" dirty="0">
                <a:latin typeface="Montserrat" panose="00000500000000000000" pitchFamily="2" charset="0"/>
              </a:rPr>
              <a:t>Discretionary/Treats</a:t>
            </a:r>
          </a:p>
        </p:txBody>
      </p:sp>
    </p:spTree>
    <p:extLst>
      <p:ext uri="{BB962C8B-B14F-4D97-AF65-F5344CB8AC3E}">
        <p14:creationId xmlns:p14="http://schemas.microsoft.com/office/powerpoint/2010/main" val="294758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AFC81D5-0B0C-0536-C4BC-4EFF8E0EAC08}"/>
              </a:ext>
            </a:extLst>
          </p:cNvPr>
          <p:cNvSpPr/>
          <p:nvPr/>
        </p:nvSpPr>
        <p:spPr>
          <a:xfrm>
            <a:off x="10051319" y="2917061"/>
            <a:ext cx="1977549" cy="2015547"/>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kumimoji="0" lang="en-GB" sz="4200" b="1" i="1" u="none" strike="noStrike" kern="0" cap="none" spc="0" normalizeH="0" baseline="0" noProof="0" dirty="0">
                <a:ln>
                  <a:noFill/>
                </a:ln>
                <a:solidFill>
                  <a:schemeClr val="bg1"/>
                </a:solidFill>
                <a:effectLst/>
                <a:uLnTx/>
                <a:uFillTx/>
                <a:latin typeface="Georgia" panose="02040502050405020303" pitchFamily="18" charset="0"/>
                <a:sym typeface="Montserrat"/>
              </a:rPr>
              <a:t>64%</a:t>
            </a:r>
          </a:p>
          <a:p>
            <a:pPr algn="ctr"/>
            <a:r>
              <a:rPr lang="en-GB" sz="1200" i="1" kern="0" dirty="0">
                <a:solidFill>
                  <a:schemeClr val="bg1"/>
                </a:solidFill>
                <a:sym typeface="Montserrat"/>
              </a:rPr>
              <a:t>OL FMCG volume share</a:t>
            </a:r>
            <a:endParaRPr lang="en-GB" sz="1200" i="1" dirty="0">
              <a:solidFill>
                <a:schemeClr val="bg1"/>
              </a:solidFill>
            </a:endParaRPr>
          </a:p>
        </p:txBody>
      </p:sp>
      <p:graphicFrame>
        <p:nvGraphicFramePr>
          <p:cNvPr id="2" name="Chart 1">
            <a:extLst>
              <a:ext uri="{FF2B5EF4-FFF2-40B4-BE49-F238E27FC236}">
                <a16:creationId xmlns:a16="http://schemas.microsoft.com/office/drawing/2014/main" id="{BFEA070E-B794-F595-12D3-29BA6A555F58}"/>
              </a:ext>
            </a:extLst>
          </p:cNvPr>
          <p:cNvGraphicFramePr/>
          <p:nvPr>
            <p:extLst>
              <p:ext uri="{D42A27DB-BD31-4B8C-83A1-F6EECF244321}">
                <p14:modId xmlns:p14="http://schemas.microsoft.com/office/powerpoint/2010/main" val="857018891"/>
              </p:ext>
            </p:extLst>
          </p:nvPr>
        </p:nvGraphicFramePr>
        <p:xfrm>
          <a:off x="4397004" y="1756130"/>
          <a:ext cx="5403819" cy="353708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17</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p:txBody>
          <a:bodyPr/>
          <a:lstStyle/>
          <a:p>
            <a:r>
              <a:rPr lang="en-GB" dirty="0"/>
              <a:t>Source:  NielsenIQ Homescan FMCG Units YTD vs year ago</a:t>
            </a:r>
          </a:p>
        </p:txBody>
      </p:sp>
      <p:grpSp>
        <p:nvGrpSpPr>
          <p:cNvPr id="7" name="Group 6">
            <a:extLst>
              <a:ext uri="{FF2B5EF4-FFF2-40B4-BE49-F238E27FC236}">
                <a16:creationId xmlns:a16="http://schemas.microsoft.com/office/drawing/2014/main" id="{9B6E6DA6-759B-AD4E-2FBA-A1EC124569DD}"/>
              </a:ext>
            </a:extLst>
          </p:cNvPr>
          <p:cNvGrpSpPr/>
          <p:nvPr/>
        </p:nvGrpSpPr>
        <p:grpSpPr>
          <a:xfrm>
            <a:off x="186744" y="1316603"/>
            <a:ext cx="11730295" cy="2995638"/>
            <a:chOff x="4922685" y="5281595"/>
            <a:chExt cx="12365283" cy="4429453"/>
          </a:xfrm>
        </p:grpSpPr>
        <p:sp>
          <p:nvSpPr>
            <p:cNvPr id="9" name="Isosceles Triangle 8">
              <a:extLst>
                <a:ext uri="{FF2B5EF4-FFF2-40B4-BE49-F238E27FC236}">
                  <a16:creationId xmlns:a16="http://schemas.microsoft.com/office/drawing/2014/main" id="{47AC3DC0-EC5C-989D-0958-7ACCAD580EA7}"/>
                </a:ext>
              </a:extLst>
            </p:cNvPr>
            <p:cNvSpPr/>
            <p:nvPr/>
          </p:nvSpPr>
          <p:spPr>
            <a:xfrm>
              <a:off x="15505206" y="5281595"/>
              <a:ext cx="1782762" cy="207133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a:solidFill>
                  <a:schemeClr val="accent1"/>
                </a:solidFill>
              </a:endParaRPr>
            </a:p>
          </p:txBody>
        </p:sp>
        <p:sp>
          <p:nvSpPr>
            <p:cNvPr id="11" name="TextBox 10">
              <a:extLst>
                <a:ext uri="{FF2B5EF4-FFF2-40B4-BE49-F238E27FC236}">
                  <a16:creationId xmlns:a16="http://schemas.microsoft.com/office/drawing/2014/main" id="{435253F0-66CC-27AF-45C2-59DE8441E895}"/>
                </a:ext>
              </a:extLst>
            </p:cNvPr>
            <p:cNvSpPr txBox="1"/>
            <p:nvPr/>
          </p:nvSpPr>
          <p:spPr>
            <a:xfrm>
              <a:off x="15769939" y="6257575"/>
              <a:ext cx="1259919" cy="591616"/>
            </a:xfrm>
            <a:prstGeom prst="rect">
              <a:avLst/>
            </a:prstGeom>
            <a:noFill/>
          </p:spPr>
          <p:txBody>
            <a:bodyPr wrap="square">
              <a:spAutoFit/>
            </a:bodyPr>
            <a:lstStyle/>
            <a:p>
              <a:pPr algn="ctr"/>
              <a:r>
                <a:rPr lang="en-GB" sz="2000" b="1" dirty="0">
                  <a:solidFill>
                    <a:schemeClr val="bg1"/>
                  </a:solidFill>
                  <a:latin typeface="Georgia" panose="02040502050405020303" pitchFamily="18" charset="0"/>
                  <a:sym typeface="Montserrat"/>
                </a:rPr>
                <a:t>+0.5%</a:t>
              </a:r>
              <a:endParaRPr lang="en-GB" sz="16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400CDBF-0A55-B0D2-69A1-6D02AB69E9A4}"/>
                </a:ext>
              </a:extLst>
            </p:cNvPr>
            <p:cNvSpPr txBox="1"/>
            <p:nvPr/>
          </p:nvSpPr>
          <p:spPr>
            <a:xfrm>
              <a:off x="4922685" y="5751774"/>
              <a:ext cx="3835231" cy="3959274"/>
            </a:xfrm>
            <a:prstGeom prst="rect">
              <a:avLst/>
            </a:prstGeom>
            <a:noFill/>
          </p:spPr>
          <p:txBody>
            <a:bodyPr wrap="square">
              <a:spAutoFit/>
            </a:bodyPr>
            <a:lstStyle/>
            <a:p>
              <a:pPr algn="ctr"/>
              <a:r>
                <a:rPr lang="en-GB" sz="2400" b="1" dirty="0">
                  <a:solidFill>
                    <a:schemeClr val="bg1"/>
                  </a:solidFill>
                  <a:latin typeface="Georgia" panose="02040502050405020303" pitchFamily="18" charset="0"/>
                  <a:sym typeface="Montserrat"/>
                </a:rPr>
                <a:t>So far in 2023, </a:t>
              </a:r>
              <a:r>
                <a:rPr lang="en-GB" sz="2400" i="1" dirty="0">
                  <a:solidFill>
                    <a:schemeClr val="bg1"/>
                  </a:solidFill>
                  <a:latin typeface="Georgia" panose="02040502050405020303" pitchFamily="18" charset="0"/>
                  <a:sym typeface="Montserrat"/>
                </a:rPr>
                <a:t>OL</a:t>
              </a:r>
              <a:r>
                <a:rPr lang="en-GB" sz="2400" b="1" dirty="0">
                  <a:solidFill>
                    <a:schemeClr val="bg1"/>
                  </a:solidFill>
                  <a:latin typeface="Georgia" panose="02040502050405020303" pitchFamily="18" charset="0"/>
                  <a:sym typeface="Montserrat"/>
                </a:rPr>
                <a:t> has </a:t>
              </a:r>
              <a:r>
                <a:rPr lang="en-GB" sz="2400" i="1" dirty="0">
                  <a:solidFill>
                    <a:schemeClr val="bg1"/>
                  </a:solidFill>
                  <a:latin typeface="Georgia" panose="02040502050405020303" pitchFamily="18" charset="0"/>
                  <a:sym typeface="Montserrat"/>
                </a:rPr>
                <a:t>outperformed brands </a:t>
              </a:r>
              <a:r>
                <a:rPr lang="en-GB" sz="2400" dirty="0">
                  <a:solidFill>
                    <a:schemeClr val="bg1"/>
                  </a:solidFill>
                  <a:latin typeface="Georgia" panose="02040502050405020303" pitchFamily="18" charset="0"/>
                  <a:sym typeface="Montserrat"/>
                </a:rPr>
                <a:t>across</a:t>
              </a:r>
              <a:r>
                <a:rPr lang="en-GB" sz="2400" b="1" dirty="0">
                  <a:solidFill>
                    <a:schemeClr val="bg1"/>
                  </a:solidFill>
                  <a:latin typeface="Georgia" panose="02040502050405020303" pitchFamily="18" charset="0"/>
                  <a:sym typeface="Montserrat"/>
                </a:rPr>
                <a:t> the </a:t>
              </a:r>
              <a:r>
                <a:rPr lang="en-GB" sz="2400" i="1" dirty="0">
                  <a:solidFill>
                    <a:schemeClr val="bg1"/>
                  </a:solidFill>
                  <a:latin typeface="Georgia" panose="02040502050405020303" pitchFamily="18" charset="0"/>
                  <a:sym typeface="Montserrat"/>
                </a:rPr>
                <a:t>assortment</a:t>
              </a:r>
              <a:r>
                <a:rPr lang="en-GB" sz="2400" b="1" dirty="0">
                  <a:solidFill>
                    <a:schemeClr val="bg1"/>
                  </a:solidFill>
                  <a:latin typeface="Georgia" panose="02040502050405020303" pitchFamily="18" charset="0"/>
                  <a:sym typeface="Montserrat"/>
                </a:rPr>
                <a:t> and is </a:t>
              </a:r>
              <a:r>
                <a:rPr lang="en-GB" sz="2400" i="1" dirty="0">
                  <a:solidFill>
                    <a:schemeClr val="bg1"/>
                  </a:solidFill>
                  <a:latin typeface="Georgia" panose="02040502050405020303" pitchFamily="18" charset="0"/>
                  <a:sym typeface="Montserrat"/>
                </a:rPr>
                <a:t>growing faster </a:t>
              </a:r>
              <a:r>
                <a:rPr lang="en-GB" sz="2400" b="1" dirty="0">
                  <a:solidFill>
                    <a:schemeClr val="bg1"/>
                  </a:solidFill>
                  <a:latin typeface="Georgia" panose="02040502050405020303" pitchFamily="18" charset="0"/>
                  <a:sym typeface="Montserrat"/>
                </a:rPr>
                <a:t>in </a:t>
              </a:r>
              <a:r>
                <a:rPr lang="en-GB" sz="2400" i="1" dirty="0">
                  <a:solidFill>
                    <a:schemeClr val="bg1"/>
                  </a:solidFill>
                  <a:latin typeface="Georgia" panose="02040502050405020303" pitchFamily="18" charset="0"/>
                  <a:sym typeface="Montserrat"/>
                </a:rPr>
                <a:t>H&amp;B</a:t>
              </a:r>
              <a:r>
                <a:rPr lang="en-GB" sz="2400" b="1" i="1" dirty="0">
                  <a:solidFill>
                    <a:schemeClr val="bg1"/>
                  </a:solidFill>
                  <a:latin typeface="Georgia" panose="02040502050405020303" pitchFamily="18" charset="0"/>
                  <a:sym typeface="Montserrat"/>
                </a:rPr>
                <a:t> </a:t>
              </a:r>
              <a:r>
                <a:rPr lang="en-GB" sz="2400" b="1" dirty="0">
                  <a:solidFill>
                    <a:schemeClr val="bg1"/>
                  </a:solidFill>
                  <a:latin typeface="Georgia" panose="02040502050405020303" pitchFamily="18" charset="0"/>
                  <a:sym typeface="Montserrat"/>
                </a:rPr>
                <a:t>and </a:t>
              </a:r>
              <a:r>
                <a:rPr lang="en-GB" sz="2400" i="1" dirty="0">
                  <a:solidFill>
                    <a:schemeClr val="bg1"/>
                  </a:solidFill>
                  <a:latin typeface="Georgia" panose="02040502050405020303" pitchFamily="18" charset="0"/>
                  <a:sym typeface="Montserrat"/>
                </a:rPr>
                <a:t>Confectionery</a:t>
              </a:r>
              <a:r>
                <a:rPr lang="en-GB" sz="2400" b="1" dirty="0">
                  <a:solidFill>
                    <a:schemeClr val="bg1"/>
                  </a:solidFill>
                  <a:latin typeface="Georgia" panose="02040502050405020303" pitchFamily="18" charset="0"/>
                  <a:sym typeface="Montserrat"/>
                </a:rPr>
                <a:t> where </a:t>
              </a:r>
              <a:r>
                <a:rPr lang="en-GB" sz="2400" i="1" dirty="0">
                  <a:solidFill>
                    <a:schemeClr val="bg1"/>
                  </a:solidFill>
                  <a:latin typeface="Georgia" panose="02040502050405020303" pitchFamily="18" charset="0"/>
                  <a:sym typeface="Montserrat"/>
                </a:rPr>
                <a:t>OL has most headroom to grow</a:t>
              </a:r>
              <a:r>
                <a:rPr lang="en-GB" sz="2400" b="1" i="1" dirty="0">
                  <a:solidFill>
                    <a:schemeClr val="bg1"/>
                  </a:solidFill>
                  <a:latin typeface="Georgia" panose="02040502050405020303" pitchFamily="18" charset="0"/>
                  <a:sym typeface="Montserrat"/>
                </a:rPr>
                <a:t>.</a:t>
              </a:r>
              <a:endParaRPr lang="en-GB" sz="2400" b="1" dirty="0">
                <a:solidFill>
                  <a:schemeClr val="bg1"/>
                </a:solidFill>
                <a:latin typeface="Georgia" panose="02040502050405020303" pitchFamily="18" charset="0"/>
              </a:endParaRPr>
            </a:p>
          </p:txBody>
        </p:sp>
        <p:sp>
          <p:nvSpPr>
            <p:cNvPr id="10" name="TextBox 9">
              <a:extLst>
                <a:ext uri="{FF2B5EF4-FFF2-40B4-BE49-F238E27FC236}">
                  <a16:creationId xmlns:a16="http://schemas.microsoft.com/office/drawing/2014/main" id="{600EAC21-BDFA-F0ED-1F3F-D1F50752F4B5}"/>
                </a:ext>
              </a:extLst>
            </p:cNvPr>
            <p:cNvSpPr txBox="1"/>
            <p:nvPr/>
          </p:nvSpPr>
          <p:spPr>
            <a:xfrm>
              <a:off x="9330678" y="5384341"/>
              <a:ext cx="1077814" cy="968818"/>
            </a:xfrm>
            <a:prstGeom prst="rect">
              <a:avLst/>
            </a:prstGeom>
            <a:noFill/>
          </p:spPr>
          <p:txBody>
            <a:bodyPr wrap="square">
              <a:spAutoFit/>
            </a:bodyPr>
            <a:lstStyle/>
            <a:p>
              <a:pPr algn="ctr"/>
              <a:endParaRPr lang="en-GB" sz="3200" i="1" dirty="0">
                <a:solidFill>
                  <a:schemeClr val="bg1"/>
                </a:solidFill>
                <a:latin typeface="Georgia" panose="02040502050405020303" pitchFamily="18" charset="0"/>
              </a:endParaRPr>
            </a:p>
          </p:txBody>
        </p:sp>
      </p:grpSp>
      <p:sp>
        <p:nvSpPr>
          <p:cNvPr id="17" name="TextBox 16">
            <a:extLst>
              <a:ext uri="{FF2B5EF4-FFF2-40B4-BE49-F238E27FC236}">
                <a16:creationId xmlns:a16="http://schemas.microsoft.com/office/drawing/2014/main" id="{654700A7-A54F-8C66-F8BC-7C52E4365C33}"/>
              </a:ext>
            </a:extLst>
          </p:cNvPr>
          <p:cNvSpPr txBox="1"/>
          <p:nvPr/>
        </p:nvSpPr>
        <p:spPr>
          <a:xfrm>
            <a:off x="4433471" y="2017727"/>
            <a:ext cx="1530162" cy="461665"/>
          </a:xfrm>
          <a:prstGeom prst="rect">
            <a:avLst/>
          </a:prstGeom>
          <a:noFill/>
        </p:spPr>
        <p:txBody>
          <a:bodyPr wrap="none" lIns="0" rIns="0" rtlCol="0">
            <a:spAutoFit/>
          </a:bodyPr>
          <a:lstStyle/>
          <a:p>
            <a:pPr defTabSz="1219170">
              <a:defRPr/>
            </a:pPr>
            <a:r>
              <a:rPr lang="en-GB" sz="1200" b="1" dirty="0">
                <a:solidFill>
                  <a:schemeClr val="tx1"/>
                </a:solidFill>
                <a:latin typeface="+mj-lt"/>
              </a:rPr>
              <a:t>OL YTD Contribution</a:t>
            </a:r>
          </a:p>
          <a:p>
            <a:pPr defTabSz="1219170">
              <a:defRPr/>
            </a:pPr>
            <a:r>
              <a:rPr lang="en-GB" sz="1200" b="1" dirty="0">
                <a:solidFill>
                  <a:schemeClr val="tx1"/>
                </a:solidFill>
                <a:latin typeface="+mj-lt"/>
              </a:rPr>
              <a:t>Volume Sales</a:t>
            </a:r>
          </a:p>
        </p:txBody>
      </p:sp>
      <p:sp>
        <p:nvSpPr>
          <p:cNvPr id="18" name="TextBox 17">
            <a:extLst>
              <a:ext uri="{FF2B5EF4-FFF2-40B4-BE49-F238E27FC236}">
                <a16:creationId xmlns:a16="http://schemas.microsoft.com/office/drawing/2014/main" id="{3B3A2224-EC69-5E34-3CCD-EF25B7C11FE3}"/>
              </a:ext>
            </a:extLst>
          </p:cNvPr>
          <p:cNvSpPr txBox="1"/>
          <p:nvPr/>
        </p:nvSpPr>
        <p:spPr>
          <a:xfrm>
            <a:off x="8762037" y="2017727"/>
            <a:ext cx="1187120" cy="461665"/>
          </a:xfrm>
          <a:prstGeom prst="rect">
            <a:avLst/>
          </a:prstGeom>
          <a:noFill/>
        </p:spPr>
        <p:txBody>
          <a:bodyPr wrap="none" lIns="0" rIns="0" rtlCol="0">
            <a:spAutoFit/>
          </a:bodyPr>
          <a:lstStyle/>
          <a:p>
            <a:pPr algn="r" defTabSz="1219170">
              <a:defRPr/>
            </a:pPr>
            <a:r>
              <a:rPr lang="en-GB" sz="1200" b="1" dirty="0">
                <a:solidFill>
                  <a:schemeClr val="tx1"/>
                </a:solidFill>
                <a:latin typeface="+mj-lt"/>
              </a:rPr>
              <a:t>OL YTD Growth </a:t>
            </a:r>
          </a:p>
          <a:p>
            <a:pPr algn="r" defTabSz="1219170">
              <a:defRPr/>
            </a:pPr>
            <a:r>
              <a:rPr lang="en-GB" sz="1200" b="1" dirty="0">
                <a:solidFill>
                  <a:schemeClr val="tx1"/>
                </a:solidFill>
                <a:latin typeface="+mj-lt"/>
              </a:rPr>
              <a:t>Differential</a:t>
            </a:r>
          </a:p>
        </p:txBody>
      </p:sp>
      <p:cxnSp>
        <p:nvCxnSpPr>
          <p:cNvPr id="20" name="Straight Connector 19">
            <a:extLst>
              <a:ext uri="{FF2B5EF4-FFF2-40B4-BE49-F238E27FC236}">
                <a16:creationId xmlns:a16="http://schemas.microsoft.com/office/drawing/2014/main" id="{E4454F7F-0028-7755-B9CE-01923A5EFE9B}"/>
              </a:ext>
            </a:extLst>
          </p:cNvPr>
          <p:cNvCxnSpPr>
            <a:cxnSpLocks/>
          </p:cNvCxnSpPr>
          <p:nvPr/>
        </p:nvCxnSpPr>
        <p:spPr>
          <a:xfrm>
            <a:off x="8437389" y="2537139"/>
            <a:ext cx="0" cy="1709605"/>
          </a:xfrm>
          <a:prstGeom prst="line">
            <a:avLst/>
          </a:prstGeom>
          <a:ln w="127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742876-FCEF-DE40-6AF3-415AF9169FB4}"/>
              </a:ext>
            </a:extLst>
          </p:cNvPr>
          <p:cNvSpPr txBox="1"/>
          <p:nvPr/>
        </p:nvSpPr>
        <p:spPr>
          <a:xfrm>
            <a:off x="10382888" y="2438782"/>
            <a:ext cx="1506458" cy="215444"/>
          </a:xfrm>
          <a:prstGeom prst="rect">
            <a:avLst/>
          </a:prstGeom>
          <a:noFill/>
        </p:spPr>
        <p:txBody>
          <a:bodyPr wrap="square">
            <a:spAutoFit/>
          </a:bodyPr>
          <a:lstStyle/>
          <a:p>
            <a:pPr algn="ctr"/>
            <a:r>
              <a:rPr lang="en-GB" sz="800" i="1" kern="0" dirty="0">
                <a:solidFill>
                  <a:schemeClr val="bg1"/>
                </a:solidFill>
                <a:sym typeface="Montserrat"/>
              </a:rPr>
              <a:t>OL FMCG volume growth</a:t>
            </a:r>
            <a:endParaRPr lang="en-GB" sz="800" i="1" dirty="0">
              <a:solidFill>
                <a:schemeClr val="bg1"/>
              </a:solidFill>
            </a:endParaRPr>
          </a:p>
        </p:txBody>
      </p:sp>
      <p:sp>
        <p:nvSpPr>
          <p:cNvPr id="22" name="TextBox 21">
            <a:extLst>
              <a:ext uri="{FF2B5EF4-FFF2-40B4-BE49-F238E27FC236}">
                <a16:creationId xmlns:a16="http://schemas.microsoft.com/office/drawing/2014/main" id="{126DC315-E4E0-DC3F-CAE0-D5B00A504744}"/>
              </a:ext>
            </a:extLst>
          </p:cNvPr>
          <p:cNvSpPr txBox="1"/>
          <p:nvPr/>
        </p:nvSpPr>
        <p:spPr>
          <a:xfrm>
            <a:off x="4276219" y="1222065"/>
            <a:ext cx="5563240" cy="923330"/>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OL contribution to volume sales and incremental growth vs category performance</a:t>
            </a:r>
          </a:p>
          <a:p>
            <a:pPr>
              <a:buSzPts val="1100"/>
            </a:pPr>
            <a:r>
              <a:rPr lang="en-US" sz="1200" i="1" dirty="0">
                <a:solidFill>
                  <a:schemeClr val="tx1"/>
                </a:solidFill>
                <a:latin typeface="Arial" panose="020B0604020202020204" pitchFamily="34" charset="0"/>
                <a:cs typeface="Arial" panose="020B0604020202020204" pitchFamily="34" charset="0"/>
              </a:rPr>
              <a:t>YTD 8w/e 25</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2023</a:t>
            </a:r>
          </a:p>
          <a:p>
            <a:pPr>
              <a:buSzPts val="1100"/>
            </a:pPr>
            <a:endParaRPr lang="en-US" sz="1400" b="1" dirty="0">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65903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FBD7EC-1F8F-E98C-E336-92E1A08E2F4E}"/>
              </a:ext>
            </a:extLst>
          </p:cNvPr>
          <p:cNvSpPr>
            <a:spLocks noGrp="1"/>
          </p:cNvSpPr>
          <p:nvPr>
            <p:ph type="body" sz="quarter" idx="14"/>
          </p:nvPr>
        </p:nvSpPr>
        <p:spPr/>
        <p:txBody>
          <a:bodyPr/>
          <a:lstStyle/>
          <a:p>
            <a:r>
              <a:rPr lang="en-US" dirty="0"/>
              <a:t>-29%</a:t>
            </a:r>
            <a:br>
              <a:rPr lang="en-US" dirty="0"/>
            </a:br>
            <a:r>
              <a:rPr lang="en-US" sz="1800" dirty="0"/>
              <a:t>Vine Tomatoes</a:t>
            </a:r>
          </a:p>
          <a:p>
            <a:endParaRPr lang="en-US" sz="1800" dirty="0"/>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2C6DF6"/>
                </a:solidFill>
                <a:effectLst/>
                <a:uLnTx/>
                <a:uFillTx/>
                <a:latin typeface="Arial" panose="020B0604020202020204"/>
                <a:ea typeface="+mn-ea"/>
                <a:cs typeface="+mn-cs"/>
              </a:rPr>
              <a:t>-16%</a:t>
            </a:r>
            <a:br>
              <a:rPr kumimoji="0" lang="en-US" sz="3200" b="1" i="0" u="none" strike="noStrike" kern="1200" cap="none" spc="0" normalizeH="0" baseline="0" noProof="0" dirty="0">
                <a:ln>
                  <a:noFill/>
                </a:ln>
                <a:solidFill>
                  <a:srgbClr val="2C6DF6"/>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2C6DF6"/>
                </a:solidFill>
                <a:effectLst/>
                <a:uLnTx/>
                <a:uFillTx/>
                <a:latin typeface="Arial" panose="020B0604020202020204"/>
                <a:ea typeface="+mn-ea"/>
                <a:cs typeface="+mn-cs"/>
              </a:rPr>
              <a:t>Cherry Tomatoes</a:t>
            </a:r>
            <a:endParaRPr lang="en-US" sz="1800" dirty="0"/>
          </a:p>
          <a:p>
            <a:endParaRPr lang="en-US" sz="1800" dirty="0"/>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2C6DF6"/>
                </a:solidFill>
                <a:effectLst/>
                <a:uLnTx/>
                <a:uFillTx/>
                <a:latin typeface="Arial" panose="020B0604020202020204"/>
                <a:ea typeface="+mn-ea"/>
                <a:cs typeface="+mn-cs"/>
              </a:rPr>
              <a:t>-11%</a:t>
            </a:r>
            <a:br>
              <a:rPr kumimoji="0" lang="en-US" sz="3200" b="1" i="0" u="none" strike="noStrike" kern="1200" cap="none" spc="0" normalizeH="0" baseline="0" noProof="0" dirty="0">
                <a:ln>
                  <a:noFill/>
                </a:ln>
                <a:solidFill>
                  <a:srgbClr val="2C6DF6"/>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2C6DF6"/>
                </a:solidFill>
                <a:effectLst/>
                <a:uLnTx/>
                <a:uFillTx/>
                <a:latin typeface="Arial" panose="020B0604020202020204"/>
                <a:ea typeface="+mn-ea"/>
                <a:cs typeface="+mn-cs"/>
              </a:rPr>
              <a:t>Romaine Lettuce</a:t>
            </a:r>
          </a:p>
        </p:txBody>
      </p:sp>
      <p:sp>
        <p:nvSpPr>
          <p:cNvPr id="2" name="Title 1">
            <a:extLst>
              <a:ext uri="{FF2B5EF4-FFF2-40B4-BE49-F238E27FC236}">
                <a16:creationId xmlns:a16="http://schemas.microsoft.com/office/drawing/2014/main" id="{80AB41D5-90BF-44CC-2408-C902C1367116}"/>
              </a:ext>
            </a:extLst>
          </p:cNvPr>
          <p:cNvSpPr>
            <a:spLocks noGrp="1"/>
          </p:cNvSpPr>
          <p:nvPr>
            <p:ph type="title"/>
          </p:nvPr>
        </p:nvSpPr>
        <p:spPr>
          <a:xfrm>
            <a:off x="288558" y="178971"/>
            <a:ext cx="7625510" cy="397352"/>
          </a:xfrm>
        </p:spPr>
        <p:txBody>
          <a:bodyPr/>
          <a:lstStyle/>
          <a:p>
            <a:br>
              <a:rPr lang="en-US" dirty="0"/>
            </a:br>
            <a:r>
              <a:rPr lang="en-US" dirty="0"/>
              <a:t>Supply chain issues impacted some salad categories resulting in </a:t>
            </a:r>
            <a:r>
              <a:rPr lang="en-US" i="1" dirty="0">
                <a:latin typeface="Georgia" panose="02040502050405020303" pitchFamily="18" charset="0"/>
              </a:rPr>
              <a:t>out of stocks </a:t>
            </a:r>
            <a:r>
              <a:rPr lang="en-US" dirty="0"/>
              <a:t>and</a:t>
            </a:r>
            <a:r>
              <a:rPr lang="en-US" i="1" dirty="0">
                <a:latin typeface="Georgia" panose="02040502050405020303" pitchFamily="18" charset="0"/>
              </a:rPr>
              <a:t> rationing </a:t>
            </a:r>
            <a:r>
              <a:rPr lang="en-US" dirty="0"/>
              <a:t>for some shoppers</a:t>
            </a:r>
          </a:p>
        </p:txBody>
      </p:sp>
      <p:sp>
        <p:nvSpPr>
          <p:cNvPr id="21" name="Title 1">
            <a:extLst>
              <a:ext uri="{FF2B5EF4-FFF2-40B4-BE49-F238E27FC236}">
                <a16:creationId xmlns:a16="http://schemas.microsoft.com/office/drawing/2014/main" id="{F3A54EA4-365F-CCF2-5325-FAF5640A546B}"/>
              </a:ext>
            </a:extLst>
          </p:cNvPr>
          <p:cNvSpPr txBox="1">
            <a:spLocks/>
          </p:cNvSpPr>
          <p:nvPr/>
        </p:nvSpPr>
        <p:spPr>
          <a:xfrm>
            <a:off x="8385275" y="776614"/>
            <a:ext cx="3091415" cy="184800"/>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Montserrat"/>
              <a:buNone/>
              <a:defRPr sz="3000" b="1" i="0" u="none" strike="noStrike" cap="none" baseline="0">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marR="0" lvl="1"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2pPr>
            <a:lvl3pPr marR="0" lvl="2"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3pPr>
            <a:lvl4pPr marR="0" lvl="3"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4pPr>
            <a:lvl5pPr marR="0" lvl="4"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5pPr>
            <a:lvl6pPr marR="0" lvl="5"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6pPr>
            <a:lvl7pPr marR="0" lvl="6"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7pPr>
            <a:lvl8pPr marR="0" lvl="7"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8pPr>
            <a:lvl9pPr marR="0" lvl="8" algn="ctr" rtl="0">
              <a:lnSpc>
                <a:spcPct val="100000"/>
              </a:lnSpc>
              <a:spcBef>
                <a:spcPts val="0"/>
              </a:spcBef>
              <a:spcAft>
                <a:spcPts val="0"/>
              </a:spcAft>
              <a:buClr>
                <a:srgbClr val="000000"/>
              </a:buClr>
              <a:buSzPts val="5200"/>
              <a:buFont typeface="Montserrat"/>
              <a:buNone/>
              <a:defRPr sz="5200" b="1" i="0" u="none" strike="noStrike" cap="none">
                <a:solidFill>
                  <a:srgbClr val="000000"/>
                </a:solidFill>
                <a:latin typeface="Montserrat"/>
                <a:ea typeface="Montserrat"/>
                <a:cs typeface="Montserrat"/>
                <a:sym typeface="Montserrat"/>
              </a:defRPr>
            </a:lvl9pPr>
          </a:lstStyle>
          <a:p>
            <a:pPr algn="ctr" defTabSz="685800"/>
            <a:r>
              <a:rPr lang="en-US" sz="1200" b="0" i="1" dirty="0">
                <a:solidFill>
                  <a:schemeClr val="tx1"/>
                </a:solidFill>
                <a:latin typeface="Arial" panose="020B0604020202020204" pitchFamily="34" charset="0"/>
                <a:ea typeface="+mn-ea"/>
                <a:cs typeface="Arial" panose="020B0604020202020204" pitchFamily="34" charset="0"/>
              </a:rPr>
              <a:t>% Chg Unit Growth vs YA</a:t>
            </a:r>
          </a:p>
        </p:txBody>
      </p:sp>
      <p:sp>
        <p:nvSpPr>
          <p:cNvPr id="5" name="Slide Number Placeholder 4">
            <a:extLst>
              <a:ext uri="{FF2B5EF4-FFF2-40B4-BE49-F238E27FC236}">
                <a16:creationId xmlns:a16="http://schemas.microsoft.com/office/drawing/2014/main" id="{494A2634-B656-A104-74F4-494575849FF3}"/>
              </a:ext>
            </a:extLst>
          </p:cNvPr>
          <p:cNvSpPr>
            <a:spLocks noGrp="1"/>
          </p:cNvSpPr>
          <p:nvPr>
            <p:ph type="sldNum" sz="quarter" idx="12"/>
          </p:nvPr>
        </p:nvSpPr>
        <p:spPr/>
        <p:txBody>
          <a:bodyPr/>
          <a:lstStyle/>
          <a:p>
            <a:fld id="{403EF4E2-7A7A-0548-85F1-5479B7C9E1B2}" type="slidenum">
              <a:rPr lang="en-US" smtClean="0"/>
              <a:t>18</a:t>
            </a:fld>
            <a:endParaRPr lang="en-US" dirty="0"/>
          </a:p>
        </p:txBody>
      </p:sp>
      <p:graphicFrame>
        <p:nvGraphicFramePr>
          <p:cNvPr id="9" name="Chart Placeholder 6">
            <a:extLst>
              <a:ext uri="{FF2B5EF4-FFF2-40B4-BE49-F238E27FC236}">
                <a16:creationId xmlns:a16="http://schemas.microsoft.com/office/drawing/2014/main" id="{6E779404-A3C4-889A-B0E3-650969CE806D}"/>
              </a:ext>
            </a:extLst>
          </p:cNvPr>
          <p:cNvGraphicFramePr>
            <a:graphicFrameLocks/>
          </p:cNvGraphicFramePr>
          <p:nvPr>
            <p:extLst>
              <p:ext uri="{D42A27DB-BD31-4B8C-83A1-F6EECF244321}">
                <p14:modId xmlns:p14="http://schemas.microsoft.com/office/powerpoint/2010/main" val="2020092129"/>
              </p:ext>
            </p:extLst>
          </p:nvPr>
        </p:nvGraphicFramePr>
        <p:xfrm>
          <a:off x="440959" y="1964267"/>
          <a:ext cx="5090517" cy="344486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64EBE3A9-81E9-99C2-6EC6-50CBEFC72382}"/>
              </a:ext>
            </a:extLst>
          </p:cNvPr>
          <p:cNvSpPr txBox="1"/>
          <p:nvPr/>
        </p:nvSpPr>
        <p:spPr>
          <a:xfrm>
            <a:off x="310703" y="1251277"/>
            <a:ext cx="6094926" cy="584775"/>
          </a:xfrm>
          <a:prstGeom prst="rect">
            <a:avLst/>
          </a:prstGeom>
          <a:noFill/>
        </p:spPr>
        <p:txBody>
          <a:bodyPr wrap="square">
            <a:spAutoFit/>
          </a:bodyPr>
          <a:lstStyle/>
          <a:p>
            <a:r>
              <a:rPr lang="en-GB" sz="1800" b="1" dirty="0"/>
              <a:t>Grocery Multiples</a:t>
            </a:r>
            <a:endParaRPr lang="tr-TR" sz="1800" b="1" dirty="0"/>
          </a:p>
          <a:p>
            <a:r>
              <a:rPr lang="en-GB" sz="1400" i="1" dirty="0"/>
              <a:t>4 weekly growth vs year ago</a:t>
            </a:r>
            <a:endParaRPr lang="tr-TR" sz="1400" i="1" dirty="0"/>
          </a:p>
        </p:txBody>
      </p:sp>
      <p:sp>
        <p:nvSpPr>
          <p:cNvPr id="13" name="Text Placeholder 12">
            <a:extLst>
              <a:ext uri="{FF2B5EF4-FFF2-40B4-BE49-F238E27FC236}">
                <a16:creationId xmlns:a16="http://schemas.microsoft.com/office/drawing/2014/main" id="{25CAA1A6-6708-F7AF-84DD-D801A5749705}"/>
              </a:ext>
            </a:extLst>
          </p:cNvPr>
          <p:cNvSpPr>
            <a:spLocks noGrp="1"/>
          </p:cNvSpPr>
          <p:nvPr>
            <p:ph type="body" sz="quarter" idx="17"/>
          </p:nvPr>
        </p:nvSpPr>
        <p:spPr/>
        <p:txBody>
          <a:bodyPr/>
          <a:lstStyle/>
          <a:p>
            <a:r>
              <a:rPr lang="en-GB" dirty="0"/>
              <a:t>Source:  NielsenIQ Scantrack Grocery Multiples, 4w/e 25</a:t>
            </a:r>
            <a:r>
              <a:rPr lang="en-GB" baseline="30000" dirty="0"/>
              <a:t>th</a:t>
            </a:r>
            <a:r>
              <a:rPr lang="en-GB" dirty="0"/>
              <a:t> February 2023</a:t>
            </a:r>
          </a:p>
          <a:p>
            <a:endParaRPr lang="en-GB" dirty="0"/>
          </a:p>
        </p:txBody>
      </p:sp>
    </p:spTree>
    <p:extLst>
      <p:ext uri="{BB962C8B-B14F-4D97-AF65-F5344CB8AC3E}">
        <p14:creationId xmlns:p14="http://schemas.microsoft.com/office/powerpoint/2010/main" val="218494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94C7C9-9AF0-D1AC-9373-0C2BF62EADA8}"/>
              </a:ext>
            </a:extLst>
          </p:cNvPr>
          <p:cNvSpPr>
            <a:spLocks noGrp="1"/>
          </p:cNvSpPr>
          <p:nvPr>
            <p:ph type="sldNum" sz="quarter" idx="12"/>
          </p:nvPr>
        </p:nvSpPr>
        <p:spPr/>
        <p:txBody>
          <a:bodyPr/>
          <a:lstStyle/>
          <a:p>
            <a:fld id="{403EF4E2-7A7A-0548-85F1-5479B7C9E1B2}" type="slidenum">
              <a:rPr lang="en-US" smtClean="0"/>
              <a:t>19</a:t>
            </a:fld>
            <a:endParaRPr lang="en-US" dirty="0"/>
          </a:p>
        </p:txBody>
      </p:sp>
      <p:sp>
        <p:nvSpPr>
          <p:cNvPr id="5" name="Text Placeholder 4">
            <a:extLst>
              <a:ext uri="{FF2B5EF4-FFF2-40B4-BE49-F238E27FC236}">
                <a16:creationId xmlns:a16="http://schemas.microsoft.com/office/drawing/2014/main" id="{2B858C7A-4054-D1E3-8073-3B18802F8103}"/>
              </a:ext>
            </a:extLst>
          </p:cNvPr>
          <p:cNvSpPr>
            <a:spLocks noGrp="1"/>
          </p:cNvSpPr>
          <p:nvPr>
            <p:ph type="body" sz="quarter" idx="17"/>
          </p:nvPr>
        </p:nvSpPr>
        <p:spPr/>
        <p:txBody>
          <a:bodyPr/>
          <a:lstStyle/>
          <a:p>
            <a:r>
              <a:rPr lang="en-GB" dirty="0"/>
              <a:t>* TSR Excludes General Merchandise &amp; Tobacco</a:t>
            </a:r>
          </a:p>
          <a:p>
            <a:r>
              <a:rPr lang="en-GB" dirty="0"/>
              <a:t>Source:  NielsenIQ Scantrack Grocery Multiples, 4w/e 25</a:t>
            </a:r>
            <a:r>
              <a:rPr lang="en-GB" baseline="30000" dirty="0"/>
              <a:t>th</a:t>
            </a:r>
            <a:r>
              <a:rPr lang="en-GB" dirty="0"/>
              <a:t> February 2023</a:t>
            </a:r>
          </a:p>
          <a:p>
            <a:r>
              <a:rPr lang="en-GB" dirty="0"/>
              <a:t>Derived Inflation:  Difference between Value Sales growth and Unit Sales growth</a:t>
            </a:r>
          </a:p>
        </p:txBody>
      </p:sp>
      <p:sp>
        <p:nvSpPr>
          <p:cNvPr id="6" name="Title 5">
            <a:extLst>
              <a:ext uri="{FF2B5EF4-FFF2-40B4-BE49-F238E27FC236}">
                <a16:creationId xmlns:a16="http://schemas.microsoft.com/office/drawing/2014/main" id="{97476595-97EE-0F0C-5FDA-3267B5162C41}"/>
              </a:ext>
            </a:extLst>
          </p:cNvPr>
          <p:cNvSpPr>
            <a:spLocks noGrp="1"/>
          </p:cNvSpPr>
          <p:nvPr>
            <p:ph type="title"/>
          </p:nvPr>
        </p:nvSpPr>
        <p:spPr>
          <a:xfrm>
            <a:off x="301437" y="262684"/>
            <a:ext cx="11582400" cy="397352"/>
          </a:xfrm>
        </p:spPr>
        <p:txBody>
          <a:bodyPr/>
          <a:lstStyle/>
          <a:p>
            <a:r>
              <a:rPr lang="en-GB" dirty="0"/>
              <a:t>Shoppers are having to pay more for their </a:t>
            </a:r>
            <a:r>
              <a:rPr lang="en-GB" b="0" i="1" dirty="0">
                <a:latin typeface="Georgia" panose="02040502050405020303" pitchFamily="18" charset="0"/>
              </a:rPr>
              <a:t>key essentials</a:t>
            </a:r>
            <a:r>
              <a:rPr lang="en-GB" b="0" dirty="0"/>
              <a:t>, </a:t>
            </a:r>
            <a:r>
              <a:rPr lang="en-GB" b="0" i="1" dirty="0">
                <a:latin typeface="Georgia" panose="02040502050405020303" pitchFamily="18" charset="0"/>
              </a:rPr>
              <a:t>core groceries</a:t>
            </a:r>
            <a:r>
              <a:rPr lang="en-GB" b="0" dirty="0"/>
              <a:t>, </a:t>
            </a:r>
            <a:r>
              <a:rPr lang="en-GB" b="0" i="1" dirty="0">
                <a:latin typeface="Georgia" panose="02040502050405020303" pitchFamily="18" charset="0"/>
              </a:rPr>
              <a:t>treats &amp; snacks </a:t>
            </a:r>
            <a:r>
              <a:rPr lang="en-GB" dirty="0"/>
              <a:t>and</a:t>
            </a:r>
            <a:r>
              <a:rPr lang="en-GB" b="0" dirty="0"/>
              <a:t> </a:t>
            </a:r>
            <a:r>
              <a:rPr lang="en-GB" b="0" i="1" dirty="0">
                <a:latin typeface="Georgia" panose="02040502050405020303" pitchFamily="18" charset="0"/>
              </a:rPr>
              <a:t>non essentials </a:t>
            </a:r>
            <a:r>
              <a:rPr lang="en-GB" b="0" dirty="0"/>
              <a:t>… </a:t>
            </a:r>
          </a:p>
        </p:txBody>
      </p:sp>
      <p:graphicFrame>
        <p:nvGraphicFramePr>
          <p:cNvPr id="7" name="Chart Placeholder 6">
            <a:extLst>
              <a:ext uri="{FF2B5EF4-FFF2-40B4-BE49-F238E27FC236}">
                <a16:creationId xmlns:a16="http://schemas.microsoft.com/office/drawing/2014/main" id="{4981373C-6725-C79A-FD61-B9C04D2CB700}"/>
              </a:ext>
            </a:extLst>
          </p:cNvPr>
          <p:cNvGraphicFramePr>
            <a:graphicFrameLocks/>
          </p:cNvGraphicFramePr>
          <p:nvPr>
            <p:extLst>
              <p:ext uri="{D42A27DB-BD31-4B8C-83A1-F6EECF244321}">
                <p14:modId xmlns:p14="http://schemas.microsoft.com/office/powerpoint/2010/main" val="3013180470"/>
              </p:ext>
            </p:extLst>
          </p:nvPr>
        </p:nvGraphicFramePr>
        <p:xfrm>
          <a:off x="288559" y="1811867"/>
          <a:ext cx="11582398" cy="392006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F0EB9BF-77A0-494B-4499-7751F531FCB0}"/>
              </a:ext>
            </a:extLst>
          </p:cNvPr>
          <p:cNvSpPr txBox="1"/>
          <p:nvPr/>
        </p:nvSpPr>
        <p:spPr>
          <a:xfrm>
            <a:off x="288558" y="1410664"/>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Derived Inflation/Deflation</a:t>
            </a:r>
          </a:p>
        </p:txBody>
      </p:sp>
    </p:spTree>
    <p:extLst>
      <p:ext uri="{BB962C8B-B14F-4D97-AF65-F5344CB8AC3E}">
        <p14:creationId xmlns:p14="http://schemas.microsoft.com/office/powerpoint/2010/main" val="2468928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728DC-297D-3763-F73A-5E4DF896E7E7}"/>
              </a:ext>
            </a:extLst>
          </p:cNvPr>
          <p:cNvSpPr>
            <a:spLocks noGrp="1"/>
          </p:cNvSpPr>
          <p:nvPr>
            <p:ph type="sldNum" sz="quarter" idx="12"/>
          </p:nvPr>
        </p:nvSpPr>
        <p:spPr/>
        <p:txBody>
          <a:bodyPr/>
          <a:lstStyle/>
          <a:p>
            <a:fld id="{403EF4E2-7A7A-0548-85F1-5479B7C9E1B2}" type="slidenum">
              <a:rPr lang="en-US" smtClean="0"/>
              <a:t>2</a:t>
            </a:fld>
            <a:endParaRPr lang="en-US" dirty="0"/>
          </a:p>
        </p:txBody>
      </p:sp>
      <p:sp>
        <p:nvSpPr>
          <p:cNvPr id="8" name="Title 7">
            <a:extLst>
              <a:ext uri="{FF2B5EF4-FFF2-40B4-BE49-F238E27FC236}">
                <a16:creationId xmlns:a16="http://schemas.microsoft.com/office/drawing/2014/main" id="{319D6550-86D3-7DB3-29F0-30F060BFBAF2}"/>
              </a:ext>
            </a:extLst>
          </p:cNvPr>
          <p:cNvSpPr>
            <a:spLocks noGrp="1"/>
          </p:cNvSpPr>
          <p:nvPr>
            <p:ph type="ctrTitle"/>
          </p:nvPr>
        </p:nvSpPr>
        <p:spPr/>
        <p:txBody>
          <a:bodyPr/>
          <a:lstStyle/>
          <a:p>
            <a:r>
              <a:rPr lang="en-US" dirty="0"/>
              <a:t>5 key takeouts</a:t>
            </a:r>
          </a:p>
        </p:txBody>
      </p:sp>
      <p:sp>
        <p:nvSpPr>
          <p:cNvPr id="10" name="Subtitle 9">
            <a:extLst>
              <a:ext uri="{FF2B5EF4-FFF2-40B4-BE49-F238E27FC236}">
                <a16:creationId xmlns:a16="http://schemas.microsoft.com/office/drawing/2014/main" id="{8603745A-9760-A424-92C7-02F6EE747971}"/>
              </a:ext>
            </a:extLst>
          </p:cNvPr>
          <p:cNvSpPr>
            <a:spLocks noGrp="1"/>
          </p:cNvSpPr>
          <p:nvPr>
            <p:ph type="subTitle" idx="13"/>
          </p:nvPr>
        </p:nvSpPr>
        <p:spPr/>
        <p:txBody>
          <a:bodyPr/>
          <a:lstStyle/>
          <a:p>
            <a:r>
              <a:rPr lang="en-US" dirty="0"/>
              <a:t>4w/e 25</a:t>
            </a:r>
            <a:r>
              <a:rPr lang="en-US" baseline="30000" dirty="0"/>
              <a:t>th</a:t>
            </a:r>
            <a:r>
              <a:rPr lang="en-US" dirty="0"/>
              <a:t> February 2023</a:t>
            </a:r>
          </a:p>
          <a:p>
            <a:endParaRPr lang="en-GB" dirty="0"/>
          </a:p>
        </p:txBody>
      </p:sp>
      <p:sp>
        <p:nvSpPr>
          <p:cNvPr id="4" name="TextBox 3">
            <a:extLst>
              <a:ext uri="{FF2B5EF4-FFF2-40B4-BE49-F238E27FC236}">
                <a16:creationId xmlns:a16="http://schemas.microsoft.com/office/drawing/2014/main" id="{FC719AD1-BD25-1C8F-5C4E-18F733EBECCE}"/>
              </a:ext>
            </a:extLst>
          </p:cNvPr>
          <p:cNvSpPr txBox="1"/>
          <p:nvPr/>
        </p:nvSpPr>
        <p:spPr>
          <a:xfrm>
            <a:off x="5218770" y="799105"/>
            <a:ext cx="6668429" cy="624840"/>
          </a:xfrm>
          <a:prstGeom prst="rect">
            <a:avLst/>
          </a:prstGeom>
          <a:noFill/>
        </p:spPr>
        <p:txBody>
          <a:bodyPr wrap="square" lIns="0" rIns="0" rtlCol="0" anchor="ctr">
            <a:noAutofit/>
          </a:bodyPr>
          <a:lstStyle/>
          <a:p>
            <a:pPr algn="l">
              <a:spcAft>
                <a:spcPts val="600"/>
              </a:spcAft>
            </a:pPr>
            <a:r>
              <a:rPr lang="en-US" sz="1800" dirty="0">
                <a:solidFill>
                  <a:schemeClr val="tx1"/>
                </a:solidFill>
                <a:latin typeface="Georgia" panose="02040502050405020303" pitchFamily="18" charset="0"/>
              </a:rPr>
              <a:t>Total Till growths accelerated and inflation has yet to peak</a:t>
            </a:r>
            <a:endParaRPr lang="en-US" dirty="0"/>
          </a:p>
        </p:txBody>
      </p:sp>
      <p:sp>
        <p:nvSpPr>
          <p:cNvPr id="5" name="TextBox 4">
            <a:extLst>
              <a:ext uri="{FF2B5EF4-FFF2-40B4-BE49-F238E27FC236}">
                <a16:creationId xmlns:a16="http://schemas.microsoft.com/office/drawing/2014/main" id="{C722879D-2C69-A08D-7EDF-9C19FADFD086}"/>
              </a:ext>
            </a:extLst>
          </p:cNvPr>
          <p:cNvSpPr txBox="1"/>
          <p:nvPr/>
        </p:nvSpPr>
        <p:spPr>
          <a:xfrm>
            <a:off x="5218770" y="1930953"/>
            <a:ext cx="6668429" cy="624840"/>
          </a:xfrm>
          <a:prstGeom prst="rect">
            <a:avLst/>
          </a:prstGeom>
          <a:noFill/>
        </p:spPr>
        <p:txBody>
          <a:bodyPr wrap="square" lIns="0" rIns="0" rtlCol="0" anchor="ctr">
            <a:noAutofit/>
          </a:bodyPr>
          <a:lstStyle/>
          <a:p>
            <a:pPr algn="l">
              <a:spcAft>
                <a:spcPts val="600"/>
              </a:spcAft>
            </a:pPr>
            <a:r>
              <a:rPr lang="en-US" sz="1800" dirty="0">
                <a:solidFill>
                  <a:schemeClr val="tx1"/>
                </a:solidFill>
                <a:latin typeface="Georgia" panose="02040502050405020303" pitchFamily="18" charset="0"/>
              </a:rPr>
              <a:t>Discounter growth reached a 10 year high</a:t>
            </a:r>
            <a:endParaRPr lang="en-US" dirty="0"/>
          </a:p>
        </p:txBody>
      </p:sp>
      <p:sp>
        <p:nvSpPr>
          <p:cNvPr id="6" name="TextBox 5">
            <a:extLst>
              <a:ext uri="{FF2B5EF4-FFF2-40B4-BE49-F238E27FC236}">
                <a16:creationId xmlns:a16="http://schemas.microsoft.com/office/drawing/2014/main" id="{91611AA5-1866-7C36-575C-CDEA29654B1E}"/>
              </a:ext>
            </a:extLst>
          </p:cNvPr>
          <p:cNvSpPr txBox="1"/>
          <p:nvPr/>
        </p:nvSpPr>
        <p:spPr>
          <a:xfrm>
            <a:off x="5218770" y="3062801"/>
            <a:ext cx="6668429" cy="624840"/>
          </a:xfrm>
          <a:prstGeom prst="rect">
            <a:avLst/>
          </a:prstGeom>
          <a:noFill/>
        </p:spPr>
        <p:txBody>
          <a:bodyPr wrap="square" lIns="0" rIns="0" rtlCol="0" anchor="ctr">
            <a:noAutofit/>
          </a:bodyPr>
          <a:lstStyle/>
          <a:p>
            <a:pPr algn="l">
              <a:spcAft>
                <a:spcPts val="600"/>
              </a:spcAft>
            </a:pPr>
            <a:r>
              <a:rPr lang="en-US" sz="1800" dirty="0">
                <a:solidFill>
                  <a:schemeClr val="tx1"/>
                </a:solidFill>
                <a:latin typeface="Georgia" panose="02040502050405020303" pitchFamily="18" charset="0"/>
              </a:rPr>
              <a:t>Average basket size continues to get smaller</a:t>
            </a:r>
            <a:endParaRPr lang="en-US" dirty="0"/>
          </a:p>
        </p:txBody>
      </p:sp>
      <p:sp>
        <p:nvSpPr>
          <p:cNvPr id="7" name="TextBox 6">
            <a:extLst>
              <a:ext uri="{FF2B5EF4-FFF2-40B4-BE49-F238E27FC236}">
                <a16:creationId xmlns:a16="http://schemas.microsoft.com/office/drawing/2014/main" id="{DB5A82CB-5142-D192-E09F-49B3DBF4AB6A}"/>
              </a:ext>
            </a:extLst>
          </p:cNvPr>
          <p:cNvSpPr txBox="1"/>
          <p:nvPr/>
        </p:nvSpPr>
        <p:spPr>
          <a:xfrm>
            <a:off x="5218770" y="4194649"/>
            <a:ext cx="6668429" cy="624840"/>
          </a:xfrm>
          <a:prstGeom prst="rect">
            <a:avLst/>
          </a:prstGeom>
          <a:noFill/>
        </p:spPr>
        <p:txBody>
          <a:bodyPr wrap="square" lIns="0" rIns="0" rtlCol="0" anchor="ctr">
            <a:noAutofit/>
          </a:bodyPr>
          <a:lstStyle/>
          <a:p>
            <a:pPr algn="l">
              <a:spcAft>
                <a:spcPts val="600"/>
              </a:spcAft>
            </a:pPr>
            <a:r>
              <a:rPr lang="en-US" sz="1800" dirty="0">
                <a:solidFill>
                  <a:schemeClr val="tx1"/>
                </a:solidFill>
                <a:latin typeface="Georgia" panose="02040502050405020303" pitchFamily="18" charset="0"/>
              </a:rPr>
              <a:t>Shoppers did trade up for Valentine’s Day</a:t>
            </a:r>
            <a:endParaRPr lang="en-US" dirty="0"/>
          </a:p>
        </p:txBody>
      </p:sp>
      <p:sp>
        <p:nvSpPr>
          <p:cNvPr id="9" name="TextBox 8">
            <a:extLst>
              <a:ext uri="{FF2B5EF4-FFF2-40B4-BE49-F238E27FC236}">
                <a16:creationId xmlns:a16="http://schemas.microsoft.com/office/drawing/2014/main" id="{85BC9375-7766-5677-CB4C-81936F9DC31C}"/>
              </a:ext>
            </a:extLst>
          </p:cNvPr>
          <p:cNvSpPr txBox="1"/>
          <p:nvPr/>
        </p:nvSpPr>
        <p:spPr>
          <a:xfrm>
            <a:off x="5218770" y="5326498"/>
            <a:ext cx="6668429" cy="624840"/>
          </a:xfrm>
          <a:prstGeom prst="rect">
            <a:avLst/>
          </a:prstGeom>
          <a:noFill/>
        </p:spPr>
        <p:txBody>
          <a:bodyPr wrap="square" lIns="0" rIns="0" rtlCol="0" anchor="ctr">
            <a:noAutofit/>
          </a:bodyPr>
          <a:lstStyle/>
          <a:p>
            <a:r>
              <a:rPr lang="en-US" sz="1800" dirty="0">
                <a:solidFill>
                  <a:schemeClr val="tx1"/>
                </a:solidFill>
                <a:latin typeface="Georgia" panose="02040502050405020303" pitchFamily="18" charset="0"/>
              </a:rPr>
              <a:t>Retailers will need to encourage more visits to drive overall spend</a:t>
            </a:r>
          </a:p>
        </p:txBody>
      </p:sp>
      <p:cxnSp>
        <p:nvCxnSpPr>
          <p:cNvPr id="11" name="Straight Connector 10">
            <a:extLst>
              <a:ext uri="{FF2B5EF4-FFF2-40B4-BE49-F238E27FC236}">
                <a16:creationId xmlns:a16="http://schemas.microsoft.com/office/drawing/2014/main" id="{EDD4734B-EE21-F80B-BC1E-5E252E06BD8B}"/>
              </a:ext>
            </a:extLst>
          </p:cNvPr>
          <p:cNvCxnSpPr>
            <a:cxnSpLocks/>
          </p:cNvCxnSpPr>
          <p:nvPr/>
        </p:nvCxnSpPr>
        <p:spPr>
          <a:xfrm>
            <a:off x="4606550" y="1025912"/>
            <a:ext cx="0" cy="447011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FFA9FF3-2AC6-69B6-C1B0-D8605C601912}"/>
              </a:ext>
            </a:extLst>
          </p:cNvPr>
          <p:cNvSpPr/>
          <p:nvPr/>
        </p:nvSpPr>
        <p:spPr>
          <a:xfrm>
            <a:off x="4290932" y="7991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1</a:t>
            </a:r>
          </a:p>
        </p:txBody>
      </p:sp>
      <p:sp>
        <p:nvSpPr>
          <p:cNvPr id="16" name="Oval 15">
            <a:extLst>
              <a:ext uri="{FF2B5EF4-FFF2-40B4-BE49-F238E27FC236}">
                <a16:creationId xmlns:a16="http://schemas.microsoft.com/office/drawing/2014/main" id="{BE1CA76C-9887-A62A-31A0-CD22BF275E11}"/>
              </a:ext>
            </a:extLst>
          </p:cNvPr>
          <p:cNvSpPr/>
          <p:nvPr/>
        </p:nvSpPr>
        <p:spPr>
          <a:xfrm>
            <a:off x="4290932" y="1913530"/>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2</a:t>
            </a:r>
          </a:p>
        </p:txBody>
      </p:sp>
      <p:sp>
        <p:nvSpPr>
          <p:cNvPr id="17" name="Oval 16">
            <a:extLst>
              <a:ext uri="{FF2B5EF4-FFF2-40B4-BE49-F238E27FC236}">
                <a16:creationId xmlns:a16="http://schemas.microsoft.com/office/drawing/2014/main" id="{80E0F174-53BF-562B-EF4E-68D8295428F0}"/>
              </a:ext>
            </a:extLst>
          </p:cNvPr>
          <p:cNvSpPr/>
          <p:nvPr/>
        </p:nvSpPr>
        <p:spPr>
          <a:xfrm>
            <a:off x="4290932" y="302795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3</a:t>
            </a:r>
          </a:p>
        </p:txBody>
      </p:sp>
      <p:sp>
        <p:nvSpPr>
          <p:cNvPr id="18" name="Oval 17">
            <a:extLst>
              <a:ext uri="{FF2B5EF4-FFF2-40B4-BE49-F238E27FC236}">
                <a16:creationId xmlns:a16="http://schemas.microsoft.com/office/drawing/2014/main" id="{4C30C1DB-622A-175A-E64F-6301D6DC8B3E}"/>
              </a:ext>
            </a:extLst>
          </p:cNvPr>
          <p:cNvSpPr/>
          <p:nvPr/>
        </p:nvSpPr>
        <p:spPr>
          <a:xfrm>
            <a:off x="4290932" y="4142380"/>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4</a:t>
            </a:r>
          </a:p>
        </p:txBody>
      </p:sp>
      <p:sp>
        <p:nvSpPr>
          <p:cNvPr id="42" name="Oval 41">
            <a:extLst>
              <a:ext uri="{FF2B5EF4-FFF2-40B4-BE49-F238E27FC236}">
                <a16:creationId xmlns:a16="http://schemas.microsoft.com/office/drawing/2014/main" id="{6F152C54-B28C-96B0-268D-12826C0EFB90}"/>
              </a:ext>
            </a:extLst>
          </p:cNvPr>
          <p:cNvSpPr/>
          <p:nvPr/>
        </p:nvSpPr>
        <p:spPr>
          <a:xfrm>
            <a:off x="4290932" y="52568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5</a:t>
            </a:r>
          </a:p>
        </p:txBody>
      </p:sp>
    </p:spTree>
    <p:extLst>
      <p:ext uri="{BB962C8B-B14F-4D97-AF65-F5344CB8AC3E}">
        <p14:creationId xmlns:p14="http://schemas.microsoft.com/office/powerpoint/2010/main" val="181121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20</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2967984" y="2115333"/>
            <a:ext cx="7296478" cy="2554545"/>
          </a:xfrm>
          <a:prstGeom prst="rect">
            <a:avLst/>
          </a:prstGeom>
          <a:noFill/>
        </p:spPr>
        <p:txBody>
          <a:bodyPr wrap="square">
            <a:spAutoFit/>
          </a:bodyPr>
          <a:lstStyle/>
          <a:p>
            <a:pPr algn="l">
              <a:spcAft>
                <a:spcPts val="600"/>
              </a:spcAft>
            </a:pPr>
            <a:r>
              <a:rPr lang="en-US" sz="4000" dirty="0">
                <a:solidFill>
                  <a:schemeClr val="tx1"/>
                </a:solidFill>
                <a:latin typeface="Georgia" panose="02040502050405020303" pitchFamily="18" charset="0"/>
              </a:rPr>
              <a:t>With shoppers typically buying just 10.5 items per visit they are </a:t>
            </a:r>
            <a:r>
              <a:rPr lang="en-US" sz="4000" i="1" dirty="0">
                <a:solidFill>
                  <a:schemeClr val="accent1"/>
                </a:solidFill>
                <a:latin typeface="Georgia" panose="02040502050405020303" pitchFamily="18" charset="0"/>
              </a:rPr>
              <a:t>focussing more on what they need … </a:t>
            </a:r>
          </a:p>
        </p:txBody>
      </p:sp>
    </p:spTree>
    <p:extLst>
      <p:ext uri="{BB962C8B-B14F-4D97-AF65-F5344CB8AC3E}">
        <p14:creationId xmlns:p14="http://schemas.microsoft.com/office/powerpoint/2010/main" val="1884667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21</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What happened by channel?</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02546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AD71E1-FB5D-D05E-BEFE-97293A9C1ABF}"/>
              </a:ext>
            </a:extLst>
          </p:cNvPr>
          <p:cNvSpPr>
            <a:spLocks noGrp="1"/>
          </p:cNvSpPr>
          <p:nvPr>
            <p:ph type="sldNum" sz="quarter" idx="12"/>
          </p:nvPr>
        </p:nvSpPr>
        <p:spPr/>
        <p:txBody>
          <a:bodyPr/>
          <a:lstStyle/>
          <a:p>
            <a:fld id="{403EF4E2-7A7A-0548-85F1-5479B7C9E1B2}" type="slidenum">
              <a:rPr lang="en-US" smtClean="0"/>
              <a:t>22</a:t>
            </a:fld>
            <a:endParaRPr lang="en-US" dirty="0"/>
          </a:p>
        </p:txBody>
      </p:sp>
      <p:sp>
        <p:nvSpPr>
          <p:cNvPr id="5" name="Text Placeholder 4">
            <a:extLst>
              <a:ext uri="{FF2B5EF4-FFF2-40B4-BE49-F238E27FC236}">
                <a16:creationId xmlns:a16="http://schemas.microsoft.com/office/drawing/2014/main" id="{0BCDED7A-AE6F-9302-B2BA-83E5085D2DCE}"/>
              </a:ext>
            </a:extLst>
          </p:cNvPr>
          <p:cNvSpPr>
            <a:spLocks noGrp="1"/>
          </p:cNvSpPr>
          <p:nvPr>
            <p:ph type="body" sz="quarter" idx="17"/>
          </p:nvPr>
        </p:nvSpPr>
        <p:spPr/>
        <p:txBody>
          <a:bodyPr/>
          <a:lstStyle/>
          <a:p>
            <a:r>
              <a:rPr lang="en-GB" dirty="0"/>
              <a:t>Source:  NielsenIQ Scantrack Total Store Read , *Homescan FMCG, **Homescan Total FMCG</a:t>
            </a:r>
          </a:p>
        </p:txBody>
      </p:sp>
      <p:sp>
        <p:nvSpPr>
          <p:cNvPr id="6" name="Title 5">
            <a:extLst>
              <a:ext uri="{FF2B5EF4-FFF2-40B4-BE49-F238E27FC236}">
                <a16:creationId xmlns:a16="http://schemas.microsoft.com/office/drawing/2014/main" id="{B585F5C7-1401-CDD8-26C5-A06443337F43}"/>
              </a:ext>
            </a:extLst>
          </p:cNvPr>
          <p:cNvSpPr>
            <a:spLocks noGrp="1"/>
          </p:cNvSpPr>
          <p:nvPr>
            <p:ph type="title"/>
          </p:nvPr>
        </p:nvSpPr>
        <p:spPr/>
        <p:txBody>
          <a:bodyPr/>
          <a:lstStyle/>
          <a:p>
            <a:r>
              <a:rPr lang="en-GB" dirty="0"/>
              <a:t>Demand for </a:t>
            </a:r>
            <a:r>
              <a:rPr lang="en-GB" b="0" i="1" dirty="0">
                <a:latin typeface="Georgia" panose="02040502050405020303" pitchFamily="18" charset="0"/>
              </a:rPr>
              <a:t>smaller</a:t>
            </a:r>
            <a:r>
              <a:rPr lang="en-GB" dirty="0"/>
              <a:t> baskets, is benefiting </a:t>
            </a:r>
            <a:r>
              <a:rPr lang="en-GB" b="0" i="1" dirty="0">
                <a:latin typeface="Georgia" panose="02040502050405020303" pitchFamily="18" charset="0"/>
              </a:rPr>
              <a:t>‘stores’ </a:t>
            </a:r>
            <a:r>
              <a:rPr lang="en-GB" dirty="0"/>
              <a:t>and the </a:t>
            </a:r>
            <a:r>
              <a:rPr lang="en-GB" b="0" i="1" dirty="0">
                <a:latin typeface="Georgia" panose="02040502050405020303" pitchFamily="18" charset="0"/>
              </a:rPr>
              <a:t>Discounters</a:t>
            </a:r>
            <a:r>
              <a:rPr lang="en-GB" dirty="0"/>
              <a:t> had a stand-out performance, whilst demand for health products stimulated sales at </a:t>
            </a:r>
            <a:r>
              <a:rPr lang="en-GB" b="0" i="1" dirty="0">
                <a:latin typeface="Georgia" panose="02040502050405020303" pitchFamily="18" charset="0"/>
              </a:rPr>
              <a:t>Chemists</a:t>
            </a:r>
          </a:p>
        </p:txBody>
      </p:sp>
      <p:graphicFrame>
        <p:nvGraphicFramePr>
          <p:cNvPr id="7" name="Chart 6">
            <a:extLst>
              <a:ext uri="{FF2B5EF4-FFF2-40B4-BE49-F238E27FC236}">
                <a16:creationId xmlns:a16="http://schemas.microsoft.com/office/drawing/2014/main" id="{366A4383-3B4B-0CF0-6BE0-D1BD8EAE682A}"/>
              </a:ext>
            </a:extLst>
          </p:cNvPr>
          <p:cNvGraphicFramePr/>
          <p:nvPr>
            <p:extLst>
              <p:ext uri="{D42A27DB-BD31-4B8C-83A1-F6EECF244321}">
                <p14:modId xmlns:p14="http://schemas.microsoft.com/office/powerpoint/2010/main" val="2805284443"/>
              </p:ext>
            </p:extLst>
          </p:nvPr>
        </p:nvGraphicFramePr>
        <p:xfrm>
          <a:off x="288558" y="1573342"/>
          <a:ext cx="11582399" cy="415435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30E3343-97DD-8316-9995-E341655B8F4E}"/>
              </a:ext>
            </a:extLst>
          </p:cNvPr>
          <p:cNvSpPr txBox="1"/>
          <p:nvPr/>
        </p:nvSpPr>
        <p:spPr>
          <a:xfrm>
            <a:off x="288558" y="1425515"/>
            <a:ext cx="4369726" cy="492443"/>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growth</a:t>
            </a:r>
            <a:br>
              <a:rPr lang="en-GB" sz="1400" b="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4w/e 25th February 2023 Value Growth</a:t>
            </a:r>
          </a:p>
        </p:txBody>
      </p:sp>
      <p:sp>
        <p:nvSpPr>
          <p:cNvPr id="9" name="TextBox 8">
            <a:extLst>
              <a:ext uri="{FF2B5EF4-FFF2-40B4-BE49-F238E27FC236}">
                <a16:creationId xmlns:a16="http://schemas.microsoft.com/office/drawing/2014/main" id="{522DE30F-4132-E513-02E5-BAAA881A7357}"/>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Tree>
    <p:extLst>
      <p:ext uri="{BB962C8B-B14F-4D97-AF65-F5344CB8AC3E}">
        <p14:creationId xmlns:p14="http://schemas.microsoft.com/office/powerpoint/2010/main" val="126596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82D17-7A2F-AF69-48BF-9CFA7439E60E}"/>
              </a:ext>
            </a:extLst>
          </p:cNvPr>
          <p:cNvSpPr>
            <a:spLocks noGrp="1"/>
          </p:cNvSpPr>
          <p:nvPr>
            <p:ph type="sldNum" sz="quarter" idx="12"/>
          </p:nvPr>
        </p:nvSpPr>
        <p:spPr/>
        <p:txBody>
          <a:bodyPr/>
          <a:lstStyle/>
          <a:p>
            <a:fld id="{403EF4E2-7A7A-0548-85F1-5479B7C9E1B2}" type="slidenum">
              <a:rPr lang="en-US" smtClean="0"/>
              <a:t>23</a:t>
            </a:fld>
            <a:endParaRPr lang="en-US" dirty="0"/>
          </a:p>
        </p:txBody>
      </p:sp>
      <p:sp>
        <p:nvSpPr>
          <p:cNvPr id="5" name="Text Placeholder 4">
            <a:extLst>
              <a:ext uri="{FF2B5EF4-FFF2-40B4-BE49-F238E27FC236}">
                <a16:creationId xmlns:a16="http://schemas.microsoft.com/office/drawing/2014/main" id="{4A768B93-DEAF-AF53-19CB-C72BB2AAF166}"/>
              </a:ext>
            </a:extLst>
          </p:cNvPr>
          <p:cNvSpPr>
            <a:spLocks noGrp="1"/>
          </p:cNvSpPr>
          <p:nvPr>
            <p:ph type="body" sz="quarter" idx="17"/>
          </p:nvPr>
        </p:nvSpPr>
        <p:spPr/>
        <p:txBody>
          <a:bodyPr/>
          <a:lstStyle/>
          <a:p>
            <a:r>
              <a:rPr lang="en-GB" dirty="0"/>
              <a:t>Source:  NielsenIQ Scantrack Total Store Read, *Homescan FMCG, **Homescan Total FMCG</a:t>
            </a:r>
          </a:p>
        </p:txBody>
      </p:sp>
      <p:sp>
        <p:nvSpPr>
          <p:cNvPr id="6" name="Title 5">
            <a:extLst>
              <a:ext uri="{FF2B5EF4-FFF2-40B4-BE49-F238E27FC236}">
                <a16:creationId xmlns:a16="http://schemas.microsoft.com/office/drawing/2014/main" id="{8C1D72F8-A4EA-2238-158E-CF473498CAB3}"/>
              </a:ext>
            </a:extLst>
          </p:cNvPr>
          <p:cNvSpPr>
            <a:spLocks noGrp="1"/>
          </p:cNvSpPr>
          <p:nvPr>
            <p:ph type="title"/>
          </p:nvPr>
        </p:nvSpPr>
        <p:spPr/>
        <p:txBody>
          <a:bodyPr/>
          <a:lstStyle/>
          <a:p>
            <a:r>
              <a:rPr lang="en-GB" b="0" i="1" dirty="0">
                <a:latin typeface="Georgia" panose="02040502050405020303" pitchFamily="18" charset="0"/>
              </a:rPr>
              <a:t>All channels </a:t>
            </a:r>
            <a:r>
              <a:rPr lang="en-GB" dirty="0"/>
              <a:t>benefited from </a:t>
            </a:r>
            <a:r>
              <a:rPr lang="en-GB" b="0" i="1" dirty="0">
                <a:latin typeface="Georgia" panose="02040502050405020303" pitchFamily="18" charset="0"/>
              </a:rPr>
              <a:t>more spend </a:t>
            </a:r>
            <a:r>
              <a:rPr lang="en-GB" dirty="0"/>
              <a:t>in February, in particular the </a:t>
            </a:r>
            <a:r>
              <a:rPr lang="en-GB" b="0" i="1" dirty="0">
                <a:latin typeface="Georgia" panose="02040502050405020303" pitchFamily="18" charset="0"/>
              </a:rPr>
              <a:t>Convenience stores</a:t>
            </a:r>
            <a:r>
              <a:rPr lang="en-GB" dirty="0"/>
              <a:t>, even </a:t>
            </a:r>
            <a:r>
              <a:rPr lang="en-GB" b="0" i="1" dirty="0"/>
              <a:t>Online</a:t>
            </a:r>
            <a:r>
              <a:rPr lang="en-GB" dirty="0"/>
              <a:t> had stronger sales than January</a:t>
            </a:r>
          </a:p>
        </p:txBody>
      </p:sp>
      <p:sp>
        <p:nvSpPr>
          <p:cNvPr id="7" name="TextBox 6">
            <a:extLst>
              <a:ext uri="{FF2B5EF4-FFF2-40B4-BE49-F238E27FC236}">
                <a16:creationId xmlns:a16="http://schemas.microsoft.com/office/drawing/2014/main" id="{D7292306-C3EB-2F0F-4374-7F7AF93CE3F3}"/>
              </a:ext>
            </a:extLst>
          </p:cNvPr>
          <p:cNvSpPr txBox="1"/>
          <p:nvPr/>
        </p:nvSpPr>
        <p:spPr>
          <a:xfrm>
            <a:off x="288558" y="1425515"/>
            <a:ext cx="4369726" cy="492443"/>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growth</a:t>
            </a:r>
            <a:br>
              <a:rPr lang="en-GB" sz="1400" b="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4w/e 25th February 2023 vs </a:t>
            </a:r>
            <a:r>
              <a:rPr lang="en-GB" sz="1200" b="1" i="1" dirty="0">
                <a:latin typeface="Georgia" panose="02040502050405020303" pitchFamily="18" charset="0"/>
                <a:cs typeface="Arial" panose="020B0604020202020204" pitchFamily="34" charset="0"/>
              </a:rPr>
              <a:t>Prior period</a:t>
            </a:r>
          </a:p>
        </p:txBody>
      </p:sp>
      <p:graphicFrame>
        <p:nvGraphicFramePr>
          <p:cNvPr id="8" name="Chart 7">
            <a:extLst>
              <a:ext uri="{FF2B5EF4-FFF2-40B4-BE49-F238E27FC236}">
                <a16:creationId xmlns:a16="http://schemas.microsoft.com/office/drawing/2014/main" id="{F50F29F5-DFFD-A88F-D272-31A2A4E167B0}"/>
              </a:ext>
            </a:extLst>
          </p:cNvPr>
          <p:cNvGraphicFramePr/>
          <p:nvPr>
            <p:extLst>
              <p:ext uri="{D42A27DB-BD31-4B8C-83A1-F6EECF244321}">
                <p14:modId xmlns:p14="http://schemas.microsoft.com/office/powerpoint/2010/main" val="675169747"/>
              </p:ext>
            </p:extLst>
          </p:nvPr>
        </p:nvGraphicFramePr>
        <p:xfrm>
          <a:off x="288558" y="1933346"/>
          <a:ext cx="11582399" cy="396723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57AD2DF-E701-F754-471D-CAE0FEE1CF22}"/>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Tree>
    <p:extLst>
      <p:ext uri="{BB962C8B-B14F-4D97-AF65-F5344CB8AC3E}">
        <p14:creationId xmlns:p14="http://schemas.microsoft.com/office/powerpoint/2010/main" val="2591988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82D17-7A2F-AF69-48BF-9CFA7439E60E}"/>
              </a:ext>
            </a:extLst>
          </p:cNvPr>
          <p:cNvSpPr>
            <a:spLocks noGrp="1"/>
          </p:cNvSpPr>
          <p:nvPr>
            <p:ph type="sldNum" sz="quarter" idx="12"/>
          </p:nvPr>
        </p:nvSpPr>
        <p:spPr/>
        <p:txBody>
          <a:bodyPr/>
          <a:lstStyle/>
          <a:p>
            <a:fld id="{403EF4E2-7A7A-0548-85F1-5479B7C9E1B2}" type="slidenum">
              <a:rPr lang="en-US" smtClean="0"/>
              <a:t>24</a:t>
            </a:fld>
            <a:endParaRPr lang="en-US" dirty="0"/>
          </a:p>
        </p:txBody>
      </p:sp>
      <p:sp>
        <p:nvSpPr>
          <p:cNvPr id="5" name="Text Placeholder 4">
            <a:extLst>
              <a:ext uri="{FF2B5EF4-FFF2-40B4-BE49-F238E27FC236}">
                <a16:creationId xmlns:a16="http://schemas.microsoft.com/office/drawing/2014/main" id="{4A768B93-DEAF-AF53-19CB-C72BB2AAF166}"/>
              </a:ext>
            </a:extLst>
          </p:cNvPr>
          <p:cNvSpPr>
            <a:spLocks noGrp="1"/>
          </p:cNvSpPr>
          <p:nvPr>
            <p:ph type="body" sz="quarter" idx="17"/>
          </p:nvPr>
        </p:nvSpPr>
        <p:spPr/>
        <p:txBody>
          <a:bodyPr/>
          <a:lstStyle/>
          <a:p>
            <a:r>
              <a:rPr lang="en-GB" dirty="0"/>
              <a:t>Source:  NielsenIQ Scantrack Total Store Read, *Homescan FMCG, **Homescan Total FMCG</a:t>
            </a:r>
          </a:p>
        </p:txBody>
      </p:sp>
      <p:sp>
        <p:nvSpPr>
          <p:cNvPr id="6" name="Title 5">
            <a:extLst>
              <a:ext uri="{FF2B5EF4-FFF2-40B4-BE49-F238E27FC236}">
                <a16:creationId xmlns:a16="http://schemas.microsoft.com/office/drawing/2014/main" id="{8C1D72F8-A4EA-2238-158E-CF473498CAB3}"/>
              </a:ext>
            </a:extLst>
          </p:cNvPr>
          <p:cNvSpPr>
            <a:spLocks noGrp="1"/>
          </p:cNvSpPr>
          <p:nvPr>
            <p:ph type="title"/>
          </p:nvPr>
        </p:nvSpPr>
        <p:spPr/>
        <p:txBody>
          <a:bodyPr/>
          <a:lstStyle/>
          <a:p>
            <a:r>
              <a:rPr lang="en-GB" i="1" dirty="0">
                <a:latin typeface="Georgia" panose="02040502050405020303" pitchFamily="18" charset="0"/>
              </a:rPr>
              <a:t>Double digit food inflation </a:t>
            </a:r>
            <a:r>
              <a:rPr lang="en-GB" b="0" dirty="0"/>
              <a:t>has </a:t>
            </a:r>
            <a:r>
              <a:rPr lang="en-GB" i="1" dirty="0">
                <a:latin typeface="Georgia" panose="02040502050405020303" pitchFamily="18" charset="0"/>
              </a:rPr>
              <a:t>driven growth </a:t>
            </a:r>
            <a:r>
              <a:rPr lang="en-GB" b="0" dirty="0"/>
              <a:t>in </a:t>
            </a:r>
            <a:r>
              <a:rPr lang="en-GB" i="1" dirty="0">
                <a:latin typeface="Georgia" panose="02040502050405020303" pitchFamily="18" charset="0"/>
              </a:rPr>
              <a:t>2023</a:t>
            </a:r>
            <a:r>
              <a:rPr lang="en-GB" b="0" dirty="0"/>
              <a:t>, this time last year food inflation~ was just 2.7%, with the exception of the Discounters, growth in the other channels is more subdued</a:t>
            </a:r>
            <a:endParaRPr lang="en-GB" dirty="0"/>
          </a:p>
        </p:txBody>
      </p:sp>
      <p:sp>
        <p:nvSpPr>
          <p:cNvPr id="7" name="TextBox 6">
            <a:extLst>
              <a:ext uri="{FF2B5EF4-FFF2-40B4-BE49-F238E27FC236}">
                <a16:creationId xmlns:a16="http://schemas.microsoft.com/office/drawing/2014/main" id="{D7292306-C3EB-2F0F-4374-7F7AF93CE3F3}"/>
              </a:ext>
            </a:extLst>
          </p:cNvPr>
          <p:cNvSpPr txBox="1"/>
          <p:nvPr/>
        </p:nvSpPr>
        <p:spPr>
          <a:xfrm>
            <a:off x="288558" y="1425515"/>
            <a:ext cx="4369726" cy="492443"/>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growth</a:t>
            </a:r>
            <a:br>
              <a:rPr lang="en-GB" sz="1400" b="1" dirty="0">
                <a:latin typeface="Arial" panose="020B0604020202020204" pitchFamily="34" charset="0"/>
                <a:cs typeface="Arial" panose="020B0604020202020204" pitchFamily="34" charset="0"/>
              </a:rPr>
            </a:br>
            <a:r>
              <a:rPr lang="en-GB" sz="1200" b="1" i="1" dirty="0">
                <a:latin typeface="Georgia" panose="02040502050405020303" pitchFamily="18" charset="0"/>
                <a:cs typeface="Arial" panose="020B0604020202020204" pitchFamily="34" charset="0"/>
              </a:rPr>
              <a:t>YTD </a:t>
            </a:r>
            <a:r>
              <a:rPr lang="en-GB" sz="1200" i="1" dirty="0">
                <a:latin typeface="Arial" panose="020B0604020202020204" pitchFamily="34" charset="0"/>
                <a:cs typeface="Arial" panose="020B0604020202020204" pitchFamily="34" charset="0"/>
              </a:rPr>
              <a:t>8w/e 25th February 2023 vs</a:t>
            </a:r>
            <a:r>
              <a:rPr lang="en-GB" sz="1200" b="1" dirty="0">
                <a:latin typeface="+mj-lt"/>
                <a:cs typeface="Arial" panose="020B0604020202020204" pitchFamily="34" charset="0"/>
              </a:rPr>
              <a:t> </a:t>
            </a:r>
            <a:r>
              <a:rPr lang="en-GB" sz="1200" i="1" dirty="0">
                <a:latin typeface="+mj-lt"/>
                <a:cs typeface="Arial" panose="020B0604020202020204" pitchFamily="34" charset="0"/>
              </a:rPr>
              <a:t>year ago</a:t>
            </a:r>
          </a:p>
        </p:txBody>
      </p:sp>
      <p:graphicFrame>
        <p:nvGraphicFramePr>
          <p:cNvPr id="8" name="Chart 7">
            <a:extLst>
              <a:ext uri="{FF2B5EF4-FFF2-40B4-BE49-F238E27FC236}">
                <a16:creationId xmlns:a16="http://schemas.microsoft.com/office/drawing/2014/main" id="{F50F29F5-DFFD-A88F-D272-31A2A4E167B0}"/>
              </a:ext>
            </a:extLst>
          </p:cNvPr>
          <p:cNvGraphicFramePr/>
          <p:nvPr>
            <p:extLst>
              <p:ext uri="{D42A27DB-BD31-4B8C-83A1-F6EECF244321}">
                <p14:modId xmlns:p14="http://schemas.microsoft.com/office/powerpoint/2010/main" val="979609414"/>
              </p:ext>
            </p:extLst>
          </p:nvPr>
        </p:nvGraphicFramePr>
        <p:xfrm>
          <a:off x="288558" y="1933346"/>
          <a:ext cx="11582399" cy="396723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57AD2DF-E701-F754-471D-CAE0FEE1CF22}"/>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
        <p:nvSpPr>
          <p:cNvPr id="2" name="TextBox 1">
            <a:extLst>
              <a:ext uri="{FF2B5EF4-FFF2-40B4-BE49-F238E27FC236}">
                <a16:creationId xmlns:a16="http://schemas.microsoft.com/office/drawing/2014/main" id="{D42BFEA1-7704-B480-33C7-AF768CB7250B}"/>
              </a:ext>
            </a:extLst>
          </p:cNvPr>
          <p:cNvSpPr txBox="1"/>
          <p:nvPr/>
        </p:nvSpPr>
        <p:spPr>
          <a:xfrm>
            <a:off x="7791718" y="6265572"/>
            <a:ext cx="4043967" cy="328411"/>
          </a:xfrm>
          <a:prstGeom prst="rect">
            <a:avLst/>
          </a:prstGeom>
          <a:noFill/>
        </p:spPr>
        <p:txBody>
          <a:bodyPr wrap="none" lIns="0" rIns="0" rtlCol="0">
            <a:noAutofit/>
          </a:bodyPr>
          <a:lstStyle/>
          <a:p>
            <a:pPr algn="r">
              <a:spcAft>
                <a:spcPts val="600"/>
              </a:spcAft>
            </a:pPr>
            <a:r>
              <a:rPr lang="en-GB" sz="1000" dirty="0">
                <a:solidFill>
                  <a:schemeClr val="bg1">
                    <a:lumMod val="50000"/>
                  </a:schemeClr>
                </a:solidFill>
              </a:rPr>
              <a:t>~BRC-NIQ Food Shop Price Index, Feb23 (+14.5%)</a:t>
            </a:r>
          </a:p>
        </p:txBody>
      </p:sp>
    </p:spTree>
    <p:extLst>
      <p:ext uri="{BB962C8B-B14F-4D97-AF65-F5344CB8AC3E}">
        <p14:creationId xmlns:p14="http://schemas.microsoft.com/office/powerpoint/2010/main" val="3570449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DB100C-26C9-6FA6-DE85-B88A3F11AC4E}"/>
              </a:ext>
            </a:extLst>
          </p:cNvPr>
          <p:cNvSpPr>
            <a:spLocks noGrp="1"/>
          </p:cNvSpPr>
          <p:nvPr>
            <p:ph type="sldNum" sz="quarter" idx="12"/>
          </p:nvPr>
        </p:nvSpPr>
        <p:spPr/>
        <p:txBody>
          <a:bodyPr/>
          <a:lstStyle/>
          <a:p>
            <a:fld id="{403EF4E2-7A7A-0548-85F1-5479B7C9E1B2}" type="slidenum">
              <a:rPr lang="en-US" smtClean="0"/>
              <a:t>25</a:t>
            </a:fld>
            <a:endParaRPr lang="en-US" dirty="0"/>
          </a:p>
        </p:txBody>
      </p:sp>
      <p:sp>
        <p:nvSpPr>
          <p:cNvPr id="5" name="Text Placeholder 4">
            <a:extLst>
              <a:ext uri="{FF2B5EF4-FFF2-40B4-BE49-F238E27FC236}">
                <a16:creationId xmlns:a16="http://schemas.microsoft.com/office/drawing/2014/main" id="{127BC5DA-C35A-10CC-CAAF-F12AD1C9DD87}"/>
              </a:ext>
            </a:extLst>
          </p:cNvPr>
          <p:cNvSpPr>
            <a:spLocks noGrp="1"/>
          </p:cNvSpPr>
          <p:nvPr>
            <p:ph type="body" sz="quarter" idx="17"/>
          </p:nvPr>
        </p:nvSpPr>
        <p:spPr/>
        <p:txBody>
          <a:bodyPr/>
          <a:lstStyle/>
          <a:p>
            <a:r>
              <a:rPr lang="en-GB" dirty="0"/>
              <a:t>Source:  NielsenIQ Homescan Online FMCG</a:t>
            </a:r>
          </a:p>
        </p:txBody>
      </p:sp>
      <p:sp>
        <p:nvSpPr>
          <p:cNvPr id="6" name="Title 5">
            <a:extLst>
              <a:ext uri="{FF2B5EF4-FFF2-40B4-BE49-F238E27FC236}">
                <a16:creationId xmlns:a16="http://schemas.microsoft.com/office/drawing/2014/main" id="{6345D017-F2FF-3980-2AFE-DC6E13B173B3}"/>
              </a:ext>
            </a:extLst>
          </p:cNvPr>
          <p:cNvSpPr>
            <a:spLocks noGrp="1"/>
          </p:cNvSpPr>
          <p:nvPr>
            <p:ph type="title"/>
          </p:nvPr>
        </p:nvSpPr>
        <p:spPr/>
        <p:txBody>
          <a:bodyPr/>
          <a:lstStyle/>
          <a:p>
            <a:r>
              <a:rPr lang="en-GB" dirty="0"/>
              <a:t>The </a:t>
            </a:r>
            <a:r>
              <a:rPr lang="en-GB" b="0" i="1" dirty="0">
                <a:latin typeface="Georgia" panose="02040502050405020303" pitchFamily="18" charset="0"/>
              </a:rPr>
              <a:t>decline</a:t>
            </a:r>
            <a:r>
              <a:rPr lang="en-GB" dirty="0"/>
              <a:t> in Online sales is edging </a:t>
            </a:r>
            <a:r>
              <a:rPr lang="en-GB" b="0" i="1" dirty="0">
                <a:latin typeface="Georgia" panose="02040502050405020303" pitchFamily="18" charset="0"/>
              </a:rPr>
              <a:t>closer to zero</a:t>
            </a:r>
            <a:r>
              <a:rPr lang="en-GB" dirty="0"/>
              <a:t>, so despite the swing towards smaller basket sizes the online channel continues to </a:t>
            </a:r>
            <a:r>
              <a:rPr lang="en-GB" b="0" i="1" dirty="0">
                <a:latin typeface="Georgia" panose="02040502050405020303" pitchFamily="18" charset="0"/>
              </a:rPr>
              <a:t>maintain</a:t>
            </a:r>
            <a:r>
              <a:rPr lang="en-GB" dirty="0"/>
              <a:t> share at around </a:t>
            </a:r>
            <a:r>
              <a:rPr lang="en-GB" b="0" i="1" dirty="0">
                <a:latin typeface="Georgia" panose="02040502050405020303" pitchFamily="18" charset="0"/>
              </a:rPr>
              <a:t>11%</a:t>
            </a:r>
          </a:p>
        </p:txBody>
      </p:sp>
      <p:graphicFrame>
        <p:nvGraphicFramePr>
          <p:cNvPr id="7" name="Chart 6">
            <a:extLst>
              <a:ext uri="{FF2B5EF4-FFF2-40B4-BE49-F238E27FC236}">
                <a16:creationId xmlns:a16="http://schemas.microsoft.com/office/drawing/2014/main" id="{4C7C8EAD-7A2D-23F9-0E4B-CB69F5071057}"/>
              </a:ext>
            </a:extLst>
          </p:cNvPr>
          <p:cNvGraphicFramePr/>
          <p:nvPr>
            <p:extLst>
              <p:ext uri="{D42A27DB-BD31-4B8C-83A1-F6EECF244321}">
                <p14:modId xmlns:p14="http://schemas.microsoft.com/office/powerpoint/2010/main" val="1977008341"/>
              </p:ext>
            </p:extLst>
          </p:nvPr>
        </p:nvGraphicFramePr>
        <p:xfrm>
          <a:off x="288558" y="1682515"/>
          <a:ext cx="11582400" cy="431297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A3CDA39-F7B6-B311-B13D-53525ACE1EEF}"/>
              </a:ext>
            </a:extLst>
          </p:cNvPr>
          <p:cNvSpPr txBox="1"/>
          <p:nvPr/>
        </p:nvSpPr>
        <p:spPr>
          <a:xfrm>
            <a:off x="288558" y="1267016"/>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Online 4 weekly Performance vs YA</a:t>
            </a:r>
          </a:p>
        </p:txBody>
      </p:sp>
    </p:spTree>
    <p:extLst>
      <p:ext uri="{BB962C8B-B14F-4D97-AF65-F5344CB8AC3E}">
        <p14:creationId xmlns:p14="http://schemas.microsoft.com/office/powerpoint/2010/main" val="4187705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56901" y="1583736"/>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Online KPI Performance</a:t>
            </a:r>
          </a:p>
          <a:p>
            <a:pPr>
              <a:buSzPts val="1100"/>
            </a:pPr>
            <a:r>
              <a:rPr lang="en-US" sz="1200" i="1" dirty="0">
                <a:solidFill>
                  <a:schemeClr val="tx1"/>
                </a:solidFill>
                <a:latin typeface="Arial" panose="020B0604020202020204" pitchFamily="34" charset="0"/>
                <a:cs typeface="Arial" panose="020B0604020202020204" pitchFamily="34" charset="0"/>
              </a:rPr>
              <a:t>% Difference year on year</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198407" y="2341457"/>
            <a:ext cx="3503952" cy="2390972"/>
          </a:xfrm>
        </p:spPr>
        <p:txBody>
          <a:bodyPr/>
          <a:lstStyle/>
          <a:p>
            <a:r>
              <a:rPr lang="en-US" sz="2400" b="0" dirty="0">
                <a:latin typeface="Georgia" panose="02040502050405020303" pitchFamily="18" charset="0"/>
                <a:cs typeface="Arial"/>
              </a:rPr>
              <a:t>To help mitigate </a:t>
            </a:r>
            <a:r>
              <a:rPr lang="en-US" sz="2400" b="0" i="1" dirty="0">
                <a:latin typeface="Georgia" panose="02040502050405020303" pitchFamily="18" charset="0"/>
                <a:cs typeface="Arial"/>
              </a:rPr>
              <a:t>smaller orders</a:t>
            </a:r>
            <a:r>
              <a:rPr lang="en-US" sz="2400" b="0" dirty="0">
                <a:latin typeface="Georgia" panose="02040502050405020303" pitchFamily="18" charset="0"/>
                <a:cs typeface="Arial"/>
              </a:rPr>
              <a:t>, online retailers will need to attract </a:t>
            </a:r>
            <a:r>
              <a:rPr lang="en-US" sz="2400" i="1" dirty="0">
                <a:latin typeface="Georgia" panose="02040502050405020303" pitchFamily="18" charset="0"/>
                <a:cs typeface="Arial"/>
              </a:rPr>
              <a:t>more </a:t>
            </a:r>
            <a:r>
              <a:rPr lang="en-US" sz="2400" b="0" i="1" dirty="0">
                <a:latin typeface="Georgia" panose="02040502050405020303" pitchFamily="18" charset="0"/>
                <a:cs typeface="Arial"/>
              </a:rPr>
              <a:t>shoppers</a:t>
            </a:r>
            <a:r>
              <a:rPr lang="en-US" sz="2400" b="0" dirty="0">
                <a:latin typeface="Georgia" panose="02040502050405020303" pitchFamily="18" charset="0"/>
                <a:cs typeface="Arial"/>
              </a:rPr>
              <a:t> as well as encourage </a:t>
            </a:r>
            <a:r>
              <a:rPr lang="en-US" sz="2400" b="0" i="1" dirty="0">
                <a:latin typeface="Georgia" panose="02040502050405020303" pitchFamily="18" charset="0"/>
                <a:cs typeface="Arial"/>
              </a:rPr>
              <a:t>existing shoppers</a:t>
            </a:r>
            <a:r>
              <a:rPr lang="en-US" sz="2400" b="0" dirty="0">
                <a:latin typeface="Georgia" panose="02040502050405020303" pitchFamily="18" charset="0"/>
                <a:cs typeface="Arial"/>
              </a:rPr>
              <a:t> to shop </a:t>
            </a:r>
            <a:r>
              <a:rPr lang="en-US" sz="2400" i="1" dirty="0">
                <a:latin typeface="Georgia" panose="02040502050405020303" pitchFamily="18" charset="0"/>
                <a:cs typeface="Arial"/>
              </a:rPr>
              <a:t>more often</a:t>
            </a:r>
            <a:r>
              <a:rPr lang="en-US" sz="2400" b="0" dirty="0">
                <a:latin typeface="Georgia" panose="02040502050405020303" pitchFamily="18" charset="0"/>
                <a:cs typeface="Arial"/>
              </a:rPr>
              <a:t>.</a:t>
            </a:r>
            <a:endParaRPr lang="en-US"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NielsenIQ Homescan Online FMCG</a:t>
            </a:r>
          </a:p>
        </p:txBody>
      </p:sp>
      <p:graphicFrame>
        <p:nvGraphicFramePr>
          <p:cNvPr id="10" name="Chart 9">
            <a:extLst>
              <a:ext uri="{FF2B5EF4-FFF2-40B4-BE49-F238E27FC236}">
                <a16:creationId xmlns:a16="http://schemas.microsoft.com/office/drawing/2014/main" id="{D789ACFC-2A2A-82BC-D4BE-91A42819929B}"/>
              </a:ext>
            </a:extLst>
          </p:cNvPr>
          <p:cNvGraphicFramePr/>
          <p:nvPr>
            <p:extLst>
              <p:ext uri="{D42A27DB-BD31-4B8C-83A1-F6EECF244321}">
                <p14:modId xmlns:p14="http://schemas.microsoft.com/office/powerpoint/2010/main" val="132701248"/>
              </p:ext>
            </p:extLst>
          </p:nvPr>
        </p:nvGraphicFramePr>
        <p:xfrm>
          <a:off x="4075032" y="1504992"/>
          <a:ext cx="7570453" cy="3510211"/>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26</a:t>
            </a:fld>
            <a:endParaRPr lang="en-US" dirty="0"/>
          </a:p>
        </p:txBody>
      </p:sp>
    </p:spTree>
    <p:extLst>
      <p:ext uri="{BB962C8B-B14F-4D97-AF65-F5344CB8AC3E}">
        <p14:creationId xmlns:p14="http://schemas.microsoft.com/office/powerpoint/2010/main" val="1159206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6AAE5641-95A5-9F22-119E-2D431E310204}"/>
              </a:ext>
            </a:extLst>
          </p:cNvPr>
          <p:cNvSpPr>
            <a:spLocks noGrp="1"/>
          </p:cNvSpPr>
          <p:nvPr>
            <p:ph type="sldNum" sz="quarter" idx="12"/>
          </p:nvPr>
        </p:nvSpPr>
        <p:spPr/>
        <p:txBody>
          <a:bodyPr/>
          <a:lstStyle/>
          <a:p>
            <a:fld id="{403EF4E2-7A7A-0548-85F1-5479B7C9E1B2}" type="slidenum">
              <a:rPr lang="en-US" smtClean="0"/>
              <a:t>27</a:t>
            </a:fld>
            <a:endParaRPr lang="en-US" dirty="0"/>
          </a:p>
        </p:txBody>
      </p:sp>
      <p:sp>
        <p:nvSpPr>
          <p:cNvPr id="6" name="Text Placeholder 5">
            <a:extLst>
              <a:ext uri="{FF2B5EF4-FFF2-40B4-BE49-F238E27FC236}">
                <a16:creationId xmlns:a16="http://schemas.microsoft.com/office/drawing/2014/main" id="{1121FDF3-A11F-8C14-3705-7BFE8DA62F2F}"/>
              </a:ext>
            </a:extLst>
          </p:cNvPr>
          <p:cNvSpPr>
            <a:spLocks noGrp="1"/>
          </p:cNvSpPr>
          <p:nvPr>
            <p:ph type="body" sz="quarter" idx="14"/>
          </p:nvPr>
        </p:nvSpPr>
        <p:spPr/>
        <p:txBody>
          <a:bodyPr/>
          <a:lstStyle/>
          <a:p>
            <a:r>
              <a:rPr lang="en-US" sz="6600" b="0" dirty="0">
                <a:latin typeface="Georgia" panose="02040502050405020303" pitchFamily="18" charset="0"/>
              </a:rPr>
              <a:t>+£786m</a:t>
            </a:r>
            <a:br>
              <a:rPr lang="en-US" sz="6000" dirty="0"/>
            </a:br>
            <a:r>
              <a:rPr lang="en-US" sz="1200" dirty="0"/>
              <a:t>spent </a:t>
            </a:r>
            <a:r>
              <a:rPr lang="en-US" sz="1200" b="0" i="1" dirty="0">
                <a:latin typeface="Georgia" panose="02040502050405020303" pitchFamily="18" charset="0"/>
              </a:rPr>
              <a:t>more</a:t>
            </a:r>
            <a:r>
              <a:rPr lang="en-US" sz="1200" dirty="0"/>
              <a:t> on groceries v LY</a:t>
            </a:r>
          </a:p>
          <a:p>
            <a:endParaRPr lang="en-US" sz="1200" dirty="0"/>
          </a:p>
          <a:p>
            <a:endParaRPr lang="en-US" sz="1200" dirty="0"/>
          </a:p>
          <a:p>
            <a:r>
              <a:rPr lang="en-US" sz="4800" b="0" dirty="0">
                <a:latin typeface="Georgia" panose="02040502050405020303" pitchFamily="18" charset="0"/>
              </a:rPr>
              <a:t>+£748m</a:t>
            </a:r>
            <a:br>
              <a:rPr lang="en-US" sz="6000" dirty="0"/>
            </a:br>
            <a:r>
              <a:rPr lang="en-US" sz="1200" dirty="0"/>
              <a:t>spent </a:t>
            </a:r>
            <a:r>
              <a:rPr lang="en-US" sz="1200" b="0" i="1" dirty="0">
                <a:latin typeface="Georgia" panose="02040502050405020303" pitchFamily="18" charset="0"/>
              </a:rPr>
              <a:t>more</a:t>
            </a:r>
            <a:r>
              <a:rPr lang="en-US" sz="1200" dirty="0"/>
              <a:t> on groceries than </a:t>
            </a:r>
            <a:r>
              <a:rPr lang="en-US" sz="1200" b="0" i="1" dirty="0">
                <a:latin typeface="Georgia" panose="02040502050405020303" pitchFamily="18" charset="0"/>
              </a:rPr>
              <a:t>prior period </a:t>
            </a:r>
            <a:r>
              <a:rPr lang="en-US" sz="1200" dirty="0"/>
              <a:t>(4w/e 28Jan23)</a:t>
            </a:r>
          </a:p>
          <a:p>
            <a:endParaRPr lang="en-US" dirty="0"/>
          </a:p>
        </p:txBody>
      </p:sp>
      <p:sp>
        <p:nvSpPr>
          <p:cNvPr id="2" name="Text Placeholder 16">
            <a:extLst>
              <a:ext uri="{FF2B5EF4-FFF2-40B4-BE49-F238E27FC236}">
                <a16:creationId xmlns:a16="http://schemas.microsoft.com/office/drawing/2014/main" id="{D5D75BAE-AAC1-FFFD-22CF-D497D123595B}"/>
              </a:ext>
            </a:extLst>
          </p:cNvPr>
          <p:cNvSpPr txBox="1">
            <a:spLocks/>
          </p:cNvSpPr>
          <p:nvPr/>
        </p:nvSpPr>
        <p:spPr>
          <a:xfrm>
            <a:off x="307876" y="5875856"/>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lumMod val="75000"/>
                </a:schemeClr>
              </a:solidFill>
              <a:cs typeface="Arial" panose="020B0604020202020204" pitchFamily="34" charset="0"/>
            </a:endParaRPr>
          </a:p>
          <a:p>
            <a:r>
              <a:rPr lang="en-GB" dirty="0">
                <a:solidFill>
                  <a:schemeClr val="bg1">
                    <a:lumMod val="75000"/>
                  </a:schemeClr>
                </a:solidFill>
                <a:cs typeface="Arial" panose="020B0604020202020204" pitchFamily="34" charset="0"/>
              </a:rPr>
              <a:t>Source:  NielsenIQ Scantrack (FMCG = Total Store Read excluding General Merchandise, Tobacco and Healthcare)</a:t>
            </a:r>
          </a:p>
        </p:txBody>
      </p:sp>
      <p:sp>
        <p:nvSpPr>
          <p:cNvPr id="7" name="TextBox 6">
            <a:extLst>
              <a:ext uri="{FF2B5EF4-FFF2-40B4-BE49-F238E27FC236}">
                <a16:creationId xmlns:a16="http://schemas.microsoft.com/office/drawing/2014/main" id="{54D334E6-0C9A-056F-374B-1516C33E56B0}"/>
              </a:ext>
            </a:extLst>
          </p:cNvPr>
          <p:cNvSpPr txBox="1"/>
          <p:nvPr/>
        </p:nvSpPr>
        <p:spPr>
          <a:xfrm>
            <a:off x="243482" y="1670094"/>
            <a:ext cx="4369726" cy="276999"/>
          </a:xfrm>
          <a:prstGeom prst="rect">
            <a:avLst/>
          </a:prstGeom>
          <a:noFill/>
        </p:spPr>
        <p:txBody>
          <a:bodyPr wrap="square" lIns="0" rIns="0" rtlCol="0" anchor="ctr">
            <a:spAutoFit/>
          </a:bodyPr>
          <a:lstStyle/>
          <a:p>
            <a:pPr defTabSz="685800"/>
            <a:r>
              <a:rPr lang="en-US" sz="1200" b="1" dirty="0">
                <a:latin typeface="Arial" panose="020B0604020202020204" pitchFamily="34" charset="0"/>
                <a:cs typeface="Arial" panose="020B0604020202020204" pitchFamily="34" charset="0"/>
              </a:rPr>
              <a:t>4 week ending (FMCG)</a:t>
            </a:r>
          </a:p>
        </p:txBody>
      </p:sp>
      <p:sp>
        <p:nvSpPr>
          <p:cNvPr id="10" name="TextBox 9">
            <a:extLst>
              <a:ext uri="{FF2B5EF4-FFF2-40B4-BE49-F238E27FC236}">
                <a16:creationId xmlns:a16="http://schemas.microsoft.com/office/drawing/2014/main" id="{C3D2443E-B358-BA70-BC17-D522DD8E27B6}"/>
              </a:ext>
            </a:extLst>
          </p:cNvPr>
          <p:cNvSpPr txBox="1"/>
          <p:nvPr/>
        </p:nvSpPr>
        <p:spPr>
          <a:xfrm>
            <a:off x="288558" y="4044680"/>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Weekly YOY value growth (FMCG)</a:t>
            </a:r>
          </a:p>
        </p:txBody>
      </p:sp>
      <p:sp>
        <p:nvSpPr>
          <p:cNvPr id="13" name="Text Placeholder 12">
            <a:extLst>
              <a:ext uri="{FF2B5EF4-FFF2-40B4-BE49-F238E27FC236}">
                <a16:creationId xmlns:a16="http://schemas.microsoft.com/office/drawing/2014/main" id="{F90FE6A2-CDF9-02E5-13DC-F33A6A52274A}"/>
              </a:ext>
            </a:extLst>
          </p:cNvPr>
          <p:cNvSpPr>
            <a:spLocks noGrp="1"/>
          </p:cNvSpPr>
          <p:nvPr>
            <p:ph type="body" sz="quarter" idx="17"/>
          </p:nvPr>
        </p:nvSpPr>
        <p:spPr>
          <a:xfrm>
            <a:off x="282119" y="6081919"/>
            <a:ext cx="11582399" cy="365125"/>
          </a:xfrm>
        </p:spPr>
        <p:txBody>
          <a:bodyPr/>
          <a:lstStyle/>
          <a:p>
            <a:r>
              <a:rPr lang="en-GB" dirty="0">
                <a:latin typeface="Montserrat" panose="00000500000000000000" pitchFamily="2" charset="0"/>
                <a:cs typeface="Calibri" panose="020F0502020204030204" pitchFamily="34" charset="0"/>
              </a:rPr>
              <a:t>*</a:t>
            </a:r>
            <a:r>
              <a:rPr lang="en-GB" dirty="0">
                <a:solidFill>
                  <a:schemeClr val="bg1">
                    <a:lumMod val="75000"/>
                  </a:schemeClr>
                </a:solidFill>
                <a:cs typeface="Arial" panose="020B0604020202020204" pitchFamily="34" charset="0"/>
              </a:rPr>
              <a:t>Supermarkets include Online Dark Stores, Depots and Picking stores | Supermarkets &gt; 3,000sqft Convenience &lt; 3,000sqft</a:t>
            </a:r>
            <a:endParaRPr lang="en-GB" dirty="0"/>
          </a:p>
        </p:txBody>
      </p:sp>
      <p:graphicFrame>
        <p:nvGraphicFramePr>
          <p:cNvPr id="15" name="Chart 14">
            <a:extLst>
              <a:ext uri="{FF2B5EF4-FFF2-40B4-BE49-F238E27FC236}">
                <a16:creationId xmlns:a16="http://schemas.microsoft.com/office/drawing/2014/main" id="{F3AAB2BB-E16B-1C9E-C9DC-EC9D50B842DE}"/>
              </a:ext>
            </a:extLst>
          </p:cNvPr>
          <p:cNvGraphicFramePr/>
          <p:nvPr>
            <p:extLst>
              <p:ext uri="{D42A27DB-BD31-4B8C-83A1-F6EECF244321}">
                <p14:modId xmlns:p14="http://schemas.microsoft.com/office/powerpoint/2010/main" val="3431417760"/>
              </p:ext>
            </p:extLst>
          </p:nvPr>
        </p:nvGraphicFramePr>
        <p:xfrm>
          <a:off x="304799" y="1866406"/>
          <a:ext cx="5985933" cy="16387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D80B389D-1FFC-670F-B8CE-BE877675EFE8}"/>
              </a:ext>
            </a:extLst>
          </p:cNvPr>
          <p:cNvGraphicFramePr/>
          <p:nvPr>
            <p:extLst>
              <p:ext uri="{D42A27DB-BD31-4B8C-83A1-F6EECF244321}">
                <p14:modId xmlns:p14="http://schemas.microsoft.com/office/powerpoint/2010/main" val="2442484305"/>
              </p:ext>
            </p:extLst>
          </p:nvPr>
        </p:nvGraphicFramePr>
        <p:xfrm>
          <a:off x="288558" y="3810039"/>
          <a:ext cx="5985933" cy="2023494"/>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8">
            <a:extLst>
              <a:ext uri="{FF2B5EF4-FFF2-40B4-BE49-F238E27FC236}">
                <a16:creationId xmlns:a16="http://schemas.microsoft.com/office/drawing/2014/main" id="{89BE80BD-56A2-6814-C993-84B1D6AFBBB9}"/>
              </a:ext>
            </a:extLst>
          </p:cNvPr>
          <p:cNvSpPr>
            <a:spLocks noGrp="1"/>
          </p:cNvSpPr>
          <p:nvPr>
            <p:ph type="title"/>
          </p:nvPr>
        </p:nvSpPr>
        <p:spPr>
          <a:xfrm>
            <a:off x="288557" y="178971"/>
            <a:ext cx="6189516" cy="397352"/>
          </a:xfrm>
        </p:spPr>
        <p:txBody>
          <a:bodyPr/>
          <a:lstStyle/>
          <a:p>
            <a:r>
              <a:rPr lang="en-GB" b="0" i="1" dirty="0">
                <a:latin typeface="Georgia" panose="02040502050405020303" pitchFamily="18" charset="0"/>
              </a:rPr>
              <a:t>Convenience Stores </a:t>
            </a:r>
            <a:r>
              <a:rPr lang="en-GB" dirty="0"/>
              <a:t>are benefiting from the trend towards smaller and more frequent shopping trips</a:t>
            </a:r>
          </a:p>
        </p:txBody>
      </p:sp>
    </p:spTree>
    <p:extLst>
      <p:ext uri="{BB962C8B-B14F-4D97-AF65-F5344CB8AC3E}">
        <p14:creationId xmlns:p14="http://schemas.microsoft.com/office/powerpoint/2010/main" val="2178739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69778" y="1004187"/>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Incremental Sales</a:t>
            </a:r>
          </a:p>
          <a:p>
            <a:pPr>
              <a:buSzPts val="1100"/>
            </a:pPr>
            <a:r>
              <a:rPr lang="en-US" sz="1200" i="1" dirty="0">
                <a:solidFill>
                  <a:schemeClr val="tx1"/>
                </a:solidFill>
                <a:latin typeface="Arial" panose="020B0604020202020204" pitchFamily="34" charset="0"/>
                <a:cs typeface="Arial" panose="020B0604020202020204" pitchFamily="34" charset="0"/>
              </a:rPr>
              <a:t>4w/e 25</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2020 vs </a:t>
            </a:r>
            <a:r>
              <a:rPr lang="en-US" sz="1200" b="1" dirty="0">
                <a:latin typeface="Arial" panose="020B0604020202020204" pitchFamily="34" charset="0"/>
                <a:cs typeface="Arial" panose="020B0604020202020204" pitchFamily="34" charset="0"/>
              </a:rPr>
              <a:t>PRIOR </a:t>
            </a:r>
            <a:r>
              <a:rPr lang="en-US" sz="1200" i="1" dirty="0">
                <a:latin typeface="Arial" panose="020B0604020202020204" pitchFamily="34" charset="0"/>
                <a:cs typeface="Arial" panose="020B0604020202020204" pitchFamily="34" charset="0"/>
              </a:rPr>
              <a:t>period</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82119" y="3783891"/>
            <a:ext cx="3503952" cy="2390972"/>
          </a:xfrm>
        </p:spPr>
        <p:txBody>
          <a:bodyPr/>
          <a:lstStyle/>
          <a:p>
            <a:r>
              <a:rPr lang="en-US" sz="2400" b="0" dirty="0">
                <a:latin typeface="Georgia" panose="02040502050405020303" pitchFamily="18" charset="0"/>
                <a:cs typeface="Arial"/>
              </a:rPr>
              <a:t>Faced with continuous </a:t>
            </a:r>
            <a:r>
              <a:rPr lang="en-US" sz="2400" i="1" dirty="0">
                <a:latin typeface="Georgia" panose="02040502050405020303" pitchFamily="18" charset="0"/>
                <a:cs typeface="Arial"/>
              </a:rPr>
              <a:t>rising</a:t>
            </a:r>
            <a:r>
              <a:rPr lang="en-US" sz="2400" b="0" dirty="0">
                <a:latin typeface="Georgia" panose="02040502050405020303" pitchFamily="18" charset="0"/>
                <a:cs typeface="Arial"/>
              </a:rPr>
              <a:t> energy, fuel, food and housing </a:t>
            </a:r>
            <a:r>
              <a:rPr lang="en-US" sz="2400" i="1" dirty="0">
                <a:latin typeface="Georgia" panose="02040502050405020303" pitchFamily="18" charset="0"/>
                <a:cs typeface="Arial"/>
              </a:rPr>
              <a:t>costs</a:t>
            </a:r>
            <a:r>
              <a:rPr lang="en-US" sz="2400" b="0" dirty="0">
                <a:latin typeface="Georgia" panose="02040502050405020303" pitchFamily="18" charset="0"/>
                <a:cs typeface="Arial"/>
              </a:rPr>
              <a:t> shoppers are returning to </a:t>
            </a:r>
            <a:r>
              <a:rPr lang="en-US" sz="2400" i="1" dirty="0">
                <a:latin typeface="Georgia" panose="02040502050405020303" pitchFamily="18" charset="0"/>
                <a:cs typeface="Arial"/>
              </a:rPr>
              <a:t>affordable treats </a:t>
            </a:r>
            <a:r>
              <a:rPr lang="en-US" sz="2400" b="0" dirty="0">
                <a:latin typeface="Georgia" panose="02040502050405020303" pitchFamily="18" charset="0"/>
                <a:cs typeface="Arial"/>
              </a:rPr>
              <a:t>and alcohol.</a:t>
            </a:r>
            <a:br>
              <a:rPr lang="en-US" sz="2400" b="0" dirty="0">
                <a:latin typeface="Georgia" panose="02040502050405020303" pitchFamily="18" charset="0"/>
                <a:cs typeface="Arial"/>
              </a:rPr>
            </a:br>
            <a:br>
              <a:rPr lang="en-US" sz="2400" b="0" dirty="0">
                <a:latin typeface="Georgia" panose="02040502050405020303" pitchFamily="18" charset="0"/>
                <a:cs typeface="Arial"/>
              </a:rPr>
            </a:br>
            <a:r>
              <a:rPr lang="en-US" sz="1600" b="0" dirty="0">
                <a:latin typeface="Georgia" panose="02040502050405020303" pitchFamily="18" charset="0"/>
                <a:cs typeface="Arial"/>
              </a:rPr>
              <a:t>Shoppers also spent more on loved ones celebrating </a:t>
            </a:r>
            <a:r>
              <a:rPr lang="en-US" sz="1600" i="1" dirty="0">
                <a:latin typeface="Georgia" panose="02040502050405020303" pitchFamily="18" charset="0"/>
                <a:cs typeface="Arial"/>
              </a:rPr>
              <a:t>Valentine’s</a:t>
            </a:r>
            <a:r>
              <a:rPr lang="en-US" sz="1600" b="0" dirty="0">
                <a:latin typeface="Georgia" panose="02040502050405020303" pitchFamily="18" charset="0"/>
                <a:cs typeface="Arial"/>
              </a:rPr>
              <a:t> (Gal/Pal) Day.</a:t>
            </a:r>
            <a:br>
              <a:rPr lang="en-US" sz="1600" b="0" dirty="0">
                <a:latin typeface="Georgia" panose="02040502050405020303" pitchFamily="18" charset="0"/>
                <a:cs typeface="Arial"/>
              </a:rPr>
            </a:br>
            <a:br>
              <a:rPr lang="en-US" sz="1600" b="0" dirty="0">
                <a:latin typeface="Georgia" panose="02040502050405020303" pitchFamily="18" charset="0"/>
                <a:cs typeface="Arial"/>
              </a:rPr>
            </a:br>
            <a:r>
              <a:rPr lang="en-US" sz="1600" i="1" dirty="0">
                <a:latin typeface="Georgia" panose="02040502050405020303" pitchFamily="18" charset="0"/>
                <a:cs typeface="Arial"/>
              </a:rPr>
              <a:t>Tobacco &amp; Smoking </a:t>
            </a:r>
            <a:r>
              <a:rPr lang="en-US" sz="1600" b="0" dirty="0">
                <a:latin typeface="Georgia" panose="02040502050405020303" pitchFamily="18" charset="0"/>
                <a:cs typeface="Arial"/>
              </a:rPr>
              <a:t>was the biggest driver of </a:t>
            </a:r>
            <a:r>
              <a:rPr lang="en-US" sz="1600" i="1" dirty="0">
                <a:latin typeface="Georgia" panose="02040502050405020303" pitchFamily="18" charset="0"/>
                <a:cs typeface="Arial"/>
              </a:rPr>
              <a:t>incremental</a:t>
            </a:r>
            <a:r>
              <a:rPr lang="en-US" sz="1600" b="0" dirty="0">
                <a:latin typeface="Georgia" panose="02040502050405020303" pitchFamily="18" charset="0"/>
                <a:cs typeface="Arial"/>
              </a:rPr>
              <a:t> sales in </a:t>
            </a:r>
            <a:r>
              <a:rPr lang="en-US" sz="1600" dirty="0">
                <a:latin typeface="Georgia" panose="02040502050405020303" pitchFamily="18" charset="0"/>
                <a:cs typeface="Arial"/>
              </a:rPr>
              <a:t>Convenience stores </a:t>
            </a:r>
            <a:r>
              <a:rPr lang="en-US" sz="1600" b="0" dirty="0">
                <a:latin typeface="Georgia" panose="02040502050405020303" pitchFamily="18" charset="0"/>
                <a:cs typeface="Arial"/>
              </a:rPr>
              <a:t>vs prior month where shoppers also sought </a:t>
            </a:r>
            <a:r>
              <a:rPr lang="en-US" sz="1600" i="1" dirty="0">
                <a:latin typeface="Georgia" panose="02040502050405020303" pitchFamily="18" charset="0"/>
                <a:cs typeface="Arial"/>
              </a:rPr>
              <a:t>food to go</a:t>
            </a:r>
            <a:r>
              <a:rPr lang="en-US" sz="1600" b="0" dirty="0">
                <a:latin typeface="Georgia" panose="02040502050405020303" pitchFamily="18" charset="0"/>
                <a:cs typeface="Arial"/>
              </a:rPr>
              <a:t>.</a:t>
            </a:r>
            <a:endParaRPr lang="en-US" sz="1600"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NielsenIQ Scantrack</a:t>
            </a: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28</a:t>
            </a:fld>
            <a:endParaRPr lang="en-US" dirty="0"/>
          </a:p>
        </p:txBody>
      </p:sp>
      <p:graphicFrame>
        <p:nvGraphicFramePr>
          <p:cNvPr id="3" name="Table 45">
            <a:extLst>
              <a:ext uri="{FF2B5EF4-FFF2-40B4-BE49-F238E27FC236}">
                <a16:creationId xmlns:a16="http://schemas.microsoft.com/office/drawing/2014/main" id="{85C2A131-13B3-09E4-F124-B73DC72B65B1}"/>
              </a:ext>
            </a:extLst>
          </p:cNvPr>
          <p:cNvGraphicFramePr>
            <a:graphicFrameLocks noGrp="1"/>
          </p:cNvGraphicFramePr>
          <p:nvPr>
            <p:ph idx="1"/>
            <p:extLst>
              <p:ext uri="{D42A27DB-BD31-4B8C-83A1-F6EECF244321}">
                <p14:modId xmlns:p14="http://schemas.microsoft.com/office/powerpoint/2010/main" val="4171002971"/>
              </p:ext>
            </p:extLst>
          </p:nvPr>
        </p:nvGraphicFramePr>
        <p:xfrm>
          <a:off x="4829577" y="1577661"/>
          <a:ext cx="6213699" cy="4018520"/>
        </p:xfrm>
        <a:graphic>
          <a:graphicData uri="http://schemas.openxmlformats.org/drawingml/2006/table">
            <a:tbl>
              <a:tblPr firstRow="1" bandRow="1">
                <a:tableStyleId>{073A0DAA-6AF3-43AB-8588-CEC1D06C72B9}</a:tableStyleId>
              </a:tblPr>
              <a:tblGrid>
                <a:gridCol w="3152099">
                  <a:extLst>
                    <a:ext uri="{9D8B030D-6E8A-4147-A177-3AD203B41FA5}">
                      <a16:colId xmlns:a16="http://schemas.microsoft.com/office/drawing/2014/main" val="2730304933"/>
                    </a:ext>
                  </a:extLst>
                </a:gridCol>
                <a:gridCol w="3061600">
                  <a:extLst>
                    <a:ext uri="{9D8B030D-6E8A-4147-A177-3AD203B41FA5}">
                      <a16:colId xmlns:a16="http://schemas.microsoft.com/office/drawing/2014/main" val="907276787"/>
                    </a:ext>
                  </a:extLst>
                </a:gridCol>
              </a:tblGrid>
              <a:tr h="635300">
                <a:tc>
                  <a:txBody>
                    <a:bodyPr/>
                    <a:lstStyle/>
                    <a:p>
                      <a:pPr algn="ctr"/>
                      <a:r>
                        <a:rPr lang="en-GB" sz="1800" dirty="0">
                          <a:latin typeface="+mj-lt"/>
                        </a:rPr>
                        <a:t>Supermarkets</a:t>
                      </a:r>
                    </a:p>
                  </a:txBody>
                  <a:tcPr>
                    <a:solidFill>
                      <a:schemeClr val="bg1">
                        <a:lumMod val="65000"/>
                      </a:schemeClr>
                    </a:solidFill>
                  </a:tcPr>
                </a:tc>
                <a:tc>
                  <a:txBody>
                    <a:bodyPr/>
                    <a:lstStyle/>
                    <a:p>
                      <a:pPr algn="ctr"/>
                      <a:r>
                        <a:rPr lang="en-GB" sz="1800" dirty="0">
                          <a:latin typeface="+mj-lt"/>
                        </a:rPr>
                        <a:t>Convenience</a:t>
                      </a:r>
                    </a:p>
                  </a:txBody>
                  <a:tcPr>
                    <a:solidFill>
                      <a:schemeClr val="bg1">
                        <a:lumMod val="65000"/>
                      </a:schemeClr>
                    </a:solidFill>
                  </a:tcPr>
                </a:tc>
                <a:extLst>
                  <a:ext uri="{0D108BD9-81ED-4DB2-BD59-A6C34878D82A}">
                    <a16:rowId xmlns:a16="http://schemas.microsoft.com/office/drawing/2014/main" val="2349305710"/>
                  </a:ext>
                </a:extLst>
              </a:tr>
              <a:tr h="2541169">
                <a:tc>
                  <a:txBody>
                    <a:bodyPr/>
                    <a:lstStyle/>
                    <a:p>
                      <a:pPr marL="73660" lvl="0" indent="0" algn="l" rtl="0">
                        <a:spcBef>
                          <a:spcPts val="0"/>
                        </a:spcBef>
                        <a:spcAft>
                          <a:spcPts val="0"/>
                        </a:spcAft>
                        <a:buClr>
                          <a:srgbClr val="FFFFFF"/>
                        </a:buClr>
                        <a:buSzPts val="1000"/>
                        <a:buFont typeface="Montserrat Light"/>
                        <a:buNone/>
                      </a:pPr>
                      <a:endParaRPr lang="en-GB" sz="1200" b="1" dirty="0">
                        <a:solidFill>
                          <a:schemeClr val="accent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Chocolate Confectionery +£72m</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Still Wine</a:t>
                      </a:r>
                      <a:r>
                        <a:rPr lang="en-GB" sz="1200" b="1" kern="1200" baseline="0" dirty="0">
                          <a:solidFill>
                            <a:schemeClr val="tx1"/>
                          </a:solidFill>
                          <a:latin typeface="+mn-lt"/>
                          <a:ea typeface="Montserrat Light"/>
                          <a:cs typeface="Montserrat Light"/>
                          <a:sym typeface="Montserrat Light"/>
                        </a:rPr>
                        <a:t> +£62m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Horticulture (inc Cut Flowers)*</a:t>
                      </a:r>
                      <a:r>
                        <a:rPr lang="en-GB" sz="1200" b="1" kern="1200" baseline="0" dirty="0">
                          <a:solidFill>
                            <a:schemeClr val="tx1"/>
                          </a:solidFill>
                          <a:latin typeface="+mn-lt"/>
                          <a:ea typeface="Montserrat Light"/>
                          <a:cs typeface="Montserrat Light"/>
                          <a:sym typeface="Montserrat Light"/>
                        </a:rPr>
                        <a:t> +£50m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Spirits</a:t>
                      </a:r>
                      <a:r>
                        <a:rPr lang="en-GB" sz="1200" b="1" kern="1200" baseline="0" dirty="0">
                          <a:solidFill>
                            <a:schemeClr val="tx1"/>
                          </a:solidFill>
                          <a:latin typeface="+mn-lt"/>
                          <a:ea typeface="Montserrat Light"/>
                          <a:cs typeface="Montserrat Light"/>
                          <a:sym typeface="Montserrat Light"/>
                        </a:rPr>
                        <a:t> +£42m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Lager</a:t>
                      </a:r>
                      <a:r>
                        <a:rPr lang="en-GB" sz="1200" b="1" kern="1200" baseline="0" dirty="0">
                          <a:solidFill>
                            <a:schemeClr val="tx1"/>
                          </a:solidFill>
                          <a:latin typeface="+mn-lt"/>
                          <a:ea typeface="Montserrat Light"/>
                          <a:cs typeface="Montserrat Light"/>
                          <a:sym typeface="Montserrat Light"/>
                        </a:rPr>
                        <a:t> +£26m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Sweet Biscuits</a:t>
                      </a:r>
                      <a:r>
                        <a:rPr lang="en-GB" sz="1200" b="1" kern="1200" baseline="0" dirty="0">
                          <a:solidFill>
                            <a:schemeClr val="tx1"/>
                          </a:solidFill>
                          <a:latin typeface="+mn-lt"/>
                          <a:ea typeface="Montserrat Light"/>
                          <a:cs typeface="Montserrat Light"/>
                          <a:sym typeface="Montserrat Light"/>
                        </a:rPr>
                        <a:t> +£19m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Crisps &amp; Snacks</a:t>
                      </a:r>
                      <a:r>
                        <a:rPr lang="en-GB" sz="1200" b="1" kern="1200" baseline="0" dirty="0">
                          <a:solidFill>
                            <a:schemeClr val="tx1"/>
                          </a:solidFill>
                          <a:latin typeface="+mn-lt"/>
                          <a:ea typeface="Montserrat Light"/>
                          <a:cs typeface="Montserrat Light"/>
                          <a:sym typeface="Montserrat Light"/>
                        </a:rPr>
                        <a:t> +£16m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Morning Goods/Spec Breads</a:t>
                      </a:r>
                      <a:r>
                        <a:rPr lang="en-GB" sz="1200" b="1" kern="1200" baseline="0" dirty="0">
                          <a:solidFill>
                            <a:schemeClr val="tx1"/>
                          </a:solidFill>
                          <a:latin typeface="+mn-lt"/>
                          <a:ea typeface="Montserrat Light"/>
                          <a:cs typeface="Montserrat Light"/>
                          <a:sym typeface="Montserrat Light"/>
                        </a:rPr>
                        <a:t> +£15m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Greetings Cards</a:t>
                      </a:r>
                      <a:r>
                        <a:rPr lang="en-GB" sz="1200" b="1" kern="1200" baseline="0" dirty="0">
                          <a:solidFill>
                            <a:schemeClr val="tx1"/>
                          </a:solidFill>
                          <a:latin typeface="+mn-lt"/>
                          <a:ea typeface="Montserrat Light"/>
                          <a:cs typeface="Montserrat Light"/>
                          <a:sym typeface="Montserrat Light"/>
                        </a:rPr>
                        <a:t> +£15m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Sparkling Wine</a:t>
                      </a:r>
                      <a:r>
                        <a:rPr lang="en-GB" sz="1200" b="1" kern="1200" baseline="0" dirty="0">
                          <a:solidFill>
                            <a:schemeClr val="tx1"/>
                          </a:solidFill>
                          <a:latin typeface="+mn-lt"/>
                          <a:ea typeface="Montserrat Light"/>
                          <a:cs typeface="Montserrat Light"/>
                          <a:sym typeface="Montserrat Light"/>
                        </a:rPr>
                        <a:t> +£15m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Tobacco &amp; Smoking</a:t>
                      </a:r>
                      <a:r>
                        <a:rPr lang="en-GB" sz="1200" b="1" kern="1200" baseline="0" dirty="0">
                          <a:solidFill>
                            <a:schemeClr val="tx1"/>
                          </a:solidFill>
                          <a:latin typeface="+mn-lt"/>
                          <a:ea typeface="Montserrat Light"/>
                          <a:cs typeface="Montserrat Light"/>
                          <a:sym typeface="Montserrat Light"/>
                        </a:rPr>
                        <a:t> +£15m</a:t>
                      </a:r>
                      <a:endParaRPr lang="en-GB" sz="1200" b="1" baseline="0" dirty="0">
                        <a:solidFill>
                          <a:schemeClr val="tx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Ambient Cake</a:t>
                      </a:r>
                      <a:r>
                        <a:rPr lang="en-GB" sz="1200" b="1" kern="1200" baseline="0" dirty="0">
                          <a:solidFill>
                            <a:schemeClr val="tx1"/>
                          </a:solidFill>
                          <a:latin typeface="+mn-lt"/>
                          <a:ea typeface="Montserrat Light"/>
                          <a:cs typeface="Montserrat Light"/>
                          <a:sym typeface="Montserrat Light"/>
                        </a:rPr>
                        <a:t> +£15m</a:t>
                      </a:r>
                      <a:endParaRPr sz="1200" b="1" baseline="0" dirty="0">
                        <a:solidFill>
                          <a:schemeClr val="tx1"/>
                        </a:solidFill>
                        <a:latin typeface="+mj-lt"/>
                        <a:ea typeface="Montserrat Light"/>
                        <a:cs typeface="Montserrat Light"/>
                        <a:sym typeface="Montserrat Light"/>
                      </a:endParaRPr>
                    </a:p>
                  </a:txBody>
                  <a:tcPr marL="91425" marR="91425" marT="91425" marB="91425">
                    <a:solidFill>
                      <a:schemeClr val="bg1">
                        <a:lumMod val="65000"/>
                      </a:schemeClr>
                    </a:solidFill>
                  </a:tcPr>
                </a:tc>
                <a:tc>
                  <a:txBody>
                    <a:bodyPr/>
                    <a:lstStyle/>
                    <a:p>
                      <a:pPr marL="73660" lvl="0" indent="0" algn="l" rtl="0">
                        <a:spcBef>
                          <a:spcPts val="0"/>
                        </a:spcBef>
                        <a:spcAft>
                          <a:spcPts val="0"/>
                        </a:spcAft>
                        <a:buClr>
                          <a:srgbClr val="FFFFFF"/>
                        </a:buClr>
                        <a:buSzPts val="1000"/>
                        <a:buFont typeface="Montserrat Light"/>
                        <a:buNone/>
                      </a:pPr>
                      <a:endParaRPr lang="en-GB" sz="1200" b="1" kern="1200" baseline="0" dirty="0">
                        <a:solidFill>
                          <a:schemeClr val="tx1"/>
                        </a:solidFill>
                        <a:latin typeface="+mn-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Tobacco &amp; Smoking £41m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Chocolate Confectionery £32m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Still Wine £22m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Lager £18m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Sports &amp; Energy Drinks £14m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Crisps &amp; Snacks £12m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Sugar Confectionery £12m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Horticulture (inc Cut Flowers)* £10m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Spirits £9m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Sandwiches £9m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Sweet Biscuits £8m</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Light"/>
                        </a:rPr>
                        <a:t>Cola £7m</a:t>
                      </a: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441004">
                <a:tc gridSpan="2">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0" i="0" dirty="0">
                          <a:solidFill>
                            <a:schemeClr val="bg1"/>
                          </a:solidFill>
                          <a:latin typeface="+mn-lt"/>
                          <a:ea typeface="Montserrat"/>
                          <a:cs typeface="Montserrat"/>
                          <a:sym typeface="Montserrat"/>
                        </a:rPr>
                        <a:t>Having started the New Year with good intentions and holding back spend, shoppers in February spent more on </a:t>
                      </a:r>
                      <a:r>
                        <a:rPr lang="en-GB" sz="1400" b="1" i="1" dirty="0">
                          <a:solidFill>
                            <a:schemeClr val="bg1"/>
                          </a:solidFill>
                          <a:latin typeface="Georgia" panose="02040502050405020303" pitchFamily="18" charset="0"/>
                          <a:ea typeface="Montserrat"/>
                          <a:cs typeface="Montserrat"/>
                          <a:sym typeface="Montserrat"/>
                        </a:rPr>
                        <a:t>alcohol</a:t>
                      </a:r>
                      <a:r>
                        <a:rPr lang="en-GB" sz="1400" b="0" i="1" dirty="0">
                          <a:solidFill>
                            <a:schemeClr val="bg1"/>
                          </a:solidFill>
                          <a:latin typeface="Georgia" panose="02040502050405020303" pitchFamily="18" charset="0"/>
                          <a:ea typeface="Montserrat"/>
                          <a:cs typeface="Montserrat"/>
                          <a:sym typeface="Montserrat"/>
                        </a:rPr>
                        <a:t>, </a:t>
                      </a:r>
                      <a:r>
                        <a:rPr lang="en-GB" sz="1400" b="1" i="1" dirty="0">
                          <a:solidFill>
                            <a:schemeClr val="bg1"/>
                          </a:solidFill>
                          <a:latin typeface="Georgia" panose="02040502050405020303" pitchFamily="18" charset="0"/>
                          <a:ea typeface="Montserrat"/>
                          <a:cs typeface="Montserrat"/>
                          <a:sym typeface="Montserrat"/>
                        </a:rPr>
                        <a:t>tobacco</a:t>
                      </a:r>
                      <a:r>
                        <a:rPr lang="en-GB" sz="1400" b="0" i="1" dirty="0">
                          <a:solidFill>
                            <a:schemeClr val="bg1"/>
                          </a:solidFill>
                          <a:latin typeface="Georgia" panose="02040502050405020303" pitchFamily="18" charset="0"/>
                          <a:ea typeface="Montserrat"/>
                          <a:cs typeface="Montserrat"/>
                          <a:sym typeface="Montserrat"/>
                        </a:rPr>
                        <a:t> and </a:t>
                      </a:r>
                      <a:r>
                        <a:rPr lang="en-GB" sz="1400" b="1" i="1" dirty="0">
                          <a:solidFill>
                            <a:schemeClr val="bg1"/>
                          </a:solidFill>
                          <a:latin typeface="Georgia" panose="02040502050405020303" pitchFamily="18" charset="0"/>
                          <a:ea typeface="Montserrat"/>
                          <a:cs typeface="Montserrat"/>
                          <a:sym typeface="Montserrat"/>
                        </a:rPr>
                        <a:t>sweet treats</a:t>
                      </a:r>
                      <a:r>
                        <a:rPr lang="en-GB" sz="1400" b="0" i="1" dirty="0">
                          <a:solidFill>
                            <a:schemeClr val="bg1"/>
                          </a:solidFill>
                          <a:latin typeface="Georgia" panose="02040502050405020303" pitchFamily="18" charset="0"/>
                          <a:ea typeface="Montserrat"/>
                          <a:cs typeface="Montserrat"/>
                          <a:sym typeface="Montserrat"/>
                        </a:rPr>
                        <a:t>.</a:t>
                      </a:r>
                      <a:endParaRPr sz="14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pic>
        <p:nvPicPr>
          <p:cNvPr id="1026" name="Picture 2">
            <a:extLst>
              <a:ext uri="{FF2B5EF4-FFF2-40B4-BE49-F238E27FC236}">
                <a16:creationId xmlns:a16="http://schemas.microsoft.com/office/drawing/2014/main" id="{75F6AA9F-692E-D3B1-1BA3-0093D4540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827" y="1576052"/>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5B9F105-1AE1-92BD-53F4-EA14F1713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701" y="1608250"/>
            <a:ext cx="66675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AC0E19-0597-5609-4D80-A69A24B4F598}"/>
              </a:ext>
            </a:extLst>
          </p:cNvPr>
          <p:cNvSpPr txBox="1"/>
          <p:nvPr/>
        </p:nvSpPr>
        <p:spPr>
          <a:xfrm>
            <a:off x="8945809" y="6147620"/>
            <a:ext cx="2792752" cy="200055"/>
          </a:xfrm>
          <a:prstGeom prst="rect">
            <a:avLst/>
          </a:prstGeom>
          <a:noFill/>
        </p:spPr>
        <p:txBody>
          <a:bodyPr wrap="none" rtlCol="0">
            <a:spAutoFit/>
          </a:bodyPr>
          <a:lstStyle/>
          <a:p>
            <a:r>
              <a:rPr lang="en-GB" sz="700" dirty="0"/>
              <a:t>*Horticulture = Cut Flowers, Fresh Christmas Trees, Plants in Soil</a:t>
            </a:r>
          </a:p>
        </p:txBody>
      </p:sp>
    </p:spTree>
    <p:extLst>
      <p:ext uri="{BB962C8B-B14F-4D97-AF65-F5344CB8AC3E}">
        <p14:creationId xmlns:p14="http://schemas.microsoft.com/office/powerpoint/2010/main" val="2083704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43483" y="3545632"/>
            <a:ext cx="3503952" cy="2390972"/>
          </a:xfrm>
        </p:spPr>
        <p:txBody>
          <a:bodyPr/>
          <a:lstStyle/>
          <a:p>
            <a:r>
              <a:rPr lang="en-US" sz="1800" dirty="0">
                <a:latin typeface="Georgia" panose="02040502050405020303" pitchFamily="18" charset="0"/>
                <a:cs typeface="Arial"/>
              </a:rPr>
              <a:t>Relative to other channels the conversion of shoppers for </a:t>
            </a:r>
            <a:r>
              <a:rPr lang="en-US" sz="1800" b="0" i="1" dirty="0">
                <a:latin typeface="Georgia" panose="02040502050405020303" pitchFamily="18" charset="0"/>
                <a:cs typeface="Arial"/>
              </a:rPr>
              <a:t>BWS</a:t>
            </a:r>
            <a:r>
              <a:rPr lang="en-US" sz="1800" dirty="0">
                <a:latin typeface="Georgia" panose="02040502050405020303" pitchFamily="18" charset="0"/>
                <a:cs typeface="Arial"/>
              </a:rPr>
              <a:t> is higher </a:t>
            </a:r>
            <a:r>
              <a:rPr lang="en-US" sz="1800" b="0" i="1" dirty="0">
                <a:latin typeface="Georgia" panose="02040502050405020303" pitchFamily="18" charset="0"/>
                <a:cs typeface="Arial"/>
              </a:rPr>
              <a:t>In Stores</a:t>
            </a:r>
            <a:r>
              <a:rPr lang="en-US" sz="1800" dirty="0">
                <a:latin typeface="Georgia" panose="02040502050405020303" pitchFamily="18" charset="0"/>
                <a:cs typeface="Arial"/>
              </a:rPr>
              <a:t>, indicating there </a:t>
            </a:r>
            <a:r>
              <a:rPr lang="en-US" sz="1800" b="0" i="1" dirty="0">
                <a:latin typeface="Georgia" panose="02040502050405020303" pitchFamily="18" charset="0"/>
                <a:cs typeface="Arial"/>
              </a:rPr>
              <a:t>could be opportunities</a:t>
            </a:r>
            <a:r>
              <a:rPr lang="en-US" sz="1800" dirty="0">
                <a:latin typeface="Georgia" panose="02040502050405020303" pitchFamily="18" charset="0"/>
                <a:cs typeface="Arial"/>
              </a:rPr>
              <a:t> for </a:t>
            </a:r>
            <a:r>
              <a:rPr lang="en-US" sz="1800" b="0" i="1" dirty="0">
                <a:latin typeface="Georgia" panose="02040502050405020303" pitchFamily="18" charset="0"/>
                <a:cs typeface="Arial"/>
              </a:rPr>
              <a:t>Online</a:t>
            </a:r>
            <a:r>
              <a:rPr lang="en-US" sz="1800" dirty="0">
                <a:latin typeface="Georgia" panose="02040502050405020303" pitchFamily="18" charset="0"/>
                <a:cs typeface="Arial"/>
              </a:rPr>
              <a:t> retailers</a:t>
            </a:r>
            <a:r>
              <a:rPr lang="en-US" sz="1800" b="0" dirty="0">
                <a:latin typeface="Georgia" panose="02040502050405020303" pitchFamily="18" charset="0"/>
                <a:cs typeface="Arial"/>
              </a:rPr>
              <a:t>.</a:t>
            </a:r>
            <a:br>
              <a:rPr lang="en-US" sz="1800" b="0" dirty="0">
                <a:latin typeface="Georgia" panose="02040502050405020303" pitchFamily="18" charset="0"/>
                <a:cs typeface="Arial"/>
              </a:rPr>
            </a:br>
            <a:br>
              <a:rPr lang="en-US" sz="1800" b="0" dirty="0">
                <a:latin typeface="Georgia" panose="02040502050405020303" pitchFamily="18" charset="0"/>
                <a:cs typeface="Arial"/>
              </a:rPr>
            </a:br>
            <a:r>
              <a:rPr lang="en-US" sz="1800" dirty="0">
                <a:latin typeface="Georgia" panose="02040502050405020303" pitchFamily="18" charset="0"/>
                <a:cs typeface="Arial"/>
              </a:rPr>
              <a:t>Shopper conversion for </a:t>
            </a:r>
            <a:r>
              <a:rPr lang="en-US" sz="1800" b="0" i="1" dirty="0">
                <a:latin typeface="Georgia" panose="02040502050405020303" pitchFamily="18" charset="0"/>
                <a:cs typeface="Arial"/>
              </a:rPr>
              <a:t>Health &amp; Beauty </a:t>
            </a:r>
            <a:r>
              <a:rPr lang="en-US" sz="1800" dirty="0">
                <a:latin typeface="Georgia" panose="02040502050405020303" pitchFamily="18" charset="0"/>
                <a:cs typeface="Arial"/>
              </a:rPr>
              <a:t>is weaker in the grocery channels indicating shoppers may also seek this category in </a:t>
            </a:r>
            <a:r>
              <a:rPr lang="en-US" sz="1800" b="0" i="1" dirty="0">
                <a:latin typeface="Georgia" panose="02040502050405020303" pitchFamily="18" charset="0"/>
                <a:cs typeface="Arial"/>
              </a:rPr>
              <a:t>specialist pure play retailers</a:t>
            </a:r>
            <a:r>
              <a:rPr lang="en-US" sz="1800" dirty="0">
                <a:latin typeface="Georgia" panose="02040502050405020303" pitchFamily="18" charset="0"/>
                <a:cs typeface="Arial"/>
              </a:rPr>
              <a:t>.</a:t>
            </a:r>
            <a:br>
              <a:rPr lang="en-US" sz="1800" dirty="0">
                <a:latin typeface="Georgia" panose="02040502050405020303" pitchFamily="18" charset="0"/>
                <a:cs typeface="Arial"/>
              </a:rPr>
            </a:br>
            <a:br>
              <a:rPr lang="en-US" sz="1800" dirty="0">
                <a:latin typeface="Georgia" panose="02040502050405020303" pitchFamily="18" charset="0"/>
                <a:cs typeface="Arial"/>
              </a:rPr>
            </a:br>
            <a:r>
              <a:rPr lang="en-US" sz="1800" dirty="0">
                <a:latin typeface="Georgia" panose="02040502050405020303" pitchFamily="18" charset="0"/>
                <a:cs typeface="Arial"/>
              </a:rPr>
              <a:t>Conversion of </a:t>
            </a:r>
            <a:r>
              <a:rPr lang="en-US" sz="1800" b="0" i="1" dirty="0">
                <a:latin typeface="Georgia" panose="02040502050405020303" pitchFamily="18" charset="0"/>
                <a:cs typeface="Arial"/>
              </a:rPr>
              <a:t>Household</a:t>
            </a:r>
            <a:r>
              <a:rPr lang="en-US" sz="1800" dirty="0">
                <a:latin typeface="Georgia" panose="02040502050405020303" pitchFamily="18" charset="0"/>
                <a:cs typeface="Arial"/>
              </a:rPr>
              <a:t> is weaker at the </a:t>
            </a:r>
            <a:r>
              <a:rPr lang="en-US" sz="1800" b="0" i="1" dirty="0">
                <a:latin typeface="Georgia" panose="02040502050405020303" pitchFamily="18" charset="0"/>
                <a:cs typeface="Arial"/>
              </a:rPr>
              <a:t>Discounters</a:t>
            </a:r>
            <a:r>
              <a:rPr lang="en-US" sz="1800" dirty="0">
                <a:latin typeface="Georgia" panose="02040502050405020303" pitchFamily="18" charset="0"/>
                <a:cs typeface="Arial"/>
              </a:rPr>
              <a:t> which may indicate shoppers prefer a </a:t>
            </a:r>
            <a:r>
              <a:rPr lang="en-US" sz="1800" b="0" i="1" dirty="0">
                <a:latin typeface="Georgia" panose="02040502050405020303" pitchFamily="18" charset="0"/>
                <a:cs typeface="Arial"/>
              </a:rPr>
              <a:t>wider range </a:t>
            </a:r>
            <a:r>
              <a:rPr lang="en-US" sz="1800" dirty="0">
                <a:latin typeface="Georgia" panose="02040502050405020303" pitchFamily="18" charset="0"/>
                <a:cs typeface="Arial"/>
              </a:rPr>
              <a:t>in this category </a:t>
            </a:r>
            <a:endParaRPr lang="en-US" sz="1800" dirty="0">
              <a:latin typeface="Georgia" panose="02040502050405020303" pitchFamily="18" charset="0"/>
            </a:endParaRP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29</a:t>
            </a:fld>
            <a:endParaRPr lang="en-US" dirty="0"/>
          </a:p>
        </p:txBody>
      </p:sp>
      <p:sp>
        <p:nvSpPr>
          <p:cNvPr id="7" name="Text Placeholder 6">
            <a:extLst>
              <a:ext uri="{FF2B5EF4-FFF2-40B4-BE49-F238E27FC236}">
                <a16:creationId xmlns:a16="http://schemas.microsoft.com/office/drawing/2014/main" id="{CD9DDD39-11BE-3E72-4A51-0978E35988C5}"/>
              </a:ext>
            </a:extLst>
          </p:cNvPr>
          <p:cNvSpPr>
            <a:spLocks noGrp="1"/>
          </p:cNvSpPr>
          <p:nvPr>
            <p:ph type="body" sz="quarter" idx="14"/>
          </p:nvPr>
        </p:nvSpPr>
        <p:spPr/>
        <p:txBody>
          <a:bodyPr/>
          <a:lstStyle/>
          <a:p>
            <a:r>
              <a:rPr lang="en-GB" dirty="0"/>
              <a:t>Source:  NielsenIQ Homescan FMCG (category penetration index on channel penetration)</a:t>
            </a:r>
          </a:p>
        </p:txBody>
      </p:sp>
      <p:graphicFrame>
        <p:nvGraphicFramePr>
          <p:cNvPr id="14" name="Chart 13">
            <a:extLst>
              <a:ext uri="{FF2B5EF4-FFF2-40B4-BE49-F238E27FC236}">
                <a16:creationId xmlns:a16="http://schemas.microsoft.com/office/drawing/2014/main" id="{23904A72-C914-0BE1-802F-AC1B26799E93}"/>
              </a:ext>
            </a:extLst>
          </p:cNvPr>
          <p:cNvGraphicFramePr/>
          <p:nvPr>
            <p:extLst>
              <p:ext uri="{D42A27DB-BD31-4B8C-83A1-F6EECF244321}">
                <p14:modId xmlns:p14="http://schemas.microsoft.com/office/powerpoint/2010/main" val="3073168416"/>
              </p:ext>
            </p:extLst>
          </p:nvPr>
        </p:nvGraphicFramePr>
        <p:xfrm>
          <a:off x="4398135" y="2466304"/>
          <a:ext cx="7102699" cy="2998989"/>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6386E971-F8A7-474B-33F9-3FB19FFFF389}"/>
              </a:ext>
            </a:extLst>
          </p:cNvPr>
          <p:cNvSpPr txBox="1"/>
          <p:nvPr/>
        </p:nvSpPr>
        <p:spPr>
          <a:xfrm>
            <a:off x="4263340" y="1691458"/>
            <a:ext cx="7604484" cy="492443"/>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Shopper Conversion by Category</a:t>
            </a:r>
          </a:p>
          <a:p>
            <a:pPr>
              <a:buSzPts val="1100"/>
            </a:pPr>
            <a:r>
              <a:rPr lang="en-US" sz="1200" i="1" dirty="0">
                <a:solidFill>
                  <a:schemeClr val="tx1"/>
                </a:solidFill>
                <a:latin typeface="Arial" panose="020B0604020202020204" pitchFamily="34" charset="0"/>
                <a:cs typeface="Arial" panose="020B0604020202020204" pitchFamily="34" charset="0"/>
              </a:rPr>
              <a:t>4w/e 25</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2023</a:t>
            </a:r>
            <a:endParaRPr lang="en-US" sz="1400" b="1" dirty="0">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2756386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Market Overview</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259334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30</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2903590" y="2012302"/>
            <a:ext cx="8030574" cy="2554545"/>
          </a:xfrm>
          <a:prstGeom prst="rect">
            <a:avLst/>
          </a:prstGeom>
          <a:noFill/>
        </p:spPr>
        <p:txBody>
          <a:bodyPr wrap="square">
            <a:spAutoFit/>
          </a:bodyPr>
          <a:lstStyle/>
          <a:p>
            <a:pPr algn="l">
              <a:spcAft>
                <a:spcPts val="600"/>
              </a:spcAft>
            </a:pPr>
            <a:r>
              <a:rPr lang="en-US" sz="3200" i="1" dirty="0">
                <a:latin typeface="Georgia" panose="02040502050405020303" pitchFamily="18" charset="0"/>
              </a:rPr>
              <a:t>Shoppers are feeling the squeeze and are </a:t>
            </a:r>
            <a:r>
              <a:rPr lang="en-US" sz="3200" i="1" dirty="0">
                <a:solidFill>
                  <a:schemeClr val="accent1"/>
                </a:solidFill>
                <a:latin typeface="Georgia" panose="02040502050405020303" pitchFamily="18" charset="0"/>
              </a:rPr>
              <a:t>having to make compromises </a:t>
            </a:r>
            <a:r>
              <a:rPr lang="en-US" sz="3200" i="1" dirty="0">
                <a:latin typeface="Georgia" panose="02040502050405020303" pitchFamily="18" charset="0"/>
              </a:rPr>
              <a:t>healthier food for many is more expensive … so many are </a:t>
            </a:r>
            <a:r>
              <a:rPr lang="en-US" sz="3200" i="1" dirty="0">
                <a:solidFill>
                  <a:schemeClr val="accent1"/>
                </a:solidFill>
                <a:latin typeface="Georgia" panose="02040502050405020303" pitchFamily="18" charset="0"/>
              </a:rPr>
              <a:t>returning to ‘comfort foods/habits’</a:t>
            </a:r>
          </a:p>
        </p:txBody>
      </p:sp>
    </p:spTree>
    <p:extLst>
      <p:ext uri="{BB962C8B-B14F-4D97-AF65-F5344CB8AC3E}">
        <p14:creationId xmlns:p14="http://schemas.microsoft.com/office/powerpoint/2010/main" val="34155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31</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Retailer News</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951582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50460" y="1145855"/>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Retailer Share of Trade and Growth</a:t>
            </a:r>
          </a:p>
          <a:p>
            <a:pPr>
              <a:buSzPts val="1100"/>
            </a:pPr>
            <a:r>
              <a:rPr lang="en-US" sz="1200" i="1" dirty="0">
                <a:solidFill>
                  <a:schemeClr val="tx1"/>
                </a:solidFill>
                <a:latin typeface="Arial" panose="020B0604020202020204" pitchFamily="34" charset="0"/>
                <a:cs typeface="Arial" panose="020B0604020202020204" pitchFamily="34" charset="0"/>
              </a:rPr>
              <a:t>4w/e 25</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2020 vs </a:t>
            </a:r>
            <a:r>
              <a:rPr lang="en-US" sz="1200" i="1" dirty="0">
                <a:latin typeface="Arial" panose="020B0604020202020204" pitchFamily="34" charset="0"/>
                <a:cs typeface="Arial" panose="020B0604020202020204" pitchFamily="34" charset="0"/>
              </a:rPr>
              <a:t>last year</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43482" y="2296381"/>
            <a:ext cx="3575104" cy="2390972"/>
          </a:xfrm>
        </p:spPr>
        <p:txBody>
          <a:bodyPr/>
          <a:lstStyle/>
          <a:p>
            <a:r>
              <a:rPr lang="en-US" sz="3200" i="1" dirty="0">
                <a:latin typeface="Georgia" panose="02040502050405020303" pitchFamily="18" charset="0"/>
                <a:cs typeface="Arial"/>
              </a:rPr>
              <a:t>Discounters </a:t>
            </a:r>
            <a:r>
              <a:rPr lang="en-US" sz="3200" b="0" i="1" dirty="0">
                <a:latin typeface="Georgia" panose="02040502050405020303" pitchFamily="18" charset="0"/>
                <a:cs typeface="Arial"/>
              </a:rPr>
              <a:t>have their </a:t>
            </a:r>
            <a:r>
              <a:rPr lang="en-US" sz="3200" i="1" dirty="0">
                <a:latin typeface="Georgia" panose="02040502050405020303" pitchFamily="18" charset="0"/>
                <a:cs typeface="Arial"/>
              </a:rPr>
              <a:t>highest growth</a:t>
            </a:r>
            <a:r>
              <a:rPr lang="en-US" sz="3200" b="0" i="1" dirty="0">
                <a:latin typeface="Georgia" panose="02040502050405020303" pitchFamily="18" charset="0"/>
                <a:cs typeface="Arial"/>
              </a:rPr>
              <a:t> for over a </a:t>
            </a:r>
            <a:r>
              <a:rPr lang="en-US" sz="3200" i="1" dirty="0">
                <a:latin typeface="Georgia" panose="02040502050405020303" pitchFamily="18" charset="0"/>
                <a:cs typeface="Arial"/>
              </a:rPr>
              <a:t>decade</a:t>
            </a:r>
            <a:r>
              <a:rPr lang="en-US" sz="3200" b="0" i="1" dirty="0">
                <a:latin typeface="Georgia" panose="02040502050405020303" pitchFamily="18" charset="0"/>
                <a:cs typeface="Arial"/>
              </a:rPr>
              <a:t>.</a:t>
            </a:r>
            <a:br>
              <a:rPr lang="en-US" sz="3200" b="0" dirty="0">
                <a:latin typeface="Georgia" panose="02040502050405020303" pitchFamily="18" charset="0"/>
                <a:cs typeface="Arial"/>
              </a:rPr>
            </a:br>
            <a:endParaRPr lang="en-US" sz="3200"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NielsenIQ Total Till</a:t>
            </a: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32</a:t>
            </a:fld>
            <a:endParaRPr lang="en-US" dirty="0"/>
          </a:p>
        </p:txBody>
      </p:sp>
      <p:pic>
        <p:nvPicPr>
          <p:cNvPr id="8" name="Picture 7">
            <a:extLst>
              <a:ext uri="{FF2B5EF4-FFF2-40B4-BE49-F238E27FC236}">
                <a16:creationId xmlns:a16="http://schemas.microsoft.com/office/drawing/2014/main" id="{564B969D-EF70-63D6-A4FC-6EABA4FCAE0D}"/>
              </a:ext>
            </a:extLst>
          </p:cNvPr>
          <p:cNvPicPr>
            <a:picLocks noChangeAspect="1"/>
          </p:cNvPicPr>
          <p:nvPr/>
        </p:nvPicPr>
        <p:blipFill>
          <a:blip r:embed="rId2"/>
          <a:stretch>
            <a:fillRect/>
          </a:stretch>
        </p:blipFill>
        <p:spPr>
          <a:xfrm>
            <a:off x="4384471" y="1809483"/>
            <a:ext cx="7471133" cy="3593205"/>
          </a:xfrm>
          <a:prstGeom prst="rect">
            <a:avLst/>
          </a:prstGeom>
        </p:spPr>
      </p:pic>
    </p:spTree>
    <p:extLst>
      <p:ext uri="{BB962C8B-B14F-4D97-AF65-F5344CB8AC3E}">
        <p14:creationId xmlns:p14="http://schemas.microsoft.com/office/powerpoint/2010/main" val="2378525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440F89-95DE-4DF1-FB67-895D17378647}"/>
              </a:ext>
            </a:extLst>
          </p:cNvPr>
          <p:cNvSpPr>
            <a:spLocks noGrp="1"/>
          </p:cNvSpPr>
          <p:nvPr>
            <p:ph type="sldNum" sz="quarter" idx="12"/>
          </p:nvPr>
        </p:nvSpPr>
        <p:spPr/>
        <p:txBody>
          <a:bodyPr/>
          <a:lstStyle/>
          <a:p>
            <a:fld id="{403EF4E2-7A7A-0548-85F1-5479B7C9E1B2}" type="slidenum">
              <a:rPr lang="en-US" smtClean="0"/>
              <a:t>33</a:t>
            </a:fld>
            <a:endParaRPr lang="en-US" dirty="0"/>
          </a:p>
        </p:txBody>
      </p:sp>
      <p:sp>
        <p:nvSpPr>
          <p:cNvPr id="4" name="Title 3">
            <a:extLst>
              <a:ext uri="{FF2B5EF4-FFF2-40B4-BE49-F238E27FC236}">
                <a16:creationId xmlns:a16="http://schemas.microsoft.com/office/drawing/2014/main" id="{A66E0C9E-B330-CB90-C14A-E912B0379110}"/>
              </a:ext>
            </a:extLst>
          </p:cNvPr>
          <p:cNvSpPr>
            <a:spLocks noGrp="1"/>
          </p:cNvSpPr>
          <p:nvPr>
            <p:ph type="ctrTitle"/>
          </p:nvPr>
        </p:nvSpPr>
        <p:spPr>
          <a:xfrm>
            <a:off x="217725" y="2225547"/>
            <a:ext cx="3503952" cy="2390972"/>
          </a:xfrm>
        </p:spPr>
        <p:txBody>
          <a:bodyPr/>
          <a:lstStyle/>
          <a:p>
            <a:r>
              <a:rPr lang="en-US" dirty="0"/>
              <a:t>The </a:t>
            </a:r>
            <a:r>
              <a:rPr lang="en-US" b="0" i="1" dirty="0">
                <a:latin typeface="Georgia" panose="02040502050405020303" pitchFamily="18" charset="0"/>
              </a:rPr>
              <a:t>Discounters</a:t>
            </a:r>
            <a:r>
              <a:rPr lang="en-US" b="0" i="1" dirty="0"/>
              <a:t> </a:t>
            </a:r>
            <a:r>
              <a:rPr lang="en-US" dirty="0"/>
              <a:t>are</a:t>
            </a:r>
            <a:r>
              <a:rPr lang="en-US" b="0" i="1" dirty="0"/>
              <a:t> </a:t>
            </a:r>
            <a:r>
              <a:rPr lang="en-US" b="0" i="1" dirty="0">
                <a:latin typeface="Georgia" panose="02040502050405020303" pitchFamily="18" charset="0"/>
              </a:rPr>
              <a:t>gaining </a:t>
            </a:r>
            <a:r>
              <a:rPr lang="en-US" dirty="0"/>
              <a:t>market share </a:t>
            </a:r>
            <a:r>
              <a:rPr lang="en-US" b="0" i="1" dirty="0">
                <a:latin typeface="Georgia" panose="02040502050405020303" pitchFamily="18" charset="0"/>
              </a:rPr>
              <a:t>faster</a:t>
            </a:r>
            <a:endParaRPr lang="en-US" b="0" i="1" dirty="0"/>
          </a:p>
        </p:txBody>
      </p:sp>
      <p:cxnSp>
        <p:nvCxnSpPr>
          <p:cNvPr id="7" name="Straight Connector 6">
            <a:extLst>
              <a:ext uri="{FF2B5EF4-FFF2-40B4-BE49-F238E27FC236}">
                <a16:creationId xmlns:a16="http://schemas.microsoft.com/office/drawing/2014/main" id="{EBD282A7-FE85-B89E-7E8F-B7A0130CB1A8}"/>
              </a:ext>
            </a:extLst>
          </p:cNvPr>
          <p:cNvCxnSpPr>
            <a:cxnSpLocks/>
            <a:stCxn id="19" idx="4"/>
            <a:endCxn id="21" idx="4"/>
          </p:cNvCxnSpPr>
          <p:nvPr/>
        </p:nvCxnSpPr>
        <p:spPr>
          <a:xfrm>
            <a:off x="8562035" y="1423945"/>
            <a:ext cx="25758" cy="417565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DEF91A-E6B4-C725-F7A5-C467340A44F3}"/>
              </a:ext>
            </a:extLst>
          </p:cNvPr>
          <p:cNvCxnSpPr/>
          <p:nvPr/>
        </p:nvCxnSpPr>
        <p:spPr>
          <a:xfrm>
            <a:off x="4606550" y="1025912"/>
            <a:ext cx="0" cy="468351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C36C126-B9CD-98F9-D9F2-83F3B67BE49A}"/>
              </a:ext>
            </a:extLst>
          </p:cNvPr>
          <p:cNvSpPr/>
          <p:nvPr/>
        </p:nvSpPr>
        <p:spPr>
          <a:xfrm>
            <a:off x="4290932" y="7991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1</a:t>
            </a:r>
          </a:p>
        </p:txBody>
      </p:sp>
      <p:sp>
        <p:nvSpPr>
          <p:cNvPr id="10" name="Oval 9">
            <a:extLst>
              <a:ext uri="{FF2B5EF4-FFF2-40B4-BE49-F238E27FC236}">
                <a16:creationId xmlns:a16="http://schemas.microsoft.com/office/drawing/2014/main" id="{01DF83B7-9E85-94C7-C2B0-BE142055BCB2}"/>
              </a:ext>
            </a:extLst>
          </p:cNvPr>
          <p:cNvSpPr/>
          <p:nvPr/>
        </p:nvSpPr>
        <p:spPr>
          <a:xfrm>
            <a:off x="4290932" y="193067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2</a:t>
            </a:r>
          </a:p>
        </p:txBody>
      </p:sp>
      <p:sp>
        <p:nvSpPr>
          <p:cNvPr id="12" name="Oval 11">
            <a:extLst>
              <a:ext uri="{FF2B5EF4-FFF2-40B4-BE49-F238E27FC236}">
                <a16:creationId xmlns:a16="http://schemas.microsoft.com/office/drawing/2014/main" id="{EC501D78-1AD0-AFD0-4CDF-F03ACBADB7F9}"/>
              </a:ext>
            </a:extLst>
          </p:cNvPr>
          <p:cNvSpPr/>
          <p:nvPr/>
        </p:nvSpPr>
        <p:spPr>
          <a:xfrm>
            <a:off x="4316689" y="4438513"/>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3</a:t>
            </a:r>
          </a:p>
        </p:txBody>
      </p:sp>
      <p:sp>
        <p:nvSpPr>
          <p:cNvPr id="13" name="Oval 12">
            <a:extLst>
              <a:ext uri="{FF2B5EF4-FFF2-40B4-BE49-F238E27FC236}">
                <a16:creationId xmlns:a16="http://schemas.microsoft.com/office/drawing/2014/main" id="{07E64ACD-AA07-26DF-9E03-DA2176BABE31}"/>
              </a:ext>
            </a:extLst>
          </p:cNvPr>
          <p:cNvSpPr/>
          <p:nvPr/>
        </p:nvSpPr>
        <p:spPr>
          <a:xfrm>
            <a:off x="4284492" y="5325384"/>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4</a:t>
            </a:r>
          </a:p>
        </p:txBody>
      </p:sp>
      <p:sp>
        <p:nvSpPr>
          <p:cNvPr id="14" name="TextBox 13">
            <a:extLst>
              <a:ext uri="{FF2B5EF4-FFF2-40B4-BE49-F238E27FC236}">
                <a16:creationId xmlns:a16="http://schemas.microsoft.com/office/drawing/2014/main" id="{29A50278-70A2-922B-E64B-81D5BBFBFCFF}"/>
              </a:ext>
            </a:extLst>
          </p:cNvPr>
          <p:cNvSpPr txBox="1"/>
          <p:nvPr/>
        </p:nvSpPr>
        <p:spPr>
          <a:xfrm>
            <a:off x="5035638" y="934333"/>
            <a:ext cx="3078051" cy="624840"/>
          </a:xfrm>
          <a:prstGeom prst="rect">
            <a:avLst/>
          </a:prstGeom>
          <a:noFill/>
        </p:spPr>
        <p:txBody>
          <a:bodyPr wrap="square" lIns="0" rIns="0" rtlCol="0" anchor="ctr">
            <a:noAutofit/>
          </a:bodyPr>
          <a:lstStyle/>
          <a:p>
            <a:pPr lvl="0">
              <a:tabLst>
                <a:tab pos="685800" algn="l"/>
              </a:tabLst>
            </a:pPr>
            <a:r>
              <a:rPr lang="en-GB" sz="1200" dirty="0">
                <a:solidFill>
                  <a:schemeClr val="tx1">
                    <a:lumMod val="50000"/>
                  </a:schemeClr>
                </a:solidFill>
                <a:effectLst/>
                <a:ea typeface="Times New Roman" panose="02020603050405020304" pitchFamily="18" charset="0"/>
                <a:cs typeface="Arial" panose="020B0604020202020204" pitchFamily="34" charset="0"/>
              </a:rPr>
              <a:t>With shoppers visiting Discounters more often, growths at </a:t>
            </a:r>
            <a:r>
              <a:rPr lang="en-GB" sz="1200" b="1" i="1" dirty="0">
                <a:solidFill>
                  <a:schemeClr val="tx1">
                    <a:lumMod val="50000"/>
                  </a:schemeClr>
                </a:solidFill>
                <a:effectLst/>
                <a:ea typeface="Times New Roman" panose="02020603050405020304" pitchFamily="18" charset="0"/>
                <a:cs typeface="Arial" panose="020B0604020202020204" pitchFamily="34" charset="0"/>
              </a:rPr>
              <a:t>Lidl </a:t>
            </a:r>
            <a:r>
              <a:rPr lang="en-GB" sz="1200" i="1" dirty="0">
                <a:solidFill>
                  <a:schemeClr val="tx1">
                    <a:lumMod val="50000"/>
                  </a:schemeClr>
                </a:solidFill>
                <a:effectLst/>
                <a:ea typeface="Times New Roman" panose="02020603050405020304" pitchFamily="18" charset="0"/>
                <a:cs typeface="Arial" panose="020B0604020202020204" pitchFamily="34" charset="0"/>
              </a:rPr>
              <a:t>(</a:t>
            </a:r>
            <a:r>
              <a:rPr lang="en-GB" sz="1200" b="1" i="1" dirty="0">
                <a:solidFill>
                  <a:schemeClr val="tx1">
                    <a:lumMod val="50000"/>
                  </a:schemeClr>
                </a:solidFill>
                <a:effectLst/>
                <a:ea typeface="Times New Roman" panose="02020603050405020304" pitchFamily="18" charset="0"/>
                <a:cs typeface="Arial" panose="020B0604020202020204" pitchFamily="34" charset="0"/>
              </a:rPr>
              <a:t>+27.1%</a:t>
            </a:r>
            <a:r>
              <a:rPr lang="en-GB" sz="1200" i="1" dirty="0">
                <a:solidFill>
                  <a:schemeClr val="tx1">
                    <a:lumMod val="50000"/>
                  </a:schemeClr>
                </a:solidFill>
                <a:effectLst/>
                <a:ea typeface="Times New Roman" panose="02020603050405020304" pitchFamily="18" charset="0"/>
                <a:cs typeface="Arial" panose="020B0604020202020204" pitchFamily="34" charset="0"/>
              </a:rPr>
              <a:t>)</a:t>
            </a:r>
            <a:r>
              <a:rPr lang="en-GB" sz="1200" b="1" i="1" dirty="0">
                <a:solidFill>
                  <a:schemeClr val="tx1">
                    <a:lumMod val="50000"/>
                  </a:schemeClr>
                </a:solidFill>
                <a:effectLst/>
                <a:ea typeface="Times New Roman" panose="02020603050405020304" pitchFamily="18" charset="0"/>
                <a:cs typeface="Arial" panose="020B0604020202020204" pitchFamily="34" charset="0"/>
              </a:rPr>
              <a:t> </a:t>
            </a:r>
            <a:r>
              <a:rPr lang="en-GB" sz="1200" dirty="0">
                <a:solidFill>
                  <a:schemeClr val="tx1">
                    <a:lumMod val="50000"/>
                  </a:schemeClr>
                </a:solidFill>
                <a:effectLst/>
                <a:ea typeface="Times New Roman" panose="02020603050405020304" pitchFamily="18" charset="0"/>
                <a:cs typeface="Arial" panose="020B0604020202020204" pitchFamily="34" charset="0"/>
              </a:rPr>
              <a:t>and</a:t>
            </a:r>
            <a:r>
              <a:rPr lang="en-GB" sz="1200" b="1" dirty="0">
                <a:solidFill>
                  <a:schemeClr val="tx1">
                    <a:lumMod val="50000"/>
                  </a:schemeClr>
                </a:solidFill>
                <a:effectLst/>
                <a:ea typeface="Times New Roman" panose="02020603050405020304" pitchFamily="18" charset="0"/>
                <a:cs typeface="Arial" panose="020B0604020202020204" pitchFamily="34" charset="0"/>
              </a:rPr>
              <a:t> </a:t>
            </a:r>
            <a:r>
              <a:rPr lang="en-GB" sz="1200" b="1" i="1" dirty="0">
                <a:solidFill>
                  <a:schemeClr val="tx1">
                    <a:lumMod val="50000"/>
                  </a:schemeClr>
                </a:solidFill>
                <a:effectLst/>
                <a:ea typeface="Times New Roman" panose="02020603050405020304" pitchFamily="18" charset="0"/>
                <a:cs typeface="Arial" panose="020B0604020202020204" pitchFamily="34" charset="0"/>
              </a:rPr>
              <a:t>Aldi (+26.6%) </a:t>
            </a:r>
            <a:r>
              <a:rPr lang="en-GB" sz="1200" dirty="0">
                <a:solidFill>
                  <a:schemeClr val="tx1">
                    <a:lumMod val="50000"/>
                  </a:schemeClr>
                </a:solidFill>
                <a:effectLst/>
                <a:ea typeface="Times New Roman" panose="02020603050405020304" pitchFamily="18" charset="0"/>
                <a:cs typeface="Arial" panose="020B0604020202020204" pitchFamily="34" charset="0"/>
              </a:rPr>
              <a:t>continue to </a:t>
            </a:r>
            <a:r>
              <a:rPr lang="en-GB" sz="1200" b="1" i="1" dirty="0">
                <a:solidFill>
                  <a:schemeClr val="tx1">
                    <a:lumMod val="50000"/>
                  </a:schemeClr>
                </a:solidFill>
                <a:effectLst/>
                <a:ea typeface="Times New Roman" panose="02020603050405020304" pitchFamily="18" charset="0"/>
                <a:cs typeface="Arial" panose="020B0604020202020204" pitchFamily="34" charset="0"/>
              </a:rPr>
              <a:t>accelerate</a:t>
            </a:r>
            <a:r>
              <a:rPr lang="en-GB" sz="1200" dirty="0">
                <a:solidFill>
                  <a:schemeClr val="tx1">
                    <a:lumMod val="50000"/>
                  </a:schemeClr>
                </a:solidFill>
                <a:effectLst/>
                <a:ea typeface="Times New Roman" panose="02020603050405020304" pitchFamily="18" charset="0"/>
                <a:cs typeface="Arial" panose="020B0604020202020204" pitchFamily="34" charset="0"/>
              </a:rPr>
              <a:t> and these two retailers are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taking market share</a:t>
            </a:r>
            <a:r>
              <a:rPr lang="en-GB" sz="1200" dirty="0">
                <a:solidFill>
                  <a:schemeClr val="tx1">
                    <a:lumMod val="50000"/>
                  </a:schemeClr>
                </a:solidFill>
                <a:effectLst/>
                <a:ea typeface="Times New Roman" panose="02020603050405020304" pitchFamily="18" charset="0"/>
                <a:cs typeface="Arial" panose="020B0604020202020204" pitchFamily="34" charset="0"/>
              </a:rPr>
              <a:t> from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all formats </a:t>
            </a:r>
            <a:r>
              <a:rPr lang="en-GB" sz="1200" dirty="0">
                <a:solidFill>
                  <a:schemeClr val="tx1">
                    <a:lumMod val="50000"/>
                  </a:schemeClr>
                </a:solidFill>
                <a:effectLst/>
                <a:ea typeface="Times New Roman" panose="02020603050405020304" pitchFamily="18" charset="0"/>
                <a:cs typeface="Arial" panose="020B0604020202020204" pitchFamily="34" charset="0"/>
              </a:rPr>
              <a:t>across the industry. </a:t>
            </a:r>
            <a:r>
              <a:rPr lang="en-GB" sz="1200" dirty="0">
                <a:solidFill>
                  <a:schemeClr val="tx1">
                    <a:lumMod val="50000"/>
                  </a:schemeClr>
                </a:solidFill>
                <a:effectLst/>
                <a:ea typeface="Times New Roman" panose="02020603050405020304" pitchFamily="18" charset="0"/>
              </a:rPr>
              <a:t> </a:t>
            </a:r>
          </a:p>
        </p:txBody>
      </p:sp>
      <p:sp>
        <p:nvSpPr>
          <p:cNvPr id="15" name="TextBox 14">
            <a:extLst>
              <a:ext uri="{FF2B5EF4-FFF2-40B4-BE49-F238E27FC236}">
                <a16:creationId xmlns:a16="http://schemas.microsoft.com/office/drawing/2014/main" id="{F91D3890-ADB1-A16F-FEAC-04879BD71F92}"/>
              </a:ext>
            </a:extLst>
          </p:cNvPr>
          <p:cNvSpPr txBox="1"/>
          <p:nvPr/>
        </p:nvSpPr>
        <p:spPr>
          <a:xfrm>
            <a:off x="5019149" y="2787397"/>
            <a:ext cx="2972192" cy="624840"/>
          </a:xfrm>
          <a:prstGeom prst="rect">
            <a:avLst/>
          </a:prstGeom>
          <a:noFill/>
        </p:spPr>
        <p:txBody>
          <a:bodyPr wrap="square" lIns="0" rIns="0" rtlCol="0" anchor="ctr">
            <a:noAutofit/>
          </a:bodyPr>
          <a:lstStyle/>
          <a:p>
            <a:pPr lvl="0">
              <a:tabLst>
                <a:tab pos="685800" algn="l"/>
              </a:tabLst>
            </a:pPr>
            <a:r>
              <a:rPr lang="en-GB" sz="1200" b="1" i="1" dirty="0">
                <a:effectLst/>
                <a:latin typeface="Georgia" panose="02040502050405020303" pitchFamily="18" charset="0"/>
                <a:ea typeface="Times New Roman" panose="02020603050405020304" pitchFamily="18" charset="0"/>
                <a:cs typeface="Arial" panose="020B0604020202020204" pitchFamily="34" charset="0"/>
              </a:rPr>
              <a:t>‘Dine in for £20’ Valentine`s Meal Deals </a:t>
            </a:r>
            <a:r>
              <a:rPr lang="en-GB" sz="1200" dirty="0">
                <a:effectLst/>
                <a:ea typeface="Times New Roman" panose="02020603050405020304" pitchFamily="18" charset="0"/>
                <a:cs typeface="Arial" panose="020B0604020202020204" pitchFamily="34" charset="0"/>
              </a:rPr>
              <a:t>will have helped </a:t>
            </a:r>
            <a:r>
              <a:rPr lang="en-GB" sz="1200" b="1" i="1" dirty="0">
                <a:effectLst/>
                <a:latin typeface="Georgia" panose="02040502050405020303" pitchFamily="18" charset="0"/>
                <a:ea typeface="Times New Roman" panose="02020603050405020304" pitchFamily="18" charset="0"/>
                <a:cs typeface="Arial" panose="020B0604020202020204" pitchFamily="34" charset="0"/>
              </a:rPr>
              <a:t>M&amp;S (+11.6%) </a:t>
            </a:r>
            <a:r>
              <a:rPr lang="en-GB" sz="1200" dirty="0">
                <a:effectLst/>
                <a:ea typeface="Times New Roman" panose="02020603050405020304" pitchFamily="18" charset="0"/>
                <a:cs typeface="Arial" panose="020B0604020202020204" pitchFamily="34" charset="0"/>
              </a:rPr>
              <a:t>shopper </a:t>
            </a:r>
            <a:r>
              <a:rPr lang="en-GB" sz="1200" dirty="0">
                <a:solidFill>
                  <a:schemeClr val="tx1">
                    <a:lumMod val="50000"/>
                  </a:schemeClr>
                </a:solidFill>
                <a:effectLst/>
                <a:ea typeface="Times New Roman" panose="02020603050405020304" pitchFamily="18" charset="0"/>
                <a:cs typeface="Arial" panose="020B0604020202020204" pitchFamily="34" charset="0"/>
              </a:rPr>
              <a:t>penetration</a:t>
            </a:r>
            <a:r>
              <a:rPr lang="en-GB" sz="1200" dirty="0">
                <a:effectLst/>
                <a:ea typeface="Times New Roman" panose="02020603050405020304" pitchFamily="18" charset="0"/>
                <a:cs typeface="Arial" panose="020B0604020202020204" pitchFamily="34" charset="0"/>
              </a:rPr>
              <a:t> increased (+6.7%) which equates to</a:t>
            </a:r>
            <a:r>
              <a:rPr lang="en-GB" sz="1200" b="1" dirty="0">
                <a:effectLst/>
                <a:ea typeface="Times New Roman" panose="02020603050405020304" pitchFamily="18" charset="0"/>
                <a:cs typeface="Arial" panose="020B0604020202020204" pitchFamily="34" charset="0"/>
              </a:rPr>
              <a:t> </a:t>
            </a:r>
            <a:r>
              <a:rPr lang="en-GB" sz="1200" b="1" i="1" dirty="0">
                <a:effectLst/>
                <a:latin typeface="Georgia" panose="02040502050405020303" pitchFamily="18" charset="0"/>
                <a:ea typeface="Times New Roman" panose="02020603050405020304" pitchFamily="18" charset="0"/>
                <a:cs typeface="Arial" panose="020B0604020202020204" pitchFamily="34" charset="0"/>
              </a:rPr>
              <a:t>400k additional shoppers than this time last year.</a:t>
            </a:r>
          </a:p>
          <a:p>
            <a:pPr lvl="0">
              <a:tabLst>
                <a:tab pos="685800" algn="l"/>
              </a:tabLst>
            </a:pPr>
            <a:endParaRPr lang="en-GB" sz="1200" b="1" i="1" dirty="0">
              <a:latin typeface="Georgia" panose="02040502050405020303" pitchFamily="18" charset="0"/>
              <a:ea typeface="Times New Roman" panose="02020603050405020304" pitchFamily="18" charset="0"/>
              <a:cs typeface="Arial" panose="020B0604020202020204" pitchFamily="34" charset="0"/>
            </a:endParaRPr>
          </a:p>
          <a:p>
            <a:pPr lvl="0">
              <a:tabLst>
                <a:tab pos="685800" algn="l"/>
              </a:tabLst>
            </a:pPr>
            <a:r>
              <a:rPr lang="en-GB" sz="1200" dirty="0">
                <a:solidFill>
                  <a:schemeClr val="tx1">
                    <a:lumMod val="50000"/>
                  </a:schemeClr>
                </a:solidFill>
                <a:effectLst/>
                <a:ea typeface="Times New Roman" panose="02020603050405020304" pitchFamily="18" charset="0"/>
                <a:cs typeface="Arial" panose="020B0604020202020204" pitchFamily="34" charset="0"/>
              </a:rPr>
              <a:t>This also suggests that whilst consumers are feeling more uncertain about their spending intentions, they continue to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trade up for events </a:t>
            </a:r>
            <a:r>
              <a:rPr lang="en-GB" sz="1200" dirty="0">
                <a:solidFill>
                  <a:schemeClr val="tx1">
                    <a:lumMod val="50000"/>
                  </a:schemeClr>
                </a:solidFill>
                <a:effectLst/>
                <a:ea typeface="Times New Roman" panose="02020603050405020304" pitchFamily="18" charset="0"/>
                <a:cs typeface="Arial" panose="020B0604020202020204" pitchFamily="34" charset="0"/>
              </a:rPr>
              <a:t>and are willing to spend more on premium food and indulgences - provided they can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make savings on everyday grocery items</a:t>
            </a:r>
            <a:r>
              <a:rPr lang="en-GB" sz="1200" dirty="0">
                <a:solidFill>
                  <a:schemeClr val="tx1">
                    <a:lumMod val="50000"/>
                  </a:schemeClr>
                </a:solidFill>
                <a:effectLst/>
                <a:ea typeface="Times New Roman" panose="02020603050405020304" pitchFamily="18" charset="0"/>
                <a:cs typeface="Arial" panose="020B0604020202020204" pitchFamily="34" charset="0"/>
              </a:rPr>
              <a:t>.</a:t>
            </a:r>
            <a:endParaRPr lang="en-GB" sz="1200" dirty="0">
              <a:solidFill>
                <a:schemeClr val="tx1">
                  <a:lumMod val="50000"/>
                </a:schemeClr>
              </a:solidFill>
              <a:effectLst/>
              <a:ea typeface="Times New Roman" panose="02020603050405020304" pitchFamily="18" charset="0"/>
            </a:endParaRPr>
          </a:p>
        </p:txBody>
      </p:sp>
      <p:sp>
        <p:nvSpPr>
          <p:cNvPr id="17" name="TextBox 16">
            <a:extLst>
              <a:ext uri="{FF2B5EF4-FFF2-40B4-BE49-F238E27FC236}">
                <a16:creationId xmlns:a16="http://schemas.microsoft.com/office/drawing/2014/main" id="{B9693411-D613-2E15-23B6-0793E1355210}"/>
              </a:ext>
            </a:extLst>
          </p:cNvPr>
          <p:cNvSpPr txBox="1"/>
          <p:nvPr/>
        </p:nvSpPr>
        <p:spPr>
          <a:xfrm>
            <a:off x="5012710" y="4548818"/>
            <a:ext cx="3068784" cy="624840"/>
          </a:xfrm>
          <a:prstGeom prst="rect">
            <a:avLst/>
          </a:prstGeom>
          <a:noFill/>
        </p:spPr>
        <p:txBody>
          <a:bodyPr wrap="square" lIns="0" rIns="0" rtlCol="0" anchor="ctr">
            <a:noAutofit/>
          </a:bodyPr>
          <a:lstStyle/>
          <a:p>
            <a:pPr lvl="0">
              <a:tabLst>
                <a:tab pos="685800" algn="l"/>
              </a:tabLst>
            </a:pPr>
            <a:r>
              <a:rPr lang="en-GB" sz="1200" b="1" i="1" dirty="0">
                <a:solidFill>
                  <a:schemeClr val="tx1">
                    <a:lumMod val="50000"/>
                  </a:schemeClr>
                </a:solidFill>
                <a:effectLst/>
                <a:latin typeface="Georgia" panose="02040502050405020303" pitchFamily="18" charset="0"/>
                <a:ea typeface="Times New Roman" panose="02020603050405020304" pitchFamily="18" charset="0"/>
              </a:rPr>
              <a:t>Tesco</a:t>
            </a:r>
            <a:r>
              <a:rPr lang="en-GB" sz="1200" b="1" dirty="0">
                <a:solidFill>
                  <a:schemeClr val="tx1">
                    <a:lumMod val="50000"/>
                  </a:schemeClr>
                </a:solidFill>
                <a:effectLst/>
                <a:latin typeface="+mj-lt"/>
                <a:ea typeface="Times New Roman" panose="02020603050405020304" pitchFamily="18" charset="0"/>
              </a:rPr>
              <a:t> </a:t>
            </a:r>
            <a:r>
              <a:rPr lang="en-GB" sz="1200" dirty="0">
                <a:solidFill>
                  <a:schemeClr val="tx1">
                    <a:lumMod val="50000"/>
                  </a:schemeClr>
                </a:solidFill>
                <a:effectLst/>
                <a:latin typeface="+mj-lt"/>
                <a:ea typeface="Times New Roman" panose="02020603050405020304" pitchFamily="18" charset="0"/>
              </a:rPr>
              <a:t>was then the next fastest growing retailer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sales +9.4%</a:t>
            </a:r>
            <a:r>
              <a:rPr lang="en-GB" sz="1200" dirty="0">
                <a:solidFill>
                  <a:schemeClr val="tx1">
                    <a:lumMod val="50000"/>
                  </a:schemeClr>
                </a:solidFill>
                <a:effectLst/>
                <a:latin typeface="+mj-lt"/>
                <a:ea typeface="Times New Roman" panose="02020603050405020304" pitchFamily="18" charset="0"/>
              </a:rPr>
              <a:t>) and was the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only ‘big4 supermarket’</a:t>
            </a:r>
            <a:r>
              <a:rPr lang="en-GB" sz="1200" dirty="0">
                <a:solidFill>
                  <a:schemeClr val="tx1">
                    <a:lumMod val="50000"/>
                  </a:schemeClr>
                </a:solidFill>
                <a:effectLst/>
                <a:latin typeface="+mj-lt"/>
                <a:ea typeface="Times New Roman" panose="02020603050405020304" pitchFamily="18" charset="0"/>
              </a:rPr>
              <a:t> to have an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increase in spend per visit</a:t>
            </a:r>
            <a:r>
              <a:rPr lang="en-GB" sz="1200" dirty="0">
                <a:solidFill>
                  <a:schemeClr val="tx1">
                    <a:lumMod val="50000"/>
                  </a:schemeClr>
                </a:solidFill>
                <a:effectLst/>
                <a:latin typeface="+mj-lt"/>
                <a:ea typeface="Times New Roman" panose="02020603050405020304" pitchFamily="18" charset="0"/>
              </a:rPr>
              <a:t> in the last 4 weeks</a:t>
            </a:r>
            <a:r>
              <a:rPr lang="en-GB" sz="1200" dirty="0">
                <a:solidFill>
                  <a:srgbClr val="000000"/>
                </a:solidFill>
                <a:effectLst/>
                <a:latin typeface="+mj-lt"/>
                <a:ea typeface="Times New Roman" panose="02020603050405020304" pitchFamily="18" charset="0"/>
              </a:rPr>
              <a:t>. </a:t>
            </a:r>
            <a:endParaRPr lang="en-GB" sz="1200" dirty="0">
              <a:effectLst/>
              <a:latin typeface="+mj-lt"/>
              <a:ea typeface="Times New Roman" panose="02020603050405020304" pitchFamily="18" charset="0"/>
            </a:endParaRPr>
          </a:p>
        </p:txBody>
      </p:sp>
      <p:sp>
        <p:nvSpPr>
          <p:cNvPr id="19" name="Oval 18">
            <a:extLst>
              <a:ext uri="{FF2B5EF4-FFF2-40B4-BE49-F238E27FC236}">
                <a16:creationId xmlns:a16="http://schemas.microsoft.com/office/drawing/2014/main" id="{C7BF2146-8768-F82B-3D50-EB40D55B357D}"/>
              </a:ext>
            </a:extLst>
          </p:cNvPr>
          <p:cNvSpPr/>
          <p:nvPr/>
        </p:nvSpPr>
        <p:spPr>
          <a:xfrm>
            <a:off x="8249615" y="7991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5</a:t>
            </a:r>
          </a:p>
        </p:txBody>
      </p:sp>
      <p:sp>
        <p:nvSpPr>
          <p:cNvPr id="20" name="Oval 19">
            <a:extLst>
              <a:ext uri="{FF2B5EF4-FFF2-40B4-BE49-F238E27FC236}">
                <a16:creationId xmlns:a16="http://schemas.microsoft.com/office/drawing/2014/main" id="{E055B95D-C157-4EEF-EBEC-9F9F947D63AF}"/>
              </a:ext>
            </a:extLst>
          </p:cNvPr>
          <p:cNvSpPr/>
          <p:nvPr/>
        </p:nvSpPr>
        <p:spPr>
          <a:xfrm>
            <a:off x="8275373" y="3656446"/>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6</a:t>
            </a:r>
          </a:p>
        </p:txBody>
      </p:sp>
      <p:sp>
        <p:nvSpPr>
          <p:cNvPr id="21" name="Oval 20">
            <a:extLst>
              <a:ext uri="{FF2B5EF4-FFF2-40B4-BE49-F238E27FC236}">
                <a16:creationId xmlns:a16="http://schemas.microsoft.com/office/drawing/2014/main" id="{81281823-9EF7-1ACC-411D-CA3537A64FBD}"/>
              </a:ext>
            </a:extLst>
          </p:cNvPr>
          <p:cNvSpPr/>
          <p:nvPr/>
        </p:nvSpPr>
        <p:spPr>
          <a:xfrm>
            <a:off x="8275373" y="4974758"/>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7</a:t>
            </a:r>
          </a:p>
        </p:txBody>
      </p:sp>
      <p:sp>
        <p:nvSpPr>
          <p:cNvPr id="24" name="TextBox 23">
            <a:extLst>
              <a:ext uri="{FF2B5EF4-FFF2-40B4-BE49-F238E27FC236}">
                <a16:creationId xmlns:a16="http://schemas.microsoft.com/office/drawing/2014/main" id="{F95965B8-A940-5320-FE8E-897BD2543ED9}"/>
              </a:ext>
            </a:extLst>
          </p:cNvPr>
          <p:cNvSpPr txBox="1"/>
          <p:nvPr/>
        </p:nvSpPr>
        <p:spPr>
          <a:xfrm>
            <a:off x="9003589" y="1822974"/>
            <a:ext cx="2948006" cy="669087"/>
          </a:xfrm>
          <a:prstGeom prst="rect">
            <a:avLst/>
          </a:prstGeom>
          <a:noFill/>
        </p:spPr>
        <p:txBody>
          <a:bodyPr wrap="square" lIns="0" rIns="0" rtlCol="0" anchor="ctr">
            <a:noAutofit/>
          </a:bodyPr>
          <a:lstStyle/>
          <a:p>
            <a:pPr lvl="0"/>
            <a:r>
              <a:rPr lang="en-GB" sz="1200" dirty="0">
                <a:solidFill>
                  <a:schemeClr val="tx1">
                    <a:lumMod val="50000"/>
                  </a:schemeClr>
                </a:solidFill>
                <a:effectLst/>
                <a:ea typeface="Times New Roman" panose="02020603050405020304" pitchFamily="18" charset="0"/>
              </a:rPr>
              <a:t>Growths at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ASDA </a:t>
            </a:r>
            <a:r>
              <a:rPr lang="en-GB" sz="1200" i="1" dirty="0">
                <a:solidFill>
                  <a:schemeClr val="tx1">
                    <a:lumMod val="50000"/>
                  </a:schemeClr>
                </a:solidFill>
                <a:effectLst/>
                <a:latin typeface="Georgia" panose="02040502050405020303" pitchFamily="18" charset="0"/>
                <a:ea typeface="Times New Roman" panose="02020603050405020304" pitchFamily="18" charset="0"/>
              </a:rPr>
              <a:t>(</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+8.6%</a:t>
            </a:r>
            <a:r>
              <a:rPr lang="en-GB" sz="1200" i="1" dirty="0">
                <a:solidFill>
                  <a:schemeClr val="tx1">
                    <a:lumMod val="50000"/>
                  </a:schemeClr>
                </a:solidFill>
                <a:effectLst/>
                <a:latin typeface="Georgia" panose="02040502050405020303" pitchFamily="18" charset="0"/>
                <a:ea typeface="Times New Roman" panose="02020603050405020304" pitchFamily="18" charset="0"/>
              </a:rPr>
              <a:t>) </a:t>
            </a:r>
            <a:r>
              <a:rPr lang="en-GB" sz="1200" dirty="0">
                <a:solidFill>
                  <a:schemeClr val="tx1">
                    <a:lumMod val="50000"/>
                  </a:schemeClr>
                </a:solidFill>
                <a:effectLst/>
                <a:ea typeface="Times New Roman" panose="02020603050405020304" pitchFamily="18" charset="0"/>
              </a:rPr>
              <a:t>and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Sainsbury’s </a:t>
            </a:r>
            <a:r>
              <a:rPr lang="en-GB" sz="1200" i="1" dirty="0">
                <a:solidFill>
                  <a:schemeClr val="tx1">
                    <a:lumMod val="50000"/>
                  </a:schemeClr>
                </a:solidFill>
                <a:effectLst/>
                <a:latin typeface="Georgia" panose="02040502050405020303" pitchFamily="18" charset="0"/>
                <a:ea typeface="Times New Roman" panose="02020603050405020304" pitchFamily="18" charset="0"/>
              </a:rPr>
              <a:t>(</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+7.9%</a:t>
            </a:r>
            <a:r>
              <a:rPr lang="en-GB" sz="1200" i="1" dirty="0">
                <a:solidFill>
                  <a:schemeClr val="tx1">
                    <a:lumMod val="50000"/>
                  </a:schemeClr>
                </a:solidFill>
                <a:effectLst/>
                <a:latin typeface="Georgia" panose="02040502050405020303" pitchFamily="18" charset="0"/>
                <a:ea typeface="Times New Roman" panose="02020603050405020304" pitchFamily="18" charset="0"/>
              </a:rPr>
              <a:t>) </a:t>
            </a:r>
            <a:r>
              <a:rPr lang="en-GB" sz="1200" dirty="0">
                <a:solidFill>
                  <a:schemeClr val="tx1">
                    <a:lumMod val="50000"/>
                  </a:schemeClr>
                </a:solidFill>
                <a:effectLst/>
                <a:ea typeface="Times New Roman" panose="02020603050405020304" pitchFamily="18" charset="0"/>
              </a:rPr>
              <a:t>are still closely matched and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Morrisons, </a:t>
            </a:r>
            <a:r>
              <a:rPr lang="en-GB" sz="1200" dirty="0">
                <a:solidFill>
                  <a:schemeClr val="tx1">
                    <a:lumMod val="50000"/>
                  </a:schemeClr>
                </a:solidFill>
                <a:effectLst/>
                <a:ea typeface="Times New Roman" panose="02020603050405020304" pitchFamily="18" charset="0"/>
              </a:rPr>
              <a:t>the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only</a:t>
            </a:r>
            <a:r>
              <a:rPr lang="en-GB" sz="1200" i="1" dirty="0">
                <a:solidFill>
                  <a:schemeClr val="tx1">
                    <a:lumMod val="50000"/>
                  </a:schemeClr>
                </a:solidFill>
                <a:effectLst/>
                <a:latin typeface="Georgia" panose="02040502050405020303" pitchFamily="18" charset="0"/>
                <a:ea typeface="Times New Roman" panose="02020603050405020304" pitchFamily="18" charset="0"/>
              </a:rPr>
              <a:t> </a:t>
            </a:r>
            <a:r>
              <a:rPr lang="en-GB" sz="1200" dirty="0">
                <a:solidFill>
                  <a:schemeClr val="tx1">
                    <a:lumMod val="50000"/>
                  </a:schemeClr>
                </a:solidFill>
                <a:effectLst/>
                <a:ea typeface="Times New Roman" panose="02020603050405020304" pitchFamily="18" charset="0"/>
              </a:rPr>
              <a:t>retailer with a sales decline against this time last year</a:t>
            </a:r>
            <a:r>
              <a:rPr lang="en-GB" sz="1200" b="1" dirty="0">
                <a:solidFill>
                  <a:schemeClr val="tx1">
                    <a:lumMod val="50000"/>
                  </a:schemeClr>
                </a:solidFill>
                <a:effectLst/>
                <a:ea typeface="Times New Roman" panose="02020603050405020304" pitchFamily="18" charset="0"/>
              </a:rPr>
              <a:t> </a:t>
            </a:r>
            <a:r>
              <a:rPr lang="en-GB" sz="1200" i="1" dirty="0">
                <a:solidFill>
                  <a:schemeClr val="tx1">
                    <a:lumMod val="50000"/>
                  </a:schemeClr>
                </a:solidFill>
                <a:effectLst/>
                <a:latin typeface="Georgia" panose="02040502050405020303" pitchFamily="18" charset="0"/>
                <a:ea typeface="Times New Roman" panose="02020603050405020304" pitchFamily="18" charset="0"/>
              </a:rPr>
              <a:t>(</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-0.9%</a:t>
            </a:r>
            <a:r>
              <a:rPr lang="en-GB" sz="1200" i="1" dirty="0">
                <a:solidFill>
                  <a:schemeClr val="tx1">
                    <a:lumMod val="50000"/>
                  </a:schemeClr>
                </a:solidFill>
                <a:effectLst/>
                <a:latin typeface="Georgia" panose="02040502050405020303" pitchFamily="18" charset="0"/>
                <a:ea typeface="Times New Roman" panose="02020603050405020304" pitchFamily="18" charset="0"/>
              </a:rPr>
              <a:t>). </a:t>
            </a:r>
          </a:p>
          <a:p>
            <a:pPr lvl="0"/>
            <a:endParaRPr lang="en-GB" sz="1200" i="1" dirty="0">
              <a:solidFill>
                <a:schemeClr val="tx1">
                  <a:lumMod val="50000"/>
                </a:schemeClr>
              </a:solidFill>
              <a:latin typeface="Georgia" panose="02040502050405020303" pitchFamily="18" charset="0"/>
              <a:ea typeface="Times New Roman" panose="02020603050405020304" pitchFamily="18" charset="0"/>
            </a:endParaRPr>
          </a:p>
          <a:p>
            <a:pPr lvl="0"/>
            <a:r>
              <a:rPr lang="en-GB" sz="1200" dirty="0">
                <a:solidFill>
                  <a:schemeClr val="tx1">
                    <a:lumMod val="50000"/>
                  </a:schemeClr>
                </a:solidFill>
                <a:effectLst/>
                <a:ea typeface="Times New Roman" panose="02020603050405020304" pitchFamily="18" charset="0"/>
              </a:rPr>
              <a:t>Morrisons are attracting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more shoppers </a:t>
            </a:r>
            <a:r>
              <a:rPr lang="en-GB" sz="1200" dirty="0">
                <a:solidFill>
                  <a:schemeClr val="tx1">
                    <a:lumMod val="50000"/>
                  </a:schemeClr>
                </a:solidFill>
                <a:effectLst/>
                <a:ea typeface="Times New Roman" panose="02020603050405020304" pitchFamily="18" charset="0"/>
              </a:rPr>
              <a:t>and have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more visits </a:t>
            </a:r>
            <a:r>
              <a:rPr lang="en-GB" sz="1200" dirty="0">
                <a:solidFill>
                  <a:schemeClr val="tx1">
                    <a:lumMod val="50000"/>
                  </a:schemeClr>
                </a:solidFill>
                <a:effectLst/>
                <a:ea typeface="Times New Roman" panose="02020603050405020304" pitchFamily="18" charset="0"/>
              </a:rPr>
              <a:t>but the </a:t>
            </a:r>
            <a:r>
              <a:rPr lang="en-GB" sz="1200" b="1" dirty="0">
                <a:solidFill>
                  <a:schemeClr val="tx1">
                    <a:lumMod val="50000"/>
                  </a:schemeClr>
                </a:solidFill>
                <a:effectLst/>
                <a:latin typeface="Georgia" panose="02040502050405020303" pitchFamily="18" charset="0"/>
                <a:ea typeface="Times New Roman" panose="02020603050405020304" pitchFamily="18" charset="0"/>
              </a:rPr>
              <a:t>fall </a:t>
            </a:r>
            <a:r>
              <a:rPr lang="en-GB" sz="1200" dirty="0">
                <a:solidFill>
                  <a:schemeClr val="tx1">
                    <a:lumMod val="50000"/>
                  </a:schemeClr>
                </a:solidFill>
                <a:effectLst/>
                <a:latin typeface="Georgia" panose="02040502050405020303" pitchFamily="18" charset="0"/>
                <a:ea typeface="Times New Roman" panose="02020603050405020304" pitchFamily="18" charset="0"/>
              </a:rPr>
              <a:t>in sales</a:t>
            </a:r>
            <a:r>
              <a:rPr lang="en-GB" sz="1200" dirty="0">
                <a:solidFill>
                  <a:schemeClr val="tx1">
                    <a:lumMod val="50000"/>
                  </a:schemeClr>
                </a:solidFill>
                <a:effectLst/>
                <a:ea typeface="Times New Roman" panose="02020603050405020304" pitchFamily="18" charset="0"/>
              </a:rPr>
              <a:t> is being driven by a </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big fall </a:t>
            </a:r>
            <a:r>
              <a:rPr lang="en-GB" sz="1200" dirty="0">
                <a:solidFill>
                  <a:schemeClr val="tx1">
                    <a:lumMod val="50000"/>
                  </a:schemeClr>
                </a:solidFill>
                <a:effectLst/>
                <a:ea typeface="Times New Roman" panose="02020603050405020304" pitchFamily="18" charset="0"/>
              </a:rPr>
              <a:t>in</a:t>
            </a:r>
            <a:r>
              <a:rPr lang="en-GB" sz="1200" b="1" i="1" dirty="0">
                <a:solidFill>
                  <a:schemeClr val="tx1">
                    <a:lumMod val="50000"/>
                  </a:schemeClr>
                </a:solidFill>
                <a:effectLst/>
                <a:latin typeface="Georgia" panose="02040502050405020303" pitchFamily="18" charset="0"/>
                <a:ea typeface="Times New Roman" panose="02020603050405020304" pitchFamily="18" charset="0"/>
              </a:rPr>
              <a:t> spend per visit </a:t>
            </a:r>
            <a:r>
              <a:rPr lang="en-GB" sz="1200" b="1" dirty="0">
                <a:solidFill>
                  <a:schemeClr val="tx1">
                    <a:lumMod val="50000"/>
                  </a:schemeClr>
                </a:solidFill>
                <a:effectLst/>
                <a:ea typeface="Times New Roman" panose="02020603050405020304" pitchFamily="18" charset="0"/>
              </a:rPr>
              <a:t>–</a:t>
            </a:r>
            <a:r>
              <a:rPr lang="en-GB" sz="1200" dirty="0">
                <a:solidFill>
                  <a:schemeClr val="tx1">
                    <a:lumMod val="50000"/>
                  </a:schemeClr>
                </a:solidFill>
                <a:effectLst/>
                <a:ea typeface="Times New Roman" panose="02020603050405020304" pitchFamily="18" charset="0"/>
              </a:rPr>
              <a:t> from £25.4 a year ago to £22.1 which indicates that shoppers are currently holding back on their spending at Morrisons which will not have been helped by this month’s shortages. </a:t>
            </a:r>
          </a:p>
        </p:txBody>
      </p:sp>
      <p:sp>
        <p:nvSpPr>
          <p:cNvPr id="6" name="TextBox 5">
            <a:extLst>
              <a:ext uri="{FF2B5EF4-FFF2-40B4-BE49-F238E27FC236}">
                <a16:creationId xmlns:a16="http://schemas.microsoft.com/office/drawing/2014/main" id="{567891DD-D38E-8CFA-AFCB-19EDEC7BEF43}"/>
              </a:ext>
            </a:extLst>
          </p:cNvPr>
          <p:cNvSpPr txBox="1"/>
          <p:nvPr/>
        </p:nvSpPr>
        <p:spPr>
          <a:xfrm>
            <a:off x="4903632" y="5330608"/>
            <a:ext cx="3325969" cy="646331"/>
          </a:xfrm>
          <a:prstGeom prst="rect">
            <a:avLst/>
          </a:prstGeom>
          <a:noFill/>
        </p:spPr>
        <p:txBody>
          <a:bodyPr wrap="square">
            <a:spAutoFit/>
          </a:bodyPr>
          <a:lstStyle/>
          <a:p>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Iceland</a:t>
            </a:r>
            <a:r>
              <a:rPr lang="en-GB" sz="1200" b="1" dirty="0">
                <a:solidFill>
                  <a:schemeClr val="tx1">
                    <a:lumMod val="50000"/>
                  </a:schemeClr>
                </a:solidFill>
                <a:effectLst/>
                <a:latin typeface="+mj-lt"/>
                <a:ea typeface="Times New Roman" panose="02020603050405020304" pitchFamily="18" charset="0"/>
                <a:cs typeface="Times New Roman" panose="02020603050405020304" pitchFamily="18" charset="0"/>
              </a:rPr>
              <a:t> </a:t>
            </a:r>
            <a:r>
              <a:rPr lang="en-GB" sz="1200" dirty="0">
                <a:solidFill>
                  <a:schemeClr val="tx1">
                    <a:lumMod val="50000"/>
                  </a:schemeClr>
                </a:solidFill>
                <a:effectLst/>
                <a:latin typeface="+mj-lt"/>
                <a:ea typeface="Times New Roman" panose="02020603050405020304" pitchFamily="18" charset="0"/>
                <a:cs typeface="Times New Roman" panose="02020603050405020304" pitchFamily="18" charset="0"/>
              </a:rPr>
              <a:t>followed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(+9.1%) </a:t>
            </a:r>
            <a:r>
              <a:rPr lang="en-GB" sz="1200" dirty="0">
                <a:solidFill>
                  <a:schemeClr val="tx1">
                    <a:lumMod val="50000"/>
                  </a:schemeClr>
                </a:solidFill>
                <a:effectLst/>
                <a:latin typeface="+mj-lt"/>
                <a:ea typeface="Times New Roman" panose="02020603050405020304" pitchFamily="18" charset="0"/>
                <a:cs typeface="Times New Roman" panose="02020603050405020304" pitchFamily="18" charset="0"/>
              </a:rPr>
              <a:t>and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Co-op </a:t>
            </a:r>
            <a:r>
              <a:rPr lang="en-GB" sz="1200"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+9.0%</a:t>
            </a:r>
            <a:r>
              <a:rPr lang="en-GB" sz="1200"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GB" sz="1200" dirty="0">
                <a:solidFill>
                  <a:schemeClr val="tx1">
                    <a:lumMod val="50000"/>
                  </a:schemeClr>
                </a:solidFill>
                <a:effectLst/>
                <a:latin typeface="+mj-lt"/>
                <a:ea typeface="Times New Roman" panose="02020603050405020304" pitchFamily="18" charset="0"/>
                <a:cs typeface="Times New Roman" panose="02020603050405020304" pitchFamily="18" charset="0"/>
              </a:rPr>
              <a:t>with these two retailers benefiting from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mission-based shopping trips.</a:t>
            </a:r>
            <a:endParaRPr lang="en-GB" sz="1200" b="1" i="1" dirty="0">
              <a:solidFill>
                <a:schemeClr val="tx1">
                  <a:lumMod val="50000"/>
                </a:schemeClr>
              </a:solidFill>
              <a:latin typeface="Georgia" panose="02040502050405020303" pitchFamily="18" charset="0"/>
            </a:endParaRPr>
          </a:p>
        </p:txBody>
      </p:sp>
      <p:sp>
        <p:nvSpPr>
          <p:cNvPr id="30" name="TextBox 29">
            <a:extLst>
              <a:ext uri="{FF2B5EF4-FFF2-40B4-BE49-F238E27FC236}">
                <a16:creationId xmlns:a16="http://schemas.microsoft.com/office/drawing/2014/main" id="{1C9EF4A3-22C7-50BC-7A38-6AD1B3290528}"/>
              </a:ext>
            </a:extLst>
          </p:cNvPr>
          <p:cNvSpPr txBox="1"/>
          <p:nvPr/>
        </p:nvSpPr>
        <p:spPr>
          <a:xfrm>
            <a:off x="8915399" y="3614445"/>
            <a:ext cx="2958921" cy="1200329"/>
          </a:xfrm>
          <a:prstGeom prst="rect">
            <a:avLst/>
          </a:prstGeom>
          <a:noFill/>
        </p:spPr>
        <p:txBody>
          <a:bodyPr wrap="square">
            <a:spAutoFit/>
          </a:bodyPr>
          <a:lstStyle/>
          <a:p>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Waitrose (+2.5%</a:t>
            </a:r>
            <a:r>
              <a:rPr lang="en-GB" sz="1200"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 </a:t>
            </a:r>
            <a:r>
              <a:rPr lang="en-GB" sz="1200" dirty="0">
                <a:solidFill>
                  <a:schemeClr val="tx1">
                    <a:lumMod val="50000"/>
                  </a:schemeClr>
                </a:solidFill>
                <a:effectLst/>
                <a:ea typeface="Times New Roman" panose="02020603050405020304" pitchFamily="18" charset="0"/>
                <a:cs typeface="Arial" panose="020B0604020202020204" pitchFamily="34" charset="0"/>
              </a:rPr>
              <a:t>are now back in growth and like all retailers, Waitrose are attracting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new shoppers</a:t>
            </a:r>
            <a:r>
              <a:rPr lang="en-GB" sz="1200" i="1" dirty="0">
                <a:solidFill>
                  <a:schemeClr val="tx1">
                    <a:lumMod val="50000"/>
                  </a:schemeClr>
                </a:solidFill>
                <a:effectLst/>
                <a:ea typeface="Times New Roman" panose="02020603050405020304" pitchFamily="18" charset="0"/>
                <a:cs typeface="Arial" panose="020B0604020202020204" pitchFamily="34" charset="0"/>
              </a:rPr>
              <a:t> </a:t>
            </a:r>
            <a:r>
              <a:rPr lang="en-GB" sz="1200" dirty="0">
                <a:solidFill>
                  <a:schemeClr val="tx1">
                    <a:lumMod val="50000"/>
                  </a:schemeClr>
                </a:solidFill>
                <a:effectLst/>
                <a:ea typeface="Times New Roman" panose="02020603050405020304" pitchFamily="18" charset="0"/>
                <a:cs typeface="Arial" panose="020B0604020202020204" pitchFamily="34" charset="0"/>
              </a:rPr>
              <a:t>but similar to Morrisons, also have a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decline</a:t>
            </a:r>
            <a:r>
              <a:rPr lang="en-GB" sz="1200" dirty="0">
                <a:solidFill>
                  <a:schemeClr val="tx1">
                    <a:lumMod val="50000"/>
                  </a:schemeClr>
                </a:solidFill>
                <a:effectLst/>
                <a:ea typeface="Times New Roman" panose="02020603050405020304" pitchFamily="18" charset="0"/>
                <a:cs typeface="Arial" panose="020B0604020202020204" pitchFamily="34" charset="0"/>
              </a:rPr>
              <a:t> in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spend per visit (-12%) </a:t>
            </a:r>
            <a:r>
              <a:rPr lang="en-GB" sz="1200" dirty="0">
                <a:solidFill>
                  <a:schemeClr val="tx1">
                    <a:lumMod val="50000"/>
                  </a:schemeClr>
                </a:solidFill>
                <a:effectLst/>
                <a:ea typeface="Times New Roman" panose="02020603050405020304" pitchFamily="18" charset="0"/>
                <a:cs typeface="Arial" panose="020B0604020202020204" pitchFamily="34" charset="0"/>
              </a:rPr>
              <a:t>with their shoppers spending more elsewhere</a:t>
            </a:r>
            <a:endParaRPr lang="en-GB" sz="1200" dirty="0">
              <a:solidFill>
                <a:schemeClr val="tx1">
                  <a:lumMod val="50000"/>
                </a:schemeClr>
              </a:solidFill>
            </a:endParaRPr>
          </a:p>
        </p:txBody>
      </p:sp>
      <p:sp>
        <p:nvSpPr>
          <p:cNvPr id="32" name="TextBox 31">
            <a:extLst>
              <a:ext uri="{FF2B5EF4-FFF2-40B4-BE49-F238E27FC236}">
                <a16:creationId xmlns:a16="http://schemas.microsoft.com/office/drawing/2014/main" id="{3E28464C-41A3-7FCA-AE96-90A0D08E4B34}"/>
              </a:ext>
            </a:extLst>
          </p:cNvPr>
          <p:cNvSpPr txBox="1"/>
          <p:nvPr/>
        </p:nvSpPr>
        <p:spPr>
          <a:xfrm>
            <a:off x="8851007" y="5011805"/>
            <a:ext cx="3055513" cy="1015663"/>
          </a:xfrm>
          <a:prstGeom prst="rect">
            <a:avLst/>
          </a:prstGeom>
          <a:noFill/>
        </p:spPr>
        <p:txBody>
          <a:bodyPr wrap="square">
            <a:spAutoFit/>
          </a:bodyPr>
          <a:lstStyle/>
          <a:p>
            <a:pPr lvl="0">
              <a:tabLst>
                <a:tab pos="685800" algn="l"/>
              </a:tabLst>
            </a:pP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Ocado </a:t>
            </a:r>
            <a:r>
              <a:rPr lang="en-GB" sz="1200"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+4.7%</a:t>
            </a:r>
            <a:r>
              <a:rPr lang="en-GB" sz="1200"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 </a:t>
            </a:r>
            <a:r>
              <a:rPr lang="en-GB" sz="1200" dirty="0">
                <a:solidFill>
                  <a:schemeClr val="tx1">
                    <a:lumMod val="50000"/>
                  </a:schemeClr>
                </a:solidFill>
                <a:effectLst/>
                <a:ea typeface="Times New Roman" panose="02020603050405020304" pitchFamily="18" charset="0"/>
                <a:cs typeface="Arial" panose="020B0604020202020204" pitchFamily="34" charset="0"/>
              </a:rPr>
              <a:t>continue to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gain share </a:t>
            </a:r>
            <a:r>
              <a:rPr lang="en-GB" sz="1200" dirty="0">
                <a:solidFill>
                  <a:schemeClr val="tx1">
                    <a:lumMod val="50000"/>
                  </a:schemeClr>
                </a:solidFill>
                <a:effectLst/>
                <a:ea typeface="Times New Roman" panose="02020603050405020304" pitchFamily="18" charset="0"/>
                <a:cs typeface="Arial" panose="020B0604020202020204" pitchFamily="34" charset="0"/>
              </a:rPr>
              <a:t>within the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online market </a:t>
            </a:r>
            <a:r>
              <a:rPr lang="en-GB" sz="1200" dirty="0">
                <a:solidFill>
                  <a:schemeClr val="tx1">
                    <a:lumMod val="50000"/>
                  </a:schemeClr>
                </a:solidFill>
                <a:effectLst/>
                <a:ea typeface="Times New Roman" panose="02020603050405020304" pitchFamily="18" charset="0"/>
                <a:cs typeface="Arial" panose="020B0604020202020204" pitchFamily="34" charset="0"/>
              </a:rPr>
              <a:t>but all online retailers are </a:t>
            </a:r>
            <a:r>
              <a:rPr lang="en-GB" sz="1200" b="1" i="1" dirty="0">
                <a:solidFill>
                  <a:schemeClr val="tx1">
                    <a:lumMod val="50000"/>
                  </a:schemeClr>
                </a:solidFill>
                <a:effectLst/>
                <a:latin typeface="Georgia" panose="02040502050405020303" pitchFamily="18" charset="0"/>
                <a:ea typeface="Times New Roman" panose="02020603050405020304" pitchFamily="18" charset="0"/>
                <a:cs typeface="Arial" panose="020B0604020202020204" pitchFamily="34" charset="0"/>
              </a:rPr>
              <a:t>now losing out to stores</a:t>
            </a:r>
            <a:r>
              <a:rPr lang="en-GB" sz="1200" dirty="0">
                <a:solidFill>
                  <a:schemeClr val="tx1">
                    <a:lumMod val="50000"/>
                  </a:schemeClr>
                </a:solidFill>
                <a:effectLst/>
                <a:ea typeface="Times New Roman" panose="02020603050405020304" pitchFamily="18" charset="0"/>
                <a:cs typeface="Arial" panose="020B0604020202020204" pitchFamily="34" charset="0"/>
              </a:rPr>
              <a:t>, now that pandemic shopping behaviour is finally out of the comparatives.</a:t>
            </a:r>
            <a:endParaRPr lang="en-GB" sz="1200" dirty="0">
              <a:solidFill>
                <a:schemeClr val="tx1">
                  <a:lumMod val="50000"/>
                </a:schemeClr>
              </a:solidFill>
              <a:effectLst/>
              <a:ea typeface="Times New Roman" panose="02020603050405020304" pitchFamily="18" charset="0"/>
            </a:endParaRPr>
          </a:p>
        </p:txBody>
      </p:sp>
    </p:spTree>
    <p:extLst>
      <p:ext uri="{BB962C8B-B14F-4D97-AF65-F5344CB8AC3E}">
        <p14:creationId xmlns:p14="http://schemas.microsoft.com/office/powerpoint/2010/main" val="2512569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372272" y="3725937"/>
            <a:ext cx="3503952" cy="2390972"/>
          </a:xfrm>
        </p:spPr>
        <p:txBody>
          <a:bodyPr/>
          <a:lstStyle/>
          <a:p>
            <a:r>
              <a:rPr lang="en-US" sz="2400" dirty="0">
                <a:cs typeface="Arial"/>
              </a:rPr>
              <a:t>Only</a:t>
            </a:r>
            <a:r>
              <a:rPr lang="en-US" sz="2400" b="0" dirty="0">
                <a:latin typeface="Georgia" panose="02040502050405020303" pitchFamily="18" charset="0"/>
                <a:cs typeface="Arial"/>
              </a:rPr>
              <a:t> </a:t>
            </a:r>
            <a:r>
              <a:rPr lang="en-US" sz="2400" b="0" i="1" dirty="0">
                <a:latin typeface="Georgia" panose="02040502050405020303" pitchFamily="18" charset="0"/>
                <a:cs typeface="Arial"/>
              </a:rPr>
              <a:t>Aldi</a:t>
            </a:r>
            <a:r>
              <a:rPr lang="en-US" sz="2400" i="1" dirty="0">
                <a:latin typeface="Georgia" panose="02040502050405020303" pitchFamily="18" charset="0"/>
                <a:cs typeface="Arial"/>
              </a:rPr>
              <a:t> </a:t>
            </a:r>
            <a:r>
              <a:rPr lang="en-US" sz="2400" dirty="0">
                <a:cs typeface="Arial"/>
              </a:rPr>
              <a:t>has achieved significant growth on all </a:t>
            </a:r>
            <a:r>
              <a:rPr lang="en-US" sz="2400" b="0" i="1" dirty="0">
                <a:latin typeface="Georgia" panose="02040502050405020303" pitchFamily="18" charset="0"/>
                <a:cs typeface="Arial"/>
              </a:rPr>
              <a:t>3 KPI’s.</a:t>
            </a:r>
            <a:br>
              <a:rPr lang="en-US" sz="2400" b="0" i="1" dirty="0">
                <a:latin typeface="Georgia" panose="02040502050405020303" pitchFamily="18" charset="0"/>
                <a:cs typeface="Arial"/>
              </a:rPr>
            </a:br>
            <a:br>
              <a:rPr lang="en-US" sz="2400" i="1" dirty="0">
                <a:latin typeface="Georgia" panose="02040502050405020303" pitchFamily="18" charset="0"/>
                <a:cs typeface="Arial"/>
              </a:rPr>
            </a:br>
            <a:r>
              <a:rPr lang="en-US" sz="2400" b="0" i="1" dirty="0">
                <a:latin typeface="Georgia" panose="02040502050405020303" pitchFamily="18" charset="0"/>
                <a:cs typeface="Arial"/>
              </a:rPr>
              <a:t>Retailers </a:t>
            </a:r>
            <a:r>
              <a:rPr lang="en-US" sz="2400" dirty="0">
                <a:latin typeface="+mn-lt"/>
                <a:cs typeface="Arial"/>
              </a:rPr>
              <a:t>will need to attract</a:t>
            </a:r>
            <a:r>
              <a:rPr lang="en-US" sz="2400" b="0" dirty="0">
                <a:latin typeface="+mn-lt"/>
                <a:cs typeface="Arial"/>
              </a:rPr>
              <a:t> </a:t>
            </a:r>
            <a:r>
              <a:rPr lang="en-US" sz="2400" b="0" i="1" dirty="0">
                <a:latin typeface="Georgia" panose="02040502050405020303" pitchFamily="18" charset="0"/>
                <a:cs typeface="Arial"/>
              </a:rPr>
              <a:t>more shoppers </a:t>
            </a:r>
            <a:r>
              <a:rPr lang="en-US" sz="2400" dirty="0">
                <a:latin typeface="+mn-lt"/>
                <a:cs typeface="Arial"/>
              </a:rPr>
              <a:t>and </a:t>
            </a:r>
            <a:r>
              <a:rPr lang="en-US" sz="2400" b="0" i="1" dirty="0">
                <a:latin typeface="Georgia" panose="02040502050405020303" pitchFamily="18" charset="0"/>
                <a:cs typeface="Arial"/>
              </a:rPr>
              <a:t>more visits </a:t>
            </a:r>
            <a:r>
              <a:rPr lang="en-US" sz="2400" dirty="0">
                <a:latin typeface="+mn-lt"/>
                <a:cs typeface="Arial"/>
              </a:rPr>
              <a:t>if they are to</a:t>
            </a:r>
            <a:r>
              <a:rPr lang="en-US" sz="2400" i="1" dirty="0">
                <a:latin typeface="Georgia" panose="02040502050405020303" pitchFamily="18" charset="0"/>
                <a:cs typeface="Arial"/>
              </a:rPr>
              <a:t> </a:t>
            </a:r>
            <a:r>
              <a:rPr lang="en-US" sz="2400" b="0" i="1" dirty="0">
                <a:latin typeface="Georgia" panose="02040502050405020303" pitchFamily="18" charset="0"/>
                <a:cs typeface="Arial"/>
              </a:rPr>
              <a:t>grow share </a:t>
            </a:r>
            <a:r>
              <a:rPr lang="en-US" sz="2400" dirty="0">
                <a:latin typeface="+mn-lt"/>
                <a:cs typeface="Arial"/>
              </a:rPr>
              <a:t>and</a:t>
            </a:r>
            <a:r>
              <a:rPr lang="en-US" sz="2400" b="0" i="1" dirty="0">
                <a:latin typeface="Georgia" panose="02040502050405020303" pitchFamily="18" charset="0"/>
                <a:cs typeface="Arial"/>
              </a:rPr>
              <a:t> balance </a:t>
            </a:r>
            <a:r>
              <a:rPr lang="en-US" sz="2400" dirty="0">
                <a:latin typeface="+mn-lt"/>
                <a:cs typeface="Arial"/>
              </a:rPr>
              <a:t>the</a:t>
            </a:r>
            <a:r>
              <a:rPr lang="en-US" sz="2400" i="1" dirty="0">
                <a:latin typeface="Georgia" panose="02040502050405020303" pitchFamily="18" charset="0"/>
                <a:cs typeface="Arial"/>
              </a:rPr>
              <a:t> </a:t>
            </a:r>
            <a:r>
              <a:rPr lang="en-US" sz="2400" b="0" i="1" dirty="0">
                <a:latin typeface="Georgia" panose="02040502050405020303" pitchFamily="18" charset="0"/>
                <a:cs typeface="Arial"/>
              </a:rPr>
              <a:t>decline</a:t>
            </a:r>
            <a:r>
              <a:rPr lang="en-US" sz="2400" i="1" dirty="0">
                <a:latin typeface="Georgia" panose="02040502050405020303" pitchFamily="18" charset="0"/>
                <a:cs typeface="Arial"/>
              </a:rPr>
              <a:t> </a:t>
            </a:r>
            <a:r>
              <a:rPr lang="en-US" sz="2400" dirty="0">
                <a:latin typeface="+mn-lt"/>
                <a:cs typeface="Arial"/>
              </a:rPr>
              <a:t>in average</a:t>
            </a:r>
            <a:r>
              <a:rPr lang="en-US" sz="2400" i="1" dirty="0">
                <a:latin typeface="Georgia" panose="02040502050405020303" pitchFamily="18" charset="0"/>
                <a:cs typeface="Arial"/>
              </a:rPr>
              <a:t> </a:t>
            </a:r>
            <a:r>
              <a:rPr lang="en-US" sz="2400" b="0" i="1" dirty="0">
                <a:latin typeface="Georgia" panose="02040502050405020303" pitchFamily="18" charset="0"/>
                <a:cs typeface="Arial"/>
              </a:rPr>
              <a:t>basket size.</a:t>
            </a:r>
            <a:br>
              <a:rPr lang="en-US" sz="2400" b="0" i="1" dirty="0">
                <a:latin typeface="Georgia" panose="02040502050405020303" pitchFamily="18" charset="0"/>
                <a:cs typeface="Arial"/>
              </a:rPr>
            </a:br>
            <a:br>
              <a:rPr lang="en-US" sz="2400" i="1" dirty="0">
                <a:latin typeface="Georgia" panose="02040502050405020303" pitchFamily="18" charset="0"/>
                <a:cs typeface="Arial"/>
              </a:rPr>
            </a:br>
            <a:endParaRPr lang="en-US" i="1"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NielsenIQ Homescan FMCG</a:t>
            </a: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34</a:t>
            </a:fld>
            <a:endParaRPr lang="en-US" dirty="0"/>
          </a:p>
        </p:txBody>
      </p:sp>
      <p:pic>
        <p:nvPicPr>
          <p:cNvPr id="7" name="Picture 6">
            <a:extLst>
              <a:ext uri="{FF2B5EF4-FFF2-40B4-BE49-F238E27FC236}">
                <a16:creationId xmlns:a16="http://schemas.microsoft.com/office/drawing/2014/main" id="{F02270A4-5F55-C560-2285-6E396849EEF8}"/>
              </a:ext>
            </a:extLst>
          </p:cNvPr>
          <p:cNvPicPr>
            <a:picLocks noChangeAspect="1"/>
          </p:cNvPicPr>
          <p:nvPr/>
        </p:nvPicPr>
        <p:blipFill>
          <a:blip r:embed="rId2"/>
          <a:stretch>
            <a:fillRect/>
          </a:stretch>
        </p:blipFill>
        <p:spPr>
          <a:xfrm>
            <a:off x="4439621" y="1654934"/>
            <a:ext cx="7320735" cy="3521567"/>
          </a:xfrm>
          <a:prstGeom prst="rect">
            <a:avLst/>
          </a:prstGeom>
        </p:spPr>
      </p:pic>
      <p:sp>
        <p:nvSpPr>
          <p:cNvPr id="8" name="TextBox 7">
            <a:extLst>
              <a:ext uri="{FF2B5EF4-FFF2-40B4-BE49-F238E27FC236}">
                <a16:creationId xmlns:a16="http://schemas.microsoft.com/office/drawing/2014/main" id="{CF6EFCF7-9756-4EC9-2B1D-C3089C3ED87D}"/>
              </a:ext>
            </a:extLst>
          </p:cNvPr>
          <p:cNvSpPr txBox="1"/>
          <p:nvPr/>
        </p:nvSpPr>
        <p:spPr>
          <a:xfrm>
            <a:off x="4564344" y="1451152"/>
            <a:ext cx="4369726" cy="276999"/>
          </a:xfrm>
          <a:prstGeom prst="rect">
            <a:avLst/>
          </a:prstGeom>
          <a:noFill/>
        </p:spPr>
        <p:txBody>
          <a:bodyPr wrap="square" lIns="0" rIns="0" rtlCol="0" anchor="ctr">
            <a:spAutoFit/>
          </a:bodyPr>
          <a:lstStyle/>
          <a:p>
            <a:pPr defTabSz="685800"/>
            <a:r>
              <a:rPr lang="en-US" sz="1200" b="1" dirty="0">
                <a:latin typeface="Arial" panose="020B0604020202020204" pitchFamily="34" charset="0"/>
                <a:cs typeface="Arial" panose="020B0604020202020204" pitchFamily="34" charset="0"/>
              </a:rPr>
              <a:t>Year on Year growth in KPI’s (FMCG)</a:t>
            </a:r>
          </a:p>
        </p:txBody>
      </p:sp>
    </p:spTree>
    <p:extLst>
      <p:ext uri="{BB962C8B-B14F-4D97-AF65-F5344CB8AC3E}">
        <p14:creationId xmlns:p14="http://schemas.microsoft.com/office/powerpoint/2010/main" val="1496673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56363" y="3275175"/>
            <a:ext cx="3503952" cy="2390972"/>
          </a:xfrm>
        </p:spPr>
        <p:txBody>
          <a:bodyPr/>
          <a:lstStyle/>
          <a:p>
            <a:r>
              <a:rPr lang="en-US" sz="2400" dirty="0">
                <a:latin typeface="Arial"/>
                <a:cs typeface="Arial"/>
              </a:rPr>
              <a:t>Most retailers have attracted </a:t>
            </a:r>
            <a:r>
              <a:rPr lang="en-US" sz="2400" b="0" i="1" dirty="0">
                <a:latin typeface="Georgia" panose="02040502050405020303" pitchFamily="18" charset="0"/>
                <a:cs typeface="Arial"/>
              </a:rPr>
              <a:t>more shoppers</a:t>
            </a:r>
            <a:r>
              <a:rPr lang="en-US" sz="2400" dirty="0">
                <a:latin typeface="Arial"/>
                <a:cs typeface="Arial"/>
              </a:rPr>
              <a:t> since the </a:t>
            </a:r>
            <a:r>
              <a:rPr lang="en-US" sz="2400" dirty="0">
                <a:latin typeface="Georgia" panose="02040502050405020303" pitchFamily="18" charset="0"/>
                <a:cs typeface="Arial"/>
              </a:rPr>
              <a:t>January dip.  </a:t>
            </a:r>
            <a:r>
              <a:rPr lang="en-US" sz="2400" b="0" i="1" dirty="0">
                <a:latin typeface="Georgia" panose="02040502050405020303" pitchFamily="18" charset="0"/>
                <a:cs typeface="Arial"/>
              </a:rPr>
              <a:t>Waitrose &amp; Co-op</a:t>
            </a:r>
            <a:r>
              <a:rPr lang="en-US" sz="2400" i="1" dirty="0">
                <a:latin typeface="Georgia" panose="02040502050405020303" pitchFamily="18" charset="0"/>
                <a:cs typeface="Arial"/>
              </a:rPr>
              <a:t> </a:t>
            </a:r>
            <a:r>
              <a:rPr lang="en-US" sz="2400" dirty="0">
                <a:latin typeface="+mn-lt"/>
                <a:cs typeface="Arial"/>
              </a:rPr>
              <a:t>are the exceptions</a:t>
            </a:r>
            <a:r>
              <a:rPr lang="en-US" sz="2400" b="0" dirty="0">
                <a:latin typeface="+mn-lt"/>
                <a:cs typeface="Arial"/>
              </a:rPr>
              <a:t>.</a:t>
            </a:r>
            <a:br>
              <a:rPr lang="en-US" sz="2400" b="0" dirty="0">
                <a:latin typeface="+mn-lt"/>
                <a:cs typeface="Arial"/>
              </a:rPr>
            </a:br>
            <a:br>
              <a:rPr lang="en-US" sz="2400" b="0" dirty="0">
                <a:latin typeface="+mn-lt"/>
                <a:cs typeface="Arial"/>
              </a:rPr>
            </a:br>
            <a:r>
              <a:rPr lang="en-US" sz="2400" dirty="0">
                <a:latin typeface="+mn-lt"/>
                <a:cs typeface="Arial"/>
              </a:rPr>
              <a:t>Attracting</a:t>
            </a:r>
            <a:r>
              <a:rPr lang="en-US" sz="2400" b="0" dirty="0">
                <a:latin typeface="+mn-lt"/>
                <a:cs typeface="Arial"/>
              </a:rPr>
              <a:t> </a:t>
            </a:r>
            <a:r>
              <a:rPr lang="en-US" sz="2400" b="0" i="1" dirty="0">
                <a:latin typeface="Georgia" panose="02040502050405020303" pitchFamily="18" charset="0"/>
                <a:cs typeface="Arial"/>
              </a:rPr>
              <a:t>more visits/orders</a:t>
            </a:r>
            <a:r>
              <a:rPr lang="en-US" sz="2400" b="0" dirty="0">
                <a:latin typeface="+mn-lt"/>
                <a:cs typeface="Arial"/>
              </a:rPr>
              <a:t> </a:t>
            </a:r>
            <a:r>
              <a:rPr lang="en-US" sz="2400" dirty="0">
                <a:latin typeface="+mn-lt"/>
                <a:cs typeface="Arial"/>
              </a:rPr>
              <a:t>is becoming increasingly important, only</a:t>
            </a:r>
            <a:r>
              <a:rPr lang="en-US" sz="2400" b="0" dirty="0">
                <a:latin typeface="+mn-lt"/>
                <a:cs typeface="Arial"/>
              </a:rPr>
              <a:t> </a:t>
            </a:r>
            <a:r>
              <a:rPr lang="en-US" sz="2400" b="0" i="1" dirty="0">
                <a:latin typeface="Georgia" panose="02040502050405020303" pitchFamily="18" charset="0"/>
                <a:cs typeface="Arial"/>
              </a:rPr>
              <a:t>Ocado</a:t>
            </a:r>
            <a:r>
              <a:rPr lang="en-US" sz="2400" b="0" dirty="0">
                <a:latin typeface="+mn-lt"/>
                <a:cs typeface="Arial"/>
              </a:rPr>
              <a:t> </a:t>
            </a:r>
            <a:r>
              <a:rPr lang="en-US" sz="2400" dirty="0">
                <a:latin typeface="+mn-lt"/>
                <a:cs typeface="Arial"/>
              </a:rPr>
              <a:t>lost out in February</a:t>
            </a:r>
            <a:r>
              <a:rPr lang="en-US" sz="2400" b="0" dirty="0">
                <a:latin typeface="+mn-lt"/>
                <a:cs typeface="Arial"/>
              </a:rPr>
              <a:t>.</a:t>
            </a:r>
            <a:endParaRPr lang="en-US" dirty="0"/>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35</a:t>
            </a:fld>
            <a:endParaRPr lang="en-US" dirty="0"/>
          </a:p>
        </p:txBody>
      </p:sp>
      <p:sp>
        <p:nvSpPr>
          <p:cNvPr id="7" name="Text Placeholder 6">
            <a:extLst>
              <a:ext uri="{FF2B5EF4-FFF2-40B4-BE49-F238E27FC236}">
                <a16:creationId xmlns:a16="http://schemas.microsoft.com/office/drawing/2014/main" id="{CD9DDD39-11BE-3E72-4A51-0978E35988C5}"/>
              </a:ext>
            </a:extLst>
          </p:cNvPr>
          <p:cNvSpPr>
            <a:spLocks noGrp="1"/>
          </p:cNvSpPr>
          <p:nvPr>
            <p:ph type="body" sz="quarter" idx="14"/>
          </p:nvPr>
        </p:nvSpPr>
        <p:spPr/>
        <p:txBody>
          <a:bodyPr/>
          <a:lstStyle/>
          <a:p>
            <a:r>
              <a:rPr lang="en-GB" dirty="0"/>
              <a:t>Source:  NielsenIQ Homescan FMCG</a:t>
            </a:r>
          </a:p>
        </p:txBody>
      </p:sp>
      <p:graphicFrame>
        <p:nvGraphicFramePr>
          <p:cNvPr id="14" name="Chart 13">
            <a:extLst>
              <a:ext uri="{FF2B5EF4-FFF2-40B4-BE49-F238E27FC236}">
                <a16:creationId xmlns:a16="http://schemas.microsoft.com/office/drawing/2014/main" id="{23904A72-C914-0BE1-802F-AC1B26799E93}"/>
              </a:ext>
            </a:extLst>
          </p:cNvPr>
          <p:cNvGraphicFramePr/>
          <p:nvPr>
            <p:extLst>
              <p:ext uri="{D42A27DB-BD31-4B8C-83A1-F6EECF244321}">
                <p14:modId xmlns:p14="http://schemas.microsoft.com/office/powerpoint/2010/main" val="685528619"/>
              </p:ext>
            </p:extLst>
          </p:nvPr>
        </p:nvGraphicFramePr>
        <p:xfrm>
          <a:off x="4411014" y="2170090"/>
          <a:ext cx="7102699" cy="29989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le 10">
            <a:extLst>
              <a:ext uri="{FF2B5EF4-FFF2-40B4-BE49-F238E27FC236}">
                <a16:creationId xmlns:a16="http://schemas.microsoft.com/office/drawing/2014/main" id="{87C6A3CB-4927-E07D-41EF-97DFB5921DFB}"/>
              </a:ext>
            </a:extLst>
          </p:cNvPr>
          <p:cNvGraphicFramePr>
            <a:graphicFrameLocks noGrp="1"/>
          </p:cNvGraphicFramePr>
          <p:nvPr>
            <p:extLst>
              <p:ext uri="{D42A27DB-BD31-4B8C-83A1-F6EECF244321}">
                <p14:modId xmlns:p14="http://schemas.microsoft.com/office/powerpoint/2010/main" val="2532688308"/>
              </p:ext>
            </p:extLst>
          </p:nvPr>
        </p:nvGraphicFramePr>
        <p:xfrm>
          <a:off x="4371158" y="5245768"/>
          <a:ext cx="7078157" cy="365760"/>
        </p:xfrm>
        <a:graphic>
          <a:graphicData uri="http://schemas.openxmlformats.org/drawingml/2006/table">
            <a:tbl>
              <a:tblPr firstRow="1" bandRow="1">
                <a:tableStyleId>{9D7B26C5-4107-4FEC-AEDC-1716B250A1EF}</a:tableStyleId>
              </a:tblPr>
              <a:tblGrid>
                <a:gridCol w="727087">
                  <a:extLst>
                    <a:ext uri="{9D8B030D-6E8A-4147-A177-3AD203B41FA5}">
                      <a16:colId xmlns:a16="http://schemas.microsoft.com/office/drawing/2014/main" val="2696776015"/>
                    </a:ext>
                  </a:extLst>
                </a:gridCol>
                <a:gridCol w="577370">
                  <a:extLst>
                    <a:ext uri="{9D8B030D-6E8A-4147-A177-3AD203B41FA5}">
                      <a16:colId xmlns:a16="http://schemas.microsoft.com/office/drawing/2014/main" val="836782962"/>
                    </a:ext>
                  </a:extLst>
                </a:gridCol>
                <a:gridCol w="577370">
                  <a:extLst>
                    <a:ext uri="{9D8B030D-6E8A-4147-A177-3AD203B41FA5}">
                      <a16:colId xmlns:a16="http://schemas.microsoft.com/office/drawing/2014/main" val="254532121"/>
                    </a:ext>
                  </a:extLst>
                </a:gridCol>
                <a:gridCol w="577370">
                  <a:extLst>
                    <a:ext uri="{9D8B030D-6E8A-4147-A177-3AD203B41FA5}">
                      <a16:colId xmlns:a16="http://schemas.microsoft.com/office/drawing/2014/main" val="459562343"/>
                    </a:ext>
                  </a:extLst>
                </a:gridCol>
                <a:gridCol w="577370">
                  <a:extLst>
                    <a:ext uri="{9D8B030D-6E8A-4147-A177-3AD203B41FA5}">
                      <a16:colId xmlns:a16="http://schemas.microsoft.com/office/drawing/2014/main" val="2525734604"/>
                    </a:ext>
                  </a:extLst>
                </a:gridCol>
                <a:gridCol w="577370">
                  <a:extLst>
                    <a:ext uri="{9D8B030D-6E8A-4147-A177-3AD203B41FA5}">
                      <a16:colId xmlns:a16="http://schemas.microsoft.com/office/drawing/2014/main" val="632177499"/>
                    </a:ext>
                  </a:extLst>
                </a:gridCol>
                <a:gridCol w="577370">
                  <a:extLst>
                    <a:ext uri="{9D8B030D-6E8A-4147-A177-3AD203B41FA5}">
                      <a16:colId xmlns:a16="http://schemas.microsoft.com/office/drawing/2014/main" val="3952056482"/>
                    </a:ext>
                  </a:extLst>
                </a:gridCol>
                <a:gridCol w="577370">
                  <a:extLst>
                    <a:ext uri="{9D8B030D-6E8A-4147-A177-3AD203B41FA5}">
                      <a16:colId xmlns:a16="http://schemas.microsoft.com/office/drawing/2014/main" val="2153612359"/>
                    </a:ext>
                  </a:extLst>
                </a:gridCol>
                <a:gridCol w="577370">
                  <a:extLst>
                    <a:ext uri="{9D8B030D-6E8A-4147-A177-3AD203B41FA5}">
                      <a16:colId xmlns:a16="http://schemas.microsoft.com/office/drawing/2014/main" val="16178478"/>
                    </a:ext>
                  </a:extLst>
                </a:gridCol>
                <a:gridCol w="577370">
                  <a:extLst>
                    <a:ext uri="{9D8B030D-6E8A-4147-A177-3AD203B41FA5}">
                      <a16:colId xmlns:a16="http://schemas.microsoft.com/office/drawing/2014/main" val="2486442012"/>
                    </a:ext>
                  </a:extLst>
                </a:gridCol>
                <a:gridCol w="577370">
                  <a:extLst>
                    <a:ext uri="{9D8B030D-6E8A-4147-A177-3AD203B41FA5}">
                      <a16:colId xmlns:a16="http://schemas.microsoft.com/office/drawing/2014/main" val="1694203553"/>
                    </a:ext>
                  </a:extLst>
                </a:gridCol>
                <a:gridCol w="577370">
                  <a:extLst>
                    <a:ext uri="{9D8B030D-6E8A-4147-A177-3AD203B41FA5}">
                      <a16:colId xmlns:a16="http://schemas.microsoft.com/office/drawing/2014/main" val="2393192463"/>
                    </a:ext>
                  </a:extLst>
                </a:gridCol>
              </a:tblGrid>
              <a:tr h="350102">
                <a:tc>
                  <a:txBody>
                    <a:bodyPr/>
                    <a:lstStyle/>
                    <a:p>
                      <a:pPr algn="ctr"/>
                      <a:r>
                        <a:rPr lang="en-GB" sz="1200" dirty="0"/>
                        <a:t>FMCG Growth</a:t>
                      </a:r>
                    </a:p>
                  </a:txBody>
                  <a:tcPr marL="0" marR="0" marT="0" marB="0" anchor="ctr">
                    <a:lnL w="19050" cap="flat" cmpd="sng" algn="ctr">
                      <a:no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+14%</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+11%</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+9%</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+7%</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+7%</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+5%</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+4%</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+2%</a:t>
                      </a:r>
                    </a:p>
                  </a:txBody>
                  <a:tcPr marL="0" marR="0" marT="0" marB="0" anchor="ctr">
                    <a:lnL w="9525" cap="flat" cmpd="sng" algn="ctr">
                      <a:solidFill>
                        <a:schemeClr val="tx1">
                          <a:lumMod val="40000"/>
                          <a:lumOff val="6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9442842"/>
                  </a:ext>
                </a:extLst>
              </a:tr>
            </a:tbl>
          </a:graphicData>
        </a:graphic>
      </p:graphicFrame>
      <p:sp>
        <p:nvSpPr>
          <p:cNvPr id="16" name="TextBox 15">
            <a:extLst>
              <a:ext uri="{FF2B5EF4-FFF2-40B4-BE49-F238E27FC236}">
                <a16:creationId xmlns:a16="http://schemas.microsoft.com/office/drawing/2014/main" id="{6386E971-F8A7-474B-33F9-3FB19FFFF389}"/>
              </a:ext>
            </a:extLst>
          </p:cNvPr>
          <p:cNvSpPr txBox="1"/>
          <p:nvPr/>
        </p:nvSpPr>
        <p:spPr>
          <a:xfrm>
            <a:off x="4256901" y="1583736"/>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KPI % Difference vs </a:t>
            </a:r>
            <a:r>
              <a:rPr lang="en-US" sz="1400" b="1" i="1" dirty="0">
                <a:latin typeface="Arial" panose="020B0604020202020204" pitchFamily="34" charset="0"/>
                <a:cs typeface="Arial" panose="020B0604020202020204" pitchFamily="34" charset="0"/>
                <a:sym typeface="Montserrat"/>
              </a:rPr>
              <a:t>PRIOR </a:t>
            </a:r>
            <a:r>
              <a:rPr lang="en-US" sz="1400" b="1" dirty="0">
                <a:latin typeface="Arial" panose="020B0604020202020204" pitchFamily="34" charset="0"/>
                <a:cs typeface="Arial" panose="020B0604020202020204" pitchFamily="34" charset="0"/>
                <a:sym typeface="Montserrat"/>
              </a:rPr>
              <a:t>period</a:t>
            </a:r>
          </a:p>
          <a:p>
            <a:pPr>
              <a:buSzPts val="1100"/>
            </a:pPr>
            <a:r>
              <a:rPr lang="en-US" sz="1200" i="1" dirty="0">
                <a:solidFill>
                  <a:schemeClr val="tx1"/>
                </a:solidFill>
                <a:latin typeface="Arial" panose="020B0604020202020204" pitchFamily="34" charset="0"/>
                <a:cs typeface="Arial" panose="020B0604020202020204" pitchFamily="34" charset="0"/>
              </a:rPr>
              <a:t>4w/e 25</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2023 vs 4w/e 28</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January 2023</a:t>
            </a:r>
          </a:p>
          <a:p>
            <a:pPr>
              <a:buSzPts val="1100"/>
            </a:pPr>
            <a:endParaRPr lang="en-US" sz="1400" b="1" dirty="0">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478181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F7DAEFD-BD38-2769-A655-9B35AB34194C}"/>
              </a:ext>
            </a:extLst>
          </p:cNvPr>
          <p:cNvGraphicFramePr/>
          <p:nvPr>
            <p:extLst>
              <p:ext uri="{D42A27DB-BD31-4B8C-83A1-F6EECF244321}">
                <p14:modId xmlns:p14="http://schemas.microsoft.com/office/powerpoint/2010/main" val="1183207631"/>
              </p:ext>
            </p:extLst>
          </p:nvPr>
        </p:nvGraphicFramePr>
        <p:xfrm>
          <a:off x="4339049" y="1814086"/>
          <a:ext cx="7570453" cy="351021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36</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p:txBody>
          <a:bodyPr/>
          <a:lstStyle/>
          <a:p>
            <a:r>
              <a:rPr lang="en-GB" dirty="0"/>
              <a:t>Source:  NielsenIQ Total Till 12w/e 25</a:t>
            </a:r>
            <a:r>
              <a:rPr lang="en-GB" baseline="30000" dirty="0"/>
              <a:t>th</a:t>
            </a:r>
            <a:r>
              <a:rPr lang="en-GB" dirty="0"/>
              <a:t> February vs year ago, left hand side Homescan FMCG 12w/e growth Big 4 Supermarkets vs Discounters</a:t>
            </a:r>
          </a:p>
        </p:txBody>
      </p:sp>
      <p:grpSp>
        <p:nvGrpSpPr>
          <p:cNvPr id="7" name="Group 6">
            <a:extLst>
              <a:ext uri="{FF2B5EF4-FFF2-40B4-BE49-F238E27FC236}">
                <a16:creationId xmlns:a16="http://schemas.microsoft.com/office/drawing/2014/main" id="{9B6E6DA6-759B-AD4E-2FBA-A1EC124569DD}"/>
              </a:ext>
            </a:extLst>
          </p:cNvPr>
          <p:cNvGrpSpPr/>
          <p:nvPr/>
        </p:nvGrpSpPr>
        <p:grpSpPr>
          <a:xfrm>
            <a:off x="0" y="560498"/>
            <a:ext cx="3991136" cy="4925004"/>
            <a:chOff x="8021944" y="453342"/>
            <a:chExt cx="3991136" cy="4925004"/>
          </a:xfrm>
        </p:grpSpPr>
        <p:sp>
          <p:nvSpPr>
            <p:cNvPr id="8" name="Isosceles Triangle 7">
              <a:extLst>
                <a:ext uri="{FF2B5EF4-FFF2-40B4-BE49-F238E27FC236}">
                  <a16:creationId xmlns:a16="http://schemas.microsoft.com/office/drawing/2014/main" id="{FF2D7C1E-06E4-3DBF-D9D0-B06E16EBCB20}"/>
                </a:ext>
              </a:extLst>
            </p:cNvPr>
            <p:cNvSpPr/>
            <p:nvPr/>
          </p:nvSpPr>
          <p:spPr>
            <a:xfrm>
              <a:off x="8021944" y="453342"/>
              <a:ext cx="2378727" cy="20506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Isosceles Triangle 8">
              <a:extLst>
                <a:ext uri="{FF2B5EF4-FFF2-40B4-BE49-F238E27FC236}">
                  <a16:creationId xmlns:a16="http://schemas.microsoft.com/office/drawing/2014/main" id="{47AC3DC0-EC5C-989D-0958-7ACCAD580EA7}"/>
                </a:ext>
              </a:extLst>
            </p:cNvPr>
            <p:cNvSpPr/>
            <p:nvPr/>
          </p:nvSpPr>
          <p:spPr>
            <a:xfrm>
              <a:off x="10436733" y="1145049"/>
              <a:ext cx="1576347" cy="13589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a:solidFill>
                  <a:schemeClr val="accent1"/>
                </a:solidFill>
              </a:endParaRPr>
            </a:p>
          </p:txBody>
        </p:sp>
        <p:sp>
          <p:nvSpPr>
            <p:cNvPr id="10" name="TextBox 9">
              <a:extLst>
                <a:ext uri="{FF2B5EF4-FFF2-40B4-BE49-F238E27FC236}">
                  <a16:creationId xmlns:a16="http://schemas.microsoft.com/office/drawing/2014/main" id="{600EAC21-BDFA-F0ED-1F3F-D1F50752F4B5}"/>
                </a:ext>
              </a:extLst>
            </p:cNvPr>
            <p:cNvSpPr txBox="1"/>
            <p:nvPr/>
          </p:nvSpPr>
          <p:spPr>
            <a:xfrm>
              <a:off x="8699611" y="1417048"/>
              <a:ext cx="1077814" cy="584775"/>
            </a:xfrm>
            <a:prstGeom prst="rect">
              <a:avLst/>
            </a:prstGeom>
            <a:noFill/>
          </p:spPr>
          <p:txBody>
            <a:bodyPr wrap="square">
              <a:spAutoFit/>
            </a:bodyPr>
            <a:lstStyle/>
            <a:p>
              <a:pPr algn="ctr"/>
              <a:r>
                <a:rPr kumimoji="0" lang="en-GB" sz="3200" b="1" i="1" u="none" strike="noStrike" kern="0" cap="none" spc="0" normalizeH="0" baseline="0" noProof="0" dirty="0">
                  <a:ln>
                    <a:noFill/>
                  </a:ln>
                  <a:solidFill>
                    <a:schemeClr val="bg1"/>
                  </a:solidFill>
                  <a:effectLst/>
                  <a:uLnTx/>
                  <a:uFillTx/>
                  <a:latin typeface="Georgia" panose="02040502050405020303" pitchFamily="18" charset="0"/>
                  <a:sym typeface="Montserrat"/>
                </a:rPr>
                <a:t>24%</a:t>
              </a:r>
              <a:endParaRPr lang="en-GB" sz="3200" i="1" dirty="0">
                <a:solidFill>
                  <a:schemeClr val="bg1"/>
                </a:solidFill>
                <a:latin typeface="Georgia" panose="02040502050405020303" pitchFamily="18" charset="0"/>
              </a:endParaRPr>
            </a:p>
          </p:txBody>
        </p:sp>
        <p:sp>
          <p:nvSpPr>
            <p:cNvPr id="11" name="TextBox 10">
              <a:extLst>
                <a:ext uri="{FF2B5EF4-FFF2-40B4-BE49-F238E27FC236}">
                  <a16:creationId xmlns:a16="http://schemas.microsoft.com/office/drawing/2014/main" id="{435253F0-66CC-27AF-45C2-59DE8441E895}"/>
                </a:ext>
              </a:extLst>
            </p:cNvPr>
            <p:cNvSpPr txBox="1"/>
            <p:nvPr/>
          </p:nvSpPr>
          <p:spPr>
            <a:xfrm>
              <a:off x="10628563" y="1702964"/>
              <a:ext cx="1105538" cy="523220"/>
            </a:xfrm>
            <a:prstGeom prst="rect">
              <a:avLst/>
            </a:prstGeom>
            <a:noFill/>
          </p:spPr>
          <p:txBody>
            <a:bodyPr wrap="square">
              <a:spAutoFit/>
            </a:bodyPr>
            <a:lstStyle/>
            <a:p>
              <a:pPr algn="ctr"/>
              <a:r>
                <a:rPr lang="en-GB" sz="2800" b="1" dirty="0">
                  <a:solidFill>
                    <a:schemeClr val="bg1"/>
                  </a:solidFill>
                  <a:latin typeface="Georgia" panose="02040502050405020303" pitchFamily="18" charset="0"/>
                  <a:sym typeface="Montserrat"/>
                </a:rPr>
                <a:t>+7</a:t>
              </a:r>
              <a:r>
                <a:rPr kumimoji="0" lang="en-GB" sz="2800" b="1" i="0" u="none" strike="noStrike" kern="0" cap="none" spc="0" normalizeH="0" baseline="0" noProof="0" dirty="0">
                  <a:ln>
                    <a:noFill/>
                  </a:ln>
                  <a:solidFill>
                    <a:schemeClr val="bg1"/>
                  </a:solidFill>
                  <a:effectLst/>
                  <a:uLnTx/>
                  <a:uFillTx/>
                  <a:latin typeface="Georgia" panose="02040502050405020303" pitchFamily="18" charset="0"/>
                  <a:sym typeface="Montserrat"/>
                </a:rPr>
                <a:t>%</a:t>
              </a:r>
            </a:p>
          </p:txBody>
        </p:sp>
        <p:sp>
          <p:nvSpPr>
            <p:cNvPr id="12" name="TextBox 11">
              <a:extLst>
                <a:ext uri="{FF2B5EF4-FFF2-40B4-BE49-F238E27FC236}">
                  <a16:creationId xmlns:a16="http://schemas.microsoft.com/office/drawing/2014/main" id="{C69CD38A-C322-521B-2B83-5CE9E2473E7C}"/>
                </a:ext>
              </a:extLst>
            </p:cNvPr>
            <p:cNvSpPr txBox="1"/>
            <p:nvPr/>
          </p:nvSpPr>
          <p:spPr>
            <a:xfrm>
              <a:off x="8290122" y="2700690"/>
              <a:ext cx="3447377" cy="2677656"/>
            </a:xfrm>
            <a:prstGeom prst="rect">
              <a:avLst/>
            </a:prstGeom>
            <a:noFill/>
          </p:spPr>
          <p:txBody>
            <a:bodyPr wrap="square">
              <a:spAutoFit/>
            </a:bodyPr>
            <a:lstStyle/>
            <a:p>
              <a:pPr algn="ctr"/>
              <a:r>
                <a:rPr lang="en-GB" sz="2400" b="1" i="1" dirty="0">
                  <a:solidFill>
                    <a:schemeClr val="bg1"/>
                  </a:solidFill>
                  <a:latin typeface="Georgia" panose="02040502050405020303" pitchFamily="18" charset="0"/>
                  <a:sym typeface="Montserrat"/>
                </a:rPr>
                <a:t>Discounters</a:t>
              </a:r>
              <a:r>
                <a:rPr lang="en-GB" sz="2400" i="1" dirty="0">
                  <a:solidFill>
                    <a:schemeClr val="bg1"/>
                  </a:solidFill>
                  <a:latin typeface="Georgia" panose="02040502050405020303" pitchFamily="18" charset="0"/>
                  <a:sym typeface="Montserrat"/>
                </a:rPr>
                <a:t> are currently growing </a:t>
              </a:r>
              <a:r>
                <a:rPr lang="en-GB" sz="2400" b="1" i="1" dirty="0">
                  <a:solidFill>
                    <a:schemeClr val="bg1"/>
                  </a:solidFill>
                  <a:latin typeface="Georgia" panose="02040502050405020303" pitchFamily="18" charset="0"/>
                  <a:sym typeface="Montserrat"/>
                </a:rPr>
                <a:t>3 times as fast</a:t>
              </a:r>
              <a:r>
                <a:rPr lang="en-GB" sz="2400" i="1" dirty="0">
                  <a:solidFill>
                    <a:schemeClr val="bg1"/>
                  </a:solidFill>
                  <a:latin typeface="Georgia" panose="02040502050405020303" pitchFamily="18" charset="0"/>
                  <a:sym typeface="Montserrat"/>
                </a:rPr>
                <a:t> as the </a:t>
              </a:r>
              <a:r>
                <a:rPr lang="en-GB" sz="2400" b="1" i="1" dirty="0">
                  <a:solidFill>
                    <a:schemeClr val="bg1"/>
                  </a:solidFill>
                  <a:latin typeface="Georgia" panose="02040502050405020303" pitchFamily="18" charset="0"/>
                  <a:sym typeface="Montserrat"/>
                </a:rPr>
                <a:t>Big 4</a:t>
              </a:r>
              <a:r>
                <a:rPr lang="en-GB" sz="2400" i="1" dirty="0">
                  <a:solidFill>
                    <a:schemeClr val="bg1"/>
                  </a:solidFill>
                  <a:latin typeface="Georgia" panose="02040502050405020303" pitchFamily="18" charset="0"/>
                  <a:sym typeface="Montserrat"/>
                </a:rPr>
                <a:t> Supermarkets and </a:t>
              </a:r>
              <a:r>
                <a:rPr lang="en-GB" sz="2400" b="1" i="1" dirty="0">
                  <a:solidFill>
                    <a:schemeClr val="bg1"/>
                  </a:solidFill>
                  <a:latin typeface="Georgia" panose="02040502050405020303" pitchFamily="18" charset="0"/>
                  <a:sym typeface="Montserrat"/>
                </a:rPr>
                <a:t>share</a:t>
              </a:r>
              <a:r>
                <a:rPr lang="en-GB" sz="2400" i="1" dirty="0">
                  <a:solidFill>
                    <a:schemeClr val="bg1"/>
                  </a:solidFill>
                  <a:latin typeface="Georgia" panose="02040502050405020303" pitchFamily="18" charset="0"/>
                  <a:sym typeface="Montserrat"/>
                </a:rPr>
                <a:t> of the </a:t>
              </a:r>
              <a:r>
                <a:rPr lang="en-GB" sz="2400" b="1" i="1" dirty="0">
                  <a:solidFill>
                    <a:schemeClr val="bg1"/>
                  </a:solidFill>
                  <a:latin typeface="Georgia" panose="02040502050405020303" pitchFamily="18" charset="0"/>
                  <a:sym typeface="Montserrat"/>
                </a:rPr>
                <a:t>big 4</a:t>
              </a:r>
              <a:r>
                <a:rPr lang="en-GB" sz="2400" i="1" dirty="0">
                  <a:solidFill>
                    <a:schemeClr val="bg1"/>
                  </a:solidFill>
                  <a:latin typeface="Georgia" panose="02040502050405020303" pitchFamily="18" charset="0"/>
                  <a:sym typeface="Montserrat"/>
                </a:rPr>
                <a:t> has fallen to it’s </a:t>
              </a:r>
              <a:r>
                <a:rPr lang="en-GB" sz="2400" b="1" i="1" dirty="0">
                  <a:solidFill>
                    <a:schemeClr val="bg1"/>
                  </a:solidFill>
                  <a:latin typeface="Georgia" panose="02040502050405020303" pitchFamily="18" charset="0"/>
                  <a:sym typeface="Montserrat"/>
                </a:rPr>
                <a:t>lowest level yet</a:t>
              </a:r>
              <a:r>
                <a:rPr lang="en-GB" sz="2400" i="1" dirty="0">
                  <a:solidFill>
                    <a:schemeClr val="bg1"/>
                  </a:solidFill>
                  <a:latin typeface="Georgia" panose="02040502050405020303" pitchFamily="18" charset="0"/>
                  <a:sym typeface="Montserrat"/>
                </a:rPr>
                <a:t>.  </a:t>
              </a:r>
              <a:endParaRPr lang="en-GB" sz="2400" i="1"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400CDBF-0A55-B0D2-69A1-6D02AB69E9A4}"/>
                </a:ext>
              </a:extLst>
            </p:cNvPr>
            <p:cNvSpPr txBox="1"/>
            <p:nvPr/>
          </p:nvSpPr>
          <p:spPr>
            <a:xfrm>
              <a:off x="8831035" y="3402633"/>
              <a:ext cx="2547909" cy="369332"/>
            </a:xfrm>
            <a:prstGeom prst="rect">
              <a:avLst/>
            </a:prstGeom>
            <a:noFill/>
          </p:spPr>
          <p:txBody>
            <a:bodyPr wrap="square">
              <a:spAutoFit/>
            </a:bodyPr>
            <a:lstStyle/>
            <a:p>
              <a:pPr algn="ctr"/>
              <a:endParaRPr lang="en-GB" dirty="0">
                <a:solidFill>
                  <a:schemeClr val="bg1"/>
                </a:solidFill>
                <a:latin typeface="+mj-lt"/>
              </a:endParaRPr>
            </a:p>
          </p:txBody>
        </p:sp>
      </p:grpSp>
      <p:sp>
        <p:nvSpPr>
          <p:cNvPr id="17" name="TextBox 16">
            <a:extLst>
              <a:ext uri="{FF2B5EF4-FFF2-40B4-BE49-F238E27FC236}">
                <a16:creationId xmlns:a16="http://schemas.microsoft.com/office/drawing/2014/main" id="{654700A7-A54F-8C66-F8BC-7C52E4365C33}"/>
              </a:ext>
            </a:extLst>
          </p:cNvPr>
          <p:cNvSpPr txBox="1"/>
          <p:nvPr/>
        </p:nvSpPr>
        <p:spPr>
          <a:xfrm>
            <a:off x="4201652" y="2133636"/>
            <a:ext cx="846386" cy="276999"/>
          </a:xfrm>
          <a:prstGeom prst="rect">
            <a:avLst/>
          </a:prstGeom>
          <a:noFill/>
        </p:spPr>
        <p:txBody>
          <a:bodyPr wrap="none" lIns="0" rIns="0" rtlCol="0">
            <a:spAutoFit/>
          </a:bodyPr>
          <a:lstStyle/>
          <a:p>
            <a:pPr defTabSz="1219170">
              <a:defRPr/>
            </a:pPr>
            <a:r>
              <a:rPr lang="en-GB" sz="1200" b="1" dirty="0">
                <a:solidFill>
                  <a:schemeClr val="tx1"/>
                </a:solidFill>
                <a:latin typeface="+mj-lt"/>
              </a:rPr>
              <a:t>Discounter </a:t>
            </a:r>
          </a:p>
        </p:txBody>
      </p:sp>
      <p:sp>
        <p:nvSpPr>
          <p:cNvPr id="18" name="TextBox 17">
            <a:extLst>
              <a:ext uri="{FF2B5EF4-FFF2-40B4-BE49-F238E27FC236}">
                <a16:creationId xmlns:a16="http://schemas.microsoft.com/office/drawing/2014/main" id="{3B3A2224-EC69-5E34-3CCD-EF25B7C11FE3}"/>
              </a:ext>
            </a:extLst>
          </p:cNvPr>
          <p:cNvSpPr txBox="1"/>
          <p:nvPr/>
        </p:nvSpPr>
        <p:spPr>
          <a:xfrm>
            <a:off x="10890469" y="1901818"/>
            <a:ext cx="1022716" cy="461665"/>
          </a:xfrm>
          <a:prstGeom prst="rect">
            <a:avLst/>
          </a:prstGeom>
          <a:noFill/>
        </p:spPr>
        <p:txBody>
          <a:bodyPr wrap="none" lIns="0" rIns="0" rtlCol="0">
            <a:spAutoFit/>
          </a:bodyPr>
          <a:lstStyle/>
          <a:p>
            <a:pPr algn="r" defTabSz="1219170">
              <a:defRPr/>
            </a:pPr>
            <a:r>
              <a:rPr lang="en-GB" sz="1200" b="1" dirty="0">
                <a:solidFill>
                  <a:schemeClr val="tx1"/>
                </a:solidFill>
                <a:latin typeface="+mj-lt"/>
              </a:rPr>
              <a:t>Big 4 </a:t>
            </a:r>
          </a:p>
          <a:p>
            <a:pPr algn="r" defTabSz="1219170">
              <a:defRPr/>
            </a:pPr>
            <a:r>
              <a:rPr lang="en-GB" sz="1200" b="1" dirty="0">
                <a:solidFill>
                  <a:schemeClr val="tx1"/>
                </a:solidFill>
                <a:latin typeface="+mj-lt"/>
              </a:rPr>
              <a:t>Supermarkets</a:t>
            </a:r>
          </a:p>
        </p:txBody>
      </p:sp>
      <p:cxnSp>
        <p:nvCxnSpPr>
          <p:cNvPr id="20" name="Straight Connector 19">
            <a:extLst>
              <a:ext uri="{FF2B5EF4-FFF2-40B4-BE49-F238E27FC236}">
                <a16:creationId xmlns:a16="http://schemas.microsoft.com/office/drawing/2014/main" id="{E4454F7F-0028-7755-B9CE-01923A5EFE9B}"/>
              </a:ext>
            </a:extLst>
          </p:cNvPr>
          <p:cNvCxnSpPr>
            <a:cxnSpLocks/>
          </p:cNvCxnSpPr>
          <p:nvPr/>
        </p:nvCxnSpPr>
        <p:spPr>
          <a:xfrm>
            <a:off x="10530207" y="1571968"/>
            <a:ext cx="0" cy="2964540"/>
          </a:xfrm>
          <a:prstGeom prst="line">
            <a:avLst/>
          </a:prstGeom>
          <a:ln w="127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107BBEB-C6C1-04A2-0516-2B16A7FE56BF}"/>
              </a:ext>
            </a:extLst>
          </p:cNvPr>
          <p:cNvSpPr txBox="1"/>
          <p:nvPr/>
        </p:nvSpPr>
        <p:spPr>
          <a:xfrm>
            <a:off x="3002387" y="521595"/>
            <a:ext cx="1073776" cy="246221"/>
          </a:xfrm>
          <a:prstGeom prst="rect">
            <a:avLst/>
          </a:prstGeom>
          <a:noFill/>
        </p:spPr>
        <p:txBody>
          <a:bodyPr wrap="square">
            <a:spAutoFit/>
          </a:bodyPr>
          <a:lstStyle/>
          <a:p>
            <a:r>
              <a:rPr lang="en-GB" sz="1000" dirty="0">
                <a:solidFill>
                  <a:schemeClr val="bg1"/>
                </a:solidFill>
                <a:latin typeface="+mj-lt"/>
                <a:sym typeface="Montserrat"/>
              </a:rPr>
              <a:t>FMCG growth</a:t>
            </a:r>
            <a:endParaRPr lang="en-GB" sz="1000" dirty="0"/>
          </a:p>
        </p:txBody>
      </p:sp>
      <p:sp>
        <p:nvSpPr>
          <p:cNvPr id="14" name="TextBox 13">
            <a:extLst>
              <a:ext uri="{FF2B5EF4-FFF2-40B4-BE49-F238E27FC236}">
                <a16:creationId xmlns:a16="http://schemas.microsoft.com/office/drawing/2014/main" id="{77FEEDDA-D622-0C4D-6C7E-667D11A63129}"/>
              </a:ext>
            </a:extLst>
          </p:cNvPr>
          <p:cNvSpPr txBox="1"/>
          <p:nvPr/>
        </p:nvSpPr>
        <p:spPr>
          <a:xfrm>
            <a:off x="4276218" y="1319720"/>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Big 4 share vs Discounters</a:t>
            </a:r>
          </a:p>
          <a:p>
            <a:pPr>
              <a:buSzPts val="1100"/>
            </a:pPr>
            <a:r>
              <a:rPr lang="en-US" sz="1200" i="1" dirty="0">
                <a:solidFill>
                  <a:schemeClr val="tx1"/>
                </a:solidFill>
                <a:latin typeface="Arial" panose="020B0604020202020204" pitchFamily="34" charset="0"/>
                <a:cs typeface="Arial" panose="020B0604020202020204" pitchFamily="34" charset="0"/>
              </a:rPr>
              <a:t>12 w/e Total Till trend</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15" name="TextBox 14">
            <a:extLst>
              <a:ext uri="{FF2B5EF4-FFF2-40B4-BE49-F238E27FC236}">
                <a16:creationId xmlns:a16="http://schemas.microsoft.com/office/drawing/2014/main" id="{AABDD1D8-D222-E18E-4862-F671E48597A8}"/>
              </a:ext>
            </a:extLst>
          </p:cNvPr>
          <p:cNvSpPr txBox="1"/>
          <p:nvPr/>
        </p:nvSpPr>
        <p:spPr>
          <a:xfrm>
            <a:off x="214112" y="2072356"/>
            <a:ext cx="1872265" cy="369332"/>
          </a:xfrm>
          <a:prstGeom prst="rect">
            <a:avLst/>
          </a:prstGeom>
          <a:noFill/>
        </p:spPr>
        <p:txBody>
          <a:bodyPr wrap="square">
            <a:spAutoFit/>
          </a:bodyPr>
          <a:lstStyle/>
          <a:p>
            <a:pPr algn="ctr"/>
            <a:r>
              <a:rPr lang="en-GB" sz="1800" i="1" kern="0" dirty="0">
                <a:solidFill>
                  <a:schemeClr val="bg1"/>
                </a:solidFill>
                <a:sym typeface="Montserrat"/>
              </a:rPr>
              <a:t>Discounters</a:t>
            </a:r>
            <a:endParaRPr lang="en-GB" dirty="0"/>
          </a:p>
        </p:txBody>
      </p:sp>
      <p:sp>
        <p:nvSpPr>
          <p:cNvPr id="16" name="TextBox 15">
            <a:extLst>
              <a:ext uri="{FF2B5EF4-FFF2-40B4-BE49-F238E27FC236}">
                <a16:creationId xmlns:a16="http://schemas.microsoft.com/office/drawing/2014/main" id="{4634680C-9BA2-F25E-4BD1-3B5E4F8D5BF5}"/>
              </a:ext>
            </a:extLst>
          </p:cNvPr>
          <p:cNvSpPr txBox="1"/>
          <p:nvPr/>
        </p:nvSpPr>
        <p:spPr>
          <a:xfrm>
            <a:off x="2430184" y="2380829"/>
            <a:ext cx="1506458" cy="215444"/>
          </a:xfrm>
          <a:prstGeom prst="rect">
            <a:avLst/>
          </a:prstGeom>
          <a:noFill/>
        </p:spPr>
        <p:txBody>
          <a:bodyPr wrap="square">
            <a:spAutoFit/>
          </a:bodyPr>
          <a:lstStyle/>
          <a:p>
            <a:pPr algn="ctr"/>
            <a:r>
              <a:rPr lang="en-GB" sz="800" i="1" kern="0" dirty="0">
                <a:solidFill>
                  <a:schemeClr val="bg1"/>
                </a:solidFill>
                <a:sym typeface="Montserrat"/>
              </a:rPr>
              <a:t>Big 4 Supermarkets</a:t>
            </a:r>
            <a:endParaRPr lang="en-GB" sz="800" i="1" dirty="0">
              <a:solidFill>
                <a:schemeClr val="bg1"/>
              </a:solidFill>
            </a:endParaRPr>
          </a:p>
        </p:txBody>
      </p:sp>
    </p:spTree>
    <p:extLst>
      <p:ext uri="{BB962C8B-B14F-4D97-AF65-F5344CB8AC3E}">
        <p14:creationId xmlns:p14="http://schemas.microsoft.com/office/powerpoint/2010/main" val="2288248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37</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Advertising and Promotions</a:t>
            </a:r>
          </a:p>
        </p:txBody>
      </p:sp>
    </p:spTree>
    <p:extLst>
      <p:ext uri="{BB962C8B-B14F-4D97-AF65-F5344CB8AC3E}">
        <p14:creationId xmlns:p14="http://schemas.microsoft.com/office/powerpoint/2010/main" val="356308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AA3902-C01B-1701-6E14-9708BC3A8F1F}"/>
              </a:ext>
            </a:extLst>
          </p:cNvPr>
          <p:cNvSpPr>
            <a:spLocks noGrp="1"/>
          </p:cNvSpPr>
          <p:nvPr>
            <p:ph type="sldNum" sz="quarter" idx="12"/>
          </p:nvPr>
        </p:nvSpPr>
        <p:spPr/>
        <p:txBody>
          <a:bodyPr/>
          <a:lstStyle/>
          <a:p>
            <a:fld id="{403EF4E2-7A7A-0548-85F1-5479B7C9E1B2}" type="slidenum">
              <a:rPr lang="en-US" smtClean="0"/>
              <a:t>38</a:t>
            </a:fld>
            <a:endParaRPr lang="en-US" dirty="0"/>
          </a:p>
        </p:txBody>
      </p:sp>
      <p:sp>
        <p:nvSpPr>
          <p:cNvPr id="8" name="Title 7">
            <a:extLst>
              <a:ext uri="{FF2B5EF4-FFF2-40B4-BE49-F238E27FC236}">
                <a16:creationId xmlns:a16="http://schemas.microsoft.com/office/drawing/2014/main" id="{314EBEAC-5D79-7D84-0527-E46432A4AC62}"/>
              </a:ext>
            </a:extLst>
          </p:cNvPr>
          <p:cNvSpPr>
            <a:spLocks noGrp="1"/>
          </p:cNvSpPr>
          <p:nvPr>
            <p:ph type="ctrTitle"/>
          </p:nvPr>
        </p:nvSpPr>
        <p:spPr>
          <a:xfrm>
            <a:off x="301437" y="2734263"/>
            <a:ext cx="3503952" cy="2390972"/>
          </a:xfrm>
        </p:spPr>
        <p:txBody>
          <a:bodyPr/>
          <a:lstStyle/>
          <a:p>
            <a:r>
              <a:rPr lang="en-US" dirty="0"/>
              <a:t>February messages focused on </a:t>
            </a:r>
            <a:r>
              <a:rPr lang="en-US" b="0" i="1" dirty="0">
                <a:latin typeface="Georgia" panose="02040502050405020303" pitchFamily="18" charset="0"/>
              </a:rPr>
              <a:t>Price, loyalty initiatives </a:t>
            </a:r>
            <a:r>
              <a:rPr lang="en-US" dirty="0"/>
              <a:t>and </a:t>
            </a:r>
            <a:r>
              <a:rPr lang="en-US" b="0" i="1" dirty="0">
                <a:latin typeface="Georgia" panose="02040502050405020303" pitchFamily="18" charset="0"/>
              </a:rPr>
              <a:t>meal deals</a:t>
            </a:r>
          </a:p>
        </p:txBody>
      </p:sp>
      <p:sp>
        <p:nvSpPr>
          <p:cNvPr id="7" name="Text Placeholder 6">
            <a:extLst>
              <a:ext uri="{FF2B5EF4-FFF2-40B4-BE49-F238E27FC236}">
                <a16:creationId xmlns:a16="http://schemas.microsoft.com/office/drawing/2014/main" id="{B5882A86-AC90-F1F8-DE9C-C368EF09C7F1}"/>
              </a:ext>
            </a:extLst>
          </p:cNvPr>
          <p:cNvSpPr>
            <a:spLocks noGrp="1"/>
          </p:cNvSpPr>
          <p:nvPr>
            <p:ph type="body" sz="quarter" idx="14"/>
          </p:nvPr>
        </p:nvSpPr>
        <p:spPr/>
        <p:txBody>
          <a:bodyPr/>
          <a:lstStyle/>
          <a:p>
            <a:r>
              <a:rPr lang="en-GB" dirty="0"/>
              <a:t>Source: Retailer Marketing including Digital and Press, Retailer Websites</a:t>
            </a:r>
          </a:p>
        </p:txBody>
      </p:sp>
      <p:sp>
        <p:nvSpPr>
          <p:cNvPr id="9" name="Text Placeholder 8">
            <a:extLst>
              <a:ext uri="{FF2B5EF4-FFF2-40B4-BE49-F238E27FC236}">
                <a16:creationId xmlns:a16="http://schemas.microsoft.com/office/drawing/2014/main" id="{9476C5A5-52B7-E542-4A86-B7417E04B1F5}"/>
              </a:ext>
            </a:extLst>
          </p:cNvPr>
          <p:cNvSpPr>
            <a:spLocks noGrp="1"/>
          </p:cNvSpPr>
          <p:nvPr>
            <p:ph type="body" sz="quarter" idx="16"/>
          </p:nvPr>
        </p:nvSpPr>
        <p:spPr>
          <a:xfrm>
            <a:off x="4501072" y="1178416"/>
            <a:ext cx="7263779" cy="315533"/>
          </a:xfrm>
          <a:solidFill>
            <a:schemeClr val="accent1"/>
          </a:solidFill>
        </p:spPr>
        <p:txBody>
          <a:bodyPr/>
          <a:lstStyle/>
          <a:p>
            <a:r>
              <a:rPr lang="en-GB" b="1" dirty="0">
                <a:solidFill>
                  <a:schemeClr val="bg2"/>
                </a:solidFill>
                <a:latin typeface="Georgia" panose="02040502050405020303" pitchFamily="18" charset="0"/>
              </a:rPr>
              <a:t>February 2023 Messages</a:t>
            </a:r>
          </a:p>
        </p:txBody>
      </p:sp>
      <p:sp>
        <p:nvSpPr>
          <p:cNvPr id="15" name="Rounded Rectangle 6">
            <a:extLst>
              <a:ext uri="{FF2B5EF4-FFF2-40B4-BE49-F238E27FC236}">
                <a16:creationId xmlns:a16="http://schemas.microsoft.com/office/drawing/2014/main" id="{294474B4-F23B-E90C-DD3A-D3E0265ABB2E}"/>
              </a:ext>
            </a:extLst>
          </p:cNvPr>
          <p:cNvSpPr/>
          <p:nvPr/>
        </p:nvSpPr>
        <p:spPr>
          <a:xfrm>
            <a:off x="4478177" y="1596980"/>
            <a:ext cx="2353652" cy="4388347"/>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6" name="Rounded Rectangle 7">
            <a:extLst>
              <a:ext uri="{FF2B5EF4-FFF2-40B4-BE49-F238E27FC236}">
                <a16:creationId xmlns:a16="http://schemas.microsoft.com/office/drawing/2014/main" id="{3532221F-F308-0BDC-332A-83A8985DA82B}"/>
              </a:ext>
            </a:extLst>
          </p:cNvPr>
          <p:cNvSpPr/>
          <p:nvPr/>
        </p:nvSpPr>
        <p:spPr>
          <a:xfrm>
            <a:off x="6926999" y="1616299"/>
            <a:ext cx="2353652" cy="434971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7" name="Rounded Rectangle 8">
            <a:extLst>
              <a:ext uri="{FF2B5EF4-FFF2-40B4-BE49-F238E27FC236}">
                <a16:creationId xmlns:a16="http://schemas.microsoft.com/office/drawing/2014/main" id="{BE841E16-1DF8-906F-3C98-32BC12C1C742}"/>
              </a:ext>
            </a:extLst>
          </p:cNvPr>
          <p:cNvSpPr/>
          <p:nvPr/>
        </p:nvSpPr>
        <p:spPr>
          <a:xfrm>
            <a:off x="9401577" y="1616299"/>
            <a:ext cx="2353652" cy="4349709"/>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1" name="TextBox 10">
            <a:extLst>
              <a:ext uri="{FF2B5EF4-FFF2-40B4-BE49-F238E27FC236}">
                <a16:creationId xmlns:a16="http://schemas.microsoft.com/office/drawing/2014/main" id="{1402488B-C2C3-56B1-D841-4A090777A665}"/>
              </a:ext>
            </a:extLst>
          </p:cNvPr>
          <p:cNvSpPr txBox="1"/>
          <p:nvPr/>
        </p:nvSpPr>
        <p:spPr>
          <a:xfrm>
            <a:off x="4844067" y="1563641"/>
            <a:ext cx="1640446" cy="369332"/>
          </a:xfrm>
          <a:prstGeom prst="rect">
            <a:avLst/>
          </a:prstGeom>
          <a:noFill/>
        </p:spPr>
        <p:txBody>
          <a:bodyPr wrap="square">
            <a:spAutoFit/>
          </a:bodyPr>
          <a:lstStyle/>
          <a:p>
            <a:pPr algn="ctr">
              <a:spcAft>
                <a:spcPts val="600"/>
              </a:spcAft>
            </a:pPr>
            <a:r>
              <a:rPr lang="en-US" b="1" dirty="0">
                <a:solidFill>
                  <a:schemeClr val="bg2"/>
                </a:solidFill>
                <a:latin typeface="+mj-lt"/>
              </a:rPr>
              <a:t>Price</a:t>
            </a:r>
          </a:p>
        </p:txBody>
      </p:sp>
      <p:sp>
        <p:nvSpPr>
          <p:cNvPr id="13" name="TextBox 12">
            <a:extLst>
              <a:ext uri="{FF2B5EF4-FFF2-40B4-BE49-F238E27FC236}">
                <a16:creationId xmlns:a16="http://schemas.microsoft.com/office/drawing/2014/main" id="{531626D5-6621-7E2F-4E2E-44214C995618}"/>
              </a:ext>
            </a:extLst>
          </p:cNvPr>
          <p:cNvSpPr txBox="1"/>
          <p:nvPr/>
        </p:nvSpPr>
        <p:spPr>
          <a:xfrm>
            <a:off x="7097870" y="1628035"/>
            <a:ext cx="2207116" cy="369332"/>
          </a:xfrm>
          <a:prstGeom prst="rect">
            <a:avLst/>
          </a:prstGeom>
          <a:noFill/>
        </p:spPr>
        <p:txBody>
          <a:bodyPr wrap="square">
            <a:spAutoFit/>
          </a:bodyPr>
          <a:lstStyle/>
          <a:p>
            <a:pPr algn="ctr">
              <a:spcAft>
                <a:spcPts val="600"/>
              </a:spcAft>
            </a:pPr>
            <a:r>
              <a:rPr lang="en-US" b="1" dirty="0">
                <a:solidFill>
                  <a:schemeClr val="bg2"/>
                </a:solidFill>
                <a:latin typeface="+mj-lt"/>
              </a:rPr>
              <a:t>Frequency Drivers</a:t>
            </a:r>
          </a:p>
        </p:txBody>
      </p:sp>
      <p:sp>
        <p:nvSpPr>
          <p:cNvPr id="18" name="TextBox 17">
            <a:extLst>
              <a:ext uri="{FF2B5EF4-FFF2-40B4-BE49-F238E27FC236}">
                <a16:creationId xmlns:a16="http://schemas.microsoft.com/office/drawing/2014/main" id="{1B849F5E-7C4D-56E2-BCB5-4CFE3635F84A}"/>
              </a:ext>
            </a:extLst>
          </p:cNvPr>
          <p:cNvSpPr txBox="1"/>
          <p:nvPr/>
        </p:nvSpPr>
        <p:spPr>
          <a:xfrm>
            <a:off x="9493340" y="1576519"/>
            <a:ext cx="2207116" cy="369332"/>
          </a:xfrm>
          <a:prstGeom prst="rect">
            <a:avLst/>
          </a:prstGeom>
          <a:noFill/>
        </p:spPr>
        <p:txBody>
          <a:bodyPr wrap="square">
            <a:spAutoFit/>
          </a:bodyPr>
          <a:lstStyle/>
          <a:p>
            <a:pPr algn="ctr">
              <a:spcAft>
                <a:spcPts val="600"/>
              </a:spcAft>
            </a:pPr>
            <a:r>
              <a:rPr lang="en-US" b="1" dirty="0">
                <a:solidFill>
                  <a:schemeClr val="bg2"/>
                </a:solidFill>
                <a:latin typeface="+mj-lt"/>
              </a:rPr>
              <a:t>Meal Deals</a:t>
            </a:r>
          </a:p>
        </p:txBody>
      </p:sp>
      <p:pic>
        <p:nvPicPr>
          <p:cNvPr id="20" name="Picture 19">
            <a:extLst>
              <a:ext uri="{FF2B5EF4-FFF2-40B4-BE49-F238E27FC236}">
                <a16:creationId xmlns:a16="http://schemas.microsoft.com/office/drawing/2014/main" id="{C3F99E46-D117-963E-73A3-E2E50C811964}"/>
              </a:ext>
            </a:extLst>
          </p:cNvPr>
          <p:cNvPicPr>
            <a:picLocks noChangeAspect="1"/>
          </p:cNvPicPr>
          <p:nvPr/>
        </p:nvPicPr>
        <p:blipFill>
          <a:blip r:embed="rId2"/>
          <a:stretch>
            <a:fillRect/>
          </a:stretch>
        </p:blipFill>
        <p:spPr>
          <a:xfrm>
            <a:off x="4829599" y="3709113"/>
            <a:ext cx="1773586" cy="2234485"/>
          </a:xfrm>
          <a:prstGeom prst="rect">
            <a:avLst/>
          </a:prstGeom>
        </p:spPr>
      </p:pic>
      <p:pic>
        <p:nvPicPr>
          <p:cNvPr id="21" name="Picture 20">
            <a:extLst>
              <a:ext uri="{FF2B5EF4-FFF2-40B4-BE49-F238E27FC236}">
                <a16:creationId xmlns:a16="http://schemas.microsoft.com/office/drawing/2014/main" id="{BFCA89D3-16CF-B389-E0F6-FF4268550382}"/>
              </a:ext>
            </a:extLst>
          </p:cNvPr>
          <p:cNvPicPr>
            <a:picLocks noChangeAspect="1"/>
          </p:cNvPicPr>
          <p:nvPr/>
        </p:nvPicPr>
        <p:blipFill>
          <a:blip r:embed="rId3"/>
          <a:stretch>
            <a:fillRect/>
          </a:stretch>
        </p:blipFill>
        <p:spPr>
          <a:xfrm>
            <a:off x="4803369" y="3397016"/>
            <a:ext cx="560682" cy="296210"/>
          </a:xfrm>
          <a:prstGeom prst="rect">
            <a:avLst/>
          </a:prstGeom>
        </p:spPr>
      </p:pic>
      <p:pic>
        <p:nvPicPr>
          <p:cNvPr id="23" name="Picture 22">
            <a:extLst>
              <a:ext uri="{FF2B5EF4-FFF2-40B4-BE49-F238E27FC236}">
                <a16:creationId xmlns:a16="http://schemas.microsoft.com/office/drawing/2014/main" id="{FFFB41DE-D707-ABAF-3B9C-182B4CE9710C}"/>
              </a:ext>
            </a:extLst>
          </p:cNvPr>
          <p:cNvPicPr>
            <a:picLocks noChangeAspect="1"/>
          </p:cNvPicPr>
          <p:nvPr/>
        </p:nvPicPr>
        <p:blipFill>
          <a:blip r:embed="rId4"/>
          <a:stretch>
            <a:fillRect/>
          </a:stretch>
        </p:blipFill>
        <p:spPr>
          <a:xfrm>
            <a:off x="4524038" y="2253802"/>
            <a:ext cx="1128135" cy="1023871"/>
          </a:xfrm>
          <a:prstGeom prst="rect">
            <a:avLst/>
          </a:prstGeom>
        </p:spPr>
      </p:pic>
      <p:pic>
        <p:nvPicPr>
          <p:cNvPr id="25" name="Picture 24">
            <a:extLst>
              <a:ext uri="{FF2B5EF4-FFF2-40B4-BE49-F238E27FC236}">
                <a16:creationId xmlns:a16="http://schemas.microsoft.com/office/drawing/2014/main" id="{B1BBDBBB-D7D7-6BBF-1DE3-47723E915B95}"/>
              </a:ext>
            </a:extLst>
          </p:cNvPr>
          <p:cNvPicPr>
            <a:picLocks noChangeAspect="1"/>
          </p:cNvPicPr>
          <p:nvPr/>
        </p:nvPicPr>
        <p:blipFill>
          <a:blip r:embed="rId5"/>
          <a:stretch>
            <a:fillRect/>
          </a:stretch>
        </p:blipFill>
        <p:spPr>
          <a:xfrm>
            <a:off x="7437550" y="2105154"/>
            <a:ext cx="1249251" cy="3706472"/>
          </a:xfrm>
          <a:prstGeom prst="rect">
            <a:avLst/>
          </a:prstGeom>
        </p:spPr>
      </p:pic>
      <p:pic>
        <p:nvPicPr>
          <p:cNvPr id="27" name="Picture 26">
            <a:extLst>
              <a:ext uri="{FF2B5EF4-FFF2-40B4-BE49-F238E27FC236}">
                <a16:creationId xmlns:a16="http://schemas.microsoft.com/office/drawing/2014/main" id="{D6909F1B-C213-249C-4131-699F9A821F87}"/>
              </a:ext>
            </a:extLst>
          </p:cNvPr>
          <p:cNvPicPr>
            <a:picLocks noChangeAspect="1"/>
          </p:cNvPicPr>
          <p:nvPr/>
        </p:nvPicPr>
        <p:blipFill>
          <a:blip r:embed="rId6"/>
          <a:stretch>
            <a:fillRect/>
          </a:stretch>
        </p:blipFill>
        <p:spPr>
          <a:xfrm>
            <a:off x="5692462" y="2209665"/>
            <a:ext cx="1089807" cy="1074164"/>
          </a:xfrm>
          <a:prstGeom prst="rect">
            <a:avLst/>
          </a:prstGeom>
        </p:spPr>
      </p:pic>
      <p:pic>
        <p:nvPicPr>
          <p:cNvPr id="28" name="Picture 27">
            <a:extLst>
              <a:ext uri="{FF2B5EF4-FFF2-40B4-BE49-F238E27FC236}">
                <a16:creationId xmlns:a16="http://schemas.microsoft.com/office/drawing/2014/main" id="{7D3421B6-015D-7AB2-8DBD-1D0F4602E3C8}"/>
              </a:ext>
            </a:extLst>
          </p:cNvPr>
          <p:cNvPicPr>
            <a:picLocks noChangeAspect="1"/>
          </p:cNvPicPr>
          <p:nvPr/>
        </p:nvPicPr>
        <p:blipFill>
          <a:blip r:embed="rId7"/>
          <a:stretch>
            <a:fillRect/>
          </a:stretch>
        </p:blipFill>
        <p:spPr>
          <a:xfrm>
            <a:off x="6511284" y="3068184"/>
            <a:ext cx="309057" cy="236898"/>
          </a:xfrm>
          <a:prstGeom prst="rect">
            <a:avLst/>
          </a:prstGeom>
        </p:spPr>
      </p:pic>
      <p:pic>
        <p:nvPicPr>
          <p:cNvPr id="29" name="Content Placeholder 12">
            <a:extLst>
              <a:ext uri="{FF2B5EF4-FFF2-40B4-BE49-F238E27FC236}">
                <a16:creationId xmlns:a16="http://schemas.microsoft.com/office/drawing/2014/main" id="{86A2752D-C542-DF58-CE07-A79C9C1F9528}"/>
              </a:ext>
            </a:extLst>
          </p:cNvPr>
          <p:cNvPicPr>
            <a:picLocks noChangeAspect="1"/>
          </p:cNvPicPr>
          <p:nvPr/>
        </p:nvPicPr>
        <p:blipFill>
          <a:blip r:embed="rId8"/>
          <a:stretch>
            <a:fillRect/>
          </a:stretch>
        </p:blipFill>
        <p:spPr>
          <a:xfrm>
            <a:off x="9810300" y="3842299"/>
            <a:ext cx="1484473" cy="2089181"/>
          </a:xfrm>
          <a:prstGeom prst="rect">
            <a:avLst/>
          </a:prstGeom>
        </p:spPr>
      </p:pic>
      <p:pic>
        <p:nvPicPr>
          <p:cNvPr id="35" name="Picture 34">
            <a:extLst>
              <a:ext uri="{FF2B5EF4-FFF2-40B4-BE49-F238E27FC236}">
                <a16:creationId xmlns:a16="http://schemas.microsoft.com/office/drawing/2014/main" id="{3C335047-8BA6-26D0-DD3A-99992D4ECBFF}"/>
              </a:ext>
            </a:extLst>
          </p:cNvPr>
          <p:cNvPicPr>
            <a:picLocks noChangeAspect="1"/>
          </p:cNvPicPr>
          <p:nvPr/>
        </p:nvPicPr>
        <p:blipFill>
          <a:blip r:embed="rId9"/>
          <a:stretch>
            <a:fillRect/>
          </a:stretch>
        </p:blipFill>
        <p:spPr>
          <a:xfrm>
            <a:off x="10675715" y="2221740"/>
            <a:ext cx="992545" cy="732548"/>
          </a:xfrm>
          <a:prstGeom prst="rect">
            <a:avLst/>
          </a:prstGeom>
        </p:spPr>
      </p:pic>
      <p:pic>
        <p:nvPicPr>
          <p:cNvPr id="37" name="Picture 36">
            <a:extLst>
              <a:ext uri="{FF2B5EF4-FFF2-40B4-BE49-F238E27FC236}">
                <a16:creationId xmlns:a16="http://schemas.microsoft.com/office/drawing/2014/main" id="{18F1ECB9-9B3D-8937-685D-9408E4D6AD93}"/>
              </a:ext>
            </a:extLst>
          </p:cNvPr>
          <p:cNvPicPr>
            <a:picLocks noChangeAspect="1"/>
          </p:cNvPicPr>
          <p:nvPr/>
        </p:nvPicPr>
        <p:blipFill>
          <a:blip r:embed="rId10"/>
          <a:stretch>
            <a:fillRect/>
          </a:stretch>
        </p:blipFill>
        <p:spPr>
          <a:xfrm>
            <a:off x="9538282" y="3093210"/>
            <a:ext cx="2091341" cy="697114"/>
          </a:xfrm>
          <a:prstGeom prst="rect">
            <a:avLst/>
          </a:prstGeom>
        </p:spPr>
      </p:pic>
      <p:pic>
        <p:nvPicPr>
          <p:cNvPr id="39" name="Picture 38">
            <a:extLst>
              <a:ext uri="{FF2B5EF4-FFF2-40B4-BE49-F238E27FC236}">
                <a16:creationId xmlns:a16="http://schemas.microsoft.com/office/drawing/2014/main" id="{187786C9-6AB3-7A0D-79C5-481BF4B3BEC3}"/>
              </a:ext>
            </a:extLst>
          </p:cNvPr>
          <p:cNvPicPr>
            <a:picLocks noChangeAspect="1"/>
          </p:cNvPicPr>
          <p:nvPr/>
        </p:nvPicPr>
        <p:blipFill>
          <a:blip r:embed="rId11"/>
          <a:stretch>
            <a:fillRect/>
          </a:stretch>
        </p:blipFill>
        <p:spPr>
          <a:xfrm>
            <a:off x="9558940" y="2080360"/>
            <a:ext cx="930901" cy="846967"/>
          </a:xfrm>
          <a:prstGeom prst="rect">
            <a:avLst/>
          </a:prstGeom>
        </p:spPr>
      </p:pic>
      <p:pic>
        <p:nvPicPr>
          <p:cNvPr id="40" name="Picture 39">
            <a:extLst>
              <a:ext uri="{FF2B5EF4-FFF2-40B4-BE49-F238E27FC236}">
                <a16:creationId xmlns:a16="http://schemas.microsoft.com/office/drawing/2014/main" id="{986CD0B2-9904-AD77-950B-550E73597489}"/>
              </a:ext>
            </a:extLst>
          </p:cNvPr>
          <p:cNvPicPr>
            <a:picLocks noChangeAspect="1"/>
          </p:cNvPicPr>
          <p:nvPr/>
        </p:nvPicPr>
        <p:blipFill>
          <a:blip r:embed="rId12"/>
          <a:stretch>
            <a:fillRect/>
          </a:stretch>
        </p:blipFill>
        <p:spPr>
          <a:xfrm>
            <a:off x="10647166" y="1960472"/>
            <a:ext cx="461361" cy="259688"/>
          </a:xfrm>
          <a:prstGeom prst="rect">
            <a:avLst/>
          </a:prstGeom>
        </p:spPr>
      </p:pic>
    </p:spTree>
    <p:extLst>
      <p:ext uri="{BB962C8B-B14F-4D97-AF65-F5344CB8AC3E}">
        <p14:creationId xmlns:p14="http://schemas.microsoft.com/office/powerpoint/2010/main" val="3641218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04847" y="2412291"/>
            <a:ext cx="3503952" cy="2390972"/>
          </a:xfrm>
        </p:spPr>
        <p:txBody>
          <a:bodyPr/>
          <a:lstStyle/>
          <a:p>
            <a:r>
              <a:rPr lang="en-US" sz="2400" dirty="0">
                <a:latin typeface="Arial"/>
                <a:cs typeface="Arial"/>
              </a:rPr>
              <a:t>Spend on offer was in line with previous February’s and </a:t>
            </a:r>
            <a:r>
              <a:rPr lang="en-US" sz="2400" b="0" i="1" dirty="0">
                <a:latin typeface="Georgia" panose="02040502050405020303" pitchFamily="18" charset="0"/>
                <a:cs typeface="Arial"/>
              </a:rPr>
              <a:t>increased</a:t>
            </a:r>
            <a:r>
              <a:rPr lang="en-US" sz="2400" dirty="0">
                <a:latin typeface="Arial"/>
                <a:cs typeface="Arial"/>
              </a:rPr>
              <a:t> on last month, as </a:t>
            </a:r>
            <a:r>
              <a:rPr lang="en-US" sz="2400" b="0" i="1" dirty="0">
                <a:latin typeface="Georgia" panose="02040502050405020303" pitchFamily="18" charset="0"/>
                <a:cs typeface="Arial"/>
              </a:rPr>
              <a:t>Valentine’s Day </a:t>
            </a:r>
            <a:r>
              <a:rPr lang="en-US" sz="2400" dirty="0">
                <a:latin typeface="Arial"/>
                <a:cs typeface="Arial"/>
              </a:rPr>
              <a:t>meal deals and early </a:t>
            </a:r>
            <a:r>
              <a:rPr lang="en-US" sz="2400" b="0" i="1" dirty="0">
                <a:latin typeface="Georgia" panose="02040502050405020303" pitchFamily="18" charset="0"/>
                <a:cs typeface="Arial"/>
              </a:rPr>
              <a:t>Easter</a:t>
            </a:r>
            <a:r>
              <a:rPr lang="en-US" sz="2400" dirty="0">
                <a:latin typeface="Arial"/>
                <a:cs typeface="Arial"/>
              </a:rPr>
              <a:t> </a:t>
            </a:r>
            <a:r>
              <a:rPr lang="en-US" sz="2400" b="0" i="1" dirty="0">
                <a:latin typeface="Georgia" panose="02040502050405020303" pitchFamily="18" charset="0"/>
                <a:cs typeface="Arial"/>
              </a:rPr>
              <a:t>offers</a:t>
            </a:r>
            <a:r>
              <a:rPr lang="en-US" sz="2400" dirty="0">
                <a:latin typeface="Arial"/>
                <a:cs typeface="Arial"/>
              </a:rPr>
              <a:t> helped to drive </a:t>
            </a:r>
            <a:r>
              <a:rPr lang="en-US" sz="2400" b="0" i="1" dirty="0">
                <a:latin typeface="Georgia" panose="02040502050405020303" pitchFamily="18" charset="0"/>
                <a:cs typeface="Arial"/>
              </a:rPr>
              <a:t>more sales </a:t>
            </a:r>
            <a:r>
              <a:rPr lang="en-US" sz="2400" dirty="0">
                <a:latin typeface="Arial"/>
                <a:cs typeface="Arial"/>
              </a:rPr>
              <a:t>and </a:t>
            </a:r>
            <a:r>
              <a:rPr lang="en-US" sz="2400" b="0" i="1" dirty="0">
                <a:latin typeface="Georgia" panose="02040502050405020303" pitchFamily="18" charset="0"/>
                <a:cs typeface="Arial"/>
              </a:rPr>
              <a:t>shoppers</a:t>
            </a:r>
            <a:r>
              <a:rPr lang="en-US" sz="2400" dirty="0">
                <a:latin typeface="Arial"/>
                <a:cs typeface="Arial"/>
              </a:rPr>
              <a:t> to store.</a:t>
            </a:r>
            <a:endParaRPr lang="en-US" dirty="0"/>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39</a:t>
            </a:fld>
            <a:endParaRPr lang="en-US" dirty="0"/>
          </a:p>
        </p:txBody>
      </p:sp>
      <p:sp>
        <p:nvSpPr>
          <p:cNvPr id="7" name="Text Placeholder 6">
            <a:extLst>
              <a:ext uri="{FF2B5EF4-FFF2-40B4-BE49-F238E27FC236}">
                <a16:creationId xmlns:a16="http://schemas.microsoft.com/office/drawing/2014/main" id="{CD9DDD39-11BE-3E72-4A51-0978E35988C5}"/>
              </a:ext>
            </a:extLst>
          </p:cNvPr>
          <p:cNvSpPr>
            <a:spLocks noGrp="1"/>
          </p:cNvSpPr>
          <p:nvPr>
            <p:ph type="body" sz="quarter" idx="14"/>
          </p:nvPr>
        </p:nvSpPr>
        <p:spPr>
          <a:xfrm>
            <a:off x="4284354" y="6031376"/>
            <a:ext cx="7595265" cy="365125"/>
          </a:xfrm>
        </p:spPr>
        <p:txBody>
          <a:bodyPr/>
          <a:lstStyle/>
          <a:p>
            <a:r>
              <a:rPr lang="en-GB" dirty="0"/>
              <a:t>Source:  NielsenIQ Homescan FMCG Multiples (including Discounters)</a:t>
            </a:r>
          </a:p>
        </p:txBody>
      </p:sp>
      <p:sp>
        <p:nvSpPr>
          <p:cNvPr id="16" name="TextBox 15">
            <a:extLst>
              <a:ext uri="{FF2B5EF4-FFF2-40B4-BE49-F238E27FC236}">
                <a16:creationId xmlns:a16="http://schemas.microsoft.com/office/drawing/2014/main" id="{6386E971-F8A7-474B-33F9-3FB19FFFF389}"/>
              </a:ext>
            </a:extLst>
          </p:cNvPr>
          <p:cNvSpPr txBox="1"/>
          <p:nvPr/>
        </p:nvSpPr>
        <p:spPr>
          <a:xfrm>
            <a:off x="4348721" y="1353351"/>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 of FMCG value sales bought on offer </a:t>
            </a:r>
          </a:p>
          <a:p>
            <a:pPr>
              <a:buSzPts val="1100"/>
            </a:pPr>
            <a:r>
              <a:rPr lang="en-US" sz="1200" i="1" dirty="0">
                <a:solidFill>
                  <a:schemeClr val="tx1"/>
                </a:solidFill>
                <a:latin typeface="Arial" panose="020B0604020202020204" pitchFamily="34" charset="0"/>
                <a:cs typeface="Arial" panose="020B0604020202020204" pitchFamily="34" charset="0"/>
              </a:rPr>
              <a:t>4 weekly trend</a:t>
            </a: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8" name="Chart Placeholder 8">
            <a:extLst>
              <a:ext uri="{FF2B5EF4-FFF2-40B4-BE49-F238E27FC236}">
                <a16:creationId xmlns:a16="http://schemas.microsoft.com/office/drawing/2014/main" id="{E199D872-88CF-31AC-18A9-AD50974BAD73}"/>
              </a:ext>
            </a:extLst>
          </p:cNvPr>
          <p:cNvGraphicFramePr>
            <a:graphicFrameLocks/>
          </p:cNvGraphicFramePr>
          <p:nvPr>
            <p:extLst>
              <p:ext uri="{D42A27DB-BD31-4B8C-83A1-F6EECF244321}">
                <p14:modId xmlns:p14="http://schemas.microsoft.com/office/powerpoint/2010/main" val="368768683"/>
              </p:ext>
            </p:extLst>
          </p:nvPr>
        </p:nvGraphicFramePr>
        <p:xfrm>
          <a:off x="4687909" y="1997654"/>
          <a:ext cx="6964862" cy="369184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DDAB1045-71AB-C273-CF4D-7F63D588EF6B}"/>
              </a:ext>
            </a:extLst>
          </p:cNvPr>
          <p:cNvCxnSpPr>
            <a:cxnSpLocks/>
          </p:cNvCxnSpPr>
          <p:nvPr/>
        </p:nvCxnSpPr>
        <p:spPr>
          <a:xfrm>
            <a:off x="5022761" y="5709234"/>
            <a:ext cx="6439436"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2CD64AD-C9B6-CB3C-4EB5-C0919B420CA5}"/>
              </a:ext>
            </a:extLst>
          </p:cNvPr>
          <p:cNvSpPr/>
          <p:nvPr/>
        </p:nvSpPr>
        <p:spPr>
          <a:xfrm>
            <a:off x="4933975" y="5565361"/>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3" name="Oval 12">
            <a:extLst>
              <a:ext uri="{FF2B5EF4-FFF2-40B4-BE49-F238E27FC236}">
                <a16:creationId xmlns:a16="http://schemas.microsoft.com/office/drawing/2014/main" id="{53C50B2D-9B74-3D48-DA81-2CB3FDEC703B}"/>
              </a:ext>
            </a:extLst>
          </p:cNvPr>
          <p:cNvSpPr/>
          <p:nvPr/>
        </p:nvSpPr>
        <p:spPr>
          <a:xfrm>
            <a:off x="7706510" y="5598253"/>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7" name="Text Placeholder 12">
            <a:extLst>
              <a:ext uri="{FF2B5EF4-FFF2-40B4-BE49-F238E27FC236}">
                <a16:creationId xmlns:a16="http://schemas.microsoft.com/office/drawing/2014/main" id="{44A015D6-F412-8739-757A-C43DD5AFB147}"/>
              </a:ext>
            </a:extLst>
          </p:cNvPr>
          <p:cNvSpPr txBox="1">
            <a:spLocks/>
          </p:cNvSpPr>
          <p:nvPr/>
        </p:nvSpPr>
        <p:spPr>
          <a:xfrm>
            <a:off x="4920818" y="5895133"/>
            <a:ext cx="743199" cy="20305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solidFill>
                <a:latin typeface="Georgia" panose="02040502050405020303" pitchFamily="18" charset="0"/>
              </a:rPr>
              <a:t>2021</a:t>
            </a:r>
          </a:p>
        </p:txBody>
      </p:sp>
      <p:sp>
        <p:nvSpPr>
          <p:cNvPr id="18" name="Text Placeholder 13">
            <a:extLst>
              <a:ext uri="{FF2B5EF4-FFF2-40B4-BE49-F238E27FC236}">
                <a16:creationId xmlns:a16="http://schemas.microsoft.com/office/drawing/2014/main" id="{B5BAB882-1D89-FBC2-7B23-27FE493E79FE}"/>
              </a:ext>
            </a:extLst>
          </p:cNvPr>
          <p:cNvSpPr txBox="1">
            <a:spLocks/>
          </p:cNvSpPr>
          <p:nvPr/>
        </p:nvSpPr>
        <p:spPr>
          <a:xfrm>
            <a:off x="7700388" y="5658310"/>
            <a:ext cx="568683" cy="43987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solidFill>
                <a:latin typeface="Georgia" panose="02040502050405020303" pitchFamily="18" charset="0"/>
              </a:rPr>
              <a:t>2022</a:t>
            </a:r>
          </a:p>
        </p:txBody>
      </p:sp>
      <p:sp>
        <p:nvSpPr>
          <p:cNvPr id="19" name="Text Placeholder 14">
            <a:extLst>
              <a:ext uri="{FF2B5EF4-FFF2-40B4-BE49-F238E27FC236}">
                <a16:creationId xmlns:a16="http://schemas.microsoft.com/office/drawing/2014/main" id="{127662AF-6F00-2EC3-E92E-361E213F5913}"/>
              </a:ext>
            </a:extLst>
          </p:cNvPr>
          <p:cNvSpPr txBox="1">
            <a:spLocks/>
          </p:cNvSpPr>
          <p:nvPr/>
        </p:nvSpPr>
        <p:spPr>
          <a:xfrm>
            <a:off x="10683260" y="5661643"/>
            <a:ext cx="598633"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latin typeface="Georgia" panose="02040502050405020303" pitchFamily="18" charset="0"/>
              </a:rPr>
              <a:t>2023</a:t>
            </a:r>
          </a:p>
        </p:txBody>
      </p:sp>
      <p:sp>
        <p:nvSpPr>
          <p:cNvPr id="20" name="Oval 19">
            <a:extLst>
              <a:ext uri="{FF2B5EF4-FFF2-40B4-BE49-F238E27FC236}">
                <a16:creationId xmlns:a16="http://schemas.microsoft.com/office/drawing/2014/main" id="{1E35E180-B267-0CA9-FE8A-F5FCD0D1BAB4}"/>
              </a:ext>
            </a:extLst>
          </p:cNvPr>
          <p:cNvSpPr/>
          <p:nvPr/>
        </p:nvSpPr>
        <p:spPr>
          <a:xfrm>
            <a:off x="10628178" y="5604832"/>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Tree>
    <p:extLst>
      <p:ext uri="{BB962C8B-B14F-4D97-AF65-F5344CB8AC3E}">
        <p14:creationId xmlns:p14="http://schemas.microsoft.com/office/powerpoint/2010/main" val="365595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C7A6B9-B699-12CE-0B33-645B2C762EBD}"/>
              </a:ext>
            </a:extLst>
          </p:cNvPr>
          <p:cNvSpPr>
            <a:spLocks noGrp="1"/>
          </p:cNvSpPr>
          <p:nvPr>
            <p:ph type="sldNum" sz="quarter" idx="12"/>
          </p:nvPr>
        </p:nvSpPr>
        <p:spPr/>
        <p:txBody>
          <a:bodyPr/>
          <a:lstStyle/>
          <a:p>
            <a:fld id="{403EF4E2-7A7A-0548-85F1-5479B7C9E1B2}" type="slidenum">
              <a:rPr lang="en-US" smtClean="0"/>
              <a:t>4</a:t>
            </a:fld>
            <a:endParaRPr lang="en-US" dirty="0"/>
          </a:p>
        </p:txBody>
      </p:sp>
      <p:sp>
        <p:nvSpPr>
          <p:cNvPr id="11" name="Content Placeholder 10">
            <a:extLst>
              <a:ext uri="{FF2B5EF4-FFF2-40B4-BE49-F238E27FC236}">
                <a16:creationId xmlns:a16="http://schemas.microsoft.com/office/drawing/2014/main" id="{80FE2C2F-5490-6B12-CAC7-214C176E7174}"/>
              </a:ext>
            </a:extLst>
          </p:cNvPr>
          <p:cNvSpPr>
            <a:spLocks noGrp="1"/>
          </p:cNvSpPr>
          <p:nvPr>
            <p:ph idx="14"/>
          </p:nvPr>
        </p:nvSpPr>
        <p:spPr>
          <a:xfrm>
            <a:off x="4501599" y="2380938"/>
            <a:ext cx="3684352" cy="2904031"/>
          </a:xfrm>
        </p:spPr>
        <p:txBody>
          <a:bodyPr/>
          <a:lstStyle/>
          <a:p>
            <a:r>
              <a:rPr lang="en-GB" sz="1600" dirty="0">
                <a:effectLst/>
                <a:ea typeface="Times New Roman" panose="02020603050405020304" pitchFamily="18" charset="0"/>
                <a:cs typeface="Times New Roman" panose="02020603050405020304" pitchFamily="18" charset="0"/>
              </a:rPr>
              <a:t>Strong growth at the </a:t>
            </a:r>
            <a:r>
              <a:rPr lang="en-GB" sz="1600" b="1" dirty="0">
                <a:effectLst/>
                <a:ea typeface="Times New Roman" panose="02020603050405020304" pitchFamily="18" charset="0"/>
                <a:cs typeface="Times New Roman" panose="02020603050405020304" pitchFamily="18" charset="0"/>
              </a:rPr>
              <a:t>Discounters </a:t>
            </a:r>
            <a:r>
              <a:rPr lang="en-GB" sz="1600" dirty="0">
                <a:effectLst/>
                <a:ea typeface="Times New Roman" panose="02020603050405020304" pitchFamily="18" charset="0"/>
                <a:cs typeface="Times New Roman" panose="02020603050405020304" pitchFamily="18" charset="0"/>
              </a:rPr>
              <a:t>was helped by new store openings and new shoppers which led to a </a:t>
            </a:r>
            <a:r>
              <a:rPr lang="en-GB" sz="1600" b="1" dirty="0">
                <a:effectLst/>
                <a:ea typeface="Times New Roman" panose="02020603050405020304" pitchFamily="18" charset="0"/>
                <a:cs typeface="Times New Roman" panose="02020603050405020304" pitchFamily="18" charset="0"/>
              </a:rPr>
              <a:t>20% increase in visits</a:t>
            </a:r>
            <a:r>
              <a:rPr lang="en-GB" sz="1600" dirty="0">
                <a:effectLst/>
                <a:ea typeface="Times New Roman" panose="02020603050405020304" pitchFamily="18" charset="0"/>
                <a:cs typeface="Times New Roman" panose="02020603050405020304" pitchFamily="18" charset="0"/>
              </a:rPr>
              <a:t>.</a:t>
            </a:r>
          </a:p>
          <a:p>
            <a:endParaRPr lang="en-US" dirty="0"/>
          </a:p>
          <a:p>
            <a:r>
              <a:rPr lang="en-GB" sz="1600" dirty="0">
                <a:effectLst/>
                <a:ea typeface="Times New Roman" panose="02020603050405020304" pitchFamily="18" charset="0"/>
                <a:cs typeface="Times New Roman" panose="02020603050405020304" pitchFamily="18" charset="0"/>
              </a:rPr>
              <a:t>The number of shoppers looking to save money continues to widen* and with so much </a:t>
            </a:r>
            <a:r>
              <a:rPr lang="en-GB" sz="1600" b="1" dirty="0">
                <a:effectLst/>
                <a:ea typeface="Times New Roman" panose="02020603050405020304" pitchFamily="18" charset="0"/>
                <a:cs typeface="Times New Roman" panose="02020603050405020304" pitchFamily="18" charset="0"/>
              </a:rPr>
              <a:t>focus</a:t>
            </a:r>
            <a:r>
              <a:rPr lang="en-GB" sz="1600" dirty="0">
                <a:effectLst/>
                <a:ea typeface="Times New Roman" panose="02020603050405020304" pitchFamily="18" charset="0"/>
                <a:cs typeface="Times New Roman" panose="02020603050405020304" pitchFamily="18" charset="0"/>
              </a:rPr>
              <a:t> on ‘</a:t>
            </a:r>
            <a:r>
              <a:rPr lang="en-GB" sz="1600" b="1" dirty="0">
                <a:effectLst/>
                <a:ea typeface="Times New Roman" panose="02020603050405020304" pitchFamily="18" charset="0"/>
                <a:cs typeface="Times New Roman" panose="02020603050405020304" pitchFamily="18" charset="0"/>
              </a:rPr>
              <a:t>price’</a:t>
            </a:r>
            <a:r>
              <a:rPr lang="en-GB" sz="1600" dirty="0">
                <a:effectLst/>
                <a:ea typeface="Times New Roman" panose="02020603050405020304" pitchFamily="18" charset="0"/>
                <a:cs typeface="Times New Roman" panose="02020603050405020304" pitchFamily="18" charset="0"/>
              </a:rPr>
              <a:t>, the </a:t>
            </a:r>
            <a:r>
              <a:rPr lang="en-GB" sz="1600" b="1" dirty="0">
                <a:effectLst/>
                <a:ea typeface="Times New Roman" panose="02020603050405020304" pitchFamily="18" charset="0"/>
                <a:cs typeface="Times New Roman" panose="02020603050405020304" pitchFamily="18" charset="0"/>
              </a:rPr>
              <a:t>Discounters </a:t>
            </a:r>
            <a:r>
              <a:rPr lang="en-GB" sz="1600" dirty="0">
                <a:effectLst/>
                <a:ea typeface="Times New Roman" panose="02020603050405020304" pitchFamily="18" charset="0"/>
                <a:cs typeface="Times New Roman" panose="02020603050405020304" pitchFamily="18" charset="0"/>
              </a:rPr>
              <a:t>are rarely out of the headlines and have become the </a:t>
            </a:r>
            <a:r>
              <a:rPr lang="en-GB" sz="1600" b="1" dirty="0">
                <a:effectLst/>
                <a:ea typeface="Times New Roman" panose="02020603050405020304" pitchFamily="18" charset="0"/>
                <a:cs typeface="Times New Roman" panose="02020603050405020304" pitchFamily="18" charset="0"/>
              </a:rPr>
              <a:t>nation’s barometer on this metric.</a:t>
            </a:r>
            <a:endParaRPr lang="en-GB" sz="1600" dirty="0">
              <a:effectLst/>
              <a:ea typeface="Times New Roman" panose="02020603050405020304" pitchFamily="18" charset="0"/>
              <a:cs typeface="Times New Roman" panose="02020603050405020304" pitchFamily="18" charset="0"/>
            </a:endParaRPr>
          </a:p>
          <a:p>
            <a:endParaRPr lang="en-US" dirty="0"/>
          </a:p>
        </p:txBody>
      </p:sp>
      <p:sp>
        <p:nvSpPr>
          <p:cNvPr id="12" name="Content Placeholder 11">
            <a:extLst>
              <a:ext uri="{FF2B5EF4-FFF2-40B4-BE49-F238E27FC236}">
                <a16:creationId xmlns:a16="http://schemas.microsoft.com/office/drawing/2014/main" id="{0B05A680-48C9-A622-AA4C-B863E5FD675D}"/>
              </a:ext>
            </a:extLst>
          </p:cNvPr>
          <p:cNvSpPr>
            <a:spLocks noGrp="1"/>
          </p:cNvSpPr>
          <p:nvPr>
            <p:ph idx="15"/>
          </p:nvPr>
        </p:nvSpPr>
        <p:spPr>
          <a:xfrm>
            <a:off x="8502139" y="2445332"/>
            <a:ext cx="3328365" cy="2904031"/>
          </a:xfrm>
        </p:spPr>
        <p:txBody>
          <a:bodyPr/>
          <a:lstStyle/>
          <a:p>
            <a:r>
              <a:rPr lang="en-US" sz="1600" kern="0" dirty="0"/>
              <a:t>Shoppers did </a:t>
            </a:r>
            <a:r>
              <a:rPr lang="en-US" sz="1600" b="1" kern="0" dirty="0"/>
              <a:t>trade up </a:t>
            </a:r>
            <a:r>
              <a:rPr lang="en-US" sz="1600" kern="0" dirty="0"/>
              <a:t>for loved ones and sales improved in some gifting, beauty and treat categories.</a:t>
            </a:r>
          </a:p>
          <a:p>
            <a:r>
              <a:rPr lang="en-US" sz="1600" b="1" kern="0" dirty="0"/>
              <a:t>M&amp;S </a:t>
            </a:r>
            <a:r>
              <a:rPr lang="en-US" sz="1600" kern="0" dirty="0"/>
              <a:t>continues to have momentum, and </a:t>
            </a:r>
            <a:r>
              <a:rPr lang="en-US" sz="1600" b="1" kern="0" dirty="0"/>
              <a:t>ranked 3</a:t>
            </a:r>
            <a:r>
              <a:rPr lang="en-US" sz="1600" b="1" kern="0" baseline="30000" dirty="0"/>
              <a:t>rd</a:t>
            </a:r>
            <a:r>
              <a:rPr lang="en-US" sz="1600" b="1" kern="0" dirty="0"/>
              <a:t> </a:t>
            </a:r>
            <a:r>
              <a:rPr lang="en-US" sz="1600" kern="0" dirty="0"/>
              <a:t>behind the discounters.</a:t>
            </a:r>
          </a:p>
          <a:p>
            <a:r>
              <a:rPr lang="en-US" sz="1600" b="1" kern="0" dirty="0"/>
              <a:t>Supply chain </a:t>
            </a:r>
            <a:r>
              <a:rPr lang="en-US" sz="1600" kern="0" dirty="0"/>
              <a:t>issues proved a </a:t>
            </a:r>
            <a:r>
              <a:rPr lang="en-US" sz="1600" b="1" kern="0" dirty="0"/>
              <a:t>challenge</a:t>
            </a:r>
            <a:r>
              <a:rPr lang="en-US" sz="1600" kern="0" dirty="0"/>
              <a:t> for a number of ‘</a:t>
            </a:r>
            <a:r>
              <a:rPr lang="en-US" sz="1600" b="1" kern="0" dirty="0"/>
              <a:t>salad</a:t>
            </a:r>
            <a:r>
              <a:rPr lang="en-US" sz="1600" kern="0" dirty="0"/>
              <a:t>’ categories.</a:t>
            </a:r>
          </a:p>
          <a:p>
            <a:r>
              <a:rPr lang="en-US" sz="1600" b="1" kern="0" dirty="0"/>
              <a:t>Shopper loyalty </a:t>
            </a:r>
            <a:r>
              <a:rPr lang="en-US" sz="1600" kern="0" dirty="0"/>
              <a:t>remains challenging as retailers will </a:t>
            </a:r>
            <a:r>
              <a:rPr lang="en-US" sz="1600" b="1" kern="0" dirty="0"/>
              <a:t>need to attract more shoppers</a:t>
            </a:r>
            <a:r>
              <a:rPr lang="en-US" sz="1600" kern="0" dirty="0"/>
              <a:t> to help mitigate the trend towards smaller  baskets.</a:t>
            </a:r>
          </a:p>
          <a:p>
            <a:endParaRPr lang="en-US" dirty="0"/>
          </a:p>
          <a:p>
            <a:endParaRPr lang="en-US" dirty="0"/>
          </a:p>
          <a:p>
            <a:endParaRPr lang="en-US" dirty="0"/>
          </a:p>
        </p:txBody>
      </p:sp>
      <p:sp>
        <p:nvSpPr>
          <p:cNvPr id="6" name="Title 5">
            <a:extLst>
              <a:ext uri="{FF2B5EF4-FFF2-40B4-BE49-F238E27FC236}">
                <a16:creationId xmlns:a16="http://schemas.microsoft.com/office/drawing/2014/main" id="{B1B92601-253A-87F9-D3D1-0B2AB6598064}"/>
              </a:ext>
            </a:extLst>
          </p:cNvPr>
          <p:cNvSpPr>
            <a:spLocks noGrp="1"/>
          </p:cNvSpPr>
          <p:nvPr>
            <p:ph type="title"/>
          </p:nvPr>
        </p:nvSpPr>
        <p:spPr/>
        <p:txBody>
          <a:bodyPr/>
          <a:lstStyle/>
          <a:p>
            <a:r>
              <a:rPr lang="en-US" dirty="0"/>
              <a:t>Value growths accelerated in February but unit growths remain negative</a:t>
            </a:r>
          </a:p>
        </p:txBody>
      </p:sp>
      <p:cxnSp>
        <p:nvCxnSpPr>
          <p:cNvPr id="8" name="Straight Connector 7">
            <a:extLst>
              <a:ext uri="{FF2B5EF4-FFF2-40B4-BE49-F238E27FC236}">
                <a16:creationId xmlns:a16="http://schemas.microsoft.com/office/drawing/2014/main" id="{25E055BD-8B03-73FA-3A04-C56951C742BF}"/>
              </a:ext>
            </a:extLst>
          </p:cNvPr>
          <p:cNvCxnSpPr>
            <a:cxnSpLocks/>
          </p:cNvCxnSpPr>
          <p:nvPr/>
        </p:nvCxnSpPr>
        <p:spPr>
          <a:xfrm>
            <a:off x="288558" y="2148231"/>
            <a:ext cx="11582399" cy="3115"/>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801F09E-CBBF-4A66-C512-0998674D4A74}"/>
              </a:ext>
            </a:extLst>
          </p:cNvPr>
          <p:cNvSpPr/>
          <p:nvPr/>
        </p:nvSpPr>
        <p:spPr>
          <a:xfrm>
            <a:off x="288558" y="2047870"/>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7" name="Oval 16">
            <a:extLst>
              <a:ext uri="{FF2B5EF4-FFF2-40B4-BE49-F238E27FC236}">
                <a16:creationId xmlns:a16="http://schemas.microsoft.com/office/drawing/2014/main" id="{2991D701-915C-30F2-E275-32BED81E6354}"/>
              </a:ext>
            </a:extLst>
          </p:cNvPr>
          <p:cNvSpPr/>
          <p:nvPr/>
        </p:nvSpPr>
        <p:spPr>
          <a:xfrm>
            <a:off x="4223969" y="2047870"/>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24" name="Text Placeholder 12">
            <a:extLst>
              <a:ext uri="{FF2B5EF4-FFF2-40B4-BE49-F238E27FC236}">
                <a16:creationId xmlns:a16="http://schemas.microsoft.com/office/drawing/2014/main" id="{79D2454F-32B4-C67B-8DC4-3C77A3B691DD}"/>
              </a:ext>
            </a:extLst>
          </p:cNvPr>
          <p:cNvSpPr txBox="1">
            <a:spLocks/>
          </p:cNvSpPr>
          <p:nvPr/>
        </p:nvSpPr>
        <p:spPr>
          <a:xfrm>
            <a:off x="314316" y="1585869"/>
            <a:ext cx="310310" cy="487630"/>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dirty="0">
                <a:solidFill>
                  <a:schemeClr val="tx1"/>
                </a:solidFill>
                <a:latin typeface="Georgia" panose="02040502050405020303" pitchFamily="18" charset="0"/>
              </a:rPr>
              <a:t>1</a:t>
            </a:r>
          </a:p>
        </p:txBody>
      </p:sp>
      <p:sp>
        <p:nvSpPr>
          <p:cNvPr id="25" name="Text Placeholder 13">
            <a:extLst>
              <a:ext uri="{FF2B5EF4-FFF2-40B4-BE49-F238E27FC236}">
                <a16:creationId xmlns:a16="http://schemas.microsoft.com/office/drawing/2014/main" id="{4336EFDF-100A-C405-B69F-A7C47CBA9D86}"/>
              </a:ext>
            </a:extLst>
          </p:cNvPr>
          <p:cNvSpPr txBox="1">
            <a:spLocks/>
          </p:cNvSpPr>
          <p:nvPr/>
        </p:nvSpPr>
        <p:spPr>
          <a:xfrm>
            <a:off x="4205385" y="1637384"/>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dirty="0">
                <a:solidFill>
                  <a:schemeClr val="tx1"/>
                </a:solidFill>
                <a:latin typeface="Georgia" panose="02040502050405020303" pitchFamily="18" charset="0"/>
              </a:rPr>
              <a:t>2</a:t>
            </a:r>
          </a:p>
        </p:txBody>
      </p:sp>
      <p:sp>
        <p:nvSpPr>
          <p:cNvPr id="26" name="Text Placeholder 14">
            <a:extLst>
              <a:ext uri="{FF2B5EF4-FFF2-40B4-BE49-F238E27FC236}">
                <a16:creationId xmlns:a16="http://schemas.microsoft.com/office/drawing/2014/main" id="{0AD8D1FD-2213-24F5-B3F3-5F94BA538C5D}"/>
              </a:ext>
            </a:extLst>
          </p:cNvPr>
          <p:cNvSpPr txBox="1">
            <a:spLocks/>
          </p:cNvSpPr>
          <p:nvPr/>
        </p:nvSpPr>
        <p:spPr>
          <a:xfrm>
            <a:off x="8173726" y="1618066"/>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dirty="0">
                <a:solidFill>
                  <a:schemeClr val="tx1"/>
                </a:solidFill>
                <a:latin typeface="Georgia" panose="02040502050405020303" pitchFamily="18" charset="0"/>
              </a:rPr>
              <a:t>3</a:t>
            </a:r>
          </a:p>
        </p:txBody>
      </p:sp>
      <p:sp>
        <p:nvSpPr>
          <p:cNvPr id="27" name="Oval 26">
            <a:extLst>
              <a:ext uri="{FF2B5EF4-FFF2-40B4-BE49-F238E27FC236}">
                <a16:creationId xmlns:a16="http://schemas.microsoft.com/office/drawing/2014/main" id="{96A67C41-BAD9-2989-C8C3-1373F19FF69D}"/>
              </a:ext>
            </a:extLst>
          </p:cNvPr>
          <p:cNvSpPr/>
          <p:nvPr/>
        </p:nvSpPr>
        <p:spPr>
          <a:xfrm>
            <a:off x="8182652" y="2047870"/>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4" name="Content Placeholder 13">
            <a:extLst>
              <a:ext uri="{FF2B5EF4-FFF2-40B4-BE49-F238E27FC236}">
                <a16:creationId xmlns:a16="http://schemas.microsoft.com/office/drawing/2014/main" id="{4A274921-8D35-6DE0-E16D-9661F3DD308B}"/>
              </a:ext>
            </a:extLst>
          </p:cNvPr>
          <p:cNvSpPr>
            <a:spLocks noGrp="1"/>
          </p:cNvSpPr>
          <p:nvPr>
            <p:ph idx="1"/>
          </p:nvPr>
        </p:nvSpPr>
        <p:spPr>
          <a:xfrm>
            <a:off x="571894" y="2353659"/>
            <a:ext cx="3684352" cy="3836139"/>
          </a:xfrm>
        </p:spPr>
        <p:txBody>
          <a:bodyPr/>
          <a:lstStyle/>
          <a:p>
            <a:r>
              <a:rPr lang="en-GB" dirty="0"/>
              <a:t>Rising food inflation (BRC-NIQ SPI Feb-23 </a:t>
            </a:r>
            <a:r>
              <a:rPr lang="en-GB" b="1" dirty="0"/>
              <a:t>+14.5%</a:t>
            </a:r>
            <a:r>
              <a:rPr lang="en-GB" dirty="0"/>
              <a:t>), is reflected in </a:t>
            </a:r>
            <a:r>
              <a:rPr lang="en-GB" b="1" dirty="0"/>
              <a:t>Total Till </a:t>
            </a:r>
            <a:r>
              <a:rPr lang="en-GB" dirty="0"/>
              <a:t>value growths which increased from 7.6% in January to </a:t>
            </a:r>
            <a:r>
              <a:rPr lang="en-GB" b="1" dirty="0"/>
              <a:t>11.1%</a:t>
            </a:r>
            <a:r>
              <a:rPr lang="en-GB" dirty="0"/>
              <a:t>.</a:t>
            </a:r>
          </a:p>
          <a:p>
            <a:endParaRPr lang="en-GB" dirty="0"/>
          </a:p>
          <a:p>
            <a:r>
              <a:rPr lang="en-GB" dirty="0">
                <a:effectLst/>
                <a:ea typeface="Times New Roman" panose="02020603050405020304" pitchFamily="18" charset="0"/>
                <a:cs typeface="Arial" panose="020B0604020202020204" pitchFamily="34" charset="0"/>
              </a:rPr>
              <a:t>Volumes (units) at the Grocery Multiples </a:t>
            </a:r>
            <a:r>
              <a:rPr lang="en-GB" dirty="0">
                <a:ea typeface="Times New Roman" panose="02020603050405020304" pitchFamily="18" charset="0"/>
                <a:cs typeface="Arial" panose="020B0604020202020204" pitchFamily="34" charset="0"/>
              </a:rPr>
              <a:t>remain negative (</a:t>
            </a:r>
            <a:r>
              <a:rPr lang="en-GB" b="1" dirty="0">
                <a:effectLst/>
                <a:ea typeface="Times New Roman" panose="02020603050405020304" pitchFamily="18" charset="0"/>
                <a:cs typeface="Arial" panose="020B0604020202020204" pitchFamily="34" charset="0"/>
              </a:rPr>
              <a:t>-4.1%</a:t>
            </a:r>
            <a:r>
              <a:rPr lang="en-GB" dirty="0">
                <a:effectLst/>
                <a:ea typeface="Times New Roman" panose="02020603050405020304" pitchFamily="18" charset="0"/>
                <a:cs typeface="Arial" panose="020B0604020202020204" pitchFamily="34" charset="0"/>
              </a:rPr>
              <a:t>) but have improved on January (-6.9%).</a:t>
            </a:r>
          </a:p>
          <a:p>
            <a:endParaRPr lang="en-US" dirty="0"/>
          </a:p>
          <a:p>
            <a:r>
              <a:rPr lang="en-GB" dirty="0">
                <a:ea typeface="Times New Roman" panose="02020603050405020304" pitchFamily="18" charset="0"/>
                <a:cs typeface="Times New Roman" panose="02020603050405020304" pitchFamily="18" charset="0"/>
              </a:rPr>
              <a:t>Additional retailer </a:t>
            </a:r>
            <a:r>
              <a:rPr lang="en-GB" b="1" dirty="0">
                <a:ea typeface="Times New Roman" panose="02020603050405020304" pitchFamily="18" charset="0"/>
                <a:cs typeface="Times New Roman" panose="02020603050405020304" pitchFamily="18" charset="0"/>
              </a:rPr>
              <a:t>price cuts &amp; price matching</a:t>
            </a:r>
            <a:r>
              <a:rPr lang="en-GB" dirty="0">
                <a:ea typeface="Times New Roman" panose="02020603050405020304" pitchFamily="18" charset="0"/>
                <a:cs typeface="Times New Roman" panose="02020603050405020304" pitchFamily="18" charset="0"/>
              </a:rPr>
              <a:t> initiatives coupled with the various shopper </a:t>
            </a:r>
            <a:r>
              <a:rPr lang="en-GB" b="1" dirty="0">
                <a:ea typeface="Times New Roman" panose="02020603050405020304" pitchFamily="18" charset="0"/>
                <a:cs typeface="Times New Roman" panose="02020603050405020304" pitchFamily="18" charset="0"/>
              </a:rPr>
              <a:t>coping strategies </a:t>
            </a:r>
            <a:r>
              <a:rPr lang="en-GB" dirty="0">
                <a:ea typeface="Times New Roman" panose="02020603050405020304" pitchFamily="18" charset="0"/>
                <a:cs typeface="Times New Roman" panose="02020603050405020304" pitchFamily="18" charset="0"/>
              </a:rPr>
              <a:t>will be helping to lessen the impact of inflation on many shopping baskets.</a:t>
            </a:r>
          </a:p>
          <a:p>
            <a:endParaRPr lang="en-GB" dirty="0"/>
          </a:p>
        </p:txBody>
      </p:sp>
    </p:spTree>
    <p:extLst>
      <p:ext uri="{BB962C8B-B14F-4D97-AF65-F5344CB8AC3E}">
        <p14:creationId xmlns:p14="http://schemas.microsoft.com/office/powerpoint/2010/main" val="3729968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6AAE5641-95A5-9F22-119E-2D431E310204}"/>
              </a:ext>
            </a:extLst>
          </p:cNvPr>
          <p:cNvSpPr>
            <a:spLocks noGrp="1"/>
          </p:cNvSpPr>
          <p:nvPr>
            <p:ph type="sldNum" sz="quarter" idx="12"/>
          </p:nvPr>
        </p:nvSpPr>
        <p:spPr/>
        <p:txBody>
          <a:bodyPr/>
          <a:lstStyle/>
          <a:p>
            <a:fld id="{403EF4E2-7A7A-0548-85F1-5479B7C9E1B2}" type="slidenum">
              <a:rPr lang="en-US" smtClean="0"/>
              <a:t>40</a:t>
            </a:fld>
            <a:endParaRPr lang="en-US" dirty="0"/>
          </a:p>
        </p:txBody>
      </p:sp>
      <p:sp>
        <p:nvSpPr>
          <p:cNvPr id="6" name="Text Placeholder 5">
            <a:extLst>
              <a:ext uri="{FF2B5EF4-FFF2-40B4-BE49-F238E27FC236}">
                <a16:creationId xmlns:a16="http://schemas.microsoft.com/office/drawing/2014/main" id="{1121FDF3-A11F-8C14-3705-7BFE8DA62F2F}"/>
              </a:ext>
            </a:extLst>
          </p:cNvPr>
          <p:cNvSpPr>
            <a:spLocks noGrp="1"/>
          </p:cNvSpPr>
          <p:nvPr>
            <p:ph type="body" sz="quarter" idx="14"/>
          </p:nvPr>
        </p:nvSpPr>
        <p:spPr/>
        <p:txBody>
          <a:bodyPr/>
          <a:lstStyle/>
          <a:p>
            <a:r>
              <a:rPr lang="en-US" sz="6600" dirty="0">
                <a:latin typeface="Georgia" panose="02040502050405020303" pitchFamily="18" charset="0"/>
              </a:rPr>
              <a:t>20%</a:t>
            </a:r>
            <a:endParaRPr lang="en-US" sz="6000" dirty="0">
              <a:latin typeface="Georgia" panose="02040502050405020303" pitchFamily="18" charset="0"/>
            </a:endParaRPr>
          </a:p>
          <a:p>
            <a:r>
              <a:rPr lang="en-US" sz="1800" b="0" dirty="0"/>
              <a:t>Multiples* value sales bought on offer (no change v LY)</a:t>
            </a:r>
          </a:p>
        </p:txBody>
      </p:sp>
      <p:sp>
        <p:nvSpPr>
          <p:cNvPr id="5" name="Text Placeholder 4">
            <a:extLst>
              <a:ext uri="{FF2B5EF4-FFF2-40B4-BE49-F238E27FC236}">
                <a16:creationId xmlns:a16="http://schemas.microsoft.com/office/drawing/2014/main" id="{B5C4FE64-47CB-8AE8-79BD-4F00328707DA}"/>
              </a:ext>
            </a:extLst>
          </p:cNvPr>
          <p:cNvSpPr>
            <a:spLocks noGrp="1"/>
          </p:cNvSpPr>
          <p:nvPr>
            <p:ph type="body" sz="quarter" idx="17"/>
          </p:nvPr>
        </p:nvSpPr>
        <p:spPr/>
        <p:txBody>
          <a:bodyPr/>
          <a:lstStyle/>
          <a:p>
            <a:r>
              <a:rPr lang="en-GB" dirty="0"/>
              <a:t>Source:  NielsenIQ Homescan % Value FMCG value sales bought on offer, 4w/e 25th February 2023 vs year ago, Multiples includes the Discounters</a:t>
            </a:r>
          </a:p>
          <a:p>
            <a:endParaRPr lang="en-US" dirty="0"/>
          </a:p>
        </p:txBody>
      </p:sp>
      <p:sp>
        <p:nvSpPr>
          <p:cNvPr id="4" name="Title 3">
            <a:extLst>
              <a:ext uri="{FF2B5EF4-FFF2-40B4-BE49-F238E27FC236}">
                <a16:creationId xmlns:a16="http://schemas.microsoft.com/office/drawing/2014/main" id="{FE6F22CA-783B-AC6A-E560-682083596EFC}"/>
              </a:ext>
            </a:extLst>
          </p:cNvPr>
          <p:cNvSpPr>
            <a:spLocks noGrp="1"/>
          </p:cNvSpPr>
          <p:nvPr>
            <p:ph type="title"/>
          </p:nvPr>
        </p:nvSpPr>
        <p:spPr/>
        <p:txBody>
          <a:bodyPr/>
          <a:lstStyle/>
          <a:p>
            <a:r>
              <a:rPr lang="en-US" dirty="0"/>
              <a:t>Ocado, Iceland and M&amp;S all sold more on promotion than last February</a:t>
            </a:r>
          </a:p>
        </p:txBody>
      </p:sp>
      <p:graphicFrame>
        <p:nvGraphicFramePr>
          <p:cNvPr id="9" name="Table 9">
            <a:extLst>
              <a:ext uri="{FF2B5EF4-FFF2-40B4-BE49-F238E27FC236}">
                <a16:creationId xmlns:a16="http://schemas.microsoft.com/office/drawing/2014/main" id="{2D0C18AB-294D-E5B4-CB7B-87E0685DC8C4}"/>
              </a:ext>
            </a:extLst>
          </p:cNvPr>
          <p:cNvGraphicFramePr>
            <a:graphicFrameLocks noGrp="1"/>
          </p:cNvGraphicFramePr>
          <p:nvPr>
            <p:extLst>
              <p:ext uri="{D42A27DB-BD31-4B8C-83A1-F6EECF244321}">
                <p14:modId xmlns:p14="http://schemas.microsoft.com/office/powerpoint/2010/main" val="2751909812"/>
              </p:ext>
            </p:extLst>
          </p:nvPr>
        </p:nvGraphicFramePr>
        <p:xfrm>
          <a:off x="879341" y="1387150"/>
          <a:ext cx="4780923" cy="3708176"/>
        </p:xfrm>
        <a:graphic>
          <a:graphicData uri="http://schemas.openxmlformats.org/drawingml/2006/table">
            <a:tbl>
              <a:tblPr firstRow="1" bandRow="1">
                <a:tableStyleId>{F5AB1C69-6EDB-4FF4-983F-18BD219EF322}</a:tableStyleId>
              </a:tblPr>
              <a:tblGrid>
                <a:gridCol w="1368022">
                  <a:extLst>
                    <a:ext uri="{9D8B030D-6E8A-4147-A177-3AD203B41FA5}">
                      <a16:colId xmlns:a16="http://schemas.microsoft.com/office/drawing/2014/main" val="1841156464"/>
                    </a:ext>
                  </a:extLst>
                </a:gridCol>
                <a:gridCol w="2028423">
                  <a:extLst>
                    <a:ext uri="{9D8B030D-6E8A-4147-A177-3AD203B41FA5}">
                      <a16:colId xmlns:a16="http://schemas.microsoft.com/office/drawing/2014/main" val="1754107025"/>
                    </a:ext>
                  </a:extLst>
                </a:gridCol>
                <a:gridCol w="1384478">
                  <a:extLst>
                    <a:ext uri="{9D8B030D-6E8A-4147-A177-3AD203B41FA5}">
                      <a16:colId xmlns:a16="http://schemas.microsoft.com/office/drawing/2014/main" val="723634197"/>
                    </a:ext>
                  </a:extLst>
                </a:gridCol>
              </a:tblGrid>
              <a:tr h="0">
                <a:tc>
                  <a:txBody>
                    <a:bodyPr/>
                    <a:lstStyle/>
                    <a:p>
                      <a:endParaRPr lang="en-GB" dirty="0"/>
                    </a:p>
                  </a:txBody>
                  <a:tcPr/>
                </a:tc>
                <a:tc>
                  <a:txBody>
                    <a:bodyPr/>
                    <a:lstStyle/>
                    <a:p>
                      <a:r>
                        <a:rPr lang="en-GB" sz="1000" dirty="0"/>
                        <a:t>% Value sales bought on offer</a:t>
                      </a:r>
                    </a:p>
                  </a:txBody>
                  <a:tcPr anchor="ctr"/>
                </a:tc>
                <a:tc>
                  <a:txBody>
                    <a:bodyPr/>
                    <a:lstStyle/>
                    <a:p>
                      <a:r>
                        <a:rPr lang="en-GB" sz="1000" dirty="0"/>
                        <a:t>+/- pts vs last year</a:t>
                      </a:r>
                    </a:p>
                  </a:txBody>
                  <a:tcPr anchor="ctr"/>
                </a:tc>
                <a:extLst>
                  <a:ext uri="{0D108BD9-81ED-4DB2-BD59-A6C34878D82A}">
                    <a16:rowId xmlns:a16="http://schemas.microsoft.com/office/drawing/2014/main" val="2549752580"/>
                  </a:ext>
                </a:extLst>
              </a:tr>
              <a:tr h="303856">
                <a:tc>
                  <a:txBody>
                    <a:bodyPr/>
                    <a:lstStyle/>
                    <a:p>
                      <a:pPr algn="ctr" fontAlgn="b"/>
                      <a:r>
                        <a:rPr lang="en-GB" sz="1400" b="1" i="0" u="none" strike="noStrike" dirty="0">
                          <a:solidFill>
                            <a:srgbClr val="000000"/>
                          </a:solidFill>
                          <a:effectLst/>
                          <a:latin typeface="+mn-lt"/>
                        </a:rPr>
                        <a:t>Ocado</a:t>
                      </a:r>
                    </a:p>
                  </a:txBody>
                  <a:tcPr marL="0" marR="0" marT="0" marB="0" anchor="b"/>
                </a:tc>
                <a:tc>
                  <a:txBody>
                    <a:bodyPr/>
                    <a:lstStyle/>
                    <a:p>
                      <a:pPr algn="ctr" fontAlgn="b"/>
                      <a:r>
                        <a:rPr lang="en-GB" sz="1400" b="1" i="0" u="none" strike="noStrike" dirty="0">
                          <a:solidFill>
                            <a:srgbClr val="000000"/>
                          </a:solidFill>
                          <a:effectLst/>
                          <a:latin typeface="+mn-lt"/>
                        </a:rPr>
                        <a:t>40%</a:t>
                      </a:r>
                    </a:p>
                  </a:txBody>
                  <a:tcPr marL="0" marR="0" marT="0" marB="0" anchor="b"/>
                </a:tc>
                <a:tc>
                  <a:txBody>
                    <a:bodyPr/>
                    <a:lstStyle/>
                    <a:p>
                      <a:pPr algn="ctr" fontAlgn="b"/>
                      <a:r>
                        <a:rPr lang="en-GB" sz="1400" b="1" i="0" u="none" strike="noStrike" dirty="0">
                          <a:solidFill>
                            <a:srgbClr val="000000"/>
                          </a:solidFill>
                          <a:effectLst/>
                          <a:latin typeface="+mn-lt"/>
                        </a:rPr>
                        <a:t>+6%</a:t>
                      </a:r>
                    </a:p>
                  </a:txBody>
                  <a:tcPr marL="0" marR="0" marT="0" marB="0" anchor="b"/>
                </a:tc>
                <a:extLst>
                  <a:ext uri="{0D108BD9-81ED-4DB2-BD59-A6C34878D82A}">
                    <a16:rowId xmlns:a16="http://schemas.microsoft.com/office/drawing/2014/main" val="1992603370"/>
                  </a:ext>
                </a:extLst>
              </a:tr>
              <a:tr h="303856">
                <a:tc>
                  <a:txBody>
                    <a:bodyPr/>
                    <a:lstStyle/>
                    <a:p>
                      <a:pPr algn="ctr" fontAlgn="ctr"/>
                      <a:r>
                        <a:rPr lang="en-GB" sz="1400" b="0" i="0" u="none" strike="noStrike" dirty="0">
                          <a:solidFill>
                            <a:srgbClr val="000000"/>
                          </a:solidFill>
                          <a:effectLst/>
                          <a:latin typeface="+mn-lt"/>
                        </a:rPr>
                        <a:t> Waitrose </a:t>
                      </a:r>
                    </a:p>
                  </a:txBody>
                  <a:tcPr marL="0" marR="0" marT="0" marB="0" anchor="ctr"/>
                </a:tc>
                <a:tc>
                  <a:txBody>
                    <a:bodyPr/>
                    <a:lstStyle/>
                    <a:p>
                      <a:pPr algn="ctr" fontAlgn="b"/>
                      <a:r>
                        <a:rPr lang="en-GB" sz="1400" b="0" i="0" u="none" strike="noStrike" dirty="0">
                          <a:solidFill>
                            <a:srgbClr val="000000"/>
                          </a:solidFill>
                          <a:effectLst/>
                          <a:latin typeface="+mn-lt"/>
                        </a:rPr>
                        <a:t>32%</a:t>
                      </a:r>
                    </a:p>
                  </a:txBody>
                  <a:tcPr marL="0" marR="0" marT="0" marB="0" anchor="b"/>
                </a:tc>
                <a:tc>
                  <a:txBody>
                    <a:bodyPr/>
                    <a:lstStyle/>
                    <a:p>
                      <a:pPr algn="ctr" fontAlgn="b"/>
                      <a:r>
                        <a:rPr lang="en-GB" sz="1400" b="0" i="0" u="none" strike="noStrike" dirty="0">
                          <a:solidFill>
                            <a:srgbClr val="000000"/>
                          </a:solidFill>
                          <a:effectLst/>
                          <a:latin typeface="+mn-lt"/>
                        </a:rPr>
                        <a:t>+2%</a:t>
                      </a:r>
                    </a:p>
                  </a:txBody>
                  <a:tcPr marL="0" marR="0" marT="0" marB="0" anchor="b"/>
                </a:tc>
                <a:extLst>
                  <a:ext uri="{0D108BD9-81ED-4DB2-BD59-A6C34878D82A}">
                    <a16:rowId xmlns:a16="http://schemas.microsoft.com/office/drawing/2014/main" val="4085194090"/>
                  </a:ext>
                </a:extLst>
              </a:tr>
              <a:tr h="303856">
                <a:tc>
                  <a:txBody>
                    <a:bodyPr/>
                    <a:lstStyle/>
                    <a:p>
                      <a:pPr algn="ctr" fontAlgn="ctr"/>
                      <a:r>
                        <a:rPr lang="en-GB" sz="1400" b="1" i="0" u="none" strike="noStrike" dirty="0">
                          <a:solidFill>
                            <a:srgbClr val="000000"/>
                          </a:solidFill>
                          <a:effectLst/>
                          <a:latin typeface="+mn-lt"/>
                        </a:rPr>
                        <a:t> Iceland </a:t>
                      </a:r>
                    </a:p>
                  </a:txBody>
                  <a:tcPr marL="0" marR="0" marT="0" marB="0" anchor="ctr"/>
                </a:tc>
                <a:tc>
                  <a:txBody>
                    <a:bodyPr/>
                    <a:lstStyle/>
                    <a:p>
                      <a:pPr algn="ctr" fontAlgn="b"/>
                      <a:r>
                        <a:rPr lang="en-GB" sz="1400" b="1" i="0" u="none" strike="noStrike" dirty="0">
                          <a:solidFill>
                            <a:srgbClr val="000000"/>
                          </a:solidFill>
                          <a:effectLst/>
                          <a:latin typeface="+mn-lt"/>
                        </a:rPr>
                        <a:t>28%</a:t>
                      </a:r>
                    </a:p>
                  </a:txBody>
                  <a:tcPr marL="0" marR="0" marT="0" marB="0" anchor="b"/>
                </a:tc>
                <a:tc>
                  <a:txBody>
                    <a:bodyPr/>
                    <a:lstStyle/>
                    <a:p>
                      <a:pPr algn="ctr" fontAlgn="b"/>
                      <a:r>
                        <a:rPr lang="en-GB" sz="1400" b="1" i="0" u="none" strike="noStrike" dirty="0">
                          <a:solidFill>
                            <a:srgbClr val="000000"/>
                          </a:solidFill>
                          <a:effectLst/>
                          <a:latin typeface="+mn-lt"/>
                        </a:rPr>
                        <a:t>+6%</a:t>
                      </a:r>
                    </a:p>
                  </a:txBody>
                  <a:tcPr marL="0" marR="0" marT="0" marB="0" anchor="b"/>
                </a:tc>
                <a:extLst>
                  <a:ext uri="{0D108BD9-81ED-4DB2-BD59-A6C34878D82A}">
                    <a16:rowId xmlns:a16="http://schemas.microsoft.com/office/drawing/2014/main" val="3899766706"/>
                  </a:ext>
                </a:extLst>
              </a:tr>
              <a:tr h="303856">
                <a:tc>
                  <a:txBody>
                    <a:bodyPr/>
                    <a:lstStyle/>
                    <a:p>
                      <a:pPr algn="ctr" fontAlgn="ctr"/>
                      <a:r>
                        <a:rPr lang="en-GB" sz="1400" b="1" i="0" u="none" strike="noStrike" dirty="0">
                          <a:solidFill>
                            <a:srgbClr val="000000"/>
                          </a:solidFill>
                          <a:effectLst/>
                          <a:latin typeface="+mn-lt"/>
                        </a:rPr>
                        <a:t> M&amp;S </a:t>
                      </a:r>
                    </a:p>
                  </a:txBody>
                  <a:tcPr marL="0" marR="0" marT="0" marB="0" anchor="ctr"/>
                </a:tc>
                <a:tc>
                  <a:txBody>
                    <a:bodyPr/>
                    <a:lstStyle/>
                    <a:p>
                      <a:pPr algn="ctr" fontAlgn="b"/>
                      <a:r>
                        <a:rPr lang="en-GB" sz="1400" b="1" i="0" u="none" strike="noStrike" dirty="0">
                          <a:solidFill>
                            <a:srgbClr val="000000"/>
                          </a:solidFill>
                          <a:effectLst/>
                          <a:latin typeface="+mn-lt"/>
                        </a:rPr>
                        <a:t>28%</a:t>
                      </a:r>
                    </a:p>
                  </a:txBody>
                  <a:tcPr marL="0" marR="0" marT="0" marB="0" anchor="b"/>
                </a:tc>
                <a:tc>
                  <a:txBody>
                    <a:bodyPr/>
                    <a:lstStyle/>
                    <a:p>
                      <a:pPr algn="ctr" fontAlgn="b"/>
                      <a:r>
                        <a:rPr lang="en-GB" sz="1400" b="1" i="0" u="none" strike="noStrike" dirty="0">
                          <a:solidFill>
                            <a:srgbClr val="000000"/>
                          </a:solidFill>
                          <a:effectLst/>
                          <a:latin typeface="+mn-lt"/>
                        </a:rPr>
                        <a:t>+5%</a:t>
                      </a:r>
                    </a:p>
                  </a:txBody>
                  <a:tcPr marL="0" marR="0" marT="0" marB="0" anchor="b"/>
                </a:tc>
                <a:extLst>
                  <a:ext uri="{0D108BD9-81ED-4DB2-BD59-A6C34878D82A}">
                    <a16:rowId xmlns:a16="http://schemas.microsoft.com/office/drawing/2014/main" val="3353991038"/>
                  </a:ext>
                </a:extLst>
              </a:tr>
              <a:tr h="303856">
                <a:tc>
                  <a:txBody>
                    <a:bodyPr/>
                    <a:lstStyle/>
                    <a:p>
                      <a:pPr algn="ctr" fontAlgn="b"/>
                      <a:r>
                        <a:rPr lang="en-GB" sz="1400" b="0" i="0" u="none" strike="noStrike" dirty="0">
                          <a:solidFill>
                            <a:srgbClr val="000000"/>
                          </a:solidFill>
                          <a:effectLst/>
                          <a:latin typeface="+mn-lt"/>
                        </a:rPr>
                        <a:t>Morrisons</a:t>
                      </a:r>
                    </a:p>
                  </a:txBody>
                  <a:tcPr marL="0" marR="0" marT="0" marB="0" anchor="b"/>
                </a:tc>
                <a:tc>
                  <a:txBody>
                    <a:bodyPr/>
                    <a:lstStyle/>
                    <a:p>
                      <a:pPr algn="ctr" fontAlgn="b"/>
                      <a:r>
                        <a:rPr lang="en-GB" sz="1400" b="0" i="0" u="none" strike="noStrike" dirty="0">
                          <a:solidFill>
                            <a:srgbClr val="000000"/>
                          </a:solidFill>
                          <a:effectLst/>
                          <a:latin typeface="+mn-lt"/>
                        </a:rPr>
                        <a:t>26%</a:t>
                      </a:r>
                    </a:p>
                  </a:txBody>
                  <a:tcPr marL="0" marR="0" marT="0" marB="0" anchor="b"/>
                </a:tc>
                <a:tc>
                  <a:txBody>
                    <a:bodyPr/>
                    <a:lstStyle/>
                    <a:p>
                      <a:pPr algn="ctr" fontAlgn="b"/>
                      <a:r>
                        <a:rPr lang="en-GB" sz="1400" b="0" i="0" u="none" strike="noStrike" dirty="0">
                          <a:solidFill>
                            <a:srgbClr val="000000"/>
                          </a:solidFill>
                          <a:effectLst/>
                          <a:latin typeface="+mn-lt"/>
                        </a:rPr>
                        <a:t>-1%</a:t>
                      </a:r>
                    </a:p>
                  </a:txBody>
                  <a:tcPr marL="0" marR="0" marT="0" marB="0" anchor="b"/>
                </a:tc>
                <a:extLst>
                  <a:ext uri="{0D108BD9-81ED-4DB2-BD59-A6C34878D82A}">
                    <a16:rowId xmlns:a16="http://schemas.microsoft.com/office/drawing/2014/main" val="2624498789"/>
                  </a:ext>
                </a:extLst>
              </a:tr>
              <a:tr h="303856">
                <a:tc>
                  <a:txBody>
                    <a:bodyPr/>
                    <a:lstStyle/>
                    <a:p>
                      <a:pPr algn="ctr" fontAlgn="ctr"/>
                      <a:r>
                        <a:rPr lang="en-GB" sz="1400" b="0" i="0" u="none" strike="noStrike" dirty="0">
                          <a:solidFill>
                            <a:srgbClr val="000000"/>
                          </a:solidFill>
                          <a:effectLst/>
                          <a:latin typeface="+mn-lt"/>
                        </a:rPr>
                        <a:t> Co-op </a:t>
                      </a:r>
                    </a:p>
                  </a:txBody>
                  <a:tcPr marL="0" marR="0" marT="0" marB="0" anchor="ctr"/>
                </a:tc>
                <a:tc>
                  <a:txBody>
                    <a:bodyPr/>
                    <a:lstStyle/>
                    <a:p>
                      <a:pPr algn="ctr" fontAlgn="b"/>
                      <a:r>
                        <a:rPr lang="en-GB" sz="1400" b="0" i="0" u="none" strike="noStrike" dirty="0">
                          <a:solidFill>
                            <a:srgbClr val="000000"/>
                          </a:solidFill>
                          <a:effectLst/>
                          <a:latin typeface="+mn-lt"/>
                        </a:rPr>
                        <a:t>26%</a:t>
                      </a:r>
                    </a:p>
                  </a:txBody>
                  <a:tcPr marL="0" marR="0" marT="0" marB="0" anchor="b"/>
                </a:tc>
                <a:tc>
                  <a:txBody>
                    <a:bodyPr/>
                    <a:lstStyle/>
                    <a:p>
                      <a:pPr algn="ctr" fontAlgn="b"/>
                      <a:r>
                        <a:rPr lang="en-GB" sz="1400" b="0" i="0" u="none" strike="noStrike" dirty="0">
                          <a:solidFill>
                            <a:srgbClr val="000000"/>
                          </a:solidFill>
                          <a:effectLst/>
                          <a:latin typeface="+mn-lt"/>
                        </a:rPr>
                        <a:t>-2%</a:t>
                      </a:r>
                    </a:p>
                  </a:txBody>
                  <a:tcPr marL="0" marR="0" marT="0" marB="0" anchor="b"/>
                </a:tc>
                <a:extLst>
                  <a:ext uri="{0D108BD9-81ED-4DB2-BD59-A6C34878D82A}">
                    <a16:rowId xmlns:a16="http://schemas.microsoft.com/office/drawing/2014/main" val="1592275139"/>
                  </a:ext>
                </a:extLst>
              </a:tr>
              <a:tr h="303856">
                <a:tc>
                  <a:txBody>
                    <a:bodyPr/>
                    <a:lstStyle/>
                    <a:p>
                      <a:pPr algn="ctr" fontAlgn="ctr"/>
                      <a:r>
                        <a:rPr lang="en-GB" sz="1400" b="0" i="0" u="none" strike="noStrike" dirty="0">
                          <a:solidFill>
                            <a:srgbClr val="000000"/>
                          </a:solidFill>
                          <a:effectLst/>
                          <a:latin typeface="+mn-lt"/>
                        </a:rPr>
                        <a:t> Tesco </a:t>
                      </a:r>
                    </a:p>
                  </a:txBody>
                  <a:tcPr marL="0" marR="0" marT="0" marB="0" anchor="ctr"/>
                </a:tc>
                <a:tc>
                  <a:txBody>
                    <a:bodyPr/>
                    <a:lstStyle/>
                    <a:p>
                      <a:pPr algn="ctr" fontAlgn="b"/>
                      <a:r>
                        <a:rPr lang="en-GB" sz="1400" b="0" i="0" u="none" strike="noStrike" dirty="0">
                          <a:solidFill>
                            <a:srgbClr val="000000"/>
                          </a:solidFill>
                          <a:effectLst/>
                          <a:latin typeface="+mn-lt"/>
                        </a:rPr>
                        <a:t>25%</a:t>
                      </a:r>
                    </a:p>
                  </a:txBody>
                  <a:tcPr marL="0" marR="0" marT="0" marB="0" anchor="b"/>
                </a:tc>
                <a:tc>
                  <a:txBody>
                    <a:bodyPr/>
                    <a:lstStyle/>
                    <a:p>
                      <a:pPr algn="ctr" fontAlgn="b"/>
                      <a:r>
                        <a:rPr lang="en-GB" sz="1400" b="0" i="0" u="none" strike="noStrike" dirty="0">
                          <a:solidFill>
                            <a:srgbClr val="000000"/>
                          </a:solidFill>
                          <a:effectLst/>
                          <a:latin typeface="+mn-lt"/>
                        </a:rPr>
                        <a:t>+2%</a:t>
                      </a:r>
                    </a:p>
                  </a:txBody>
                  <a:tcPr marL="0" marR="0" marT="0" marB="0" anchor="b"/>
                </a:tc>
                <a:extLst>
                  <a:ext uri="{0D108BD9-81ED-4DB2-BD59-A6C34878D82A}">
                    <a16:rowId xmlns:a16="http://schemas.microsoft.com/office/drawing/2014/main" val="3997965209"/>
                  </a:ext>
                </a:extLst>
              </a:tr>
              <a:tr h="303856">
                <a:tc>
                  <a:txBody>
                    <a:bodyPr/>
                    <a:lstStyle/>
                    <a:p>
                      <a:pPr algn="ctr" fontAlgn="ctr"/>
                      <a:r>
                        <a:rPr lang="en-GB" sz="1400" b="0" i="0" u="none" strike="noStrike" dirty="0">
                          <a:solidFill>
                            <a:srgbClr val="000000"/>
                          </a:solidFill>
                          <a:effectLst/>
                          <a:latin typeface="+mn-lt"/>
                        </a:rPr>
                        <a:t> Sainsbury's </a:t>
                      </a:r>
                    </a:p>
                  </a:txBody>
                  <a:tcPr marL="0" marR="0" marT="0" marB="0" anchor="ctr"/>
                </a:tc>
                <a:tc>
                  <a:txBody>
                    <a:bodyPr/>
                    <a:lstStyle/>
                    <a:p>
                      <a:pPr algn="ctr" fontAlgn="b"/>
                      <a:r>
                        <a:rPr lang="en-GB" sz="1400" b="0" i="0" u="none" strike="noStrike" dirty="0">
                          <a:solidFill>
                            <a:srgbClr val="000000"/>
                          </a:solidFill>
                          <a:effectLst/>
                          <a:latin typeface="+mn-lt"/>
                        </a:rPr>
                        <a:t>24%</a:t>
                      </a:r>
                    </a:p>
                  </a:txBody>
                  <a:tcPr marL="0" marR="0" marT="0" marB="0" anchor="b"/>
                </a:tc>
                <a:tc>
                  <a:txBody>
                    <a:bodyPr/>
                    <a:lstStyle/>
                    <a:p>
                      <a:pPr algn="ctr" fontAlgn="b"/>
                      <a:r>
                        <a:rPr lang="en-GB" sz="1400" b="0" i="0" u="none" strike="noStrike" dirty="0">
                          <a:solidFill>
                            <a:srgbClr val="000000"/>
                          </a:solidFill>
                          <a:effectLst/>
                          <a:latin typeface="+mn-lt"/>
                        </a:rPr>
                        <a:t>+2%</a:t>
                      </a:r>
                    </a:p>
                  </a:txBody>
                  <a:tcPr marL="0" marR="0" marT="0" marB="0" anchor="b"/>
                </a:tc>
                <a:extLst>
                  <a:ext uri="{0D108BD9-81ED-4DB2-BD59-A6C34878D82A}">
                    <a16:rowId xmlns:a16="http://schemas.microsoft.com/office/drawing/2014/main" val="2147901794"/>
                  </a:ext>
                </a:extLst>
              </a:tr>
              <a:tr h="303856">
                <a:tc>
                  <a:txBody>
                    <a:bodyPr/>
                    <a:lstStyle/>
                    <a:p>
                      <a:pPr algn="ctr" fontAlgn="b"/>
                      <a:r>
                        <a:rPr lang="en-GB" sz="1400" b="0" i="0" u="none" strike="noStrike" dirty="0">
                          <a:solidFill>
                            <a:srgbClr val="000000"/>
                          </a:solidFill>
                          <a:effectLst/>
                          <a:latin typeface="+mn-lt"/>
                        </a:rPr>
                        <a:t>ASDA</a:t>
                      </a:r>
                    </a:p>
                  </a:txBody>
                  <a:tcPr marL="0" marR="0" marT="0" marB="0" anchor="b"/>
                </a:tc>
                <a:tc>
                  <a:txBody>
                    <a:bodyPr/>
                    <a:lstStyle/>
                    <a:p>
                      <a:pPr algn="ctr" fontAlgn="b"/>
                      <a:r>
                        <a:rPr lang="en-GB" sz="1400" b="0" i="0" u="none" strike="noStrike" dirty="0">
                          <a:solidFill>
                            <a:srgbClr val="000000"/>
                          </a:solidFill>
                          <a:effectLst/>
                          <a:latin typeface="+mn-lt"/>
                        </a:rPr>
                        <a:t>16%</a:t>
                      </a:r>
                    </a:p>
                  </a:txBody>
                  <a:tcPr marL="0" marR="0" marT="0" marB="0" anchor="b"/>
                </a:tc>
                <a:tc>
                  <a:txBody>
                    <a:bodyPr/>
                    <a:lstStyle/>
                    <a:p>
                      <a:pPr algn="ctr" fontAlgn="b"/>
                      <a:r>
                        <a:rPr lang="en-GB" sz="1400" b="0" i="0" u="none" strike="noStrike" dirty="0">
                          <a:solidFill>
                            <a:srgbClr val="000000"/>
                          </a:solidFill>
                          <a:effectLst/>
                          <a:latin typeface="+mn-lt"/>
                        </a:rPr>
                        <a:t>-2%</a:t>
                      </a:r>
                    </a:p>
                  </a:txBody>
                  <a:tcPr marL="0" marR="0" marT="0" marB="0" anchor="b"/>
                </a:tc>
                <a:extLst>
                  <a:ext uri="{0D108BD9-81ED-4DB2-BD59-A6C34878D82A}">
                    <a16:rowId xmlns:a16="http://schemas.microsoft.com/office/drawing/2014/main" val="892567579"/>
                  </a:ext>
                </a:extLst>
              </a:tr>
              <a:tr h="303856">
                <a:tc>
                  <a:txBody>
                    <a:bodyPr/>
                    <a:lstStyle/>
                    <a:p>
                      <a:pPr algn="ctr" fontAlgn="ctr"/>
                      <a:r>
                        <a:rPr lang="en-GB" sz="1400" b="0" i="0" u="none" strike="noStrike" dirty="0">
                          <a:solidFill>
                            <a:srgbClr val="000000"/>
                          </a:solidFill>
                          <a:effectLst/>
                          <a:latin typeface="+mn-lt"/>
                        </a:rPr>
                        <a:t> Lidl </a:t>
                      </a:r>
                    </a:p>
                  </a:txBody>
                  <a:tcPr marL="0" marR="0" marT="0" marB="0" anchor="ctr"/>
                </a:tc>
                <a:tc>
                  <a:txBody>
                    <a:bodyPr/>
                    <a:lstStyle/>
                    <a:p>
                      <a:pPr algn="ctr" fontAlgn="b"/>
                      <a:r>
                        <a:rPr lang="en-GB" sz="1400" b="0" i="0" u="none" strike="noStrike" dirty="0">
                          <a:solidFill>
                            <a:srgbClr val="000000"/>
                          </a:solidFill>
                          <a:effectLst/>
                          <a:latin typeface="+mn-lt"/>
                        </a:rPr>
                        <a:t>7%</a:t>
                      </a:r>
                    </a:p>
                  </a:txBody>
                  <a:tcPr marL="0" marR="0" marT="0" marB="0" anchor="b"/>
                </a:tc>
                <a:tc>
                  <a:txBody>
                    <a:bodyPr/>
                    <a:lstStyle/>
                    <a:p>
                      <a:pPr algn="ctr" fontAlgn="b"/>
                      <a:r>
                        <a:rPr lang="en-GB" sz="1400" b="0" i="0" u="none" strike="noStrike" dirty="0">
                          <a:solidFill>
                            <a:srgbClr val="000000"/>
                          </a:solidFill>
                          <a:effectLst/>
                          <a:latin typeface="+mn-lt"/>
                        </a:rPr>
                        <a:t>-2%</a:t>
                      </a:r>
                    </a:p>
                  </a:txBody>
                  <a:tcPr marL="0" marR="0" marT="0" marB="0" anchor="b"/>
                </a:tc>
                <a:extLst>
                  <a:ext uri="{0D108BD9-81ED-4DB2-BD59-A6C34878D82A}">
                    <a16:rowId xmlns:a16="http://schemas.microsoft.com/office/drawing/2014/main" val="1558916749"/>
                  </a:ext>
                </a:extLst>
              </a:tr>
              <a:tr h="303856">
                <a:tc>
                  <a:txBody>
                    <a:bodyPr/>
                    <a:lstStyle/>
                    <a:p>
                      <a:pPr algn="ctr" fontAlgn="ctr"/>
                      <a:r>
                        <a:rPr lang="en-GB" sz="1400" b="0" i="0" u="none" strike="noStrike" dirty="0">
                          <a:solidFill>
                            <a:srgbClr val="000000"/>
                          </a:solidFill>
                          <a:effectLst/>
                          <a:latin typeface="+mn-lt"/>
                        </a:rPr>
                        <a:t> Aldi </a:t>
                      </a:r>
                    </a:p>
                  </a:txBody>
                  <a:tcPr marL="0" marR="0" marT="0" marB="0" anchor="ctr"/>
                </a:tc>
                <a:tc>
                  <a:txBody>
                    <a:bodyPr/>
                    <a:lstStyle/>
                    <a:p>
                      <a:pPr algn="ctr" fontAlgn="b"/>
                      <a:r>
                        <a:rPr lang="en-GB" sz="1400" b="0" i="0" u="none" strike="noStrike" dirty="0">
                          <a:solidFill>
                            <a:srgbClr val="000000"/>
                          </a:solidFill>
                          <a:effectLst/>
                          <a:latin typeface="+mn-lt"/>
                        </a:rPr>
                        <a:t>3%</a:t>
                      </a:r>
                    </a:p>
                  </a:txBody>
                  <a:tcPr marL="0" marR="0" marT="0" marB="0" anchor="b"/>
                </a:tc>
                <a:tc>
                  <a:txBody>
                    <a:bodyPr/>
                    <a:lstStyle/>
                    <a:p>
                      <a:pPr algn="ctr" fontAlgn="b"/>
                      <a:r>
                        <a:rPr lang="en-GB" sz="1400" b="0" i="0" u="none" strike="noStrike" dirty="0">
                          <a:solidFill>
                            <a:srgbClr val="000000"/>
                          </a:solidFill>
                          <a:effectLst/>
                          <a:latin typeface="+mn-lt"/>
                        </a:rPr>
                        <a:t>-1%</a:t>
                      </a:r>
                    </a:p>
                  </a:txBody>
                  <a:tcPr marL="0" marR="0" marT="0" marB="0" anchor="b"/>
                </a:tc>
                <a:extLst>
                  <a:ext uri="{0D108BD9-81ED-4DB2-BD59-A6C34878D82A}">
                    <a16:rowId xmlns:a16="http://schemas.microsoft.com/office/drawing/2014/main" val="1415998067"/>
                  </a:ext>
                </a:extLst>
              </a:tr>
            </a:tbl>
          </a:graphicData>
        </a:graphic>
      </p:graphicFrame>
    </p:spTree>
    <p:extLst>
      <p:ext uri="{BB962C8B-B14F-4D97-AF65-F5344CB8AC3E}">
        <p14:creationId xmlns:p14="http://schemas.microsoft.com/office/powerpoint/2010/main" val="2332682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41</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What is next?</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214925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97A44356-C123-227B-CE4C-E2CA89338299}"/>
              </a:ext>
            </a:extLst>
          </p:cNvPr>
          <p:cNvGraphicFramePr>
            <a:graphicFrameLocks noGrp="1"/>
          </p:cNvGraphicFramePr>
          <p:nvPr>
            <p:ph idx="1"/>
            <p:extLst>
              <p:ext uri="{D42A27DB-BD31-4B8C-83A1-F6EECF244321}">
                <p14:modId xmlns:p14="http://schemas.microsoft.com/office/powerpoint/2010/main" val="1208301976"/>
              </p:ext>
            </p:extLst>
          </p:nvPr>
        </p:nvGraphicFramePr>
        <p:xfrm>
          <a:off x="4462528" y="1678076"/>
          <a:ext cx="7429524" cy="3872716"/>
        </p:xfrm>
        <a:graphic>
          <a:graphicData uri="http://schemas.openxmlformats.org/drawingml/2006/table">
            <a:tbl>
              <a:tblPr firstRow="1" bandRow="1">
                <a:tableStyleId>{5C22544A-7EE6-4342-B048-85BDC9FD1C3A}</a:tableStyleId>
              </a:tblPr>
              <a:tblGrid>
                <a:gridCol w="3714762">
                  <a:extLst>
                    <a:ext uri="{9D8B030D-6E8A-4147-A177-3AD203B41FA5}">
                      <a16:colId xmlns:a16="http://schemas.microsoft.com/office/drawing/2014/main" val="606967852"/>
                    </a:ext>
                  </a:extLst>
                </a:gridCol>
                <a:gridCol w="3714762">
                  <a:extLst>
                    <a:ext uri="{9D8B030D-6E8A-4147-A177-3AD203B41FA5}">
                      <a16:colId xmlns:a16="http://schemas.microsoft.com/office/drawing/2014/main" val="3671668098"/>
                    </a:ext>
                  </a:extLst>
                </a:gridCol>
              </a:tblGrid>
              <a:tr h="1936358">
                <a:tc>
                  <a:txBody>
                    <a:bodyPr/>
                    <a:lstStyle/>
                    <a:p>
                      <a:endParaRPr lang="en-GB" dirty="0"/>
                    </a:p>
                  </a:txBody>
                  <a:tcPr>
                    <a:solidFill>
                      <a:schemeClr val="accent1">
                        <a:lumMod val="20000"/>
                        <a:lumOff val="80000"/>
                      </a:schemeClr>
                    </a:solidFill>
                  </a:tcPr>
                </a:tc>
                <a:tc>
                  <a:txBody>
                    <a:bodyPr/>
                    <a:lstStyle/>
                    <a:p>
                      <a:endParaRPr lang="en-GB" dirty="0">
                        <a:solidFill>
                          <a:schemeClr val="accent1">
                            <a:lumMod val="40000"/>
                            <a:lumOff val="60000"/>
                          </a:schemeClr>
                        </a:solidFill>
                      </a:endParaRPr>
                    </a:p>
                  </a:txBody>
                  <a:tcPr>
                    <a:solidFill>
                      <a:schemeClr val="bg2"/>
                    </a:solidFill>
                  </a:tcPr>
                </a:tc>
                <a:extLst>
                  <a:ext uri="{0D108BD9-81ED-4DB2-BD59-A6C34878D82A}">
                    <a16:rowId xmlns:a16="http://schemas.microsoft.com/office/drawing/2014/main" val="470358377"/>
                  </a:ext>
                </a:extLst>
              </a:tr>
              <a:tr h="1936358">
                <a:tc>
                  <a:txBody>
                    <a:bodyPr/>
                    <a:lstStyle/>
                    <a:p>
                      <a:endParaRPr lang="en-GB" dirty="0"/>
                    </a:p>
                  </a:txBody>
                  <a:tcPr>
                    <a:solidFill>
                      <a:schemeClr val="bg1">
                        <a:lumMod val="50000"/>
                      </a:schemeClr>
                    </a:solidFill>
                  </a:tcPr>
                </a:tc>
                <a:tc>
                  <a:txBody>
                    <a:bodyPr/>
                    <a:lstStyle/>
                    <a:p>
                      <a:endParaRPr lang="en-GB" dirty="0"/>
                    </a:p>
                  </a:txBody>
                  <a:tcPr>
                    <a:solidFill>
                      <a:schemeClr val="accent1">
                        <a:lumMod val="20000"/>
                        <a:lumOff val="80000"/>
                      </a:schemeClr>
                    </a:solidFill>
                  </a:tcPr>
                </a:tc>
                <a:extLst>
                  <a:ext uri="{0D108BD9-81ED-4DB2-BD59-A6C34878D82A}">
                    <a16:rowId xmlns:a16="http://schemas.microsoft.com/office/drawing/2014/main" val="1308050722"/>
                  </a:ext>
                </a:extLst>
              </a:tr>
            </a:tbl>
          </a:graphicData>
        </a:graphic>
      </p:graphicFrame>
      <p:graphicFrame>
        <p:nvGraphicFramePr>
          <p:cNvPr id="26" name="Chart 25">
            <a:extLst>
              <a:ext uri="{FF2B5EF4-FFF2-40B4-BE49-F238E27FC236}">
                <a16:creationId xmlns:a16="http://schemas.microsoft.com/office/drawing/2014/main" id="{36731D6D-6062-6D7D-835A-3EF5F1953E16}"/>
              </a:ext>
            </a:extLst>
          </p:cNvPr>
          <p:cNvGraphicFramePr/>
          <p:nvPr>
            <p:extLst>
              <p:ext uri="{D42A27DB-BD31-4B8C-83A1-F6EECF244321}">
                <p14:modId xmlns:p14="http://schemas.microsoft.com/office/powerpoint/2010/main" val="2815786799"/>
              </p:ext>
            </p:extLst>
          </p:nvPr>
        </p:nvGraphicFramePr>
        <p:xfrm>
          <a:off x="8296140" y="3610376"/>
          <a:ext cx="3354946" cy="18545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A634FCDB-8C23-9D60-5D16-2B88665805FC}"/>
              </a:ext>
            </a:extLst>
          </p:cNvPr>
          <p:cNvGraphicFramePr/>
          <p:nvPr>
            <p:extLst>
              <p:ext uri="{D42A27DB-BD31-4B8C-83A1-F6EECF244321}">
                <p14:modId xmlns:p14="http://schemas.microsoft.com/office/powerpoint/2010/main" val="2214132526"/>
              </p:ext>
            </p:extLst>
          </p:nvPr>
        </p:nvGraphicFramePr>
        <p:xfrm>
          <a:off x="8315458" y="1680692"/>
          <a:ext cx="3354946" cy="1854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69A14315-8CD4-CC52-8C98-9D767D4CB24E}"/>
              </a:ext>
            </a:extLst>
          </p:cNvPr>
          <p:cNvGraphicFramePr/>
          <p:nvPr>
            <p:extLst>
              <p:ext uri="{D42A27DB-BD31-4B8C-83A1-F6EECF244321}">
                <p14:modId xmlns:p14="http://schemas.microsoft.com/office/powerpoint/2010/main" val="648348702"/>
              </p:ext>
            </p:extLst>
          </p:nvPr>
        </p:nvGraphicFramePr>
        <p:xfrm>
          <a:off x="4481848" y="1680692"/>
          <a:ext cx="3354946" cy="18545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1DEBE32D-AD0C-A0EC-E62E-E20DFF96C991}"/>
              </a:ext>
            </a:extLst>
          </p:cNvPr>
          <p:cNvGraphicFramePr/>
          <p:nvPr>
            <p:extLst>
              <p:ext uri="{D42A27DB-BD31-4B8C-83A1-F6EECF244321}">
                <p14:modId xmlns:p14="http://schemas.microsoft.com/office/powerpoint/2010/main" val="77143901"/>
              </p:ext>
            </p:extLst>
          </p:nvPr>
        </p:nvGraphicFramePr>
        <p:xfrm>
          <a:off x="4602051" y="3520224"/>
          <a:ext cx="3354946" cy="1854559"/>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a:extLst>
              <a:ext uri="{FF2B5EF4-FFF2-40B4-BE49-F238E27FC236}">
                <a16:creationId xmlns:a16="http://schemas.microsoft.com/office/drawing/2014/main" id="{CDAB742E-218C-2BBD-16C7-5C984E899A4E}"/>
              </a:ext>
            </a:extLst>
          </p:cNvPr>
          <p:cNvSpPr>
            <a:spLocks noGrp="1"/>
          </p:cNvSpPr>
          <p:nvPr>
            <p:ph type="sldNum" sz="quarter" idx="12"/>
          </p:nvPr>
        </p:nvSpPr>
        <p:spPr/>
        <p:txBody>
          <a:bodyPr/>
          <a:lstStyle/>
          <a:p>
            <a:fld id="{403EF4E2-7A7A-0548-85F1-5479B7C9E1B2}" type="slidenum">
              <a:rPr lang="en-US" smtClean="0"/>
              <a:t>42</a:t>
            </a:fld>
            <a:endParaRPr lang="en-US" dirty="0"/>
          </a:p>
        </p:txBody>
      </p:sp>
      <p:sp>
        <p:nvSpPr>
          <p:cNvPr id="12" name="Title 11">
            <a:extLst>
              <a:ext uri="{FF2B5EF4-FFF2-40B4-BE49-F238E27FC236}">
                <a16:creationId xmlns:a16="http://schemas.microsoft.com/office/drawing/2014/main" id="{945578C5-0939-8EC0-3D15-FB8D50F132F6}"/>
              </a:ext>
            </a:extLst>
          </p:cNvPr>
          <p:cNvSpPr>
            <a:spLocks noGrp="1"/>
          </p:cNvSpPr>
          <p:nvPr>
            <p:ph type="ctrTitle"/>
          </p:nvPr>
        </p:nvSpPr>
        <p:spPr>
          <a:xfrm>
            <a:off x="314317" y="3133508"/>
            <a:ext cx="3503952" cy="2390972"/>
          </a:xfrm>
        </p:spPr>
        <p:txBody>
          <a:bodyPr/>
          <a:lstStyle/>
          <a:p>
            <a:r>
              <a:rPr lang="en-GB" sz="3200" dirty="0"/>
              <a:t>As shoppers buy </a:t>
            </a:r>
            <a:r>
              <a:rPr lang="en-GB" sz="3200" b="0" i="1" dirty="0">
                <a:latin typeface="Georgia" panose="02040502050405020303" pitchFamily="18" charset="0"/>
              </a:rPr>
              <a:t>fewer items </a:t>
            </a:r>
            <a:r>
              <a:rPr lang="en-GB" sz="3200" dirty="0"/>
              <a:t>retailers will need to attract </a:t>
            </a:r>
            <a:r>
              <a:rPr lang="en-GB" sz="3200" b="0" i="1" dirty="0">
                <a:latin typeface="Georgia" panose="02040502050405020303" pitchFamily="18" charset="0"/>
              </a:rPr>
              <a:t>more shoppers </a:t>
            </a:r>
            <a:r>
              <a:rPr lang="en-GB" sz="3200" dirty="0"/>
              <a:t>as well as </a:t>
            </a:r>
            <a:r>
              <a:rPr lang="en-GB" sz="3200" b="0" i="1" dirty="0">
                <a:latin typeface="Georgia" panose="02040502050405020303" pitchFamily="18" charset="0"/>
              </a:rPr>
              <a:t>visits</a:t>
            </a:r>
            <a:r>
              <a:rPr lang="en-GB" sz="3200" dirty="0"/>
              <a:t> to </a:t>
            </a:r>
            <a:r>
              <a:rPr lang="en-GB" sz="3200" b="0" i="1" dirty="0">
                <a:latin typeface="Georgia" panose="02040502050405020303" pitchFamily="18" charset="0"/>
              </a:rPr>
              <a:t>drive spend</a:t>
            </a:r>
          </a:p>
        </p:txBody>
      </p:sp>
      <p:sp>
        <p:nvSpPr>
          <p:cNvPr id="15" name="Text Placeholder 14">
            <a:extLst>
              <a:ext uri="{FF2B5EF4-FFF2-40B4-BE49-F238E27FC236}">
                <a16:creationId xmlns:a16="http://schemas.microsoft.com/office/drawing/2014/main" id="{9CD3D6CC-1EB3-7AB4-2E97-BBB43C327F28}"/>
              </a:ext>
            </a:extLst>
          </p:cNvPr>
          <p:cNvSpPr>
            <a:spLocks noGrp="1"/>
          </p:cNvSpPr>
          <p:nvPr>
            <p:ph type="body" sz="quarter" idx="14"/>
          </p:nvPr>
        </p:nvSpPr>
        <p:spPr/>
        <p:txBody>
          <a:bodyPr/>
          <a:lstStyle/>
          <a:p>
            <a:r>
              <a:rPr lang="en-GB" dirty="0"/>
              <a:t>Source:  NielsenIQ Homescan FMCG 4w/e 25</a:t>
            </a:r>
            <a:r>
              <a:rPr lang="en-GB" baseline="30000" dirty="0"/>
              <a:t>th</a:t>
            </a:r>
            <a:r>
              <a:rPr lang="en-GB" dirty="0"/>
              <a:t> February 2023</a:t>
            </a:r>
          </a:p>
        </p:txBody>
      </p:sp>
      <p:sp>
        <p:nvSpPr>
          <p:cNvPr id="20" name="TextBox 19">
            <a:extLst>
              <a:ext uri="{FF2B5EF4-FFF2-40B4-BE49-F238E27FC236}">
                <a16:creationId xmlns:a16="http://schemas.microsoft.com/office/drawing/2014/main" id="{14CDF05A-F1C1-4D54-6378-CB1F93E6EA33}"/>
              </a:ext>
            </a:extLst>
          </p:cNvPr>
          <p:cNvSpPr txBox="1"/>
          <p:nvPr/>
        </p:nvSpPr>
        <p:spPr>
          <a:xfrm>
            <a:off x="4494727" y="1680693"/>
            <a:ext cx="1712890" cy="251138"/>
          </a:xfrm>
          <a:prstGeom prst="rect">
            <a:avLst/>
          </a:prstGeom>
          <a:noFill/>
        </p:spPr>
        <p:txBody>
          <a:bodyPr wrap="none" lIns="0" rIns="0" rtlCol="0">
            <a:noAutofit/>
          </a:bodyPr>
          <a:lstStyle/>
          <a:p>
            <a:pPr algn="l">
              <a:spcAft>
                <a:spcPts val="600"/>
              </a:spcAft>
            </a:pPr>
            <a:r>
              <a:rPr lang="en-GB" sz="1400" dirty="0">
                <a:solidFill>
                  <a:schemeClr val="tx1">
                    <a:lumMod val="50000"/>
                  </a:schemeClr>
                </a:solidFill>
              </a:rPr>
              <a:t>Shoppers</a:t>
            </a:r>
          </a:p>
        </p:txBody>
      </p:sp>
      <p:sp>
        <p:nvSpPr>
          <p:cNvPr id="22" name="TextBox 21">
            <a:extLst>
              <a:ext uri="{FF2B5EF4-FFF2-40B4-BE49-F238E27FC236}">
                <a16:creationId xmlns:a16="http://schemas.microsoft.com/office/drawing/2014/main" id="{75B198FA-ECC7-3890-747D-4267F22A1DA0}"/>
              </a:ext>
            </a:extLst>
          </p:cNvPr>
          <p:cNvSpPr txBox="1"/>
          <p:nvPr/>
        </p:nvSpPr>
        <p:spPr>
          <a:xfrm>
            <a:off x="8205987" y="1680693"/>
            <a:ext cx="1712890" cy="251138"/>
          </a:xfrm>
          <a:prstGeom prst="rect">
            <a:avLst/>
          </a:prstGeom>
          <a:noFill/>
        </p:spPr>
        <p:txBody>
          <a:bodyPr wrap="none" lIns="0" rIns="0" rtlCol="0">
            <a:noAutofit/>
          </a:bodyPr>
          <a:lstStyle/>
          <a:p>
            <a:pPr algn="l">
              <a:spcAft>
                <a:spcPts val="600"/>
              </a:spcAft>
            </a:pPr>
            <a:r>
              <a:rPr lang="en-GB" sz="1400" dirty="0">
                <a:solidFill>
                  <a:schemeClr val="bg1"/>
                </a:solidFill>
              </a:rPr>
              <a:t>Spend (£ per buyer)</a:t>
            </a:r>
          </a:p>
        </p:txBody>
      </p:sp>
      <p:sp>
        <p:nvSpPr>
          <p:cNvPr id="27" name="TextBox 26">
            <a:extLst>
              <a:ext uri="{FF2B5EF4-FFF2-40B4-BE49-F238E27FC236}">
                <a16:creationId xmlns:a16="http://schemas.microsoft.com/office/drawing/2014/main" id="{274363F3-B397-DA3E-1637-9ACED88270A5}"/>
              </a:ext>
            </a:extLst>
          </p:cNvPr>
          <p:cNvSpPr txBox="1"/>
          <p:nvPr/>
        </p:nvSpPr>
        <p:spPr>
          <a:xfrm>
            <a:off x="8205987" y="3694091"/>
            <a:ext cx="1712890" cy="251138"/>
          </a:xfrm>
          <a:prstGeom prst="rect">
            <a:avLst/>
          </a:prstGeom>
          <a:noFill/>
        </p:spPr>
        <p:txBody>
          <a:bodyPr wrap="none" lIns="0" rIns="0" rtlCol="0">
            <a:noAutofit/>
          </a:bodyPr>
          <a:lstStyle/>
          <a:p>
            <a:pPr algn="l">
              <a:spcAft>
                <a:spcPts val="600"/>
              </a:spcAft>
            </a:pPr>
            <a:r>
              <a:rPr lang="en-GB" sz="1400" dirty="0">
                <a:solidFill>
                  <a:schemeClr val="tx1">
                    <a:lumMod val="50000"/>
                  </a:schemeClr>
                </a:solidFill>
              </a:rPr>
              <a:t>Trips (occasions per buyer)</a:t>
            </a:r>
          </a:p>
        </p:txBody>
      </p:sp>
      <p:sp>
        <p:nvSpPr>
          <p:cNvPr id="28" name="TextBox 27">
            <a:extLst>
              <a:ext uri="{FF2B5EF4-FFF2-40B4-BE49-F238E27FC236}">
                <a16:creationId xmlns:a16="http://schemas.microsoft.com/office/drawing/2014/main" id="{6321EA44-CF47-E0F5-4CEA-8FAA91DC5621}"/>
              </a:ext>
            </a:extLst>
          </p:cNvPr>
          <p:cNvSpPr txBox="1"/>
          <p:nvPr/>
        </p:nvSpPr>
        <p:spPr>
          <a:xfrm>
            <a:off x="4451752" y="1185925"/>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Shopper metrics by channel</a:t>
            </a:r>
          </a:p>
          <a:p>
            <a:pPr>
              <a:buSzPts val="1100"/>
            </a:pPr>
            <a:r>
              <a:rPr lang="en-US" sz="1200" i="1" dirty="0">
                <a:latin typeface="Arial" panose="020B0604020202020204" pitchFamily="34" charset="0"/>
                <a:cs typeface="Arial" panose="020B0604020202020204" pitchFamily="34" charset="0"/>
              </a:rPr>
              <a:t>Latest 4 weeks g</a:t>
            </a:r>
            <a:r>
              <a:rPr lang="en-US" sz="1200" i="1" dirty="0">
                <a:solidFill>
                  <a:schemeClr val="tx1"/>
                </a:solidFill>
                <a:latin typeface="Arial" panose="020B0604020202020204" pitchFamily="34" charset="0"/>
                <a:cs typeface="Arial" panose="020B0604020202020204" pitchFamily="34" charset="0"/>
              </a:rPr>
              <a:t>rowth vs LY</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25" name="TextBox 24">
            <a:extLst>
              <a:ext uri="{FF2B5EF4-FFF2-40B4-BE49-F238E27FC236}">
                <a16:creationId xmlns:a16="http://schemas.microsoft.com/office/drawing/2014/main" id="{9000EA05-1CC0-7527-D6F4-DDE752BD422C}"/>
              </a:ext>
            </a:extLst>
          </p:cNvPr>
          <p:cNvSpPr txBox="1"/>
          <p:nvPr/>
        </p:nvSpPr>
        <p:spPr>
          <a:xfrm>
            <a:off x="4494727" y="3655454"/>
            <a:ext cx="1712890" cy="251138"/>
          </a:xfrm>
          <a:prstGeom prst="rect">
            <a:avLst/>
          </a:prstGeom>
          <a:noFill/>
        </p:spPr>
        <p:txBody>
          <a:bodyPr wrap="none" lIns="0" rIns="0" rtlCol="0">
            <a:noAutofit/>
          </a:bodyPr>
          <a:lstStyle/>
          <a:p>
            <a:pPr algn="l">
              <a:spcAft>
                <a:spcPts val="600"/>
              </a:spcAft>
            </a:pPr>
            <a:r>
              <a:rPr lang="en-GB" sz="1400" dirty="0">
                <a:solidFill>
                  <a:schemeClr val="bg1"/>
                </a:solidFill>
              </a:rPr>
              <a:t>Volume (units per buyer)</a:t>
            </a:r>
          </a:p>
        </p:txBody>
      </p:sp>
    </p:spTree>
    <p:extLst>
      <p:ext uri="{BB962C8B-B14F-4D97-AF65-F5344CB8AC3E}">
        <p14:creationId xmlns:p14="http://schemas.microsoft.com/office/powerpoint/2010/main" val="165511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3A4919-8606-2174-540F-C5C1B26AA72A}"/>
              </a:ext>
            </a:extLst>
          </p:cNvPr>
          <p:cNvSpPr>
            <a:spLocks noGrp="1"/>
          </p:cNvSpPr>
          <p:nvPr>
            <p:ph idx="1"/>
          </p:nvPr>
        </p:nvSpPr>
        <p:spPr>
          <a:xfrm>
            <a:off x="301438" y="2241832"/>
            <a:ext cx="3684352" cy="2400687"/>
          </a:xfrm>
        </p:spPr>
        <p:txBody>
          <a:bodyPr/>
          <a:lstStyle/>
          <a:p>
            <a:pPr marL="342900" lvl="0" indent="-342900" fontAlgn="base">
              <a:buSzPts val="1100"/>
              <a:buFont typeface="Symbol" panose="05050102010706020507" pitchFamily="18" charset="2"/>
              <a:buChar char=""/>
            </a:pP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For the first 8 weeks of 2023, the average </a:t>
            </a:r>
            <a:r>
              <a:rPr lang="en-GB" sz="1600" dirty="0">
                <a:solidFill>
                  <a:schemeClr val="tx2"/>
                </a:solidFill>
                <a:effectLst/>
                <a:latin typeface="Georgia" panose="02040502050405020303" pitchFamily="18" charset="0"/>
                <a:ea typeface="Times New Roman" panose="02020603050405020304" pitchFamily="18" charset="0"/>
                <a:cs typeface="Calibri" panose="020F0502020204030204" pitchFamily="34" charset="0"/>
              </a:rPr>
              <a:t>weekly</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 growth at the Grocery </a:t>
            </a:r>
            <a:r>
              <a:rPr lang="en-GB" sz="1600" dirty="0">
                <a:solidFill>
                  <a:schemeClr val="tx1">
                    <a:lumMod val="50000"/>
                  </a:schemeClr>
                </a:solidFill>
                <a:effectLst/>
                <a:latin typeface="Georgia" panose="02040502050405020303" pitchFamily="18" charset="0"/>
                <a:ea typeface="Times New Roman" panose="02020603050405020304" pitchFamily="18" charset="0"/>
                <a:cs typeface="Calibri" panose="020F0502020204030204" pitchFamily="34" charset="0"/>
              </a:rPr>
              <a:t>Multiples</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 is </a:t>
            </a:r>
            <a:r>
              <a:rPr lang="en-GB" sz="1600" b="1"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+5.3% </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on last year which is also </a:t>
            </a:r>
            <a:r>
              <a:rPr lang="en-GB" sz="1600" b="1"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+1.7% </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compared to 2 years ago.</a:t>
            </a:r>
          </a:p>
          <a:p>
            <a:pPr marL="0" lvl="0" indent="0" fontAlgn="base">
              <a:buSzPts val="1100"/>
              <a:buNone/>
            </a:pPr>
            <a:endParaRPr lang="en-GB" sz="1600" dirty="0">
              <a:solidFill>
                <a:srgbClr val="000000"/>
              </a:solidFill>
              <a:latin typeface="Georgia" panose="02040502050405020303" pitchFamily="18" charset="0"/>
              <a:ea typeface="Times New Roman" panose="02020603050405020304" pitchFamily="18" charset="0"/>
              <a:cs typeface="Calibri" panose="020F0502020204030204" pitchFamily="34" charset="0"/>
            </a:endParaRPr>
          </a:p>
          <a:p>
            <a:pPr marL="342900" lvl="0" indent="-342900" fontAlgn="base">
              <a:buSzPts val="1100"/>
              <a:buFont typeface="Symbol" panose="05050102010706020507" pitchFamily="18" charset="2"/>
              <a:buChar char=""/>
            </a:pPr>
            <a:r>
              <a:rPr lang="en-GB" sz="1600" b="1" i="1"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Food inflation </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should </a:t>
            </a:r>
            <a:r>
              <a:rPr lang="en-GB" sz="1600" b="1" i="1"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start to slow </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in the second part of 2023, which should help to </a:t>
            </a:r>
            <a:r>
              <a:rPr lang="en-GB" sz="1600" b="1" i="1"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support volume sales</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a:t>
            </a:r>
            <a:endParaRPr lang="en-GB" sz="16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3" name="Slide Number Placeholder 2">
            <a:extLst>
              <a:ext uri="{FF2B5EF4-FFF2-40B4-BE49-F238E27FC236}">
                <a16:creationId xmlns:a16="http://schemas.microsoft.com/office/drawing/2014/main" id="{B5D2ABB6-15B6-5F05-0AE4-D98F65E0E206}"/>
              </a:ext>
            </a:extLst>
          </p:cNvPr>
          <p:cNvSpPr>
            <a:spLocks noGrp="1"/>
          </p:cNvSpPr>
          <p:nvPr>
            <p:ph type="sldNum" sz="quarter" idx="12"/>
          </p:nvPr>
        </p:nvSpPr>
        <p:spPr/>
        <p:txBody>
          <a:bodyPr/>
          <a:lstStyle/>
          <a:p>
            <a:fld id="{403EF4E2-7A7A-0548-85F1-5479B7C9E1B2}" type="slidenum">
              <a:rPr lang="en-US" smtClean="0"/>
              <a:t>43</a:t>
            </a:fld>
            <a:endParaRPr lang="en-US" dirty="0"/>
          </a:p>
        </p:txBody>
      </p:sp>
      <p:sp>
        <p:nvSpPr>
          <p:cNvPr id="4" name="Content Placeholder 3">
            <a:extLst>
              <a:ext uri="{FF2B5EF4-FFF2-40B4-BE49-F238E27FC236}">
                <a16:creationId xmlns:a16="http://schemas.microsoft.com/office/drawing/2014/main" id="{AAE38DE4-E0D6-40DC-D513-77195488A53A}"/>
              </a:ext>
            </a:extLst>
          </p:cNvPr>
          <p:cNvSpPr>
            <a:spLocks noGrp="1"/>
          </p:cNvSpPr>
          <p:nvPr>
            <p:ph idx="14"/>
          </p:nvPr>
        </p:nvSpPr>
        <p:spPr>
          <a:xfrm>
            <a:off x="4308416" y="2241832"/>
            <a:ext cx="3684352" cy="2400687"/>
          </a:xfrm>
        </p:spPr>
        <p:txBody>
          <a:bodyPr/>
          <a:lstStyle/>
          <a:p>
            <a:pPr marL="342900" lvl="0" indent="-342900" fontAlgn="base">
              <a:buSzPts val="1100"/>
              <a:buFont typeface="Symbol" panose="05050102010706020507" pitchFamily="18" charset="2"/>
              <a:buChar char=""/>
            </a:pPr>
            <a:r>
              <a:rPr lang="en-GB" sz="1600" b="1" i="1" dirty="0">
                <a:solidFill>
                  <a:schemeClr val="tx1">
                    <a:lumMod val="50000"/>
                  </a:schemeClr>
                </a:solidFill>
                <a:latin typeface="Georgia" panose="02040502050405020303" pitchFamily="18" charset="0"/>
              </a:rPr>
              <a:t>Promotional spend </a:t>
            </a:r>
            <a:r>
              <a:rPr lang="en-GB" sz="1600" dirty="0">
                <a:solidFill>
                  <a:schemeClr val="tx1">
                    <a:lumMod val="50000"/>
                  </a:schemeClr>
                </a:solidFill>
                <a:latin typeface="Georgia" panose="02040502050405020303" pitchFamily="18" charset="0"/>
              </a:rPr>
              <a:t>continues to be </a:t>
            </a:r>
            <a:r>
              <a:rPr lang="en-GB" sz="1600" b="1" i="1" dirty="0">
                <a:solidFill>
                  <a:schemeClr val="tx1">
                    <a:lumMod val="50000"/>
                  </a:schemeClr>
                </a:solidFill>
                <a:latin typeface="Georgia" panose="02040502050405020303" pitchFamily="18" charset="0"/>
              </a:rPr>
              <a:t>low</a:t>
            </a:r>
            <a:r>
              <a:rPr lang="en-GB" sz="1600" dirty="0">
                <a:solidFill>
                  <a:schemeClr val="tx1">
                    <a:lumMod val="50000"/>
                  </a:schemeClr>
                </a:solidFill>
                <a:latin typeface="Georgia" panose="02040502050405020303" pitchFamily="18" charset="0"/>
              </a:rPr>
              <a:t> and </a:t>
            </a:r>
            <a:r>
              <a:rPr lang="en-GB" sz="1600" b="1" i="1" dirty="0">
                <a:solidFill>
                  <a:schemeClr val="tx1">
                    <a:lumMod val="50000"/>
                  </a:schemeClr>
                </a:solidFill>
                <a:latin typeface="Georgia" panose="02040502050405020303" pitchFamily="18" charset="0"/>
              </a:rPr>
              <a:t>stable</a:t>
            </a:r>
            <a:r>
              <a:rPr lang="en-GB" sz="1600" dirty="0">
                <a:solidFill>
                  <a:schemeClr val="tx1">
                    <a:lumMod val="50000"/>
                  </a:schemeClr>
                </a:solidFill>
                <a:latin typeface="Georgia" panose="02040502050405020303" pitchFamily="18" charset="0"/>
              </a:rPr>
              <a:t> at </a:t>
            </a:r>
            <a:r>
              <a:rPr lang="en-GB" sz="1600" i="1" dirty="0">
                <a:solidFill>
                  <a:schemeClr val="tx1">
                    <a:lumMod val="50000"/>
                  </a:schemeClr>
                </a:solidFill>
                <a:latin typeface="Georgia" panose="02040502050405020303" pitchFamily="18" charset="0"/>
              </a:rPr>
              <a:t>20%</a:t>
            </a:r>
            <a:r>
              <a:rPr lang="en-GB" sz="1600" dirty="0">
                <a:solidFill>
                  <a:schemeClr val="tx1">
                    <a:lumMod val="50000"/>
                  </a:schemeClr>
                </a:solidFill>
                <a:latin typeface="Georgia" panose="02040502050405020303" pitchFamily="18" charset="0"/>
              </a:rPr>
              <a:t> of all FMCG sales with </a:t>
            </a:r>
            <a:r>
              <a:rPr lang="en-GB" sz="1600" b="1" i="1" dirty="0">
                <a:solidFill>
                  <a:schemeClr val="tx1">
                    <a:lumMod val="50000"/>
                  </a:schemeClr>
                </a:solidFill>
                <a:latin typeface="Georgia" panose="02040502050405020303" pitchFamily="18" charset="0"/>
              </a:rPr>
              <a:t>longer-term price cuts </a:t>
            </a:r>
            <a:r>
              <a:rPr lang="en-GB" sz="1600" dirty="0">
                <a:solidFill>
                  <a:schemeClr val="tx1">
                    <a:lumMod val="50000"/>
                  </a:schemeClr>
                </a:solidFill>
                <a:latin typeface="Georgia" panose="02040502050405020303" pitchFamily="18" charset="0"/>
              </a:rPr>
              <a:t>and </a:t>
            </a:r>
            <a:r>
              <a:rPr lang="en-GB" sz="1600" b="1" i="1" dirty="0">
                <a:solidFill>
                  <a:schemeClr val="tx1">
                    <a:lumMod val="50000"/>
                  </a:schemeClr>
                </a:solidFill>
                <a:latin typeface="Georgia" panose="02040502050405020303" pitchFamily="18" charset="0"/>
              </a:rPr>
              <a:t>price locks </a:t>
            </a:r>
            <a:r>
              <a:rPr lang="en-GB" sz="1600" dirty="0">
                <a:solidFill>
                  <a:schemeClr val="tx1">
                    <a:lumMod val="50000"/>
                  </a:schemeClr>
                </a:solidFill>
                <a:latin typeface="Georgia" panose="02040502050405020303" pitchFamily="18" charset="0"/>
              </a:rPr>
              <a:t>now </a:t>
            </a:r>
            <a:r>
              <a:rPr lang="en-GB" sz="1600" i="1" dirty="0">
                <a:solidFill>
                  <a:schemeClr val="tx1">
                    <a:lumMod val="50000"/>
                  </a:schemeClr>
                </a:solidFill>
                <a:latin typeface="Georgia" panose="02040502050405020303" pitchFamily="18" charset="0"/>
              </a:rPr>
              <a:t>favoured</a:t>
            </a:r>
            <a:r>
              <a:rPr lang="en-GB" sz="1600" dirty="0">
                <a:solidFill>
                  <a:schemeClr val="tx1">
                    <a:lumMod val="50000"/>
                  </a:schemeClr>
                </a:solidFill>
                <a:latin typeface="Georgia" panose="02040502050405020303" pitchFamily="18" charset="0"/>
              </a:rPr>
              <a:t> by </a:t>
            </a:r>
            <a:r>
              <a:rPr lang="en-GB" sz="1600" i="1" dirty="0">
                <a:solidFill>
                  <a:schemeClr val="tx1">
                    <a:lumMod val="50000"/>
                  </a:schemeClr>
                </a:solidFill>
                <a:latin typeface="Georgia" panose="02040502050405020303" pitchFamily="18" charset="0"/>
              </a:rPr>
              <a:t>retailers</a:t>
            </a:r>
            <a:r>
              <a:rPr lang="en-GB" sz="1600" dirty="0">
                <a:solidFill>
                  <a:schemeClr val="tx1">
                    <a:lumMod val="50000"/>
                  </a:schemeClr>
                </a:solidFill>
                <a:latin typeface="Georgia" panose="02040502050405020303" pitchFamily="18" charset="0"/>
              </a:rPr>
              <a:t> and </a:t>
            </a:r>
            <a:r>
              <a:rPr lang="en-GB" sz="1600" i="1" dirty="0">
                <a:solidFill>
                  <a:schemeClr val="tx1">
                    <a:lumMod val="50000"/>
                  </a:schemeClr>
                </a:solidFill>
                <a:latin typeface="Georgia" panose="02040502050405020303" pitchFamily="18" charset="0"/>
              </a:rPr>
              <a:t>preferred</a:t>
            </a:r>
            <a:r>
              <a:rPr lang="en-GB" sz="1600" dirty="0">
                <a:solidFill>
                  <a:schemeClr val="tx1">
                    <a:lumMod val="50000"/>
                  </a:schemeClr>
                </a:solidFill>
                <a:latin typeface="Georgia" panose="02040502050405020303" pitchFamily="18" charset="0"/>
              </a:rPr>
              <a:t> by </a:t>
            </a:r>
            <a:r>
              <a:rPr lang="en-GB" sz="1600" i="1" dirty="0">
                <a:solidFill>
                  <a:schemeClr val="tx1">
                    <a:lumMod val="50000"/>
                  </a:schemeClr>
                </a:solidFill>
                <a:latin typeface="Georgia" panose="02040502050405020303" pitchFamily="18" charset="0"/>
              </a:rPr>
              <a:t>shoppers</a:t>
            </a:r>
            <a:r>
              <a:rPr lang="en-GB" sz="1600" dirty="0">
                <a:solidFill>
                  <a:schemeClr val="tx1">
                    <a:lumMod val="50000"/>
                  </a:schemeClr>
                </a:solidFill>
                <a:latin typeface="Georgia" panose="02040502050405020303" pitchFamily="18" charset="0"/>
              </a:rPr>
              <a:t> to short term promotions. </a:t>
            </a:r>
          </a:p>
          <a:p>
            <a:pPr marL="342900" lvl="0" indent="-342900" fontAlgn="base">
              <a:buSzPts val="1100"/>
              <a:buFont typeface="Symbol" panose="05050102010706020507" pitchFamily="18" charset="2"/>
              <a:buChar char=""/>
            </a:pPr>
            <a:endParaRPr lang="en-GB" sz="1600" dirty="0">
              <a:solidFill>
                <a:schemeClr val="tx1">
                  <a:lumMod val="50000"/>
                </a:schemeClr>
              </a:solidFill>
              <a:latin typeface="Georgia" panose="02040502050405020303" pitchFamily="18" charset="0"/>
            </a:endParaRPr>
          </a:p>
          <a:p>
            <a:pPr marL="342900" lvl="0" indent="-342900" fontAlgn="base">
              <a:buSzPts val="1100"/>
              <a:buFont typeface="Symbol" panose="05050102010706020507" pitchFamily="18" charset="2"/>
              <a:buChar char=""/>
            </a:pPr>
            <a:r>
              <a:rPr lang="en-GB" sz="1600" dirty="0">
                <a:solidFill>
                  <a:schemeClr val="tx1">
                    <a:lumMod val="50000"/>
                  </a:schemeClr>
                </a:solidFill>
                <a:latin typeface="Georgia" panose="02040502050405020303" pitchFamily="18" charset="0"/>
              </a:rPr>
              <a:t>This also helps give shoppers more </a:t>
            </a:r>
            <a:r>
              <a:rPr lang="en-GB" sz="1600" b="1" i="1" dirty="0">
                <a:solidFill>
                  <a:schemeClr val="tx1">
                    <a:lumMod val="50000"/>
                  </a:schemeClr>
                </a:solidFill>
                <a:latin typeface="Georgia" panose="02040502050405020303" pitchFamily="18" charset="0"/>
              </a:rPr>
              <a:t>price transparency </a:t>
            </a:r>
            <a:r>
              <a:rPr lang="en-GB" sz="1600" dirty="0">
                <a:solidFill>
                  <a:schemeClr val="tx1">
                    <a:lumMod val="50000"/>
                  </a:schemeClr>
                </a:solidFill>
                <a:latin typeface="Georgia" panose="02040502050405020303" pitchFamily="18" charset="0"/>
              </a:rPr>
              <a:t>across different retailers which is important when prices are increasing.</a:t>
            </a:r>
            <a:endParaRPr lang="en-GB" sz="1600" dirty="0">
              <a:solidFill>
                <a:schemeClr val="tx1">
                  <a:lumMod val="50000"/>
                </a:schemeClr>
              </a:solidFill>
              <a:effectLst/>
              <a:latin typeface="Georgia" panose="02040502050405020303" pitchFamily="18" charset="0"/>
              <a:ea typeface="Times New Roman" panose="02020603050405020304" pitchFamily="18" charset="0"/>
            </a:endParaRPr>
          </a:p>
        </p:txBody>
      </p:sp>
      <p:sp>
        <p:nvSpPr>
          <p:cNvPr id="5" name="Content Placeholder 4">
            <a:extLst>
              <a:ext uri="{FF2B5EF4-FFF2-40B4-BE49-F238E27FC236}">
                <a16:creationId xmlns:a16="http://schemas.microsoft.com/office/drawing/2014/main" id="{45E3B490-8FBF-CEE1-0999-3674C402B915}"/>
              </a:ext>
            </a:extLst>
          </p:cNvPr>
          <p:cNvSpPr>
            <a:spLocks noGrp="1"/>
          </p:cNvSpPr>
          <p:nvPr>
            <p:ph idx="15"/>
          </p:nvPr>
        </p:nvSpPr>
        <p:spPr>
          <a:xfrm>
            <a:off x="8251000" y="2241832"/>
            <a:ext cx="3684352" cy="2400687"/>
          </a:xfrm>
        </p:spPr>
        <p:txBody>
          <a:bodyPr/>
          <a:lstStyle/>
          <a:p>
            <a:pPr>
              <a:spcAft>
                <a:spcPts val="200"/>
              </a:spcAft>
            </a:pPr>
            <a:r>
              <a:rPr lang="en-GB" b="1" i="1" dirty="0">
                <a:solidFill>
                  <a:srgbClr val="000000"/>
                </a:solidFill>
                <a:latin typeface="Georgia" panose="02040502050405020303" pitchFamily="18" charset="0"/>
                <a:ea typeface="Times New Roman" panose="02020603050405020304" pitchFamily="18" charset="0"/>
                <a:cs typeface="Calibri" panose="020F0502020204030204" pitchFamily="34" charset="0"/>
              </a:rPr>
              <a:t>‘</a:t>
            </a:r>
            <a:r>
              <a:rPr lang="en-GB" sz="1600" b="1" i="1"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Lower prices</a:t>
            </a:r>
            <a:r>
              <a:rPr lang="en-GB" sz="1600" dirty="0">
                <a:solidFill>
                  <a:srgbClr val="000000"/>
                </a:solidFill>
                <a:effectLst/>
                <a:latin typeface="Georgia" panose="02040502050405020303" pitchFamily="18" charset="0"/>
                <a:ea typeface="Times New Roman" panose="02020603050405020304" pitchFamily="18" charset="0"/>
                <a:cs typeface="Calibri" panose="020F0502020204030204" pitchFamily="34" charset="0"/>
              </a:rPr>
              <a:t>’ for own label is expected to be the key messaging from all retailers over the next 4 to 6 months as shoppers continue to pay more for essential items and buy less overall when grocery shopping.</a:t>
            </a:r>
            <a:endParaRPr lang="en-US" dirty="0"/>
          </a:p>
        </p:txBody>
      </p:sp>
      <p:sp>
        <p:nvSpPr>
          <p:cNvPr id="6" name="Text Placeholder 5">
            <a:extLst>
              <a:ext uri="{FF2B5EF4-FFF2-40B4-BE49-F238E27FC236}">
                <a16:creationId xmlns:a16="http://schemas.microsoft.com/office/drawing/2014/main" id="{83D03CDE-3413-B4CF-8F01-098AF1EC83B0}"/>
              </a:ext>
            </a:extLst>
          </p:cNvPr>
          <p:cNvSpPr>
            <a:spLocks noGrp="1"/>
          </p:cNvSpPr>
          <p:nvPr>
            <p:ph type="body" sz="quarter" idx="16"/>
          </p:nvPr>
        </p:nvSpPr>
        <p:spPr>
          <a:xfrm>
            <a:off x="636287" y="1632208"/>
            <a:ext cx="3684352" cy="436542"/>
          </a:xfrm>
        </p:spPr>
        <p:txBody>
          <a:bodyPr anchor="t"/>
          <a:lstStyle/>
          <a:p>
            <a:r>
              <a:rPr lang="en-US" dirty="0">
                <a:solidFill>
                  <a:schemeClr val="tx1">
                    <a:lumMod val="50000"/>
                  </a:schemeClr>
                </a:solidFill>
                <a:latin typeface="Georgia" panose="02040502050405020303" pitchFamily="18" charset="0"/>
              </a:rPr>
              <a:t>Volume sales need to stabilise</a:t>
            </a:r>
          </a:p>
        </p:txBody>
      </p:sp>
      <p:sp>
        <p:nvSpPr>
          <p:cNvPr id="7" name="Text Placeholder 6">
            <a:extLst>
              <a:ext uri="{FF2B5EF4-FFF2-40B4-BE49-F238E27FC236}">
                <a16:creationId xmlns:a16="http://schemas.microsoft.com/office/drawing/2014/main" id="{3561E549-AFC0-3CE0-7823-3498E19F1BEF}"/>
              </a:ext>
            </a:extLst>
          </p:cNvPr>
          <p:cNvSpPr>
            <a:spLocks noGrp="1"/>
          </p:cNvSpPr>
          <p:nvPr>
            <p:ph type="body" sz="quarter" idx="17"/>
          </p:nvPr>
        </p:nvSpPr>
        <p:spPr>
          <a:xfrm>
            <a:off x="4630389" y="1632208"/>
            <a:ext cx="3684352" cy="436542"/>
          </a:xfrm>
        </p:spPr>
        <p:txBody>
          <a:bodyPr anchor="t"/>
          <a:lstStyle/>
          <a:p>
            <a:r>
              <a:rPr lang="en-US" dirty="0">
                <a:solidFill>
                  <a:schemeClr val="tx1">
                    <a:lumMod val="50000"/>
                  </a:schemeClr>
                </a:solidFill>
                <a:latin typeface="Georgia" panose="02040502050405020303" pitchFamily="18" charset="0"/>
              </a:rPr>
              <a:t>Price Transparency</a:t>
            </a:r>
          </a:p>
        </p:txBody>
      </p:sp>
      <p:sp>
        <p:nvSpPr>
          <p:cNvPr id="8" name="Text Placeholder 7">
            <a:extLst>
              <a:ext uri="{FF2B5EF4-FFF2-40B4-BE49-F238E27FC236}">
                <a16:creationId xmlns:a16="http://schemas.microsoft.com/office/drawing/2014/main" id="{6C5E33AB-F956-3F29-23AB-16A1F20C4CF1}"/>
              </a:ext>
            </a:extLst>
          </p:cNvPr>
          <p:cNvSpPr>
            <a:spLocks noGrp="1"/>
          </p:cNvSpPr>
          <p:nvPr>
            <p:ph type="body" sz="quarter" idx="18"/>
          </p:nvPr>
        </p:nvSpPr>
        <p:spPr>
          <a:xfrm>
            <a:off x="8507648" y="1651528"/>
            <a:ext cx="3684352" cy="436542"/>
          </a:xfrm>
        </p:spPr>
        <p:txBody>
          <a:bodyPr anchor="t"/>
          <a:lstStyle/>
          <a:p>
            <a:r>
              <a:rPr lang="en-US" dirty="0">
                <a:solidFill>
                  <a:schemeClr val="tx1">
                    <a:lumMod val="50000"/>
                  </a:schemeClr>
                </a:solidFill>
                <a:latin typeface="Georgia" panose="02040502050405020303" pitchFamily="18" charset="0"/>
              </a:rPr>
              <a:t>OL the new battleground</a:t>
            </a:r>
          </a:p>
        </p:txBody>
      </p:sp>
      <p:sp>
        <p:nvSpPr>
          <p:cNvPr id="9" name="Text Placeholder 8">
            <a:extLst>
              <a:ext uri="{FF2B5EF4-FFF2-40B4-BE49-F238E27FC236}">
                <a16:creationId xmlns:a16="http://schemas.microsoft.com/office/drawing/2014/main" id="{92B6FAE3-2379-2832-171F-D4B22D14CBA0}"/>
              </a:ext>
            </a:extLst>
          </p:cNvPr>
          <p:cNvSpPr>
            <a:spLocks noGrp="1"/>
          </p:cNvSpPr>
          <p:nvPr>
            <p:ph type="body" sz="quarter" idx="19"/>
          </p:nvPr>
        </p:nvSpPr>
        <p:spPr/>
        <p:txBody>
          <a:bodyPr/>
          <a:lstStyle/>
          <a:p>
            <a:r>
              <a:rPr lang="en-US" dirty="0"/>
              <a:t>Source:  NielsenIQ Scantrack TSR, Homescan FMCG</a:t>
            </a:r>
          </a:p>
        </p:txBody>
      </p:sp>
      <p:sp>
        <p:nvSpPr>
          <p:cNvPr id="11" name="Title 10">
            <a:extLst>
              <a:ext uri="{FF2B5EF4-FFF2-40B4-BE49-F238E27FC236}">
                <a16:creationId xmlns:a16="http://schemas.microsoft.com/office/drawing/2014/main" id="{5C7ABC06-B6C0-85D9-A077-8A7CBA2732ED}"/>
              </a:ext>
            </a:extLst>
          </p:cNvPr>
          <p:cNvSpPr>
            <a:spLocks noGrp="1"/>
          </p:cNvSpPr>
          <p:nvPr>
            <p:ph type="title"/>
          </p:nvPr>
        </p:nvSpPr>
        <p:spPr/>
        <p:txBody>
          <a:bodyPr/>
          <a:lstStyle/>
          <a:p>
            <a:r>
              <a:rPr lang="en-US" dirty="0">
                <a:solidFill>
                  <a:schemeClr val="tx1">
                    <a:lumMod val="50000"/>
                  </a:schemeClr>
                </a:solidFill>
              </a:rPr>
              <a:t>Shoppers will remain promiscuous as they continue to look for the cheapest prices</a:t>
            </a:r>
          </a:p>
        </p:txBody>
      </p:sp>
      <p:cxnSp>
        <p:nvCxnSpPr>
          <p:cNvPr id="18" name="Straight Connector 17">
            <a:extLst>
              <a:ext uri="{FF2B5EF4-FFF2-40B4-BE49-F238E27FC236}">
                <a16:creationId xmlns:a16="http://schemas.microsoft.com/office/drawing/2014/main" id="{6DBEB505-C2B4-3BA8-65C8-D5B0BA930D5A}"/>
              </a:ext>
            </a:extLst>
          </p:cNvPr>
          <p:cNvCxnSpPr>
            <a:cxnSpLocks/>
          </p:cNvCxnSpPr>
          <p:nvPr/>
        </p:nvCxnSpPr>
        <p:spPr>
          <a:xfrm>
            <a:off x="314316" y="1935730"/>
            <a:ext cx="11582399" cy="3115"/>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F3EA6A5-7B7F-7A7D-2D7E-23A7CAD6ACCB}"/>
              </a:ext>
            </a:extLst>
          </p:cNvPr>
          <p:cNvSpPr/>
          <p:nvPr/>
        </p:nvSpPr>
        <p:spPr>
          <a:xfrm>
            <a:off x="288558" y="1841808"/>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20" name="Oval 19">
            <a:extLst>
              <a:ext uri="{FF2B5EF4-FFF2-40B4-BE49-F238E27FC236}">
                <a16:creationId xmlns:a16="http://schemas.microsoft.com/office/drawing/2014/main" id="{BBF444F9-768D-FFEC-268C-F05CECF0D070}"/>
              </a:ext>
            </a:extLst>
          </p:cNvPr>
          <p:cNvSpPr/>
          <p:nvPr/>
        </p:nvSpPr>
        <p:spPr>
          <a:xfrm>
            <a:off x="4301242" y="1816050"/>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21" name="Oval 20">
            <a:extLst>
              <a:ext uri="{FF2B5EF4-FFF2-40B4-BE49-F238E27FC236}">
                <a16:creationId xmlns:a16="http://schemas.microsoft.com/office/drawing/2014/main" id="{D4A8E8E6-7CE5-5693-4CD3-00BC7D57C0E7}"/>
              </a:ext>
            </a:extLst>
          </p:cNvPr>
          <p:cNvSpPr/>
          <p:nvPr/>
        </p:nvSpPr>
        <p:spPr>
          <a:xfrm>
            <a:off x="8182652" y="1841808"/>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Tree>
    <p:extLst>
      <p:ext uri="{BB962C8B-B14F-4D97-AF65-F5344CB8AC3E}">
        <p14:creationId xmlns:p14="http://schemas.microsoft.com/office/powerpoint/2010/main" val="2742918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0C96-8660-4602-D9A8-DB8CD063C851}"/>
              </a:ext>
            </a:extLst>
          </p:cNvPr>
          <p:cNvSpPr>
            <a:spLocks noGrp="1"/>
          </p:cNvSpPr>
          <p:nvPr>
            <p:ph type="ctrTitle"/>
          </p:nvPr>
        </p:nvSpPr>
        <p:spPr>
          <a:xfrm>
            <a:off x="288559" y="1671355"/>
            <a:ext cx="5023670" cy="1757645"/>
          </a:xfrm>
        </p:spPr>
        <p:txBody>
          <a:bodyPr/>
          <a:lstStyle/>
          <a:p>
            <a:r>
              <a:rPr lang="en-US" dirty="0"/>
              <a:t>Valentine’s Special</a:t>
            </a:r>
          </a:p>
        </p:txBody>
      </p:sp>
      <p:sp>
        <p:nvSpPr>
          <p:cNvPr id="4" name="Slide Number Placeholder 3">
            <a:extLst>
              <a:ext uri="{FF2B5EF4-FFF2-40B4-BE49-F238E27FC236}">
                <a16:creationId xmlns:a16="http://schemas.microsoft.com/office/drawing/2014/main" id="{4F17E509-BDA7-0A93-8495-E47D7FEF06CE}"/>
              </a:ext>
            </a:extLst>
          </p:cNvPr>
          <p:cNvSpPr>
            <a:spLocks noGrp="1"/>
          </p:cNvSpPr>
          <p:nvPr>
            <p:ph type="sldNum" sz="quarter" idx="4"/>
          </p:nvPr>
        </p:nvSpPr>
        <p:spPr/>
        <p:txBody>
          <a:bodyPr/>
          <a:lstStyle/>
          <a:p>
            <a:fld id="{403EF4E2-7A7A-0548-85F1-5479B7C9E1B2}" type="slidenum">
              <a:rPr lang="en-US" smtClean="0"/>
              <a:pPr/>
              <a:t>44</a:t>
            </a:fld>
            <a:endParaRPr lang="en-US" dirty="0"/>
          </a:p>
        </p:txBody>
      </p:sp>
      <p:sp>
        <p:nvSpPr>
          <p:cNvPr id="3" name="Subtitle 1">
            <a:extLst>
              <a:ext uri="{FF2B5EF4-FFF2-40B4-BE49-F238E27FC236}">
                <a16:creationId xmlns:a16="http://schemas.microsoft.com/office/drawing/2014/main" id="{EF1E8475-D7AC-A944-1575-088B8B8849A7}"/>
              </a:ext>
            </a:extLst>
          </p:cNvPr>
          <p:cNvSpPr>
            <a:spLocks noGrp="1"/>
          </p:cNvSpPr>
          <p:nvPr>
            <p:ph type="subTitle" idx="1"/>
          </p:nvPr>
        </p:nvSpPr>
        <p:spPr>
          <a:xfrm>
            <a:off x="373868" y="6016115"/>
            <a:ext cx="8159100" cy="184800"/>
          </a:xfrm>
        </p:spPr>
        <p:txBody>
          <a:bodyPr/>
          <a:lstStyle/>
          <a:p>
            <a:pPr marL="114300">
              <a:spcBef>
                <a:spcPct val="0"/>
              </a:spcBef>
            </a:pPr>
            <a:r>
              <a:rPr lang="en-GB" altLang="en-US" sz="700" dirty="0"/>
              <a:t>Source:  NielsenIQ Scantrack  week ending 18</a:t>
            </a:r>
            <a:r>
              <a:rPr lang="en-GB" altLang="en-US" sz="700" baseline="30000" dirty="0"/>
              <a:t>th</a:t>
            </a:r>
            <a:r>
              <a:rPr lang="en-GB" altLang="en-US" sz="700" dirty="0"/>
              <a:t> February 2023 vs 19</a:t>
            </a:r>
            <a:r>
              <a:rPr lang="en-GB" altLang="en-US" sz="700" baseline="30000" dirty="0"/>
              <a:t>th</a:t>
            </a:r>
            <a:r>
              <a:rPr lang="en-GB" altLang="en-US" sz="700" dirty="0"/>
              <a:t> February 2022</a:t>
            </a:r>
          </a:p>
          <a:p>
            <a:pPr marL="114300">
              <a:spcBef>
                <a:spcPct val="0"/>
              </a:spcBef>
            </a:pPr>
            <a:r>
              <a:rPr lang="en-GB" altLang="en-US" sz="700" dirty="0"/>
              <a:t>Homescan SOTN Survey Feb 2021</a:t>
            </a:r>
            <a:endParaRPr lang="en-PH" dirty="0"/>
          </a:p>
        </p:txBody>
      </p:sp>
      <p:sp>
        <p:nvSpPr>
          <p:cNvPr id="5" name="Text Placeholder 3">
            <a:extLst>
              <a:ext uri="{FF2B5EF4-FFF2-40B4-BE49-F238E27FC236}">
                <a16:creationId xmlns:a16="http://schemas.microsoft.com/office/drawing/2014/main" id="{7F9D7DD4-61A0-F7F1-4ACC-9980D459F32A}"/>
              </a:ext>
            </a:extLst>
          </p:cNvPr>
          <p:cNvSpPr txBox="1">
            <a:spLocks/>
          </p:cNvSpPr>
          <p:nvPr/>
        </p:nvSpPr>
        <p:spPr>
          <a:xfrm>
            <a:off x="373868" y="5075747"/>
            <a:ext cx="7560840" cy="533399"/>
          </a:xfrm>
          <a:prstGeom prst="rect">
            <a:avLst/>
          </a:prstGeom>
          <a:noFill/>
          <a:ln>
            <a:noFill/>
          </a:ln>
        </p:spPr>
        <p:txBody>
          <a:bodyPr spcFirstLastPara="1" wrap="square" lIns="0" tIns="91425" rIns="0" bIns="9142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Avenir Next LT Pro" panose="020B0504020202020204" pitchFamily="34" charset="0"/>
                <a:ea typeface="Montserrat"/>
                <a:cs typeface="Montserrat"/>
                <a:sym typeface="Montserrat"/>
              </a:defRPr>
            </a:lvl1pPr>
            <a:lvl2pPr marL="914400" marR="0" lvl="1" indent="-3048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2pPr>
            <a:lvl3pPr marL="1371600" marR="0" lvl="2" indent="-2921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3pPr>
            <a:lvl4pPr marL="1828800" marR="0" lvl="3" indent="-2921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4pPr>
            <a:lvl5pPr marL="2286000" marR="0" lvl="4" indent="-2921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5pPr>
            <a:lvl6pPr marL="2743200" marR="0" lvl="5" indent="-2921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6pPr>
            <a:lvl7pPr marL="3200400" marR="0" lvl="6" indent="-2921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7pPr>
            <a:lvl8pPr marL="3657600" marR="0" lvl="7" indent="-2921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8pPr>
            <a:lvl9pPr marL="4114800" marR="0" lvl="8" indent="-292100" algn="l" rtl="0">
              <a:lnSpc>
                <a:spcPct val="100000"/>
              </a:lnSpc>
              <a:spcBef>
                <a:spcPts val="0"/>
              </a:spcBef>
              <a:spcAft>
                <a:spcPts val="0"/>
              </a:spcAft>
              <a:buClr>
                <a:schemeClr val="accent5"/>
              </a:buClr>
              <a:buSzPts val="600"/>
              <a:buFont typeface="Montserrat"/>
              <a:buNone/>
              <a:defRPr sz="600" b="0" i="0" u="none" strike="noStrike" cap="none">
                <a:solidFill>
                  <a:schemeClr val="accent5"/>
                </a:solidFill>
                <a:latin typeface="Montserrat"/>
                <a:ea typeface="Montserrat"/>
                <a:cs typeface="Montserrat"/>
                <a:sym typeface="Montserrat"/>
              </a:defRPr>
            </a:lvl9pPr>
          </a:lstStyle>
          <a:p>
            <a:pPr marL="114300">
              <a:spcBef>
                <a:spcPct val="0"/>
              </a:spcBef>
            </a:pPr>
            <a:r>
              <a:rPr lang="en-GB" altLang="en-US" sz="800" dirty="0">
                <a:solidFill>
                  <a:schemeClr val="bg1"/>
                </a:solidFill>
                <a:latin typeface="+mn-lt"/>
              </a:rPr>
              <a:t>Valentine’s Day 2022 was on a Monday, so some spend was brought forward into the prior week.</a:t>
            </a:r>
          </a:p>
          <a:p>
            <a:pPr marL="114300">
              <a:spcBef>
                <a:spcPct val="0"/>
              </a:spcBef>
            </a:pPr>
            <a:r>
              <a:rPr lang="en-GB" altLang="en-US" sz="800" dirty="0">
                <a:solidFill>
                  <a:schemeClr val="bg1"/>
                </a:solidFill>
                <a:latin typeface="+mn-lt"/>
              </a:rPr>
              <a:t>Valentine’s Day 2023 was on a Tuesday and sales mostly fell in Valentine’s week</a:t>
            </a:r>
          </a:p>
          <a:p>
            <a:pPr marL="114300">
              <a:spcBef>
                <a:spcPct val="0"/>
              </a:spcBef>
            </a:pPr>
            <a:endParaRPr lang="en-GB" altLang="en-US" sz="800" dirty="0">
              <a:solidFill>
                <a:schemeClr val="bg1"/>
              </a:solidFill>
              <a:latin typeface="+mn-lt"/>
            </a:endParaRPr>
          </a:p>
        </p:txBody>
      </p:sp>
    </p:spTree>
    <p:extLst>
      <p:ext uri="{BB962C8B-B14F-4D97-AF65-F5344CB8AC3E}">
        <p14:creationId xmlns:p14="http://schemas.microsoft.com/office/powerpoint/2010/main" val="1140511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AA3902-C01B-1701-6E14-9708BC3A8F1F}"/>
              </a:ext>
            </a:extLst>
          </p:cNvPr>
          <p:cNvSpPr>
            <a:spLocks noGrp="1"/>
          </p:cNvSpPr>
          <p:nvPr>
            <p:ph type="sldNum" sz="quarter" idx="12"/>
          </p:nvPr>
        </p:nvSpPr>
        <p:spPr/>
        <p:txBody>
          <a:bodyPr/>
          <a:lstStyle/>
          <a:p>
            <a:fld id="{403EF4E2-7A7A-0548-85F1-5479B7C9E1B2}" type="slidenum">
              <a:rPr lang="en-US" smtClean="0"/>
              <a:t>45</a:t>
            </a:fld>
            <a:endParaRPr lang="en-US" dirty="0"/>
          </a:p>
        </p:txBody>
      </p:sp>
      <p:sp>
        <p:nvSpPr>
          <p:cNvPr id="8" name="Title 7">
            <a:extLst>
              <a:ext uri="{FF2B5EF4-FFF2-40B4-BE49-F238E27FC236}">
                <a16:creationId xmlns:a16="http://schemas.microsoft.com/office/drawing/2014/main" id="{314EBEAC-5D79-7D84-0527-E46432A4AC62}"/>
              </a:ext>
            </a:extLst>
          </p:cNvPr>
          <p:cNvSpPr>
            <a:spLocks noGrp="1"/>
          </p:cNvSpPr>
          <p:nvPr>
            <p:ph type="ctrTitle"/>
          </p:nvPr>
        </p:nvSpPr>
        <p:spPr>
          <a:xfrm>
            <a:off x="314316" y="3300934"/>
            <a:ext cx="3503952" cy="2390972"/>
          </a:xfrm>
        </p:spPr>
        <p:txBody>
          <a:bodyPr/>
          <a:lstStyle/>
          <a:p>
            <a:r>
              <a:rPr lang="en-US" sz="2400" dirty="0"/>
              <a:t>Shoppers continue to </a:t>
            </a:r>
            <a:r>
              <a:rPr lang="en-US" sz="2400" b="0" i="1" dirty="0">
                <a:latin typeface="Georgia" panose="02040502050405020303" pitchFamily="18" charset="0"/>
              </a:rPr>
              <a:t>spend more </a:t>
            </a:r>
            <a:r>
              <a:rPr lang="en-US" sz="2400" dirty="0"/>
              <a:t>on </a:t>
            </a:r>
            <a:r>
              <a:rPr lang="en-US" sz="2400" b="0" dirty="0">
                <a:latin typeface="Georgia" panose="02040502050405020303" pitchFamily="18" charset="0"/>
              </a:rPr>
              <a:t>events that matter</a:t>
            </a:r>
            <a:r>
              <a:rPr lang="en-US" sz="2400" dirty="0"/>
              <a:t>. </a:t>
            </a:r>
            <a:br>
              <a:rPr lang="en-US" sz="2400" dirty="0"/>
            </a:br>
            <a:br>
              <a:rPr lang="en-US" sz="2400" dirty="0"/>
            </a:br>
            <a:r>
              <a:rPr lang="en-US" sz="2400" dirty="0"/>
              <a:t>This year more was spent on </a:t>
            </a:r>
            <a:r>
              <a:rPr lang="en-US" sz="2400" b="0" dirty="0">
                <a:latin typeface="Georgia" panose="02040502050405020303" pitchFamily="18" charset="0"/>
              </a:rPr>
              <a:t>Greeting Cards</a:t>
            </a:r>
            <a:r>
              <a:rPr lang="en-US" sz="2400" dirty="0"/>
              <a:t>, which may reflect </a:t>
            </a:r>
            <a:r>
              <a:rPr lang="en-US" sz="2400" b="0" dirty="0"/>
              <a:t>more inclusivity</a:t>
            </a:r>
            <a:r>
              <a:rPr lang="en-US" sz="2400" dirty="0"/>
              <a:t> as the </a:t>
            </a:r>
            <a:r>
              <a:rPr lang="en-US" sz="2400" b="0" i="1" dirty="0">
                <a:latin typeface="Georgia" panose="02040502050405020303" pitchFamily="18" charset="0"/>
              </a:rPr>
              <a:t>event widens</a:t>
            </a:r>
            <a:r>
              <a:rPr lang="en-US" sz="2400" dirty="0"/>
              <a:t> to include </a:t>
            </a:r>
            <a:r>
              <a:rPr lang="en-US" sz="2400" b="0" dirty="0">
                <a:latin typeface="Georgia" panose="02040502050405020303" pitchFamily="18" charset="0"/>
              </a:rPr>
              <a:t>‘Pal’, ‘Gal’ </a:t>
            </a:r>
            <a:r>
              <a:rPr lang="en-US" sz="2400" dirty="0"/>
              <a:t>as well as </a:t>
            </a:r>
            <a:r>
              <a:rPr lang="en-US" sz="2400" b="0" dirty="0">
                <a:latin typeface="Georgia" panose="02040502050405020303" pitchFamily="18" charset="0"/>
              </a:rPr>
              <a:t>Valentines.</a:t>
            </a:r>
            <a:endParaRPr lang="en-US" sz="2400" b="0" i="1" dirty="0">
              <a:latin typeface="Georgia" panose="02040502050405020303" pitchFamily="18" charset="0"/>
            </a:endParaRPr>
          </a:p>
        </p:txBody>
      </p:sp>
      <p:sp>
        <p:nvSpPr>
          <p:cNvPr id="7" name="Text Placeholder 6">
            <a:extLst>
              <a:ext uri="{FF2B5EF4-FFF2-40B4-BE49-F238E27FC236}">
                <a16:creationId xmlns:a16="http://schemas.microsoft.com/office/drawing/2014/main" id="{B5882A86-AC90-F1F8-DE9C-C368EF09C7F1}"/>
              </a:ext>
            </a:extLst>
          </p:cNvPr>
          <p:cNvSpPr>
            <a:spLocks noGrp="1"/>
          </p:cNvSpPr>
          <p:nvPr>
            <p:ph type="body" sz="quarter" idx="14"/>
          </p:nvPr>
        </p:nvSpPr>
        <p:spPr/>
        <p:txBody>
          <a:bodyPr/>
          <a:lstStyle/>
          <a:p>
            <a:r>
              <a:rPr lang="en-GB" dirty="0"/>
              <a:t>Source: NielsenIQ Scantrack and *Homescan SOTN Survey</a:t>
            </a:r>
          </a:p>
        </p:txBody>
      </p:sp>
      <p:graphicFrame>
        <p:nvGraphicFramePr>
          <p:cNvPr id="5" name="Table 5">
            <a:extLst>
              <a:ext uri="{FF2B5EF4-FFF2-40B4-BE49-F238E27FC236}">
                <a16:creationId xmlns:a16="http://schemas.microsoft.com/office/drawing/2014/main" id="{7EB17AA3-B422-1404-6524-D72172CB0A87}"/>
              </a:ext>
            </a:extLst>
          </p:cNvPr>
          <p:cNvGraphicFramePr>
            <a:graphicFrameLocks noGrp="1"/>
          </p:cNvGraphicFramePr>
          <p:nvPr>
            <p:extLst>
              <p:ext uri="{D42A27DB-BD31-4B8C-83A1-F6EECF244321}">
                <p14:modId xmlns:p14="http://schemas.microsoft.com/office/powerpoint/2010/main" val="806790283"/>
              </p:ext>
            </p:extLst>
          </p:nvPr>
        </p:nvGraphicFramePr>
        <p:xfrm>
          <a:off x="4154154" y="2059067"/>
          <a:ext cx="7469031" cy="3383280"/>
        </p:xfrm>
        <a:graphic>
          <a:graphicData uri="http://schemas.openxmlformats.org/drawingml/2006/table">
            <a:tbl>
              <a:tblPr firstRow="1" bandRow="1">
                <a:tableStyleId>{5C22544A-7EE6-4342-B048-85BDC9FD1C3A}</a:tableStyleId>
              </a:tblPr>
              <a:tblGrid>
                <a:gridCol w="2489677">
                  <a:extLst>
                    <a:ext uri="{9D8B030D-6E8A-4147-A177-3AD203B41FA5}">
                      <a16:colId xmlns:a16="http://schemas.microsoft.com/office/drawing/2014/main" val="1559275370"/>
                    </a:ext>
                  </a:extLst>
                </a:gridCol>
                <a:gridCol w="2489677">
                  <a:extLst>
                    <a:ext uri="{9D8B030D-6E8A-4147-A177-3AD203B41FA5}">
                      <a16:colId xmlns:a16="http://schemas.microsoft.com/office/drawing/2014/main" val="3355011337"/>
                    </a:ext>
                  </a:extLst>
                </a:gridCol>
                <a:gridCol w="2489677">
                  <a:extLst>
                    <a:ext uri="{9D8B030D-6E8A-4147-A177-3AD203B41FA5}">
                      <a16:colId xmlns:a16="http://schemas.microsoft.com/office/drawing/2014/main" val="2728288147"/>
                    </a:ext>
                  </a:extLst>
                </a:gridCol>
              </a:tblGrid>
              <a:tr h="1501165">
                <a:tc>
                  <a:txBody>
                    <a:bodyPr/>
                    <a:lstStyle/>
                    <a:p>
                      <a:r>
                        <a:rPr lang="en-GB" sz="1400" b="0" dirty="0">
                          <a:solidFill>
                            <a:schemeClr val="tx2"/>
                          </a:solidFill>
                          <a:latin typeface="+mn-lt"/>
                        </a:rPr>
                        <a:t>Valentine’s Day was on a </a:t>
                      </a:r>
                      <a:r>
                        <a:rPr lang="en-GB" sz="1400" b="1" dirty="0">
                          <a:solidFill>
                            <a:schemeClr val="tx2"/>
                          </a:solidFill>
                          <a:latin typeface="+mn-lt"/>
                        </a:rPr>
                        <a:t>Tuesday</a:t>
                      </a:r>
                      <a:r>
                        <a:rPr lang="en-GB" sz="1400" b="0" dirty="0">
                          <a:solidFill>
                            <a:schemeClr val="tx2"/>
                          </a:solidFill>
                          <a:latin typeface="+mn-lt"/>
                        </a:rPr>
                        <a:t> this year, and Valentine’s related sales mainly fell in w/e 18</a:t>
                      </a:r>
                      <a:r>
                        <a:rPr lang="en-GB" sz="1400" b="0" baseline="30000" dirty="0">
                          <a:solidFill>
                            <a:schemeClr val="tx2"/>
                          </a:solidFill>
                          <a:latin typeface="+mn-lt"/>
                        </a:rPr>
                        <a:t>th</a:t>
                      </a:r>
                      <a:r>
                        <a:rPr lang="en-GB" sz="1400" b="0" dirty="0">
                          <a:solidFill>
                            <a:schemeClr val="tx2"/>
                          </a:solidFill>
                          <a:latin typeface="+mn-lt"/>
                        </a:rPr>
                        <a:t> February at the Grocery Multiples.</a:t>
                      </a:r>
                    </a:p>
                  </a:txBody>
                  <a:tcPr>
                    <a:solidFill>
                      <a:schemeClr val="accent6">
                        <a:lumMod val="60000"/>
                        <a:lumOff val="40000"/>
                      </a:schemeClr>
                    </a:solidFill>
                  </a:tcPr>
                </a:tc>
                <a:tc>
                  <a:txBody>
                    <a:bodyPr/>
                    <a:lstStyle/>
                    <a:p>
                      <a:r>
                        <a:rPr lang="en-GB" sz="1400" b="0" dirty="0">
                          <a:solidFill>
                            <a:schemeClr val="tx2"/>
                          </a:solidFill>
                          <a:latin typeface="+mn-lt"/>
                        </a:rPr>
                        <a:t>Typically </a:t>
                      </a:r>
                      <a:r>
                        <a:rPr lang="en-GB" sz="1400" b="1" dirty="0">
                          <a:solidFill>
                            <a:schemeClr val="tx2"/>
                          </a:solidFill>
                          <a:latin typeface="+mn-lt"/>
                        </a:rPr>
                        <a:t>17%</a:t>
                      </a:r>
                      <a:r>
                        <a:rPr lang="en-GB" sz="1400" b="0" dirty="0">
                          <a:solidFill>
                            <a:schemeClr val="tx2"/>
                          </a:solidFill>
                          <a:latin typeface="+mn-lt"/>
                        </a:rPr>
                        <a:t> of shoppers </a:t>
                      </a:r>
                      <a:r>
                        <a:rPr lang="en-GB" sz="1400" b="1" i="0" dirty="0">
                          <a:solidFill>
                            <a:schemeClr val="tx2"/>
                          </a:solidFill>
                          <a:latin typeface="+mn-lt"/>
                        </a:rPr>
                        <a:t>celebrate the occasion</a:t>
                      </a:r>
                      <a:r>
                        <a:rPr lang="en-GB" sz="1400" b="0" dirty="0">
                          <a:solidFill>
                            <a:schemeClr val="tx2"/>
                          </a:solidFill>
                          <a:latin typeface="+mn-lt"/>
                        </a:rPr>
                        <a:t>, this rises for households with families.</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mn-lt"/>
                          <a:ea typeface="Montserrat"/>
                          <a:cs typeface="Montserrat"/>
                          <a:sym typeface="Montserrat"/>
                        </a:rPr>
                        <a:t>Shoppers spent </a:t>
                      </a:r>
                      <a:r>
                        <a:rPr lang="en-GB" sz="1400" b="1" dirty="0">
                          <a:solidFill>
                            <a:schemeClr val="tx2"/>
                          </a:solidFill>
                          <a:latin typeface="+mn-lt"/>
                          <a:ea typeface="Montserrat"/>
                          <a:cs typeface="Montserrat"/>
                          <a:sym typeface="Montserrat"/>
                        </a:rPr>
                        <a:t>17.5% more </a:t>
                      </a:r>
                      <a:r>
                        <a:rPr lang="en-GB" sz="1400" b="0" dirty="0">
                          <a:solidFill>
                            <a:schemeClr val="tx2"/>
                          </a:solidFill>
                          <a:latin typeface="+mn-lt"/>
                          <a:ea typeface="Montserrat"/>
                          <a:cs typeface="Montserrat"/>
                          <a:sym typeface="Montserrat"/>
                        </a:rPr>
                        <a:t>than last year on Valentine’s related items which </a:t>
                      </a:r>
                      <a:r>
                        <a:rPr lang="en-GB" sz="1400" b="1" dirty="0">
                          <a:solidFill>
                            <a:schemeClr val="tx2"/>
                          </a:solidFill>
                          <a:latin typeface="+mn-lt"/>
                          <a:ea typeface="Montserrat"/>
                          <a:cs typeface="Montserrat"/>
                          <a:sym typeface="Montserrat"/>
                        </a:rPr>
                        <a:t>contributed to 10.5% of Total Store Sales</a:t>
                      </a:r>
                      <a:r>
                        <a:rPr lang="en-GB" sz="1400" b="0" dirty="0">
                          <a:solidFill>
                            <a:schemeClr val="tx2"/>
                          </a:solidFill>
                          <a:latin typeface="+mn-lt"/>
                          <a:ea typeface="Montserrat"/>
                          <a:cs typeface="Montserrat"/>
                          <a:sym typeface="Montserrat"/>
                        </a:rPr>
                        <a:t>, in the week ending to 18</a:t>
                      </a:r>
                      <a:r>
                        <a:rPr lang="en-GB" sz="1400" b="0" baseline="30000" dirty="0">
                          <a:solidFill>
                            <a:schemeClr val="tx2"/>
                          </a:solidFill>
                          <a:latin typeface="+mn-lt"/>
                          <a:ea typeface="Montserrat"/>
                          <a:cs typeface="Montserrat"/>
                          <a:sym typeface="Montserrat"/>
                        </a:rPr>
                        <a:t>th</a:t>
                      </a:r>
                      <a:r>
                        <a:rPr lang="en-GB" sz="1400" b="0" dirty="0">
                          <a:solidFill>
                            <a:schemeClr val="tx2"/>
                          </a:solidFill>
                          <a:latin typeface="+mn-lt"/>
                          <a:ea typeface="Montserrat"/>
                          <a:cs typeface="Montserrat"/>
                          <a:sym typeface="Montserrat"/>
                        </a:rPr>
                        <a:t> February 2023.</a:t>
                      </a:r>
                    </a:p>
                    <a:p>
                      <a:endParaRPr lang="en-GB" sz="1400" dirty="0">
                        <a:solidFill>
                          <a:schemeClr val="tx2"/>
                        </a:solidFill>
                        <a:latin typeface="+mn-lt"/>
                      </a:endParaRPr>
                    </a:p>
                  </a:txBody>
                  <a:tcPr>
                    <a:solidFill>
                      <a:schemeClr val="accent6">
                        <a:lumMod val="60000"/>
                        <a:lumOff val="40000"/>
                      </a:schemeClr>
                    </a:solidFill>
                  </a:tcPr>
                </a:tc>
                <a:extLst>
                  <a:ext uri="{0D108BD9-81ED-4DB2-BD59-A6C34878D82A}">
                    <a16:rowId xmlns:a16="http://schemas.microsoft.com/office/drawing/2014/main" val="1797595031"/>
                  </a:ext>
                </a:extLst>
              </a:tr>
              <a:tr h="1501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2"/>
                          </a:solidFill>
                          <a:latin typeface="+mn-lt"/>
                          <a:ea typeface="Montserrat"/>
                          <a:cs typeface="Montserrat"/>
                          <a:sym typeface="Montserrat"/>
                        </a:rPr>
                        <a:t>The </a:t>
                      </a:r>
                      <a:r>
                        <a:rPr lang="en-GB" sz="1400" b="1" dirty="0">
                          <a:solidFill>
                            <a:schemeClr val="tx2"/>
                          </a:solidFill>
                          <a:latin typeface="+mn-lt"/>
                          <a:ea typeface="Montserrat"/>
                          <a:cs typeface="Montserrat"/>
                          <a:sym typeface="Montserrat"/>
                        </a:rPr>
                        <a:t>top 8 categories </a:t>
                      </a:r>
                      <a:r>
                        <a:rPr lang="en-GB" sz="1400" dirty="0">
                          <a:solidFill>
                            <a:schemeClr val="tx2"/>
                          </a:solidFill>
                          <a:latin typeface="+mn-lt"/>
                          <a:ea typeface="Montserrat"/>
                          <a:cs typeface="Montserrat"/>
                          <a:sym typeface="Montserrat"/>
                        </a:rPr>
                        <a:t>contributed 76% to overall Valentine’s spend, which is similar to last year.</a:t>
                      </a:r>
                    </a:p>
                    <a:p>
                      <a:endParaRPr lang="en-GB" sz="1400" dirty="0">
                        <a:solidFill>
                          <a:schemeClr val="tx2"/>
                        </a:solidFill>
                        <a:latin typeface="+mn-lt"/>
                      </a:endParaRPr>
                    </a:p>
                  </a:txBody>
                  <a:tcPr>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mn-lt"/>
                          <a:ea typeface="Montserrat"/>
                          <a:cs typeface="Montserrat"/>
                          <a:sym typeface="Montserrat"/>
                        </a:rPr>
                        <a:t>Over half </a:t>
                      </a:r>
                      <a:r>
                        <a:rPr lang="en-GB" sz="1400" dirty="0">
                          <a:solidFill>
                            <a:schemeClr val="tx2"/>
                          </a:solidFill>
                          <a:latin typeface="+mn-lt"/>
                          <a:ea typeface="Montserrat"/>
                          <a:cs typeface="Montserrat"/>
                          <a:sym typeface="Montserrat"/>
                        </a:rPr>
                        <a:t>of the money spent in the Grocery Multiples on Valentine’s day was </a:t>
                      </a:r>
                      <a:r>
                        <a:rPr lang="en-GB" sz="1400" b="1" dirty="0">
                          <a:solidFill>
                            <a:schemeClr val="tx2"/>
                          </a:solidFill>
                          <a:latin typeface="+mn-lt"/>
                          <a:ea typeface="Montserrat"/>
                          <a:cs typeface="Montserrat"/>
                          <a:sym typeface="Montserrat"/>
                        </a:rPr>
                        <a:t>spent on Celebration Food</a:t>
                      </a:r>
                      <a:r>
                        <a:rPr lang="en-GB" sz="1400" dirty="0">
                          <a:solidFill>
                            <a:schemeClr val="tx2"/>
                          </a:solidFill>
                          <a:latin typeface="+mn-lt"/>
                          <a:ea typeface="Montserrat"/>
                          <a:cs typeface="Montserrat"/>
                          <a:sym typeface="Montserrat"/>
                        </a:rPr>
                        <a:t>.</a:t>
                      </a:r>
                    </a:p>
                    <a:p>
                      <a:endParaRPr lang="en-GB" sz="1400" dirty="0">
                        <a:solidFill>
                          <a:schemeClr val="tx2"/>
                        </a:solidFill>
                        <a:latin typeface="+mn-lt"/>
                      </a:endParaRPr>
                    </a:p>
                  </a:txBody>
                  <a:tcPr>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2"/>
                          </a:solidFill>
                          <a:latin typeface="+mn-lt"/>
                          <a:ea typeface="Montserrat"/>
                          <a:cs typeface="Montserrat"/>
                          <a:sym typeface="Montserrat"/>
                        </a:rPr>
                        <a:t>Shoppers continue to treat loved ones.   Shoppers spent </a:t>
                      </a:r>
                      <a:r>
                        <a:rPr lang="en-GB" sz="1400" b="1" dirty="0">
                          <a:solidFill>
                            <a:schemeClr val="tx2"/>
                          </a:solidFill>
                          <a:latin typeface="+mn-lt"/>
                          <a:ea typeface="Montserrat"/>
                          <a:cs typeface="Montserrat"/>
                          <a:sym typeface="Montserrat"/>
                        </a:rPr>
                        <a:t>£43m on Cut Mixed Flowers &amp; Roses, </a:t>
                      </a:r>
                      <a:r>
                        <a:rPr lang="en-GB" sz="1400" b="0" dirty="0">
                          <a:solidFill>
                            <a:schemeClr val="tx2"/>
                          </a:solidFill>
                          <a:latin typeface="+mn-lt"/>
                          <a:ea typeface="Montserrat"/>
                          <a:cs typeface="Montserrat"/>
                          <a:sym typeface="Montserrat"/>
                        </a:rPr>
                        <a:t>and </a:t>
                      </a:r>
                      <a:r>
                        <a:rPr lang="en-GB" sz="1400" b="1" dirty="0">
                          <a:solidFill>
                            <a:schemeClr val="tx2"/>
                          </a:solidFill>
                          <a:latin typeface="+mn-lt"/>
                          <a:ea typeface="Montserrat"/>
                          <a:cs typeface="Montserrat"/>
                          <a:sym typeface="Montserrat"/>
                        </a:rPr>
                        <a:t>£18m </a:t>
                      </a:r>
                      <a:r>
                        <a:rPr lang="en-GB" sz="1400" b="0" dirty="0">
                          <a:solidFill>
                            <a:schemeClr val="tx2"/>
                          </a:solidFill>
                          <a:latin typeface="+mn-lt"/>
                          <a:ea typeface="Montserrat"/>
                          <a:cs typeface="Montserrat"/>
                          <a:sym typeface="Montserrat"/>
                        </a:rPr>
                        <a:t>on </a:t>
                      </a:r>
                      <a:r>
                        <a:rPr lang="en-GB" sz="1400" b="1" dirty="0">
                          <a:solidFill>
                            <a:schemeClr val="tx2"/>
                          </a:solidFill>
                          <a:latin typeface="+mn-lt"/>
                          <a:ea typeface="Montserrat"/>
                          <a:cs typeface="Montserrat"/>
                          <a:sym typeface="Montserrat"/>
                        </a:rPr>
                        <a:t>Greetings Cards </a:t>
                      </a:r>
                      <a:r>
                        <a:rPr lang="en-GB" sz="1400" dirty="0">
                          <a:solidFill>
                            <a:schemeClr val="tx2"/>
                          </a:solidFill>
                          <a:latin typeface="+mn-lt"/>
                          <a:ea typeface="Montserrat"/>
                          <a:cs typeface="Montserrat"/>
                          <a:sym typeface="Montserrat"/>
                        </a:rPr>
                        <a:t>during Valentine’s week.</a:t>
                      </a:r>
                    </a:p>
                    <a:p>
                      <a:endParaRPr lang="en-GB" sz="1400" dirty="0">
                        <a:solidFill>
                          <a:schemeClr val="tx2"/>
                        </a:solidFill>
                        <a:latin typeface="+mn-lt"/>
                      </a:endParaRPr>
                    </a:p>
                  </a:txBody>
                  <a:tcPr>
                    <a:solidFill>
                      <a:schemeClr val="accent6">
                        <a:lumMod val="75000"/>
                      </a:schemeClr>
                    </a:solidFill>
                  </a:tcPr>
                </a:tc>
                <a:extLst>
                  <a:ext uri="{0D108BD9-81ED-4DB2-BD59-A6C34878D82A}">
                    <a16:rowId xmlns:a16="http://schemas.microsoft.com/office/drawing/2014/main" val="970589027"/>
                  </a:ext>
                </a:extLst>
              </a:tr>
            </a:tbl>
          </a:graphicData>
        </a:graphic>
      </p:graphicFrame>
    </p:spTree>
    <p:extLst>
      <p:ext uri="{BB962C8B-B14F-4D97-AF65-F5344CB8AC3E}">
        <p14:creationId xmlns:p14="http://schemas.microsoft.com/office/powerpoint/2010/main" val="3770563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AA3902-C01B-1701-6E14-9708BC3A8F1F}"/>
              </a:ext>
            </a:extLst>
          </p:cNvPr>
          <p:cNvSpPr>
            <a:spLocks noGrp="1"/>
          </p:cNvSpPr>
          <p:nvPr>
            <p:ph type="sldNum" sz="quarter" idx="12"/>
          </p:nvPr>
        </p:nvSpPr>
        <p:spPr/>
        <p:txBody>
          <a:bodyPr/>
          <a:lstStyle/>
          <a:p>
            <a:fld id="{403EF4E2-7A7A-0548-85F1-5479B7C9E1B2}" type="slidenum">
              <a:rPr lang="en-US" smtClean="0"/>
              <a:t>46</a:t>
            </a:fld>
            <a:endParaRPr lang="en-US" dirty="0"/>
          </a:p>
        </p:txBody>
      </p:sp>
      <p:sp>
        <p:nvSpPr>
          <p:cNvPr id="8" name="Title 7">
            <a:extLst>
              <a:ext uri="{FF2B5EF4-FFF2-40B4-BE49-F238E27FC236}">
                <a16:creationId xmlns:a16="http://schemas.microsoft.com/office/drawing/2014/main" id="{314EBEAC-5D79-7D84-0527-E46432A4AC62}"/>
              </a:ext>
            </a:extLst>
          </p:cNvPr>
          <p:cNvSpPr>
            <a:spLocks noGrp="1"/>
          </p:cNvSpPr>
          <p:nvPr>
            <p:ph type="ctrTitle"/>
          </p:nvPr>
        </p:nvSpPr>
        <p:spPr>
          <a:xfrm>
            <a:off x="327195" y="1542966"/>
            <a:ext cx="3503952" cy="2390972"/>
          </a:xfrm>
        </p:spPr>
        <p:txBody>
          <a:bodyPr/>
          <a:lstStyle/>
          <a:p>
            <a:r>
              <a:rPr lang="en-US" sz="2800" dirty="0"/>
              <a:t>Shoppers spent more on </a:t>
            </a:r>
            <a:r>
              <a:rPr lang="en-US" sz="2800" b="0" i="1" dirty="0">
                <a:latin typeface="Georgia" panose="02040502050405020303" pitchFamily="18" charset="0"/>
              </a:rPr>
              <a:t>celebratory food </a:t>
            </a:r>
            <a:r>
              <a:rPr lang="en-US" sz="2800" dirty="0"/>
              <a:t>than gifts</a:t>
            </a:r>
            <a:endParaRPr lang="en-US" sz="2800" b="0" i="1" dirty="0">
              <a:latin typeface="Georgia" panose="02040502050405020303" pitchFamily="18" charset="0"/>
            </a:endParaRPr>
          </a:p>
        </p:txBody>
      </p:sp>
      <p:sp>
        <p:nvSpPr>
          <p:cNvPr id="7" name="Text Placeholder 6">
            <a:extLst>
              <a:ext uri="{FF2B5EF4-FFF2-40B4-BE49-F238E27FC236}">
                <a16:creationId xmlns:a16="http://schemas.microsoft.com/office/drawing/2014/main" id="{B5882A86-AC90-F1F8-DE9C-C368EF09C7F1}"/>
              </a:ext>
            </a:extLst>
          </p:cNvPr>
          <p:cNvSpPr>
            <a:spLocks noGrp="1"/>
          </p:cNvSpPr>
          <p:nvPr>
            <p:ph type="body" sz="quarter" idx="14"/>
          </p:nvPr>
        </p:nvSpPr>
        <p:spPr>
          <a:xfrm>
            <a:off x="4290932" y="5985327"/>
            <a:ext cx="7789451" cy="365125"/>
          </a:xfrm>
        </p:spPr>
        <p:txBody>
          <a:bodyPr/>
          <a:lstStyle/>
          <a:p>
            <a:r>
              <a:rPr lang="en-GB" dirty="0"/>
              <a:t>Source: NielsenIQ Scantrack and *Homescan SOTN Survey February 2022 (In 2021 which of the following events did you buy extra or special items for? Valentine’s Day)</a:t>
            </a:r>
          </a:p>
        </p:txBody>
      </p:sp>
      <p:graphicFrame>
        <p:nvGraphicFramePr>
          <p:cNvPr id="6" name="Chart 5">
            <a:extLst>
              <a:ext uri="{FF2B5EF4-FFF2-40B4-BE49-F238E27FC236}">
                <a16:creationId xmlns:a16="http://schemas.microsoft.com/office/drawing/2014/main" id="{170BDCEC-DA18-26DF-8B6E-7E52194B0186}"/>
              </a:ext>
            </a:extLst>
          </p:cNvPr>
          <p:cNvGraphicFramePr/>
          <p:nvPr>
            <p:extLst>
              <p:ext uri="{D42A27DB-BD31-4B8C-83A1-F6EECF244321}">
                <p14:modId xmlns:p14="http://schemas.microsoft.com/office/powerpoint/2010/main" val="1975454713"/>
              </p:ext>
            </p:extLst>
          </p:nvPr>
        </p:nvGraphicFramePr>
        <p:xfrm>
          <a:off x="8113689" y="2479183"/>
          <a:ext cx="3791397" cy="339358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8C9FE291-6E5B-1BF2-8807-01B5235F29F4}"/>
              </a:ext>
            </a:extLst>
          </p:cNvPr>
          <p:cNvSpPr txBox="1"/>
          <p:nvPr/>
        </p:nvSpPr>
        <p:spPr>
          <a:xfrm>
            <a:off x="9375819" y="2389031"/>
            <a:ext cx="914400" cy="914400"/>
          </a:xfrm>
          <a:prstGeom prst="rect">
            <a:avLst/>
          </a:prstGeom>
          <a:noFill/>
        </p:spPr>
        <p:txBody>
          <a:bodyPr wrap="none" lIns="0" rIns="0" rtlCol="0">
            <a:noAutofit/>
          </a:bodyPr>
          <a:lstStyle/>
          <a:p>
            <a:pPr algn="l">
              <a:spcAft>
                <a:spcPts val="600"/>
              </a:spcAft>
            </a:pPr>
            <a:r>
              <a:rPr lang="en-GB" sz="1400" dirty="0"/>
              <a:t>-0.2%</a:t>
            </a:r>
          </a:p>
        </p:txBody>
      </p:sp>
      <p:sp>
        <p:nvSpPr>
          <p:cNvPr id="17" name="TextBox 16">
            <a:extLst>
              <a:ext uri="{FF2B5EF4-FFF2-40B4-BE49-F238E27FC236}">
                <a16:creationId xmlns:a16="http://schemas.microsoft.com/office/drawing/2014/main" id="{6550C3B6-53DC-1DEF-ECFF-E3A4E771B5C4}"/>
              </a:ext>
            </a:extLst>
          </p:cNvPr>
          <p:cNvSpPr txBox="1"/>
          <p:nvPr/>
        </p:nvSpPr>
        <p:spPr>
          <a:xfrm>
            <a:off x="10230120" y="2382591"/>
            <a:ext cx="914400" cy="914400"/>
          </a:xfrm>
          <a:prstGeom prst="rect">
            <a:avLst/>
          </a:prstGeom>
          <a:noFill/>
        </p:spPr>
        <p:txBody>
          <a:bodyPr wrap="none" lIns="0" rIns="0" rtlCol="0">
            <a:noAutofit/>
          </a:bodyPr>
          <a:lstStyle/>
          <a:p>
            <a:pPr algn="l">
              <a:spcAft>
                <a:spcPts val="600"/>
              </a:spcAft>
            </a:pPr>
            <a:r>
              <a:rPr lang="en-GB" sz="1400" dirty="0"/>
              <a:t>-6.6%</a:t>
            </a:r>
          </a:p>
        </p:txBody>
      </p:sp>
      <p:sp>
        <p:nvSpPr>
          <p:cNvPr id="18" name="TextBox 17">
            <a:extLst>
              <a:ext uri="{FF2B5EF4-FFF2-40B4-BE49-F238E27FC236}">
                <a16:creationId xmlns:a16="http://schemas.microsoft.com/office/drawing/2014/main" id="{D2C375BC-3E1C-26BF-A487-264712862C82}"/>
              </a:ext>
            </a:extLst>
          </p:cNvPr>
          <p:cNvSpPr txBox="1"/>
          <p:nvPr/>
        </p:nvSpPr>
        <p:spPr>
          <a:xfrm>
            <a:off x="11026463" y="2382591"/>
            <a:ext cx="914400" cy="914400"/>
          </a:xfrm>
          <a:prstGeom prst="rect">
            <a:avLst/>
          </a:prstGeom>
          <a:noFill/>
        </p:spPr>
        <p:txBody>
          <a:bodyPr wrap="none" lIns="0" rIns="0" rtlCol="0">
            <a:noAutofit/>
          </a:bodyPr>
          <a:lstStyle/>
          <a:p>
            <a:pPr algn="l">
              <a:spcAft>
                <a:spcPts val="600"/>
              </a:spcAft>
            </a:pPr>
            <a:r>
              <a:rPr lang="en-GB" sz="1400" dirty="0"/>
              <a:t>+17.5%</a:t>
            </a:r>
          </a:p>
        </p:txBody>
      </p:sp>
      <p:sp>
        <p:nvSpPr>
          <p:cNvPr id="25" name="Google Shape;894;p73">
            <a:extLst>
              <a:ext uri="{FF2B5EF4-FFF2-40B4-BE49-F238E27FC236}">
                <a16:creationId xmlns:a16="http://schemas.microsoft.com/office/drawing/2014/main" id="{3E08013B-C9C6-147D-0A18-681AEA238AF5}"/>
              </a:ext>
            </a:extLst>
          </p:cNvPr>
          <p:cNvSpPr txBox="1"/>
          <p:nvPr/>
        </p:nvSpPr>
        <p:spPr>
          <a:xfrm>
            <a:off x="4107056" y="2564671"/>
            <a:ext cx="3564926" cy="1544800"/>
          </a:xfrm>
          <a:prstGeom prst="rect">
            <a:avLst/>
          </a:prstGeom>
          <a:noFill/>
          <a:ln>
            <a:noFill/>
          </a:ln>
        </p:spPr>
        <p:txBody>
          <a:bodyPr spcFirstLastPara="1" wrap="square" lIns="0" tIns="60933" rIns="0" bIns="60933" anchor="t" anchorCtr="0">
            <a:noAutofit/>
          </a:bodyPr>
          <a:lstStyle/>
          <a:p>
            <a:pPr marL="342900" indent="-342900">
              <a:buClr>
                <a:schemeClr val="bg2"/>
              </a:buClr>
              <a:buFont typeface="Wingdings" panose="05000000000000000000" pitchFamily="2" charset="2"/>
              <a:buChar char="§"/>
            </a:pPr>
            <a:r>
              <a:rPr lang="en-US" sz="1400" b="1" dirty="0">
                <a:solidFill>
                  <a:schemeClr val="tx1">
                    <a:lumMod val="50000"/>
                  </a:schemeClr>
                </a:solidFill>
                <a:ea typeface="Montserrat"/>
                <a:cs typeface="Arial" panose="020B0604020202020204" pitchFamily="34" charset="0"/>
                <a:sym typeface="Montserrat"/>
              </a:rPr>
              <a:t>17% </a:t>
            </a:r>
            <a:r>
              <a:rPr lang="en-US" sz="1400" b="0" dirty="0">
                <a:solidFill>
                  <a:schemeClr val="tx1">
                    <a:lumMod val="50000"/>
                  </a:schemeClr>
                </a:solidFill>
                <a:ea typeface="Montserrat"/>
                <a:cs typeface="Arial" panose="020B0604020202020204" pitchFamily="34" charset="0"/>
                <a:sym typeface="Montserrat"/>
              </a:rPr>
              <a:t>of shoppers claim to buy additional items to celebrate Valentine’s Day</a:t>
            </a:r>
          </a:p>
          <a:p>
            <a:pPr marL="342900" indent="-342900">
              <a:buClr>
                <a:schemeClr val="bg2"/>
              </a:buClr>
              <a:buFont typeface="Wingdings" panose="05000000000000000000" pitchFamily="2" charset="2"/>
              <a:buChar char="§"/>
            </a:pPr>
            <a:endParaRPr lang="en-US" sz="1400" dirty="0">
              <a:solidFill>
                <a:schemeClr val="tx1">
                  <a:lumMod val="50000"/>
                </a:schemeClr>
              </a:solidFill>
              <a:ea typeface="Montserrat"/>
              <a:cs typeface="Arial" panose="020B0604020202020204" pitchFamily="34" charset="0"/>
              <a:sym typeface="Montserrat"/>
            </a:endParaRPr>
          </a:p>
          <a:p>
            <a:pPr marL="285750" indent="-285750">
              <a:buClr>
                <a:schemeClr val="bg2"/>
              </a:buClr>
              <a:buFont typeface="Wingdings" panose="05000000000000000000" pitchFamily="2" charset="2"/>
              <a:buChar char="§"/>
            </a:pPr>
            <a:r>
              <a:rPr lang="en-US" sz="1400" b="0" dirty="0">
                <a:solidFill>
                  <a:schemeClr val="tx1">
                    <a:lumMod val="50000"/>
                  </a:schemeClr>
                </a:solidFill>
                <a:ea typeface="Montserrat"/>
                <a:cs typeface="Arial" panose="020B0604020202020204" pitchFamily="34" charset="0"/>
                <a:sym typeface="Montserrat"/>
              </a:rPr>
              <a:t>In 2023, shoppers spent </a:t>
            </a:r>
            <a:r>
              <a:rPr lang="en-US" sz="1400" b="1" dirty="0">
                <a:solidFill>
                  <a:schemeClr val="tx1">
                    <a:lumMod val="50000"/>
                  </a:schemeClr>
                </a:solidFill>
                <a:ea typeface="Montserrat"/>
                <a:cs typeface="Arial" panose="020B0604020202020204" pitchFamily="34" charset="0"/>
                <a:sym typeface="Montserrat"/>
              </a:rPr>
              <a:t>£278m </a:t>
            </a:r>
            <a:r>
              <a:rPr lang="en-US" sz="1400" b="0" dirty="0">
                <a:solidFill>
                  <a:schemeClr val="tx1">
                    <a:lumMod val="50000"/>
                  </a:schemeClr>
                </a:solidFill>
                <a:ea typeface="Montserrat"/>
                <a:cs typeface="Arial" panose="020B0604020202020204" pitchFamily="34" charset="0"/>
                <a:sym typeface="Montserrat"/>
              </a:rPr>
              <a:t>on celebratory food and gifts in the Grocery Multiples</a:t>
            </a:r>
            <a:endParaRPr lang="en-US" sz="1400" b="0" dirty="0">
              <a:solidFill>
                <a:schemeClr val="tx1">
                  <a:lumMod val="50000"/>
                </a:schemeClr>
              </a:solidFill>
              <a:cs typeface="Arial" panose="020B0604020202020204" pitchFamily="34" charset="0"/>
            </a:endParaRPr>
          </a:p>
        </p:txBody>
      </p:sp>
      <p:sp>
        <p:nvSpPr>
          <p:cNvPr id="28" name="TextBox 27">
            <a:extLst>
              <a:ext uri="{FF2B5EF4-FFF2-40B4-BE49-F238E27FC236}">
                <a16:creationId xmlns:a16="http://schemas.microsoft.com/office/drawing/2014/main" id="{F7D5C13E-7BE7-78D8-6570-700601C67AC3}"/>
              </a:ext>
            </a:extLst>
          </p:cNvPr>
          <p:cNvSpPr txBox="1"/>
          <p:nvPr/>
        </p:nvSpPr>
        <p:spPr>
          <a:xfrm>
            <a:off x="8289655" y="1778046"/>
            <a:ext cx="2573675"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Valentine’s related Spend</a:t>
            </a:r>
          </a:p>
          <a:p>
            <a:pPr>
              <a:buSzPts val="1100"/>
            </a:pPr>
            <a:r>
              <a:rPr lang="en-US" sz="1200" i="1" dirty="0">
                <a:solidFill>
                  <a:schemeClr val="tx1"/>
                </a:solidFill>
                <a:latin typeface="Arial" panose="020B0604020202020204" pitchFamily="34" charset="0"/>
                <a:cs typeface="Arial" panose="020B0604020202020204" pitchFamily="34" charset="0"/>
              </a:rPr>
              <a:t>Grocery Multiples</a:t>
            </a:r>
          </a:p>
          <a:p>
            <a:pPr>
              <a:buSzPts val="1100"/>
            </a:pPr>
            <a:endParaRPr lang="en-US" sz="1400" b="1" dirty="0">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1197232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6AAE5641-95A5-9F22-119E-2D431E310204}"/>
              </a:ext>
            </a:extLst>
          </p:cNvPr>
          <p:cNvSpPr>
            <a:spLocks noGrp="1"/>
          </p:cNvSpPr>
          <p:nvPr>
            <p:ph type="sldNum" sz="quarter" idx="12"/>
          </p:nvPr>
        </p:nvSpPr>
        <p:spPr/>
        <p:txBody>
          <a:bodyPr/>
          <a:lstStyle/>
          <a:p>
            <a:fld id="{403EF4E2-7A7A-0548-85F1-5479B7C9E1B2}" type="slidenum">
              <a:rPr lang="en-US" smtClean="0"/>
              <a:t>47</a:t>
            </a:fld>
            <a:endParaRPr lang="en-US" dirty="0"/>
          </a:p>
        </p:txBody>
      </p:sp>
      <p:sp>
        <p:nvSpPr>
          <p:cNvPr id="6" name="Text Placeholder 5">
            <a:extLst>
              <a:ext uri="{FF2B5EF4-FFF2-40B4-BE49-F238E27FC236}">
                <a16:creationId xmlns:a16="http://schemas.microsoft.com/office/drawing/2014/main" id="{1121FDF3-A11F-8C14-3705-7BFE8DA62F2F}"/>
              </a:ext>
            </a:extLst>
          </p:cNvPr>
          <p:cNvSpPr>
            <a:spLocks noGrp="1"/>
          </p:cNvSpPr>
          <p:nvPr>
            <p:ph type="body" sz="quarter" idx="14"/>
          </p:nvPr>
        </p:nvSpPr>
        <p:spPr>
          <a:xfrm>
            <a:off x="8013404" y="1899404"/>
            <a:ext cx="3912433" cy="2427287"/>
          </a:xfrm>
        </p:spPr>
        <p:txBody>
          <a:bodyPr/>
          <a:lstStyle/>
          <a:p>
            <a:r>
              <a:rPr lang="en-US" sz="1600" dirty="0"/>
              <a:t>Valentine’s related spend </a:t>
            </a:r>
            <a:r>
              <a:rPr lang="en-US" sz="6600" dirty="0"/>
              <a:t>£278m</a:t>
            </a:r>
            <a:br>
              <a:rPr lang="en-US" sz="6000" dirty="0"/>
            </a:br>
            <a:r>
              <a:rPr lang="en-US" dirty="0"/>
              <a:t>+17.5%</a:t>
            </a:r>
          </a:p>
          <a:p>
            <a:endParaRPr lang="en-US" dirty="0"/>
          </a:p>
          <a:p>
            <a:r>
              <a:rPr lang="en-US" sz="2000" b="0" dirty="0">
                <a:latin typeface="Georgia" panose="02040502050405020303" pitchFamily="18" charset="0"/>
              </a:rPr>
              <a:t>which is </a:t>
            </a:r>
            <a:r>
              <a:rPr lang="en-US" sz="2000" dirty="0">
                <a:latin typeface="Georgia" panose="02040502050405020303" pitchFamily="18" charset="0"/>
              </a:rPr>
              <a:t>10.5%</a:t>
            </a:r>
            <a:r>
              <a:rPr lang="en-US" sz="2000" b="0" dirty="0">
                <a:latin typeface="Georgia" panose="02040502050405020303" pitchFamily="18" charset="0"/>
              </a:rPr>
              <a:t> of </a:t>
            </a:r>
            <a:r>
              <a:rPr lang="en-US" sz="2000" dirty="0">
                <a:latin typeface="Georgia" panose="02040502050405020303" pitchFamily="18" charset="0"/>
              </a:rPr>
              <a:t>Total Store sales </a:t>
            </a:r>
            <a:r>
              <a:rPr lang="en-US" sz="2000" b="0" dirty="0">
                <a:latin typeface="Georgia" panose="02040502050405020303" pitchFamily="18" charset="0"/>
              </a:rPr>
              <a:t>and above last year’s share 9.7%</a:t>
            </a:r>
          </a:p>
          <a:p>
            <a:endParaRPr lang="en-US" dirty="0"/>
          </a:p>
        </p:txBody>
      </p:sp>
      <p:sp>
        <p:nvSpPr>
          <p:cNvPr id="5" name="Text Placeholder 4">
            <a:extLst>
              <a:ext uri="{FF2B5EF4-FFF2-40B4-BE49-F238E27FC236}">
                <a16:creationId xmlns:a16="http://schemas.microsoft.com/office/drawing/2014/main" id="{B5C4FE64-47CB-8AE8-79BD-4F00328707DA}"/>
              </a:ext>
            </a:extLst>
          </p:cNvPr>
          <p:cNvSpPr>
            <a:spLocks noGrp="1"/>
          </p:cNvSpPr>
          <p:nvPr>
            <p:ph type="body" sz="quarter" idx="17"/>
          </p:nvPr>
        </p:nvSpPr>
        <p:spPr>
          <a:xfrm>
            <a:off x="346513" y="6107676"/>
            <a:ext cx="11582399" cy="365125"/>
          </a:xfrm>
        </p:spPr>
        <p:txBody>
          <a:bodyPr/>
          <a:lstStyle/>
          <a:p>
            <a:r>
              <a:rPr lang="en-GB" altLang="ko-KR" dirty="0">
                <a:ea typeface="굴림" pitchFamily="50" charset="-127"/>
              </a:rPr>
              <a:t>NielsenIQ Scantrack Grocery Multiples w/e 18</a:t>
            </a:r>
            <a:r>
              <a:rPr lang="en-GB" altLang="ko-KR" baseline="30000" dirty="0">
                <a:ea typeface="굴림" pitchFamily="50" charset="-127"/>
              </a:rPr>
              <a:t>th</a:t>
            </a:r>
            <a:r>
              <a:rPr lang="en-GB" altLang="ko-KR" dirty="0">
                <a:ea typeface="굴림" pitchFamily="50" charset="-127"/>
              </a:rPr>
              <a:t> February 2023 vs w/e 19th February 2022</a:t>
            </a:r>
          </a:p>
          <a:p>
            <a:endParaRPr lang="en-US" dirty="0"/>
          </a:p>
        </p:txBody>
      </p:sp>
      <p:sp>
        <p:nvSpPr>
          <p:cNvPr id="4" name="Title 3">
            <a:extLst>
              <a:ext uri="{FF2B5EF4-FFF2-40B4-BE49-F238E27FC236}">
                <a16:creationId xmlns:a16="http://schemas.microsoft.com/office/drawing/2014/main" id="{FE6F22CA-783B-AC6A-E560-682083596EFC}"/>
              </a:ext>
            </a:extLst>
          </p:cNvPr>
          <p:cNvSpPr>
            <a:spLocks noGrp="1"/>
          </p:cNvSpPr>
          <p:nvPr>
            <p:ph type="title"/>
          </p:nvPr>
        </p:nvSpPr>
        <p:spPr>
          <a:xfrm>
            <a:off x="127572" y="333518"/>
            <a:ext cx="6878536" cy="397352"/>
          </a:xfrm>
        </p:spPr>
        <p:txBody>
          <a:bodyPr/>
          <a:lstStyle/>
          <a:p>
            <a:r>
              <a:rPr lang="en-US" dirty="0"/>
              <a:t>Shoppers spent more in Valentine’s Week on, Greeting Cards, Beauty Treatments and Breakfast Treats</a:t>
            </a:r>
          </a:p>
        </p:txBody>
      </p:sp>
      <p:graphicFrame>
        <p:nvGraphicFramePr>
          <p:cNvPr id="17" name="Chart 16">
            <a:extLst>
              <a:ext uri="{FF2B5EF4-FFF2-40B4-BE49-F238E27FC236}">
                <a16:creationId xmlns:a16="http://schemas.microsoft.com/office/drawing/2014/main" id="{0CE3D0A7-F164-7FF3-D8B1-CF66C625E49E}"/>
              </a:ext>
            </a:extLst>
          </p:cNvPr>
          <p:cNvGraphicFramePr/>
          <p:nvPr>
            <p:extLst>
              <p:ext uri="{D42A27DB-BD31-4B8C-83A1-F6EECF244321}">
                <p14:modId xmlns:p14="http://schemas.microsoft.com/office/powerpoint/2010/main" val="132544649"/>
              </p:ext>
            </p:extLst>
          </p:nvPr>
        </p:nvGraphicFramePr>
        <p:xfrm>
          <a:off x="454338" y="1756415"/>
          <a:ext cx="5669566" cy="3800819"/>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4EBD28B5-2BE6-AE91-0153-758D73299333}"/>
              </a:ext>
            </a:extLst>
          </p:cNvPr>
          <p:cNvSpPr txBox="1"/>
          <p:nvPr/>
        </p:nvSpPr>
        <p:spPr>
          <a:xfrm>
            <a:off x="560231" y="1506829"/>
            <a:ext cx="2144333" cy="386366"/>
          </a:xfrm>
          <a:prstGeom prst="rect">
            <a:avLst/>
          </a:prstGeom>
          <a:noFill/>
        </p:spPr>
        <p:txBody>
          <a:bodyPr wrap="square" lIns="0" rIns="0" rtlCol="0">
            <a:noAutofit/>
          </a:bodyPr>
          <a:lstStyle/>
          <a:p>
            <a:pPr algn="l">
              <a:spcAft>
                <a:spcPts val="600"/>
              </a:spcAft>
            </a:pPr>
            <a:r>
              <a:rPr lang="en-GB" sz="1400" dirty="0"/>
              <a:t>Valentine’s related spend</a:t>
            </a:r>
          </a:p>
        </p:txBody>
      </p:sp>
      <p:sp>
        <p:nvSpPr>
          <p:cNvPr id="21" name="TextBox 20">
            <a:extLst>
              <a:ext uri="{FF2B5EF4-FFF2-40B4-BE49-F238E27FC236}">
                <a16:creationId xmlns:a16="http://schemas.microsoft.com/office/drawing/2014/main" id="{B8AA1B48-B135-2A0D-96D5-BE1735E22565}"/>
              </a:ext>
            </a:extLst>
          </p:cNvPr>
          <p:cNvSpPr txBox="1"/>
          <p:nvPr/>
        </p:nvSpPr>
        <p:spPr>
          <a:xfrm>
            <a:off x="4340180" y="2279560"/>
            <a:ext cx="914400" cy="914400"/>
          </a:xfrm>
          <a:prstGeom prst="rect">
            <a:avLst/>
          </a:prstGeom>
          <a:noFill/>
        </p:spPr>
        <p:txBody>
          <a:bodyPr wrap="none" lIns="0" rIns="0" rtlCol="0">
            <a:noAutofit/>
          </a:bodyPr>
          <a:lstStyle/>
          <a:p>
            <a:pPr algn="l">
              <a:spcAft>
                <a:spcPts val="600"/>
              </a:spcAft>
            </a:pPr>
            <a:r>
              <a:rPr lang="en-GB" sz="1200" dirty="0"/>
              <a:t>+10%</a:t>
            </a:r>
          </a:p>
        </p:txBody>
      </p:sp>
      <p:sp>
        <p:nvSpPr>
          <p:cNvPr id="22" name="TextBox 21">
            <a:extLst>
              <a:ext uri="{FF2B5EF4-FFF2-40B4-BE49-F238E27FC236}">
                <a16:creationId xmlns:a16="http://schemas.microsoft.com/office/drawing/2014/main" id="{15BA4D51-461B-7E3A-E6C6-608565BF4A82}"/>
              </a:ext>
            </a:extLst>
          </p:cNvPr>
          <p:cNvSpPr txBox="1"/>
          <p:nvPr/>
        </p:nvSpPr>
        <p:spPr>
          <a:xfrm>
            <a:off x="4576293" y="3127419"/>
            <a:ext cx="914400" cy="914400"/>
          </a:xfrm>
          <a:prstGeom prst="rect">
            <a:avLst/>
          </a:prstGeom>
          <a:noFill/>
        </p:spPr>
        <p:txBody>
          <a:bodyPr wrap="none" lIns="0" rIns="0" rtlCol="0">
            <a:noAutofit/>
          </a:bodyPr>
          <a:lstStyle/>
          <a:p>
            <a:pPr algn="l">
              <a:spcAft>
                <a:spcPts val="600"/>
              </a:spcAft>
            </a:pPr>
            <a:r>
              <a:rPr lang="en-GB" sz="1200" dirty="0"/>
              <a:t>+18%</a:t>
            </a:r>
          </a:p>
        </p:txBody>
      </p:sp>
      <p:sp>
        <p:nvSpPr>
          <p:cNvPr id="23" name="TextBox 22">
            <a:extLst>
              <a:ext uri="{FF2B5EF4-FFF2-40B4-BE49-F238E27FC236}">
                <a16:creationId xmlns:a16="http://schemas.microsoft.com/office/drawing/2014/main" id="{044FD24E-4869-6C24-16FB-B3C6ED41984D}"/>
              </a:ext>
            </a:extLst>
          </p:cNvPr>
          <p:cNvSpPr txBox="1"/>
          <p:nvPr/>
        </p:nvSpPr>
        <p:spPr>
          <a:xfrm>
            <a:off x="4065432" y="4065431"/>
            <a:ext cx="914400" cy="914400"/>
          </a:xfrm>
          <a:prstGeom prst="rect">
            <a:avLst/>
          </a:prstGeom>
          <a:noFill/>
        </p:spPr>
        <p:txBody>
          <a:bodyPr wrap="none" lIns="0" rIns="0" rtlCol="0">
            <a:noAutofit/>
          </a:bodyPr>
          <a:lstStyle/>
          <a:p>
            <a:pPr algn="l">
              <a:spcAft>
                <a:spcPts val="600"/>
              </a:spcAft>
            </a:pPr>
            <a:r>
              <a:rPr lang="en-GB" sz="1200" dirty="0"/>
              <a:t>+14%</a:t>
            </a:r>
          </a:p>
        </p:txBody>
      </p:sp>
      <p:sp>
        <p:nvSpPr>
          <p:cNvPr id="2" name="TextBox 1">
            <a:extLst>
              <a:ext uri="{FF2B5EF4-FFF2-40B4-BE49-F238E27FC236}">
                <a16:creationId xmlns:a16="http://schemas.microsoft.com/office/drawing/2014/main" id="{8CB5AF30-9B77-6416-209F-3F1BA75D8B8B}"/>
              </a:ext>
            </a:extLst>
          </p:cNvPr>
          <p:cNvSpPr txBox="1"/>
          <p:nvPr/>
        </p:nvSpPr>
        <p:spPr>
          <a:xfrm>
            <a:off x="3496615" y="4372377"/>
            <a:ext cx="914400" cy="914400"/>
          </a:xfrm>
          <a:prstGeom prst="rect">
            <a:avLst/>
          </a:prstGeom>
          <a:noFill/>
        </p:spPr>
        <p:txBody>
          <a:bodyPr wrap="none" lIns="0" rIns="0" rtlCol="0">
            <a:noAutofit/>
          </a:bodyPr>
          <a:lstStyle/>
          <a:p>
            <a:pPr algn="l">
              <a:spcAft>
                <a:spcPts val="600"/>
              </a:spcAft>
            </a:pPr>
            <a:r>
              <a:rPr lang="en-GB" sz="1200" dirty="0"/>
              <a:t>+23%</a:t>
            </a:r>
          </a:p>
        </p:txBody>
      </p:sp>
    </p:spTree>
    <p:extLst>
      <p:ext uri="{BB962C8B-B14F-4D97-AF65-F5344CB8AC3E}">
        <p14:creationId xmlns:p14="http://schemas.microsoft.com/office/powerpoint/2010/main" val="3152672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AA3902-C01B-1701-6E14-9708BC3A8F1F}"/>
              </a:ext>
            </a:extLst>
          </p:cNvPr>
          <p:cNvSpPr>
            <a:spLocks noGrp="1"/>
          </p:cNvSpPr>
          <p:nvPr>
            <p:ph type="sldNum" sz="quarter" idx="12"/>
          </p:nvPr>
        </p:nvSpPr>
        <p:spPr/>
        <p:txBody>
          <a:bodyPr/>
          <a:lstStyle/>
          <a:p>
            <a:fld id="{403EF4E2-7A7A-0548-85F1-5479B7C9E1B2}" type="slidenum">
              <a:rPr lang="en-US" smtClean="0"/>
              <a:t>48</a:t>
            </a:fld>
            <a:endParaRPr lang="en-US" dirty="0"/>
          </a:p>
        </p:txBody>
      </p:sp>
      <p:sp>
        <p:nvSpPr>
          <p:cNvPr id="8" name="Title 7">
            <a:extLst>
              <a:ext uri="{FF2B5EF4-FFF2-40B4-BE49-F238E27FC236}">
                <a16:creationId xmlns:a16="http://schemas.microsoft.com/office/drawing/2014/main" id="{314EBEAC-5D79-7D84-0527-E46432A4AC62}"/>
              </a:ext>
            </a:extLst>
          </p:cNvPr>
          <p:cNvSpPr>
            <a:spLocks noGrp="1"/>
          </p:cNvSpPr>
          <p:nvPr>
            <p:ph type="ctrTitle"/>
          </p:nvPr>
        </p:nvSpPr>
        <p:spPr>
          <a:xfrm>
            <a:off x="333634" y="2092817"/>
            <a:ext cx="3503952" cy="2491505"/>
          </a:xfrm>
        </p:spPr>
        <p:txBody>
          <a:bodyPr/>
          <a:lstStyle/>
          <a:p>
            <a:r>
              <a:rPr lang="en-US" sz="2800" dirty="0"/>
              <a:t>This year growths were highest for </a:t>
            </a:r>
            <a:r>
              <a:rPr lang="en-US" sz="2800" b="0" i="1" dirty="0">
                <a:latin typeface="Georgia" panose="02040502050405020303" pitchFamily="18" charset="0"/>
              </a:rPr>
              <a:t>Cards, Plants in Soil Fragrances, Cosmetics, Cup Cakes </a:t>
            </a:r>
            <a:r>
              <a:rPr lang="en-US" sz="2800" dirty="0">
                <a:latin typeface="+mn-lt"/>
              </a:rPr>
              <a:t>and</a:t>
            </a:r>
            <a:r>
              <a:rPr lang="en-US" sz="2800" b="0" i="1" dirty="0">
                <a:latin typeface="Georgia" panose="02040502050405020303" pitchFamily="18" charset="0"/>
              </a:rPr>
              <a:t> Steaks</a:t>
            </a:r>
          </a:p>
        </p:txBody>
      </p:sp>
      <p:sp>
        <p:nvSpPr>
          <p:cNvPr id="7" name="Text Placeholder 6">
            <a:extLst>
              <a:ext uri="{FF2B5EF4-FFF2-40B4-BE49-F238E27FC236}">
                <a16:creationId xmlns:a16="http://schemas.microsoft.com/office/drawing/2014/main" id="{B5882A86-AC90-F1F8-DE9C-C368EF09C7F1}"/>
              </a:ext>
            </a:extLst>
          </p:cNvPr>
          <p:cNvSpPr>
            <a:spLocks noGrp="1"/>
          </p:cNvSpPr>
          <p:nvPr>
            <p:ph type="body" sz="quarter" idx="14"/>
          </p:nvPr>
        </p:nvSpPr>
        <p:spPr/>
        <p:txBody>
          <a:bodyPr/>
          <a:lstStyle/>
          <a:p>
            <a:r>
              <a:rPr lang="en-GB" dirty="0"/>
              <a:t>Source: NielsenIQ Scantrack Grocery Multiples</a:t>
            </a:r>
          </a:p>
        </p:txBody>
      </p:sp>
      <p:graphicFrame>
        <p:nvGraphicFramePr>
          <p:cNvPr id="6" name="Chart 5">
            <a:extLst>
              <a:ext uri="{FF2B5EF4-FFF2-40B4-BE49-F238E27FC236}">
                <a16:creationId xmlns:a16="http://schemas.microsoft.com/office/drawing/2014/main" id="{170BDCEC-DA18-26DF-8B6E-7E52194B0186}"/>
              </a:ext>
            </a:extLst>
          </p:cNvPr>
          <p:cNvGraphicFramePr/>
          <p:nvPr>
            <p:extLst>
              <p:ext uri="{D42A27DB-BD31-4B8C-83A1-F6EECF244321}">
                <p14:modId xmlns:p14="http://schemas.microsoft.com/office/powerpoint/2010/main" val="3289965469"/>
              </p:ext>
            </p:extLst>
          </p:nvPr>
        </p:nvGraphicFramePr>
        <p:xfrm>
          <a:off x="3847921" y="629514"/>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30362D5E-66ED-78B2-E3DB-D8C193E4C1D2}"/>
              </a:ext>
            </a:extLst>
          </p:cNvPr>
          <p:cNvSpPr txBox="1"/>
          <p:nvPr/>
        </p:nvSpPr>
        <p:spPr>
          <a:xfrm>
            <a:off x="4290767" y="773803"/>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Top performing Valentine’s Day related categories</a:t>
            </a:r>
          </a:p>
          <a:p>
            <a:pPr>
              <a:buSzPts val="1100"/>
            </a:pPr>
            <a:r>
              <a:rPr lang="en-US" sz="1200" i="1" dirty="0">
                <a:solidFill>
                  <a:schemeClr val="tx1"/>
                </a:solidFill>
                <a:latin typeface="Arial" panose="020B0604020202020204" pitchFamily="34" charset="0"/>
                <a:cs typeface="Arial" panose="020B0604020202020204" pitchFamily="34" charset="0"/>
              </a:rPr>
              <a:t>Ranked on value growth w/e 18</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2023</a:t>
            </a:r>
          </a:p>
          <a:p>
            <a:pPr>
              <a:buSzPts val="1100"/>
            </a:pPr>
            <a:endParaRPr lang="en-US" sz="1400" b="1" dirty="0">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2873037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FA84A-E98F-4F11-F5D0-3D55314F09A2}"/>
              </a:ext>
            </a:extLst>
          </p:cNvPr>
          <p:cNvSpPr>
            <a:spLocks noGrp="1"/>
          </p:cNvSpPr>
          <p:nvPr>
            <p:ph type="sldNum" sz="quarter" idx="4"/>
          </p:nvPr>
        </p:nvSpPr>
        <p:spPr/>
        <p:txBody>
          <a:bodyPr/>
          <a:lstStyle/>
          <a:p>
            <a:fld id="{403EF4E2-7A7A-0548-85F1-5479B7C9E1B2}" type="slidenum">
              <a:rPr lang="en-US" smtClean="0"/>
              <a:pPr/>
              <a:t>49</a:t>
            </a:fld>
            <a:endParaRPr lang="en-US" dirty="0"/>
          </a:p>
        </p:txBody>
      </p:sp>
      <p:sp>
        <p:nvSpPr>
          <p:cNvPr id="3" name="TextBox 2">
            <a:extLst>
              <a:ext uri="{FF2B5EF4-FFF2-40B4-BE49-F238E27FC236}">
                <a16:creationId xmlns:a16="http://schemas.microsoft.com/office/drawing/2014/main" id="{F8BEB502-3DAD-2BA3-6167-B382D4733EDE}"/>
              </a:ext>
            </a:extLst>
          </p:cNvPr>
          <p:cNvSpPr txBox="1"/>
          <p:nvPr/>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grpSp>
        <p:nvGrpSpPr>
          <p:cNvPr id="5" name="Group 4">
            <a:extLst>
              <a:ext uri="{FF2B5EF4-FFF2-40B4-BE49-F238E27FC236}">
                <a16:creationId xmlns:a16="http://schemas.microsoft.com/office/drawing/2014/main" id="{A77149AC-A468-D20C-E0FD-3032580AF050}"/>
              </a:ext>
            </a:extLst>
          </p:cNvPr>
          <p:cNvGrpSpPr/>
          <p:nvPr/>
        </p:nvGrpSpPr>
        <p:grpSpPr>
          <a:xfrm>
            <a:off x="625767" y="1429408"/>
            <a:ext cx="4608378" cy="3176730"/>
            <a:chOff x="289443" y="1429408"/>
            <a:chExt cx="4608378" cy="3176730"/>
          </a:xfrm>
        </p:grpSpPr>
        <p:sp>
          <p:nvSpPr>
            <p:cNvPr id="6" name="TextBox 5">
              <a:extLst>
                <a:ext uri="{FF2B5EF4-FFF2-40B4-BE49-F238E27FC236}">
                  <a16:creationId xmlns:a16="http://schemas.microsoft.com/office/drawing/2014/main" id="{12A3D85F-3197-4BF0-4904-FEA95F431754}"/>
                </a:ext>
              </a:extLst>
            </p:cNvPr>
            <p:cNvSpPr txBox="1"/>
            <p:nvPr userDrawn="1"/>
          </p:nvSpPr>
          <p:spPr>
            <a:xfrm>
              <a:off x="289443" y="2577611"/>
              <a:ext cx="4608378" cy="2028527"/>
            </a:xfrm>
            <a:prstGeom prst="rect">
              <a:avLst/>
            </a:prstGeom>
            <a:noFill/>
          </p:spPr>
          <p:txBody>
            <a:bodyPr wrap="square" lIns="0" rIns="0" rtlCol="0">
              <a:noAutofit/>
            </a:bodyPr>
            <a:lstStyle/>
            <a:p>
              <a:pPr algn="l">
                <a:spcAft>
                  <a:spcPts val="600"/>
                </a:spcAft>
              </a:pPr>
              <a:r>
                <a:rPr lang="en-US" sz="2000" i="1" dirty="0">
                  <a:solidFill>
                    <a:schemeClr val="tx1"/>
                  </a:solidFill>
                  <a:latin typeface="Georgia" panose="02040502050405020303" pitchFamily="18" charset="0"/>
                </a:rPr>
                <a:t>Beauty Skincare</a:t>
              </a:r>
            </a:p>
            <a:p>
              <a:pPr>
                <a:spcAft>
                  <a:spcPts val="600"/>
                </a:spcAft>
              </a:pPr>
              <a:r>
                <a:rPr lang="en-US" sz="2000" i="1" dirty="0">
                  <a:latin typeface="Georgia" panose="02040502050405020303" pitchFamily="18" charset="0"/>
                </a:rPr>
                <a:t>Chocolate boxes and gifting</a:t>
              </a:r>
            </a:p>
            <a:p>
              <a:pPr algn="l">
                <a:spcAft>
                  <a:spcPts val="600"/>
                </a:spcAft>
              </a:pPr>
              <a:r>
                <a:rPr lang="en-US" sz="2000" i="1" dirty="0">
                  <a:solidFill>
                    <a:schemeClr val="tx1"/>
                  </a:solidFill>
                  <a:latin typeface="Georgia" panose="02040502050405020303" pitchFamily="18" charset="0"/>
                </a:rPr>
                <a:t>Cosmetics</a:t>
              </a:r>
            </a:p>
            <a:p>
              <a:pPr algn="l">
                <a:spcAft>
                  <a:spcPts val="600"/>
                </a:spcAft>
              </a:pPr>
              <a:r>
                <a:rPr lang="en-US" sz="2000" i="1" dirty="0">
                  <a:solidFill>
                    <a:schemeClr val="tx1"/>
                  </a:solidFill>
                  <a:latin typeface="Georgia" panose="02040502050405020303" pitchFamily="18" charset="0"/>
                </a:rPr>
                <a:t>Cut mixed flowers</a:t>
              </a:r>
            </a:p>
            <a:p>
              <a:pPr algn="l">
                <a:spcAft>
                  <a:spcPts val="600"/>
                </a:spcAft>
              </a:pPr>
              <a:r>
                <a:rPr lang="en-US" sz="2000" i="1" dirty="0">
                  <a:latin typeface="Georgia" panose="02040502050405020303" pitchFamily="18" charset="0"/>
                </a:rPr>
                <a:t>Cut Roses</a:t>
              </a:r>
            </a:p>
            <a:p>
              <a:pPr algn="l">
                <a:spcAft>
                  <a:spcPts val="600"/>
                </a:spcAft>
              </a:pPr>
              <a:r>
                <a:rPr lang="en-US" sz="2000" i="1" dirty="0">
                  <a:latin typeface="Georgia" panose="02040502050405020303" pitchFamily="18" charset="0"/>
                </a:rPr>
                <a:t>Fragrances</a:t>
              </a:r>
              <a:endParaRPr lang="en-US" sz="2000" i="1" dirty="0">
                <a:solidFill>
                  <a:schemeClr val="tx1"/>
                </a:solidFill>
                <a:latin typeface="Georgia" panose="02040502050405020303" pitchFamily="18" charset="0"/>
              </a:endParaRPr>
            </a:p>
            <a:p>
              <a:pPr algn="l">
                <a:spcAft>
                  <a:spcPts val="600"/>
                </a:spcAft>
              </a:pPr>
              <a:r>
                <a:rPr lang="en-US" sz="2000" i="1" dirty="0">
                  <a:latin typeface="Georgia" panose="02040502050405020303" pitchFamily="18" charset="0"/>
                </a:rPr>
                <a:t>Greeting cards</a:t>
              </a:r>
            </a:p>
            <a:p>
              <a:pPr algn="l">
                <a:spcAft>
                  <a:spcPts val="600"/>
                </a:spcAft>
              </a:pPr>
              <a:r>
                <a:rPr lang="en-US" sz="2000" i="1" dirty="0">
                  <a:latin typeface="Georgia" panose="02040502050405020303" pitchFamily="18" charset="0"/>
                </a:rPr>
                <a:t>Plant in Soil</a:t>
              </a:r>
            </a:p>
            <a:p>
              <a:pPr algn="l">
                <a:spcAft>
                  <a:spcPts val="600"/>
                </a:spcAft>
              </a:pPr>
              <a:endParaRPr lang="en-US" sz="2800" i="1" dirty="0">
                <a:solidFill>
                  <a:schemeClr val="tx1"/>
                </a:solidFill>
                <a:latin typeface="Georgia" panose="02040502050405020303" pitchFamily="18" charset="0"/>
              </a:endParaRPr>
            </a:p>
          </p:txBody>
        </p:sp>
        <p:sp>
          <p:nvSpPr>
            <p:cNvPr id="7" name="Title 1">
              <a:extLst>
                <a:ext uri="{FF2B5EF4-FFF2-40B4-BE49-F238E27FC236}">
                  <a16:creationId xmlns:a16="http://schemas.microsoft.com/office/drawing/2014/main" id="{0E8C7FC0-98C8-5422-9F62-0DFB63C27084}"/>
                </a:ext>
              </a:extLst>
            </p:cNvPr>
            <p:cNvSpPr txBox="1">
              <a:spLocks/>
            </p:cNvSpPr>
            <p:nvPr userDrawn="1"/>
          </p:nvSpPr>
          <p:spPr>
            <a:xfrm>
              <a:off x="289443" y="1429408"/>
              <a:ext cx="4608378" cy="1035371"/>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2800" b="0" dirty="0">
                  <a:solidFill>
                    <a:schemeClr val="tx2"/>
                  </a:solidFill>
                  <a:latin typeface="+mn-lt"/>
                </a:rPr>
                <a:t>Gifting</a:t>
              </a:r>
              <a:endParaRPr lang="en-US" sz="2800" b="1" dirty="0">
                <a:solidFill>
                  <a:schemeClr val="tx2"/>
                </a:solidFill>
                <a:latin typeface="+mn-lt"/>
              </a:endParaRPr>
            </a:p>
          </p:txBody>
        </p:sp>
      </p:grpSp>
      <p:grpSp>
        <p:nvGrpSpPr>
          <p:cNvPr id="8" name="Group 7">
            <a:extLst>
              <a:ext uri="{FF2B5EF4-FFF2-40B4-BE49-F238E27FC236}">
                <a16:creationId xmlns:a16="http://schemas.microsoft.com/office/drawing/2014/main" id="{7C50579C-A25F-C115-7D7A-AA672A33CF6B}"/>
              </a:ext>
            </a:extLst>
          </p:cNvPr>
          <p:cNvGrpSpPr/>
          <p:nvPr/>
        </p:nvGrpSpPr>
        <p:grpSpPr>
          <a:xfrm>
            <a:off x="6758148" y="1429408"/>
            <a:ext cx="4435366" cy="3195140"/>
            <a:chOff x="6600495" y="1429408"/>
            <a:chExt cx="4435366" cy="3195140"/>
          </a:xfrm>
        </p:grpSpPr>
        <p:sp>
          <p:nvSpPr>
            <p:cNvPr id="9" name="Title 1">
              <a:extLst>
                <a:ext uri="{FF2B5EF4-FFF2-40B4-BE49-F238E27FC236}">
                  <a16:creationId xmlns:a16="http://schemas.microsoft.com/office/drawing/2014/main" id="{D0F294FF-31FC-7FA2-9502-D94D9E47C08E}"/>
                </a:ext>
              </a:extLst>
            </p:cNvPr>
            <p:cNvSpPr txBox="1">
              <a:spLocks/>
            </p:cNvSpPr>
            <p:nvPr userDrawn="1"/>
          </p:nvSpPr>
          <p:spPr>
            <a:xfrm>
              <a:off x="6600495" y="1429408"/>
              <a:ext cx="4435366" cy="1035371"/>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2800" b="0" dirty="0">
                  <a:solidFill>
                    <a:schemeClr val="bg2"/>
                  </a:solidFill>
                  <a:latin typeface="+mn-lt"/>
                </a:rPr>
                <a:t>Celebration Food</a:t>
              </a:r>
              <a:endParaRPr lang="en-US" sz="2800" b="1" dirty="0">
                <a:solidFill>
                  <a:schemeClr val="bg2"/>
                </a:solidFill>
                <a:latin typeface="+mn-lt"/>
              </a:endParaRPr>
            </a:p>
          </p:txBody>
        </p:sp>
        <p:sp>
          <p:nvSpPr>
            <p:cNvPr id="10" name="TextBox 9">
              <a:extLst>
                <a:ext uri="{FF2B5EF4-FFF2-40B4-BE49-F238E27FC236}">
                  <a16:creationId xmlns:a16="http://schemas.microsoft.com/office/drawing/2014/main" id="{9F047315-D7BA-ED20-AEB4-252A9C315F10}"/>
                </a:ext>
              </a:extLst>
            </p:cNvPr>
            <p:cNvSpPr txBox="1"/>
            <p:nvPr userDrawn="1"/>
          </p:nvSpPr>
          <p:spPr>
            <a:xfrm>
              <a:off x="6600495" y="2596021"/>
              <a:ext cx="4025466" cy="2028527"/>
            </a:xfrm>
            <a:prstGeom prst="rect">
              <a:avLst/>
            </a:prstGeom>
            <a:noFill/>
          </p:spPr>
          <p:txBody>
            <a:bodyPr wrap="square" lIns="0" rIns="0" rtlCol="0">
              <a:noAutofit/>
            </a:bodyPr>
            <a:lstStyle/>
            <a:p>
              <a:pPr algn="l">
                <a:spcAft>
                  <a:spcPts val="600"/>
                </a:spcAft>
              </a:pPr>
              <a:r>
                <a:rPr lang="en-US" sz="2000" i="1" dirty="0">
                  <a:solidFill>
                    <a:schemeClr val="tx1"/>
                  </a:solidFill>
                </a:rPr>
                <a:t>Ambient Cup Cakes</a:t>
              </a:r>
            </a:p>
            <a:p>
              <a:pPr>
                <a:spcAft>
                  <a:spcPts val="600"/>
                </a:spcAft>
              </a:pPr>
              <a:r>
                <a:rPr lang="en-US" sz="2000" i="1" dirty="0">
                  <a:solidFill>
                    <a:schemeClr val="tx1"/>
                  </a:solidFill>
                </a:rPr>
                <a:t>Cake chilled</a:t>
              </a:r>
            </a:p>
            <a:p>
              <a:pPr>
                <a:spcAft>
                  <a:spcPts val="600"/>
                </a:spcAft>
              </a:pPr>
              <a:r>
                <a:rPr lang="en-US" sz="2000" i="1" dirty="0">
                  <a:solidFill>
                    <a:schemeClr val="tx1"/>
                  </a:solidFill>
                </a:rPr>
                <a:t>Fillet/medallion/stea</a:t>
              </a:r>
              <a:r>
                <a:rPr lang="en-US" sz="2000" i="1" dirty="0"/>
                <a:t>k</a:t>
              </a:r>
            </a:p>
            <a:p>
              <a:pPr>
                <a:spcAft>
                  <a:spcPts val="600"/>
                </a:spcAft>
              </a:pPr>
              <a:r>
                <a:rPr lang="en-US" sz="2000" i="1" dirty="0">
                  <a:solidFill>
                    <a:schemeClr val="tx1"/>
                  </a:solidFill>
                </a:rPr>
                <a:t>Fres</a:t>
              </a:r>
              <a:r>
                <a:rPr lang="en-US" sz="2000" i="1" dirty="0"/>
                <a:t>h desserts</a:t>
              </a:r>
            </a:p>
            <a:p>
              <a:pPr algn="l">
                <a:spcAft>
                  <a:spcPts val="600"/>
                </a:spcAft>
              </a:pPr>
              <a:r>
                <a:rPr lang="en-US" sz="2000" i="1" dirty="0">
                  <a:solidFill>
                    <a:schemeClr val="tx1"/>
                  </a:solidFill>
                </a:rPr>
                <a:t>Fresh ready meals</a:t>
              </a:r>
            </a:p>
            <a:p>
              <a:pPr>
                <a:spcAft>
                  <a:spcPts val="600"/>
                </a:spcAft>
              </a:pPr>
              <a:r>
                <a:rPr lang="en-US" sz="2000" i="1" dirty="0"/>
                <a:t>Fresh veg accompaniments</a:t>
              </a:r>
            </a:p>
            <a:p>
              <a:pPr algn="l">
                <a:spcAft>
                  <a:spcPts val="600"/>
                </a:spcAft>
              </a:pPr>
              <a:r>
                <a:rPr lang="en-US" sz="2000" i="1" dirty="0"/>
                <a:t>Morning goods &amp; speciality breads</a:t>
              </a:r>
            </a:p>
            <a:p>
              <a:pPr algn="l">
                <a:spcAft>
                  <a:spcPts val="600"/>
                </a:spcAft>
              </a:pPr>
              <a:r>
                <a:rPr lang="en-US" sz="2000" i="1" dirty="0"/>
                <a:t>Sparkling Wine</a:t>
              </a:r>
              <a:endParaRPr lang="en-US" sz="2000" i="1" dirty="0">
                <a:solidFill>
                  <a:schemeClr val="tx1"/>
                </a:solidFill>
              </a:endParaRPr>
            </a:p>
          </p:txBody>
        </p:sp>
      </p:grpSp>
    </p:spTree>
    <p:extLst>
      <p:ext uri="{BB962C8B-B14F-4D97-AF65-F5344CB8AC3E}">
        <p14:creationId xmlns:p14="http://schemas.microsoft.com/office/powerpoint/2010/main" val="3074474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6AAE5641-95A5-9F22-119E-2D431E310204}"/>
              </a:ext>
            </a:extLst>
          </p:cNvPr>
          <p:cNvSpPr>
            <a:spLocks noGrp="1"/>
          </p:cNvSpPr>
          <p:nvPr>
            <p:ph type="sldNum" sz="quarter" idx="12"/>
          </p:nvPr>
        </p:nvSpPr>
        <p:spPr/>
        <p:txBody>
          <a:bodyPr/>
          <a:lstStyle/>
          <a:p>
            <a:fld id="{403EF4E2-7A7A-0548-85F1-5479B7C9E1B2}" type="slidenum">
              <a:rPr lang="en-US" smtClean="0"/>
              <a:t>5</a:t>
            </a:fld>
            <a:endParaRPr lang="en-US" dirty="0"/>
          </a:p>
        </p:txBody>
      </p:sp>
      <p:sp>
        <p:nvSpPr>
          <p:cNvPr id="6" name="Text Placeholder 5">
            <a:extLst>
              <a:ext uri="{FF2B5EF4-FFF2-40B4-BE49-F238E27FC236}">
                <a16:creationId xmlns:a16="http://schemas.microsoft.com/office/drawing/2014/main" id="{1121FDF3-A11F-8C14-3705-7BFE8DA62F2F}"/>
              </a:ext>
            </a:extLst>
          </p:cNvPr>
          <p:cNvSpPr>
            <a:spLocks noGrp="1"/>
          </p:cNvSpPr>
          <p:nvPr>
            <p:ph type="body" sz="quarter" idx="14"/>
          </p:nvPr>
        </p:nvSpPr>
        <p:spPr/>
        <p:txBody>
          <a:bodyPr/>
          <a:lstStyle/>
          <a:p>
            <a:r>
              <a:rPr lang="en-US" sz="6600" dirty="0"/>
              <a:t>11.1%</a:t>
            </a:r>
            <a:br>
              <a:rPr lang="en-US" sz="6000" dirty="0"/>
            </a:br>
            <a:r>
              <a:rPr lang="en-US" dirty="0"/>
              <a:t>Total Till</a:t>
            </a:r>
          </a:p>
        </p:txBody>
      </p:sp>
      <p:sp>
        <p:nvSpPr>
          <p:cNvPr id="5" name="Text Placeholder 4">
            <a:extLst>
              <a:ext uri="{FF2B5EF4-FFF2-40B4-BE49-F238E27FC236}">
                <a16:creationId xmlns:a16="http://schemas.microsoft.com/office/drawing/2014/main" id="{B5C4FE64-47CB-8AE8-79BD-4F00328707DA}"/>
              </a:ext>
            </a:extLst>
          </p:cNvPr>
          <p:cNvSpPr>
            <a:spLocks noGrp="1"/>
          </p:cNvSpPr>
          <p:nvPr>
            <p:ph type="body" sz="quarter" idx="17"/>
          </p:nvPr>
        </p:nvSpPr>
        <p:spPr/>
        <p:txBody>
          <a:bodyPr/>
          <a:lstStyle/>
          <a:p>
            <a:r>
              <a:rPr lang="en-PH" dirty="0">
                <a:latin typeface="Montserrat" panose="00000500000000000000" pitchFamily="2" charset="0"/>
              </a:rPr>
              <a:t>Source:  NIQ Scantrack Total Store Read, *Homescan FMCG 4w/e 25</a:t>
            </a:r>
            <a:r>
              <a:rPr lang="en-PH" baseline="30000" dirty="0">
                <a:latin typeface="Montserrat" panose="00000500000000000000" pitchFamily="2" charset="0"/>
              </a:rPr>
              <a:t>th</a:t>
            </a:r>
            <a:r>
              <a:rPr lang="en-PH" dirty="0">
                <a:latin typeface="Montserrat" panose="00000500000000000000" pitchFamily="2" charset="0"/>
              </a:rPr>
              <a:t> February 2023, **Homescan Total FMCG </a:t>
            </a:r>
            <a:endParaRPr lang="en-US" dirty="0"/>
          </a:p>
        </p:txBody>
      </p:sp>
      <p:sp>
        <p:nvSpPr>
          <p:cNvPr id="4" name="Title 3">
            <a:extLst>
              <a:ext uri="{FF2B5EF4-FFF2-40B4-BE49-F238E27FC236}">
                <a16:creationId xmlns:a16="http://schemas.microsoft.com/office/drawing/2014/main" id="{FE6F22CA-783B-AC6A-E560-682083596EFC}"/>
              </a:ext>
            </a:extLst>
          </p:cNvPr>
          <p:cNvSpPr>
            <a:spLocks noGrp="1"/>
          </p:cNvSpPr>
          <p:nvPr>
            <p:ph type="title"/>
          </p:nvPr>
        </p:nvSpPr>
        <p:spPr/>
        <p:txBody>
          <a:bodyPr/>
          <a:lstStyle/>
          <a:p>
            <a:r>
              <a:rPr lang="en-US" dirty="0"/>
              <a:t>Discounters continue to gain market share</a:t>
            </a:r>
          </a:p>
        </p:txBody>
      </p:sp>
      <p:graphicFrame>
        <p:nvGraphicFramePr>
          <p:cNvPr id="12" name="Table 24">
            <a:extLst>
              <a:ext uri="{FF2B5EF4-FFF2-40B4-BE49-F238E27FC236}">
                <a16:creationId xmlns:a16="http://schemas.microsoft.com/office/drawing/2014/main" id="{09B3E9D7-1C08-C58F-29FF-13B3CE159E5A}"/>
              </a:ext>
            </a:extLst>
          </p:cNvPr>
          <p:cNvGraphicFramePr>
            <a:graphicFrameLocks noGrp="1"/>
          </p:cNvGraphicFramePr>
          <p:nvPr>
            <p:extLst>
              <p:ext uri="{D42A27DB-BD31-4B8C-83A1-F6EECF244321}">
                <p14:modId xmlns:p14="http://schemas.microsoft.com/office/powerpoint/2010/main" val="709090984"/>
              </p:ext>
            </p:extLst>
          </p:nvPr>
        </p:nvGraphicFramePr>
        <p:xfrm>
          <a:off x="307094" y="1919059"/>
          <a:ext cx="5527626" cy="1127760"/>
        </p:xfrm>
        <a:graphic>
          <a:graphicData uri="http://schemas.openxmlformats.org/drawingml/2006/table">
            <a:tbl>
              <a:tblPr firstRow="1" bandRow="1">
                <a:tableStyleId>{073A0DAA-6AF3-43AB-8588-CEC1D06C72B9}</a:tableStyleId>
              </a:tblPr>
              <a:tblGrid>
                <a:gridCol w="50207">
                  <a:extLst>
                    <a:ext uri="{9D8B030D-6E8A-4147-A177-3AD203B41FA5}">
                      <a16:colId xmlns:a16="http://schemas.microsoft.com/office/drawing/2014/main" val="3338537668"/>
                    </a:ext>
                  </a:extLst>
                </a:gridCol>
                <a:gridCol w="5477419">
                  <a:extLst>
                    <a:ext uri="{9D8B030D-6E8A-4147-A177-3AD203B41FA5}">
                      <a16:colId xmlns:a16="http://schemas.microsoft.com/office/drawing/2014/main" val="1952040229"/>
                    </a:ext>
                  </a:extLst>
                </a:gridCol>
              </a:tblGrid>
              <a:tr h="503951">
                <a:tc>
                  <a:txBody>
                    <a:bodyPr/>
                    <a:lstStyle/>
                    <a:p>
                      <a:endParaRPr lang="en-US" sz="1600"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365760" indent="-304800">
                        <a:spcBef>
                          <a:spcPts val="600"/>
                        </a:spcBef>
                        <a:spcAft>
                          <a:spcPts val="600"/>
                        </a:spcAft>
                        <a:buSzPts val="1200"/>
                        <a:buFont typeface="Montserrat"/>
                        <a:buChar char="■"/>
                      </a:pPr>
                      <a:r>
                        <a:rPr lang="en" sz="1600" dirty="0">
                          <a:solidFill>
                            <a:srgbClr val="000000"/>
                          </a:solidFill>
                          <a:latin typeface="+mn-lt"/>
                          <a:ea typeface="Montserrat"/>
                          <a:cs typeface="Montserrat"/>
                          <a:sym typeface="Montserrat"/>
                        </a:rPr>
                        <a:t>Discounters* </a:t>
                      </a:r>
                      <a:r>
                        <a:rPr lang="en" sz="1600" b="1" dirty="0">
                          <a:solidFill>
                            <a:srgbClr val="000000"/>
                          </a:solidFill>
                          <a:latin typeface="+mn-lt"/>
                          <a:ea typeface="Montserrat"/>
                          <a:cs typeface="Montserrat"/>
                          <a:sym typeface="Montserrat"/>
                        </a:rPr>
                        <a:t>+26.7%</a:t>
                      </a:r>
                    </a:p>
                    <a:p>
                      <a:pPr marL="365760" indent="-304800">
                        <a:spcBef>
                          <a:spcPts val="600"/>
                        </a:spcBef>
                        <a:spcAft>
                          <a:spcPts val="600"/>
                        </a:spcAft>
                        <a:buSzPts val="1200"/>
                        <a:buFont typeface="Montserrat"/>
                        <a:buChar char="■"/>
                      </a:pPr>
                      <a:r>
                        <a:rPr lang="en" sz="1600" dirty="0">
                          <a:solidFill>
                            <a:schemeClr val="tx1"/>
                          </a:solidFill>
                          <a:latin typeface="+mn-lt"/>
                          <a:ea typeface="Montserrat"/>
                          <a:cs typeface="Montserrat"/>
                          <a:sym typeface="Montserrat"/>
                        </a:rPr>
                        <a:t>Instore* +13.1%</a:t>
                      </a:r>
                    </a:p>
                    <a:p>
                      <a:pPr marL="365760" indent="-304800">
                        <a:spcBef>
                          <a:spcPts val="600"/>
                        </a:spcBef>
                        <a:spcAft>
                          <a:spcPts val="600"/>
                        </a:spcAft>
                        <a:buSzPts val="1200"/>
                        <a:buFont typeface="Montserrat"/>
                        <a:buChar char="■"/>
                      </a:pPr>
                      <a:r>
                        <a:rPr lang="en" sz="1600" dirty="0">
                          <a:solidFill>
                            <a:schemeClr val="tx1"/>
                          </a:solidFill>
                          <a:latin typeface="+mn-lt"/>
                          <a:ea typeface="Montserrat"/>
                          <a:cs typeface="Montserrat"/>
                          <a:sym typeface="Montserrat"/>
                        </a:rPr>
                        <a:t>Convenience +8.0%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4" name="Table 24">
            <a:extLst>
              <a:ext uri="{FF2B5EF4-FFF2-40B4-BE49-F238E27FC236}">
                <a16:creationId xmlns:a16="http://schemas.microsoft.com/office/drawing/2014/main" id="{F4025932-CC24-6102-35C6-C6D1A388A25A}"/>
              </a:ext>
            </a:extLst>
          </p:cNvPr>
          <p:cNvGraphicFramePr>
            <a:graphicFrameLocks noGrp="1"/>
          </p:cNvGraphicFramePr>
          <p:nvPr>
            <p:extLst>
              <p:ext uri="{D42A27DB-BD31-4B8C-83A1-F6EECF244321}">
                <p14:modId xmlns:p14="http://schemas.microsoft.com/office/powerpoint/2010/main" val="558760740"/>
              </p:ext>
            </p:extLst>
          </p:nvPr>
        </p:nvGraphicFramePr>
        <p:xfrm>
          <a:off x="256361" y="3718843"/>
          <a:ext cx="5527626" cy="1524000"/>
        </p:xfrm>
        <a:graphic>
          <a:graphicData uri="http://schemas.openxmlformats.org/drawingml/2006/table">
            <a:tbl>
              <a:tblPr firstRow="1" bandRow="1">
                <a:tableStyleId>{073A0DAA-6AF3-43AB-8588-CEC1D06C72B9}</a:tableStyleId>
              </a:tblPr>
              <a:tblGrid>
                <a:gridCol w="50207">
                  <a:extLst>
                    <a:ext uri="{9D8B030D-6E8A-4147-A177-3AD203B41FA5}">
                      <a16:colId xmlns:a16="http://schemas.microsoft.com/office/drawing/2014/main" val="3338537668"/>
                    </a:ext>
                  </a:extLst>
                </a:gridCol>
                <a:gridCol w="5477419">
                  <a:extLst>
                    <a:ext uri="{9D8B030D-6E8A-4147-A177-3AD203B41FA5}">
                      <a16:colId xmlns:a16="http://schemas.microsoft.com/office/drawing/2014/main" val="1952040229"/>
                    </a:ext>
                  </a:extLst>
                </a:gridCol>
              </a:tblGrid>
              <a:tr h="503951">
                <a:tc>
                  <a:txBody>
                    <a:bodyPr/>
                    <a:lstStyle/>
                    <a:p>
                      <a:endParaRPr lang="en-US" sz="1600"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365760" indent="-304800">
                        <a:spcBef>
                          <a:spcPts val="600"/>
                        </a:spcBef>
                        <a:spcAft>
                          <a:spcPts val="600"/>
                        </a:spcAft>
                        <a:buSzPts val="1200"/>
                        <a:buFont typeface="Montserrat"/>
                        <a:buChar char="■"/>
                      </a:pPr>
                      <a:r>
                        <a:rPr lang="en-GB" sz="1600" dirty="0">
                          <a:solidFill>
                            <a:schemeClr val="tx1"/>
                          </a:solidFill>
                          <a:latin typeface="+mj-lt"/>
                          <a:ea typeface="Montserrat"/>
                          <a:cs typeface="Montserrat"/>
                          <a:sym typeface="Montserrat"/>
                        </a:rPr>
                        <a:t>Grocery Multiples +6.6%</a:t>
                      </a:r>
                    </a:p>
                    <a:p>
                      <a:pPr marL="365760" indent="-304800">
                        <a:spcBef>
                          <a:spcPts val="600"/>
                        </a:spcBef>
                        <a:spcAft>
                          <a:spcPts val="600"/>
                        </a:spcAft>
                        <a:buSzPts val="1200"/>
                        <a:buFont typeface="Montserrat"/>
                        <a:buChar char="■"/>
                      </a:pPr>
                      <a:r>
                        <a:rPr lang="en-GB" sz="1600" dirty="0">
                          <a:solidFill>
                            <a:schemeClr val="tx1"/>
                          </a:solidFill>
                          <a:latin typeface="+mj-lt"/>
                          <a:ea typeface="Montserrat"/>
                          <a:cs typeface="Montserrat"/>
                          <a:sym typeface="Montserrat"/>
                        </a:rPr>
                        <a:t>Supermarkets +6.2%</a:t>
                      </a:r>
                    </a:p>
                    <a:p>
                      <a:pPr marL="365760" indent="-304800">
                        <a:spcBef>
                          <a:spcPts val="600"/>
                        </a:spcBef>
                        <a:spcAft>
                          <a:spcPts val="600"/>
                        </a:spcAft>
                        <a:buSzPts val="1200"/>
                        <a:buFont typeface="Montserrat"/>
                        <a:buChar char="■"/>
                      </a:pPr>
                      <a:r>
                        <a:rPr lang="en" sz="1600" dirty="0">
                          <a:solidFill>
                            <a:schemeClr val="tx1"/>
                          </a:solidFill>
                          <a:latin typeface="+mj-lt"/>
                          <a:ea typeface="Montserrat"/>
                          <a:cs typeface="Montserrat"/>
                          <a:sym typeface="Montserrat"/>
                        </a:rPr>
                        <a:t>Value R</a:t>
                      </a:r>
                      <a:r>
                        <a:rPr lang="en-GB" sz="1600" dirty="0">
                          <a:solidFill>
                            <a:schemeClr val="tx1"/>
                          </a:solidFill>
                          <a:latin typeface="+mj-lt"/>
                          <a:ea typeface="Montserrat"/>
                          <a:cs typeface="Montserrat"/>
                          <a:sym typeface="Montserrat"/>
                        </a:rPr>
                        <a:t>e</a:t>
                      </a:r>
                      <a:r>
                        <a:rPr lang="en" sz="1600" dirty="0">
                          <a:solidFill>
                            <a:schemeClr val="tx1"/>
                          </a:solidFill>
                          <a:latin typeface="+mj-lt"/>
                          <a:ea typeface="Montserrat"/>
                          <a:cs typeface="Montserrat"/>
                          <a:sym typeface="Montserrat"/>
                        </a:rPr>
                        <a:t>tailers** </a:t>
                      </a:r>
                      <a:r>
                        <a:rPr lang="en" sz="1600" b="0" dirty="0">
                          <a:solidFill>
                            <a:schemeClr val="tx1"/>
                          </a:solidFill>
                          <a:latin typeface="+mj-lt"/>
                          <a:ea typeface="Montserrat"/>
                          <a:cs typeface="Montserrat"/>
                          <a:sym typeface="Montserrat"/>
                        </a:rPr>
                        <a:t>+5.8%</a:t>
                      </a:r>
                    </a:p>
                    <a:p>
                      <a:pPr marL="365760" indent="-304800">
                        <a:spcBef>
                          <a:spcPts val="600"/>
                        </a:spcBef>
                        <a:spcAft>
                          <a:spcPts val="600"/>
                        </a:spcAft>
                        <a:buSzPts val="1200"/>
                        <a:buFont typeface="Montserrat"/>
                        <a:buChar char="■"/>
                      </a:pPr>
                      <a:r>
                        <a:rPr lang="en-GB" sz="1600" b="1" dirty="0">
                          <a:solidFill>
                            <a:srgbClr val="000000"/>
                          </a:solidFill>
                          <a:latin typeface="+mj-lt"/>
                          <a:ea typeface="Montserrat"/>
                          <a:cs typeface="Montserrat"/>
                          <a:sym typeface="Montserrat"/>
                        </a:rPr>
                        <a:t>Online* -2.5%</a:t>
                      </a:r>
                      <a:endParaRPr lang="en-US" sz="16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54792570"/>
                  </a:ext>
                </a:extLst>
              </a:tr>
            </a:tbl>
          </a:graphicData>
        </a:graphic>
      </p:graphicFrame>
      <p:sp>
        <p:nvSpPr>
          <p:cNvPr id="3" name="TextBox 2">
            <a:extLst>
              <a:ext uri="{FF2B5EF4-FFF2-40B4-BE49-F238E27FC236}">
                <a16:creationId xmlns:a16="http://schemas.microsoft.com/office/drawing/2014/main" id="{426632B0-24E3-5823-D913-0ACD9281E31A}"/>
              </a:ext>
            </a:extLst>
          </p:cNvPr>
          <p:cNvSpPr txBox="1"/>
          <p:nvPr/>
        </p:nvSpPr>
        <p:spPr>
          <a:xfrm>
            <a:off x="188354" y="1544323"/>
            <a:ext cx="6197956" cy="369332"/>
          </a:xfrm>
          <a:prstGeom prst="rect">
            <a:avLst/>
          </a:prstGeom>
          <a:noFill/>
        </p:spPr>
        <p:txBody>
          <a:bodyPr wrap="square">
            <a:spAutoFit/>
          </a:bodyPr>
          <a:lstStyle/>
          <a:p>
            <a:pPr algn="l"/>
            <a:r>
              <a:rPr lang="en-US" sz="1800" i="1" dirty="0">
                <a:solidFill>
                  <a:schemeClr val="tx1"/>
                </a:solidFill>
                <a:latin typeface="Georgia" panose="02040502050405020303" pitchFamily="18" charset="0"/>
              </a:rPr>
              <a:t>Tailwinds</a:t>
            </a:r>
          </a:p>
        </p:txBody>
      </p:sp>
      <p:sp>
        <p:nvSpPr>
          <p:cNvPr id="8" name="TextBox 7">
            <a:extLst>
              <a:ext uri="{FF2B5EF4-FFF2-40B4-BE49-F238E27FC236}">
                <a16:creationId xmlns:a16="http://schemas.microsoft.com/office/drawing/2014/main" id="{394067D0-1D15-9363-A718-46E30B337614}"/>
              </a:ext>
            </a:extLst>
          </p:cNvPr>
          <p:cNvSpPr txBox="1"/>
          <p:nvPr/>
        </p:nvSpPr>
        <p:spPr>
          <a:xfrm>
            <a:off x="181915" y="3347365"/>
            <a:ext cx="6197956" cy="369332"/>
          </a:xfrm>
          <a:prstGeom prst="rect">
            <a:avLst/>
          </a:prstGeom>
          <a:noFill/>
        </p:spPr>
        <p:txBody>
          <a:bodyPr wrap="square">
            <a:spAutoFit/>
          </a:bodyPr>
          <a:lstStyle/>
          <a:p>
            <a:r>
              <a:rPr lang="en-US" sz="1800" i="1" dirty="0">
                <a:solidFill>
                  <a:schemeClr val="tx1"/>
                </a:solidFill>
                <a:latin typeface="Georgia" panose="02040502050405020303" pitchFamily="18" charset="0"/>
              </a:rPr>
              <a:t>Headwinds</a:t>
            </a:r>
          </a:p>
        </p:txBody>
      </p:sp>
    </p:spTree>
    <p:extLst>
      <p:ext uri="{BB962C8B-B14F-4D97-AF65-F5344CB8AC3E}">
        <p14:creationId xmlns:p14="http://schemas.microsoft.com/office/powerpoint/2010/main" val="1921966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50</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Appendix</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906872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F5CF9-C3C8-86BD-3070-6CBD9CEDBEFA}"/>
              </a:ext>
            </a:extLst>
          </p:cNvPr>
          <p:cNvPicPr>
            <a:picLocks noChangeAspect="1"/>
          </p:cNvPicPr>
          <p:nvPr/>
        </p:nvPicPr>
        <p:blipFill>
          <a:blip r:embed="rId2"/>
          <a:stretch>
            <a:fillRect/>
          </a:stretch>
        </p:blipFill>
        <p:spPr>
          <a:xfrm>
            <a:off x="4465877" y="1919794"/>
            <a:ext cx="6944296" cy="3922395"/>
          </a:xfrm>
          <a:prstGeom prst="rect">
            <a:avLst/>
          </a:prstGeom>
        </p:spPr>
      </p:pic>
      <p:sp>
        <p:nvSpPr>
          <p:cNvPr id="2" name="Title 1">
            <a:extLst>
              <a:ext uri="{FF2B5EF4-FFF2-40B4-BE49-F238E27FC236}">
                <a16:creationId xmlns:a16="http://schemas.microsoft.com/office/drawing/2014/main" id="{F6F77B72-907D-DF76-5D78-CA6B9F4160B6}"/>
              </a:ext>
            </a:extLst>
          </p:cNvPr>
          <p:cNvSpPr>
            <a:spLocks noGrp="1"/>
          </p:cNvSpPr>
          <p:nvPr>
            <p:ph type="ctrTitle"/>
          </p:nvPr>
        </p:nvSpPr>
        <p:spPr>
          <a:xfrm>
            <a:off x="340074" y="3307373"/>
            <a:ext cx="3503952" cy="2390972"/>
          </a:xfrm>
        </p:spPr>
        <p:txBody>
          <a:bodyPr/>
          <a:lstStyle/>
          <a:p>
            <a:r>
              <a:rPr lang="en-US" sz="2400" dirty="0">
                <a:latin typeface="Georgia" panose="02040502050405020303" pitchFamily="18" charset="0"/>
              </a:rPr>
              <a:t>Shoppers are having to spend </a:t>
            </a:r>
            <a:r>
              <a:rPr lang="en-US" sz="2400" b="0" i="1" dirty="0">
                <a:latin typeface="Georgia" panose="02040502050405020303" pitchFamily="18" charset="0"/>
              </a:rPr>
              <a:t>significantly more</a:t>
            </a:r>
            <a:r>
              <a:rPr lang="en-US" sz="2400" dirty="0">
                <a:latin typeface="Georgia" panose="02040502050405020303" pitchFamily="18" charset="0"/>
              </a:rPr>
              <a:t> for their </a:t>
            </a:r>
            <a:r>
              <a:rPr lang="en-US" sz="2400" b="0" i="1" dirty="0">
                <a:latin typeface="Georgia" panose="02040502050405020303" pitchFamily="18" charset="0"/>
              </a:rPr>
              <a:t>core groceries</a:t>
            </a:r>
            <a:r>
              <a:rPr lang="en-US" sz="2400" dirty="0">
                <a:latin typeface="Georgia" panose="02040502050405020303" pitchFamily="18" charset="0"/>
              </a:rPr>
              <a:t> and continue to cut back on </a:t>
            </a:r>
            <a:r>
              <a:rPr lang="en-US" sz="2400" b="0" i="1" dirty="0">
                <a:latin typeface="Georgia" panose="02040502050405020303" pitchFamily="18" charset="0"/>
              </a:rPr>
              <a:t>BWS</a:t>
            </a:r>
            <a:r>
              <a:rPr lang="en-US" sz="2400" dirty="0">
                <a:latin typeface="Georgia" panose="02040502050405020303" pitchFamily="18" charset="0"/>
              </a:rPr>
              <a:t> and </a:t>
            </a:r>
            <a:r>
              <a:rPr lang="en-US" sz="2400" b="0" i="1" dirty="0">
                <a:latin typeface="Georgia" panose="02040502050405020303" pitchFamily="18" charset="0"/>
              </a:rPr>
              <a:t>General Merchandise </a:t>
            </a:r>
            <a:r>
              <a:rPr lang="en-US" sz="2400" dirty="0">
                <a:latin typeface="Georgia" panose="02040502050405020303" pitchFamily="18" charset="0"/>
              </a:rPr>
              <a:t>to </a:t>
            </a:r>
            <a:r>
              <a:rPr lang="en-US" sz="2400" b="0" i="1" dirty="0">
                <a:latin typeface="Georgia" panose="02040502050405020303" pitchFamily="18" charset="0"/>
              </a:rPr>
              <a:t>help manage budgets</a:t>
            </a:r>
            <a:r>
              <a:rPr lang="en-US" sz="2400" dirty="0">
                <a:latin typeface="Georgia" panose="02040502050405020303" pitchFamily="18" charset="0"/>
              </a:rPr>
              <a:t>.</a:t>
            </a:r>
            <a:br>
              <a:rPr lang="en-US" sz="2400" dirty="0">
                <a:latin typeface="Georgia" panose="02040502050405020303" pitchFamily="18" charset="0"/>
              </a:rPr>
            </a:br>
            <a:endParaRPr lang="en-US" dirty="0">
              <a:latin typeface="Georgia" panose="02040502050405020303" pitchFamily="18" charset="0"/>
            </a:endParaRPr>
          </a:p>
        </p:txBody>
      </p:sp>
      <p:sp>
        <p:nvSpPr>
          <p:cNvPr id="9" name="Text Placeholder 8">
            <a:extLst>
              <a:ext uri="{FF2B5EF4-FFF2-40B4-BE49-F238E27FC236}">
                <a16:creationId xmlns:a16="http://schemas.microsoft.com/office/drawing/2014/main" id="{C28D2ED4-9A16-815C-6A6E-CDBD0DDE0BD8}"/>
              </a:ext>
            </a:extLst>
          </p:cNvPr>
          <p:cNvSpPr>
            <a:spLocks noGrp="1"/>
          </p:cNvSpPr>
          <p:nvPr>
            <p:ph type="body" sz="quarter" idx="14"/>
          </p:nvPr>
        </p:nvSpPr>
        <p:spPr/>
        <p:txBody>
          <a:bodyPr/>
          <a:lstStyle/>
          <a:p>
            <a:r>
              <a:rPr lang="en-US" dirty="0"/>
              <a:t>Source: NielsenIQ Scantrack Grocery Multiples</a:t>
            </a:r>
          </a:p>
        </p:txBody>
      </p:sp>
      <p:sp>
        <p:nvSpPr>
          <p:cNvPr id="16" name="Google Shape;359;p8">
            <a:extLst>
              <a:ext uri="{FF2B5EF4-FFF2-40B4-BE49-F238E27FC236}">
                <a16:creationId xmlns:a16="http://schemas.microsoft.com/office/drawing/2014/main" id="{4A41054C-D287-9BDA-C41C-A262629AE099}"/>
              </a:ext>
            </a:extLst>
          </p:cNvPr>
          <p:cNvSpPr txBox="1"/>
          <p:nvPr/>
        </p:nvSpPr>
        <p:spPr>
          <a:xfrm>
            <a:off x="4309748" y="1550646"/>
            <a:ext cx="7594600" cy="307736"/>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tx1">
                    <a:lumMod val="50000"/>
                  </a:schemeClr>
                </a:solidFill>
                <a:latin typeface="Arial" panose="020B0604020202020204" pitchFamily="34" charset="0"/>
                <a:ea typeface="Montserrat"/>
                <a:cs typeface="Arial" panose="020B0604020202020204" pitchFamily="34" charset="0"/>
                <a:sym typeface="Montserrat"/>
              </a:rPr>
              <a:t>Value sales growth by supercategory</a:t>
            </a:r>
          </a:p>
        </p:txBody>
      </p:sp>
      <p:sp>
        <p:nvSpPr>
          <p:cNvPr id="4" name="Slide Number Placeholder 3">
            <a:extLst>
              <a:ext uri="{FF2B5EF4-FFF2-40B4-BE49-F238E27FC236}">
                <a16:creationId xmlns:a16="http://schemas.microsoft.com/office/drawing/2014/main" id="{C499054D-D366-6C49-DBFC-9407E92306F6}"/>
              </a:ext>
            </a:extLst>
          </p:cNvPr>
          <p:cNvSpPr>
            <a:spLocks noGrp="1"/>
          </p:cNvSpPr>
          <p:nvPr>
            <p:ph type="sldNum" sz="quarter" idx="12"/>
          </p:nvPr>
        </p:nvSpPr>
        <p:spPr/>
        <p:txBody>
          <a:bodyPr/>
          <a:lstStyle/>
          <a:p>
            <a:fld id="{403EF4E2-7A7A-0548-85F1-5479B7C9E1B2}" type="slidenum">
              <a:rPr lang="en-US" smtClean="0"/>
              <a:t>51</a:t>
            </a:fld>
            <a:endParaRPr lang="en-US" dirty="0"/>
          </a:p>
        </p:txBody>
      </p:sp>
      <p:sp>
        <p:nvSpPr>
          <p:cNvPr id="10" name="Oval 9">
            <a:extLst>
              <a:ext uri="{FF2B5EF4-FFF2-40B4-BE49-F238E27FC236}">
                <a16:creationId xmlns:a16="http://schemas.microsoft.com/office/drawing/2014/main" id="{2108B08B-3FFB-787B-3561-D333F5CD2702}"/>
              </a:ext>
            </a:extLst>
          </p:cNvPr>
          <p:cNvSpPr/>
          <p:nvPr/>
        </p:nvSpPr>
        <p:spPr>
          <a:xfrm>
            <a:off x="10923944" y="2878429"/>
            <a:ext cx="459225" cy="372948"/>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11" name="Oval 10">
            <a:extLst>
              <a:ext uri="{FF2B5EF4-FFF2-40B4-BE49-F238E27FC236}">
                <a16:creationId xmlns:a16="http://schemas.microsoft.com/office/drawing/2014/main" id="{E8FE3697-4008-A3AA-A660-D375A19B571C}"/>
              </a:ext>
            </a:extLst>
          </p:cNvPr>
          <p:cNvSpPr/>
          <p:nvPr/>
        </p:nvSpPr>
        <p:spPr>
          <a:xfrm>
            <a:off x="10923944" y="2359321"/>
            <a:ext cx="459225" cy="157959"/>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12" name="Oval 11">
            <a:extLst>
              <a:ext uri="{FF2B5EF4-FFF2-40B4-BE49-F238E27FC236}">
                <a16:creationId xmlns:a16="http://schemas.microsoft.com/office/drawing/2014/main" id="{64D91D4A-5275-AB9E-B938-E72694EA2CB7}"/>
              </a:ext>
            </a:extLst>
          </p:cNvPr>
          <p:cNvSpPr/>
          <p:nvPr/>
        </p:nvSpPr>
        <p:spPr>
          <a:xfrm>
            <a:off x="10923944" y="3426119"/>
            <a:ext cx="459225" cy="157959"/>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13" name="Oval 12">
            <a:extLst>
              <a:ext uri="{FF2B5EF4-FFF2-40B4-BE49-F238E27FC236}">
                <a16:creationId xmlns:a16="http://schemas.microsoft.com/office/drawing/2014/main" id="{01581290-A54D-B473-C3E8-88D91616AA20}"/>
              </a:ext>
            </a:extLst>
          </p:cNvPr>
          <p:cNvSpPr/>
          <p:nvPr/>
        </p:nvSpPr>
        <p:spPr>
          <a:xfrm>
            <a:off x="10923944" y="3806045"/>
            <a:ext cx="459225" cy="157959"/>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17" name="Oval 16">
            <a:extLst>
              <a:ext uri="{FF2B5EF4-FFF2-40B4-BE49-F238E27FC236}">
                <a16:creationId xmlns:a16="http://schemas.microsoft.com/office/drawing/2014/main" id="{E42DE41C-77B8-76CE-E637-604BF9CA7583}"/>
              </a:ext>
            </a:extLst>
          </p:cNvPr>
          <p:cNvSpPr/>
          <p:nvPr/>
        </p:nvSpPr>
        <p:spPr>
          <a:xfrm>
            <a:off x="10923944" y="4305834"/>
            <a:ext cx="459225" cy="372948"/>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18" name="Oval 17">
            <a:extLst>
              <a:ext uri="{FF2B5EF4-FFF2-40B4-BE49-F238E27FC236}">
                <a16:creationId xmlns:a16="http://schemas.microsoft.com/office/drawing/2014/main" id="{711F70B2-7B47-1A42-1974-195C21BA6437}"/>
              </a:ext>
            </a:extLst>
          </p:cNvPr>
          <p:cNvSpPr/>
          <p:nvPr/>
        </p:nvSpPr>
        <p:spPr>
          <a:xfrm>
            <a:off x="10923944" y="4872842"/>
            <a:ext cx="459225" cy="157959"/>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Tree>
    <p:extLst>
      <p:ext uri="{BB962C8B-B14F-4D97-AF65-F5344CB8AC3E}">
        <p14:creationId xmlns:p14="http://schemas.microsoft.com/office/powerpoint/2010/main" val="791671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67F962-559A-B257-80E4-D9219EED8A84}"/>
              </a:ext>
            </a:extLst>
          </p:cNvPr>
          <p:cNvPicPr>
            <a:picLocks noChangeAspect="1"/>
          </p:cNvPicPr>
          <p:nvPr/>
        </p:nvPicPr>
        <p:blipFill>
          <a:blip r:embed="rId2"/>
          <a:stretch>
            <a:fillRect/>
          </a:stretch>
        </p:blipFill>
        <p:spPr>
          <a:xfrm>
            <a:off x="4423893" y="1964905"/>
            <a:ext cx="6858000" cy="3922618"/>
          </a:xfrm>
          <a:prstGeom prst="rect">
            <a:avLst/>
          </a:prstGeom>
        </p:spPr>
      </p:pic>
      <p:sp>
        <p:nvSpPr>
          <p:cNvPr id="2" name="Title 1">
            <a:extLst>
              <a:ext uri="{FF2B5EF4-FFF2-40B4-BE49-F238E27FC236}">
                <a16:creationId xmlns:a16="http://schemas.microsoft.com/office/drawing/2014/main" id="{F6F77B72-907D-DF76-5D78-CA6B9F4160B6}"/>
              </a:ext>
            </a:extLst>
          </p:cNvPr>
          <p:cNvSpPr>
            <a:spLocks noGrp="1"/>
          </p:cNvSpPr>
          <p:nvPr>
            <p:ph type="ctrTitle"/>
          </p:nvPr>
        </p:nvSpPr>
        <p:spPr>
          <a:xfrm>
            <a:off x="352954" y="3352449"/>
            <a:ext cx="3503952" cy="2390972"/>
          </a:xfrm>
        </p:spPr>
        <p:txBody>
          <a:bodyPr/>
          <a:lstStyle/>
          <a:p>
            <a:r>
              <a:rPr lang="en-US" sz="2000" dirty="0">
                <a:latin typeface="Georgia" panose="02040502050405020303" pitchFamily="18" charset="0"/>
              </a:rPr>
              <a:t>After cutting back in January, volume declines </a:t>
            </a:r>
            <a:r>
              <a:rPr lang="en-US" sz="2000" b="0" i="1" dirty="0">
                <a:latin typeface="Georgia" panose="02040502050405020303" pitchFamily="18" charset="0"/>
              </a:rPr>
              <a:t>slowed</a:t>
            </a:r>
            <a:r>
              <a:rPr lang="en-US" sz="2000" dirty="0">
                <a:latin typeface="Georgia" panose="02040502050405020303" pitchFamily="18" charset="0"/>
              </a:rPr>
              <a:t> in February with </a:t>
            </a:r>
            <a:r>
              <a:rPr lang="en-US" sz="2000" b="0" i="1" dirty="0">
                <a:latin typeface="Georgia" panose="02040502050405020303" pitchFamily="18" charset="0"/>
              </a:rPr>
              <a:t>most grocery </a:t>
            </a:r>
            <a:r>
              <a:rPr lang="en-US" sz="2000" dirty="0">
                <a:latin typeface="Georgia" panose="02040502050405020303" pitchFamily="18" charset="0"/>
              </a:rPr>
              <a:t>categories</a:t>
            </a:r>
            <a:r>
              <a:rPr lang="en-US" sz="2000" b="0" i="1" dirty="0">
                <a:latin typeface="Georgia" panose="02040502050405020303" pitchFamily="18" charset="0"/>
              </a:rPr>
              <a:t> </a:t>
            </a:r>
            <a:r>
              <a:rPr lang="en-US" sz="2000" dirty="0">
                <a:latin typeface="Georgia" panose="02040502050405020303" pitchFamily="18" charset="0"/>
              </a:rPr>
              <a:t>benefiting.</a:t>
            </a:r>
            <a:br>
              <a:rPr lang="en-US" sz="2000" b="0" i="1" dirty="0">
                <a:latin typeface="Georgia" panose="02040502050405020303" pitchFamily="18" charset="0"/>
              </a:rPr>
            </a:br>
            <a:br>
              <a:rPr lang="en-US" sz="2000" b="0" i="1" dirty="0">
                <a:latin typeface="Georgia" panose="02040502050405020303" pitchFamily="18" charset="0"/>
              </a:rPr>
            </a:br>
            <a:r>
              <a:rPr lang="en-US" sz="2000" dirty="0">
                <a:latin typeface="Georgia" panose="02040502050405020303" pitchFamily="18" charset="0"/>
              </a:rPr>
              <a:t>Units</a:t>
            </a:r>
            <a:r>
              <a:rPr lang="en-US" sz="2000" b="0" i="1" dirty="0">
                <a:latin typeface="Georgia" panose="02040502050405020303" pitchFamily="18" charset="0"/>
              </a:rPr>
              <a:t> improved </a:t>
            </a:r>
            <a:r>
              <a:rPr lang="en-US" sz="2000" dirty="0">
                <a:latin typeface="Georgia" panose="02040502050405020303" pitchFamily="18" charset="0"/>
              </a:rPr>
              <a:t>in just 3 categories </a:t>
            </a:r>
            <a:r>
              <a:rPr lang="en-US" sz="2000" b="0" i="1" dirty="0">
                <a:latin typeface="Georgia" panose="02040502050405020303" pitchFamily="18" charset="0"/>
              </a:rPr>
              <a:t>Soft Drinks, Crisps &amp; Snacks</a:t>
            </a:r>
            <a:r>
              <a:rPr lang="en-US" sz="2000" dirty="0">
                <a:latin typeface="Georgia" panose="02040502050405020303" pitchFamily="18" charset="0"/>
              </a:rPr>
              <a:t> and </a:t>
            </a:r>
            <a:r>
              <a:rPr lang="en-US" sz="2000" b="0" i="1" dirty="0">
                <a:latin typeface="Georgia" panose="02040502050405020303" pitchFamily="18" charset="0"/>
              </a:rPr>
              <a:t>Health &amp; Beauty, </a:t>
            </a:r>
            <a:r>
              <a:rPr lang="en-US" sz="2000" dirty="0">
                <a:latin typeface="Georgia" panose="02040502050405020303" pitchFamily="18" charset="0"/>
              </a:rPr>
              <a:t>reflecting the increased demand this month for </a:t>
            </a:r>
            <a:r>
              <a:rPr lang="en-US" sz="2000" b="0" i="1" dirty="0">
                <a:latin typeface="Georgia" panose="02040502050405020303" pitchFamily="18" charset="0"/>
              </a:rPr>
              <a:t>Beauty products </a:t>
            </a:r>
            <a:r>
              <a:rPr lang="en-US" sz="2000" dirty="0">
                <a:latin typeface="Georgia" panose="02040502050405020303" pitchFamily="18" charset="0"/>
              </a:rPr>
              <a:t>as well as </a:t>
            </a:r>
            <a:r>
              <a:rPr lang="en-US" sz="2000" b="0" i="1" dirty="0">
                <a:latin typeface="Georgia" panose="02040502050405020303" pitchFamily="18" charset="0"/>
              </a:rPr>
              <a:t>Vitamins, Suncare </a:t>
            </a:r>
            <a:r>
              <a:rPr lang="en-US" sz="2000" dirty="0">
                <a:latin typeface="Georgia" panose="02040502050405020303" pitchFamily="18" charset="0"/>
              </a:rPr>
              <a:t>and </a:t>
            </a:r>
            <a:r>
              <a:rPr lang="en-US" sz="2000" b="0" i="1" dirty="0">
                <a:latin typeface="Georgia" panose="02040502050405020303" pitchFamily="18" charset="0"/>
              </a:rPr>
              <a:t>Cough/Cold remedies.</a:t>
            </a:r>
          </a:p>
        </p:txBody>
      </p:sp>
      <p:sp>
        <p:nvSpPr>
          <p:cNvPr id="9" name="Text Placeholder 8">
            <a:extLst>
              <a:ext uri="{FF2B5EF4-FFF2-40B4-BE49-F238E27FC236}">
                <a16:creationId xmlns:a16="http://schemas.microsoft.com/office/drawing/2014/main" id="{C28D2ED4-9A16-815C-6A6E-CDBD0DDE0BD8}"/>
              </a:ext>
            </a:extLst>
          </p:cNvPr>
          <p:cNvSpPr>
            <a:spLocks noGrp="1"/>
          </p:cNvSpPr>
          <p:nvPr>
            <p:ph type="body" sz="quarter" idx="14"/>
          </p:nvPr>
        </p:nvSpPr>
        <p:spPr/>
        <p:txBody>
          <a:bodyPr/>
          <a:lstStyle/>
          <a:p>
            <a:r>
              <a:rPr lang="en-US" dirty="0"/>
              <a:t>Source: NielsenIQ Scantrack Grocery Multiples</a:t>
            </a:r>
          </a:p>
        </p:txBody>
      </p:sp>
      <p:sp>
        <p:nvSpPr>
          <p:cNvPr id="14" name="Content Placeholder 9">
            <a:extLst>
              <a:ext uri="{FF2B5EF4-FFF2-40B4-BE49-F238E27FC236}">
                <a16:creationId xmlns:a16="http://schemas.microsoft.com/office/drawing/2014/main" id="{4850538B-C0F5-1A63-9C39-9F3D6973468F}"/>
              </a:ext>
            </a:extLst>
          </p:cNvPr>
          <p:cNvSpPr txBox="1">
            <a:spLocks/>
          </p:cNvSpPr>
          <p:nvPr/>
        </p:nvSpPr>
        <p:spPr>
          <a:xfrm>
            <a:off x="4290932" y="507548"/>
            <a:ext cx="7595265" cy="399040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Google Shape;359;p8">
            <a:extLst>
              <a:ext uri="{FF2B5EF4-FFF2-40B4-BE49-F238E27FC236}">
                <a16:creationId xmlns:a16="http://schemas.microsoft.com/office/drawing/2014/main" id="{4A41054C-D287-9BDA-C41C-A262629AE099}"/>
              </a:ext>
            </a:extLst>
          </p:cNvPr>
          <p:cNvSpPr txBox="1"/>
          <p:nvPr/>
        </p:nvSpPr>
        <p:spPr>
          <a:xfrm>
            <a:off x="4309748" y="1550646"/>
            <a:ext cx="7594600" cy="307736"/>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tx1">
                    <a:lumMod val="50000"/>
                  </a:schemeClr>
                </a:solidFill>
                <a:latin typeface="Arial" panose="020B0604020202020204" pitchFamily="34" charset="0"/>
                <a:ea typeface="Montserrat"/>
                <a:cs typeface="Arial" panose="020B0604020202020204" pitchFamily="34" charset="0"/>
                <a:sym typeface="Montserrat"/>
              </a:rPr>
              <a:t>Unit sales growth by supercategory</a:t>
            </a:r>
          </a:p>
        </p:txBody>
      </p:sp>
      <p:sp>
        <p:nvSpPr>
          <p:cNvPr id="4" name="Slide Number Placeholder 3">
            <a:extLst>
              <a:ext uri="{FF2B5EF4-FFF2-40B4-BE49-F238E27FC236}">
                <a16:creationId xmlns:a16="http://schemas.microsoft.com/office/drawing/2014/main" id="{C499054D-D366-6C49-DBFC-9407E92306F6}"/>
              </a:ext>
            </a:extLst>
          </p:cNvPr>
          <p:cNvSpPr>
            <a:spLocks noGrp="1"/>
          </p:cNvSpPr>
          <p:nvPr>
            <p:ph type="sldNum" sz="quarter" idx="12"/>
          </p:nvPr>
        </p:nvSpPr>
        <p:spPr/>
        <p:txBody>
          <a:bodyPr/>
          <a:lstStyle/>
          <a:p>
            <a:fld id="{403EF4E2-7A7A-0548-85F1-5479B7C9E1B2}" type="slidenum">
              <a:rPr lang="en-US" smtClean="0"/>
              <a:t>52</a:t>
            </a:fld>
            <a:endParaRPr lang="en-US" dirty="0"/>
          </a:p>
        </p:txBody>
      </p:sp>
      <p:sp>
        <p:nvSpPr>
          <p:cNvPr id="5" name="Oval 4">
            <a:extLst>
              <a:ext uri="{FF2B5EF4-FFF2-40B4-BE49-F238E27FC236}">
                <a16:creationId xmlns:a16="http://schemas.microsoft.com/office/drawing/2014/main" id="{BA8666E7-E481-0051-828D-A913E7164B83}"/>
              </a:ext>
            </a:extLst>
          </p:cNvPr>
          <p:cNvSpPr/>
          <p:nvPr/>
        </p:nvSpPr>
        <p:spPr>
          <a:xfrm>
            <a:off x="10739353" y="2971067"/>
            <a:ext cx="459225" cy="157959"/>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6" name="Oval 5">
            <a:extLst>
              <a:ext uri="{FF2B5EF4-FFF2-40B4-BE49-F238E27FC236}">
                <a16:creationId xmlns:a16="http://schemas.microsoft.com/office/drawing/2014/main" id="{16625DB4-4E96-B79A-81CC-564FCE406CB3}"/>
              </a:ext>
            </a:extLst>
          </p:cNvPr>
          <p:cNvSpPr/>
          <p:nvPr/>
        </p:nvSpPr>
        <p:spPr>
          <a:xfrm>
            <a:off x="10739353" y="3849105"/>
            <a:ext cx="459225" cy="144017"/>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10" name="Oval 9">
            <a:extLst>
              <a:ext uri="{FF2B5EF4-FFF2-40B4-BE49-F238E27FC236}">
                <a16:creationId xmlns:a16="http://schemas.microsoft.com/office/drawing/2014/main" id="{4B28075A-CE37-FF31-8E67-8B0CCD11F39F}"/>
              </a:ext>
            </a:extLst>
          </p:cNvPr>
          <p:cNvSpPr/>
          <p:nvPr/>
        </p:nvSpPr>
        <p:spPr>
          <a:xfrm>
            <a:off x="10739353" y="4862116"/>
            <a:ext cx="459225" cy="157959"/>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
        <p:nvSpPr>
          <p:cNvPr id="11" name="Oval 10">
            <a:extLst>
              <a:ext uri="{FF2B5EF4-FFF2-40B4-BE49-F238E27FC236}">
                <a16:creationId xmlns:a16="http://schemas.microsoft.com/office/drawing/2014/main" id="{D698A0B8-084F-776F-0CC8-78ACFFDFB8F6}"/>
              </a:ext>
            </a:extLst>
          </p:cNvPr>
          <p:cNvSpPr/>
          <p:nvPr/>
        </p:nvSpPr>
        <p:spPr>
          <a:xfrm>
            <a:off x="10739353" y="5692803"/>
            <a:ext cx="459225" cy="157959"/>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ym typeface="Arial"/>
            </a:endParaRPr>
          </a:p>
        </p:txBody>
      </p:sp>
    </p:spTree>
    <p:extLst>
      <p:ext uri="{BB962C8B-B14F-4D97-AF65-F5344CB8AC3E}">
        <p14:creationId xmlns:p14="http://schemas.microsoft.com/office/powerpoint/2010/main" val="185191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AA4603-FC04-F75C-5D34-E0D0290036B4}"/>
              </a:ext>
            </a:extLst>
          </p:cNvPr>
          <p:cNvSpPr>
            <a:spLocks noGrp="1"/>
          </p:cNvSpPr>
          <p:nvPr>
            <p:ph type="sldNum" sz="quarter" idx="12"/>
          </p:nvPr>
        </p:nvSpPr>
        <p:spPr/>
        <p:txBody>
          <a:bodyPr/>
          <a:lstStyle/>
          <a:p>
            <a:fld id="{403EF4E2-7A7A-0548-85F1-5479B7C9E1B2}" type="slidenum">
              <a:rPr lang="en-US" smtClean="0"/>
              <a:t>6</a:t>
            </a:fld>
            <a:endParaRPr lang="en-US" dirty="0"/>
          </a:p>
        </p:txBody>
      </p:sp>
      <p:sp>
        <p:nvSpPr>
          <p:cNvPr id="4" name="Title 3">
            <a:extLst>
              <a:ext uri="{FF2B5EF4-FFF2-40B4-BE49-F238E27FC236}">
                <a16:creationId xmlns:a16="http://schemas.microsoft.com/office/drawing/2014/main" id="{12574253-18E6-DA31-1AC3-4AF8B35314C4}"/>
              </a:ext>
            </a:extLst>
          </p:cNvPr>
          <p:cNvSpPr>
            <a:spLocks noGrp="1"/>
          </p:cNvSpPr>
          <p:nvPr>
            <p:ph type="ctrTitle"/>
          </p:nvPr>
        </p:nvSpPr>
        <p:spPr/>
        <p:txBody>
          <a:bodyPr/>
          <a:lstStyle/>
          <a:p>
            <a:r>
              <a:rPr lang="en-US" sz="3600" b="0" i="1" dirty="0">
                <a:latin typeface="Georgia" panose="02040502050405020303" pitchFamily="18" charset="0"/>
              </a:rPr>
              <a:t>Sales had more momentum</a:t>
            </a:r>
            <a:endParaRPr lang="en-US" b="0" i="1" dirty="0">
              <a:latin typeface="Georgia" panose="02040502050405020303" pitchFamily="18" charset="0"/>
            </a:endParaRPr>
          </a:p>
        </p:txBody>
      </p:sp>
      <p:sp>
        <p:nvSpPr>
          <p:cNvPr id="5" name="Subtitle 4">
            <a:extLst>
              <a:ext uri="{FF2B5EF4-FFF2-40B4-BE49-F238E27FC236}">
                <a16:creationId xmlns:a16="http://schemas.microsoft.com/office/drawing/2014/main" id="{2F47DBD3-93EA-1790-B2F6-4A242AEDBFBC}"/>
              </a:ext>
            </a:extLst>
          </p:cNvPr>
          <p:cNvSpPr>
            <a:spLocks noGrp="1"/>
          </p:cNvSpPr>
          <p:nvPr>
            <p:ph type="subTitle" idx="13"/>
          </p:nvPr>
        </p:nvSpPr>
        <p:spPr/>
        <p:txBody>
          <a:bodyPr/>
          <a:lstStyle/>
          <a:p>
            <a:r>
              <a:rPr lang="en-US" b="1" dirty="0"/>
              <a:t>After cutting back in January, sales were more </a:t>
            </a:r>
            <a:r>
              <a:rPr lang="en-US" i="1" dirty="0"/>
              <a:t>upbeat</a:t>
            </a:r>
            <a:r>
              <a:rPr lang="en-US" b="1" dirty="0"/>
              <a:t> in </a:t>
            </a:r>
            <a:r>
              <a:rPr lang="en-US" i="1" dirty="0"/>
              <a:t>February</a:t>
            </a:r>
            <a:r>
              <a:rPr lang="en-US" b="1" dirty="0"/>
              <a:t>.  Shoppers had to contend with </a:t>
            </a:r>
            <a:r>
              <a:rPr lang="en-US" i="1" dirty="0">
                <a:latin typeface="Georgia" panose="02040502050405020303" pitchFamily="18" charset="0"/>
              </a:rPr>
              <a:t>rising inflation </a:t>
            </a:r>
            <a:r>
              <a:rPr lang="en-US" b="1" dirty="0"/>
              <a:t>so will have had to </a:t>
            </a:r>
            <a:r>
              <a:rPr lang="en-US" i="1" dirty="0">
                <a:latin typeface="Georgia" panose="02040502050405020303" pitchFamily="18" charset="0"/>
              </a:rPr>
              <a:t>manage</a:t>
            </a:r>
            <a:r>
              <a:rPr lang="en-US" b="1" dirty="0"/>
              <a:t> spend to afford </a:t>
            </a:r>
            <a:r>
              <a:rPr lang="en-US" i="1" dirty="0">
                <a:latin typeface="Georgia" panose="02040502050405020303" pitchFamily="18" charset="0"/>
              </a:rPr>
              <a:t>treats</a:t>
            </a:r>
            <a:r>
              <a:rPr lang="en-US" b="1" dirty="0"/>
              <a:t> that </a:t>
            </a:r>
            <a:r>
              <a:rPr lang="en-US" i="1" dirty="0">
                <a:latin typeface="Georgia" panose="02040502050405020303" pitchFamily="18" charset="0"/>
              </a:rPr>
              <a:t>mattered</a:t>
            </a:r>
            <a:r>
              <a:rPr lang="en-US" b="1" dirty="0"/>
              <a:t>.</a:t>
            </a:r>
          </a:p>
        </p:txBody>
      </p:sp>
      <p:sp>
        <p:nvSpPr>
          <p:cNvPr id="6" name="Text Placeholder 5">
            <a:extLst>
              <a:ext uri="{FF2B5EF4-FFF2-40B4-BE49-F238E27FC236}">
                <a16:creationId xmlns:a16="http://schemas.microsoft.com/office/drawing/2014/main" id="{5F51ABD7-0161-B648-A691-0D512CB327D8}"/>
              </a:ext>
            </a:extLst>
          </p:cNvPr>
          <p:cNvSpPr>
            <a:spLocks noGrp="1"/>
          </p:cNvSpPr>
          <p:nvPr>
            <p:ph type="body" sz="quarter" idx="14"/>
          </p:nvPr>
        </p:nvSpPr>
        <p:spPr/>
        <p:txBody>
          <a:bodyPr/>
          <a:lstStyle/>
          <a:p>
            <a:br>
              <a:rPr lang="en-US" dirty="0"/>
            </a:br>
            <a:r>
              <a:rPr lang="en-US" dirty="0"/>
              <a:t>Source: NielsenIQ Scantrack Total Store Read, Total Coverage and Grocery Multiples 4w/e value growth vs prior period</a:t>
            </a:r>
          </a:p>
        </p:txBody>
      </p:sp>
      <p:graphicFrame>
        <p:nvGraphicFramePr>
          <p:cNvPr id="8" name="Chart 7">
            <a:extLst>
              <a:ext uri="{FF2B5EF4-FFF2-40B4-BE49-F238E27FC236}">
                <a16:creationId xmlns:a16="http://schemas.microsoft.com/office/drawing/2014/main" id="{F29E0D59-E432-F0EA-FC25-9D051EEE305C}"/>
              </a:ext>
            </a:extLst>
          </p:cNvPr>
          <p:cNvGraphicFramePr/>
          <p:nvPr>
            <p:extLst>
              <p:ext uri="{D42A27DB-BD31-4B8C-83A1-F6EECF244321}">
                <p14:modId xmlns:p14="http://schemas.microsoft.com/office/powerpoint/2010/main" val="3540727465"/>
              </p:ext>
            </p:extLst>
          </p:nvPr>
        </p:nvGraphicFramePr>
        <p:xfrm>
          <a:off x="4445512" y="2040054"/>
          <a:ext cx="7260061" cy="3324391"/>
        </p:xfrm>
        <a:graphic>
          <a:graphicData uri="http://schemas.openxmlformats.org/drawingml/2006/chart">
            <c:chart xmlns:c="http://schemas.openxmlformats.org/drawingml/2006/chart" xmlns:r="http://schemas.openxmlformats.org/officeDocument/2006/relationships" r:id="rId2"/>
          </a:graphicData>
        </a:graphic>
      </p:graphicFrame>
      <p:sp>
        <p:nvSpPr>
          <p:cNvPr id="10" name="Google Shape;7492;p856">
            <a:extLst>
              <a:ext uri="{FF2B5EF4-FFF2-40B4-BE49-F238E27FC236}">
                <a16:creationId xmlns:a16="http://schemas.microsoft.com/office/drawing/2014/main" id="{3D55FACF-4C1C-13AA-4184-112EBCE1DD3E}"/>
              </a:ext>
            </a:extLst>
          </p:cNvPr>
          <p:cNvSpPr txBox="1"/>
          <p:nvPr/>
        </p:nvSpPr>
        <p:spPr>
          <a:xfrm flipH="1">
            <a:off x="4445511" y="1156455"/>
            <a:ext cx="6802861" cy="393600"/>
          </a:xfrm>
          <a:prstGeom prst="rect">
            <a:avLst/>
          </a:prstGeom>
          <a:noFill/>
          <a:ln>
            <a:noFill/>
          </a:ln>
        </p:spPr>
        <p:txBody>
          <a:bodyPr spcFirstLastPara="1" wrap="square" lIns="0" tIns="91425" rIns="0" bIns="91425" anchor="t" anchorCtr="0">
            <a:noAutofit/>
          </a:bodyPr>
          <a:lstStyle/>
          <a:p>
            <a:pPr>
              <a:buClr>
                <a:schemeClr val="dk1"/>
              </a:buClr>
              <a:buSzPts val="1100"/>
            </a:pPr>
            <a:r>
              <a:rPr lang="en" sz="2000" b="1" dirty="0">
                <a:latin typeface="Arial" panose="020B0604020202020204" pitchFamily="34" charset="0"/>
                <a:ea typeface="Montserrat"/>
                <a:cs typeface="Arial" panose="020B0604020202020204" pitchFamily="34" charset="0"/>
                <a:sym typeface="Montserrat"/>
              </a:rPr>
              <a:t>Growths accelerated in February, fuelled by inflation</a:t>
            </a:r>
            <a:endParaRPr sz="2000" dirty="0">
              <a:latin typeface="Arial" panose="020B0604020202020204" pitchFamily="34" charset="0"/>
              <a:ea typeface="Montserrat Light"/>
              <a:cs typeface="Arial" panose="020B0604020202020204" pitchFamily="34" charset="0"/>
              <a:sym typeface="Montserrat Light"/>
            </a:endParaRPr>
          </a:p>
        </p:txBody>
      </p:sp>
      <p:sp>
        <p:nvSpPr>
          <p:cNvPr id="2" name="TextBox 1">
            <a:extLst>
              <a:ext uri="{FF2B5EF4-FFF2-40B4-BE49-F238E27FC236}">
                <a16:creationId xmlns:a16="http://schemas.microsoft.com/office/drawing/2014/main" id="{813BBAB1-532A-30F7-8C51-37F6979CA38D}"/>
              </a:ext>
            </a:extLst>
          </p:cNvPr>
          <p:cNvSpPr txBox="1"/>
          <p:nvPr/>
        </p:nvSpPr>
        <p:spPr>
          <a:xfrm>
            <a:off x="4238368" y="1859692"/>
            <a:ext cx="914400" cy="914400"/>
          </a:xfrm>
          <a:prstGeom prst="rect">
            <a:avLst/>
          </a:prstGeom>
          <a:noFill/>
        </p:spPr>
        <p:txBody>
          <a:bodyPr wrap="none" lIns="0" rIns="0" rtlCol="0">
            <a:noAutofit/>
          </a:bodyPr>
          <a:lstStyle/>
          <a:p>
            <a:pPr algn="l">
              <a:spcAft>
                <a:spcPts val="600"/>
              </a:spcAft>
            </a:pPr>
            <a:endParaRPr lang="en-GB" sz="1600" dirty="0"/>
          </a:p>
        </p:txBody>
      </p:sp>
      <p:sp>
        <p:nvSpPr>
          <p:cNvPr id="7" name="TextBox 6">
            <a:extLst>
              <a:ext uri="{FF2B5EF4-FFF2-40B4-BE49-F238E27FC236}">
                <a16:creationId xmlns:a16="http://schemas.microsoft.com/office/drawing/2014/main" id="{794C094E-1409-FB60-6CC0-868C7AF87106}"/>
              </a:ext>
            </a:extLst>
          </p:cNvPr>
          <p:cNvSpPr txBox="1"/>
          <p:nvPr/>
        </p:nvSpPr>
        <p:spPr>
          <a:xfrm>
            <a:off x="4445512" y="1692875"/>
            <a:ext cx="997639" cy="389238"/>
          </a:xfrm>
          <a:prstGeom prst="rect">
            <a:avLst/>
          </a:prstGeom>
          <a:noFill/>
        </p:spPr>
        <p:txBody>
          <a:bodyPr wrap="square" lIns="0" rIns="0" rtlCol="0">
            <a:noAutofit/>
          </a:bodyPr>
          <a:lstStyle/>
          <a:p>
            <a:pPr algn="l">
              <a:spcAft>
                <a:spcPts val="600"/>
              </a:spcAft>
            </a:pPr>
            <a:r>
              <a:rPr lang="en-GB" sz="900" dirty="0"/>
              <a:t>4w/e growth vs </a:t>
            </a:r>
            <a:r>
              <a:rPr lang="en-GB" sz="900" b="1" dirty="0"/>
              <a:t>prior</a:t>
            </a:r>
            <a:r>
              <a:rPr lang="en-GB" sz="900" dirty="0"/>
              <a:t> period</a:t>
            </a:r>
          </a:p>
        </p:txBody>
      </p:sp>
    </p:spTree>
    <p:extLst>
      <p:ext uri="{BB962C8B-B14F-4D97-AF65-F5344CB8AC3E}">
        <p14:creationId xmlns:p14="http://schemas.microsoft.com/office/powerpoint/2010/main" val="158944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24">
            <a:extLst>
              <a:ext uri="{FF2B5EF4-FFF2-40B4-BE49-F238E27FC236}">
                <a16:creationId xmlns:a16="http://schemas.microsoft.com/office/drawing/2014/main" id="{62FF1D98-FCF9-A901-EA4F-3A6CAC7E7C4C}"/>
              </a:ext>
            </a:extLst>
          </p:cNvPr>
          <p:cNvGraphicFramePr>
            <a:graphicFrameLocks noGrp="1"/>
          </p:cNvGraphicFramePr>
          <p:nvPr>
            <p:extLst>
              <p:ext uri="{D42A27DB-BD31-4B8C-83A1-F6EECF244321}">
                <p14:modId xmlns:p14="http://schemas.microsoft.com/office/powerpoint/2010/main" val="2669357667"/>
              </p:ext>
            </p:extLst>
          </p:nvPr>
        </p:nvGraphicFramePr>
        <p:xfrm>
          <a:off x="288561" y="2762392"/>
          <a:ext cx="2621456" cy="3057639"/>
        </p:xfrm>
        <a:graphic>
          <a:graphicData uri="http://schemas.openxmlformats.org/drawingml/2006/table">
            <a:tbl>
              <a:tblPr firstRow="1" bandRow="1">
                <a:tableStyleId>{073A0DAA-6AF3-43AB-8588-CEC1D06C72B9}</a:tableStyleId>
              </a:tblPr>
              <a:tblGrid>
                <a:gridCol w="2621456">
                  <a:extLst>
                    <a:ext uri="{9D8B030D-6E8A-4147-A177-3AD203B41FA5}">
                      <a16:colId xmlns:a16="http://schemas.microsoft.com/office/drawing/2014/main" val="1952040229"/>
                    </a:ext>
                  </a:extLst>
                </a:gridCol>
              </a:tblGrid>
              <a:tr h="3057639">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5" name="Table 24">
            <a:extLst>
              <a:ext uri="{FF2B5EF4-FFF2-40B4-BE49-F238E27FC236}">
                <a16:creationId xmlns:a16="http://schemas.microsoft.com/office/drawing/2014/main" id="{A4D0A4ED-2047-2E8C-ECF8-470C5EF1C6CA}"/>
              </a:ext>
            </a:extLst>
          </p:cNvPr>
          <p:cNvGraphicFramePr>
            <a:graphicFrameLocks noGrp="1"/>
          </p:cNvGraphicFramePr>
          <p:nvPr>
            <p:extLst>
              <p:ext uri="{D42A27DB-BD31-4B8C-83A1-F6EECF244321}">
                <p14:modId xmlns:p14="http://schemas.microsoft.com/office/powerpoint/2010/main" val="2739990847"/>
              </p:ext>
            </p:extLst>
          </p:nvPr>
        </p:nvGraphicFramePr>
        <p:xfrm>
          <a:off x="3247063" y="2762393"/>
          <a:ext cx="2690359" cy="3039104"/>
        </p:xfrm>
        <a:graphic>
          <a:graphicData uri="http://schemas.openxmlformats.org/drawingml/2006/table">
            <a:tbl>
              <a:tblPr firstRow="1" bandRow="1">
                <a:tableStyleId>{073A0DAA-6AF3-43AB-8588-CEC1D06C72B9}</a:tableStyleId>
              </a:tblPr>
              <a:tblGrid>
                <a:gridCol w="2690359">
                  <a:extLst>
                    <a:ext uri="{9D8B030D-6E8A-4147-A177-3AD203B41FA5}">
                      <a16:colId xmlns:a16="http://schemas.microsoft.com/office/drawing/2014/main" val="1952040229"/>
                    </a:ext>
                  </a:extLst>
                </a:gridCol>
              </a:tblGrid>
              <a:tr h="3039104">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6" name="Table 24">
            <a:extLst>
              <a:ext uri="{FF2B5EF4-FFF2-40B4-BE49-F238E27FC236}">
                <a16:creationId xmlns:a16="http://schemas.microsoft.com/office/drawing/2014/main" id="{023447CE-F922-5C83-7FF2-FA6973D2B1D7}"/>
              </a:ext>
            </a:extLst>
          </p:cNvPr>
          <p:cNvGraphicFramePr>
            <a:graphicFrameLocks noGrp="1"/>
          </p:cNvGraphicFramePr>
          <p:nvPr>
            <p:extLst>
              <p:ext uri="{D42A27DB-BD31-4B8C-83A1-F6EECF244321}">
                <p14:modId xmlns:p14="http://schemas.microsoft.com/office/powerpoint/2010/main" val="1281412246"/>
              </p:ext>
            </p:extLst>
          </p:nvPr>
        </p:nvGraphicFramePr>
        <p:xfrm>
          <a:off x="6205566" y="2762393"/>
          <a:ext cx="2697477" cy="3020569"/>
        </p:xfrm>
        <a:graphic>
          <a:graphicData uri="http://schemas.openxmlformats.org/drawingml/2006/table">
            <a:tbl>
              <a:tblPr firstRow="1" bandRow="1">
                <a:tableStyleId>{073A0DAA-6AF3-43AB-8588-CEC1D06C72B9}</a:tableStyleId>
              </a:tblPr>
              <a:tblGrid>
                <a:gridCol w="2697477">
                  <a:extLst>
                    <a:ext uri="{9D8B030D-6E8A-4147-A177-3AD203B41FA5}">
                      <a16:colId xmlns:a16="http://schemas.microsoft.com/office/drawing/2014/main" val="1952040229"/>
                    </a:ext>
                  </a:extLst>
                </a:gridCol>
              </a:tblGrid>
              <a:tr h="3020569">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7" name="Table 24">
            <a:extLst>
              <a:ext uri="{FF2B5EF4-FFF2-40B4-BE49-F238E27FC236}">
                <a16:creationId xmlns:a16="http://schemas.microsoft.com/office/drawing/2014/main" id="{519AD32B-5957-FE0D-FDAE-D16BA750E331}"/>
              </a:ext>
            </a:extLst>
          </p:cNvPr>
          <p:cNvGraphicFramePr>
            <a:graphicFrameLocks noGrp="1"/>
          </p:cNvGraphicFramePr>
          <p:nvPr>
            <p:extLst>
              <p:ext uri="{D42A27DB-BD31-4B8C-83A1-F6EECF244321}">
                <p14:modId xmlns:p14="http://schemas.microsoft.com/office/powerpoint/2010/main" val="2202172285"/>
              </p:ext>
            </p:extLst>
          </p:nvPr>
        </p:nvGraphicFramePr>
        <p:xfrm>
          <a:off x="9157892" y="2743858"/>
          <a:ext cx="2706889" cy="3039104"/>
        </p:xfrm>
        <a:graphic>
          <a:graphicData uri="http://schemas.openxmlformats.org/drawingml/2006/table">
            <a:tbl>
              <a:tblPr firstRow="1" bandRow="1">
                <a:tableStyleId>{073A0DAA-6AF3-43AB-8588-CEC1D06C72B9}</a:tableStyleId>
              </a:tblPr>
              <a:tblGrid>
                <a:gridCol w="2706889">
                  <a:extLst>
                    <a:ext uri="{9D8B030D-6E8A-4147-A177-3AD203B41FA5}">
                      <a16:colId xmlns:a16="http://schemas.microsoft.com/office/drawing/2014/main" val="1952040229"/>
                    </a:ext>
                  </a:extLst>
                </a:gridCol>
              </a:tblGrid>
              <a:tr h="3039104">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CCB085E-6C8E-2159-E611-A45F388E377A}"/>
              </a:ext>
            </a:extLst>
          </p:cNvPr>
          <p:cNvSpPr>
            <a:spLocks noGrp="1"/>
          </p:cNvSpPr>
          <p:nvPr>
            <p:ph idx="1"/>
          </p:nvPr>
        </p:nvSpPr>
        <p:spPr>
          <a:xfrm>
            <a:off x="288559" y="2816485"/>
            <a:ext cx="2646171" cy="3102401"/>
          </a:xfrm>
        </p:spPr>
        <p:txBody>
          <a:bodyPr lIns="91440" rIns="91440"/>
          <a:lstStyle/>
          <a:p>
            <a:pPr marL="0" indent="0">
              <a:buNone/>
            </a:pPr>
            <a:r>
              <a:rPr lang="en-US" sz="1400" b="1" dirty="0"/>
              <a:t>Shoppers focused on keeping warm, fending off colds and seeking cheaper meal alternatives.</a:t>
            </a:r>
          </a:p>
          <a:p>
            <a:r>
              <a:rPr lang="en-US" sz="1000" dirty="0"/>
              <a:t>Throatcare lead the sub categories, followed by Cough/Cold &amp; Flu</a:t>
            </a:r>
          </a:p>
          <a:p>
            <a:r>
              <a:rPr lang="en-US" sz="1000" dirty="0"/>
              <a:t>Shoppers kept warm with more spend on Firelighters and Ambient Soup</a:t>
            </a:r>
          </a:p>
          <a:p>
            <a:r>
              <a:rPr lang="en-US" sz="1000" dirty="0"/>
              <a:t>Frozen Food led the supercategories with strong growth from Frozen Poultry and Potato Products</a:t>
            </a:r>
          </a:p>
          <a:p>
            <a:endParaRPr lang="en-US" sz="1400" dirty="0"/>
          </a:p>
          <a:p>
            <a:pPr marL="0" indent="0">
              <a:buNone/>
            </a:pPr>
            <a:endParaRPr lang="pt-BR" sz="1400" dirty="0"/>
          </a:p>
        </p:txBody>
      </p:sp>
      <p:sp>
        <p:nvSpPr>
          <p:cNvPr id="8" name="Content Placeholder 7">
            <a:extLst>
              <a:ext uri="{FF2B5EF4-FFF2-40B4-BE49-F238E27FC236}">
                <a16:creationId xmlns:a16="http://schemas.microsoft.com/office/drawing/2014/main" id="{2A71F05D-35CD-E476-478D-4F4BF5B8D5C6}"/>
              </a:ext>
            </a:extLst>
          </p:cNvPr>
          <p:cNvSpPr>
            <a:spLocks noGrp="1"/>
          </p:cNvSpPr>
          <p:nvPr>
            <p:ph idx="17"/>
          </p:nvPr>
        </p:nvSpPr>
        <p:spPr>
          <a:xfrm>
            <a:off x="3252475" y="2797950"/>
            <a:ext cx="2774837" cy="3139472"/>
          </a:xfrm>
        </p:spPr>
        <p:txBody>
          <a:bodyPr vert="horz" lIns="91440" tIns="45720" rIns="91440" bIns="45720" rtlCol="0">
            <a:noAutofit/>
          </a:bodyPr>
          <a:lstStyle/>
          <a:p>
            <a:pPr marL="0" indent="0">
              <a:buNone/>
            </a:pPr>
            <a:r>
              <a:rPr lang="en-US" sz="1400" b="1" dirty="0"/>
              <a:t>In 2022, Valentine’s Day fell on a Monday, so shoppers did bring forward some spend.</a:t>
            </a:r>
          </a:p>
          <a:p>
            <a:r>
              <a:rPr lang="en-US" sz="1000" dirty="0"/>
              <a:t>Against tougher comparatives both value and unit growths weakened slightly.</a:t>
            </a:r>
          </a:p>
          <a:p>
            <a:r>
              <a:rPr lang="en-US" sz="1000" dirty="0"/>
              <a:t>Cheaper meal alternatives, staples, snacking nuts led growth in the food categories.</a:t>
            </a:r>
          </a:p>
          <a:p>
            <a:r>
              <a:rPr lang="en-US" sz="1000" dirty="0"/>
              <a:t>Ambient Soup, Frozen Poultry, Oil, Dry Noodles, Milk, Frozen Potato, Dry Pasta, also had strong growth.</a:t>
            </a:r>
          </a:p>
          <a:p>
            <a:endParaRPr lang="en-US" sz="1200" dirty="0"/>
          </a:p>
          <a:p>
            <a:pPr marL="0" indent="0">
              <a:buNone/>
            </a:pPr>
            <a:endParaRPr lang="pt-BR" sz="1400" b="1" dirty="0"/>
          </a:p>
        </p:txBody>
      </p:sp>
      <p:sp>
        <p:nvSpPr>
          <p:cNvPr id="10" name="Content Placeholder 9">
            <a:extLst>
              <a:ext uri="{FF2B5EF4-FFF2-40B4-BE49-F238E27FC236}">
                <a16:creationId xmlns:a16="http://schemas.microsoft.com/office/drawing/2014/main" id="{BA554FFF-BE21-CBD9-DDD9-D3E0BFD819F1}"/>
              </a:ext>
            </a:extLst>
          </p:cNvPr>
          <p:cNvSpPr>
            <a:spLocks noGrp="1"/>
          </p:cNvSpPr>
          <p:nvPr>
            <p:ph idx="19"/>
          </p:nvPr>
        </p:nvSpPr>
        <p:spPr>
          <a:xfrm>
            <a:off x="6216393" y="2828841"/>
            <a:ext cx="2706889" cy="2845279"/>
          </a:xfrm>
        </p:spPr>
        <p:txBody>
          <a:bodyPr vert="horz" lIns="91440" tIns="45720" rIns="91440" bIns="45720" rtlCol="0">
            <a:noAutofit/>
          </a:bodyPr>
          <a:lstStyle/>
          <a:p>
            <a:pPr marL="0" indent="0">
              <a:buNone/>
            </a:pPr>
            <a:r>
              <a:rPr lang="en-US" sz="1400" b="1" dirty="0"/>
              <a:t>Value sales improved on prior week and unit declines slowed to -3.4%.</a:t>
            </a:r>
          </a:p>
          <a:p>
            <a:r>
              <a:rPr lang="en-US" sz="1000" dirty="0"/>
              <a:t>Valentine’s Gifting helped to lift some discretionary categories including Gift Packs (Toiletries), Greetings Cards and Fragrances.</a:t>
            </a:r>
          </a:p>
          <a:p>
            <a:r>
              <a:rPr lang="en-US" sz="1000" dirty="0"/>
              <a:t>There were also higher uplifts for ‘food to go’ categories including Snacking Nuts, Sandwiches and Rolls &amp; Baguettes.</a:t>
            </a:r>
          </a:p>
          <a:p>
            <a:r>
              <a:rPr lang="en-US" sz="1000" dirty="0"/>
              <a:t>Some shoppers may also have been treated with Frozen Bakery breakfast treats.</a:t>
            </a:r>
            <a:endParaRPr lang="pt-BR" sz="1000" b="1" dirty="0"/>
          </a:p>
        </p:txBody>
      </p:sp>
      <p:sp>
        <p:nvSpPr>
          <p:cNvPr id="12" name="Content Placeholder 11">
            <a:extLst>
              <a:ext uri="{FF2B5EF4-FFF2-40B4-BE49-F238E27FC236}">
                <a16:creationId xmlns:a16="http://schemas.microsoft.com/office/drawing/2014/main" id="{7F4F240E-1796-DC47-1615-54DF42B41853}"/>
              </a:ext>
            </a:extLst>
          </p:cNvPr>
          <p:cNvSpPr>
            <a:spLocks noGrp="1"/>
          </p:cNvSpPr>
          <p:nvPr>
            <p:ph idx="21"/>
          </p:nvPr>
        </p:nvSpPr>
        <p:spPr>
          <a:xfrm>
            <a:off x="9180311" y="2816485"/>
            <a:ext cx="2706889" cy="2845279"/>
          </a:xfrm>
        </p:spPr>
        <p:txBody>
          <a:bodyPr vert="horz" lIns="91440" tIns="45720" rIns="91440" bIns="45720" rtlCol="0">
            <a:noAutofit/>
          </a:bodyPr>
          <a:lstStyle/>
          <a:p>
            <a:pPr marL="0" indent="0">
              <a:buNone/>
            </a:pPr>
            <a:r>
              <a:rPr lang="en-US" sz="1400" b="1" dirty="0"/>
              <a:t>Shoppers are economizing but still have cash to spend on their gardens</a:t>
            </a:r>
          </a:p>
          <a:p>
            <a:r>
              <a:rPr lang="en-US" sz="1000" dirty="0"/>
              <a:t>Top performing sub categories included:  Cough/Cold remedies, Oil, Eggs, Milk, Frozen Veg, Bulbs &amp; Seeds and Gardening.</a:t>
            </a:r>
          </a:p>
          <a:p>
            <a:pPr marL="0" indent="0">
              <a:buNone/>
            </a:pPr>
            <a:endParaRPr lang="pt-BR" sz="1400" b="1" dirty="0"/>
          </a:p>
        </p:txBody>
      </p:sp>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23"/>
          </p:nvPr>
        </p:nvSpPr>
        <p:spPr>
          <a:xfrm>
            <a:off x="300915" y="6164500"/>
            <a:ext cx="11582399" cy="365125"/>
          </a:xfrm>
        </p:spPr>
        <p:txBody>
          <a:bodyPr/>
          <a:lstStyle/>
          <a:p>
            <a:endParaRPr lang="en-GB" sz="800" dirty="0">
              <a:latin typeface="Montserrat" panose="00000500000000000000" pitchFamily="2" charset="0"/>
            </a:endParaRPr>
          </a:p>
          <a:p>
            <a:endParaRPr lang="en-GB" dirty="0">
              <a:latin typeface="Montserrat" panose="00000500000000000000" pitchFamily="2" charset="0"/>
            </a:endParaRPr>
          </a:p>
          <a:p>
            <a:r>
              <a:rPr lang="en-GB" sz="800" dirty="0">
                <a:latin typeface="Montserrat" panose="00000500000000000000" pitchFamily="2" charset="0"/>
              </a:rPr>
              <a:t>Source:  NielsenIQ Scantrack Grocery Multiples</a:t>
            </a:r>
            <a:endParaRPr lang="en-GB" sz="800" dirty="0"/>
          </a:p>
          <a:p>
            <a:endParaRPr lang="en-US" dirty="0"/>
          </a:p>
        </p:txBody>
      </p:sp>
      <p:sp>
        <p:nvSpPr>
          <p:cNvPr id="3" name="Text Placeholder 2">
            <a:extLst>
              <a:ext uri="{FF2B5EF4-FFF2-40B4-BE49-F238E27FC236}">
                <a16:creationId xmlns:a16="http://schemas.microsoft.com/office/drawing/2014/main" id="{42D6CC38-8713-4C52-9D40-C955E07A4C4A}"/>
              </a:ext>
            </a:extLst>
          </p:cNvPr>
          <p:cNvSpPr>
            <a:spLocks noGrp="1"/>
          </p:cNvSpPr>
          <p:nvPr>
            <p:ph type="body" sz="quarter" idx="13"/>
          </p:nvPr>
        </p:nvSpPr>
        <p:spPr>
          <a:noFill/>
          <a:ln>
            <a:noFill/>
          </a:ln>
        </p:spPr>
        <p:txBody>
          <a:bodyPr spcFirstLastPara="1" wrap="square" lIns="0" tIns="48767" rIns="0" bIns="48767" anchor="ctr" anchorCtr="0">
            <a:noAutofit/>
          </a:bodyPr>
          <a:lstStyle/>
          <a:p>
            <a:pPr algn="l">
              <a:buNone/>
            </a:pPr>
            <a:r>
              <a:rPr lang="en-US" dirty="0">
                <a:latin typeface="+mj-lt"/>
                <a:sym typeface="Montserrat"/>
              </a:rPr>
              <a:t>As everyday essentials continue to cost shoppers more, shoppers managed spend by seeking cheaper alternatives but still splashed out on loved ones for Valentine’s Day.</a:t>
            </a:r>
          </a:p>
        </p:txBody>
      </p:sp>
      <p:sp>
        <p:nvSpPr>
          <p:cNvPr id="2" name="Title 1">
            <a:extLst>
              <a:ext uri="{FF2B5EF4-FFF2-40B4-BE49-F238E27FC236}">
                <a16:creationId xmlns:a16="http://schemas.microsoft.com/office/drawing/2014/main" id="{C69CD1E1-B68E-4509-841C-B0690BC32AA4}"/>
              </a:ext>
            </a:extLst>
          </p:cNvPr>
          <p:cNvSpPr>
            <a:spLocks noGrp="1"/>
          </p:cNvSpPr>
          <p:nvPr>
            <p:ph type="title"/>
          </p:nvPr>
        </p:nvSpPr>
        <p:spPr>
          <a:xfrm>
            <a:off x="288558" y="160182"/>
            <a:ext cx="11582400" cy="397352"/>
          </a:xfrm>
        </p:spPr>
        <p:txBody>
          <a:bodyPr vert="horz"/>
          <a:lstStyle/>
          <a:p>
            <a:r>
              <a:rPr lang="en-US" dirty="0"/>
              <a:t>Shoppers remain mindful of inflation</a:t>
            </a:r>
          </a:p>
        </p:txBody>
      </p:sp>
      <p:sp>
        <p:nvSpPr>
          <p:cNvPr id="6" name="Content Placeholder 17">
            <a:extLst>
              <a:ext uri="{FF2B5EF4-FFF2-40B4-BE49-F238E27FC236}">
                <a16:creationId xmlns:a16="http://schemas.microsoft.com/office/drawing/2014/main" id="{3A93FFD2-3126-A642-8B58-FB3153CE9B70}"/>
              </a:ext>
            </a:extLst>
          </p:cNvPr>
          <p:cNvSpPr txBox="1">
            <a:spLocks/>
          </p:cNvSpPr>
          <p:nvPr/>
        </p:nvSpPr>
        <p:spPr>
          <a:xfrm>
            <a:off x="288559" y="2028459"/>
            <a:ext cx="2678403"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Wk1: </a:t>
            </a:r>
            <a:r>
              <a:rPr lang="en-GB" sz="2600" b="0" i="1" dirty="0">
                <a:latin typeface="Georgia" panose="02040502050405020303" pitchFamily="18" charset="0"/>
              </a:rPr>
              <a:t> </a:t>
            </a:r>
            <a:r>
              <a:rPr lang="en-GB" b="0" i="1" dirty="0">
                <a:latin typeface="Georgia" panose="02040502050405020303" pitchFamily="18" charset="0"/>
              </a:rPr>
              <a:t>A cold start to February</a:t>
            </a:r>
            <a:endParaRPr lang="en-US" kern="0" dirty="0">
              <a:latin typeface="Georgia" panose="02040502050405020303" pitchFamily="18" charset="0"/>
            </a:endParaRPr>
          </a:p>
        </p:txBody>
      </p:sp>
      <p:sp>
        <p:nvSpPr>
          <p:cNvPr id="7" name="Content Placeholder 17">
            <a:extLst>
              <a:ext uri="{FF2B5EF4-FFF2-40B4-BE49-F238E27FC236}">
                <a16:creationId xmlns:a16="http://schemas.microsoft.com/office/drawing/2014/main" id="{D626C69C-82DA-BF2B-2DF5-13970D7E2317}"/>
              </a:ext>
            </a:extLst>
          </p:cNvPr>
          <p:cNvSpPr txBox="1">
            <a:spLocks/>
          </p:cNvSpPr>
          <p:nvPr/>
        </p:nvSpPr>
        <p:spPr>
          <a:xfrm>
            <a:off x="6216393" y="2028459"/>
            <a:ext cx="2678403"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Wk3: </a:t>
            </a:r>
            <a:r>
              <a:rPr lang="en-GB" sz="2600" b="0" i="1" dirty="0">
                <a:latin typeface="Georgia" panose="02040502050405020303" pitchFamily="18" charset="0"/>
              </a:rPr>
              <a:t> </a:t>
            </a:r>
            <a:r>
              <a:rPr lang="en-GB" b="0" i="1" dirty="0">
                <a:latin typeface="Georgia" panose="02040502050405020303" pitchFamily="18" charset="0"/>
              </a:rPr>
              <a:t>Shoppers traded up for Valentine’s Day</a:t>
            </a:r>
            <a:endParaRPr lang="en-US" kern="0" dirty="0">
              <a:latin typeface="Georgia" panose="02040502050405020303" pitchFamily="18" charset="0"/>
            </a:endParaRPr>
          </a:p>
        </p:txBody>
      </p:sp>
      <p:sp>
        <p:nvSpPr>
          <p:cNvPr id="9" name="Content Placeholder 17">
            <a:extLst>
              <a:ext uri="{FF2B5EF4-FFF2-40B4-BE49-F238E27FC236}">
                <a16:creationId xmlns:a16="http://schemas.microsoft.com/office/drawing/2014/main" id="{656FA0E4-B2F5-8C61-26ED-8302B0A58405}"/>
              </a:ext>
            </a:extLst>
          </p:cNvPr>
          <p:cNvSpPr txBox="1">
            <a:spLocks/>
          </p:cNvSpPr>
          <p:nvPr/>
        </p:nvSpPr>
        <p:spPr>
          <a:xfrm>
            <a:off x="3252476" y="2009924"/>
            <a:ext cx="2678403"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Wk2: </a:t>
            </a:r>
            <a:r>
              <a:rPr lang="en-GB" sz="2600" b="0" i="1" dirty="0">
                <a:latin typeface="Georgia" panose="02040502050405020303" pitchFamily="18" charset="0"/>
              </a:rPr>
              <a:t> </a:t>
            </a:r>
            <a:r>
              <a:rPr lang="en-GB" b="0" i="1" dirty="0">
                <a:latin typeface="Georgia" panose="02040502050405020303" pitchFamily="18" charset="0"/>
              </a:rPr>
              <a:t>Tougher comparatives</a:t>
            </a:r>
            <a:endParaRPr lang="en-US" kern="0" dirty="0">
              <a:latin typeface="Georgia" panose="02040502050405020303" pitchFamily="18" charset="0"/>
            </a:endParaRPr>
          </a:p>
        </p:txBody>
      </p:sp>
      <p:sp>
        <p:nvSpPr>
          <p:cNvPr id="11" name="Content Placeholder 17">
            <a:extLst>
              <a:ext uri="{FF2B5EF4-FFF2-40B4-BE49-F238E27FC236}">
                <a16:creationId xmlns:a16="http://schemas.microsoft.com/office/drawing/2014/main" id="{75EE8F46-45B4-FAE3-865C-3117444FDD2D}"/>
              </a:ext>
            </a:extLst>
          </p:cNvPr>
          <p:cNvSpPr txBox="1">
            <a:spLocks/>
          </p:cNvSpPr>
          <p:nvPr/>
        </p:nvSpPr>
        <p:spPr>
          <a:xfrm>
            <a:off x="9180311" y="2028459"/>
            <a:ext cx="2678403"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Wk4: </a:t>
            </a:r>
            <a:r>
              <a:rPr lang="en-GB" sz="2600" b="0" i="1" dirty="0">
                <a:latin typeface="Georgia" panose="02040502050405020303" pitchFamily="18" charset="0"/>
              </a:rPr>
              <a:t> </a:t>
            </a:r>
            <a:r>
              <a:rPr lang="en-GB" b="0" i="1" dirty="0">
                <a:latin typeface="Georgia" panose="02040502050405020303" pitchFamily="18" charset="0"/>
              </a:rPr>
              <a:t>Getting ready for Spring</a:t>
            </a:r>
            <a:endParaRPr lang="en-US" kern="0" dirty="0">
              <a:latin typeface="Georgia" panose="02040502050405020303" pitchFamily="18" charset="0"/>
            </a:endParaRPr>
          </a:p>
        </p:txBody>
      </p:sp>
    </p:spTree>
    <p:extLst>
      <p:ext uri="{BB962C8B-B14F-4D97-AF65-F5344CB8AC3E}">
        <p14:creationId xmlns:p14="http://schemas.microsoft.com/office/powerpoint/2010/main" val="190427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759550-C005-77E3-508F-E79DCB606508}"/>
              </a:ext>
            </a:extLst>
          </p:cNvPr>
          <p:cNvSpPr>
            <a:spLocks noGrp="1"/>
          </p:cNvSpPr>
          <p:nvPr>
            <p:ph type="sldNum" sz="quarter" idx="12"/>
          </p:nvPr>
        </p:nvSpPr>
        <p:spPr/>
        <p:txBody>
          <a:bodyPr/>
          <a:lstStyle/>
          <a:p>
            <a:fld id="{403EF4E2-7A7A-0548-85F1-5479B7C9E1B2}" type="slidenum">
              <a:rPr lang="en-US" smtClean="0"/>
              <a:t>8</a:t>
            </a:fld>
            <a:endParaRPr lang="en-US" dirty="0"/>
          </a:p>
        </p:txBody>
      </p:sp>
      <p:sp>
        <p:nvSpPr>
          <p:cNvPr id="5" name="Text Placeholder 4">
            <a:extLst>
              <a:ext uri="{FF2B5EF4-FFF2-40B4-BE49-F238E27FC236}">
                <a16:creationId xmlns:a16="http://schemas.microsoft.com/office/drawing/2014/main" id="{B95D67C1-7CAE-47D2-383F-DD3ED4A5A064}"/>
              </a:ext>
            </a:extLst>
          </p:cNvPr>
          <p:cNvSpPr>
            <a:spLocks noGrp="1"/>
          </p:cNvSpPr>
          <p:nvPr>
            <p:ph type="body" sz="quarter" idx="17"/>
          </p:nvPr>
        </p:nvSpPr>
        <p:spPr/>
        <p:txBody>
          <a:bodyPr/>
          <a:lstStyle/>
          <a:p>
            <a:r>
              <a:rPr lang="en-GB" dirty="0"/>
              <a:t>Source:  NielsenIQ Scantrack Total Store Read  Grocery Multiples</a:t>
            </a:r>
          </a:p>
        </p:txBody>
      </p:sp>
      <p:sp>
        <p:nvSpPr>
          <p:cNvPr id="6" name="Title 5">
            <a:extLst>
              <a:ext uri="{FF2B5EF4-FFF2-40B4-BE49-F238E27FC236}">
                <a16:creationId xmlns:a16="http://schemas.microsoft.com/office/drawing/2014/main" id="{3079879D-50E0-C236-C051-44447753BEE6}"/>
              </a:ext>
            </a:extLst>
          </p:cNvPr>
          <p:cNvSpPr>
            <a:spLocks noGrp="1"/>
          </p:cNvSpPr>
          <p:nvPr>
            <p:ph type="title"/>
          </p:nvPr>
        </p:nvSpPr>
        <p:spPr/>
        <p:txBody>
          <a:bodyPr/>
          <a:lstStyle/>
          <a:p>
            <a:r>
              <a:rPr lang="en-GB" dirty="0"/>
              <a:t>Growth peaked during Valentine’s week </a:t>
            </a:r>
            <a:r>
              <a:rPr lang="en-GB" b="0" i="1" dirty="0">
                <a:latin typeface="Georgia" panose="02040502050405020303" pitchFamily="18" charset="0"/>
              </a:rPr>
              <a:t>indicating shoppers did splash out on items that mattered</a:t>
            </a:r>
          </a:p>
        </p:txBody>
      </p:sp>
      <p:sp>
        <p:nvSpPr>
          <p:cNvPr id="7" name="TextBox 6">
            <a:extLst>
              <a:ext uri="{FF2B5EF4-FFF2-40B4-BE49-F238E27FC236}">
                <a16:creationId xmlns:a16="http://schemas.microsoft.com/office/drawing/2014/main" id="{A1613644-49EF-2B74-C7D4-2483E1FF461A}"/>
              </a:ext>
            </a:extLst>
          </p:cNvPr>
          <p:cNvSpPr txBox="1"/>
          <p:nvPr/>
        </p:nvSpPr>
        <p:spPr>
          <a:xfrm>
            <a:off x="288558" y="1410126"/>
            <a:ext cx="4369726" cy="523220"/>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Grocery Multiples</a:t>
            </a:r>
            <a:br>
              <a:rPr lang="en-GB" sz="1400" b="1" dirty="0">
                <a:latin typeface="Arial" panose="020B0604020202020204" pitchFamily="34" charset="0"/>
                <a:cs typeface="Arial" panose="020B0604020202020204" pitchFamily="34" charset="0"/>
              </a:rPr>
            </a:br>
            <a:r>
              <a:rPr lang="en-GB" sz="1400" i="1" dirty="0">
                <a:latin typeface="Arial" panose="020B0604020202020204" pitchFamily="34" charset="0"/>
                <a:cs typeface="Arial" panose="020B0604020202020204" pitchFamily="34" charset="0"/>
              </a:rPr>
              <a:t>Weekly year on year value growth</a:t>
            </a:r>
          </a:p>
        </p:txBody>
      </p:sp>
      <p:graphicFrame>
        <p:nvGraphicFramePr>
          <p:cNvPr id="8" name="Chart 7">
            <a:extLst>
              <a:ext uri="{FF2B5EF4-FFF2-40B4-BE49-F238E27FC236}">
                <a16:creationId xmlns:a16="http://schemas.microsoft.com/office/drawing/2014/main" id="{347A7023-67EB-11A1-4C74-CC9430F4EB2F}"/>
              </a:ext>
            </a:extLst>
          </p:cNvPr>
          <p:cNvGraphicFramePr/>
          <p:nvPr>
            <p:extLst>
              <p:ext uri="{D42A27DB-BD31-4B8C-83A1-F6EECF244321}">
                <p14:modId xmlns:p14="http://schemas.microsoft.com/office/powerpoint/2010/main" val="552687130"/>
              </p:ext>
            </p:extLst>
          </p:nvPr>
        </p:nvGraphicFramePr>
        <p:xfrm>
          <a:off x="288557" y="1933345"/>
          <a:ext cx="11582400" cy="4153348"/>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A049DF98-FE4C-68B9-2C72-EE2F7A878E32}"/>
              </a:ext>
            </a:extLst>
          </p:cNvPr>
          <p:cNvCxnSpPr>
            <a:cxnSpLocks/>
          </p:cNvCxnSpPr>
          <p:nvPr/>
        </p:nvCxnSpPr>
        <p:spPr>
          <a:xfrm>
            <a:off x="4460789" y="1847335"/>
            <a:ext cx="0" cy="37193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C07975-D46F-09F9-B329-BCD102BAE1B6}"/>
              </a:ext>
            </a:extLst>
          </p:cNvPr>
          <p:cNvCxnSpPr>
            <a:cxnSpLocks/>
          </p:cNvCxnSpPr>
          <p:nvPr/>
        </p:nvCxnSpPr>
        <p:spPr>
          <a:xfrm>
            <a:off x="8190470" y="1847335"/>
            <a:ext cx="0" cy="37193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55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3ACBA3-E5DD-2AFB-3411-35526C87682F}"/>
              </a:ext>
            </a:extLst>
          </p:cNvPr>
          <p:cNvSpPr>
            <a:spLocks noGrp="1"/>
          </p:cNvSpPr>
          <p:nvPr>
            <p:ph type="sldNum" sz="quarter" idx="12"/>
          </p:nvPr>
        </p:nvSpPr>
        <p:spPr/>
        <p:txBody>
          <a:bodyPr/>
          <a:lstStyle/>
          <a:p>
            <a:fld id="{403EF4E2-7A7A-0548-85F1-5479B7C9E1B2}" type="slidenum">
              <a:rPr lang="en-US" smtClean="0"/>
              <a:t>9</a:t>
            </a:fld>
            <a:endParaRPr lang="en-US" dirty="0"/>
          </a:p>
        </p:txBody>
      </p:sp>
      <p:sp>
        <p:nvSpPr>
          <p:cNvPr id="11" name="Text Placeholder 10">
            <a:extLst>
              <a:ext uri="{FF2B5EF4-FFF2-40B4-BE49-F238E27FC236}">
                <a16:creationId xmlns:a16="http://schemas.microsoft.com/office/drawing/2014/main" id="{9AB94C65-BB6F-1F0A-A330-20E4339FB457}"/>
              </a:ext>
            </a:extLst>
          </p:cNvPr>
          <p:cNvSpPr>
            <a:spLocks noGrp="1"/>
          </p:cNvSpPr>
          <p:nvPr>
            <p:ph type="body" sz="quarter" idx="17"/>
          </p:nvPr>
        </p:nvSpPr>
        <p:spPr/>
        <p:txBody>
          <a:bodyPr/>
          <a:lstStyle/>
          <a:p>
            <a:r>
              <a:rPr lang="en-GB" dirty="0"/>
              <a:t>Source:  BRC-NielsenIQ Shop Price Index</a:t>
            </a:r>
          </a:p>
        </p:txBody>
      </p:sp>
      <p:sp>
        <p:nvSpPr>
          <p:cNvPr id="8" name="Title 7">
            <a:extLst>
              <a:ext uri="{FF2B5EF4-FFF2-40B4-BE49-F238E27FC236}">
                <a16:creationId xmlns:a16="http://schemas.microsoft.com/office/drawing/2014/main" id="{BD2F472E-5BB8-7E66-5A9E-127C75A16F1A}"/>
              </a:ext>
            </a:extLst>
          </p:cNvPr>
          <p:cNvSpPr>
            <a:spLocks noGrp="1"/>
          </p:cNvSpPr>
          <p:nvPr>
            <p:ph type="title"/>
          </p:nvPr>
        </p:nvSpPr>
        <p:spPr/>
        <p:txBody>
          <a:bodyPr/>
          <a:lstStyle/>
          <a:p>
            <a:r>
              <a:rPr lang="en-GB" dirty="0"/>
              <a:t>Food Shop Price Inflation </a:t>
            </a:r>
            <a:r>
              <a:rPr lang="en-GB" b="0" i="1" dirty="0">
                <a:latin typeface="Georgia" panose="02040502050405020303" pitchFamily="18" charset="0"/>
              </a:rPr>
              <a:t>rose to another record high, </a:t>
            </a:r>
            <a:r>
              <a:rPr lang="en-GB" dirty="0"/>
              <a:t>as tougher trading conditions continue to impact retail prices and the weaker pound</a:t>
            </a:r>
            <a:r>
              <a:rPr lang="en-GB" dirty="0">
                <a:latin typeface="Georgia" panose="02040502050405020303" pitchFamily="18" charset="0"/>
              </a:rPr>
              <a:t> </a:t>
            </a:r>
            <a:r>
              <a:rPr lang="en-GB" b="0" i="1" dirty="0">
                <a:latin typeface="Georgia" panose="02040502050405020303" pitchFamily="18" charset="0"/>
              </a:rPr>
              <a:t>added </a:t>
            </a:r>
            <a:r>
              <a:rPr lang="en-GB" dirty="0"/>
              <a:t>to the cost of produce imports</a:t>
            </a:r>
          </a:p>
        </p:txBody>
      </p:sp>
      <p:sp>
        <p:nvSpPr>
          <p:cNvPr id="12" name="TextBox 11">
            <a:extLst>
              <a:ext uri="{FF2B5EF4-FFF2-40B4-BE49-F238E27FC236}">
                <a16:creationId xmlns:a16="http://schemas.microsoft.com/office/drawing/2014/main" id="{F0C9BCD9-B1B2-8BC0-11AC-9665B4187B17}"/>
              </a:ext>
            </a:extLst>
          </p:cNvPr>
          <p:cNvSpPr txBox="1"/>
          <p:nvPr/>
        </p:nvSpPr>
        <p:spPr>
          <a:xfrm>
            <a:off x="288558" y="1410126"/>
            <a:ext cx="4369726" cy="523220"/>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BRC-NielsenIQ Shop Price Index</a:t>
            </a:r>
            <a:br>
              <a:rPr lang="en-GB" sz="1400" b="1" dirty="0">
                <a:latin typeface="Arial" panose="020B0604020202020204" pitchFamily="34" charset="0"/>
                <a:cs typeface="Arial" panose="020B0604020202020204" pitchFamily="34" charset="0"/>
              </a:rPr>
            </a:br>
            <a:r>
              <a:rPr lang="en-GB" sz="1400" i="1" dirty="0">
                <a:latin typeface="Arial" panose="020B0604020202020204" pitchFamily="34" charset="0"/>
                <a:cs typeface="Arial" panose="020B0604020202020204" pitchFamily="34" charset="0"/>
              </a:rPr>
              <a:t>Year on year % changes in shop prices</a:t>
            </a:r>
          </a:p>
        </p:txBody>
      </p:sp>
      <p:graphicFrame>
        <p:nvGraphicFramePr>
          <p:cNvPr id="13" name="Chart 12">
            <a:extLst>
              <a:ext uri="{FF2B5EF4-FFF2-40B4-BE49-F238E27FC236}">
                <a16:creationId xmlns:a16="http://schemas.microsoft.com/office/drawing/2014/main" id="{F9AF9CCD-9FBE-03B3-E7DC-CDEB3F56CD87}"/>
              </a:ext>
            </a:extLst>
          </p:cNvPr>
          <p:cNvGraphicFramePr/>
          <p:nvPr>
            <p:extLst>
              <p:ext uri="{D42A27DB-BD31-4B8C-83A1-F6EECF244321}">
                <p14:modId xmlns:p14="http://schemas.microsoft.com/office/powerpoint/2010/main" val="3060370906"/>
              </p:ext>
            </p:extLst>
          </p:nvPr>
        </p:nvGraphicFramePr>
        <p:xfrm>
          <a:off x="325628" y="2234339"/>
          <a:ext cx="11598641" cy="38824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83658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2.xml><?xml version="1.0" encoding="utf-8"?>
<a:theme xmlns:a="http://schemas.openxmlformats.org/drawingml/2006/main" name="Divid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3.xml><?xml version="1.0" encoding="utf-8"?>
<a:theme xmlns:a="http://schemas.openxmlformats.org/drawingml/2006/main" name="About NIQ">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4.xml><?xml version="1.0" encoding="utf-8"?>
<a:theme xmlns:a="http://schemas.openxmlformats.org/drawingml/2006/main" name="Content">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5.xml><?xml version="1.0" encoding="utf-8"?>
<a:theme xmlns:a="http://schemas.openxmlformats.org/drawingml/2006/main" name="Quote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6.xml><?xml version="1.0" encoding="utf-8"?>
<a:theme xmlns:a="http://schemas.openxmlformats.org/drawingml/2006/main" name="Thank you">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7.xml><?xml version="1.0" encoding="utf-8"?>
<a:theme xmlns:a="http://schemas.openxmlformats.org/drawingml/2006/main" name="3YP">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8.xml><?xml version="1.0" encoding="utf-8"?>
<a:theme xmlns:a="http://schemas.openxmlformats.org/drawingml/2006/main" name="Cobranded">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9.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arket Data Document" ma:contentTypeID="0x010100FBC0F8BFD01A91498CA7837A71EEDFDB02005AE5335FCC83EB48B1308B6A764FBC1C" ma:contentTypeVersion="27" ma:contentTypeDescription="Market Data Document Content Type" ma:contentTypeScope="" ma:versionID="da108508dc232e68c3eb0da7c7f570e3">
  <xsd:schema xmlns:xsd="http://www.w3.org/2001/XMLSchema" xmlns:xs="http://www.w3.org/2001/XMLSchema" xmlns:p="http://schemas.microsoft.com/office/2006/metadata/properties" xmlns:ns2="cebd32e3-9ab6-41ee-b1af-b8405a8d4e68" xmlns:ns3="f1844da6-a929-4072-a9ab-fc72a86c7633" targetNamespace="http://schemas.microsoft.com/office/2006/metadata/properties" ma:root="true" ma:fieldsID="0d9debfe9803182ce6077bd70346052f" ns2:_="" ns3:_="">
    <xsd:import namespace="cebd32e3-9ab6-41ee-b1af-b8405a8d4e68"/>
    <xsd:import namespace="f1844da6-a929-4072-a9ab-fc72a86c7633"/>
    <xsd:element name="properties">
      <xsd:complexType>
        <xsd:sequence>
          <xsd:element name="documentManagement">
            <xsd:complexType>
              <xsd:all>
                <xsd:element ref="ns2:DocumentSummary" minOccurs="0"/>
                <xsd:element ref="ns2:DocumentSource" minOccurs="0"/>
                <xsd:element ref="ns2:DocumentTopic" minOccurs="0"/>
                <xsd:element ref="ns2:PublicationDate" minOccurs="0"/>
                <xsd:element ref="ns2:FreeTextDate" minOccurs="0"/>
                <xsd:element ref="ns2:ContentStartDate" minOccurs="0"/>
                <xsd:element ref="ns2:ContentEndDate" minOccurs="0"/>
                <xsd:element ref="ns2:DocumentAdded" minOccurs="0"/>
                <xsd:element ref="ns2:DocumentStatus" minOccurs="0"/>
                <xsd:element ref="ns2:j7c1b49d505545c2a69692ae734740b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d32e3-9ab6-41ee-b1af-b8405a8d4e68" elementFormDefault="qualified">
    <xsd:import namespace="http://schemas.microsoft.com/office/2006/documentManagement/types"/>
    <xsd:import namespace="http://schemas.microsoft.com/office/infopath/2007/PartnerControls"/>
    <xsd:element name="DocumentSummary" ma:index="3" nillable="true" ma:displayName="Summary" ma:internalName="DocumentSummary" ma:readOnly="false">
      <xsd:simpleType>
        <xsd:restriction base="dms:Note">
          <xsd:maxLength value="255"/>
        </xsd:restriction>
      </xsd:simpleType>
    </xsd:element>
    <xsd:element name="DocumentSource" ma:index="5" nillable="true" ma:displayName="Source" ma:format="Dropdown" ma:internalName="DocumentSource">
      <xsd:simpleType>
        <xsd:restriction base="dms:Choice">
          <xsd:enumeration value="Globefish"/>
          <xsd:enumeration value="HMRC via BTS"/>
          <xsd:enumeration value="IGD"/>
          <xsd:enumeration value="MMO"/>
          <xsd:enumeration value="Kantar"/>
          <xsd:enumeration value="NielsenIQ"/>
          <xsd:enumeration value="Circana"/>
          <xsd:enumeration value="Seafish"/>
          <xsd:enumeration value="Technomic"/>
        </xsd:restriction>
      </xsd:simpleType>
    </xsd:element>
    <xsd:element name="DocumentTopic" ma:index="6" nillable="true" ma:displayName="Topic" ma:default="" ma:internalName="DocumentTopic" ma:readOnly="false">
      <xsd:complexType>
        <xsd:complexContent>
          <xsd:extension base="dms:MultiChoice">
            <xsd:sequence>
              <xsd:element name="Value" maxOccurs="unbounded" minOccurs="0" nillable="true">
                <xsd:simpleType>
                  <xsd:restriction base="dms:Choice">
                    <xsd:enumeration value="Technical Report"/>
                    <xsd:enumeration value="Factsheet/Datasheet"/>
                    <xsd:enumeration value="Corporate Document"/>
                    <xsd:enumeration value="Guidelines"/>
                    <xsd:enumeration value="Marine Survey"/>
                    <xsd:enumeration value="Training Material"/>
                    <xsd:enumeration value="Careers"/>
                    <xsd:enumeration value="Economics and Business"/>
                    <xsd:enumeration value="Aquaculture"/>
                    <xsd:enumeration value="IPF Final Reports"/>
                    <xsd:enumeration value="Other"/>
                    <xsd:enumeration value="Not known"/>
                    <xsd:enumeration value="Internal Seafish Report"/>
                    <xsd:enumeration value="Confidential Seafish Report"/>
                    <xsd:enumeration value="Seafood Guide"/>
                    <xsd:enumeration value=".Web-About Seafish"/>
                    <xsd:enumeration value=".Web-Changing Landscapes"/>
                    <xsd:enumeration value=".Web-Promoting Seafood"/>
                    <xsd:enumeration value=".Web-Responsible Sourcing"/>
                    <xsd:enumeration value=".Web-Safety and Training"/>
                    <xsd:enumeration value=".Web-Insight and Research"/>
                  </xsd:restriction>
                </xsd:simpleType>
              </xsd:element>
            </xsd:sequence>
          </xsd:extension>
        </xsd:complexContent>
      </xsd:complexType>
    </xsd:element>
    <xsd:element name="PublicationDate" ma:index="7" nillable="true" ma:displayName="Publication Date" ma:format="DateOnly" ma:indexed="true" ma:internalName="PublicationDate">
      <xsd:simpleType>
        <xsd:restriction base="dms:DateTime"/>
      </xsd:simpleType>
    </xsd:element>
    <xsd:element name="FreeTextDate" ma:index="8" nillable="true" ma:displayName="Free Text Date" ma:internalName="FreeTextDate" ma:readOnly="false">
      <xsd:simpleType>
        <xsd:restriction base="dms:Text"/>
      </xsd:simpleType>
    </xsd:element>
    <xsd:element name="ContentStartDate" ma:index="9" nillable="true" ma:displayName="Content Start Date" ma:format="DateOnly" ma:internalName="ContentStartDate" ma:readOnly="false">
      <xsd:simpleType>
        <xsd:restriction base="dms:DateTime"/>
      </xsd:simpleType>
    </xsd:element>
    <xsd:element name="ContentEndDate" ma:index="10" nillable="true" ma:displayName="Content End Date" ma:format="DateOnly" ma:internalName="ContentEndDate" ma:readOnly="false">
      <xsd:simpleType>
        <xsd:restriction base="dms:DateTime"/>
      </xsd:simpleType>
    </xsd:element>
    <xsd:element name="DocumentAdded" ma:index="11" nillable="true" ma:displayName="Added" ma:format="DateOnly" ma:indexed="true" ma:internalName="DocumentAdded">
      <xsd:simpleType>
        <xsd:restriction base="dms:DateTime"/>
      </xsd:simpleType>
    </xsd:element>
    <xsd:element name="DocumentStatus" ma:index="12" nillable="true" ma:displayName="Document Status" ma:default="Unpublished" ma:format="Dropdown" ma:indexed="true" ma:internalName="DocumentStatus" ma:readOnly="false">
      <xsd:simpleType>
        <xsd:restriction base="dms:Choice">
          <xsd:enumeration value="Deleted"/>
          <xsd:enumeration value="Unpublished"/>
          <xsd:enumeration value="Published"/>
          <xsd:enumeration value="Archived"/>
        </xsd:restriction>
      </xsd:simpleType>
    </xsd:element>
    <xsd:element name="j7c1b49d505545c2a69692ae734740bd" ma:index="18" ma:taxonomy="true" ma:internalName="j7c1b49d505545c2a69692ae734740bd" ma:taxonomyFieldName="Market_x0020_Data_x0020_Document_x0020_Path" ma:displayName="Market Data Document Path" ma:indexed="true" ma:readOnly="false" ma:default="" ma:fieldId="{37c1b49d-5055-45c2-a696-92ae734740bd}" ma:sspId="63fa3ede-d9eb-4891-98d7-32cb363d3ca5" ma:termSetId="907aca91-42f0-4171-9a43-f9786420f3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5e028737-9680-4a7e-bfb2-5cfc569abfd5}" ma:internalName="TaxCatchAll" ma:readOnly="false" ma:showField="CatchAllData" ma:web="cebd32e3-9ab6-41ee-b1af-b8405a8d4e68">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5e028737-9680-4a7e-bfb2-5cfc569abfd5}" ma:internalName="TaxCatchAllLabel" ma:readOnly="false" ma:showField="CatchAllDataLabel" ma:web="cebd32e3-9ab6-41ee-b1af-b8405a8d4e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844da6-a929-4072-a9ab-fc72a86c7633"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Tags" ma:index="24" nillable="true" ma:displayName="Tags" ma:hidden="true" ma:internalName="MediaServiceAutoTags" ma:readOnly="true">
      <xsd:simpleType>
        <xsd:restriction base="dms:Text"/>
      </xsd:simpleType>
    </xsd:element>
    <xsd:element name="MediaServiceOCR" ma:index="25" nillable="true" ma:displayName="Extracted Text" ma:hidden="true" ma:internalName="MediaServiceOCR" ma:readOnly="true">
      <xsd:simpleType>
        <xsd:restriction base="dms:Note"/>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hidden="true" ma:internalName="MediaServiceKeyPoints"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Label xmlns="cebd32e3-9ab6-41ee-b1af-b8405a8d4e68" xsi:nil="true"/>
    <DocumentTopic xmlns="cebd32e3-9ab6-41ee-b1af-b8405a8d4e68">
      <Value>Technical Report</Value>
    </DocumentTopic>
    <FreeTextDate xmlns="cebd32e3-9ab6-41ee-b1af-b8405a8d4e68" xsi:nil="true"/>
    <DocumentStatus xmlns="cebd32e3-9ab6-41ee-b1af-b8405a8d4e68">Published</DocumentStatus>
    <ContentEndDate xmlns="cebd32e3-9ab6-41ee-b1af-b8405a8d4e68" xsi:nil="true"/>
    <DocumentSource xmlns="cebd32e3-9ab6-41ee-b1af-b8405a8d4e68">Nielsen</DocumentSource>
    <PublicationDate xmlns="cebd32e3-9ab6-41ee-b1af-b8405a8d4e68">2023-03-15T00:00:00+00:00</PublicationDate>
    <DocumentAdded xmlns="cebd32e3-9ab6-41ee-b1af-b8405a8d4e68">2023-03-15T00:00:00+00:00</DocumentAdded>
    <TaxCatchAll xmlns="cebd32e3-9ab6-41ee-b1af-b8405a8d4e68">
      <Value>1495</Value>
    </TaxCatchAll>
    <j7c1b49d505545c2a69692ae734740bd xmlns="cebd32e3-9ab6-41ee-b1af-b8405a8d4e68">
      <Terms xmlns="http://schemas.microsoft.com/office/infopath/2007/PartnerControls">
        <TermInfo xmlns="http://schemas.microsoft.com/office/infopath/2007/PartnerControls">
          <TermName xmlns="http://schemas.microsoft.com/office/infopath/2007/PartnerControls">2023</TermName>
          <TermId xmlns="http://schemas.microsoft.com/office/infopath/2007/PartnerControls">b598d96a-031b-4e5a-ac03-a337278769d6</TermId>
        </TermInfo>
      </Terms>
    </j7c1b49d505545c2a69692ae734740bd>
    <DocumentSummary xmlns="cebd32e3-9ab6-41ee-b1af-b8405a8d4e68">February 2023 NielsenIQ Grocery Reports</DocumentSummary>
    <ContentStartDate xmlns="cebd32e3-9ab6-41ee-b1af-b8405a8d4e68" xsi:nil="true"/>
  </documentManagement>
</p:properties>
</file>

<file path=customXml/itemProps1.xml><?xml version="1.0" encoding="utf-8"?>
<ds:datastoreItem xmlns:ds="http://schemas.openxmlformats.org/officeDocument/2006/customXml" ds:itemID="{4B08FCB2-E258-4D66-8DCD-AC5DE9AAE174}"/>
</file>

<file path=customXml/itemProps2.xml><?xml version="1.0" encoding="utf-8"?>
<ds:datastoreItem xmlns:ds="http://schemas.openxmlformats.org/officeDocument/2006/customXml" ds:itemID="{671565C1-CB9A-4A8A-8596-88D25C4A68BF}">
  <ds:schemaRefs>
    <ds:schemaRef ds:uri="http://schemas.microsoft.com/sharepoint/v3/contenttype/forms"/>
  </ds:schemaRefs>
</ds:datastoreItem>
</file>

<file path=customXml/itemProps3.xml><?xml version="1.0" encoding="utf-8"?>
<ds:datastoreItem xmlns:ds="http://schemas.openxmlformats.org/officeDocument/2006/customXml" ds:itemID="{92C03A95-0A28-499C-AAA8-1BD8D4D0AAAC}"/>
</file>

<file path=docProps/app.xml><?xml version="1.0" encoding="utf-8"?>
<Properties xmlns="http://schemas.openxmlformats.org/officeDocument/2006/extended-properties" xmlns:vt="http://schemas.openxmlformats.org/officeDocument/2006/docPropsVTypes">
  <TotalTime>3038</TotalTime>
  <Words>4426</Words>
  <Application>Microsoft Office PowerPoint</Application>
  <PresentationFormat>Widescreen</PresentationFormat>
  <Paragraphs>561</Paragraphs>
  <Slides>52</Slides>
  <Notes>4</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52</vt:i4>
      </vt:variant>
    </vt:vector>
  </HeadingPairs>
  <TitlesOfParts>
    <vt:vector size="70" baseType="lpstr">
      <vt:lpstr>Arial</vt:lpstr>
      <vt:lpstr>Calibri</vt:lpstr>
      <vt:lpstr>Georgia</vt:lpstr>
      <vt:lpstr>Montserrat</vt:lpstr>
      <vt:lpstr>Montserrat Light</vt:lpstr>
      <vt:lpstr>Symbol</vt:lpstr>
      <vt:lpstr>System Font Regular</vt:lpstr>
      <vt:lpstr>Times New Roman</vt:lpstr>
      <vt:lpstr>Wingdings</vt:lpstr>
      <vt:lpstr>Covers</vt:lpstr>
      <vt:lpstr>Dividers</vt:lpstr>
      <vt:lpstr>About NIQ</vt:lpstr>
      <vt:lpstr>Content</vt:lpstr>
      <vt:lpstr>Quotes</vt:lpstr>
      <vt:lpstr>Thank you</vt:lpstr>
      <vt:lpstr>3YP</vt:lpstr>
      <vt:lpstr>Cobranded</vt:lpstr>
      <vt:lpstr>think-cell Slide</vt:lpstr>
      <vt:lpstr>NIQ Total Till Executive Summary</vt:lpstr>
      <vt:lpstr>5 key takeouts</vt:lpstr>
      <vt:lpstr>Market Overview</vt:lpstr>
      <vt:lpstr>Value growths accelerated in February but unit growths remain negative</vt:lpstr>
      <vt:lpstr>Discounters continue to gain market share</vt:lpstr>
      <vt:lpstr>Sales had more momentum</vt:lpstr>
      <vt:lpstr>Shoppers remain mindful of inflation</vt:lpstr>
      <vt:lpstr>Growth peaked during Valentine’s week indicating shoppers did splash out on items that mattered</vt:lpstr>
      <vt:lpstr>Food Shop Price Inflation rose to another record high, as tougher trading conditions continue to impact retail prices and the weaker pound added to the cost of produce imports</vt:lpstr>
      <vt:lpstr>Shoppers made 45m more shopping trips, spent £0.28 more per occasion but bought, on average, 1.0 fewer FMCG items</vt:lpstr>
      <vt:lpstr>PowerPoint Presentation</vt:lpstr>
      <vt:lpstr>PowerPoint Presentation</vt:lpstr>
      <vt:lpstr>Category</vt:lpstr>
      <vt:lpstr>PowerPoint Presentation</vt:lpstr>
      <vt:lpstr>PowerPoint Presentation</vt:lpstr>
      <vt:lpstr>  Shoppers are spending more wisely.  Trimming back on core groceries helps shoppers afford healthcare and some discretionary/treat items.</vt:lpstr>
      <vt:lpstr>PowerPoint Presentation</vt:lpstr>
      <vt:lpstr> Supply chain issues impacted some salad categories resulting in out of stocks and rationing for some shoppers</vt:lpstr>
      <vt:lpstr>Shoppers are having to pay more for their key essentials, core groceries, treats &amp; snacks and non essentials … </vt:lpstr>
      <vt:lpstr>PowerPoint Presentation</vt:lpstr>
      <vt:lpstr>What happened by channel?</vt:lpstr>
      <vt:lpstr>Demand for smaller baskets, is benefiting ‘stores’ and the Discounters had a stand-out performance, whilst demand for health products stimulated sales at Chemists</vt:lpstr>
      <vt:lpstr>All channels benefited from more spend in February, in particular the Convenience stores, even Online had stronger sales than January</vt:lpstr>
      <vt:lpstr>Double digit food inflation has driven growth in 2023, this time last year food inflation~ was just 2.7%, with the exception of the Discounters, growth in the other channels is more subdued</vt:lpstr>
      <vt:lpstr>The decline in Online sales is edging closer to zero, so despite the swing towards smaller basket sizes the online channel continues to maintain share at around 11%</vt:lpstr>
      <vt:lpstr>To help mitigate smaller orders, online retailers will need to attract more shoppers as well as encourage existing shoppers to shop more often.</vt:lpstr>
      <vt:lpstr>Convenience Stores are benefiting from the trend towards smaller and more frequent shopping trips</vt:lpstr>
      <vt:lpstr>Faced with continuous rising energy, fuel, food and housing costs shoppers are returning to affordable treats and alcohol.  Shoppers also spent more on loved ones celebrating Valentine’s (Gal/Pal) Day.  Tobacco &amp; Smoking was the biggest driver of incremental sales in Convenience stores vs prior month where shoppers also sought food to go.</vt:lpstr>
      <vt:lpstr>Relative to other channels the conversion of shoppers for BWS is higher In Stores, indicating there could be opportunities for Online retailers.  Shopper conversion for Health &amp; Beauty is weaker in the grocery channels indicating shoppers may also seek this category in specialist pure play retailers.  Conversion of Household is weaker at the Discounters which may indicate shoppers prefer a wider range in this category </vt:lpstr>
      <vt:lpstr>PowerPoint Presentation</vt:lpstr>
      <vt:lpstr>Retailer News</vt:lpstr>
      <vt:lpstr>Discounters have their highest growth for over a decade. </vt:lpstr>
      <vt:lpstr>The Discounters are gaining market share faster</vt:lpstr>
      <vt:lpstr>Only Aldi has achieved significant growth on all 3 KPI’s.  Retailers will need to attract more shoppers and more visits if they are to grow share and balance the decline in average basket size.  </vt:lpstr>
      <vt:lpstr>Most retailers have attracted more shoppers since the January dip.  Waitrose &amp; Co-op are the exceptions.  Attracting more visits/orders is becoming increasingly important, only Ocado lost out in February.</vt:lpstr>
      <vt:lpstr>PowerPoint Presentation</vt:lpstr>
      <vt:lpstr>Advertising and Promotions</vt:lpstr>
      <vt:lpstr>February messages focused on Price, loyalty initiatives and meal deals</vt:lpstr>
      <vt:lpstr>Spend on offer was in line with previous February’s and increased on last month, as Valentine’s Day meal deals and early Easter offers helped to drive more sales and shoppers to store.</vt:lpstr>
      <vt:lpstr>Ocado, Iceland and M&amp;S all sold more on promotion than last February</vt:lpstr>
      <vt:lpstr>What is next?</vt:lpstr>
      <vt:lpstr>As shoppers buy fewer items retailers will need to attract more shoppers as well as visits to drive spend</vt:lpstr>
      <vt:lpstr>Shoppers will remain promiscuous as they continue to look for the cheapest prices</vt:lpstr>
      <vt:lpstr>Valentine’s Special</vt:lpstr>
      <vt:lpstr>Shoppers continue to spend more on events that matter.   This year more was spent on Greeting Cards, which may reflect more inclusivity as the event widens to include ‘Pal’, ‘Gal’ as well as Valentines.</vt:lpstr>
      <vt:lpstr>Shoppers spent more on celebratory food than gifts</vt:lpstr>
      <vt:lpstr>Shoppers spent more in Valentine’s Week on, Greeting Cards, Beauty Treatments and Breakfast Treats</vt:lpstr>
      <vt:lpstr>This year growths were highest for Cards, Plants in Soil Fragrances, Cosmetics, Cup Cakes and Steaks</vt:lpstr>
      <vt:lpstr>PowerPoint Presentation</vt:lpstr>
      <vt:lpstr>Appendix</vt:lpstr>
      <vt:lpstr>Shoppers are having to spend significantly more for their core groceries and continue to cut back on BWS and General Merchandise to help manage budgets. </vt:lpstr>
      <vt:lpstr>After cutting back in January, volume declines slowed in February with most grocery categories benefiting.  Units improved in just 3 categories Soft Drinks, Crisps &amp; Snacks and Health &amp; Beauty, reflecting the increased demand this month for Beauty products as well as Vitamins, Suncare and Cough/Cold remedies.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February NIQ Total Till Exec Summary</dc:title>
  <dc:creator>Anni Annunziata</dc:creator>
  <cp:lastModifiedBy>Sally F Cowen</cp:lastModifiedBy>
  <cp:revision>47</cp:revision>
  <dcterms:created xsi:type="dcterms:W3CDTF">2022-11-18T18:35:40Z</dcterms:created>
  <dcterms:modified xsi:type="dcterms:W3CDTF">2023-03-09T21:08:04Z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0x010100FBC0F8BFD01A91498CA7837A71EEDFDB02005AE5335FCC83EB48B1308B6A764FBC1C</vt:lpwstr>
  </property>
  <property fmtid="{D5CDD505-2E9C-101B-9397-08002B2CF9AE}" pid="3" name="Market Data Document Path">
    <vt:lpwstr>1495;#2023|b598d96a-031b-4e5a-ac03-a337278769d6</vt:lpwstr>
  </property>
</Properties>
</file>