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26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35.xml" ContentType="application/vnd.openxmlformats-officedocument.presentationml.slide+xml"/>
  <Override PartName="/ppt/slides/slide38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372" r:id="rId1"/>
    <p:sldMasterId id="2147486384" r:id="rId2"/>
  </p:sldMasterIdLst>
  <p:notesMasterIdLst>
    <p:notesMasterId r:id="rId44"/>
  </p:notesMasterIdLst>
  <p:handoutMasterIdLst>
    <p:handoutMasterId r:id="rId45"/>
  </p:handoutMasterIdLst>
  <p:sldIdLst>
    <p:sldId id="528" r:id="rId3"/>
    <p:sldId id="448" r:id="rId4"/>
    <p:sldId id="470" r:id="rId5"/>
    <p:sldId id="458" r:id="rId6"/>
    <p:sldId id="459" r:id="rId7"/>
    <p:sldId id="471" r:id="rId8"/>
    <p:sldId id="472" r:id="rId9"/>
    <p:sldId id="505" r:id="rId10"/>
    <p:sldId id="473" r:id="rId11"/>
    <p:sldId id="460" r:id="rId12"/>
    <p:sldId id="474" r:id="rId13"/>
    <p:sldId id="483" r:id="rId14"/>
    <p:sldId id="506" r:id="rId15"/>
    <p:sldId id="482" r:id="rId16"/>
    <p:sldId id="461" r:id="rId17"/>
    <p:sldId id="518" r:id="rId18"/>
    <p:sldId id="464" r:id="rId19"/>
    <p:sldId id="519" r:id="rId20"/>
    <p:sldId id="465" r:id="rId21"/>
    <p:sldId id="521" r:id="rId22"/>
    <p:sldId id="467" r:id="rId23"/>
    <p:sldId id="520" r:id="rId24"/>
    <p:sldId id="466" r:id="rId25"/>
    <p:sldId id="449" r:id="rId26"/>
    <p:sldId id="496" r:id="rId27"/>
    <p:sldId id="450" r:id="rId28"/>
    <p:sldId id="451" r:id="rId29"/>
    <p:sldId id="452" r:id="rId30"/>
    <p:sldId id="453" r:id="rId31"/>
    <p:sldId id="477" r:id="rId32"/>
    <p:sldId id="478" r:id="rId33"/>
    <p:sldId id="479" r:id="rId34"/>
    <p:sldId id="517" r:id="rId35"/>
    <p:sldId id="480" r:id="rId36"/>
    <p:sldId id="481" r:id="rId37"/>
    <p:sldId id="454" r:id="rId38"/>
    <p:sldId id="455" r:id="rId39"/>
    <p:sldId id="456" r:id="rId40"/>
    <p:sldId id="457" r:id="rId41"/>
    <p:sldId id="524" r:id="rId42"/>
    <p:sldId id="527" r:id="rId43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3" autoAdjust="0"/>
    <p:restoredTop sz="88480" autoAdjust="0"/>
  </p:normalViewPr>
  <p:slideViewPr>
    <p:cSldViewPr snapToGrid="0">
      <p:cViewPr varScale="1">
        <p:scale>
          <a:sx n="69" d="100"/>
          <a:sy n="69" d="100"/>
        </p:scale>
        <p:origin x="596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944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customXml" Target="../customXml/item2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B20A192-BC7F-4F69-AC27-F0AE8D43DC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1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CC46D75-3D9F-43B9-BCAD-80D6E1DB1D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59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E9B555-1F41-47DC-BC3F-72A53C60E06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4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4A869A-ABC7-4604-8B9B-30AA4F9E976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5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AD3ACD-800B-4688-BE55-09DE28BC39F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2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5A4422-C75A-41F6-8664-7C987754BF94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42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53333A-011B-4305-A813-8362F48193F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1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D17CF-59C6-4EB8-9BAB-9A9EAEB28F4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19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CDF6CD-CEDD-4EC5-BFF4-E2963688552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C55E9F-70A0-496C-A919-DA3A2E08C46D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61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5243E1-45BC-494A-A050-7DD4D161B2D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3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2E0C-BA03-4B5F-B7A0-80656EBEB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7699F-D8B8-472A-A31B-407D980FC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806E8-6429-41B8-9439-B6A1FDBF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CFE50-1139-4320-B45A-8C602CB3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10B76-C22D-4A14-B3EB-2381A635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8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4F8AA-850D-4611-B472-EA46E775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995B8-7C34-4923-9CB0-321BBCCFE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B5238-285E-4634-A88E-46E5D70E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B8097-BA96-43BD-81B7-6D5565A3A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D89D1-E1AC-42BE-88A9-9DAAD9C0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5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830837-469C-4F04-AC7E-6580C628C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E607E-DC1D-46BC-84B2-E7DC3E3F5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F4F1-CFF7-4B83-BDFE-B7488D083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4A7F9-F4E6-4AFE-BBAC-11FAA742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21E5D-C400-47CB-AD55-9981BC195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79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2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196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300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48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34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300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300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74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F7A57F6-4130-4069-A47D-F3B3CCA64F7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2597485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13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17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F7A57F6-4130-4069-A47D-F3B3CCA64F7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76415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BDA23-3AA8-4426-8FF2-73EEAB80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9AA08-7D5F-4170-952C-A3673E5A5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05326-C03F-43DD-BAF9-32B72B14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19D6-5D8D-4FCB-B08E-A4989F5ED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8BBC4-BC8E-4538-9FB1-40CC1F24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01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1342718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F7A57F6-4130-4069-A47D-F3B3CCA64F7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526714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2E0C-BA03-4B5F-B7A0-80656EBEB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7699F-D8B8-472A-A31B-407D980FC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806E8-6429-41B8-9439-B6A1FDBF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CFE50-1139-4320-B45A-8C602CB3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10B76-C22D-4A14-B3EB-2381A635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01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25F9-A0E9-4585-88EC-009A7F5B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03504-F632-4C93-ADE0-66164474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7C532-3560-4561-BF3C-10138896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3F01B-07CD-414F-AE6F-E16DEC06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1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B8CB-B82C-4647-9AB7-8309F4612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73154-A506-45FD-8C53-108F31F02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2C82F-66B9-4606-8407-B6EF20CC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7FB8A-420A-40CA-8690-71849504C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16AF6-7BBE-4746-A71E-80E28ED9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1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A4C3-196F-440C-BFBB-E24436C7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1DCE6-1419-4E49-91CE-8C5DC9EAD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23954-168B-4DE4-A383-6E7CD8B65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5D410-B02C-4081-9D9B-F87A47544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4846C-5B22-45BE-80B2-7A0B71895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81D4B-B045-43A7-AA91-D55030CB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6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A8902-C74E-46E5-A301-C761EFC50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80970-37B6-44DC-960C-47C8C2531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2A847-D4A0-41BB-B3A1-991D3F07B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03856-D3A5-4078-A1F8-F4E4831D1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6D1B68-0CEF-4FEF-A468-547A60E0A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83C7BD-F517-40DB-B8BE-371CA2D1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4D6374-CD9B-4FAC-9B59-37EA89E7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DC989C-CD87-4566-A40F-E5413AC8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5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25F9-A0E9-4585-88EC-009A7F5B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03504-F632-4C93-ADE0-66164474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7C532-3560-4561-BF3C-10138896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3F01B-07CD-414F-AE6F-E16DEC06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5417B-64FA-426A-94FB-A085AF317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D4DC44-9AA9-4C85-BDBD-763883533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17E19-8D7C-46E8-9D70-09684689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8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F0FE-4CE4-4BCB-9EDB-B3419DC1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FCEF2-07DD-4BD0-87A4-DD19206BE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F92B0-DD38-46F6-8F62-48AC7FC09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8F628-601A-41E2-82C5-4CD9FDF44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25771-58DA-45F3-8193-8D196916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3E18D-7A93-46A9-88A5-380C96D8D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3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6A49-34DC-4256-AA60-A6E36C540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21E7E0-F53B-4E0D-B194-8D0A058CF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4113F-8F5D-4A29-B537-FE1EE7675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BFCD8-2BEA-4595-BCD4-F6BB3890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FF455-C416-4CE7-AB1E-7E27D98C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47496-AE04-4980-A065-439428ED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3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4FB83-C376-49CD-9211-93F0132B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5AC24-2E76-4F34-9C67-30EAEBA5D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0EF60-78BE-4250-91E7-6293AD4AF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A57F6-4130-4069-A47D-F3B3CCA64F7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01CA5-6460-4AAA-A0A5-2F4CDF947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50E4F-17C2-4473-8FB7-88633A4EC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2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73" r:id="rId1"/>
    <p:sldLayoutId id="2147486374" r:id="rId2"/>
    <p:sldLayoutId id="2147486375" r:id="rId3"/>
    <p:sldLayoutId id="2147486376" r:id="rId4"/>
    <p:sldLayoutId id="2147486377" r:id="rId5"/>
    <p:sldLayoutId id="2147486378" r:id="rId6"/>
    <p:sldLayoutId id="2147486379" r:id="rId7"/>
    <p:sldLayoutId id="2147486380" r:id="rId8"/>
    <p:sldLayoutId id="2147486381" r:id="rId9"/>
    <p:sldLayoutId id="2147486382" r:id="rId10"/>
    <p:sldLayoutId id="2147486383" r:id="rId11"/>
    <p:sldLayoutId id="2147486364" r:id="rId12"/>
    <p:sldLayoutId id="2147486367" r:id="rId13"/>
    <p:sldLayoutId id="2147486368" r:id="rId14"/>
    <p:sldLayoutId id="214748636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A57F6-4130-4069-A47D-F3B3CCA64F7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10480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85" r:id="rId1"/>
    <p:sldLayoutId id="2147486386" r:id="rId2"/>
    <p:sldLayoutId id="2147486387" r:id="rId3"/>
    <p:sldLayoutId id="2147486388" r:id="rId4"/>
    <p:sldLayoutId id="2147486389" r:id="rId5"/>
    <p:sldLayoutId id="2147486390" r:id="rId6"/>
    <p:sldLayoutId id="2147486391" r:id="rId7"/>
    <p:sldLayoutId id="214748639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emf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39" y="1657350"/>
            <a:ext cx="7498081" cy="602278"/>
          </a:xfrm>
        </p:spPr>
        <p:txBody>
          <a:bodyPr/>
          <a:lstStyle/>
          <a:p>
            <a:r>
              <a:rPr lang="en-GB" dirty="0"/>
              <a:t>UK Context Report Data </a:t>
            </a:r>
            <a:r>
              <a:rPr lang="en-GB"/>
              <a:t>to </a:t>
            </a:r>
            <a:r>
              <a:rPr lang="en-GB" smtClean="0"/>
              <a:t>21.05.22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939" y="2548890"/>
            <a:ext cx="8069581" cy="3497580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ScanTrack</a:t>
            </a:r>
            <a:r>
              <a:rPr lang="en-GB" dirty="0"/>
              <a:t> data includes GB Total Coverage and the discounters, plus Northern Ireland Total Coverage and Musgraves.</a:t>
            </a:r>
          </a:p>
          <a:p>
            <a:endParaRPr lang="en-GB" dirty="0"/>
          </a:p>
          <a:p>
            <a:r>
              <a:rPr lang="en-GB" dirty="0" err="1"/>
              <a:t>HomeScan</a:t>
            </a:r>
            <a:r>
              <a:rPr lang="en-GB" dirty="0"/>
              <a:t> data is based upon a GB consumer panel and should only be used for trends, not absolute values.	</a:t>
            </a:r>
          </a:p>
          <a:p>
            <a:endParaRPr lang="en-GB" dirty="0"/>
          </a:p>
          <a:p>
            <a:r>
              <a:rPr lang="en-GB" dirty="0"/>
              <a:t>All data released after w/e 26.03.16 is coded according to refined definitions available from Seafish.</a:t>
            </a:r>
          </a:p>
          <a:p>
            <a:endParaRPr lang="en-GB" dirty="0"/>
          </a:p>
          <a:p>
            <a:r>
              <a:rPr lang="en-GB" dirty="0"/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853373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13377" y="-96693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964574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9187" y="1034473"/>
            <a:ext cx="9265861" cy="546082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1140636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420359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600" y="885250"/>
            <a:ext cx="4157663" cy="265963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636588" y="99813"/>
            <a:ext cx="7886700" cy="785436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Frozen Segments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2485240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9938" y="803564"/>
            <a:ext cx="4149725" cy="284480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2796766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3927" y="3485645"/>
            <a:ext cx="4151312" cy="293716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5292456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16450" y="3544888"/>
            <a:ext cx="4149725" cy="271736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43277110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 txBox="1">
            <a:spLocks/>
          </p:cNvSpPr>
          <p:nvPr/>
        </p:nvSpPr>
        <p:spPr bwMode="auto">
          <a:xfrm>
            <a:off x="1590" y="1"/>
            <a:ext cx="8988425" cy="93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4054812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588" y="932873"/>
            <a:ext cx="4149725" cy="280727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4578094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87875" y="932873"/>
            <a:ext cx="4148138" cy="275965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7227245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7338" y="3740150"/>
            <a:ext cx="4149725" cy="255746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8118989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 txBox="1">
            <a:spLocks/>
          </p:cNvSpPr>
          <p:nvPr/>
        </p:nvSpPr>
        <p:spPr bwMode="auto">
          <a:xfrm>
            <a:off x="168275" y="412751"/>
            <a:ext cx="89757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3527131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88" y="1833562"/>
            <a:ext cx="4481512" cy="305247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3861288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52950" y="1824037"/>
            <a:ext cx="4479925" cy="306199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9806071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 txBox="1">
            <a:spLocks/>
          </p:cNvSpPr>
          <p:nvPr/>
        </p:nvSpPr>
        <p:spPr bwMode="auto">
          <a:xfrm>
            <a:off x="84138" y="767177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MAT KPI’s – Frozen Segments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5216709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74402771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5875" y="1603375"/>
            <a:ext cx="9132888" cy="47513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74832" y="0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8999167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09" y="1006765"/>
            <a:ext cx="9091673" cy="540156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7331444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30175" y="170344"/>
            <a:ext cx="86423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1801502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51350" y="6591300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110675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88CF81-88AA-42A2-893D-B046CF09218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745"/>
            <a:ext cx="9284855" cy="62495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917246"/>
              </p:ext>
            </p:extLst>
          </p:nvPr>
        </p:nvGraphicFramePr>
        <p:xfrm>
          <a:off x="141287" y="951345"/>
          <a:ext cx="8928821" cy="5247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2" name="Worksheet" r:id="rId3" imgW="7912174" imgH="5232575" progId="Excel.Sheet.8">
                  <p:embed/>
                </p:oleObj>
              </mc:Choice>
              <mc:Fallback>
                <p:oleObj name="Worksheet" r:id="rId3" imgW="7912174" imgH="5232575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" y="951345"/>
                        <a:ext cx="8928821" cy="52478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itle 1"/>
          <p:cNvSpPr txBox="1">
            <a:spLocks/>
          </p:cNvSpPr>
          <p:nvPr/>
        </p:nvSpPr>
        <p:spPr bwMode="auto">
          <a:xfrm>
            <a:off x="0" y="196057"/>
            <a:ext cx="8642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6655381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 txBox="1">
            <a:spLocks/>
          </p:cNvSpPr>
          <p:nvPr/>
        </p:nvSpPr>
        <p:spPr bwMode="auto">
          <a:xfrm>
            <a:off x="261504" y="206591"/>
            <a:ext cx="8642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8424299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E36577-8B16-4B94-8280-31515433CBC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" y="445221"/>
            <a:ext cx="8862435" cy="610195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029337"/>
              </p:ext>
            </p:extLst>
          </p:nvPr>
        </p:nvGraphicFramePr>
        <p:xfrm>
          <a:off x="261938" y="863601"/>
          <a:ext cx="8734280" cy="531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0" name="Worksheet" r:id="rId3" imgW="7912174" imgH="4737144" progId="Excel.Sheet.8">
                  <p:embed/>
                </p:oleObj>
              </mc:Choice>
              <mc:Fallback>
                <p:oleObj name="Worksheet" r:id="rId3" imgW="7912174" imgH="4737144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863601"/>
                        <a:ext cx="8734280" cy="531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itle 1"/>
          <p:cNvSpPr txBox="1">
            <a:spLocks/>
          </p:cNvSpPr>
          <p:nvPr/>
        </p:nvSpPr>
        <p:spPr bwMode="auto">
          <a:xfrm>
            <a:off x="307903" y="225425"/>
            <a:ext cx="86423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525062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Executive Overview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6503392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91268592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91" y="1566207"/>
            <a:ext cx="8841193" cy="430026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119063" y="166541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3203384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629400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098800" y="6592242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</a:t>
            </a:r>
            <a:r>
              <a:rPr lang="en-GB" altLang="en-US" sz="1100" dirty="0" err="1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 MAT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DDA6D7-7573-40C7-8D50-B5D4D648E94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3" y="667327"/>
            <a:ext cx="8610600" cy="596207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088500"/>
              </p:ext>
            </p:extLst>
          </p:nvPr>
        </p:nvGraphicFramePr>
        <p:xfrm>
          <a:off x="83128" y="785091"/>
          <a:ext cx="8950036" cy="539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8" name="Worksheet" r:id="rId3" imgW="7918487" imgH="5149806" progId="Excel.Sheet.8">
                  <p:embed/>
                </p:oleObj>
              </mc:Choice>
              <mc:Fallback>
                <p:oleObj name="Worksheet" r:id="rId3" imgW="7918487" imgH="5149806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28" y="785091"/>
                        <a:ext cx="8950036" cy="5390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itle 1"/>
          <p:cNvSpPr txBox="1">
            <a:spLocks/>
          </p:cNvSpPr>
          <p:nvPr/>
        </p:nvSpPr>
        <p:spPr bwMode="auto">
          <a:xfrm>
            <a:off x="501650" y="90486"/>
            <a:ext cx="8642350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9786636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119062" y="67145"/>
            <a:ext cx="8642351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3819356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399B62-0B3D-4639-AD2F-14E415F9106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09338"/>
            <a:ext cx="8730673" cy="602672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895868"/>
              </p:ext>
            </p:extLst>
          </p:nvPr>
        </p:nvGraphicFramePr>
        <p:xfrm>
          <a:off x="203200" y="960438"/>
          <a:ext cx="8661400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4" name="Worksheet" r:id="rId3" imgW="7931113" imgH="4990969" progId="Excel.Sheet.8">
                  <p:embed/>
                </p:oleObj>
              </mc:Choice>
              <mc:Fallback>
                <p:oleObj name="Worksheet" r:id="rId3" imgW="7931113" imgH="4990969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960438"/>
                        <a:ext cx="8661400" cy="528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itle 1"/>
          <p:cNvSpPr txBox="1">
            <a:spLocks/>
          </p:cNvSpPr>
          <p:nvPr/>
        </p:nvSpPr>
        <p:spPr bwMode="auto">
          <a:xfrm>
            <a:off x="119063" y="238558"/>
            <a:ext cx="86423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6317170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28650" y="83128"/>
            <a:ext cx="7886700" cy="11083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2227149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2352" y="1202603"/>
            <a:ext cx="8809782" cy="471755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2516615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11778" y="182780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1139653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237" y="1209964"/>
            <a:ext cx="8979339" cy="465570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5550109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67196" y="16158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Total Species – Chilled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7285359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7560" y="1062182"/>
            <a:ext cx="8850155" cy="488855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2540643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4068" y="151834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– Frozen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3680917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0578" y="1052945"/>
            <a:ext cx="8875857" cy="4942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4987087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28650" y="88035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-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8172755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8894" y="1173018"/>
            <a:ext cx="8906212" cy="479684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390742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MAT KPI’s – Top 6 Species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5958238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0350" y="1965325"/>
            <a:ext cx="8624888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1887141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Moving Annual Trends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4498632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44207001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65029" y="1553473"/>
            <a:ext cx="8732981" cy="4338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578444" y="236080"/>
            <a:ext cx="8642350" cy="65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5348823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232" y="822036"/>
            <a:ext cx="9242026" cy="549426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8101590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/>
          </p:cNvSpPr>
          <p:nvPr/>
        </p:nvSpPr>
        <p:spPr bwMode="auto">
          <a:xfrm>
            <a:off x="501650" y="278147"/>
            <a:ext cx="86423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4964900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128" y="969819"/>
            <a:ext cx="8868534" cy="529523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9759017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 txBox="1">
            <a:spLocks/>
          </p:cNvSpPr>
          <p:nvPr/>
        </p:nvSpPr>
        <p:spPr bwMode="auto">
          <a:xfrm>
            <a:off x="3175" y="707853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Tuna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9955256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5387" y="1324554"/>
            <a:ext cx="9298586" cy="523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8621829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 txBox="1">
            <a:spLocks/>
          </p:cNvSpPr>
          <p:nvPr/>
        </p:nvSpPr>
        <p:spPr bwMode="auto">
          <a:xfrm>
            <a:off x="119062" y="270164"/>
            <a:ext cx="86423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Cold Water Prawns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0830776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92874" y="852776"/>
            <a:ext cx="9296410" cy="558554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4156632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301672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804" y="1025236"/>
            <a:ext cx="9165482" cy="535586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6867" name="Title 1"/>
          <p:cNvSpPr txBox="1">
            <a:spLocks/>
          </p:cNvSpPr>
          <p:nvPr/>
        </p:nvSpPr>
        <p:spPr bwMode="auto">
          <a:xfrm>
            <a:off x="258762" y="179980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5760666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353585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3355" y="1047533"/>
            <a:ext cx="8757021" cy="543656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7891" name="Title 1"/>
          <p:cNvSpPr txBox="1">
            <a:spLocks/>
          </p:cNvSpPr>
          <p:nvPr/>
        </p:nvSpPr>
        <p:spPr bwMode="auto">
          <a:xfrm>
            <a:off x="-103358" y="90813"/>
            <a:ext cx="8642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Warm Water Prawns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3759495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5804020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12" y="1572190"/>
            <a:ext cx="9094788" cy="45339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8915" name="Title 1"/>
          <p:cNvSpPr txBox="1">
            <a:spLocks/>
          </p:cNvSpPr>
          <p:nvPr/>
        </p:nvSpPr>
        <p:spPr bwMode="auto">
          <a:xfrm>
            <a:off x="1588" y="526591"/>
            <a:ext cx="8642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Total Fish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0813004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4043077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6175" y="1283855"/>
            <a:ext cx="9181750" cy="48768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9939" name="Title 1"/>
          <p:cNvSpPr txBox="1">
            <a:spLocks/>
          </p:cNvSpPr>
          <p:nvPr/>
        </p:nvSpPr>
        <p:spPr bwMode="auto">
          <a:xfrm>
            <a:off x="1588" y="570099"/>
            <a:ext cx="8642350" cy="56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Chilled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1956863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 txBox="1">
            <a:spLocks/>
          </p:cNvSpPr>
          <p:nvPr/>
        </p:nvSpPr>
        <p:spPr bwMode="auto">
          <a:xfrm>
            <a:off x="1588" y="478379"/>
            <a:ext cx="864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Frozen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1916241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88" y="1169988"/>
            <a:ext cx="9142412" cy="487838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6200458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67296" y="284167"/>
            <a:ext cx="8388000" cy="863999"/>
          </a:xfrm>
        </p:spPr>
        <p:txBody>
          <a:bodyPr/>
          <a:lstStyle/>
          <a:p>
            <a:pPr eaLnBrk="1" hangingPunct="1"/>
            <a:r>
              <a:rPr lang="en-GB" altLang="en-US" sz="2800">
                <a:latin typeface="Arial" pitchFamily="34" charset="0"/>
              </a:rPr>
              <a:t>Retailer Share of Trade £ -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5754556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625" y="895927"/>
            <a:ext cx="8845550" cy="509529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6389928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1735896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90488" y="1573213"/>
            <a:ext cx="9256713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7012684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1372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9039779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48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Long Term Trends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7990434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3898" y="1466334"/>
            <a:ext cx="9282270" cy="500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5044546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127366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25" y="923636"/>
            <a:ext cx="4371975" cy="2673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0483277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19625" y="923637"/>
            <a:ext cx="4375150" cy="2633952"/>
          </a:xfrm>
          <a:prstGeom prst="rect">
            <a:avLst/>
          </a:prstGeom>
          <a:noFill/>
          <a:ln>
            <a:noFill/>
          </a:ln>
        </p:spPr>
      </p:pic>
      <p:sp>
        <p:nvSpPr>
          <p:cNvPr id="8196" name="Title 3"/>
          <p:cNvSpPr>
            <a:spLocks noGrp="1"/>
          </p:cNvSpPr>
          <p:nvPr>
            <p:ph type="title"/>
          </p:nvPr>
        </p:nvSpPr>
        <p:spPr>
          <a:xfrm>
            <a:off x="785668" y="-95250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Chilled Segments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8072630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30188" y="3557589"/>
            <a:ext cx="4368800" cy="265906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8005603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24388" y="3568702"/>
            <a:ext cx="4370387" cy="272097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9817622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8344432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663" y="1127125"/>
            <a:ext cx="4157662" cy="250983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720436" y="166256"/>
            <a:ext cx="7794914" cy="1080653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Arial" pitchFamily="34" charset="0"/>
              </a:rPr>
              <a:t>Long Term Trends – Chilled Segments </a:t>
            </a:r>
            <a:r>
              <a:rPr lang="en-GB" altLang="en-US" sz="2800" i="1" dirty="0">
                <a:latin typeface="Arial" pitchFamily="34" charset="0"/>
              </a:rPr>
              <a:t>continued</a:t>
            </a:r>
            <a:endParaRPr lang="en-GB" altLang="en-US" sz="2800" dirty="0"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6950456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52938" y="1019174"/>
            <a:ext cx="4595812" cy="274987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0169686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4150" y="3806825"/>
            <a:ext cx="4151313" cy="252008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91788000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97400" y="3703782"/>
            <a:ext cx="4151313" cy="262312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45974279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Long Term Trends – Chilled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9488222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588" y="2054225"/>
            <a:ext cx="4711701" cy="271173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8658899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83100" y="2054224"/>
            <a:ext cx="4660900" cy="271173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8365047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MAT KPI’s – Chilled Segments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148627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266917830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9213" y="1698625"/>
            <a:ext cx="9072562" cy="46815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2022-06-07T23:00:00+00:00</PublicationDate>
    <DocumentAdded xmlns="cebd32e3-9ab6-41ee-b1af-b8405a8d4e68">2022-06-07T23:00:00+00:00</DocumentAdded>
    <TaxCatchAll xmlns="cebd32e3-9ab6-41ee-b1af-b8405a8d4e68">
      <Value>1598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05 May 2022</TermName>
          <TermId xmlns="http://schemas.microsoft.com/office/infopath/2007/PartnerControls">98e24f0d-9b6b-401c-a1ac-87b6974a594d</TermId>
        </TermInfo>
      </Terms>
    </j7c1b49d505545c2a69692ae734740bd>
    <DocumentSummary xmlns="cebd32e3-9ab6-41ee-b1af-b8405a8d4e68">Monthly NielsenIQ reports </DocumentSummary>
    <ContentStartDate xmlns="cebd32e3-9ab6-41ee-b1af-b8405a8d4e68">2022-05-22T23:00:00+00:00</ContentStartDate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007628C7-FFDC-4644-AA96-0B43B2FF37E6}"/>
</file>

<file path=customXml/itemProps2.xml><?xml version="1.0" encoding="utf-8"?>
<ds:datastoreItem xmlns:ds="http://schemas.openxmlformats.org/officeDocument/2006/customXml" ds:itemID="{DDAD9B73-7D7D-491D-A7E0-3CF911D4CCB7}"/>
</file>

<file path=customXml/itemProps3.xml><?xml version="1.0" encoding="utf-8"?>
<ds:datastoreItem xmlns:ds="http://schemas.openxmlformats.org/officeDocument/2006/customXml" ds:itemID="{B7FD8C0D-6D17-444F-846B-44E28CF6901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7564</TotalTime>
  <Words>825</Words>
  <Application>Microsoft Office PowerPoint</Application>
  <PresentationFormat>On-screen Show (4:3)</PresentationFormat>
  <Paragraphs>116</Paragraphs>
  <Slides>41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8" baseType="lpstr">
      <vt:lpstr>ＭＳ Ｐゴシック</vt:lpstr>
      <vt:lpstr>Arial</vt:lpstr>
      <vt:lpstr>Arial Unicode MS</vt:lpstr>
      <vt:lpstr>Calibri</vt:lpstr>
      <vt:lpstr>Calibri Light</vt:lpstr>
      <vt:lpstr>Geneva</vt:lpstr>
      <vt:lpstr>Lucida Grande</vt:lpstr>
      <vt:lpstr>Poppins</vt:lpstr>
      <vt:lpstr>Poppins Light</vt:lpstr>
      <vt:lpstr>Poppins Medium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Worksheet</vt:lpstr>
      <vt:lpstr>UK Context Report Data to 21.05.22</vt:lpstr>
      <vt:lpstr>Executive Overview</vt:lpstr>
      <vt:lpstr>Moving Annual Trends</vt:lpstr>
      <vt:lpstr>Long Term Trends – Total Fish</vt:lpstr>
      <vt:lpstr>Long Term Trends – Chilled</vt:lpstr>
      <vt:lpstr>Long Term Trends – Chilled Segments</vt:lpstr>
      <vt:lpstr>Long Term Trends – Chilled Segments continued</vt:lpstr>
      <vt:lpstr>Long Term Trends – Chilled Segments continued</vt:lpstr>
      <vt:lpstr>MAT KPI’s – Chilled Segments</vt:lpstr>
      <vt:lpstr>Long Term Trends – Frozen</vt:lpstr>
      <vt:lpstr>Long Term Trends – Frozen Segments</vt:lpstr>
      <vt:lpstr>PowerPoint Presentation</vt:lpstr>
      <vt:lpstr>PowerPoint Presentation</vt:lpstr>
      <vt:lpstr>PowerPoint Presentation</vt:lpstr>
      <vt:lpstr>Long Term Trends –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Species – Total Fish</vt:lpstr>
      <vt:lpstr>Top Species – Total Fish continued</vt:lpstr>
      <vt:lpstr>Total Species – Chilled </vt:lpstr>
      <vt:lpstr>Top Species – Frozen </vt:lpstr>
      <vt:lpstr>Top Species - Ambient</vt:lpstr>
      <vt:lpstr>MAT KPI’s – Top 6 Species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Retailer Share of Trade £ - Ambient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May NielsenIQ Context Report</dc:title>
  <dc:creator>anderi01</dc:creator>
  <cp:lastModifiedBy>Meher, Shivam</cp:lastModifiedBy>
  <cp:revision>735</cp:revision>
  <dcterms:created xsi:type="dcterms:W3CDTF">2009-04-16T08:15:59Z</dcterms:created>
  <dcterms:modified xsi:type="dcterms:W3CDTF">2022-06-07T12:16:52Z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1598;#05 May 2022|98e24f0d-9b6b-401c-a1ac-87b6974a594d</vt:lpwstr>
  </property>
</Properties>
</file>