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7" r:id="rId5"/>
  </p:sldMasterIdLst>
  <p:notesMasterIdLst>
    <p:notesMasterId r:id="rId19"/>
  </p:notesMasterIdLst>
  <p:handoutMasterIdLst>
    <p:handoutMasterId r:id="rId20"/>
  </p:handoutMasterIdLst>
  <p:sldIdLst>
    <p:sldId id="279" r:id="rId6"/>
    <p:sldId id="299" r:id="rId7"/>
    <p:sldId id="300" r:id="rId8"/>
    <p:sldId id="301" r:id="rId9"/>
    <p:sldId id="302" r:id="rId10"/>
    <p:sldId id="303" r:id="rId11"/>
    <p:sldId id="304" r:id="rId12"/>
    <p:sldId id="305" r:id="rId13"/>
    <p:sldId id="306" r:id="rId14"/>
    <p:sldId id="307" r:id="rId15"/>
    <p:sldId id="308" r:id="rId16"/>
    <p:sldId id="309" r:id="rId17"/>
    <p:sldId id="310"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DD73B6-278B-4AF0-808F-74CB86347768}" v="5" dt="2021-05-14T12:59:32.8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21" autoAdjust="0"/>
    <p:restoredTop sz="94660"/>
  </p:normalViewPr>
  <p:slideViewPr>
    <p:cSldViewPr snapToGrid="0" snapToObjects="1">
      <p:cViewPr varScale="1">
        <p:scale>
          <a:sx n="83" d="100"/>
          <a:sy n="83" d="100"/>
        </p:scale>
        <p:origin x="792" y="4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rgey Chekmarev" userId="ecf4f7c8-8817-4c18-82c2-4feb0afcf7b6" providerId="ADAL" clId="{E3DD73B6-278B-4AF0-808F-74CB86347768}"/>
    <pc:docChg chg="undo custSel modSld">
      <pc:chgData name="Sergey Chekmarev" userId="ecf4f7c8-8817-4c18-82c2-4feb0afcf7b6" providerId="ADAL" clId="{E3DD73B6-278B-4AF0-808F-74CB86347768}" dt="2021-05-14T13:08:15.373" v="192" actId="6549"/>
      <pc:docMkLst>
        <pc:docMk/>
      </pc:docMkLst>
      <pc:sldChg chg="modSp">
        <pc:chgData name="Sergey Chekmarev" userId="ecf4f7c8-8817-4c18-82c2-4feb0afcf7b6" providerId="ADAL" clId="{E3DD73B6-278B-4AF0-808F-74CB86347768}" dt="2021-05-14T12:57:53.420" v="0"/>
        <pc:sldMkLst>
          <pc:docMk/>
          <pc:sldMk cId="1712805272" sldId="279"/>
        </pc:sldMkLst>
        <pc:spChg chg="mod">
          <ac:chgData name="Sergey Chekmarev" userId="ecf4f7c8-8817-4c18-82c2-4feb0afcf7b6" providerId="ADAL" clId="{E3DD73B6-278B-4AF0-808F-74CB86347768}" dt="2021-05-14T12:57:53.420" v="0"/>
          <ac:spMkLst>
            <pc:docMk/>
            <pc:sldMk cId="1712805272" sldId="279"/>
            <ac:spMk id="2" creationId="{00000000-0000-0000-0000-000000000000}"/>
          </ac:spMkLst>
        </pc:spChg>
      </pc:sldChg>
      <pc:sldChg chg="addSp delSp modSp mod">
        <pc:chgData name="Sergey Chekmarev" userId="ecf4f7c8-8817-4c18-82c2-4feb0afcf7b6" providerId="ADAL" clId="{E3DD73B6-278B-4AF0-808F-74CB86347768}" dt="2021-05-14T12:59:55.589" v="29" actId="20577"/>
        <pc:sldMkLst>
          <pc:docMk/>
          <pc:sldMk cId="1697292786" sldId="299"/>
        </pc:sldMkLst>
        <pc:spChg chg="mod">
          <ac:chgData name="Sergey Chekmarev" userId="ecf4f7c8-8817-4c18-82c2-4feb0afcf7b6" providerId="ADAL" clId="{E3DD73B6-278B-4AF0-808F-74CB86347768}" dt="2021-05-14T12:59:18.046" v="13" actId="20577"/>
          <ac:spMkLst>
            <pc:docMk/>
            <pc:sldMk cId="1697292786" sldId="299"/>
            <ac:spMk id="4" creationId="{00000000-0000-0000-0000-000000000000}"/>
          </ac:spMkLst>
        </pc:spChg>
        <pc:spChg chg="mod">
          <ac:chgData name="Sergey Chekmarev" userId="ecf4f7c8-8817-4c18-82c2-4feb0afcf7b6" providerId="ADAL" clId="{E3DD73B6-278B-4AF0-808F-74CB86347768}" dt="2021-05-14T12:57:53.420" v="0"/>
          <ac:spMkLst>
            <pc:docMk/>
            <pc:sldMk cId="1697292786" sldId="299"/>
            <ac:spMk id="10" creationId="{00000000-0000-0000-0000-000000000000}"/>
          </ac:spMkLst>
        </pc:spChg>
        <pc:spChg chg="mod">
          <ac:chgData name="Sergey Chekmarev" userId="ecf4f7c8-8817-4c18-82c2-4feb0afcf7b6" providerId="ADAL" clId="{E3DD73B6-278B-4AF0-808F-74CB86347768}" dt="2021-05-14T12:57:53.420" v="0"/>
          <ac:spMkLst>
            <pc:docMk/>
            <pc:sldMk cId="1697292786" sldId="299"/>
            <ac:spMk id="12" creationId="{00000000-0000-0000-0000-000000000000}"/>
          </ac:spMkLst>
        </pc:spChg>
        <pc:spChg chg="mod">
          <ac:chgData name="Sergey Chekmarev" userId="ecf4f7c8-8817-4c18-82c2-4feb0afcf7b6" providerId="ADAL" clId="{E3DD73B6-278B-4AF0-808F-74CB86347768}" dt="2021-05-14T12:59:55.589" v="29" actId="20577"/>
          <ac:spMkLst>
            <pc:docMk/>
            <pc:sldMk cId="1697292786" sldId="299"/>
            <ac:spMk id="19" creationId="{00000000-0000-0000-0000-000000000000}"/>
          </ac:spMkLst>
        </pc:spChg>
        <pc:spChg chg="mod">
          <ac:chgData name="Sergey Chekmarev" userId="ecf4f7c8-8817-4c18-82c2-4feb0afcf7b6" providerId="ADAL" clId="{E3DD73B6-278B-4AF0-808F-74CB86347768}" dt="2021-05-14T12:57:53.420" v="0"/>
          <ac:spMkLst>
            <pc:docMk/>
            <pc:sldMk cId="1697292786" sldId="299"/>
            <ac:spMk id="20" creationId="{00000000-0000-0000-0000-000000000000}"/>
          </ac:spMkLst>
        </pc:spChg>
        <pc:spChg chg="mod">
          <ac:chgData name="Sergey Chekmarev" userId="ecf4f7c8-8817-4c18-82c2-4feb0afcf7b6" providerId="ADAL" clId="{E3DD73B6-278B-4AF0-808F-74CB86347768}" dt="2021-05-14T12:57:53.420" v="0"/>
          <ac:spMkLst>
            <pc:docMk/>
            <pc:sldMk cId="1697292786" sldId="299"/>
            <ac:spMk id="25" creationId="{00000000-0000-0000-0000-000000000000}"/>
          </ac:spMkLst>
        </pc:spChg>
        <pc:graphicFrameChg chg="add del mod">
          <ac:chgData name="Sergey Chekmarev" userId="ecf4f7c8-8817-4c18-82c2-4feb0afcf7b6" providerId="ADAL" clId="{E3DD73B6-278B-4AF0-808F-74CB86347768}" dt="2021-05-14T12:58:37.900" v="5"/>
          <ac:graphicFrameMkLst>
            <pc:docMk/>
            <pc:sldMk cId="1697292786" sldId="299"/>
            <ac:graphicFrameMk id="2" creationId="{2D41DBF3-FE00-4362-8737-1B7BAA0B14C0}"/>
          </ac:graphicFrameMkLst>
        </pc:graphicFrameChg>
      </pc:sldChg>
      <pc:sldChg chg="modSp mod">
        <pc:chgData name="Sergey Chekmarev" userId="ecf4f7c8-8817-4c18-82c2-4feb0afcf7b6" providerId="ADAL" clId="{E3DD73B6-278B-4AF0-808F-74CB86347768}" dt="2021-05-14T13:00:36.958" v="36" actId="27918"/>
        <pc:sldMkLst>
          <pc:docMk/>
          <pc:sldMk cId="3905218779" sldId="300"/>
        </pc:sldMkLst>
        <pc:spChg chg="mod">
          <ac:chgData name="Sergey Chekmarev" userId="ecf4f7c8-8817-4c18-82c2-4feb0afcf7b6" providerId="ADAL" clId="{E3DD73B6-278B-4AF0-808F-74CB86347768}" dt="2021-05-14T12:57:53.420" v="0"/>
          <ac:spMkLst>
            <pc:docMk/>
            <pc:sldMk cId="3905218779" sldId="300"/>
            <ac:spMk id="4" creationId="{00000000-0000-0000-0000-000000000000}"/>
          </ac:spMkLst>
        </pc:spChg>
        <pc:spChg chg="mod">
          <ac:chgData name="Sergey Chekmarev" userId="ecf4f7c8-8817-4c18-82c2-4feb0afcf7b6" providerId="ADAL" clId="{E3DD73B6-278B-4AF0-808F-74CB86347768}" dt="2021-05-14T12:57:53.420" v="0"/>
          <ac:spMkLst>
            <pc:docMk/>
            <pc:sldMk cId="3905218779" sldId="300"/>
            <ac:spMk id="25" creationId="{00000000-0000-0000-0000-000000000000}"/>
          </ac:spMkLst>
        </pc:spChg>
      </pc:sldChg>
      <pc:sldChg chg="modSp mod">
        <pc:chgData name="Sergey Chekmarev" userId="ecf4f7c8-8817-4c18-82c2-4feb0afcf7b6" providerId="ADAL" clId="{E3DD73B6-278B-4AF0-808F-74CB86347768}" dt="2021-05-14T13:04:15.242" v="61" actId="20577"/>
        <pc:sldMkLst>
          <pc:docMk/>
          <pc:sldMk cId="2118786065" sldId="301"/>
        </pc:sldMkLst>
        <pc:spChg chg="mod">
          <ac:chgData name="Sergey Chekmarev" userId="ecf4f7c8-8817-4c18-82c2-4feb0afcf7b6" providerId="ADAL" clId="{E3DD73B6-278B-4AF0-808F-74CB86347768}" dt="2021-05-14T13:04:15.242" v="61" actId="20577"/>
          <ac:spMkLst>
            <pc:docMk/>
            <pc:sldMk cId="2118786065" sldId="301"/>
            <ac:spMk id="7" creationId="{00000000-0000-0000-0000-000000000000}"/>
          </ac:spMkLst>
        </pc:spChg>
        <pc:spChg chg="mod">
          <ac:chgData name="Sergey Chekmarev" userId="ecf4f7c8-8817-4c18-82c2-4feb0afcf7b6" providerId="ADAL" clId="{E3DD73B6-278B-4AF0-808F-74CB86347768}" dt="2021-05-14T12:57:53.420" v="0"/>
          <ac:spMkLst>
            <pc:docMk/>
            <pc:sldMk cId="2118786065" sldId="301"/>
            <ac:spMk id="25" creationId="{00000000-0000-0000-0000-000000000000}"/>
          </ac:spMkLst>
        </pc:spChg>
      </pc:sldChg>
      <pc:sldChg chg="modSp mod">
        <pc:chgData name="Sergey Chekmarev" userId="ecf4f7c8-8817-4c18-82c2-4feb0afcf7b6" providerId="ADAL" clId="{E3DD73B6-278B-4AF0-808F-74CB86347768}" dt="2021-05-14T13:04:46.482" v="75" actId="20577"/>
        <pc:sldMkLst>
          <pc:docMk/>
          <pc:sldMk cId="3598640930" sldId="302"/>
        </pc:sldMkLst>
        <pc:spChg chg="mod">
          <ac:chgData name="Sergey Chekmarev" userId="ecf4f7c8-8817-4c18-82c2-4feb0afcf7b6" providerId="ADAL" clId="{E3DD73B6-278B-4AF0-808F-74CB86347768}" dt="2021-05-14T13:04:46.482" v="75" actId="20577"/>
          <ac:spMkLst>
            <pc:docMk/>
            <pc:sldMk cId="3598640930" sldId="302"/>
            <ac:spMk id="5" creationId="{00000000-0000-0000-0000-000000000000}"/>
          </ac:spMkLst>
        </pc:spChg>
        <pc:spChg chg="mod">
          <ac:chgData name="Sergey Chekmarev" userId="ecf4f7c8-8817-4c18-82c2-4feb0afcf7b6" providerId="ADAL" clId="{E3DD73B6-278B-4AF0-808F-74CB86347768}" dt="2021-05-14T12:57:53.420" v="0"/>
          <ac:spMkLst>
            <pc:docMk/>
            <pc:sldMk cId="3598640930" sldId="302"/>
            <ac:spMk id="25" creationId="{00000000-0000-0000-0000-000000000000}"/>
          </ac:spMkLst>
        </pc:spChg>
      </pc:sldChg>
      <pc:sldChg chg="modSp mod">
        <pc:chgData name="Sergey Chekmarev" userId="ecf4f7c8-8817-4c18-82c2-4feb0afcf7b6" providerId="ADAL" clId="{E3DD73B6-278B-4AF0-808F-74CB86347768}" dt="2021-05-14T13:05:46.044" v="120" actId="20577"/>
        <pc:sldMkLst>
          <pc:docMk/>
          <pc:sldMk cId="2063805605" sldId="303"/>
        </pc:sldMkLst>
        <pc:spChg chg="mod">
          <ac:chgData name="Sergey Chekmarev" userId="ecf4f7c8-8817-4c18-82c2-4feb0afcf7b6" providerId="ADAL" clId="{E3DD73B6-278B-4AF0-808F-74CB86347768}" dt="2021-05-14T13:05:46.044" v="120" actId="20577"/>
          <ac:spMkLst>
            <pc:docMk/>
            <pc:sldMk cId="2063805605" sldId="303"/>
            <ac:spMk id="5" creationId="{00000000-0000-0000-0000-000000000000}"/>
          </ac:spMkLst>
        </pc:spChg>
        <pc:spChg chg="mod">
          <ac:chgData name="Sergey Chekmarev" userId="ecf4f7c8-8817-4c18-82c2-4feb0afcf7b6" providerId="ADAL" clId="{E3DD73B6-278B-4AF0-808F-74CB86347768}" dt="2021-05-14T12:57:53.420" v="0"/>
          <ac:spMkLst>
            <pc:docMk/>
            <pc:sldMk cId="2063805605" sldId="303"/>
            <ac:spMk id="25" creationId="{00000000-0000-0000-0000-000000000000}"/>
          </ac:spMkLst>
        </pc:spChg>
      </pc:sldChg>
      <pc:sldChg chg="modSp mod">
        <pc:chgData name="Sergey Chekmarev" userId="ecf4f7c8-8817-4c18-82c2-4feb0afcf7b6" providerId="ADAL" clId="{E3DD73B6-278B-4AF0-808F-74CB86347768}" dt="2021-05-14T13:06:22.431" v="136" actId="20577"/>
        <pc:sldMkLst>
          <pc:docMk/>
          <pc:sldMk cId="3340563664" sldId="304"/>
        </pc:sldMkLst>
        <pc:spChg chg="mod">
          <ac:chgData name="Sergey Chekmarev" userId="ecf4f7c8-8817-4c18-82c2-4feb0afcf7b6" providerId="ADAL" clId="{E3DD73B6-278B-4AF0-808F-74CB86347768}" dt="2021-05-14T13:06:22.431" v="136" actId="20577"/>
          <ac:spMkLst>
            <pc:docMk/>
            <pc:sldMk cId="3340563664" sldId="304"/>
            <ac:spMk id="5" creationId="{00000000-0000-0000-0000-000000000000}"/>
          </ac:spMkLst>
        </pc:spChg>
        <pc:spChg chg="mod">
          <ac:chgData name="Sergey Chekmarev" userId="ecf4f7c8-8817-4c18-82c2-4feb0afcf7b6" providerId="ADAL" clId="{E3DD73B6-278B-4AF0-808F-74CB86347768}" dt="2021-05-14T12:57:53.420" v="0"/>
          <ac:spMkLst>
            <pc:docMk/>
            <pc:sldMk cId="3340563664" sldId="304"/>
            <ac:spMk id="25" creationId="{00000000-0000-0000-0000-000000000000}"/>
          </ac:spMkLst>
        </pc:spChg>
      </pc:sldChg>
      <pc:sldChg chg="modSp mod">
        <pc:chgData name="Sergey Chekmarev" userId="ecf4f7c8-8817-4c18-82c2-4feb0afcf7b6" providerId="ADAL" clId="{E3DD73B6-278B-4AF0-808F-74CB86347768}" dt="2021-05-14T13:07:19.952" v="166" actId="20577"/>
        <pc:sldMkLst>
          <pc:docMk/>
          <pc:sldMk cId="806011696" sldId="305"/>
        </pc:sldMkLst>
        <pc:spChg chg="mod">
          <ac:chgData name="Sergey Chekmarev" userId="ecf4f7c8-8817-4c18-82c2-4feb0afcf7b6" providerId="ADAL" clId="{E3DD73B6-278B-4AF0-808F-74CB86347768}" dt="2021-05-14T13:07:19.952" v="166" actId="20577"/>
          <ac:spMkLst>
            <pc:docMk/>
            <pc:sldMk cId="806011696" sldId="305"/>
            <ac:spMk id="5" creationId="{00000000-0000-0000-0000-000000000000}"/>
          </ac:spMkLst>
        </pc:spChg>
        <pc:spChg chg="mod">
          <ac:chgData name="Sergey Chekmarev" userId="ecf4f7c8-8817-4c18-82c2-4feb0afcf7b6" providerId="ADAL" clId="{E3DD73B6-278B-4AF0-808F-74CB86347768}" dt="2021-05-14T12:57:53.420" v="0"/>
          <ac:spMkLst>
            <pc:docMk/>
            <pc:sldMk cId="806011696" sldId="305"/>
            <ac:spMk id="25" creationId="{00000000-0000-0000-0000-000000000000}"/>
          </ac:spMkLst>
        </pc:spChg>
      </pc:sldChg>
      <pc:sldChg chg="modSp mod">
        <pc:chgData name="Sergey Chekmarev" userId="ecf4f7c8-8817-4c18-82c2-4feb0afcf7b6" providerId="ADAL" clId="{E3DD73B6-278B-4AF0-808F-74CB86347768}" dt="2021-05-14T13:07:44.398" v="170" actId="20577"/>
        <pc:sldMkLst>
          <pc:docMk/>
          <pc:sldMk cId="602047246" sldId="306"/>
        </pc:sldMkLst>
        <pc:spChg chg="mod">
          <ac:chgData name="Sergey Chekmarev" userId="ecf4f7c8-8817-4c18-82c2-4feb0afcf7b6" providerId="ADAL" clId="{E3DD73B6-278B-4AF0-808F-74CB86347768}" dt="2021-05-14T13:07:44.398" v="170" actId="20577"/>
          <ac:spMkLst>
            <pc:docMk/>
            <pc:sldMk cId="602047246" sldId="306"/>
            <ac:spMk id="5" creationId="{00000000-0000-0000-0000-000000000000}"/>
          </ac:spMkLst>
        </pc:spChg>
        <pc:spChg chg="mod">
          <ac:chgData name="Sergey Chekmarev" userId="ecf4f7c8-8817-4c18-82c2-4feb0afcf7b6" providerId="ADAL" clId="{E3DD73B6-278B-4AF0-808F-74CB86347768}" dt="2021-05-14T12:57:53.420" v="0"/>
          <ac:spMkLst>
            <pc:docMk/>
            <pc:sldMk cId="602047246" sldId="306"/>
            <ac:spMk id="25" creationId="{00000000-0000-0000-0000-000000000000}"/>
          </ac:spMkLst>
        </pc:spChg>
      </pc:sldChg>
      <pc:sldChg chg="modSp mod">
        <pc:chgData name="Sergey Chekmarev" userId="ecf4f7c8-8817-4c18-82c2-4feb0afcf7b6" providerId="ADAL" clId="{E3DD73B6-278B-4AF0-808F-74CB86347768}" dt="2021-05-14T13:08:15.373" v="192" actId="6549"/>
        <pc:sldMkLst>
          <pc:docMk/>
          <pc:sldMk cId="3064617862" sldId="307"/>
        </pc:sldMkLst>
        <pc:spChg chg="mod">
          <ac:chgData name="Sergey Chekmarev" userId="ecf4f7c8-8817-4c18-82c2-4feb0afcf7b6" providerId="ADAL" clId="{E3DD73B6-278B-4AF0-808F-74CB86347768}" dt="2021-05-14T13:08:15.373" v="192" actId="6549"/>
          <ac:spMkLst>
            <pc:docMk/>
            <pc:sldMk cId="3064617862" sldId="307"/>
            <ac:spMk id="2" creationId="{00000000-0000-0000-0000-000000000000}"/>
          </ac:spMkLst>
        </pc:spChg>
        <pc:graphicFrameChg chg="mod">
          <ac:chgData name="Sergey Chekmarev" userId="ecf4f7c8-8817-4c18-82c2-4feb0afcf7b6" providerId="ADAL" clId="{E3DD73B6-278B-4AF0-808F-74CB86347768}" dt="2021-05-14T12:57:53.420" v="0"/>
          <ac:graphicFrameMkLst>
            <pc:docMk/>
            <pc:sldMk cId="3064617862" sldId="307"/>
            <ac:graphicFrameMk id="2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20</c:v>
                </c:pt>
                <c:pt idx="1">
                  <c:v>2YE Mar 21</c:v>
                </c:pt>
              </c:strCache>
            </c:strRef>
          </c:cat>
          <c:val>
            <c:numRef>
              <c:f>Sheet1!$B$2:$C$2</c:f>
              <c:numCache>
                <c:formatCode>_-* #,##0_-;\-* #,##0_-;_-* "-"??_-;_-@_-</c:formatCode>
                <c:ptCount val="2"/>
                <c:pt idx="0">
                  <c:v>29005.1</c:v>
                </c:pt>
                <c:pt idx="1">
                  <c:v>16938.400000000001</c:v>
                </c:pt>
              </c:numCache>
            </c:numRef>
          </c:val>
          <c:extLst>
            <c:ext xmlns:c16="http://schemas.microsoft.com/office/drawing/2014/chart" uri="{C3380CC4-5D6E-409C-BE32-E72D297353CC}">
              <c16:uniqueId val="{00000000-3E49-4872-9DE2-F2CD3FEF4928}"/>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20</c:v>
                </c:pt>
                <c:pt idx="1">
                  <c:v>2YE Mar 21</c:v>
                </c:pt>
              </c:strCache>
            </c:strRef>
          </c:cat>
          <c:val>
            <c:numRef>
              <c:f>Sheet1!$B$3:$C$3</c:f>
              <c:numCache>
                <c:formatCode>_-* #,##0_-;\-* #,##0_-;_-* "-"??_-;_-@_-</c:formatCode>
                <c:ptCount val="2"/>
                <c:pt idx="0">
                  <c:v>27090.9</c:v>
                </c:pt>
                <c:pt idx="1">
                  <c:v>21488.5</c:v>
                </c:pt>
              </c:numCache>
            </c:numRef>
          </c:val>
          <c:extLst>
            <c:ext xmlns:c16="http://schemas.microsoft.com/office/drawing/2014/chart" uri="{C3380CC4-5D6E-409C-BE32-E72D297353CC}">
              <c16:uniqueId val="{00000001-3E49-4872-9DE2-F2CD3FEF4928}"/>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20</c:v>
                </c:pt>
                <c:pt idx="1">
                  <c:v>2YE Mar 21</c:v>
                </c:pt>
              </c:strCache>
            </c:strRef>
          </c:cat>
          <c:val>
            <c:numRef>
              <c:f>Sheet1!$B$4:$C$4</c:f>
              <c:numCache>
                <c:formatCode>_-* #,##0_-;\-* #,##0_-;_-* "-"??_-;_-@_-</c:formatCode>
                <c:ptCount val="2"/>
                <c:pt idx="0">
                  <c:v>19740.5</c:v>
                </c:pt>
                <c:pt idx="1">
                  <c:v>14489.6</c:v>
                </c:pt>
              </c:numCache>
            </c:numRef>
          </c:val>
          <c:extLst>
            <c:ext xmlns:c16="http://schemas.microsoft.com/office/drawing/2014/chart" uri="{C3380CC4-5D6E-409C-BE32-E72D297353CC}">
              <c16:uniqueId val="{00000002-3E49-4872-9DE2-F2CD3FEF4928}"/>
            </c:ext>
          </c:extLst>
        </c:ser>
        <c:ser>
          <c:idx val="3"/>
          <c:order val="3"/>
          <c:tx>
            <c:strRef>
              <c:f>Sheet1!$A$5</c:f>
              <c:strCache>
                <c:ptCount val="1"/>
                <c:pt idx="0">
                  <c:v>Workplace/College/Uni</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20</c:v>
                </c:pt>
                <c:pt idx="1">
                  <c:v>2YE Mar 21</c:v>
                </c:pt>
              </c:strCache>
            </c:strRef>
          </c:cat>
          <c:val>
            <c:numRef>
              <c:f>Sheet1!$B$5:$C$5</c:f>
              <c:numCache>
                <c:formatCode>_-* #,##0_-;\-* #,##0_-;_-* "-"??_-;_-@_-</c:formatCode>
                <c:ptCount val="2"/>
                <c:pt idx="0">
                  <c:v>21366.5</c:v>
                </c:pt>
                <c:pt idx="1">
                  <c:v>14701.4</c:v>
                </c:pt>
              </c:numCache>
            </c:numRef>
          </c:val>
          <c:extLst>
            <c:ext xmlns:c16="http://schemas.microsoft.com/office/drawing/2014/chart" uri="{C3380CC4-5D6E-409C-BE32-E72D297353CC}">
              <c16:uniqueId val="{00000003-3E49-4872-9DE2-F2CD3FEF4928}"/>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050">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2YE Mar 20</c:v>
                </c:pt>
                <c:pt idx="1">
                  <c:v>2YE Mar 21</c:v>
                </c:pt>
              </c:strCache>
            </c:strRef>
          </c:cat>
          <c:val>
            <c:numRef>
              <c:f>Sheet1!$B$6:$C$6</c:f>
              <c:numCache>
                <c:formatCode>_-* #,##0_-;\-* #,##0_-;_-* "-"??_-;_-@_-</c:formatCode>
                <c:ptCount val="2"/>
                <c:pt idx="0">
                  <c:v>75404.100000000006</c:v>
                </c:pt>
                <c:pt idx="1">
                  <c:v>63189.7</c:v>
                </c:pt>
              </c:numCache>
            </c:numRef>
          </c:val>
          <c:extLst>
            <c:ext xmlns:c16="http://schemas.microsoft.com/office/drawing/2014/chart" uri="{C3380CC4-5D6E-409C-BE32-E72D297353CC}">
              <c16:uniqueId val="{00000004-3E49-4872-9DE2-F2CD3FEF4928}"/>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2YE Mar 20</c:v>
                </c:pt>
                <c:pt idx="1">
                  <c:v>2YE Mar 21</c:v>
                </c:pt>
              </c:strCache>
            </c:strRef>
          </c:cat>
          <c:val>
            <c:numRef>
              <c:f>Sheet1!$B$7:$C$7</c:f>
              <c:numCache>
                <c:formatCode>_-* #,##0_-;\-* #,##0_-;_-* "-"??_-;_-@_-</c:formatCode>
                <c:ptCount val="2"/>
                <c:pt idx="0">
                  <c:v>21483.8</c:v>
                </c:pt>
                <c:pt idx="1">
                  <c:v>16417.5</c:v>
                </c:pt>
              </c:numCache>
            </c:numRef>
          </c:val>
          <c:extLst>
            <c:ext xmlns:c16="http://schemas.microsoft.com/office/drawing/2014/chart" uri="{C3380CC4-5D6E-409C-BE32-E72D297353CC}">
              <c16:uniqueId val="{00000005-3E49-4872-9DE2-F2CD3FEF4928}"/>
            </c:ext>
          </c:extLst>
        </c:ser>
        <c:dLbls>
          <c:showLegendKey val="0"/>
          <c:showVal val="0"/>
          <c:showCatName val="0"/>
          <c:showSerName val="0"/>
          <c:showPercent val="0"/>
          <c:showBubbleSize val="0"/>
        </c:dLbls>
        <c:gapWidth val="150"/>
        <c:overlap val="100"/>
        <c:axId val="197540864"/>
        <c:axId val="197546752"/>
      </c:barChart>
      <c:catAx>
        <c:axId val="197540864"/>
        <c:scaling>
          <c:orientation val="minMax"/>
        </c:scaling>
        <c:delete val="0"/>
        <c:axPos val="b"/>
        <c:numFmt formatCode="General" sourceLinked="1"/>
        <c:majorTickMark val="out"/>
        <c:minorTickMark val="none"/>
        <c:tickLblPos val="nextTo"/>
        <c:txPr>
          <a:bodyPr rot="0" vert="horz"/>
          <a:lstStyle/>
          <a:p>
            <a:pPr>
              <a:defRPr/>
            </a:pPr>
            <a:endParaRPr lang="en-US"/>
          </a:p>
        </c:txPr>
        <c:crossAx val="197546752"/>
        <c:crosses val="autoZero"/>
        <c:auto val="1"/>
        <c:lblAlgn val="ctr"/>
        <c:lblOffset val="100"/>
        <c:noMultiLvlLbl val="0"/>
      </c:catAx>
      <c:valAx>
        <c:axId val="197546752"/>
        <c:scaling>
          <c:orientation val="minMax"/>
        </c:scaling>
        <c:delete val="1"/>
        <c:axPos val="l"/>
        <c:numFmt formatCode="_-* #,##0_-;\-* #,##0_-;_-* &quot;-&quot;??_-;_-@_-" sourceLinked="1"/>
        <c:majorTickMark val="out"/>
        <c:minorTickMark val="none"/>
        <c:tickLblPos val="nextTo"/>
        <c:crossAx val="197540864"/>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2YE Mar 20</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QSR excl Fish &amp; Chips</c:v>
                </c:pt>
              </c:strCache>
            </c:strRef>
          </c:cat>
          <c:val>
            <c:numRef>
              <c:f>Sheet1!$B$2:$B$8</c:f>
              <c:numCache>
                <c:formatCode>_-* #,##0.0_-;\-* #,##0.0_-;_-* "-"??_-;_-@_-</c:formatCode>
                <c:ptCount val="7"/>
                <c:pt idx="0">
                  <c:v>0.8</c:v>
                </c:pt>
                <c:pt idx="1">
                  <c:v>1.2</c:v>
                </c:pt>
                <c:pt idx="2">
                  <c:v>1.1000000000000001</c:v>
                </c:pt>
                <c:pt idx="3">
                  <c:v>1</c:v>
                </c:pt>
                <c:pt idx="4">
                  <c:v>0.9</c:v>
                </c:pt>
                <c:pt idx="5">
                  <c:v>10.1</c:v>
                </c:pt>
                <c:pt idx="6">
                  <c:v>0.2</c:v>
                </c:pt>
              </c:numCache>
            </c:numRef>
          </c:val>
          <c:extLst>
            <c:ext xmlns:c16="http://schemas.microsoft.com/office/drawing/2014/chart" uri="{C3380CC4-5D6E-409C-BE32-E72D297353CC}">
              <c16:uniqueId val="{00000000-4B61-4754-9013-96EBFAD3D7AF}"/>
            </c:ext>
          </c:extLst>
        </c:ser>
        <c:ser>
          <c:idx val="1"/>
          <c:order val="1"/>
          <c:tx>
            <c:strRef>
              <c:f>Sheet1!$C$1</c:f>
              <c:strCache>
                <c:ptCount val="1"/>
                <c:pt idx="0">
                  <c:v>2YE Mar 21</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Workplace/Education</c:v>
                </c:pt>
                <c:pt idx="5">
                  <c:v>Fish &amp; Chips</c:v>
                </c:pt>
                <c:pt idx="6">
                  <c:v>QSR excl Fish &amp; Chips</c:v>
                </c:pt>
              </c:strCache>
            </c:strRef>
          </c:cat>
          <c:val>
            <c:numRef>
              <c:f>Sheet1!$C$2:$C$8</c:f>
              <c:numCache>
                <c:formatCode>_-* #,##0.0_-;\-* #,##0.0_-;_-* "-"??_-;_-@_-</c:formatCode>
                <c:ptCount val="7"/>
                <c:pt idx="0">
                  <c:v>0.9</c:v>
                </c:pt>
                <c:pt idx="1">
                  <c:v>1.1000000000000001</c:v>
                </c:pt>
                <c:pt idx="2">
                  <c:v>1.4</c:v>
                </c:pt>
                <c:pt idx="3">
                  <c:v>1</c:v>
                </c:pt>
                <c:pt idx="4">
                  <c:v>1</c:v>
                </c:pt>
                <c:pt idx="5">
                  <c:v>11</c:v>
                </c:pt>
                <c:pt idx="6">
                  <c:v>0.2</c:v>
                </c:pt>
              </c:numCache>
            </c:numRef>
          </c:val>
          <c:extLst>
            <c:ext xmlns:c16="http://schemas.microsoft.com/office/drawing/2014/chart" uri="{C3380CC4-5D6E-409C-BE32-E72D297353CC}">
              <c16:uniqueId val="{00000001-4B61-4754-9013-96EBFAD3D7AF}"/>
            </c:ext>
          </c:extLst>
        </c:ser>
        <c:dLbls>
          <c:showLegendKey val="0"/>
          <c:showVal val="0"/>
          <c:showCatName val="0"/>
          <c:showSerName val="0"/>
          <c:showPercent val="0"/>
          <c:showBubbleSize val="0"/>
        </c:dLbls>
        <c:gapWidth val="150"/>
        <c:axId val="188455552"/>
        <c:axId val="197642112"/>
      </c:barChart>
      <c:catAx>
        <c:axId val="188455552"/>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97642112"/>
        <c:crosses val="autoZero"/>
        <c:auto val="1"/>
        <c:lblAlgn val="ctr"/>
        <c:lblOffset val="100"/>
        <c:noMultiLvlLbl val="0"/>
      </c:catAx>
      <c:valAx>
        <c:axId val="197642112"/>
        <c:scaling>
          <c:orientation val="minMax"/>
        </c:scaling>
        <c:delete val="1"/>
        <c:axPos val="l"/>
        <c:numFmt formatCode="_-* #,##0.0_-;\-* #,##0.0_-;_-* &quot;-&quot;??_-;_-@_-" sourceLinked="1"/>
        <c:majorTickMark val="out"/>
        <c:minorTickMark val="none"/>
        <c:tickLblPos val="nextTo"/>
        <c:crossAx val="188455552"/>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formatCode="0.0">
                  <c:v>12.1</c:v>
                </c:pt>
                <c:pt idx="1">
                  <c:v>14.2</c:v>
                </c:pt>
                <c:pt idx="2">
                  <c:v>13.1</c:v>
                </c:pt>
                <c:pt idx="3">
                  <c:v>13.9</c:v>
                </c:pt>
                <c:pt idx="4">
                  <c:v>16.5</c:v>
                </c:pt>
              </c:numCache>
            </c:numRef>
          </c:val>
          <c:extLst>
            <c:ext xmlns:c16="http://schemas.microsoft.com/office/drawing/2014/chart" uri="{C3380CC4-5D6E-409C-BE32-E72D297353CC}">
              <c16:uniqueId val="{00000000-4333-4B33-B8AC-66976893D670}"/>
            </c:ext>
          </c:extLst>
        </c:ser>
        <c:ser>
          <c:idx val="1"/>
          <c:order val="1"/>
          <c:tx>
            <c:strRef>
              <c:f>Sheet1!$A$3</c:f>
              <c:strCache>
                <c:ptCount val="1"/>
                <c:pt idx="0">
                  <c:v>Age: 18-24</c:v>
                </c:pt>
              </c:strCache>
            </c:strRef>
          </c:tx>
          <c:spPr>
            <a:solidFill>
              <a:srgbClr val="002060"/>
            </a:solidFill>
          </c:spPr>
          <c:invertIfNegative val="0"/>
          <c:dLbls>
            <c:dLbl>
              <c:idx val="2"/>
              <c:layout>
                <c:manualLayout>
                  <c:x val="0"/>
                  <c:y val="-3.810577683576830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333-4B33-B8AC-66976893D670}"/>
                </c:ext>
              </c:extLst>
            </c:dLbl>
            <c:dLbl>
              <c:idx val="3"/>
              <c:layout>
                <c:manualLayout>
                  <c:x val="-1.514067535280456E-3"/>
                  <c:y val="-1.143173305073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formatCode="0.0">
                  <c:v>8.4</c:v>
                </c:pt>
                <c:pt idx="1">
                  <c:v>7.5</c:v>
                </c:pt>
                <c:pt idx="2">
                  <c:v>4.0999999999999996</c:v>
                </c:pt>
                <c:pt idx="3">
                  <c:v>9.5</c:v>
                </c:pt>
                <c:pt idx="4">
                  <c:v>4.7</c:v>
                </c:pt>
              </c:numCache>
            </c:numRef>
          </c:val>
          <c:extLst>
            <c:ext xmlns:c16="http://schemas.microsoft.com/office/drawing/2014/chart" uri="{C3380CC4-5D6E-409C-BE32-E72D297353CC}">
              <c16:uniqueId val="{00000003-4333-4B33-B8AC-66976893D670}"/>
            </c:ext>
          </c:extLst>
        </c:ser>
        <c:ser>
          <c:idx val="2"/>
          <c:order val="2"/>
          <c:tx>
            <c:strRef>
              <c:f>Sheet1!$A$4</c:f>
              <c:strCache>
                <c:ptCount val="1"/>
                <c:pt idx="0">
                  <c:v>Age: 25-34</c:v>
                </c:pt>
              </c:strCache>
            </c:strRef>
          </c:tx>
          <c:invertIfNegative val="0"/>
          <c:dLbls>
            <c:dLbl>
              <c:idx val="2"/>
              <c:layout>
                <c:manualLayout>
                  <c:x val="1.5140675352804005E-3"/>
                  <c:y val="-1.52423107343073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333-4B33-B8AC-66976893D67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Sheet1!$B$4:$F$4</c:f>
              <c:numCache>
                <c:formatCode>General</c:formatCode>
                <c:ptCount val="5"/>
                <c:pt idx="0" formatCode="0.0">
                  <c:v>12.8</c:v>
                </c:pt>
                <c:pt idx="1">
                  <c:v>14</c:v>
                </c:pt>
                <c:pt idx="2">
                  <c:v>3.2</c:v>
                </c:pt>
                <c:pt idx="3">
                  <c:v>11.6</c:v>
                </c:pt>
                <c:pt idx="4">
                  <c:v>12.8</c:v>
                </c:pt>
              </c:numCache>
            </c:numRef>
          </c:val>
          <c:extLst>
            <c:ext xmlns:c16="http://schemas.microsoft.com/office/drawing/2014/chart" uri="{C3380CC4-5D6E-409C-BE32-E72D297353CC}">
              <c16:uniqueId val="{00000004-4333-4B33-B8AC-66976893D670}"/>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Sheet1!$B$5:$F$5</c:f>
              <c:numCache>
                <c:formatCode>General</c:formatCode>
                <c:ptCount val="5"/>
                <c:pt idx="0" formatCode="0.0">
                  <c:v>17.3</c:v>
                </c:pt>
                <c:pt idx="1">
                  <c:v>14.5</c:v>
                </c:pt>
                <c:pt idx="2">
                  <c:v>8.9</c:v>
                </c:pt>
                <c:pt idx="3">
                  <c:v>10</c:v>
                </c:pt>
                <c:pt idx="4">
                  <c:v>14.9</c:v>
                </c:pt>
              </c:numCache>
            </c:numRef>
          </c:val>
          <c:extLst>
            <c:ext xmlns:c16="http://schemas.microsoft.com/office/drawing/2014/chart" uri="{C3380CC4-5D6E-409C-BE32-E72D297353CC}">
              <c16:uniqueId val="{00000005-4333-4B33-B8AC-66976893D670}"/>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Sheet1!$B$6:$F$6</c:f>
              <c:numCache>
                <c:formatCode>General</c:formatCode>
                <c:ptCount val="5"/>
                <c:pt idx="0" formatCode="0.0">
                  <c:v>30.5</c:v>
                </c:pt>
                <c:pt idx="1">
                  <c:v>30.5</c:v>
                </c:pt>
                <c:pt idx="2">
                  <c:v>41</c:v>
                </c:pt>
                <c:pt idx="3">
                  <c:v>23.4</c:v>
                </c:pt>
                <c:pt idx="4">
                  <c:v>30.4</c:v>
                </c:pt>
              </c:numCache>
            </c:numRef>
          </c:val>
          <c:extLst>
            <c:ext xmlns:c16="http://schemas.microsoft.com/office/drawing/2014/chart" uri="{C3380CC4-5D6E-409C-BE32-E72D297353CC}">
              <c16:uniqueId val="{00000007-4333-4B33-B8AC-66976893D670}"/>
            </c:ext>
          </c:extLst>
        </c:ser>
        <c:ser>
          <c:idx val="5"/>
          <c:order val="5"/>
          <c:tx>
            <c:strRef>
              <c:f>Sheet1!$A$7</c:f>
              <c:strCache>
                <c:ptCount val="1"/>
                <c:pt idx="0">
                  <c:v>Age: 65+</c:v>
                </c:pt>
              </c:strCache>
            </c:strRef>
          </c:tx>
          <c:invertIfNegative val="0"/>
          <c:dLbls>
            <c:dLbl>
              <c:idx val="4"/>
              <c:layout>
                <c:manualLayout>
                  <c:x val="-3.0281350705609121E-3"/>
                  <c:y val="-3.8105776835768304E-3"/>
                </c:manualLayout>
              </c:layout>
              <c:numFmt formatCode="#,##0.0" sourceLinked="0"/>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333-4B33-B8AC-66976893D67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Sheet1!$B$7:$F$7</c:f>
              <c:numCache>
                <c:formatCode>General</c:formatCode>
                <c:ptCount val="5"/>
                <c:pt idx="0" formatCode="0.0">
                  <c:v>18.8</c:v>
                </c:pt>
                <c:pt idx="1">
                  <c:v>19.399999999999999</c:v>
                </c:pt>
                <c:pt idx="2">
                  <c:v>29.7</c:v>
                </c:pt>
                <c:pt idx="3">
                  <c:v>31.7</c:v>
                </c:pt>
                <c:pt idx="4">
                  <c:v>20.6</c:v>
                </c:pt>
              </c:numCache>
            </c:numRef>
          </c:val>
          <c:extLst>
            <c:ext xmlns:c16="http://schemas.microsoft.com/office/drawing/2014/chart" uri="{C3380CC4-5D6E-409C-BE32-E72D297353CC}">
              <c16:uniqueId val="{00000009-4333-4B33-B8AC-66976893D670}"/>
            </c:ext>
          </c:extLst>
        </c:ser>
        <c:dLbls>
          <c:showLegendKey val="0"/>
          <c:showVal val="0"/>
          <c:showCatName val="0"/>
          <c:showSerName val="0"/>
          <c:showPercent val="0"/>
          <c:showBubbleSize val="0"/>
        </c:dLbls>
        <c:gapWidth val="150"/>
        <c:overlap val="100"/>
        <c:axId val="197748608"/>
        <c:axId val="197750144"/>
      </c:barChart>
      <c:catAx>
        <c:axId val="197748608"/>
        <c:scaling>
          <c:orientation val="minMax"/>
        </c:scaling>
        <c:delete val="0"/>
        <c:axPos val="b"/>
        <c:numFmt formatCode="General" sourceLinked="0"/>
        <c:majorTickMark val="out"/>
        <c:minorTickMark val="none"/>
        <c:tickLblPos val="nextTo"/>
        <c:txPr>
          <a:bodyPr rot="0" vert="horz"/>
          <a:lstStyle/>
          <a:p>
            <a:pPr>
              <a:defRPr/>
            </a:pPr>
            <a:endParaRPr lang="en-US"/>
          </a:p>
        </c:txPr>
        <c:crossAx val="197750144"/>
        <c:crosses val="autoZero"/>
        <c:auto val="1"/>
        <c:lblAlgn val="ctr"/>
        <c:lblOffset val="100"/>
        <c:noMultiLvlLbl val="0"/>
      </c:catAx>
      <c:valAx>
        <c:axId val="197750144"/>
        <c:scaling>
          <c:orientation val="minMax"/>
        </c:scaling>
        <c:delete val="1"/>
        <c:axPos val="l"/>
        <c:numFmt formatCode="0%" sourceLinked="1"/>
        <c:majorTickMark val="out"/>
        <c:minorTickMark val="none"/>
        <c:tickLblPos val="nextTo"/>
        <c:crossAx val="197748608"/>
        <c:crosses val="autoZero"/>
        <c:crossBetween val="between"/>
      </c:valAx>
    </c:plotArea>
    <c:legend>
      <c:legendPos val="r"/>
      <c:layout>
        <c:manualLayout>
          <c:xMode val="edge"/>
          <c:yMode val="edge"/>
          <c:x val="0.77293662287964415"/>
          <c:y val="0"/>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formatCode="0.0">
                  <c:v>65.5</c:v>
                </c:pt>
                <c:pt idx="1">
                  <c:v>70.5</c:v>
                </c:pt>
                <c:pt idx="2">
                  <c:v>67.8</c:v>
                </c:pt>
                <c:pt idx="3">
                  <c:v>73.099999999999994</c:v>
                </c:pt>
                <c:pt idx="4">
                  <c:v>70.599999999999994</c:v>
                </c:pt>
              </c:numCache>
            </c:numRef>
          </c:val>
          <c:extLst>
            <c:ext xmlns:c16="http://schemas.microsoft.com/office/drawing/2014/chart" uri="{C3380CC4-5D6E-409C-BE32-E72D297353CC}">
              <c16:uniqueId val="{00000000-3A5A-4394-8A60-C51B8B024EDA}"/>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formatCode="0.0">
                  <c:v>34.5</c:v>
                </c:pt>
                <c:pt idx="1">
                  <c:v>29.5</c:v>
                </c:pt>
                <c:pt idx="2">
                  <c:v>32.200000000000003</c:v>
                </c:pt>
                <c:pt idx="3">
                  <c:v>26.9</c:v>
                </c:pt>
                <c:pt idx="4">
                  <c:v>29.4</c:v>
                </c:pt>
              </c:numCache>
            </c:numRef>
          </c:val>
          <c:extLst>
            <c:ext xmlns:c16="http://schemas.microsoft.com/office/drawing/2014/chart" uri="{C3380CC4-5D6E-409C-BE32-E72D297353CC}">
              <c16:uniqueId val="{00000001-3A5A-4394-8A60-C51B8B024EDA}"/>
            </c:ext>
          </c:extLst>
        </c:ser>
        <c:dLbls>
          <c:showLegendKey val="0"/>
          <c:showVal val="0"/>
          <c:showCatName val="0"/>
          <c:showSerName val="0"/>
          <c:showPercent val="0"/>
          <c:showBubbleSize val="0"/>
        </c:dLbls>
        <c:gapWidth val="150"/>
        <c:overlap val="100"/>
        <c:axId val="199309184"/>
        <c:axId val="199310720"/>
      </c:barChart>
      <c:catAx>
        <c:axId val="199309184"/>
        <c:scaling>
          <c:orientation val="minMax"/>
        </c:scaling>
        <c:delete val="0"/>
        <c:axPos val="b"/>
        <c:numFmt formatCode="General" sourceLinked="0"/>
        <c:majorTickMark val="out"/>
        <c:minorTickMark val="none"/>
        <c:tickLblPos val="nextTo"/>
        <c:txPr>
          <a:bodyPr rot="0" vert="horz"/>
          <a:lstStyle/>
          <a:p>
            <a:pPr>
              <a:defRPr/>
            </a:pPr>
            <a:endParaRPr lang="en-US"/>
          </a:p>
        </c:txPr>
        <c:crossAx val="199310720"/>
        <c:crosses val="autoZero"/>
        <c:auto val="1"/>
        <c:lblAlgn val="ctr"/>
        <c:lblOffset val="100"/>
        <c:noMultiLvlLbl val="0"/>
      </c:catAx>
      <c:valAx>
        <c:axId val="199310720"/>
        <c:scaling>
          <c:orientation val="minMax"/>
        </c:scaling>
        <c:delete val="1"/>
        <c:axPos val="l"/>
        <c:numFmt formatCode="0%" sourceLinked="1"/>
        <c:majorTickMark val="out"/>
        <c:minorTickMark val="none"/>
        <c:tickLblPos val="nextTo"/>
        <c:crossAx val="199309184"/>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c:v>57.8</c:v>
                </c:pt>
                <c:pt idx="1">
                  <c:v>56.9</c:v>
                </c:pt>
                <c:pt idx="2" formatCode="0.0">
                  <c:v>55.2</c:v>
                </c:pt>
                <c:pt idx="3">
                  <c:v>47.4</c:v>
                </c:pt>
                <c:pt idx="4">
                  <c:v>58.1</c:v>
                </c:pt>
              </c:numCache>
            </c:numRef>
          </c:val>
          <c:extLst>
            <c:ext xmlns:c16="http://schemas.microsoft.com/office/drawing/2014/chart" uri="{C3380CC4-5D6E-409C-BE32-E72D297353CC}">
              <c16:uniqueId val="{00000000-7951-4C7A-A145-90966A9DD8DD}"/>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c:v>42.2</c:v>
                </c:pt>
                <c:pt idx="1">
                  <c:v>43.1</c:v>
                </c:pt>
                <c:pt idx="2" formatCode="0.0">
                  <c:v>44.8</c:v>
                </c:pt>
                <c:pt idx="3">
                  <c:v>52.6</c:v>
                </c:pt>
                <c:pt idx="4">
                  <c:v>41.9</c:v>
                </c:pt>
              </c:numCache>
            </c:numRef>
          </c:val>
          <c:extLst>
            <c:ext xmlns:c16="http://schemas.microsoft.com/office/drawing/2014/chart" uri="{C3380CC4-5D6E-409C-BE32-E72D297353CC}">
              <c16:uniqueId val="{00000001-7951-4C7A-A145-90966A9DD8DD}"/>
            </c:ext>
          </c:extLst>
        </c:ser>
        <c:dLbls>
          <c:showLegendKey val="0"/>
          <c:showVal val="0"/>
          <c:showCatName val="0"/>
          <c:showSerName val="0"/>
          <c:showPercent val="0"/>
          <c:showBubbleSize val="0"/>
        </c:dLbls>
        <c:gapWidth val="150"/>
        <c:overlap val="100"/>
        <c:axId val="199742592"/>
        <c:axId val="199744128"/>
      </c:barChart>
      <c:catAx>
        <c:axId val="199742592"/>
        <c:scaling>
          <c:orientation val="minMax"/>
        </c:scaling>
        <c:delete val="0"/>
        <c:axPos val="b"/>
        <c:numFmt formatCode="General" sourceLinked="0"/>
        <c:majorTickMark val="out"/>
        <c:minorTickMark val="none"/>
        <c:tickLblPos val="nextTo"/>
        <c:txPr>
          <a:bodyPr rot="0" vert="horz"/>
          <a:lstStyle/>
          <a:p>
            <a:pPr>
              <a:defRPr/>
            </a:pPr>
            <a:endParaRPr lang="en-US"/>
          </a:p>
        </c:txPr>
        <c:crossAx val="199744128"/>
        <c:crosses val="autoZero"/>
        <c:auto val="1"/>
        <c:lblAlgn val="ctr"/>
        <c:lblOffset val="100"/>
        <c:noMultiLvlLbl val="0"/>
      </c:catAx>
      <c:valAx>
        <c:axId val="199744128"/>
        <c:scaling>
          <c:orientation val="minMax"/>
        </c:scaling>
        <c:delete val="1"/>
        <c:axPos val="l"/>
        <c:numFmt formatCode="0%" sourceLinked="1"/>
        <c:majorTickMark val="out"/>
        <c:minorTickMark val="none"/>
        <c:tickLblPos val="nextTo"/>
        <c:crossAx val="199742592"/>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formatCode="0.0">
                  <c:v>71.8</c:v>
                </c:pt>
                <c:pt idx="1">
                  <c:v>70.400000000000006</c:v>
                </c:pt>
                <c:pt idx="2">
                  <c:v>79.599999999999994</c:v>
                </c:pt>
                <c:pt idx="3">
                  <c:v>73.599999999999994</c:v>
                </c:pt>
                <c:pt idx="4">
                  <c:v>67.3</c:v>
                </c:pt>
              </c:numCache>
            </c:numRef>
          </c:val>
          <c:extLst>
            <c:ext xmlns:c16="http://schemas.microsoft.com/office/drawing/2014/chart" uri="{C3380CC4-5D6E-409C-BE32-E72D297353CC}">
              <c16:uniqueId val="{00000000-B3ED-4181-832B-015C517DC057}"/>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formatCode="0.0">
                  <c:v>28.2</c:v>
                </c:pt>
                <c:pt idx="1">
                  <c:v>29.6</c:v>
                </c:pt>
                <c:pt idx="2">
                  <c:v>20.399999999999999</c:v>
                </c:pt>
                <c:pt idx="3">
                  <c:v>26.4</c:v>
                </c:pt>
                <c:pt idx="4">
                  <c:v>32.700000000000003</c:v>
                </c:pt>
              </c:numCache>
            </c:numRef>
          </c:val>
          <c:extLst>
            <c:ext xmlns:c16="http://schemas.microsoft.com/office/drawing/2014/chart" uri="{C3380CC4-5D6E-409C-BE32-E72D297353CC}">
              <c16:uniqueId val="{00000001-B3ED-4181-832B-015C517DC057}"/>
            </c:ext>
          </c:extLst>
        </c:ser>
        <c:dLbls>
          <c:showLegendKey val="0"/>
          <c:showVal val="0"/>
          <c:showCatName val="0"/>
          <c:showSerName val="0"/>
          <c:showPercent val="0"/>
          <c:showBubbleSize val="0"/>
        </c:dLbls>
        <c:gapWidth val="150"/>
        <c:overlap val="100"/>
        <c:axId val="31584640"/>
        <c:axId val="31586176"/>
      </c:barChart>
      <c:catAx>
        <c:axId val="31584640"/>
        <c:scaling>
          <c:orientation val="minMax"/>
        </c:scaling>
        <c:delete val="0"/>
        <c:axPos val="b"/>
        <c:numFmt formatCode="General" sourceLinked="0"/>
        <c:majorTickMark val="out"/>
        <c:minorTickMark val="none"/>
        <c:tickLblPos val="nextTo"/>
        <c:txPr>
          <a:bodyPr rot="0" vert="horz"/>
          <a:lstStyle/>
          <a:p>
            <a:pPr>
              <a:defRPr/>
            </a:pPr>
            <a:endParaRPr lang="en-US"/>
          </a:p>
        </c:txPr>
        <c:crossAx val="31586176"/>
        <c:crosses val="autoZero"/>
        <c:auto val="1"/>
        <c:lblAlgn val="ctr"/>
        <c:lblOffset val="100"/>
        <c:noMultiLvlLbl val="0"/>
      </c:catAx>
      <c:valAx>
        <c:axId val="31586176"/>
        <c:scaling>
          <c:orientation val="minMax"/>
        </c:scaling>
        <c:delete val="1"/>
        <c:axPos val="l"/>
        <c:numFmt formatCode="0%" sourceLinked="1"/>
        <c:majorTickMark val="out"/>
        <c:minorTickMark val="none"/>
        <c:tickLblPos val="nextTo"/>
        <c:crossAx val="31584640"/>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c:v>7.2</c:v>
                </c:pt>
                <c:pt idx="1">
                  <c:v>7.1</c:v>
                </c:pt>
                <c:pt idx="2">
                  <c:v>12.2</c:v>
                </c:pt>
                <c:pt idx="3">
                  <c:v>12.4</c:v>
                </c:pt>
                <c:pt idx="4">
                  <c:v>4.4000000000000004</c:v>
                </c:pt>
              </c:numCache>
            </c:numRef>
          </c:val>
          <c:extLst>
            <c:ext xmlns:c16="http://schemas.microsoft.com/office/drawing/2014/chart" uri="{C3380CC4-5D6E-409C-BE32-E72D297353CC}">
              <c16:uniqueId val="{00000000-0EFD-42A5-ACC2-F97A8435DC3E}"/>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c:v>33.799999999999997</c:v>
                </c:pt>
                <c:pt idx="1">
                  <c:v>32.1</c:v>
                </c:pt>
                <c:pt idx="2">
                  <c:v>41.3</c:v>
                </c:pt>
                <c:pt idx="3">
                  <c:v>38.299999999999997</c:v>
                </c:pt>
                <c:pt idx="4">
                  <c:v>27.7</c:v>
                </c:pt>
              </c:numCache>
            </c:numRef>
          </c:val>
          <c:extLst>
            <c:ext xmlns:c16="http://schemas.microsoft.com/office/drawing/2014/chart" uri="{C3380CC4-5D6E-409C-BE32-E72D297353CC}">
              <c16:uniqueId val="{00000001-0EFD-42A5-ACC2-F97A8435DC3E}"/>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Sheet1!$B$4:$F$4</c:f>
              <c:numCache>
                <c:formatCode>General</c:formatCode>
                <c:ptCount val="5"/>
                <c:pt idx="0">
                  <c:v>45.6</c:v>
                </c:pt>
                <c:pt idx="1">
                  <c:v>44.4</c:v>
                </c:pt>
                <c:pt idx="2">
                  <c:v>35.799999999999997</c:v>
                </c:pt>
                <c:pt idx="3">
                  <c:v>37.4</c:v>
                </c:pt>
                <c:pt idx="4">
                  <c:v>56.6</c:v>
                </c:pt>
              </c:numCache>
            </c:numRef>
          </c:val>
          <c:extLst>
            <c:ext xmlns:c16="http://schemas.microsoft.com/office/drawing/2014/chart" uri="{C3380CC4-5D6E-409C-BE32-E72D297353CC}">
              <c16:uniqueId val="{00000002-0EFD-42A5-ACC2-F97A8435DC3E}"/>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Sheet1!$B$5:$F$5</c:f>
              <c:numCache>
                <c:formatCode>General</c:formatCode>
                <c:ptCount val="5"/>
                <c:pt idx="0">
                  <c:v>13.4</c:v>
                </c:pt>
                <c:pt idx="1">
                  <c:v>16.399999999999999</c:v>
                </c:pt>
                <c:pt idx="2">
                  <c:v>10.7</c:v>
                </c:pt>
                <c:pt idx="3">
                  <c:v>11.9</c:v>
                </c:pt>
                <c:pt idx="4">
                  <c:v>11.3</c:v>
                </c:pt>
              </c:numCache>
            </c:numRef>
          </c:val>
          <c:extLst>
            <c:ext xmlns:c16="http://schemas.microsoft.com/office/drawing/2014/chart" uri="{C3380CC4-5D6E-409C-BE32-E72D297353CC}">
              <c16:uniqueId val="{00000003-0EFD-42A5-ACC2-F97A8435DC3E}"/>
            </c:ext>
          </c:extLst>
        </c:ser>
        <c:dLbls>
          <c:showLegendKey val="0"/>
          <c:showVal val="0"/>
          <c:showCatName val="0"/>
          <c:showSerName val="0"/>
          <c:showPercent val="0"/>
          <c:showBubbleSize val="0"/>
        </c:dLbls>
        <c:gapWidth val="150"/>
        <c:overlap val="100"/>
        <c:axId val="31680384"/>
        <c:axId val="31681920"/>
      </c:barChart>
      <c:catAx>
        <c:axId val="31680384"/>
        <c:scaling>
          <c:orientation val="minMax"/>
        </c:scaling>
        <c:delete val="0"/>
        <c:axPos val="b"/>
        <c:numFmt formatCode="General" sourceLinked="0"/>
        <c:majorTickMark val="out"/>
        <c:minorTickMark val="none"/>
        <c:tickLblPos val="nextTo"/>
        <c:txPr>
          <a:bodyPr rot="0" vert="horz"/>
          <a:lstStyle/>
          <a:p>
            <a:pPr>
              <a:defRPr/>
            </a:pPr>
            <a:endParaRPr lang="en-US"/>
          </a:p>
        </c:txPr>
        <c:crossAx val="31681920"/>
        <c:crosses val="autoZero"/>
        <c:auto val="1"/>
        <c:lblAlgn val="ctr"/>
        <c:lblOffset val="100"/>
        <c:noMultiLvlLbl val="0"/>
      </c:catAx>
      <c:valAx>
        <c:axId val="31681920"/>
        <c:scaling>
          <c:orientation val="minMax"/>
        </c:scaling>
        <c:delete val="1"/>
        <c:axPos val="l"/>
        <c:numFmt formatCode="0%" sourceLinked="1"/>
        <c:majorTickMark val="out"/>
        <c:minorTickMark val="none"/>
        <c:tickLblPos val="nextTo"/>
        <c:crossAx val="3168038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numFmt formatCode="#,##0.0" sourceLinked="0"/>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0-9719-4CA0-9E10-3813951EC9F0}"/>
                </c:ext>
              </c:extLst>
            </c:dLbl>
            <c:numFmt formatCode="#,##0.0" sourceLinked="0"/>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Sheet1!$B$2:$F$2</c:f>
              <c:numCache>
                <c:formatCode>General</c:formatCode>
                <c:ptCount val="5"/>
                <c:pt idx="0">
                  <c:v>11.5</c:v>
                </c:pt>
                <c:pt idx="1">
                  <c:v>9.5</c:v>
                </c:pt>
                <c:pt idx="2">
                  <c:v>5.0999999999999996</c:v>
                </c:pt>
                <c:pt idx="3">
                  <c:v>9.3000000000000007</c:v>
                </c:pt>
                <c:pt idx="4">
                  <c:v>7.7</c:v>
                </c:pt>
              </c:numCache>
            </c:numRef>
          </c:val>
          <c:extLst>
            <c:ext xmlns:c16="http://schemas.microsoft.com/office/drawing/2014/chart" uri="{C3380CC4-5D6E-409C-BE32-E72D297353CC}">
              <c16:uniqueId val="{00000001-9719-4CA0-9E10-3813951EC9F0}"/>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Sheet1!$B$3:$F$3</c:f>
              <c:numCache>
                <c:formatCode>General</c:formatCode>
                <c:ptCount val="5"/>
                <c:pt idx="0">
                  <c:v>11.1</c:v>
                </c:pt>
                <c:pt idx="1">
                  <c:v>11.9</c:v>
                </c:pt>
                <c:pt idx="2">
                  <c:v>16.2</c:v>
                </c:pt>
                <c:pt idx="3">
                  <c:v>14.3</c:v>
                </c:pt>
                <c:pt idx="4">
                  <c:v>11</c:v>
                </c:pt>
              </c:numCache>
            </c:numRef>
          </c:val>
          <c:extLst>
            <c:ext xmlns:c16="http://schemas.microsoft.com/office/drawing/2014/chart" uri="{C3380CC4-5D6E-409C-BE32-E72D297353CC}">
              <c16:uniqueId val="{00000002-9719-4CA0-9E10-3813951EC9F0}"/>
            </c:ext>
          </c:extLst>
        </c:ser>
        <c:ser>
          <c:idx val="2"/>
          <c:order val="2"/>
          <c:tx>
            <c:strRef>
              <c:f>Sheet1!$A$4</c:f>
              <c:strCache>
                <c:ptCount val="1"/>
                <c:pt idx="0">
                  <c:v>Wednesday</c:v>
                </c:pt>
              </c:strCache>
            </c:strRef>
          </c:tx>
          <c:invertIfNegative val="0"/>
          <c:dLbls>
            <c:dLbl>
              <c:idx val="2"/>
              <c:layout>
                <c:manualLayout>
                  <c:x val="-5.5515168310988424E-17"/>
                  <c:y val="0"/>
                </c:manualLayout>
              </c:layout>
              <c:spPr/>
              <c:txPr>
                <a:bodyPr/>
                <a:lstStyle/>
                <a:p>
                  <a:pPr>
                    <a:defRPr>
                      <a:solidFill>
                        <a:schemeClr val="bg2"/>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19-4CA0-9E10-3813951EC9F0}"/>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Sheet1!$B$4:$F$4</c:f>
              <c:numCache>
                <c:formatCode>General</c:formatCode>
                <c:ptCount val="5"/>
                <c:pt idx="0">
                  <c:v>12.4</c:v>
                </c:pt>
                <c:pt idx="1">
                  <c:v>13.7</c:v>
                </c:pt>
                <c:pt idx="2">
                  <c:v>22.1</c:v>
                </c:pt>
                <c:pt idx="3">
                  <c:v>17.100000000000001</c:v>
                </c:pt>
                <c:pt idx="4">
                  <c:v>12.9</c:v>
                </c:pt>
              </c:numCache>
            </c:numRef>
          </c:val>
          <c:extLst>
            <c:ext xmlns:c16="http://schemas.microsoft.com/office/drawing/2014/chart" uri="{C3380CC4-5D6E-409C-BE32-E72D297353CC}">
              <c16:uniqueId val="{00000004-9719-4CA0-9E10-3813951EC9F0}"/>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Sheet1!$B$5:$F$5</c:f>
              <c:numCache>
                <c:formatCode>General</c:formatCode>
                <c:ptCount val="5"/>
                <c:pt idx="0">
                  <c:v>17</c:v>
                </c:pt>
                <c:pt idx="1">
                  <c:v>15.6</c:v>
                </c:pt>
                <c:pt idx="2">
                  <c:v>20.8</c:v>
                </c:pt>
                <c:pt idx="3">
                  <c:v>14.9</c:v>
                </c:pt>
                <c:pt idx="4">
                  <c:v>13.4</c:v>
                </c:pt>
              </c:numCache>
            </c:numRef>
          </c:val>
          <c:extLst>
            <c:ext xmlns:c16="http://schemas.microsoft.com/office/drawing/2014/chart" uri="{C3380CC4-5D6E-409C-BE32-E72D297353CC}">
              <c16:uniqueId val="{00000005-9719-4CA0-9E10-3813951EC9F0}"/>
            </c:ext>
          </c:extLst>
        </c:ser>
        <c:ser>
          <c:idx val="4"/>
          <c:order val="4"/>
          <c:tx>
            <c:strRef>
              <c:f>Sheet1!$A$6</c:f>
              <c:strCache>
                <c:ptCount val="1"/>
                <c:pt idx="0">
                  <c:v>Friday</c:v>
                </c:pt>
              </c:strCache>
            </c:strRef>
          </c:tx>
          <c:invertIfNegative val="0"/>
          <c:dLbls>
            <c:dLbl>
              <c:idx val="2"/>
              <c:layout>
                <c:manualLayout>
                  <c:x val="-3.0281350705609121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719-4CA0-9E10-3813951EC9F0}"/>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Sheet1!$B$6:$F$6</c:f>
              <c:numCache>
                <c:formatCode>General</c:formatCode>
                <c:ptCount val="5"/>
                <c:pt idx="0">
                  <c:v>22.6</c:v>
                </c:pt>
                <c:pt idx="1">
                  <c:v>22.7</c:v>
                </c:pt>
                <c:pt idx="2">
                  <c:v>18.3</c:v>
                </c:pt>
                <c:pt idx="3">
                  <c:v>15.5</c:v>
                </c:pt>
                <c:pt idx="4">
                  <c:v>27.4</c:v>
                </c:pt>
              </c:numCache>
            </c:numRef>
          </c:val>
          <c:extLst>
            <c:ext xmlns:c16="http://schemas.microsoft.com/office/drawing/2014/chart" uri="{C3380CC4-5D6E-409C-BE32-E72D297353CC}">
              <c16:uniqueId val="{00000007-9719-4CA0-9E10-3813951EC9F0}"/>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Sheet1!$B$7:$F$7</c:f>
              <c:numCache>
                <c:formatCode>General</c:formatCode>
                <c:ptCount val="5"/>
                <c:pt idx="0">
                  <c:v>15.5</c:v>
                </c:pt>
                <c:pt idx="1">
                  <c:v>15.3</c:v>
                </c:pt>
                <c:pt idx="2">
                  <c:v>8</c:v>
                </c:pt>
                <c:pt idx="3">
                  <c:v>15</c:v>
                </c:pt>
                <c:pt idx="4">
                  <c:v>17.600000000000001</c:v>
                </c:pt>
              </c:numCache>
            </c:numRef>
          </c:val>
          <c:extLst>
            <c:ext xmlns:c16="http://schemas.microsoft.com/office/drawing/2014/chart" uri="{C3380CC4-5D6E-409C-BE32-E72D297353CC}">
              <c16:uniqueId val="{00000008-9719-4CA0-9E10-3813951EC9F0}"/>
            </c:ext>
          </c:extLst>
        </c:ser>
        <c:ser>
          <c:idx val="6"/>
          <c:order val="6"/>
          <c:tx>
            <c:strRef>
              <c:f>Sheet1!$A$8</c:f>
              <c:strCache>
                <c:ptCount val="1"/>
                <c:pt idx="0">
                  <c:v>Sunday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Haddock</c:v>
                </c:pt>
                <c:pt idx="2">
                  <c:v>Pubs - Haddock</c:v>
                </c:pt>
                <c:pt idx="3">
                  <c:v>FSR - Haddock</c:v>
                </c:pt>
                <c:pt idx="4">
                  <c:v>QSR - Haddock</c:v>
                </c:pt>
              </c:strCache>
            </c:strRef>
          </c:cat>
          <c:val>
            <c:numRef>
              <c:f>Sheet1!$B$8:$F$8</c:f>
              <c:numCache>
                <c:formatCode>General</c:formatCode>
                <c:ptCount val="5"/>
                <c:pt idx="0">
                  <c:v>9.6999999999999993</c:v>
                </c:pt>
                <c:pt idx="1">
                  <c:v>11.2</c:v>
                </c:pt>
                <c:pt idx="2">
                  <c:v>9.5</c:v>
                </c:pt>
                <c:pt idx="3">
                  <c:v>14</c:v>
                </c:pt>
                <c:pt idx="4">
                  <c:v>9.9</c:v>
                </c:pt>
              </c:numCache>
            </c:numRef>
          </c:val>
          <c:extLst>
            <c:ext xmlns:c16="http://schemas.microsoft.com/office/drawing/2014/chart" uri="{C3380CC4-5D6E-409C-BE32-E72D297353CC}">
              <c16:uniqueId val="{00000009-9719-4CA0-9E10-3813951EC9F0}"/>
            </c:ext>
          </c:extLst>
        </c:ser>
        <c:dLbls>
          <c:showLegendKey val="0"/>
          <c:showVal val="0"/>
          <c:showCatName val="0"/>
          <c:showSerName val="0"/>
          <c:showPercent val="0"/>
          <c:showBubbleSize val="0"/>
        </c:dLbls>
        <c:gapWidth val="150"/>
        <c:overlap val="100"/>
        <c:axId val="32444800"/>
        <c:axId val="32446336"/>
      </c:barChart>
      <c:catAx>
        <c:axId val="32444800"/>
        <c:scaling>
          <c:orientation val="minMax"/>
        </c:scaling>
        <c:delete val="0"/>
        <c:axPos val="b"/>
        <c:numFmt formatCode="General" sourceLinked="0"/>
        <c:majorTickMark val="out"/>
        <c:minorTickMark val="none"/>
        <c:tickLblPos val="nextTo"/>
        <c:txPr>
          <a:bodyPr rot="0" vert="horz"/>
          <a:lstStyle/>
          <a:p>
            <a:pPr>
              <a:defRPr/>
            </a:pPr>
            <a:endParaRPr lang="en-US"/>
          </a:p>
        </c:txPr>
        <c:crossAx val="32446336"/>
        <c:crosses val="autoZero"/>
        <c:auto val="1"/>
        <c:lblAlgn val="ctr"/>
        <c:lblOffset val="100"/>
        <c:noMultiLvlLbl val="0"/>
      </c:catAx>
      <c:valAx>
        <c:axId val="32446336"/>
        <c:scaling>
          <c:orientation val="minMax"/>
        </c:scaling>
        <c:delete val="1"/>
        <c:axPos val="l"/>
        <c:numFmt formatCode="0%" sourceLinked="1"/>
        <c:majorTickMark val="out"/>
        <c:minorTickMark val="none"/>
        <c:tickLblPos val="nextTo"/>
        <c:crossAx val="32444800"/>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Haddock</c:v>
                </c:pt>
                <c:pt idx="6">
                  <c:v>Pubs   Haddock</c:v>
                </c:pt>
                <c:pt idx="7">
                  <c:v>FSR    Haddock</c:v>
                </c:pt>
                <c:pt idx="8">
                  <c:v>QSR     Haddock</c:v>
                </c:pt>
              </c:strCache>
            </c:strRef>
          </c:cat>
          <c:val>
            <c:numRef>
              <c:f>Sheet1!$B$2:$J$2</c:f>
              <c:numCache>
                <c:formatCode>0.0</c:formatCode>
                <c:ptCount val="9"/>
                <c:pt idx="0">
                  <c:v>17</c:v>
                </c:pt>
                <c:pt idx="1">
                  <c:v>14.5</c:v>
                </c:pt>
                <c:pt idx="2">
                  <c:v>22</c:v>
                </c:pt>
                <c:pt idx="3">
                  <c:v>8.4</c:v>
                </c:pt>
                <c:pt idx="5" formatCode="General">
                  <c:v>15.6</c:v>
                </c:pt>
                <c:pt idx="6" formatCode="General">
                  <c:v>18.100000000000001</c:v>
                </c:pt>
                <c:pt idx="7" formatCode="General">
                  <c:v>18</c:v>
                </c:pt>
                <c:pt idx="8" formatCode="General">
                  <c:v>8.1999999999999993</c:v>
                </c:pt>
              </c:numCache>
            </c:numRef>
          </c:val>
          <c:extLst>
            <c:ext xmlns:c16="http://schemas.microsoft.com/office/drawing/2014/chart" uri="{C3380CC4-5D6E-409C-BE32-E72D297353CC}">
              <c16:uniqueId val="{00000000-35C2-42A1-B0E7-098AB67368AE}"/>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Haddock</c:v>
                </c:pt>
                <c:pt idx="6">
                  <c:v>Pubs   Haddock</c:v>
                </c:pt>
                <c:pt idx="7">
                  <c:v>FSR    Haddock</c:v>
                </c:pt>
                <c:pt idx="8">
                  <c:v>QSR     Haddock</c:v>
                </c:pt>
              </c:strCache>
            </c:strRef>
          </c:cat>
          <c:val>
            <c:numRef>
              <c:f>Sheet1!$B$3:$J$3</c:f>
              <c:numCache>
                <c:formatCode>0.0</c:formatCode>
                <c:ptCount val="9"/>
                <c:pt idx="0">
                  <c:v>39.799999999999997</c:v>
                </c:pt>
                <c:pt idx="1">
                  <c:v>25</c:v>
                </c:pt>
                <c:pt idx="2">
                  <c:v>16.3</c:v>
                </c:pt>
                <c:pt idx="3">
                  <c:v>57.6</c:v>
                </c:pt>
                <c:pt idx="5" formatCode="General">
                  <c:v>40</c:v>
                </c:pt>
                <c:pt idx="6" formatCode="General">
                  <c:v>22.6</c:v>
                </c:pt>
                <c:pt idx="7" formatCode="General">
                  <c:v>15.6</c:v>
                </c:pt>
                <c:pt idx="8" formatCode="General">
                  <c:v>53.3</c:v>
                </c:pt>
              </c:numCache>
            </c:numRef>
          </c:val>
          <c:extLst>
            <c:ext xmlns:c16="http://schemas.microsoft.com/office/drawing/2014/chart" uri="{C3380CC4-5D6E-409C-BE32-E72D297353CC}">
              <c16:uniqueId val="{00000001-35C2-42A1-B0E7-098AB67368AE}"/>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Haddock</c:v>
                </c:pt>
                <c:pt idx="6">
                  <c:v>Pubs   Haddock</c:v>
                </c:pt>
                <c:pt idx="7">
                  <c:v>FSR    Haddock</c:v>
                </c:pt>
                <c:pt idx="8">
                  <c:v>QSR     Haddock</c:v>
                </c:pt>
              </c:strCache>
            </c:strRef>
          </c:cat>
          <c:val>
            <c:numRef>
              <c:f>Sheet1!$B$4:$J$4</c:f>
              <c:numCache>
                <c:formatCode>0.0</c:formatCode>
                <c:ptCount val="9"/>
                <c:pt idx="0">
                  <c:v>40.5</c:v>
                </c:pt>
                <c:pt idx="1">
                  <c:v>72.3</c:v>
                </c:pt>
                <c:pt idx="2">
                  <c:v>61.4</c:v>
                </c:pt>
                <c:pt idx="3">
                  <c:v>29.4</c:v>
                </c:pt>
                <c:pt idx="5" formatCode="General">
                  <c:v>39.4</c:v>
                </c:pt>
                <c:pt idx="6" formatCode="General">
                  <c:v>64.599999999999994</c:v>
                </c:pt>
                <c:pt idx="7" formatCode="General">
                  <c:v>59.8</c:v>
                </c:pt>
                <c:pt idx="8" formatCode="General">
                  <c:v>32.700000000000003</c:v>
                </c:pt>
              </c:numCache>
            </c:numRef>
          </c:val>
          <c:extLst>
            <c:ext xmlns:c16="http://schemas.microsoft.com/office/drawing/2014/chart" uri="{C3380CC4-5D6E-409C-BE32-E72D297353CC}">
              <c16:uniqueId val="{00000002-35C2-42A1-B0E7-098AB67368AE}"/>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Haddock</c:v>
                </c:pt>
                <c:pt idx="6">
                  <c:v>Pubs   Haddock</c:v>
                </c:pt>
                <c:pt idx="7">
                  <c:v>FSR    Haddock</c:v>
                </c:pt>
                <c:pt idx="8">
                  <c:v>QSR     Haddock</c:v>
                </c:pt>
              </c:strCache>
            </c:strRef>
          </c:cat>
          <c:val>
            <c:numRef>
              <c:f>Sheet1!$B$5:$J$5</c:f>
              <c:numCache>
                <c:formatCode>0.0</c:formatCode>
                <c:ptCount val="9"/>
                <c:pt idx="0">
                  <c:v>14.7</c:v>
                </c:pt>
                <c:pt idx="1">
                  <c:v>17.2</c:v>
                </c:pt>
                <c:pt idx="2">
                  <c:v>18.7</c:v>
                </c:pt>
                <c:pt idx="3">
                  <c:v>16.3</c:v>
                </c:pt>
                <c:pt idx="5" formatCode="General">
                  <c:v>17.600000000000001</c:v>
                </c:pt>
                <c:pt idx="6" formatCode="General">
                  <c:v>20.100000000000001</c:v>
                </c:pt>
                <c:pt idx="7" formatCode="General">
                  <c:v>11.6</c:v>
                </c:pt>
                <c:pt idx="8" formatCode="General">
                  <c:v>22.9</c:v>
                </c:pt>
              </c:numCache>
            </c:numRef>
          </c:val>
          <c:extLst>
            <c:ext xmlns:c16="http://schemas.microsoft.com/office/drawing/2014/chart" uri="{C3380CC4-5D6E-409C-BE32-E72D297353CC}">
              <c16:uniqueId val="{00000003-35C2-42A1-B0E7-098AB67368AE}"/>
            </c:ext>
          </c:extLst>
        </c:ser>
        <c:ser>
          <c:idx val="4"/>
          <c:order val="4"/>
          <c:tx>
            <c:strRef>
              <c:f>Sheet1!$A$6</c:f>
              <c:strCache>
                <c:ptCount val="1"/>
                <c:pt idx="0">
                  <c:v>Other</c:v>
                </c:pt>
              </c:strCache>
            </c:strRef>
          </c:tx>
          <c:invertIfNegative val="0"/>
          <c:dLbls>
            <c:dLbl>
              <c:idx val="1"/>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4-35C2-42A1-B0E7-098AB67368AE}"/>
                </c:ext>
              </c:extLst>
            </c:dLbl>
            <c:dLbl>
              <c:idx val="6"/>
              <c:spPr/>
              <c:txPr>
                <a:bodyPr/>
                <a:lstStyle/>
                <a:p>
                  <a:pPr>
                    <a:defRPr>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35C2-42A1-B0E7-098AB67368AE}"/>
                </c:ext>
              </c:extLst>
            </c:dLbl>
            <c:spPr>
              <a:noFill/>
              <a:ln>
                <a:noFill/>
              </a:ln>
              <a:effectLst/>
            </c:spPr>
            <c:txPr>
              <a:bodyPr/>
              <a:lstStyle/>
              <a:p>
                <a:pPr>
                  <a:defRPr>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Haddock</c:v>
                </c:pt>
                <c:pt idx="6">
                  <c:v>Pubs   Haddock</c:v>
                </c:pt>
                <c:pt idx="7">
                  <c:v>FSR    Haddock</c:v>
                </c:pt>
                <c:pt idx="8">
                  <c:v>QSR     Haddock</c:v>
                </c:pt>
              </c:strCache>
            </c:strRef>
          </c:cat>
          <c:val>
            <c:numRef>
              <c:f>Sheet1!$B$6:$J$6</c:f>
              <c:numCache>
                <c:formatCode>General</c:formatCode>
                <c:ptCount val="9"/>
                <c:pt idx="0">
                  <c:v>9.1999999999999993</c:v>
                </c:pt>
                <c:pt idx="1">
                  <c:v>5.4</c:v>
                </c:pt>
                <c:pt idx="2">
                  <c:v>6.6</c:v>
                </c:pt>
                <c:pt idx="3">
                  <c:v>7.5</c:v>
                </c:pt>
                <c:pt idx="5">
                  <c:v>9.6</c:v>
                </c:pt>
                <c:pt idx="6">
                  <c:v>10.8</c:v>
                </c:pt>
                <c:pt idx="7">
                  <c:v>12.6</c:v>
                </c:pt>
                <c:pt idx="8">
                  <c:v>5.4</c:v>
                </c:pt>
              </c:numCache>
            </c:numRef>
          </c:val>
          <c:extLst>
            <c:ext xmlns:c16="http://schemas.microsoft.com/office/drawing/2014/chart" uri="{C3380CC4-5D6E-409C-BE32-E72D297353CC}">
              <c16:uniqueId val="{00000006-35C2-42A1-B0E7-098AB67368AE}"/>
            </c:ext>
          </c:extLst>
        </c:ser>
        <c:dLbls>
          <c:showLegendKey val="0"/>
          <c:showVal val="0"/>
          <c:showCatName val="0"/>
          <c:showSerName val="0"/>
          <c:showPercent val="0"/>
          <c:showBubbleSize val="0"/>
        </c:dLbls>
        <c:gapWidth val="150"/>
        <c:overlap val="100"/>
        <c:axId val="31841280"/>
        <c:axId val="32838400"/>
      </c:barChart>
      <c:catAx>
        <c:axId val="31841280"/>
        <c:scaling>
          <c:orientation val="minMax"/>
        </c:scaling>
        <c:delete val="0"/>
        <c:axPos val="b"/>
        <c:numFmt formatCode="General" sourceLinked="0"/>
        <c:majorTickMark val="out"/>
        <c:minorTickMark val="none"/>
        <c:tickLblPos val="nextTo"/>
        <c:txPr>
          <a:bodyPr rot="0" vert="horz"/>
          <a:lstStyle/>
          <a:p>
            <a:pPr>
              <a:defRPr/>
            </a:pPr>
            <a:endParaRPr lang="en-US"/>
          </a:p>
        </c:txPr>
        <c:crossAx val="32838400"/>
        <c:crosses val="autoZero"/>
        <c:auto val="1"/>
        <c:lblAlgn val="ctr"/>
        <c:lblOffset val="100"/>
        <c:noMultiLvlLbl val="0"/>
      </c:catAx>
      <c:valAx>
        <c:axId val="32838400"/>
        <c:scaling>
          <c:orientation val="minMax"/>
        </c:scaling>
        <c:delete val="1"/>
        <c:axPos val="l"/>
        <c:numFmt formatCode="0%" sourceLinked="1"/>
        <c:majorTickMark val="out"/>
        <c:minorTickMark val="none"/>
        <c:tickLblPos val="nextTo"/>
        <c:crossAx val="31841280"/>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Haddock</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5/14/2021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5/14/2021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12</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13</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hl"/>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7" name="fl"/>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Haddock Report</a:t>
            </a:r>
            <a:endParaRPr lang="en-US" dirty="0"/>
          </a:p>
        </p:txBody>
      </p:sp>
      <p:sp>
        <p:nvSpPr>
          <p:cNvPr id="3" name="Subtitle 2"/>
          <p:cNvSpPr>
            <a:spLocks noGrp="1"/>
          </p:cNvSpPr>
          <p:nvPr>
            <p:ph type="subTitle" idx="1"/>
          </p:nvPr>
        </p:nvSpPr>
        <p:spPr/>
        <p:txBody>
          <a:bodyPr>
            <a:normAutofit lnSpcReduction="10000"/>
          </a:bodyPr>
          <a:lstStyle/>
          <a:p>
            <a:r>
              <a:rPr lang="en-GB" dirty="0"/>
              <a:t>2YE March 2021</a:t>
            </a:r>
          </a:p>
          <a:p>
            <a:endParaRPr lang="en-US" dirty="0"/>
          </a:p>
        </p:txBody>
      </p:sp>
      <p:pic>
        <p:nvPicPr>
          <p:cNvPr id="4" name="Picture 3" descr="NPD_Logo_RGB_Positive-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5503" y="4217170"/>
            <a:ext cx="898497" cy="8984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608600391"/>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Haddock is equally likely to be consumed on a functional or a </a:t>
            </a:r>
            <a:r>
              <a:rPr lang="en-GB" sz="2400"/>
              <a:t>social occasion</a:t>
            </a:r>
            <a:endParaRPr lang="en-GB" sz="2400" dirty="0"/>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npd.com-world-map.png"/>
          <p:cNvPicPr>
            <a:picLocks noChangeAspect="1"/>
          </p:cNvPicPr>
          <p:nvPr/>
        </p:nvPicPr>
        <p:blipFill>
          <a:blip r:embed="rId2">
            <a:extLst>
              <a:ext uri="{28A0092B-C50C-407E-A947-70E740481C1C}">
                <a14:useLocalDpi xmlns:a14="http://schemas.microsoft.com/office/drawing/2010/main" val="0"/>
              </a:ext>
            </a:extLst>
          </a:blip>
          <a:srcRect l="9686" t="23759" r="12370" b="28601"/>
          <a:stretch>
            <a:fillRect/>
          </a:stretch>
        </p:blipFill>
        <p:spPr bwMode="auto">
          <a:xfrm>
            <a:off x="257915" y="1043167"/>
            <a:ext cx="5165899" cy="2892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4"/>
          <p:cNvSpPr txBox="1">
            <a:spLocks noChangeArrowheads="1"/>
          </p:cNvSpPr>
          <p:nvPr/>
        </p:nvSpPr>
        <p:spPr bwMode="auto">
          <a:xfrm>
            <a:off x="5492598" y="561649"/>
            <a:ext cx="1855787" cy="273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Industries</a:t>
            </a:r>
          </a:p>
          <a:p>
            <a:pPr eaLnBrk="1" hangingPunct="1">
              <a:lnSpc>
                <a:spcPct val="110000"/>
              </a:lnSpc>
              <a:defRPr/>
            </a:pPr>
            <a:r>
              <a:rPr lang="en-US" sz="1200" dirty="0">
                <a:solidFill>
                  <a:srgbClr val="008AC0"/>
                </a:solidFill>
              </a:rPr>
              <a:t>Automotive</a:t>
            </a:r>
          </a:p>
          <a:p>
            <a:pPr eaLnBrk="1" hangingPunct="1">
              <a:lnSpc>
                <a:spcPct val="110000"/>
              </a:lnSpc>
              <a:defRPr/>
            </a:pPr>
            <a:r>
              <a:rPr lang="en-US" sz="1200" dirty="0">
                <a:solidFill>
                  <a:srgbClr val="008AC0"/>
                </a:solidFill>
              </a:rPr>
              <a:t>Beauty</a:t>
            </a:r>
          </a:p>
          <a:p>
            <a:pPr eaLnBrk="1" hangingPunct="1">
              <a:lnSpc>
                <a:spcPct val="110000"/>
              </a:lnSpc>
              <a:defRPr/>
            </a:pPr>
            <a:r>
              <a:rPr lang="en-US" sz="1200" dirty="0">
                <a:solidFill>
                  <a:srgbClr val="008AC0"/>
                </a:solidFill>
              </a:rPr>
              <a:t>Entertainment</a:t>
            </a:r>
          </a:p>
          <a:p>
            <a:pPr eaLnBrk="1" hangingPunct="1">
              <a:lnSpc>
                <a:spcPct val="110000"/>
              </a:lnSpc>
              <a:defRPr/>
            </a:pPr>
            <a:r>
              <a:rPr lang="en-US" sz="1200" dirty="0">
                <a:solidFill>
                  <a:srgbClr val="008AC0"/>
                </a:solidFill>
              </a:rPr>
              <a:t>Fashion</a:t>
            </a:r>
          </a:p>
          <a:p>
            <a:pPr eaLnBrk="1" hangingPunct="1">
              <a:lnSpc>
                <a:spcPct val="110000"/>
              </a:lnSpc>
              <a:defRPr/>
            </a:pPr>
            <a:r>
              <a:rPr lang="en-US" sz="1200" dirty="0">
                <a:solidFill>
                  <a:srgbClr val="008AC0"/>
                </a:solidFill>
              </a:rPr>
              <a:t>Food / Foodservice</a:t>
            </a:r>
          </a:p>
          <a:p>
            <a:pPr eaLnBrk="1" hangingPunct="1">
              <a:lnSpc>
                <a:spcPct val="110000"/>
              </a:lnSpc>
              <a:defRPr/>
            </a:pPr>
            <a:r>
              <a:rPr lang="en-US" sz="1200" dirty="0">
                <a:solidFill>
                  <a:srgbClr val="008AC0"/>
                </a:solidFill>
              </a:rPr>
              <a:t>Home</a:t>
            </a:r>
          </a:p>
          <a:p>
            <a:pPr eaLnBrk="1" hangingPunct="1">
              <a:lnSpc>
                <a:spcPct val="110000"/>
              </a:lnSpc>
              <a:defRPr/>
            </a:pPr>
            <a:r>
              <a:rPr lang="en-US" sz="1200" dirty="0">
                <a:solidFill>
                  <a:srgbClr val="008AC0"/>
                </a:solidFill>
              </a:rPr>
              <a:t>Office Supplies</a:t>
            </a:r>
          </a:p>
          <a:p>
            <a:pPr eaLnBrk="1" hangingPunct="1">
              <a:lnSpc>
                <a:spcPct val="110000"/>
              </a:lnSpc>
              <a:defRPr/>
            </a:pPr>
            <a:r>
              <a:rPr lang="en-US" sz="1200" dirty="0">
                <a:solidFill>
                  <a:srgbClr val="008AC0"/>
                </a:solidFill>
              </a:rPr>
              <a:t>Sports</a:t>
            </a:r>
          </a:p>
          <a:p>
            <a:pPr eaLnBrk="1" hangingPunct="1">
              <a:lnSpc>
                <a:spcPct val="110000"/>
              </a:lnSpc>
              <a:defRPr/>
            </a:pPr>
            <a:r>
              <a:rPr lang="en-US" sz="1200" dirty="0">
                <a:solidFill>
                  <a:srgbClr val="008AC0"/>
                </a:solidFill>
              </a:rPr>
              <a:t>Technology</a:t>
            </a:r>
          </a:p>
          <a:p>
            <a:pPr eaLnBrk="1" hangingPunct="1">
              <a:lnSpc>
                <a:spcPct val="110000"/>
              </a:lnSpc>
              <a:defRPr/>
            </a:pPr>
            <a:r>
              <a:rPr lang="en-US" sz="1200" dirty="0">
                <a:solidFill>
                  <a:srgbClr val="008AC0"/>
                </a:solidFill>
              </a:rPr>
              <a:t>Toys</a:t>
            </a:r>
          </a:p>
          <a:p>
            <a:pPr eaLnBrk="1" hangingPunct="1">
              <a:lnSpc>
                <a:spcPct val="110000"/>
              </a:lnSpc>
              <a:defRPr/>
            </a:pPr>
            <a:r>
              <a:rPr lang="en-US" sz="1200" dirty="0">
                <a:solidFill>
                  <a:srgbClr val="008AC0"/>
                </a:solidFill>
              </a:rPr>
              <a:t>Video Games</a:t>
            </a:r>
          </a:p>
          <a:p>
            <a:pPr eaLnBrk="1" hangingPunct="1">
              <a:lnSpc>
                <a:spcPct val="110000"/>
              </a:lnSpc>
              <a:defRPr/>
            </a:pPr>
            <a:r>
              <a:rPr lang="en-US" sz="1200" dirty="0">
                <a:solidFill>
                  <a:srgbClr val="008AC0"/>
                </a:solidFill>
              </a:rPr>
              <a:t>Wireless</a:t>
            </a:r>
          </a:p>
        </p:txBody>
      </p:sp>
      <p:sp>
        <p:nvSpPr>
          <p:cNvPr id="4" name="TextBox 9"/>
          <p:cNvSpPr txBox="1">
            <a:spLocks noChangeArrowheads="1"/>
          </p:cNvSpPr>
          <p:nvPr/>
        </p:nvSpPr>
        <p:spPr bwMode="auto">
          <a:xfrm>
            <a:off x="7004909" y="561649"/>
            <a:ext cx="1457325" cy="435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lnSpc>
                <a:spcPct val="110000"/>
              </a:lnSpc>
              <a:defRPr/>
            </a:pPr>
            <a:r>
              <a:rPr lang="en-US" sz="1200" b="1" dirty="0">
                <a:solidFill>
                  <a:srgbClr val="6C6F70"/>
                </a:solidFill>
              </a:rPr>
              <a:t>Countries</a:t>
            </a:r>
          </a:p>
          <a:p>
            <a:pPr eaLnBrk="1" hangingPunct="1">
              <a:lnSpc>
                <a:spcPct val="110000"/>
              </a:lnSpc>
              <a:defRPr/>
            </a:pPr>
            <a:r>
              <a:rPr lang="en-US" sz="1200" dirty="0">
                <a:solidFill>
                  <a:srgbClr val="008AC0"/>
                </a:solidFill>
              </a:rPr>
              <a:t>Australia</a:t>
            </a:r>
          </a:p>
          <a:p>
            <a:pPr eaLnBrk="1" hangingPunct="1">
              <a:lnSpc>
                <a:spcPct val="110000"/>
              </a:lnSpc>
              <a:defRPr/>
            </a:pPr>
            <a:r>
              <a:rPr lang="en-US" sz="1200" dirty="0">
                <a:solidFill>
                  <a:srgbClr val="008AC0"/>
                </a:solidFill>
              </a:rPr>
              <a:t>Austria</a:t>
            </a:r>
          </a:p>
          <a:p>
            <a:pPr eaLnBrk="1" hangingPunct="1">
              <a:lnSpc>
                <a:spcPct val="110000"/>
              </a:lnSpc>
              <a:defRPr/>
            </a:pPr>
            <a:r>
              <a:rPr lang="en-US" sz="1200" dirty="0">
                <a:solidFill>
                  <a:srgbClr val="008AC0"/>
                </a:solidFill>
              </a:rPr>
              <a:t>Belgium</a:t>
            </a:r>
          </a:p>
          <a:p>
            <a:pPr eaLnBrk="1" hangingPunct="1">
              <a:lnSpc>
                <a:spcPct val="110000"/>
              </a:lnSpc>
              <a:defRPr/>
            </a:pPr>
            <a:r>
              <a:rPr lang="en-US" sz="1200" dirty="0">
                <a:solidFill>
                  <a:srgbClr val="008AC0"/>
                </a:solidFill>
              </a:rPr>
              <a:t>Brazil</a:t>
            </a:r>
          </a:p>
          <a:p>
            <a:pPr eaLnBrk="1" hangingPunct="1">
              <a:lnSpc>
                <a:spcPct val="110000"/>
              </a:lnSpc>
              <a:defRPr/>
            </a:pPr>
            <a:r>
              <a:rPr lang="en-US" sz="1200" dirty="0">
                <a:solidFill>
                  <a:srgbClr val="008AC0"/>
                </a:solidFill>
              </a:rPr>
              <a:t>Canada</a:t>
            </a:r>
          </a:p>
          <a:p>
            <a:pPr eaLnBrk="1" hangingPunct="1">
              <a:lnSpc>
                <a:spcPct val="110000"/>
              </a:lnSpc>
              <a:defRPr/>
            </a:pPr>
            <a:r>
              <a:rPr lang="en-US" sz="1200" dirty="0">
                <a:solidFill>
                  <a:srgbClr val="008AC0"/>
                </a:solidFill>
              </a:rPr>
              <a:t>China</a:t>
            </a:r>
          </a:p>
          <a:p>
            <a:pPr eaLnBrk="1" hangingPunct="1">
              <a:lnSpc>
                <a:spcPct val="110000"/>
              </a:lnSpc>
              <a:defRPr/>
            </a:pPr>
            <a:r>
              <a:rPr lang="en-US" sz="1200" dirty="0">
                <a:solidFill>
                  <a:srgbClr val="008AC0"/>
                </a:solidFill>
              </a:rPr>
              <a:t>France</a:t>
            </a:r>
          </a:p>
          <a:p>
            <a:pPr eaLnBrk="1" hangingPunct="1">
              <a:lnSpc>
                <a:spcPct val="110000"/>
              </a:lnSpc>
              <a:defRPr/>
            </a:pPr>
            <a:r>
              <a:rPr lang="en-US" sz="1200" dirty="0">
                <a:solidFill>
                  <a:srgbClr val="008AC0"/>
                </a:solidFill>
              </a:rPr>
              <a:t>Germany</a:t>
            </a:r>
          </a:p>
          <a:p>
            <a:pPr eaLnBrk="1" hangingPunct="1">
              <a:lnSpc>
                <a:spcPct val="110000"/>
              </a:lnSpc>
              <a:defRPr/>
            </a:pPr>
            <a:r>
              <a:rPr lang="en-US" sz="1200" dirty="0">
                <a:solidFill>
                  <a:srgbClr val="008AC0"/>
                </a:solidFill>
              </a:rPr>
              <a:t>Italy</a:t>
            </a:r>
          </a:p>
          <a:p>
            <a:pPr eaLnBrk="1" hangingPunct="1">
              <a:lnSpc>
                <a:spcPct val="110000"/>
              </a:lnSpc>
              <a:defRPr/>
            </a:pPr>
            <a:r>
              <a:rPr lang="en-US" sz="1200" dirty="0">
                <a:solidFill>
                  <a:srgbClr val="008AC0"/>
                </a:solidFill>
              </a:rPr>
              <a:t>Japan</a:t>
            </a:r>
          </a:p>
          <a:p>
            <a:pPr eaLnBrk="1" hangingPunct="1">
              <a:lnSpc>
                <a:spcPct val="110000"/>
              </a:lnSpc>
              <a:defRPr/>
            </a:pPr>
            <a:r>
              <a:rPr lang="en-US" sz="1200" dirty="0">
                <a:solidFill>
                  <a:srgbClr val="008AC0"/>
                </a:solidFill>
              </a:rPr>
              <a:t>Mexico</a:t>
            </a:r>
          </a:p>
          <a:p>
            <a:pPr eaLnBrk="1" hangingPunct="1">
              <a:lnSpc>
                <a:spcPct val="110000"/>
              </a:lnSpc>
              <a:defRPr/>
            </a:pPr>
            <a:r>
              <a:rPr lang="en-US" sz="1200" dirty="0">
                <a:solidFill>
                  <a:srgbClr val="008AC0"/>
                </a:solidFill>
              </a:rPr>
              <a:t>Netherlands</a:t>
            </a:r>
          </a:p>
          <a:p>
            <a:pPr eaLnBrk="1" hangingPunct="1">
              <a:lnSpc>
                <a:spcPct val="110000"/>
              </a:lnSpc>
              <a:defRPr/>
            </a:pPr>
            <a:r>
              <a:rPr lang="en-US" sz="1200" dirty="0">
                <a:solidFill>
                  <a:srgbClr val="008AC0"/>
                </a:solidFill>
              </a:rPr>
              <a:t>New Zealand</a:t>
            </a:r>
          </a:p>
          <a:p>
            <a:pPr eaLnBrk="1" hangingPunct="1">
              <a:lnSpc>
                <a:spcPct val="110000"/>
              </a:lnSpc>
              <a:defRPr/>
            </a:pPr>
            <a:r>
              <a:rPr lang="en-US" sz="1200" dirty="0">
                <a:solidFill>
                  <a:srgbClr val="008AC0"/>
                </a:solidFill>
              </a:rPr>
              <a:t>Poland</a:t>
            </a:r>
          </a:p>
          <a:p>
            <a:pPr eaLnBrk="1" hangingPunct="1">
              <a:lnSpc>
                <a:spcPct val="110000"/>
              </a:lnSpc>
              <a:defRPr/>
            </a:pPr>
            <a:r>
              <a:rPr lang="en-US" sz="1200" dirty="0">
                <a:solidFill>
                  <a:srgbClr val="008AC0"/>
                </a:solidFill>
              </a:rPr>
              <a:t>Portugal</a:t>
            </a:r>
          </a:p>
          <a:p>
            <a:pPr eaLnBrk="1" hangingPunct="1">
              <a:lnSpc>
                <a:spcPct val="110000"/>
              </a:lnSpc>
              <a:defRPr/>
            </a:pPr>
            <a:r>
              <a:rPr lang="en-US" sz="1200" dirty="0">
                <a:solidFill>
                  <a:srgbClr val="008AC0"/>
                </a:solidFill>
              </a:rPr>
              <a:t>Russia</a:t>
            </a:r>
          </a:p>
          <a:p>
            <a:pPr eaLnBrk="1" hangingPunct="1">
              <a:lnSpc>
                <a:spcPct val="110000"/>
              </a:lnSpc>
              <a:defRPr/>
            </a:pPr>
            <a:r>
              <a:rPr lang="en-US" sz="1200" dirty="0">
                <a:solidFill>
                  <a:srgbClr val="008AC0"/>
                </a:solidFill>
              </a:rPr>
              <a:t>Spain</a:t>
            </a:r>
          </a:p>
          <a:p>
            <a:pPr eaLnBrk="1" hangingPunct="1">
              <a:lnSpc>
                <a:spcPct val="110000"/>
              </a:lnSpc>
              <a:defRPr/>
            </a:pPr>
            <a:r>
              <a:rPr lang="en-US" sz="1200" dirty="0">
                <a:solidFill>
                  <a:srgbClr val="008AC0"/>
                </a:solidFill>
              </a:rPr>
              <a:t>Sweden</a:t>
            </a:r>
          </a:p>
          <a:p>
            <a:pPr eaLnBrk="1" hangingPunct="1">
              <a:lnSpc>
                <a:spcPct val="110000"/>
              </a:lnSpc>
              <a:defRPr/>
            </a:pPr>
            <a:r>
              <a:rPr lang="en-US" sz="1200" dirty="0">
                <a:solidFill>
                  <a:srgbClr val="008AC0"/>
                </a:solidFill>
              </a:rPr>
              <a:t>United Kingdom</a:t>
            </a:r>
          </a:p>
          <a:p>
            <a:pPr eaLnBrk="1" hangingPunct="1">
              <a:lnSpc>
                <a:spcPct val="110000"/>
              </a:lnSpc>
              <a:defRPr/>
            </a:pPr>
            <a:r>
              <a:rPr lang="en-US" sz="1200" dirty="0">
                <a:solidFill>
                  <a:srgbClr val="008AC0"/>
                </a:solidFill>
              </a:rPr>
              <a:t>United States</a:t>
            </a:r>
          </a:p>
        </p:txBody>
      </p:sp>
      <p:pic>
        <p:nvPicPr>
          <p:cNvPr id="7" name="Picture 6"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
        <p:nvSpPr>
          <p:cNvPr id="8" name="Title 7"/>
          <p:cNvSpPr>
            <a:spLocks noGrp="1"/>
          </p:cNvSpPr>
          <p:nvPr>
            <p:ph type="title"/>
          </p:nvPr>
        </p:nvSpPr>
        <p:spPr/>
        <p:txBody>
          <a:bodyPr/>
          <a:lstStyle/>
          <a:p>
            <a:r>
              <a:rPr lang="en-GB" dirty="0"/>
              <a:t>CREST Coverage</a:t>
            </a:r>
          </a:p>
        </p:txBody>
      </p:sp>
    </p:spTree>
    <p:extLst>
      <p:ext uri="{BB962C8B-B14F-4D97-AF65-F5344CB8AC3E}">
        <p14:creationId xmlns:p14="http://schemas.microsoft.com/office/powerpoint/2010/main" val="270690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8" name="Picture 7" descr="NPD_Logo_RGB_Positiv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503" y="4245003"/>
            <a:ext cx="898497" cy="8984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986993342"/>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chemeClr val="accent6"/>
                </a:solidFill>
              </a:rPr>
              <a:t>-24.3%</a:t>
            </a:r>
          </a:p>
          <a:p>
            <a:pPr algn="ctr"/>
            <a:endParaRPr lang="en-GB" sz="1200" b="1" dirty="0">
              <a:solidFill>
                <a:schemeClr val="accent6"/>
              </a:solidFill>
            </a:endParaRPr>
          </a:p>
          <a:p>
            <a:pPr algn="ctr"/>
            <a:r>
              <a:rPr lang="en-GB" sz="1200" b="1" dirty="0">
                <a:solidFill>
                  <a:schemeClr val="accent6"/>
                </a:solidFill>
              </a:rPr>
              <a:t>-23.6%</a:t>
            </a:r>
          </a:p>
          <a:p>
            <a:pPr algn="ctr"/>
            <a:endParaRPr lang="en-GB" sz="1200" b="1" dirty="0">
              <a:solidFill>
                <a:schemeClr val="accent6"/>
              </a:solidFill>
            </a:endParaRPr>
          </a:p>
          <a:p>
            <a:pPr algn="ctr"/>
            <a:r>
              <a:rPr lang="en-GB" sz="1200" b="1" dirty="0">
                <a:solidFill>
                  <a:schemeClr val="accent6"/>
                </a:solidFill>
              </a:rPr>
              <a:t>-16.2%</a:t>
            </a:r>
          </a:p>
          <a:p>
            <a:pPr algn="ctr"/>
            <a:endParaRPr lang="en-GB" sz="1200" b="1" dirty="0">
              <a:solidFill>
                <a:schemeClr val="accent6"/>
              </a:solidFill>
            </a:endParaRPr>
          </a:p>
          <a:p>
            <a:pPr algn="ctr"/>
            <a:r>
              <a:rPr lang="en-GB" sz="1200" b="1" dirty="0">
                <a:solidFill>
                  <a:schemeClr val="accent6"/>
                </a:solidFill>
              </a:rPr>
              <a:t>-31.2%</a:t>
            </a:r>
          </a:p>
          <a:p>
            <a:pPr algn="ctr"/>
            <a:endParaRPr lang="en-GB" sz="1200" b="1" dirty="0">
              <a:solidFill>
                <a:schemeClr val="accent6"/>
              </a:solidFill>
            </a:endParaRPr>
          </a:p>
          <a:p>
            <a:pPr algn="ctr"/>
            <a:r>
              <a:rPr lang="en-GB" sz="1200" b="1" dirty="0">
                <a:solidFill>
                  <a:schemeClr val="accent6"/>
                </a:solidFill>
              </a:rPr>
              <a:t>-26.6%</a:t>
            </a:r>
          </a:p>
          <a:p>
            <a:pPr algn="ctr"/>
            <a:endParaRPr lang="en-GB" sz="1200" b="1" dirty="0">
              <a:solidFill>
                <a:schemeClr val="accent6"/>
              </a:solidFill>
            </a:endParaRPr>
          </a:p>
          <a:p>
            <a:pPr algn="ctr"/>
            <a:r>
              <a:rPr lang="en-GB" sz="1200" b="1" dirty="0">
                <a:solidFill>
                  <a:schemeClr val="accent6"/>
                </a:solidFill>
              </a:rPr>
              <a:t>-20.7%</a:t>
            </a:r>
          </a:p>
          <a:p>
            <a:pPr algn="ctr"/>
            <a:endParaRPr lang="en-GB" sz="1200" b="1" dirty="0">
              <a:solidFill>
                <a:schemeClr val="accent6"/>
              </a:solidFill>
            </a:endParaRPr>
          </a:p>
          <a:p>
            <a:pPr algn="ctr"/>
            <a:r>
              <a:rPr lang="en-GB" sz="1200" b="1" dirty="0">
                <a:solidFill>
                  <a:schemeClr val="accent6"/>
                </a:solidFill>
              </a:rPr>
              <a:t>-41.6%</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677656"/>
          </a:xfrm>
          <a:prstGeom prst="rect">
            <a:avLst/>
          </a:prstGeom>
          <a:noFill/>
        </p:spPr>
        <p:txBody>
          <a:bodyPr wrap="square" rtlCol="0">
            <a:spAutoFit/>
          </a:bodyPr>
          <a:lstStyle/>
          <a:p>
            <a:pPr algn="ctr"/>
            <a:r>
              <a:rPr lang="en-GB" sz="1200" b="1" dirty="0">
                <a:solidFill>
                  <a:srgbClr val="FF0000"/>
                </a:solidFill>
              </a:rPr>
              <a:t>-47.5m</a:t>
            </a:r>
          </a:p>
          <a:p>
            <a:pPr algn="ctr"/>
            <a:endParaRPr lang="en-GB" sz="1200" b="1" dirty="0">
              <a:solidFill>
                <a:srgbClr val="FF0000"/>
              </a:solidFill>
            </a:endParaRPr>
          </a:p>
          <a:p>
            <a:pPr algn="ctr"/>
            <a:r>
              <a:rPr lang="en-GB" sz="1200" b="1" dirty="0">
                <a:solidFill>
                  <a:srgbClr val="FF0000"/>
                </a:solidFill>
              </a:rPr>
              <a:t>-5.1m</a:t>
            </a:r>
          </a:p>
          <a:p>
            <a:pPr algn="ctr"/>
            <a:endParaRPr lang="en-GB" sz="1200" b="1" dirty="0">
              <a:solidFill>
                <a:srgbClr val="FF0000"/>
              </a:solidFill>
            </a:endParaRPr>
          </a:p>
          <a:p>
            <a:pPr algn="ctr"/>
            <a:r>
              <a:rPr lang="en-GB" sz="1200" b="1" dirty="0">
                <a:solidFill>
                  <a:srgbClr val="FF0000"/>
                </a:solidFill>
              </a:rPr>
              <a:t>-12.2m</a:t>
            </a:r>
          </a:p>
          <a:p>
            <a:pPr algn="ctr"/>
            <a:endParaRPr lang="en-GB" sz="1200" b="1" dirty="0">
              <a:solidFill>
                <a:srgbClr val="FF0000"/>
              </a:solidFill>
            </a:endParaRPr>
          </a:p>
          <a:p>
            <a:pPr algn="ctr"/>
            <a:r>
              <a:rPr lang="en-GB" sz="1200" b="1" dirty="0">
                <a:solidFill>
                  <a:srgbClr val="FF0000"/>
                </a:solidFill>
              </a:rPr>
              <a:t>-6.7m</a:t>
            </a:r>
          </a:p>
          <a:p>
            <a:pPr algn="ctr"/>
            <a:endParaRPr lang="en-GB" sz="1200" b="1" dirty="0">
              <a:solidFill>
                <a:srgbClr val="FF0000"/>
              </a:solidFill>
            </a:endParaRPr>
          </a:p>
          <a:p>
            <a:pPr algn="ctr"/>
            <a:r>
              <a:rPr lang="en-GB" sz="1200" b="1" dirty="0">
                <a:solidFill>
                  <a:srgbClr val="FF0000"/>
                </a:solidFill>
              </a:rPr>
              <a:t>-5.3m</a:t>
            </a:r>
          </a:p>
          <a:p>
            <a:pPr algn="ctr"/>
            <a:endParaRPr lang="en-GB" sz="1200" b="1" dirty="0">
              <a:solidFill>
                <a:srgbClr val="FF0000"/>
              </a:solidFill>
            </a:endParaRPr>
          </a:p>
          <a:p>
            <a:pPr algn="ctr"/>
            <a:r>
              <a:rPr lang="en-GB" sz="1200" b="1" dirty="0">
                <a:solidFill>
                  <a:srgbClr val="FF0000"/>
                </a:solidFill>
              </a:rPr>
              <a:t>-5.6m</a:t>
            </a:r>
          </a:p>
          <a:p>
            <a:pPr algn="ctr"/>
            <a:endParaRPr lang="en-GB" sz="1200" b="1" dirty="0">
              <a:solidFill>
                <a:srgbClr val="FF0000"/>
              </a:solidFill>
            </a:endParaRPr>
          </a:p>
          <a:p>
            <a:pPr algn="ctr"/>
            <a:r>
              <a:rPr lang="en-GB" sz="1200" b="1" dirty="0">
                <a:solidFill>
                  <a:srgbClr val="FF0000"/>
                </a:solidFill>
              </a:rPr>
              <a:t>-12.1m</a:t>
            </a:r>
          </a:p>
          <a:p>
            <a:pPr algn="ctr"/>
            <a:endParaRPr lang="en-GB" sz="1200" b="1" dirty="0">
              <a:solidFill>
                <a:srgbClr val="FF0000"/>
              </a:solidFill>
            </a:endParaRP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498275" y="4881165"/>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
        <p:nvSpPr>
          <p:cNvPr id="10" name="Title 9"/>
          <p:cNvSpPr>
            <a:spLocks noGrp="1"/>
          </p:cNvSpPr>
          <p:nvPr>
            <p:ph type="title"/>
          </p:nvPr>
        </p:nvSpPr>
        <p:spPr>
          <a:xfrm>
            <a:off x="351992" y="205980"/>
            <a:ext cx="8388000" cy="647999"/>
          </a:xfrm>
        </p:spPr>
        <p:txBody>
          <a:bodyPr>
            <a:noAutofit/>
          </a:bodyPr>
          <a:lstStyle/>
          <a:p>
            <a:r>
              <a:rPr lang="en-GB" sz="2400" dirty="0"/>
              <a:t>Most of Haddock servings were lost in Pubs and F&amp;C Shops; F&amp;C Shops however showed the lowest % decline</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122891472"/>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Haddock increased in the market driven by better performance of F&amp;C Shops during lockdown</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468086627"/>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Haddock is performing well with consumers aged 35+ accounting for more than 64% of all Haddock visits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303628870"/>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Haddock over-indexes with A,B,C1 consumers in all settings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71378184"/>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Haddock is a species that appeals more to male customer, especially at Pubs; At FSR female over-index</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813723553"/>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Haddock slightly over-indexes with family occasions, especially in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983713131"/>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388001" cy="647999"/>
          </a:xfrm>
        </p:spPr>
        <p:txBody>
          <a:bodyPr>
            <a:noAutofit/>
          </a:bodyPr>
          <a:lstStyle/>
          <a:p>
            <a:r>
              <a:rPr lang="en-GB" sz="2400" dirty="0"/>
              <a:t>Haddock is mostly consumed at dinner. Dinner stands out in QSR, whilst lunch and snacking - in FSR and Pubs</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218937058"/>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Haddock</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807171"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Haddock is most popular on Fridays, especially in QSR</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2872902" cy="230832"/>
          </a:xfrm>
          <a:prstGeom prst="rect">
            <a:avLst/>
          </a:prstGeom>
          <a:noFill/>
        </p:spPr>
        <p:txBody>
          <a:bodyPr wrap="none" rtlCol="0">
            <a:spAutoFit/>
          </a:bodyPr>
          <a:lstStyle/>
          <a:p>
            <a:r>
              <a:rPr lang="en-US" sz="900" i="1" dirty="0">
                <a:solidFill>
                  <a:schemeClr val="tx1">
                    <a:lumMod val="65000"/>
                    <a:lumOff val="35000"/>
                  </a:schemeClr>
                </a:solidFill>
              </a:rPr>
              <a:t>Source: The NPD Group/CREST®, 2YE March 2021</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Topic xmlns="cebd32e3-9ab6-41ee-b1af-b8405a8d4e68" xsi:nil="true"/>
    <FreeTextDate xmlns="cebd32e3-9ab6-41ee-b1af-b8405a8d4e68" xsi:nil="true"/>
    <DocumentStatus xmlns="cebd32e3-9ab6-41ee-b1af-b8405a8d4e68">Published</DocumentStatus>
    <ContentEndDate xmlns="cebd32e3-9ab6-41ee-b1af-b8405a8d4e68" xsi:nil="true"/>
    <DocumentSource xmlns="cebd32e3-9ab6-41ee-b1af-b8405a8d4e68">NPD</DocumentSource>
    <PublicationDate xmlns="cebd32e3-9ab6-41ee-b1af-b8405a8d4e68" xsi:nil="true"/>
    <DocumentAdded xmlns="cebd32e3-9ab6-41ee-b1af-b8405a8d4e68" xsi:nil="true"/>
    <TaxCatchAll xmlns="cebd32e3-9ab6-41ee-b1af-b8405a8d4e68">
      <Value>1278</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2021</TermName>
          <TermId xmlns="http://schemas.microsoft.com/office/infopath/2007/PartnerControls">d26898f2-565f-4b5a-a6fb-dfd617f5090e</TermId>
        </TermInfo>
      </Terms>
    </j7c1b49d505545c2a69692ae734740bd>
    <DocumentSummary xmlns="cebd32e3-9ab6-41ee-b1af-b8405a8d4e68">Q1 2021 haddock report 2 year ending to March 2021</DocumentSummary>
    <ContentStartDate xmlns="cebd32e3-9ab6-41ee-b1af-b8405a8d4e68" xsi:nil="true"/>
    <TaxCatchAllLabel xmlns="cebd32e3-9ab6-41ee-b1af-b8405a8d4e68" xsi:nil="true"/>
  </documentManagement>
</p:properties>
</file>

<file path=customXml/itemProps1.xml><?xml version="1.0" encoding="utf-8"?>
<ds:datastoreItem xmlns:ds="http://schemas.openxmlformats.org/officeDocument/2006/customXml" ds:itemID="{63377983-ABF0-486C-8A70-80DF587F42CB}"/>
</file>

<file path=customXml/itemProps2.xml><?xml version="1.0" encoding="utf-8"?>
<ds:datastoreItem xmlns:ds="http://schemas.openxmlformats.org/officeDocument/2006/customXml" ds:itemID="{9C50C42C-126F-46B2-A011-9855299D5F9E}">
  <ds:schemaRefs>
    <ds:schemaRef ds:uri="http://schemas.microsoft.com/sharepoint/v3/contenttype/forms"/>
  </ds:schemaRefs>
</ds:datastoreItem>
</file>

<file path=customXml/itemProps3.xml><?xml version="1.0" encoding="utf-8"?>
<ds:datastoreItem xmlns:ds="http://schemas.openxmlformats.org/officeDocument/2006/customXml" ds:itemID="{6E913206-E7EA-4397-A641-CD007D0D3BA4}">
  <ds:schemaRefs>
    <ds:schemaRef ds:uri="e6e18151-62cc-46a0-a5b7-ee4762190e54"/>
    <ds:schemaRef ds:uri="http://purl.org/dc/terms/"/>
    <ds:schemaRef ds:uri="http://purl.org/dc/dcmitype/"/>
    <ds:schemaRef ds:uri="http://schemas.microsoft.com/office/2006/metadata/properties"/>
    <ds:schemaRef ds:uri="8ba811ac-0dbe-4259-98a9-e137c7a63adf"/>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2466</TotalTime>
  <Words>1212</Words>
  <Application>Microsoft Office PowerPoint</Application>
  <PresentationFormat>On-screen Show (16:9)</PresentationFormat>
  <Paragraphs>186</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Lucida Grande</vt:lpstr>
      <vt:lpstr>Tahoma</vt:lpstr>
      <vt:lpstr>Seafish - Light</vt:lpstr>
      <vt:lpstr>Seafish – Dark</vt:lpstr>
      <vt:lpstr>Haddock Report</vt:lpstr>
      <vt:lpstr>Most of Haddock servings were lost in Pubs and F&amp;C Shops; F&amp;C Shops however showed the lowest % decline</vt:lpstr>
      <vt:lpstr>The importance of Haddock increased in the market driven by better performance of F&amp;C Shops during lockdown</vt:lpstr>
      <vt:lpstr>Haddock is performing well with consumers aged 35+ accounting for more than 64% of all Haddock visits</vt:lpstr>
      <vt:lpstr>Haddock over-indexes with A,B,C1 consumers in all settings</vt:lpstr>
      <vt:lpstr>Haddock is a species that appeals more to male customer, especially at Pubs; At FSR female over-index</vt:lpstr>
      <vt:lpstr>Haddock slightly over-indexes with family occasions, especially in QSR</vt:lpstr>
      <vt:lpstr>Haddock is mostly consumed at dinner. Dinner stands out in QSR, whilst lunch and snacking - in FSR and Pubs</vt:lpstr>
      <vt:lpstr>Haddock is most popular on Fridays, especially in QSR</vt:lpstr>
      <vt:lpstr>Haddock is equally likely to be consumed on a functional or a social occasion</vt:lpstr>
      <vt:lpstr>CREST Coverage</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Q1 NPD Haddock Report</dc:title>
  <dc:creator>Rhona Cruickshank</dc:creator>
  <cp:lastModifiedBy>Sergey Chekmarev</cp:lastModifiedBy>
  <cp:revision>92</cp:revision>
  <dcterms:created xsi:type="dcterms:W3CDTF">2020-03-26T10:08:15Z</dcterms:created>
  <dcterms:modified xsi:type="dcterms:W3CDTF">2021-05-14T13:08:19Z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d67be7b2-de08-4dd2-a43d-190853d42da5</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1278;#2021|d26898f2-565f-4b5a-a6fb-dfd617f5090e</vt:lpwstr>
  </property>
</Properties>
</file>