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2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</p:sldMasterIdLst>
  <p:notesMasterIdLst>
    <p:notesMasterId r:id="rId13"/>
  </p:notesMasterIdLst>
  <p:handoutMasterIdLst>
    <p:handoutMasterId r:id="rId14"/>
  </p:handoutMasterIdLst>
  <p:sldIdLst>
    <p:sldId id="279" r:id="rId3"/>
    <p:sldId id="299" r:id="rId4"/>
    <p:sldId id="309" r:id="rId5"/>
    <p:sldId id="311" r:id="rId6"/>
    <p:sldId id="312" r:id="rId7"/>
    <p:sldId id="313" r:id="rId8"/>
    <p:sldId id="315" r:id="rId9"/>
    <p:sldId id="316" r:id="rId10"/>
    <p:sldId id="310" r:id="rId11"/>
    <p:sldId id="297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4" autoAdjust="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02" y="-6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8A5CB-2663-5A4A-BE9C-39A408ABEEC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ACE7A-4043-F74B-B682-A8614A7C2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480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73DC6-A49E-434F-AA3E-D5D735FBC95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321A9-4476-1542-A90B-349471577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58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0"/>
            <a:ext cx="9143390" cy="5142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43" y="636523"/>
            <a:ext cx="8387999" cy="919229"/>
          </a:xfrm>
        </p:spPr>
        <p:txBody>
          <a:bodyPr anchor="b">
            <a:normAutofit/>
          </a:bodyPr>
          <a:lstStyle>
            <a:lvl1pPr algn="l">
              <a:defRPr sz="3000" b="1" baseline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Presentation title to go here, up to a maximum of two lines of text.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43" y="1646313"/>
            <a:ext cx="8387999" cy="44906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 </a:t>
            </a:r>
            <a:r>
              <a:rPr lang="mr-IN" dirty="0"/>
              <a:t>–</a:t>
            </a:r>
            <a:r>
              <a:rPr lang="en-GB" dirty="0"/>
              <a:t> date / presenter’s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97" y="4294187"/>
            <a:ext cx="1453485" cy="4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uture with caption (full 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ln>
            <a:noFill/>
          </a:ln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r>
              <a:rPr lang="en-US" dirty="0"/>
              <a:t>Click to add a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-1"/>
            <a:ext cx="2659063" cy="5143501"/>
          </a:xfrm>
          <a:gradFill flip="none" rotWithShape="1">
            <a:gsLst>
              <a:gs pos="0">
                <a:srgbClr val="0077C8">
                  <a:alpha val="85000"/>
                </a:srgbClr>
              </a:gs>
              <a:gs pos="100000">
                <a:schemeClr val="accent1">
                  <a:alpha val="90000"/>
                </a:schemeClr>
              </a:gs>
            </a:gsLst>
            <a:lin ang="16200000" scaled="0"/>
            <a:tileRect/>
          </a:gradFill>
          <a:ln>
            <a:noFill/>
          </a:ln>
        </p:spPr>
        <p:txBody>
          <a:bodyPr lIns="360000" tIns="342000">
            <a:normAutofit/>
          </a:bodyPr>
          <a:lstStyle>
            <a:lvl1pPr marL="0" indent="0" algn="l">
              <a:buNone/>
              <a:defRPr sz="24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image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2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67297" y="1016000"/>
            <a:ext cx="8387999" cy="350568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a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67297" y="4521680"/>
            <a:ext cx="8387999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a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05980"/>
            <a:ext cx="8388000" cy="647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09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0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/ Closing Slide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" y="686"/>
            <a:ext cx="9142017" cy="5142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43" y="636523"/>
            <a:ext cx="8387999" cy="919229"/>
          </a:xfrm>
        </p:spPr>
        <p:txBody>
          <a:bodyPr anchor="b">
            <a:normAutofit/>
          </a:bodyPr>
          <a:lstStyle>
            <a:lvl1pPr algn="l">
              <a:defRPr sz="4000" b="1" baseline="0">
                <a:solidFill>
                  <a:srgbClr val="FECC0C"/>
                </a:solidFill>
              </a:defRPr>
            </a:lvl1pPr>
          </a:lstStyle>
          <a:p>
            <a:r>
              <a:rPr lang="en-GB" dirty="0"/>
              <a:t>Thank you / closing text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43" y="1646313"/>
            <a:ext cx="8387999" cy="449068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Prompt for questions to go here?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97" y="4294187"/>
            <a:ext cx="1453485" cy="4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17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0"/>
            <a:ext cx="9143390" cy="51428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22743" y="636523"/>
            <a:ext cx="8387999" cy="919229"/>
          </a:xfrm>
        </p:spPr>
        <p:txBody>
          <a:bodyPr anchor="b">
            <a:normAutofit/>
          </a:bodyPr>
          <a:lstStyle>
            <a:lvl1pPr algn="l">
              <a:defRPr sz="3000" b="1" baseline="0">
                <a:solidFill>
                  <a:srgbClr val="FECC0C"/>
                </a:solidFill>
              </a:defRPr>
            </a:lvl1pPr>
          </a:lstStyle>
          <a:p>
            <a:r>
              <a:rPr lang="en-GB" dirty="0"/>
              <a:t>Presentation title to go here, up to a maximum of two lines of text.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43" y="1646313"/>
            <a:ext cx="8387999" cy="44906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 </a:t>
            </a:r>
            <a:r>
              <a:rPr lang="mr-IN" dirty="0"/>
              <a:t>–</a:t>
            </a:r>
            <a:r>
              <a:rPr lang="en-GB" dirty="0"/>
              <a:t> date / presenter’s name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97" y="4294187"/>
            <a:ext cx="1453485" cy="4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Aqua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54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Oilskin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Lifebuoy 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Seaweed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Storm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2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Aqua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25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433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05980"/>
            <a:ext cx="8388000" cy="647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296" y="1038302"/>
            <a:ext cx="4038600" cy="377999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696" y="1038302"/>
            <a:ext cx="4038600" cy="377999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29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61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full bleed)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add a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-1"/>
            <a:ext cx="2659063" cy="5143501"/>
          </a:xfrm>
          <a:gradFill flip="none" rotWithShape="1">
            <a:gsLst>
              <a:gs pos="0">
                <a:srgbClr val="0077C8">
                  <a:alpha val="85000"/>
                </a:srgbClr>
              </a:gs>
              <a:gs pos="100000">
                <a:schemeClr val="accent1">
                  <a:alpha val="90000"/>
                </a:schemeClr>
              </a:gs>
            </a:gsLst>
            <a:lin ang="16200000" scaled="0"/>
            <a:tileRect/>
          </a:gradFill>
          <a:ln>
            <a:noFill/>
          </a:ln>
        </p:spPr>
        <p:txBody>
          <a:bodyPr lIns="360000" tIns="342000">
            <a:normAutofit/>
          </a:bodyPr>
          <a:lstStyle>
            <a:lvl1pPr marL="0" indent="0" algn="l">
              <a:buNone/>
              <a:defRPr sz="24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image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43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Dark)">
    <p:bg>
      <p:bgPr>
        <a:gradFill flip="none" rotWithShape="1">
          <a:gsLst>
            <a:gs pos="0">
              <a:schemeClr val="tx2"/>
            </a:gs>
            <a:gs pos="99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67297" y="1016001"/>
            <a:ext cx="8387999" cy="3527996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a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67297" y="4543997"/>
            <a:ext cx="8387999" cy="360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a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05980"/>
            <a:ext cx="8388000" cy="6479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60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67297" y="1018151"/>
            <a:ext cx="8387999" cy="3779996"/>
          </a:xfrm>
          <a:prstGeom prst="rect">
            <a:avLst/>
          </a:prstGeom>
        </p:spPr>
        <p:txBody>
          <a:bodyPr lIns="108000" tIns="46800" rIns="108000" bIns="46800" anchor="ctr" anchorCtr="0"/>
          <a:lstStyle>
            <a:lvl1pPr marL="0" indent="-36000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b="0" baseline="0">
                <a:solidFill>
                  <a:schemeClr val="accent3"/>
                </a:solidFill>
              </a:defRPr>
            </a:lvl1pPr>
            <a:lvl2pPr marL="0" indent="-360000">
              <a:spcAft>
                <a:spcPts val="600"/>
              </a:spcAft>
              <a:buFont typeface="Arial" pitchFamily="34" charset="0"/>
              <a:buNone/>
              <a:defRPr sz="2400" b="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here to insert a feature quote which could run to a number of lines.</a:t>
            </a:r>
          </a:p>
          <a:p>
            <a:pPr lvl="1"/>
            <a:r>
              <a:rPr lang="en-US" dirty="0"/>
              <a:t>Supporting information could be set in white.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05980"/>
            <a:ext cx="8388000" cy="647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80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/ Closing Slide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" y="686"/>
            <a:ext cx="9142017" cy="5142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43" y="636523"/>
            <a:ext cx="8387999" cy="919229"/>
          </a:xfrm>
        </p:spPr>
        <p:txBody>
          <a:bodyPr anchor="b">
            <a:normAutofit/>
          </a:bodyPr>
          <a:lstStyle>
            <a:lvl1pPr algn="l">
              <a:defRPr sz="4000" b="1" baseline="0">
                <a:solidFill>
                  <a:srgbClr val="FECC0C"/>
                </a:solidFill>
              </a:defRPr>
            </a:lvl1pPr>
          </a:lstStyle>
          <a:p>
            <a:r>
              <a:rPr lang="en-GB" dirty="0"/>
              <a:t>Thank you / closing text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43" y="1646313"/>
            <a:ext cx="8387999" cy="449068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Prompt for questions to go here?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97" y="4294187"/>
            <a:ext cx="1453485" cy="4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2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Oilskin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2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Lifebuoy 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28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Seaweed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2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Storm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4358105"/>
            <a:ext cx="1463842" cy="6287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15"/>
            <a:ext cx="914201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7" y="1087820"/>
            <a:ext cx="8387999" cy="1475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57" y="645423"/>
            <a:ext cx="8387999" cy="3711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6" y="4512760"/>
            <a:ext cx="1162661" cy="3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0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82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05980"/>
            <a:ext cx="8388000" cy="647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296" y="1038302"/>
            <a:ext cx="4038600" cy="377999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696" y="1038302"/>
            <a:ext cx="4038600" cy="377999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3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67297" y="1038103"/>
            <a:ext cx="8387999" cy="3779992"/>
          </a:xfrm>
          <a:prstGeom prst="rect">
            <a:avLst/>
          </a:prstGeom>
        </p:spPr>
        <p:txBody>
          <a:bodyPr lIns="108000" tIns="46800" rIns="108000" bIns="46800" anchor="ctr" anchorCtr="0"/>
          <a:lstStyle>
            <a:lvl1pPr marL="0" indent="-36000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b="0" baseline="0">
                <a:solidFill>
                  <a:schemeClr val="tx2"/>
                </a:solidFill>
              </a:defRPr>
            </a:lvl1pPr>
            <a:lvl2pPr marL="0" indent="-360000">
              <a:spcAft>
                <a:spcPts val="600"/>
              </a:spcAft>
              <a:buFont typeface="Arial" pitchFamily="34" charset="0"/>
              <a:buNone/>
              <a:defRPr sz="2400" b="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here to insert a feature quote which could run to a number of lines.</a:t>
            </a:r>
          </a:p>
          <a:p>
            <a:pPr lvl="1"/>
            <a:r>
              <a:rPr lang="en-US" dirty="0"/>
              <a:t>Supporting information could be set in grey.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05980"/>
            <a:ext cx="8388000" cy="647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9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7296" y="205980"/>
            <a:ext cx="8388000" cy="64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296" y="1038154"/>
            <a:ext cx="8388000" cy="3779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0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81" r:id="rId3"/>
    <p:sldLayoutId id="2147483682" r:id="rId4"/>
    <p:sldLayoutId id="2147483683" r:id="rId5"/>
    <p:sldLayoutId id="2147483697" r:id="rId6"/>
    <p:sldLayoutId id="2147483650" r:id="rId7"/>
    <p:sldLayoutId id="2147483652" r:id="rId8"/>
    <p:sldLayoutId id="2147483662" r:id="rId9"/>
    <p:sldLayoutId id="2147483685" r:id="rId10"/>
    <p:sldLayoutId id="2147483657" r:id="rId11"/>
    <p:sldLayoutId id="2147483654" r:id="rId12"/>
    <p:sldLayoutId id="2147483686" r:id="rId1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–"/>
        <a:defRPr sz="2600" kern="1200">
          <a:solidFill>
            <a:srgbClr val="54585A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400" kern="1200">
          <a:solidFill>
            <a:srgbClr val="54585A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2200" kern="1200">
          <a:solidFill>
            <a:srgbClr val="54585A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rgbClr val="54585A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defRPr sz="1800" kern="1200">
          <a:solidFill>
            <a:srgbClr val="54585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7296" y="205980"/>
            <a:ext cx="8388000" cy="64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296" y="1038154"/>
            <a:ext cx="8388000" cy="3779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37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71" r:id="rId7"/>
    <p:sldLayoutId id="2147483673" r:id="rId8"/>
    <p:sldLayoutId id="2147483675" r:id="rId9"/>
    <p:sldLayoutId id="2147483694" r:id="rId10"/>
    <p:sldLayoutId id="2147483678" r:id="rId11"/>
    <p:sldLayoutId id="2147483679" r:id="rId12"/>
    <p:sldLayoutId id="2147483695" r:id="rId1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2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Retail Observations:</a:t>
            </a:r>
            <a:br>
              <a:rPr lang="en-GB" dirty="0"/>
            </a:br>
            <a:r>
              <a:rPr lang="en-GB" dirty="0"/>
              <a:t>On-line New and Re-launched </a:t>
            </a:r>
            <a:r>
              <a:rPr lang="en-GB" dirty="0" smtClean="0"/>
              <a:t>Products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October 2020 | Julia Brooks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05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743" y="1646312"/>
            <a:ext cx="8387999" cy="2447223"/>
          </a:xfrm>
        </p:spPr>
        <p:txBody>
          <a:bodyPr>
            <a:noAutofit/>
          </a:bodyPr>
          <a:lstStyle/>
          <a:p>
            <a:r>
              <a:rPr lang="en-US" sz="1200" dirty="0"/>
              <a:t>For further details please contact: </a:t>
            </a:r>
          </a:p>
          <a:p>
            <a:endParaRPr lang="en-US" sz="1200" dirty="0"/>
          </a:p>
          <a:p>
            <a:r>
              <a:rPr lang="en-US" sz="1200" b="1" dirty="0"/>
              <a:t>Julia Brooks </a:t>
            </a:r>
          </a:p>
          <a:p>
            <a:r>
              <a:rPr lang="en-US" sz="1200" dirty="0"/>
              <a:t>Market Insight Analyst </a:t>
            </a:r>
          </a:p>
          <a:p>
            <a:r>
              <a:rPr lang="en-US" sz="1200" dirty="0"/>
              <a:t>Julia.brooks@seafish.co.uk</a:t>
            </a:r>
          </a:p>
          <a:p>
            <a:r>
              <a:rPr lang="en-GB" sz="1200" dirty="0"/>
              <a:t>+44 (0) 1472252358 / 07944 682751</a:t>
            </a:r>
            <a:endParaRPr lang="en-US" sz="1200" dirty="0"/>
          </a:p>
          <a:p>
            <a:endParaRPr lang="en-US" sz="1200" b="1" dirty="0"/>
          </a:p>
          <a:p>
            <a:r>
              <a:rPr lang="en-US" sz="1200" b="1" dirty="0"/>
              <a:t>Suzi Pegg-Darlison	</a:t>
            </a:r>
          </a:p>
          <a:p>
            <a:r>
              <a:rPr lang="en-US" sz="1200" dirty="0"/>
              <a:t>Market Insight Analyst</a:t>
            </a:r>
          </a:p>
          <a:p>
            <a:r>
              <a:rPr lang="en-US" sz="1200" dirty="0"/>
              <a:t>Suzanne.pegg@seafish.co.uk</a:t>
            </a:r>
          </a:p>
          <a:p>
            <a:r>
              <a:rPr lang="en-GB" sz="1200" dirty="0"/>
              <a:t>+44 (0) 1472 252358 / 07944 </a:t>
            </a:r>
            <a:r>
              <a:rPr lang="en-GB" sz="1200" dirty="0" smtClean="0"/>
              <a:t>682697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7869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products summary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7108" y="4738905"/>
            <a:ext cx="8173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Source: Retailer Website (19/10/2020)</a:t>
            </a:r>
            <a:endParaRPr lang="en-GB" sz="1200" i="1" dirty="0"/>
          </a:p>
        </p:txBody>
      </p:sp>
      <p:graphicFrame>
        <p:nvGraphicFramePr>
          <p:cNvPr id="8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614069"/>
              </p:ext>
            </p:extLst>
          </p:nvPr>
        </p:nvGraphicFramePr>
        <p:xfrm>
          <a:off x="366713" y="1038225"/>
          <a:ext cx="8388350" cy="2966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76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76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776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7767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77670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Retailer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Ambient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Chilled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Frozen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Iceland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Morrisons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Ocado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Sainsburys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Tesco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Waitrose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186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Asda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01" y="1797518"/>
            <a:ext cx="4424184" cy="154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16" y="1228223"/>
            <a:ext cx="902270" cy="26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385" y="1387575"/>
            <a:ext cx="1933347" cy="23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67" y="1228224"/>
            <a:ext cx="919254" cy="268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08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Iceland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87" y="1673598"/>
            <a:ext cx="19812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440" y="1849811"/>
            <a:ext cx="1981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74178" y="1038587"/>
            <a:ext cx="2173885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Frozen (3)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16" y="1714500"/>
            <a:ext cx="20383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071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Morrisons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68" y="3748626"/>
            <a:ext cx="1597577" cy="12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593" y="1569641"/>
            <a:ext cx="1134758" cy="12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565" y="1596325"/>
            <a:ext cx="698576" cy="123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560" y="2873987"/>
            <a:ext cx="1219950" cy="83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17" y="2263566"/>
            <a:ext cx="1480642" cy="107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60" y="3337131"/>
            <a:ext cx="486896" cy="144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2" y="1577123"/>
            <a:ext cx="1460687" cy="6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287" y="1620635"/>
            <a:ext cx="746020" cy="5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25071" y="1038587"/>
            <a:ext cx="2173885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Frozen (</a:t>
            </a:r>
            <a:r>
              <a:rPr lang="en-GB" b="1" dirty="0" smtClean="0">
                <a:solidFill>
                  <a:schemeClr val="bg1"/>
                </a:solidFill>
              </a:rPr>
              <a:t>19)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296" y="1038587"/>
            <a:ext cx="2173885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Ambient (3)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6593" y="1038587"/>
            <a:ext cx="2173885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Chilled (</a:t>
            </a:r>
            <a:r>
              <a:rPr lang="en-GB" b="1" dirty="0">
                <a:solidFill>
                  <a:schemeClr val="bg1"/>
                </a:solidFill>
              </a:rPr>
              <a:t>4</a:t>
            </a:r>
            <a:r>
              <a:rPr lang="en-GB" b="1" dirty="0" smtClean="0">
                <a:solidFill>
                  <a:schemeClr val="bg1"/>
                </a:solidFill>
              </a:rPr>
              <a:t>)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89" y="3413708"/>
            <a:ext cx="817276" cy="44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310" y="3255888"/>
            <a:ext cx="861498" cy="58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96" y="4109673"/>
            <a:ext cx="926688" cy="44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07" y="2908530"/>
            <a:ext cx="997066" cy="5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68" y="2156628"/>
            <a:ext cx="733920" cy="55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045" y="4572773"/>
            <a:ext cx="742787" cy="49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40" y="3442183"/>
            <a:ext cx="911599" cy="60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65" y="2723652"/>
            <a:ext cx="733326" cy="50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520" y="2277986"/>
            <a:ext cx="963355" cy="51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521" y="1657834"/>
            <a:ext cx="963355" cy="49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29" y="3873239"/>
            <a:ext cx="826370" cy="55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061" y="2129719"/>
            <a:ext cx="464094" cy="104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581" y="1620635"/>
            <a:ext cx="1248218" cy="43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91" y="3897102"/>
            <a:ext cx="675918" cy="78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465" y="2867373"/>
            <a:ext cx="939324" cy="48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73" y="4509434"/>
            <a:ext cx="1143976" cy="43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10" y="2057187"/>
            <a:ext cx="945035" cy="75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128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Ocado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649360" y="1672869"/>
            <a:ext cx="3827531" cy="3215416"/>
            <a:chOff x="2119008" y="1672869"/>
            <a:chExt cx="3827531" cy="321541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396" y="2362071"/>
              <a:ext cx="796458" cy="796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891" y="2368476"/>
              <a:ext cx="783648" cy="7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775" y="3222585"/>
              <a:ext cx="785764" cy="785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711" y="3229585"/>
              <a:ext cx="809828" cy="796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2322" y="3985249"/>
              <a:ext cx="582162" cy="58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396" y="4057807"/>
              <a:ext cx="796458" cy="796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746" y="1706179"/>
              <a:ext cx="679662" cy="699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5" t="6101" b="6054"/>
            <a:stretch/>
          </p:blipFill>
          <p:spPr bwMode="auto">
            <a:xfrm>
              <a:off x="5143396" y="1778233"/>
              <a:ext cx="736607" cy="458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" t="5250"/>
            <a:stretch/>
          </p:blipFill>
          <p:spPr bwMode="auto">
            <a:xfrm>
              <a:off x="4125996" y="1749431"/>
              <a:ext cx="870248" cy="4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008" y="3464031"/>
              <a:ext cx="971138" cy="698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589" y="4249258"/>
              <a:ext cx="966557" cy="639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153" y="2236539"/>
              <a:ext cx="968848" cy="435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589" y="2705687"/>
              <a:ext cx="966557" cy="69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"/>
            <a:stretch/>
          </p:blipFill>
          <p:spPr bwMode="auto">
            <a:xfrm>
              <a:off x="3191368" y="3205245"/>
              <a:ext cx="699796" cy="715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1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879" y="1672869"/>
              <a:ext cx="964267" cy="52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746" y="2467965"/>
              <a:ext cx="687315" cy="727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959" y="4044354"/>
              <a:ext cx="772082" cy="773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3" y="3462747"/>
            <a:ext cx="697383" cy="113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8" y="2190819"/>
            <a:ext cx="885201" cy="96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40" y="3462531"/>
            <a:ext cx="710235" cy="114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99" y="2068600"/>
            <a:ext cx="721376" cy="115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72" y="3623566"/>
            <a:ext cx="947436" cy="86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50" y="2764169"/>
            <a:ext cx="627879" cy="80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610" y="2055933"/>
            <a:ext cx="1001559" cy="6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064" y="1577251"/>
            <a:ext cx="1618653" cy="4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837443" y="1038587"/>
            <a:ext cx="2173885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Frozen </a:t>
            </a:r>
            <a:r>
              <a:rPr lang="en-GB" b="1" dirty="0" smtClean="0">
                <a:solidFill>
                  <a:schemeClr val="bg1"/>
                </a:solidFill>
              </a:rPr>
              <a:t>(4)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0408" y="1038587"/>
            <a:ext cx="2173885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Ambient (4)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74178" y="1038587"/>
            <a:ext cx="2173885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Chilled (</a:t>
            </a:r>
            <a:r>
              <a:rPr lang="en-GB" b="1" dirty="0" smtClean="0">
                <a:solidFill>
                  <a:schemeClr val="bg1"/>
                </a:solidFill>
              </a:rPr>
              <a:t>17)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24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Sainsbury’s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474178" y="1038587"/>
            <a:ext cx="2173885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Chilled </a:t>
            </a:r>
            <a:r>
              <a:rPr lang="en-GB" b="1" dirty="0" smtClean="0">
                <a:solidFill>
                  <a:schemeClr val="bg1"/>
                </a:solidFill>
              </a:rPr>
              <a:t>(2)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27" y="1601713"/>
            <a:ext cx="1577779" cy="240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40" y="2139571"/>
            <a:ext cx="1995598" cy="1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22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Tesco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6" y="3543300"/>
            <a:ext cx="700897" cy="151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99" y="1876424"/>
            <a:ext cx="914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747" y="1814511"/>
            <a:ext cx="914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34" y="2571750"/>
            <a:ext cx="5810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67" y="2571750"/>
            <a:ext cx="576263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130" y="2124706"/>
            <a:ext cx="1585177" cy="116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35006" y="1038587"/>
            <a:ext cx="2173885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Frozen (2)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7773" y="1038587"/>
            <a:ext cx="2173885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Chilled </a:t>
            </a:r>
            <a:r>
              <a:rPr lang="en-GB" b="1" dirty="0" smtClean="0">
                <a:solidFill>
                  <a:schemeClr val="bg1"/>
                </a:solidFill>
              </a:rPr>
              <a:t>(5)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05" y="3500854"/>
            <a:ext cx="1600872" cy="100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122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Waitrose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474178" y="1038587"/>
            <a:ext cx="2173885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Chilled (</a:t>
            </a:r>
            <a:r>
              <a:rPr lang="en-GB" b="1" dirty="0" smtClean="0">
                <a:solidFill>
                  <a:schemeClr val="bg1"/>
                </a:solidFill>
              </a:rPr>
              <a:t>1)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4" y="1038587"/>
            <a:ext cx="130968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66" y="3000376"/>
            <a:ext cx="1571044" cy="201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58" y="1493057"/>
            <a:ext cx="1417870" cy="108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69" y="986958"/>
            <a:ext cx="1343969" cy="201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84" y="3000375"/>
            <a:ext cx="1558154" cy="199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980260"/>
      </p:ext>
    </p:extLst>
  </p:cSld>
  <p:clrMapOvr>
    <a:masterClrMapping/>
  </p:clrMapOvr>
</p:sld>
</file>

<file path=ppt/theme/theme1.xml><?xml version="1.0" encoding="utf-8"?>
<a:theme xmlns:a="http://schemas.openxmlformats.org/drawingml/2006/main" name="Seafish - Light">
  <a:themeElements>
    <a:clrScheme name="Seafish">
      <a:dk1>
        <a:srgbClr val="54585A"/>
      </a:dk1>
      <a:lt1>
        <a:sysClr val="window" lastClr="FFFFFF"/>
      </a:lt1>
      <a:dk2>
        <a:srgbClr val="0077C8"/>
      </a:dk2>
      <a:lt2>
        <a:srgbClr val="FFFFFF"/>
      </a:lt2>
      <a:accent1>
        <a:srgbClr val="00A3E0"/>
      </a:accent1>
      <a:accent2>
        <a:srgbClr val="009CA6"/>
      </a:accent2>
      <a:accent3>
        <a:srgbClr val="FECC0C"/>
      </a:accent3>
      <a:accent4>
        <a:srgbClr val="ED6C05"/>
      </a:accent4>
      <a:accent5>
        <a:srgbClr val="B6C30C"/>
      </a:accent5>
      <a:accent6>
        <a:srgbClr val="E4002B"/>
      </a:accent6>
      <a:hlink>
        <a:srgbClr val="0077FF"/>
      </a:hlink>
      <a:folHlink>
        <a:srgbClr val="009CA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afish – Dark">
  <a:themeElements>
    <a:clrScheme name="Seafish">
      <a:dk1>
        <a:srgbClr val="54585A"/>
      </a:dk1>
      <a:lt1>
        <a:sysClr val="window" lastClr="FFFFFF"/>
      </a:lt1>
      <a:dk2>
        <a:srgbClr val="0077C8"/>
      </a:dk2>
      <a:lt2>
        <a:srgbClr val="FFFFFF"/>
      </a:lt2>
      <a:accent1>
        <a:srgbClr val="00A3E0"/>
      </a:accent1>
      <a:accent2>
        <a:srgbClr val="009CA6"/>
      </a:accent2>
      <a:accent3>
        <a:srgbClr val="FECC0C"/>
      </a:accent3>
      <a:accent4>
        <a:srgbClr val="ED6C05"/>
      </a:accent4>
      <a:accent5>
        <a:srgbClr val="B6C30C"/>
      </a:accent5>
      <a:accent6>
        <a:srgbClr val="E4002B"/>
      </a:accent6>
      <a:hlink>
        <a:srgbClr val="0077FF"/>
      </a:hlink>
      <a:folHlink>
        <a:srgbClr val="009CA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arket Data Document" ma:contentTypeID="0x010100FBC0F8BFD01A91498CA7837A71EEDFDB02005AE5335FCC83EB48B1308B6A764FBC1C" ma:contentTypeVersion="27" ma:contentTypeDescription="Market Data Document Content Type" ma:contentTypeScope="" ma:versionID="da108508dc232e68c3eb0da7c7f570e3">
  <xsd:schema xmlns:xsd="http://www.w3.org/2001/XMLSchema" xmlns:xs="http://www.w3.org/2001/XMLSchema" xmlns:p="http://schemas.microsoft.com/office/2006/metadata/properties" xmlns:ns2="cebd32e3-9ab6-41ee-b1af-b8405a8d4e68" xmlns:ns3="f1844da6-a929-4072-a9ab-fc72a86c7633" targetNamespace="http://schemas.microsoft.com/office/2006/metadata/properties" ma:root="true" ma:fieldsID="0d9debfe9803182ce6077bd70346052f" ns2:_="" ns3:_="">
    <xsd:import namespace="cebd32e3-9ab6-41ee-b1af-b8405a8d4e68"/>
    <xsd:import namespace="f1844da6-a929-4072-a9ab-fc72a86c7633"/>
    <xsd:element name="properties">
      <xsd:complexType>
        <xsd:sequence>
          <xsd:element name="documentManagement">
            <xsd:complexType>
              <xsd:all>
                <xsd:element ref="ns2:DocumentSummary" minOccurs="0"/>
                <xsd:element ref="ns2:DocumentSource" minOccurs="0"/>
                <xsd:element ref="ns2:DocumentTopic" minOccurs="0"/>
                <xsd:element ref="ns2:PublicationDate" minOccurs="0"/>
                <xsd:element ref="ns2:FreeTextDate" minOccurs="0"/>
                <xsd:element ref="ns2:ContentStartDate" minOccurs="0"/>
                <xsd:element ref="ns2:ContentEndDate" minOccurs="0"/>
                <xsd:element ref="ns2:DocumentAdded" minOccurs="0"/>
                <xsd:element ref="ns2:DocumentStatus" minOccurs="0"/>
                <xsd:element ref="ns2:j7c1b49d505545c2a69692ae734740b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d32e3-9ab6-41ee-b1af-b8405a8d4e68" elementFormDefault="qualified">
    <xsd:import namespace="http://schemas.microsoft.com/office/2006/documentManagement/types"/>
    <xsd:import namespace="http://schemas.microsoft.com/office/infopath/2007/PartnerControls"/>
    <xsd:element name="DocumentSummary" ma:index="3" nillable="true" ma:displayName="Summary" ma:internalName="DocumentSummary" ma:readOnly="false">
      <xsd:simpleType>
        <xsd:restriction base="dms:Note">
          <xsd:maxLength value="255"/>
        </xsd:restriction>
      </xsd:simpleType>
    </xsd:element>
    <xsd:element name="DocumentSource" ma:index="5" nillable="true" ma:displayName="Source" ma:format="Dropdown" ma:internalName="DocumentSource">
      <xsd:simpleType>
        <xsd:restriction base="dms:Choice">
          <xsd:enumeration value="Globefish"/>
          <xsd:enumeration value="HMRC via BTS"/>
          <xsd:enumeration value="IGD"/>
          <xsd:enumeration value="MMO"/>
          <xsd:enumeration value="Kantar"/>
          <xsd:enumeration value="NielsenIQ"/>
          <xsd:enumeration value="Circana"/>
          <xsd:enumeration value="Seafish"/>
          <xsd:enumeration value="Technomic"/>
        </xsd:restriction>
      </xsd:simpleType>
    </xsd:element>
    <xsd:element name="DocumentTopic" ma:index="6" nillable="true" ma:displayName="Topic" ma:default="" ma:internalName="DocumentTopic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Technical Report"/>
                    <xsd:enumeration value="Factsheet/Datasheet"/>
                    <xsd:enumeration value="Corporate Document"/>
                    <xsd:enumeration value="Guidelines"/>
                    <xsd:enumeration value="Marine Survey"/>
                    <xsd:enumeration value="Training Material"/>
                    <xsd:enumeration value="Careers"/>
                    <xsd:enumeration value="Economics and Business"/>
                    <xsd:enumeration value="Aquaculture"/>
                    <xsd:enumeration value="IPF Final Reports"/>
                    <xsd:enumeration value="Other"/>
                    <xsd:enumeration value="Not known"/>
                    <xsd:enumeration value="Internal Seafish Report"/>
                    <xsd:enumeration value="Confidential Seafish Report"/>
                    <xsd:enumeration value="Seafood Guide"/>
                    <xsd:enumeration value=".Web-About Seafish"/>
                    <xsd:enumeration value=".Web-Changing Landscapes"/>
                    <xsd:enumeration value=".Web-Promoting Seafood"/>
                    <xsd:enumeration value=".Web-Responsible Sourcing"/>
                    <xsd:enumeration value=".Web-Safety and Training"/>
                    <xsd:enumeration value=".Web-Insight and Research"/>
                  </xsd:restriction>
                </xsd:simpleType>
              </xsd:element>
            </xsd:sequence>
          </xsd:extension>
        </xsd:complexContent>
      </xsd:complexType>
    </xsd:element>
    <xsd:element name="PublicationDate" ma:index="7" nillable="true" ma:displayName="Publication Date" ma:format="DateOnly" ma:indexed="true" ma:internalName="PublicationDate">
      <xsd:simpleType>
        <xsd:restriction base="dms:DateTime"/>
      </xsd:simpleType>
    </xsd:element>
    <xsd:element name="FreeTextDate" ma:index="8" nillable="true" ma:displayName="Free Text Date" ma:internalName="FreeTextDate" ma:readOnly="false">
      <xsd:simpleType>
        <xsd:restriction base="dms:Text"/>
      </xsd:simpleType>
    </xsd:element>
    <xsd:element name="ContentStartDate" ma:index="9" nillable="true" ma:displayName="Content Start Date" ma:format="DateOnly" ma:internalName="ContentStartDate" ma:readOnly="false">
      <xsd:simpleType>
        <xsd:restriction base="dms:DateTime"/>
      </xsd:simpleType>
    </xsd:element>
    <xsd:element name="ContentEndDate" ma:index="10" nillable="true" ma:displayName="Content End Date" ma:format="DateOnly" ma:internalName="ContentEndDate" ma:readOnly="false">
      <xsd:simpleType>
        <xsd:restriction base="dms:DateTime"/>
      </xsd:simpleType>
    </xsd:element>
    <xsd:element name="DocumentAdded" ma:index="11" nillable="true" ma:displayName="Added" ma:format="DateOnly" ma:indexed="true" ma:internalName="DocumentAdded">
      <xsd:simpleType>
        <xsd:restriction base="dms:DateTime"/>
      </xsd:simpleType>
    </xsd:element>
    <xsd:element name="DocumentStatus" ma:index="12" nillable="true" ma:displayName="Document Status" ma:default="Unpublished" ma:format="Dropdown" ma:indexed="true" ma:internalName="DocumentStatus" ma:readOnly="false">
      <xsd:simpleType>
        <xsd:restriction base="dms:Choice">
          <xsd:enumeration value="Deleted"/>
          <xsd:enumeration value="Unpublished"/>
          <xsd:enumeration value="Published"/>
          <xsd:enumeration value="Archived"/>
        </xsd:restriction>
      </xsd:simpleType>
    </xsd:element>
    <xsd:element name="j7c1b49d505545c2a69692ae734740bd" ma:index="18" ma:taxonomy="true" ma:internalName="j7c1b49d505545c2a69692ae734740bd" ma:taxonomyFieldName="Market_x0020_Data_x0020_Document_x0020_Path" ma:displayName="Market Data Document Path" ma:indexed="true" ma:readOnly="false" ma:default="" ma:fieldId="{37c1b49d-5055-45c2-a696-92ae734740bd}" ma:sspId="63fa3ede-d9eb-4891-98d7-32cb363d3ca5" ma:termSetId="907aca91-42f0-4171-9a43-f9786420f3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hidden="true" ma:list="{5e028737-9680-4a7e-bfb2-5cfc569abfd5}" ma:internalName="TaxCatchAll" ma:readOnly="false" ma:showField="CatchAllData" ma:web="cebd32e3-9ab6-41ee-b1af-b8405a8d4e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hidden="true" ma:list="{5e028737-9680-4a7e-bfb2-5cfc569abfd5}" ma:internalName="TaxCatchAllLabel" ma:readOnly="false" ma:showField="CatchAllDataLabel" ma:web="cebd32e3-9ab6-41ee-b1af-b8405a8d4e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44da6-a929-4072-a9ab-fc72a86c76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4" nillable="true" ma:displayName="Tags" ma:hidden="true" ma:internalName="MediaServiceAutoTags" ma:readOnly="true">
      <xsd:simpleType>
        <xsd:restriction base="dms:Text"/>
      </xsd:simpleType>
    </xsd:element>
    <xsd:element name="MediaServiceOCR" ma:index="25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9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Topic xmlns="cebd32e3-9ab6-41ee-b1af-b8405a8d4e68">
      <Value>Retail</Value>
    </DocumentTopic>
    <FreeTextDate xmlns="cebd32e3-9ab6-41ee-b1af-b8405a8d4e68" xsi:nil="true"/>
    <DocumentStatus xmlns="cebd32e3-9ab6-41ee-b1af-b8405a8d4e68">Published</DocumentStatus>
    <ContentEndDate xmlns="cebd32e3-9ab6-41ee-b1af-b8405a8d4e68" xsi:nil="true"/>
    <DocumentSource xmlns="cebd32e3-9ab6-41ee-b1af-b8405a8d4e68" xsi:nil="true"/>
    <PublicationDate xmlns="cebd32e3-9ab6-41ee-b1af-b8405a8d4e68" xsi:nil="true"/>
    <DocumentAdded xmlns="cebd32e3-9ab6-41ee-b1af-b8405a8d4e68">2000-01-01T00:00:00+00:00</DocumentAdded>
    <TaxCatchAll xmlns="cebd32e3-9ab6-41ee-b1af-b8405a8d4e68">
      <Value>1515</Value>
    </TaxCatchAll>
    <j7c1b49d505545c2a69692ae734740bd xmlns="cebd32e3-9ab6-41ee-b1af-b8405a8d4e68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2020</TermName>
          <TermId xmlns="http://schemas.microsoft.com/office/infopath/2007/PartnerControls">10881f01-2c2e-4b1a-aca5-fe9d92b7f213</TermId>
        </TermInfo>
      </Terms>
    </j7c1b49d505545c2a69692ae734740bd>
    <DocumentSummary xmlns="cebd32e3-9ab6-41ee-b1af-b8405a8d4e68" xsi:nil="true"/>
    <ContentStartDate xmlns="cebd32e3-9ab6-41ee-b1af-b8405a8d4e68" xsi:nil="true"/>
    <TaxCatchAllLabel xmlns="cebd32e3-9ab6-41ee-b1af-b8405a8d4e68" xsi:nil="true"/>
  </documentManagement>
</p:properties>
</file>

<file path=customXml/itemProps1.xml><?xml version="1.0" encoding="utf-8"?>
<ds:datastoreItem xmlns:ds="http://schemas.openxmlformats.org/officeDocument/2006/customXml" ds:itemID="{6DE45BC6-6F0D-4A3E-89CE-55FE95707030}"/>
</file>

<file path=customXml/itemProps2.xml><?xml version="1.0" encoding="utf-8"?>
<ds:datastoreItem xmlns:ds="http://schemas.openxmlformats.org/officeDocument/2006/customXml" ds:itemID="{0CF44F19-71DC-4A1F-8F68-871552746022}"/>
</file>

<file path=customXml/itemProps3.xml><?xml version="1.0" encoding="utf-8"?>
<ds:datastoreItem xmlns:ds="http://schemas.openxmlformats.org/officeDocument/2006/customXml" ds:itemID="{94289FFC-9E36-4A5D-AE0F-860D51863D38}"/>
</file>

<file path=docProps/app.xml><?xml version="1.0" encoding="utf-8"?>
<Properties xmlns="http://schemas.openxmlformats.org/officeDocument/2006/extended-properties" xmlns:vt="http://schemas.openxmlformats.org/officeDocument/2006/docPropsVTypes">
  <TotalTime>2970</TotalTime>
  <Words>130</Words>
  <Application>Microsoft Office PowerPoint</Application>
  <PresentationFormat>On-screen Show (16:9)</PresentationFormat>
  <Paragraphs>67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Seafish - Light</vt:lpstr>
      <vt:lpstr>Seafish – Dark</vt:lpstr>
      <vt:lpstr>Retail Observations: On-line New and Re-launched Products</vt:lpstr>
      <vt:lpstr>New products summary</vt:lpstr>
      <vt:lpstr>Asda</vt:lpstr>
      <vt:lpstr>Iceland</vt:lpstr>
      <vt:lpstr>Morrisons</vt:lpstr>
      <vt:lpstr>Ocado</vt:lpstr>
      <vt:lpstr>Sainsbury’s</vt:lpstr>
      <vt:lpstr>Tesco</vt:lpstr>
      <vt:lpstr>Waitrose</vt:lpstr>
      <vt:lpstr>Thank you</vt:lpstr>
    </vt:vector>
  </TitlesOfParts>
  <Company>StudioLR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October Seafish Store Visits.pptx</dc:title>
  <dc:creator>Rhona Cruickshank</dc:creator>
  <cp:lastModifiedBy>Julia Brooks</cp:lastModifiedBy>
  <cp:revision>124</cp:revision>
  <dcterms:created xsi:type="dcterms:W3CDTF">2020-03-26T10:08:15Z</dcterms:created>
  <dcterms:modified xsi:type="dcterms:W3CDTF">2020-10-20T10:53:46Z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0x010100FBC0F8BFD01A91498CA7837A71EEDFDB02005AE5335FCC83EB48B1308B6A764FBC1C</vt:lpwstr>
  </property>
  <property fmtid="{D5CDD505-2E9C-101B-9397-08002B2CF9AE}" pid="3" name="Market Data Document Path">
    <vt:lpwstr>1515;#2020|10881f01-2c2e-4b1a-aca5-fe9d92b7f213</vt:lpwstr>
  </property>
</Properties>
</file>