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lsm" ContentType="application/vnd.ms-excel.sheet.macroEnabled.12"/>
  <Default Extension="xlsx" ContentType="application/vnd.openxmlformats-officedocument.spreadsheetml.sheet"/>
  <Default Extension="xml" ContentType="application/xml"/>
  <Override PartName="/ppt/diagrams/data1.xml" ContentType="application/vnd.openxmlformats-officedocument.drawingml.diagramData+xml"/>
  <Override PartName="/ppt/drawings/drawing2.xml" ContentType="application/vnd.openxmlformats-officedocument.drawingml.chartshape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drawings/drawing1.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style21.xml" ContentType="application/vnd.ms-office.chartstyle+xml"/>
  <Override PartName="/ppt/notesMasters/notesMaster1.xml" ContentType="application/vnd.openxmlformats-officedocument.presentationml.notesMaster+xml"/>
  <Override PartName="/ppt/charts/chart17.xml" ContentType="application/vnd.openxmlformats-officedocument.drawingml.char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olors16.xml" ContentType="application/vnd.ms-office.chartcolorstyle+xml"/>
  <Override PartName="/ppt/charts/style16.xml" ContentType="application/vnd.ms-office.chart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6.xml" ContentType="application/vnd.openxmlformats-officedocument.drawingml.chart+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15.xml" ContentType="application/vnd.ms-office.chartcolorstyle+xml"/>
  <Override PartName="/ppt/charts/style15.xml" ContentType="application/vnd.ms-office.chartstyle+xml"/>
  <Override PartName="/ppt/charts/chart15.xml" ContentType="application/vnd.openxmlformats-officedocument.drawingml.chart+xml"/>
  <Override PartName="/ppt/charts/colors14.xml" ContentType="application/vnd.ms-office.chartcolorstyle+xml"/>
  <Override PartName="/ppt/charts/style14.xml" ContentType="application/vnd.ms-office.chartstyle+xml"/>
  <Override PartName="/ppt/charts/chart14.xml" ContentType="application/vnd.openxmlformats-officedocument.drawingml.chart+xml"/>
  <Override PartName="/ppt/charts/colors13.xml" ContentType="application/vnd.ms-office.chartcolorstyle+xml"/>
  <Override PartName="/ppt/charts/style13.xml" ContentType="application/vnd.ms-office.chartstyle+xml"/>
  <Override PartName="/ppt/charts/chart13.xml" ContentType="application/vnd.openxmlformats-officedocument.drawingml.chart+xml"/>
  <Override PartName="/ppt/charts/colors12.xml" ContentType="application/vnd.ms-office.chartcolorstyle+xml"/>
  <Override PartName="/ppt/charts/style12.xml" ContentType="application/vnd.ms-office.chartstyle+xml"/>
  <Override PartName="/ppt/charts/chart12.xml" ContentType="application/vnd.openxmlformats-officedocument.drawingml.chart+xml"/>
  <Override PartName="/ppt/charts/colors11.xml" ContentType="application/vnd.ms-office.chartcolorstyle+xml"/>
  <Override PartName="/ppt/charts/style11.xml" ContentType="application/vnd.ms-office.chartstyle+xml"/>
  <Override PartName="/ppt/charts/chart11.xml" ContentType="application/vnd.openxmlformats-officedocument.drawingml.chart+xml"/>
  <Override PartName="/ppt/charts/colors10.xml" ContentType="application/vnd.ms-office.chartcolorstyle+xml"/>
  <Override PartName="/ppt/charts/style10.xml" ContentType="application/vnd.ms-office.chartstyle+xml"/>
  <Override PartName="/ppt/charts/chart10.xml" ContentType="application/vnd.openxmlformats-officedocument.drawingml.chart+xml"/>
  <Override PartName="/ppt/charts/colors9.xml" ContentType="application/vnd.ms-office.chartcolorstyle+xml"/>
  <Override PartName="/ppt/charts/style9.xml" ContentType="application/vnd.ms-office.chartstyle+xml"/>
  <Override PartName="/ppt/charts/chart9.xml" ContentType="application/vnd.openxmlformats-officedocument.drawingml.chart+xml"/>
  <Override PartName="/ppt/charts/colors8.xml" ContentType="application/vnd.ms-office.chartcolorstyle+xml"/>
  <Override PartName="/ppt/charts/style8.xml" ContentType="application/vnd.ms-office.chartstyle+xml"/>
  <Override PartName="/ppt/charts/chart8.xml" ContentType="application/vnd.openxmlformats-officedocument.drawingml.chart+xml"/>
  <Override PartName="/ppt/charts/colors7.xml" ContentType="application/vnd.ms-office.chartcolorstyle+xml"/>
  <Override PartName="/ppt/charts/style7.xml" ContentType="application/vnd.ms-office.chartstyle+xml"/>
  <Override PartName="/ppt/charts/chart7.xml" ContentType="application/vnd.openxmlformats-officedocument.drawingml.chart+xml"/>
  <Override PartName="/ppt/charts/colors6.xml" ContentType="application/vnd.ms-office.chartcolorstyle+xml"/>
  <Override PartName="/ppt/charts/style6.xml" ContentType="application/vnd.ms-office.chartstyle+xml"/>
  <Override PartName="/ppt/charts/chart6.xml" ContentType="application/vnd.openxmlformats-officedocument.drawingml.chart+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style18.xml" ContentType="application/vnd.ms-office.chart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6.xml" ContentType="application/vnd.openxmlformats-officedocument.drawingml.chart+xml"/>
  <Override PartName="/ppt/charts/colors5.xml" ContentType="application/vnd.ms-office.chartcolorstyle+xml"/>
  <Override PartName="/ppt/charts/chart27.xml" ContentType="application/vnd.openxmlformats-officedocument.drawingml.chart+xml"/>
  <Override PartName="/ppt/theme/themeOverride1.xml" ContentType="application/vnd.openxmlformats-officedocument.themeOverride+xml"/>
  <Override PartName="/ppt/charts/chart28.xml" ContentType="application/vnd.openxmlformats-officedocument.drawingml.chart+xml"/>
  <Override PartName="/ppt/theme/themeOverride2.xml" ContentType="application/vnd.openxmlformats-officedocument.themeOverride+xml"/>
  <Override PartName="/ppt/charts/colors18.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charts/colors17.xml" ContentType="application/vnd.ms-office.chartcolorstyle+xml"/>
  <Override PartName="/ppt/charts/style17.xml" ContentType="application/vnd.ms-office.chart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18.xml" ContentType="application/vnd.openxmlformats-officedocument.drawingml.chart+xml"/>
  <Override PartName="/ppt/charts/chart2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docProps/core.xml" ContentType="application/vnd.openxmlformats-package.core-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45" r:id="rId3"/>
    <p:sldMasterId id="2147484275" r:id="rId4"/>
    <p:sldMasterId id="2147484337" r:id="rId5"/>
    <p:sldMasterId id="2147484352" r:id="rId6"/>
    <p:sldMasterId id="2147484382" r:id="rId7"/>
    <p:sldMasterId id="2147484387" r:id="rId8"/>
    <p:sldMasterId id="2147484390" r:id="rId9"/>
    <p:sldMasterId id="2147484409" r:id="rId10"/>
  </p:sldMasterIdLst>
  <p:notesMasterIdLst>
    <p:notesMasterId r:id="rId63"/>
  </p:notesMasterIdLst>
  <p:sldIdLst>
    <p:sldId id="267" r:id="rId11"/>
    <p:sldId id="2147479765" r:id="rId12"/>
    <p:sldId id="2147479669" r:id="rId13"/>
    <p:sldId id="2147479735" r:id="rId14"/>
    <p:sldId id="2147479751" r:id="rId15"/>
    <p:sldId id="2147479673" r:id="rId16"/>
    <p:sldId id="2147479674" r:id="rId17"/>
    <p:sldId id="2147479675" r:id="rId18"/>
    <p:sldId id="2147479676" r:id="rId19"/>
    <p:sldId id="2147479678" r:id="rId20"/>
    <p:sldId id="2147478719" r:id="rId21"/>
    <p:sldId id="2147479681" r:id="rId22"/>
    <p:sldId id="2147479682" r:id="rId23"/>
    <p:sldId id="2147479698" r:id="rId24"/>
    <p:sldId id="2147479684" r:id="rId25"/>
    <p:sldId id="2147479685" r:id="rId26"/>
    <p:sldId id="2147479686" r:id="rId27"/>
    <p:sldId id="2147479707" r:id="rId28"/>
    <p:sldId id="2147479756" r:id="rId29"/>
    <p:sldId id="2147479766" r:id="rId30"/>
    <p:sldId id="2147479688" r:id="rId31"/>
    <p:sldId id="2147479689" r:id="rId32"/>
    <p:sldId id="2147479692" r:id="rId33"/>
    <p:sldId id="2147479690" r:id="rId34"/>
    <p:sldId id="2147479691" r:id="rId35"/>
    <p:sldId id="2147479693" r:id="rId36"/>
    <p:sldId id="2147479761" r:id="rId37"/>
    <p:sldId id="2147479695" r:id="rId38"/>
    <p:sldId id="2147479708" r:id="rId39"/>
    <p:sldId id="2147479758" r:id="rId40"/>
    <p:sldId id="2147479752" r:id="rId41"/>
    <p:sldId id="2147479699" r:id="rId42"/>
    <p:sldId id="2147479705" r:id="rId43"/>
    <p:sldId id="316" r:id="rId44"/>
    <p:sldId id="2147479767" r:id="rId45"/>
    <p:sldId id="2147479706" r:id="rId46"/>
    <p:sldId id="2147479716" r:id="rId47"/>
    <p:sldId id="2147479709" r:id="rId48"/>
    <p:sldId id="2147479711" r:id="rId49"/>
    <p:sldId id="2147479712" r:id="rId50"/>
    <p:sldId id="399" r:id="rId51"/>
    <p:sldId id="1773" r:id="rId52"/>
    <p:sldId id="2147479762" r:id="rId53"/>
    <p:sldId id="1146" r:id="rId54"/>
    <p:sldId id="1148" r:id="rId55"/>
    <p:sldId id="2147479768" r:id="rId56"/>
    <p:sldId id="1149" r:id="rId57"/>
    <p:sldId id="2147479763" r:id="rId58"/>
    <p:sldId id="2147479734" r:id="rId59"/>
    <p:sldId id="2147479721" r:id="rId60"/>
    <p:sldId id="2147479732" r:id="rId61"/>
    <p:sldId id="214747973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5C8216-1BB8-3346-BC24-4637D4F06066}">
          <p14:sldIdLst>
            <p14:sldId id="267"/>
            <p14:sldId id="2147479765"/>
            <p14:sldId id="2147479669"/>
            <p14:sldId id="2147479735"/>
            <p14:sldId id="2147479751"/>
            <p14:sldId id="2147479673"/>
            <p14:sldId id="2147479674"/>
            <p14:sldId id="2147479675"/>
            <p14:sldId id="2147479676"/>
            <p14:sldId id="2147479678"/>
            <p14:sldId id="2147478719"/>
            <p14:sldId id="2147479681"/>
            <p14:sldId id="2147479682"/>
            <p14:sldId id="2147479698"/>
            <p14:sldId id="2147479684"/>
            <p14:sldId id="2147479685"/>
            <p14:sldId id="2147479686"/>
            <p14:sldId id="2147479707"/>
            <p14:sldId id="2147479756"/>
            <p14:sldId id="2147479766"/>
            <p14:sldId id="2147479688"/>
            <p14:sldId id="2147479689"/>
            <p14:sldId id="2147479692"/>
            <p14:sldId id="2147479690"/>
            <p14:sldId id="2147479691"/>
            <p14:sldId id="2147479693"/>
            <p14:sldId id="2147479761"/>
            <p14:sldId id="2147479695"/>
            <p14:sldId id="2147479708"/>
            <p14:sldId id="2147479758"/>
            <p14:sldId id="2147479752"/>
            <p14:sldId id="2147479699"/>
            <p14:sldId id="2147479705"/>
            <p14:sldId id="316"/>
            <p14:sldId id="2147479767"/>
            <p14:sldId id="2147479706"/>
            <p14:sldId id="2147479716"/>
            <p14:sldId id="2147479709"/>
            <p14:sldId id="2147479711"/>
            <p14:sldId id="2147479712"/>
            <p14:sldId id="399"/>
            <p14:sldId id="1773"/>
            <p14:sldId id="2147479762"/>
            <p14:sldId id="1146"/>
            <p14:sldId id="1148"/>
            <p14:sldId id="2147479768"/>
            <p14:sldId id="1149"/>
            <p14:sldId id="2147479763"/>
            <p14:sldId id="2147479734"/>
            <p14:sldId id="2147479721"/>
            <p14:sldId id="2147479732"/>
            <p14:sldId id="2147479733"/>
          </p14:sldIdLst>
        </p14:section>
        <p14:section name="About NIQ" id="{1825148B-5612-7A4E-A550-F131040E1E03}">
          <p14:sldIdLst/>
        </p14:section>
        <p14:section name="Covers" id="{B06D1529-9B62-A245-A559-0C4E2FB80E56}">
          <p14:sldIdLst/>
        </p14:section>
        <p14:section name="Agenda" id="{06D8F9C9-A01A-1B4F-9505-57AD8E79F2C5}">
          <p14:sldIdLst/>
        </p14:section>
        <p14:section name="Lists" id="{554C5795-0C6F-AF49-B5B4-5483BED6DEBA}">
          <p14:sldIdLst/>
        </p14:section>
        <p14:section name="Org charts/speaker intros" id="{FF4431B3-B7A9-394C-B1E7-E388B986E47F}">
          <p14:sldIdLst/>
        </p14:section>
        <p14:section name="Maps" id="{CD4A6F05-826F-BC44-88CD-1F12B9861D0B}">
          <p14:sldIdLst/>
        </p14:section>
        <p14:section name="Charts/Tables" id="{97FD6E91-8813-4D4D-80C4-8F3BEBC05C6A}">
          <p14:sldIdLst/>
        </p14:section>
        <p14:section name="Diagrams" id="{E7B7C995-19CD-DB4C-8652-BFD64F02F9B0}">
          <p14:sldIdLst/>
        </p14:section>
        <p14:section name="Quotes" id="{CE3160F4-4AEE-2B4C-858B-EDA20ACC438B}">
          <p14:sldIdLst/>
        </p14:section>
        <p14:section name="Photography usage" id="{DB496B10-0A8C-2342-A013-8520F8FB3E4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DA9AB8-0E1D-7EED-1DB6-274A39B7AB53}" name="Andrew Oberright" initials="AO" userId="S::andrew.oberright@nielseniq.com::6d811c6b-c129-4426-9919-41bc848816cd" providerId="AD"/>
  <p188:author id="{864E68B9-ACAA-55E3-022D-B08035F58E01}" name="Adam Solarz" initials="AS" userId="S::adam.solarz@nielsen.com::351d155d-9875-4c05-9fcd-858b4be631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FA2"/>
    <a:srgbClr val="D2ECB6"/>
    <a:srgbClr val="3C1806"/>
    <a:srgbClr val="2D2D2D"/>
    <a:srgbClr val="FF0000"/>
    <a:srgbClr val="FFFFFF"/>
    <a:srgbClr val="F9BBD3"/>
    <a:srgbClr val="ACEDFF"/>
    <a:srgbClr val="F2F2F2"/>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5" autoAdjust="0"/>
    <p:restoredTop sz="94670" autoAdjust="0"/>
  </p:normalViewPr>
  <p:slideViewPr>
    <p:cSldViewPr snapToGrid="0">
      <p:cViewPr varScale="1">
        <p:scale>
          <a:sx n="149" d="100"/>
          <a:sy n="149" d="100"/>
        </p:scale>
        <p:origin x="712" y="92"/>
      </p:cViewPr>
      <p:guideLst/>
    </p:cSldViewPr>
  </p:slideViewPr>
  <p:outlineViewPr>
    <p:cViewPr>
      <p:scale>
        <a:sx n="33" d="100"/>
        <a:sy n="33" d="100"/>
      </p:scale>
      <p:origin x="0" y="-52"/>
    </p:cViewPr>
  </p:outlineViewPr>
  <p:notesTextViewPr>
    <p:cViewPr>
      <p:scale>
        <a:sx n="75" d="100"/>
        <a:sy n="75"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3.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69" Type="http://schemas.openxmlformats.org/officeDocument/2006/relationships/customXml" Target="../customXml/item3.xml"/><Relationship Id="rId8" Type="http://schemas.openxmlformats.org/officeDocument/2006/relationships/slideMaster" Target="slideMasters/slideMaster6.xml"/><Relationship Id="rId51" Type="http://schemas.openxmlformats.org/officeDocument/2006/relationships/slide" Target="slides/slide41.xml"/><Relationship Id="rId3" Type="http://schemas.openxmlformats.org/officeDocument/2006/relationships/slideMaster" Target="slideMasters/slideMaster1.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8.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themeOverride" Target="../theme/themeOverride1.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219431426154955E-2"/>
          <c:y val="0"/>
          <c:w val="0.91975237679107957"/>
          <c:h val="0.70593561347025668"/>
        </c:manualLayout>
      </c:layout>
      <c:barChart>
        <c:barDir val="col"/>
        <c:grouping val="clustered"/>
        <c:varyColors val="0"/>
        <c:ser>
          <c:idx val="0"/>
          <c:order val="0"/>
          <c:tx>
            <c:strRef>
              <c:f>Sheet1!$B$1</c:f>
              <c:strCache>
                <c:ptCount val="1"/>
                <c:pt idx="0">
                  <c:v>GB</c:v>
                </c:pt>
              </c:strCache>
            </c:strRef>
          </c:tx>
          <c:spPr>
            <a:solidFill>
              <a:schemeClr val="tx2"/>
            </a:solidFill>
            <a:ln>
              <a:noFill/>
            </a:ln>
            <a:effectLst/>
          </c:spPr>
          <c:invertIfNegative val="0"/>
          <c:dLbls>
            <c:delete val="1"/>
          </c:dLbls>
          <c:cat>
            <c:strRef>
              <c:f>Sheet1!$A$2:$A$62</c:f>
              <c:strCache>
                <c:ptCount val="14"/>
                <c:pt idx="0">
                  <c:v>31-Dec-22</c:v>
                </c:pt>
                <c:pt idx="1">
                  <c:v> 28-Jan-23</c:v>
                </c:pt>
                <c:pt idx="2">
                  <c:v> 25-Feb-23</c:v>
                </c:pt>
                <c:pt idx="3">
                  <c:v>25-Mar-23</c:v>
                </c:pt>
                <c:pt idx="4">
                  <c:v> 22-Apr-23</c:v>
                </c:pt>
                <c:pt idx="5">
                  <c:v> 20-May-23</c:v>
                </c:pt>
                <c:pt idx="6">
                  <c:v>17-Jun-23</c:v>
                </c:pt>
                <c:pt idx="7">
                  <c:v>15-Jul-23</c:v>
                </c:pt>
                <c:pt idx="8">
                  <c:v> 12-Aug-23</c:v>
                </c:pt>
                <c:pt idx="9">
                  <c:v>09-Sep-23</c:v>
                </c:pt>
                <c:pt idx="10">
                  <c:v>07-Oct-23</c:v>
                </c:pt>
                <c:pt idx="11">
                  <c:v> 04-Nov-23</c:v>
                </c:pt>
                <c:pt idx="12">
                  <c:v> 02-Dec-23</c:v>
                </c:pt>
                <c:pt idx="13">
                  <c:v>30-Dec-23</c:v>
                </c:pt>
              </c:strCache>
            </c:strRef>
          </c:cat>
          <c:val>
            <c:numRef>
              <c:f>Sheet1!$B$2:$B$62</c:f>
              <c:numCache>
                <c:formatCode>0.0%</c:formatCode>
                <c:ptCount val="14"/>
                <c:pt idx="0">
                  <c:v>0.14998341596900588</c:v>
                </c:pt>
                <c:pt idx="1">
                  <c:v>-0.23712563065766912</c:v>
                </c:pt>
                <c:pt idx="2">
                  <c:v>6.9805293364856746E-2</c:v>
                </c:pt>
                <c:pt idx="3">
                  <c:v>2.9936804027757447E-2</c:v>
                </c:pt>
                <c:pt idx="4">
                  <c:v>1.4735798327482286E-2</c:v>
                </c:pt>
                <c:pt idx="5">
                  <c:v>1.6272288866437945E-2</c:v>
                </c:pt>
                <c:pt idx="6">
                  <c:v>3.9451641226724288E-2</c:v>
                </c:pt>
                <c:pt idx="7">
                  <c:v>-3.2765937699615333E-2</c:v>
                </c:pt>
                <c:pt idx="8">
                  <c:v>-2.1294350545532859E-2</c:v>
                </c:pt>
                <c:pt idx="9">
                  <c:v>7.7202171443810919E-3</c:v>
                </c:pt>
                <c:pt idx="10">
                  <c:v>-1.6160217869375937E-2</c:v>
                </c:pt>
                <c:pt idx="11">
                  <c:v>1.3059508771199102E-2</c:v>
                </c:pt>
                <c:pt idx="12">
                  <c:v>4.8247086099582726E-2</c:v>
                </c:pt>
                <c:pt idx="13">
                  <c:v>0.15484055677062791</c:v>
                </c:pt>
              </c:numCache>
            </c:numRef>
          </c:val>
          <c:extLst>
            <c:ext xmlns:c16="http://schemas.microsoft.com/office/drawing/2014/chart" uri="{C3380CC4-5D6E-409C-BE32-E72D297353CC}">
              <c16:uniqueId val="{00000012-3CBE-2A43-A230-5D30B1133DFF}"/>
            </c:ext>
          </c:extLst>
        </c:ser>
        <c:dLbls>
          <c:showLegendKey val="0"/>
          <c:showVal val="1"/>
          <c:showCatName val="0"/>
          <c:showSerName val="0"/>
          <c:showPercent val="0"/>
          <c:showBubbleSize val="0"/>
        </c:dLbls>
        <c:gapWidth val="150"/>
        <c:axId val="528661759"/>
        <c:axId val="528662591"/>
      </c:barChart>
      <c:lineChart>
        <c:grouping val="standard"/>
        <c:varyColors val="0"/>
        <c:ser>
          <c:idx val="1"/>
          <c:order val="1"/>
          <c:tx>
            <c:strRef>
              <c:f>Sheet1!$C$1</c:f>
              <c:strCache>
                <c:ptCount val="1"/>
                <c:pt idx="0">
                  <c:v>Grocery Multiples</c:v>
                </c:pt>
              </c:strCache>
            </c:strRef>
          </c:tx>
          <c:spPr>
            <a:ln w="28575" cap="rnd">
              <a:solidFill>
                <a:schemeClr val="accent1"/>
              </a:solidFill>
              <a:round/>
            </a:ln>
            <a:effectLst/>
          </c:spPr>
          <c:marker>
            <c:symbol val="none"/>
          </c:marker>
          <c:dLbls>
            <c:dLbl>
              <c:idx val="0"/>
              <c:layout>
                <c:manualLayout>
                  <c:x val="-4.5481711517299933E-2"/>
                  <c:y val="-3.82024858086789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487-4196-88FF-31B2BBB356DC}"/>
                </c:ext>
              </c:extLst>
            </c:dLbl>
            <c:dLbl>
              <c:idx val="13"/>
              <c:layout>
                <c:manualLayout>
                  <c:x val="-1.7492965968192279E-2"/>
                  <c:y val="-4.20227343895468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487-4196-88FF-31B2BBB356DC}"/>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Sheet1!$A$2:$A$62</c:f>
              <c:strCache>
                <c:ptCount val="14"/>
                <c:pt idx="0">
                  <c:v>31-Dec-22</c:v>
                </c:pt>
                <c:pt idx="1">
                  <c:v> 28-Jan-23</c:v>
                </c:pt>
                <c:pt idx="2">
                  <c:v> 25-Feb-23</c:v>
                </c:pt>
                <c:pt idx="3">
                  <c:v>25-Mar-23</c:v>
                </c:pt>
                <c:pt idx="4">
                  <c:v> 22-Apr-23</c:v>
                </c:pt>
                <c:pt idx="5">
                  <c:v> 20-May-23</c:v>
                </c:pt>
                <c:pt idx="6">
                  <c:v>17-Jun-23</c:v>
                </c:pt>
                <c:pt idx="7">
                  <c:v>15-Jul-23</c:v>
                </c:pt>
                <c:pt idx="8">
                  <c:v> 12-Aug-23</c:v>
                </c:pt>
                <c:pt idx="9">
                  <c:v>09-Sep-23</c:v>
                </c:pt>
                <c:pt idx="10">
                  <c:v>07-Oct-23</c:v>
                </c:pt>
                <c:pt idx="11">
                  <c:v> 04-Nov-23</c:v>
                </c:pt>
                <c:pt idx="12">
                  <c:v> 02-Dec-23</c:v>
                </c:pt>
                <c:pt idx="13">
                  <c:v>30-Dec-23</c:v>
                </c:pt>
              </c:strCache>
            </c:strRef>
          </c:cat>
          <c:val>
            <c:numRef>
              <c:f>Sheet1!$C$2:$C$62</c:f>
              <c:numCache>
                <c:formatCode>0.0%</c:formatCode>
                <c:ptCount val="14"/>
                <c:pt idx="0">
                  <c:v>0.17769741171156683</c:v>
                </c:pt>
                <c:pt idx="1">
                  <c:v>-0.25876084456176052</c:v>
                </c:pt>
                <c:pt idx="2">
                  <c:v>6.6799797159446062E-2</c:v>
                </c:pt>
                <c:pt idx="3">
                  <c:v>3.3363183252785644E-2</c:v>
                </c:pt>
                <c:pt idx="4">
                  <c:v>1.3810156885007752E-2</c:v>
                </c:pt>
                <c:pt idx="5">
                  <c:v>1.0541801711894117E-2</c:v>
                </c:pt>
                <c:pt idx="6">
                  <c:v>3.6901883263160462E-2</c:v>
                </c:pt>
                <c:pt idx="7">
                  <c:v>-3.4298789245113759E-2</c:v>
                </c:pt>
                <c:pt idx="8">
                  <c:v>-1.7808214544288492E-2</c:v>
                </c:pt>
                <c:pt idx="9">
                  <c:v>5.8231641883952356E-3</c:v>
                </c:pt>
                <c:pt idx="10">
                  <c:v>-1.1485531897569845E-2</c:v>
                </c:pt>
                <c:pt idx="11">
                  <c:v>2.0302868193584178E-2</c:v>
                </c:pt>
                <c:pt idx="12">
                  <c:v>5.5950029594332928E-2</c:v>
                </c:pt>
                <c:pt idx="13">
                  <c:v>0.1801789357137622</c:v>
                </c:pt>
              </c:numCache>
            </c:numRef>
          </c:val>
          <c:smooth val="1"/>
          <c:extLst>
            <c:ext xmlns:c16="http://schemas.microsoft.com/office/drawing/2014/chart" uri="{C3380CC4-5D6E-409C-BE32-E72D297353CC}">
              <c16:uniqueId val="{00000000-EA31-425D-AD97-11C5933BE36A}"/>
            </c:ext>
          </c:extLst>
        </c:ser>
        <c:dLbls>
          <c:showLegendKey val="0"/>
          <c:showVal val="0"/>
          <c:showCatName val="0"/>
          <c:showSerName val="0"/>
          <c:showPercent val="0"/>
          <c:showBubbleSize val="0"/>
        </c:dLbls>
        <c:marker val="1"/>
        <c:smooth val="0"/>
        <c:axId val="931212400"/>
        <c:axId val="931212760"/>
      </c:lineChart>
      <c:catAx>
        <c:axId val="528661759"/>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662591"/>
        <c:crosses val="autoZero"/>
        <c:auto val="1"/>
        <c:lblAlgn val="ctr"/>
        <c:lblOffset val="100"/>
        <c:noMultiLvlLbl val="0"/>
      </c:catAx>
      <c:valAx>
        <c:axId val="5286625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28661759"/>
        <c:crosses val="autoZero"/>
        <c:crossBetween val="between"/>
      </c:valAx>
      <c:valAx>
        <c:axId val="931212760"/>
        <c:scaling>
          <c:orientation val="minMax"/>
          <c:max val="0.2"/>
        </c:scaling>
        <c:delete val="1"/>
        <c:axPos val="r"/>
        <c:numFmt formatCode="0.0%" sourceLinked="1"/>
        <c:majorTickMark val="out"/>
        <c:minorTickMark val="none"/>
        <c:tickLblPos val="nextTo"/>
        <c:crossAx val="931212400"/>
        <c:crosses val="max"/>
        <c:crossBetween val="between"/>
      </c:valAx>
      <c:catAx>
        <c:axId val="931212400"/>
        <c:scaling>
          <c:orientation val="minMax"/>
        </c:scaling>
        <c:delete val="1"/>
        <c:axPos val="b"/>
        <c:numFmt formatCode="General" sourceLinked="1"/>
        <c:majorTickMark val="out"/>
        <c:minorTickMark val="none"/>
        <c:tickLblPos val="nextTo"/>
        <c:crossAx val="9312127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959925963388595"/>
          <c:y val="3.1789753975705042E-2"/>
          <c:w val="0.48623542321929508"/>
          <c:h val="0.90731938676363888"/>
        </c:manualLayout>
      </c:layout>
      <c:barChart>
        <c:barDir val="bar"/>
        <c:grouping val="clustered"/>
        <c:varyColors val="0"/>
        <c:ser>
          <c:idx val="0"/>
          <c:order val="0"/>
          <c:tx>
            <c:strRef>
              <c:f>Sheet1!$B$1</c:f>
              <c:strCache>
                <c:ptCount val="1"/>
                <c:pt idx="0">
                  <c:v>v Last year</c:v>
                </c:pt>
              </c:strCache>
            </c:strRef>
          </c:tx>
          <c:spPr>
            <a:solidFill>
              <a:schemeClr val="bg1">
                <a:lumMod val="50000"/>
              </a:schemeClr>
            </a:solidFill>
            <a:ln w="25400">
              <a:noFill/>
            </a:ln>
            <a:effectLst/>
          </c:spPr>
          <c:invertIfNegative val="0"/>
          <c:dPt>
            <c:idx val="0"/>
            <c:invertIfNegative val="0"/>
            <c:bubble3D val="0"/>
            <c:spPr>
              <a:solidFill>
                <a:srgbClr val="7030A0"/>
              </a:solidFill>
              <a:ln w="25400">
                <a:noFill/>
              </a:ln>
              <a:effectLst/>
            </c:spPr>
            <c:extLst>
              <c:ext xmlns:c16="http://schemas.microsoft.com/office/drawing/2014/chart" uri="{C3380CC4-5D6E-409C-BE32-E72D297353CC}">
                <c16:uniqueId val="{00000001-C108-47B5-B4FF-518938C02829}"/>
              </c:ext>
            </c:extLst>
          </c:dPt>
          <c:dPt>
            <c:idx val="1"/>
            <c:invertIfNegative val="0"/>
            <c:bubble3D val="0"/>
            <c:spPr>
              <a:solidFill>
                <a:srgbClr val="7030A0"/>
              </a:solidFill>
              <a:ln w="25400">
                <a:noFill/>
              </a:ln>
              <a:effectLst/>
            </c:spPr>
            <c:extLst>
              <c:ext xmlns:c16="http://schemas.microsoft.com/office/drawing/2014/chart" uri="{C3380CC4-5D6E-409C-BE32-E72D297353CC}">
                <c16:uniqueId val="{00000003-C108-47B5-B4FF-518938C02829}"/>
              </c:ext>
            </c:extLst>
          </c:dPt>
          <c:dPt>
            <c:idx val="2"/>
            <c:invertIfNegative val="0"/>
            <c:bubble3D val="0"/>
            <c:spPr>
              <a:solidFill>
                <a:schemeClr val="bg1">
                  <a:lumMod val="50000"/>
                </a:schemeClr>
              </a:solidFill>
              <a:ln w="25400">
                <a:noFill/>
              </a:ln>
              <a:effectLst/>
            </c:spPr>
            <c:extLst>
              <c:ext xmlns:c16="http://schemas.microsoft.com/office/drawing/2014/chart" uri="{C3380CC4-5D6E-409C-BE32-E72D297353CC}">
                <c16:uniqueId val="{00000005-C108-47B5-B4FF-518938C02829}"/>
              </c:ext>
            </c:extLst>
          </c:dPt>
          <c:dLbls>
            <c:dLbl>
              <c:idx val="0"/>
              <c:layout>
                <c:manualLayout>
                  <c:x val="0"/>
                  <c:y val="2.562983394686884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08-47B5-B4FF-518938C028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MFP Brands</c:v>
                </c:pt>
                <c:pt idx="1">
                  <c:v>Bakery Brands</c:v>
                </c:pt>
                <c:pt idx="2">
                  <c:v>Delicatessen Brands</c:v>
                </c:pt>
                <c:pt idx="3">
                  <c:v>Dairy Brands</c:v>
                </c:pt>
                <c:pt idx="4">
                  <c:v>Frozen Brands</c:v>
                </c:pt>
                <c:pt idx="5">
                  <c:v>Household Brands</c:v>
                </c:pt>
                <c:pt idx="6">
                  <c:v>Dry Grocery Brands</c:v>
                </c:pt>
                <c:pt idx="7">
                  <c:v>Brands</c:v>
                </c:pt>
                <c:pt idx="8">
                  <c:v>Soft Drinks Brands</c:v>
                </c:pt>
                <c:pt idx="9">
                  <c:v>BWS Brands</c:v>
                </c:pt>
                <c:pt idx="10">
                  <c:v>Confectionery Brands</c:v>
                </c:pt>
                <c:pt idx="11">
                  <c:v>Health &amp; Beauty Brands</c:v>
                </c:pt>
              </c:strCache>
            </c:strRef>
          </c:cat>
          <c:val>
            <c:numRef>
              <c:f>Sheet1!$B$2:$B$13</c:f>
              <c:numCache>
                <c:formatCode>0.0%</c:formatCode>
                <c:ptCount val="12"/>
                <c:pt idx="0">
                  <c:v>5.6603773584905648E-2</c:v>
                </c:pt>
                <c:pt idx="1">
                  <c:v>1.9607843137254832E-2</c:v>
                </c:pt>
                <c:pt idx="2">
                  <c:v>1.388888888888884E-3</c:v>
                </c:pt>
                <c:pt idx="3">
                  <c:v>-9.3750000000000222E-3</c:v>
                </c:pt>
                <c:pt idx="4">
                  <c:v>-1.9376579612468303E-2</c:v>
                </c:pt>
                <c:pt idx="5">
                  <c:v>-2.939711011459889E-2</c:v>
                </c:pt>
                <c:pt idx="6">
                  <c:v>-3.5014272121788759E-2</c:v>
                </c:pt>
                <c:pt idx="7">
                  <c:v>-3.8945694160418154E-2</c:v>
                </c:pt>
                <c:pt idx="8">
                  <c:v>-4.0469445568595663E-2</c:v>
                </c:pt>
                <c:pt idx="9">
                  <c:v>-4.7913446676970617E-2</c:v>
                </c:pt>
                <c:pt idx="10">
                  <c:v>-5.1432597463597851E-2</c:v>
                </c:pt>
                <c:pt idx="11">
                  <c:v>-5.7506053268765123E-2</c:v>
                </c:pt>
              </c:numCache>
            </c:numRef>
          </c:val>
          <c:extLst>
            <c:ext xmlns:c16="http://schemas.microsoft.com/office/drawing/2014/chart" uri="{C3380CC4-5D6E-409C-BE32-E72D297353CC}">
              <c16:uniqueId val="{00000006-C108-47B5-B4FF-518938C02829}"/>
            </c:ext>
          </c:extLst>
        </c:ser>
        <c:dLbls>
          <c:showLegendKey val="0"/>
          <c:showVal val="0"/>
          <c:showCatName val="0"/>
          <c:showSerName val="0"/>
          <c:showPercent val="0"/>
          <c:showBubbleSize val="0"/>
        </c:dLbls>
        <c:gapWidth val="50"/>
        <c:axId val="564061792"/>
        <c:axId val="520588296"/>
      </c:barChart>
      <c:catAx>
        <c:axId val="564061792"/>
        <c:scaling>
          <c:orientation val="maxMin"/>
        </c:scaling>
        <c:delete val="0"/>
        <c:axPos val="l"/>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80"/>
        <c:noMultiLvlLbl val="0"/>
      </c:catAx>
      <c:valAx>
        <c:axId val="520588296"/>
        <c:scaling>
          <c:orientation val="minMax"/>
          <c:max val="0.12000000000000001"/>
          <c:min val="-0.12000000000000001"/>
        </c:scaling>
        <c:delete val="1"/>
        <c:axPos val="t"/>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6406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959917112819213"/>
          <c:y val="2.8535599932764562E-2"/>
          <c:w val="0.5704007403661141"/>
          <c:h val="0.90731938676363888"/>
        </c:manualLayout>
      </c:layout>
      <c:barChart>
        <c:barDir val="bar"/>
        <c:grouping val="clustered"/>
        <c:varyColors val="0"/>
        <c:ser>
          <c:idx val="0"/>
          <c:order val="0"/>
          <c:tx>
            <c:strRef>
              <c:f>Sheet1!$B$1</c:f>
              <c:strCache>
                <c:ptCount val="1"/>
                <c:pt idx="0">
                  <c:v>v Last year</c:v>
                </c:pt>
              </c:strCache>
            </c:strRef>
          </c:tx>
          <c:spPr>
            <a:solidFill>
              <a:schemeClr val="accent2"/>
            </a:solidFill>
            <a:ln w="25400">
              <a:noFill/>
            </a:ln>
            <a:effectLst/>
          </c:spPr>
          <c:invertIfNegative val="0"/>
          <c:dPt>
            <c:idx val="0"/>
            <c:invertIfNegative val="0"/>
            <c:bubble3D val="0"/>
            <c:spPr>
              <a:solidFill>
                <a:schemeClr val="accent2"/>
              </a:solidFill>
              <a:ln w="25400">
                <a:noFill/>
              </a:ln>
              <a:effectLst/>
            </c:spPr>
            <c:extLst>
              <c:ext xmlns:c16="http://schemas.microsoft.com/office/drawing/2014/chart" uri="{C3380CC4-5D6E-409C-BE32-E72D297353CC}">
                <c16:uniqueId val="{00000001-5AA4-45EA-A27A-EA922E8F154B}"/>
              </c:ext>
            </c:extLst>
          </c:dPt>
          <c:dPt>
            <c:idx val="1"/>
            <c:invertIfNegative val="0"/>
            <c:bubble3D val="0"/>
            <c:spPr>
              <a:solidFill>
                <a:schemeClr val="accent2"/>
              </a:solidFill>
              <a:ln w="25400">
                <a:noFill/>
              </a:ln>
              <a:effectLst/>
            </c:spPr>
            <c:extLst>
              <c:ext xmlns:c16="http://schemas.microsoft.com/office/drawing/2014/chart" uri="{C3380CC4-5D6E-409C-BE32-E72D297353CC}">
                <c16:uniqueId val="{00000003-5AA4-45EA-A27A-EA922E8F154B}"/>
              </c:ext>
            </c:extLst>
          </c:dPt>
          <c:dPt>
            <c:idx val="2"/>
            <c:invertIfNegative val="0"/>
            <c:bubble3D val="0"/>
            <c:spPr>
              <a:solidFill>
                <a:schemeClr val="accent2"/>
              </a:solidFill>
              <a:ln w="25400">
                <a:noFill/>
              </a:ln>
              <a:effectLst/>
            </c:spPr>
            <c:extLst>
              <c:ext xmlns:c16="http://schemas.microsoft.com/office/drawing/2014/chart" uri="{C3380CC4-5D6E-409C-BE32-E72D297353CC}">
                <c16:uniqueId val="{00000005-5AA4-45EA-A27A-EA922E8F154B}"/>
              </c:ext>
            </c:extLst>
          </c:dPt>
          <c:dPt>
            <c:idx val="6"/>
            <c:invertIfNegative val="0"/>
            <c:bubble3D val="0"/>
            <c:spPr>
              <a:solidFill>
                <a:schemeClr val="bg1">
                  <a:lumMod val="50000"/>
                </a:schemeClr>
              </a:solidFill>
              <a:ln w="25400">
                <a:noFill/>
              </a:ln>
              <a:effectLst/>
            </c:spPr>
            <c:extLst>
              <c:ext xmlns:c16="http://schemas.microsoft.com/office/drawing/2014/chart" uri="{C3380CC4-5D6E-409C-BE32-E72D297353CC}">
                <c16:uniqueId val="{00000010-D9C9-431F-BA8D-A55F694473FC}"/>
              </c:ext>
            </c:extLst>
          </c:dPt>
          <c:dPt>
            <c:idx val="7"/>
            <c:invertIfNegative val="0"/>
            <c:bubble3D val="0"/>
            <c:spPr>
              <a:solidFill>
                <a:schemeClr val="bg1">
                  <a:lumMod val="50000"/>
                </a:schemeClr>
              </a:solidFill>
              <a:ln w="25400">
                <a:noFill/>
              </a:ln>
              <a:effectLst/>
            </c:spPr>
            <c:extLst>
              <c:ext xmlns:c16="http://schemas.microsoft.com/office/drawing/2014/chart" uri="{C3380CC4-5D6E-409C-BE32-E72D297353CC}">
                <c16:uniqueId val="{00000007-5AA4-45EA-A27A-EA922E8F154B}"/>
              </c:ext>
            </c:extLst>
          </c:dPt>
          <c:dPt>
            <c:idx val="8"/>
            <c:invertIfNegative val="0"/>
            <c:bubble3D val="0"/>
            <c:spPr>
              <a:solidFill>
                <a:schemeClr val="bg1">
                  <a:lumMod val="50000"/>
                </a:schemeClr>
              </a:solidFill>
              <a:ln w="25400">
                <a:noFill/>
              </a:ln>
              <a:effectLst/>
            </c:spPr>
            <c:extLst>
              <c:ext xmlns:c16="http://schemas.microsoft.com/office/drawing/2014/chart" uri="{C3380CC4-5D6E-409C-BE32-E72D297353CC}">
                <c16:uniqueId val="{00000008-5AA4-45EA-A27A-EA922E8F154B}"/>
              </c:ext>
            </c:extLst>
          </c:dPt>
          <c:dPt>
            <c:idx val="9"/>
            <c:invertIfNegative val="0"/>
            <c:bubble3D val="0"/>
            <c:spPr>
              <a:solidFill>
                <a:schemeClr val="bg1">
                  <a:lumMod val="50000"/>
                </a:schemeClr>
              </a:solidFill>
              <a:ln w="25400">
                <a:noFill/>
              </a:ln>
              <a:effectLst/>
            </c:spPr>
            <c:extLst>
              <c:ext xmlns:c16="http://schemas.microsoft.com/office/drawing/2014/chart" uri="{C3380CC4-5D6E-409C-BE32-E72D297353CC}">
                <c16:uniqueId val="{00000009-5AA4-45EA-A27A-EA922E8F154B}"/>
              </c:ext>
            </c:extLst>
          </c:dPt>
          <c:dPt>
            <c:idx val="10"/>
            <c:invertIfNegative val="0"/>
            <c:bubble3D val="0"/>
            <c:spPr>
              <a:solidFill>
                <a:schemeClr val="bg1">
                  <a:lumMod val="50000"/>
                </a:schemeClr>
              </a:solidFill>
              <a:ln w="25400">
                <a:noFill/>
              </a:ln>
              <a:effectLst/>
            </c:spPr>
            <c:extLst>
              <c:ext xmlns:c16="http://schemas.microsoft.com/office/drawing/2014/chart" uri="{C3380CC4-5D6E-409C-BE32-E72D297353CC}">
                <c16:uniqueId val="{0000000A-5AA4-45EA-A27A-EA922E8F154B}"/>
              </c:ext>
            </c:extLst>
          </c:dPt>
          <c:dPt>
            <c:idx val="11"/>
            <c:invertIfNegative val="0"/>
            <c:bubble3D val="0"/>
            <c:spPr>
              <a:solidFill>
                <a:schemeClr val="bg1">
                  <a:lumMod val="50000"/>
                </a:schemeClr>
              </a:solidFill>
              <a:ln w="25400">
                <a:noFill/>
              </a:ln>
              <a:effectLst/>
            </c:spPr>
            <c:extLst>
              <c:ext xmlns:c16="http://schemas.microsoft.com/office/drawing/2014/chart" uri="{C3380CC4-5D6E-409C-BE32-E72D297353CC}">
                <c16:uniqueId val="{0000000B-5AA4-45EA-A27A-EA922E8F154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MFP OL</c:v>
                </c:pt>
                <c:pt idx="1">
                  <c:v>BWS OL</c:v>
                </c:pt>
                <c:pt idx="2">
                  <c:v>Dairy OL</c:v>
                </c:pt>
                <c:pt idx="3">
                  <c:v>Dry Grocery OL</c:v>
                </c:pt>
                <c:pt idx="4">
                  <c:v>OL</c:v>
                </c:pt>
                <c:pt idx="5">
                  <c:v>Delicatessen OL</c:v>
                </c:pt>
                <c:pt idx="6">
                  <c:v>Health &amp; Beauty OL</c:v>
                </c:pt>
                <c:pt idx="7">
                  <c:v>Confectionery OL</c:v>
                </c:pt>
                <c:pt idx="8">
                  <c:v>Bakery OL</c:v>
                </c:pt>
                <c:pt idx="9">
                  <c:v>Frozen OL</c:v>
                </c:pt>
                <c:pt idx="10">
                  <c:v>Household OL</c:v>
                </c:pt>
                <c:pt idx="11">
                  <c:v>Soft Drinks OL</c:v>
                </c:pt>
              </c:strCache>
            </c:strRef>
          </c:cat>
          <c:val>
            <c:numRef>
              <c:f>Sheet1!$B$2:$B$13</c:f>
              <c:numCache>
                <c:formatCode>0.0%</c:formatCode>
                <c:ptCount val="12"/>
                <c:pt idx="0">
                  <c:v>4.5193097781429881E-2</c:v>
                </c:pt>
                <c:pt idx="1">
                  <c:v>2.8230184581976125E-2</c:v>
                </c:pt>
                <c:pt idx="2">
                  <c:v>1.5044247787610487E-2</c:v>
                </c:pt>
                <c:pt idx="3">
                  <c:v>1.0895689793302354E-2</c:v>
                </c:pt>
                <c:pt idx="4">
                  <c:v>2.2338665195809071E-3</c:v>
                </c:pt>
                <c:pt idx="5">
                  <c:v>-1.2235623142807794E-3</c:v>
                </c:pt>
                <c:pt idx="6">
                  <c:v>-3.4722222222223209E-3</c:v>
                </c:pt>
                <c:pt idx="7">
                  <c:v>-4.7046523784631811E-3</c:v>
                </c:pt>
                <c:pt idx="8">
                  <c:v>-6.904069767441956E-3</c:v>
                </c:pt>
                <c:pt idx="9">
                  <c:v>-8.2431736218444573E-3</c:v>
                </c:pt>
                <c:pt idx="10">
                  <c:v>-2.1384355655599263E-2</c:v>
                </c:pt>
                <c:pt idx="11">
                  <c:v>-6.8073878627968321E-2</c:v>
                </c:pt>
              </c:numCache>
            </c:numRef>
          </c:val>
          <c:extLst>
            <c:ext xmlns:c16="http://schemas.microsoft.com/office/drawing/2014/chart" uri="{C3380CC4-5D6E-409C-BE32-E72D297353CC}">
              <c16:uniqueId val="{00000006-5AA4-45EA-A27A-EA922E8F154B}"/>
            </c:ext>
          </c:extLst>
        </c:ser>
        <c:dLbls>
          <c:showLegendKey val="0"/>
          <c:showVal val="0"/>
          <c:showCatName val="0"/>
          <c:showSerName val="0"/>
          <c:showPercent val="0"/>
          <c:showBubbleSize val="0"/>
        </c:dLbls>
        <c:gapWidth val="50"/>
        <c:axId val="564061792"/>
        <c:axId val="520588296"/>
      </c:barChart>
      <c:catAx>
        <c:axId val="564061792"/>
        <c:scaling>
          <c:orientation val="maxMin"/>
        </c:scaling>
        <c:delete val="0"/>
        <c:axPos val="l"/>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80"/>
        <c:noMultiLvlLbl val="0"/>
      </c:catAx>
      <c:valAx>
        <c:axId val="520588296"/>
        <c:scaling>
          <c:orientation val="minMax"/>
          <c:max val="0.12000000000000001"/>
          <c:min val="-0.15000000000000002"/>
        </c:scaling>
        <c:delete val="1"/>
        <c:axPos val="t"/>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6406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157241776941026E-2"/>
          <c:y val="1.5121951454352274E-2"/>
          <c:w val="0.96107340978121836"/>
          <c:h val="0.62928255099825303"/>
        </c:manualLayout>
      </c:layout>
      <c:barChart>
        <c:barDir val="col"/>
        <c:grouping val="clustered"/>
        <c:varyColors val="0"/>
        <c:ser>
          <c:idx val="0"/>
          <c:order val="0"/>
          <c:tx>
            <c:strRef>
              <c:f>Sheet1!$B$1</c:f>
              <c:strCache>
                <c:ptCount val="1"/>
                <c:pt idx="0">
                  <c:v>GB</c:v>
                </c:pt>
              </c:strCache>
            </c:strRef>
          </c:tx>
          <c:spPr>
            <a:solidFill>
              <a:srgbClr val="30D1FF"/>
            </a:solidFill>
            <a:ln>
              <a:noFill/>
            </a:ln>
            <a:effectLst/>
          </c:spPr>
          <c:invertIfNegative val="1"/>
          <c:dPt>
            <c:idx val="0"/>
            <c:invertIfNegative val="1"/>
            <c:bubble3D val="0"/>
            <c:extLst>
              <c:ext xmlns:c16="http://schemas.microsoft.com/office/drawing/2014/chart" uri="{C3380CC4-5D6E-409C-BE32-E72D297353CC}">
                <c16:uniqueId val="{00000000-BC35-4256-9676-7B5ED5A44C51}"/>
              </c:ext>
            </c:extLst>
          </c:dPt>
          <c:dPt>
            <c:idx val="1"/>
            <c:invertIfNegative val="1"/>
            <c:bubble3D val="0"/>
            <c:extLst>
              <c:ext xmlns:c16="http://schemas.microsoft.com/office/drawing/2014/chart" uri="{C3380CC4-5D6E-409C-BE32-E72D297353CC}">
                <c16:uniqueId val="{00000001-BC35-4256-9676-7B5ED5A44C51}"/>
              </c:ext>
            </c:extLst>
          </c:dPt>
          <c:dPt>
            <c:idx val="2"/>
            <c:invertIfNegative val="1"/>
            <c:bubble3D val="0"/>
            <c:extLst>
              <c:ext xmlns:c16="http://schemas.microsoft.com/office/drawing/2014/chart" uri="{C3380CC4-5D6E-409C-BE32-E72D297353CC}">
                <c16:uniqueId val="{00000002-BC35-4256-9676-7B5ED5A44C51}"/>
              </c:ext>
            </c:extLst>
          </c:dPt>
          <c:dPt>
            <c:idx val="3"/>
            <c:invertIfNegative val="1"/>
            <c:bubble3D val="0"/>
            <c:extLst>
              <c:ext xmlns:c16="http://schemas.microsoft.com/office/drawing/2014/chart" uri="{C3380CC4-5D6E-409C-BE32-E72D297353CC}">
                <c16:uniqueId val="{00000003-BC35-4256-9676-7B5ED5A44C51}"/>
              </c:ext>
            </c:extLst>
          </c:dPt>
          <c:dPt>
            <c:idx val="4"/>
            <c:invertIfNegative val="1"/>
            <c:bubble3D val="0"/>
            <c:extLst>
              <c:ext xmlns:c16="http://schemas.microsoft.com/office/drawing/2014/chart" uri="{C3380CC4-5D6E-409C-BE32-E72D297353CC}">
                <c16:uniqueId val="{00000004-BC35-4256-9676-7B5ED5A44C51}"/>
              </c:ext>
            </c:extLst>
          </c:dPt>
          <c:dPt>
            <c:idx val="12"/>
            <c:invertIfNegative val="1"/>
            <c:bubble3D val="0"/>
            <c:spPr>
              <a:solidFill>
                <a:schemeClr val="accent1"/>
              </a:solidFill>
              <a:ln>
                <a:noFill/>
              </a:ln>
              <a:effectLst/>
            </c:spPr>
            <c:extLst>
              <c:ext xmlns:c16="http://schemas.microsoft.com/office/drawing/2014/chart" uri="{C3380CC4-5D6E-409C-BE32-E72D297353CC}">
                <c16:uniqueId val="{00000005-2B4A-48F3-9608-80034CA7066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3.7061175910690247E-2</c:v>
                </c:pt>
                <c:pt idx="1">
                  <c:v>3.6086302741468179E-2</c:v>
                </c:pt>
                <c:pt idx="2">
                  <c:v>4.0376206084251187E-2</c:v>
                </c:pt>
                <c:pt idx="4">
                  <c:v>4.0894983836876841E-2</c:v>
                </c:pt>
                <c:pt idx="5">
                  <c:v>-0.11109726866460579</c:v>
                </c:pt>
                <c:pt idx="7">
                  <c:v>-8.4785977283783343E-3</c:v>
                </c:pt>
                <c:pt idx="8">
                  <c:v>3.5928149922019204E-2</c:v>
                </c:pt>
                <c:pt idx="9">
                  <c:v>6.7837531278878371E-2</c:v>
                </c:pt>
                <c:pt idx="10">
                  <c:v>2.6451202208621405E-2</c:v>
                </c:pt>
                <c:pt idx="12">
                  <c:v>0.10160944414248596</c:v>
                </c:pt>
                <c:pt idx="13">
                  <c:v>3.9573552556208424E-2</c:v>
                </c:pt>
                <c:pt idx="14">
                  <c:v>7.6501743270362965E-2</c:v>
                </c:pt>
                <c:pt idx="15">
                  <c:v>5.5097601057825241E-2</c:v>
                </c:pt>
              </c:numCache>
            </c:numRef>
          </c:val>
          <c:extLst>
            <c:ext xmlns:c14="http://schemas.microsoft.com/office/drawing/2007/8/2/chart" uri="{6F2FDCE9-48DA-4B69-8628-5D25D57E5C99}">
              <c14:invertSolidFillFmt>
                <c14:spPr xmlns:c14="http://schemas.microsoft.com/office/drawing/2007/8/2/chart">
                  <a:solidFill>
                    <a:srgbClr val="555555"/>
                  </a:solidFill>
                  <a:ln>
                    <a:noFill/>
                  </a:ln>
                  <a:effectLst/>
                </c14:spPr>
              </c14:invertSolidFillFmt>
            </c:ext>
            <c:ext xmlns:c16="http://schemas.microsoft.com/office/drawing/2014/chart" uri="{C3380CC4-5D6E-409C-BE32-E72D297353CC}">
              <c16:uniqueId val="{0000000F-BC35-4256-9676-7B5ED5A44C51}"/>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max val="0.30000000000000004"/>
        </c:scaling>
        <c:delete val="1"/>
        <c:axPos val="r"/>
        <c:numFmt formatCode="0.0%" sourceLinked="1"/>
        <c:majorTickMark val="none"/>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1758814387234E-4"/>
          <c:y val="5.5183655937369083E-2"/>
          <c:w val="0.99932708241185608"/>
          <c:h val="0.58483022580724353"/>
        </c:manualLayout>
      </c:layout>
      <c:barChart>
        <c:barDir val="col"/>
        <c:grouping val="clustered"/>
        <c:varyColors val="0"/>
        <c:ser>
          <c:idx val="0"/>
          <c:order val="0"/>
          <c:tx>
            <c:strRef>
              <c:f>Sheet1!$B$1</c:f>
              <c:strCache>
                <c:ptCount val="1"/>
                <c:pt idx="0">
                  <c:v>UK</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0-433D-4183-BC76-E5A043214F9B}"/>
              </c:ext>
            </c:extLst>
          </c:dPt>
          <c:dPt>
            <c:idx val="1"/>
            <c:invertIfNegative val="0"/>
            <c:bubble3D val="0"/>
            <c:extLst>
              <c:ext xmlns:c16="http://schemas.microsoft.com/office/drawing/2014/chart" uri="{C3380CC4-5D6E-409C-BE32-E72D297353CC}">
                <c16:uniqueId val="{00000001-433D-4183-BC76-E5A043214F9B}"/>
              </c:ext>
            </c:extLst>
          </c:dPt>
          <c:dPt>
            <c:idx val="2"/>
            <c:invertIfNegative val="0"/>
            <c:bubble3D val="0"/>
            <c:extLst>
              <c:ext xmlns:c16="http://schemas.microsoft.com/office/drawing/2014/chart" uri="{C3380CC4-5D6E-409C-BE32-E72D297353CC}">
                <c16:uniqueId val="{00000002-433D-4183-BC76-E5A043214F9B}"/>
              </c:ext>
            </c:extLst>
          </c:dPt>
          <c:dPt>
            <c:idx val="3"/>
            <c:invertIfNegative val="0"/>
            <c:bubble3D val="0"/>
            <c:extLst>
              <c:ext xmlns:c16="http://schemas.microsoft.com/office/drawing/2014/chart" uri="{C3380CC4-5D6E-409C-BE32-E72D297353CC}">
                <c16:uniqueId val="{00000003-433D-4183-BC76-E5A043214F9B}"/>
              </c:ext>
            </c:extLst>
          </c:dPt>
          <c:dPt>
            <c:idx val="4"/>
            <c:invertIfNegative val="0"/>
            <c:bubble3D val="0"/>
            <c:extLst>
              <c:ext xmlns:c16="http://schemas.microsoft.com/office/drawing/2014/chart" uri="{C3380CC4-5D6E-409C-BE32-E72D297353CC}">
                <c16:uniqueId val="{00000004-433D-4183-BC76-E5A043214F9B}"/>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C-1D06-455C-9476-3E63BD0FE0CD}"/>
              </c:ext>
            </c:extLst>
          </c:dPt>
          <c:dPt>
            <c:idx val="11"/>
            <c:invertIfNegative val="0"/>
            <c:bubble3D val="0"/>
            <c:extLst>
              <c:ext xmlns:c16="http://schemas.microsoft.com/office/drawing/2014/chart" uri="{C3380CC4-5D6E-409C-BE32-E72D297353CC}">
                <c16:uniqueId val="{00000005-48EE-4D69-8B6C-5E6856B7D0F9}"/>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06-48EE-4D69-8B6C-5E6856B7D0F9}"/>
              </c:ext>
            </c:extLst>
          </c:dPt>
          <c:dPt>
            <c:idx val="13"/>
            <c:invertIfNegative val="0"/>
            <c:bubble3D val="0"/>
            <c:spPr>
              <a:solidFill>
                <a:schemeClr val="accent1"/>
              </a:solidFill>
              <a:ln>
                <a:noFill/>
              </a:ln>
              <a:effectLst/>
            </c:spPr>
            <c:extLst>
              <c:ext xmlns:c16="http://schemas.microsoft.com/office/drawing/2014/chart" uri="{C3380CC4-5D6E-409C-BE32-E72D297353CC}">
                <c16:uniqueId val="{00000007-48EE-4D69-8B6C-5E6856B7D0F9}"/>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9-48EE-4D69-8B6C-5E6856B7D0F9}"/>
              </c:ext>
            </c:extLst>
          </c:dPt>
          <c:dPt>
            <c:idx val="15"/>
            <c:invertIfNegative val="0"/>
            <c:bubble3D val="0"/>
            <c:extLst>
              <c:ext xmlns:c16="http://schemas.microsoft.com/office/drawing/2014/chart" uri="{C3380CC4-5D6E-409C-BE32-E72D297353CC}">
                <c16:uniqueId val="{0000000A-48EE-4D69-8B6C-5E6856B7D0F9}"/>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3">
                  <c:v> </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5.7851747475178961E-2</c:v>
                </c:pt>
                <c:pt idx="1">
                  <c:v>5.9065387078182985E-2</c:v>
                </c:pt>
                <c:pt idx="2">
                  <c:v>5.4632122653522242E-2</c:v>
                </c:pt>
                <c:pt idx="4">
                  <c:v>6.1300489894756893E-2</c:v>
                </c:pt>
                <c:pt idx="5">
                  <c:v>-2.222023063968015E-4</c:v>
                </c:pt>
                <c:pt idx="7">
                  <c:v>-1.9832515038342713E-5</c:v>
                </c:pt>
                <c:pt idx="8">
                  <c:v>6.3756434330556777E-2</c:v>
                </c:pt>
                <c:pt idx="9">
                  <c:v>4.9518888126879324E-2</c:v>
                </c:pt>
                <c:pt idx="10">
                  <c:v>7.8922492794324173E-2</c:v>
                </c:pt>
                <c:pt idx="12">
                  <c:v>0.18656042831907382</c:v>
                </c:pt>
                <c:pt idx="13">
                  <c:v>7.3795026346431758E-2</c:v>
                </c:pt>
                <c:pt idx="14">
                  <c:v>3.6441442010477498E-2</c:v>
                </c:pt>
                <c:pt idx="15">
                  <c:v>0.1017804689920323</c:v>
                </c:pt>
              </c:numCache>
            </c:numRef>
          </c:val>
          <c:extLst>
            <c:ext xmlns:c16="http://schemas.microsoft.com/office/drawing/2014/chart" uri="{C3380CC4-5D6E-409C-BE32-E72D297353CC}">
              <c16:uniqueId val="{00000010-433D-4183-BC76-E5A043214F9B}"/>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scaling>
        <c:delete val="1"/>
        <c:axPos val="r"/>
        <c:numFmt formatCode="0.0%" sourceLinked="1"/>
        <c:majorTickMark val="none"/>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291758814387256E-4"/>
          <c:y val="5.1982365529601254E-2"/>
          <c:w val="0.99932708241185608"/>
          <c:h val="0.58483022580724353"/>
        </c:manualLayout>
      </c:layout>
      <c:barChart>
        <c:barDir val="col"/>
        <c:grouping val="clustered"/>
        <c:varyColors val="0"/>
        <c:ser>
          <c:idx val="0"/>
          <c:order val="0"/>
          <c:tx>
            <c:strRef>
              <c:f>Sheet1!$B$1</c:f>
              <c:strCache>
                <c:ptCount val="1"/>
                <c:pt idx="0">
                  <c:v>UK</c:v>
                </c:pt>
              </c:strCache>
            </c:strRef>
          </c:tx>
          <c:spPr>
            <a:solidFill>
              <a:schemeClr val="bg1">
                <a:lumMod val="50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433D-4183-BC76-E5A043214F9B}"/>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1-433D-4183-BC76-E5A043214F9B}"/>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2-433D-4183-BC76-E5A043214F9B}"/>
              </c:ext>
            </c:extLst>
          </c:dPt>
          <c:dPt>
            <c:idx val="3"/>
            <c:invertIfNegative val="0"/>
            <c:bubble3D val="0"/>
            <c:extLst>
              <c:ext xmlns:c16="http://schemas.microsoft.com/office/drawing/2014/chart" uri="{C3380CC4-5D6E-409C-BE32-E72D297353CC}">
                <c16:uniqueId val="{00000003-433D-4183-BC76-E5A043214F9B}"/>
              </c:ext>
            </c:extLst>
          </c:dPt>
          <c:dPt>
            <c:idx val="4"/>
            <c:invertIfNegative val="0"/>
            <c:bubble3D val="0"/>
            <c:spPr>
              <a:solidFill>
                <a:schemeClr val="accent1"/>
              </a:solidFill>
              <a:ln>
                <a:noFill/>
              </a:ln>
              <a:effectLst/>
            </c:spPr>
            <c:extLst>
              <c:ext xmlns:c16="http://schemas.microsoft.com/office/drawing/2014/chart" uri="{C3380CC4-5D6E-409C-BE32-E72D297353CC}">
                <c16:uniqueId val="{00000004-433D-4183-BC76-E5A043214F9B}"/>
              </c:ext>
            </c:extLst>
          </c:dPt>
          <c:dPt>
            <c:idx val="5"/>
            <c:invertIfNegative val="0"/>
            <c:bubble3D val="0"/>
            <c:spPr>
              <a:solidFill>
                <a:schemeClr val="accent1"/>
              </a:solidFill>
              <a:ln>
                <a:noFill/>
              </a:ln>
              <a:effectLst/>
            </c:spPr>
            <c:extLst>
              <c:ext xmlns:c16="http://schemas.microsoft.com/office/drawing/2014/chart" uri="{C3380CC4-5D6E-409C-BE32-E72D297353CC}">
                <c16:uniqueId val="{0000000F-56D5-45B6-B1D6-4E2AB462CE61}"/>
              </c:ext>
            </c:extLst>
          </c:dPt>
          <c:dPt>
            <c:idx val="7"/>
            <c:invertIfNegative val="0"/>
            <c:bubble3D val="0"/>
            <c:spPr>
              <a:solidFill>
                <a:schemeClr val="bg1">
                  <a:lumMod val="50000"/>
                </a:schemeClr>
              </a:solidFill>
              <a:ln>
                <a:noFill/>
              </a:ln>
              <a:effectLst/>
            </c:spPr>
            <c:extLst>
              <c:ext xmlns:c16="http://schemas.microsoft.com/office/drawing/2014/chart" uri="{C3380CC4-5D6E-409C-BE32-E72D297353CC}">
                <c16:uniqueId val="{00000017-54FE-45DF-A4A2-55F0F4626565}"/>
              </c:ext>
            </c:extLst>
          </c:dPt>
          <c:dPt>
            <c:idx val="9"/>
            <c:invertIfNegative val="0"/>
            <c:bubble3D val="0"/>
            <c:spPr>
              <a:solidFill>
                <a:schemeClr val="accent1"/>
              </a:solidFill>
              <a:ln>
                <a:noFill/>
              </a:ln>
              <a:effectLst/>
            </c:spPr>
            <c:extLst>
              <c:ext xmlns:c16="http://schemas.microsoft.com/office/drawing/2014/chart" uri="{C3380CC4-5D6E-409C-BE32-E72D297353CC}">
                <c16:uniqueId val="{00000011-8F90-4731-B4FF-0D6BE2561739}"/>
              </c:ext>
            </c:extLst>
          </c:dPt>
          <c:dPt>
            <c:idx val="10"/>
            <c:invertIfNegative val="0"/>
            <c:bubble3D val="0"/>
            <c:spPr>
              <a:solidFill>
                <a:schemeClr val="accent1"/>
              </a:solidFill>
              <a:ln>
                <a:noFill/>
              </a:ln>
              <a:effectLst/>
            </c:spPr>
            <c:extLst>
              <c:ext xmlns:c16="http://schemas.microsoft.com/office/drawing/2014/chart" uri="{C3380CC4-5D6E-409C-BE32-E72D297353CC}">
                <c16:uniqueId val="{0000000D-5882-48CA-95BE-9920163C6A9B}"/>
              </c:ext>
            </c:extLst>
          </c:dPt>
          <c:dPt>
            <c:idx val="11"/>
            <c:invertIfNegative val="0"/>
            <c:bubble3D val="0"/>
            <c:extLst>
              <c:ext xmlns:c16="http://schemas.microsoft.com/office/drawing/2014/chart" uri="{C3380CC4-5D6E-409C-BE32-E72D297353CC}">
                <c16:uniqueId val="{00000005-95F0-4CBC-8D91-34D497C53247}"/>
              </c:ext>
            </c:extLst>
          </c:dPt>
          <c:dPt>
            <c:idx val="12"/>
            <c:invertIfNegative val="0"/>
            <c:bubble3D val="0"/>
            <c:spPr>
              <a:solidFill>
                <a:schemeClr val="accent1"/>
              </a:solidFill>
              <a:ln>
                <a:noFill/>
              </a:ln>
              <a:effectLst/>
            </c:spPr>
            <c:extLst>
              <c:ext xmlns:c16="http://schemas.microsoft.com/office/drawing/2014/chart" uri="{C3380CC4-5D6E-409C-BE32-E72D297353CC}">
                <c16:uniqueId val="{00000007-95F0-4CBC-8D91-34D497C53247}"/>
              </c:ext>
            </c:extLst>
          </c:dPt>
          <c:dPt>
            <c:idx val="13"/>
            <c:invertIfNegative val="0"/>
            <c:bubble3D val="0"/>
            <c:spPr>
              <a:solidFill>
                <a:schemeClr val="bg1">
                  <a:lumMod val="50000"/>
                </a:schemeClr>
              </a:solidFill>
              <a:ln>
                <a:noFill/>
              </a:ln>
              <a:effectLst/>
            </c:spPr>
            <c:extLst>
              <c:ext xmlns:c16="http://schemas.microsoft.com/office/drawing/2014/chart" uri="{C3380CC4-5D6E-409C-BE32-E72D297353CC}">
                <c16:uniqueId val="{00000008-95F0-4CBC-8D91-34D497C53247}"/>
              </c:ext>
            </c:extLst>
          </c:dPt>
          <c:dPt>
            <c:idx val="14"/>
            <c:invertIfNegative val="0"/>
            <c:bubble3D val="0"/>
            <c:spPr>
              <a:solidFill>
                <a:schemeClr val="accent1"/>
              </a:solidFill>
              <a:ln>
                <a:noFill/>
              </a:ln>
              <a:effectLst/>
            </c:spPr>
            <c:extLst>
              <c:ext xmlns:c16="http://schemas.microsoft.com/office/drawing/2014/chart" uri="{C3380CC4-5D6E-409C-BE32-E72D297353CC}">
                <c16:uniqueId val="{0000000A-95F0-4CBC-8D91-34D497C53247}"/>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0B-95F0-4CBC-8D91-34D497C5324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GB</c:v>
                </c:pt>
                <c:pt idx="1">
                  <c:v>Supermarkets</c:v>
                </c:pt>
                <c:pt idx="2">
                  <c:v>Convenience</c:v>
                </c:pt>
                <c:pt idx="3">
                  <c:v> </c:v>
                </c:pt>
                <c:pt idx="4">
                  <c:v>Grocery Multiples</c:v>
                </c:pt>
                <c:pt idx="5">
                  <c:v>Chemists</c:v>
                </c:pt>
                <c:pt idx="7">
                  <c:v>Independents</c:v>
                </c:pt>
                <c:pt idx="8">
                  <c:v>Symbols</c:v>
                </c:pt>
                <c:pt idx="9">
                  <c:v>Convenience Multiples</c:v>
                </c:pt>
                <c:pt idx="10">
                  <c:v>Multiple Forecourts</c:v>
                </c:pt>
                <c:pt idx="12">
                  <c:v>*Discounters</c:v>
                </c:pt>
                <c:pt idx="13">
                  <c:v>**Value Retailers</c:v>
                </c:pt>
                <c:pt idx="14">
                  <c:v>*Online</c:v>
                </c:pt>
                <c:pt idx="15">
                  <c:v>*Bricks &amp; Mortar</c:v>
                </c:pt>
              </c:strCache>
            </c:strRef>
          </c:cat>
          <c:val>
            <c:numRef>
              <c:f>Sheet1!$B$2:$B$17</c:f>
              <c:numCache>
                <c:formatCode>0.0%</c:formatCode>
                <c:ptCount val="16"/>
                <c:pt idx="0">
                  <c:v>0.15484055677062791</c:v>
                </c:pt>
                <c:pt idx="1">
                  <c:v>0.20488632861506506</c:v>
                </c:pt>
                <c:pt idx="2">
                  <c:v>1.2433154911230426E-2</c:v>
                </c:pt>
                <c:pt idx="4">
                  <c:v>0.1801789357137622</c:v>
                </c:pt>
                <c:pt idx="5">
                  <c:v>0.10127654075291059</c:v>
                </c:pt>
                <c:pt idx="7">
                  <c:v>-6.9879775075361028E-3</c:v>
                </c:pt>
                <c:pt idx="8">
                  <c:v>-1.5065568394559081E-2</c:v>
                </c:pt>
                <c:pt idx="9">
                  <c:v>8.3896913368261439E-2</c:v>
                </c:pt>
                <c:pt idx="10">
                  <c:v>1.8756981524503225E-2</c:v>
                </c:pt>
                <c:pt idx="12">
                  <c:v>7.6923200334756192E-2</c:v>
                </c:pt>
                <c:pt idx="13">
                  <c:v>-8.4493086540129325E-2</c:v>
                </c:pt>
                <c:pt idx="14">
                  <c:v>3.8027758898377284E-2</c:v>
                </c:pt>
                <c:pt idx="15">
                  <c:v>0.13602365538809291</c:v>
                </c:pt>
              </c:numCache>
            </c:numRef>
          </c:val>
          <c:extLst>
            <c:ext xmlns:c16="http://schemas.microsoft.com/office/drawing/2014/chart" uri="{C3380CC4-5D6E-409C-BE32-E72D297353CC}">
              <c16:uniqueId val="{00000010-433D-4183-BC76-E5A043214F9B}"/>
            </c:ext>
          </c:extLst>
        </c:ser>
        <c:dLbls>
          <c:dLblPos val="inEnd"/>
          <c:showLegendKey val="0"/>
          <c:showVal val="1"/>
          <c:showCatName val="0"/>
          <c:showSerName val="0"/>
          <c:showPercent val="0"/>
          <c:showBubbleSize val="0"/>
        </c:dLbls>
        <c:gapWidth val="61"/>
        <c:overlap val="-30"/>
        <c:axId val="145143296"/>
        <c:axId val="145151104"/>
      </c:barChart>
      <c:catAx>
        <c:axId val="1451432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8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151104"/>
        <c:crosses val="autoZero"/>
        <c:auto val="1"/>
        <c:lblAlgn val="ctr"/>
        <c:lblOffset val="100"/>
        <c:noMultiLvlLbl val="0"/>
      </c:catAx>
      <c:valAx>
        <c:axId val="145151104"/>
        <c:scaling>
          <c:orientation val="minMax"/>
          <c:min val="-0.15000000000000002"/>
        </c:scaling>
        <c:delete val="1"/>
        <c:axPos val="r"/>
        <c:numFmt formatCode="0.0%" sourceLinked="1"/>
        <c:majorTickMark val="out"/>
        <c:minorTickMark val="none"/>
        <c:tickLblPos val="nextTo"/>
        <c:crossAx val="145143296"/>
        <c:crosses val="max"/>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675386793756045E-2"/>
          <c:y val="3.1463208449668371E-2"/>
          <c:w val="0.86464601464290647"/>
          <c:h val="0.68823527380983884"/>
        </c:manualLayout>
      </c:layout>
      <c:barChart>
        <c:barDir val="col"/>
        <c:grouping val="clustered"/>
        <c:varyColors val="0"/>
        <c:ser>
          <c:idx val="0"/>
          <c:order val="0"/>
          <c:tx>
            <c:strRef>
              <c:f>Sheet1!$B$1</c:f>
              <c:strCache>
                <c:ptCount val="1"/>
                <c:pt idx="0">
                  <c:v>Online % GB</c:v>
                </c:pt>
              </c:strCache>
            </c:strRef>
          </c:tx>
          <c:spPr>
            <a:solidFill>
              <a:schemeClr val="tx2"/>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BD-4624-8ABE-E06A7AC24058}"/>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C7-4D86-A1CC-8B69241B57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Sheet1!$A$2:$A$53</c:f>
              <c:strCache>
                <c:ptCount val="14"/>
                <c:pt idx="0">
                  <c:v>31-Dec-22</c:v>
                </c:pt>
                <c:pt idx="1">
                  <c:v> 28-Jan23</c:v>
                </c:pt>
                <c:pt idx="2">
                  <c:v> 25-Feb-23</c:v>
                </c:pt>
                <c:pt idx="3">
                  <c:v> 25-Mar-23</c:v>
                </c:pt>
                <c:pt idx="4">
                  <c:v> 22-Apr-23</c:v>
                </c:pt>
                <c:pt idx="5">
                  <c:v>20-May-23</c:v>
                </c:pt>
                <c:pt idx="6">
                  <c:v> 17-Jun-23</c:v>
                </c:pt>
                <c:pt idx="7">
                  <c:v> 15-Jul-23</c:v>
                </c:pt>
                <c:pt idx="8">
                  <c:v> 12-Aug-23</c:v>
                </c:pt>
                <c:pt idx="9">
                  <c:v> 9-Sep-23</c:v>
                </c:pt>
                <c:pt idx="10">
                  <c:v>07-Oct-23</c:v>
                </c:pt>
                <c:pt idx="11">
                  <c:v> 04-Nov-23</c:v>
                </c:pt>
                <c:pt idx="12">
                  <c:v>02-Dec-23</c:v>
                </c:pt>
                <c:pt idx="13">
                  <c:v>30-Dec-23</c:v>
                </c:pt>
              </c:strCache>
            </c:strRef>
          </c:cat>
          <c:val>
            <c:numRef>
              <c:f>Sheet1!$B$2:$B$53</c:f>
              <c:numCache>
                <c:formatCode>0.0%</c:formatCode>
                <c:ptCount val="14"/>
                <c:pt idx="0">
                  <c:v>0.10402159161844914</c:v>
                </c:pt>
                <c:pt idx="1">
                  <c:v>0.11051953546316572</c:v>
                </c:pt>
                <c:pt idx="2">
                  <c:v>0.10844907349796264</c:v>
                </c:pt>
                <c:pt idx="3">
                  <c:v>0.11002958184576811</c:v>
                </c:pt>
                <c:pt idx="4">
                  <c:v>0.10721054514310699</c:v>
                </c:pt>
                <c:pt idx="5">
                  <c:v>0.10852100249039753</c:v>
                </c:pt>
                <c:pt idx="6">
                  <c:v>0.10406337426689102</c:v>
                </c:pt>
                <c:pt idx="7">
                  <c:v>0.10889110531081507</c:v>
                </c:pt>
                <c:pt idx="8">
                  <c:v>0.10809122971295247</c:v>
                </c:pt>
                <c:pt idx="9">
                  <c:v>0.10593740190803347</c:v>
                </c:pt>
                <c:pt idx="10">
                  <c:v>0.11025340276518908</c:v>
                </c:pt>
                <c:pt idx="11">
                  <c:v>0.1093158291157816</c:v>
                </c:pt>
                <c:pt idx="12">
                  <c:v>0.11476208838314809</c:v>
                </c:pt>
                <c:pt idx="13">
                  <c:v>0.10590781471699065</c:v>
                </c:pt>
              </c:numCache>
            </c:numRef>
          </c:val>
          <c:extLst>
            <c:ext xmlns:c16="http://schemas.microsoft.com/office/drawing/2014/chart" uri="{C3380CC4-5D6E-409C-BE32-E72D297353CC}">
              <c16:uniqueId val="{00000001-32C7-4D86-A1CC-8B69241B57FB}"/>
            </c:ext>
          </c:extLst>
        </c:ser>
        <c:dLbls>
          <c:showLegendKey val="0"/>
          <c:showVal val="0"/>
          <c:showCatName val="0"/>
          <c:showSerName val="0"/>
          <c:showPercent val="0"/>
          <c:showBubbleSize val="0"/>
        </c:dLbls>
        <c:gapWidth val="80"/>
        <c:axId val="559234192"/>
        <c:axId val="559233864"/>
      </c:barChart>
      <c:lineChart>
        <c:grouping val="standard"/>
        <c:varyColors val="0"/>
        <c:ser>
          <c:idx val="1"/>
          <c:order val="1"/>
          <c:tx>
            <c:strRef>
              <c:f>Sheet1!$C$1</c:f>
              <c:strCache>
                <c:ptCount val="1"/>
                <c:pt idx="0">
                  <c:v>%Growth</c:v>
                </c:pt>
              </c:strCache>
            </c:strRef>
          </c:tx>
          <c:spPr>
            <a:ln w="28575" cap="rnd">
              <a:solidFill>
                <a:schemeClr val="accent1"/>
              </a:solidFill>
              <a:round/>
            </a:ln>
            <a:effectLst/>
          </c:spPr>
          <c:marker>
            <c:symbol val="none"/>
          </c:marker>
          <c:dPt>
            <c:idx val="1"/>
            <c:marker>
              <c:symbol val="none"/>
            </c:marker>
            <c:bubble3D val="0"/>
            <c:extLst>
              <c:ext xmlns:c16="http://schemas.microsoft.com/office/drawing/2014/chart" uri="{C3380CC4-5D6E-409C-BE32-E72D297353CC}">
                <c16:uniqueId val="{00000000-1B93-4C58-81AA-4CA5FACC4798}"/>
              </c:ext>
            </c:extLst>
          </c:dPt>
          <c:dPt>
            <c:idx val="2"/>
            <c:marker>
              <c:symbol val="none"/>
            </c:marker>
            <c:bubble3D val="0"/>
            <c:extLst>
              <c:ext xmlns:c16="http://schemas.microsoft.com/office/drawing/2014/chart" uri="{C3380CC4-5D6E-409C-BE32-E72D297353CC}">
                <c16:uniqueId val="{00000000-E085-430B-B808-3BCD0D962735}"/>
              </c:ext>
            </c:extLst>
          </c:dPt>
          <c:cat>
            <c:strRef>
              <c:f>Sheet1!$A$2:$A$53</c:f>
              <c:strCache>
                <c:ptCount val="14"/>
                <c:pt idx="0">
                  <c:v>31-Dec-22</c:v>
                </c:pt>
                <c:pt idx="1">
                  <c:v> 28-Jan23</c:v>
                </c:pt>
                <c:pt idx="2">
                  <c:v> 25-Feb-23</c:v>
                </c:pt>
                <c:pt idx="3">
                  <c:v> 25-Mar-23</c:v>
                </c:pt>
                <c:pt idx="4">
                  <c:v> 22-Apr-23</c:v>
                </c:pt>
                <c:pt idx="5">
                  <c:v>20-May-23</c:v>
                </c:pt>
                <c:pt idx="6">
                  <c:v> 17-Jun-23</c:v>
                </c:pt>
                <c:pt idx="7">
                  <c:v> 15-Jul-23</c:v>
                </c:pt>
                <c:pt idx="8">
                  <c:v> 12-Aug-23</c:v>
                </c:pt>
                <c:pt idx="9">
                  <c:v> 9-Sep-23</c:v>
                </c:pt>
                <c:pt idx="10">
                  <c:v>07-Oct-23</c:v>
                </c:pt>
                <c:pt idx="11">
                  <c:v> 04-Nov-23</c:v>
                </c:pt>
                <c:pt idx="12">
                  <c:v>02-Dec-23</c:v>
                </c:pt>
                <c:pt idx="13">
                  <c:v>30-Dec-23</c:v>
                </c:pt>
              </c:strCache>
            </c:strRef>
          </c:cat>
          <c:val>
            <c:numRef>
              <c:f>Sheet1!$C$2:$C$53</c:f>
              <c:numCache>
                <c:formatCode>0.0%</c:formatCode>
                <c:ptCount val="14"/>
                <c:pt idx="0">
                  <c:v>2.8844238614137208E-2</c:v>
                </c:pt>
                <c:pt idx="1">
                  <c:v>-8.5131314471877273E-2</c:v>
                </c:pt>
                <c:pt idx="2">
                  <c:v>-2.4039637921024481E-2</c:v>
                </c:pt>
                <c:pt idx="3">
                  <c:v>4.4458467703094584E-3</c:v>
                </c:pt>
                <c:pt idx="4">
                  <c:v>1.3992431705672104E-2</c:v>
                </c:pt>
                <c:pt idx="5">
                  <c:v>5.3444351276141555E-2</c:v>
                </c:pt>
                <c:pt idx="6">
                  <c:v>4.2589167279794671E-2</c:v>
                </c:pt>
                <c:pt idx="7">
                  <c:v>4.4391972017843395E-2</c:v>
                </c:pt>
                <c:pt idx="8">
                  <c:v>3.8784761454436989E-2</c:v>
                </c:pt>
                <c:pt idx="9">
                  <c:v>7.2887263296313787E-2</c:v>
                </c:pt>
                <c:pt idx="10">
                  <c:v>0.10958868751056539</c:v>
                </c:pt>
                <c:pt idx="11">
                  <c:v>4.8826071736012278E-2</c:v>
                </c:pt>
                <c:pt idx="12">
                  <c:v>8.3747896292071466E-2</c:v>
                </c:pt>
                <c:pt idx="13">
                  <c:v>7.6501743270362965E-2</c:v>
                </c:pt>
              </c:numCache>
            </c:numRef>
          </c:val>
          <c:smooth val="1"/>
          <c:extLst>
            <c:ext xmlns:c16="http://schemas.microsoft.com/office/drawing/2014/chart" uri="{C3380CC4-5D6E-409C-BE32-E72D297353CC}">
              <c16:uniqueId val="{00000004-32C7-4D86-A1CC-8B69241B57FB}"/>
            </c:ext>
          </c:extLst>
        </c:ser>
        <c:dLbls>
          <c:showLegendKey val="0"/>
          <c:showVal val="0"/>
          <c:showCatName val="0"/>
          <c:showSerName val="0"/>
          <c:showPercent val="0"/>
          <c:showBubbleSize val="0"/>
        </c:dLbls>
        <c:marker val="1"/>
        <c:smooth val="0"/>
        <c:axId val="214567584"/>
        <c:axId val="214566272"/>
      </c:lineChart>
      <c:catAx>
        <c:axId val="559234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233864"/>
        <c:crosses val="autoZero"/>
        <c:auto val="1"/>
        <c:lblAlgn val="ctr"/>
        <c:lblOffset val="100"/>
        <c:noMultiLvlLbl val="0"/>
      </c:catAx>
      <c:valAx>
        <c:axId val="559233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Online % GB</a:t>
                </a:r>
              </a:p>
            </c:rich>
          </c:tx>
          <c:layout>
            <c:manualLayout>
              <c:xMode val="edge"/>
              <c:yMode val="edge"/>
              <c:x val="7.5243472855366636E-4"/>
              <c:y val="0.3144054358194444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234192"/>
        <c:crosses val="autoZero"/>
        <c:crossBetween val="between"/>
        <c:minorUnit val="1.0000000000000002E-2"/>
      </c:valAx>
      <c:valAx>
        <c:axId val="214566272"/>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dirty="0"/>
                  <a:t>Online Growth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567584"/>
        <c:crosses val="max"/>
        <c:crossBetween val="between"/>
      </c:valAx>
      <c:catAx>
        <c:axId val="214567584"/>
        <c:scaling>
          <c:orientation val="minMax"/>
        </c:scaling>
        <c:delete val="1"/>
        <c:axPos val="b"/>
        <c:numFmt formatCode="General" sourceLinked="1"/>
        <c:majorTickMark val="none"/>
        <c:minorTickMark val="none"/>
        <c:tickLblPos val="nextTo"/>
        <c:crossAx val="214566272"/>
        <c:crosses val="autoZero"/>
        <c:auto val="1"/>
        <c:lblAlgn val="ctr"/>
        <c:lblOffset val="100"/>
        <c:noMultiLvlLbl val="0"/>
      </c:cat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578882267679358E-2"/>
          <c:y val="0.23080521370367765"/>
          <c:w val="0.91497367125984252"/>
          <c:h val="0.57810138417580403"/>
        </c:manualLayout>
      </c:layout>
      <c:lineChart>
        <c:grouping val="standard"/>
        <c:varyColors val="0"/>
        <c:ser>
          <c:idx val="0"/>
          <c:order val="0"/>
          <c:tx>
            <c:strRef>
              <c:f>Sheet1!$B$1</c:f>
              <c:strCache>
                <c:ptCount val="1"/>
                <c:pt idx="0">
                  <c:v>Shoppers</c:v>
                </c:pt>
              </c:strCache>
            </c:strRef>
          </c:tx>
          <c:spPr>
            <a:ln w="28575" cap="rnd">
              <a:solidFill>
                <a:schemeClr val="accent2"/>
              </a:solidFill>
              <a:round/>
            </a:ln>
            <a:effectLst/>
          </c:spPr>
          <c:marker>
            <c:symbol val="none"/>
          </c:marker>
          <c:dLbls>
            <c:dLbl>
              <c:idx val="12"/>
              <c:layout>
                <c:manualLayout>
                  <c:x val="-4.7289112025408932E-4"/>
                  <c:y val="2.62306169059352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93-4ACF-A416-E1CB7636B37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Sheet1!$A$2:$A$38</c:f>
              <c:strCache>
                <c:ptCount val="13"/>
                <c:pt idx="0">
                  <c:v>28-Jan-23</c:v>
                </c:pt>
                <c:pt idx="1">
                  <c:v> 25-Feb-23</c:v>
                </c:pt>
                <c:pt idx="2">
                  <c:v> 25-Mar-23</c:v>
                </c:pt>
                <c:pt idx="3">
                  <c:v> 22-Apr-23</c:v>
                </c:pt>
                <c:pt idx="4">
                  <c:v> 20-May-23</c:v>
                </c:pt>
                <c:pt idx="5">
                  <c:v> 17-Jun-23</c:v>
                </c:pt>
                <c:pt idx="6">
                  <c:v> 15-Jul-23</c:v>
                </c:pt>
                <c:pt idx="7">
                  <c:v> 12-Aug-23</c:v>
                </c:pt>
                <c:pt idx="8">
                  <c:v>09-Sep-23</c:v>
                </c:pt>
                <c:pt idx="9">
                  <c:v> 7-Oct-23</c:v>
                </c:pt>
                <c:pt idx="10">
                  <c:v> 04-Nov-23</c:v>
                </c:pt>
                <c:pt idx="11">
                  <c:v>02-Dec-23</c:v>
                </c:pt>
                <c:pt idx="12">
                  <c:v>30-Dec-23</c:v>
                </c:pt>
              </c:strCache>
            </c:strRef>
          </c:cat>
          <c:val>
            <c:numRef>
              <c:f>Sheet1!$B$2:$B$38</c:f>
              <c:numCache>
                <c:formatCode>0.0%</c:formatCode>
                <c:ptCount val="13"/>
                <c:pt idx="0">
                  <c:v>-9.6729139145617427E-2</c:v>
                </c:pt>
                <c:pt idx="1">
                  <c:v>-4.8753412259725848E-2</c:v>
                </c:pt>
                <c:pt idx="2">
                  <c:v>-1.8808665588084472E-2</c:v>
                </c:pt>
                <c:pt idx="3">
                  <c:v>-9.4749084815488605E-3</c:v>
                </c:pt>
                <c:pt idx="4">
                  <c:v>-1.2918538232835841E-2</c:v>
                </c:pt>
                <c:pt idx="5">
                  <c:v>-1.3311584869419413E-2</c:v>
                </c:pt>
                <c:pt idx="6">
                  <c:v>-4.7469556322720874E-2</c:v>
                </c:pt>
                <c:pt idx="7">
                  <c:v>-4.3289412875686328E-2</c:v>
                </c:pt>
                <c:pt idx="8">
                  <c:v>-2.5081038015371981E-2</c:v>
                </c:pt>
                <c:pt idx="9">
                  <c:v>-1.4883947229311634E-2</c:v>
                </c:pt>
                <c:pt idx="10">
                  <c:v>-2.6407019061926107E-2</c:v>
                </c:pt>
                <c:pt idx="11">
                  <c:v>4.5331699251700552E-3</c:v>
                </c:pt>
                <c:pt idx="12">
                  <c:v>-1.5458520198963654E-2</c:v>
                </c:pt>
              </c:numCache>
            </c:numRef>
          </c:val>
          <c:smooth val="1"/>
          <c:extLst>
            <c:ext xmlns:c16="http://schemas.microsoft.com/office/drawing/2014/chart" uri="{C3380CC4-5D6E-409C-BE32-E72D297353CC}">
              <c16:uniqueId val="{00000000-F042-3D47-85C4-81D7D728E239}"/>
            </c:ext>
          </c:extLst>
        </c:ser>
        <c:ser>
          <c:idx val="1"/>
          <c:order val="1"/>
          <c:tx>
            <c:strRef>
              <c:f>Sheet1!$C$1</c:f>
              <c:strCache>
                <c:ptCount val="1"/>
                <c:pt idx="0">
                  <c:v>Orders</c:v>
                </c:pt>
              </c:strCache>
            </c:strRef>
          </c:tx>
          <c:spPr>
            <a:ln w="28575" cap="rnd">
              <a:solidFill>
                <a:schemeClr val="accent1"/>
              </a:solidFill>
              <a:round/>
            </a:ln>
            <a:effectLst/>
          </c:spPr>
          <c:marker>
            <c:symbol val="none"/>
          </c:marker>
          <c:dLbls>
            <c:dLbl>
              <c:idx val="12"/>
              <c:layout>
                <c:manualLayout>
                  <c:x val="-3.2661189495529529E-3"/>
                  <c:y val="-4.97477217181531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93-4ACF-A416-E1CB7636B37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Sheet1!$A$2:$A$38</c:f>
              <c:strCache>
                <c:ptCount val="13"/>
                <c:pt idx="0">
                  <c:v>28-Jan-23</c:v>
                </c:pt>
                <c:pt idx="1">
                  <c:v> 25-Feb-23</c:v>
                </c:pt>
                <c:pt idx="2">
                  <c:v> 25-Mar-23</c:v>
                </c:pt>
                <c:pt idx="3">
                  <c:v> 22-Apr-23</c:v>
                </c:pt>
                <c:pt idx="4">
                  <c:v> 20-May-23</c:v>
                </c:pt>
                <c:pt idx="5">
                  <c:v> 17-Jun-23</c:v>
                </c:pt>
                <c:pt idx="6">
                  <c:v> 15-Jul-23</c:v>
                </c:pt>
                <c:pt idx="7">
                  <c:v> 12-Aug-23</c:v>
                </c:pt>
                <c:pt idx="8">
                  <c:v>09-Sep-23</c:v>
                </c:pt>
                <c:pt idx="9">
                  <c:v> 7-Oct-23</c:v>
                </c:pt>
                <c:pt idx="10">
                  <c:v> 04-Nov-23</c:v>
                </c:pt>
                <c:pt idx="11">
                  <c:v>02-Dec-23</c:v>
                </c:pt>
                <c:pt idx="12">
                  <c:v>30-Dec-23</c:v>
                </c:pt>
              </c:strCache>
            </c:strRef>
          </c:cat>
          <c:val>
            <c:numRef>
              <c:f>Sheet1!$C$2:$C$38</c:f>
              <c:numCache>
                <c:formatCode>0.0%</c:formatCode>
                <c:ptCount val="13"/>
                <c:pt idx="0">
                  <c:v>-0.10077337547532506</c:v>
                </c:pt>
                <c:pt idx="1">
                  <c:v>-4.7261878394091905E-2</c:v>
                </c:pt>
                <c:pt idx="2">
                  <c:v>-1.089203603459199E-2</c:v>
                </c:pt>
                <c:pt idx="3">
                  <c:v>-1.9577676132239263E-2</c:v>
                </c:pt>
                <c:pt idx="4">
                  <c:v>-1.499576347897813E-2</c:v>
                </c:pt>
                <c:pt idx="5">
                  <c:v>-2.526257250284325E-3</c:v>
                </c:pt>
                <c:pt idx="6">
                  <c:v>-2.7568098377255379E-2</c:v>
                </c:pt>
                <c:pt idx="7">
                  <c:v>-4.1117448002347845E-2</c:v>
                </c:pt>
                <c:pt idx="8">
                  <c:v>2.6618166188297598E-2</c:v>
                </c:pt>
                <c:pt idx="9">
                  <c:v>3.2777141676012089E-2</c:v>
                </c:pt>
                <c:pt idx="10">
                  <c:v>1.4186175568924542E-2</c:v>
                </c:pt>
                <c:pt idx="11">
                  <c:v>6.2889657243572428E-2</c:v>
                </c:pt>
                <c:pt idx="12">
                  <c:v>2.3118767853861799E-2</c:v>
                </c:pt>
              </c:numCache>
            </c:numRef>
          </c:val>
          <c:smooth val="1"/>
          <c:extLst>
            <c:ext xmlns:c16="http://schemas.microsoft.com/office/drawing/2014/chart" uri="{C3380CC4-5D6E-409C-BE32-E72D297353CC}">
              <c16:uniqueId val="{00000000-9CFE-49C1-AA8B-E59CB8DC0E2E}"/>
            </c:ext>
          </c:extLst>
        </c:ser>
        <c:ser>
          <c:idx val="2"/>
          <c:order val="2"/>
          <c:tx>
            <c:strRef>
              <c:f>Sheet1!$D$1</c:f>
              <c:strCache>
                <c:ptCount val="1"/>
                <c:pt idx="0">
                  <c:v>Items in Basket</c:v>
                </c:pt>
              </c:strCache>
            </c:strRef>
          </c:tx>
          <c:spPr>
            <a:ln w="28575" cap="rnd">
              <a:solidFill>
                <a:schemeClr val="tx2"/>
              </a:solidFill>
              <a:round/>
            </a:ln>
            <a:effectLst/>
          </c:spPr>
          <c:marker>
            <c:symbol val="none"/>
          </c:marker>
          <c:dLbls>
            <c:dLbl>
              <c:idx val="12"/>
              <c:layout>
                <c:manualLayout>
                  <c:x val="-1.5885443050765919E-3"/>
                  <c:y val="-2.26126007809786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93-4ACF-A416-E1CB7636B37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dLblPos val="b"/>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Sheet1!$A$2:$A$38</c:f>
              <c:strCache>
                <c:ptCount val="13"/>
                <c:pt idx="0">
                  <c:v>28-Jan-23</c:v>
                </c:pt>
                <c:pt idx="1">
                  <c:v> 25-Feb-23</c:v>
                </c:pt>
                <c:pt idx="2">
                  <c:v> 25-Mar-23</c:v>
                </c:pt>
                <c:pt idx="3">
                  <c:v> 22-Apr-23</c:v>
                </c:pt>
                <c:pt idx="4">
                  <c:v> 20-May-23</c:v>
                </c:pt>
                <c:pt idx="5">
                  <c:v> 17-Jun-23</c:v>
                </c:pt>
                <c:pt idx="6">
                  <c:v> 15-Jul-23</c:v>
                </c:pt>
                <c:pt idx="7">
                  <c:v> 12-Aug-23</c:v>
                </c:pt>
                <c:pt idx="8">
                  <c:v>09-Sep-23</c:v>
                </c:pt>
                <c:pt idx="9">
                  <c:v> 7-Oct-23</c:v>
                </c:pt>
                <c:pt idx="10">
                  <c:v> 04-Nov-23</c:v>
                </c:pt>
                <c:pt idx="11">
                  <c:v>02-Dec-23</c:v>
                </c:pt>
                <c:pt idx="12">
                  <c:v>30-Dec-23</c:v>
                </c:pt>
              </c:strCache>
            </c:strRef>
          </c:cat>
          <c:val>
            <c:numRef>
              <c:f>Sheet1!$D$2:$D$38</c:f>
              <c:numCache>
                <c:formatCode>0.0%</c:formatCode>
                <c:ptCount val="13"/>
                <c:pt idx="0">
                  <c:v>-8.8816855753646728E-2</c:v>
                </c:pt>
                <c:pt idx="1">
                  <c:v>-8.0113996200126603E-2</c:v>
                </c:pt>
                <c:pt idx="2">
                  <c:v>-0.10377064506076661</c:v>
                </c:pt>
                <c:pt idx="3">
                  <c:v>-8.7780233659614848E-2</c:v>
                </c:pt>
                <c:pt idx="4">
                  <c:v>-5.6513409961685857E-2</c:v>
                </c:pt>
                <c:pt idx="5">
                  <c:v>-6.3063063063062974E-2</c:v>
                </c:pt>
                <c:pt idx="6">
                  <c:v>-4.7650345054222831E-2</c:v>
                </c:pt>
                <c:pt idx="7">
                  <c:v>-2.3364485981308358E-2</c:v>
                </c:pt>
                <c:pt idx="8">
                  <c:v>-5.3391537944929457E-2</c:v>
                </c:pt>
                <c:pt idx="9">
                  <c:v>-2.5615099427030774E-2</c:v>
                </c:pt>
                <c:pt idx="10">
                  <c:v>-4.120229652144547E-2</c:v>
                </c:pt>
                <c:pt idx="11">
                  <c:v>-3.9487357118115685E-2</c:v>
                </c:pt>
                <c:pt idx="12">
                  <c:v>9.3978419770275323E-3</c:v>
                </c:pt>
              </c:numCache>
            </c:numRef>
          </c:val>
          <c:smooth val="1"/>
          <c:extLst>
            <c:ext xmlns:c16="http://schemas.microsoft.com/office/drawing/2014/chart" uri="{C3380CC4-5D6E-409C-BE32-E72D297353CC}">
              <c16:uniqueId val="{00000001-9CFE-49C1-AA8B-E59CB8DC0E2E}"/>
            </c:ext>
          </c:extLst>
        </c:ser>
        <c:dLbls>
          <c:showLegendKey val="0"/>
          <c:showVal val="0"/>
          <c:showCatName val="0"/>
          <c:showSerName val="0"/>
          <c:showPercent val="0"/>
          <c:showBubbleSize val="0"/>
        </c:dLbls>
        <c:smooth val="0"/>
        <c:axId val="564061792"/>
        <c:axId val="520588296"/>
      </c:lineChart>
      <c:catAx>
        <c:axId val="564061792"/>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20588296"/>
        <c:crosses val="autoZero"/>
        <c:auto val="1"/>
        <c:lblAlgn val="ctr"/>
        <c:lblOffset val="100"/>
        <c:noMultiLvlLbl val="1"/>
      </c:catAx>
      <c:valAx>
        <c:axId val="52058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5.000000000000001E-2"/>
      </c:valAx>
      <c:spPr>
        <a:noFill/>
        <a:ln>
          <a:noFill/>
        </a:ln>
        <a:effectLst/>
      </c:spPr>
    </c:plotArea>
    <c:legend>
      <c:legendPos val="b"/>
      <c:layout>
        <c:manualLayout>
          <c:xMode val="edge"/>
          <c:yMode val="edge"/>
          <c:x val="0.51264924305058102"/>
          <c:y val="0.73051705438789871"/>
          <c:w val="0.43023739794699206"/>
          <c:h val="6.173503530129670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21604500170861E-2"/>
          <c:y val="0.25920245812345621"/>
          <c:w val="0.96327840622339078"/>
          <c:h val="0.44445449306990786"/>
        </c:manualLayout>
      </c:layout>
      <c:barChart>
        <c:barDir val="col"/>
        <c:grouping val="clustered"/>
        <c:varyColors val="0"/>
        <c:ser>
          <c:idx val="0"/>
          <c:order val="0"/>
          <c:tx>
            <c:strRef>
              <c:f>Sheet1!$B$1</c:f>
              <c:strCache>
                <c:ptCount val="1"/>
                <c:pt idx="0">
                  <c:v>Supermarkets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Sheet1!$A$3:$A$77</c:f>
              <c:strCache>
                <c:ptCount val="5"/>
                <c:pt idx="0">
                  <c:v> 04-Nov-23</c:v>
                </c:pt>
                <c:pt idx="1">
                  <c:v>09-Dec-23</c:v>
                </c:pt>
                <c:pt idx="2">
                  <c:v>16-Dec-23</c:v>
                </c:pt>
                <c:pt idx="3">
                  <c:v>23-Dec-23</c:v>
                </c:pt>
                <c:pt idx="4">
                  <c:v>30-Dec-23</c:v>
                </c:pt>
              </c:strCache>
            </c:strRef>
          </c:cat>
          <c:val>
            <c:numRef>
              <c:f>Sheet1!$B$3:$B$77</c:f>
              <c:numCache>
                <c:formatCode>0.0%</c:formatCode>
                <c:ptCount val="5"/>
                <c:pt idx="0">
                  <c:v>7.0755624817063767E-2</c:v>
                </c:pt>
                <c:pt idx="1">
                  <c:v>4.3023025177262086E-2</c:v>
                </c:pt>
                <c:pt idx="2">
                  <c:v>2.582651880900011E-2</c:v>
                </c:pt>
                <c:pt idx="3">
                  <c:v>5.7926480733851538E-2</c:v>
                </c:pt>
                <c:pt idx="4">
                  <c:v>8.7153255020045117E-2</c:v>
                </c:pt>
              </c:numCache>
            </c:numRef>
          </c:val>
          <c:extLst>
            <c:ext xmlns:c16="http://schemas.microsoft.com/office/drawing/2014/chart" uri="{C3380CC4-5D6E-409C-BE32-E72D297353CC}">
              <c16:uniqueId val="{00000000-131A-4066-9269-8FAD8D1E88FA}"/>
            </c:ext>
          </c:extLst>
        </c:ser>
        <c:ser>
          <c:idx val="1"/>
          <c:order val="1"/>
          <c:tx>
            <c:strRef>
              <c:f>Sheet1!$C$1</c:f>
              <c:strCache>
                <c:ptCount val="1"/>
                <c:pt idx="0">
                  <c:v>Convenience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Sheet1!$A$3:$A$77</c:f>
              <c:strCache>
                <c:ptCount val="5"/>
                <c:pt idx="0">
                  <c:v> 04-Nov-23</c:v>
                </c:pt>
                <c:pt idx="1">
                  <c:v>09-Dec-23</c:v>
                </c:pt>
                <c:pt idx="2">
                  <c:v>16-Dec-23</c:v>
                </c:pt>
                <c:pt idx="3">
                  <c:v>23-Dec-23</c:v>
                </c:pt>
                <c:pt idx="4">
                  <c:v>30-Dec-23</c:v>
                </c:pt>
              </c:strCache>
            </c:strRef>
          </c:cat>
          <c:val>
            <c:numRef>
              <c:f>Sheet1!$C$3:$C$77</c:f>
              <c:numCache>
                <c:formatCode>0.0%</c:formatCode>
                <c:ptCount val="5"/>
                <c:pt idx="0">
                  <c:v>7.8670969673696245E-2</c:v>
                </c:pt>
                <c:pt idx="1">
                  <c:v>5.0891939350713233E-2</c:v>
                </c:pt>
                <c:pt idx="2">
                  <c:v>9.0044331608778672E-2</c:v>
                </c:pt>
                <c:pt idx="3">
                  <c:v>4.189392729010688E-2</c:v>
                </c:pt>
                <c:pt idx="4">
                  <c:v>0.13451292903326451</c:v>
                </c:pt>
              </c:numCache>
            </c:numRef>
          </c:val>
          <c:extLst>
            <c:ext xmlns:c16="http://schemas.microsoft.com/office/drawing/2014/chart" uri="{C3380CC4-5D6E-409C-BE32-E72D297353CC}">
              <c16:uniqueId val="{00000001-823A-429A-9079-83CE45BF265F}"/>
            </c:ext>
          </c:extLst>
        </c:ser>
        <c:dLbls>
          <c:showLegendKey val="0"/>
          <c:showVal val="1"/>
          <c:showCatName val="0"/>
          <c:showSerName val="0"/>
          <c:showPercent val="0"/>
          <c:showBubbleSize val="0"/>
        </c:dLbls>
        <c:gapWidth val="219"/>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300"/>
        <c:noMultiLvlLbl val="0"/>
      </c:catAx>
      <c:valAx>
        <c:axId val="218605056"/>
        <c:scaling>
          <c:orientation val="minMax"/>
          <c:max val="0.25"/>
        </c:scaling>
        <c:delete val="1"/>
        <c:axPos val="l"/>
        <c:numFmt formatCode="0%" sourceLinked="0"/>
        <c:majorTickMark val="out"/>
        <c:minorTickMark val="none"/>
        <c:tickLblPos val="nextTo"/>
        <c:crossAx val="218603520"/>
        <c:crosses val="autoZero"/>
        <c:crossBetween val="between"/>
        <c:minorUnit val="1.0000000000000002E-2"/>
      </c:valAx>
      <c:spPr>
        <a:noFill/>
        <a:ln>
          <a:noFill/>
        </a:ln>
        <a:effectLst/>
      </c:spPr>
    </c:plotArea>
    <c:legend>
      <c:legendPos val="b"/>
      <c:layout>
        <c:manualLayout>
          <c:xMode val="edge"/>
          <c:yMode val="edge"/>
          <c:x val="0.32299359180933029"/>
          <c:y val="0.89290652702701367"/>
          <c:w val="0.35825593103030057"/>
          <c:h val="0.107093472972986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88429239017547E-4"/>
          <c:y val="0"/>
          <c:w val="0.97571606631748131"/>
          <c:h val="0.55226709397276286"/>
        </c:manualLayout>
      </c:layout>
      <c:barChart>
        <c:barDir val="col"/>
        <c:grouping val="clustered"/>
        <c:varyColors val="0"/>
        <c:ser>
          <c:idx val="0"/>
          <c:order val="0"/>
          <c:tx>
            <c:strRef>
              <c:f>Sheet1!$B$1</c:f>
              <c:strCache>
                <c:ptCount val="1"/>
                <c:pt idx="0">
                  <c:v>Growth v last year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GB</c:v>
                </c:pt>
                <c:pt idx="1">
                  <c:v>Supermarkets</c:v>
                </c:pt>
                <c:pt idx="2">
                  <c:v>Convenience</c:v>
                </c:pt>
              </c:strCache>
            </c:strRef>
          </c:cat>
          <c:val>
            <c:numRef>
              <c:f>Sheet1!$B$2:$B$4</c:f>
              <c:numCache>
                <c:formatCode>0.0%</c:formatCode>
                <c:ptCount val="3"/>
                <c:pt idx="0">
                  <c:v>5.5691305282944858E-2</c:v>
                </c:pt>
                <c:pt idx="1">
                  <c:v>5.1169325754168771E-2</c:v>
                </c:pt>
                <c:pt idx="2">
                  <c:v>7.4971728540754734E-2</c:v>
                </c:pt>
              </c:numCache>
            </c:numRef>
          </c:val>
          <c:extLst>
            <c:ext xmlns:c16="http://schemas.microsoft.com/office/drawing/2014/chart" uri="{C3380CC4-5D6E-409C-BE32-E72D297353CC}">
              <c16:uniqueId val="{00000000-83BD-4B5A-925C-526FB38B6B69}"/>
            </c:ext>
          </c:extLst>
        </c:ser>
        <c:ser>
          <c:idx val="1"/>
          <c:order val="1"/>
          <c:tx>
            <c:strRef>
              <c:f>Sheet1!$C$1</c:f>
              <c:strCache>
                <c:ptCount val="1"/>
                <c:pt idx="0">
                  <c:v>Growth v Last Month</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GB</c:v>
                </c:pt>
                <c:pt idx="1">
                  <c:v>Supermarkets</c:v>
                </c:pt>
                <c:pt idx="2">
                  <c:v>Convenience</c:v>
                </c:pt>
              </c:strCache>
            </c:strRef>
          </c:cat>
          <c:val>
            <c:numRef>
              <c:f>Sheet1!$C$2:$C$4</c:f>
              <c:numCache>
                <c:formatCode>0.0%</c:formatCode>
                <c:ptCount val="3"/>
                <c:pt idx="0">
                  <c:v>0.15339321452327703</c:v>
                </c:pt>
                <c:pt idx="1">
                  <c:v>0.19783311543149096</c:v>
                </c:pt>
                <c:pt idx="2">
                  <c:v>-1.1163225103792973E-3</c:v>
                </c:pt>
              </c:numCache>
            </c:numRef>
          </c:val>
          <c:extLst>
            <c:ext xmlns:c16="http://schemas.microsoft.com/office/drawing/2014/chart" uri="{C3380CC4-5D6E-409C-BE32-E72D297353CC}">
              <c16:uniqueId val="{00000001-83BD-4B5A-925C-526FB38B6B69}"/>
            </c:ext>
          </c:extLst>
        </c:ser>
        <c:dLbls>
          <c:showLegendKey val="0"/>
          <c:showVal val="1"/>
          <c:showCatName val="0"/>
          <c:showSerName val="0"/>
          <c:showPercent val="0"/>
          <c:showBubbleSize val="0"/>
        </c:dLbls>
        <c:gapWidth val="219"/>
        <c:overlap val="-27"/>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300"/>
        <c:noMultiLvlLbl val="0"/>
      </c:catAx>
      <c:valAx>
        <c:axId val="218605056"/>
        <c:scaling>
          <c:orientation val="minMax"/>
        </c:scaling>
        <c:delete val="1"/>
        <c:axPos val="l"/>
        <c:numFmt formatCode="0%" sourceLinked="0"/>
        <c:majorTickMark val="out"/>
        <c:minorTickMark val="none"/>
        <c:tickLblPos val="nextTo"/>
        <c:crossAx val="218603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01328740157486E-2"/>
          <c:y val="0.21995122365848715"/>
          <c:w val="0.91497367125984252"/>
          <c:h val="0.57810138417580403"/>
        </c:manualLayout>
      </c:layout>
      <c:barChart>
        <c:barDir val="col"/>
        <c:grouping val="clustered"/>
        <c:varyColors val="0"/>
        <c:ser>
          <c:idx val="0"/>
          <c:order val="0"/>
          <c:tx>
            <c:strRef>
              <c:f>Sheet1!$B$1</c:f>
              <c:strCache>
                <c:ptCount val="1"/>
                <c:pt idx="0">
                  <c:v>Discounters</c:v>
                </c:pt>
              </c:strCache>
            </c:strRef>
          </c:tx>
          <c:spPr>
            <a:solidFill>
              <a:srgbClr val="675895"/>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9CE-4C44-9F3A-68E51DCEB605}"/>
                </c:ext>
              </c:extLst>
            </c:dLbl>
            <c:dLbl>
              <c:idx val="1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99-4A6F-A276-DF804707D178}"/>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Sheet1!$A$2:$A$67</c:f>
              <c:strCache>
                <c:ptCount val="14"/>
                <c:pt idx="0">
                  <c:v>31-Dec-22</c:v>
                </c:pt>
                <c:pt idx="1">
                  <c:v>28-Jan-23</c:v>
                </c:pt>
                <c:pt idx="2">
                  <c:v> 25-Feb-23</c:v>
                </c:pt>
                <c:pt idx="3">
                  <c:v> 25-Mar-23</c:v>
                </c:pt>
                <c:pt idx="4">
                  <c:v> 22-Apr-23</c:v>
                </c:pt>
                <c:pt idx="5">
                  <c:v>20-May-22</c:v>
                </c:pt>
                <c:pt idx="6">
                  <c:v>17-Jun-23</c:v>
                </c:pt>
                <c:pt idx="7">
                  <c:v>15-Jul-23</c:v>
                </c:pt>
                <c:pt idx="8">
                  <c:v> 12-Aug-23</c:v>
                </c:pt>
                <c:pt idx="9">
                  <c:v>09-Sep-23</c:v>
                </c:pt>
                <c:pt idx="10">
                  <c:v>07-Oct-23</c:v>
                </c:pt>
                <c:pt idx="11">
                  <c:v> 04-Nov-23</c:v>
                </c:pt>
                <c:pt idx="12">
                  <c:v>02-Dec-23</c:v>
                </c:pt>
                <c:pt idx="13">
                  <c:v> 30-Dec-23</c:v>
                </c:pt>
              </c:strCache>
            </c:strRef>
          </c:cat>
          <c:val>
            <c:numRef>
              <c:f>Sheet1!$B$2:$B$67</c:f>
              <c:numCache>
                <c:formatCode>0.0%</c:formatCode>
                <c:ptCount val="14"/>
                <c:pt idx="0">
                  <c:v>0.18971894367290115</c:v>
                </c:pt>
                <c:pt idx="1">
                  <c:v>0.19743475453676398</c:v>
                </c:pt>
                <c:pt idx="2">
                  <c:v>0.20669301594981099</c:v>
                </c:pt>
                <c:pt idx="3">
                  <c:v>0.2217800808671658</c:v>
                </c:pt>
                <c:pt idx="4">
                  <c:v>0.21597774284728838</c:v>
                </c:pt>
                <c:pt idx="5">
                  <c:v>0.21202589113484077</c:v>
                </c:pt>
                <c:pt idx="6">
                  <c:v>0.20691157752502898</c:v>
                </c:pt>
                <c:pt idx="7">
                  <c:v>0.20671810433982934</c:v>
                </c:pt>
                <c:pt idx="8">
                  <c:v>0.20225566346714352</c:v>
                </c:pt>
                <c:pt idx="9">
                  <c:v>0.20118803146098946</c:v>
                </c:pt>
                <c:pt idx="10">
                  <c:v>0.20485639804994216</c:v>
                </c:pt>
                <c:pt idx="11">
                  <c:v>0.20850745588858599</c:v>
                </c:pt>
                <c:pt idx="12">
                  <c:v>0.20775048313594452</c:v>
                </c:pt>
                <c:pt idx="13">
                  <c:v>0.20084910016661606</c:v>
                </c:pt>
              </c:numCache>
            </c:numRef>
          </c:val>
          <c:extLst>
            <c:ext xmlns:c16="http://schemas.microsoft.com/office/drawing/2014/chart" uri="{C3380CC4-5D6E-409C-BE32-E72D297353CC}">
              <c16:uniqueId val="{00000000-C899-4A6F-A276-DF804707D178}"/>
            </c:ext>
          </c:extLst>
        </c:ser>
        <c:dLbls>
          <c:showLegendKey val="0"/>
          <c:showVal val="0"/>
          <c:showCatName val="0"/>
          <c:showSerName val="0"/>
          <c:showPercent val="0"/>
          <c:showBubbleSize val="0"/>
        </c:dLbls>
        <c:gapWidth val="50"/>
        <c:overlap val="2"/>
        <c:axId val="564061792"/>
        <c:axId val="520588296"/>
      </c:barChart>
      <c:lineChart>
        <c:grouping val="standard"/>
        <c:varyColors val="0"/>
        <c:ser>
          <c:idx val="1"/>
          <c:order val="1"/>
          <c:tx>
            <c:strRef>
              <c:f>Sheet1!$C$1</c:f>
              <c:strCache>
                <c:ptCount val="1"/>
                <c:pt idx="0">
                  <c:v>Big 4 Supermarkets</c:v>
                </c:pt>
              </c:strCache>
            </c:strRef>
          </c:tx>
          <c:spPr>
            <a:ln w="28575" cap="rnd">
              <a:solidFill>
                <a:schemeClr val="accent2"/>
              </a:solidFill>
              <a:round/>
            </a:ln>
            <a:effectLst/>
          </c:spPr>
          <c:marker>
            <c:symbol val="none"/>
          </c:marker>
          <c:cat>
            <c:strRef>
              <c:f>Sheet1!$A$2:$A$67</c:f>
              <c:strCache>
                <c:ptCount val="14"/>
                <c:pt idx="0">
                  <c:v>31-Dec-22</c:v>
                </c:pt>
                <c:pt idx="1">
                  <c:v>28-Jan-23</c:v>
                </c:pt>
                <c:pt idx="2">
                  <c:v> 25-Feb-23</c:v>
                </c:pt>
                <c:pt idx="3">
                  <c:v> 25-Mar-23</c:v>
                </c:pt>
                <c:pt idx="4">
                  <c:v> 22-Apr-23</c:v>
                </c:pt>
                <c:pt idx="5">
                  <c:v>20-May-22</c:v>
                </c:pt>
                <c:pt idx="6">
                  <c:v>17-Jun-23</c:v>
                </c:pt>
                <c:pt idx="7">
                  <c:v>15-Jul-23</c:v>
                </c:pt>
                <c:pt idx="8">
                  <c:v> 12-Aug-23</c:v>
                </c:pt>
                <c:pt idx="9">
                  <c:v>09-Sep-23</c:v>
                </c:pt>
                <c:pt idx="10">
                  <c:v>07-Oct-23</c:v>
                </c:pt>
                <c:pt idx="11">
                  <c:v> 04-Nov-23</c:v>
                </c:pt>
                <c:pt idx="12">
                  <c:v>02-Dec-23</c:v>
                </c:pt>
                <c:pt idx="13">
                  <c:v> 30-Dec-23</c:v>
                </c:pt>
              </c:strCache>
            </c:strRef>
          </c:cat>
          <c:val>
            <c:numRef>
              <c:f>Sheet1!$C$2:$C$67</c:f>
              <c:numCache>
                <c:formatCode>0.0%</c:formatCode>
                <c:ptCount val="14"/>
                <c:pt idx="0">
                  <c:v>0.62425572555862141</c:v>
                </c:pt>
                <c:pt idx="1">
                  <c:v>0.61866598518815619</c:v>
                </c:pt>
                <c:pt idx="2">
                  <c:v>0.61006773038938078</c:v>
                </c:pt>
                <c:pt idx="3">
                  <c:v>0.5972410296085281</c:v>
                </c:pt>
                <c:pt idx="4">
                  <c:v>0.60193035783874993</c:v>
                </c:pt>
                <c:pt idx="5">
                  <c:v>0.6038892513869647</c:v>
                </c:pt>
                <c:pt idx="6">
                  <c:v>0.60652413093241286</c:v>
                </c:pt>
                <c:pt idx="7">
                  <c:v>0.60481834357191333</c:v>
                </c:pt>
                <c:pt idx="8">
                  <c:v>0.60918129065000803</c:v>
                </c:pt>
                <c:pt idx="9">
                  <c:v>0.61036050317097668</c:v>
                </c:pt>
                <c:pt idx="10">
                  <c:v>0.6086727019924657</c:v>
                </c:pt>
                <c:pt idx="11">
                  <c:v>0.60657915702718046</c:v>
                </c:pt>
                <c:pt idx="12">
                  <c:v>0.6098724234321351</c:v>
                </c:pt>
                <c:pt idx="13">
                  <c:v>0.61666706784565339</c:v>
                </c:pt>
              </c:numCache>
            </c:numRef>
          </c:val>
          <c:smooth val="1"/>
          <c:extLst>
            <c:ext xmlns:c16="http://schemas.microsoft.com/office/drawing/2014/chart" uri="{C3380CC4-5D6E-409C-BE32-E72D297353CC}">
              <c16:uniqueId val="{00000001-C899-4A6F-A276-DF804707D178}"/>
            </c:ext>
          </c:extLst>
        </c:ser>
        <c:dLbls>
          <c:showLegendKey val="0"/>
          <c:showVal val="0"/>
          <c:showCatName val="0"/>
          <c:showSerName val="0"/>
          <c:showPercent val="0"/>
          <c:showBubbleSize val="0"/>
        </c:dLbls>
        <c:marker val="1"/>
        <c:smooth val="0"/>
        <c:axId val="631106456"/>
        <c:axId val="631105736"/>
      </c:lineChart>
      <c:catAx>
        <c:axId val="564061792"/>
        <c:scaling>
          <c:orientation val="minMax"/>
        </c:scaling>
        <c:delete val="0"/>
        <c:axPos val="b"/>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520588296"/>
        <c:crosses val="autoZero"/>
        <c:auto val="1"/>
        <c:lblAlgn val="ctr"/>
        <c:lblOffset val="100"/>
        <c:noMultiLvlLbl val="0"/>
      </c:catAx>
      <c:valAx>
        <c:axId val="5205882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2.0000000000000004E-2"/>
      </c:valAx>
      <c:valAx>
        <c:axId val="631105736"/>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1106456"/>
        <c:crosses val="max"/>
        <c:crossBetween val="between"/>
        <c:majorUnit val="1.0000000000000002E-2"/>
      </c:valAx>
      <c:catAx>
        <c:axId val="631106456"/>
        <c:scaling>
          <c:orientation val="minMax"/>
        </c:scaling>
        <c:delete val="1"/>
        <c:axPos val="b"/>
        <c:numFmt formatCode="General" sourceLinked="1"/>
        <c:majorTickMark val="out"/>
        <c:minorTickMark val="none"/>
        <c:tickLblPos val="nextTo"/>
        <c:crossAx val="631105736"/>
        <c:crosses val="autoZero"/>
        <c:auto val="1"/>
        <c:lblAlgn val="ctr"/>
        <c:lblOffset val="100"/>
        <c:noMultiLvlLbl val="0"/>
      </c:catAx>
      <c:spPr>
        <a:noFill/>
        <a:ln>
          <a:noFill/>
        </a:ln>
        <a:effectLst/>
      </c:spPr>
    </c:plotArea>
    <c:legend>
      <c:legendPos val="t"/>
      <c:layout>
        <c:manualLayout>
          <c:xMode val="edge"/>
          <c:yMode val="edge"/>
          <c:x val="0.12227722700345674"/>
          <c:y val="0.11577651599861091"/>
          <c:w val="0.37966869353789001"/>
          <c:h val="6.173503530129670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509553242274763E-2"/>
          <c:y val="0.10495917161504729"/>
          <c:w val="0.97294397998183768"/>
          <c:h val="0.69530366040563518"/>
        </c:manualLayout>
      </c:layout>
      <c:lineChart>
        <c:grouping val="standard"/>
        <c:varyColors val="0"/>
        <c:ser>
          <c:idx val="0"/>
          <c:order val="0"/>
          <c:tx>
            <c:strRef>
              <c:f>Sheet1!$B$1</c:f>
              <c:strCache>
                <c:ptCount val="1"/>
                <c:pt idx="0">
                  <c:v>Value Sales</c:v>
                </c:pt>
              </c:strCache>
            </c:strRef>
          </c:tx>
          <c:spPr>
            <a:ln w="28575" cap="rnd">
              <a:solidFill>
                <a:schemeClr val="tx2">
                  <a:lumMod val="50000"/>
                  <a:lumOff val="50000"/>
                </a:schemeClr>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Sheet1!$A$2:$A$406</c:f>
              <c:strCache>
                <c:ptCount val="12"/>
                <c:pt idx="0">
                  <c:v>14-Oct-23</c:v>
                </c:pt>
                <c:pt idx="1">
                  <c:v>21-Oct-23</c:v>
                </c:pt>
                <c:pt idx="2">
                  <c:v>28-Oct-23</c:v>
                </c:pt>
                <c:pt idx="3">
                  <c:v>04-Nov-23</c:v>
                </c:pt>
                <c:pt idx="4">
                  <c:v>11-Nov-23</c:v>
                </c:pt>
                <c:pt idx="5">
                  <c:v>18-Nov-23</c:v>
                </c:pt>
                <c:pt idx="6">
                  <c:v>25-Nov-23</c:v>
                </c:pt>
                <c:pt idx="7">
                  <c:v>02-Dec-23</c:v>
                </c:pt>
                <c:pt idx="8">
                  <c:v>09-Dec-23</c:v>
                </c:pt>
                <c:pt idx="9">
                  <c:v>16-Dec-23</c:v>
                </c:pt>
                <c:pt idx="10">
                  <c:v>23-Dec-23</c:v>
                </c:pt>
                <c:pt idx="11">
                  <c:v> 30-Dec-23</c:v>
                </c:pt>
              </c:strCache>
            </c:strRef>
          </c:cat>
          <c:val>
            <c:numRef>
              <c:f>Sheet1!$B$2:$B$406</c:f>
              <c:numCache>
                <c:formatCode>0.0%</c:formatCode>
                <c:ptCount val="12"/>
                <c:pt idx="0">
                  <c:v>4.8948959706683892E-2</c:v>
                </c:pt>
                <c:pt idx="1">
                  <c:v>6.2703986229099229E-2</c:v>
                </c:pt>
                <c:pt idx="2">
                  <c:v>5.4758623070110257E-2</c:v>
                </c:pt>
                <c:pt idx="3">
                  <c:v>6.0122156115634873E-2</c:v>
                </c:pt>
                <c:pt idx="4">
                  <c:v>4.7157180704907375E-2</c:v>
                </c:pt>
                <c:pt idx="5">
                  <c:v>3.7260250093806402E-2</c:v>
                </c:pt>
                <c:pt idx="6">
                  <c:v>3.3065384964646505E-2</c:v>
                </c:pt>
                <c:pt idx="7">
                  <c:v>3.7727253772843472E-2</c:v>
                </c:pt>
                <c:pt idx="8">
                  <c:v>2.8290135394895222E-2</c:v>
                </c:pt>
                <c:pt idx="9">
                  <c:v>1.7828738535314637E-2</c:v>
                </c:pt>
                <c:pt idx="10">
                  <c:v>4.3339926229390091E-2</c:v>
                </c:pt>
                <c:pt idx="11">
                  <c:v>8.9460528557370411E-2</c:v>
                </c:pt>
              </c:numCache>
            </c:numRef>
          </c:val>
          <c:smooth val="1"/>
          <c:extLst>
            <c:ext xmlns:c16="http://schemas.microsoft.com/office/drawing/2014/chart" uri="{C3380CC4-5D6E-409C-BE32-E72D297353CC}">
              <c16:uniqueId val="{00000003-80AA-45AD-A737-1914077A2C62}"/>
            </c:ext>
          </c:extLst>
        </c:ser>
        <c:ser>
          <c:idx val="1"/>
          <c:order val="1"/>
          <c:tx>
            <c:strRef>
              <c:f>Sheet1!$C$1</c:f>
              <c:strCache>
                <c:ptCount val="1"/>
                <c:pt idx="0">
                  <c:v>Unit Sales</c:v>
                </c:pt>
              </c:strCache>
            </c:strRef>
          </c:tx>
          <c:spPr>
            <a:ln w="28575" cap="rnd">
              <a:solidFill>
                <a:schemeClr val="accent2"/>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Sheet1!$A$2:$A$406</c:f>
              <c:strCache>
                <c:ptCount val="12"/>
                <c:pt idx="0">
                  <c:v>14-Oct-23</c:v>
                </c:pt>
                <c:pt idx="1">
                  <c:v>21-Oct-23</c:v>
                </c:pt>
                <c:pt idx="2">
                  <c:v>28-Oct-23</c:v>
                </c:pt>
                <c:pt idx="3">
                  <c:v>04-Nov-23</c:v>
                </c:pt>
                <c:pt idx="4">
                  <c:v>11-Nov-23</c:v>
                </c:pt>
                <c:pt idx="5">
                  <c:v>18-Nov-23</c:v>
                </c:pt>
                <c:pt idx="6">
                  <c:v>25-Nov-23</c:v>
                </c:pt>
                <c:pt idx="7">
                  <c:v>02-Dec-23</c:v>
                </c:pt>
                <c:pt idx="8">
                  <c:v>09-Dec-23</c:v>
                </c:pt>
                <c:pt idx="9">
                  <c:v>16-Dec-23</c:v>
                </c:pt>
                <c:pt idx="10">
                  <c:v>23-Dec-23</c:v>
                </c:pt>
                <c:pt idx="11">
                  <c:v> 30-Dec-23</c:v>
                </c:pt>
              </c:strCache>
            </c:strRef>
          </c:cat>
          <c:val>
            <c:numRef>
              <c:f>Sheet1!$C$2:$C$406</c:f>
              <c:numCache>
                <c:formatCode>0.0%</c:formatCode>
                <c:ptCount val="12"/>
                <c:pt idx="0">
                  <c:v>-5.6754251441830661E-3</c:v>
                </c:pt>
                <c:pt idx="1">
                  <c:v>4.048885399212665E-4</c:v>
                </c:pt>
                <c:pt idx="2">
                  <c:v>-3.9609636965276529E-3</c:v>
                </c:pt>
                <c:pt idx="3">
                  <c:v>3.386012179941833E-3</c:v>
                </c:pt>
                <c:pt idx="4">
                  <c:v>-5.9320257712777158E-3</c:v>
                </c:pt>
                <c:pt idx="5">
                  <c:v>-1.0610074989921614E-2</c:v>
                </c:pt>
                <c:pt idx="6">
                  <c:v>-1.2743776556958131E-2</c:v>
                </c:pt>
                <c:pt idx="7">
                  <c:v>-6.6445927562582829E-3</c:v>
                </c:pt>
                <c:pt idx="8">
                  <c:v>-1.2874423799904111E-2</c:v>
                </c:pt>
                <c:pt idx="9">
                  <c:v>-2.3693096236502287E-2</c:v>
                </c:pt>
                <c:pt idx="10">
                  <c:v>1.2270263470647969E-2</c:v>
                </c:pt>
                <c:pt idx="11">
                  <c:v>5.7041321864834682E-3</c:v>
                </c:pt>
              </c:numCache>
            </c:numRef>
          </c:val>
          <c:smooth val="1"/>
          <c:extLst>
            <c:ext xmlns:c16="http://schemas.microsoft.com/office/drawing/2014/chart" uri="{C3380CC4-5D6E-409C-BE32-E72D297353CC}">
              <c16:uniqueId val="{00000005-80AA-45AD-A737-1914077A2C62}"/>
            </c:ext>
          </c:extLst>
        </c:ser>
        <c:dLbls>
          <c:showLegendKey val="0"/>
          <c:showVal val="1"/>
          <c:showCatName val="0"/>
          <c:showSerName val="0"/>
          <c:showPercent val="0"/>
          <c:showBubbleSize val="0"/>
        </c:dLbls>
        <c:smooth val="0"/>
        <c:axId val="45898368"/>
        <c:axId val="45912448"/>
      </c:lineChart>
      <c:catAx>
        <c:axId val="4589836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5912448"/>
        <c:crosses val="autoZero"/>
        <c:auto val="1"/>
        <c:lblAlgn val="ctr"/>
        <c:lblOffset val="100"/>
        <c:noMultiLvlLbl val="1"/>
      </c:catAx>
      <c:valAx>
        <c:axId val="45912448"/>
        <c:scaling>
          <c:orientation val="minMax"/>
          <c:max val="0.12000000000000001"/>
          <c:min val="-4.0000000000000008E-2"/>
        </c:scaling>
        <c:delete val="1"/>
        <c:axPos val="l"/>
        <c:numFmt formatCode="0%" sourceLinked="0"/>
        <c:majorTickMark val="none"/>
        <c:minorTickMark val="none"/>
        <c:tickLblPos val="nextTo"/>
        <c:crossAx val="45898368"/>
        <c:crossesAt val="45073"/>
        <c:crossBetween val="midCat"/>
      </c:valAx>
      <c:spPr>
        <a:noFill/>
        <a:ln>
          <a:noFill/>
        </a:ln>
        <a:effectLst/>
      </c:spPr>
    </c:plotArea>
    <c:legend>
      <c:legendPos val="b"/>
      <c:layout>
        <c:manualLayout>
          <c:xMode val="edge"/>
          <c:yMode val="edge"/>
          <c:x val="0.38798461458765021"/>
          <c:y val="0.93253563149536234"/>
          <c:w val="0.19332893010084265"/>
          <c:h val="5.217549793564131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04845341186496"/>
          <c:y val="3.0954431643463846E-2"/>
          <c:w val="0.84995154658813499"/>
          <c:h val="0.68131693714114994"/>
        </c:manualLayout>
      </c:layout>
      <c:barChart>
        <c:barDir val="col"/>
        <c:grouping val="clustered"/>
        <c:varyColors val="0"/>
        <c:ser>
          <c:idx val="0"/>
          <c:order val="0"/>
          <c:tx>
            <c:strRef>
              <c:f>Sheet1!$B$1</c:f>
              <c:strCache>
                <c:ptCount val="1"/>
                <c:pt idx="0">
                  <c:v>New Shoppers</c:v>
                </c:pt>
              </c:strCache>
            </c:strRef>
          </c:tx>
          <c:spPr>
            <a:solidFill>
              <a:schemeClr val="bg2"/>
            </a:solidFill>
            <a:ln>
              <a:noFill/>
            </a:ln>
            <a:effectLst/>
          </c:spPr>
          <c:invertIfNegative val="0"/>
          <c:dLbls>
            <c:delete val="1"/>
          </c:dLbls>
          <c:cat>
            <c:strRef>
              <c:f>Sheet1!$A$2:$A$12</c:f>
              <c:strCache>
                <c:ptCount val="11"/>
                <c:pt idx="0">
                  <c:v>M&amp;S</c:v>
                </c:pt>
                <c:pt idx="1">
                  <c:v>Waitrose</c:v>
                </c:pt>
                <c:pt idx="2">
                  <c:v>Tesco</c:v>
                </c:pt>
                <c:pt idx="3">
                  <c:v>Morrisons</c:v>
                </c:pt>
                <c:pt idx="4">
                  <c:v>Aldi </c:v>
                </c:pt>
                <c:pt idx="5">
                  <c:v>Iceland</c:v>
                </c:pt>
                <c:pt idx="6">
                  <c:v>Sainsbury's</c:v>
                </c:pt>
                <c:pt idx="7">
                  <c:v>ASDA</c:v>
                </c:pt>
                <c:pt idx="8">
                  <c:v>Ocado</c:v>
                </c:pt>
                <c:pt idx="9">
                  <c:v>Lidl</c:v>
                </c:pt>
                <c:pt idx="10">
                  <c:v>Coop</c:v>
                </c:pt>
              </c:strCache>
            </c:strRef>
          </c:cat>
          <c:val>
            <c:numRef>
              <c:f>Sheet1!$B$2:$B$12</c:f>
              <c:numCache>
                <c:formatCode>0.0%</c:formatCode>
                <c:ptCount val="11"/>
                <c:pt idx="0">
                  <c:v>0.19124094091533084</c:v>
                </c:pt>
                <c:pt idx="1">
                  <c:v>9.0626080091653627E-2</c:v>
                </c:pt>
                <c:pt idx="2">
                  <c:v>4.4285660726822496E-2</c:v>
                </c:pt>
                <c:pt idx="3">
                  <c:v>4.3121201024043154E-2</c:v>
                </c:pt>
                <c:pt idx="4">
                  <c:v>4.2785521938709214E-2</c:v>
                </c:pt>
                <c:pt idx="5">
                  <c:v>0.11309674009904391</c:v>
                </c:pt>
                <c:pt idx="6">
                  <c:v>4.6457542057656731E-2</c:v>
                </c:pt>
                <c:pt idx="7">
                  <c:v>7.9024571989702252E-2</c:v>
                </c:pt>
                <c:pt idx="8">
                  <c:v>2.1224780519344177E-2</c:v>
                </c:pt>
                <c:pt idx="9">
                  <c:v>1.529734878563449E-2</c:v>
                </c:pt>
                <c:pt idx="10">
                  <c:v>1.4781337493024793E-2</c:v>
                </c:pt>
              </c:numCache>
            </c:numRef>
          </c:val>
          <c:extLst>
            <c:ext xmlns:c16="http://schemas.microsoft.com/office/drawing/2014/chart" uri="{C3380CC4-5D6E-409C-BE32-E72D297353CC}">
              <c16:uniqueId val="{00000000-0FB2-4775-84E6-835214C9350B}"/>
            </c:ext>
          </c:extLst>
        </c:ser>
        <c:ser>
          <c:idx val="1"/>
          <c:order val="1"/>
          <c:tx>
            <c:strRef>
              <c:f>Sheet1!$C$1</c:f>
              <c:strCache>
                <c:ptCount val="1"/>
                <c:pt idx="0">
                  <c:v>Visits</c:v>
                </c:pt>
              </c:strCache>
            </c:strRef>
          </c:tx>
          <c:spPr>
            <a:solidFill>
              <a:schemeClr val="accent1"/>
            </a:solidFill>
            <a:ln>
              <a:noFill/>
            </a:ln>
            <a:effectLst/>
          </c:spPr>
          <c:invertIfNegative val="0"/>
          <c:dLbls>
            <c:delete val="1"/>
          </c:dLbls>
          <c:cat>
            <c:strRef>
              <c:f>Sheet1!$A$2:$A$12</c:f>
              <c:strCache>
                <c:ptCount val="11"/>
                <c:pt idx="0">
                  <c:v>M&amp;S</c:v>
                </c:pt>
                <c:pt idx="1">
                  <c:v>Waitrose</c:v>
                </c:pt>
                <c:pt idx="2">
                  <c:v>Tesco</c:v>
                </c:pt>
                <c:pt idx="3">
                  <c:v>Morrisons</c:v>
                </c:pt>
                <c:pt idx="4">
                  <c:v>Aldi </c:v>
                </c:pt>
                <c:pt idx="5">
                  <c:v>Iceland</c:v>
                </c:pt>
                <c:pt idx="6">
                  <c:v>Sainsbury's</c:v>
                </c:pt>
                <c:pt idx="7">
                  <c:v>ASDA</c:v>
                </c:pt>
                <c:pt idx="8">
                  <c:v>Ocado</c:v>
                </c:pt>
                <c:pt idx="9">
                  <c:v>Lidl</c:v>
                </c:pt>
                <c:pt idx="10">
                  <c:v>Coop</c:v>
                </c:pt>
              </c:strCache>
            </c:strRef>
          </c:cat>
          <c:val>
            <c:numRef>
              <c:f>Sheet1!$C$2:$C$12</c:f>
              <c:numCache>
                <c:formatCode>0.0%</c:formatCode>
                <c:ptCount val="11"/>
                <c:pt idx="0">
                  <c:v>0.16336941562083185</c:v>
                </c:pt>
                <c:pt idx="1">
                  <c:v>-2.836962576465174E-2</c:v>
                </c:pt>
                <c:pt idx="2">
                  <c:v>1.690249336324956E-2</c:v>
                </c:pt>
                <c:pt idx="3">
                  <c:v>2.6755811490376757E-2</c:v>
                </c:pt>
                <c:pt idx="4">
                  <c:v>0.10135394048216706</c:v>
                </c:pt>
                <c:pt idx="5">
                  <c:v>9.8678399508290937E-2</c:v>
                </c:pt>
                <c:pt idx="6">
                  <c:v>4.6153407720167072E-2</c:v>
                </c:pt>
                <c:pt idx="7">
                  <c:v>7.603553146950226E-2</c:v>
                </c:pt>
                <c:pt idx="8">
                  <c:v>-1.3550546034269639E-2</c:v>
                </c:pt>
                <c:pt idx="9">
                  <c:v>-2.8300075220902055E-2</c:v>
                </c:pt>
                <c:pt idx="10">
                  <c:v>-0.10240098705920786</c:v>
                </c:pt>
              </c:numCache>
            </c:numRef>
          </c:val>
          <c:extLst>
            <c:ext xmlns:c16="http://schemas.microsoft.com/office/drawing/2014/chart" uri="{C3380CC4-5D6E-409C-BE32-E72D297353CC}">
              <c16:uniqueId val="{00000001-0FB2-4775-84E6-835214C9350B}"/>
            </c:ext>
          </c:extLst>
        </c:ser>
        <c:ser>
          <c:idx val="2"/>
          <c:order val="2"/>
          <c:tx>
            <c:strRef>
              <c:f>Sheet1!$D$1</c:f>
              <c:strCache>
                <c:ptCount val="1"/>
                <c:pt idx="0">
                  <c:v>Spend Per Visit</c:v>
                </c:pt>
              </c:strCache>
            </c:strRef>
          </c:tx>
          <c:spPr>
            <a:solidFill>
              <a:schemeClr val="accent2"/>
            </a:solidFill>
            <a:ln>
              <a:noFill/>
            </a:ln>
            <a:effectLst/>
          </c:spPr>
          <c:invertIfNegative val="0"/>
          <c:dLbls>
            <c:delete val="1"/>
          </c:dLbls>
          <c:cat>
            <c:strRef>
              <c:f>Sheet1!$A$2:$A$12</c:f>
              <c:strCache>
                <c:ptCount val="11"/>
                <c:pt idx="0">
                  <c:v>M&amp;S</c:v>
                </c:pt>
                <c:pt idx="1">
                  <c:v>Waitrose</c:v>
                </c:pt>
                <c:pt idx="2">
                  <c:v>Tesco</c:v>
                </c:pt>
                <c:pt idx="3">
                  <c:v>Morrisons</c:v>
                </c:pt>
                <c:pt idx="4">
                  <c:v>Aldi </c:v>
                </c:pt>
                <c:pt idx="5">
                  <c:v>Iceland</c:v>
                </c:pt>
                <c:pt idx="6">
                  <c:v>Sainsbury's</c:v>
                </c:pt>
                <c:pt idx="7">
                  <c:v>ASDA</c:v>
                </c:pt>
                <c:pt idx="8">
                  <c:v>Ocado</c:v>
                </c:pt>
                <c:pt idx="9">
                  <c:v>Lidl</c:v>
                </c:pt>
                <c:pt idx="10">
                  <c:v>Coop</c:v>
                </c:pt>
              </c:strCache>
            </c:strRef>
          </c:cat>
          <c:val>
            <c:numRef>
              <c:f>Sheet1!$D$2:$D$12</c:f>
              <c:numCache>
                <c:formatCode>0.0%</c:formatCode>
                <c:ptCount val="11"/>
                <c:pt idx="0">
                  <c:v>0.25347661188369131</c:v>
                </c:pt>
                <c:pt idx="1">
                  <c:v>0.27940446650124073</c:v>
                </c:pt>
                <c:pt idx="2">
                  <c:v>0.15244519392917377</c:v>
                </c:pt>
                <c:pt idx="3">
                  <c:v>0.13690476190476186</c:v>
                </c:pt>
                <c:pt idx="4">
                  <c:v>4.6752319771591777E-2</c:v>
                </c:pt>
                <c:pt idx="5">
                  <c:v>4.5966228893058236E-2</c:v>
                </c:pt>
                <c:pt idx="6">
                  <c:v>8.2942661377569449E-2</c:v>
                </c:pt>
                <c:pt idx="7">
                  <c:v>4.7384007897334657E-2</c:v>
                </c:pt>
                <c:pt idx="8">
                  <c:v>6.2028269521064772E-2</c:v>
                </c:pt>
                <c:pt idx="9">
                  <c:v>9.0283748925192864E-3</c:v>
                </c:pt>
                <c:pt idx="10">
                  <c:v>8.7552742616033852E-2</c:v>
                </c:pt>
              </c:numCache>
            </c:numRef>
          </c:val>
          <c:extLst>
            <c:ext xmlns:c16="http://schemas.microsoft.com/office/drawing/2014/chart" uri="{C3380CC4-5D6E-409C-BE32-E72D297353CC}">
              <c16:uniqueId val="{00000002-0FB2-4775-84E6-835214C9350B}"/>
            </c:ext>
          </c:extLst>
        </c:ser>
        <c:dLbls>
          <c:showLegendKey val="0"/>
          <c:showVal val="1"/>
          <c:showCatName val="0"/>
          <c:showSerName val="0"/>
          <c:showPercent val="0"/>
          <c:showBubbleSize val="0"/>
        </c:dLbls>
        <c:gapWidth val="74"/>
        <c:overlap val="3"/>
        <c:axId val="218603520"/>
        <c:axId val="218605056"/>
      </c:barChart>
      <c:catAx>
        <c:axId val="218603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5056"/>
        <c:crosses val="autoZero"/>
        <c:auto val="1"/>
        <c:lblAlgn val="ctr"/>
        <c:lblOffset val="100"/>
        <c:noMultiLvlLbl val="0"/>
      </c:catAx>
      <c:valAx>
        <c:axId val="2186050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8603520"/>
        <c:crosses val="autoZero"/>
        <c:crossBetween val="between"/>
      </c:valAx>
      <c:spPr>
        <a:noFill/>
        <a:ln>
          <a:noFill/>
        </a:ln>
        <a:effectLst/>
      </c:spPr>
    </c:plotArea>
    <c:legend>
      <c:legendPos val="b"/>
      <c:layout>
        <c:manualLayout>
          <c:xMode val="edge"/>
          <c:yMode val="edge"/>
          <c:x val="0.59988519857028999"/>
          <c:y val="2.9132479541886407E-2"/>
          <c:w val="0.39743919881723833"/>
          <c:h val="7.2258684510013202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8545586128659E-2"/>
          <c:y val="8.9023859580633455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7B4D-4175-A01D-7B21B137A78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Sheet1!$B$2</c:f>
              <c:numCache>
                <c:formatCode>0.0%</c:formatCode>
                <c:ptCount val="1"/>
                <c:pt idx="0">
                  <c:v>-7.2102052135331052E-3</c:v>
                </c:pt>
              </c:numCache>
            </c:numRef>
          </c:val>
          <c:extLst>
            <c:ext xmlns:c16="http://schemas.microsoft.com/office/drawing/2014/chart" uri="{C3380CC4-5D6E-409C-BE32-E72D297353CC}">
              <c16:uniqueId val="{00000002-7B4D-4175-A01D-7B21B137A78A}"/>
            </c:ext>
          </c:extLst>
        </c:ser>
        <c:ser>
          <c:idx val="1"/>
          <c:order val="1"/>
          <c:tx>
            <c:strRef>
              <c:f>Sheet1!$C$1</c:f>
              <c:strCache>
                <c:ptCount val="1"/>
                <c:pt idx="0">
                  <c:v>G Mults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Sheet1!$C$2</c:f>
              <c:numCache>
                <c:formatCode>0.0%</c:formatCode>
                <c:ptCount val="1"/>
                <c:pt idx="0">
                  <c:v>6.3868613138684527E-3</c:v>
                </c:pt>
              </c:numCache>
            </c:numRef>
          </c:val>
          <c:extLst>
            <c:ext xmlns:c16="http://schemas.microsoft.com/office/drawing/2014/chart" uri="{C3380CC4-5D6E-409C-BE32-E72D297353CC}">
              <c16:uniqueId val="{00000003-7B4D-4175-A01D-7B21B137A78A}"/>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Sheet1!$D$2</c:f>
              <c:numCache>
                <c:formatCode>0.0%</c:formatCode>
                <c:ptCount val="1"/>
                <c:pt idx="0">
                  <c:v>3.6437246963562764E-2</c:v>
                </c:pt>
              </c:numCache>
            </c:numRef>
          </c:val>
          <c:extLst>
            <c:ext xmlns:c16="http://schemas.microsoft.com/office/drawing/2014/chart" uri="{C3380CC4-5D6E-409C-BE32-E72D297353CC}">
              <c16:uniqueId val="{00000004-7B4D-4175-A01D-7B21B137A78A}"/>
            </c:ext>
          </c:extLst>
        </c:ser>
        <c:ser>
          <c:idx val="3"/>
          <c:order val="3"/>
          <c:tx>
            <c:strRef>
              <c:f>Sheet1!$E$1</c:f>
              <c:strCache>
                <c:ptCount val="1"/>
                <c:pt idx="0">
                  <c:v>Instore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Sheet1!$E$2</c:f>
              <c:numCache>
                <c:formatCode>0.0%</c:formatCode>
                <c:ptCount val="1"/>
                <c:pt idx="0">
                  <c:v>-7.3779795686721439E-3</c:v>
                </c:pt>
              </c:numCache>
            </c:numRef>
          </c:val>
          <c:extLst>
            <c:ext xmlns:c16="http://schemas.microsoft.com/office/drawing/2014/chart" uri="{C3380CC4-5D6E-409C-BE32-E72D297353CC}">
              <c16:uniqueId val="{00000005-7B4D-4175-A01D-7B21B137A78A}"/>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Occ per Buyer</c:v>
                </c:pt>
              </c:strCache>
            </c:strRef>
          </c:cat>
          <c:val>
            <c:numRef>
              <c:f>Sheet1!$F$2</c:f>
              <c:numCache>
                <c:formatCode>0.0%</c:formatCode>
                <c:ptCount val="1"/>
                <c:pt idx="0">
                  <c:v>3.529411764705892E-2</c:v>
                </c:pt>
              </c:numCache>
            </c:numRef>
          </c:val>
          <c:extLst>
            <c:ext xmlns:c16="http://schemas.microsoft.com/office/drawing/2014/chart" uri="{C3380CC4-5D6E-409C-BE32-E72D297353CC}">
              <c16:uniqueId val="{00000002-EF18-4C29-8562-B9E8219637DC}"/>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ax val="0.12000000000000001"/>
          <c:min val="-4.0000000000000008E-2"/>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9999910579782807E-2"/>
          <c:y val="0.8271815563700049"/>
          <c:w val="0.89999988077304371"/>
          <c:h val="0.116848803408249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40014474152491E-2"/>
          <c:y val="8.2175870382123192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89A1-4D8A-A761-15E50F52159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Sheet1!$B$2</c:f>
              <c:numCache>
                <c:formatCode>0.0%</c:formatCode>
                <c:ptCount val="1"/>
                <c:pt idx="0">
                  <c:v>4.9350519083203759E-2</c:v>
                </c:pt>
              </c:numCache>
            </c:numRef>
          </c:val>
          <c:extLst>
            <c:ext xmlns:c16="http://schemas.microsoft.com/office/drawing/2014/chart" uri="{C3380CC4-5D6E-409C-BE32-E72D297353CC}">
              <c16:uniqueId val="{00000002-89A1-4D8A-A761-15E50F52159E}"/>
            </c:ext>
          </c:extLst>
        </c:ser>
        <c:ser>
          <c:idx val="1"/>
          <c:order val="1"/>
          <c:tx>
            <c:strRef>
              <c:f>Sheet1!$C$1</c:f>
              <c:strCache>
                <c:ptCount val="1"/>
                <c:pt idx="0">
                  <c:v>G Mults</c:v>
                </c:pt>
              </c:strCache>
            </c:strRef>
          </c:tx>
          <c:spPr>
            <a:solidFill>
              <a:schemeClr val="accent5"/>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3-E798-4DBC-A292-0A1B85A4792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798-4DBC-A292-0A1B85A4792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Sheet1!$C$2</c:f>
              <c:numCache>
                <c:formatCode>0.0%</c:formatCode>
                <c:ptCount val="1"/>
                <c:pt idx="0">
                  <c:v>5.1110122814819858E-2</c:v>
                </c:pt>
              </c:numCache>
            </c:numRef>
          </c:val>
          <c:extLst>
            <c:ext xmlns:c16="http://schemas.microsoft.com/office/drawing/2014/chart" uri="{C3380CC4-5D6E-409C-BE32-E72D297353CC}">
              <c16:uniqueId val="{00000003-89A1-4D8A-A761-15E50F52159E}"/>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Sheet1!$D$2</c:f>
              <c:numCache>
                <c:formatCode>0.0%</c:formatCode>
                <c:ptCount val="1"/>
                <c:pt idx="0">
                  <c:v>9.3471019320453097E-2</c:v>
                </c:pt>
              </c:numCache>
            </c:numRef>
          </c:val>
          <c:extLst>
            <c:ext xmlns:c16="http://schemas.microsoft.com/office/drawing/2014/chart" uri="{C3380CC4-5D6E-409C-BE32-E72D297353CC}">
              <c16:uniqueId val="{00000004-89A1-4D8A-A761-15E50F52159E}"/>
            </c:ext>
          </c:extLst>
        </c:ser>
        <c:ser>
          <c:idx val="3"/>
          <c:order val="3"/>
          <c:tx>
            <c:strRef>
              <c:f>Sheet1!$E$1</c:f>
              <c:strCache>
                <c:ptCount val="1"/>
                <c:pt idx="0">
                  <c:v>Instore</c:v>
                </c:pt>
              </c:strCache>
            </c:strRef>
          </c:tx>
          <c:spPr>
            <a:solidFill>
              <a:schemeClr val="accent4"/>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Sheet1!$E$2</c:f>
              <c:numCache>
                <c:formatCode>0.0%</c:formatCode>
                <c:ptCount val="1"/>
                <c:pt idx="0">
                  <c:v>4.8297725706409222E-2</c:v>
                </c:pt>
              </c:numCache>
            </c:numRef>
          </c:val>
          <c:extLst>
            <c:ext xmlns:c16="http://schemas.microsoft.com/office/drawing/2014/chart" uri="{C3380CC4-5D6E-409C-BE32-E72D297353CC}">
              <c16:uniqueId val="{00000005-89A1-4D8A-A761-15E50F52159E}"/>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 Per Buyer</c:v>
                </c:pt>
              </c:strCache>
            </c:strRef>
          </c:cat>
          <c:val>
            <c:numRef>
              <c:f>Sheet1!$F$2</c:f>
              <c:numCache>
                <c:formatCode>0.0%</c:formatCode>
                <c:ptCount val="1"/>
                <c:pt idx="0">
                  <c:v>7.6732218342216552E-2</c:v>
                </c:pt>
              </c:numCache>
            </c:numRef>
          </c:val>
          <c:extLst>
            <c:ext xmlns:c16="http://schemas.microsoft.com/office/drawing/2014/chart" uri="{C3380CC4-5D6E-409C-BE32-E72D297353CC}">
              <c16:uniqueId val="{00000002-E798-4DBC-A292-0A1B85A4792F}"/>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ax val="0.2"/>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640014474152491E-2"/>
          <c:y val="8.9023859580633455E-2"/>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Sheet1!$B$2</c:f>
              <c:numCache>
                <c:formatCode>0.0%</c:formatCode>
                <c:ptCount val="1"/>
                <c:pt idx="0">
                  <c:v>7.6235296051483381E-3</c:v>
                </c:pt>
              </c:numCache>
            </c:numRef>
          </c:val>
          <c:extLst>
            <c:ext xmlns:c16="http://schemas.microsoft.com/office/drawing/2014/chart" uri="{C3380CC4-5D6E-409C-BE32-E72D297353CC}">
              <c16:uniqueId val="{00000000-D9CE-453C-AA1A-8B8063793B2C}"/>
            </c:ext>
          </c:extLst>
        </c:ser>
        <c:ser>
          <c:idx val="1"/>
          <c:order val="1"/>
          <c:tx>
            <c:strRef>
              <c:f>Sheet1!$C$1</c:f>
              <c:strCache>
                <c:ptCount val="1"/>
                <c:pt idx="0">
                  <c:v>G Mults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Sheet1!$C$2</c:f>
              <c:numCache>
                <c:formatCode>0.0%</c:formatCode>
                <c:ptCount val="1"/>
                <c:pt idx="0">
                  <c:v>5.5874571998368872E-3</c:v>
                </c:pt>
              </c:numCache>
            </c:numRef>
          </c:val>
          <c:extLst>
            <c:ext xmlns:c16="http://schemas.microsoft.com/office/drawing/2014/chart" uri="{C3380CC4-5D6E-409C-BE32-E72D297353CC}">
              <c16:uniqueId val="{00000001-D9CE-453C-AA1A-8B8063793B2C}"/>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Sheet1!$D$2</c:f>
              <c:numCache>
                <c:formatCode>0.0%</c:formatCode>
                <c:ptCount val="1"/>
                <c:pt idx="0">
                  <c:v>-1.5458520198963654E-2</c:v>
                </c:pt>
              </c:numCache>
            </c:numRef>
          </c:val>
          <c:extLst>
            <c:ext xmlns:c16="http://schemas.microsoft.com/office/drawing/2014/chart" uri="{C3380CC4-5D6E-409C-BE32-E72D297353CC}">
              <c16:uniqueId val="{00000002-D9CE-453C-AA1A-8B8063793B2C}"/>
            </c:ext>
          </c:extLst>
        </c:ser>
        <c:ser>
          <c:idx val="3"/>
          <c:order val="3"/>
          <c:tx>
            <c:strRef>
              <c:f>Sheet1!$E$1</c:f>
              <c:strCache>
                <c:ptCount val="1"/>
                <c:pt idx="0">
                  <c:v>Instore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Sheet1!$E$2</c:f>
              <c:numCache>
                <c:formatCode>0.0%</c:formatCode>
                <c:ptCount val="1"/>
                <c:pt idx="0">
                  <c:v>6.4976016594424646E-3</c:v>
                </c:pt>
              </c:numCache>
            </c:numRef>
          </c:val>
          <c:extLst>
            <c:ext xmlns:c16="http://schemas.microsoft.com/office/drawing/2014/chart" uri="{C3380CC4-5D6E-409C-BE32-E72D297353CC}">
              <c16:uniqueId val="{00000003-D9CE-453C-AA1A-8B8063793B2C}"/>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Shoppers</c:v>
                </c:pt>
              </c:strCache>
            </c:strRef>
          </c:cat>
          <c:val>
            <c:numRef>
              <c:f>Sheet1!$F$2</c:f>
              <c:numCache>
                <c:formatCode>0.0%</c:formatCode>
                <c:ptCount val="1"/>
                <c:pt idx="0">
                  <c:v>2.3093708712158989E-2</c:v>
                </c:pt>
              </c:numCache>
            </c:numRef>
          </c:val>
          <c:extLst>
            <c:ext xmlns:c16="http://schemas.microsoft.com/office/drawing/2014/chart" uri="{C3380CC4-5D6E-409C-BE32-E72D297353CC}">
              <c16:uniqueId val="{00000000-0390-456C-867B-FC12CCDDC866}"/>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9999910579782807E-2"/>
          <c:y val="0.8271815563700049"/>
          <c:w val="0.89999988077304371"/>
          <c:h val="0.116848803408249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210926196725673E-2"/>
          <c:y val="0.23283163274934904"/>
          <c:w val="0.916719971051695"/>
          <c:h val="0.67652579400277912"/>
        </c:manualLayout>
      </c:layout>
      <c:barChart>
        <c:barDir val="col"/>
        <c:grouping val="clustered"/>
        <c:varyColors val="0"/>
        <c:ser>
          <c:idx val="0"/>
          <c:order val="0"/>
          <c:tx>
            <c:strRef>
              <c:f>Sheet1!$B$1</c:f>
              <c:strCache>
                <c:ptCount val="1"/>
                <c:pt idx="0">
                  <c:v>GB</c:v>
                </c:pt>
              </c:strCache>
            </c:strRef>
          </c:tx>
          <c:spPr>
            <a:solidFill>
              <a:schemeClr val="tx1">
                <a:lumMod val="50000"/>
              </a:schemeClr>
            </a:solidFill>
            <a:ln>
              <a:noFill/>
            </a:ln>
            <a:effectLst/>
          </c:spPr>
          <c:invertIfNegative val="0"/>
          <c:dPt>
            <c:idx val="0"/>
            <c:invertIfNegative val="0"/>
            <c:bubble3D val="0"/>
            <c:spPr>
              <a:solidFill>
                <a:schemeClr val="tx1">
                  <a:lumMod val="50000"/>
                </a:schemeClr>
              </a:solidFill>
              <a:ln>
                <a:noFill/>
              </a:ln>
              <a:effectLst/>
            </c:spPr>
            <c:extLst>
              <c:ext xmlns:c16="http://schemas.microsoft.com/office/drawing/2014/chart" uri="{C3380CC4-5D6E-409C-BE32-E72D297353CC}">
                <c16:uniqueId val="{00000001-6C7C-493B-AB19-5939DA86CC5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Sheet1!$B$2</c:f>
              <c:numCache>
                <c:formatCode>0.0%</c:formatCode>
                <c:ptCount val="1"/>
                <c:pt idx="0">
                  <c:v>-1.5178799170308288E-2</c:v>
                </c:pt>
              </c:numCache>
            </c:numRef>
          </c:val>
          <c:extLst>
            <c:ext xmlns:c16="http://schemas.microsoft.com/office/drawing/2014/chart" uri="{C3380CC4-5D6E-409C-BE32-E72D297353CC}">
              <c16:uniqueId val="{00000002-6C7C-493B-AB19-5939DA86CC58}"/>
            </c:ext>
          </c:extLst>
        </c:ser>
        <c:ser>
          <c:idx val="1"/>
          <c:order val="1"/>
          <c:tx>
            <c:strRef>
              <c:f>Sheet1!$C$1</c:f>
              <c:strCache>
                <c:ptCount val="1"/>
                <c:pt idx="0">
                  <c:v>G Mults</c:v>
                </c:pt>
              </c:strCache>
            </c:strRef>
          </c:tx>
          <c:spPr>
            <a:solidFill>
              <a:schemeClr val="accent5"/>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142D-4A6B-8270-B2B6DA026D56}"/>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Sheet1!$C$2</c:f>
              <c:numCache>
                <c:formatCode>0.0%</c:formatCode>
                <c:ptCount val="1"/>
                <c:pt idx="0">
                  <c:v>-1.1172026329900997E-2</c:v>
                </c:pt>
              </c:numCache>
            </c:numRef>
          </c:val>
          <c:extLst>
            <c:ext xmlns:c16="http://schemas.microsoft.com/office/drawing/2014/chart" uri="{C3380CC4-5D6E-409C-BE32-E72D297353CC}">
              <c16:uniqueId val="{00000003-6C7C-493B-AB19-5939DA86CC58}"/>
            </c:ext>
          </c:extLst>
        </c:ser>
        <c:ser>
          <c:idx val="2"/>
          <c:order val="2"/>
          <c:tx>
            <c:strRef>
              <c:f>Sheet1!$D$1</c:f>
              <c:strCache>
                <c:ptCount val="1"/>
                <c:pt idx="0">
                  <c:v>Online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Sheet1!$D$2</c:f>
              <c:numCache>
                <c:formatCode>0.0%</c:formatCode>
                <c:ptCount val="1"/>
                <c:pt idx="0">
                  <c:v>4.8929361259379522E-2</c:v>
                </c:pt>
              </c:numCache>
            </c:numRef>
          </c:val>
          <c:extLst>
            <c:ext xmlns:c16="http://schemas.microsoft.com/office/drawing/2014/chart" uri="{C3380CC4-5D6E-409C-BE32-E72D297353CC}">
              <c16:uniqueId val="{00000004-6C7C-493B-AB19-5939DA86CC58}"/>
            </c:ext>
          </c:extLst>
        </c:ser>
        <c:ser>
          <c:idx val="3"/>
          <c:order val="3"/>
          <c:tx>
            <c:strRef>
              <c:f>Sheet1!$E$1</c:f>
              <c:strCache>
                <c:ptCount val="1"/>
                <c:pt idx="0">
                  <c:v>Instore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Sheet1!$E$2</c:f>
              <c:numCache>
                <c:formatCode>0.0%</c:formatCode>
                <c:ptCount val="1"/>
                <c:pt idx="0">
                  <c:v>-1.8423688772038371E-2</c:v>
                </c:pt>
              </c:numCache>
            </c:numRef>
          </c:val>
          <c:extLst>
            <c:ext xmlns:c16="http://schemas.microsoft.com/office/drawing/2014/chart" uri="{C3380CC4-5D6E-409C-BE32-E72D297353CC}">
              <c16:uniqueId val="{00000005-6C7C-493B-AB19-5939DA86CC58}"/>
            </c:ext>
          </c:extLst>
        </c:ser>
        <c:ser>
          <c:idx val="4"/>
          <c:order val="4"/>
          <c:tx>
            <c:strRef>
              <c:f>Sheet1!$F$1</c:f>
              <c:strCache>
                <c:ptCount val="1"/>
                <c:pt idx="0">
                  <c:v>Discounters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Units per Buyer</c:v>
                </c:pt>
              </c:strCache>
            </c:strRef>
          </c:cat>
          <c:val>
            <c:numRef>
              <c:f>Sheet1!$F$2</c:f>
              <c:numCache>
                <c:formatCode>0.0%</c:formatCode>
                <c:ptCount val="1"/>
                <c:pt idx="0">
                  <c:v>-5.8047371738982889E-3</c:v>
                </c:pt>
              </c:numCache>
            </c:numRef>
          </c:val>
          <c:extLst>
            <c:ext xmlns:c16="http://schemas.microsoft.com/office/drawing/2014/chart" uri="{C3380CC4-5D6E-409C-BE32-E72D297353CC}">
              <c16:uniqueId val="{00000002-142D-4A6B-8270-B2B6DA026D56}"/>
            </c:ext>
          </c:extLst>
        </c:ser>
        <c:dLbls>
          <c:showLegendKey val="0"/>
          <c:showVal val="0"/>
          <c:showCatName val="0"/>
          <c:showSerName val="0"/>
          <c:showPercent val="0"/>
          <c:showBubbleSize val="0"/>
        </c:dLbls>
        <c:gapWidth val="219"/>
        <c:overlap val="-27"/>
        <c:axId val="1735646504"/>
        <c:axId val="1735641824"/>
      </c:barChart>
      <c:catAx>
        <c:axId val="1735646504"/>
        <c:scaling>
          <c:orientation val="minMax"/>
        </c:scaling>
        <c:delete val="1"/>
        <c:axPos val="b"/>
        <c:numFmt formatCode="General" sourceLinked="1"/>
        <c:majorTickMark val="none"/>
        <c:minorTickMark val="none"/>
        <c:tickLblPos val="nextTo"/>
        <c:crossAx val="1735641824"/>
        <c:crosses val="autoZero"/>
        <c:auto val="1"/>
        <c:lblAlgn val="ctr"/>
        <c:lblOffset val="100"/>
        <c:noMultiLvlLbl val="0"/>
      </c:catAx>
      <c:valAx>
        <c:axId val="1735641824"/>
        <c:scaling>
          <c:orientation val="minMax"/>
          <c:min val="-7.0000000000000007E-2"/>
        </c:scaling>
        <c:delete val="1"/>
        <c:axPos val="l"/>
        <c:numFmt formatCode="0.0%" sourceLinked="1"/>
        <c:majorTickMark val="out"/>
        <c:minorTickMark val="none"/>
        <c:tickLblPos val="nextTo"/>
        <c:crossAx val="1735646504"/>
        <c:crosses val="autoZero"/>
        <c:crossBetween val="between"/>
      </c:valAx>
      <c:spPr>
        <a:noFill/>
        <a:ln>
          <a:noFill/>
        </a:ln>
        <a:effectLst/>
      </c:spPr>
    </c:plotArea>
    <c:legend>
      <c:legendPos val="b"/>
      <c:layout>
        <c:manualLayout>
          <c:xMode val="edge"/>
          <c:yMode val="edge"/>
          <c:x val="4.6214454718496216E-2"/>
          <c:y val="0.86826949156106659"/>
          <c:w val="0.89999988077304371"/>
          <c:h val="0.1168488034082496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737807583265826E-2"/>
          <c:y val="0.10553413900030553"/>
          <c:w val="0.9085414728063852"/>
          <c:h val="0.67733728868652454"/>
        </c:manualLayout>
      </c:layout>
      <c:lineChart>
        <c:grouping val="standard"/>
        <c:varyColors val="0"/>
        <c:ser>
          <c:idx val="0"/>
          <c:order val="0"/>
          <c:tx>
            <c:strRef>
              <c:f>Sheet1!$B$1</c:f>
              <c:strCache>
                <c:ptCount val="1"/>
                <c:pt idx="0">
                  <c:v>% on Offer</c:v>
                </c:pt>
              </c:strCache>
            </c:strRef>
          </c:tx>
          <c:spPr>
            <a:ln w="28575" cap="rnd">
              <a:solidFill>
                <a:schemeClr val="accent1"/>
              </a:solidFill>
              <a:round/>
            </a:ln>
            <a:effectLst/>
          </c:spPr>
          <c:marker>
            <c:symbol val="none"/>
          </c:marker>
          <c:dLbls>
            <c:dLbl>
              <c:idx val="17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C0-407E-BF7D-35D81ADD36EE}"/>
                </c:ext>
              </c:extLst>
            </c:dLbl>
            <c:dLbl>
              <c:idx val="185"/>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CC0-407E-BF7D-35D81ADD36EE}"/>
                </c:ext>
              </c:extLst>
            </c:dLbl>
            <c:dLbl>
              <c:idx val="198"/>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CC0-407E-BF7D-35D81ADD36EE}"/>
                </c:ext>
              </c:extLst>
            </c:dLbl>
            <c:numFmt formatCode="0%" sourceLinked="0"/>
            <c:spPr>
              <a:solidFill>
                <a:schemeClr val="bg2"/>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1"/>
                    </a:solidFill>
                    <a:latin typeface="+mn-lt"/>
                    <a:ea typeface="+mn-ea"/>
                    <a:cs typeface="+mn-cs"/>
                  </a:defRPr>
                </a:pPr>
                <a:endParaRPr lang="en-US"/>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Sheet1!$A$2:$A$201</c:f>
              <c:strCache>
                <c:ptCount val="27"/>
                <c:pt idx="0">
                  <c:v>01-Jan-22</c:v>
                </c:pt>
                <c:pt idx="1">
                  <c:v>29-Jan-22</c:v>
                </c:pt>
                <c:pt idx="2">
                  <c:v>26-Feb-22</c:v>
                </c:pt>
                <c:pt idx="3">
                  <c:v>26-Mar-22</c:v>
                </c:pt>
                <c:pt idx="4">
                  <c:v>23-Apr-22</c:v>
                </c:pt>
                <c:pt idx="5">
                  <c:v>21-May-22</c:v>
                </c:pt>
                <c:pt idx="6">
                  <c:v>18-Jun-22</c:v>
                </c:pt>
                <c:pt idx="7">
                  <c:v>16-Jul-22</c:v>
                </c:pt>
                <c:pt idx="8">
                  <c:v>13-Aug-22</c:v>
                </c:pt>
                <c:pt idx="9">
                  <c:v>10-Sep-22</c:v>
                </c:pt>
                <c:pt idx="10">
                  <c:v>08-Oct-22</c:v>
                </c:pt>
                <c:pt idx="11">
                  <c:v>05-Nov-22</c:v>
                </c:pt>
                <c:pt idx="12">
                  <c:v>03-Dec-22</c:v>
                </c:pt>
                <c:pt idx="13">
                  <c:v>31-Dec-22</c:v>
                </c:pt>
                <c:pt idx="14">
                  <c:v>28-Jan-23</c:v>
                </c:pt>
                <c:pt idx="15">
                  <c:v>25-Feb-23</c:v>
                </c:pt>
                <c:pt idx="16">
                  <c:v> 25-Mar-23</c:v>
                </c:pt>
                <c:pt idx="17">
                  <c:v>22-Apr-22</c:v>
                </c:pt>
                <c:pt idx="18">
                  <c:v>20-May-23</c:v>
                </c:pt>
                <c:pt idx="19">
                  <c:v> 17-Jun-23</c:v>
                </c:pt>
                <c:pt idx="20">
                  <c:v>15-Jul-23</c:v>
                </c:pt>
                <c:pt idx="21">
                  <c:v> 12-Aug-23</c:v>
                </c:pt>
                <c:pt idx="22">
                  <c:v>09-Sep-23</c:v>
                </c:pt>
                <c:pt idx="23">
                  <c:v>07-Oct-23</c:v>
                </c:pt>
                <c:pt idx="24">
                  <c:v> 04-Nov-23</c:v>
                </c:pt>
                <c:pt idx="25">
                  <c:v>02-Dec-23</c:v>
                </c:pt>
                <c:pt idx="26">
                  <c:v>30-Dec-23</c:v>
                </c:pt>
              </c:strCache>
            </c:strRef>
          </c:cat>
          <c:val>
            <c:numRef>
              <c:f>Sheet1!$B$2:$B$201</c:f>
              <c:numCache>
                <c:formatCode>0.0%</c:formatCode>
                <c:ptCount val="27"/>
                <c:pt idx="0">
                  <c:v>0.22186982735201943</c:v>
                </c:pt>
                <c:pt idx="1">
                  <c:v>0.19155897267274591</c:v>
                </c:pt>
                <c:pt idx="2">
                  <c:v>0.19815183732890163</c:v>
                </c:pt>
                <c:pt idx="3">
                  <c:v>0.19800485119112204</c:v>
                </c:pt>
                <c:pt idx="4">
                  <c:v>0.214167684112435</c:v>
                </c:pt>
                <c:pt idx="5">
                  <c:v>0.20376388409166718</c:v>
                </c:pt>
                <c:pt idx="6">
                  <c:v>0.2177424137334811</c:v>
                </c:pt>
                <c:pt idx="7">
                  <c:v>0.2039955479869284</c:v>
                </c:pt>
                <c:pt idx="8">
                  <c:v>0.20279338110216363</c:v>
                </c:pt>
                <c:pt idx="9">
                  <c:v>0.20770414428637565</c:v>
                </c:pt>
                <c:pt idx="10">
                  <c:v>0.20367704327330202</c:v>
                </c:pt>
                <c:pt idx="11">
                  <c:v>0.2073693059743609</c:v>
                </c:pt>
                <c:pt idx="12">
                  <c:v>0.22547743929884825</c:v>
                </c:pt>
                <c:pt idx="13">
                  <c:v>0.2285012866472548</c:v>
                </c:pt>
                <c:pt idx="14">
                  <c:v>0.1931099790350943</c:v>
                </c:pt>
                <c:pt idx="15">
                  <c:v>0.20037595801386546</c:v>
                </c:pt>
                <c:pt idx="16">
                  <c:v>0.20156347101872624</c:v>
                </c:pt>
                <c:pt idx="17">
                  <c:v>0.22885854001819739</c:v>
                </c:pt>
                <c:pt idx="18">
                  <c:v>0.22289034803140378</c:v>
                </c:pt>
                <c:pt idx="19">
                  <c:v>0.22094592060463958</c:v>
                </c:pt>
                <c:pt idx="20">
                  <c:v>0.22484447210008865</c:v>
                </c:pt>
                <c:pt idx="21">
                  <c:v>0.23086069445605983</c:v>
                </c:pt>
                <c:pt idx="22">
                  <c:v>0.23355863441062824</c:v>
                </c:pt>
                <c:pt idx="23">
                  <c:v>0.23295784464619146</c:v>
                </c:pt>
                <c:pt idx="24">
                  <c:v>0.23783810329109911</c:v>
                </c:pt>
                <c:pt idx="25">
                  <c:v>0.2532274867986693</c:v>
                </c:pt>
                <c:pt idx="26">
                  <c:v>0.26490699416851715</c:v>
                </c:pt>
              </c:numCache>
            </c:numRef>
          </c:val>
          <c:smooth val="1"/>
          <c:extLst>
            <c:ext xmlns:c16="http://schemas.microsoft.com/office/drawing/2014/chart" uri="{C3380CC4-5D6E-409C-BE32-E72D297353CC}">
              <c16:uniqueId val="{00000002-18D4-47DF-80F4-CBF792205DC8}"/>
            </c:ext>
          </c:extLst>
        </c:ser>
        <c:ser>
          <c:idx val="1"/>
          <c:order val="1"/>
          <c:tx>
            <c:strRef>
              <c:f>Sheet1!$C$1</c:f>
              <c:strCache>
                <c:ptCount val="1"/>
                <c:pt idx="0">
                  <c:v>Annual Average</c:v>
                </c:pt>
              </c:strCache>
            </c:strRef>
          </c:tx>
          <c:spPr>
            <a:ln w="28575" cap="rnd">
              <a:solidFill>
                <a:schemeClr val="accent2"/>
              </a:solidFill>
              <a:round/>
            </a:ln>
            <a:effectLst/>
          </c:spPr>
          <c:marker>
            <c:symbol val="none"/>
          </c:marker>
          <c:cat>
            <c:strRef>
              <c:f>Sheet1!$A$2:$A$201</c:f>
              <c:strCache>
                <c:ptCount val="27"/>
                <c:pt idx="0">
                  <c:v>01-Jan-22</c:v>
                </c:pt>
                <c:pt idx="1">
                  <c:v>29-Jan-22</c:v>
                </c:pt>
                <c:pt idx="2">
                  <c:v>26-Feb-22</c:v>
                </c:pt>
                <c:pt idx="3">
                  <c:v>26-Mar-22</c:v>
                </c:pt>
                <c:pt idx="4">
                  <c:v>23-Apr-22</c:v>
                </c:pt>
                <c:pt idx="5">
                  <c:v>21-May-22</c:v>
                </c:pt>
                <c:pt idx="6">
                  <c:v>18-Jun-22</c:v>
                </c:pt>
                <c:pt idx="7">
                  <c:v>16-Jul-22</c:v>
                </c:pt>
                <c:pt idx="8">
                  <c:v>13-Aug-22</c:v>
                </c:pt>
                <c:pt idx="9">
                  <c:v>10-Sep-22</c:v>
                </c:pt>
                <c:pt idx="10">
                  <c:v>08-Oct-22</c:v>
                </c:pt>
                <c:pt idx="11">
                  <c:v>05-Nov-22</c:v>
                </c:pt>
                <c:pt idx="12">
                  <c:v>03-Dec-22</c:v>
                </c:pt>
                <c:pt idx="13">
                  <c:v>31-Dec-22</c:v>
                </c:pt>
                <c:pt idx="14">
                  <c:v>28-Jan-23</c:v>
                </c:pt>
                <c:pt idx="15">
                  <c:v>25-Feb-23</c:v>
                </c:pt>
                <c:pt idx="16">
                  <c:v> 25-Mar-23</c:v>
                </c:pt>
                <c:pt idx="17">
                  <c:v>22-Apr-22</c:v>
                </c:pt>
                <c:pt idx="18">
                  <c:v>20-May-23</c:v>
                </c:pt>
                <c:pt idx="19">
                  <c:v> 17-Jun-23</c:v>
                </c:pt>
                <c:pt idx="20">
                  <c:v>15-Jul-23</c:v>
                </c:pt>
                <c:pt idx="21">
                  <c:v> 12-Aug-23</c:v>
                </c:pt>
                <c:pt idx="22">
                  <c:v>09-Sep-23</c:v>
                </c:pt>
                <c:pt idx="23">
                  <c:v>07-Oct-23</c:v>
                </c:pt>
                <c:pt idx="24">
                  <c:v> 04-Nov-23</c:v>
                </c:pt>
                <c:pt idx="25">
                  <c:v>02-Dec-23</c:v>
                </c:pt>
                <c:pt idx="26">
                  <c:v>30-Dec-23</c:v>
                </c:pt>
              </c:strCache>
            </c:strRef>
          </c:cat>
          <c:val>
            <c:numRef>
              <c:f>Sheet1!$C$2:$C$201</c:f>
              <c:numCache>
                <c:formatCode>0.0%</c:formatCode>
                <c:ptCount val="27"/>
                <c:pt idx="0">
                  <c:v>0.20627717710312071</c:v>
                </c:pt>
                <c:pt idx="1">
                  <c:v>0.20893864879488655</c:v>
                </c:pt>
                <c:pt idx="2">
                  <c:v>0.20893864879488655</c:v>
                </c:pt>
                <c:pt idx="3">
                  <c:v>0.20893864879488655</c:v>
                </c:pt>
                <c:pt idx="4">
                  <c:v>0.20893864879488655</c:v>
                </c:pt>
                <c:pt idx="5">
                  <c:v>0.20893864879488655</c:v>
                </c:pt>
                <c:pt idx="6">
                  <c:v>0.20893864879488655</c:v>
                </c:pt>
                <c:pt idx="7">
                  <c:v>0.20893864879488655</c:v>
                </c:pt>
                <c:pt idx="8">
                  <c:v>0.20893864879488655</c:v>
                </c:pt>
                <c:pt idx="9">
                  <c:v>0.20893864879488655</c:v>
                </c:pt>
                <c:pt idx="10">
                  <c:v>0.20893864879488655</c:v>
                </c:pt>
                <c:pt idx="11">
                  <c:v>0.20893864879488655</c:v>
                </c:pt>
                <c:pt idx="12">
                  <c:v>0.20893864879488655</c:v>
                </c:pt>
                <c:pt idx="13">
                  <c:v>0.20893864879488655</c:v>
                </c:pt>
                <c:pt idx="14">
                  <c:v>0.22761056558607157</c:v>
                </c:pt>
                <c:pt idx="15">
                  <c:v>0.22761056558607157</c:v>
                </c:pt>
                <c:pt idx="16">
                  <c:v>0.22761056558607157</c:v>
                </c:pt>
                <c:pt idx="17">
                  <c:v>0.22761056558607157</c:v>
                </c:pt>
                <c:pt idx="18">
                  <c:v>0.22761056558607157</c:v>
                </c:pt>
                <c:pt idx="19">
                  <c:v>0.22761056558607157</c:v>
                </c:pt>
                <c:pt idx="20">
                  <c:v>0.22761056558607157</c:v>
                </c:pt>
                <c:pt idx="21">
                  <c:v>0.22761056558607157</c:v>
                </c:pt>
                <c:pt idx="22">
                  <c:v>0.22761056558607157</c:v>
                </c:pt>
                <c:pt idx="23">
                  <c:v>0.22761056558607157</c:v>
                </c:pt>
                <c:pt idx="24">
                  <c:v>0.22761056558607157</c:v>
                </c:pt>
                <c:pt idx="25">
                  <c:v>0.22761056558607157</c:v>
                </c:pt>
                <c:pt idx="26">
                  <c:v>0.22761056558607157</c:v>
                </c:pt>
              </c:numCache>
            </c:numRef>
          </c:val>
          <c:smooth val="0"/>
          <c:extLst>
            <c:ext xmlns:c16="http://schemas.microsoft.com/office/drawing/2014/chart" uri="{C3380CC4-5D6E-409C-BE32-E72D297353CC}">
              <c16:uniqueId val="{00000004-18D4-47DF-80F4-CBF792205DC8}"/>
            </c:ext>
          </c:extLst>
        </c:ser>
        <c:dLbls>
          <c:showLegendKey val="0"/>
          <c:showVal val="0"/>
          <c:showCatName val="0"/>
          <c:showSerName val="0"/>
          <c:showPercent val="0"/>
          <c:showBubbleSize val="0"/>
        </c:dLbls>
        <c:smooth val="0"/>
        <c:axId val="307576072"/>
        <c:axId val="307578424"/>
      </c:lineChart>
      <c:catAx>
        <c:axId val="3075760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8424"/>
        <c:crosses val="autoZero"/>
        <c:auto val="0"/>
        <c:lblAlgn val="ctr"/>
        <c:lblOffset val="100"/>
        <c:noMultiLvlLbl val="1"/>
      </c:catAx>
      <c:valAx>
        <c:axId val="307578424"/>
        <c:scaling>
          <c:orientation val="minMax"/>
          <c:min val="0.18000000000000002"/>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07576072"/>
        <c:crosses val="autoZero"/>
        <c:crossBetween val="between"/>
        <c:majorUnit val="2.0000000000000004E-2"/>
      </c:valAx>
      <c:spPr>
        <a:noFill/>
        <a:ln>
          <a:noFill/>
        </a:ln>
        <a:effectLst/>
      </c:spPr>
    </c:plotArea>
    <c:legend>
      <c:legendPos val="b"/>
      <c:layout>
        <c:manualLayout>
          <c:xMode val="edge"/>
          <c:yMode val="edge"/>
          <c:x val="9.4886589282027367E-2"/>
          <c:y val="0.1122594971407273"/>
          <c:w val="0.3653077404835875"/>
          <c:h val="5.869770369744366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323365648658077E-2"/>
          <c:y val="2.503482988656517E-2"/>
          <c:w val="0.91915009372475343"/>
          <c:h val="0.74696107731939099"/>
        </c:manualLayout>
      </c:layout>
      <c:lineChart>
        <c:grouping val="standard"/>
        <c:varyColors val="0"/>
        <c:ser>
          <c:idx val="2"/>
          <c:order val="0"/>
          <c:tx>
            <c:strRef>
              <c:f>Sheet1!$B$1</c:f>
              <c:strCache>
                <c:ptCount val="1"/>
                <c:pt idx="0">
                  <c:v>2021 Expenditure</c:v>
                </c:pt>
              </c:strCache>
            </c:strRef>
          </c:tx>
          <c:marker>
            <c:symbol val="none"/>
          </c:marker>
          <c:cat>
            <c:strRef>
              <c:f>Sheet1!$A$2:$A$15</c:f>
              <c:strCache>
                <c:ptCount val="14"/>
                <c:pt idx="0">
                  <c:v>11th</c:v>
                </c:pt>
                <c:pt idx="1">
                  <c:v>12th</c:v>
                </c:pt>
                <c:pt idx="2">
                  <c:v>13th</c:v>
                </c:pt>
                <c:pt idx="3">
                  <c:v>14th</c:v>
                </c:pt>
                <c:pt idx="4">
                  <c:v>15th</c:v>
                </c:pt>
                <c:pt idx="5">
                  <c:v>16th</c:v>
                </c:pt>
                <c:pt idx="6">
                  <c:v>17th</c:v>
                </c:pt>
                <c:pt idx="7">
                  <c:v>18th</c:v>
                </c:pt>
                <c:pt idx="8">
                  <c:v>19th</c:v>
                </c:pt>
                <c:pt idx="9">
                  <c:v>20th</c:v>
                </c:pt>
                <c:pt idx="10">
                  <c:v>21st</c:v>
                </c:pt>
                <c:pt idx="11">
                  <c:v>22nd</c:v>
                </c:pt>
                <c:pt idx="12">
                  <c:v>23rd</c:v>
                </c:pt>
                <c:pt idx="13">
                  <c:v>24th</c:v>
                </c:pt>
              </c:strCache>
            </c:strRef>
          </c:cat>
          <c:val>
            <c:numRef>
              <c:f>Sheet1!$B$2:$B$15</c:f>
            </c:numRef>
          </c:val>
          <c:smooth val="1"/>
          <c:extLst>
            <c:ext xmlns:c16="http://schemas.microsoft.com/office/drawing/2014/chart" uri="{C3380CC4-5D6E-409C-BE32-E72D297353CC}">
              <c16:uniqueId val="{00000000-B048-431B-900E-9AFCB60F9A78}"/>
            </c:ext>
          </c:extLst>
        </c:ser>
        <c:dLbls>
          <c:showLegendKey val="0"/>
          <c:showVal val="0"/>
          <c:showCatName val="0"/>
          <c:showSerName val="0"/>
          <c:showPercent val="0"/>
          <c:showBubbleSize val="0"/>
        </c:dLbls>
        <c:marker val="1"/>
        <c:smooth val="0"/>
        <c:axId val="461052816"/>
        <c:axId val="461054776"/>
      </c:lineChart>
      <c:lineChart>
        <c:grouping val="standard"/>
        <c:varyColors val="0"/>
        <c:ser>
          <c:idx val="3"/>
          <c:order val="1"/>
          <c:tx>
            <c:strRef>
              <c:f>Sheet1!$C$1</c:f>
              <c:strCache>
                <c:ptCount val="1"/>
                <c:pt idx="0">
                  <c:v>2022</c:v>
                </c:pt>
              </c:strCache>
            </c:strRef>
          </c:tx>
          <c:spPr>
            <a:ln>
              <a:solidFill>
                <a:schemeClr val="bg1">
                  <a:lumMod val="50000"/>
                </a:schemeClr>
              </a:solidFill>
            </a:ln>
          </c:spPr>
          <c:marker>
            <c:symbol val="none"/>
          </c:marker>
          <c:cat>
            <c:strRef>
              <c:f>Sheet1!$A$2:$A$15</c:f>
              <c:strCache>
                <c:ptCount val="14"/>
                <c:pt idx="0">
                  <c:v>11th</c:v>
                </c:pt>
                <c:pt idx="1">
                  <c:v>12th</c:v>
                </c:pt>
                <c:pt idx="2">
                  <c:v>13th</c:v>
                </c:pt>
                <c:pt idx="3">
                  <c:v>14th</c:v>
                </c:pt>
                <c:pt idx="4">
                  <c:v>15th</c:v>
                </c:pt>
                <c:pt idx="5">
                  <c:v>16th</c:v>
                </c:pt>
                <c:pt idx="6">
                  <c:v>17th</c:v>
                </c:pt>
                <c:pt idx="7">
                  <c:v>18th</c:v>
                </c:pt>
                <c:pt idx="8">
                  <c:v>19th</c:v>
                </c:pt>
                <c:pt idx="9">
                  <c:v>20th</c:v>
                </c:pt>
                <c:pt idx="10">
                  <c:v>21st</c:v>
                </c:pt>
                <c:pt idx="11">
                  <c:v>22nd</c:v>
                </c:pt>
                <c:pt idx="12">
                  <c:v>23rd</c:v>
                </c:pt>
                <c:pt idx="13">
                  <c:v>24th</c:v>
                </c:pt>
              </c:strCache>
            </c:strRef>
          </c:cat>
          <c:val>
            <c:numRef>
              <c:f>Sheet1!$C$2:$C$15</c:f>
              <c:numCache>
                <c:formatCode>_-* #,##0_-;\-* #,##0_-;_-* "-"??_-;_-@_-</c:formatCode>
                <c:ptCount val="14"/>
                <c:pt idx="0">
                  <c:v>281.64449253999999</c:v>
                </c:pt>
                <c:pt idx="1">
                  <c:v>310.06954685099998</c:v>
                </c:pt>
                <c:pt idx="2">
                  <c:v>363.74277734999998</c:v>
                </c:pt>
                <c:pt idx="3">
                  <c:v>339.26374389699998</c:v>
                </c:pt>
                <c:pt idx="4">
                  <c:v>392.41853444499998</c:v>
                </c:pt>
                <c:pt idx="5">
                  <c:v>455.01977158699998</c:v>
                </c:pt>
                <c:pt idx="6">
                  <c:v>530.71027454699993</c:v>
                </c:pt>
                <c:pt idx="7">
                  <c:v>313.79610950400001</c:v>
                </c:pt>
                <c:pt idx="8">
                  <c:v>405.77559107600001</c:v>
                </c:pt>
                <c:pt idx="9">
                  <c:v>440.57155670700001</c:v>
                </c:pt>
                <c:pt idx="10">
                  <c:v>520.47313690400006</c:v>
                </c:pt>
                <c:pt idx="11">
                  <c:v>635.51050272900011</c:v>
                </c:pt>
                <c:pt idx="12">
                  <c:v>667.69055042100001</c:v>
                </c:pt>
                <c:pt idx="13">
                  <c:v>356.10968696800001</c:v>
                </c:pt>
              </c:numCache>
            </c:numRef>
          </c:val>
          <c:smooth val="1"/>
          <c:extLst>
            <c:ext xmlns:c16="http://schemas.microsoft.com/office/drawing/2014/chart" uri="{C3380CC4-5D6E-409C-BE32-E72D297353CC}">
              <c16:uniqueId val="{00000001-B048-431B-900E-9AFCB60F9A78}"/>
            </c:ext>
          </c:extLst>
        </c:ser>
        <c:ser>
          <c:idx val="0"/>
          <c:order val="2"/>
          <c:tx>
            <c:strRef>
              <c:f>Sheet1!$D$1</c:f>
              <c:strCache>
                <c:ptCount val="1"/>
                <c:pt idx="0">
                  <c:v>2023</c:v>
                </c:pt>
              </c:strCache>
            </c:strRef>
          </c:tx>
          <c:marker>
            <c:symbol val="none"/>
          </c:marker>
          <c:dLbls>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11th</c:v>
                </c:pt>
                <c:pt idx="1">
                  <c:v>12th</c:v>
                </c:pt>
                <c:pt idx="2">
                  <c:v>13th</c:v>
                </c:pt>
                <c:pt idx="3">
                  <c:v>14th</c:v>
                </c:pt>
                <c:pt idx="4">
                  <c:v>15th</c:v>
                </c:pt>
                <c:pt idx="5">
                  <c:v>16th</c:v>
                </c:pt>
                <c:pt idx="6">
                  <c:v>17th</c:v>
                </c:pt>
                <c:pt idx="7">
                  <c:v>18th</c:v>
                </c:pt>
                <c:pt idx="8">
                  <c:v>19th</c:v>
                </c:pt>
                <c:pt idx="9">
                  <c:v>20th</c:v>
                </c:pt>
                <c:pt idx="10">
                  <c:v>21st</c:v>
                </c:pt>
                <c:pt idx="11">
                  <c:v>22nd</c:v>
                </c:pt>
                <c:pt idx="12">
                  <c:v>23rd</c:v>
                </c:pt>
                <c:pt idx="13">
                  <c:v>24th</c:v>
                </c:pt>
              </c:strCache>
            </c:strRef>
          </c:cat>
          <c:val>
            <c:numRef>
              <c:f>Sheet1!$D$2:$D$15</c:f>
              <c:numCache>
                <c:formatCode>_-* #,##0_-;\-* #,##0_-;_-* "-"??_-;_-@_-</c:formatCode>
                <c:ptCount val="14"/>
                <c:pt idx="0">
                  <c:v>345.91547245800001</c:v>
                </c:pt>
                <c:pt idx="1">
                  <c:v>344.68794236899998</c:v>
                </c:pt>
                <c:pt idx="2">
                  <c:v>364.524525772</c:v>
                </c:pt>
                <c:pt idx="3">
                  <c:v>389.17827562600002</c:v>
                </c:pt>
                <c:pt idx="4">
                  <c:v>512.35002923599995</c:v>
                </c:pt>
                <c:pt idx="5">
                  <c:v>510.82729202899998</c:v>
                </c:pt>
                <c:pt idx="6">
                  <c:v>352.64102092600001</c:v>
                </c:pt>
                <c:pt idx="7">
                  <c:v>420.90953034200004</c:v>
                </c:pt>
                <c:pt idx="8">
                  <c:v>435.30384057100002</c:v>
                </c:pt>
                <c:pt idx="9">
                  <c:v>498.09906049699998</c:v>
                </c:pt>
                <c:pt idx="10">
                  <c:v>581.47850917099993</c:v>
                </c:pt>
                <c:pt idx="11">
                  <c:v>757.62308277700004</c:v>
                </c:pt>
                <c:pt idx="12">
                  <c:v>648.65599682999994</c:v>
                </c:pt>
                <c:pt idx="13">
                  <c:v>252.93414381899998</c:v>
                </c:pt>
              </c:numCache>
            </c:numRef>
          </c:val>
          <c:smooth val="1"/>
          <c:extLst>
            <c:ext xmlns:c16="http://schemas.microsoft.com/office/drawing/2014/chart" uri="{C3380CC4-5D6E-409C-BE32-E72D297353CC}">
              <c16:uniqueId val="{00000000-BD5B-48AB-9801-D86F4C41FADF}"/>
            </c:ext>
          </c:extLst>
        </c:ser>
        <c:dLbls>
          <c:showLegendKey val="0"/>
          <c:showVal val="0"/>
          <c:showCatName val="0"/>
          <c:showSerName val="0"/>
          <c:showPercent val="0"/>
          <c:showBubbleSize val="0"/>
        </c:dLbls>
        <c:marker val="1"/>
        <c:smooth val="0"/>
        <c:axId val="461051248"/>
        <c:axId val="461053600"/>
      </c:lineChart>
      <c:dateAx>
        <c:axId val="461052816"/>
        <c:scaling>
          <c:orientation val="minMax"/>
        </c:scaling>
        <c:delete val="0"/>
        <c:axPos val="b"/>
        <c:numFmt formatCode="General" sourceLinked="1"/>
        <c:majorTickMark val="none"/>
        <c:minorTickMark val="none"/>
        <c:tickLblPos val="nextTo"/>
        <c:txPr>
          <a:bodyPr rot="-5400000" vert="horz"/>
          <a:lstStyle/>
          <a:p>
            <a:pPr>
              <a:defRPr/>
            </a:pPr>
            <a:endParaRPr lang="en-US"/>
          </a:p>
        </c:txPr>
        <c:crossAx val="461054776"/>
        <c:crosses val="autoZero"/>
        <c:auto val="0"/>
        <c:lblOffset val="100"/>
        <c:baseTimeUnit val="days"/>
        <c:majorUnit val="1"/>
        <c:minorUnit val="1"/>
      </c:dateAx>
      <c:valAx>
        <c:axId val="461054776"/>
        <c:scaling>
          <c:orientation val="minMax"/>
          <c:max val="800"/>
          <c:min val="0"/>
        </c:scaling>
        <c:delete val="0"/>
        <c:axPos val="l"/>
        <c:numFmt formatCode="0" sourceLinked="1"/>
        <c:majorTickMark val="none"/>
        <c:minorTickMark val="none"/>
        <c:tickLblPos val="nextTo"/>
        <c:txPr>
          <a:bodyPr rot="0" vert="horz"/>
          <a:lstStyle/>
          <a:p>
            <a:pPr>
              <a:defRPr/>
            </a:pPr>
            <a:endParaRPr lang="en-US"/>
          </a:p>
        </c:txPr>
        <c:crossAx val="461052816"/>
        <c:crosses val="autoZero"/>
        <c:crossBetween val="midCat"/>
      </c:valAx>
      <c:valAx>
        <c:axId val="461053600"/>
        <c:scaling>
          <c:orientation val="minMax"/>
        </c:scaling>
        <c:delete val="0"/>
        <c:axPos val="r"/>
        <c:numFmt formatCode="_-* #,##0_-;\-* #,##0_-;_-* &quot;-&quot;??_-;_-@_-" sourceLinked="1"/>
        <c:majorTickMark val="out"/>
        <c:minorTickMark val="none"/>
        <c:tickLblPos val="nextTo"/>
        <c:crossAx val="461051248"/>
        <c:crosses val="max"/>
        <c:crossBetween val="between"/>
      </c:valAx>
      <c:catAx>
        <c:axId val="461051248"/>
        <c:scaling>
          <c:orientation val="minMax"/>
        </c:scaling>
        <c:delete val="1"/>
        <c:axPos val="b"/>
        <c:numFmt formatCode="General" sourceLinked="1"/>
        <c:majorTickMark val="out"/>
        <c:minorTickMark val="none"/>
        <c:tickLblPos val="none"/>
        <c:crossAx val="461053600"/>
        <c:crosses val="autoZero"/>
        <c:auto val="1"/>
        <c:lblAlgn val="ctr"/>
        <c:lblOffset val="100"/>
        <c:noMultiLvlLbl val="0"/>
      </c:catAx>
    </c:plotArea>
    <c:legend>
      <c:legendPos val="b"/>
      <c:layout>
        <c:manualLayout>
          <c:xMode val="edge"/>
          <c:yMode val="edge"/>
          <c:x val="0.26521004961085071"/>
          <c:y val="0.919067303441782"/>
          <c:w val="0.16522541076874062"/>
          <c:h val="6.0715668237760166E-2"/>
        </c:manualLayout>
      </c:layout>
      <c:overlay val="0"/>
    </c:legend>
    <c:plotVisOnly val="1"/>
    <c:dispBlanksAs val="gap"/>
    <c:showDLblsOverMax val="0"/>
  </c:chart>
  <c:txPr>
    <a:bodyPr/>
    <a:lstStyle/>
    <a:p>
      <a:pPr>
        <a:defRPr sz="1000">
          <a:latin typeface="Montserrat" panose="00000500000000000000" pitchFamily="2"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1064244241198137E-2"/>
          <c:y val="1.4374030364562151E-2"/>
          <c:w val="0.7414279666291872"/>
          <c:h val="0.88117391467206052"/>
        </c:manualLayout>
      </c:layout>
      <c:barChart>
        <c:barDir val="col"/>
        <c:grouping val="stacked"/>
        <c:varyColors val="0"/>
        <c:ser>
          <c:idx val="0"/>
          <c:order val="0"/>
          <c:tx>
            <c:strRef>
              <c:f>Sheet1!$B$1</c:f>
              <c:strCache>
                <c:ptCount val="1"/>
                <c:pt idx="0">
                  <c:v>Big 4 Supermarkets</c:v>
                </c:pt>
              </c:strCache>
            </c:strRef>
          </c:tx>
          <c:spPr>
            <a:solidFill>
              <a:srgbClr val="00F000"/>
            </a:solidFill>
          </c:spPr>
          <c:invertIfNegative val="0"/>
          <c:dLbls>
            <c:numFmt formatCode="0.0%" sourceLinked="0"/>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14 days 24th</c:v>
                </c:pt>
                <c:pt idx="1">
                  <c:v>First 7 Days</c:v>
                </c:pt>
                <c:pt idx="2">
                  <c:v>6 Days to 23rd</c:v>
                </c:pt>
                <c:pt idx="3">
                  <c:v>22nd-23rd Dec</c:v>
                </c:pt>
                <c:pt idx="4">
                  <c:v>Xmas Eve</c:v>
                </c:pt>
              </c:strCache>
            </c:strRef>
          </c:cat>
          <c:val>
            <c:numRef>
              <c:f>Sheet1!$B$2:$B$6</c:f>
              <c:numCache>
                <c:formatCode>0.0%</c:formatCode>
                <c:ptCount val="5"/>
                <c:pt idx="0">
                  <c:v>0.63634685237650723</c:v>
                </c:pt>
                <c:pt idx="1">
                  <c:v>0.63326701593744317</c:v>
                </c:pt>
                <c:pt idx="2">
                  <c:v>0.64228400213716941</c:v>
                </c:pt>
                <c:pt idx="3">
                  <c:v>0.6500808414699093</c:v>
                </c:pt>
                <c:pt idx="4">
                  <c:v>0.59223715775674368</c:v>
                </c:pt>
              </c:numCache>
            </c:numRef>
          </c:val>
          <c:extLst>
            <c:ext xmlns:c16="http://schemas.microsoft.com/office/drawing/2014/chart" uri="{C3380CC4-5D6E-409C-BE32-E72D297353CC}">
              <c16:uniqueId val="{00000000-C48B-4C3B-B0DE-6DC7752F7E0E}"/>
            </c:ext>
          </c:extLst>
        </c:ser>
        <c:ser>
          <c:idx val="1"/>
          <c:order val="1"/>
          <c:tx>
            <c:strRef>
              <c:f>Sheet1!$C$1</c:f>
              <c:strCache>
                <c:ptCount val="1"/>
                <c:pt idx="0">
                  <c:v>M&amp;S/Waitrose</c:v>
                </c:pt>
              </c:strCache>
            </c:strRef>
          </c:tx>
          <c:spPr>
            <a:solidFill>
              <a:srgbClr val="000000"/>
            </a:solidFill>
          </c:spPr>
          <c:invertIfNegative val="0"/>
          <c:dLbls>
            <c:dLbl>
              <c:idx val="0"/>
              <c:layout>
                <c:manualLayout>
                  <c:x val="3.3354181885606451E-3"/>
                  <c:y val="3.362333644210104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8B-4C3B-B0DE-6DC7752F7E0E}"/>
                </c:ext>
              </c:extLst>
            </c:dLbl>
            <c:spPr>
              <a:noFill/>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14 days 24th</c:v>
                </c:pt>
                <c:pt idx="1">
                  <c:v>First 7 Days</c:v>
                </c:pt>
                <c:pt idx="2">
                  <c:v>6 Days to 23rd</c:v>
                </c:pt>
                <c:pt idx="3">
                  <c:v>22nd-23rd Dec</c:v>
                </c:pt>
                <c:pt idx="4">
                  <c:v>Xmas Eve</c:v>
                </c:pt>
              </c:strCache>
            </c:strRef>
          </c:cat>
          <c:val>
            <c:numRef>
              <c:f>Sheet1!$C$2:$C$6</c:f>
              <c:numCache>
                <c:formatCode>0.0%</c:formatCode>
                <c:ptCount val="5"/>
                <c:pt idx="0">
                  <c:v>9.313848118176582E-2</c:v>
                </c:pt>
                <c:pt idx="1">
                  <c:v>8.3225042756915835E-2</c:v>
                </c:pt>
                <c:pt idx="2">
                  <c:v>9.9309514146364242E-2</c:v>
                </c:pt>
                <c:pt idx="3">
                  <c:v>0.10599289504437176</c:v>
                </c:pt>
                <c:pt idx="4">
                  <c:v>0.12213064010885634</c:v>
                </c:pt>
              </c:numCache>
            </c:numRef>
          </c:val>
          <c:extLst>
            <c:ext xmlns:c16="http://schemas.microsoft.com/office/drawing/2014/chart" uri="{C3380CC4-5D6E-409C-BE32-E72D297353CC}">
              <c16:uniqueId val="{00000002-C48B-4C3B-B0DE-6DC7752F7E0E}"/>
            </c:ext>
          </c:extLst>
        </c:ser>
        <c:ser>
          <c:idx val="2"/>
          <c:order val="2"/>
          <c:tx>
            <c:strRef>
              <c:f>Sheet1!$D$1</c:f>
              <c:strCache>
                <c:ptCount val="1"/>
                <c:pt idx="0">
                  <c:v>Co-op/Iceland</c:v>
                </c:pt>
              </c:strCache>
            </c:strRef>
          </c:tx>
          <c:spPr>
            <a:solidFill>
              <a:srgbClr val="00F000">
                <a:lumMod val="40000"/>
                <a:lumOff val="60000"/>
              </a:srgbClr>
            </a:solidFill>
          </c:spPr>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14 days 24th</c:v>
                </c:pt>
                <c:pt idx="1">
                  <c:v>First 7 Days</c:v>
                </c:pt>
                <c:pt idx="2">
                  <c:v>6 Days to 23rd</c:v>
                </c:pt>
                <c:pt idx="3">
                  <c:v>22nd-23rd Dec</c:v>
                </c:pt>
                <c:pt idx="4">
                  <c:v>Xmas Eve</c:v>
                </c:pt>
              </c:strCache>
            </c:strRef>
          </c:cat>
          <c:val>
            <c:numRef>
              <c:f>Sheet1!$D$2:$D$6</c:f>
              <c:numCache>
                <c:formatCode>0.0%</c:formatCode>
                <c:ptCount val="5"/>
                <c:pt idx="0">
                  <c:v>6.1816590586231991E-2</c:v>
                </c:pt>
                <c:pt idx="1">
                  <c:v>6.4428635345119278E-2</c:v>
                </c:pt>
                <c:pt idx="2">
                  <c:v>5.6968648803860142E-2</c:v>
                </c:pt>
                <c:pt idx="3">
                  <c:v>5.0217588723867432E-2</c:v>
                </c:pt>
                <c:pt idx="4">
                  <c:v>9.6750068466484943E-2</c:v>
                </c:pt>
              </c:numCache>
            </c:numRef>
          </c:val>
          <c:extLst>
            <c:ext xmlns:c16="http://schemas.microsoft.com/office/drawing/2014/chart" uri="{C3380CC4-5D6E-409C-BE32-E72D297353CC}">
              <c16:uniqueId val="{00000003-C48B-4C3B-B0DE-6DC7752F7E0E}"/>
            </c:ext>
          </c:extLst>
        </c:ser>
        <c:ser>
          <c:idx val="3"/>
          <c:order val="3"/>
          <c:tx>
            <c:strRef>
              <c:f>Sheet1!$E$1</c:f>
              <c:strCache>
                <c:ptCount val="1"/>
                <c:pt idx="0">
                  <c:v>Aldi &amp; Lidl</c:v>
                </c:pt>
              </c:strCache>
            </c:strRef>
          </c:tx>
          <c:spPr>
            <a:solidFill>
              <a:srgbClr val="00B050"/>
            </a:solidFill>
          </c:spPr>
          <c:invertIfNegative val="0"/>
          <c:dLbls>
            <c:dLbl>
              <c:idx val="0"/>
              <c:layout>
                <c:manualLayout>
                  <c:x val="5.0031272828409672E-3"/>
                  <c:y val="7.33579660212163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8B-4C3B-B0DE-6DC7752F7E0E}"/>
                </c:ext>
              </c:extLst>
            </c:dLbl>
            <c:spPr>
              <a:noFill/>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14 days 24th</c:v>
                </c:pt>
                <c:pt idx="1">
                  <c:v>First 7 Days</c:v>
                </c:pt>
                <c:pt idx="2">
                  <c:v>6 Days to 23rd</c:v>
                </c:pt>
                <c:pt idx="3">
                  <c:v>22nd-23rd Dec</c:v>
                </c:pt>
                <c:pt idx="4">
                  <c:v>Xmas Eve</c:v>
                </c:pt>
              </c:strCache>
            </c:strRef>
          </c:cat>
          <c:val>
            <c:numRef>
              <c:f>Sheet1!$E$2:$E$6</c:f>
              <c:numCache>
                <c:formatCode>0.0%</c:formatCode>
                <c:ptCount val="5"/>
                <c:pt idx="0">
                  <c:v>0.19458996416248198</c:v>
                </c:pt>
                <c:pt idx="1">
                  <c:v>0.20267091703035656</c:v>
                </c:pt>
                <c:pt idx="2">
                  <c:v>0.18920412200981637</c:v>
                </c:pt>
                <c:pt idx="3">
                  <c:v>0.18379883021883073</c:v>
                </c:pt>
                <c:pt idx="4">
                  <c:v>0.17565447378584623</c:v>
                </c:pt>
              </c:numCache>
            </c:numRef>
          </c:val>
          <c:extLst>
            <c:ext xmlns:c16="http://schemas.microsoft.com/office/drawing/2014/chart" uri="{C3380CC4-5D6E-409C-BE32-E72D297353CC}">
              <c16:uniqueId val="{00000006-C48B-4C3B-B0DE-6DC7752F7E0E}"/>
            </c:ext>
          </c:extLst>
        </c:ser>
        <c:dLbls>
          <c:showLegendKey val="0"/>
          <c:showVal val="0"/>
          <c:showCatName val="0"/>
          <c:showSerName val="0"/>
          <c:showPercent val="0"/>
          <c:showBubbleSize val="0"/>
        </c:dLbls>
        <c:gapWidth val="50"/>
        <c:overlap val="100"/>
        <c:axId val="460819584"/>
        <c:axId val="460820760"/>
      </c:barChart>
      <c:catAx>
        <c:axId val="460819584"/>
        <c:scaling>
          <c:orientation val="minMax"/>
        </c:scaling>
        <c:delete val="0"/>
        <c:axPos val="b"/>
        <c:numFmt formatCode="General" sourceLinked="0"/>
        <c:majorTickMark val="out"/>
        <c:minorTickMark val="none"/>
        <c:tickLblPos val="nextTo"/>
        <c:txPr>
          <a:bodyPr/>
          <a:lstStyle/>
          <a:p>
            <a:pPr>
              <a:defRPr sz="1400"/>
            </a:pPr>
            <a:endParaRPr lang="en-US"/>
          </a:p>
        </c:txPr>
        <c:crossAx val="460820760"/>
        <c:crosses val="autoZero"/>
        <c:auto val="1"/>
        <c:lblAlgn val="ctr"/>
        <c:lblOffset val="100"/>
        <c:noMultiLvlLbl val="0"/>
      </c:catAx>
      <c:valAx>
        <c:axId val="460820760"/>
        <c:scaling>
          <c:orientation val="minMax"/>
        </c:scaling>
        <c:delete val="1"/>
        <c:axPos val="l"/>
        <c:numFmt formatCode="0.0%" sourceLinked="1"/>
        <c:majorTickMark val="out"/>
        <c:minorTickMark val="none"/>
        <c:tickLblPos val="nextTo"/>
        <c:crossAx val="460819584"/>
        <c:crosses val="autoZero"/>
        <c:crossBetween val="between"/>
      </c:valAx>
      <c:spPr>
        <a:scene3d>
          <a:camera prst="orthographicFront"/>
          <a:lightRig rig="threePt" dir="t"/>
        </a:scene3d>
        <a:sp3d>
          <a:bevelT w="63500"/>
        </a:sp3d>
      </c:spPr>
    </c:plotArea>
    <c:legend>
      <c:legendPos val="r"/>
      <c:layout>
        <c:manualLayout>
          <c:xMode val="edge"/>
          <c:yMode val="edge"/>
          <c:x val="0.76936328054314229"/>
          <c:y val="0.28521730299943682"/>
          <c:w val="0.16543009510499493"/>
          <c:h val="0.32013687796381723"/>
        </c:manualLayout>
      </c:layout>
      <c:overlay val="0"/>
      <c:txPr>
        <a:bodyPr/>
        <a:lstStyle/>
        <a:p>
          <a:pPr>
            <a:defRPr sz="1200"/>
          </a:pPr>
          <a:endParaRPr lang="en-US"/>
        </a:p>
      </c:txPr>
    </c:legend>
    <c:plotVisOnly val="1"/>
    <c:dispBlanksAs val="gap"/>
    <c:showDLblsOverMax val="0"/>
  </c:chart>
  <c:txPr>
    <a:bodyPr/>
    <a:lstStyle/>
    <a:p>
      <a:pPr>
        <a:defRPr sz="1800">
          <a:latin typeface="+mn-lt"/>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1.1064244241198137E-2"/>
          <c:y val="1.4374030364562151E-2"/>
          <c:w val="0.7414279666291872"/>
          <c:h val="0.88117391467206052"/>
        </c:manualLayout>
      </c:layout>
      <c:barChart>
        <c:barDir val="col"/>
        <c:grouping val="stacked"/>
        <c:varyColors val="0"/>
        <c:ser>
          <c:idx val="0"/>
          <c:order val="0"/>
          <c:tx>
            <c:strRef>
              <c:f>Sheet1!$B$1</c:f>
              <c:strCache>
                <c:ptCount val="1"/>
                <c:pt idx="0">
                  <c:v>Bricks &amp; Mortar </c:v>
                </c:pt>
              </c:strCache>
            </c:strRef>
          </c:tx>
          <c:spPr>
            <a:solidFill>
              <a:srgbClr val="00F000"/>
            </a:solidFill>
          </c:spPr>
          <c:invertIfNegative val="0"/>
          <c:dLbls>
            <c:numFmt formatCode="0.0%" sourceLinked="0"/>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14 days 24th</c:v>
                </c:pt>
                <c:pt idx="1">
                  <c:v>First 7 Days</c:v>
                </c:pt>
                <c:pt idx="2">
                  <c:v>6 Days to 23rd</c:v>
                </c:pt>
                <c:pt idx="3">
                  <c:v>22nd-23rd Dec</c:v>
                </c:pt>
                <c:pt idx="4">
                  <c:v>Xmas Eve</c:v>
                </c:pt>
              </c:strCache>
            </c:strRef>
          </c:cat>
          <c:val>
            <c:numRef>
              <c:f>Sheet1!$B$2:$B$6</c:f>
              <c:numCache>
                <c:formatCode>0.0%</c:formatCode>
                <c:ptCount val="5"/>
                <c:pt idx="0">
                  <c:v>0.89864162961554694</c:v>
                </c:pt>
                <c:pt idx="1">
                  <c:v>0.89248238154333059</c:v>
                </c:pt>
                <c:pt idx="2">
                  <c:v>0.90281150898922469</c:v>
                </c:pt>
                <c:pt idx="3">
                  <c:v>0.90484662745542643</c:v>
                </c:pt>
                <c:pt idx="4">
                  <c:v>0.91213644437021224</c:v>
                </c:pt>
              </c:numCache>
            </c:numRef>
          </c:val>
          <c:extLst>
            <c:ext xmlns:c16="http://schemas.microsoft.com/office/drawing/2014/chart" uri="{C3380CC4-5D6E-409C-BE32-E72D297353CC}">
              <c16:uniqueId val="{00000000-C48B-4C3B-B0DE-6DC7752F7E0E}"/>
            </c:ext>
          </c:extLst>
        </c:ser>
        <c:ser>
          <c:idx val="1"/>
          <c:order val="1"/>
          <c:tx>
            <c:strRef>
              <c:f>Sheet1!$C$1</c:f>
              <c:strCache>
                <c:ptCount val="1"/>
                <c:pt idx="0">
                  <c:v>Online</c:v>
                </c:pt>
              </c:strCache>
            </c:strRef>
          </c:tx>
          <c:spPr>
            <a:solidFill>
              <a:srgbClr val="000000"/>
            </a:solidFill>
          </c:spPr>
          <c:invertIfNegative val="0"/>
          <c:dLbls>
            <c:dLbl>
              <c:idx val="0"/>
              <c:layout>
                <c:manualLayout>
                  <c:x val="3.3354181885606451E-3"/>
                  <c:y val="3.362333644210104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8B-4C3B-B0DE-6DC7752F7E0E}"/>
                </c:ext>
              </c:extLst>
            </c:dLbl>
            <c:spPr>
              <a:noFill/>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14 days 24th</c:v>
                </c:pt>
                <c:pt idx="1">
                  <c:v>First 7 Days</c:v>
                </c:pt>
                <c:pt idx="2">
                  <c:v>6 Days to 23rd</c:v>
                </c:pt>
                <c:pt idx="3">
                  <c:v>22nd-23rd Dec</c:v>
                </c:pt>
                <c:pt idx="4">
                  <c:v>Xmas Eve</c:v>
                </c:pt>
              </c:strCache>
            </c:strRef>
          </c:cat>
          <c:val>
            <c:numRef>
              <c:f>Sheet1!$C$2:$C$6</c:f>
              <c:numCache>
                <c:formatCode>0.0%</c:formatCode>
                <c:ptCount val="5"/>
                <c:pt idx="0">
                  <c:v>0.10136456652003949</c:v>
                </c:pt>
                <c:pt idx="1">
                  <c:v>0.10752144842697289</c:v>
                </c:pt>
                <c:pt idx="2">
                  <c:v>9.7197212482936515E-2</c:v>
                </c:pt>
                <c:pt idx="3">
                  <c:v>9.5168218033222757E-2</c:v>
                </c:pt>
                <c:pt idx="4">
                  <c:v>8.7863555626435691E-2</c:v>
                </c:pt>
              </c:numCache>
            </c:numRef>
          </c:val>
          <c:extLst>
            <c:ext xmlns:c16="http://schemas.microsoft.com/office/drawing/2014/chart" uri="{C3380CC4-5D6E-409C-BE32-E72D297353CC}">
              <c16:uniqueId val="{00000002-C48B-4C3B-B0DE-6DC7752F7E0E}"/>
            </c:ext>
          </c:extLst>
        </c:ser>
        <c:dLbls>
          <c:showLegendKey val="0"/>
          <c:showVal val="0"/>
          <c:showCatName val="0"/>
          <c:showSerName val="0"/>
          <c:showPercent val="0"/>
          <c:showBubbleSize val="0"/>
        </c:dLbls>
        <c:gapWidth val="50"/>
        <c:overlap val="100"/>
        <c:axId val="460819584"/>
        <c:axId val="460820760"/>
      </c:barChart>
      <c:catAx>
        <c:axId val="460819584"/>
        <c:scaling>
          <c:orientation val="minMax"/>
        </c:scaling>
        <c:delete val="0"/>
        <c:axPos val="b"/>
        <c:numFmt formatCode="General" sourceLinked="0"/>
        <c:majorTickMark val="out"/>
        <c:minorTickMark val="none"/>
        <c:tickLblPos val="nextTo"/>
        <c:txPr>
          <a:bodyPr/>
          <a:lstStyle/>
          <a:p>
            <a:pPr>
              <a:defRPr sz="1400"/>
            </a:pPr>
            <a:endParaRPr lang="en-US"/>
          </a:p>
        </c:txPr>
        <c:crossAx val="460820760"/>
        <c:crosses val="autoZero"/>
        <c:auto val="1"/>
        <c:lblAlgn val="ctr"/>
        <c:lblOffset val="100"/>
        <c:noMultiLvlLbl val="0"/>
      </c:catAx>
      <c:valAx>
        <c:axId val="460820760"/>
        <c:scaling>
          <c:orientation val="minMax"/>
        </c:scaling>
        <c:delete val="1"/>
        <c:axPos val="l"/>
        <c:numFmt formatCode="0.0%" sourceLinked="1"/>
        <c:majorTickMark val="out"/>
        <c:minorTickMark val="none"/>
        <c:tickLblPos val="nextTo"/>
        <c:crossAx val="460819584"/>
        <c:crosses val="autoZero"/>
        <c:crossBetween val="between"/>
      </c:valAx>
      <c:spPr>
        <a:scene3d>
          <a:camera prst="orthographicFront"/>
          <a:lightRig rig="threePt" dir="t"/>
        </a:scene3d>
        <a:sp3d>
          <a:bevelT w="63500"/>
        </a:sp3d>
      </c:spPr>
    </c:plotArea>
    <c:legend>
      <c:legendPos val="r"/>
      <c:layout>
        <c:manualLayout>
          <c:xMode val="edge"/>
          <c:yMode val="edge"/>
          <c:x val="0.75982081640396804"/>
          <c:y val="0.28814853349347552"/>
          <c:w val="0.11771793094509532"/>
          <c:h val="0.32013687796381723"/>
        </c:manualLayout>
      </c:layout>
      <c:overlay val="0"/>
      <c:txPr>
        <a:bodyPr/>
        <a:lstStyle/>
        <a:p>
          <a:pPr>
            <a:defRPr sz="1200"/>
          </a:pPr>
          <a:endParaRPr lang="en-US"/>
        </a:p>
      </c:txPr>
    </c:legend>
    <c:plotVisOnly val="1"/>
    <c:dispBlanksAs val="gap"/>
    <c:showDLblsOverMax val="0"/>
  </c:chart>
  <c:txPr>
    <a:bodyPr/>
    <a:lstStyle/>
    <a:p>
      <a:pPr>
        <a:defRPr sz="1800">
          <a:latin typeface="+mn-lt"/>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253809648906278E-2"/>
          <c:y val="2.4819451695682063E-2"/>
          <c:w val="0.96674619035109377"/>
          <c:h val="0.91105966059314181"/>
        </c:manualLayout>
      </c:layout>
      <c:lineChart>
        <c:grouping val="standard"/>
        <c:varyColors val="0"/>
        <c:ser>
          <c:idx val="0"/>
          <c:order val="0"/>
          <c:tx>
            <c:strRef>
              <c:f>Sheet1!$A$2</c:f>
              <c:strCache>
                <c:ptCount val="1"/>
                <c:pt idx="0">
                  <c:v>Total SPI</c:v>
                </c:pt>
              </c:strCache>
            </c:strRef>
          </c:tx>
          <c:spPr>
            <a:ln w="28575" cap="rnd">
              <a:solidFill>
                <a:schemeClr val="accent1"/>
              </a:solidFill>
              <a:round/>
            </a:ln>
            <a:effectLst/>
          </c:spPr>
          <c:marker>
            <c:symbol val="none"/>
          </c:marker>
          <c:cat>
            <c:numRef>
              <c:f>Sheet1!$B$1:$FA$1</c:f>
              <c:numCache>
                <c:formatCode>mmm\-yy</c:formatCode>
                <c:ptCount val="13"/>
                <c:pt idx="0">
                  <c:v>44896</c:v>
                </c:pt>
                <c:pt idx="1">
                  <c:v>44927</c:v>
                </c:pt>
                <c:pt idx="2">
                  <c:v>44958</c:v>
                </c:pt>
                <c:pt idx="3">
                  <c:v>44986</c:v>
                </c:pt>
                <c:pt idx="4">
                  <c:v>45017</c:v>
                </c:pt>
                <c:pt idx="5">
                  <c:v>45047</c:v>
                </c:pt>
                <c:pt idx="6">
                  <c:v>45078</c:v>
                </c:pt>
                <c:pt idx="7">
                  <c:v>45108</c:v>
                </c:pt>
                <c:pt idx="8">
                  <c:v>45139</c:v>
                </c:pt>
                <c:pt idx="9">
                  <c:v>45170</c:v>
                </c:pt>
                <c:pt idx="10">
                  <c:v>45200</c:v>
                </c:pt>
                <c:pt idx="11">
                  <c:v>45231</c:v>
                </c:pt>
                <c:pt idx="12">
                  <c:v>45261</c:v>
                </c:pt>
              </c:numCache>
            </c:numRef>
          </c:cat>
          <c:val>
            <c:numRef>
              <c:f>Sheet1!$B$2:$FA$2</c:f>
            </c:numRef>
          </c:val>
          <c:smooth val="1"/>
          <c:extLst>
            <c:ext xmlns:c16="http://schemas.microsoft.com/office/drawing/2014/chart" uri="{C3380CC4-5D6E-409C-BE32-E72D297353CC}">
              <c16:uniqueId val="{00000000-F83F-44FF-865A-529228F25D72}"/>
            </c:ext>
          </c:extLst>
        </c:ser>
        <c:ser>
          <c:idx val="1"/>
          <c:order val="1"/>
          <c:tx>
            <c:strRef>
              <c:f>Sheet1!$A$3</c:f>
              <c:strCache>
                <c:ptCount val="1"/>
                <c:pt idx="0">
                  <c:v>Food</c:v>
                </c:pt>
              </c:strCache>
            </c:strRef>
          </c:tx>
          <c:spPr>
            <a:ln w="28575" cap="rnd">
              <a:solidFill>
                <a:schemeClr val="tx1"/>
              </a:solidFill>
              <a:round/>
            </a:ln>
            <a:effectLst/>
          </c:spPr>
          <c:marker>
            <c:symbol val="none"/>
          </c:marker>
          <c:dLbls>
            <c:dLbl>
              <c:idx val="11"/>
              <c:layout>
                <c:manualLayout>
                  <c:x val="-2.1420699200880518E-2"/>
                  <c:y val="-3.18932826165963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7E0-4E9B-B96F-65B017F55998}"/>
                </c:ext>
              </c:extLst>
            </c:dLbl>
            <c:numFmt formatCode="0.0%" sourceLinked="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Sheet1!$B$1:$FA$1</c:f>
              <c:numCache>
                <c:formatCode>mmm\-yy</c:formatCode>
                <c:ptCount val="13"/>
                <c:pt idx="0">
                  <c:v>44896</c:v>
                </c:pt>
                <c:pt idx="1">
                  <c:v>44927</c:v>
                </c:pt>
                <c:pt idx="2">
                  <c:v>44958</c:v>
                </c:pt>
                <c:pt idx="3">
                  <c:v>44986</c:v>
                </c:pt>
                <c:pt idx="4">
                  <c:v>45017</c:v>
                </c:pt>
                <c:pt idx="5">
                  <c:v>45047</c:v>
                </c:pt>
                <c:pt idx="6">
                  <c:v>45078</c:v>
                </c:pt>
                <c:pt idx="7">
                  <c:v>45108</c:v>
                </c:pt>
                <c:pt idx="8">
                  <c:v>45139</c:v>
                </c:pt>
                <c:pt idx="9">
                  <c:v>45170</c:v>
                </c:pt>
                <c:pt idx="10">
                  <c:v>45200</c:v>
                </c:pt>
                <c:pt idx="11">
                  <c:v>45231</c:v>
                </c:pt>
                <c:pt idx="12">
                  <c:v>45261</c:v>
                </c:pt>
              </c:numCache>
            </c:numRef>
          </c:cat>
          <c:val>
            <c:numRef>
              <c:f>Sheet1!$B$3:$FA$3</c:f>
              <c:numCache>
                <c:formatCode>0.0%</c:formatCode>
                <c:ptCount val="13"/>
                <c:pt idx="0">
                  <c:v>0.13300000000000001</c:v>
                </c:pt>
                <c:pt idx="1">
                  <c:v>0.13800000000000001</c:v>
                </c:pt>
                <c:pt idx="2">
                  <c:v>0.14499999999999999</c:v>
                </c:pt>
                <c:pt idx="3">
                  <c:v>0.15</c:v>
                </c:pt>
                <c:pt idx="4">
                  <c:v>0.157</c:v>
                </c:pt>
                <c:pt idx="5">
                  <c:v>0.154</c:v>
                </c:pt>
                <c:pt idx="6" formatCode="0.00%">
                  <c:v>0.14599999999999999</c:v>
                </c:pt>
                <c:pt idx="7" formatCode="0.00%">
                  <c:v>0.13400000000000001</c:v>
                </c:pt>
                <c:pt idx="8" formatCode="0.00%">
                  <c:v>0.115</c:v>
                </c:pt>
                <c:pt idx="9" formatCode="0.00%">
                  <c:v>9.9000000000000005E-2</c:v>
                </c:pt>
                <c:pt idx="10" formatCode="0.00%">
                  <c:v>8.7999999999999995E-2</c:v>
                </c:pt>
                <c:pt idx="11" formatCode="0.00%">
                  <c:v>7.8E-2</c:v>
                </c:pt>
                <c:pt idx="12" formatCode="0.00%">
                  <c:v>6.7000000000000004E-2</c:v>
                </c:pt>
              </c:numCache>
            </c:numRef>
          </c:val>
          <c:smooth val="1"/>
          <c:extLst>
            <c:ext xmlns:c16="http://schemas.microsoft.com/office/drawing/2014/chart" uri="{C3380CC4-5D6E-409C-BE32-E72D297353CC}">
              <c16:uniqueId val="{00000004-F83F-44FF-865A-529228F25D72}"/>
            </c:ext>
          </c:extLst>
        </c:ser>
        <c:ser>
          <c:idx val="2"/>
          <c:order val="2"/>
          <c:tx>
            <c:strRef>
              <c:f>Sheet1!$A$4</c:f>
              <c:strCache>
                <c:ptCount val="1"/>
                <c:pt idx="0">
                  <c:v>Fresh</c:v>
                </c:pt>
              </c:strCache>
            </c:strRef>
          </c:tx>
          <c:spPr>
            <a:ln w="28575" cap="rnd">
              <a:solidFill>
                <a:schemeClr val="accent5">
                  <a:lumMod val="60000"/>
                  <a:lumOff val="40000"/>
                </a:schemeClr>
              </a:solidFill>
              <a:round/>
            </a:ln>
            <a:effectLst/>
          </c:spPr>
          <c:marker>
            <c:symbol val="none"/>
          </c:marker>
          <c:cat>
            <c:numRef>
              <c:f>Sheet1!$B$1:$FA$1</c:f>
              <c:numCache>
                <c:formatCode>mmm\-yy</c:formatCode>
                <c:ptCount val="13"/>
                <c:pt idx="0">
                  <c:v>44896</c:v>
                </c:pt>
                <c:pt idx="1">
                  <c:v>44927</c:v>
                </c:pt>
                <c:pt idx="2">
                  <c:v>44958</c:v>
                </c:pt>
                <c:pt idx="3">
                  <c:v>44986</c:v>
                </c:pt>
                <c:pt idx="4">
                  <c:v>45017</c:v>
                </c:pt>
                <c:pt idx="5">
                  <c:v>45047</c:v>
                </c:pt>
                <c:pt idx="6">
                  <c:v>45078</c:v>
                </c:pt>
                <c:pt idx="7">
                  <c:v>45108</c:v>
                </c:pt>
                <c:pt idx="8">
                  <c:v>45139</c:v>
                </c:pt>
                <c:pt idx="9">
                  <c:v>45170</c:v>
                </c:pt>
                <c:pt idx="10">
                  <c:v>45200</c:v>
                </c:pt>
                <c:pt idx="11">
                  <c:v>45231</c:v>
                </c:pt>
                <c:pt idx="12">
                  <c:v>45261</c:v>
                </c:pt>
              </c:numCache>
            </c:numRef>
          </c:cat>
          <c:val>
            <c:numRef>
              <c:f>Sheet1!$B$4:$FA$4</c:f>
              <c:numCache>
                <c:formatCode>0.0%</c:formatCode>
                <c:ptCount val="13"/>
                <c:pt idx="0">
                  <c:v>0.15</c:v>
                </c:pt>
                <c:pt idx="1">
                  <c:v>0.157</c:v>
                </c:pt>
                <c:pt idx="2">
                  <c:v>0.16300000000000001</c:v>
                </c:pt>
                <c:pt idx="3">
                  <c:v>0.17</c:v>
                </c:pt>
                <c:pt idx="4">
                  <c:v>0.17799999999999999</c:v>
                </c:pt>
                <c:pt idx="5">
                  <c:v>0.17199999999999999</c:v>
                </c:pt>
                <c:pt idx="6" formatCode="0.00%">
                  <c:v>0.157</c:v>
                </c:pt>
                <c:pt idx="7" formatCode="0.00%">
                  <c:v>0.14299999999999999</c:v>
                </c:pt>
                <c:pt idx="8" formatCode="0.00%">
                  <c:v>0.11600000000000001</c:v>
                </c:pt>
                <c:pt idx="9" formatCode="0.00%">
                  <c:v>9.6000000000000002E-2</c:v>
                </c:pt>
                <c:pt idx="10" formatCode="0.00%">
                  <c:v>8.3000000000000004E-2</c:v>
                </c:pt>
                <c:pt idx="11" formatCode="0.00%">
                  <c:v>6.7000000000000004E-2</c:v>
                </c:pt>
                <c:pt idx="12" formatCode="0.00%">
                  <c:v>5.3999999999999999E-2</c:v>
                </c:pt>
              </c:numCache>
            </c:numRef>
          </c:val>
          <c:smooth val="1"/>
          <c:extLst>
            <c:ext xmlns:c16="http://schemas.microsoft.com/office/drawing/2014/chart" uri="{C3380CC4-5D6E-409C-BE32-E72D297353CC}">
              <c16:uniqueId val="{00000005-F83F-44FF-865A-529228F25D72}"/>
            </c:ext>
          </c:extLst>
        </c:ser>
        <c:ser>
          <c:idx val="3"/>
          <c:order val="3"/>
          <c:tx>
            <c:strRef>
              <c:f>Sheet1!$A$5</c:f>
              <c:strCache>
                <c:ptCount val="1"/>
                <c:pt idx="0">
                  <c:v>Ambient</c:v>
                </c:pt>
              </c:strCache>
            </c:strRef>
          </c:tx>
          <c:spPr>
            <a:ln w="28575" cap="rnd">
              <a:solidFill>
                <a:schemeClr val="accent5"/>
              </a:solidFill>
              <a:round/>
            </a:ln>
            <a:effectLst/>
          </c:spPr>
          <c:marker>
            <c:symbol val="none"/>
          </c:marker>
          <c:cat>
            <c:numRef>
              <c:f>Sheet1!$B$1:$FA$1</c:f>
              <c:numCache>
                <c:formatCode>mmm\-yy</c:formatCode>
                <c:ptCount val="13"/>
                <c:pt idx="0">
                  <c:v>44896</c:v>
                </c:pt>
                <c:pt idx="1">
                  <c:v>44927</c:v>
                </c:pt>
                <c:pt idx="2">
                  <c:v>44958</c:v>
                </c:pt>
                <c:pt idx="3">
                  <c:v>44986</c:v>
                </c:pt>
                <c:pt idx="4">
                  <c:v>45017</c:v>
                </c:pt>
                <c:pt idx="5">
                  <c:v>45047</c:v>
                </c:pt>
                <c:pt idx="6">
                  <c:v>45078</c:v>
                </c:pt>
                <c:pt idx="7">
                  <c:v>45108</c:v>
                </c:pt>
                <c:pt idx="8">
                  <c:v>45139</c:v>
                </c:pt>
                <c:pt idx="9">
                  <c:v>45170</c:v>
                </c:pt>
                <c:pt idx="10">
                  <c:v>45200</c:v>
                </c:pt>
                <c:pt idx="11">
                  <c:v>45231</c:v>
                </c:pt>
                <c:pt idx="12">
                  <c:v>45261</c:v>
                </c:pt>
              </c:numCache>
            </c:numRef>
          </c:cat>
          <c:val>
            <c:numRef>
              <c:f>Sheet1!$B$5:$FA$5</c:f>
              <c:numCache>
                <c:formatCode>0.0%</c:formatCode>
                <c:ptCount val="13"/>
                <c:pt idx="0">
                  <c:v>0.11</c:v>
                </c:pt>
                <c:pt idx="1">
                  <c:v>0.113</c:v>
                </c:pt>
                <c:pt idx="2">
                  <c:v>0.122</c:v>
                </c:pt>
                <c:pt idx="3">
                  <c:v>0.124</c:v>
                </c:pt>
                <c:pt idx="4">
                  <c:v>0.129</c:v>
                </c:pt>
                <c:pt idx="5">
                  <c:v>0.13100000000000001</c:v>
                </c:pt>
                <c:pt idx="6" formatCode="0%">
                  <c:v>0.13</c:v>
                </c:pt>
                <c:pt idx="7" formatCode="0.00%">
                  <c:v>0.123</c:v>
                </c:pt>
                <c:pt idx="8" formatCode="0.00%">
                  <c:v>0.113</c:v>
                </c:pt>
                <c:pt idx="9" formatCode="0.00%">
                  <c:v>0.104</c:v>
                </c:pt>
                <c:pt idx="10" formatCode="0.00%">
                  <c:v>9.5000000000000001E-2</c:v>
                </c:pt>
                <c:pt idx="11" formatCode="0.00%">
                  <c:v>9.1999999999999998E-2</c:v>
                </c:pt>
                <c:pt idx="12" formatCode="0.00%">
                  <c:v>8.4000000000000005E-2</c:v>
                </c:pt>
              </c:numCache>
            </c:numRef>
          </c:val>
          <c:smooth val="1"/>
          <c:extLst>
            <c:ext xmlns:c16="http://schemas.microsoft.com/office/drawing/2014/chart" uri="{C3380CC4-5D6E-409C-BE32-E72D297353CC}">
              <c16:uniqueId val="{00000006-F83F-44FF-865A-529228F25D72}"/>
            </c:ext>
          </c:extLst>
        </c:ser>
        <c:dLbls>
          <c:showLegendKey val="0"/>
          <c:showVal val="0"/>
          <c:showCatName val="0"/>
          <c:showSerName val="0"/>
          <c:showPercent val="0"/>
          <c:showBubbleSize val="0"/>
        </c:dLbls>
        <c:smooth val="0"/>
        <c:axId val="121624448"/>
        <c:axId val="121625984"/>
      </c:lineChart>
      <c:dateAx>
        <c:axId val="121624448"/>
        <c:scaling>
          <c:orientation val="minMax"/>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1625984"/>
        <c:crosses val="autoZero"/>
        <c:auto val="1"/>
        <c:lblOffset val="100"/>
        <c:baseTimeUnit val="months"/>
      </c:dateAx>
      <c:valAx>
        <c:axId val="12162598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1624448"/>
        <c:crosses val="autoZero"/>
        <c:crossBetween val="between"/>
      </c:valAx>
      <c:spPr>
        <a:noFill/>
        <a:ln>
          <a:noFill/>
        </a:ln>
        <a:effectLst/>
      </c:spPr>
    </c:plotArea>
    <c:legend>
      <c:legendPos val="b"/>
      <c:layout>
        <c:manualLayout>
          <c:xMode val="edge"/>
          <c:yMode val="edge"/>
          <c:x val="0.63115601215694161"/>
          <c:y val="0.70212253562736593"/>
          <c:w val="0.2063290863127844"/>
          <c:h val="5.5815627077442018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021745583254873E-2"/>
          <c:y val="6.9127662646496252E-2"/>
          <c:w val="0.94661545382966195"/>
          <c:h val="0.61852794786062937"/>
        </c:manualLayout>
      </c:layout>
      <c:barChart>
        <c:barDir val="col"/>
        <c:grouping val="clustered"/>
        <c:varyColors val="0"/>
        <c:ser>
          <c:idx val="0"/>
          <c:order val="0"/>
          <c:tx>
            <c:strRef>
              <c:f>Sheet1!$B$1</c:f>
              <c:strCache>
                <c:ptCount val="1"/>
                <c:pt idx="0">
                  <c:v>Derived Inflation</c:v>
                </c:pt>
              </c:strCache>
            </c:strRef>
          </c:tx>
          <c:spPr>
            <a:solidFill>
              <a:srgbClr val="A082F3"/>
            </a:solidFill>
            <a:ln>
              <a:noFill/>
            </a:ln>
            <a:effectLst/>
          </c:spPr>
          <c:invertIfNegative val="1"/>
          <c:dPt>
            <c:idx val="0"/>
            <c:invertIfNegative val="1"/>
            <c:bubble3D val="0"/>
            <c:spPr>
              <a:solidFill>
                <a:schemeClr val="accent2"/>
              </a:solidFill>
              <a:ln>
                <a:noFill/>
              </a:ln>
              <a:effectLst/>
            </c:spPr>
            <c:extLst>
              <c:ext xmlns:c16="http://schemas.microsoft.com/office/drawing/2014/chart" uri="{C3380CC4-5D6E-409C-BE32-E72D297353CC}">
                <c16:uniqueId val="{0000000F-B35D-48B1-AA6D-9D1BCE8881E4}"/>
              </c:ext>
            </c:extLst>
          </c:dPt>
          <c:dPt>
            <c:idx val="1"/>
            <c:invertIfNegative val="1"/>
            <c:bubble3D val="0"/>
            <c:spPr>
              <a:solidFill>
                <a:schemeClr val="accent2"/>
              </a:solidFill>
              <a:ln>
                <a:noFill/>
              </a:ln>
              <a:effectLst/>
            </c:spPr>
            <c:extLst>
              <c:ext xmlns:c16="http://schemas.microsoft.com/office/drawing/2014/chart" uri="{C3380CC4-5D6E-409C-BE32-E72D297353CC}">
                <c16:uniqueId val="{0000000E-B35D-48B1-AA6D-9D1BCE8881E4}"/>
              </c:ext>
            </c:extLst>
          </c:dPt>
          <c:dPt>
            <c:idx val="2"/>
            <c:invertIfNegative val="1"/>
            <c:bubble3D val="0"/>
            <c:spPr>
              <a:solidFill>
                <a:schemeClr val="accent2"/>
              </a:solidFill>
              <a:ln>
                <a:noFill/>
              </a:ln>
              <a:effectLst/>
            </c:spPr>
            <c:extLst>
              <c:ext xmlns:c16="http://schemas.microsoft.com/office/drawing/2014/chart" uri="{C3380CC4-5D6E-409C-BE32-E72D297353CC}">
                <c16:uniqueId val="{0000000D-A49F-437F-93C3-A291DE1B1CB8}"/>
              </c:ext>
            </c:extLst>
          </c:dPt>
          <c:dPt>
            <c:idx val="3"/>
            <c:invertIfNegative val="1"/>
            <c:bubble3D val="0"/>
            <c:spPr>
              <a:solidFill>
                <a:schemeClr val="accent2"/>
              </a:solidFill>
              <a:ln>
                <a:noFill/>
              </a:ln>
              <a:effectLst/>
            </c:spPr>
            <c:extLst>
              <c:ext xmlns:c16="http://schemas.microsoft.com/office/drawing/2014/chart" uri="{C3380CC4-5D6E-409C-BE32-E72D297353CC}">
                <c16:uniqueId val="{00000008-19A0-4182-8BB6-665F575998D4}"/>
              </c:ext>
            </c:extLst>
          </c:dPt>
          <c:dPt>
            <c:idx val="4"/>
            <c:invertIfNegative val="1"/>
            <c:bubble3D val="0"/>
            <c:spPr>
              <a:solidFill>
                <a:schemeClr val="accent2"/>
              </a:solidFill>
              <a:ln>
                <a:noFill/>
              </a:ln>
              <a:effectLst/>
            </c:spPr>
            <c:extLst>
              <c:ext xmlns:c16="http://schemas.microsoft.com/office/drawing/2014/chart" uri="{C3380CC4-5D6E-409C-BE32-E72D297353CC}">
                <c16:uniqueId val="{0000000F-A49F-437F-93C3-A291DE1B1CB8}"/>
              </c:ext>
            </c:extLst>
          </c:dPt>
          <c:dPt>
            <c:idx val="5"/>
            <c:invertIfNegative val="1"/>
            <c:bubble3D val="0"/>
            <c:spPr>
              <a:solidFill>
                <a:schemeClr val="accent2"/>
              </a:solidFill>
              <a:ln>
                <a:noFill/>
              </a:ln>
              <a:effectLst/>
            </c:spPr>
            <c:extLst>
              <c:ext xmlns:c16="http://schemas.microsoft.com/office/drawing/2014/chart" uri="{C3380CC4-5D6E-409C-BE32-E72D297353CC}">
                <c16:uniqueId val="{00000010-A49F-437F-93C3-A291DE1B1CB8}"/>
              </c:ext>
            </c:extLst>
          </c:dPt>
          <c:dPt>
            <c:idx val="6"/>
            <c:invertIfNegative val="1"/>
            <c:bubble3D val="0"/>
            <c:spPr>
              <a:solidFill>
                <a:srgbClr val="A082F3"/>
              </a:solidFill>
              <a:ln>
                <a:noFill/>
              </a:ln>
              <a:effectLst/>
            </c:spPr>
            <c:extLst>
              <c:ext xmlns:c16="http://schemas.microsoft.com/office/drawing/2014/chart" uri="{C3380CC4-5D6E-409C-BE32-E72D297353CC}">
                <c16:uniqueId val="{0000000B-90E4-4E92-9C9D-EA86CF82CAB7}"/>
              </c:ext>
            </c:extLst>
          </c:dPt>
          <c:dPt>
            <c:idx val="7"/>
            <c:invertIfNegative val="1"/>
            <c:bubble3D val="0"/>
            <c:spPr>
              <a:solidFill>
                <a:srgbClr val="A082F3"/>
              </a:solidFill>
              <a:ln>
                <a:noFill/>
              </a:ln>
              <a:effectLst/>
            </c:spPr>
            <c:extLst>
              <c:ext xmlns:c16="http://schemas.microsoft.com/office/drawing/2014/chart" uri="{C3380CC4-5D6E-409C-BE32-E72D297353CC}">
                <c16:uniqueId val="{00000011-B35D-48B1-AA6D-9D1BCE8881E4}"/>
              </c:ext>
            </c:extLst>
          </c:dPt>
          <c:dPt>
            <c:idx val="8"/>
            <c:invertIfNegative val="1"/>
            <c:bubble3D val="0"/>
            <c:spPr>
              <a:solidFill>
                <a:srgbClr val="A082F3"/>
              </a:solidFill>
              <a:ln>
                <a:noFill/>
              </a:ln>
              <a:effectLst/>
            </c:spPr>
            <c:extLst>
              <c:ext xmlns:c16="http://schemas.microsoft.com/office/drawing/2014/chart" uri="{C3380CC4-5D6E-409C-BE32-E72D297353CC}">
                <c16:uniqueId val="{00000010-B35D-48B1-AA6D-9D1BCE8881E4}"/>
              </c:ext>
            </c:extLst>
          </c:dPt>
          <c:dPt>
            <c:idx val="9"/>
            <c:invertIfNegative val="1"/>
            <c:bubble3D val="0"/>
            <c:spPr>
              <a:solidFill>
                <a:schemeClr val="accent6"/>
              </a:solidFill>
              <a:ln>
                <a:noFill/>
              </a:ln>
              <a:effectLst/>
            </c:spPr>
            <c:extLst>
              <c:ext xmlns:c16="http://schemas.microsoft.com/office/drawing/2014/chart" uri="{C3380CC4-5D6E-409C-BE32-E72D297353CC}">
                <c16:uniqueId val="{0000000A-90E4-4E92-9C9D-EA86CF82CAB7}"/>
              </c:ext>
            </c:extLst>
          </c:dPt>
          <c:dPt>
            <c:idx val="10"/>
            <c:invertIfNegative val="1"/>
            <c:bubble3D val="0"/>
            <c:spPr>
              <a:solidFill>
                <a:srgbClr val="A082F3"/>
              </a:solidFill>
              <a:ln>
                <a:noFill/>
              </a:ln>
              <a:effectLst/>
            </c:spPr>
            <c:extLst>
              <c:ext xmlns:c16="http://schemas.microsoft.com/office/drawing/2014/chart" uri="{C3380CC4-5D6E-409C-BE32-E72D297353CC}">
                <c16:uniqueId val="{0000001A-9D83-4A45-A8C2-2FAC0EA9082A}"/>
              </c:ext>
            </c:extLst>
          </c:dPt>
          <c:dPt>
            <c:idx val="11"/>
            <c:invertIfNegative val="1"/>
            <c:bubble3D val="0"/>
            <c:spPr>
              <a:solidFill>
                <a:srgbClr val="A082F3"/>
              </a:solidFill>
              <a:ln>
                <a:noFill/>
              </a:ln>
              <a:effectLst/>
            </c:spPr>
            <c:extLst>
              <c:ext xmlns:c16="http://schemas.microsoft.com/office/drawing/2014/chart" uri="{C3380CC4-5D6E-409C-BE32-E72D297353CC}">
                <c16:uniqueId val="{00000012-B35D-48B1-AA6D-9D1BCE8881E4}"/>
              </c:ext>
            </c:extLst>
          </c:dPt>
          <c:dPt>
            <c:idx val="12"/>
            <c:invertIfNegative val="1"/>
            <c:bubble3D val="0"/>
            <c:spPr>
              <a:solidFill>
                <a:srgbClr val="A082F3"/>
              </a:solidFill>
              <a:ln>
                <a:noFill/>
              </a:ln>
              <a:effectLst/>
            </c:spPr>
            <c:extLst>
              <c:ext xmlns:c16="http://schemas.microsoft.com/office/drawing/2014/chart" uri="{C3380CC4-5D6E-409C-BE32-E72D297353CC}">
                <c16:uniqueId val="{00000018-BB2F-4F39-93BC-9A40FBE3A28C}"/>
              </c:ext>
            </c:extLst>
          </c:dPt>
          <c:dPt>
            <c:idx val="17"/>
            <c:invertIfNegative val="0"/>
            <c:bubble3D val="0"/>
            <c:spPr>
              <a:solidFill>
                <a:srgbClr val="A082F3"/>
              </a:solidFill>
              <a:ln>
                <a:noFill/>
              </a:ln>
              <a:effectLst/>
            </c:spPr>
            <c:extLst>
              <c:ext xmlns:c16="http://schemas.microsoft.com/office/drawing/2014/chart" uri="{C3380CC4-5D6E-409C-BE32-E72D297353CC}">
                <c16:uniqueId val="{00000001-587B-4E75-93A5-D94217122D1B}"/>
              </c:ext>
            </c:extLst>
          </c:dPt>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Confectionery</c:v>
                </c:pt>
                <c:pt idx="1">
                  <c:v>Packaged Grocery</c:v>
                </c:pt>
                <c:pt idx="2">
                  <c:v>Tobacco</c:v>
                </c:pt>
                <c:pt idx="3">
                  <c:v>Health &amp; Beauty inc Baby</c:v>
                </c:pt>
                <c:pt idx="4">
                  <c:v>Bakery</c:v>
                </c:pt>
                <c:pt idx="5">
                  <c:v>Soft Drinks</c:v>
                </c:pt>
                <c:pt idx="6">
                  <c:v>Frozen</c:v>
                </c:pt>
                <c:pt idx="7">
                  <c:v>Meat Fish &amp; Poultry</c:v>
                </c:pt>
                <c:pt idx="8">
                  <c:v>Crisps &amp; Snacks</c:v>
                </c:pt>
                <c:pt idx="9">
                  <c:v>TSR*</c:v>
                </c:pt>
                <c:pt idx="10">
                  <c:v>BWS</c:v>
                </c:pt>
                <c:pt idx="11">
                  <c:v>Delicatessen</c:v>
                </c:pt>
                <c:pt idx="12">
                  <c:v>Total Store Read</c:v>
                </c:pt>
                <c:pt idx="13">
                  <c:v>Produce</c:v>
                </c:pt>
                <c:pt idx="14">
                  <c:v>Pet &amp; Petcare</c:v>
                </c:pt>
                <c:pt idx="15">
                  <c:v>General Merchandise</c:v>
                </c:pt>
                <c:pt idx="16">
                  <c:v>Household</c:v>
                </c:pt>
                <c:pt idx="17">
                  <c:v>Dairy</c:v>
                </c:pt>
              </c:strCache>
            </c:strRef>
          </c:cat>
          <c:val>
            <c:numRef>
              <c:f>Sheet1!$B$2:$B$19</c:f>
              <c:numCache>
                <c:formatCode>0.0%</c:formatCode>
                <c:ptCount val="18"/>
                <c:pt idx="0">
                  <c:v>0.16500000000000001</c:v>
                </c:pt>
                <c:pt idx="1">
                  <c:v>9.1999999999999998E-2</c:v>
                </c:pt>
                <c:pt idx="2">
                  <c:v>9.0999999999999998E-2</c:v>
                </c:pt>
                <c:pt idx="3">
                  <c:v>8.3000000000000004E-2</c:v>
                </c:pt>
                <c:pt idx="4">
                  <c:v>6.7000000000000004E-2</c:v>
                </c:pt>
                <c:pt idx="5">
                  <c:v>6.6000000000000003E-2</c:v>
                </c:pt>
                <c:pt idx="6">
                  <c:v>5.8000000000000003E-2</c:v>
                </c:pt>
                <c:pt idx="7">
                  <c:v>5.6000000000000001E-2</c:v>
                </c:pt>
                <c:pt idx="8">
                  <c:v>5.1999999999999998E-2</c:v>
                </c:pt>
                <c:pt idx="9">
                  <c:v>5.0999999999999997E-2</c:v>
                </c:pt>
                <c:pt idx="10">
                  <c:v>0.05</c:v>
                </c:pt>
                <c:pt idx="11">
                  <c:v>4.4999999999999998E-2</c:v>
                </c:pt>
                <c:pt idx="12">
                  <c:v>4.4999999999999998E-2</c:v>
                </c:pt>
                <c:pt idx="13">
                  <c:v>4.2000000000000003E-2</c:v>
                </c:pt>
                <c:pt idx="14">
                  <c:v>4.2000000000000003E-2</c:v>
                </c:pt>
                <c:pt idx="15">
                  <c:v>3.4000000000000002E-2</c:v>
                </c:pt>
                <c:pt idx="16">
                  <c:v>2.1999999999999999E-2</c:v>
                </c:pt>
                <c:pt idx="17">
                  <c:v>8.0000000000000002E-3</c:v>
                </c:pt>
              </c:numCache>
            </c:numRef>
          </c:val>
          <c:extLst>
            <c:ext xmlns:c14="http://schemas.microsoft.com/office/drawing/2007/8/2/chart" uri="{6F2FDCE9-48DA-4B69-8628-5D25D57E5C99}">
              <c14:invertSolidFillFmt>
                <c14:spPr xmlns:c14="http://schemas.microsoft.com/office/drawing/2007/8/2/chart">
                  <a:solidFill>
                    <a:srgbClr val="1420B8"/>
                  </a:solidFill>
                  <a:ln>
                    <a:noFill/>
                  </a:ln>
                  <a:effectLst/>
                </c14:spPr>
              </c14:invertSolidFillFmt>
            </c:ext>
            <c:ext xmlns:c16="http://schemas.microsoft.com/office/drawing/2014/chart" uri="{C3380CC4-5D6E-409C-BE32-E72D297353CC}">
              <c16:uniqueId val="{00000002-587B-4E75-93A5-D94217122D1B}"/>
            </c:ext>
          </c:extLst>
        </c:ser>
        <c:dLbls>
          <c:showLegendKey val="0"/>
          <c:showVal val="0"/>
          <c:showCatName val="0"/>
          <c:showSerName val="0"/>
          <c:showPercent val="0"/>
          <c:showBubbleSize val="0"/>
        </c:dLbls>
        <c:gapWidth val="74"/>
        <c:overlap val="-27"/>
        <c:axId val="307574504"/>
        <c:axId val="307575288"/>
      </c:barChart>
      <c:catAx>
        <c:axId val="307574504"/>
        <c:scaling>
          <c:orientation val="minMax"/>
        </c:scaling>
        <c:delete val="0"/>
        <c:axPos val="b"/>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07575288"/>
        <c:crosses val="autoZero"/>
        <c:auto val="1"/>
        <c:lblAlgn val="ctr"/>
        <c:lblOffset val="100"/>
        <c:noMultiLvlLbl val="0"/>
      </c:catAx>
      <c:valAx>
        <c:axId val="307575288"/>
        <c:scaling>
          <c:orientation val="minMax"/>
        </c:scaling>
        <c:delete val="1"/>
        <c:axPos val="l"/>
        <c:numFmt formatCode="0%" sourceLinked="0"/>
        <c:majorTickMark val="none"/>
        <c:minorTickMark val="none"/>
        <c:tickLblPos val="nextTo"/>
        <c:crossAx val="30757450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342479356119995E-2"/>
          <c:y val="0.16804907124817531"/>
          <c:w val="0.90476350998223054"/>
          <c:h val="0.47653213075511019"/>
        </c:manualLayout>
      </c:layout>
      <c:barChart>
        <c:barDir val="col"/>
        <c:grouping val="clustered"/>
        <c:varyColors val="0"/>
        <c:ser>
          <c:idx val="0"/>
          <c:order val="0"/>
          <c:tx>
            <c:strRef>
              <c:f>Sheet1!$B$1</c:f>
              <c:strCache>
                <c:ptCount val="1"/>
                <c:pt idx="0">
                  <c:v>vs year ago</c:v>
                </c:pt>
              </c:strCache>
            </c:strRef>
          </c:tx>
          <c:spPr>
            <a:solidFill>
              <a:srgbClr val="A082F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TOTAL STORE</c:v>
                </c:pt>
                <c:pt idx="1">
                  <c:v>TSR excl GM# &amp; Tobacco</c:v>
                </c:pt>
                <c:pt idx="2">
                  <c:v>Food &amp; Drink</c:v>
                </c:pt>
                <c:pt idx="3">
                  <c:v>Household/Pet/Health &amp; Beauty</c:v>
                </c:pt>
                <c:pt idx="4">
                  <c:v>Non Food/Tobacco</c:v>
                </c:pt>
              </c:strCache>
            </c:strRef>
          </c:cat>
          <c:val>
            <c:numRef>
              <c:f>Sheet1!$B$2:$B$6</c:f>
              <c:numCache>
                <c:formatCode>0.0%</c:formatCode>
                <c:ptCount val="5"/>
                <c:pt idx="0">
                  <c:v>4.0894983836876841E-2</c:v>
                </c:pt>
                <c:pt idx="1">
                  <c:v>5.2220759066687883E-2</c:v>
                </c:pt>
                <c:pt idx="2">
                  <c:v>5.8311595599165766E-2</c:v>
                </c:pt>
                <c:pt idx="3">
                  <c:v>2.0255331249447117E-2</c:v>
                </c:pt>
                <c:pt idx="4">
                  <c:v>-2.7831639198317659E-2</c:v>
                </c:pt>
              </c:numCache>
            </c:numRef>
          </c:val>
          <c:extLst>
            <c:ext xmlns:c16="http://schemas.microsoft.com/office/drawing/2014/chart" uri="{C3380CC4-5D6E-409C-BE32-E72D297353CC}">
              <c16:uniqueId val="{00000000-62B6-4199-88E3-AC78C796F68A}"/>
            </c:ext>
          </c:extLst>
        </c:ser>
        <c:ser>
          <c:idx val="1"/>
          <c:order val="1"/>
          <c:tx>
            <c:strRef>
              <c:f>Sheet1!$C$1</c:f>
              <c:strCache>
                <c:ptCount val="1"/>
                <c:pt idx="0">
                  <c:v>vs last month</c:v>
                </c:pt>
              </c:strCache>
            </c:strRef>
          </c:tx>
          <c:spPr>
            <a:solidFill>
              <a:schemeClr val="accent2"/>
            </a:solidFill>
            <a:ln>
              <a:noFill/>
            </a:ln>
            <a:effectLst/>
          </c:spPr>
          <c:invertIfNegative val="0"/>
          <c:dLbls>
            <c:dLbl>
              <c:idx val="0"/>
              <c:layout>
                <c:manualLayout>
                  <c:x val="2.301868900047415E-3"/>
                  <c:y val="6.14318058577786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35-49F0-8DD2-3AC08270E226}"/>
                </c:ext>
              </c:extLst>
            </c:dLbl>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37-4933-8683-9839E6CF36F5}"/>
                </c:ext>
              </c:extLst>
            </c:dLbl>
            <c:dLbl>
              <c:idx val="2"/>
              <c:layout>
                <c:manualLayout>
                  <c:x val="1.3811213400284489E-2"/>
                  <c:y val="-6.90758826249124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35-49F0-8DD2-3AC08270E226}"/>
                </c:ext>
              </c:extLst>
            </c:dLbl>
            <c:dLbl>
              <c:idx val="3"/>
              <c:layout>
                <c:manualLayout>
                  <c:x val="9.2074756001896598E-3"/>
                  <c:y val="1.06983379187363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03B-4F28-8E21-EBE49767B130}"/>
                </c:ext>
              </c:extLst>
            </c:dLbl>
            <c:dLbl>
              <c:idx val="4"/>
              <c:layout>
                <c:manualLayout>
                  <c:x val="0"/>
                  <c:y val="4.585001965172758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35-49F0-8DD2-3AC08270E22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TOTAL STORE</c:v>
                </c:pt>
                <c:pt idx="1">
                  <c:v>TSR excl GM# &amp; Tobacco</c:v>
                </c:pt>
                <c:pt idx="2">
                  <c:v>Food &amp; Drink</c:v>
                </c:pt>
                <c:pt idx="3">
                  <c:v>Household/Pet/Health &amp; Beauty</c:v>
                </c:pt>
                <c:pt idx="4">
                  <c:v>Non Food/Tobacco</c:v>
                </c:pt>
              </c:strCache>
            </c:strRef>
          </c:cat>
          <c:val>
            <c:numRef>
              <c:f>Sheet1!$C$2:$C$6</c:f>
              <c:numCache>
                <c:formatCode>0.0%</c:formatCode>
                <c:ptCount val="5"/>
                <c:pt idx="0">
                  <c:v>0.1801789357137622</c:v>
                </c:pt>
                <c:pt idx="1">
                  <c:v>0.17031111570181379</c:v>
                </c:pt>
                <c:pt idx="2">
                  <c:v>0.17634548729840316</c:v>
                </c:pt>
                <c:pt idx="3">
                  <c:v>0.1385170813761385</c:v>
                </c:pt>
                <c:pt idx="4">
                  <c:v>0.24936720051577654</c:v>
                </c:pt>
              </c:numCache>
            </c:numRef>
          </c:val>
          <c:extLst>
            <c:ext xmlns:c16="http://schemas.microsoft.com/office/drawing/2014/chart" uri="{C3380CC4-5D6E-409C-BE32-E72D297353CC}">
              <c16:uniqueId val="{00000001-62B6-4199-88E3-AC78C796F68A}"/>
            </c:ext>
          </c:extLst>
        </c:ser>
        <c:dLbls>
          <c:dLblPos val="inEnd"/>
          <c:showLegendKey val="0"/>
          <c:showVal val="1"/>
          <c:showCatName val="0"/>
          <c:showSerName val="0"/>
          <c:showPercent val="0"/>
          <c:showBubbleSize val="0"/>
        </c:dLbls>
        <c:gapWidth val="219"/>
        <c:overlap val="-27"/>
        <c:axId val="404478872"/>
        <c:axId val="404479656"/>
      </c:barChart>
      <c:catAx>
        <c:axId val="40447887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4479656"/>
        <c:crosses val="autoZero"/>
        <c:auto val="1"/>
        <c:lblAlgn val="ctr"/>
        <c:lblOffset val="100"/>
        <c:noMultiLvlLbl val="0"/>
      </c:catAx>
      <c:valAx>
        <c:axId val="404479656"/>
        <c:scaling>
          <c:orientation val="minMax"/>
        </c:scaling>
        <c:delete val="1"/>
        <c:axPos val="l"/>
        <c:numFmt formatCode="0.0%" sourceLinked="1"/>
        <c:majorTickMark val="none"/>
        <c:minorTickMark val="none"/>
        <c:tickLblPos val="nextTo"/>
        <c:crossAx val="404478872"/>
        <c:crosses val="autoZero"/>
        <c:crossBetween val="between"/>
        <c:majorUnit val="5.000000000000001E-2"/>
      </c:valAx>
      <c:spPr>
        <a:noFill/>
        <a:ln>
          <a:noFill/>
        </a:ln>
        <a:effectLst/>
      </c:spPr>
    </c:plotArea>
    <c:legend>
      <c:legendPos val="b"/>
      <c:layout>
        <c:manualLayout>
          <c:xMode val="edge"/>
          <c:yMode val="edge"/>
          <c:x val="4.7056197387454002E-4"/>
          <c:y val="6.7522999019700061E-2"/>
          <c:w val="0.36106644317392561"/>
          <c:h val="5.2156623667130302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218592002631755"/>
          <c:y val="0.12008796441654929"/>
          <c:w val="0.70585692462459482"/>
          <c:h val="0.86580738749649389"/>
        </c:manualLayout>
      </c:layout>
      <c:barChart>
        <c:barDir val="bar"/>
        <c:grouping val="clustered"/>
        <c:varyColors val="0"/>
        <c:ser>
          <c:idx val="0"/>
          <c:order val="0"/>
          <c:tx>
            <c:strRef>
              <c:f>Sheet1!$B$1</c:f>
              <c:strCache>
                <c:ptCount val="1"/>
                <c:pt idx="0">
                  <c:v>vs year ago</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BWS</c:v>
                </c:pt>
                <c:pt idx="1">
                  <c:v>Non Food#</c:v>
                </c:pt>
                <c:pt idx="2">
                  <c:v>Meat, Fish &amp; Poultry</c:v>
                </c:pt>
                <c:pt idx="3">
                  <c:v>Impulse*</c:v>
                </c:pt>
                <c:pt idx="4">
                  <c:v>HBA~</c:v>
                </c:pt>
                <c:pt idx="5">
                  <c:v>Soft Drinks</c:v>
                </c:pt>
                <c:pt idx="6">
                  <c:v>Frozen</c:v>
                </c:pt>
                <c:pt idx="7">
                  <c:v>Dairy</c:v>
                </c:pt>
                <c:pt idx="8">
                  <c:v>Household</c:v>
                </c:pt>
                <c:pt idx="9">
                  <c:v>Convenience</c:v>
                </c:pt>
                <c:pt idx="10">
                  <c:v>Bakery</c:v>
                </c:pt>
                <c:pt idx="11">
                  <c:v>Produce </c:v>
                </c:pt>
                <c:pt idx="12">
                  <c:v>Packaged Grocery</c:v>
                </c:pt>
                <c:pt idx="13">
                  <c:v>Tobacco</c:v>
                </c:pt>
                <c:pt idx="14">
                  <c:v>Pet</c:v>
                </c:pt>
              </c:strCache>
            </c:strRef>
          </c:cat>
          <c:val>
            <c:numRef>
              <c:f>Sheet1!$B$2:$B$16</c:f>
              <c:numCache>
                <c:formatCode>0.0%</c:formatCode>
                <c:ptCount val="15"/>
                <c:pt idx="0">
                  <c:v>1.5835300437289757E-2</c:v>
                </c:pt>
                <c:pt idx="1">
                  <c:v>-5.3186085146894491E-2</c:v>
                </c:pt>
                <c:pt idx="2">
                  <c:v>6.875032398724179E-2</c:v>
                </c:pt>
                <c:pt idx="3">
                  <c:v>0.1307242255451937</c:v>
                </c:pt>
                <c:pt idx="4">
                  <c:v>3.5662061268503242E-2</c:v>
                </c:pt>
                <c:pt idx="5">
                  <c:v>7.4161241048690929E-2</c:v>
                </c:pt>
                <c:pt idx="6">
                  <c:v>5.500873223206959E-2</c:v>
                </c:pt>
                <c:pt idx="7">
                  <c:v>2.7582554937704451E-2</c:v>
                </c:pt>
                <c:pt idx="8">
                  <c:v>-5.0517016650578617E-3</c:v>
                </c:pt>
                <c:pt idx="9">
                  <c:v>4.6168657943761016E-2</c:v>
                </c:pt>
                <c:pt idx="10">
                  <c:v>6.1101042915772785E-2</c:v>
                </c:pt>
                <c:pt idx="11">
                  <c:v>7.3889932296093752E-2</c:v>
                </c:pt>
                <c:pt idx="12">
                  <c:v>8.5822487718133944E-2</c:v>
                </c:pt>
                <c:pt idx="13">
                  <c:v>3.8575428476782525E-2</c:v>
                </c:pt>
                <c:pt idx="14">
                  <c:v>6.9836650141501533E-3</c:v>
                </c:pt>
              </c:numCache>
            </c:numRef>
          </c:val>
          <c:extLst>
            <c:ext xmlns:c16="http://schemas.microsoft.com/office/drawing/2014/chart" uri="{C3380CC4-5D6E-409C-BE32-E72D297353CC}">
              <c16:uniqueId val="{00000000-FC8E-4EFB-B1F4-3DCBF08EA1CC}"/>
            </c:ext>
          </c:extLst>
        </c:ser>
        <c:ser>
          <c:idx val="1"/>
          <c:order val="1"/>
          <c:tx>
            <c:strRef>
              <c:f>Sheet1!$C$1</c:f>
              <c:strCache>
                <c:ptCount val="1"/>
                <c:pt idx="0">
                  <c:v>vs Prev month</c:v>
                </c:pt>
              </c:strCache>
            </c:strRef>
          </c:tx>
          <c:spPr>
            <a:solidFill>
              <a:schemeClr val="accent1">
                <a:lumMod val="40000"/>
                <a:lumOff val="6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BWS</c:v>
                </c:pt>
                <c:pt idx="1">
                  <c:v>Non Food#</c:v>
                </c:pt>
                <c:pt idx="2">
                  <c:v>Meat, Fish &amp; Poultry</c:v>
                </c:pt>
                <c:pt idx="3">
                  <c:v>Impulse*</c:v>
                </c:pt>
                <c:pt idx="4">
                  <c:v>HBA~</c:v>
                </c:pt>
                <c:pt idx="5">
                  <c:v>Soft Drinks</c:v>
                </c:pt>
                <c:pt idx="6">
                  <c:v>Frozen</c:v>
                </c:pt>
                <c:pt idx="7">
                  <c:v>Dairy</c:v>
                </c:pt>
                <c:pt idx="8">
                  <c:v>Household</c:v>
                </c:pt>
                <c:pt idx="9">
                  <c:v>Convenience</c:v>
                </c:pt>
                <c:pt idx="10">
                  <c:v>Bakery</c:v>
                </c:pt>
                <c:pt idx="11">
                  <c:v>Produce </c:v>
                </c:pt>
                <c:pt idx="12">
                  <c:v>Packaged Grocery</c:v>
                </c:pt>
                <c:pt idx="13">
                  <c:v>Tobacco</c:v>
                </c:pt>
                <c:pt idx="14">
                  <c:v>Pet</c:v>
                </c:pt>
              </c:strCache>
            </c:strRef>
          </c:cat>
          <c:val>
            <c:numRef>
              <c:f>Sheet1!$C$2:$C$16</c:f>
              <c:numCache>
                <c:formatCode>0.0%</c:formatCode>
                <c:ptCount val="15"/>
                <c:pt idx="0">
                  <c:v>0.42532171865529178</c:v>
                </c:pt>
                <c:pt idx="1">
                  <c:v>0.35711660354351027</c:v>
                </c:pt>
                <c:pt idx="2">
                  <c:v>0.31112383814953626</c:v>
                </c:pt>
                <c:pt idx="3">
                  <c:v>0.19183769336808165</c:v>
                </c:pt>
                <c:pt idx="4">
                  <c:v>0.18222313455743522</c:v>
                </c:pt>
                <c:pt idx="5">
                  <c:v>0.16122922629453695</c:v>
                </c:pt>
                <c:pt idx="6">
                  <c:v>0.15157631173582931</c:v>
                </c:pt>
                <c:pt idx="7">
                  <c:v>0.13321140136753717</c:v>
                </c:pt>
                <c:pt idx="8">
                  <c:v>9.5518650477887102E-2</c:v>
                </c:pt>
                <c:pt idx="9">
                  <c:v>8.8402305442815798E-2</c:v>
                </c:pt>
                <c:pt idx="10">
                  <c:v>7.9028596986222555E-2</c:v>
                </c:pt>
                <c:pt idx="11">
                  <c:v>6.8878685760169089E-2</c:v>
                </c:pt>
                <c:pt idx="12">
                  <c:v>5.8677960022488262E-2</c:v>
                </c:pt>
                <c:pt idx="13">
                  <c:v>5.0262183122278037E-2</c:v>
                </c:pt>
                <c:pt idx="14">
                  <c:v>4.0147645209610339E-2</c:v>
                </c:pt>
              </c:numCache>
            </c:numRef>
          </c:val>
          <c:extLst>
            <c:ext xmlns:c16="http://schemas.microsoft.com/office/drawing/2014/chart" uri="{C3380CC4-5D6E-409C-BE32-E72D297353CC}">
              <c16:uniqueId val="{00000001-FC8E-4EFB-B1F4-3DCBF08EA1CC}"/>
            </c:ext>
          </c:extLst>
        </c:ser>
        <c:dLbls>
          <c:dLblPos val="inEnd"/>
          <c:showLegendKey val="0"/>
          <c:showVal val="1"/>
          <c:showCatName val="0"/>
          <c:showSerName val="0"/>
          <c:showPercent val="0"/>
          <c:showBubbleSize val="0"/>
        </c:dLbls>
        <c:gapWidth val="17"/>
        <c:axId val="404480832"/>
        <c:axId val="404481616"/>
      </c:barChart>
      <c:catAx>
        <c:axId val="40448083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04481616"/>
        <c:crosses val="autoZero"/>
        <c:auto val="1"/>
        <c:lblAlgn val="ctr"/>
        <c:lblOffset val="100"/>
        <c:noMultiLvlLbl val="0"/>
      </c:catAx>
      <c:valAx>
        <c:axId val="404481616"/>
        <c:scaling>
          <c:orientation val="minMax"/>
        </c:scaling>
        <c:delete val="1"/>
        <c:axPos val="t"/>
        <c:numFmt formatCode="0.0%" sourceLinked="1"/>
        <c:majorTickMark val="out"/>
        <c:minorTickMark val="none"/>
        <c:tickLblPos val="nextTo"/>
        <c:crossAx val="404480832"/>
        <c:crosses val="autoZero"/>
        <c:crossBetween val="between"/>
        <c:majorUnit val="0.1"/>
      </c:valAx>
      <c:spPr>
        <a:noFill/>
        <a:ln>
          <a:noFill/>
        </a:ln>
        <a:effectLst/>
      </c:spPr>
    </c:plotArea>
    <c:legend>
      <c:legendPos val="b"/>
      <c:layout>
        <c:manualLayout>
          <c:xMode val="edge"/>
          <c:yMode val="edge"/>
          <c:x val="2.0805156852948471E-3"/>
          <c:y val="2.1058710169455912E-3"/>
          <c:w val="0.37467324944124064"/>
          <c:h val="5.5815627077442018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837384457377611"/>
          <c:y val="2.2284125355599746E-2"/>
          <c:w val="0.71323150659679246"/>
          <c:h val="0.92996417745382942"/>
        </c:manualLayout>
      </c:layout>
      <c:barChart>
        <c:barDir val="bar"/>
        <c:grouping val="stacked"/>
        <c:varyColors val="0"/>
        <c:ser>
          <c:idx val="0"/>
          <c:order val="0"/>
          <c:tx>
            <c:strRef>
              <c:f>Sheet1!$B$1</c:f>
              <c:strCache>
                <c:ptCount val="1"/>
                <c:pt idx="0">
                  <c:v>Unit Growth</c:v>
                </c:pt>
              </c:strCache>
            </c:strRef>
          </c:tx>
          <c:spPr>
            <a:solidFill>
              <a:srgbClr val="675895"/>
            </a:solidFill>
            <a:ln>
              <a:solidFill>
                <a:schemeClr val="bg1">
                  <a:lumMod val="50000"/>
                </a:schemeClr>
              </a:solidFill>
            </a:ln>
            <a:effectLst/>
          </c:spPr>
          <c:invertIfNegative val="0"/>
          <c:dPt>
            <c:idx val="0"/>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B-657A-42BE-AD5F-910B9E58F619}"/>
              </c:ext>
            </c:extLst>
          </c:dPt>
          <c:dPt>
            <c:idx val="1"/>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5-657A-42BE-AD5F-910B9E58F619}"/>
              </c:ext>
            </c:extLst>
          </c:dPt>
          <c:dPt>
            <c:idx val="2"/>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A-657A-42BE-AD5F-910B9E58F619}"/>
              </c:ext>
            </c:extLst>
          </c:dPt>
          <c:dPt>
            <c:idx val="3"/>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9-657A-42BE-AD5F-910B9E58F619}"/>
              </c:ext>
            </c:extLst>
          </c:dPt>
          <c:dPt>
            <c:idx val="4"/>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4-657A-42BE-AD5F-910B9E58F619}"/>
              </c:ext>
            </c:extLst>
          </c:dPt>
          <c:dPt>
            <c:idx val="5"/>
            <c:invertIfNegative val="0"/>
            <c:bubble3D val="0"/>
            <c:spPr>
              <a:solidFill>
                <a:schemeClr val="accent5"/>
              </a:solidFill>
              <a:ln>
                <a:solidFill>
                  <a:schemeClr val="bg1">
                    <a:lumMod val="50000"/>
                  </a:schemeClr>
                </a:solidFill>
              </a:ln>
              <a:effectLst/>
            </c:spPr>
            <c:extLst>
              <c:ext xmlns:c16="http://schemas.microsoft.com/office/drawing/2014/chart" uri="{C3380CC4-5D6E-409C-BE32-E72D297353CC}">
                <c16:uniqueId val="{00000003-657A-42BE-AD5F-910B9E58F619}"/>
              </c:ext>
            </c:extLst>
          </c:dPt>
          <c:dPt>
            <c:idx val="6"/>
            <c:invertIfNegative val="0"/>
            <c:bubble3D val="0"/>
            <c:spPr>
              <a:solidFill>
                <a:schemeClr val="accent2"/>
              </a:solidFill>
              <a:ln>
                <a:solidFill>
                  <a:schemeClr val="bg1">
                    <a:lumMod val="50000"/>
                  </a:schemeClr>
                </a:solidFill>
              </a:ln>
              <a:effectLst/>
            </c:spPr>
            <c:extLst>
              <c:ext xmlns:c16="http://schemas.microsoft.com/office/drawing/2014/chart" uri="{C3380CC4-5D6E-409C-BE32-E72D297353CC}">
                <c16:uniqueId val="{00000002-657A-42BE-AD5F-910B9E58F619}"/>
              </c:ext>
            </c:extLst>
          </c:dPt>
          <c:dPt>
            <c:idx val="7"/>
            <c:invertIfNegative val="0"/>
            <c:bubble3D val="0"/>
            <c:spPr>
              <a:solidFill>
                <a:schemeClr val="accent1"/>
              </a:solidFill>
              <a:ln>
                <a:solidFill>
                  <a:schemeClr val="bg1">
                    <a:lumMod val="50000"/>
                  </a:schemeClr>
                </a:solidFill>
              </a:ln>
              <a:effectLst/>
            </c:spPr>
            <c:extLst>
              <c:ext xmlns:c16="http://schemas.microsoft.com/office/drawing/2014/chart" uri="{C3380CC4-5D6E-409C-BE32-E72D297353CC}">
                <c16:uniqueId val="{0000000D-657A-42BE-AD5F-910B9E58F619}"/>
              </c:ext>
            </c:extLst>
          </c:dPt>
          <c:dPt>
            <c:idx val="8"/>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C-657A-42BE-AD5F-910B9E58F619}"/>
              </c:ext>
            </c:extLst>
          </c:dPt>
          <c:dPt>
            <c:idx val="9"/>
            <c:invertIfNegative val="0"/>
            <c:bubble3D val="0"/>
            <c:spPr>
              <a:solidFill>
                <a:schemeClr val="accent1"/>
              </a:solidFill>
              <a:ln>
                <a:solidFill>
                  <a:schemeClr val="bg1">
                    <a:lumMod val="50000"/>
                  </a:schemeClr>
                </a:solidFill>
              </a:ln>
              <a:effectLst/>
            </c:spPr>
            <c:extLst>
              <c:ext xmlns:c16="http://schemas.microsoft.com/office/drawing/2014/chart" uri="{C3380CC4-5D6E-409C-BE32-E72D297353CC}">
                <c16:uniqueId val="{00000008-657A-42BE-AD5F-910B9E58F619}"/>
              </c:ext>
            </c:extLst>
          </c:dPt>
          <c:dPt>
            <c:idx val="10"/>
            <c:invertIfNegative val="0"/>
            <c:bubble3D val="0"/>
            <c:spPr>
              <a:solidFill>
                <a:srgbClr val="7030A0"/>
              </a:solidFill>
              <a:ln>
                <a:solidFill>
                  <a:schemeClr val="bg1">
                    <a:lumMod val="50000"/>
                  </a:schemeClr>
                </a:solidFill>
              </a:ln>
              <a:effectLst/>
            </c:spPr>
            <c:extLst>
              <c:ext xmlns:c16="http://schemas.microsoft.com/office/drawing/2014/chart" uri="{C3380CC4-5D6E-409C-BE32-E72D297353CC}">
                <c16:uniqueId val="{00000007-657A-42BE-AD5F-910B9E58F619}"/>
              </c:ext>
            </c:extLst>
          </c:dPt>
          <c:dPt>
            <c:idx val="11"/>
            <c:invertIfNegative val="0"/>
            <c:bubble3D val="0"/>
            <c:spPr>
              <a:solidFill>
                <a:schemeClr val="accent1"/>
              </a:solidFill>
              <a:ln>
                <a:solidFill>
                  <a:schemeClr val="bg1">
                    <a:lumMod val="50000"/>
                  </a:schemeClr>
                </a:solidFill>
              </a:ln>
              <a:effectLst/>
            </c:spPr>
            <c:extLst>
              <c:ext xmlns:c16="http://schemas.microsoft.com/office/drawing/2014/chart" uri="{C3380CC4-5D6E-409C-BE32-E72D297353CC}">
                <c16:uniqueId val="{0000001C-F959-428E-ABCC-3E870E1CE439}"/>
              </c:ext>
            </c:extLst>
          </c:dPt>
          <c:dPt>
            <c:idx val="12"/>
            <c:invertIfNegative val="0"/>
            <c:bubble3D val="0"/>
            <c:spPr>
              <a:solidFill>
                <a:schemeClr val="accent2">
                  <a:lumMod val="75000"/>
                </a:schemeClr>
              </a:solidFill>
              <a:ln>
                <a:solidFill>
                  <a:schemeClr val="bg1">
                    <a:lumMod val="50000"/>
                  </a:schemeClr>
                </a:solidFill>
              </a:ln>
              <a:effectLst/>
            </c:spPr>
            <c:extLst>
              <c:ext xmlns:c16="http://schemas.microsoft.com/office/drawing/2014/chart" uri="{C3380CC4-5D6E-409C-BE32-E72D297353CC}">
                <c16:uniqueId val="{00000006-657A-42BE-AD5F-910B9E58F619}"/>
              </c:ext>
            </c:extLst>
          </c:dPt>
          <c:dPt>
            <c:idx val="13"/>
            <c:invertIfNegative val="0"/>
            <c:bubble3D val="0"/>
            <c:spPr>
              <a:solidFill>
                <a:schemeClr val="accent1"/>
              </a:solidFill>
              <a:ln>
                <a:solidFill>
                  <a:schemeClr val="bg1">
                    <a:lumMod val="50000"/>
                  </a:schemeClr>
                </a:solidFill>
              </a:ln>
              <a:effectLst/>
            </c:spPr>
            <c:extLst>
              <c:ext xmlns:c16="http://schemas.microsoft.com/office/drawing/2014/chart" uri="{C3380CC4-5D6E-409C-BE32-E72D297353CC}">
                <c16:uniqueId val="{00000001-657A-42BE-AD5F-910B9E58F619}"/>
              </c:ext>
            </c:extLst>
          </c:dPt>
          <c:dPt>
            <c:idx val="14"/>
            <c:invertIfNegative val="0"/>
            <c:bubble3D val="0"/>
            <c:spPr>
              <a:solidFill>
                <a:schemeClr val="accent2">
                  <a:lumMod val="75000"/>
                </a:schemeClr>
              </a:solidFill>
              <a:ln>
                <a:solidFill>
                  <a:schemeClr val="bg1">
                    <a:lumMod val="50000"/>
                  </a:schemeClr>
                </a:solidFill>
              </a:ln>
              <a:effectLst/>
            </c:spPr>
            <c:extLst>
              <c:ext xmlns:c16="http://schemas.microsoft.com/office/drawing/2014/chart" uri="{C3380CC4-5D6E-409C-BE32-E72D297353CC}">
                <c16:uniqueId val="{00000000-657A-42BE-AD5F-910B9E58F619}"/>
              </c:ext>
            </c:extLst>
          </c:dPt>
          <c:dLbls>
            <c:dLbl>
              <c:idx val="14"/>
              <c:layout>
                <c:manualLayout>
                  <c:x val="-7.3736602322733627E-5"/>
                  <c:y val="3.8884033262656378E-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57A-42BE-AD5F-910B9E58F61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Frozen Bakery Products</c:v>
                </c:pt>
                <c:pt idx="1">
                  <c:v>Stout</c:v>
                </c:pt>
                <c:pt idx="2">
                  <c:v>Reusable Shopping Bags</c:v>
                </c:pt>
                <c:pt idx="3">
                  <c:v>Leisure (inc Umbrellas &amp; Luggage)</c:v>
                </c:pt>
                <c:pt idx="4">
                  <c:v>Stamps</c:v>
                </c:pt>
                <c:pt idx="5">
                  <c:v>Anti Smoking</c:v>
                </c:pt>
                <c:pt idx="6">
                  <c:v>Eggs</c:v>
                </c:pt>
                <c:pt idx="7">
                  <c:v>Fresh Gravy</c:v>
                </c:pt>
                <c:pt idx="8">
                  <c:v>Sports &amp; Energy Drinks</c:v>
                </c:pt>
                <c:pt idx="9">
                  <c:v>Frozen Fruit</c:v>
                </c:pt>
                <c:pt idx="10">
                  <c:v>Flavoured Non Carbonates</c:v>
                </c:pt>
                <c:pt idx="11">
                  <c:v>Sushi</c:v>
                </c:pt>
                <c:pt idx="12">
                  <c:v>Garment Care</c:v>
                </c:pt>
                <c:pt idx="13">
                  <c:v>Fresh Prep Fruit</c:v>
                </c:pt>
                <c:pt idx="14">
                  <c:v>Dish Wash</c:v>
                </c:pt>
              </c:strCache>
            </c:strRef>
          </c:cat>
          <c:val>
            <c:numRef>
              <c:f>Sheet1!$B$2:$B$16</c:f>
              <c:numCache>
                <c:formatCode>0%</c:formatCode>
                <c:ptCount val="15"/>
                <c:pt idx="0">
                  <c:v>0.25788748837377806</c:v>
                </c:pt>
                <c:pt idx="1">
                  <c:v>0.22287228427631089</c:v>
                </c:pt>
                <c:pt idx="2">
                  <c:v>0.19742677975159451</c:v>
                </c:pt>
                <c:pt idx="3">
                  <c:v>0.19343469766957555</c:v>
                </c:pt>
                <c:pt idx="4">
                  <c:v>0.16326660011010863</c:v>
                </c:pt>
                <c:pt idx="5">
                  <c:v>0.15447164206927488</c:v>
                </c:pt>
                <c:pt idx="6">
                  <c:v>0.15298199531692802</c:v>
                </c:pt>
                <c:pt idx="7">
                  <c:v>0.14309028334031826</c:v>
                </c:pt>
                <c:pt idx="8">
                  <c:v>0.14146704265661048</c:v>
                </c:pt>
                <c:pt idx="9">
                  <c:v>0.13490673306934298</c:v>
                </c:pt>
                <c:pt idx="10">
                  <c:v>0.13024743826638718</c:v>
                </c:pt>
                <c:pt idx="11">
                  <c:v>0.11700259619679709</c:v>
                </c:pt>
                <c:pt idx="12">
                  <c:v>8.7345981001623274E-2</c:v>
                </c:pt>
                <c:pt idx="13">
                  <c:v>8.5476134785636759E-2</c:v>
                </c:pt>
                <c:pt idx="14">
                  <c:v>7.6386374748426134E-2</c:v>
                </c:pt>
              </c:numCache>
            </c:numRef>
          </c:val>
          <c:extLst>
            <c:ext xmlns:c16="http://schemas.microsoft.com/office/drawing/2014/chart" uri="{C3380CC4-5D6E-409C-BE32-E72D297353CC}">
              <c16:uniqueId val="{00000000-541A-4D41-AD59-45A440F73584}"/>
            </c:ext>
          </c:extLst>
        </c:ser>
        <c:dLbls>
          <c:showLegendKey val="0"/>
          <c:showVal val="0"/>
          <c:showCatName val="0"/>
          <c:showSerName val="0"/>
          <c:showPercent val="0"/>
          <c:showBubbleSize val="0"/>
        </c:dLbls>
        <c:gapWidth val="50"/>
        <c:overlap val="100"/>
        <c:axId val="233944256"/>
        <c:axId val="233943928"/>
      </c:barChart>
      <c:catAx>
        <c:axId val="233944256"/>
        <c:scaling>
          <c:orientation val="maxMin"/>
        </c:scaling>
        <c:delete val="0"/>
        <c:axPos val="l"/>
        <c:numFmt formatCode="0%" sourceLinked="0"/>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33943928"/>
        <c:crosses val="autoZero"/>
        <c:auto val="1"/>
        <c:lblAlgn val="ctr"/>
        <c:lblOffset val="100"/>
        <c:noMultiLvlLbl val="0"/>
      </c:catAx>
      <c:valAx>
        <c:axId val="233943928"/>
        <c:scaling>
          <c:orientation val="minMax"/>
        </c:scaling>
        <c:delete val="1"/>
        <c:axPos val="t"/>
        <c:majorGridlines>
          <c:spPr>
            <a:ln w="9525" cap="flat" cmpd="sng" algn="ctr">
              <a:solidFill>
                <a:schemeClr val="tx1">
                  <a:lumMod val="15000"/>
                  <a:lumOff val="85000"/>
                </a:schemeClr>
              </a:solidFill>
              <a:prstDash val="sysDot"/>
              <a:round/>
            </a:ln>
            <a:effectLst/>
          </c:spPr>
        </c:majorGridlines>
        <c:numFmt formatCode="0%" sourceLinked="1"/>
        <c:majorTickMark val="none"/>
        <c:minorTickMark val="none"/>
        <c:tickLblPos val="nextTo"/>
        <c:crossAx val="233944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366032004506668E-2"/>
          <c:y val="0.18561079702688191"/>
          <c:w val="0.91497367125984252"/>
          <c:h val="0.57810138417580403"/>
        </c:manualLayout>
      </c:layout>
      <c:barChart>
        <c:barDir val="col"/>
        <c:grouping val="clustered"/>
        <c:varyColors val="0"/>
        <c:ser>
          <c:idx val="0"/>
          <c:order val="0"/>
          <c:tx>
            <c:strRef>
              <c:f>Sheet1!$B$1</c:f>
              <c:strCache>
                <c:ptCount val="1"/>
                <c:pt idx="0">
                  <c:v> OL Contribution </c:v>
                </c:pt>
              </c:strCache>
            </c:strRef>
          </c:tx>
          <c:spPr>
            <a:solidFill>
              <a:srgbClr val="675895"/>
            </a:solidFill>
            <a:ln>
              <a:noFill/>
            </a:ln>
            <a:effectLst/>
          </c:spPr>
          <c:invertIfNegative val="0"/>
          <c:cat>
            <c:strRef>
              <c:f>Sheet1!$A$2:$A$14</c:f>
              <c:strCache>
                <c:ptCount val="13"/>
                <c:pt idx="0">
                  <c:v>Confectionery OL</c:v>
                </c:pt>
                <c:pt idx="1">
                  <c:v>Health &amp; Beauty OL</c:v>
                </c:pt>
                <c:pt idx="2">
                  <c:v>Dry Grocery OL</c:v>
                </c:pt>
                <c:pt idx="3">
                  <c:v>Frozen OL</c:v>
                </c:pt>
                <c:pt idx="4">
                  <c:v>Bakery OL</c:v>
                </c:pt>
                <c:pt idx="5">
                  <c:v>Household OL</c:v>
                </c:pt>
                <c:pt idx="6">
                  <c:v>BWS OL</c:v>
                </c:pt>
                <c:pt idx="7">
                  <c:v>FMCG OL</c:v>
                </c:pt>
                <c:pt idx="8">
                  <c:v>Dairy OL</c:v>
                </c:pt>
                <c:pt idx="9">
                  <c:v>Delicatessen OL</c:v>
                </c:pt>
                <c:pt idx="10">
                  <c:v>MFP OL</c:v>
                </c:pt>
                <c:pt idx="11">
                  <c:v>Produce OL</c:v>
                </c:pt>
                <c:pt idx="12">
                  <c:v>Soft Drinks OL</c:v>
                </c:pt>
              </c:strCache>
            </c:strRef>
          </c:cat>
          <c:val>
            <c:numRef>
              <c:f>Sheet1!$B$2:$B$14</c:f>
              <c:numCache>
                <c:formatCode>0.0%</c:formatCode>
                <c:ptCount val="13"/>
                <c:pt idx="0">
                  <c:v>0.29611912470953627</c:v>
                </c:pt>
                <c:pt idx="1">
                  <c:v>0.3095074275107545</c:v>
                </c:pt>
                <c:pt idx="2">
                  <c:v>0.55433882533858203</c:v>
                </c:pt>
                <c:pt idx="3">
                  <c:v>0.61643705945835281</c:v>
                </c:pt>
                <c:pt idx="4">
                  <c:v>0.676042491566754</c:v>
                </c:pt>
                <c:pt idx="5">
                  <c:v>0.47209281857470259</c:v>
                </c:pt>
                <c:pt idx="6">
                  <c:v>0.24847654606194516</c:v>
                </c:pt>
                <c:pt idx="7">
                  <c:v>0.63267834866063088</c:v>
                </c:pt>
                <c:pt idx="8">
                  <c:v>0.64873806075606255</c:v>
                </c:pt>
                <c:pt idx="9">
                  <c:v>0.81294757190440858</c:v>
                </c:pt>
                <c:pt idx="10">
                  <c:v>0.9601188169193019</c:v>
                </c:pt>
                <c:pt idx="11">
                  <c:v>0.99843634166026995</c:v>
                </c:pt>
                <c:pt idx="12">
                  <c:v>0.40984371810625037</c:v>
                </c:pt>
              </c:numCache>
            </c:numRef>
          </c:val>
          <c:extLst>
            <c:ext xmlns:c16="http://schemas.microsoft.com/office/drawing/2014/chart" uri="{C3380CC4-5D6E-409C-BE32-E72D297353CC}">
              <c16:uniqueId val="{00000002-95D0-4C4C-803F-5C2D60140C06}"/>
            </c:ext>
          </c:extLst>
        </c:ser>
        <c:dLbls>
          <c:showLegendKey val="0"/>
          <c:showVal val="0"/>
          <c:showCatName val="0"/>
          <c:showSerName val="0"/>
          <c:showPercent val="0"/>
          <c:showBubbleSize val="0"/>
        </c:dLbls>
        <c:gapWidth val="50"/>
        <c:overlap val="2"/>
        <c:axId val="564061792"/>
        <c:axId val="520588296"/>
      </c:barChart>
      <c:lineChart>
        <c:grouping val="standard"/>
        <c:varyColors val="0"/>
        <c:ser>
          <c:idx val="1"/>
          <c:order val="1"/>
          <c:tx>
            <c:strRef>
              <c:f>Sheet1!$C$1</c:f>
              <c:strCache>
                <c:ptCount val="1"/>
                <c:pt idx="0">
                  <c:v> OL Growth pts diff vs category total </c:v>
                </c:pt>
              </c:strCache>
            </c:strRef>
          </c:tx>
          <c:spPr>
            <a:ln w="28575" cap="rnd">
              <a:solidFill>
                <a:schemeClr val="accent2"/>
              </a:solidFill>
              <a:round/>
            </a:ln>
            <a:effectLst/>
          </c:spPr>
          <c:marker>
            <c:symbol val="none"/>
          </c:marker>
          <c:cat>
            <c:strRef>
              <c:f>Sheet1!$A$2:$A$14</c:f>
              <c:strCache>
                <c:ptCount val="13"/>
                <c:pt idx="0">
                  <c:v>Confectionery OL</c:v>
                </c:pt>
                <c:pt idx="1">
                  <c:v>Health &amp; Beauty OL</c:v>
                </c:pt>
                <c:pt idx="2">
                  <c:v>Dry Grocery OL</c:v>
                </c:pt>
                <c:pt idx="3">
                  <c:v>Frozen OL</c:v>
                </c:pt>
                <c:pt idx="4">
                  <c:v>Bakery OL</c:v>
                </c:pt>
                <c:pt idx="5">
                  <c:v>Household OL</c:v>
                </c:pt>
                <c:pt idx="6">
                  <c:v>BWS OL</c:v>
                </c:pt>
                <c:pt idx="7">
                  <c:v>FMCG OL</c:v>
                </c:pt>
                <c:pt idx="8">
                  <c:v>Dairy OL</c:v>
                </c:pt>
                <c:pt idx="9">
                  <c:v>Delicatessen OL</c:v>
                </c:pt>
                <c:pt idx="10">
                  <c:v>MFP OL</c:v>
                </c:pt>
                <c:pt idx="11">
                  <c:v>Produce OL</c:v>
                </c:pt>
                <c:pt idx="12">
                  <c:v>Soft Drinks OL</c:v>
                </c:pt>
              </c:strCache>
            </c:strRef>
          </c:cat>
          <c:val>
            <c:numRef>
              <c:f>Sheet1!$C$2:$C$14</c:f>
              <c:numCache>
                <c:formatCode>0.0%</c:formatCode>
                <c:ptCount val="13"/>
                <c:pt idx="0">
                  <c:v>6.9847407601862033E-2</c:v>
                </c:pt>
                <c:pt idx="1">
                  <c:v>5.527072406778466E-2</c:v>
                </c:pt>
                <c:pt idx="2">
                  <c:v>4.2309489179294335E-2</c:v>
                </c:pt>
                <c:pt idx="3">
                  <c:v>3.3145225212202867E-2</c:v>
                </c:pt>
                <c:pt idx="4">
                  <c:v>2.304148649096649E-2</c:v>
                </c:pt>
                <c:pt idx="5">
                  <c:v>2.2038994543095325E-2</c:v>
                </c:pt>
                <c:pt idx="6">
                  <c:v>2.171734680831261E-2</c:v>
                </c:pt>
                <c:pt idx="7">
                  <c:v>1.8736607256517268E-2</c:v>
                </c:pt>
                <c:pt idx="8">
                  <c:v>1.0728896917963748E-2</c:v>
                </c:pt>
                <c:pt idx="9">
                  <c:v>3.1302531242786147E-3</c:v>
                </c:pt>
                <c:pt idx="10">
                  <c:v>1.9887461086260938E-3</c:v>
                </c:pt>
                <c:pt idx="11">
                  <c:v>-2.7495853776648982E-4</c:v>
                </c:pt>
                <c:pt idx="12">
                  <c:v>-4.8778921083244553E-3</c:v>
                </c:pt>
              </c:numCache>
            </c:numRef>
          </c:val>
          <c:smooth val="1"/>
          <c:extLst>
            <c:ext xmlns:c16="http://schemas.microsoft.com/office/drawing/2014/chart" uri="{C3380CC4-5D6E-409C-BE32-E72D297353CC}">
              <c16:uniqueId val="{00000003-95D0-4C4C-803F-5C2D60140C06}"/>
            </c:ext>
          </c:extLst>
        </c:ser>
        <c:dLbls>
          <c:showLegendKey val="0"/>
          <c:showVal val="0"/>
          <c:showCatName val="0"/>
          <c:showSerName val="0"/>
          <c:showPercent val="0"/>
          <c:showBubbleSize val="0"/>
        </c:dLbls>
        <c:marker val="1"/>
        <c:smooth val="0"/>
        <c:axId val="631106456"/>
        <c:axId val="631105736"/>
      </c:lineChart>
      <c:catAx>
        <c:axId val="564061792"/>
        <c:scaling>
          <c:orientation val="minMax"/>
        </c:scaling>
        <c:delete val="0"/>
        <c:axPos val="b"/>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10"/>
        <c:noMultiLvlLbl val="0"/>
      </c:catAx>
      <c:valAx>
        <c:axId val="52058829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564061792"/>
        <c:crosses val="autoZero"/>
        <c:crossBetween val="between"/>
        <c:majorUnit val="0.2"/>
      </c:valAx>
      <c:valAx>
        <c:axId val="631105736"/>
        <c:scaling>
          <c:orientation val="minMax"/>
          <c:max val="0.1"/>
          <c:min val="-2.0000000000000004E-2"/>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31106456"/>
        <c:crosses val="max"/>
        <c:crossBetween val="between"/>
        <c:majorUnit val="2.0000000000000004E-2"/>
      </c:valAx>
      <c:catAx>
        <c:axId val="631106456"/>
        <c:scaling>
          <c:orientation val="minMax"/>
        </c:scaling>
        <c:delete val="1"/>
        <c:axPos val="b"/>
        <c:numFmt formatCode="General" sourceLinked="1"/>
        <c:majorTickMark val="out"/>
        <c:minorTickMark val="none"/>
        <c:tickLblPos val="nextTo"/>
        <c:crossAx val="631105736"/>
        <c:crosses val="autoZero"/>
        <c:auto val="1"/>
        <c:lblAlgn val="ctr"/>
        <c:lblOffset val="100"/>
        <c:noMultiLvlLbl val="0"/>
      </c:catAx>
      <c:spPr>
        <a:noFill/>
        <a:ln>
          <a:noFill/>
        </a:ln>
        <a:effectLst/>
      </c:spPr>
    </c:plotArea>
    <c:legend>
      <c:legendPos val="b"/>
      <c:layout>
        <c:manualLayout>
          <c:xMode val="edge"/>
          <c:yMode val="edge"/>
          <c:x val="2.1537916055293507E-2"/>
          <c:y val="0.95192307692307687"/>
          <c:w val="0.9461305051112926"/>
          <c:h val="4.807692307692308E-2"/>
        </c:manualLayout>
      </c:layout>
      <c:overlay val="1"/>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514130540853429"/>
          <c:y val="3.1789753975705048E-2"/>
          <c:w val="0.5704007403661141"/>
          <c:h val="0.90731938676363888"/>
        </c:manualLayout>
      </c:layout>
      <c:barChart>
        <c:barDir val="bar"/>
        <c:grouping val="clustered"/>
        <c:varyColors val="0"/>
        <c:ser>
          <c:idx val="0"/>
          <c:order val="0"/>
          <c:tx>
            <c:strRef>
              <c:f>Sheet1!$B$1</c:f>
              <c:strCache>
                <c:ptCount val="1"/>
                <c:pt idx="0">
                  <c:v>v Last year</c:v>
                </c:pt>
              </c:strCache>
            </c:strRef>
          </c:tx>
          <c:spPr>
            <a:solidFill>
              <a:schemeClr val="bg1">
                <a:lumMod val="50000"/>
              </a:schemeClr>
            </a:solidFill>
            <a:ln w="25400">
              <a:noFill/>
            </a:ln>
            <a:effectLst/>
          </c:spPr>
          <c:invertIfNegative val="0"/>
          <c:dPt>
            <c:idx val="0"/>
            <c:invertIfNegative val="0"/>
            <c:bubble3D val="0"/>
            <c:spPr>
              <a:solidFill>
                <a:schemeClr val="bg2"/>
              </a:solidFill>
              <a:ln w="25400">
                <a:noFill/>
              </a:ln>
              <a:effectLst/>
            </c:spPr>
            <c:extLst>
              <c:ext xmlns:c16="http://schemas.microsoft.com/office/drawing/2014/chart" uri="{C3380CC4-5D6E-409C-BE32-E72D297353CC}">
                <c16:uniqueId val="{0000000E-A3E4-45AB-AADF-56EF045D448D}"/>
              </c:ext>
            </c:extLst>
          </c:dPt>
          <c:dPt>
            <c:idx val="1"/>
            <c:invertIfNegative val="0"/>
            <c:bubble3D val="0"/>
            <c:spPr>
              <a:solidFill>
                <a:schemeClr val="bg2"/>
              </a:solidFill>
              <a:ln w="25400">
                <a:noFill/>
              </a:ln>
              <a:effectLst/>
            </c:spPr>
            <c:extLst>
              <c:ext xmlns:c16="http://schemas.microsoft.com/office/drawing/2014/chart" uri="{C3380CC4-5D6E-409C-BE32-E72D297353CC}">
                <c16:uniqueId val="{00000001-A9A4-4C85-B047-466F79C5E86F}"/>
              </c:ext>
            </c:extLst>
          </c:dPt>
          <c:dPt>
            <c:idx val="2"/>
            <c:invertIfNegative val="0"/>
            <c:bubble3D val="0"/>
            <c:spPr>
              <a:solidFill>
                <a:schemeClr val="bg2"/>
              </a:solidFill>
              <a:ln w="25400">
                <a:noFill/>
              </a:ln>
              <a:effectLst/>
            </c:spPr>
            <c:extLst>
              <c:ext xmlns:c16="http://schemas.microsoft.com/office/drawing/2014/chart" uri="{C3380CC4-5D6E-409C-BE32-E72D297353CC}">
                <c16:uniqueId val="{00000002-A9A4-4C85-B047-466F79C5E86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Meat Fish Poultry</c:v>
                </c:pt>
                <c:pt idx="1">
                  <c:v>Dairy</c:v>
                </c:pt>
                <c:pt idx="2">
                  <c:v>Bakery</c:v>
                </c:pt>
                <c:pt idx="3">
                  <c:v>Delicatessen</c:v>
                </c:pt>
                <c:pt idx="4">
                  <c:v>Dry Grocery</c:v>
                </c:pt>
                <c:pt idx="5">
                  <c:v>FMCG</c:v>
                </c:pt>
                <c:pt idx="6">
                  <c:v>Frozen</c:v>
                </c:pt>
                <c:pt idx="7">
                  <c:v>Household</c:v>
                </c:pt>
                <c:pt idx="8">
                  <c:v>BWS</c:v>
                </c:pt>
                <c:pt idx="9">
                  <c:v>Confectionery</c:v>
                </c:pt>
                <c:pt idx="10">
                  <c:v>Health &amp; Beauty</c:v>
                </c:pt>
                <c:pt idx="11">
                  <c:v>Soft Drinks</c:v>
                </c:pt>
              </c:strCache>
            </c:strRef>
          </c:cat>
          <c:val>
            <c:numRef>
              <c:f>Sheet1!$B$2:$B$13</c:f>
              <c:numCache>
                <c:formatCode>0.0%</c:formatCode>
                <c:ptCount val="12"/>
                <c:pt idx="0">
                  <c:v>4.3702820818434462E-2</c:v>
                </c:pt>
                <c:pt idx="1">
                  <c:v>3.8872691933915515E-3</c:v>
                </c:pt>
                <c:pt idx="2">
                  <c:v>-2.5131942699163634E-4</c:v>
                </c:pt>
                <c:pt idx="3">
                  <c:v>-2.137361071530397E-3</c:v>
                </c:pt>
                <c:pt idx="4">
                  <c:v>-1.0081528885771851E-2</c:v>
                </c:pt>
                <c:pt idx="5">
                  <c:v>-1.3468476206837332E-2</c:v>
                </c:pt>
                <c:pt idx="6">
                  <c:v>-2.1262002743484221E-2</c:v>
                </c:pt>
                <c:pt idx="7">
                  <c:v>-2.941176470588247E-2</c:v>
                </c:pt>
                <c:pt idx="8">
                  <c:v>-3.5495716034271818E-2</c:v>
                </c:pt>
                <c:pt idx="9">
                  <c:v>-3.7111670864819368E-2</c:v>
                </c:pt>
                <c:pt idx="10">
                  <c:v>-4.1282389108476147E-2</c:v>
                </c:pt>
                <c:pt idx="11">
                  <c:v>-5.7142857142857051E-2</c:v>
                </c:pt>
              </c:numCache>
            </c:numRef>
          </c:val>
          <c:extLst>
            <c:ext xmlns:c16="http://schemas.microsoft.com/office/drawing/2014/chart" uri="{C3380CC4-5D6E-409C-BE32-E72D297353CC}">
              <c16:uniqueId val="{00000002-95D0-4C4C-803F-5C2D60140C06}"/>
            </c:ext>
          </c:extLst>
        </c:ser>
        <c:dLbls>
          <c:showLegendKey val="0"/>
          <c:showVal val="0"/>
          <c:showCatName val="0"/>
          <c:showSerName val="0"/>
          <c:showPercent val="0"/>
          <c:showBubbleSize val="0"/>
        </c:dLbls>
        <c:gapWidth val="50"/>
        <c:axId val="564061792"/>
        <c:axId val="520588296"/>
      </c:barChart>
      <c:catAx>
        <c:axId val="564061792"/>
        <c:scaling>
          <c:orientation val="maxMin"/>
        </c:scaling>
        <c:delete val="0"/>
        <c:axPos val="l"/>
        <c:numFmt formatCode="General" sourceLinked="1"/>
        <c:majorTickMark val="none"/>
        <c:minorTickMark val="none"/>
        <c:tickLblPos val="low"/>
        <c:spPr>
          <a:noFill/>
          <a:ln w="2540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520588296"/>
        <c:crosses val="autoZero"/>
        <c:auto val="1"/>
        <c:lblAlgn val="ctr"/>
        <c:lblOffset val="80"/>
        <c:noMultiLvlLbl val="0"/>
      </c:catAx>
      <c:valAx>
        <c:axId val="520588296"/>
        <c:scaling>
          <c:orientation val="minMax"/>
          <c:min val="-0.1"/>
        </c:scaling>
        <c:delete val="1"/>
        <c:axPos val="t"/>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crossAx val="564061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8BD583-62AA-4F5E-A222-253F13B71F9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E860B26-B4D9-45F4-AC0C-C7DB5156E7A1}">
      <dgm:prSet phldrT="[Text]" custT="1"/>
      <dgm:spPr>
        <a:solidFill>
          <a:srgbClr val="FF0000"/>
        </a:solidFill>
        <a:ln>
          <a:noFill/>
        </a:ln>
      </dgm:spPr>
      <dgm:t>
        <a:bodyPr/>
        <a:lstStyle/>
        <a:p>
          <a:r>
            <a:rPr lang="en-GB" sz="1600" dirty="0">
              <a:latin typeface="Montserrat" panose="00000500000000000000" pitchFamily="2" charset="0"/>
              <a:cs typeface="Calibri" panose="020F0502020204030204" pitchFamily="34" charset="0"/>
            </a:rPr>
            <a:t>Thu-Sat</a:t>
          </a:r>
          <a:endParaRPr lang="en-US" sz="1600" dirty="0">
            <a:latin typeface="Montserrat" panose="00000500000000000000" pitchFamily="2" charset="0"/>
            <a:cs typeface="Calibri" panose="020F0502020204030204" pitchFamily="34" charset="0"/>
          </a:endParaRPr>
        </a:p>
      </dgm:t>
    </dgm:pt>
    <dgm:pt modelId="{5D21D1DD-E02D-4453-87F1-5411DC020480}" type="parTrans" cxnId="{3E145D18-4B37-489B-8800-5941B8BA157F}">
      <dgm:prSet/>
      <dgm:spPr/>
      <dgm:t>
        <a:bodyPr/>
        <a:lstStyle/>
        <a:p>
          <a:endParaRPr lang="en-US" sz="1400">
            <a:latin typeface="Montserrat" panose="00000500000000000000" pitchFamily="2" charset="0"/>
          </a:endParaRPr>
        </a:p>
      </dgm:t>
    </dgm:pt>
    <dgm:pt modelId="{B3123CE8-E93A-4F40-808A-87B18AE93EEE}" type="sibTrans" cxnId="{3E145D18-4B37-489B-8800-5941B8BA157F}">
      <dgm:prSet/>
      <dgm:spPr/>
      <dgm:t>
        <a:bodyPr/>
        <a:lstStyle/>
        <a:p>
          <a:endParaRPr lang="en-US" sz="1400">
            <a:latin typeface="Montserrat" panose="00000500000000000000" pitchFamily="2" charset="0"/>
          </a:endParaRPr>
        </a:p>
      </dgm:t>
    </dgm:pt>
    <dgm:pt modelId="{050AF805-1893-4D0B-A6D3-AD604FB5AF4C}">
      <dgm:prSet phldrT="[Text]" custT="1"/>
      <dgm:spPr>
        <a:ln>
          <a:solidFill>
            <a:srgbClr val="FF0000"/>
          </a:solidFill>
        </a:ln>
      </dgm:spPr>
      <dgm:t>
        <a:bodyPr/>
        <a:lstStyle/>
        <a:p>
          <a:pPr>
            <a:buClr>
              <a:srgbClr val="FF0000"/>
            </a:buClr>
          </a:pPr>
          <a:r>
            <a:rPr lang="en-GB" sz="1400" b="1" dirty="0">
              <a:latin typeface="Montserrat" panose="00000500000000000000" pitchFamily="2" charset="0"/>
              <a:cs typeface="Calibri" panose="020F0502020204030204" pitchFamily="34" charset="0"/>
            </a:rPr>
            <a:t>31% of value sales</a:t>
          </a:r>
          <a:r>
            <a:rPr lang="en-GB" sz="1400" dirty="0">
              <a:latin typeface="Montserrat" panose="00000500000000000000" pitchFamily="2" charset="0"/>
              <a:cs typeface="Calibri" panose="020F0502020204030204" pitchFamily="34" charset="0"/>
            </a:rPr>
            <a:t>** was spent during these 3 days</a:t>
          </a:r>
          <a:endParaRPr lang="en-US" sz="1400" dirty="0">
            <a:latin typeface="Montserrat" panose="00000500000000000000" pitchFamily="2" charset="0"/>
            <a:cs typeface="Calibri" panose="020F0502020204030204" pitchFamily="34" charset="0"/>
          </a:endParaRPr>
        </a:p>
      </dgm:t>
    </dgm:pt>
    <dgm:pt modelId="{913B5AD8-3F83-4B25-A30C-3DCA45C62274}" type="parTrans" cxnId="{F2F01315-47BA-42F6-BDE8-0DC979434E59}">
      <dgm:prSet/>
      <dgm:spPr/>
      <dgm:t>
        <a:bodyPr/>
        <a:lstStyle/>
        <a:p>
          <a:endParaRPr lang="en-US" sz="1400">
            <a:latin typeface="Montserrat" panose="00000500000000000000" pitchFamily="2" charset="0"/>
          </a:endParaRPr>
        </a:p>
      </dgm:t>
    </dgm:pt>
    <dgm:pt modelId="{86DD8AF5-732C-4F4D-A8CC-159A003CB27A}" type="sibTrans" cxnId="{F2F01315-47BA-42F6-BDE8-0DC979434E59}">
      <dgm:prSet/>
      <dgm:spPr/>
      <dgm:t>
        <a:bodyPr/>
        <a:lstStyle/>
        <a:p>
          <a:endParaRPr lang="en-US" sz="1400">
            <a:latin typeface="Montserrat" panose="00000500000000000000" pitchFamily="2" charset="0"/>
          </a:endParaRPr>
        </a:p>
      </dgm:t>
    </dgm:pt>
    <dgm:pt modelId="{1561C88F-7812-4F8E-BBAE-53E2D93A3A74}">
      <dgm:prSet phldrT="[Text]" custT="1"/>
      <dgm:spPr>
        <a:solidFill>
          <a:schemeClr val="accent5"/>
        </a:solidFill>
        <a:ln>
          <a:noFill/>
        </a:ln>
      </dgm:spPr>
      <dgm:t>
        <a:bodyPr/>
        <a:lstStyle/>
        <a:p>
          <a:r>
            <a:rPr lang="en-GB" sz="1600" dirty="0">
              <a:latin typeface="Montserrat" panose="00000500000000000000" pitchFamily="2" charset="0"/>
              <a:cs typeface="Calibri" panose="020F0502020204030204" pitchFamily="34" charset="0"/>
            </a:rPr>
            <a:t>Rest of Xmas</a:t>
          </a:r>
          <a:endParaRPr lang="en-US" sz="1600" dirty="0">
            <a:latin typeface="Montserrat" panose="00000500000000000000" pitchFamily="2" charset="0"/>
            <a:cs typeface="Calibri" panose="020F0502020204030204" pitchFamily="34" charset="0"/>
          </a:endParaRPr>
        </a:p>
      </dgm:t>
    </dgm:pt>
    <dgm:pt modelId="{F395B855-1285-46ED-ACCC-313865A29710}" type="parTrans" cxnId="{259B4FA0-826B-407D-8E74-90814850281B}">
      <dgm:prSet/>
      <dgm:spPr/>
      <dgm:t>
        <a:bodyPr/>
        <a:lstStyle/>
        <a:p>
          <a:endParaRPr lang="en-US" sz="1400">
            <a:latin typeface="Montserrat" panose="00000500000000000000" pitchFamily="2" charset="0"/>
          </a:endParaRPr>
        </a:p>
      </dgm:t>
    </dgm:pt>
    <dgm:pt modelId="{F1A2F452-4410-4AD1-953D-D2B60ACB174F}" type="sibTrans" cxnId="{259B4FA0-826B-407D-8E74-90814850281B}">
      <dgm:prSet/>
      <dgm:spPr/>
      <dgm:t>
        <a:bodyPr/>
        <a:lstStyle/>
        <a:p>
          <a:endParaRPr lang="en-US" sz="1400">
            <a:latin typeface="Montserrat" panose="00000500000000000000" pitchFamily="2" charset="0"/>
          </a:endParaRPr>
        </a:p>
      </dgm:t>
    </dgm:pt>
    <dgm:pt modelId="{FFA2D078-9BC3-4170-A764-0315A9913C7A}">
      <dgm:prSet phldrT="[Text]" custT="1"/>
      <dgm:spPr>
        <a:ln>
          <a:solidFill>
            <a:schemeClr val="accent5"/>
          </a:solidFill>
        </a:ln>
      </dgm:spPr>
      <dgm:t>
        <a:bodyPr/>
        <a:lstStyle/>
        <a:p>
          <a:endParaRPr lang="en-US" sz="1400" dirty="0">
            <a:latin typeface="Montserrat" panose="00000500000000000000" pitchFamily="2" charset="0"/>
            <a:cs typeface="Calibri" panose="020F0502020204030204" pitchFamily="34" charset="0"/>
          </a:endParaRPr>
        </a:p>
      </dgm:t>
    </dgm:pt>
    <dgm:pt modelId="{C75E9A31-9DA6-4497-8D0B-121658A0F46D}" type="parTrans" cxnId="{52EF5E90-26C6-4B80-869D-4886ECF3453F}">
      <dgm:prSet/>
      <dgm:spPr/>
      <dgm:t>
        <a:bodyPr/>
        <a:lstStyle/>
        <a:p>
          <a:endParaRPr lang="en-GB" sz="1400">
            <a:latin typeface="Montserrat" panose="00000500000000000000" pitchFamily="2" charset="0"/>
          </a:endParaRPr>
        </a:p>
      </dgm:t>
    </dgm:pt>
    <dgm:pt modelId="{3033F29B-BBE3-4E8E-AC61-DD9607A965FB}" type="sibTrans" cxnId="{52EF5E90-26C6-4B80-869D-4886ECF3453F}">
      <dgm:prSet/>
      <dgm:spPr/>
      <dgm:t>
        <a:bodyPr/>
        <a:lstStyle/>
        <a:p>
          <a:endParaRPr lang="en-GB" sz="1400">
            <a:latin typeface="Montserrat" panose="00000500000000000000" pitchFamily="2" charset="0"/>
          </a:endParaRPr>
        </a:p>
      </dgm:t>
    </dgm:pt>
    <dgm:pt modelId="{87B1207F-5957-471A-8F9E-4E618E8C42B4}">
      <dgm:prSet phldrT="[Text]" custT="1"/>
      <dgm:spPr>
        <a:ln>
          <a:solidFill>
            <a:schemeClr val="accent5"/>
          </a:solidFill>
        </a:ln>
      </dgm:spPr>
      <dgm:t>
        <a:bodyPr/>
        <a:lstStyle/>
        <a:p>
          <a:endParaRPr lang="en-US" sz="1400" dirty="0">
            <a:latin typeface="Montserrat" panose="00000500000000000000" pitchFamily="2" charset="0"/>
            <a:cs typeface="Calibri" panose="020F0502020204030204" pitchFamily="34" charset="0"/>
          </a:endParaRPr>
        </a:p>
      </dgm:t>
    </dgm:pt>
    <dgm:pt modelId="{8926B150-FAC8-480D-9C3E-5B5DE38A7962}" type="parTrans" cxnId="{0BA61DDC-D9B5-4D16-9AD9-BD8833F6A207}">
      <dgm:prSet/>
      <dgm:spPr/>
      <dgm:t>
        <a:bodyPr/>
        <a:lstStyle/>
        <a:p>
          <a:endParaRPr lang="en-GB" sz="1400">
            <a:latin typeface="Montserrat" panose="00000500000000000000" pitchFamily="2" charset="0"/>
          </a:endParaRPr>
        </a:p>
      </dgm:t>
    </dgm:pt>
    <dgm:pt modelId="{0BE443E9-0047-4616-B654-A8004C1C693C}" type="sibTrans" cxnId="{0BA61DDC-D9B5-4D16-9AD9-BD8833F6A207}">
      <dgm:prSet/>
      <dgm:spPr/>
      <dgm:t>
        <a:bodyPr/>
        <a:lstStyle/>
        <a:p>
          <a:endParaRPr lang="en-GB" sz="1400">
            <a:latin typeface="Montserrat" panose="00000500000000000000" pitchFamily="2" charset="0"/>
          </a:endParaRPr>
        </a:p>
      </dgm:t>
    </dgm:pt>
    <dgm:pt modelId="{A1A2F987-99C0-48C6-AFEB-A6587849C360}">
      <dgm:prSet phldrT="[Text]" custT="1"/>
      <dgm:spPr>
        <a:ln>
          <a:solidFill>
            <a:srgbClr val="FF0000"/>
          </a:solidFill>
        </a:ln>
      </dgm:spPr>
      <dgm:t>
        <a:bodyPr/>
        <a:lstStyle/>
        <a:p>
          <a:pPr>
            <a:buClr>
              <a:srgbClr val="FF0000"/>
            </a:buClr>
          </a:pPr>
          <a:r>
            <a:rPr lang="en-GB" sz="1400" b="1" dirty="0">
              <a:latin typeface="Montserrat" panose="00000500000000000000" pitchFamily="2" charset="0"/>
              <a:cs typeface="Calibri" panose="020F0502020204030204" pitchFamily="34" charset="0"/>
            </a:rPr>
            <a:t>Big 4</a:t>
          </a:r>
          <a:r>
            <a:rPr lang="en-GB" sz="1400" dirty="0">
              <a:latin typeface="Montserrat" panose="00000500000000000000" pitchFamily="2" charset="0"/>
              <a:cs typeface="Calibri" panose="020F0502020204030204" pitchFamily="34" charset="0"/>
            </a:rPr>
            <a:t> Supermarkets and </a:t>
          </a:r>
          <a:r>
            <a:rPr lang="en-GB" sz="1400" b="1" dirty="0">
              <a:latin typeface="Montserrat" panose="00000500000000000000" pitchFamily="2" charset="0"/>
              <a:cs typeface="Calibri" panose="020F0502020204030204" pitchFamily="34" charset="0"/>
            </a:rPr>
            <a:t>M&amp;S &amp; Waitrose </a:t>
          </a:r>
          <a:r>
            <a:rPr lang="en-GB" sz="1400" dirty="0">
              <a:latin typeface="Montserrat" panose="00000500000000000000" pitchFamily="2" charset="0"/>
              <a:cs typeface="Calibri" panose="020F0502020204030204" pitchFamily="34" charset="0"/>
            </a:rPr>
            <a:t>outperformed, and </a:t>
          </a:r>
          <a:r>
            <a:rPr lang="en-GB" sz="1400" b="1" dirty="0">
              <a:latin typeface="Montserrat" panose="00000500000000000000" pitchFamily="2" charset="0"/>
              <a:cs typeface="Calibri" panose="020F0502020204030204" pitchFamily="34" charset="0"/>
            </a:rPr>
            <a:t>uplifts were higher </a:t>
          </a:r>
          <a:r>
            <a:rPr lang="en-GB" sz="1400" dirty="0">
              <a:latin typeface="Montserrat" panose="00000500000000000000" pitchFamily="2" charset="0"/>
              <a:cs typeface="Calibri" panose="020F0502020204030204" pitchFamily="34" charset="0"/>
            </a:rPr>
            <a:t>than last year</a:t>
          </a:r>
          <a:endParaRPr lang="en-US" sz="1400" dirty="0">
            <a:latin typeface="Montserrat" panose="00000500000000000000" pitchFamily="2" charset="0"/>
            <a:cs typeface="Calibri" panose="020F0502020204030204" pitchFamily="34" charset="0"/>
          </a:endParaRPr>
        </a:p>
      </dgm:t>
    </dgm:pt>
    <dgm:pt modelId="{FB4D1F8D-A834-4FE7-B7D7-7D506B3A0DE8}" type="parTrans" cxnId="{4E6DF9DB-A67B-4060-95E0-632E49591F01}">
      <dgm:prSet/>
      <dgm:spPr/>
      <dgm:t>
        <a:bodyPr/>
        <a:lstStyle/>
        <a:p>
          <a:endParaRPr lang="en-GB" sz="1400">
            <a:latin typeface="Montserrat" panose="00000500000000000000" pitchFamily="2" charset="0"/>
          </a:endParaRPr>
        </a:p>
      </dgm:t>
    </dgm:pt>
    <dgm:pt modelId="{6C671364-69D3-4064-8EAC-2E2538C7E646}" type="sibTrans" cxnId="{4E6DF9DB-A67B-4060-95E0-632E49591F01}">
      <dgm:prSet/>
      <dgm:spPr/>
      <dgm:t>
        <a:bodyPr/>
        <a:lstStyle/>
        <a:p>
          <a:endParaRPr lang="en-GB" sz="1400">
            <a:latin typeface="Montserrat" panose="00000500000000000000" pitchFamily="2" charset="0"/>
          </a:endParaRPr>
        </a:p>
      </dgm:t>
    </dgm:pt>
    <dgm:pt modelId="{E8EC49B9-3461-42CF-8EA8-824125A8C9C8}">
      <dgm:prSet phldrT="[Text]" custT="1"/>
      <dgm:spPr>
        <a:ln>
          <a:solidFill>
            <a:schemeClr val="accent5"/>
          </a:solidFill>
        </a:ln>
      </dgm:spPr>
      <dgm:t>
        <a:bodyPr/>
        <a:lstStyle/>
        <a:p>
          <a:pPr>
            <a:buClr>
              <a:schemeClr val="accent5"/>
            </a:buClr>
          </a:pPr>
          <a:r>
            <a:rPr lang="en-US" sz="1400" b="1" dirty="0">
              <a:latin typeface="Montserrat" panose="00000500000000000000" pitchFamily="2" charset="0"/>
              <a:cs typeface="Calibri" panose="020F0502020204030204" pitchFamily="34" charset="0"/>
            </a:rPr>
            <a:t>Co-op share peaked on Xmas Eve </a:t>
          </a:r>
          <a:r>
            <a:rPr lang="en-US" sz="1400" dirty="0">
              <a:latin typeface="Montserrat" panose="00000500000000000000" pitchFamily="2" charset="0"/>
              <a:cs typeface="Calibri" panose="020F0502020204030204" pitchFamily="34" charset="0"/>
            </a:rPr>
            <a:t>along with M&amp;S and Waitrose, as shoppers </a:t>
          </a:r>
          <a:r>
            <a:rPr lang="en-US" sz="1400" b="1" dirty="0">
              <a:latin typeface="Montserrat" panose="00000500000000000000" pitchFamily="2" charset="0"/>
              <a:cs typeface="Calibri" panose="020F0502020204030204" pitchFamily="34" charset="0"/>
            </a:rPr>
            <a:t>topped up </a:t>
          </a:r>
          <a:r>
            <a:rPr lang="en-US" sz="1400" dirty="0">
              <a:latin typeface="Montserrat" panose="00000500000000000000" pitchFamily="2" charset="0"/>
              <a:cs typeface="Calibri" panose="020F0502020204030204" pitchFamily="34" charset="0"/>
            </a:rPr>
            <a:t>on last </a:t>
          </a:r>
          <a:r>
            <a:rPr lang="en-US" sz="1400" b="1" dirty="0">
              <a:latin typeface="Montserrat" panose="00000500000000000000" pitchFamily="2" charset="0"/>
              <a:cs typeface="Calibri" panose="020F0502020204030204" pitchFamily="34" charset="0"/>
            </a:rPr>
            <a:t>emergencies</a:t>
          </a:r>
          <a:r>
            <a:rPr lang="en-US" sz="1400" dirty="0">
              <a:latin typeface="Montserrat" panose="00000500000000000000" pitchFamily="2" charset="0"/>
              <a:cs typeface="Calibri" panose="020F0502020204030204" pitchFamily="34" charset="0"/>
            </a:rPr>
            <a:t> and </a:t>
          </a:r>
          <a:r>
            <a:rPr lang="en-US" sz="1400" b="1" dirty="0">
              <a:latin typeface="Montserrat" panose="00000500000000000000" pitchFamily="2" charset="0"/>
              <a:cs typeface="Calibri" panose="020F0502020204030204" pitchFamily="34" charset="0"/>
            </a:rPr>
            <a:t>festive treats</a:t>
          </a:r>
          <a:r>
            <a:rPr lang="en-US" sz="1400" dirty="0">
              <a:latin typeface="Montserrat" panose="00000500000000000000" pitchFamily="2" charset="0"/>
              <a:cs typeface="Calibri" panose="020F0502020204030204" pitchFamily="34" charset="0"/>
            </a:rPr>
            <a:t>.</a:t>
          </a:r>
        </a:p>
      </dgm:t>
    </dgm:pt>
    <dgm:pt modelId="{89F7B8D3-2D08-433C-90A7-21A7A3FD14AD}" type="parTrans" cxnId="{A3B3924A-99AF-4A1B-8331-1EC61312B7BA}">
      <dgm:prSet/>
      <dgm:spPr/>
      <dgm:t>
        <a:bodyPr/>
        <a:lstStyle/>
        <a:p>
          <a:endParaRPr lang="en-GB" sz="1400">
            <a:latin typeface="Montserrat" panose="00000500000000000000" pitchFamily="2" charset="0"/>
          </a:endParaRPr>
        </a:p>
      </dgm:t>
    </dgm:pt>
    <dgm:pt modelId="{0B731A0B-DBED-4827-B475-47AC84927F40}" type="sibTrans" cxnId="{A3B3924A-99AF-4A1B-8331-1EC61312B7BA}">
      <dgm:prSet/>
      <dgm:spPr/>
      <dgm:t>
        <a:bodyPr/>
        <a:lstStyle/>
        <a:p>
          <a:endParaRPr lang="en-GB" sz="1400">
            <a:latin typeface="Montserrat" panose="00000500000000000000" pitchFamily="2" charset="0"/>
          </a:endParaRPr>
        </a:p>
      </dgm:t>
    </dgm:pt>
    <dgm:pt modelId="{77B079E0-FE96-47FE-88E9-F058A406B37A}">
      <dgm:prSet phldrT="[Text]" custT="1"/>
      <dgm:spPr>
        <a:ln>
          <a:solidFill>
            <a:schemeClr val="accent5"/>
          </a:solidFill>
        </a:ln>
      </dgm:spPr>
      <dgm:t>
        <a:bodyPr/>
        <a:lstStyle/>
        <a:p>
          <a:endParaRPr lang="en-US" sz="1400" dirty="0">
            <a:latin typeface="Montserrat" panose="00000500000000000000" pitchFamily="2" charset="0"/>
            <a:cs typeface="Calibri" panose="020F0502020204030204" pitchFamily="34" charset="0"/>
          </a:endParaRPr>
        </a:p>
      </dgm:t>
    </dgm:pt>
    <dgm:pt modelId="{373A0352-A530-48BF-A188-6963D4519C71}" type="parTrans" cxnId="{B6B4710D-7E4A-4A65-84BB-5DB01C0AD3E5}">
      <dgm:prSet/>
      <dgm:spPr/>
      <dgm:t>
        <a:bodyPr/>
        <a:lstStyle/>
        <a:p>
          <a:endParaRPr lang="en-GB" sz="1400">
            <a:latin typeface="Montserrat" panose="00000500000000000000" pitchFamily="2" charset="0"/>
          </a:endParaRPr>
        </a:p>
      </dgm:t>
    </dgm:pt>
    <dgm:pt modelId="{315E8D52-FC0F-4DAB-AE8C-424C48675400}" type="sibTrans" cxnId="{B6B4710D-7E4A-4A65-84BB-5DB01C0AD3E5}">
      <dgm:prSet/>
      <dgm:spPr/>
      <dgm:t>
        <a:bodyPr/>
        <a:lstStyle/>
        <a:p>
          <a:endParaRPr lang="en-GB" sz="1400">
            <a:latin typeface="Montserrat" panose="00000500000000000000" pitchFamily="2" charset="0"/>
          </a:endParaRPr>
        </a:p>
      </dgm:t>
    </dgm:pt>
    <dgm:pt modelId="{1B3903E9-43AA-4331-8227-241941648FD1}">
      <dgm:prSet phldrT="[Text]" custT="1"/>
      <dgm:spPr>
        <a:ln>
          <a:solidFill>
            <a:schemeClr val="accent5"/>
          </a:solidFill>
        </a:ln>
      </dgm:spPr>
      <dgm:t>
        <a:bodyPr/>
        <a:lstStyle/>
        <a:p>
          <a:endParaRPr lang="en-US" sz="1400" dirty="0">
            <a:latin typeface="Montserrat" panose="00000500000000000000" pitchFamily="2" charset="0"/>
            <a:cs typeface="Calibri" panose="020F0502020204030204" pitchFamily="34" charset="0"/>
          </a:endParaRPr>
        </a:p>
      </dgm:t>
    </dgm:pt>
    <dgm:pt modelId="{7138DAE6-3EE9-4DF5-BC67-7DA69F8B3D8C}" type="parTrans" cxnId="{9927CF30-3AEB-4F9B-8EE2-07ECBB3BBF17}">
      <dgm:prSet/>
      <dgm:spPr/>
      <dgm:t>
        <a:bodyPr/>
        <a:lstStyle/>
        <a:p>
          <a:endParaRPr lang="en-GB" sz="1400">
            <a:latin typeface="Montserrat" panose="00000500000000000000" pitchFamily="2" charset="0"/>
          </a:endParaRPr>
        </a:p>
      </dgm:t>
    </dgm:pt>
    <dgm:pt modelId="{04135923-7BC6-4A94-8F3E-F0AE5CE47000}" type="sibTrans" cxnId="{9927CF30-3AEB-4F9B-8EE2-07ECBB3BBF17}">
      <dgm:prSet/>
      <dgm:spPr/>
      <dgm:t>
        <a:bodyPr/>
        <a:lstStyle/>
        <a:p>
          <a:endParaRPr lang="en-GB" sz="1400">
            <a:latin typeface="Montserrat" panose="00000500000000000000" pitchFamily="2" charset="0"/>
          </a:endParaRPr>
        </a:p>
      </dgm:t>
    </dgm:pt>
    <dgm:pt modelId="{1BDDD4FC-A40A-4143-BAD7-0EFA8D445F43}">
      <dgm:prSet phldrT="[Text]" custT="1"/>
      <dgm:spPr>
        <a:ln>
          <a:solidFill>
            <a:schemeClr val="accent5"/>
          </a:solidFill>
        </a:ln>
      </dgm:spPr>
      <dgm:t>
        <a:bodyPr/>
        <a:lstStyle/>
        <a:p>
          <a:pPr>
            <a:buClr>
              <a:schemeClr val="accent5"/>
            </a:buClr>
          </a:pPr>
          <a:r>
            <a:rPr lang="en-US" sz="1400" b="1" dirty="0">
              <a:latin typeface="Montserrat" panose="00000500000000000000" pitchFamily="2" charset="0"/>
              <a:cs typeface="Calibri" panose="020F0502020204030204" pitchFamily="34" charset="0"/>
            </a:rPr>
            <a:t>Aldi and Lidl</a:t>
          </a:r>
          <a:r>
            <a:rPr lang="en-US" sz="1400" dirty="0">
              <a:latin typeface="Montserrat" panose="00000500000000000000" pitchFamily="2" charset="0"/>
              <a:cs typeface="Calibri" panose="020F0502020204030204" pitchFamily="34" charset="0"/>
            </a:rPr>
            <a:t> both had </a:t>
          </a:r>
          <a:r>
            <a:rPr lang="en-US" sz="1400" b="1" dirty="0">
              <a:latin typeface="Montserrat" panose="00000500000000000000" pitchFamily="2" charset="0"/>
              <a:cs typeface="Calibri" panose="020F0502020204030204" pitchFamily="34" charset="0"/>
            </a:rPr>
            <a:t>momentum</a:t>
          </a:r>
          <a:r>
            <a:rPr lang="en-US" sz="1400" dirty="0">
              <a:latin typeface="Montserrat" panose="00000500000000000000" pitchFamily="2" charset="0"/>
              <a:cs typeface="Calibri" panose="020F0502020204030204" pitchFamily="34" charset="0"/>
            </a:rPr>
            <a:t> in the week </a:t>
          </a:r>
          <a:r>
            <a:rPr lang="en-US" sz="1400" b="1" dirty="0">
              <a:latin typeface="Montserrat" panose="00000500000000000000" pitchFamily="2" charset="0"/>
              <a:cs typeface="Calibri" panose="020F0502020204030204" pitchFamily="34" charset="0"/>
            </a:rPr>
            <a:t>prior to Christmas </a:t>
          </a:r>
          <a:r>
            <a:rPr lang="en-US" sz="1400" dirty="0">
              <a:latin typeface="Montserrat" panose="00000500000000000000" pitchFamily="2" charset="0"/>
              <a:cs typeface="Calibri" panose="020F0502020204030204" pitchFamily="34" charset="0"/>
            </a:rPr>
            <a:t>and performance on </a:t>
          </a:r>
          <a:r>
            <a:rPr lang="en-US" sz="1400" b="1" dirty="0">
              <a:latin typeface="Montserrat" panose="00000500000000000000" pitchFamily="2" charset="0"/>
              <a:cs typeface="Calibri" panose="020F0502020204030204" pitchFamily="34" charset="0"/>
            </a:rPr>
            <a:t>Xmas Eve </a:t>
          </a:r>
          <a:r>
            <a:rPr lang="en-US" sz="1400" dirty="0">
              <a:latin typeface="Montserrat" panose="00000500000000000000" pitchFamily="2" charset="0"/>
              <a:cs typeface="Calibri" panose="020F0502020204030204" pitchFamily="34" charset="0"/>
            </a:rPr>
            <a:t>was weaker but ahead of last year</a:t>
          </a:r>
        </a:p>
      </dgm:t>
    </dgm:pt>
    <dgm:pt modelId="{36B2670F-F4B4-45F8-B57A-6EC2E39E872A}" type="parTrans" cxnId="{2DF8ADC1-7D7D-4122-A071-87167C28E1B0}">
      <dgm:prSet/>
      <dgm:spPr/>
      <dgm:t>
        <a:bodyPr/>
        <a:lstStyle/>
        <a:p>
          <a:endParaRPr lang="en-GB"/>
        </a:p>
      </dgm:t>
    </dgm:pt>
    <dgm:pt modelId="{81A51561-C31A-4D1E-A2B0-5B39068054EA}" type="sibTrans" cxnId="{2DF8ADC1-7D7D-4122-A071-87167C28E1B0}">
      <dgm:prSet/>
      <dgm:spPr/>
      <dgm:t>
        <a:bodyPr/>
        <a:lstStyle/>
        <a:p>
          <a:endParaRPr lang="en-GB"/>
        </a:p>
      </dgm:t>
    </dgm:pt>
    <dgm:pt modelId="{90AA8B23-2475-40D8-B72B-3958A6728C0D}">
      <dgm:prSet phldrT="[Text]" custT="1"/>
      <dgm:spPr>
        <a:ln>
          <a:solidFill>
            <a:srgbClr val="FF0000"/>
          </a:solidFill>
        </a:ln>
      </dgm:spPr>
      <dgm:t>
        <a:bodyPr/>
        <a:lstStyle/>
        <a:p>
          <a:pPr>
            <a:buClr>
              <a:srgbClr val="FF0000"/>
            </a:buClr>
          </a:pPr>
          <a:r>
            <a:rPr lang="en-US" sz="1400" dirty="0">
              <a:latin typeface="Montserrat" panose="00000500000000000000" pitchFamily="2" charset="0"/>
              <a:cs typeface="Calibri" panose="020F0502020204030204" pitchFamily="34" charset="0"/>
            </a:rPr>
            <a:t>Discounter performance during these 3 days was slightly weaker than last year</a:t>
          </a:r>
        </a:p>
      </dgm:t>
    </dgm:pt>
    <dgm:pt modelId="{57D029EE-A91A-4D12-8D2F-2980C3681D1B}" type="parTrans" cxnId="{3FFE64BA-D0FE-47D0-AC2C-67DED7413A5C}">
      <dgm:prSet/>
      <dgm:spPr/>
      <dgm:t>
        <a:bodyPr/>
        <a:lstStyle/>
        <a:p>
          <a:endParaRPr lang="en-GB"/>
        </a:p>
      </dgm:t>
    </dgm:pt>
    <dgm:pt modelId="{8CF9FC3B-DD50-4DFE-B725-42DE7BC14807}" type="sibTrans" cxnId="{3FFE64BA-D0FE-47D0-AC2C-67DED7413A5C}">
      <dgm:prSet/>
      <dgm:spPr/>
      <dgm:t>
        <a:bodyPr/>
        <a:lstStyle/>
        <a:p>
          <a:endParaRPr lang="en-GB"/>
        </a:p>
      </dgm:t>
    </dgm:pt>
    <dgm:pt modelId="{ABEA1A65-D5CC-4891-AED6-BE003D433BE6}">
      <dgm:prSet phldrT="[Text]" custT="1"/>
      <dgm:spPr>
        <a:ln>
          <a:solidFill>
            <a:srgbClr val="FF0000"/>
          </a:solidFill>
        </a:ln>
      </dgm:spPr>
      <dgm:t>
        <a:bodyPr/>
        <a:lstStyle/>
        <a:p>
          <a:pPr>
            <a:buClr>
              <a:srgbClr val="FF0000"/>
            </a:buClr>
          </a:pPr>
          <a:r>
            <a:rPr lang="en-US" sz="1400" dirty="0">
              <a:latin typeface="Montserrat" panose="00000500000000000000" pitchFamily="2" charset="0"/>
              <a:cs typeface="Calibri" panose="020F0502020204030204" pitchFamily="34" charset="0"/>
            </a:rPr>
            <a:t>Co-op &amp; Iceland both lost share to the Big 4 and M&amp;S and Waitrose</a:t>
          </a:r>
        </a:p>
      </dgm:t>
    </dgm:pt>
    <dgm:pt modelId="{2361C282-2FF4-4173-990D-B5CAA96479CA}" type="parTrans" cxnId="{ADE55C9E-C7EE-49F1-9D2C-048A79FB82EB}">
      <dgm:prSet/>
      <dgm:spPr/>
      <dgm:t>
        <a:bodyPr/>
        <a:lstStyle/>
        <a:p>
          <a:endParaRPr lang="en-GB"/>
        </a:p>
      </dgm:t>
    </dgm:pt>
    <dgm:pt modelId="{EA0CE024-2913-4B5D-863A-E7E885372695}" type="sibTrans" cxnId="{ADE55C9E-C7EE-49F1-9D2C-048A79FB82EB}">
      <dgm:prSet/>
      <dgm:spPr/>
      <dgm:t>
        <a:bodyPr/>
        <a:lstStyle/>
        <a:p>
          <a:endParaRPr lang="en-GB"/>
        </a:p>
      </dgm:t>
    </dgm:pt>
    <dgm:pt modelId="{D1B8BC5F-5313-4905-840F-6311E857482F}" type="pres">
      <dgm:prSet presAssocID="{B58BD583-62AA-4F5E-A222-253F13B71F99}" presName="linearFlow" presStyleCnt="0">
        <dgm:presLayoutVars>
          <dgm:dir/>
          <dgm:animLvl val="lvl"/>
          <dgm:resizeHandles val="exact"/>
        </dgm:presLayoutVars>
      </dgm:prSet>
      <dgm:spPr/>
    </dgm:pt>
    <dgm:pt modelId="{8B9301DA-53FC-4324-91CE-954D99F63BA4}" type="pres">
      <dgm:prSet presAssocID="{EE860B26-B4D9-45F4-AC0C-C7DB5156E7A1}" presName="composite" presStyleCnt="0"/>
      <dgm:spPr/>
    </dgm:pt>
    <dgm:pt modelId="{DF236F7C-626F-4C4C-96A9-7763A9986D99}" type="pres">
      <dgm:prSet presAssocID="{EE860B26-B4D9-45F4-AC0C-C7DB5156E7A1}" presName="parentText" presStyleLbl="alignNode1" presStyleIdx="0" presStyleCnt="2" custLinFactNeighborX="-3284" custLinFactNeighborY="-101">
        <dgm:presLayoutVars>
          <dgm:chMax val="1"/>
          <dgm:bulletEnabled val="1"/>
        </dgm:presLayoutVars>
      </dgm:prSet>
      <dgm:spPr/>
    </dgm:pt>
    <dgm:pt modelId="{F74A94B2-2C3D-44A1-A13C-662AF3D75551}" type="pres">
      <dgm:prSet presAssocID="{EE860B26-B4D9-45F4-AC0C-C7DB5156E7A1}" presName="descendantText" presStyleLbl="alignAcc1" presStyleIdx="0" presStyleCnt="2">
        <dgm:presLayoutVars>
          <dgm:bulletEnabled val="1"/>
        </dgm:presLayoutVars>
      </dgm:prSet>
      <dgm:spPr/>
    </dgm:pt>
    <dgm:pt modelId="{6990ADDD-61D7-4D4D-80A4-56458AF833AF}" type="pres">
      <dgm:prSet presAssocID="{B3123CE8-E93A-4F40-808A-87B18AE93EEE}" presName="sp" presStyleCnt="0"/>
      <dgm:spPr/>
    </dgm:pt>
    <dgm:pt modelId="{B6D03881-6534-41CB-B8B6-0688B045BDA3}" type="pres">
      <dgm:prSet presAssocID="{1561C88F-7812-4F8E-BBAE-53E2D93A3A74}" presName="composite" presStyleCnt="0"/>
      <dgm:spPr/>
    </dgm:pt>
    <dgm:pt modelId="{82520627-48CF-49A9-A41F-AB66FA8AD5F7}" type="pres">
      <dgm:prSet presAssocID="{1561C88F-7812-4F8E-BBAE-53E2D93A3A74}" presName="parentText" presStyleLbl="alignNode1" presStyleIdx="1" presStyleCnt="2">
        <dgm:presLayoutVars>
          <dgm:chMax val="1"/>
          <dgm:bulletEnabled val="1"/>
        </dgm:presLayoutVars>
      </dgm:prSet>
      <dgm:spPr/>
    </dgm:pt>
    <dgm:pt modelId="{F9DF83B9-C325-4B5E-8F52-D5D1E9CCA289}" type="pres">
      <dgm:prSet presAssocID="{1561C88F-7812-4F8E-BBAE-53E2D93A3A74}" presName="descendantText" presStyleLbl="alignAcc1" presStyleIdx="1" presStyleCnt="2">
        <dgm:presLayoutVars>
          <dgm:bulletEnabled val="1"/>
        </dgm:presLayoutVars>
      </dgm:prSet>
      <dgm:spPr/>
    </dgm:pt>
  </dgm:ptLst>
  <dgm:cxnLst>
    <dgm:cxn modelId="{B6B4710D-7E4A-4A65-84BB-5DB01C0AD3E5}" srcId="{1561C88F-7812-4F8E-BBAE-53E2D93A3A74}" destId="{77B079E0-FE96-47FE-88E9-F058A406B37A}" srcOrd="4" destOrd="0" parTransId="{373A0352-A530-48BF-A188-6963D4519C71}" sibTransId="{315E8D52-FC0F-4DAB-AE8C-424C48675400}"/>
    <dgm:cxn modelId="{F2F01315-47BA-42F6-BDE8-0DC979434E59}" srcId="{EE860B26-B4D9-45F4-AC0C-C7DB5156E7A1}" destId="{050AF805-1893-4D0B-A6D3-AD604FB5AF4C}" srcOrd="0" destOrd="0" parTransId="{913B5AD8-3F83-4B25-A30C-3DCA45C62274}" sibTransId="{86DD8AF5-732C-4F4D-A8CC-159A003CB27A}"/>
    <dgm:cxn modelId="{3E145D18-4B37-489B-8800-5941B8BA157F}" srcId="{B58BD583-62AA-4F5E-A222-253F13B71F99}" destId="{EE860B26-B4D9-45F4-AC0C-C7DB5156E7A1}" srcOrd="0" destOrd="0" parTransId="{5D21D1DD-E02D-4453-87F1-5411DC020480}" sibTransId="{B3123CE8-E93A-4F40-808A-87B18AE93EEE}"/>
    <dgm:cxn modelId="{DDE79C25-D6B5-4689-8374-12AFD6998729}" type="presOf" srcId="{B58BD583-62AA-4F5E-A222-253F13B71F99}" destId="{D1B8BC5F-5313-4905-840F-6311E857482F}" srcOrd="0" destOrd="0" presId="urn:microsoft.com/office/officeart/2005/8/layout/chevron2"/>
    <dgm:cxn modelId="{AB07C028-BF9D-4B4B-B512-15366DC2FC8C}" type="presOf" srcId="{ABEA1A65-D5CC-4891-AED6-BE003D433BE6}" destId="{F74A94B2-2C3D-44A1-A13C-662AF3D75551}" srcOrd="0" destOrd="3" presId="urn:microsoft.com/office/officeart/2005/8/layout/chevron2"/>
    <dgm:cxn modelId="{7AE40E2D-0BBC-4C2D-AB3B-50C350610BD3}" type="presOf" srcId="{A1A2F987-99C0-48C6-AFEB-A6587849C360}" destId="{F74A94B2-2C3D-44A1-A13C-662AF3D75551}" srcOrd="0" destOrd="1" presId="urn:microsoft.com/office/officeart/2005/8/layout/chevron2"/>
    <dgm:cxn modelId="{FDAE822E-6B30-48CA-8A38-A800BE133620}" type="presOf" srcId="{87B1207F-5957-471A-8F9E-4E618E8C42B4}" destId="{F9DF83B9-C325-4B5E-8F52-D5D1E9CCA289}" srcOrd="0" destOrd="5" presId="urn:microsoft.com/office/officeart/2005/8/layout/chevron2"/>
    <dgm:cxn modelId="{9927CF30-3AEB-4F9B-8EE2-07ECBB3BBF17}" srcId="{1561C88F-7812-4F8E-BBAE-53E2D93A3A74}" destId="{1B3903E9-43AA-4331-8227-241941648FD1}" srcOrd="1" destOrd="0" parTransId="{7138DAE6-3EE9-4DF5-BC67-7DA69F8B3D8C}" sibTransId="{04135923-7BC6-4A94-8F3E-F0AE5CE47000}"/>
    <dgm:cxn modelId="{F1ED1437-F378-4FE2-9438-15931A8E8C0F}" type="presOf" srcId="{EE860B26-B4D9-45F4-AC0C-C7DB5156E7A1}" destId="{DF236F7C-626F-4C4C-96A9-7763A9986D99}" srcOrd="0" destOrd="0" presId="urn:microsoft.com/office/officeart/2005/8/layout/chevron2"/>
    <dgm:cxn modelId="{37808D65-7AE9-44FB-8CFA-33344C5157E0}" type="presOf" srcId="{FFA2D078-9BC3-4170-A764-0315A9913C7A}" destId="{F9DF83B9-C325-4B5E-8F52-D5D1E9CCA289}" srcOrd="0" destOrd="0" presId="urn:microsoft.com/office/officeart/2005/8/layout/chevron2"/>
    <dgm:cxn modelId="{F96CD349-796C-4361-8E3E-A0620EE4B70D}" type="presOf" srcId="{1561C88F-7812-4F8E-BBAE-53E2D93A3A74}" destId="{82520627-48CF-49A9-A41F-AB66FA8AD5F7}" srcOrd="0" destOrd="0" presId="urn:microsoft.com/office/officeart/2005/8/layout/chevron2"/>
    <dgm:cxn modelId="{A3B3924A-99AF-4A1B-8331-1EC61312B7BA}" srcId="{1561C88F-7812-4F8E-BBAE-53E2D93A3A74}" destId="{E8EC49B9-3461-42CF-8EA8-824125A8C9C8}" srcOrd="3" destOrd="0" parTransId="{89F7B8D3-2D08-433C-90A7-21A7A3FD14AD}" sibTransId="{0B731A0B-DBED-4827-B475-47AC84927F40}"/>
    <dgm:cxn modelId="{4C6A187A-C6D9-4A99-B64E-C7B134CB1E30}" type="presOf" srcId="{E8EC49B9-3461-42CF-8EA8-824125A8C9C8}" destId="{F9DF83B9-C325-4B5E-8F52-D5D1E9CCA289}" srcOrd="0" destOrd="3" presId="urn:microsoft.com/office/officeart/2005/8/layout/chevron2"/>
    <dgm:cxn modelId="{52EF5E90-26C6-4B80-869D-4886ECF3453F}" srcId="{1561C88F-7812-4F8E-BBAE-53E2D93A3A74}" destId="{FFA2D078-9BC3-4170-A764-0315A9913C7A}" srcOrd="0" destOrd="0" parTransId="{C75E9A31-9DA6-4497-8D0B-121658A0F46D}" sibTransId="{3033F29B-BBE3-4E8E-AC61-DD9607A965FB}"/>
    <dgm:cxn modelId="{3C84EF9C-7560-41CF-980B-E90C40F16C8C}" type="presOf" srcId="{1BDDD4FC-A40A-4143-BAD7-0EFA8D445F43}" destId="{F9DF83B9-C325-4B5E-8F52-D5D1E9CCA289}" srcOrd="0" destOrd="2" presId="urn:microsoft.com/office/officeart/2005/8/layout/chevron2"/>
    <dgm:cxn modelId="{ADE55C9E-C7EE-49F1-9D2C-048A79FB82EB}" srcId="{EE860B26-B4D9-45F4-AC0C-C7DB5156E7A1}" destId="{ABEA1A65-D5CC-4891-AED6-BE003D433BE6}" srcOrd="3" destOrd="0" parTransId="{2361C282-2FF4-4173-990D-B5CAA96479CA}" sibTransId="{EA0CE024-2913-4B5D-863A-E7E885372695}"/>
    <dgm:cxn modelId="{259B4FA0-826B-407D-8E74-90814850281B}" srcId="{B58BD583-62AA-4F5E-A222-253F13B71F99}" destId="{1561C88F-7812-4F8E-BBAE-53E2D93A3A74}" srcOrd="1" destOrd="0" parTransId="{F395B855-1285-46ED-ACCC-313865A29710}" sibTransId="{F1A2F452-4410-4AD1-953D-D2B60ACB174F}"/>
    <dgm:cxn modelId="{54D55BA3-E5EA-4A86-B7BA-B98CD8D6EAF0}" type="presOf" srcId="{90AA8B23-2475-40D8-B72B-3958A6728C0D}" destId="{F74A94B2-2C3D-44A1-A13C-662AF3D75551}" srcOrd="0" destOrd="2" presId="urn:microsoft.com/office/officeart/2005/8/layout/chevron2"/>
    <dgm:cxn modelId="{ED5785B0-9598-454C-9EA3-5860BF9AFE0A}" type="presOf" srcId="{77B079E0-FE96-47FE-88E9-F058A406B37A}" destId="{F9DF83B9-C325-4B5E-8F52-D5D1E9CCA289}" srcOrd="0" destOrd="4" presId="urn:microsoft.com/office/officeart/2005/8/layout/chevron2"/>
    <dgm:cxn modelId="{FAE2B6B8-9766-42B1-9C25-F73F1470F804}" type="presOf" srcId="{050AF805-1893-4D0B-A6D3-AD604FB5AF4C}" destId="{F74A94B2-2C3D-44A1-A13C-662AF3D75551}" srcOrd="0" destOrd="0" presId="urn:microsoft.com/office/officeart/2005/8/layout/chevron2"/>
    <dgm:cxn modelId="{3FFE64BA-D0FE-47D0-AC2C-67DED7413A5C}" srcId="{EE860B26-B4D9-45F4-AC0C-C7DB5156E7A1}" destId="{90AA8B23-2475-40D8-B72B-3958A6728C0D}" srcOrd="2" destOrd="0" parTransId="{57D029EE-A91A-4D12-8D2F-2980C3681D1B}" sibTransId="{8CF9FC3B-DD50-4DFE-B725-42DE7BC14807}"/>
    <dgm:cxn modelId="{2DF8ADC1-7D7D-4122-A071-87167C28E1B0}" srcId="{1561C88F-7812-4F8E-BBAE-53E2D93A3A74}" destId="{1BDDD4FC-A40A-4143-BAD7-0EFA8D445F43}" srcOrd="2" destOrd="0" parTransId="{36B2670F-F4B4-45F8-B57A-6EC2E39E872A}" sibTransId="{81A51561-C31A-4D1E-A2B0-5B39068054EA}"/>
    <dgm:cxn modelId="{4E6DF9DB-A67B-4060-95E0-632E49591F01}" srcId="{EE860B26-B4D9-45F4-AC0C-C7DB5156E7A1}" destId="{A1A2F987-99C0-48C6-AFEB-A6587849C360}" srcOrd="1" destOrd="0" parTransId="{FB4D1F8D-A834-4FE7-B7D7-7D506B3A0DE8}" sibTransId="{6C671364-69D3-4064-8EAC-2E2538C7E646}"/>
    <dgm:cxn modelId="{0BA61DDC-D9B5-4D16-9AD9-BD8833F6A207}" srcId="{1561C88F-7812-4F8E-BBAE-53E2D93A3A74}" destId="{87B1207F-5957-471A-8F9E-4E618E8C42B4}" srcOrd="5" destOrd="0" parTransId="{8926B150-FAC8-480D-9C3E-5B5DE38A7962}" sibTransId="{0BE443E9-0047-4616-B654-A8004C1C693C}"/>
    <dgm:cxn modelId="{5E60A0E2-CE66-4BCF-9AA6-848BADEA1099}" type="presOf" srcId="{1B3903E9-43AA-4331-8227-241941648FD1}" destId="{F9DF83B9-C325-4B5E-8F52-D5D1E9CCA289}" srcOrd="0" destOrd="1" presId="urn:microsoft.com/office/officeart/2005/8/layout/chevron2"/>
    <dgm:cxn modelId="{193DD749-3B1F-4B06-B833-3E074C15C4F9}" type="presParOf" srcId="{D1B8BC5F-5313-4905-840F-6311E857482F}" destId="{8B9301DA-53FC-4324-91CE-954D99F63BA4}" srcOrd="0" destOrd="0" presId="urn:microsoft.com/office/officeart/2005/8/layout/chevron2"/>
    <dgm:cxn modelId="{D4D62723-44EC-485C-A509-369F9470D4E9}" type="presParOf" srcId="{8B9301DA-53FC-4324-91CE-954D99F63BA4}" destId="{DF236F7C-626F-4C4C-96A9-7763A9986D99}" srcOrd="0" destOrd="0" presId="urn:microsoft.com/office/officeart/2005/8/layout/chevron2"/>
    <dgm:cxn modelId="{A07E9BA7-D61D-467F-88B2-7018035F3C28}" type="presParOf" srcId="{8B9301DA-53FC-4324-91CE-954D99F63BA4}" destId="{F74A94B2-2C3D-44A1-A13C-662AF3D75551}" srcOrd="1" destOrd="0" presId="urn:microsoft.com/office/officeart/2005/8/layout/chevron2"/>
    <dgm:cxn modelId="{C2FD313F-0711-4355-8B58-10A06AAE234C}" type="presParOf" srcId="{D1B8BC5F-5313-4905-840F-6311E857482F}" destId="{6990ADDD-61D7-4D4D-80A4-56458AF833AF}" srcOrd="1" destOrd="0" presId="urn:microsoft.com/office/officeart/2005/8/layout/chevron2"/>
    <dgm:cxn modelId="{344874C3-4ED8-42E2-AD11-4640A7F4AC84}" type="presParOf" srcId="{D1B8BC5F-5313-4905-840F-6311E857482F}" destId="{B6D03881-6534-41CB-B8B6-0688B045BDA3}" srcOrd="2" destOrd="0" presId="urn:microsoft.com/office/officeart/2005/8/layout/chevron2"/>
    <dgm:cxn modelId="{C9879FAC-B67E-4F04-8D25-284BC82E9F4D}" type="presParOf" srcId="{B6D03881-6534-41CB-B8B6-0688B045BDA3}" destId="{82520627-48CF-49A9-A41F-AB66FA8AD5F7}" srcOrd="0" destOrd="0" presId="urn:microsoft.com/office/officeart/2005/8/layout/chevron2"/>
    <dgm:cxn modelId="{8F78C5D4-0514-438D-A020-6B19B8A5A7FD}" type="presParOf" srcId="{B6D03881-6534-41CB-B8B6-0688B045BDA3}" destId="{F9DF83B9-C325-4B5E-8F52-D5D1E9CCA28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36F7C-626F-4C4C-96A9-7763A9986D99}">
      <dsp:nvSpPr>
        <dsp:cNvPr id="0" name=""/>
        <dsp:cNvSpPr/>
      </dsp:nvSpPr>
      <dsp:spPr>
        <a:xfrm rot="5400000">
          <a:off x="-373091" y="376832"/>
          <a:ext cx="2487276" cy="1741093"/>
        </a:xfrm>
        <a:prstGeom prst="chevron">
          <a:avLst/>
        </a:prstGeom>
        <a:solidFill>
          <a:srgbClr val="FF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ontserrat" panose="00000500000000000000" pitchFamily="2" charset="0"/>
              <a:cs typeface="Calibri" panose="020F0502020204030204" pitchFamily="34" charset="0"/>
            </a:rPr>
            <a:t>Thu-Sat</a:t>
          </a:r>
          <a:endParaRPr lang="en-US" sz="1600" kern="1200" dirty="0">
            <a:latin typeface="Montserrat" panose="00000500000000000000" pitchFamily="2" charset="0"/>
            <a:cs typeface="Calibri" panose="020F0502020204030204" pitchFamily="34" charset="0"/>
          </a:endParaRPr>
        </a:p>
      </dsp:txBody>
      <dsp:txXfrm rot="-5400000">
        <a:off x="1" y="874288"/>
        <a:ext cx="1741093" cy="746183"/>
      </dsp:txXfrm>
    </dsp:sp>
    <dsp:sp modelId="{F74A94B2-2C3D-44A1-A13C-662AF3D75551}">
      <dsp:nvSpPr>
        <dsp:cNvPr id="0" name=""/>
        <dsp:cNvSpPr/>
      </dsp:nvSpPr>
      <dsp:spPr>
        <a:xfrm rot="5400000">
          <a:off x="5492659" y="-3745313"/>
          <a:ext cx="1616729" cy="9119862"/>
        </a:xfrm>
        <a:prstGeom prst="round2SameRect">
          <a:avLst/>
        </a:prstGeom>
        <a:solidFill>
          <a:schemeClr val="lt1">
            <a:alpha val="90000"/>
            <a:hueOff val="0"/>
            <a:satOff val="0"/>
            <a:lumOff val="0"/>
            <a:alphaOff val="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lr>
              <a:srgbClr val="FF0000"/>
            </a:buClr>
            <a:buChar char="•"/>
          </a:pPr>
          <a:r>
            <a:rPr lang="en-GB" sz="1400" b="1" kern="1200" dirty="0">
              <a:latin typeface="Montserrat" panose="00000500000000000000" pitchFamily="2" charset="0"/>
              <a:cs typeface="Calibri" panose="020F0502020204030204" pitchFamily="34" charset="0"/>
            </a:rPr>
            <a:t>31% of value sales</a:t>
          </a:r>
          <a:r>
            <a:rPr lang="en-GB" sz="1400" kern="1200" dirty="0">
              <a:latin typeface="Montserrat" panose="00000500000000000000" pitchFamily="2" charset="0"/>
              <a:cs typeface="Calibri" panose="020F0502020204030204" pitchFamily="34" charset="0"/>
            </a:rPr>
            <a:t>** was spent during these 3 days</a:t>
          </a:r>
          <a:endParaRPr lang="en-US" sz="1400" kern="1200" dirty="0">
            <a:latin typeface="Montserrat" panose="00000500000000000000" pitchFamily="2" charset="0"/>
            <a:cs typeface="Calibri" panose="020F0502020204030204" pitchFamily="34" charset="0"/>
          </a:endParaRPr>
        </a:p>
        <a:p>
          <a:pPr marL="114300" lvl="1" indent="-114300" algn="l" defTabSz="622300">
            <a:lnSpc>
              <a:spcPct val="90000"/>
            </a:lnSpc>
            <a:spcBef>
              <a:spcPct val="0"/>
            </a:spcBef>
            <a:spcAft>
              <a:spcPct val="15000"/>
            </a:spcAft>
            <a:buClr>
              <a:srgbClr val="FF0000"/>
            </a:buClr>
            <a:buChar char="•"/>
          </a:pPr>
          <a:r>
            <a:rPr lang="en-GB" sz="1400" b="1" kern="1200" dirty="0">
              <a:latin typeface="Montserrat" panose="00000500000000000000" pitchFamily="2" charset="0"/>
              <a:cs typeface="Calibri" panose="020F0502020204030204" pitchFamily="34" charset="0"/>
            </a:rPr>
            <a:t>Big 4</a:t>
          </a:r>
          <a:r>
            <a:rPr lang="en-GB" sz="1400" kern="1200" dirty="0">
              <a:latin typeface="Montserrat" panose="00000500000000000000" pitchFamily="2" charset="0"/>
              <a:cs typeface="Calibri" panose="020F0502020204030204" pitchFamily="34" charset="0"/>
            </a:rPr>
            <a:t> Supermarkets and </a:t>
          </a:r>
          <a:r>
            <a:rPr lang="en-GB" sz="1400" b="1" kern="1200" dirty="0">
              <a:latin typeface="Montserrat" panose="00000500000000000000" pitchFamily="2" charset="0"/>
              <a:cs typeface="Calibri" panose="020F0502020204030204" pitchFamily="34" charset="0"/>
            </a:rPr>
            <a:t>M&amp;S &amp; Waitrose </a:t>
          </a:r>
          <a:r>
            <a:rPr lang="en-GB" sz="1400" kern="1200" dirty="0">
              <a:latin typeface="Montserrat" panose="00000500000000000000" pitchFamily="2" charset="0"/>
              <a:cs typeface="Calibri" panose="020F0502020204030204" pitchFamily="34" charset="0"/>
            </a:rPr>
            <a:t>outperformed, and </a:t>
          </a:r>
          <a:r>
            <a:rPr lang="en-GB" sz="1400" b="1" kern="1200" dirty="0">
              <a:latin typeface="Montserrat" panose="00000500000000000000" pitchFamily="2" charset="0"/>
              <a:cs typeface="Calibri" panose="020F0502020204030204" pitchFamily="34" charset="0"/>
            </a:rPr>
            <a:t>uplifts were higher </a:t>
          </a:r>
          <a:r>
            <a:rPr lang="en-GB" sz="1400" kern="1200" dirty="0">
              <a:latin typeface="Montserrat" panose="00000500000000000000" pitchFamily="2" charset="0"/>
              <a:cs typeface="Calibri" panose="020F0502020204030204" pitchFamily="34" charset="0"/>
            </a:rPr>
            <a:t>than last year</a:t>
          </a:r>
          <a:endParaRPr lang="en-US" sz="1400" kern="1200" dirty="0">
            <a:latin typeface="Montserrat" panose="00000500000000000000" pitchFamily="2" charset="0"/>
            <a:cs typeface="Calibri" panose="020F0502020204030204" pitchFamily="34" charset="0"/>
          </a:endParaRPr>
        </a:p>
        <a:p>
          <a:pPr marL="114300" lvl="1" indent="-114300" algn="l" defTabSz="622300">
            <a:lnSpc>
              <a:spcPct val="90000"/>
            </a:lnSpc>
            <a:spcBef>
              <a:spcPct val="0"/>
            </a:spcBef>
            <a:spcAft>
              <a:spcPct val="15000"/>
            </a:spcAft>
            <a:buClr>
              <a:srgbClr val="FF0000"/>
            </a:buClr>
            <a:buChar char="•"/>
          </a:pPr>
          <a:r>
            <a:rPr lang="en-US" sz="1400" kern="1200" dirty="0">
              <a:latin typeface="Montserrat" panose="00000500000000000000" pitchFamily="2" charset="0"/>
              <a:cs typeface="Calibri" panose="020F0502020204030204" pitchFamily="34" charset="0"/>
            </a:rPr>
            <a:t>Discounter performance during these 3 days was slightly weaker than last year</a:t>
          </a:r>
        </a:p>
        <a:p>
          <a:pPr marL="114300" lvl="1" indent="-114300" algn="l" defTabSz="622300">
            <a:lnSpc>
              <a:spcPct val="90000"/>
            </a:lnSpc>
            <a:spcBef>
              <a:spcPct val="0"/>
            </a:spcBef>
            <a:spcAft>
              <a:spcPct val="15000"/>
            </a:spcAft>
            <a:buClr>
              <a:srgbClr val="FF0000"/>
            </a:buClr>
            <a:buChar char="•"/>
          </a:pPr>
          <a:r>
            <a:rPr lang="en-US" sz="1400" kern="1200" dirty="0">
              <a:latin typeface="Montserrat" panose="00000500000000000000" pitchFamily="2" charset="0"/>
              <a:cs typeface="Calibri" panose="020F0502020204030204" pitchFamily="34" charset="0"/>
            </a:rPr>
            <a:t>Co-op &amp; Iceland both lost share to the Big 4 and M&amp;S and Waitrose</a:t>
          </a:r>
        </a:p>
      </dsp:txBody>
      <dsp:txXfrm rot="-5400000">
        <a:off x="1741093" y="85175"/>
        <a:ext cx="9040940" cy="1458885"/>
      </dsp:txXfrm>
    </dsp:sp>
    <dsp:sp modelId="{82520627-48CF-49A9-A41F-AB66FA8AD5F7}">
      <dsp:nvSpPr>
        <dsp:cNvPr id="0" name=""/>
        <dsp:cNvSpPr/>
      </dsp:nvSpPr>
      <dsp:spPr>
        <a:xfrm rot="5400000">
          <a:off x="-373091" y="2583364"/>
          <a:ext cx="2487276" cy="1741093"/>
        </a:xfrm>
        <a:prstGeom prst="chevron">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latin typeface="Montserrat" panose="00000500000000000000" pitchFamily="2" charset="0"/>
              <a:cs typeface="Calibri" panose="020F0502020204030204" pitchFamily="34" charset="0"/>
            </a:rPr>
            <a:t>Rest of Xmas</a:t>
          </a:r>
          <a:endParaRPr lang="en-US" sz="1600" kern="1200" dirty="0">
            <a:latin typeface="Montserrat" panose="00000500000000000000" pitchFamily="2" charset="0"/>
            <a:cs typeface="Calibri" panose="020F0502020204030204" pitchFamily="34" charset="0"/>
          </a:endParaRPr>
        </a:p>
      </dsp:txBody>
      <dsp:txXfrm rot="-5400000">
        <a:off x="1" y="3080820"/>
        <a:ext cx="1741093" cy="746183"/>
      </dsp:txXfrm>
    </dsp:sp>
    <dsp:sp modelId="{F9DF83B9-C325-4B5E-8F52-D5D1E9CCA289}">
      <dsp:nvSpPr>
        <dsp:cNvPr id="0" name=""/>
        <dsp:cNvSpPr/>
      </dsp:nvSpPr>
      <dsp:spPr>
        <a:xfrm rot="5400000">
          <a:off x="5492659" y="-1541293"/>
          <a:ext cx="1616729" cy="9119862"/>
        </a:xfrm>
        <a:prstGeom prst="round2SameRect">
          <a:avLst/>
        </a:prstGeom>
        <a:solidFill>
          <a:schemeClr val="lt1">
            <a:alpha val="90000"/>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endParaRPr lang="en-US" sz="1400" kern="1200" dirty="0">
            <a:latin typeface="Montserrat" panose="00000500000000000000" pitchFamily="2" charset="0"/>
            <a:cs typeface="Calibri" panose="020F0502020204030204" pitchFamily="34" charset="0"/>
          </a:endParaRPr>
        </a:p>
        <a:p>
          <a:pPr marL="114300" lvl="1" indent="-114300" algn="l" defTabSz="622300">
            <a:lnSpc>
              <a:spcPct val="90000"/>
            </a:lnSpc>
            <a:spcBef>
              <a:spcPct val="0"/>
            </a:spcBef>
            <a:spcAft>
              <a:spcPct val="15000"/>
            </a:spcAft>
            <a:buChar char="•"/>
          </a:pPr>
          <a:endParaRPr lang="en-US" sz="1400" kern="1200" dirty="0">
            <a:latin typeface="Montserrat" panose="00000500000000000000" pitchFamily="2" charset="0"/>
            <a:cs typeface="Calibri" panose="020F0502020204030204" pitchFamily="34" charset="0"/>
          </a:endParaRPr>
        </a:p>
        <a:p>
          <a:pPr marL="114300" lvl="1" indent="-114300" algn="l" defTabSz="622300">
            <a:lnSpc>
              <a:spcPct val="90000"/>
            </a:lnSpc>
            <a:spcBef>
              <a:spcPct val="0"/>
            </a:spcBef>
            <a:spcAft>
              <a:spcPct val="15000"/>
            </a:spcAft>
            <a:buClr>
              <a:schemeClr val="accent5"/>
            </a:buClr>
            <a:buChar char="•"/>
          </a:pPr>
          <a:r>
            <a:rPr lang="en-US" sz="1400" b="1" kern="1200" dirty="0">
              <a:latin typeface="Montserrat" panose="00000500000000000000" pitchFamily="2" charset="0"/>
              <a:cs typeface="Calibri" panose="020F0502020204030204" pitchFamily="34" charset="0"/>
            </a:rPr>
            <a:t>Aldi and Lidl</a:t>
          </a:r>
          <a:r>
            <a:rPr lang="en-US" sz="1400" kern="1200" dirty="0">
              <a:latin typeface="Montserrat" panose="00000500000000000000" pitchFamily="2" charset="0"/>
              <a:cs typeface="Calibri" panose="020F0502020204030204" pitchFamily="34" charset="0"/>
            </a:rPr>
            <a:t> both had </a:t>
          </a:r>
          <a:r>
            <a:rPr lang="en-US" sz="1400" b="1" kern="1200" dirty="0">
              <a:latin typeface="Montserrat" panose="00000500000000000000" pitchFamily="2" charset="0"/>
              <a:cs typeface="Calibri" panose="020F0502020204030204" pitchFamily="34" charset="0"/>
            </a:rPr>
            <a:t>momentum</a:t>
          </a:r>
          <a:r>
            <a:rPr lang="en-US" sz="1400" kern="1200" dirty="0">
              <a:latin typeface="Montserrat" panose="00000500000000000000" pitchFamily="2" charset="0"/>
              <a:cs typeface="Calibri" panose="020F0502020204030204" pitchFamily="34" charset="0"/>
            </a:rPr>
            <a:t> in the week </a:t>
          </a:r>
          <a:r>
            <a:rPr lang="en-US" sz="1400" b="1" kern="1200" dirty="0">
              <a:latin typeface="Montserrat" panose="00000500000000000000" pitchFamily="2" charset="0"/>
              <a:cs typeface="Calibri" panose="020F0502020204030204" pitchFamily="34" charset="0"/>
            </a:rPr>
            <a:t>prior to Christmas </a:t>
          </a:r>
          <a:r>
            <a:rPr lang="en-US" sz="1400" kern="1200" dirty="0">
              <a:latin typeface="Montserrat" panose="00000500000000000000" pitchFamily="2" charset="0"/>
              <a:cs typeface="Calibri" panose="020F0502020204030204" pitchFamily="34" charset="0"/>
            </a:rPr>
            <a:t>and performance on </a:t>
          </a:r>
          <a:r>
            <a:rPr lang="en-US" sz="1400" b="1" kern="1200" dirty="0">
              <a:latin typeface="Montserrat" panose="00000500000000000000" pitchFamily="2" charset="0"/>
              <a:cs typeface="Calibri" panose="020F0502020204030204" pitchFamily="34" charset="0"/>
            </a:rPr>
            <a:t>Xmas Eve </a:t>
          </a:r>
          <a:r>
            <a:rPr lang="en-US" sz="1400" kern="1200" dirty="0">
              <a:latin typeface="Montserrat" panose="00000500000000000000" pitchFamily="2" charset="0"/>
              <a:cs typeface="Calibri" panose="020F0502020204030204" pitchFamily="34" charset="0"/>
            </a:rPr>
            <a:t>was weaker but ahead of last year</a:t>
          </a:r>
        </a:p>
        <a:p>
          <a:pPr marL="114300" lvl="1" indent="-114300" algn="l" defTabSz="622300">
            <a:lnSpc>
              <a:spcPct val="90000"/>
            </a:lnSpc>
            <a:spcBef>
              <a:spcPct val="0"/>
            </a:spcBef>
            <a:spcAft>
              <a:spcPct val="15000"/>
            </a:spcAft>
            <a:buClr>
              <a:schemeClr val="accent5"/>
            </a:buClr>
            <a:buChar char="•"/>
          </a:pPr>
          <a:r>
            <a:rPr lang="en-US" sz="1400" b="1" kern="1200" dirty="0">
              <a:latin typeface="Montserrat" panose="00000500000000000000" pitchFamily="2" charset="0"/>
              <a:cs typeface="Calibri" panose="020F0502020204030204" pitchFamily="34" charset="0"/>
            </a:rPr>
            <a:t>Co-op share peaked on Xmas Eve </a:t>
          </a:r>
          <a:r>
            <a:rPr lang="en-US" sz="1400" kern="1200" dirty="0">
              <a:latin typeface="Montserrat" panose="00000500000000000000" pitchFamily="2" charset="0"/>
              <a:cs typeface="Calibri" panose="020F0502020204030204" pitchFamily="34" charset="0"/>
            </a:rPr>
            <a:t>along with M&amp;S and Waitrose, as shoppers </a:t>
          </a:r>
          <a:r>
            <a:rPr lang="en-US" sz="1400" b="1" kern="1200" dirty="0">
              <a:latin typeface="Montserrat" panose="00000500000000000000" pitchFamily="2" charset="0"/>
              <a:cs typeface="Calibri" panose="020F0502020204030204" pitchFamily="34" charset="0"/>
            </a:rPr>
            <a:t>topped up </a:t>
          </a:r>
          <a:r>
            <a:rPr lang="en-US" sz="1400" kern="1200" dirty="0">
              <a:latin typeface="Montserrat" panose="00000500000000000000" pitchFamily="2" charset="0"/>
              <a:cs typeface="Calibri" panose="020F0502020204030204" pitchFamily="34" charset="0"/>
            </a:rPr>
            <a:t>on last </a:t>
          </a:r>
          <a:r>
            <a:rPr lang="en-US" sz="1400" b="1" kern="1200" dirty="0">
              <a:latin typeface="Montserrat" panose="00000500000000000000" pitchFamily="2" charset="0"/>
              <a:cs typeface="Calibri" panose="020F0502020204030204" pitchFamily="34" charset="0"/>
            </a:rPr>
            <a:t>emergencies</a:t>
          </a:r>
          <a:r>
            <a:rPr lang="en-US" sz="1400" kern="1200" dirty="0">
              <a:latin typeface="Montserrat" panose="00000500000000000000" pitchFamily="2" charset="0"/>
              <a:cs typeface="Calibri" panose="020F0502020204030204" pitchFamily="34" charset="0"/>
            </a:rPr>
            <a:t> and </a:t>
          </a:r>
          <a:r>
            <a:rPr lang="en-US" sz="1400" b="1" kern="1200" dirty="0">
              <a:latin typeface="Montserrat" panose="00000500000000000000" pitchFamily="2" charset="0"/>
              <a:cs typeface="Calibri" panose="020F0502020204030204" pitchFamily="34" charset="0"/>
            </a:rPr>
            <a:t>festive treats</a:t>
          </a:r>
          <a:r>
            <a:rPr lang="en-US" sz="1400" kern="1200" dirty="0">
              <a:latin typeface="Montserrat" panose="00000500000000000000" pitchFamily="2" charset="0"/>
              <a:cs typeface="Calibri" panose="020F0502020204030204" pitchFamily="34" charset="0"/>
            </a:rPr>
            <a:t>.</a:t>
          </a:r>
        </a:p>
        <a:p>
          <a:pPr marL="114300" lvl="1" indent="-114300" algn="l" defTabSz="622300">
            <a:lnSpc>
              <a:spcPct val="90000"/>
            </a:lnSpc>
            <a:spcBef>
              <a:spcPct val="0"/>
            </a:spcBef>
            <a:spcAft>
              <a:spcPct val="15000"/>
            </a:spcAft>
            <a:buChar char="•"/>
          </a:pPr>
          <a:endParaRPr lang="en-US" sz="1400" kern="1200" dirty="0">
            <a:latin typeface="Montserrat" panose="00000500000000000000" pitchFamily="2" charset="0"/>
            <a:cs typeface="Calibri" panose="020F0502020204030204" pitchFamily="34" charset="0"/>
          </a:endParaRPr>
        </a:p>
        <a:p>
          <a:pPr marL="114300" lvl="1" indent="-114300" algn="l" defTabSz="622300">
            <a:lnSpc>
              <a:spcPct val="90000"/>
            </a:lnSpc>
            <a:spcBef>
              <a:spcPct val="0"/>
            </a:spcBef>
            <a:spcAft>
              <a:spcPct val="15000"/>
            </a:spcAft>
            <a:buChar char="•"/>
          </a:pPr>
          <a:endParaRPr lang="en-US" sz="1400" kern="1200" dirty="0">
            <a:latin typeface="Montserrat" panose="00000500000000000000" pitchFamily="2" charset="0"/>
            <a:cs typeface="Calibri" panose="020F0502020204030204" pitchFamily="34" charset="0"/>
          </a:endParaRPr>
        </a:p>
      </dsp:txBody>
      <dsp:txXfrm rot="-5400000">
        <a:off x="1741093" y="2289195"/>
        <a:ext cx="9040940" cy="145888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0.13769</cdr:x>
      <cdr:y>0.36004</cdr:y>
    </cdr:from>
    <cdr:to>
      <cdr:x>0.15962</cdr:x>
      <cdr:y>0.43304</cdr:y>
    </cdr:to>
    <cdr:sp macro="" textlink="">
      <cdr:nvSpPr>
        <cdr:cNvPr id="2" name="TextBox 11"/>
        <cdr:cNvSpPr txBox="1"/>
      </cdr:nvSpPr>
      <cdr:spPr>
        <a:xfrm xmlns:a="http://schemas.openxmlformats.org/drawingml/2006/main">
          <a:off x="1160063" y="1214328"/>
          <a:ext cx="184730" cy="246221"/>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xmlns:a="http://schemas.openxmlformats.org/drawingml/2006/main">
          <a:pPr algn="ctr"/>
          <a:endParaRPr lang="en-GB" sz="1000" dirty="0">
            <a:latin typeface="Montserrat"/>
            <a:cs typeface="Calibri" panose="020F0502020204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0.3475</cdr:x>
      <cdr:y>0.28375</cdr:y>
    </cdr:from>
    <cdr:to>
      <cdr:x>0.3475</cdr:x>
      <cdr:y>0.68785</cdr:y>
    </cdr:to>
    <cdr:cxnSp macro="">
      <cdr:nvCxnSpPr>
        <cdr:cNvPr id="3" name="Straight Arrow Connector 2">
          <a:extLst xmlns:a="http://schemas.openxmlformats.org/drawingml/2006/main">
            <a:ext uri="{FF2B5EF4-FFF2-40B4-BE49-F238E27FC236}">
              <a16:creationId xmlns:a16="http://schemas.microsoft.com/office/drawing/2014/main" id="{5FF63E30-2B46-BE44-D321-985A515B5A31}"/>
            </a:ext>
          </a:extLst>
        </cdr:cNvPr>
        <cdr:cNvCxnSpPr/>
      </cdr:nvCxnSpPr>
      <cdr:spPr>
        <a:xfrm xmlns:a="http://schemas.openxmlformats.org/drawingml/2006/main">
          <a:off x="4024856" y="1112319"/>
          <a:ext cx="0" cy="1584098"/>
        </a:xfrm>
        <a:prstGeom xmlns:a="http://schemas.openxmlformats.org/drawingml/2006/main" prst="straightConnector1">
          <a:avLst/>
        </a:prstGeom>
        <a:ln xmlns:a="http://schemas.openxmlformats.org/drawingml/2006/main" w="15875">
          <a:solidFill>
            <a:schemeClr val="accent6"/>
          </a:solidFill>
          <a:headEnd type="arrow" w="med" len="med"/>
          <a:tailEnd type="none" w="med" len="med"/>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C6255-926A-1048-8722-5DF134D00F63}" type="datetimeFigureOut">
              <a:rPr lang="en-US" smtClean="0"/>
              <a:t>1/11/2024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7E7296-944A-A144-A442-6F64D883BE1C}" type="slidenum">
              <a:rPr lang="en-US" smtClean="0"/>
              <a:t>‹#›</a:t>
            </a:fld>
            <a:endParaRPr lang="en-US" dirty="0"/>
          </a:p>
        </p:txBody>
      </p:sp>
    </p:spTree>
    <p:extLst>
      <p:ext uri="{BB962C8B-B14F-4D97-AF65-F5344CB8AC3E}">
        <p14:creationId xmlns:p14="http://schemas.microsoft.com/office/powerpoint/2010/main" val="191110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a:t>
            </a:fld>
            <a:endParaRPr lang="en-US" dirty="0"/>
          </a:p>
        </p:txBody>
      </p:sp>
    </p:spTree>
    <p:extLst>
      <p:ext uri="{BB962C8B-B14F-4D97-AF65-F5344CB8AC3E}">
        <p14:creationId xmlns:p14="http://schemas.microsoft.com/office/powerpoint/2010/main" val="1508502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16</a:t>
            </a:fld>
            <a:endParaRPr lang="en-US" dirty="0"/>
          </a:p>
        </p:txBody>
      </p:sp>
    </p:spTree>
    <p:extLst>
      <p:ext uri="{BB962C8B-B14F-4D97-AF65-F5344CB8AC3E}">
        <p14:creationId xmlns:p14="http://schemas.microsoft.com/office/powerpoint/2010/main" val="3405585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17</a:t>
            </a:fld>
            <a:endParaRPr lang="en-US" dirty="0"/>
          </a:p>
        </p:txBody>
      </p:sp>
    </p:spTree>
    <p:extLst>
      <p:ext uri="{BB962C8B-B14F-4D97-AF65-F5344CB8AC3E}">
        <p14:creationId xmlns:p14="http://schemas.microsoft.com/office/powerpoint/2010/main" val="2154298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26</a:t>
            </a:fld>
            <a:endParaRPr lang="en-US" dirty="0"/>
          </a:p>
        </p:txBody>
      </p:sp>
    </p:spTree>
    <p:extLst>
      <p:ext uri="{BB962C8B-B14F-4D97-AF65-F5344CB8AC3E}">
        <p14:creationId xmlns:p14="http://schemas.microsoft.com/office/powerpoint/2010/main" val="2480948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29</a:t>
            </a:fld>
            <a:endParaRPr lang="en-US" dirty="0"/>
          </a:p>
        </p:txBody>
      </p:sp>
    </p:spTree>
    <p:extLst>
      <p:ext uri="{BB962C8B-B14F-4D97-AF65-F5344CB8AC3E}">
        <p14:creationId xmlns:p14="http://schemas.microsoft.com/office/powerpoint/2010/main" val="506087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34</a:t>
            </a:fld>
            <a:endParaRPr lang="en-US" dirty="0"/>
          </a:p>
        </p:txBody>
      </p:sp>
    </p:spTree>
    <p:extLst>
      <p:ext uri="{BB962C8B-B14F-4D97-AF65-F5344CB8AC3E}">
        <p14:creationId xmlns:p14="http://schemas.microsoft.com/office/powerpoint/2010/main" val="2411993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36</a:t>
            </a:fld>
            <a:endParaRPr lang="en-US" dirty="0"/>
          </a:p>
        </p:txBody>
      </p:sp>
    </p:spTree>
    <p:extLst>
      <p:ext uri="{BB962C8B-B14F-4D97-AF65-F5344CB8AC3E}">
        <p14:creationId xmlns:p14="http://schemas.microsoft.com/office/powerpoint/2010/main" val="213117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37</a:t>
            </a:fld>
            <a:endParaRPr lang="en-US" dirty="0"/>
          </a:p>
        </p:txBody>
      </p:sp>
    </p:spTree>
    <p:extLst>
      <p:ext uri="{BB962C8B-B14F-4D97-AF65-F5344CB8AC3E}">
        <p14:creationId xmlns:p14="http://schemas.microsoft.com/office/powerpoint/2010/main" val="1949978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39</a:t>
            </a:fld>
            <a:endParaRPr lang="en-US" dirty="0"/>
          </a:p>
        </p:txBody>
      </p:sp>
    </p:spTree>
    <p:extLst>
      <p:ext uri="{BB962C8B-B14F-4D97-AF65-F5344CB8AC3E}">
        <p14:creationId xmlns:p14="http://schemas.microsoft.com/office/powerpoint/2010/main" val="953259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41</a:t>
            </a:fld>
            <a:endParaRPr lang="en-US" dirty="0"/>
          </a:p>
        </p:txBody>
      </p:sp>
    </p:spTree>
    <p:extLst>
      <p:ext uri="{BB962C8B-B14F-4D97-AF65-F5344CB8AC3E}">
        <p14:creationId xmlns:p14="http://schemas.microsoft.com/office/powerpoint/2010/main" val="1859358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ac14597a3a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ac14597a3a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7241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2</a:t>
            </a:fld>
            <a:endParaRPr lang="en-US" dirty="0"/>
          </a:p>
        </p:txBody>
      </p:sp>
    </p:spTree>
    <p:extLst>
      <p:ext uri="{BB962C8B-B14F-4D97-AF65-F5344CB8AC3E}">
        <p14:creationId xmlns:p14="http://schemas.microsoft.com/office/powerpoint/2010/main" val="3824551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43</a:t>
            </a:fld>
            <a:endParaRPr lang="en-US" dirty="0"/>
          </a:p>
        </p:txBody>
      </p:sp>
    </p:spTree>
    <p:extLst>
      <p:ext uri="{BB962C8B-B14F-4D97-AF65-F5344CB8AC3E}">
        <p14:creationId xmlns:p14="http://schemas.microsoft.com/office/powerpoint/2010/main" val="3352327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Alex to send daily data – Karl to update Ben to support</a:t>
            </a:r>
          </a:p>
          <a:p>
            <a:endParaRPr lang="en-GB" dirty="0"/>
          </a:p>
        </p:txBody>
      </p:sp>
      <p:sp>
        <p:nvSpPr>
          <p:cNvPr id="4" name="Slide Number Placeholder 3"/>
          <p:cNvSpPr>
            <a:spLocks noGrp="1"/>
          </p:cNvSpPr>
          <p:nvPr>
            <p:ph type="sldNum" sz="quarter" idx="5"/>
          </p:nvPr>
        </p:nvSpPr>
        <p:spPr/>
        <p:txBody>
          <a:bodyPr/>
          <a:lstStyle/>
          <a:p>
            <a:fld id="{21D15983-A45F-4BAB-B9D2-9002C95F3F6C}" type="slidenum">
              <a:rPr lang="en-US" smtClean="0"/>
              <a:pPr/>
              <a:t>44</a:t>
            </a:fld>
            <a:endParaRPr lang="en-US" dirty="0"/>
          </a:p>
        </p:txBody>
      </p:sp>
    </p:spTree>
    <p:extLst>
      <p:ext uri="{BB962C8B-B14F-4D97-AF65-F5344CB8AC3E}">
        <p14:creationId xmlns:p14="http://schemas.microsoft.com/office/powerpoint/2010/main" val="20581594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Alex to send daily data – Karl to update Ben to support</a:t>
            </a:r>
          </a:p>
          <a:p>
            <a:endParaRPr lang="en-GB" dirty="0"/>
          </a:p>
        </p:txBody>
      </p:sp>
      <p:sp>
        <p:nvSpPr>
          <p:cNvPr id="4" name="Slide Number Placeholder 3"/>
          <p:cNvSpPr>
            <a:spLocks noGrp="1"/>
          </p:cNvSpPr>
          <p:nvPr>
            <p:ph type="sldNum" sz="quarter" idx="5"/>
          </p:nvPr>
        </p:nvSpPr>
        <p:spPr/>
        <p:txBody>
          <a:bodyPr/>
          <a:lstStyle/>
          <a:p>
            <a:fld id="{21D15983-A45F-4BAB-B9D2-9002C95F3F6C}" type="slidenum">
              <a:rPr lang="en-US" smtClean="0"/>
              <a:pPr/>
              <a:t>45</a:t>
            </a:fld>
            <a:endParaRPr lang="en-US" dirty="0"/>
          </a:p>
        </p:txBody>
      </p:sp>
    </p:spTree>
    <p:extLst>
      <p:ext uri="{BB962C8B-B14F-4D97-AF65-F5344CB8AC3E}">
        <p14:creationId xmlns:p14="http://schemas.microsoft.com/office/powerpoint/2010/main" val="2009655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Alex to send daily data – Karl to update Ben to support</a:t>
            </a:r>
          </a:p>
          <a:p>
            <a:endParaRPr lang="en-GB" dirty="0"/>
          </a:p>
        </p:txBody>
      </p:sp>
      <p:sp>
        <p:nvSpPr>
          <p:cNvPr id="4" name="Slide Number Placeholder 3"/>
          <p:cNvSpPr>
            <a:spLocks noGrp="1"/>
          </p:cNvSpPr>
          <p:nvPr>
            <p:ph type="sldNum" sz="quarter" idx="5"/>
          </p:nvPr>
        </p:nvSpPr>
        <p:spPr/>
        <p:txBody>
          <a:bodyPr/>
          <a:lstStyle/>
          <a:p>
            <a:fld id="{21D15983-A45F-4BAB-B9D2-9002C95F3F6C}" type="slidenum">
              <a:rPr lang="en-US" smtClean="0"/>
              <a:pPr/>
              <a:t>46</a:t>
            </a:fld>
            <a:endParaRPr lang="en-US" dirty="0"/>
          </a:p>
        </p:txBody>
      </p:sp>
    </p:spTree>
    <p:extLst>
      <p:ext uri="{BB962C8B-B14F-4D97-AF65-F5344CB8AC3E}">
        <p14:creationId xmlns:p14="http://schemas.microsoft.com/office/powerpoint/2010/main" val="3312182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Alex to send daily data – Karl to update Ben to support</a:t>
            </a:r>
          </a:p>
          <a:p>
            <a:endParaRPr lang="en-GB" dirty="0"/>
          </a:p>
        </p:txBody>
      </p:sp>
      <p:sp>
        <p:nvSpPr>
          <p:cNvPr id="4" name="Slide Number Placeholder 3"/>
          <p:cNvSpPr>
            <a:spLocks noGrp="1"/>
          </p:cNvSpPr>
          <p:nvPr>
            <p:ph type="sldNum" sz="quarter" idx="5"/>
          </p:nvPr>
        </p:nvSpPr>
        <p:spPr/>
        <p:txBody>
          <a:bodyPr/>
          <a:lstStyle/>
          <a:p>
            <a:fld id="{21D15983-A45F-4BAB-B9D2-9002C95F3F6C}" type="slidenum">
              <a:rPr lang="en-US" smtClean="0"/>
              <a:pPr/>
              <a:t>47</a:t>
            </a:fld>
            <a:endParaRPr lang="en-US" dirty="0"/>
          </a:p>
        </p:txBody>
      </p:sp>
    </p:spTree>
    <p:extLst>
      <p:ext uri="{BB962C8B-B14F-4D97-AF65-F5344CB8AC3E}">
        <p14:creationId xmlns:p14="http://schemas.microsoft.com/office/powerpoint/2010/main" val="4220726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51</a:t>
            </a:fld>
            <a:endParaRPr lang="en-US" dirty="0"/>
          </a:p>
        </p:txBody>
      </p:sp>
    </p:spTree>
    <p:extLst>
      <p:ext uri="{BB962C8B-B14F-4D97-AF65-F5344CB8AC3E}">
        <p14:creationId xmlns:p14="http://schemas.microsoft.com/office/powerpoint/2010/main" val="4064398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52</a:t>
            </a:fld>
            <a:endParaRPr lang="en-US" dirty="0"/>
          </a:p>
        </p:txBody>
      </p:sp>
    </p:spTree>
    <p:extLst>
      <p:ext uri="{BB962C8B-B14F-4D97-AF65-F5344CB8AC3E}">
        <p14:creationId xmlns:p14="http://schemas.microsoft.com/office/powerpoint/2010/main" val="1691142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4</a:t>
            </a:fld>
            <a:endParaRPr lang="en-US" dirty="0"/>
          </a:p>
        </p:txBody>
      </p:sp>
    </p:spTree>
    <p:extLst>
      <p:ext uri="{BB962C8B-B14F-4D97-AF65-F5344CB8AC3E}">
        <p14:creationId xmlns:p14="http://schemas.microsoft.com/office/powerpoint/2010/main" val="156504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6</a:t>
            </a:fld>
            <a:endParaRPr lang="en-US" dirty="0"/>
          </a:p>
        </p:txBody>
      </p:sp>
    </p:spTree>
    <p:extLst>
      <p:ext uri="{BB962C8B-B14F-4D97-AF65-F5344CB8AC3E}">
        <p14:creationId xmlns:p14="http://schemas.microsoft.com/office/powerpoint/2010/main" val="212196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7</a:t>
            </a:fld>
            <a:endParaRPr lang="en-US" dirty="0"/>
          </a:p>
        </p:txBody>
      </p:sp>
    </p:spTree>
    <p:extLst>
      <p:ext uri="{BB962C8B-B14F-4D97-AF65-F5344CB8AC3E}">
        <p14:creationId xmlns:p14="http://schemas.microsoft.com/office/powerpoint/2010/main" val="72836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8</a:t>
            </a:fld>
            <a:endParaRPr lang="en-US" dirty="0"/>
          </a:p>
        </p:txBody>
      </p:sp>
    </p:spTree>
    <p:extLst>
      <p:ext uri="{BB962C8B-B14F-4D97-AF65-F5344CB8AC3E}">
        <p14:creationId xmlns:p14="http://schemas.microsoft.com/office/powerpoint/2010/main" val="185696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9</a:t>
            </a:fld>
            <a:endParaRPr lang="en-US" dirty="0"/>
          </a:p>
        </p:txBody>
      </p:sp>
    </p:spTree>
    <p:extLst>
      <p:ext uri="{BB962C8B-B14F-4D97-AF65-F5344CB8AC3E}">
        <p14:creationId xmlns:p14="http://schemas.microsoft.com/office/powerpoint/2010/main" val="1316215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14</a:t>
            </a:fld>
            <a:endParaRPr lang="en-US" dirty="0"/>
          </a:p>
        </p:txBody>
      </p:sp>
    </p:spTree>
    <p:extLst>
      <p:ext uri="{BB962C8B-B14F-4D97-AF65-F5344CB8AC3E}">
        <p14:creationId xmlns:p14="http://schemas.microsoft.com/office/powerpoint/2010/main" val="2995072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37E7296-944A-A144-A442-6F64D883BE1C}" type="slidenum">
              <a:rPr lang="en-US" smtClean="0"/>
              <a:t>15</a:t>
            </a:fld>
            <a:endParaRPr lang="en-US" dirty="0"/>
          </a:p>
        </p:txBody>
      </p:sp>
    </p:spTree>
    <p:extLst>
      <p:ext uri="{BB962C8B-B14F-4D97-AF65-F5344CB8AC3E}">
        <p14:creationId xmlns:p14="http://schemas.microsoft.com/office/powerpoint/2010/main" val="154313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Master" Target="../slideMasters/slideMaster8.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p:nvPr>
        </p:nvSpPr>
        <p:spPr>
          <a:xfrm>
            <a:off x="288558" y="3114710"/>
            <a:ext cx="8642082" cy="837882"/>
          </a:xfrm>
          <a:prstGeom prst="rect">
            <a:avLst/>
          </a:prstGeo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CBF2DA13-D12B-C26E-E2A9-C40AB5EC1E75}"/>
              </a:ext>
            </a:extLst>
          </p:cNvPr>
          <p:cNvSpPr>
            <a:spLocks noGrp="1"/>
          </p:cNvSpPr>
          <p:nvPr>
            <p:ph type="body" sz="quarter" idx="10" hasCustomPrompt="1"/>
          </p:nvPr>
        </p:nvSpPr>
        <p:spPr>
          <a:xfrm>
            <a:off x="288559" y="4192468"/>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C2D1BA0D-3E80-194F-1320-6AF0CD1FA8EB}"/>
              </a:ext>
            </a:extLst>
          </p:cNvPr>
          <p:cNvSpPr>
            <a:spLocks noGrp="1"/>
          </p:cNvSpPr>
          <p:nvPr>
            <p:ph type="body" sz="quarter" idx="11" hasCustomPrompt="1"/>
          </p:nvPr>
        </p:nvSpPr>
        <p:spPr>
          <a:xfrm>
            <a:off x="288559" y="4560602"/>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D3209E-F835-F81C-0897-C6026694B711}"/>
              </a:ext>
            </a:extLst>
          </p:cNvPr>
          <p:cNvSpPr>
            <a:spLocks noGrp="1"/>
          </p:cNvSpPr>
          <p:nvPr>
            <p:ph type="body" sz="quarter" idx="12" hasCustomPrompt="1"/>
          </p:nvPr>
        </p:nvSpPr>
        <p:spPr>
          <a:xfrm>
            <a:off x="288559" y="5110167"/>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8" name="Rectangle 7">
            <a:extLst>
              <a:ext uri="{FF2B5EF4-FFF2-40B4-BE49-F238E27FC236}">
                <a16:creationId xmlns:a16="http://schemas.microsoft.com/office/drawing/2014/main" id="{97DEABCD-BE56-A1BE-7F4D-11E9782E25AE}"/>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9EE3608-E227-A4D4-9C7E-60792A9E9BAD}"/>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4584646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black/text left" preserve="1">
  <p:cSld name="1_Divider - black/text left">
    <p:bg>
      <p:bgPr>
        <a:solidFill>
          <a:srgbClr val="000000"/>
        </a:solidFill>
        <a:effectLst/>
      </p:bgPr>
    </p:bg>
    <p:spTree>
      <p:nvGrpSpPr>
        <p:cNvPr id="1" name="Shape 259"/>
        <p:cNvGrpSpPr/>
        <p:nvPr/>
      </p:nvGrpSpPr>
      <p:grpSpPr>
        <a:xfrm>
          <a:off x="0" y="0"/>
          <a:ext cx="0" cy="0"/>
          <a:chOff x="0" y="0"/>
          <a:chExt cx="0" cy="0"/>
        </a:xfrm>
      </p:grpSpPr>
      <p:sp>
        <p:nvSpPr>
          <p:cNvPr id="6" name="Rectangle 5">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265" name="Google Shape;265;p27"/>
          <p:cNvSpPr txBox="1">
            <a:spLocks noGrp="1"/>
          </p:cNvSpPr>
          <p:nvPr>
            <p:ph type="ctrTitle"/>
          </p:nvPr>
        </p:nvSpPr>
        <p:spPr>
          <a:xfrm>
            <a:off x="472867" y="1322067"/>
            <a:ext cx="5388400" cy="2104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3000"/>
              <a:buFont typeface="Montserrat"/>
              <a:buNone/>
              <a:tabLst>
                <a:tab pos="3282787" algn="l"/>
              </a:tabLst>
              <a:defRPr sz="40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2" name="Slide Number Placeholder 1">
            <a:extLst>
              <a:ext uri="{FF2B5EF4-FFF2-40B4-BE49-F238E27FC236}">
                <a16:creationId xmlns:a16="http://schemas.microsoft.com/office/drawing/2014/main" id="{7AFEAEB1-594F-424B-BC1C-CF9B9DCB78BB}"/>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34584721"/>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13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97550172"/>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14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175911574"/>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15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60350417"/>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5437666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2158454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6255030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33847336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13058371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6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12243893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623703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 black/photo right" preserve="1">
  <p:cSld name="Cover - black/photo right">
    <p:bg>
      <p:bgPr>
        <a:solidFill>
          <a:srgbClr val="000000"/>
        </a:solidFill>
        <a:effectLst/>
      </p:bgPr>
    </p:bg>
    <p:spTree>
      <p:nvGrpSpPr>
        <p:cNvPr id="1" name="Shape 81"/>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8" name="Google Shape;88;p9"/>
          <p:cNvSpPr txBox="1">
            <a:spLocks noGrp="1"/>
          </p:cNvSpPr>
          <p:nvPr>
            <p:ph type="ctrTitle"/>
          </p:nvPr>
        </p:nvSpPr>
        <p:spPr>
          <a:xfrm>
            <a:off x="472867" y="1719100"/>
            <a:ext cx="5191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4400" b="1">
                <a:solidFill>
                  <a:srgbClr val="FFFFFF"/>
                </a:solidFill>
                <a:latin typeface="+mn-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9" name="Google Shape;89;p9"/>
          <p:cNvSpPr txBox="1">
            <a:spLocks noGrp="1"/>
          </p:cNvSpPr>
          <p:nvPr>
            <p:ph type="subTitle" idx="1"/>
          </p:nvPr>
        </p:nvSpPr>
        <p:spPr>
          <a:xfrm>
            <a:off x="472867" y="3135900"/>
            <a:ext cx="5191600" cy="5288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600"/>
              <a:buFont typeface="Montserrat"/>
              <a:buNone/>
              <a:defRPr sz="2400">
                <a:solidFill>
                  <a:srgbClr val="FFFFFF"/>
                </a:solidFill>
                <a:latin typeface="+mn-lt"/>
                <a:ea typeface="Montserrat"/>
                <a:cs typeface="Montserrat"/>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a:p>
        </p:txBody>
      </p:sp>
      <p:sp>
        <p:nvSpPr>
          <p:cNvPr id="90" name="Google Shape;90;p9"/>
          <p:cNvSpPr txBox="1">
            <a:spLocks noGrp="1"/>
          </p:cNvSpPr>
          <p:nvPr>
            <p:ph type="subTitle" idx="2"/>
          </p:nvPr>
        </p:nvSpPr>
        <p:spPr>
          <a:xfrm>
            <a:off x="472867" y="5106800"/>
            <a:ext cx="5669200" cy="410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91" name="Google Shape;91;p9"/>
          <p:cNvSpPr txBox="1">
            <a:spLocks noGrp="1"/>
          </p:cNvSpPr>
          <p:nvPr>
            <p:ph type="subTitle" idx="3"/>
          </p:nvPr>
        </p:nvSpPr>
        <p:spPr>
          <a:xfrm>
            <a:off x="472867" y="53136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92" name="Google Shape;92;p9"/>
          <p:cNvSpPr txBox="1">
            <a:spLocks noGrp="1"/>
          </p:cNvSpPr>
          <p:nvPr>
            <p:ph type="subTitle" idx="4"/>
          </p:nvPr>
        </p:nvSpPr>
        <p:spPr>
          <a:xfrm>
            <a:off x="472867" y="59659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200">
                <a:solidFill>
                  <a:srgbClr val="FFFFFF"/>
                </a:solidFill>
                <a:latin typeface="+mn-lt"/>
              </a:defRPr>
            </a:lvl1pPr>
            <a:lvl2pPr lvl="1" rtl="0">
              <a:lnSpc>
                <a:spcPct val="100000"/>
              </a:lnSpc>
              <a:spcBef>
                <a:spcPts val="0"/>
              </a:spcBef>
              <a:spcAft>
                <a:spcPts val="0"/>
              </a:spcAft>
              <a:buClr>
                <a:srgbClr val="FFFFFF"/>
              </a:buClr>
              <a:buSzPts val="1000"/>
              <a:buNone/>
              <a:defRPr sz="1333"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473236679"/>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Box 1">
            <a:extLst>
              <a:ext uri="{FF2B5EF4-FFF2-40B4-BE49-F238E27FC236}">
                <a16:creationId xmlns:a16="http://schemas.microsoft.com/office/drawing/2014/main" id="{1EEFBF9E-4FE0-0A25-6DCB-576724D4AD4C}"/>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19854857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9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5658520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8431895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11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9606813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12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6855894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13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7670164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4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75288721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5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6524758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6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8561129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7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285721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side - Black/title only" preserve="1">
  <p:cSld name="Inside - Black/title only">
    <p:bg>
      <p:bgPr>
        <a:solidFill>
          <a:srgbClr val="000000"/>
        </a:solidFill>
        <a:effectLst/>
      </p:bgPr>
    </p:bg>
    <p:spTree>
      <p:nvGrpSpPr>
        <p:cNvPr id="1" name="Shape 8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93" name="Google Shape;93;p10"/>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94" name="Google Shape;94;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400">
                <a:solidFill>
                  <a:srgbClr val="FFFFFF"/>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9" name="Slide Number Placeholder 1">
            <a:extLst>
              <a:ext uri="{FF2B5EF4-FFF2-40B4-BE49-F238E27FC236}">
                <a16:creationId xmlns:a16="http://schemas.microsoft.com/office/drawing/2014/main" id="{000BDBC4-3F02-409D-A9BB-6FD11DAF8DC4}"/>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rPr>
              <a:pPr/>
              <a:t>‹#›</a:t>
            </a:fld>
            <a:endParaRPr lang="en-PH" sz="1333" dirty="0">
              <a:solidFill>
                <a:schemeClr val="bg1"/>
              </a:solidFill>
            </a:endParaRPr>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647184029"/>
      </p:ext>
    </p:extLst>
  </p:cSld>
  <p:clrMapOvr>
    <a:masterClrMapping/>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8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7280517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19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8857903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20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4676411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1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299533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22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4040889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3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270D49C1-E8FD-4100-6077-590D74316FB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17847289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24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EE2DAE71-2983-34FD-663C-6E97AE5A8A9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40008843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25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011486C1-A975-5880-4C54-03DD13A9F7F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37867656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6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B3CE258B-CBCD-8DC5-1665-1A4555B76CD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Tree>
    <p:extLst>
      <p:ext uri="{BB962C8B-B14F-4D97-AF65-F5344CB8AC3E}">
        <p14:creationId xmlns:p14="http://schemas.microsoft.com/office/powerpoint/2010/main" val="3408657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27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44294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995181645"/>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28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Tree>
    <p:extLst>
      <p:ext uri="{BB962C8B-B14F-4D97-AF65-F5344CB8AC3E}">
        <p14:creationId xmlns:p14="http://schemas.microsoft.com/office/powerpoint/2010/main" val="2844577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9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Tree>
    <p:extLst>
      <p:ext uri="{BB962C8B-B14F-4D97-AF65-F5344CB8AC3E}">
        <p14:creationId xmlns:p14="http://schemas.microsoft.com/office/powerpoint/2010/main" val="17867787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Inside - White/title/body text" userDrawn="1">
  <p:cSld name="Inside - White/title/body text">
    <p:spTree>
      <p:nvGrpSpPr>
        <p:cNvPr id="1" name="Shape 93"/>
        <p:cNvGrpSpPr/>
        <p:nvPr/>
      </p:nvGrpSpPr>
      <p:grpSpPr>
        <a:xfrm>
          <a:off x="0" y="0"/>
          <a:ext cx="0" cy="0"/>
          <a:chOff x="0" y="0"/>
          <a:chExt cx="0" cy="0"/>
        </a:xfrm>
      </p:grpSpPr>
      <p:pic>
        <p:nvPicPr>
          <p:cNvPr id="94" name="Google Shape;94;p10"/>
          <p:cNvPicPr preferRelativeResize="0"/>
          <p:nvPr/>
        </p:nvPicPr>
        <p:blipFill>
          <a:blip r:embed="rId2">
            <a:alphaModFix/>
          </a:blip>
          <a:stretch>
            <a:fillRect/>
          </a:stretch>
        </p:blipFill>
        <p:spPr>
          <a:xfrm>
            <a:off x="1" y="857"/>
            <a:ext cx="12191993" cy="6856283"/>
          </a:xfrm>
          <a:prstGeom prst="rect">
            <a:avLst/>
          </a:prstGeom>
          <a:noFill/>
          <a:ln>
            <a:noFill/>
          </a:ln>
        </p:spPr>
      </p:pic>
      <p:sp>
        <p:nvSpPr>
          <p:cNvPr id="95" name="Google Shape;95;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96" name="Google Shape;96;p10"/>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51" lvl="0" indent="-365751" rtl="0">
              <a:spcBef>
                <a:spcPts val="0"/>
              </a:spcBef>
              <a:spcAft>
                <a:spcPts val="0"/>
              </a:spcAft>
              <a:buSzPts val="1300"/>
              <a:buChar char="■"/>
              <a:defRPr>
                <a:latin typeface="Montserrat" panose="00000500000000000000" pitchFamily="2" charset="0"/>
              </a:defRPr>
            </a:lvl1pPr>
            <a:lvl2pPr marL="1219170" lvl="1" indent="-406390" rtl="0">
              <a:spcBef>
                <a:spcPts val="2133"/>
              </a:spcBef>
              <a:spcAft>
                <a:spcPts val="0"/>
              </a:spcAft>
              <a:buSzPts val="1200"/>
              <a:buChar char="⎼"/>
              <a:defRPr/>
            </a:lvl2pPr>
            <a:lvl3pPr marL="1828754" lvl="2" indent="-389457" rtl="0">
              <a:spcBef>
                <a:spcPts val="2133"/>
              </a:spcBef>
              <a:spcAft>
                <a:spcPts val="0"/>
              </a:spcAft>
              <a:buSzPts val="1000"/>
              <a:buChar char="○"/>
              <a:defRPr/>
            </a:lvl3pPr>
            <a:lvl4pPr marL="2438339" lvl="3" indent="-389457" rtl="0">
              <a:spcBef>
                <a:spcPts val="2133"/>
              </a:spcBef>
              <a:spcAft>
                <a:spcPts val="0"/>
              </a:spcAft>
              <a:buSzPts val="1000"/>
              <a:buChar char="■"/>
              <a:defRPr/>
            </a:lvl4pPr>
            <a:lvl5pPr marL="3047924" lvl="4" indent="-389457" rtl="0">
              <a:spcBef>
                <a:spcPts val="2133"/>
              </a:spcBef>
              <a:spcAft>
                <a:spcPts val="0"/>
              </a:spcAft>
              <a:buSzPts val="1000"/>
              <a:buChar char="⎼"/>
              <a:defRPr/>
            </a:lvl5pPr>
            <a:lvl6pPr marL="3657509" lvl="5" indent="-389457" rtl="0">
              <a:spcBef>
                <a:spcPts val="2133"/>
              </a:spcBef>
              <a:spcAft>
                <a:spcPts val="0"/>
              </a:spcAft>
              <a:buSzPts val="1000"/>
              <a:buChar char="○"/>
              <a:defRPr/>
            </a:lvl6pPr>
            <a:lvl7pPr marL="4267093" lvl="6" indent="-389457" rtl="0">
              <a:spcBef>
                <a:spcPts val="2133"/>
              </a:spcBef>
              <a:spcAft>
                <a:spcPts val="0"/>
              </a:spcAft>
              <a:buSzPts val="1000"/>
              <a:buChar char="■"/>
              <a:defRPr/>
            </a:lvl7pPr>
            <a:lvl8pPr marL="4876678" lvl="7" indent="-389457" rtl="0">
              <a:spcBef>
                <a:spcPts val="2133"/>
              </a:spcBef>
              <a:spcAft>
                <a:spcPts val="0"/>
              </a:spcAft>
              <a:buSzPts val="1000"/>
              <a:buChar char="⎼"/>
              <a:defRPr/>
            </a:lvl8pPr>
            <a:lvl9pPr marL="5486263" lvl="8" indent="-389457" rtl="0">
              <a:spcBef>
                <a:spcPts val="2133"/>
              </a:spcBef>
              <a:spcAft>
                <a:spcPts val="2133"/>
              </a:spcAft>
              <a:buSzPts val="1000"/>
              <a:buChar char="○"/>
              <a:defRPr/>
            </a:lvl9pPr>
          </a:lstStyle>
          <a:p>
            <a:endParaRPr dirty="0"/>
          </a:p>
        </p:txBody>
      </p:sp>
      <p:sp>
        <p:nvSpPr>
          <p:cNvPr id="97" name="Google Shape;97;p10"/>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600"/>
              <a:buFont typeface="Arial"/>
              <a:buNone/>
              <a:tabLst/>
              <a:defRPr/>
            </a:pPr>
            <a:r>
              <a:rPr lang="en-GB" sz="667" dirty="0">
                <a:solidFill>
                  <a:srgbClr val="888888"/>
                </a:solidFill>
                <a:latin typeface="Montserrat" panose="00000500000000000000" pitchFamily="2" charset="0"/>
                <a:ea typeface="Montserrat Light"/>
                <a:cs typeface="Montserrat Light"/>
                <a:sym typeface="Montserrat Light"/>
              </a:rPr>
              <a:t>© 2022 NielsenIQ Consumer LLC. All Rights Reserved</a:t>
            </a:r>
            <a:r>
              <a:rPr lang="en-GB" sz="667" dirty="0">
                <a:solidFill>
                  <a:srgbClr val="888888"/>
                </a:solidFill>
                <a:latin typeface="Avenir Next LT Pro" panose="020B0504020202020204" pitchFamily="34" charset="0"/>
                <a:ea typeface="Montserrat Light"/>
                <a:cs typeface="Montserrat Light"/>
                <a:sym typeface="Montserrat Light"/>
              </a:rPr>
              <a:t>.</a:t>
            </a:r>
          </a:p>
          <a:p>
            <a:pPr marL="0" marR="0" lvl="0" indent="0" algn="l" rtl="0">
              <a:lnSpc>
                <a:spcPct val="100000"/>
              </a:lnSpc>
              <a:spcBef>
                <a:spcPts val="0"/>
              </a:spcBef>
              <a:spcAft>
                <a:spcPts val="0"/>
              </a:spcAft>
              <a:buClr>
                <a:srgbClr val="000000"/>
              </a:buClr>
              <a:buSzPts val="600"/>
              <a:buFont typeface="Arial"/>
              <a:buNone/>
            </a:pPr>
            <a:endParaRPr sz="667"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98" name="Google Shape;98;p10"/>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endParaRPr dirty="0"/>
          </a:p>
        </p:txBody>
      </p:sp>
      <p:sp>
        <p:nvSpPr>
          <p:cNvPr id="100" name="Google Shape;100;p10"/>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dirty="0"/>
          </a:p>
        </p:txBody>
      </p:sp>
      <p:pic>
        <p:nvPicPr>
          <p:cNvPr id="101" name="Google Shape;101;p10"/>
          <p:cNvPicPr preferRelativeResize="0"/>
          <p:nvPr/>
        </p:nvPicPr>
        <p:blipFill>
          <a:blip r:embed="rId3">
            <a:alphaModFix/>
          </a:blip>
          <a:stretch>
            <a:fillRect/>
          </a:stretch>
        </p:blipFill>
        <p:spPr>
          <a:xfrm>
            <a:off x="0" y="-31834"/>
            <a:ext cx="472867" cy="474593"/>
          </a:xfrm>
          <a:prstGeom prst="rect">
            <a:avLst/>
          </a:prstGeom>
          <a:noFill/>
          <a:ln>
            <a:noFill/>
          </a:ln>
        </p:spPr>
      </p:pic>
      <p:sp>
        <p:nvSpPr>
          <p:cNvPr id="10" name="Slide Number Placeholder 1">
            <a:extLst>
              <a:ext uri="{FF2B5EF4-FFF2-40B4-BE49-F238E27FC236}">
                <a16:creationId xmlns:a16="http://schemas.microsoft.com/office/drawing/2014/main" id="{66F27154-6590-4E08-9603-09EDBFC939DB}"/>
              </a:ext>
            </a:extLst>
          </p:cNvPr>
          <p:cNvSpPr txBox="1">
            <a:spLocks/>
          </p:cNvSpPr>
          <p:nvPr userDrawn="1"/>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tx1"/>
                </a:solidFill>
                <a:latin typeface="Montserrat" panose="00000500000000000000" pitchFamily="2" charset="0"/>
              </a:rPr>
              <a:pPr/>
              <a:t>‹#›</a:t>
            </a:fld>
            <a:endParaRPr lang="en-PH" sz="1333"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153292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quote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093434064"/>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2_quote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ape, circle&#10;&#10;Description automatically generated">
            <a:extLst>
              <a:ext uri="{FF2B5EF4-FFF2-40B4-BE49-F238E27FC236}">
                <a16:creationId xmlns:a16="http://schemas.microsoft.com/office/drawing/2014/main" id="{0D97EACC-08EC-E23D-81E9-FE8C480D14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6EABEE4-A33D-BEB4-749A-37C6B0F2F34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82C9894-319B-3DEE-60BE-8F5EA880093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206176684"/>
      </p:ext>
    </p:extLst>
  </p:cSld>
  <p:clrMapOvr>
    <a:overrideClrMapping bg1="lt1" tx1="dk1" bg2="lt2" tx2="dk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3_quote_orange">
    <p:bg>
      <p:bgPr>
        <a:solidFill>
          <a:srgbClr val="3C1806"/>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929835DB-8A5C-E734-95A0-1F2A5EB51E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A3D89BF-F399-9405-0E58-746A6705B47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18B09C28-1582-F338-6BC3-DC037931A2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744132964"/>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4_quote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48" b="-633"/>
          <a:stretch/>
        </p:blipFill>
        <p:spPr>
          <a:xfrm>
            <a:off x="-1" y="-1"/>
            <a:ext cx="6397827" cy="684684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314883"/>
            <a:ext cx="8634723" cy="2532526"/>
          </a:xfrm>
          <a:prstGeom prst="rect">
            <a:avLst/>
          </a:prstGeom>
        </p:spPr>
        <p:txBody>
          <a:bodyPr anchor="b" anchorCtr="0">
            <a:noAutofit/>
          </a:bodyPr>
          <a:lstStyle>
            <a:lvl1pPr algn="l">
              <a:defRPr sz="4800">
                <a:solidFill>
                  <a:schemeClr val="bg1"/>
                </a:solidFill>
              </a:defRPr>
            </a:lvl1pPr>
          </a:lstStyle>
          <a:p>
            <a:r>
              <a:rPr lang="en-US" dirty="0"/>
              <a:t>“Insert quote here Insert quote here Insert quote here Insert quote here.”</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910757"/>
            <a:ext cx="863472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0F06A83-99DA-2C5F-78D6-6FA841ED825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4EF376C8-4901-3DED-9FB3-D8AE874C5FD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023374524"/>
      </p:ext>
    </p:extLst>
  </p:cSld>
  <p:clrMapOvr>
    <a:overrideClrMapping bg1="lt1" tx1="dk1" bg2="lt2" tx2="dk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1_thank_you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bg1"/>
                </a:solidFill>
              </a:defRPr>
            </a:lvl1pPr>
          </a:lstStyle>
          <a:p>
            <a:r>
              <a:rPr lang="en-US" dirty="0"/>
              <a:t>[Thank you]</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sp>
        <p:nvSpPr>
          <p:cNvPr id="15" name="Text Placeholder 17">
            <a:extLst>
              <a:ext uri="{FF2B5EF4-FFF2-40B4-BE49-F238E27FC236}">
                <a16:creationId xmlns:a16="http://schemas.microsoft.com/office/drawing/2014/main" id="{31B837C9-2286-59D8-4032-53C7374DC0DF}"/>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6" name="Text Placeholder 17">
            <a:extLst>
              <a:ext uri="{FF2B5EF4-FFF2-40B4-BE49-F238E27FC236}">
                <a16:creationId xmlns:a16="http://schemas.microsoft.com/office/drawing/2014/main" id="{461ED9C9-7BF6-B4F1-DA70-EC53D0C2A000}"/>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Slide Number Placeholder 5">
            <a:extLst>
              <a:ext uri="{FF2B5EF4-FFF2-40B4-BE49-F238E27FC236}">
                <a16:creationId xmlns:a16="http://schemas.microsoft.com/office/drawing/2014/main" id="{2BA0FDEA-DA79-1320-766F-9AD366A37456}"/>
              </a:ext>
            </a:extLst>
          </p:cNvPr>
          <p:cNvSpPr>
            <a:spLocks noGrp="1"/>
          </p:cNvSpPr>
          <p:nvPr>
            <p:ph type="sldNum" sz="quarter" idx="12"/>
          </p:nvPr>
        </p:nvSpPr>
        <p:spPr>
          <a:xfrm>
            <a:off x="10985326" y="6435203"/>
            <a:ext cx="901874" cy="365125"/>
          </a:xfrm>
        </p:spPr>
        <p:txBody>
          <a:bodyPr/>
          <a:lstStyle>
            <a:lvl1pPr>
              <a:defRPr>
                <a:solidFill>
                  <a:schemeClr val="bg1"/>
                </a:solidFill>
              </a:defRPr>
            </a:lvl1pPr>
          </a:lstStyle>
          <a:p>
            <a:fld id="{403EF4E2-7A7A-0548-85F1-5479B7C9E1B2}" type="slidenum">
              <a:rPr lang="en-US" smtClean="0"/>
              <a:pPr/>
              <a:t>‹#›</a:t>
            </a:fld>
            <a:endParaRPr lang="en-US" dirty="0"/>
          </a:p>
        </p:txBody>
      </p:sp>
      <p:sp>
        <p:nvSpPr>
          <p:cNvPr id="6" name="TextBox 5">
            <a:extLst>
              <a:ext uri="{FF2B5EF4-FFF2-40B4-BE49-F238E27FC236}">
                <a16:creationId xmlns:a16="http://schemas.microsoft.com/office/drawing/2014/main" id="{F7DAD2E5-E506-6900-CAA8-ABF57EC21828}"/>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874301200"/>
      </p:ext>
    </p:extLst>
  </p:cSld>
  <p:clrMapOvr>
    <a:overrideClrMapping bg1="lt1" tx1="dk1" bg2="lt2" tx2="dk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2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32D8B9DE-B64C-1B72-C8EC-3F3105E9CE2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59417348"/>
      </p:ext>
    </p:extLst>
  </p:cSld>
  <p:clrMapOvr>
    <a:overrideClrMapping bg1="lt1" tx1="dk1" bg2="lt2" tx2="dk2" accent1="accent1" accent2="accent2" accent3="accent3" accent4="accent4" accent5="accent5" accent6="accent6" hlink="hlink" folHlink="folHlink"/>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3yp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7" name="TextBox 6">
            <a:extLst>
              <a:ext uri="{FF2B5EF4-FFF2-40B4-BE49-F238E27FC236}">
                <a16:creationId xmlns:a16="http://schemas.microsoft.com/office/drawing/2014/main" id="{597486B2-E0C5-0362-6797-2154FB2AC31F}"/>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4744113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sidebar_blue_circl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a:prstGeom prst="rect">
            <a:avLst/>
          </a:prstGeo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6403616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3yp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6" name="TextBox 5">
            <a:extLst>
              <a:ext uri="{FF2B5EF4-FFF2-40B4-BE49-F238E27FC236}">
                <a16:creationId xmlns:a16="http://schemas.microsoft.com/office/drawing/2014/main" id="{56138D29-56C2-9514-291B-652CDA5A606E}"/>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347032478"/>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3yp_title_and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2F25C-611F-5946-A757-98CBE87CC8B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1" name="Text Placeholder 10">
            <a:extLst>
              <a:ext uri="{FF2B5EF4-FFF2-40B4-BE49-F238E27FC236}">
                <a16:creationId xmlns:a16="http://schemas.microsoft.com/office/drawing/2014/main" id="{D84B7C4B-5E7C-3B57-7A87-AA7A24A5F2B5}"/>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5" name="Straight Connector 4">
            <a:extLst>
              <a:ext uri="{FF2B5EF4-FFF2-40B4-BE49-F238E27FC236}">
                <a16:creationId xmlns:a16="http://schemas.microsoft.com/office/drawing/2014/main" id="{6FD4EA98-BF31-5C57-6FCA-CC2DE7D012B7}"/>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33490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3yp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9" name="Text Placeholder 10">
            <a:extLst>
              <a:ext uri="{FF2B5EF4-FFF2-40B4-BE49-F238E27FC236}">
                <a16:creationId xmlns:a16="http://schemas.microsoft.com/office/drawing/2014/main" id="{A7D447D7-AD37-E5BC-FBE0-AE089392E05B}"/>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A7CFE5F6-0ABB-2CA3-C74A-99B42FD5E927}"/>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3" name="Text Placeholder 6">
            <a:extLst>
              <a:ext uri="{FF2B5EF4-FFF2-40B4-BE49-F238E27FC236}">
                <a16:creationId xmlns:a16="http://schemas.microsoft.com/office/drawing/2014/main" id="{0B8B3A92-A5CD-DBC4-6B1B-79BFC4D986E0}"/>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4" name="Straight Connector 3">
            <a:extLst>
              <a:ext uri="{FF2B5EF4-FFF2-40B4-BE49-F238E27FC236}">
                <a16:creationId xmlns:a16="http://schemas.microsoft.com/office/drawing/2014/main" id="{126D5F0D-4411-C2F1-C6EE-CE0F553BA1C6}"/>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56542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yp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Text Placeholder 10">
            <a:extLst>
              <a:ext uri="{FF2B5EF4-FFF2-40B4-BE49-F238E27FC236}">
                <a16:creationId xmlns:a16="http://schemas.microsoft.com/office/drawing/2014/main" id="{EE3F5269-C1DC-2C7C-6829-F77D90998064}"/>
              </a:ext>
            </a:extLst>
          </p:cNvPr>
          <p:cNvSpPr>
            <a:spLocks noGrp="1"/>
          </p:cNvSpPr>
          <p:nvPr>
            <p:ph type="body" sz="quarter" idx="19" hasCustomPrompt="1"/>
          </p:nvPr>
        </p:nvSpPr>
        <p:spPr>
          <a:xfrm>
            <a:off x="288559" y="5985327"/>
            <a:ext cx="11582398"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itle 1">
            <a:extLst>
              <a:ext uri="{FF2B5EF4-FFF2-40B4-BE49-F238E27FC236}">
                <a16:creationId xmlns:a16="http://schemas.microsoft.com/office/drawing/2014/main" id="{AEE6AB25-4CDE-ED86-EE3C-2CA82FCF446F}"/>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8" name="Text Placeholder 6">
            <a:extLst>
              <a:ext uri="{FF2B5EF4-FFF2-40B4-BE49-F238E27FC236}">
                <a16:creationId xmlns:a16="http://schemas.microsoft.com/office/drawing/2014/main" id="{4A3AB7BA-EC43-2DFF-6C1F-F18DE26349DF}"/>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8" name="Straight Connector 17">
            <a:extLst>
              <a:ext uri="{FF2B5EF4-FFF2-40B4-BE49-F238E27FC236}">
                <a16:creationId xmlns:a16="http://schemas.microsoft.com/office/drawing/2014/main" id="{67EF1E46-1337-435B-6F96-948F983E07BB}"/>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1226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3yp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0" name="Text Placeholder 10">
            <a:extLst>
              <a:ext uri="{FF2B5EF4-FFF2-40B4-BE49-F238E27FC236}">
                <a16:creationId xmlns:a16="http://schemas.microsoft.com/office/drawing/2014/main" id="{F180A1E1-EF14-8968-BBD5-6D02AC2BDF0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itle 1">
            <a:extLst>
              <a:ext uri="{FF2B5EF4-FFF2-40B4-BE49-F238E27FC236}">
                <a16:creationId xmlns:a16="http://schemas.microsoft.com/office/drawing/2014/main" id="{5C652087-4AD9-06EF-5607-15CECEB54C2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10" name="Text Placeholder 6">
            <a:extLst>
              <a:ext uri="{FF2B5EF4-FFF2-40B4-BE49-F238E27FC236}">
                <a16:creationId xmlns:a16="http://schemas.microsoft.com/office/drawing/2014/main" id="{296CD140-D5E3-B4BE-DBDB-EB6A6E1E2F30}"/>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9" name="Straight Connector 18">
            <a:extLst>
              <a:ext uri="{FF2B5EF4-FFF2-40B4-BE49-F238E27FC236}">
                <a16:creationId xmlns:a16="http://schemas.microsoft.com/office/drawing/2014/main" id="{BA135750-1261-BC7B-9A58-A00B48682132}"/>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38937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3yp_three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8" name="Text Placeholder 10">
            <a:extLst>
              <a:ext uri="{FF2B5EF4-FFF2-40B4-BE49-F238E27FC236}">
                <a16:creationId xmlns:a16="http://schemas.microsoft.com/office/drawing/2014/main" id="{4C9009D2-DE9F-C580-0069-71F8F68B674F}"/>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73FCBC1E-7EFE-4663-A738-6886100E9E70}"/>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4" name="Text Placeholder 6">
            <a:extLst>
              <a:ext uri="{FF2B5EF4-FFF2-40B4-BE49-F238E27FC236}">
                <a16:creationId xmlns:a16="http://schemas.microsoft.com/office/drawing/2014/main" id="{C69E7775-DB16-2CF1-E7C2-50730A15108B}"/>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B39A74BF-2DD6-3F05-945A-5D71479F4CEE}"/>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1726E5B4-BD5B-4E00-35E0-4F73235E8DC6}"/>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DF3ADE24-C798-CA63-134A-D2928B468889}"/>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38BBDA64-0D13-2635-3928-601607F3A856}"/>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4">
            <a:extLst>
              <a:ext uri="{FF2B5EF4-FFF2-40B4-BE49-F238E27FC236}">
                <a16:creationId xmlns:a16="http://schemas.microsoft.com/office/drawing/2014/main" id="{86D304D5-4D81-59E8-3AA0-6583EA6CE8DE}"/>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16" name="Picture Placeholder 4">
            <a:extLst>
              <a:ext uri="{FF2B5EF4-FFF2-40B4-BE49-F238E27FC236}">
                <a16:creationId xmlns:a16="http://schemas.microsoft.com/office/drawing/2014/main" id="{AD624F43-E3B5-F3DF-65BA-18BEBC9ABE3F}"/>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17" name="Picture Placeholder 4">
            <a:extLst>
              <a:ext uri="{FF2B5EF4-FFF2-40B4-BE49-F238E27FC236}">
                <a16:creationId xmlns:a16="http://schemas.microsoft.com/office/drawing/2014/main" id="{7A405C6D-D024-EC52-520E-7CEF7118B63F}"/>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19" name="Text Placeholder 6">
            <a:extLst>
              <a:ext uri="{FF2B5EF4-FFF2-40B4-BE49-F238E27FC236}">
                <a16:creationId xmlns:a16="http://schemas.microsoft.com/office/drawing/2014/main" id="{3BFB8C74-B06B-6CFC-2D77-48ACF087ADE7}"/>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0" name="Text Placeholder 6">
            <a:extLst>
              <a:ext uri="{FF2B5EF4-FFF2-40B4-BE49-F238E27FC236}">
                <a16:creationId xmlns:a16="http://schemas.microsoft.com/office/drawing/2014/main" id="{6743F6AA-342D-8F2B-566B-B9BF40019FF0}"/>
              </a:ext>
            </a:extLst>
          </p:cNvPr>
          <p:cNvSpPr>
            <a:spLocks noGrp="1"/>
          </p:cNvSpPr>
          <p:nvPr>
            <p:ph type="body" sz="quarter" idx="24"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1" name="Text Placeholder 6">
            <a:extLst>
              <a:ext uri="{FF2B5EF4-FFF2-40B4-BE49-F238E27FC236}">
                <a16:creationId xmlns:a16="http://schemas.microsoft.com/office/drawing/2014/main" id="{4C467062-502A-D066-43CD-99EE05E7C5DA}"/>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35677337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3yp_four_columns_photo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0" name="Text Placeholder 10">
            <a:extLst>
              <a:ext uri="{FF2B5EF4-FFF2-40B4-BE49-F238E27FC236}">
                <a16:creationId xmlns:a16="http://schemas.microsoft.com/office/drawing/2014/main" id="{52BD1DA6-2F3A-8497-317F-A33FE7FE9D1F}"/>
              </a:ext>
            </a:extLst>
          </p:cNvPr>
          <p:cNvSpPr>
            <a:spLocks noGrp="1"/>
          </p:cNvSpPr>
          <p:nvPr>
            <p:ph type="body" sz="quarter" idx="14"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E626DB92-A0AA-1D4E-DCEC-54D5E5605B1B}"/>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7" name="Text Placeholder 6">
            <a:extLst>
              <a:ext uri="{FF2B5EF4-FFF2-40B4-BE49-F238E27FC236}">
                <a16:creationId xmlns:a16="http://schemas.microsoft.com/office/drawing/2014/main" id="{5199EA0F-111F-A3EB-98BD-ADD5C0CBA9F8}"/>
              </a:ext>
            </a:extLst>
          </p:cNvPr>
          <p:cNvSpPr>
            <a:spLocks noGrp="1"/>
          </p:cNvSpPr>
          <p:nvPr>
            <p:ph type="body" sz="quarter" idx="13" hasCustomPrompt="1"/>
          </p:nvPr>
        </p:nvSpPr>
        <p:spPr>
          <a:xfrm>
            <a:off x="288558" y="845697"/>
            <a:ext cx="11582400" cy="430887"/>
          </a:xfrm>
          <a:solidFill>
            <a:schemeClr val="tx2"/>
          </a:solidFill>
        </p:spPr>
        <p:txBody>
          <a:bodyPr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9" name="Straight Connector 8">
            <a:extLst>
              <a:ext uri="{FF2B5EF4-FFF2-40B4-BE49-F238E27FC236}">
                <a16:creationId xmlns:a16="http://schemas.microsoft.com/office/drawing/2014/main" id="{5C7DD2E8-792A-AEFC-E67F-D77E3B5938C1}"/>
              </a:ext>
            </a:extLst>
          </p:cNvPr>
          <p:cNvCxnSpPr>
            <a:cxnSpLocks/>
          </p:cNvCxnSpPr>
          <p:nvPr/>
        </p:nvCxnSpPr>
        <p:spPr>
          <a:xfrm>
            <a:off x="278932" y="718606"/>
            <a:ext cx="1161488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53A50AC7-EF1B-06BD-6C82-F5E0A8824140}"/>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2ECCED81-E160-CC9F-96BC-CCA54BC2AB36}"/>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C1824ED-E104-5863-D8DF-6AF9F31421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6C693F40-4A3C-FDB9-A028-98592D644B6C}"/>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Picture Placeholder 4">
            <a:extLst>
              <a:ext uri="{FF2B5EF4-FFF2-40B4-BE49-F238E27FC236}">
                <a16:creationId xmlns:a16="http://schemas.microsoft.com/office/drawing/2014/main" id="{DB8AF23D-65B8-8384-5548-FF42652FBF21}"/>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19" name="Picture Placeholder 4">
            <a:extLst>
              <a:ext uri="{FF2B5EF4-FFF2-40B4-BE49-F238E27FC236}">
                <a16:creationId xmlns:a16="http://schemas.microsoft.com/office/drawing/2014/main" id="{1CCE717F-B29B-9E5A-9E93-FDAD0795A740}"/>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21" name="Picture Placeholder 4">
            <a:extLst>
              <a:ext uri="{FF2B5EF4-FFF2-40B4-BE49-F238E27FC236}">
                <a16:creationId xmlns:a16="http://schemas.microsoft.com/office/drawing/2014/main" id="{7D458F08-34A8-CE5C-DD22-63798281F6E7}"/>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22" name="Picture Placeholder 4">
            <a:extLst>
              <a:ext uri="{FF2B5EF4-FFF2-40B4-BE49-F238E27FC236}">
                <a16:creationId xmlns:a16="http://schemas.microsoft.com/office/drawing/2014/main" id="{CDD1D9EB-F526-0267-384F-4B3F58A56D9E}"/>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23" name="Text Placeholder 6">
            <a:extLst>
              <a:ext uri="{FF2B5EF4-FFF2-40B4-BE49-F238E27FC236}">
                <a16:creationId xmlns:a16="http://schemas.microsoft.com/office/drawing/2014/main" id="{2D8888BC-56A9-8D6B-3914-B5265AF614EB}"/>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4" name="Text Placeholder 6">
            <a:extLst>
              <a:ext uri="{FF2B5EF4-FFF2-40B4-BE49-F238E27FC236}">
                <a16:creationId xmlns:a16="http://schemas.microsoft.com/office/drawing/2014/main" id="{1A83D8D5-1A14-BFA8-3A2D-8F83DAE8E4F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5" name="Text Placeholder 6">
            <a:extLst>
              <a:ext uri="{FF2B5EF4-FFF2-40B4-BE49-F238E27FC236}">
                <a16:creationId xmlns:a16="http://schemas.microsoft.com/office/drawing/2014/main" id="{8FD46FC2-34E5-C791-DF24-FDA9AC97DE4B}"/>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26" name="Text Placeholder 6">
            <a:extLst>
              <a:ext uri="{FF2B5EF4-FFF2-40B4-BE49-F238E27FC236}">
                <a16:creationId xmlns:a16="http://schemas.microsoft.com/office/drawing/2014/main" id="{61527C26-EEF9-B6E7-95A8-57A4BB373F3A}"/>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Tree>
    <p:extLst>
      <p:ext uri="{BB962C8B-B14F-4D97-AF65-F5344CB8AC3E}">
        <p14:creationId xmlns:p14="http://schemas.microsoft.com/office/powerpoint/2010/main" val="38406347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3yp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341D27D-C9D4-960C-C280-35DFDBD6B9CE}"/>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B06AFB7-2509-B702-D8B2-8C89ADEF868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6">
            <a:extLst>
              <a:ext uri="{FF2B5EF4-FFF2-40B4-BE49-F238E27FC236}">
                <a16:creationId xmlns:a16="http://schemas.microsoft.com/office/drawing/2014/main" id="{6771F9E9-0684-C5F9-9DE0-EBB2AE905807}"/>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1963635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4" name="TextBox 3">
            <a:extLst>
              <a:ext uri="{FF2B5EF4-FFF2-40B4-BE49-F238E27FC236}">
                <a16:creationId xmlns:a16="http://schemas.microsoft.com/office/drawing/2014/main" id="{0174E624-3EAC-7468-3A1E-B592623A7CE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F4FFC67C-2CFB-218E-E17B-FD82A61FA49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7" name="Text Placeholder 6">
            <a:extLst>
              <a:ext uri="{FF2B5EF4-FFF2-40B4-BE49-F238E27FC236}">
                <a16:creationId xmlns:a16="http://schemas.microsoft.com/office/drawing/2014/main" id="{6ED40B3E-E170-4F9A-A897-3D94AB741363}"/>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292165806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yp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55F2EF6-07A6-4B65-6BBC-2B0FAC46A5B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1583A18A-5566-2E4B-2EBC-FAF7DF2CCB0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6">
            <a:extLst>
              <a:ext uri="{FF2B5EF4-FFF2-40B4-BE49-F238E27FC236}">
                <a16:creationId xmlns:a16="http://schemas.microsoft.com/office/drawing/2014/main" id="{25021E90-B602-9911-F8C3-84E0D61F3032}"/>
              </a:ext>
            </a:extLst>
          </p:cNvPr>
          <p:cNvSpPr>
            <a:spLocks noGrp="1"/>
          </p:cNvSpPr>
          <p:nvPr>
            <p:ph type="body" sz="quarter" idx="15" hasCustomPrompt="1"/>
          </p:nvPr>
        </p:nvSpPr>
        <p:spPr>
          <a:xfrm>
            <a:off x="4275692" y="787082"/>
            <a:ext cx="7595265"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Tree>
    <p:extLst>
      <p:ext uri="{BB962C8B-B14F-4D97-AF65-F5344CB8AC3E}">
        <p14:creationId xmlns:p14="http://schemas.microsoft.com/office/powerpoint/2010/main" val="1865176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133539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3yp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17" name="Text Placeholder 10">
            <a:extLst>
              <a:ext uri="{FF2B5EF4-FFF2-40B4-BE49-F238E27FC236}">
                <a16:creationId xmlns:a16="http://schemas.microsoft.com/office/drawing/2014/main" id="{402E7EE9-4D36-82A0-ADAA-86A3F1D4BB13}"/>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9" name="Title 1">
            <a:extLst>
              <a:ext uri="{FF2B5EF4-FFF2-40B4-BE49-F238E27FC236}">
                <a16:creationId xmlns:a16="http://schemas.microsoft.com/office/drawing/2014/main" id="{67B38013-170F-74E2-9E07-4B0FB008B93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10" name="Text Placeholder 6">
            <a:extLst>
              <a:ext uri="{FF2B5EF4-FFF2-40B4-BE49-F238E27FC236}">
                <a16:creationId xmlns:a16="http://schemas.microsoft.com/office/drawing/2014/main" id="{46767EA7-6AFC-A5B5-6019-DB2C1B915FE4}"/>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1" name="Straight Connector 10">
            <a:extLst>
              <a:ext uri="{FF2B5EF4-FFF2-40B4-BE49-F238E27FC236}">
                <a16:creationId xmlns:a16="http://schemas.microsoft.com/office/drawing/2014/main" id="{F58155AE-A3BE-5FB3-3DFA-87FBA1907EE7}"/>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36093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3yp_sidebar_blue_circle2">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11" name="Text Placeholder 10">
            <a:extLst>
              <a:ext uri="{FF2B5EF4-FFF2-40B4-BE49-F238E27FC236}">
                <a16:creationId xmlns:a16="http://schemas.microsoft.com/office/drawing/2014/main" id="{C42D82BB-AEE5-0C84-EEDB-14508AB6B15D}"/>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itle 1">
            <a:extLst>
              <a:ext uri="{FF2B5EF4-FFF2-40B4-BE49-F238E27FC236}">
                <a16:creationId xmlns:a16="http://schemas.microsoft.com/office/drawing/2014/main" id="{D614A774-566F-5341-4A99-50831875B7D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3" name="Text Placeholder 6">
            <a:extLst>
              <a:ext uri="{FF2B5EF4-FFF2-40B4-BE49-F238E27FC236}">
                <a16:creationId xmlns:a16="http://schemas.microsoft.com/office/drawing/2014/main" id="{83F1DD8F-475C-837C-7AF6-FCFB884EAB46}"/>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2" name="Straight Connector 11">
            <a:extLst>
              <a:ext uri="{FF2B5EF4-FFF2-40B4-BE49-F238E27FC236}">
                <a16:creationId xmlns:a16="http://schemas.microsoft.com/office/drawing/2014/main" id="{763BA60D-9446-8031-B981-76B69B36F853}"/>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29322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3yp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DABE00AD-2EE9-1452-B1A3-E3B845DBE22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7A80AA57-1BB9-939D-8974-EA7F39153D5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8C17598F-0148-ED21-BF54-6C32AFA378B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5" name="Text Placeholder 6">
            <a:extLst>
              <a:ext uri="{FF2B5EF4-FFF2-40B4-BE49-F238E27FC236}">
                <a16:creationId xmlns:a16="http://schemas.microsoft.com/office/drawing/2014/main" id="{E6386CD3-C912-3D11-01E9-EFA0944D6B96}"/>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1D6C04FE-F76C-2B98-066A-F6D2AA2791F0}"/>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F33334A0-F6E8-9B16-D0BB-399AA808F032}"/>
              </a:ext>
            </a:extLst>
          </p:cNvPr>
          <p:cNvSpPr>
            <a:spLocks noGrp="1"/>
          </p:cNvSpPr>
          <p:nvPr>
            <p:ph type="body" sz="quarter" idx="19" hasCustomPrompt="1"/>
          </p:nvPr>
        </p:nvSpPr>
        <p:spPr>
          <a:xfrm>
            <a:off x="6339402"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3" name="Straight Connector 22">
            <a:extLst>
              <a:ext uri="{FF2B5EF4-FFF2-40B4-BE49-F238E27FC236}">
                <a16:creationId xmlns:a16="http://schemas.microsoft.com/office/drawing/2014/main" id="{0FD12D00-26FA-4262-C4F3-C04FA851070D}"/>
              </a:ext>
            </a:extLst>
          </p:cNvPr>
          <p:cNvCxnSpPr>
            <a:cxnSpLocks/>
          </p:cNvCxnSpPr>
          <p:nvPr/>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16">
            <a:extLst>
              <a:ext uri="{FF2B5EF4-FFF2-40B4-BE49-F238E27FC236}">
                <a16:creationId xmlns:a16="http://schemas.microsoft.com/office/drawing/2014/main" id="{E2D57953-69D7-3B5F-CE5E-72AEADE503B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3656765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3yp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065A935-0133-1472-46FC-7F9DFFDB054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13B39F9E-29C7-4F5B-9B1A-FE81CF8DB4C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3" name="Title 1">
            <a:extLst>
              <a:ext uri="{FF2B5EF4-FFF2-40B4-BE49-F238E27FC236}">
                <a16:creationId xmlns:a16="http://schemas.microsoft.com/office/drawing/2014/main" id="{E057E11A-E34D-941D-DF21-BE0590947E19}"/>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4" name="Text Placeholder 6">
            <a:extLst>
              <a:ext uri="{FF2B5EF4-FFF2-40B4-BE49-F238E27FC236}">
                <a16:creationId xmlns:a16="http://schemas.microsoft.com/office/drawing/2014/main" id="{76D36C6A-9ABC-D7E9-B8E5-851A713D9683}"/>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5" name="Straight Connector 24">
            <a:extLst>
              <a:ext uri="{FF2B5EF4-FFF2-40B4-BE49-F238E27FC236}">
                <a16:creationId xmlns:a16="http://schemas.microsoft.com/office/drawing/2014/main" id="{8F01343E-F55F-6211-AA10-F9EAED084150}"/>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Text Placeholder 6">
            <a:extLst>
              <a:ext uri="{FF2B5EF4-FFF2-40B4-BE49-F238E27FC236}">
                <a16:creationId xmlns:a16="http://schemas.microsoft.com/office/drawing/2014/main" id="{980D4F2F-BE2C-CA39-F424-682D60650851}"/>
              </a:ext>
            </a:extLst>
          </p:cNvPr>
          <p:cNvSpPr>
            <a:spLocks noGrp="1"/>
          </p:cNvSpPr>
          <p:nvPr>
            <p:ph type="body" sz="quarter" idx="19" hasCustomPrompt="1"/>
          </p:nvPr>
        </p:nvSpPr>
        <p:spPr>
          <a:xfrm>
            <a:off x="6339402" y="845697"/>
            <a:ext cx="5527626" cy="430887"/>
          </a:xfrm>
          <a:solidFill>
            <a:schemeClr val="bg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27" name="Straight Connector 26">
            <a:extLst>
              <a:ext uri="{FF2B5EF4-FFF2-40B4-BE49-F238E27FC236}">
                <a16:creationId xmlns:a16="http://schemas.microsoft.com/office/drawing/2014/main" id="{1041DD6D-3438-93A3-A777-68EA07FB1D42}"/>
              </a:ext>
            </a:extLst>
          </p:cNvPr>
          <p:cNvCxnSpPr>
            <a:cxnSpLocks/>
          </p:cNvCxnSpPr>
          <p:nvPr/>
        </p:nvCxnSpPr>
        <p:spPr>
          <a:xfrm>
            <a:off x="6329776" y="718606"/>
            <a:ext cx="554312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16">
            <a:extLst>
              <a:ext uri="{FF2B5EF4-FFF2-40B4-BE49-F238E27FC236}">
                <a16:creationId xmlns:a16="http://schemas.microsoft.com/office/drawing/2014/main" id="{A7949EE8-83D1-17BE-32E2-4AFE47DD5BD4}"/>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13858978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3yp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0">
            <a:extLst>
              <a:ext uri="{FF2B5EF4-FFF2-40B4-BE49-F238E27FC236}">
                <a16:creationId xmlns:a16="http://schemas.microsoft.com/office/drawing/2014/main" id="{12C0470F-CF16-06E7-C6C5-F985FA46839B}"/>
              </a:ext>
            </a:extLst>
          </p:cNvPr>
          <p:cNvSpPr>
            <a:spLocks noGrp="1"/>
          </p:cNvSpPr>
          <p:nvPr>
            <p:ph type="body" sz="quarter" idx="14" hasCustomPrompt="1"/>
          </p:nvPr>
        </p:nvSpPr>
        <p:spPr>
          <a:xfrm>
            <a:off x="288559" y="5985327"/>
            <a:ext cx="5527626"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pic>
        <p:nvPicPr>
          <p:cNvPr id="21" name="Picture 20">
            <a:extLst>
              <a:ext uri="{FF2B5EF4-FFF2-40B4-BE49-F238E27FC236}">
                <a16:creationId xmlns:a16="http://schemas.microsoft.com/office/drawing/2014/main" id="{D92D051E-34B3-19E8-0675-B2DB0775B20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22" name="TextBox 21">
            <a:extLst>
              <a:ext uri="{FF2B5EF4-FFF2-40B4-BE49-F238E27FC236}">
                <a16:creationId xmlns:a16="http://schemas.microsoft.com/office/drawing/2014/main" id="{917881B4-E3B9-7482-317F-7A70E837571B}"/>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itle 1">
            <a:extLst>
              <a:ext uri="{FF2B5EF4-FFF2-40B4-BE49-F238E27FC236}">
                <a16:creationId xmlns:a16="http://schemas.microsoft.com/office/drawing/2014/main" id="{37BBC8E0-99A7-20D7-198E-8C4C5429454D}"/>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5" name="Text Placeholder 6">
            <a:extLst>
              <a:ext uri="{FF2B5EF4-FFF2-40B4-BE49-F238E27FC236}">
                <a16:creationId xmlns:a16="http://schemas.microsoft.com/office/drawing/2014/main" id="{57DCC7EB-45F1-9010-84BA-C92B2F7B6145}"/>
              </a:ext>
            </a:extLst>
          </p:cNvPr>
          <p:cNvSpPr>
            <a:spLocks noGrp="1"/>
          </p:cNvSpPr>
          <p:nvPr>
            <p:ph type="body" sz="quarter" idx="18" hasCustomPrompt="1"/>
          </p:nvPr>
        </p:nvSpPr>
        <p:spPr>
          <a:xfrm>
            <a:off x="288558"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7" name="Straight Connector 6">
            <a:extLst>
              <a:ext uri="{FF2B5EF4-FFF2-40B4-BE49-F238E27FC236}">
                <a16:creationId xmlns:a16="http://schemas.microsoft.com/office/drawing/2014/main" id="{10366EE5-2C84-CBCF-1F7D-90ED78E5262C}"/>
              </a:ext>
            </a:extLst>
          </p:cNvPr>
          <p:cNvCxnSpPr>
            <a:cxnSpLocks/>
          </p:cNvCxnSpPr>
          <p:nvPr/>
        </p:nvCxnSpPr>
        <p:spPr>
          <a:xfrm>
            <a:off x="278932"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6">
            <a:extLst>
              <a:ext uri="{FF2B5EF4-FFF2-40B4-BE49-F238E27FC236}">
                <a16:creationId xmlns:a16="http://schemas.microsoft.com/office/drawing/2014/main" id="{A61C536A-21F2-4872-F52C-58EFD35356E3}"/>
              </a:ext>
            </a:extLst>
          </p:cNvPr>
          <p:cNvSpPr>
            <a:spLocks noGrp="1"/>
          </p:cNvSpPr>
          <p:nvPr>
            <p:ph type="body" sz="quarter" idx="19" hasCustomPrompt="1"/>
          </p:nvPr>
        </p:nvSpPr>
        <p:spPr>
          <a:xfrm>
            <a:off x="6339402" y="845697"/>
            <a:ext cx="5527626" cy="430887"/>
          </a:xfrm>
          <a:solidFill>
            <a:schemeClr val="tx2"/>
          </a:solidFill>
        </p:spPr>
        <p:txBody>
          <a:bodyPr wrap="square" lIns="91440" tIns="91440" rIns="91440" bIns="91440" anchor="t">
            <a:sp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cxnSp>
        <p:nvCxnSpPr>
          <p:cNvPr id="10" name="Straight Connector 9">
            <a:extLst>
              <a:ext uri="{FF2B5EF4-FFF2-40B4-BE49-F238E27FC236}">
                <a16:creationId xmlns:a16="http://schemas.microsoft.com/office/drawing/2014/main" id="{F9066B2B-EA3F-EAF6-AFF1-68682E47E581}"/>
              </a:ext>
            </a:extLst>
          </p:cNvPr>
          <p:cNvCxnSpPr>
            <a:cxnSpLocks/>
          </p:cNvCxnSpPr>
          <p:nvPr/>
        </p:nvCxnSpPr>
        <p:spPr>
          <a:xfrm>
            <a:off x="6329776" y="718606"/>
            <a:ext cx="55431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6">
            <a:extLst>
              <a:ext uri="{FF2B5EF4-FFF2-40B4-BE49-F238E27FC236}">
                <a16:creationId xmlns:a16="http://schemas.microsoft.com/office/drawing/2014/main" id="{B611845A-2C49-8A19-66CD-D9E9ACA2E007}"/>
              </a:ext>
            </a:extLst>
          </p:cNvPr>
          <p:cNvSpPr>
            <a:spLocks noGrp="1"/>
          </p:cNvSpPr>
          <p:nvPr>
            <p:ph type="body" sz="quarter" idx="15" hasCustomPrompt="1"/>
          </p:nvPr>
        </p:nvSpPr>
        <p:spPr>
          <a:xfrm>
            <a:off x="6359575" y="178971"/>
            <a:ext cx="5552610" cy="397351"/>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24pt</a:t>
            </a:r>
          </a:p>
        </p:txBody>
      </p:sp>
    </p:spTree>
    <p:extLst>
      <p:ext uri="{BB962C8B-B14F-4D97-AF65-F5344CB8AC3E}">
        <p14:creationId xmlns:p14="http://schemas.microsoft.com/office/powerpoint/2010/main" val="312690267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yp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5F90632C-301E-32EA-91E1-96C5D6220E7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Tree>
    <p:extLst>
      <p:ext uri="{BB962C8B-B14F-4D97-AF65-F5344CB8AC3E}">
        <p14:creationId xmlns:p14="http://schemas.microsoft.com/office/powerpoint/2010/main" val="23861582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3yp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TextBox 5">
            <a:extLst>
              <a:ext uri="{FF2B5EF4-FFF2-40B4-BE49-F238E27FC236}">
                <a16:creationId xmlns:a16="http://schemas.microsoft.com/office/drawing/2014/main" id="{CB3923C6-70F5-38D5-0F2A-AFB1BB6D8A0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874954309"/>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1_cobranded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5CE73953-2E9E-4D1F-E1A9-F325E624E572}"/>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772744409"/>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2_cobranded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9C478FA-FA6E-05DF-854B-5D984ACB62F4}"/>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992B36DD-9D01-0B0C-32BC-55F92C7ECAF9}"/>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09223005"/>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3_cobranded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Picture Placeholder 7">
            <a:extLst>
              <a:ext uri="{FF2B5EF4-FFF2-40B4-BE49-F238E27FC236}">
                <a16:creationId xmlns:a16="http://schemas.microsoft.com/office/drawing/2014/main" id="{82FC2EFE-6B9C-90F7-7768-2EA0D9D4F356}"/>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305476219"/>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a:prstGeom prst="rect">
            <a:avLst/>
          </a:prstGeo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a:prstGeom prst="rect">
            <a:avLst/>
          </a:prstGeo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a:prstGeom prst="rect">
            <a:avLst/>
          </a:prstGeo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38127640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4_cobranded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1" name="Picture Placeholder 7">
            <a:extLst>
              <a:ext uri="{FF2B5EF4-FFF2-40B4-BE49-F238E27FC236}">
                <a16:creationId xmlns:a16="http://schemas.microsoft.com/office/drawing/2014/main" id="{B22745A3-0F29-17FE-0543-2499396CE525}"/>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491893127"/>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5_cobranded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1" name="Picture Placeholder 7">
            <a:extLst>
              <a:ext uri="{FF2B5EF4-FFF2-40B4-BE49-F238E27FC236}">
                <a16:creationId xmlns:a16="http://schemas.microsoft.com/office/drawing/2014/main" id="{B3BEC125-9624-2794-3E4A-E57B3FF07454}"/>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28584957"/>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6_cobranded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Picture Placeholder 7">
            <a:extLst>
              <a:ext uri="{FF2B5EF4-FFF2-40B4-BE49-F238E27FC236}">
                <a16:creationId xmlns:a16="http://schemas.microsoft.com/office/drawing/2014/main" id="{9D7672BB-2BDD-0793-EA67-283BA32E19D7}"/>
              </a:ext>
            </a:extLst>
          </p:cNvPr>
          <p:cNvSpPr>
            <a:spLocks noGrp="1"/>
          </p:cNvSpPr>
          <p:nvPr>
            <p:ph type="pic" sz="quarter" idx="18" hasCustomPrompt="1"/>
          </p:nvPr>
        </p:nvSpPr>
        <p:spPr>
          <a:xfrm>
            <a:off x="10387011" y="5700194"/>
            <a:ext cx="1500188" cy="513042"/>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481041898"/>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7_cobranded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dirty="0"/>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3" name="Picture Placeholder 7">
            <a:extLst>
              <a:ext uri="{FF2B5EF4-FFF2-40B4-BE49-F238E27FC236}">
                <a16:creationId xmlns:a16="http://schemas.microsoft.com/office/drawing/2014/main" id="{40456989-7A47-A540-0A6C-C3892C307965}"/>
              </a:ext>
            </a:extLst>
          </p:cNvPr>
          <p:cNvSpPr>
            <a:spLocks noGrp="1"/>
          </p:cNvSpPr>
          <p:nvPr>
            <p:ph type="pic" sz="quarter" idx="18" hasCustomPrompt="1"/>
          </p:nvPr>
        </p:nvSpPr>
        <p:spPr>
          <a:xfrm>
            <a:off x="10387011" y="44045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192221590"/>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8_cobranded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dirty="0"/>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Picture Placeholder 7">
            <a:extLst>
              <a:ext uri="{FF2B5EF4-FFF2-40B4-BE49-F238E27FC236}">
                <a16:creationId xmlns:a16="http://schemas.microsoft.com/office/drawing/2014/main" id="{75627452-A209-2253-B262-491EA01DFEF6}"/>
              </a:ext>
            </a:extLst>
          </p:cNvPr>
          <p:cNvSpPr>
            <a:spLocks noGrp="1"/>
          </p:cNvSpPr>
          <p:nvPr>
            <p:ph type="pic" sz="quarter" idx="18" hasCustomPrompt="1"/>
          </p:nvPr>
        </p:nvSpPr>
        <p:spPr>
          <a:xfrm>
            <a:off x="2237105" y="5694428"/>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64108488"/>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9_cobranded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92866DBD-5398-477D-9578-D517C1FB4934}"/>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58115071"/>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10_cobranded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2B9BC38-5CD3-8361-B11B-81B4EED2BF5B}"/>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13641240"/>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1_cobranded_divider_photo_lt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descr="Shape, circle&#10;&#10;Description automatically generated">
            <a:extLst>
              <a:ext uri="{FF2B5EF4-FFF2-40B4-BE49-F238E27FC236}">
                <a16:creationId xmlns:a16="http://schemas.microsoft.com/office/drawing/2014/main" id="{20A8DDDA-2F22-4E65-A3E7-C7534F571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242326" cy="5778420"/>
          </a:xfrm>
          <a:prstGeom prst="rect">
            <a:avLst/>
          </a:prstGeom>
        </p:spPr>
      </p:pic>
      <p:sp>
        <p:nvSpPr>
          <p:cNvPr id="4" name="Picture Placeholder 3">
            <a:extLst>
              <a:ext uri="{FF2B5EF4-FFF2-40B4-BE49-F238E27FC236}">
                <a16:creationId xmlns:a16="http://schemas.microsoft.com/office/drawing/2014/main" id="{6C175E13-62E5-9D96-1959-3CAE6647730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C781F283-CADF-DF62-9AA2-1236DF5561F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302E379E-AB82-51C6-2E05-EAA69ECC97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329B1CD9-2896-F6E2-99E4-DFAEB0F89085}"/>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149384402"/>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2_cobranded_divider_photo_orang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7" name="Picture 6" descr="Shape, circle&#10;&#10;Description automatically generated">
            <a:extLst>
              <a:ext uri="{FF2B5EF4-FFF2-40B4-BE49-F238E27FC236}">
                <a16:creationId xmlns:a16="http://schemas.microsoft.com/office/drawing/2014/main" id="{B195DA4C-5BB6-3B99-069C-6208F8864F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46"/>
            <a:ext cx="5242326" cy="5779166"/>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F67CCB69-B575-EB4B-74FD-2F4FA7E3052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10" name="TextBox 9">
            <a:extLst>
              <a:ext uri="{FF2B5EF4-FFF2-40B4-BE49-F238E27FC236}">
                <a16:creationId xmlns:a16="http://schemas.microsoft.com/office/drawing/2014/main" id="{80D98D6D-3B9C-1B93-53B8-C1E5A114F0A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FD32F3E5-17C7-93CE-1619-A8CF612C641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78D4DAE6-69F7-50AE-D1C1-E78C85CF622D}"/>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30968431"/>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3_cobranded_divider_photo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descr="Shape, circle&#10;&#10;Description automatically generated">
            <a:extLst>
              <a:ext uri="{FF2B5EF4-FFF2-40B4-BE49-F238E27FC236}">
                <a16:creationId xmlns:a16="http://schemas.microsoft.com/office/drawing/2014/main" id="{760DD18F-B76F-81F3-4A71-2166214B6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112" t="3116"/>
          <a:stretch/>
        </p:blipFill>
        <p:spPr>
          <a:xfrm>
            <a:off x="0" y="-747"/>
            <a:ext cx="5242549" cy="5779166"/>
          </a:xfrm>
          <a:prstGeom prst="rect">
            <a:avLst/>
          </a:prstGeom>
        </p:spPr>
      </p:pic>
      <p:sp>
        <p:nvSpPr>
          <p:cNvPr id="4" name="Picture Placeholder 3">
            <a:extLst>
              <a:ext uri="{FF2B5EF4-FFF2-40B4-BE49-F238E27FC236}">
                <a16:creationId xmlns:a16="http://schemas.microsoft.com/office/drawing/2014/main" id="{0CF22717-FD9E-224E-374A-CC4708A15488}"/>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ADBDBABD-D8E0-3D66-7965-1F4DCCE15F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8F7A2799-6225-FFA4-FCEC-A5F755EF791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5" name="Picture Placeholder 7">
            <a:extLst>
              <a:ext uri="{FF2B5EF4-FFF2-40B4-BE49-F238E27FC236}">
                <a16:creationId xmlns:a16="http://schemas.microsoft.com/office/drawing/2014/main" id="{DEF67FB5-71B1-037E-5A16-D811A1BDB5D1}"/>
              </a:ext>
            </a:extLst>
          </p:cNvPr>
          <p:cNvSpPr>
            <a:spLocks noGrp="1"/>
          </p:cNvSpPr>
          <p:nvPr>
            <p:ph type="pic" sz="quarter" idx="18" hasCustomPrompt="1"/>
          </p:nvPr>
        </p:nvSpPr>
        <p:spPr>
          <a:xfrm>
            <a:off x="1285103" y="6458971"/>
            <a:ext cx="1500188" cy="365125"/>
          </a:xfrm>
          <a:no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2321661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6110265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4_cobranded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8" name="Picture Placeholder 7">
            <a:extLst>
              <a:ext uri="{FF2B5EF4-FFF2-40B4-BE49-F238E27FC236}">
                <a16:creationId xmlns:a16="http://schemas.microsoft.com/office/drawing/2014/main" id="{0E83BBCA-80FF-EECA-82A8-D5ED059FACDA}"/>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356557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5_cobranded_content_and_descripti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Content Placeholder 2">
            <a:extLst>
              <a:ext uri="{FF2B5EF4-FFF2-40B4-BE49-F238E27FC236}">
                <a16:creationId xmlns:a16="http://schemas.microsoft.com/office/drawing/2014/main" id="{B5C80055-36CD-03A0-FF2F-FB1F135FCA85}"/>
              </a:ext>
            </a:extLst>
          </p:cNvPr>
          <p:cNvSpPr>
            <a:spLocks noGrp="1"/>
          </p:cNvSpPr>
          <p:nvPr>
            <p:ph idx="1"/>
          </p:nvPr>
        </p:nvSpPr>
        <p:spPr>
          <a:xfrm>
            <a:off x="288558" y="1825625"/>
            <a:ext cx="8629974"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a:extLst>
              <a:ext uri="{FF2B5EF4-FFF2-40B4-BE49-F238E27FC236}">
                <a16:creationId xmlns:a16="http://schemas.microsoft.com/office/drawing/2014/main" id="{56DE0CA5-5C4E-EFCB-2BE8-EB8DC2300D09}"/>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10">
            <a:extLst>
              <a:ext uri="{FF2B5EF4-FFF2-40B4-BE49-F238E27FC236}">
                <a16:creationId xmlns:a16="http://schemas.microsoft.com/office/drawing/2014/main" id="{6952DA69-BA1F-7BDB-448F-A4656CCF634C}"/>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B07040F-A6A3-5C15-F977-7D0228D3BCC2}"/>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7" name="Title 1">
            <a:extLst>
              <a:ext uri="{FF2B5EF4-FFF2-40B4-BE49-F238E27FC236}">
                <a16:creationId xmlns:a16="http://schemas.microsoft.com/office/drawing/2014/main" id="{E6C12688-D8F7-66BE-AD00-78D59546F8B4}"/>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4" name="Picture Placeholder 7">
            <a:extLst>
              <a:ext uri="{FF2B5EF4-FFF2-40B4-BE49-F238E27FC236}">
                <a16:creationId xmlns:a16="http://schemas.microsoft.com/office/drawing/2014/main" id="{15C50A57-69B8-607A-FEC0-E73228708DF3}"/>
              </a:ext>
            </a:extLst>
          </p:cNvPr>
          <p:cNvSpPr>
            <a:spLocks noGrp="1"/>
          </p:cNvSpPr>
          <p:nvPr>
            <p:ph type="pic" sz="quarter" idx="1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3087963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6_cobranded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7A3C6D82-7109-F1ED-55D5-D0AC0238C175}"/>
              </a:ext>
            </a:extLst>
          </p:cNvPr>
          <p:cNvSpPr>
            <a:spLocks noGrp="1"/>
          </p:cNvSpPr>
          <p:nvPr>
            <p:ph type="pic" sz="quarter" idx="20"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963369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7_cobranded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8A23F668-A3AD-AA3E-03A4-C48590F672C7}"/>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515887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18_cobranded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5" name="Picture Placeholder 7">
            <a:extLst>
              <a:ext uri="{FF2B5EF4-FFF2-40B4-BE49-F238E27FC236}">
                <a16:creationId xmlns:a16="http://schemas.microsoft.com/office/drawing/2014/main" id="{EDD4543A-3063-E503-914E-21C589CB332A}"/>
              </a:ext>
            </a:extLst>
          </p:cNvPr>
          <p:cNvSpPr>
            <a:spLocks noGrp="1"/>
          </p:cNvSpPr>
          <p:nvPr>
            <p:ph type="pic" sz="quarter" idx="24"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70818361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9_cobranded_four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7288"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3816468"/>
            <a:ext cx="2706889" cy="1930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4">
            <a:extLst>
              <a:ext uri="{FF2B5EF4-FFF2-40B4-BE49-F238E27FC236}">
                <a16:creationId xmlns:a16="http://schemas.microsoft.com/office/drawing/2014/main" id="{F9DB3AF3-680C-8615-86A8-8048F96DC95B}"/>
              </a:ext>
            </a:extLst>
          </p:cNvPr>
          <p:cNvSpPr>
            <a:spLocks noGrp="1"/>
          </p:cNvSpPr>
          <p:nvPr>
            <p:ph type="pic" sz="quarter" idx="20" hasCustomPrompt="1"/>
          </p:nvPr>
        </p:nvSpPr>
        <p:spPr>
          <a:xfrm>
            <a:off x="288559" y="1809348"/>
            <a:ext cx="2706888" cy="1499602"/>
          </a:xfrm>
        </p:spPr>
        <p:txBody>
          <a:bodyPr/>
          <a:lstStyle>
            <a:lvl1pPr marL="0" indent="0" algn="ctr">
              <a:buNone/>
              <a:defRPr/>
            </a:lvl1pPr>
          </a:lstStyle>
          <a:p>
            <a:r>
              <a:rPr lang="en-US" dirty="0"/>
              <a:t>Click picture icon to add photo</a:t>
            </a:r>
          </a:p>
        </p:txBody>
      </p:sp>
      <p:sp>
        <p:nvSpPr>
          <p:cNvPr id="5" name="Picture Placeholder 4">
            <a:extLst>
              <a:ext uri="{FF2B5EF4-FFF2-40B4-BE49-F238E27FC236}">
                <a16:creationId xmlns:a16="http://schemas.microsoft.com/office/drawing/2014/main" id="{E537AC9D-FCC4-14DF-2161-DBA7138EF167}"/>
              </a:ext>
            </a:extLst>
          </p:cNvPr>
          <p:cNvSpPr>
            <a:spLocks noGrp="1"/>
          </p:cNvSpPr>
          <p:nvPr>
            <p:ph type="pic" sz="quarter" idx="22" hasCustomPrompt="1"/>
          </p:nvPr>
        </p:nvSpPr>
        <p:spPr>
          <a:xfrm>
            <a:off x="3252476" y="1809348"/>
            <a:ext cx="2706888" cy="1499602"/>
          </a:xfrm>
        </p:spPr>
        <p:txBody>
          <a:bodyPr/>
          <a:lstStyle>
            <a:lvl1pPr marL="0" indent="0" algn="ctr">
              <a:buNone/>
              <a:defRPr/>
            </a:lvl1pPr>
          </a:lstStyle>
          <a:p>
            <a:r>
              <a:rPr lang="en-US" dirty="0"/>
              <a:t>Click picture icon to add photo</a:t>
            </a:r>
          </a:p>
        </p:txBody>
      </p:sp>
      <p:sp>
        <p:nvSpPr>
          <p:cNvPr id="10" name="Picture Placeholder 4">
            <a:extLst>
              <a:ext uri="{FF2B5EF4-FFF2-40B4-BE49-F238E27FC236}">
                <a16:creationId xmlns:a16="http://schemas.microsoft.com/office/drawing/2014/main" id="{CA057AEC-C50F-0348-EDA8-2B8154E10CD5}"/>
              </a:ext>
            </a:extLst>
          </p:cNvPr>
          <p:cNvSpPr>
            <a:spLocks noGrp="1"/>
          </p:cNvSpPr>
          <p:nvPr>
            <p:ph type="pic" sz="quarter" idx="23" hasCustomPrompt="1"/>
          </p:nvPr>
        </p:nvSpPr>
        <p:spPr>
          <a:xfrm>
            <a:off x="6217288" y="1809348"/>
            <a:ext cx="2706888" cy="1499602"/>
          </a:xfrm>
        </p:spPr>
        <p:txBody>
          <a:bodyPr/>
          <a:lstStyle>
            <a:lvl1pPr marL="0" indent="0" algn="ctr">
              <a:buNone/>
              <a:defRPr/>
            </a:lvl1pPr>
          </a:lstStyle>
          <a:p>
            <a:r>
              <a:rPr lang="en-US" dirty="0"/>
              <a:t>Click picture icon to add photo</a:t>
            </a:r>
          </a:p>
        </p:txBody>
      </p:sp>
      <p:sp>
        <p:nvSpPr>
          <p:cNvPr id="11" name="Picture Placeholder 4">
            <a:extLst>
              <a:ext uri="{FF2B5EF4-FFF2-40B4-BE49-F238E27FC236}">
                <a16:creationId xmlns:a16="http://schemas.microsoft.com/office/drawing/2014/main" id="{AD1E7D59-DA9B-A7D7-87C0-E693582CA494}"/>
              </a:ext>
            </a:extLst>
          </p:cNvPr>
          <p:cNvSpPr>
            <a:spLocks noGrp="1"/>
          </p:cNvSpPr>
          <p:nvPr>
            <p:ph type="pic" sz="quarter" idx="24" hasCustomPrompt="1"/>
          </p:nvPr>
        </p:nvSpPr>
        <p:spPr>
          <a:xfrm>
            <a:off x="9180311" y="1809348"/>
            <a:ext cx="2706888" cy="1499602"/>
          </a:xfrm>
        </p:spPr>
        <p:txBody>
          <a:bodyPr/>
          <a:lstStyle>
            <a:lvl1pPr marL="0" indent="0" algn="ctr">
              <a:buNone/>
              <a:defRPr/>
            </a:lvl1pPr>
          </a:lstStyle>
          <a:p>
            <a:r>
              <a:rPr lang="en-US" dirty="0"/>
              <a:t>Click picture icon to add photo</a:t>
            </a:r>
          </a:p>
        </p:txBody>
      </p:sp>
      <p:sp>
        <p:nvSpPr>
          <p:cNvPr id="13" name="Text Placeholder 10">
            <a:extLst>
              <a:ext uri="{FF2B5EF4-FFF2-40B4-BE49-F238E27FC236}">
                <a16:creationId xmlns:a16="http://schemas.microsoft.com/office/drawing/2014/main" id="{0592AE5E-1943-C4CE-573A-E4705E3EC292}"/>
              </a:ext>
            </a:extLst>
          </p:cNvPr>
          <p:cNvSpPr>
            <a:spLocks noGrp="1"/>
          </p:cNvSpPr>
          <p:nvPr>
            <p:ph type="body" sz="quarter" idx="25"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4" name="Text Placeholder 6">
            <a:extLst>
              <a:ext uri="{FF2B5EF4-FFF2-40B4-BE49-F238E27FC236}">
                <a16:creationId xmlns:a16="http://schemas.microsoft.com/office/drawing/2014/main" id="{FB72F191-69E6-FD21-C339-D3F79DB59930}"/>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6" name="Title 1">
            <a:extLst>
              <a:ext uri="{FF2B5EF4-FFF2-40B4-BE49-F238E27FC236}">
                <a16:creationId xmlns:a16="http://schemas.microsoft.com/office/drawing/2014/main" id="{257044DB-24DF-8EA2-8742-B55B32857189}"/>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Text Placeholder 6">
            <a:extLst>
              <a:ext uri="{FF2B5EF4-FFF2-40B4-BE49-F238E27FC236}">
                <a16:creationId xmlns:a16="http://schemas.microsoft.com/office/drawing/2014/main" id="{B2DD73D3-CDE1-EEBD-83CD-AF0E1BCC1ACA}"/>
              </a:ext>
            </a:extLst>
          </p:cNvPr>
          <p:cNvSpPr>
            <a:spLocks noGrp="1"/>
          </p:cNvSpPr>
          <p:nvPr>
            <p:ph type="body" sz="quarter" idx="16" hasCustomPrompt="1"/>
          </p:nvPr>
        </p:nvSpPr>
        <p:spPr>
          <a:xfrm>
            <a:off x="288558"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7" name="Text Placeholder 6">
            <a:extLst>
              <a:ext uri="{FF2B5EF4-FFF2-40B4-BE49-F238E27FC236}">
                <a16:creationId xmlns:a16="http://schemas.microsoft.com/office/drawing/2014/main" id="{570E3F6D-431D-152F-0090-8F1B25ECC4B3}"/>
              </a:ext>
            </a:extLst>
          </p:cNvPr>
          <p:cNvSpPr>
            <a:spLocks noGrp="1"/>
          </p:cNvSpPr>
          <p:nvPr>
            <p:ph type="body" sz="quarter" idx="18" hasCustomPrompt="1"/>
          </p:nvPr>
        </p:nvSpPr>
        <p:spPr>
          <a:xfrm>
            <a:off x="3252475"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9" name="Text Placeholder 6">
            <a:extLst>
              <a:ext uri="{FF2B5EF4-FFF2-40B4-BE49-F238E27FC236}">
                <a16:creationId xmlns:a16="http://schemas.microsoft.com/office/drawing/2014/main" id="{C08966CC-2A54-3E37-D012-A1B650634421}"/>
              </a:ext>
            </a:extLst>
          </p:cNvPr>
          <p:cNvSpPr>
            <a:spLocks noGrp="1"/>
          </p:cNvSpPr>
          <p:nvPr>
            <p:ph type="body" sz="quarter" idx="26" hasCustomPrompt="1"/>
          </p:nvPr>
        </p:nvSpPr>
        <p:spPr>
          <a:xfrm>
            <a:off x="6216392"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2" name="Text Placeholder 6">
            <a:extLst>
              <a:ext uri="{FF2B5EF4-FFF2-40B4-BE49-F238E27FC236}">
                <a16:creationId xmlns:a16="http://schemas.microsoft.com/office/drawing/2014/main" id="{344FC00B-CEA7-D95B-1AE3-5975AB5E669B}"/>
              </a:ext>
            </a:extLst>
          </p:cNvPr>
          <p:cNvSpPr>
            <a:spLocks noGrp="1"/>
          </p:cNvSpPr>
          <p:nvPr>
            <p:ph type="body" sz="quarter" idx="27" hasCustomPrompt="1"/>
          </p:nvPr>
        </p:nvSpPr>
        <p:spPr>
          <a:xfrm>
            <a:off x="9180310" y="3363488"/>
            <a:ext cx="2706889" cy="436542"/>
          </a:xfrm>
        </p:spPr>
        <p:txBody>
          <a:bodyPr anchor="ctr"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18" name="Picture Placeholder 7">
            <a:extLst>
              <a:ext uri="{FF2B5EF4-FFF2-40B4-BE49-F238E27FC236}">
                <a16:creationId xmlns:a16="http://schemas.microsoft.com/office/drawing/2014/main" id="{258E49E1-10F7-1606-A2B4-C36EFADD9C1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5961760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0_cobranded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003D84F1-EE1E-31A0-2CC0-537B0D5A18BF}"/>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94C076-1CD8-CF76-1E98-52F5EBB5C1F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78DCBB00-0F22-82BA-6556-6C91997E38A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6586611D-6F6D-0A76-2F93-E22EEC04131A}"/>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69242193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1_cobranded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11" name="Straight Connector 10">
            <a:extLst>
              <a:ext uri="{FF2B5EF4-FFF2-40B4-BE49-F238E27FC236}">
                <a16:creationId xmlns:a16="http://schemas.microsoft.com/office/drawing/2014/main" id="{2C6B8A47-0994-4B79-9368-44F21806FC95}"/>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bg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2" name="TextBox 1">
            <a:extLst>
              <a:ext uri="{FF2B5EF4-FFF2-40B4-BE49-F238E27FC236}">
                <a16:creationId xmlns:a16="http://schemas.microsoft.com/office/drawing/2014/main" id="{1EEFBF9E-4FE0-0A25-6DCB-576724D4AD4C}"/>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4" name="Picture 3">
            <a:extLst>
              <a:ext uri="{FF2B5EF4-FFF2-40B4-BE49-F238E27FC236}">
                <a16:creationId xmlns:a16="http://schemas.microsoft.com/office/drawing/2014/main" id="{7F7BCF68-45DE-77B4-4995-DFA614BC85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
        <p:nvSpPr>
          <p:cNvPr id="5" name="Picture Placeholder 7">
            <a:extLst>
              <a:ext uri="{FF2B5EF4-FFF2-40B4-BE49-F238E27FC236}">
                <a16:creationId xmlns:a16="http://schemas.microsoft.com/office/drawing/2014/main" id="{6D756667-F2D3-52FC-1B79-5EA11BFFDEA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17644848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22_cobranded_left_title_and_content_gre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8E247AFE-5B75-F5AA-309C-B98C55C22DA8}"/>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61EC410-B695-30BE-5D78-73D7E50301C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D738652-F2B9-77EE-9932-7A515F33FA1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7" name="Picture Placeholder 7">
            <a:extLst>
              <a:ext uri="{FF2B5EF4-FFF2-40B4-BE49-F238E27FC236}">
                <a16:creationId xmlns:a16="http://schemas.microsoft.com/office/drawing/2014/main" id="{9F05CB71-EEF8-8174-82F4-F44DC753D4AD}"/>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14155949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3_cobranded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D69C8447-6A16-1811-BE16-8D42C522A28A}"/>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0F64AAA-3A96-5193-121E-E855EC74B58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37AEC761-AF0D-168C-E137-8524D125C3C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063384CB-B8B9-91DE-946F-7D78CD225541}"/>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949911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a:prstGeom prst="rect">
            <a:avLst/>
          </a:prstGeom>
        </p:spPr>
        <p:txBody>
          <a:bodyPr anchor="b" anchorCtr="0">
            <a:noAutofit/>
          </a:bodyPr>
          <a:lstStyle>
            <a:lvl1pPr algn="l">
              <a:defRPr sz="3600">
                <a:solidFill>
                  <a:schemeClr val="bg1"/>
                </a:solidFill>
              </a:defRPr>
            </a:lvl1pPr>
          </a:lstStyle>
          <a:p>
            <a:r>
              <a:rPr lang="en-US"/>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6D7BA225-5FF4-D496-34D1-564C267F133E}"/>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735540683"/>
      </p:ext>
    </p:extLst>
  </p:cSld>
  <p:clrMapOvr>
    <a:overrideClrMapping bg1="lt1" tx1="dk1" bg2="lt2" tx2="dk2" accent1="accent1" accent2="accent2" accent3="accent3" accent4="accent4" accent5="accent5" accent6="accent6" hlink="hlink" folHlink="folHlink"/>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24_cobranded_left_title_and_content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F2147D56-94AA-3BDD-ABF0-68D917E898FE}"/>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CC6F2AF4-DEA0-09CB-3AA2-69CC3367F6AC}"/>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38F7803-D3DE-3368-45B8-EB451876C53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768B6213-3C0B-98FB-A39E-0937AD93C8E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10925E7F-5C39-2899-DC12-D3C09849093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1126288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25_cobranded_left_title_and_content_viole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p:nvSpPr>
        <p:spPr>
          <a:xfrm>
            <a:off x="0" y="0"/>
            <a:ext cx="4002374"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p:spPr>
        <p:txBody>
          <a:bodyPr anchor="b" anchorCtr="0">
            <a:noAutofit/>
          </a:bodyPr>
          <a:lstStyle>
            <a:lvl1pPr algn="l">
              <a:defRPr sz="3600">
                <a:solidFill>
                  <a:schemeClr val="tx1"/>
                </a:solidFill>
              </a:defRPr>
            </a:lvl1pPr>
          </a:lstStyle>
          <a:p>
            <a:r>
              <a:rPr lang="en-US" dirty="0"/>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4" name="Text Placeholder 10">
            <a:extLst>
              <a:ext uri="{FF2B5EF4-FFF2-40B4-BE49-F238E27FC236}">
                <a16:creationId xmlns:a16="http://schemas.microsoft.com/office/drawing/2014/main" id="{BCDE19B0-6084-AB1A-A163-E9089D085C04}"/>
              </a:ext>
            </a:extLst>
          </p:cNvPr>
          <p:cNvSpPr>
            <a:spLocks noGrp="1"/>
          </p:cNvSpPr>
          <p:nvPr>
            <p:ph type="body" sz="quarter" idx="14" hasCustomPrompt="1"/>
          </p:nvPr>
        </p:nvSpPr>
        <p:spPr>
          <a:xfrm>
            <a:off x="4290932" y="5985327"/>
            <a:ext cx="7595265"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cxnSp>
        <p:nvCxnSpPr>
          <p:cNvPr id="2" name="Straight Connector 1">
            <a:extLst>
              <a:ext uri="{FF2B5EF4-FFF2-40B4-BE49-F238E27FC236}">
                <a16:creationId xmlns:a16="http://schemas.microsoft.com/office/drawing/2014/main" id="{99069A56-43D0-9F1B-C232-2ADAEDEB1EA0}"/>
              </a:ext>
            </a:extLst>
          </p:cNvPr>
          <p:cNvCxnSpPr>
            <a:cxnSpLocks/>
          </p:cNvCxnSpPr>
          <p:nvPr/>
        </p:nvCxnSpPr>
        <p:spPr>
          <a:xfrm>
            <a:off x="4259855" y="6395755"/>
            <a:ext cx="763396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2EC9D2-CC94-943D-6449-C56D141E2E4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224E5460-3920-6E99-455B-F732E037D2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Picture Placeholder 7">
            <a:extLst>
              <a:ext uri="{FF2B5EF4-FFF2-40B4-BE49-F238E27FC236}">
                <a16:creationId xmlns:a16="http://schemas.microsoft.com/office/drawing/2014/main" id="{2620C50E-B575-AE0B-0C47-80F6180B5970}"/>
              </a:ext>
            </a:extLst>
          </p:cNvPr>
          <p:cNvSpPr>
            <a:spLocks noGrp="1"/>
          </p:cNvSpPr>
          <p:nvPr>
            <p:ph type="pic" sz="quarter" idx="18" hasCustomPrompt="1"/>
          </p:nvPr>
        </p:nvSpPr>
        <p:spPr>
          <a:xfrm>
            <a:off x="4290932"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39225132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26_cobranded_sidebar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9143ECB-6E66-CC58-F048-A273EF08E1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8611588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27_cobranded_sidebar_lt_blu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C1156137-AA49-5A7E-6A53-BA37F044CFD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EBC45F5E-12A5-546B-9525-4B2038ED8B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2358C2E9-9015-AC33-69D5-80279937550C}"/>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AF4B446-8AC5-CAE9-37C4-A8D4BF83C7E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7398308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28_cobranded_sidebar_orange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3D9262FD-C60D-EB8B-5905-00E41E65FBCA}"/>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B7EE85D7-3A48-D93E-77D4-BBAF47F83EA5}"/>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9BB6232B-9EB8-AFA1-F4A9-9DD09BF5ED7B}"/>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33C1874A-D560-C0F2-0586-C81BAEBB4B27}"/>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204712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29_cobranded_sidebar_violet_circle">
    <p:spTree>
      <p:nvGrpSpPr>
        <p:cNvPr id="1" name=""/>
        <p:cNvGrpSpPr/>
        <p:nvPr/>
      </p:nvGrpSpPr>
      <p:grpSpPr>
        <a:xfrm>
          <a:off x="0" y="0"/>
          <a:ext cx="0" cy="0"/>
          <a:chOff x="0" y="0"/>
          <a:chExt cx="0" cy="0"/>
        </a:xfrm>
      </p:grpSpPr>
      <p:pic>
        <p:nvPicPr>
          <p:cNvPr id="13" name="Picture 12" descr="Shape, circle&#10;&#10;Description automatically generated">
            <a:extLst>
              <a:ext uri="{FF2B5EF4-FFF2-40B4-BE49-F238E27FC236}">
                <a16:creationId xmlns:a16="http://schemas.microsoft.com/office/drawing/2014/main" id="{0F962C91-6536-8C92-5712-D8E7D79A17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5" name="Text Placeholder 10">
            <a:extLst>
              <a:ext uri="{FF2B5EF4-FFF2-40B4-BE49-F238E27FC236}">
                <a16:creationId xmlns:a16="http://schemas.microsoft.com/office/drawing/2014/main" id="{80D82F29-6247-72A9-6731-F72313DD88BF}"/>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8" name="Text Placeholder 6">
            <a:extLst>
              <a:ext uri="{FF2B5EF4-FFF2-40B4-BE49-F238E27FC236}">
                <a16:creationId xmlns:a16="http://schemas.microsoft.com/office/drawing/2014/main" id="{249ABFB9-219C-B8D3-C483-30EEC54C88F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D7647F1F-16E6-DC6D-968E-E7D6E4A68B45}"/>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1CE1B922-9320-7481-1C21-D3CB29DFAB0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75324198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30_cobranded_sidebar_blue_circle">
    <p:spTree>
      <p:nvGrpSpPr>
        <p:cNvPr id="1" name=""/>
        <p:cNvGrpSpPr/>
        <p:nvPr/>
      </p:nvGrpSpPr>
      <p:grpSpPr>
        <a:xfrm>
          <a:off x="0" y="0"/>
          <a:ext cx="0" cy="0"/>
          <a:chOff x="0" y="0"/>
          <a:chExt cx="0" cy="0"/>
        </a:xfrm>
      </p:grpSpPr>
      <p:pic>
        <p:nvPicPr>
          <p:cNvPr id="15" name="Picture 14" descr="Shape, circle&#10;&#10;Description automatically generated">
            <a:extLst>
              <a:ext uri="{FF2B5EF4-FFF2-40B4-BE49-F238E27FC236}">
                <a16:creationId xmlns:a16="http://schemas.microsoft.com/office/drawing/2014/main" id="{5EAD1CE0-8C43-3A65-CBE4-F6500A6A3A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4" name="Oval 3">
            <a:extLst>
              <a:ext uri="{FF2B5EF4-FFF2-40B4-BE49-F238E27FC236}">
                <a16:creationId xmlns:a16="http://schemas.microsoft.com/office/drawing/2014/main" id="{41013006-A4C4-8E9B-582A-F881CD2B33EB}"/>
              </a:ext>
            </a:extLst>
          </p:cNvPr>
          <p:cNvSpPr/>
          <p:nvPr/>
        </p:nvSpPr>
        <p:spPr>
          <a:xfrm>
            <a:off x="7450680" y="306967"/>
            <a:ext cx="4942461" cy="494246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912D01FA-DA8D-5F18-9C23-78DF80969118}"/>
              </a:ext>
            </a:extLst>
          </p:cNvPr>
          <p:cNvSpPr>
            <a:spLocks noGrp="1"/>
          </p:cNvSpPr>
          <p:nvPr>
            <p:ph type="body" sz="quarter" idx="14" hasCustomPrompt="1"/>
          </p:nvPr>
        </p:nvSpPr>
        <p:spPr>
          <a:xfrm>
            <a:off x="7974767" y="1564553"/>
            <a:ext cx="3912433" cy="2427287"/>
          </a:xfrm>
        </p:spPr>
        <p:txBody>
          <a:bodyPr anchor="ctr" anchorCtr="0"/>
          <a:lstStyle>
            <a:lvl1pPr marL="0" indent="0" algn="ctr">
              <a:buNone/>
              <a:defRPr sz="3200" b="1">
                <a:solidFill>
                  <a:schemeClr val="bg1"/>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dirty="0"/>
              <a:t>Insert key takeaway/stat</a:t>
            </a:r>
          </a:p>
        </p:txBody>
      </p:sp>
      <p:sp>
        <p:nvSpPr>
          <p:cNvPr id="3" name="Text Placeholder 10">
            <a:extLst>
              <a:ext uri="{FF2B5EF4-FFF2-40B4-BE49-F238E27FC236}">
                <a16:creationId xmlns:a16="http://schemas.microsoft.com/office/drawing/2014/main" id="{8A9A9755-A073-6536-4449-60D1A4D62497}"/>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8E19CC79-3E4C-BA4B-BDFE-ED4A5100C72D}"/>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0E5AF445-F077-CBD3-8676-3C090B01E32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F142C8D-249F-3239-561F-74FBED378EDE}"/>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09847068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31_cobranded_sidebar_photo">
    <p:spTree>
      <p:nvGrpSpPr>
        <p:cNvPr id="1" name=""/>
        <p:cNvGrpSpPr/>
        <p:nvPr/>
      </p:nvGrpSpPr>
      <p:grpSpPr>
        <a:xfrm>
          <a:off x="0" y="0"/>
          <a:ext cx="0" cy="0"/>
          <a:chOff x="0" y="0"/>
          <a:chExt cx="0" cy="0"/>
        </a:xfrm>
      </p:grpSpPr>
      <p:pic>
        <p:nvPicPr>
          <p:cNvPr id="9" name="Picture 8" descr="Shape, circle&#10;&#10;Description automatically generated">
            <a:extLst>
              <a:ext uri="{FF2B5EF4-FFF2-40B4-BE49-F238E27FC236}">
                <a16:creationId xmlns:a16="http://schemas.microsoft.com/office/drawing/2014/main" id="{19F0D1BA-1740-8291-3985-752AAB099AA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64" b="-475"/>
          <a:stretch/>
        </p:blipFill>
        <p:spPr>
          <a:xfrm>
            <a:off x="6347681" y="0"/>
            <a:ext cx="5844319" cy="6266365"/>
          </a:xfrm>
          <a:prstGeom prst="rect">
            <a:avLst/>
          </a:prstGeom>
        </p:spPr>
      </p:pic>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Picture Placeholder 6">
            <a:extLst>
              <a:ext uri="{FF2B5EF4-FFF2-40B4-BE49-F238E27FC236}">
                <a16:creationId xmlns:a16="http://schemas.microsoft.com/office/drawing/2014/main" id="{6B8194AC-DDA3-9404-5998-E94D747F0D0A}"/>
              </a:ext>
            </a:extLst>
          </p:cNvPr>
          <p:cNvSpPr>
            <a:spLocks noGrp="1"/>
          </p:cNvSpPr>
          <p:nvPr>
            <p:ph type="pic" sz="quarter" idx="14"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4" name="Text Placeholder 10">
            <a:extLst>
              <a:ext uri="{FF2B5EF4-FFF2-40B4-BE49-F238E27FC236}">
                <a16:creationId xmlns:a16="http://schemas.microsoft.com/office/drawing/2014/main" id="{71A3127B-F843-4C4F-625D-0F595788B99E}"/>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04F2467A-B7A4-9968-8AF7-70330EF2A42E}"/>
              </a:ext>
            </a:extLst>
          </p:cNvPr>
          <p:cNvSpPr>
            <a:spLocks noGrp="1"/>
          </p:cNvSpPr>
          <p:nvPr>
            <p:ph type="body" sz="quarter" idx="18"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0" name="Title 1">
            <a:extLst>
              <a:ext uri="{FF2B5EF4-FFF2-40B4-BE49-F238E27FC236}">
                <a16:creationId xmlns:a16="http://schemas.microsoft.com/office/drawing/2014/main" id="{B4A90B9B-C6D7-5D76-62C9-8C8E2EFB4B62}"/>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3" name="Picture Placeholder 7">
            <a:extLst>
              <a:ext uri="{FF2B5EF4-FFF2-40B4-BE49-F238E27FC236}">
                <a16:creationId xmlns:a16="http://schemas.microsoft.com/office/drawing/2014/main" id="{2DD4716A-4B99-B646-052D-8DA00C42D15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8606445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32_cobranded_content_and_photo">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2">
            <a:extLst>
              <a:ext uri="{FF2B5EF4-FFF2-40B4-BE49-F238E27FC236}">
                <a16:creationId xmlns:a16="http://schemas.microsoft.com/office/drawing/2014/main" id="{01D8B5F0-3972-9E3F-4A7E-52302351B5BA}"/>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5" name="Text Placeholder 10">
            <a:extLst>
              <a:ext uri="{FF2B5EF4-FFF2-40B4-BE49-F238E27FC236}">
                <a16:creationId xmlns:a16="http://schemas.microsoft.com/office/drawing/2014/main" id="{AF5AD5C4-11CE-A5B1-68F4-ECE64B4744DB}"/>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7" name="Text Placeholder 6">
            <a:extLst>
              <a:ext uri="{FF2B5EF4-FFF2-40B4-BE49-F238E27FC236}">
                <a16:creationId xmlns:a16="http://schemas.microsoft.com/office/drawing/2014/main" id="{65DB62E0-16D5-D693-1EC9-29B82000033B}"/>
              </a:ext>
            </a:extLst>
          </p:cNvPr>
          <p:cNvSpPr>
            <a:spLocks noGrp="1"/>
          </p:cNvSpPr>
          <p:nvPr>
            <p:ph type="body" sz="quarter" idx="13" hasCustomPrompt="1"/>
          </p:nvPr>
        </p:nvSpPr>
        <p:spPr>
          <a:xfrm>
            <a:off x="288558" y="579495"/>
            <a:ext cx="5527626"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4D0E12C7-8B6B-E7AB-65DE-8993ACC541C8}"/>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1E76A77-67BC-A002-BE76-D79F6E3A38F9}"/>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8065111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3_cobranded_content_and_photo_half">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3CD31E3-1810-8019-E4E8-32E37BC7DE8C}"/>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13">
            <a:extLst>
              <a:ext uri="{FF2B5EF4-FFF2-40B4-BE49-F238E27FC236}">
                <a16:creationId xmlns:a16="http://schemas.microsoft.com/office/drawing/2014/main" id="{FEF3752C-36A7-544F-D2EB-65F4FAA75137}"/>
              </a:ext>
            </a:extLst>
          </p:cNvPr>
          <p:cNvSpPr>
            <a:spLocks noGrp="1"/>
          </p:cNvSpPr>
          <p:nvPr>
            <p:ph type="pic" sz="quarter" idx="14" hasCustomPrompt="1"/>
          </p:nvPr>
        </p:nvSpPr>
        <p:spPr>
          <a:xfrm>
            <a:off x="6096000" y="0"/>
            <a:ext cx="6096000" cy="6858000"/>
          </a:xfrm>
          <a:solidFill>
            <a:schemeClr val="tx1"/>
          </a:solidFill>
          <a:ln>
            <a:noFill/>
          </a:ln>
        </p:spPr>
        <p:txBody>
          <a:bodyPr anchor="ctr" anchorCtr="0"/>
          <a:lstStyle>
            <a:lvl1pPr marL="0" indent="0" algn="ctr">
              <a:buNone/>
              <a:defRPr>
                <a:solidFill>
                  <a:schemeClr val="bg1"/>
                </a:solidFill>
              </a:defRPr>
            </a:lvl1pPr>
          </a:lstStyle>
          <a:p>
            <a:r>
              <a:rPr lang="en-US" dirty="0"/>
              <a:t>Click picture icon to add photo</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D676D-F2FB-4E29-6862-097B141AD57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pic>
        <p:nvPicPr>
          <p:cNvPr id="5" name="Picture 4">
            <a:extLst>
              <a:ext uri="{FF2B5EF4-FFF2-40B4-BE49-F238E27FC236}">
                <a16:creationId xmlns:a16="http://schemas.microsoft.com/office/drawing/2014/main" id="{E267FD37-CDB2-08A7-64AD-5D8EA73570F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0" name="Text Placeholder 10">
            <a:extLst>
              <a:ext uri="{FF2B5EF4-FFF2-40B4-BE49-F238E27FC236}">
                <a16:creationId xmlns:a16="http://schemas.microsoft.com/office/drawing/2014/main" id="{DB6EEB7D-9CC5-9D43-2008-279501423858}"/>
              </a:ext>
            </a:extLst>
          </p:cNvPr>
          <p:cNvSpPr>
            <a:spLocks noGrp="1"/>
          </p:cNvSpPr>
          <p:nvPr>
            <p:ph type="body" sz="quarter" idx="17"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2" name="Text Placeholder 6">
            <a:extLst>
              <a:ext uri="{FF2B5EF4-FFF2-40B4-BE49-F238E27FC236}">
                <a16:creationId xmlns:a16="http://schemas.microsoft.com/office/drawing/2014/main" id="{EF7F2BB9-8A14-A127-85D9-8C884D76268E}"/>
              </a:ext>
            </a:extLst>
          </p:cNvPr>
          <p:cNvSpPr>
            <a:spLocks noGrp="1"/>
          </p:cNvSpPr>
          <p:nvPr>
            <p:ph type="body" sz="quarter" idx="13"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4B4DEEEB-841D-9E48-066D-74DF0347AE97}"/>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BEF6C7E0-EEC7-7058-50F7-AB1CD726683C}"/>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564087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366085627"/>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34_cobranded_half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16">
            <a:extLst>
              <a:ext uri="{FF2B5EF4-FFF2-40B4-BE49-F238E27FC236}">
                <a16:creationId xmlns:a16="http://schemas.microsoft.com/office/drawing/2014/main" id="{95053F53-3618-E1D1-00A1-47AA56D0507E}"/>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D2DDB0C3-FCF3-2CAA-F826-CA712908FC2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5" name="TextBox 14">
            <a:extLst>
              <a:ext uri="{FF2B5EF4-FFF2-40B4-BE49-F238E27FC236}">
                <a16:creationId xmlns:a16="http://schemas.microsoft.com/office/drawing/2014/main" id="{1200B60E-9A49-D43D-A2C5-DA7BD2C3AC4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1F287E70-6553-34AC-B531-E6C6EE31CB0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7066202-F363-3C8E-5B43-C4BE65D6B6FC}"/>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6">
            <a:extLst>
              <a:ext uri="{FF2B5EF4-FFF2-40B4-BE49-F238E27FC236}">
                <a16:creationId xmlns:a16="http://schemas.microsoft.com/office/drawing/2014/main" id="{9DF4E8B1-8F35-5AD1-AB74-B468AE170172}"/>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9" name="Title 1">
            <a:extLst>
              <a:ext uri="{FF2B5EF4-FFF2-40B4-BE49-F238E27FC236}">
                <a16:creationId xmlns:a16="http://schemas.microsoft.com/office/drawing/2014/main" id="{C4DFC890-B929-EAF9-EDFB-220994626FAF}"/>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FC6FA41-84D5-4CD1-25A2-0A882A26902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25982631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35_cobranded_half_deep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lvl1pPr>
              <a:defRPr>
                <a:solidFill>
                  <a:schemeClr val="bg1"/>
                </a:solidFill>
              </a:defRPr>
            </a:lvl1pPr>
          </a:lstStyle>
          <a:p>
            <a:fld id="{403EF4E2-7A7A-0548-85F1-5479B7C9E1B2}" type="slidenum">
              <a:rPr lang="en-US" smtClean="0"/>
              <a:pPr/>
              <a:t>‹#›</a:t>
            </a:fld>
            <a:endParaRPr lang="en-US" dirty="0"/>
          </a:p>
        </p:txBody>
      </p: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B0C58F92-15EB-DF6A-3AEA-BEF2B4382D47}"/>
              </a:ext>
            </a:extLst>
          </p:cNvPr>
          <p:cNvCxnSpPr>
            <a:cxnSpLocks/>
          </p:cNvCxnSpPr>
          <p:nvPr/>
        </p:nvCxnSpPr>
        <p:spPr>
          <a:xfrm>
            <a:off x="278932" y="6395755"/>
            <a:ext cx="55372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8FC0542-F803-6E54-6294-B0DB1431181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12EB802-3346-E39B-2509-EAC573AA62B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92BFC318-B682-8A6C-0500-7F861A6B2C6A}"/>
              </a:ext>
            </a:extLst>
          </p:cNvPr>
          <p:cNvSpPr>
            <a:spLocks noGrp="1"/>
          </p:cNvSpPr>
          <p:nvPr>
            <p:ph type="body" sz="quarter" idx="18" hasCustomPrompt="1"/>
          </p:nvPr>
        </p:nvSpPr>
        <p:spPr>
          <a:xfrm>
            <a:off x="288558" y="5985327"/>
            <a:ext cx="5537253"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0F5E0947-70F6-3BEF-C68C-F8AAA3AAF8E2}"/>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bg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56E41E3E-E988-5AAD-A3FB-D42472E3E684}"/>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08DE5AC-BB0D-8837-136E-8AF4E617F304}"/>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6D686C53-3C4A-4856-FDBD-DEDB3F729AF4}"/>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C963D0DC-364D-0DFC-BADE-7FECC367B36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8707568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36_cobranded_half_gre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270D49C1-E8FD-4100-6077-590D74316FB9}"/>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E23E778F-48DD-4F11-15D3-BC47F1B1447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F96AC6AD-C4F2-F6FF-6F7B-8A44A44982F1}"/>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6A6C0979-2BD2-C03B-6B71-E8AD10273F05}"/>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4A3D0FAE-E229-7018-93B3-C0AF25E639B9}"/>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36BBC8CE-5633-09AF-7152-3719FD92EBEB}"/>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5D76F3C-D010-68D3-984D-E588033F9C1D}"/>
              </a:ext>
            </a:extLst>
          </p:cNvPr>
          <p:cNvSpPr>
            <a:spLocks noGrp="1"/>
          </p:cNvSpPr>
          <p:nvPr>
            <p:ph type="title" hasCustomPrompt="1"/>
          </p:nvPr>
        </p:nvSpPr>
        <p:spPr>
          <a:xfrm>
            <a:off x="288558" y="178971"/>
            <a:ext cx="5537253"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D22BB85F-3F64-306C-78DD-D83E83C070B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1527254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7_cobranded_half_lt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EE2DAE71-2983-34FD-663C-6E97AE5A8A97}"/>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5" name="Picture 14">
            <a:extLst>
              <a:ext uri="{FF2B5EF4-FFF2-40B4-BE49-F238E27FC236}">
                <a16:creationId xmlns:a16="http://schemas.microsoft.com/office/drawing/2014/main" id="{E6778B45-8CEC-C5EE-D89D-3C627C467D9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6" name="Text Placeholder 10">
            <a:extLst>
              <a:ext uri="{FF2B5EF4-FFF2-40B4-BE49-F238E27FC236}">
                <a16:creationId xmlns:a16="http://schemas.microsoft.com/office/drawing/2014/main" id="{8E513481-19B3-D642-E3CD-6271958BC10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84A1B13B-F468-9DD3-E390-FE7032237481}"/>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FE4C21BE-A62B-885D-12C3-E14CBE50E9D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5ECE9D8F-7472-1CD9-04C2-C6C601670BD9}"/>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E34A2405-5937-A40D-BD28-25B17DBA7426}"/>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11AEE84E-D155-4594-1DCE-F64C56B2ED7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16998918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8_cobranded_half_oran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F9B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011486C1-A975-5880-4C54-03DD13A9F7F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8713DBF5-505B-D783-24AC-ABF2407B2B3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4BC52F0A-FEF5-7664-E4A1-D4BF689E7502}"/>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F6B99AF8-C353-FA75-7695-E85E6F1D16AB}"/>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2844E97B-52E4-F43B-0202-92973DE8EC76}"/>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7F498CF-4BFB-E7EA-A5AC-E2FFC8C15A03}"/>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2FD7D570-786D-BE85-5674-AAE488A93FAA}"/>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64B95538-329D-A5EC-A799-9A0B62C81614}"/>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0927135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39_cobranded_half_viole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083BD0-CB53-4C20-92B8-5D9B6FB9049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CA6E01A0-2BBF-F43A-B5D1-9E31AF6BC972}"/>
              </a:ext>
            </a:extLst>
          </p:cNvPr>
          <p:cNvSpPr/>
          <p:nvPr/>
        </p:nvSpPr>
        <p:spPr>
          <a:xfrm>
            <a:off x="6096000" y="0"/>
            <a:ext cx="6096000" cy="6858000"/>
          </a:xfrm>
          <a:prstGeom prst="rect">
            <a:avLst/>
          </a:prstGeom>
          <a:solidFill>
            <a:srgbClr val="DBDD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cxnSp>
        <p:nvCxnSpPr>
          <p:cNvPr id="8" name="Straight Connector 7">
            <a:extLst>
              <a:ext uri="{FF2B5EF4-FFF2-40B4-BE49-F238E27FC236}">
                <a16:creationId xmlns:a16="http://schemas.microsoft.com/office/drawing/2014/main" id="{CC77EDE7-AEAD-C80E-B46F-DB1E1503E6E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E757F6A-9EA9-44EF-A958-2270491049E4}"/>
              </a:ext>
            </a:extLst>
          </p:cNvPr>
          <p:cNvSpPr>
            <a:spLocks noGrp="1"/>
          </p:cNvSpPr>
          <p:nvPr>
            <p:ph idx="1"/>
          </p:nvPr>
        </p:nvSpPr>
        <p:spPr>
          <a:xfrm>
            <a:off x="288559"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44B2E6E-E1B5-CE08-FA8B-59B5B1CA44CC}"/>
              </a:ext>
            </a:extLst>
          </p:cNvPr>
          <p:cNvSpPr>
            <a:spLocks noGrp="1"/>
          </p:cNvSpPr>
          <p:nvPr>
            <p:ph idx="13"/>
          </p:nvPr>
        </p:nvSpPr>
        <p:spPr>
          <a:xfrm>
            <a:off x="6359574" y="1825625"/>
            <a:ext cx="5527626"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B3CE258B-CBCD-8DC5-1665-1A4555B76CD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DBF0D2EB-1B50-4485-D568-744E539C80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
        <p:nvSpPr>
          <p:cNvPr id="17" name="Text Placeholder 10">
            <a:extLst>
              <a:ext uri="{FF2B5EF4-FFF2-40B4-BE49-F238E27FC236}">
                <a16:creationId xmlns:a16="http://schemas.microsoft.com/office/drawing/2014/main" id="{05CB9B4E-B4A9-BA47-5A00-8E523D2A8CD9}"/>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8" name="Text Placeholder 16">
            <a:extLst>
              <a:ext uri="{FF2B5EF4-FFF2-40B4-BE49-F238E27FC236}">
                <a16:creationId xmlns:a16="http://schemas.microsoft.com/office/drawing/2014/main" id="{457DAED8-04EE-E553-65D0-FECCE3483626}"/>
              </a:ext>
            </a:extLst>
          </p:cNvPr>
          <p:cNvSpPr>
            <a:spLocks noGrp="1"/>
          </p:cNvSpPr>
          <p:nvPr>
            <p:ph type="body" sz="quarter" idx="15" hasCustomPrompt="1"/>
          </p:nvPr>
        </p:nvSpPr>
        <p:spPr>
          <a:xfrm>
            <a:off x="6359575" y="178971"/>
            <a:ext cx="5552610" cy="397352"/>
          </a:xfrm>
        </p:spPr>
        <p:txBody>
          <a:bodyPr anchor="ctr"/>
          <a:lstStyle>
            <a:lvl1pPr marL="0" indent="0">
              <a:buNone/>
              <a:defRPr sz="2000" b="1">
                <a:solidFill>
                  <a:schemeClr val="tx1"/>
                </a:solidFill>
                <a:latin typeface="+mj-lt"/>
              </a:defRPr>
            </a:lvl1pPr>
            <a:lvl2pPr>
              <a:defRPr sz="2400" b="1">
                <a:latin typeface="+mj-lt"/>
              </a:defRPr>
            </a:lvl2pPr>
            <a:lvl3pPr>
              <a:defRPr sz="2400" b="1">
                <a:latin typeface="+mj-lt"/>
              </a:defRPr>
            </a:lvl3pPr>
            <a:lvl4pPr>
              <a:defRPr sz="2400" b="1">
                <a:latin typeface="+mj-lt"/>
              </a:defRPr>
            </a:lvl4pPr>
            <a:lvl5pPr>
              <a:defRPr sz="2400" b="1">
                <a:latin typeface="+mj-lt"/>
              </a:defRPr>
            </a:lvl5pPr>
          </a:lstStyle>
          <a:p>
            <a:pPr lvl="0"/>
            <a:r>
              <a:rPr lang="en-US" dirty="0"/>
              <a:t>Insert your slide title in Arial bold 20pt</a:t>
            </a:r>
          </a:p>
        </p:txBody>
      </p:sp>
      <p:sp>
        <p:nvSpPr>
          <p:cNvPr id="19" name="Text Placeholder 6">
            <a:extLst>
              <a:ext uri="{FF2B5EF4-FFF2-40B4-BE49-F238E27FC236}">
                <a16:creationId xmlns:a16="http://schemas.microsoft.com/office/drawing/2014/main" id="{B83E20CC-AB43-4C23-8A3C-9F0A750FF71C}"/>
              </a:ext>
            </a:extLst>
          </p:cNvPr>
          <p:cNvSpPr>
            <a:spLocks noGrp="1"/>
          </p:cNvSpPr>
          <p:nvPr>
            <p:ph type="body" sz="quarter" idx="17" hasCustomPrompt="1"/>
          </p:nvPr>
        </p:nvSpPr>
        <p:spPr>
          <a:xfrm>
            <a:off x="6359574" y="576323"/>
            <a:ext cx="5580746" cy="439714"/>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0" name="Text Placeholder 6">
            <a:extLst>
              <a:ext uri="{FF2B5EF4-FFF2-40B4-BE49-F238E27FC236}">
                <a16:creationId xmlns:a16="http://schemas.microsoft.com/office/drawing/2014/main" id="{CB111580-3FC2-E4E7-0EE7-D9E1E7010ED8}"/>
              </a:ext>
            </a:extLst>
          </p:cNvPr>
          <p:cNvSpPr>
            <a:spLocks noGrp="1"/>
          </p:cNvSpPr>
          <p:nvPr>
            <p:ph type="body" sz="quarter" idx="19" hasCustomPrompt="1"/>
          </p:nvPr>
        </p:nvSpPr>
        <p:spPr>
          <a:xfrm>
            <a:off x="288558" y="579495"/>
            <a:ext cx="5537253" cy="436542"/>
          </a:xfrm>
        </p:spPr>
        <p:txBody>
          <a:bodyPr/>
          <a:lstStyle>
            <a:lvl1pPr marL="0" indent="0">
              <a:spcBef>
                <a:spcPts val="0"/>
              </a:spcBef>
              <a:spcAft>
                <a:spcPts val="0"/>
              </a:spcAft>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21" name="Title 1">
            <a:extLst>
              <a:ext uri="{FF2B5EF4-FFF2-40B4-BE49-F238E27FC236}">
                <a16:creationId xmlns:a16="http://schemas.microsoft.com/office/drawing/2014/main" id="{B2D480B4-03FC-5DE6-C1B7-A075AF87A799}"/>
              </a:ext>
            </a:extLst>
          </p:cNvPr>
          <p:cNvSpPr>
            <a:spLocks noGrp="1"/>
          </p:cNvSpPr>
          <p:nvPr>
            <p:ph type="title" hasCustomPrompt="1"/>
          </p:nvPr>
        </p:nvSpPr>
        <p:spPr>
          <a:xfrm>
            <a:off x="288558" y="178971"/>
            <a:ext cx="5537253" cy="397352"/>
          </a:xfrm>
          <a:prstGeom prst="rect">
            <a:avLst/>
          </a:prstGeom>
        </p:spPr>
        <p:txBody>
          <a:bodyPr anchor="ctr"/>
          <a:lstStyle>
            <a:lvl1pPr>
              <a:defRPr sz="2000">
                <a:solidFill>
                  <a:schemeClr val="tx1"/>
                </a:solidFill>
              </a:defRPr>
            </a:lvl1pPr>
          </a:lstStyle>
          <a:p>
            <a:r>
              <a:rPr lang="en-US" dirty="0"/>
              <a:t>Insert your slide title in Arial bold 20pt</a:t>
            </a:r>
          </a:p>
        </p:txBody>
      </p:sp>
      <p:sp>
        <p:nvSpPr>
          <p:cNvPr id="2" name="Picture Placeholder 7">
            <a:extLst>
              <a:ext uri="{FF2B5EF4-FFF2-40B4-BE49-F238E27FC236}">
                <a16:creationId xmlns:a16="http://schemas.microsoft.com/office/drawing/2014/main" id="{7B13EAD3-6070-73A6-B2A9-9CA9DE4A5958}"/>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66854221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40_cobranded_laptop">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D9DBEDE-BAB0-604C-FFCD-9B78E43DEB4D}"/>
              </a:ext>
            </a:extLst>
          </p:cNvPr>
          <p:cNvGrpSpPr/>
          <p:nvPr/>
        </p:nvGrpSpPr>
        <p:grpSpPr>
          <a:xfrm>
            <a:off x="3936001" y="1448418"/>
            <a:ext cx="8256000" cy="4327900"/>
            <a:chOff x="3936001" y="1448418"/>
            <a:chExt cx="8256000" cy="4327900"/>
          </a:xfrm>
        </p:grpSpPr>
        <p:pic>
          <p:nvPicPr>
            <p:cNvPr id="4" name="Shape">
              <a:extLst>
                <a:ext uri="{FF2B5EF4-FFF2-40B4-BE49-F238E27FC236}">
                  <a16:creationId xmlns:a16="http://schemas.microsoft.com/office/drawing/2014/main" id="{9C99B962-82E7-D621-A6EE-293DE917ED0D}"/>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3936001" y="1448418"/>
              <a:ext cx="8256000" cy="4327900"/>
            </a:xfrm>
            <a:prstGeom prst="rect">
              <a:avLst/>
            </a:prstGeom>
          </p:spPr>
        </p:pic>
        <p:sp>
          <p:nvSpPr>
            <p:cNvPr id="8" name="Rectangle 7">
              <a:extLst>
                <a:ext uri="{FF2B5EF4-FFF2-40B4-BE49-F238E27FC236}">
                  <a16:creationId xmlns:a16="http://schemas.microsoft.com/office/drawing/2014/main" id="{66CB1AD3-1559-522D-9306-F7DFC599041F}"/>
                </a:ext>
              </a:extLst>
            </p:cNvPr>
            <p:cNvSpPr/>
            <p:nvPr/>
          </p:nvSpPr>
          <p:spPr>
            <a:xfrm>
              <a:off x="7892321" y="5403954"/>
              <a:ext cx="329784" cy="74951"/>
            </a:xfrm>
            <a:prstGeom prst="rect">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sp>
        <p:nvSpPr>
          <p:cNvPr id="5" name="Picture Placeholder 4">
            <a:extLst>
              <a:ext uri="{FF2B5EF4-FFF2-40B4-BE49-F238E27FC236}">
                <a16:creationId xmlns:a16="http://schemas.microsoft.com/office/drawing/2014/main" id="{0EEA58B3-EB48-100A-0C56-E4672EB8D1D2}"/>
              </a:ext>
            </a:extLst>
          </p:cNvPr>
          <p:cNvSpPr>
            <a:spLocks noGrp="1"/>
          </p:cNvSpPr>
          <p:nvPr>
            <p:ph type="pic" sz="quarter" idx="17" hasCustomPrompt="1"/>
          </p:nvPr>
        </p:nvSpPr>
        <p:spPr bwMode="gray">
          <a:xfrm>
            <a:off x="5143500" y="1559544"/>
            <a:ext cx="5842000" cy="3771900"/>
          </a:xfrm>
          <a:prstGeom prst="roundRect">
            <a:avLst>
              <a:gd name="adj" fmla="val 2189"/>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10" name="Text Placeholder 10">
            <a:extLst>
              <a:ext uri="{FF2B5EF4-FFF2-40B4-BE49-F238E27FC236}">
                <a16:creationId xmlns:a16="http://schemas.microsoft.com/office/drawing/2014/main" id="{27F493CE-C3A5-A696-C506-892780AA58F8}"/>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11" name="Text Placeholder 6">
            <a:extLst>
              <a:ext uri="{FF2B5EF4-FFF2-40B4-BE49-F238E27FC236}">
                <a16:creationId xmlns:a16="http://schemas.microsoft.com/office/drawing/2014/main" id="{523F661E-19FC-F691-5CD5-E5D6D53A7AF8}"/>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13" name="Title 1">
            <a:extLst>
              <a:ext uri="{FF2B5EF4-FFF2-40B4-BE49-F238E27FC236}">
                <a16:creationId xmlns:a16="http://schemas.microsoft.com/office/drawing/2014/main" id="{211CCD54-0433-2F76-2DE8-4AD4B3369B9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6CA9B7FA-A67C-7C2D-058E-F8AC50E3F7C3}"/>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8345093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41_cobranded_pho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5807441" cy="38361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7" y="1351231"/>
            <a:ext cx="5807441" cy="436542"/>
          </a:xfr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column header</a:t>
            </a:r>
          </a:p>
        </p:txBody>
      </p:sp>
      <p:pic>
        <p:nvPicPr>
          <p:cNvPr id="10" name="Shape">
            <a:extLst>
              <a:ext uri="{FF2B5EF4-FFF2-40B4-BE49-F238E27FC236}">
                <a16:creationId xmlns:a16="http://schemas.microsoft.com/office/drawing/2014/main" id="{BA772A05-DBA6-5F58-4099-03BF28EF972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7710052" y="1197507"/>
            <a:ext cx="3096000" cy="4787820"/>
          </a:xfrm>
          <a:prstGeom prst="rect">
            <a:avLst/>
          </a:prstGeom>
        </p:spPr>
      </p:pic>
      <p:sp>
        <p:nvSpPr>
          <p:cNvPr id="11" name="Picture Placeholder 4">
            <a:extLst>
              <a:ext uri="{FF2B5EF4-FFF2-40B4-BE49-F238E27FC236}">
                <a16:creationId xmlns:a16="http://schemas.microsoft.com/office/drawing/2014/main" id="{8BA8C928-F0D4-761C-2699-B88282D1CCBB}"/>
              </a:ext>
            </a:extLst>
          </p:cNvPr>
          <p:cNvSpPr>
            <a:spLocks noGrp="1"/>
          </p:cNvSpPr>
          <p:nvPr>
            <p:ph type="pic" sz="quarter" idx="17" hasCustomPrompt="1"/>
          </p:nvPr>
        </p:nvSpPr>
        <p:spPr bwMode="gray">
          <a:xfrm>
            <a:off x="8227612" y="1288629"/>
            <a:ext cx="2057400" cy="4450080"/>
          </a:xfrm>
          <a:prstGeom prst="roundRect">
            <a:avLst>
              <a:gd name="adj" fmla="val 12964"/>
            </a:avLst>
          </a:prstGeom>
          <a:solidFill>
            <a:schemeClr val="tx1"/>
          </a:solidFill>
        </p:spPr>
        <p:txBody>
          <a:bodyPr anchor="ctr" anchorCtr="0"/>
          <a:lstStyle>
            <a:lvl1pPr marL="0" indent="0" algn="ctr">
              <a:buNone/>
              <a:defRPr>
                <a:solidFill>
                  <a:schemeClr val="bg1"/>
                </a:solidFill>
              </a:defRPr>
            </a:lvl1pPr>
          </a:lstStyle>
          <a:p>
            <a:r>
              <a:rPr lang="en-GB" dirty="0"/>
              <a:t> Click picture icon to add photo</a:t>
            </a:r>
          </a:p>
        </p:txBody>
      </p:sp>
      <p:sp>
        <p:nvSpPr>
          <p:cNvPr id="4" name="Text Placeholder 10">
            <a:extLst>
              <a:ext uri="{FF2B5EF4-FFF2-40B4-BE49-F238E27FC236}">
                <a16:creationId xmlns:a16="http://schemas.microsoft.com/office/drawing/2014/main" id="{7BFE6B16-52C0-0F95-6471-8ECF8562CD16}"/>
              </a:ext>
            </a:extLst>
          </p:cNvPr>
          <p:cNvSpPr>
            <a:spLocks noGrp="1"/>
          </p:cNvSpPr>
          <p:nvPr>
            <p:ph type="body" sz="quarter" idx="18"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5" name="Text Placeholder 6">
            <a:extLst>
              <a:ext uri="{FF2B5EF4-FFF2-40B4-BE49-F238E27FC236}">
                <a16:creationId xmlns:a16="http://schemas.microsoft.com/office/drawing/2014/main" id="{9FB97EEA-F0C4-4A56-A945-C5B40DE91501}"/>
              </a:ext>
            </a:extLst>
          </p:cNvPr>
          <p:cNvSpPr>
            <a:spLocks noGrp="1"/>
          </p:cNvSpPr>
          <p:nvPr>
            <p:ph type="body" sz="quarter" idx="13" hasCustomPrompt="1"/>
          </p:nvPr>
        </p:nvSpPr>
        <p:spPr>
          <a:xfrm>
            <a:off x="288558" y="579495"/>
            <a:ext cx="11582400" cy="436542"/>
          </a:xfr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dirty="0"/>
              <a:t>Insert your subtitle in Arial 16pt</a:t>
            </a:r>
          </a:p>
        </p:txBody>
      </p:sp>
      <p:sp>
        <p:nvSpPr>
          <p:cNvPr id="8" name="Title 1">
            <a:extLst>
              <a:ext uri="{FF2B5EF4-FFF2-40B4-BE49-F238E27FC236}">
                <a16:creationId xmlns:a16="http://schemas.microsoft.com/office/drawing/2014/main" id="{C56C3E77-E9CE-47CC-83BF-6304705D7E58}"/>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dirty="0"/>
              <a:t>Insert your slide title in Arial bold 20pt</a:t>
            </a:r>
          </a:p>
        </p:txBody>
      </p:sp>
      <p:sp>
        <p:nvSpPr>
          <p:cNvPr id="2" name="Picture Placeholder 7">
            <a:extLst>
              <a:ext uri="{FF2B5EF4-FFF2-40B4-BE49-F238E27FC236}">
                <a16:creationId xmlns:a16="http://schemas.microsoft.com/office/drawing/2014/main" id="{D2A7E26B-CF70-A243-E3E4-F34C8F875836}"/>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22977508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42_cobranded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2" name="Text Placeholder 10">
            <a:extLst>
              <a:ext uri="{FF2B5EF4-FFF2-40B4-BE49-F238E27FC236}">
                <a16:creationId xmlns:a16="http://schemas.microsoft.com/office/drawing/2014/main" id="{18D8CFBE-FA82-9696-CA96-11C6E0C64DB0}"/>
              </a:ext>
            </a:extLst>
          </p:cNvPr>
          <p:cNvSpPr>
            <a:spLocks noGrp="1"/>
          </p:cNvSpPr>
          <p:nvPr>
            <p:ph type="body" sz="quarter" idx="17" hasCustomPrompt="1"/>
          </p:nvPr>
        </p:nvSpPr>
        <p:spPr>
          <a:xfrm>
            <a:off x="288558" y="5985327"/>
            <a:ext cx="11582399" cy="365125"/>
          </a:xfr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Source, footnote</a:t>
            </a:r>
          </a:p>
        </p:txBody>
      </p:sp>
      <p:sp>
        <p:nvSpPr>
          <p:cNvPr id="3" name="Picture Placeholder 7">
            <a:extLst>
              <a:ext uri="{FF2B5EF4-FFF2-40B4-BE49-F238E27FC236}">
                <a16:creationId xmlns:a16="http://schemas.microsoft.com/office/drawing/2014/main" id="{88625376-94C1-6B47-C875-35C315AB9F7B}"/>
              </a:ext>
            </a:extLst>
          </p:cNvPr>
          <p:cNvSpPr>
            <a:spLocks noGrp="1"/>
          </p:cNvSpPr>
          <p:nvPr>
            <p:ph type="pic" sz="quarter" idx="28" hasCustomPrompt="1"/>
          </p:nvPr>
        </p:nvSpPr>
        <p:spPr>
          <a:xfrm>
            <a:off x="1285103" y="6458971"/>
            <a:ext cx="1500188" cy="365125"/>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42671207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3_cobranded_thank_you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p:spPr>
        <p:txBody>
          <a:bodyPr anchor="b">
            <a:noAutofit/>
          </a:bodyPr>
          <a:lstStyle>
            <a:lvl1pPr algn="l">
              <a:defRPr sz="3600">
                <a:solidFill>
                  <a:schemeClr val="tx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[Call to action]</a:t>
            </a:r>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1"/>
            <a:ext cx="8642082" cy="42346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Contact information</a:t>
            </a:r>
          </a:p>
        </p:txBody>
      </p:sp>
      <p:sp>
        <p:nvSpPr>
          <p:cNvPr id="6" name="Slide Number Placeholder 5">
            <a:extLst>
              <a:ext uri="{FF2B5EF4-FFF2-40B4-BE49-F238E27FC236}">
                <a16:creationId xmlns:a16="http://schemas.microsoft.com/office/drawing/2014/main" id="{28A5A3C8-5183-431D-468E-77DFFF5EB1B6}"/>
              </a:ext>
            </a:extLst>
          </p:cNvPr>
          <p:cNvSpPr>
            <a:spLocks noGrp="1"/>
          </p:cNvSpPr>
          <p:nvPr>
            <p:ph type="sldNum" sz="quarter" idx="12"/>
          </p:nvPr>
        </p:nvSpPr>
        <p:spPr>
          <a:xfrm>
            <a:off x="10985326" y="6435203"/>
            <a:ext cx="901874" cy="365125"/>
          </a:xfrm>
        </p:spPr>
        <p:txBody>
          <a:bodyPr/>
          <a:lstStyle>
            <a:lvl1pPr>
              <a:defRPr>
                <a:solidFill>
                  <a:schemeClr val="tx1"/>
                </a:solidFill>
              </a:defRPr>
            </a:lvl1pPr>
          </a:lstStyle>
          <a:p>
            <a:fld id="{403EF4E2-7A7A-0548-85F1-5479B7C9E1B2}" type="slidenum">
              <a:rPr lang="en-US" smtClean="0"/>
              <a:pPr/>
              <a:t>‹#›</a:t>
            </a:fld>
            <a:endParaRPr lang="en-US" dirty="0"/>
          </a:p>
        </p:txBody>
      </p:sp>
      <p:sp>
        <p:nvSpPr>
          <p:cNvPr id="7" name="TextBox 6">
            <a:extLst>
              <a:ext uri="{FF2B5EF4-FFF2-40B4-BE49-F238E27FC236}">
                <a16:creationId xmlns:a16="http://schemas.microsoft.com/office/drawing/2014/main" id="{32D8B9DE-B64C-1B72-C8EC-3F3105E9CE2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5" name="Picture Placeholder 7">
            <a:extLst>
              <a:ext uri="{FF2B5EF4-FFF2-40B4-BE49-F238E27FC236}">
                <a16:creationId xmlns:a16="http://schemas.microsoft.com/office/drawing/2014/main" id="{804A5DDE-F937-D2F1-03A0-F63CC8D44956}"/>
              </a:ext>
            </a:extLst>
          </p:cNvPr>
          <p:cNvSpPr>
            <a:spLocks noGrp="1"/>
          </p:cNvSpPr>
          <p:nvPr>
            <p:ph type="pic" sz="quarter" idx="18" hasCustomPrompt="1"/>
          </p:nvPr>
        </p:nvSpPr>
        <p:spPr>
          <a:xfrm>
            <a:off x="10387011" y="5700194"/>
            <a:ext cx="1500188" cy="513042"/>
          </a:xfrm>
          <a:solidFill>
            <a:schemeClr val="bg1"/>
          </a:solidFill>
        </p:spPr>
        <p:txBody>
          <a:bodyPr lIns="91440" anchor="ctr"/>
          <a:lstStyle>
            <a:lvl1pPr marL="0" indent="0" algn="l">
              <a:lnSpc>
                <a:spcPct val="80000"/>
              </a:lnSpc>
              <a:buNone/>
              <a:defRPr sz="900" b="0">
                <a:solidFill>
                  <a:schemeClr val="tx1"/>
                </a:solidFill>
              </a:defRPr>
            </a:lvl1pPr>
          </a:lstStyle>
          <a:p>
            <a:r>
              <a:rPr lang="en-US" dirty="0"/>
              <a:t>Partner/</a:t>
            </a:r>
            <a:br>
              <a:rPr lang="en-US" dirty="0"/>
            </a:br>
            <a:r>
              <a:rPr lang="en-US" dirty="0"/>
              <a:t>client logo</a:t>
            </a:r>
          </a:p>
        </p:txBody>
      </p:sp>
    </p:spTree>
    <p:extLst>
      <p:ext uri="{BB962C8B-B14F-4D97-AF65-F5344CB8AC3E}">
        <p14:creationId xmlns:p14="http://schemas.microsoft.com/office/powerpoint/2010/main" val="318959114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8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EDC1669A-BAB9-03FF-551F-94751BEF50E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147BA1B-3688-34F5-62A7-549416FF5C3E}"/>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2082462"/>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a:prstGeom prst="rect">
            <a:avLst/>
          </a:prstGeo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a:t>Date</a:t>
            </a:r>
          </a:p>
        </p:txBody>
      </p:sp>
    </p:spTree>
    <p:extLst>
      <p:ext uri="{BB962C8B-B14F-4D97-AF65-F5344CB8AC3E}">
        <p14:creationId xmlns:p14="http://schemas.microsoft.com/office/powerpoint/2010/main" val="154528444"/>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992202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hree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3684352"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1825625"/>
            <a:ext cx="3684352"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1825625"/>
            <a:ext cx="3684352"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3684352" cy="436542"/>
          </a:xfrm>
          <a:prstGeom prst="rect">
            <a:avLst/>
          </a:prstGeo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3" name="Text Placeholder 6">
            <a:extLst>
              <a:ext uri="{FF2B5EF4-FFF2-40B4-BE49-F238E27FC236}">
                <a16:creationId xmlns:a16="http://schemas.microsoft.com/office/drawing/2014/main" id="{4F7AC8A2-64C0-1D9F-7AB1-472AE18BD1D5}"/>
              </a:ext>
            </a:extLst>
          </p:cNvPr>
          <p:cNvSpPr>
            <a:spLocks noGrp="1"/>
          </p:cNvSpPr>
          <p:nvPr>
            <p:ph type="body" sz="quarter" idx="17" hasCustomPrompt="1"/>
          </p:nvPr>
        </p:nvSpPr>
        <p:spPr>
          <a:xfrm>
            <a:off x="4237582" y="1351231"/>
            <a:ext cx="3684352" cy="436542"/>
          </a:xfrm>
          <a:prstGeom prst="rect">
            <a:avLst/>
          </a:prstGeo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CED75715-C317-75F7-78F6-9C944FD28A22}"/>
              </a:ext>
            </a:extLst>
          </p:cNvPr>
          <p:cNvSpPr>
            <a:spLocks noGrp="1"/>
          </p:cNvSpPr>
          <p:nvPr>
            <p:ph type="body" sz="quarter" idx="18" hasCustomPrompt="1"/>
          </p:nvPr>
        </p:nvSpPr>
        <p:spPr>
          <a:xfrm>
            <a:off x="8186605" y="1351231"/>
            <a:ext cx="3684352" cy="436542"/>
          </a:xfrm>
          <a:prstGeom prst="rect">
            <a:avLst/>
          </a:prstGeom>
        </p:spPr>
        <p:txBody>
          <a:bodyPr anchor="b"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EF340EA8-54A6-9E4D-0526-47907DA2F648}"/>
              </a:ext>
            </a:extLst>
          </p:cNvPr>
          <p:cNvSpPr>
            <a:spLocks noGrp="1"/>
          </p:cNvSpPr>
          <p:nvPr>
            <p:ph type="body" sz="quarter" idx="19"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A1DE536D-EF4A-8B3D-B21D-22CB635EDC7C}"/>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8" name="Title 1">
            <a:extLst>
              <a:ext uri="{FF2B5EF4-FFF2-40B4-BE49-F238E27FC236}">
                <a16:creationId xmlns:a16="http://schemas.microsoft.com/office/drawing/2014/main" id="{37322F87-6010-E800-94B8-6FD16746371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1012866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982039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1159763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2758053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spTree>
    <p:extLst>
      <p:ext uri="{BB962C8B-B14F-4D97-AF65-F5344CB8AC3E}">
        <p14:creationId xmlns:p14="http://schemas.microsoft.com/office/powerpoint/2010/main" val="1075723930"/>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ext Placeholder 6">
            <a:extLst>
              <a:ext uri="{FF2B5EF4-FFF2-40B4-BE49-F238E27FC236}">
                <a16:creationId xmlns:a16="http://schemas.microsoft.com/office/drawing/2014/main" id="{61C79840-3403-A742-3277-345AD86F5844}"/>
              </a:ext>
            </a:extLst>
          </p:cNvPr>
          <p:cNvSpPr>
            <a:spLocks noGrp="1" noChangeAspect="1"/>
          </p:cNvSpPr>
          <p:nvPr>
            <p:ph type="body" sz="quarter" idx="16" hasCustomPrompt="1"/>
          </p:nvPr>
        </p:nvSpPr>
        <p:spPr>
          <a:xfrm>
            <a:off x="4275692" y="788545"/>
            <a:ext cx="7595266" cy="677108"/>
          </a:xfrm>
          <a:prstGeom prst="rect">
            <a:avLst/>
          </a:prstGeo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2964393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over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8" name="Text Placeholder 17">
            <a:extLst>
              <a:ext uri="{FF2B5EF4-FFF2-40B4-BE49-F238E27FC236}">
                <a16:creationId xmlns:a16="http://schemas.microsoft.com/office/drawing/2014/main" id="{4D8E56BE-097F-EB4E-3287-BD1DCBFF4884}"/>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9" name="Text Placeholder 17">
            <a:extLst>
              <a:ext uri="{FF2B5EF4-FFF2-40B4-BE49-F238E27FC236}">
                <a16:creationId xmlns:a16="http://schemas.microsoft.com/office/drawing/2014/main" id="{6942A971-1821-DF95-6B7B-A7991E06FA8B}"/>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EC3D6C2-3D92-FDB9-8FF6-0B85288173C0}"/>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5" name="TextBox 14">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592447725"/>
      </p:ext>
    </p:extLst>
  </p:cSld>
  <p:clrMapOvr>
    <a:overrideClrMapping bg1="lt1" tx1="dk1" bg2="lt2" tx2="dk2" accent1="accent1" accent2="accent2" accent3="accent3" accent4="accent4" accent5="accent5" accent6="accent6" hlink="hlink" folHlink="folHlink"/>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_cover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5A8605A2-A6E9-EC94-9E56-90DDBAD35A0A}"/>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3685AD82-6787-48AF-A22F-3B00153B3641}"/>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F5944916-51FE-3EDB-647A-59CBDF40CBE3}"/>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FA3C0EC-F1E0-4D42-57B1-27E1B43D0E3C}"/>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85000"/>
                  </a:schemeClr>
                </a:solidFill>
              </a:rPr>
              <a:t>© 2023 Nielsen Consumer LLC. All Rights Reserved.</a:t>
            </a:r>
          </a:p>
        </p:txBody>
      </p:sp>
    </p:spTree>
    <p:extLst>
      <p:ext uri="{BB962C8B-B14F-4D97-AF65-F5344CB8AC3E}">
        <p14:creationId xmlns:p14="http://schemas.microsoft.com/office/powerpoint/2010/main" val="4123987709"/>
      </p:ext>
    </p:extLst>
  </p:cSld>
  <p:clrMapOvr>
    <a:overrideClrMapping bg1="dk1" tx1="lt1" bg2="dk2" tx2="lt2" accent1="accent1" accent2="accent2" accent3="accent3" accent4="accent4" accent5="accent5" accent6="accent6" hlink="hlink" folHlink="folHlink"/>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_cover_whit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67135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415103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043888860"/>
      </p:ext>
    </p:extLst>
  </p:cSld>
  <p:clrMapOvr>
    <a:overrideClrMapping bg1="lt1" tx1="dk1" bg2="lt2" tx2="dk2" accent1="accent1" accent2="accent2" accent3="accent3" accent4="accent4" accent5="accent5" accent6="accent6" hlink="hlink" folHlink="folHlink"/>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00EFF673-9517-41A0-4004-5EAC726D4531}"/>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F6C0935-B627-483D-DE85-1B74E852969A}"/>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02604167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4_cover_niq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E1167A0A-F180-60C7-1EB1-45DFE71B1E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2" name="Title 1">
            <a:extLst>
              <a:ext uri="{FF2B5EF4-FFF2-40B4-BE49-F238E27FC236}">
                <a16:creationId xmlns:a16="http://schemas.microsoft.com/office/drawing/2014/main" id="{E163BE63-5485-E51C-D2FB-D90594B2CBBC}"/>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4" name="Subtitle 2">
            <a:extLst>
              <a:ext uri="{FF2B5EF4-FFF2-40B4-BE49-F238E27FC236}">
                <a16:creationId xmlns:a16="http://schemas.microsoft.com/office/drawing/2014/main" id="{D969D08C-4DD0-FF1D-4F1E-2B57BBBC613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7" name="Picture 16">
            <a:extLst>
              <a:ext uri="{FF2B5EF4-FFF2-40B4-BE49-F238E27FC236}">
                <a16:creationId xmlns:a16="http://schemas.microsoft.com/office/drawing/2014/main" id="{070CF706-7FAA-2BA1-1710-A32021C46A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CBF2DA13-D12B-C26E-E2A9-C40AB5EC1E75}"/>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C2D1BA0D-3E80-194F-1320-6AF0CD1FA8EB}"/>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D3209E-F835-F81C-0897-C6026694B71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8" name="Rectangle 7">
            <a:extLst>
              <a:ext uri="{FF2B5EF4-FFF2-40B4-BE49-F238E27FC236}">
                <a16:creationId xmlns:a16="http://schemas.microsoft.com/office/drawing/2014/main" id="{62D8AA20-42EB-F9C1-D872-C9D4889C7DC5}"/>
              </a:ext>
            </a:extLst>
          </p:cNvPr>
          <p:cNvSpPr/>
          <p:nvPr userDrawn="1"/>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C8D7AAC-5CDF-847F-A39E-03354726B4EC}"/>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63511009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5_cover_niq_grey">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picture containing text, clipart, vector graphics&#10;&#10;Description automatically generated">
            <a:extLst>
              <a:ext uri="{FF2B5EF4-FFF2-40B4-BE49-F238E27FC236}">
                <a16:creationId xmlns:a16="http://schemas.microsoft.com/office/drawing/2014/main" id="{CF928130-74A2-EFBD-3E8D-68B5F500D5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tx1"/>
                </a:solidFill>
              </a:defRPr>
            </a:lvl1pPr>
          </a:lstStyle>
          <a:p>
            <a:r>
              <a:rPr lang="en-US" dirty="0"/>
              <a:t>Insert your presentation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D8F8D6A-AB50-00A3-D30C-2B45378DC3A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6" name="Text Placeholder 17">
            <a:extLst>
              <a:ext uri="{FF2B5EF4-FFF2-40B4-BE49-F238E27FC236}">
                <a16:creationId xmlns:a16="http://schemas.microsoft.com/office/drawing/2014/main" id="{CFB95ABC-E46E-D769-519E-007DCFC6AE57}"/>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530B9719-85BB-17E6-F3D3-4CBAC245D7AE}"/>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2" name="Text Placeholder 17">
            <a:extLst>
              <a:ext uri="{FF2B5EF4-FFF2-40B4-BE49-F238E27FC236}">
                <a16:creationId xmlns:a16="http://schemas.microsoft.com/office/drawing/2014/main" id="{F56771D0-5C86-AA60-3F57-E915E5BF86C2}"/>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19C478FA-FA6E-05DF-854B-5D984ACB62F4}"/>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925684258"/>
      </p:ext>
    </p:extLst>
  </p:cSld>
  <p:clrMapOvr>
    <a:overrideClrMapping bg1="lt1" tx1="dk1" bg2="lt2" tx2="dk2" accent1="accent1" accent2="accent2" accent3="accent3" accent4="accent4" accent5="accent5" accent6="accent6" hlink="hlink" folHlink="folHlink"/>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6_cover_photo_circle_deep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Shape, circle&#10;&#10;Description automatically generated">
            <a:extLst>
              <a:ext uri="{FF2B5EF4-FFF2-40B4-BE49-F238E27FC236}">
                <a16:creationId xmlns:a16="http://schemas.microsoft.com/office/drawing/2014/main" id="{8C705F6C-3707-85DE-09B3-AF594AAC70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6303" y="0"/>
            <a:ext cx="5015697" cy="577842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85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bg1"/>
          </a:solidFill>
        </p:spPr>
        <p:txBody>
          <a:bodyPr/>
          <a:lstStyle>
            <a:lvl1pPr marL="0" indent="0" algn="ctr">
              <a:buNone/>
              <a:defRPr/>
            </a:lvl1pPr>
          </a:lstStyle>
          <a:p>
            <a:r>
              <a:rPr lang="en-US" dirty="0"/>
              <a:t>Click picture icon to add photo</a:t>
            </a:r>
          </a:p>
        </p:txBody>
      </p:sp>
      <p:pic>
        <p:nvPicPr>
          <p:cNvPr id="6" name="Picture 5">
            <a:extLst>
              <a:ext uri="{FF2B5EF4-FFF2-40B4-BE49-F238E27FC236}">
                <a16:creationId xmlns:a16="http://schemas.microsoft.com/office/drawing/2014/main" id="{35F6FDAE-AD6C-AA75-831D-BEFAEACADF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8" name="Title 1">
            <a:extLst>
              <a:ext uri="{FF2B5EF4-FFF2-40B4-BE49-F238E27FC236}">
                <a16:creationId xmlns:a16="http://schemas.microsoft.com/office/drawing/2014/main" id="{BF4D08B7-A365-1427-F812-9D5F6ECF5BF3}"/>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12" name="Subtitle 2">
            <a:extLst>
              <a:ext uri="{FF2B5EF4-FFF2-40B4-BE49-F238E27FC236}">
                <a16:creationId xmlns:a16="http://schemas.microsoft.com/office/drawing/2014/main" id="{11E7862F-A12C-567A-F409-68E4D1A31D3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035E2C2E-1885-1CF4-1BBA-BBD015DF714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4B9C85D-6613-2D59-9B2A-FE4896B27A1D}"/>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9" name="Text Placeholder 17">
            <a:extLst>
              <a:ext uri="{FF2B5EF4-FFF2-40B4-BE49-F238E27FC236}">
                <a16:creationId xmlns:a16="http://schemas.microsoft.com/office/drawing/2014/main" id="{721ACD91-DCF9-5C0A-BADD-DA2A150DFD8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726896868"/>
      </p:ext>
    </p:extLst>
  </p:cSld>
  <p:clrMapOvr>
    <a:overrideClrMapping bg1="dk1" tx1="lt1" bg2="dk2" tx2="lt2" accent1="accent1" accent2="accent2" accent3="accent3" accent4="accent4" accent5="accent5" accent6="accent6" hlink="hlink" folHlink="folHlink"/>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7_cover_photo_circle_blue">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4C7417A5-DB4B-D001-3587-DC3B18D4E5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75501" y="0"/>
            <a:ext cx="5016500" cy="5788409"/>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7584E26-4C77-6A51-FEAD-0EB5B976A2D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17364624-911C-5C6C-A73C-DB61626F25A8}"/>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6E8A4406-46B4-FEB9-E96C-E4A12EFC75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DBFA13A0-5198-A921-B21A-083C4ACCACE9}"/>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B204880D-52B2-9D45-A6A0-B5D77E4CEF8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7F03C9AE-F80C-97A4-FDED-E9762F8EBC89}"/>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3858852376"/>
      </p:ext>
    </p:extLst>
  </p:cSld>
  <p:clrMapOvr>
    <a:overrideClrMapping bg1="lt1" tx1="dk1" bg2="lt2" tx2="dk2" accent1="accent1" accent2="accent2" accent3="accent3" accent4="accent4" accent5="accent5" accent6="accent6" hlink="hlink" folHlink="folHlink"/>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8_cover_photo_circle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6841" y="-32869"/>
            <a:ext cx="6305159"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615225DC-38B1-15E3-05E6-88F5A6B976C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23B6A8FC-C3C4-F7DA-BF00-D56866D5808E}"/>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2A4CA4E-91B0-F63E-26FF-534D71257E8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5A598B2A-BB91-C356-7BCC-18D04DA85A8D}"/>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49547DD-E825-E7A3-C48A-64AA78C199D4}"/>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A73B546-3757-53F1-AA4C-E0A8B9D18EAF}"/>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1ECA1CC7-E06A-8750-3C43-692F9A22ED3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686BDAC-CED5-33C1-59CD-BAB9814E785E}"/>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85599156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9_cover_photo_circle_lt_blu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082360DC-9C80-3F90-39EC-7453B69D87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906684" y="0"/>
            <a:ext cx="6285316" cy="6807414"/>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C031DF8A-CDB0-BAA0-A7EB-FB3A1664C8C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44D20B46-D379-8857-7F07-D5ED868477C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643122E-4C91-E6A1-D4E3-CE02D34570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D3A39611-F4FB-B581-19A6-7289E90AD76F}"/>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F10F70D6-DFD0-F7EB-7A32-44AFFB14FC3E}"/>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DA6488C0-5BF3-DB4E-354F-3BB2484C0EC2}"/>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2674862644"/>
      </p:ext>
    </p:extLst>
  </p:cSld>
  <p:clrMapOvr>
    <a:overrideClrMapping bg1="lt1" tx1="dk1" bg2="lt2" tx2="dk2" accent1="accent1" accent2="accent2" accent3="accent3" accent4="accent4" accent5="accent5" accent6="accent6" hlink="hlink" folHlink="folHlink"/>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0_cover_photo_circle_orange">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F8A4DBCA-162B-E485-E20E-17D5C140E774}"/>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80477" y="0"/>
            <a:ext cx="6311523"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074161F4-D097-DE19-FD87-0BB65D7B7FE4}"/>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9" name="Subtitle 2">
            <a:extLst>
              <a:ext uri="{FF2B5EF4-FFF2-40B4-BE49-F238E27FC236}">
                <a16:creationId xmlns:a16="http://schemas.microsoft.com/office/drawing/2014/main" id="{5611E666-418A-4758-0E70-B2424283399B}"/>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04D009FA-CFA0-2366-6348-AD2DE5F5F8B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0D543147-C142-3795-8692-163187D8C105}"/>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43F396D2-FEEC-B3D9-78CF-DB43D25BBDD0}"/>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84E5CB92-5F1A-B42D-D765-161BADC3287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360692298"/>
      </p:ext>
    </p:extLst>
  </p:cSld>
  <p:clrMapOvr>
    <a:overrideClrMapping bg1="lt1" tx1="dk1" bg2="lt2" tx2="dk2" accent1="accent1" accent2="accent2" accent3="accent3" accent4="accent4" accent5="accent5" accent6="accent6" hlink="hlink" folHlink="folHlink"/>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1_cover_photo_circle_violet">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Shape, circle&#10;&#10;Description automatically generated">
            <a:extLst>
              <a:ext uri="{FF2B5EF4-FFF2-40B4-BE49-F238E27FC236}">
                <a16:creationId xmlns:a16="http://schemas.microsoft.com/office/drawing/2014/main" id="{D205D8C5-4622-A916-D655-F6CED6BF0E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0877" y="-1"/>
            <a:ext cx="6301124" cy="683149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1EEE6B5-0894-9664-A565-BC7956CD805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tx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A13B9B20-3947-53D7-7D27-61901A552FFC}"/>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a:extLst>
              <a:ext uri="{FF2B5EF4-FFF2-40B4-BE49-F238E27FC236}">
                <a16:creationId xmlns:a16="http://schemas.microsoft.com/office/drawing/2014/main" id="{D6E082DE-2FDF-8E52-94D0-356A49DB0E8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
        <p:nvSpPr>
          <p:cNvPr id="2" name="Text Placeholder 17">
            <a:extLst>
              <a:ext uri="{FF2B5EF4-FFF2-40B4-BE49-F238E27FC236}">
                <a16:creationId xmlns:a16="http://schemas.microsoft.com/office/drawing/2014/main" id="{9EC7F525-D72E-FA6C-4DC8-61ED3B7BF566}"/>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53A58327-319F-F707-398A-E0BD2BB5643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18DF228-BF1D-DFFF-3D0A-181B229C9AD1}"/>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tx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287593417"/>
      </p:ext>
    </p:extLst>
  </p:cSld>
  <p:clrMapOvr>
    <a:overrideClrMapping bg1="lt1" tx1="dk1" bg2="lt2" tx2="dk2" accent1="accent1" accent2="accent2" accent3="accent3" accent4="accent4" accent5="accent5" accent6="accent6" hlink="hlink" folHlink="folHlink"/>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2_cover_photo_circle_blu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blue circle with a black background&#10;&#10;Description automatically generated with low confidence">
            <a:extLst>
              <a:ext uri="{FF2B5EF4-FFF2-40B4-BE49-F238E27FC236}">
                <a16:creationId xmlns:a16="http://schemas.microsoft.com/office/drawing/2014/main" id="{0F0CFD48-64F3-56E8-20FC-87BFA760AB3D}"/>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5871543" y="-22550"/>
            <a:ext cx="6320458"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5245"/>
            <a:ext cx="1219198" cy="517172"/>
          </a:xfrm>
          <a:prstGeom prst="rect">
            <a:avLst/>
          </a:prstGeom>
        </p:spPr>
      </p:pic>
      <p:sp>
        <p:nvSpPr>
          <p:cNvPr id="2" name="Text Placeholder 17">
            <a:extLst>
              <a:ext uri="{FF2B5EF4-FFF2-40B4-BE49-F238E27FC236}">
                <a16:creationId xmlns:a16="http://schemas.microsoft.com/office/drawing/2014/main" id="{1CD72098-8A9C-6DDA-623D-88ACA639D84A}"/>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10" name="Text Placeholder 17">
            <a:extLst>
              <a:ext uri="{FF2B5EF4-FFF2-40B4-BE49-F238E27FC236}">
                <a16:creationId xmlns:a16="http://schemas.microsoft.com/office/drawing/2014/main" id="{5D2957D4-81EB-DC26-6463-5EADF1A25509}"/>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1" name="Text Placeholder 17">
            <a:extLst>
              <a:ext uri="{FF2B5EF4-FFF2-40B4-BE49-F238E27FC236}">
                <a16:creationId xmlns:a16="http://schemas.microsoft.com/office/drawing/2014/main" id="{D6FB9EEA-C3E3-431A-8CBC-F0DB2F54B537}"/>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9" name="Rectangle 8">
            <a:extLst>
              <a:ext uri="{FF2B5EF4-FFF2-40B4-BE49-F238E27FC236}">
                <a16:creationId xmlns:a16="http://schemas.microsoft.com/office/drawing/2014/main" id="{33DF02C9-F25B-E0C0-8226-922A3687FB82}"/>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AC3D3B5A-2545-7FD1-609B-B123704F57E6}"/>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20896396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3_cover_photo_circle_lt_blue">
    <p:bg>
      <p:bgPr>
        <a:solidFill>
          <a:srgbClr val="0C344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563F44E9-E18C-1F20-FBFF-E71D86E00B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933" b="-366"/>
          <a:stretch/>
        </p:blipFill>
        <p:spPr>
          <a:xfrm>
            <a:off x="5747657" y="-32870"/>
            <a:ext cx="6444343" cy="689087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BB1AF6-DC78-953A-74B3-4393988782FC}"/>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D8E6DAE2-C337-A8F2-2082-DE6607D24960}"/>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5" name="Picture 14">
            <a:extLst>
              <a:ext uri="{FF2B5EF4-FFF2-40B4-BE49-F238E27FC236}">
                <a16:creationId xmlns:a16="http://schemas.microsoft.com/office/drawing/2014/main" id="{B13FFCF2-AF1F-04A2-F663-6DDE4D2FD09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F3FE3F42-A42D-09D9-BD52-664DF915C60B}"/>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E0C51D81-FF4F-A687-8019-C148AF88A69A}"/>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7E11BBA8-8F76-E781-2355-01741D2B20D0}"/>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3458194123"/>
      </p:ext>
    </p:extLst>
  </p:cSld>
  <p:clrMapOvr>
    <a:overrideClrMapping bg1="lt1" tx1="dk1" bg2="lt2" tx2="dk2" accent1="accent1" accent2="accent2" accent3="accent3" accent4="accent4" accent5="accent5" accent6="accent6" hlink="hlink" folHlink="folHlink"/>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6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a:prstGeom prst="rect">
            <a:avLst/>
          </a:prstGeo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a:prstGeom prst="rect">
            <a:avLst/>
          </a:prstGeo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a:prstGeom prst="rect">
            <a:avLst/>
          </a:prstGeo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7" name="Rectangle 6">
            <a:extLst>
              <a:ext uri="{FF2B5EF4-FFF2-40B4-BE49-F238E27FC236}">
                <a16:creationId xmlns:a16="http://schemas.microsoft.com/office/drawing/2014/main" id="{E8D816E9-299E-CAF9-291D-1B6F43E655F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3CB03E3-01C9-7EE7-C78A-64C11E86621B}"/>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255316481"/>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4_cover_photo_circle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Icon&#10;&#10;Description automatically generated">
            <a:extLst>
              <a:ext uri="{FF2B5EF4-FFF2-40B4-BE49-F238E27FC236}">
                <a16:creationId xmlns:a16="http://schemas.microsoft.com/office/drawing/2014/main" id="{ED112208-67CC-7B7A-7347-98C53A298C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73949" y="-16331"/>
            <a:ext cx="6318051" cy="6858001"/>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6" name="Title 1">
            <a:extLst>
              <a:ext uri="{FF2B5EF4-FFF2-40B4-BE49-F238E27FC236}">
                <a16:creationId xmlns:a16="http://schemas.microsoft.com/office/drawing/2014/main" id="{446E0AFB-8404-B27F-3CB1-A1D4C6C5F19F}"/>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8" name="Subtitle 2">
            <a:extLst>
              <a:ext uri="{FF2B5EF4-FFF2-40B4-BE49-F238E27FC236}">
                <a16:creationId xmlns:a16="http://schemas.microsoft.com/office/drawing/2014/main" id="{56614D32-1A9C-DFFE-7782-FD6AB74B31D3}"/>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EB4C19E3-141F-17E8-E421-5F997CEAE4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0451F9B9-5FC2-B4E8-5C6C-B463775F9C0C}"/>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1925A276-592D-D7EB-10E8-61B281EF1385}"/>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10" name="Text Placeholder 17">
            <a:extLst>
              <a:ext uri="{FF2B5EF4-FFF2-40B4-BE49-F238E27FC236}">
                <a16:creationId xmlns:a16="http://schemas.microsoft.com/office/drawing/2014/main" id="{309189D2-8FB1-BD5B-A9E6-197DFA5BEAB5}"/>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188952564"/>
      </p:ext>
    </p:extLst>
  </p:cSld>
  <p:clrMapOvr>
    <a:overrideClrMapping bg1="lt1" tx1="dk1" bg2="lt2" tx2="dk2" accent1="accent1" accent2="accent2" accent3="accent3" accent4="accent4" accent5="accent5" accent6="accent6" hlink="hlink" folHlink="folHlink"/>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5_cover_photo_circle_violet">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Shape, circle&#10;&#10;Description automatically generated">
            <a:extLst>
              <a:ext uri="{FF2B5EF4-FFF2-40B4-BE49-F238E27FC236}">
                <a16:creationId xmlns:a16="http://schemas.microsoft.com/office/drawing/2014/main" id="{603A215C-0E64-E145-AADF-41CE8AC1BA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86840" y="-32870"/>
            <a:ext cx="6305160" cy="6832565"/>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7" name="Picture Placeholder 6">
            <a:extLst>
              <a:ext uri="{FF2B5EF4-FFF2-40B4-BE49-F238E27FC236}">
                <a16:creationId xmlns:a16="http://schemas.microsoft.com/office/drawing/2014/main" id="{7B856112-0A8A-CB47-1E64-93477A68A707}"/>
              </a:ext>
            </a:extLst>
          </p:cNvPr>
          <p:cNvSpPr>
            <a:spLocks noGrp="1"/>
          </p:cNvSpPr>
          <p:nvPr>
            <p:ph type="pic" sz="quarter" idx="12" hasCustomPrompt="1"/>
          </p:nvPr>
        </p:nvSpPr>
        <p:spPr>
          <a:xfrm>
            <a:off x="7465671" y="321957"/>
            <a:ext cx="4924345" cy="4924346"/>
          </a:xfrm>
          <a:prstGeom prst="ellipse">
            <a:avLst/>
          </a:prstGeom>
          <a:solidFill>
            <a:schemeClr val="tx1"/>
          </a:solidFill>
        </p:spPr>
        <p:txBody>
          <a:bodyPr/>
          <a:lstStyle>
            <a:lvl1pPr marL="0" indent="0" algn="ctr">
              <a:buNone/>
              <a:defRPr>
                <a:solidFill>
                  <a:schemeClr val="bg1"/>
                </a:solidFill>
              </a:defRPr>
            </a:lvl1pPr>
          </a:lstStyle>
          <a:p>
            <a:r>
              <a:rPr lang="en-US" dirty="0"/>
              <a:t>Click picture icon to add photo</a:t>
            </a:r>
          </a:p>
        </p:txBody>
      </p:sp>
      <p:sp>
        <p:nvSpPr>
          <p:cNvPr id="9" name="Title 1">
            <a:extLst>
              <a:ext uri="{FF2B5EF4-FFF2-40B4-BE49-F238E27FC236}">
                <a16:creationId xmlns:a16="http://schemas.microsoft.com/office/drawing/2014/main" id="{C3E4DBE2-15C7-C0FB-2BB2-0DE1A0467749}"/>
              </a:ext>
            </a:extLst>
          </p:cNvPr>
          <p:cNvSpPr>
            <a:spLocks noGrp="1"/>
          </p:cNvSpPr>
          <p:nvPr>
            <p:ph type="ctrTitle" hasCustomPrompt="1"/>
          </p:nvPr>
        </p:nvSpPr>
        <p:spPr>
          <a:xfrm>
            <a:off x="288558" y="635035"/>
            <a:ext cx="6689729" cy="2387600"/>
          </a:xfrm>
          <a:prstGeom prst="rect">
            <a:avLst/>
          </a:prstGeo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12" name="Subtitle 2">
            <a:extLst>
              <a:ext uri="{FF2B5EF4-FFF2-40B4-BE49-F238E27FC236}">
                <a16:creationId xmlns:a16="http://schemas.microsoft.com/office/drawing/2014/main" id="{329E7AD9-256B-D443-B646-51A6C61F00D6}"/>
              </a:ext>
            </a:extLst>
          </p:cNvPr>
          <p:cNvSpPr>
            <a:spLocks noGrp="1"/>
          </p:cNvSpPr>
          <p:nvPr>
            <p:ph type="subTitle" idx="1"/>
          </p:nvPr>
        </p:nvSpPr>
        <p:spPr>
          <a:xfrm>
            <a:off x="288558" y="3114710"/>
            <a:ext cx="6689729"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6" name="Picture 15">
            <a:extLst>
              <a:ext uri="{FF2B5EF4-FFF2-40B4-BE49-F238E27FC236}">
                <a16:creationId xmlns:a16="http://schemas.microsoft.com/office/drawing/2014/main" id="{F2C61E06-3203-3BD2-3A3C-9A3E63F397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9DCE52CB-D215-B6BA-D700-5E2509A3B5D4}"/>
              </a:ext>
            </a:extLst>
          </p:cNvPr>
          <p:cNvSpPr>
            <a:spLocks noGrp="1"/>
          </p:cNvSpPr>
          <p:nvPr>
            <p:ph type="body" sz="quarter" idx="10" hasCustomPrompt="1"/>
          </p:nvPr>
        </p:nvSpPr>
        <p:spPr>
          <a:xfrm>
            <a:off x="288559" y="4192468"/>
            <a:ext cx="6689728"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8AA91280-AE3D-E8A3-78B8-79DD96CAF3A2}"/>
              </a:ext>
            </a:extLst>
          </p:cNvPr>
          <p:cNvSpPr>
            <a:spLocks noGrp="1"/>
          </p:cNvSpPr>
          <p:nvPr>
            <p:ph type="body" sz="quarter" idx="11" hasCustomPrompt="1"/>
          </p:nvPr>
        </p:nvSpPr>
        <p:spPr>
          <a:xfrm>
            <a:off x="288559" y="4560602"/>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A6BAA93A-A8C0-E89C-7C2A-319F32FF0A2C}"/>
              </a:ext>
            </a:extLst>
          </p:cNvPr>
          <p:cNvSpPr>
            <a:spLocks noGrp="1"/>
          </p:cNvSpPr>
          <p:nvPr>
            <p:ph type="body" sz="quarter" idx="13" hasCustomPrompt="1"/>
          </p:nvPr>
        </p:nvSpPr>
        <p:spPr>
          <a:xfrm>
            <a:off x="288559" y="5110167"/>
            <a:ext cx="6689728"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Tree>
    <p:extLst>
      <p:ext uri="{BB962C8B-B14F-4D97-AF65-F5344CB8AC3E}">
        <p14:creationId xmlns:p14="http://schemas.microsoft.com/office/powerpoint/2010/main" val="1390760842"/>
      </p:ext>
    </p:extLst>
  </p:cSld>
  <p:clrMapOvr>
    <a:overrideClrMapping bg1="lt1" tx1="dk1" bg2="lt2" tx2="dk2" accent1="accent1" accent2="accent2" accent3="accent3" accent4="accent4" accent5="accent5" accent6="accent6" hlink="hlink" folHlink="folHlink"/>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6_cover_illustration">
    <p:bg>
      <p:bgPr>
        <a:solidFill>
          <a:srgbClr val="292A3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Background pattern&#10;&#10;Description automatically generated">
            <a:extLst>
              <a:ext uri="{FF2B5EF4-FFF2-40B4-BE49-F238E27FC236}">
                <a16:creationId xmlns:a16="http://schemas.microsoft.com/office/drawing/2014/main" id="{DB788935-E7B2-2CAC-0048-B92417139B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243803D-31FA-692F-1CDF-A332274BC332}"/>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16" name="Title 1">
            <a:extLst>
              <a:ext uri="{FF2B5EF4-FFF2-40B4-BE49-F238E27FC236}">
                <a16:creationId xmlns:a16="http://schemas.microsoft.com/office/drawing/2014/main" id="{7987C027-455E-4C45-138D-8334F13BBEEA}"/>
              </a:ext>
            </a:extLst>
          </p:cNvPr>
          <p:cNvSpPr>
            <a:spLocks noGrp="1"/>
          </p:cNvSpPr>
          <p:nvPr>
            <p:ph type="ctrTitle" hasCustomPrompt="1"/>
          </p:nvPr>
        </p:nvSpPr>
        <p:spPr>
          <a:xfrm>
            <a:off x="288558" y="635035"/>
            <a:ext cx="8642082" cy="2387600"/>
          </a:xfrm>
          <a:prstGeom prst="rect">
            <a:avLst/>
          </a:prstGeom>
        </p:spPr>
        <p:txBody>
          <a:bodyPr anchor="b">
            <a:noAutofit/>
          </a:bodyPr>
          <a:lstStyle>
            <a:lvl1pPr algn="l">
              <a:defRPr sz="5400">
                <a:solidFill>
                  <a:schemeClr val="bg1"/>
                </a:solidFill>
              </a:defRPr>
            </a:lvl1pPr>
          </a:lstStyle>
          <a:p>
            <a:r>
              <a:rPr lang="en-US" dirty="0"/>
              <a:t>Insert your presentation title here maximum of three lines</a:t>
            </a:r>
          </a:p>
        </p:txBody>
      </p:sp>
      <p:sp>
        <p:nvSpPr>
          <p:cNvPr id="17" name="Subtitle 2">
            <a:extLst>
              <a:ext uri="{FF2B5EF4-FFF2-40B4-BE49-F238E27FC236}">
                <a16:creationId xmlns:a16="http://schemas.microsoft.com/office/drawing/2014/main" id="{A4501D72-EE3C-0DA6-BA4B-C1D78BA85AE8}"/>
              </a:ext>
            </a:extLst>
          </p:cNvPr>
          <p:cNvSpPr>
            <a:spLocks noGrp="1"/>
          </p:cNvSpPr>
          <p:nvPr>
            <p:ph type="subTitle" idx="1"/>
          </p:nvPr>
        </p:nvSpPr>
        <p:spPr>
          <a:xfrm>
            <a:off x="288558" y="3114710"/>
            <a:ext cx="8642082" cy="837882"/>
          </a:xfrm>
        </p:spPr>
        <p:txBody>
          <a:bodyPr>
            <a:noAutofit/>
          </a:bodyPr>
          <a:lstStyle>
            <a:lvl1pPr marL="0" indent="0" algn="l">
              <a:spcBef>
                <a:spcPts val="0"/>
              </a:spcBef>
              <a:spcAft>
                <a:spcPts val="0"/>
              </a:spcAft>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8" name="Picture 17">
            <a:extLst>
              <a:ext uri="{FF2B5EF4-FFF2-40B4-BE49-F238E27FC236}">
                <a16:creationId xmlns:a16="http://schemas.microsoft.com/office/drawing/2014/main" id="{91255DA8-5A10-9683-AFED-A7964FA406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5694428"/>
            <a:ext cx="1219198" cy="518807"/>
          </a:xfrm>
          <a:prstGeom prst="rect">
            <a:avLst/>
          </a:prstGeom>
        </p:spPr>
      </p:pic>
      <p:sp>
        <p:nvSpPr>
          <p:cNvPr id="2" name="Text Placeholder 17">
            <a:extLst>
              <a:ext uri="{FF2B5EF4-FFF2-40B4-BE49-F238E27FC236}">
                <a16:creationId xmlns:a16="http://schemas.microsoft.com/office/drawing/2014/main" id="{3417592A-6067-984F-549E-3833CDB76A54}"/>
              </a:ext>
            </a:extLst>
          </p:cNvPr>
          <p:cNvSpPr>
            <a:spLocks noGrp="1"/>
          </p:cNvSpPr>
          <p:nvPr>
            <p:ph type="body" sz="quarter" idx="10" hasCustomPrompt="1"/>
          </p:nvPr>
        </p:nvSpPr>
        <p:spPr>
          <a:xfrm>
            <a:off x="288559" y="4192468"/>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3" name="Text Placeholder 17">
            <a:extLst>
              <a:ext uri="{FF2B5EF4-FFF2-40B4-BE49-F238E27FC236}">
                <a16:creationId xmlns:a16="http://schemas.microsoft.com/office/drawing/2014/main" id="{DADB3285-032F-C5EA-E4E6-C62E075FF1F0}"/>
              </a:ext>
            </a:extLst>
          </p:cNvPr>
          <p:cNvSpPr>
            <a:spLocks noGrp="1"/>
          </p:cNvSpPr>
          <p:nvPr>
            <p:ph type="body" sz="quarter" idx="11" hasCustomPrompt="1"/>
          </p:nvPr>
        </p:nvSpPr>
        <p:spPr>
          <a:xfrm>
            <a:off x="288559" y="4560602"/>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6" name="Text Placeholder 17">
            <a:extLst>
              <a:ext uri="{FF2B5EF4-FFF2-40B4-BE49-F238E27FC236}">
                <a16:creationId xmlns:a16="http://schemas.microsoft.com/office/drawing/2014/main" id="{D91FCFC2-D727-8EBA-2D19-E4EEAE93A971}"/>
              </a:ext>
            </a:extLst>
          </p:cNvPr>
          <p:cNvSpPr>
            <a:spLocks noGrp="1"/>
          </p:cNvSpPr>
          <p:nvPr>
            <p:ph type="body" sz="quarter" idx="12" hasCustomPrompt="1"/>
          </p:nvPr>
        </p:nvSpPr>
        <p:spPr>
          <a:xfrm>
            <a:off x="288559" y="5110167"/>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7" name="Rectangle 6">
            <a:extLst>
              <a:ext uri="{FF2B5EF4-FFF2-40B4-BE49-F238E27FC236}">
                <a16:creationId xmlns:a16="http://schemas.microsoft.com/office/drawing/2014/main" id="{B85ABBA1-5866-9832-5431-A802B9744476}"/>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89B9A1F-CA45-A659-C904-387FCD994FAF}"/>
              </a:ext>
            </a:extLst>
          </p:cNvPr>
          <p:cNvSpPr txBox="1"/>
          <p:nvPr userDrawn="1"/>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9716431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7_cover_illustration_whit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8" y="1535428"/>
            <a:ext cx="8642082" cy="2387600"/>
          </a:xfrm>
          <a:prstGeom prst="rect">
            <a:avLst/>
          </a:prstGeom>
        </p:spPr>
        <p:txBody>
          <a:bodyPr anchor="t" anchorCtr="0">
            <a:noAutofit/>
          </a:bodyPr>
          <a:lstStyle>
            <a:lvl1pPr algn="l">
              <a:defRPr sz="5400">
                <a:solidFill>
                  <a:schemeClr val="tx1"/>
                </a:solidFill>
              </a:defRPr>
            </a:lvl1pPr>
          </a:lstStyle>
          <a:p>
            <a:r>
              <a:rPr lang="en-US" dirty="0"/>
              <a:t>Insert your presentation title here maximum of three lines</a:t>
            </a:r>
          </a:p>
        </p:txBody>
      </p:sp>
      <p:cxnSp>
        <p:nvCxnSpPr>
          <p:cNvPr id="9" name="Straight Connector 8">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3AD0A56-54F9-2F78-1258-F9610367319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04801" y="447040"/>
            <a:ext cx="1219198" cy="518808"/>
          </a:xfrm>
          <a:prstGeom prst="rect">
            <a:avLst/>
          </a:prstGeom>
        </p:spPr>
      </p:pic>
      <p:sp>
        <p:nvSpPr>
          <p:cNvPr id="6" name="Text Placeholder 17">
            <a:extLst>
              <a:ext uri="{FF2B5EF4-FFF2-40B4-BE49-F238E27FC236}">
                <a16:creationId xmlns:a16="http://schemas.microsoft.com/office/drawing/2014/main" id="{C32257C0-3FBF-B047-8C59-CDBF51B11985}"/>
              </a:ext>
            </a:extLst>
          </p:cNvPr>
          <p:cNvSpPr>
            <a:spLocks noGrp="1"/>
          </p:cNvSpPr>
          <p:nvPr>
            <p:ph type="body" sz="quarter" idx="10" hasCustomPrompt="1"/>
          </p:nvPr>
        </p:nvSpPr>
        <p:spPr>
          <a:xfrm>
            <a:off x="288559" y="5194091"/>
            <a:ext cx="8642082"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First name Last name</a:t>
            </a:r>
          </a:p>
        </p:txBody>
      </p:sp>
      <p:sp>
        <p:nvSpPr>
          <p:cNvPr id="7" name="Text Placeholder 17">
            <a:extLst>
              <a:ext uri="{FF2B5EF4-FFF2-40B4-BE49-F238E27FC236}">
                <a16:creationId xmlns:a16="http://schemas.microsoft.com/office/drawing/2014/main" id="{BA60B01F-F394-99A6-2702-DE583FCB977E}"/>
              </a:ext>
            </a:extLst>
          </p:cNvPr>
          <p:cNvSpPr>
            <a:spLocks noGrp="1"/>
          </p:cNvSpPr>
          <p:nvPr>
            <p:ph type="body" sz="quarter" idx="11" hasCustomPrompt="1"/>
          </p:nvPr>
        </p:nvSpPr>
        <p:spPr>
          <a:xfrm>
            <a:off x="288559" y="5562225"/>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Title/Department</a:t>
            </a:r>
          </a:p>
        </p:txBody>
      </p:sp>
      <p:sp>
        <p:nvSpPr>
          <p:cNvPr id="8" name="Text Placeholder 17">
            <a:extLst>
              <a:ext uri="{FF2B5EF4-FFF2-40B4-BE49-F238E27FC236}">
                <a16:creationId xmlns:a16="http://schemas.microsoft.com/office/drawing/2014/main" id="{D70F9698-6E59-9274-EC44-4917B7B92AAA}"/>
              </a:ext>
            </a:extLst>
          </p:cNvPr>
          <p:cNvSpPr>
            <a:spLocks noGrp="1"/>
          </p:cNvSpPr>
          <p:nvPr>
            <p:ph type="body" sz="quarter" idx="12" hasCustomPrompt="1"/>
          </p:nvPr>
        </p:nvSpPr>
        <p:spPr>
          <a:xfrm>
            <a:off x="288559" y="6111790"/>
            <a:ext cx="8642082" cy="34438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200" indent="0">
              <a:buNone/>
              <a:defRPr sz="1200" b="1">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Date</a:t>
            </a:r>
          </a:p>
        </p:txBody>
      </p:sp>
      <p:sp>
        <p:nvSpPr>
          <p:cNvPr id="10" name="TextBox 9">
            <a:extLst>
              <a:ext uri="{FF2B5EF4-FFF2-40B4-BE49-F238E27FC236}">
                <a16:creationId xmlns:a16="http://schemas.microsoft.com/office/drawing/2014/main" id="{5610FA71-069D-E398-B6E9-5C68D1D17767}"/>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433888249"/>
      </p:ext>
    </p:extLst>
  </p:cSld>
  <p:clrMapOvr>
    <a:overrideClrMapping bg1="lt1" tx1="dk1" bg2="lt2" tx2="dk2" accent1="accent1" accent2="accent2" accent3="accent3" accent4="accent4" accent5="accent5" accent6="accent6" hlink="hlink" folHlink="folHlink"/>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8_cover_photo_blu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B57AC29-76A4-61A4-DEF0-9D880E7CC103}"/>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BC265AF3-8D1F-7540-5CFF-675EEA870502}"/>
              </a:ext>
            </a:extLst>
          </p:cNvPr>
          <p:cNvSpPr>
            <a:spLocks noGrp="1"/>
          </p:cNvSpPr>
          <p:nvPr>
            <p:ph type="pic" sz="quarter" idx="13" hasCustomPrompt="1"/>
          </p:nvPr>
        </p:nvSpPr>
        <p:spPr>
          <a:xfrm>
            <a:off x="4002373" y="0"/>
            <a:ext cx="8189625" cy="6858000"/>
          </a:xfrm>
          <a:solidFill>
            <a:schemeClr val="tx1"/>
          </a:solidFill>
        </p:spPr>
        <p:txBody>
          <a:bodyPr anchor="ctr" anchorCtr="0"/>
          <a:lstStyle>
            <a:lvl1pPr marL="0" indent="0" algn="ctr">
              <a:buNone/>
              <a:defRPr>
                <a:solidFill>
                  <a:schemeClr val="bg1"/>
                </a:solidFill>
              </a:defRPr>
            </a:lvl1pPr>
          </a:lstStyle>
          <a:p>
            <a:r>
              <a:rPr lang="en-US" dirty="0"/>
              <a:t>Click picture icon to add picture</a:t>
            </a:r>
          </a:p>
        </p:txBody>
      </p:sp>
      <p:sp>
        <p:nvSpPr>
          <p:cNvPr id="18" name="Text Placeholder 16">
            <a:extLst>
              <a:ext uri="{FF2B5EF4-FFF2-40B4-BE49-F238E27FC236}">
                <a16:creationId xmlns:a16="http://schemas.microsoft.com/office/drawing/2014/main" id="{E93FDD1C-7A1E-AEDA-AE44-DA18731572EB}"/>
              </a:ext>
            </a:extLst>
          </p:cNvPr>
          <p:cNvSpPr>
            <a:spLocks noGrp="1"/>
          </p:cNvSpPr>
          <p:nvPr>
            <p:ph type="body" sz="quarter" idx="14" hasCustomPrompt="1"/>
          </p:nvPr>
        </p:nvSpPr>
        <p:spPr>
          <a:xfrm>
            <a:off x="-530161" y="19178"/>
            <a:ext cx="5547380" cy="5547380"/>
          </a:xfrm>
          <a:prstGeom prst="ellipse">
            <a:avLst/>
          </a:prstGeom>
          <a:solidFill>
            <a:schemeClr val="bg2"/>
          </a:solidFill>
        </p:spPr>
        <p:txBody>
          <a:bodyPr tIns="0" bIns="0" anchor="ctr" anchorCtr="0"/>
          <a:lstStyle>
            <a:lvl1pPr marL="0" indent="0" algn="l">
              <a:buFont typeface="Arial" panose="020B0604020202020204" pitchFamily="34" charset="0"/>
              <a:buNone/>
              <a:defRPr sz="3600" b="1">
                <a:solidFill>
                  <a:schemeClr val="bg1"/>
                </a:solidFill>
                <a:latin typeface="+mj-lt"/>
              </a:defRPr>
            </a:lvl1pPr>
            <a:lvl2pPr marL="457200" indent="0" algn="ctr">
              <a:buFont typeface="Arial" panose="020B0604020202020204" pitchFamily="34" charset="0"/>
              <a:buNone/>
              <a:defRPr sz="3600">
                <a:solidFill>
                  <a:schemeClr val="bg1"/>
                </a:solidFill>
                <a:latin typeface="+mj-lt"/>
              </a:defRPr>
            </a:lvl2pPr>
            <a:lvl3pPr marL="914400" indent="0" algn="ctr">
              <a:buFont typeface="Arial" panose="020B0604020202020204" pitchFamily="34" charset="0"/>
              <a:buNone/>
              <a:defRPr sz="3600">
                <a:solidFill>
                  <a:schemeClr val="bg1"/>
                </a:solidFill>
                <a:latin typeface="+mj-lt"/>
              </a:defRPr>
            </a:lvl3pPr>
            <a:lvl4pPr marL="1371600" indent="0" algn="ctr">
              <a:buFont typeface="Arial" panose="020B0604020202020204" pitchFamily="34" charset="0"/>
              <a:buNone/>
              <a:defRPr sz="3600">
                <a:solidFill>
                  <a:schemeClr val="bg1"/>
                </a:solidFill>
                <a:latin typeface="+mj-lt"/>
              </a:defRPr>
            </a:lvl4pPr>
            <a:lvl5pPr marL="1828800" indent="0" algn="ctr">
              <a:buFont typeface="Arial" panose="020B0604020202020204" pitchFamily="34" charset="0"/>
              <a:buNone/>
              <a:defRPr sz="3600">
                <a:solidFill>
                  <a:schemeClr val="bg1"/>
                </a:solidFill>
                <a:latin typeface="+mj-lt"/>
              </a:defRPr>
            </a:lvl5pPr>
          </a:lstStyle>
          <a:p>
            <a:pPr lvl="0"/>
            <a:r>
              <a:rPr lang="en-US" dirty="0"/>
              <a:t>Insert your presentation title here maximum of four lines</a:t>
            </a:r>
          </a:p>
        </p:txBody>
      </p:sp>
      <p:sp>
        <p:nvSpPr>
          <p:cNvPr id="21" name="TextBox 20">
            <a:extLst>
              <a:ext uri="{FF2B5EF4-FFF2-40B4-BE49-F238E27FC236}">
                <a16:creationId xmlns:a16="http://schemas.microsoft.com/office/drawing/2014/main" id="{130AA074-B57C-C578-1B29-6483DCE01A18}"/>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22" name="Picture 21">
            <a:extLst>
              <a:ext uri="{FF2B5EF4-FFF2-40B4-BE49-F238E27FC236}">
                <a16:creationId xmlns:a16="http://schemas.microsoft.com/office/drawing/2014/main" id="{B7249F3E-7261-69A9-09FC-57FE24EA02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801" y="5694428"/>
            <a:ext cx="1219198" cy="518808"/>
          </a:xfrm>
          <a:prstGeom prst="rect">
            <a:avLst/>
          </a:prstGeom>
        </p:spPr>
      </p:pic>
    </p:spTree>
    <p:extLst>
      <p:ext uri="{BB962C8B-B14F-4D97-AF65-F5344CB8AC3E}">
        <p14:creationId xmlns:p14="http://schemas.microsoft.com/office/powerpoint/2010/main" val="2084751297"/>
      </p:ext>
    </p:extLst>
  </p:cSld>
  <p:clrMapOvr>
    <a:overrideClrMapping bg1="lt1" tx1="dk1" bg2="lt2" tx2="dk2" accent1="accent1" accent2="accent2" accent3="accent3" accent4="accent4" accent5="accent5" accent6="accent6" hlink="hlink" folHlink="folHlink"/>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divider_blue">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193C76AA-4DF2-00B8-801D-4B1D52D471DD}"/>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EDAC6100-167E-49ED-3E77-408C1EB57E2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4189145175"/>
      </p:ext>
    </p:extLst>
  </p:cSld>
  <p:clrMapOvr>
    <a:overrideClrMapping bg1="lt1" tx1="dk1" bg2="lt2" tx2="dk2" accent1="accent1" accent2="accent2" accent3="accent3" accent4="accent4" accent5="accent5" accent6="accent6" hlink="hlink" folHlink="folHlink"/>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 black grid" preserve="1">
  <p:cSld name="Cover - black grid">
    <p:bg>
      <p:bgPr>
        <a:solidFill>
          <a:srgbClr val="000000"/>
        </a:solidFill>
        <a:effectLst/>
      </p:bgPr>
    </p:bg>
    <p:spTree>
      <p:nvGrpSpPr>
        <p:cNvPr id="1" name="Shape 53"/>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56" name="Google Shape;56;p6"/>
          <p:cNvSpPr txBox="1">
            <a:spLocks noGrp="1"/>
          </p:cNvSpPr>
          <p:nvPr>
            <p:ph type="ctrTitle"/>
          </p:nvPr>
        </p:nvSpPr>
        <p:spPr>
          <a:xfrm>
            <a:off x="472867" y="506700"/>
            <a:ext cx="8357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8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57" name="Google Shape;57;p6"/>
          <p:cNvSpPr txBox="1">
            <a:spLocks noGrp="1"/>
          </p:cNvSpPr>
          <p:nvPr>
            <p:ph type="subTitle" idx="1"/>
          </p:nvPr>
        </p:nvSpPr>
        <p:spPr>
          <a:xfrm>
            <a:off x="472867" y="1871067"/>
            <a:ext cx="8357600" cy="658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58" name="Google Shape;58;p6"/>
          <p:cNvSpPr txBox="1">
            <a:spLocks noGrp="1"/>
          </p:cNvSpPr>
          <p:nvPr>
            <p:ph type="subTitle" idx="2"/>
          </p:nvPr>
        </p:nvSpPr>
        <p:spPr>
          <a:xfrm>
            <a:off x="472867" y="2927867"/>
            <a:ext cx="55896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6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59" name="Google Shape;59;p6"/>
          <p:cNvSpPr txBox="1">
            <a:spLocks noGrp="1"/>
          </p:cNvSpPr>
          <p:nvPr>
            <p:ph type="subTitle" idx="3"/>
          </p:nvPr>
        </p:nvSpPr>
        <p:spPr>
          <a:xfrm>
            <a:off x="472867" y="3134667"/>
            <a:ext cx="55896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6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8"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chemeClr val="bg1"/>
                </a:solidFill>
                <a:latin typeface="+mn-lt"/>
                <a:ea typeface="Montserrat Light"/>
                <a:cs typeface="Montserrat Light"/>
                <a:sym typeface="Montserrat Light"/>
              </a:rPr>
              <a:t>© </a:t>
            </a:r>
            <a:r>
              <a:rPr lang="en-US" sz="667" dirty="0">
                <a:solidFill>
                  <a:schemeClr val="bg1"/>
                </a:solidFill>
                <a:latin typeface="+mn-lt"/>
                <a:ea typeface="Montserrat Light"/>
                <a:cs typeface="Montserrat Light"/>
                <a:sym typeface="Montserrat Light"/>
              </a:rPr>
              <a:t>2023 Nielsen</a:t>
            </a:r>
            <a:r>
              <a:rPr lang="en" sz="667" dirty="0">
                <a:solidFill>
                  <a:schemeClr val="bg1"/>
                </a:solidFill>
                <a:latin typeface="+mn-lt"/>
                <a:ea typeface="Montserrat Light"/>
                <a:cs typeface="Montserrat Light"/>
                <a:sym typeface="Montserrat Light"/>
              </a:rPr>
              <a:t> Consumer LLC. All Rights Reserved.</a:t>
            </a:r>
            <a:endParaRPr sz="667" i="0" u="none" strike="noStrike" cap="none" dirty="0">
              <a:solidFill>
                <a:schemeClr val="bg1"/>
              </a:solidFill>
              <a:latin typeface="+mn-lt"/>
              <a:ea typeface="Montserrat Light"/>
              <a:cs typeface="Montserrat Light"/>
              <a:sym typeface="Montserrat Light"/>
            </a:endParaRPr>
          </a:p>
        </p:txBody>
      </p:sp>
      <p:sp>
        <p:nvSpPr>
          <p:cNvPr id="10" name="Slide Number Placeholder 5">
            <a:extLst>
              <a:ext uri="{FF2B5EF4-FFF2-40B4-BE49-F238E27FC236}">
                <a16:creationId xmlns:a16="http://schemas.microsoft.com/office/drawing/2014/main" id="{D0DB4F35-9ADE-ED35-28B3-71F80807EF03}"/>
              </a:ext>
            </a:extLst>
          </p:cNvPr>
          <p:cNvSpPr txBox="1">
            <a:spLocks/>
          </p:cNvSpPr>
          <p:nvPr/>
        </p:nvSpPr>
        <p:spPr>
          <a:xfrm>
            <a:off x="10985325" y="6435204"/>
            <a:ext cx="901875"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z="1000" smtClean="0">
                <a:latin typeface="+mn-lt"/>
              </a:rPr>
              <a:pPr/>
              <a:t>‹#›</a:t>
            </a:fld>
            <a:endParaRPr lang="en-US" sz="1000" dirty="0">
              <a:latin typeface="+mn-lt"/>
            </a:endParaRPr>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30" y="6028803"/>
            <a:ext cx="644652" cy="274320"/>
          </a:xfrm>
          <a:prstGeom prst="rect">
            <a:avLst/>
          </a:prstGeom>
        </p:spPr>
      </p:pic>
    </p:spTree>
    <p:extLst>
      <p:ext uri="{BB962C8B-B14F-4D97-AF65-F5344CB8AC3E}">
        <p14:creationId xmlns:p14="http://schemas.microsoft.com/office/powerpoint/2010/main" val="183820929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black/text left" preserve="1">
  <p:cSld name="Divider - black/text left">
    <p:bg>
      <p:bgPr>
        <a:solidFill>
          <a:srgbClr val="000000"/>
        </a:solidFill>
        <a:effectLst/>
      </p:bgPr>
    </p:bg>
    <p:spTree>
      <p:nvGrpSpPr>
        <p:cNvPr id="1" name="Shape 259"/>
        <p:cNvGrpSpPr/>
        <p:nvPr/>
      </p:nvGrpSpPr>
      <p:grpSpPr>
        <a:xfrm>
          <a:off x="0" y="0"/>
          <a:ext cx="0" cy="0"/>
          <a:chOff x="0" y="0"/>
          <a:chExt cx="0" cy="0"/>
        </a:xfrm>
      </p:grpSpPr>
      <p:sp>
        <p:nvSpPr>
          <p:cNvPr id="6" name="Rectangle 5">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13" name="Picture 12"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264" name="Google Shape;264;p27"/>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bg1"/>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265" name="Google Shape;265;p27"/>
          <p:cNvSpPr txBox="1">
            <a:spLocks noGrp="1"/>
          </p:cNvSpPr>
          <p:nvPr>
            <p:ph type="ctrTitle"/>
          </p:nvPr>
        </p:nvSpPr>
        <p:spPr>
          <a:xfrm>
            <a:off x="472867" y="1322067"/>
            <a:ext cx="5388400" cy="2104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3000"/>
              <a:buFont typeface="Montserrat"/>
              <a:buNone/>
              <a:tabLst>
                <a:tab pos="3282869" algn="l"/>
              </a:tabLst>
              <a:defRPr sz="4000" b="1">
                <a:solidFill>
                  <a:schemeClr val="bg1"/>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2" name="Slide Number Placeholder 1">
            <a:extLst>
              <a:ext uri="{FF2B5EF4-FFF2-40B4-BE49-F238E27FC236}">
                <a16:creationId xmlns:a16="http://schemas.microsoft.com/office/drawing/2014/main" id="{7AFEAEB1-594F-424B-BC1C-CF9B9DCB78BB}"/>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7" name="TextBox 6">
            <a:extLst>
              <a:ext uri="{FF2B5EF4-FFF2-40B4-BE49-F238E27FC236}">
                <a16:creationId xmlns:a16="http://schemas.microsoft.com/office/drawing/2014/main" id="{683E1066-32C0-4BBA-9C52-F0655F5849BD}"/>
              </a:ext>
            </a:extLst>
          </p:cNvPr>
          <p:cNvSpPr txBox="1"/>
          <p:nvPr/>
        </p:nvSpPr>
        <p:spPr>
          <a:xfrm>
            <a:off x="11192256" y="6412992"/>
            <a:ext cx="524256" cy="365760"/>
          </a:xfrm>
          <a:prstGeom prst="rect">
            <a:avLst/>
          </a:prstGeom>
          <a:noFill/>
        </p:spPr>
        <p:txBody>
          <a:bodyPr wrap="none" lIns="0" rIns="0" rtlCol="0" anchor="ctr" anchorCtr="0">
            <a:noAutofit/>
          </a:bodyPr>
          <a:lstStyle/>
          <a:p>
            <a:pPr algn="r"/>
            <a:fld id="{37C1F608-86A9-439D-B359-AB29DD5A1486}" type="slidenum">
              <a:rPr lang="en-US" sz="1333" smtClean="0">
                <a:solidFill>
                  <a:schemeClr val="bg1"/>
                </a:solidFill>
                <a:latin typeface="Montserrat" panose="00000500000000000000" pitchFamily="2" charset="0"/>
              </a:rPr>
              <a:pPr algn="r"/>
              <a:t>‹#›</a:t>
            </a:fld>
            <a:endParaRPr lang="en-US" sz="1333" dirty="0">
              <a:solidFill>
                <a:schemeClr val="bg1"/>
              </a:solidFill>
              <a:latin typeface="Montserrat" panose="00000500000000000000" pitchFamily="2" charset="0"/>
            </a:endParaRPr>
          </a:p>
        </p:txBody>
      </p:sp>
      <p:cxnSp>
        <p:nvCxnSpPr>
          <p:cNvPr id="10" name="Straight Connector 9">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53618978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 you - Black" preserve="1">
  <p:cSld name="Thank you - Black">
    <p:bg>
      <p:bgPr>
        <a:solidFill>
          <a:schemeClr val="bg1"/>
        </a:solidFill>
        <a:effectLst/>
      </p:bgPr>
    </p:bg>
    <p:spTree>
      <p:nvGrpSpPr>
        <p:cNvPr id="1" name="Shape 320"/>
        <p:cNvGrpSpPr/>
        <p:nvPr/>
      </p:nvGrpSpPr>
      <p:grpSpPr>
        <a:xfrm>
          <a:off x="0" y="0"/>
          <a:ext cx="0" cy="0"/>
          <a:chOff x="0" y="0"/>
          <a:chExt cx="0" cy="0"/>
        </a:xfrm>
      </p:grpSpPr>
      <p:sp>
        <p:nvSpPr>
          <p:cNvPr id="325" name="Google Shape;325;p36"/>
          <p:cNvSpPr txBox="1">
            <a:spLocks noGrp="1"/>
          </p:cNvSpPr>
          <p:nvPr>
            <p:ph type="subTitle" idx="1"/>
          </p:nvPr>
        </p:nvSpPr>
        <p:spPr>
          <a:xfrm>
            <a:off x="472867" y="4407300"/>
            <a:ext cx="53508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CBCBCB"/>
              </a:buClr>
              <a:buSzPts val="1200"/>
              <a:buNone/>
              <a:defRPr sz="1600" b="1">
                <a:solidFill>
                  <a:srgbClr val="333333"/>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2400" b="1">
                <a:solidFill>
                  <a:srgbClr val="CBCBCB"/>
                </a:solidFill>
              </a:defRPr>
            </a:lvl2pPr>
            <a:lvl3pPr lvl="2" rtl="0">
              <a:lnSpc>
                <a:spcPct val="100000"/>
              </a:lnSpc>
              <a:spcBef>
                <a:spcPts val="0"/>
              </a:spcBef>
              <a:spcAft>
                <a:spcPts val="0"/>
              </a:spcAft>
              <a:buClr>
                <a:srgbClr val="CBCBCB"/>
              </a:buClr>
              <a:buSzPts val="1800"/>
              <a:buNone/>
              <a:defRPr sz="2400" b="1">
                <a:solidFill>
                  <a:srgbClr val="CBCBCB"/>
                </a:solidFill>
              </a:defRPr>
            </a:lvl3pPr>
            <a:lvl4pPr lvl="3" rtl="0">
              <a:lnSpc>
                <a:spcPct val="100000"/>
              </a:lnSpc>
              <a:spcBef>
                <a:spcPts val="0"/>
              </a:spcBef>
              <a:spcAft>
                <a:spcPts val="0"/>
              </a:spcAft>
              <a:buClr>
                <a:srgbClr val="CBCBCB"/>
              </a:buClr>
              <a:buSzPts val="1800"/>
              <a:buNone/>
              <a:defRPr sz="2400" b="1">
                <a:solidFill>
                  <a:srgbClr val="CBCBCB"/>
                </a:solidFill>
              </a:defRPr>
            </a:lvl4pPr>
            <a:lvl5pPr lvl="4" rtl="0">
              <a:lnSpc>
                <a:spcPct val="100000"/>
              </a:lnSpc>
              <a:spcBef>
                <a:spcPts val="0"/>
              </a:spcBef>
              <a:spcAft>
                <a:spcPts val="0"/>
              </a:spcAft>
              <a:buClr>
                <a:srgbClr val="CBCBCB"/>
              </a:buClr>
              <a:buSzPts val="1800"/>
              <a:buNone/>
              <a:defRPr sz="2400" b="1">
                <a:solidFill>
                  <a:srgbClr val="CBCBCB"/>
                </a:solidFill>
              </a:defRPr>
            </a:lvl5pPr>
            <a:lvl6pPr lvl="5" rtl="0">
              <a:lnSpc>
                <a:spcPct val="100000"/>
              </a:lnSpc>
              <a:spcBef>
                <a:spcPts val="0"/>
              </a:spcBef>
              <a:spcAft>
                <a:spcPts val="0"/>
              </a:spcAft>
              <a:buClr>
                <a:srgbClr val="CBCBCB"/>
              </a:buClr>
              <a:buSzPts val="1800"/>
              <a:buNone/>
              <a:defRPr sz="2400" b="1">
                <a:solidFill>
                  <a:srgbClr val="CBCBCB"/>
                </a:solidFill>
              </a:defRPr>
            </a:lvl6pPr>
            <a:lvl7pPr lvl="6" rtl="0">
              <a:lnSpc>
                <a:spcPct val="100000"/>
              </a:lnSpc>
              <a:spcBef>
                <a:spcPts val="0"/>
              </a:spcBef>
              <a:spcAft>
                <a:spcPts val="0"/>
              </a:spcAft>
              <a:buClr>
                <a:srgbClr val="CBCBCB"/>
              </a:buClr>
              <a:buSzPts val="1800"/>
              <a:buNone/>
              <a:defRPr sz="2400" b="1">
                <a:solidFill>
                  <a:srgbClr val="CBCBCB"/>
                </a:solidFill>
              </a:defRPr>
            </a:lvl7pPr>
            <a:lvl8pPr lvl="7" rtl="0">
              <a:lnSpc>
                <a:spcPct val="100000"/>
              </a:lnSpc>
              <a:spcBef>
                <a:spcPts val="0"/>
              </a:spcBef>
              <a:spcAft>
                <a:spcPts val="0"/>
              </a:spcAft>
              <a:buClr>
                <a:srgbClr val="CBCBCB"/>
              </a:buClr>
              <a:buSzPts val="1800"/>
              <a:buNone/>
              <a:defRPr sz="2400" b="1">
                <a:solidFill>
                  <a:srgbClr val="CBCBCB"/>
                </a:solidFill>
              </a:defRPr>
            </a:lvl8pPr>
            <a:lvl9pPr lvl="8" rtl="0">
              <a:lnSpc>
                <a:spcPct val="100000"/>
              </a:lnSpc>
              <a:spcBef>
                <a:spcPts val="0"/>
              </a:spcBef>
              <a:spcAft>
                <a:spcPts val="0"/>
              </a:spcAft>
              <a:buClr>
                <a:srgbClr val="CBCBCB"/>
              </a:buClr>
              <a:buSzPts val="1800"/>
              <a:buNone/>
              <a:defRPr sz="2400" b="1">
                <a:solidFill>
                  <a:srgbClr val="CBCBCB"/>
                </a:solidFill>
              </a:defRPr>
            </a:lvl9pPr>
          </a:lstStyle>
          <a:p>
            <a:r>
              <a:rPr lang="en-US"/>
              <a:t>Click to edit Master subtitle style</a:t>
            </a:r>
            <a:endParaRPr dirty="0"/>
          </a:p>
        </p:txBody>
      </p:sp>
      <p:sp>
        <p:nvSpPr>
          <p:cNvPr id="326" name="Google Shape;326;p36"/>
          <p:cNvSpPr txBox="1">
            <a:spLocks noGrp="1"/>
          </p:cNvSpPr>
          <p:nvPr>
            <p:ph type="subTitle" idx="2"/>
          </p:nvPr>
        </p:nvSpPr>
        <p:spPr>
          <a:xfrm>
            <a:off x="472867" y="4614100"/>
            <a:ext cx="53508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CBCBCB"/>
              </a:buClr>
              <a:buSzPts val="1200"/>
              <a:buNone/>
              <a:defRPr sz="1600">
                <a:solidFill>
                  <a:srgbClr val="333333"/>
                </a:solidFill>
                <a:latin typeface="Montserrat" panose="00000500000000000000" pitchFamily="2" charset="0"/>
              </a:defRPr>
            </a:lvl1pPr>
            <a:lvl2pPr lvl="1" rtl="0">
              <a:lnSpc>
                <a:spcPct val="100000"/>
              </a:lnSpc>
              <a:spcBef>
                <a:spcPts val="0"/>
              </a:spcBef>
              <a:spcAft>
                <a:spcPts val="0"/>
              </a:spcAft>
              <a:buClr>
                <a:srgbClr val="CBCBCB"/>
              </a:buClr>
              <a:buSzPts val="1800"/>
              <a:buNone/>
              <a:defRPr sz="2400" b="1">
                <a:solidFill>
                  <a:srgbClr val="CBCBCB"/>
                </a:solidFill>
              </a:defRPr>
            </a:lvl2pPr>
            <a:lvl3pPr lvl="2" rtl="0">
              <a:lnSpc>
                <a:spcPct val="100000"/>
              </a:lnSpc>
              <a:spcBef>
                <a:spcPts val="0"/>
              </a:spcBef>
              <a:spcAft>
                <a:spcPts val="0"/>
              </a:spcAft>
              <a:buClr>
                <a:srgbClr val="CBCBCB"/>
              </a:buClr>
              <a:buSzPts val="1800"/>
              <a:buNone/>
              <a:defRPr sz="2400" b="1">
                <a:solidFill>
                  <a:srgbClr val="CBCBCB"/>
                </a:solidFill>
              </a:defRPr>
            </a:lvl3pPr>
            <a:lvl4pPr lvl="3" rtl="0">
              <a:lnSpc>
                <a:spcPct val="100000"/>
              </a:lnSpc>
              <a:spcBef>
                <a:spcPts val="0"/>
              </a:spcBef>
              <a:spcAft>
                <a:spcPts val="0"/>
              </a:spcAft>
              <a:buClr>
                <a:srgbClr val="CBCBCB"/>
              </a:buClr>
              <a:buSzPts val="1800"/>
              <a:buNone/>
              <a:defRPr sz="2400" b="1">
                <a:solidFill>
                  <a:srgbClr val="CBCBCB"/>
                </a:solidFill>
              </a:defRPr>
            </a:lvl4pPr>
            <a:lvl5pPr lvl="4" rtl="0">
              <a:lnSpc>
                <a:spcPct val="100000"/>
              </a:lnSpc>
              <a:spcBef>
                <a:spcPts val="0"/>
              </a:spcBef>
              <a:spcAft>
                <a:spcPts val="0"/>
              </a:spcAft>
              <a:buClr>
                <a:srgbClr val="CBCBCB"/>
              </a:buClr>
              <a:buSzPts val="1800"/>
              <a:buNone/>
              <a:defRPr sz="2400" b="1">
                <a:solidFill>
                  <a:srgbClr val="CBCBCB"/>
                </a:solidFill>
              </a:defRPr>
            </a:lvl5pPr>
            <a:lvl6pPr lvl="5" rtl="0">
              <a:lnSpc>
                <a:spcPct val="100000"/>
              </a:lnSpc>
              <a:spcBef>
                <a:spcPts val="0"/>
              </a:spcBef>
              <a:spcAft>
                <a:spcPts val="0"/>
              </a:spcAft>
              <a:buClr>
                <a:srgbClr val="CBCBCB"/>
              </a:buClr>
              <a:buSzPts val="1800"/>
              <a:buNone/>
              <a:defRPr sz="2400" b="1">
                <a:solidFill>
                  <a:srgbClr val="CBCBCB"/>
                </a:solidFill>
              </a:defRPr>
            </a:lvl6pPr>
            <a:lvl7pPr lvl="6" rtl="0">
              <a:lnSpc>
                <a:spcPct val="100000"/>
              </a:lnSpc>
              <a:spcBef>
                <a:spcPts val="0"/>
              </a:spcBef>
              <a:spcAft>
                <a:spcPts val="0"/>
              </a:spcAft>
              <a:buClr>
                <a:srgbClr val="CBCBCB"/>
              </a:buClr>
              <a:buSzPts val="1800"/>
              <a:buNone/>
              <a:defRPr sz="2400" b="1">
                <a:solidFill>
                  <a:srgbClr val="CBCBCB"/>
                </a:solidFill>
              </a:defRPr>
            </a:lvl7pPr>
            <a:lvl8pPr lvl="7" rtl="0">
              <a:lnSpc>
                <a:spcPct val="100000"/>
              </a:lnSpc>
              <a:spcBef>
                <a:spcPts val="0"/>
              </a:spcBef>
              <a:spcAft>
                <a:spcPts val="0"/>
              </a:spcAft>
              <a:buClr>
                <a:srgbClr val="CBCBCB"/>
              </a:buClr>
              <a:buSzPts val="1800"/>
              <a:buNone/>
              <a:defRPr sz="2400" b="1">
                <a:solidFill>
                  <a:srgbClr val="CBCBCB"/>
                </a:solidFill>
              </a:defRPr>
            </a:lvl8pPr>
            <a:lvl9pPr lvl="8" rtl="0">
              <a:lnSpc>
                <a:spcPct val="100000"/>
              </a:lnSpc>
              <a:spcBef>
                <a:spcPts val="0"/>
              </a:spcBef>
              <a:spcAft>
                <a:spcPts val="0"/>
              </a:spcAft>
              <a:buClr>
                <a:srgbClr val="CBCBCB"/>
              </a:buClr>
              <a:buSzPts val="1800"/>
              <a:buNone/>
              <a:defRPr sz="2400" b="1">
                <a:solidFill>
                  <a:srgbClr val="CBCBCB"/>
                </a:solidFill>
              </a:defRPr>
            </a:lvl9pPr>
          </a:lstStyle>
          <a:p>
            <a:r>
              <a:rPr lang="en-US"/>
              <a:t>Click to edit Master subtitle style</a:t>
            </a:r>
            <a:endParaRPr/>
          </a:p>
        </p:txBody>
      </p:sp>
      <p:sp>
        <p:nvSpPr>
          <p:cNvPr id="13" name="Slide Number Placeholder 1">
            <a:extLst>
              <a:ext uri="{FF2B5EF4-FFF2-40B4-BE49-F238E27FC236}">
                <a16:creationId xmlns:a16="http://schemas.microsoft.com/office/drawing/2014/main" id="{DD26CC81-CE4B-488E-A4B3-C2B58A5960DE}"/>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rgbClr val="333333"/>
                </a:solidFill>
                <a:latin typeface="Montserrat" panose="00000500000000000000" pitchFamily="2" charset="0"/>
              </a:rPr>
              <a:pPr/>
              <a:t>‹#›</a:t>
            </a:fld>
            <a:endParaRPr lang="en-PH" sz="1333" dirty="0">
              <a:solidFill>
                <a:srgbClr val="333333"/>
              </a:solidFill>
              <a:latin typeface="Montserrat" panose="00000500000000000000" pitchFamily="2" charset="0"/>
            </a:endParaRPr>
          </a:p>
        </p:txBody>
      </p:sp>
    </p:spTree>
    <p:extLst>
      <p:ext uri="{BB962C8B-B14F-4D97-AF65-F5344CB8AC3E}">
        <p14:creationId xmlns:p14="http://schemas.microsoft.com/office/powerpoint/2010/main" val="481622508"/>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01_Title N-tab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8" name="Subtitle 2"/>
          <p:cNvSpPr>
            <a:spLocks noGrp="1"/>
          </p:cNvSpPr>
          <p:nvPr>
            <p:ph type="subTitle" idx="1" hasCustomPrompt="1"/>
          </p:nvPr>
        </p:nvSpPr>
        <p:spPr>
          <a:xfrm>
            <a:off x="383906" y="4026428"/>
            <a:ext cx="9225724" cy="665163"/>
          </a:xfrm>
          <a:prstGeom prst="rect">
            <a:avLst/>
          </a:prstGeom>
        </p:spPr>
        <p:txBody>
          <a:bodyPr wrap="square" tIns="0" bIns="0"/>
          <a:lstStyle>
            <a:lvl1pPr marL="0" indent="0" algn="l">
              <a:lnSpc>
                <a:spcPct val="100000"/>
              </a:lnSpc>
              <a:buNone/>
              <a:defRPr sz="2667" cap="none" baseline="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Text Placeholder 2"/>
          <p:cNvSpPr>
            <a:spLocks noGrp="1"/>
          </p:cNvSpPr>
          <p:nvPr>
            <p:ph type="body" idx="17"/>
          </p:nvPr>
        </p:nvSpPr>
        <p:spPr>
          <a:xfrm>
            <a:off x="329903" y="5474805"/>
            <a:ext cx="3854751" cy="697395"/>
          </a:xfrm>
          <a:prstGeom prst="rect">
            <a:avLst/>
          </a:prstGeom>
        </p:spPr>
        <p:txBody>
          <a:bodyPr wrap="square" anchor="b" anchorCtr="0"/>
          <a:lstStyle>
            <a:lvl1pPr marL="0" indent="0" algn="l">
              <a:lnSpc>
                <a:spcPct val="100000"/>
              </a:lnSpc>
              <a:spcBef>
                <a:spcPts val="0"/>
              </a:spcBef>
              <a:buNone/>
              <a:defRPr sz="1600" b="0">
                <a:solidFill>
                  <a:srgbClr val="FFFFFF"/>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Title 1"/>
          <p:cNvSpPr>
            <a:spLocks noGrp="1"/>
          </p:cNvSpPr>
          <p:nvPr>
            <p:ph type="ctrTitle" hasCustomPrompt="1"/>
          </p:nvPr>
        </p:nvSpPr>
        <p:spPr>
          <a:xfrm>
            <a:off x="323772" y="2717800"/>
            <a:ext cx="9226629" cy="1310219"/>
          </a:xfrm>
          <a:prstGeom prst="rect">
            <a:avLst/>
          </a:prstGeom>
        </p:spPr>
        <p:txBody>
          <a:bodyPr wrap="square" tIns="0" bIns="0">
            <a:noAutofit/>
          </a:bodyPr>
          <a:lstStyle>
            <a:lvl1pPr algn="l">
              <a:lnSpc>
                <a:spcPct val="90000"/>
              </a:lnSpc>
              <a:tabLst>
                <a:tab pos="677316" algn="l"/>
              </a:tabLst>
              <a:defRPr sz="5600" b="1" cap="all" baseline="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80150300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black grid" preserve="1">
  <p:cSld name="Cover - black grid">
    <p:bg>
      <p:bgPr>
        <a:solidFill>
          <a:srgbClr val="000000"/>
        </a:solidFill>
        <a:effectLst/>
      </p:bgPr>
    </p:bg>
    <p:spTree>
      <p:nvGrpSpPr>
        <p:cNvPr id="1" name="Shape 53"/>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56" name="Google Shape;56;p6"/>
          <p:cNvSpPr txBox="1">
            <a:spLocks noGrp="1"/>
          </p:cNvSpPr>
          <p:nvPr>
            <p:ph type="ctrTitle"/>
          </p:nvPr>
        </p:nvSpPr>
        <p:spPr>
          <a:xfrm>
            <a:off x="472867" y="506700"/>
            <a:ext cx="8357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8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57" name="Google Shape;57;p6"/>
          <p:cNvSpPr txBox="1">
            <a:spLocks noGrp="1"/>
          </p:cNvSpPr>
          <p:nvPr>
            <p:ph type="subTitle" idx="1"/>
          </p:nvPr>
        </p:nvSpPr>
        <p:spPr>
          <a:xfrm>
            <a:off x="472867" y="1871067"/>
            <a:ext cx="8357600" cy="658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58" name="Google Shape;58;p6"/>
          <p:cNvSpPr txBox="1">
            <a:spLocks noGrp="1"/>
          </p:cNvSpPr>
          <p:nvPr>
            <p:ph type="subTitle" idx="2"/>
          </p:nvPr>
        </p:nvSpPr>
        <p:spPr>
          <a:xfrm>
            <a:off x="472867" y="2927867"/>
            <a:ext cx="55896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6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59" name="Google Shape;59;p6"/>
          <p:cNvSpPr txBox="1">
            <a:spLocks noGrp="1"/>
          </p:cNvSpPr>
          <p:nvPr>
            <p:ph type="subTitle" idx="3"/>
          </p:nvPr>
        </p:nvSpPr>
        <p:spPr>
          <a:xfrm>
            <a:off x="472867" y="3134667"/>
            <a:ext cx="55896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6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8"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chemeClr val="bg1"/>
                </a:solidFill>
                <a:latin typeface="+mn-lt"/>
                <a:ea typeface="Montserrat Light"/>
                <a:cs typeface="Montserrat Light"/>
                <a:sym typeface="Montserrat Light"/>
              </a:rPr>
              <a:t>© </a:t>
            </a:r>
            <a:r>
              <a:rPr lang="en-US" sz="667" dirty="0">
                <a:solidFill>
                  <a:schemeClr val="bg1"/>
                </a:solidFill>
                <a:latin typeface="+mn-lt"/>
                <a:ea typeface="Montserrat Light"/>
                <a:cs typeface="Montserrat Light"/>
                <a:sym typeface="Montserrat Light"/>
              </a:rPr>
              <a:t>2023 Nielsen</a:t>
            </a:r>
            <a:r>
              <a:rPr lang="en" sz="667" dirty="0">
                <a:solidFill>
                  <a:schemeClr val="bg1"/>
                </a:solidFill>
                <a:latin typeface="+mn-lt"/>
                <a:ea typeface="Montserrat Light"/>
                <a:cs typeface="Montserrat Light"/>
                <a:sym typeface="Montserrat Light"/>
              </a:rPr>
              <a:t> Consumer LLC. All Rights Reserved.</a:t>
            </a:r>
            <a:endParaRPr sz="667" i="0" u="none" strike="noStrike" cap="none" dirty="0">
              <a:solidFill>
                <a:schemeClr val="bg1"/>
              </a:solidFill>
              <a:latin typeface="+mn-lt"/>
              <a:ea typeface="Montserrat Light"/>
              <a:cs typeface="Montserrat Light"/>
              <a:sym typeface="Montserrat Light"/>
            </a:endParaRPr>
          </a:p>
        </p:txBody>
      </p:sp>
      <p:sp>
        <p:nvSpPr>
          <p:cNvPr id="10" name="Slide Number Placeholder 5">
            <a:extLst>
              <a:ext uri="{FF2B5EF4-FFF2-40B4-BE49-F238E27FC236}">
                <a16:creationId xmlns:a16="http://schemas.microsoft.com/office/drawing/2014/main" id="{D0DB4F35-9ADE-ED35-28B3-71F80807EF03}"/>
              </a:ext>
            </a:extLst>
          </p:cNvPr>
          <p:cNvSpPr txBox="1">
            <a:spLocks/>
          </p:cNvSpPr>
          <p:nvPr/>
        </p:nvSpPr>
        <p:spPr>
          <a:xfrm>
            <a:off x="10985325" y="6435204"/>
            <a:ext cx="901875" cy="365125"/>
          </a:xfrm>
          <a:prstGeom prst="rect">
            <a:avLst/>
          </a:prstGeom>
        </p:spPr>
        <p:txBody>
          <a:bodyPr vert="horz" lIns="0" tIns="45720" rIns="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3EF4E2-7A7A-0548-85F1-5479B7C9E1B2}" type="slidenum">
              <a:rPr lang="en-US" sz="1000" smtClean="0">
                <a:latin typeface="+mn-lt"/>
              </a:rPr>
              <a:pPr/>
              <a:t>‹#›</a:t>
            </a:fld>
            <a:endParaRPr lang="en-US" sz="1000" dirty="0">
              <a:latin typeface="+mn-lt"/>
            </a:endParaRPr>
          </a:p>
        </p:txBody>
      </p:sp>
    </p:spTree>
    <p:extLst>
      <p:ext uri="{BB962C8B-B14F-4D97-AF65-F5344CB8AC3E}">
        <p14:creationId xmlns:p14="http://schemas.microsoft.com/office/powerpoint/2010/main" val="648358186"/>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06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9" name="Title 8"/>
          <p:cNvSpPr>
            <a:spLocks noGrp="1"/>
          </p:cNvSpPr>
          <p:nvPr>
            <p:ph type="title" hasCustomPrompt="1"/>
          </p:nvPr>
        </p:nvSpPr>
        <p:spPr>
          <a:xfrm>
            <a:off x="792480" y="471311"/>
            <a:ext cx="10888896" cy="578556"/>
          </a:xfrm>
          <a:prstGeom prst="rect">
            <a:avLst/>
          </a:prstGeom>
        </p:spPr>
        <p:txBody>
          <a:bodyPr wrap="square">
            <a:noAutofit/>
          </a:bodyPr>
          <a:lstStyle>
            <a:lvl1pPr>
              <a:defRPr b="1" baseline="0">
                <a:solidFill>
                  <a:schemeClr val="bg1"/>
                </a:solidFill>
                <a:latin typeface="+mj-lt"/>
              </a:defRPr>
            </a:lvl1pPr>
          </a:lstStyle>
          <a:p>
            <a:r>
              <a:rPr lang="en-US"/>
              <a:t>CLICK TO INSERT YOUR COMMENTS</a:t>
            </a:r>
          </a:p>
        </p:txBody>
      </p:sp>
      <p:sp>
        <p:nvSpPr>
          <p:cNvPr id="5" name="Text Placeholder 2"/>
          <p:cNvSpPr>
            <a:spLocks noGrp="1"/>
          </p:cNvSpPr>
          <p:nvPr>
            <p:ph type="body" idx="15"/>
          </p:nvPr>
        </p:nvSpPr>
        <p:spPr>
          <a:xfrm>
            <a:off x="792479" y="6373368"/>
            <a:ext cx="10887456" cy="365760"/>
          </a:xfrm>
          <a:prstGeom prst="rect">
            <a:avLst/>
          </a:prstGeom>
        </p:spPr>
        <p:txBody>
          <a:bodyPr wrap="square" tIns="0" bIns="0" anchor="b" anchorCtr="0"/>
          <a:lstStyle>
            <a:lvl1pPr marL="0" indent="0">
              <a:spcBef>
                <a:spcPts val="80"/>
              </a:spcBef>
              <a:buNone/>
              <a:defRPr sz="1067" b="0" baseline="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Text Placeholder 2"/>
          <p:cNvSpPr>
            <a:spLocks noGrp="1"/>
          </p:cNvSpPr>
          <p:nvPr>
            <p:ph type="body" idx="16" hasCustomPrompt="1"/>
          </p:nvPr>
        </p:nvSpPr>
        <p:spPr>
          <a:xfrm>
            <a:off x="792480" y="1092201"/>
            <a:ext cx="10887456" cy="315119"/>
          </a:xfrm>
          <a:prstGeom prst="rect">
            <a:avLst/>
          </a:prstGeom>
        </p:spPr>
        <p:txBody>
          <a:bodyPr wrap="square" tIns="0" bIns="0" anchor="t" anchorCtr="0"/>
          <a:lstStyle>
            <a:lvl1pPr marL="0" indent="0">
              <a:spcBef>
                <a:spcPts val="0"/>
              </a:spcBef>
              <a:buNone/>
              <a:defRPr sz="2400" b="0" baseline="0">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1"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chemeClr val="bg1"/>
                </a:solidFill>
                <a:latin typeface="+mn-lt"/>
                <a:ea typeface="Montserrat Light"/>
                <a:cs typeface="Montserrat Light"/>
                <a:sym typeface="Montserrat Light"/>
              </a:rPr>
              <a:t>© </a:t>
            </a:r>
            <a:r>
              <a:rPr lang="en-US" sz="667" dirty="0">
                <a:solidFill>
                  <a:schemeClr val="bg1"/>
                </a:solidFill>
                <a:latin typeface="+mn-lt"/>
                <a:ea typeface="Montserrat Light"/>
                <a:cs typeface="Montserrat Light"/>
                <a:sym typeface="Montserrat Light"/>
              </a:rPr>
              <a:t>2023 Nielsen</a:t>
            </a:r>
            <a:r>
              <a:rPr lang="en" sz="667" dirty="0">
                <a:solidFill>
                  <a:schemeClr val="bg1"/>
                </a:solidFill>
                <a:latin typeface="+mn-lt"/>
                <a:ea typeface="Montserrat Light"/>
                <a:cs typeface="Montserrat Light"/>
                <a:sym typeface="Montserrat Light"/>
              </a:rPr>
              <a:t> Consumer LLC. All Rights Reserved.</a:t>
            </a:r>
            <a:endParaRPr sz="667" i="0" u="none" strike="noStrike" cap="none" dirty="0">
              <a:solidFill>
                <a:schemeClr val="bg1"/>
              </a:solidFill>
              <a:latin typeface="+mn-lt"/>
              <a:ea typeface="Montserrat Light"/>
              <a:cs typeface="Montserrat Light"/>
              <a:sym typeface="Montserrat Light"/>
            </a:endParaRPr>
          </a:p>
        </p:txBody>
      </p:sp>
      <p:cxnSp>
        <p:nvCxnSpPr>
          <p:cNvPr id="12" name="Straight Connector 11">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30" y="6028803"/>
            <a:ext cx="644652" cy="274320"/>
          </a:xfrm>
          <a:prstGeom prst="rect">
            <a:avLst/>
          </a:prstGeom>
        </p:spPr>
      </p:pic>
    </p:spTree>
    <p:extLst>
      <p:ext uri="{BB962C8B-B14F-4D97-AF65-F5344CB8AC3E}">
        <p14:creationId xmlns:p14="http://schemas.microsoft.com/office/powerpoint/2010/main" val="851185565"/>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14_Divider Tex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11" name="Picture 10"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6" name="Title 1"/>
          <p:cNvSpPr>
            <a:spLocks noGrp="1"/>
          </p:cNvSpPr>
          <p:nvPr>
            <p:ph type="title"/>
          </p:nvPr>
        </p:nvSpPr>
        <p:spPr>
          <a:xfrm>
            <a:off x="406400" y="2752912"/>
            <a:ext cx="10728960" cy="585216"/>
          </a:xfrm>
          <a:prstGeom prst="rect">
            <a:avLst/>
          </a:prstGeom>
        </p:spPr>
        <p:txBody>
          <a:bodyPr wrap="square" anchor="t">
            <a:noAutofit/>
          </a:bodyPr>
          <a:lstStyle>
            <a:lvl1pPr algn="l">
              <a:defRPr sz="6667" b="1" cap="all">
                <a:solidFill>
                  <a:srgbClr val="FFFFFF"/>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853501932"/>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15_End Slide N-tab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Google Shape;40;p5">
            <a:extLst>
              <a:ext uri="{FF2B5EF4-FFF2-40B4-BE49-F238E27FC236}">
                <a16:creationId xmlns:a16="http://schemas.microsoft.com/office/drawing/2014/main" id="{431ED184-B1B1-4CE6-A4E9-4CB674ECE645}"/>
              </a:ext>
            </a:extLst>
          </p:cNvPr>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chemeClr val="bg1"/>
                </a:solidFill>
                <a:latin typeface="Montserrat" panose="00000500000000000000" pitchFamily="2" charset="0"/>
                <a:ea typeface="Montserrat Light"/>
                <a:cs typeface="Montserrat Light"/>
                <a:sym typeface="Montserrat Light"/>
              </a:rPr>
              <a:t>© </a:t>
            </a:r>
            <a:r>
              <a:rPr lang="en-US" sz="667" dirty="0">
                <a:solidFill>
                  <a:schemeClr val="bg1"/>
                </a:solidFill>
                <a:latin typeface="Montserrat" panose="00000500000000000000" pitchFamily="2" charset="0"/>
                <a:ea typeface="Montserrat Light"/>
                <a:cs typeface="Montserrat Light"/>
                <a:sym typeface="Montserrat Light"/>
              </a:rPr>
              <a:t>2023 Nielsen</a:t>
            </a:r>
            <a:r>
              <a:rPr lang="en" sz="667" dirty="0">
                <a:solidFill>
                  <a:schemeClr val="bg1"/>
                </a:solidFill>
                <a:latin typeface="Montserrat" panose="00000500000000000000" pitchFamily="2" charset="0"/>
                <a:ea typeface="Montserrat Light"/>
                <a:cs typeface="Montserrat Light"/>
                <a:sym typeface="Montserrat Light"/>
              </a:rPr>
              <a:t> Consumer LLC. All Rights Reserved.</a:t>
            </a:r>
            <a:endParaRPr sz="667" i="0" u="none" strike="noStrike" cap="none" dirty="0">
              <a:solidFill>
                <a:schemeClr val="bg1"/>
              </a:solidFill>
              <a:latin typeface="Montserrat" panose="00000500000000000000" pitchFamily="2" charset="0"/>
              <a:ea typeface="Montserrat Light"/>
              <a:cs typeface="Montserrat Light"/>
              <a:sym typeface="Montserrat Light"/>
            </a:endParaRPr>
          </a:p>
        </p:txBody>
      </p:sp>
      <p:cxnSp>
        <p:nvCxnSpPr>
          <p:cNvPr id="4" name="Straight Connector 3">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9" y="6028803"/>
            <a:ext cx="644652" cy="274320"/>
          </a:xfrm>
          <a:prstGeom prst="rect">
            <a:avLst/>
          </a:prstGeom>
        </p:spPr>
      </p:pic>
    </p:spTree>
    <p:extLst>
      <p:ext uri="{BB962C8B-B14F-4D97-AF65-F5344CB8AC3E}">
        <p14:creationId xmlns:p14="http://schemas.microsoft.com/office/powerpoint/2010/main" val="2478738054"/>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2_Title N-tab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 name="Subtitle 2"/>
          <p:cNvSpPr>
            <a:spLocks noGrp="1"/>
          </p:cNvSpPr>
          <p:nvPr>
            <p:ph type="subTitle" idx="1" hasCustomPrompt="1"/>
          </p:nvPr>
        </p:nvSpPr>
        <p:spPr>
          <a:xfrm>
            <a:off x="383906" y="4026428"/>
            <a:ext cx="9225724" cy="665163"/>
          </a:xfrm>
          <a:prstGeom prst="rect">
            <a:avLst/>
          </a:prstGeom>
        </p:spPr>
        <p:txBody>
          <a:bodyPr wrap="square" tIns="0" bIns="0"/>
          <a:lstStyle>
            <a:lvl1pPr marL="0" indent="0" algn="l">
              <a:lnSpc>
                <a:spcPct val="100000"/>
              </a:lnSpc>
              <a:buNone/>
              <a:defRPr sz="2667" cap="none" baseline="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Text Placeholder 2"/>
          <p:cNvSpPr>
            <a:spLocks noGrp="1"/>
          </p:cNvSpPr>
          <p:nvPr>
            <p:ph type="body" idx="17"/>
          </p:nvPr>
        </p:nvSpPr>
        <p:spPr>
          <a:xfrm>
            <a:off x="329903" y="5474805"/>
            <a:ext cx="3854751" cy="697395"/>
          </a:xfrm>
          <a:prstGeom prst="rect">
            <a:avLst/>
          </a:prstGeom>
        </p:spPr>
        <p:txBody>
          <a:bodyPr wrap="square" anchor="b" anchorCtr="0"/>
          <a:lstStyle>
            <a:lvl1pPr marL="0" indent="0" algn="l">
              <a:lnSpc>
                <a:spcPct val="100000"/>
              </a:lnSpc>
              <a:spcBef>
                <a:spcPts val="0"/>
              </a:spcBef>
              <a:buNone/>
              <a:defRPr sz="1600" b="0">
                <a:solidFill>
                  <a:srgbClr val="FFFFFF"/>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11" name="Title 1"/>
          <p:cNvSpPr>
            <a:spLocks noGrp="1"/>
          </p:cNvSpPr>
          <p:nvPr>
            <p:ph type="ctrTitle" hasCustomPrompt="1"/>
          </p:nvPr>
        </p:nvSpPr>
        <p:spPr>
          <a:xfrm>
            <a:off x="323772" y="2717800"/>
            <a:ext cx="9226629" cy="1310219"/>
          </a:xfrm>
          <a:prstGeom prst="rect">
            <a:avLst/>
          </a:prstGeom>
        </p:spPr>
        <p:txBody>
          <a:bodyPr wrap="square" tIns="0" bIns="0">
            <a:noAutofit/>
          </a:bodyPr>
          <a:lstStyle>
            <a:lvl1pPr algn="l">
              <a:lnSpc>
                <a:spcPct val="90000"/>
              </a:lnSpc>
              <a:tabLst>
                <a:tab pos="677316" algn="l"/>
              </a:tabLst>
              <a:defRPr sz="5600" b="1" cap="all" baseline="0">
                <a:solidFill>
                  <a:schemeClr val="bg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428453443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Black/white radiant N" preserve="1">
  <p:cSld name="Divider - Black/white radiant N">
    <p:bg>
      <p:bgPr>
        <a:solidFill>
          <a:srgbClr val="000000"/>
        </a:solidFill>
        <a:effectLst/>
      </p:bgPr>
    </p:bg>
    <p:spTree>
      <p:nvGrpSpPr>
        <p:cNvPr id="1" name="Shape 188"/>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pic>
        <p:nvPicPr>
          <p:cNvPr id="9" name="Picture 8"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195" name="Google Shape;195;p22"/>
          <p:cNvSpPr txBox="1">
            <a:spLocks noGrp="1"/>
          </p:cNvSpPr>
          <p:nvPr>
            <p:ph type="ctrTitle"/>
          </p:nvPr>
        </p:nvSpPr>
        <p:spPr>
          <a:xfrm>
            <a:off x="472867" y="1320800"/>
            <a:ext cx="4551600" cy="2104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4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a:p>
        </p:txBody>
      </p:sp>
      <p:sp>
        <p:nvSpPr>
          <p:cNvPr id="196" name="Google Shape;196;p22"/>
          <p:cNvSpPr txBox="1">
            <a:spLocks noGrp="1"/>
          </p:cNvSpPr>
          <p:nvPr>
            <p:ph type="subTitle" idx="1"/>
          </p:nvPr>
        </p:nvSpPr>
        <p:spPr>
          <a:xfrm>
            <a:off x="472867" y="3270833"/>
            <a:ext cx="4551600" cy="1056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tabLst/>
              <a:defRPr sz="2400">
                <a:solidFill>
                  <a:schemeClr val="bg1"/>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9pPr>
          </a:lstStyle>
          <a:p>
            <a:r>
              <a:rPr lang="en-US"/>
              <a:t>Click to edit Master subtitle style</a:t>
            </a:r>
            <a:endParaRPr dirty="0"/>
          </a:p>
        </p:txBody>
      </p:sp>
      <p:sp>
        <p:nvSpPr>
          <p:cNvPr id="12" name="Slide Number Placeholder 1">
            <a:extLst>
              <a:ext uri="{FF2B5EF4-FFF2-40B4-BE49-F238E27FC236}">
                <a16:creationId xmlns:a16="http://schemas.microsoft.com/office/drawing/2014/main" id="{47E3B85B-D674-4AA4-A57C-AEB94FFFB1E2}"/>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cxnSp>
        <p:nvCxnSpPr>
          <p:cNvPr id="14" name="Straight Connector 13">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97815735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15_Divider Text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8" name="Picture 7"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6" name="Title 1"/>
          <p:cNvSpPr>
            <a:spLocks noGrp="1"/>
          </p:cNvSpPr>
          <p:nvPr>
            <p:ph type="title"/>
          </p:nvPr>
        </p:nvSpPr>
        <p:spPr>
          <a:xfrm>
            <a:off x="406400" y="2752912"/>
            <a:ext cx="10728960" cy="585216"/>
          </a:xfrm>
          <a:prstGeom prst="rect">
            <a:avLst/>
          </a:prstGeom>
        </p:spPr>
        <p:txBody>
          <a:bodyPr wrap="square" anchor="t">
            <a:noAutofit/>
          </a:bodyPr>
          <a:lstStyle>
            <a:lvl1pPr algn="l">
              <a:defRPr sz="6667" b="1" cap="all">
                <a:solidFill>
                  <a:srgbClr val="FFFFFF"/>
                </a:solidFill>
              </a:defRPr>
            </a:lvl1pPr>
          </a:lstStyle>
          <a:p>
            <a:r>
              <a:rPr lang="en-US"/>
              <a:t>Click to edit Master title style</a:t>
            </a:r>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781938565"/>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ver - black" preserve="1">
  <p:cSld name="Cover - black">
    <p:bg>
      <p:bgPr>
        <a:solidFill>
          <a:schemeClr val="accent1"/>
        </a:solidFill>
        <a:effectLst/>
      </p:bgPr>
    </p:bg>
    <p:spTree>
      <p:nvGrpSpPr>
        <p:cNvPr id="1" name="Shape 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8" name="Picture 17"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30906"/>
            <a:ext cx="6289924" cy="6800329"/>
          </a:xfrm>
          <a:prstGeom prst="rect">
            <a:avLst/>
          </a:prstGeom>
        </p:spPr>
      </p:pic>
      <p:sp>
        <p:nvSpPr>
          <p:cNvPr id="10" name="Google Shape;10;p2"/>
          <p:cNvSpPr txBox="1">
            <a:spLocks noGrp="1"/>
          </p:cNvSpPr>
          <p:nvPr>
            <p:ph type="ctrTitle"/>
          </p:nvPr>
        </p:nvSpPr>
        <p:spPr>
          <a:xfrm>
            <a:off x="472868" y="572833"/>
            <a:ext cx="8874333" cy="2262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400" b="1">
                <a:solidFill>
                  <a:schemeClr val="bg1"/>
                </a:solidFill>
                <a:latin typeface="+mj-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11" name="Google Shape;11;p2"/>
          <p:cNvSpPr txBox="1">
            <a:spLocks noGrp="1"/>
          </p:cNvSpPr>
          <p:nvPr>
            <p:ph type="subTitle" idx="1"/>
          </p:nvPr>
        </p:nvSpPr>
        <p:spPr>
          <a:xfrm>
            <a:off x="472868" y="2782367"/>
            <a:ext cx="8874333" cy="1056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lt2"/>
              </a:buClr>
              <a:buSzPts val="1800"/>
              <a:buFont typeface="Montserrat"/>
              <a:buNone/>
              <a:defRPr sz="2000">
                <a:solidFill>
                  <a:schemeClr val="bg1"/>
                </a:solidFill>
                <a:latin typeface="+mn-lt"/>
                <a:ea typeface="Montserrat"/>
                <a:cs typeface="Montserrat"/>
                <a:sym typeface="Montserrat"/>
              </a:defRPr>
            </a:lvl1pPr>
            <a:lvl2pPr lvl="1"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2pPr>
            <a:lvl3pPr lvl="2"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3pPr>
            <a:lvl4pPr lvl="3"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4pPr>
            <a:lvl5pPr lvl="4"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5pPr>
            <a:lvl6pPr lvl="5"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6pPr>
            <a:lvl7pPr lvl="6"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7pPr>
            <a:lvl8pPr lvl="7"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8pPr>
            <a:lvl9pPr lvl="8" rtl="0">
              <a:lnSpc>
                <a:spcPct val="100000"/>
              </a:lnSpc>
              <a:spcBef>
                <a:spcPts val="0"/>
              </a:spcBef>
              <a:spcAft>
                <a:spcPts val="0"/>
              </a:spcAft>
              <a:buClr>
                <a:schemeClr val="lt2"/>
              </a:buClr>
              <a:buSzPts val="1800"/>
              <a:buFont typeface="Montserrat"/>
              <a:buNone/>
              <a:defRPr sz="2400">
                <a:solidFill>
                  <a:schemeClr val="lt2"/>
                </a:solidFill>
                <a:latin typeface="Montserrat"/>
                <a:ea typeface="Montserrat"/>
                <a:cs typeface="Montserrat"/>
                <a:sym typeface="Montserrat"/>
              </a:defRPr>
            </a:lvl9pPr>
          </a:lstStyle>
          <a:p>
            <a:r>
              <a:rPr lang="en-US"/>
              <a:t>Click to edit Master subtitle style</a:t>
            </a:r>
            <a:endParaRPr dirty="0"/>
          </a:p>
        </p:txBody>
      </p:sp>
      <p:sp>
        <p:nvSpPr>
          <p:cNvPr id="16" name="Google Shape;16;p2"/>
          <p:cNvSpPr txBox="1">
            <a:spLocks noGrp="1"/>
          </p:cNvSpPr>
          <p:nvPr>
            <p:ph type="subTitle" idx="4"/>
          </p:nvPr>
        </p:nvSpPr>
        <p:spPr>
          <a:xfrm>
            <a:off x="472867" y="4697508"/>
            <a:ext cx="4738616" cy="699345"/>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lt2"/>
              </a:buClr>
              <a:buSzPts val="1000"/>
              <a:buNone/>
              <a:defRPr sz="1600">
                <a:solidFill>
                  <a:schemeClr val="bg1"/>
                </a:solidFill>
                <a:latin typeface="+mn-lt"/>
              </a:defRPr>
            </a:lvl1pPr>
            <a:lvl2pPr lvl="1" rtl="0">
              <a:lnSpc>
                <a:spcPct val="100000"/>
              </a:lnSpc>
              <a:spcBef>
                <a:spcPts val="0"/>
              </a:spcBef>
              <a:spcAft>
                <a:spcPts val="0"/>
              </a:spcAft>
              <a:buClr>
                <a:schemeClr val="lt2"/>
              </a:buClr>
              <a:buSzPts val="1000"/>
              <a:buNone/>
              <a:defRPr sz="1333" b="1">
                <a:solidFill>
                  <a:schemeClr val="lt2"/>
                </a:solidFill>
              </a:defRPr>
            </a:lvl2pPr>
            <a:lvl3pPr lvl="2" rtl="0">
              <a:lnSpc>
                <a:spcPct val="100000"/>
              </a:lnSpc>
              <a:spcBef>
                <a:spcPts val="0"/>
              </a:spcBef>
              <a:spcAft>
                <a:spcPts val="0"/>
              </a:spcAft>
              <a:buClr>
                <a:schemeClr val="lt2"/>
              </a:buClr>
              <a:buSzPts val="1000"/>
              <a:buNone/>
              <a:defRPr b="1">
                <a:solidFill>
                  <a:schemeClr val="lt2"/>
                </a:solidFill>
              </a:defRPr>
            </a:lvl3pPr>
            <a:lvl4pPr lvl="3" rtl="0">
              <a:lnSpc>
                <a:spcPct val="100000"/>
              </a:lnSpc>
              <a:spcBef>
                <a:spcPts val="0"/>
              </a:spcBef>
              <a:spcAft>
                <a:spcPts val="0"/>
              </a:spcAft>
              <a:buClr>
                <a:schemeClr val="lt2"/>
              </a:buClr>
              <a:buSzPts val="1000"/>
              <a:buNone/>
              <a:defRPr b="1">
                <a:solidFill>
                  <a:schemeClr val="lt2"/>
                </a:solidFill>
              </a:defRPr>
            </a:lvl4pPr>
            <a:lvl5pPr lvl="4" rtl="0">
              <a:lnSpc>
                <a:spcPct val="100000"/>
              </a:lnSpc>
              <a:spcBef>
                <a:spcPts val="0"/>
              </a:spcBef>
              <a:spcAft>
                <a:spcPts val="0"/>
              </a:spcAft>
              <a:buClr>
                <a:schemeClr val="lt2"/>
              </a:buClr>
              <a:buSzPts val="1000"/>
              <a:buNone/>
              <a:defRPr b="1">
                <a:solidFill>
                  <a:schemeClr val="lt2"/>
                </a:solidFill>
              </a:defRPr>
            </a:lvl5pPr>
            <a:lvl6pPr lvl="5" rtl="0">
              <a:lnSpc>
                <a:spcPct val="100000"/>
              </a:lnSpc>
              <a:spcBef>
                <a:spcPts val="0"/>
              </a:spcBef>
              <a:spcAft>
                <a:spcPts val="0"/>
              </a:spcAft>
              <a:buClr>
                <a:schemeClr val="lt2"/>
              </a:buClr>
              <a:buSzPts val="1000"/>
              <a:buNone/>
              <a:defRPr b="1">
                <a:solidFill>
                  <a:schemeClr val="lt2"/>
                </a:solidFill>
              </a:defRPr>
            </a:lvl6pPr>
            <a:lvl7pPr lvl="6" rtl="0">
              <a:lnSpc>
                <a:spcPct val="100000"/>
              </a:lnSpc>
              <a:spcBef>
                <a:spcPts val="0"/>
              </a:spcBef>
              <a:spcAft>
                <a:spcPts val="0"/>
              </a:spcAft>
              <a:buClr>
                <a:schemeClr val="lt2"/>
              </a:buClr>
              <a:buSzPts val="1000"/>
              <a:buNone/>
              <a:defRPr b="1">
                <a:solidFill>
                  <a:schemeClr val="lt2"/>
                </a:solidFill>
              </a:defRPr>
            </a:lvl7pPr>
            <a:lvl8pPr lvl="7" rtl="0">
              <a:lnSpc>
                <a:spcPct val="100000"/>
              </a:lnSpc>
              <a:spcBef>
                <a:spcPts val="0"/>
              </a:spcBef>
              <a:spcAft>
                <a:spcPts val="0"/>
              </a:spcAft>
              <a:buClr>
                <a:schemeClr val="lt2"/>
              </a:buClr>
              <a:buSzPts val="1000"/>
              <a:buNone/>
              <a:defRPr b="1">
                <a:solidFill>
                  <a:schemeClr val="lt2"/>
                </a:solidFill>
              </a:defRPr>
            </a:lvl8pPr>
            <a:lvl9pPr lvl="8" rtl="0">
              <a:lnSpc>
                <a:spcPct val="100000"/>
              </a:lnSpc>
              <a:spcBef>
                <a:spcPts val="0"/>
              </a:spcBef>
              <a:spcAft>
                <a:spcPts val="0"/>
              </a:spcAft>
              <a:buClr>
                <a:schemeClr val="lt2"/>
              </a:buClr>
              <a:buSzPts val="1000"/>
              <a:buNone/>
              <a:defRPr b="1">
                <a:solidFill>
                  <a:schemeClr val="lt2"/>
                </a:solidFill>
              </a:defRPr>
            </a:lvl9pPr>
          </a:lstStyle>
          <a:p>
            <a:r>
              <a:rPr lang="en-US"/>
              <a:t>Click to edit Master subtitle style</a:t>
            </a:r>
            <a:endParaRPr dirty="0"/>
          </a:p>
        </p:txBody>
      </p:sp>
      <p:sp>
        <p:nvSpPr>
          <p:cNvPr id="9"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13" name="Straight Connector 12">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20" name="Picture 19">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338558556"/>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6149" y="-2"/>
            <a:ext cx="6289924" cy="6800329"/>
          </a:xfrm>
          <a:prstGeom prst="rect">
            <a:avLst/>
          </a:prstGeom>
        </p:spPr>
      </p:pic>
      <p:sp>
        <p:nvSpPr>
          <p:cNvPr id="9"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13" name="Straight Connector 12">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Google Shape;21;p3"/>
          <p:cNvSpPr txBox="1">
            <a:spLocks noGrp="1"/>
          </p:cNvSpPr>
          <p:nvPr>
            <p:ph type="ctrTitle"/>
          </p:nvPr>
        </p:nvSpPr>
        <p:spPr>
          <a:xfrm>
            <a:off x="472868" y="572833"/>
            <a:ext cx="7655133" cy="2262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4400" b="1">
                <a:solidFill>
                  <a:schemeClr val="bg1"/>
                </a:solidFill>
                <a:latin typeface="+mj-lt"/>
                <a:ea typeface="Montserrat"/>
                <a:cs typeface="Montserrat"/>
                <a:sym typeface="Montserrat"/>
              </a:defRPr>
            </a:lvl1pPr>
            <a:lvl2pPr lvl="1" algn="ctr" rtl="0">
              <a:spcBef>
                <a:spcPts val="0"/>
              </a:spcBef>
              <a:spcAft>
                <a:spcPts val="0"/>
              </a:spcAft>
              <a:buClr>
                <a:srgbClr val="FFFFFF"/>
              </a:buClr>
              <a:buSzPts val="3000"/>
              <a:buNone/>
              <a:defRPr sz="4000">
                <a:solidFill>
                  <a:srgbClr val="FFFFFF"/>
                </a:solidFill>
              </a:defRPr>
            </a:lvl2pPr>
            <a:lvl3pPr lvl="2" algn="ctr" rtl="0">
              <a:spcBef>
                <a:spcPts val="0"/>
              </a:spcBef>
              <a:spcAft>
                <a:spcPts val="0"/>
              </a:spcAft>
              <a:buClr>
                <a:srgbClr val="FFFFFF"/>
              </a:buClr>
              <a:buSzPts val="3000"/>
              <a:buNone/>
              <a:defRPr sz="4000">
                <a:solidFill>
                  <a:srgbClr val="FFFFFF"/>
                </a:solidFill>
              </a:defRPr>
            </a:lvl3pPr>
            <a:lvl4pPr lvl="3" algn="ctr" rtl="0">
              <a:spcBef>
                <a:spcPts val="0"/>
              </a:spcBef>
              <a:spcAft>
                <a:spcPts val="0"/>
              </a:spcAft>
              <a:buClr>
                <a:srgbClr val="FFFFFF"/>
              </a:buClr>
              <a:buSzPts val="3000"/>
              <a:buNone/>
              <a:defRPr sz="4000">
                <a:solidFill>
                  <a:srgbClr val="FFFFFF"/>
                </a:solidFill>
              </a:defRPr>
            </a:lvl4pPr>
            <a:lvl5pPr lvl="4" algn="ctr" rtl="0">
              <a:spcBef>
                <a:spcPts val="0"/>
              </a:spcBef>
              <a:spcAft>
                <a:spcPts val="0"/>
              </a:spcAft>
              <a:buClr>
                <a:srgbClr val="FFFFFF"/>
              </a:buClr>
              <a:buSzPts val="3000"/>
              <a:buNone/>
              <a:defRPr sz="4000">
                <a:solidFill>
                  <a:srgbClr val="FFFFFF"/>
                </a:solidFill>
              </a:defRPr>
            </a:lvl5pPr>
            <a:lvl6pPr lvl="5" algn="ctr" rtl="0">
              <a:spcBef>
                <a:spcPts val="0"/>
              </a:spcBef>
              <a:spcAft>
                <a:spcPts val="0"/>
              </a:spcAft>
              <a:buClr>
                <a:srgbClr val="FFFFFF"/>
              </a:buClr>
              <a:buSzPts val="3000"/>
              <a:buNone/>
              <a:defRPr sz="4000">
                <a:solidFill>
                  <a:srgbClr val="FFFFFF"/>
                </a:solidFill>
              </a:defRPr>
            </a:lvl6pPr>
            <a:lvl7pPr lvl="6" algn="ctr" rtl="0">
              <a:spcBef>
                <a:spcPts val="0"/>
              </a:spcBef>
              <a:spcAft>
                <a:spcPts val="0"/>
              </a:spcAft>
              <a:buClr>
                <a:srgbClr val="FFFFFF"/>
              </a:buClr>
              <a:buSzPts val="3000"/>
              <a:buNone/>
              <a:defRPr sz="4000">
                <a:solidFill>
                  <a:srgbClr val="FFFFFF"/>
                </a:solidFill>
              </a:defRPr>
            </a:lvl7pPr>
            <a:lvl8pPr lvl="7" algn="ctr" rtl="0">
              <a:spcBef>
                <a:spcPts val="0"/>
              </a:spcBef>
              <a:spcAft>
                <a:spcPts val="0"/>
              </a:spcAft>
              <a:buClr>
                <a:srgbClr val="FFFFFF"/>
              </a:buClr>
              <a:buSzPts val="3000"/>
              <a:buNone/>
              <a:defRPr sz="4000">
                <a:solidFill>
                  <a:srgbClr val="FFFFFF"/>
                </a:solidFill>
              </a:defRPr>
            </a:lvl8pPr>
            <a:lvl9pPr lvl="8" algn="ctr" rtl="0">
              <a:spcBef>
                <a:spcPts val="0"/>
              </a:spcBef>
              <a:spcAft>
                <a:spcPts val="0"/>
              </a:spcAft>
              <a:buClr>
                <a:srgbClr val="FFFFFF"/>
              </a:buClr>
              <a:buSzPts val="3000"/>
              <a:buNone/>
              <a:defRPr sz="4000">
                <a:solidFill>
                  <a:srgbClr val="FFFFFF"/>
                </a:solidFill>
              </a:defRPr>
            </a:lvl9pPr>
          </a:lstStyle>
          <a:p>
            <a:r>
              <a:rPr lang="en-US"/>
              <a:t>Click to edit Master title style</a:t>
            </a:r>
            <a:endParaRPr dirty="0"/>
          </a:p>
        </p:txBody>
      </p:sp>
      <p:sp>
        <p:nvSpPr>
          <p:cNvPr id="15" name="Google Shape;26;p3"/>
          <p:cNvSpPr txBox="1">
            <a:spLocks noGrp="1"/>
          </p:cNvSpPr>
          <p:nvPr>
            <p:ph type="subTitle" idx="4"/>
          </p:nvPr>
        </p:nvSpPr>
        <p:spPr>
          <a:xfrm>
            <a:off x="472867" y="4986851"/>
            <a:ext cx="67520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lt2"/>
              </a:buClr>
              <a:buSzPts val="1000"/>
              <a:buNone/>
              <a:defRPr sz="2000">
                <a:solidFill>
                  <a:schemeClr val="bg1"/>
                </a:solidFill>
                <a:latin typeface="+mn-lt"/>
              </a:defRPr>
            </a:lvl1pPr>
            <a:lvl2pPr lvl="1" rtl="0">
              <a:lnSpc>
                <a:spcPct val="100000"/>
              </a:lnSpc>
              <a:spcBef>
                <a:spcPts val="0"/>
              </a:spcBef>
              <a:spcAft>
                <a:spcPts val="0"/>
              </a:spcAft>
              <a:buClr>
                <a:schemeClr val="lt2"/>
              </a:buClr>
              <a:buSzPts val="1000"/>
              <a:buNone/>
              <a:defRPr sz="1333" b="1">
                <a:solidFill>
                  <a:schemeClr val="lt2"/>
                </a:solidFill>
              </a:defRPr>
            </a:lvl2pPr>
            <a:lvl3pPr lvl="2" rtl="0">
              <a:lnSpc>
                <a:spcPct val="100000"/>
              </a:lnSpc>
              <a:spcBef>
                <a:spcPts val="0"/>
              </a:spcBef>
              <a:spcAft>
                <a:spcPts val="0"/>
              </a:spcAft>
              <a:buClr>
                <a:schemeClr val="lt2"/>
              </a:buClr>
              <a:buSzPts val="1000"/>
              <a:buNone/>
              <a:defRPr b="1">
                <a:solidFill>
                  <a:schemeClr val="lt2"/>
                </a:solidFill>
              </a:defRPr>
            </a:lvl3pPr>
            <a:lvl4pPr lvl="3" rtl="0">
              <a:lnSpc>
                <a:spcPct val="100000"/>
              </a:lnSpc>
              <a:spcBef>
                <a:spcPts val="0"/>
              </a:spcBef>
              <a:spcAft>
                <a:spcPts val="0"/>
              </a:spcAft>
              <a:buClr>
                <a:schemeClr val="lt2"/>
              </a:buClr>
              <a:buSzPts val="1000"/>
              <a:buNone/>
              <a:defRPr b="1">
                <a:solidFill>
                  <a:schemeClr val="lt2"/>
                </a:solidFill>
              </a:defRPr>
            </a:lvl4pPr>
            <a:lvl5pPr lvl="4" rtl="0">
              <a:lnSpc>
                <a:spcPct val="100000"/>
              </a:lnSpc>
              <a:spcBef>
                <a:spcPts val="0"/>
              </a:spcBef>
              <a:spcAft>
                <a:spcPts val="0"/>
              </a:spcAft>
              <a:buClr>
                <a:schemeClr val="lt2"/>
              </a:buClr>
              <a:buSzPts val="1000"/>
              <a:buNone/>
              <a:defRPr b="1">
                <a:solidFill>
                  <a:schemeClr val="lt2"/>
                </a:solidFill>
              </a:defRPr>
            </a:lvl5pPr>
            <a:lvl6pPr lvl="5" rtl="0">
              <a:lnSpc>
                <a:spcPct val="100000"/>
              </a:lnSpc>
              <a:spcBef>
                <a:spcPts val="0"/>
              </a:spcBef>
              <a:spcAft>
                <a:spcPts val="0"/>
              </a:spcAft>
              <a:buClr>
                <a:schemeClr val="lt2"/>
              </a:buClr>
              <a:buSzPts val="1000"/>
              <a:buNone/>
              <a:defRPr b="1">
                <a:solidFill>
                  <a:schemeClr val="lt2"/>
                </a:solidFill>
              </a:defRPr>
            </a:lvl6pPr>
            <a:lvl7pPr lvl="6" rtl="0">
              <a:lnSpc>
                <a:spcPct val="100000"/>
              </a:lnSpc>
              <a:spcBef>
                <a:spcPts val="0"/>
              </a:spcBef>
              <a:spcAft>
                <a:spcPts val="0"/>
              </a:spcAft>
              <a:buClr>
                <a:schemeClr val="lt2"/>
              </a:buClr>
              <a:buSzPts val="1000"/>
              <a:buNone/>
              <a:defRPr b="1">
                <a:solidFill>
                  <a:schemeClr val="lt2"/>
                </a:solidFill>
              </a:defRPr>
            </a:lvl7pPr>
            <a:lvl8pPr lvl="7" rtl="0">
              <a:lnSpc>
                <a:spcPct val="100000"/>
              </a:lnSpc>
              <a:spcBef>
                <a:spcPts val="0"/>
              </a:spcBef>
              <a:spcAft>
                <a:spcPts val="0"/>
              </a:spcAft>
              <a:buClr>
                <a:schemeClr val="lt2"/>
              </a:buClr>
              <a:buSzPts val="1000"/>
              <a:buNone/>
              <a:defRPr b="1">
                <a:solidFill>
                  <a:schemeClr val="lt2"/>
                </a:solidFill>
              </a:defRPr>
            </a:lvl8pPr>
            <a:lvl9pPr lvl="8" rtl="0">
              <a:lnSpc>
                <a:spcPct val="100000"/>
              </a:lnSpc>
              <a:spcBef>
                <a:spcPts val="0"/>
              </a:spcBef>
              <a:spcAft>
                <a:spcPts val="0"/>
              </a:spcAft>
              <a:buClr>
                <a:schemeClr val="lt2"/>
              </a:buClr>
              <a:buSzPts val="1000"/>
              <a:buNone/>
              <a:defRPr b="1">
                <a:solidFill>
                  <a:schemeClr val="lt2"/>
                </a:solidFill>
              </a:defRPr>
            </a:lvl9pPr>
          </a:lstStyle>
          <a:p>
            <a:r>
              <a:rPr lang="en-US"/>
              <a:t>Click to edit Master subtitle style</a:t>
            </a:r>
            <a:endParaRPr dirty="0"/>
          </a:p>
        </p:txBody>
      </p:sp>
      <p:sp>
        <p:nvSpPr>
          <p:cNvPr id="11" name="TextBox 10">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417343235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2" name="Picture 11"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31028" y="0"/>
            <a:ext cx="6289924" cy="6800329"/>
          </a:xfrm>
          <a:prstGeom prst="rect">
            <a:avLst/>
          </a:prstGeom>
        </p:spPr>
      </p:pic>
      <p:sp>
        <p:nvSpPr>
          <p:cNvPr id="9" name="Title 1"/>
          <p:cNvSpPr>
            <a:spLocks noGrp="1"/>
          </p:cNvSpPr>
          <p:nvPr>
            <p:ph type="title" hasCustomPrompt="1"/>
          </p:nvPr>
        </p:nvSpPr>
        <p:spPr>
          <a:xfrm>
            <a:off x="2639271" y="2650067"/>
            <a:ext cx="9305080" cy="585216"/>
          </a:xfrm>
        </p:spPr>
        <p:txBody>
          <a:bodyPr wrap="square" anchor="t">
            <a:noAutofit/>
          </a:bodyPr>
          <a:lstStyle>
            <a:lvl1pPr algn="l">
              <a:defRPr sz="4400" b="1" cap="all">
                <a:solidFill>
                  <a:schemeClr val="bg1"/>
                </a:solidFill>
                <a:latin typeface="+mn-lt"/>
              </a:defRPr>
            </a:lvl1pPr>
          </a:lstStyle>
          <a:p>
            <a:r>
              <a:rPr lang="en-US" dirty="0"/>
              <a:t>Click to add title</a:t>
            </a:r>
          </a:p>
        </p:txBody>
      </p:sp>
      <p:sp>
        <p:nvSpPr>
          <p:cNvPr id="10" name="Text Placeholder 5"/>
          <p:cNvSpPr>
            <a:spLocks noGrp="1"/>
          </p:cNvSpPr>
          <p:nvPr>
            <p:ph type="body" sz="quarter" idx="10" hasCustomPrompt="1"/>
          </p:nvPr>
        </p:nvSpPr>
        <p:spPr>
          <a:xfrm>
            <a:off x="2641600" y="4116320"/>
            <a:ext cx="9302496" cy="711200"/>
          </a:xfrm>
        </p:spPr>
        <p:txBody>
          <a:bodyPr/>
          <a:lstStyle>
            <a:lvl1pPr marL="0" indent="0">
              <a:buNone/>
              <a:defRPr sz="2000" b="0" baseline="0">
                <a:solidFill>
                  <a:schemeClr val="bg1"/>
                </a:solidFill>
                <a:latin typeface="+mn-lt"/>
              </a:defRPr>
            </a:lvl1pPr>
            <a:lvl2pPr marL="601089" indent="0">
              <a:buNone/>
              <a:defRPr/>
            </a:lvl2pPr>
            <a:lvl3pPr marL="1219110" indent="0">
              <a:buNone/>
              <a:defRPr/>
            </a:lvl3pPr>
            <a:lvl4pPr marL="1828664" indent="0">
              <a:buNone/>
              <a:defRPr/>
            </a:lvl4pPr>
            <a:lvl5pPr marL="2438218" indent="0">
              <a:buNone/>
              <a:defRPr/>
            </a:lvl5pPr>
          </a:lstStyle>
          <a:p>
            <a:pPr lvl="0"/>
            <a:r>
              <a:rPr lang="en-US" dirty="0"/>
              <a:t>Click to add Subtitle</a:t>
            </a:r>
          </a:p>
        </p:txBody>
      </p:sp>
      <p:sp>
        <p:nvSpPr>
          <p:cNvPr id="7" name="Slide Number Placeholder 5">
            <a:extLst>
              <a:ext uri="{FF2B5EF4-FFF2-40B4-BE49-F238E27FC236}">
                <a16:creationId xmlns:a16="http://schemas.microsoft.com/office/drawing/2014/main" id="{D0DB4F35-9ADE-ED35-28B3-71F80807EF03}"/>
              </a:ext>
            </a:extLst>
          </p:cNvPr>
          <p:cNvSpPr>
            <a:spLocks noGrp="1"/>
          </p:cNvSpPr>
          <p:nvPr>
            <p:ph type="sldNum" sz="quarter" idx="11"/>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4" name="Picture 13">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778580585"/>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Quot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9" name="Picture 8"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6" name="Google Shape;44;p5"/>
          <p:cNvSpPr txBox="1">
            <a:spLocks noGrp="1"/>
          </p:cNvSpPr>
          <p:nvPr>
            <p:ph type="ctrTitle"/>
          </p:nvPr>
        </p:nvSpPr>
        <p:spPr>
          <a:xfrm>
            <a:off x="472867" y="2159467"/>
            <a:ext cx="5494000" cy="2104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rgbClr val="FFFFFF"/>
                </a:solidFill>
                <a:latin typeface="+mj-lt"/>
                <a:ea typeface="Montserrat"/>
                <a:cs typeface="Montserrat"/>
                <a:sym typeface="Montserrat"/>
              </a:defRPr>
            </a:lvl1pPr>
            <a:lvl2pPr lvl="1" algn="ctr" rtl="0">
              <a:spcBef>
                <a:spcPts val="0"/>
              </a:spcBef>
              <a:spcAft>
                <a:spcPts val="0"/>
              </a:spcAft>
              <a:buClr>
                <a:srgbClr val="FFFFFF"/>
              </a:buClr>
              <a:buSzPts val="3000"/>
              <a:buNone/>
              <a:defRPr sz="4000">
                <a:solidFill>
                  <a:srgbClr val="FFFFFF"/>
                </a:solidFill>
              </a:defRPr>
            </a:lvl2pPr>
            <a:lvl3pPr lvl="2" algn="ctr" rtl="0">
              <a:spcBef>
                <a:spcPts val="0"/>
              </a:spcBef>
              <a:spcAft>
                <a:spcPts val="0"/>
              </a:spcAft>
              <a:buClr>
                <a:srgbClr val="FFFFFF"/>
              </a:buClr>
              <a:buSzPts val="3000"/>
              <a:buNone/>
              <a:defRPr sz="4000">
                <a:solidFill>
                  <a:srgbClr val="FFFFFF"/>
                </a:solidFill>
              </a:defRPr>
            </a:lvl3pPr>
            <a:lvl4pPr lvl="3" algn="ctr" rtl="0">
              <a:spcBef>
                <a:spcPts val="0"/>
              </a:spcBef>
              <a:spcAft>
                <a:spcPts val="0"/>
              </a:spcAft>
              <a:buClr>
                <a:srgbClr val="FFFFFF"/>
              </a:buClr>
              <a:buSzPts val="3000"/>
              <a:buNone/>
              <a:defRPr sz="4000">
                <a:solidFill>
                  <a:srgbClr val="FFFFFF"/>
                </a:solidFill>
              </a:defRPr>
            </a:lvl4pPr>
            <a:lvl5pPr lvl="4" algn="ctr" rtl="0">
              <a:spcBef>
                <a:spcPts val="0"/>
              </a:spcBef>
              <a:spcAft>
                <a:spcPts val="0"/>
              </a:spcAft>
              <a:buClr>
                <a:srgbClr val="FFFFFF"/>
              </a:buClr>
              <a:buSzPts val="3000"/>
              <a:buNone/>
              <a:defRPr sz="4000">
                <a:solidFill>
                  <a:srgbClr val="FFFFFF"/>
                </a:solidFill>
              </a:defRPr>
            </a:lvl5pPr>
            <a:lvl6pPr lvl="5" algn="ctr" rtl="0">
              <a:spcBef>
                <a:spcPts val="0"/>
              </a:spcBef>
              <a:spcAft>
                <a:spcPts val="0"/>
              </a:spcAft>
              <a:buClr>
                <a:srgbClr val="FFFFFF"/>
              </a:buClr>
              <a:buSzPts val="3000"/>
              <a:buNone/>
              <a:defRPr sz="4000">
                <a:solidFill>
                  <a:srgbClr val="FFFFFF"/>
                </a:solidFill>
              </a:defRPr>
            </a:lvl6pPr>
            <a:lvl7pPr lvl="6" algn="ctr" rtl="0">
              <a:spcBef>
                <a:spcPts val="0"/>
              </a:spcBef>
              <a:spcAft>
                <a:spcPts val="0"/>
              </a:spcAft>
              <a:buClr>
                <a:srgbClr val="FFFFFF"/>
              </a:buClr>
              <a:buSzPts val="3000"/>
              <a:buNone/>
              <a:defRPr sz="4000">
                <a:solidFill>
                  <a:srgbClr val="FFFFFF"/>
                </a:solidFill>
              </a:defRPr>
            </a:lvl7pPr>
            <a:lvl8pPr lvl="7" algn="ctr" rtl="0">
              <a:spcBef>
                <a:spcPts val="0"/>
              </a:spcBef>
              <a:spcAft>
                <a:spcPts val="0"/>
              </a:spcAft>
              <a:buClr>
                <a:srgbClr val="FFFFFF"/>
              </a:buClr>
              <a:buSzPts val="3000"/>
              <a:buNone/>
              <a:defRPr sz="4000">
                <a:solidFill>
                  <a:srgbClr val="FFFFFF"/>
                </a:solidFill>
              </a:defRPr>
            </a:lvl8pPr>
            <a:lvl9pPr lvl="8" algn="ctr" rtl="0">
              <a:spcBef>
                <a:spcPts val="0"/>
              </a:spcBef>
              <a:spcAft>
                <a:spcPts val="0"/>
              </a:spcAft>
              <a:buClr>
                <a:srgbClr val="FFFFFF"/>
              </a:buClr>
              <a:buSzPts val="3000"/>
              <a:buNone/>
              <a:defRPr sz="4000">
                <a:solidFill>
                  <a:srgbClr val="FFFFFF"/>
                </a:solidFill>
              </a:defRPr>
            </a:lvl9pPr>
          </a:lstStyle>
          <a:p>
            <a:r>
              <a:rPr lang="en-US"/>
              <a:t>Click to edit Master title style</a:t>
            </a:r>
            <a:endParaRPr dirty="0"/>
          </a:p>
        </p:txBody>
      </p:sp>
      <p:sp>
        <p:nvSpPr>
          <p:cNvPr id="8"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403237439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06_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9" name="Title 8"/>
          <p:cNvSpPr>
            <a:spLocks noGrp="1"/>
          </p:cNvSpPr>
          <p:nvPr>
            <p:ph type="title" hasCustomPrompt="1"/>
          </p:nvPr>
        </p:nvSpPr>
        <p:spPr>
          <a:xfrm>
            <a:off x="792480" y="471311"/>
            <a:ext cx="10888896" cy="578556"/>
          </a:xfrm>
          <a:prstGeom prst="rect">
            <a:avLst/>
          </a:prstGeom>
        </p:spPr>
        <p:txBody>
          <a:bodyPr wrap="square">
            <a:noAutofit/>
          </a:bodyPr>
          <a:lstStyle>
            <a:lvl1pPr>
              <a:defRPr b="1" baseline="0">
                <a:solidFill>
                  <a:schemeClr val="bg1"/>
                </a:solidFill>
                <a:latin typeface="+mj-lt"/>
              </a:defRPr>
            </a:lvl1pPr>
          </a:lstStyle>
          <a:p>
            <a:r>
              <a:rPr lang="en-US"/>
              <a:t>CLICK TO INSERT YOUR COMMENTS</a:t>
            </a:r>
          </a:p>
        </p:txBody>
      </p:sp>
      <p:sp>
        <p:nvSpPr>
          <p:cNvPr id="5" name="Text Placeholder 2"/>
          <p:cNvSpPr>
            <a:spLocks noGrp="1"/>
          </p:cNvSpPr>
          <p:nvPr>
            <p:ph type="body" idx="15"/>
          </p:nvPr>
        </p:nvSpPr>
        <p:spPr>
          <a:xfrm>
            <a:off x="792479" y="6373368"/>
            <a:ext cx="10887456" cy="365760"/>
          </a:xfrm>
          <a:prstGeom prst="rect">
            <a:avLst/>
          </a:prstGeom>
        </p:spPr>
        <p:txBody>
          <a:bodyPr wrap="square" tIns="0" bIns="0" anchor="b" anchorCtr="0"/>
          <a:lstStyle>
            <a:lvl1pPr marL="0" indent="0">
              <a:spcBef>
                <a:spcPts val="80"/>
              </a:spcBef>
              <a:buNone/>
              <a:defRPr sz="1067" b="0" baseline="0">
                <a:solidFill>
                  <a:schemeClr val="bg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Text Placeholder 2"/>
          <p:cNvSpPr>
            <a:spLocks noGrp="1"/>
          </p:cNvSpPr>
          <p:nvPr>
            <p:ph type="body" idx="16" hasCustomPrompt="1"/>
          </p:nvPr>
        </p:nvSpPr>
        <p:spPr>
          <a:xfrm>
            <a:off x="792480" y="1092201"/>
            <a:ext cx="10887456" cy="315119"/>
          </a:xfrm>
          <a:prstGeom prst="rect">
            <a:avLst/>
          </a:prstGeom>
        </p:spPr>
        <p:txBody>
          <a:bodyPr wrap="square" tIns="0" bIns="0" anchor="t" anchorCtr="0"/>
          <a:lstStyle>
            <a:lvl1pPr marL="0" indent="0">
              <a:spcBef>
                <a:spcPts val="0"/>
              </a:spcBef>
              <a:buNone/>
              <a:defRPr sz="2400" b="0" baseline="0">
                <a:solidFill>
                  <a:schemeClr val="bg1"/>
                </a:solidFill>
                <a:latin typeface="Arial"/>
                <a:cs typeface="Aria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1" name="Google Shape;40;p5">
            <a:extLst>
              <a:ext uri="{FF2B5EF4-FFF2-40B4-BE49-F238E27FC236}">
                <a16:creationId xmlns:a16="http://schemas.microsoft.com/office/drawing/2014/main" id="{83FF035F-548F-4076-B69B-F7D220A0FE06}"/>
              </a:ext>
            </a:extLst>
          </p:cNvPr>
          <p:cNvSpPr/>
          <p:nvPr/>
        </p:nvSpPr>
        <p:spPr>
          <a:xfrm>
            <a:off x="280367" y="65063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chemeClr val="bg1"/>
                </a:solidFill>
                <a:latin typeface="+mn-lt"/>
                <a:ea typeface="Montserrat Light"/>
                <a:cs typeface="Montserrat Light"/>
                <a:sym typeface="Montserrat Light"/>
              </a:rPr>
              <a:t>© </a:t>
            </a:r>
            <a:r>
              <a:rPr lang="en-US" sz="667" dirty="0">
                <a:solidFill>
                  <a:schemeClr val="bg1"/>
                </a:solidFill>
                <a:latin typeface="+mn-lt"/>
                <a:ea typeface="Montserrat Light"/>
                <a:cs typeface="Montserrat Light"/>
                <a:sym typeface="Montserrat Light"/>
              </a:rPr>
              <a:t>2023 Nielsen</a:t>
            </a:r>
            <a:r>
              <a:rPr lang="en" sz="667" dirty="0">
                <a:solidFill>
                  <a:schemeClr val="bg1"/>
                </a:solidFill>
                <a:latin typeface="+mn-lt"/>
                <a:ea typeface="Montserrat Light"/>
                <a:cs typeface="Montserrat Light"/>
                <a:sym typeface="Montserrat Light"/>
              </a:rPr>
              <a:t> Consumer LLC. All Rights Reserved.</a:t>
            </a:r>
            <a:endParaRPr sz="667" i="0" u="none" strike="noStrike" cap="none" dirty="0">
              <a:solidFill>
                <a:schemeClr val="bg1"/>
              </a:solidFill>
              <a:latin typeface="+mn-lt"/>
              <a:ea typeface="Montserrat Light"/>
              <a:cs typeface="Montserrat Light"/>
              <a:sym typeface="Montserrat Light"/>
            </a:endParaRPr>
          </a:p>
        </p:txBody>
      </p:sp>
    </p:spTree>
    <p:extLst>
      <p:ext uri="{BB962C8B-B14F-4D97-AF65-F5344CB8AC3E}">
        <p14:creationId xmlns:p14="http://schemas.microsoft.com/office/powerpoint/2010/main" val="754115697"/>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61_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p:txBody>
          <a:bodyPr/>
          <a:lstStyle/>
          <a:p>
            <a:fld id="{403EF4E2-7A7A-0548-85F1-5479B7C9E1B2}" type="slidenum">
              <a:rPr lang="en-US" smtClean="0"/>
              <a:t>‹#›</a:t>
            </a:fld>
            <a:endParaRPr lang="en-US" dirty="0"/>
          </a:p>
        </p:txBody>
      </p:sp>
      <p:sp>
        <p:nvSpPr>
          <p:cNvPr id="4" name="Google Shape;66;p9"/>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400">
                <a:solidFill>
                  <a:schemeClr val="tx1"/>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5" name="Google Shape;67;p9"/>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42" lvl="0" indent="-365742" rtl="0">
              <a:spcBef>
                <a:spcPts val="0"/>
              </a:spcBef>
              <a:spcAft>
                <a:spcPts val="0"/>
              </a:spcAft>
              <a:buClr>
                <a:srgbClr val="FFFFFF"/>
              </a:buClr>
              <a:buSzPts val="1300"/>
              <a:buChar char="■"/>
              <a:defRPr sz="1400">
                <a:solidFill>
                  <a:schemeClr val="tx1"/>
                </a:solidFill>
                <a:latin typeface="+mn-lt"/>
              </a:defRPr>
            </a:lvl1pPr>
            <a:lvl2pPr marL="1219140" lvl="1" indent="-406381" rtl="0">
              <a:spcBef>
                <a:spcPts val="2133"/>
              </a:spcBef>
              <a:spcAft>
                <a:spcPts val="0"/>
              </a:spcAft>
              <a:buClr>
                <a:srgbClr val="FFFFFF"/>
              </a:buClr>
              <a:buSzPts val="1200"/>
              <a:buChar char="⎼"/>
              <a:defRPr>
                <a:solidFill>
                  <a:srgbClr val="FFFFFF"/>
                </a:solidFill>
              </a:defRPr>
            </a:lvl2pPr>
            <a:lvl3pPr marL="1828709" lvl="2" indent="-389448" rtl="0">
              <a:spcBef>
                <a:spcPts val="2133"/>
              </a:spcBef>
              <a:spcAft>
                <a:spcPts val="0"/>
              </a:spcAft>
              <a:buClr>
                <a:srgbClr val="FFFFFF"/>
              </a:buClr>
              <a:buSzPts val="1000"/>
              <a:buChar char="○"/>
              <a:defRPr>
                <a:solidFill>
                  <a:srgbClr val="FFFFFF"/>
                </a:solidFill>
              </a:defRPr>
            </a:lvl3pPr>
            <a:lvl4pPr marL="2438278" lvl="3" indent="-389448" rtl="0">
              <a:spcBef>
                <a:spcPts val="2133"/>
              </a:spcBef>
              <a:spcAft>
                <a:spcPts val="0"/>
              </a:spcAft>
              <a:buClr>
                <a:srgbClr val="FFFFFF"/>
              </a:buClr>
              <a:buSzPts val="1000"/>
              <a:buChar char="■"/>
              <a:defRPr>
                <a:solidFill>
                  <a:srgbClr val="FFFFFF"/>
                </a:solidFill>
              </a:defRPr>
            </a:lvl4pPr>
            <a:lvl5pPr marL="3047848" lvl="4" indent="-389448" rtl="0">
              <a:spcBef>
                <a:spcPts val="2133"/>
              </a:spcBef>
              <a:spcAft>
                <a:spcPts val="0"/>
              </a:spcAft>
              <a:buClr>
                <a:srgbClr val="FFFFFF"/>
              </a:buClr>
              <a:buSzPts val="1000"/>
              <a:buChar char="⎼"/>
              <a:defRPr>
                <a:solidFill>
                  <a:srgbClr val="FFFFFF"/>
                </a:solidFill>
              </a:defRPr>
            </a:lvl5pPr>
            <a:lvl6pPr marL="3657418" lvl="5" indent="-389448" rtl="0">
              <a:spcBef>
                <a:spcPts val="2133"/>
              </a:spcBef>
              <a:spcAft>
                <a:spcPts val="0"/>
              </a:spcAft>
              <a:buClr>
                <a:srgbClr val="FFFFFF"/>
              </a:buClr>
              <a:buSzPts val="1000"/>
              <a:buChar char="○"/>
              <a:defRPr>
                <a:solidFill>
                  <a:srgbClr val="FFFFFF"/>
                </a:solidFill>
              </a:defRPr>
            </a:lvl6pPr>
            <a:lvl7pPr marL="4266987" lvl="6" indent="-389448" rtl="0">
              <a:spcBef>
                <a:spcPts val="2133"/>
              </a:spcBef>
              <a:spcAft>
                <a:spcPts val="0"/>
              </a:spcAft>
              <a:buClr>
                <a:srgbClr val="FFFFFF"/>
              </a:buClr>
              <a:buSzPts val="1000"/>
              <a:buChar char="■"/>
              <a:defRPr>
                <a:solidFill>
                  <a:srgbClr val="FFFFFF"/>
                </a:solidFill>
              </a:defRPr>
            </a:lvl7pPr>
            <a:lvl8pPr marL="4876557" lvl="7" indent="-389448" rtl="0">
              <a:spcBef>
                <a:spcPts val="2133"/>
              </a:spcBef>
              <a:spcAft>
                <a:spcPts val="0"/>
              </a:spcAft>
              <a:buClr>
                <a:srgbClr val="FFFFFF"/>
              </a:buClr>
              <a:buSzPts val="1000"/>
              <a:buChar char="⎼"/>
              <a:defRPr>
                <a:solidFill>
                  <a:srgbClr val="FFFFFF"/>
                </a:solidFill>
              </a:defRPr>
            </a:lvl8pPr>
            <a:lvl9pPr marL="5486126" lvl="8" indent="-389448" rtl="0">
              <a:spcBef>
                <a:spcPts val="2133"/>
              </a:spcBef>
              <a:spcAft>
                <a:spcPts val="2133"/>
              </a:spcAft>
              <a:buClr>
                <a:srgbClr val="FFFFFF"/>
              </a:buClr>
              <a:buSzPts val="1000"/>
              <a:buChar char="○"/>
              <a:defRPr>
                <a:solidFill>
                  <a:srgbClr val="FFFFFF"/>
                </a:solidFill>
              </a:defRPr>
            </a:lvl9pPr>
          </a:lstStyle>
          <a:p>
            <a:pPr lvl="0"/>
            <a:r>
              <a:rPr lang="en-US"/>
              <a:t>Click to edit Master text styles</a:t>
            </a:r>
          </a:p>
        </p:txBody>
      </p:sp>
      <p:sp>
        <p:nvSpPr>
          <p:cNvPr id="7" name="Google Shape;69;p9"/>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365742" lvl="0" indent="-365742" rtl="0">
              <a:lnSpc>
                <a:spcPct val="100000"/>
              </a:lnSpc>
              <a:spcBef>
                <a:spcPts val="0"/>
              </a:spcBef>
              <a:spcAft>
                <a:spcPts val="0"/>
              </a:spcAft>
              <a:buClr>
                <a:srgbClr val="FFFFFF"/>
              </a:buClr>
              <a:buSzPts val="1500"/>
              <a:buNone/>
              <a:defRPr sz="1800">
                <a:solidFill>
                  <a:schemeClr val="tx1"/>
                </a:solidFill>
                <a:latin typeface="+mn-lt"/>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dirty="0"/>
          </a:p>
        </p:txBody>
      </p:sp>
    </p:spTree>
    <p:extLst>
      <p:ext uri="{BB962C8B-B14F-4D97-AF65-F5344CB8AC3E}">
        <p14:creationId xmlns:p14="http://schemas.microsoft.com/office/powerpoint/2010/main" val="3133626847"/>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3" name="TextBox 2">
            <a:extLst>
              <a:ext uri="{FF2B5EF4-FFF2-40B4-BE49-F238E27FC236}">
                <a16:creationId xmlns:a16="http://schemas.microsoft.com/office/drawing/2014/main" id="{6243803D-31FA-692F-1CDF-A332274BC332}"/>
              </a:ext>
            </a:extLst>
          </p:cNvPr>
          <p:cNvSpPr txBox="1"/>
          <p:nvPr/>
        </p:nvSpPr>
        <p:spPr>
          <a:xfrm>
            <a:off x="288559" y="6532237"/>
            <a:ext cx="2458455" cy="200055"/>
          </a:xfrm>
          <a:prstGeom prst="rect">
            <a:avLst/>
          </a:prstGeom>
          <a:noFill/>
        </p:spPr>
        <p:txBody>
          <a:bodyPr wrap="square" lIns="0" rIns="0"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9" y="6028803"/>
            <a:ext cx="644652" cy="274320"/>
          </a:xfrm>
          <a:prstGeom prst="rect">
            <a:avLst/>
          </a:prstGeom>
        </p:spPr>
      </p:pic>
    </p:spTree>
    <p:extLst>
      <p:ext uri="{BB962C8B-B14F-4D97-AF65-F5344CB8AC3E}">
        <p14:creationId xmlns:p14="http://schemas.microsoft.com/office/powerpoint/2010/main" val="137957564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9" name="Picture 8"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04;p13"/>
          <p:cNvSpPr txBox="1">
            <a:spLocks noGrp="1"/>
          </p:cNvSpPr>
          <p:nvPr>
            <p:ph type="ctrTitle"/>
          </p:nvPr>
        </p:nvSpPr>
        <p:spPr>
          <a:xfrm>
            <a:off x="655067" y="442767"/>
            <a:ext cx="6570000" cy="18524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rgbClr val="FFFFFF"/>
                </a:solidFill>
                <a:latin typeface="+mj-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 name="Google Shape;105;p13"/>
          <p:cNvSpPr txBox="1">
            <a:spLocks noGrp="1"/>
          </p:cNvSpPr>
          <p:nvPr>
            <p:ph type="subTitle" idx="1"/>
          </p:nvPr>
        </p:nvSpPr>
        <p:spPr>
          <a:xfrm>
            <a:off x="655068" y="3172800"/>
            <a:ext cx="65700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bg1"/>
                </a:solidFill>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dirty="0"/>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827130248"/>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0" name="Picture 9"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5" name="Straight Connector 4">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Google Shape;117;p15"/>
          <p:cNvSpPr txBox="1">
            <a:spLocks noGrp="1"/>
          </p:cNvSpPr>
          <p:nvPr>
            <p:ph type="subTitle" idx="1"/>
          </p:nvPr>
        </p:nvSpPr>
        <p:spPr>
          <a:xfrm>
            <a:off x="472867" y="3141147"/>
            <a:ext cx="53508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CBCBCB"/>
              </a:buClr>
              <a:buSzPts val="1200"/>
              <a:buNone/>
              <a:defRPr sz="2400" b="1">
                <a:solidFill>
                  <a:schemeClr val="bg1"/>
                </a:solidFill>
              </a:defRPr>
            </a:lvl1pPr>
            <a:lvl2pPr lvl="1" rtl="0">
              <a:lnSpc>
                <a:spcPct val="100000"/>
              </a:lnSpc>
              <a:spcBef>
                <a:spcPts val="0"/>
              </a:spcBef>
              <a:spcAft>
                <a:spcPts val="0"/>
              </a:spcAft>
              <a:buClr>
                <a:srgbClr val="CBCBCB"/>
              </a:buClr>
              <a:buSzPts val="1800"/>
              <a:buNone/>
              <a:defRPr sz="2400" b="1">
                <a:solidFill>
                  <a:srgbClr val="CBCBCB"/>
                </a:solidFill>
              </a:defRPr>
            </a:lvl2pPr>
            <a:lvl3pPr lvl="2" rtl="0">
              <a:lnSpc>
                <a:spcPct val="100000"/>
              </a:lnSpc>
              <a:spcBef>
                <a:spcPts val="0"/>
              </a:spcBef>
              <a:spcAft>
                <a:spcPts val="0"/>
              </a:spcAft>
              <a:buClr>
                <a:srgbClr val="CBCBCB"/>
              </a:buClr>
              <a:buSzPts val="1800"/>
              <a:buNone/>
              <a:defRPr sz="2400" b="1">
                <a:solidFill>
                  <a:srgbClr val="CBCBCB"/>
                </a:solidFill>
              </a:defRPr>
            </a:lvl3pPr>
            <a:lvl4pPr lvl="3" rtl="0">
              <a:lnSpc>
                <a:spcPct val="100000"/>
              </a:lnSpc>
              <a:spcBef>
                <a:spcPts val="0"/>
              </a:spcBef>
              <a:spcAft>
                <a:spcPts val="0"/>
              </a:spcAft>
              <a:buClr>
                <a:srgbClr val="CBCBCB"/>
              </a:buClr>
              <a:buSzPts val="1800"/>
              <a:buNone/>
              <a:defRPr sz="2400" b="1">
                <a:solidFill>
                  <a:srgbClr val="CBCBCB"/>
                </a:solidFill>
              </a:defRPr>
            </a:lvl4pPr>
            <a:lvl5pPr lvl="4" rtl="0">
              <a:lnSpc>
                <a:spcPct val="100000"/>
              </a:lnSpc>
              <a:spcBef>
                <a:spcPts val="0"/>
              </a:spcBef>
              <a:spcAft>
                <a:spcPts val="0"/>
              </a:spcAft>
              <a:buClr>
                <a:srgbClr val="CBCBCB"/>
              </a:buClr>
              <a:buSzPts val="1800"/>
              <a:buNone/>
              <a:defRPr sz="2400" b="1">
                <a:solidFill>
                  <a:srgbClr val="CBCBCB"/>
                </a:solidFill>
              </a:defRPr>
            </a:lvl5pPr>
            <a:lvl6pPr lvl="5" rtl="0">
              <a:lnSpc>
                <a:spcPct val="100000"/>
              </a:lnSpc>
              <a:spcBef>
                <a:spcPts val="0"/>
              </a:spcBef>
              <a:spcAft>
                <a:spcPts val="0"/>
              </a:spcAft>
              <a:buClr>
                <a:srgbClr val="CBCBCB"/>
              </a:buClr>
              <a:buSzPts val="1800"/>
              <a:buNone/>
              <a:defRPr sz="2400" b="1">
                <a:solidFill>
                  <a:srgbClr val="CBCBCB"/>
                </a:solidFill>
              </a:defRPr>
            </a:lvl6pPr>
            <a:lvl7pPr lvl="6" rtl="0">
              <a:lnSpc>
                <a:spcPct val="100000"/>
              </a:lnSpc>
              <a:spcBef>
                <a:spcPts val="0"/>
              </a:spcBef>
              <a:spcAft>
                <a:spcPts val="0"/>
              </a:spcAft>
              <a:buClr>
                <a:srgbClr val="CBCBCB"/>
              </a:buClr>
              <a:buSzPts val="1800"/>
              <a:buNone/>
              <a:defRPr sz="2400" b="1">
                <a:solidFill>
                  <a:srgbClr val="CBCBCB"/>
                </a:solidFill>
              </a:defRPr>
            </a:lvl7pPr>
            <a:lvl8pPr lvl="7" rtl="0">
              <a:lnSpc>
                <a:spcPct val="100000"/>
              </a:lnSpc>
              <a:spcBef>
                <a:spcPts val="0"/>
              </a:spcBef>
              <a:spcAft>
                <a:spcPts val="0"/>
              </a:spcAft>
              <a:buClr>
                <a:srgbClr val="CBCBCB"/>
              </a:buClr>
              <a:buSzPts val="1800"/>
              <a:buNone/>
              <a:defRPr sz="2400" b="1">
                <a:solidFill>
                  <a:srgbClr val="CBCBCB"/>
                </a:solidFill>
              </a:defRPr>
            </a:lvl8pPr>
            <a:lvl9pPr lvl="8" rtl="0">
              <a:lnSpc>
                <a:spcPct val="100000"/>
              </a:lnSpc>
              <a:spcBef>
                <a:spcPts val="0"/>
              </a:spcBef>
              <a:spcAft>
                <a:spcPts val="0"/>
              </a:spcAft>
              <a:buClr>
                <a:srgbClr val="CBCBCB"/>
              </a:buClr>
              <a:buSzPts val="1800"/>
              <a:buNone/>
              <a:defRPr sz="2400" b="1">
                <a:solidFill>
                  <a:srgbClr val="CBCBCB"/>
                </a:solidFill>
              </a:defRPr>
            </a:lvl9pPr>
          </a:lstStyle>
          <a:p>
            <a:r>
              <a:rPr lang="en-US"/>
              <a:t>Click to edit Master subtitle style</a:t>
            </a:r>
            <a:endParaRPr dirty="0"/>
          </a:p>
        </p:txBody>
      </p:sp>
      <p:sp>
        <p:nvSpPr>
          <p:cNvPr id="8" name="Google Shape;118;p15"/>
          <p:cNvSpPr txBox="1">
            <a:spLocks/>
          </p:cNvSpPr>
          <p:nvPr/>
        </p:nvSpPr>
        <p:spPr>
          <a:xfrm>
            <a:off x="472867" y="3569167"/>
            <a:ext cx="5350800" cy="410000"/>
          </a:xfrm>
          <a:prstGeom prst="rect">
            <a:avLst/>
          </a:prstGeom>
        </p:spPr>
        <p:txBody>
          <a:bodyPr spcFirstLastPara="1" vert="horz" wrap="square" lIns="0" tIns="91425" rIns="0" bIns="91425" rtlCol="0" anchor="t" anchorCtr="0">
            <a:noAutofit/>
          </a:bodyPr>
          <a:lstStyle>
            <a:lvl1pPr marL="0" lvl="0" indent="0" algn="l" defTabSz="914400" rtl="0" eaLnBrk="1" latinLnBrk="0" hangingPunct="1">
              <a:lnSpc>
                <a:spcPct val="100000"/>
              </a:lnSpc>
              <a:spcBef>
                <a:spcPts val="0"/>
              </a:spcBef>
              <a:spcAft>
                <a:spcPts val="0"/>
              </a:spcAft>
              <a:buClr>
                <a:srgbClr val="CBCBCB"/>
              </a:buClr>
              <a:buSzPts val="1200"/>
              <a:buFont typeface="Arial" panose="020B0604020202020204" pitchFamily="34" charset="0"/>
              <a:buNone/>
              <a:defRPr sz="1600" kern="1200">
                <a:solidFill>
                  <a:srgbClr val="CBCBCB"/>
                </a:solidFill>
                <a:latin typeface="+mn-lt"/>
                <a:ea typeface="+mn-ea"/>
                <a:cs typeface="+mn-cs"/>
              </a:defRPr>
            </a:lvl1pPr>
            <a:lvl2pPr marL="685800" lvl="1" indent="-228600" algn="l" defTabSz="914400" rtl="0" eaLnBrk="1" latinLnBrk="0" hangingPunct="1">
              <a:lnSpc>
                <a:spcPct val="100000"/>
              </a:lnSpc>
              <a:spcBef>
                <a:spcPts val="0"/>
              </a:spcBef>
              <a:spcAft>
                <a:spcPts val="0"/>
              </a:spcAft>
              <a:buClr>
                <a:srgbClr val="CBCBCB"/>
              </a:buClr>
              <a:buSzPts val="1800"/>
              <a:buFont typeface="System Font Regular"/>
              <a:buNone/>
              <a:defRPr sz="2400" b="1" kern="1200">
                <a:solidFill>
                  <a:srgbClr val="CBCBCB"/>
                </a:solidFill>
                <a:latin typeface="+mn-lt"/>
                <a:ea typeface="+mn-ea"/>
                <a:cs typeface="+mn-cs"/>
              </a:defRPr>
            </a:lvl2pPr>
            <a:lvl3pPr marL="1143000" lvl="2"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3pPr>
            <a:lvl4pPr marL="1600200" lvl="3"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4pPr>
            <a:lvl5pPr marL="2057400" lvl="4"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5pPr>
            <a:lvl6pPr marL="2514600" lvl="5"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6pPr>
            <a:lvl7pPr marL="2971800" lvl="6"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7pPr>
            <a:lvl8pPr marL="3429000" lvl="7"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8pPr>
            <a:lvl9pPr marL="3886200" lvl="8" indent="-228600" algn="l" defTabSz="914400" rtl="0" eaLnBrk="1" latinLnBrk="0" hangingPunct="1">
              <a:lnSpc>
                <a:spcPct val="100000"/>
              </a:lnSpc>
              <a:spcBef>
                <a:spcPts val="0"/>
              </a:spcBef>
              <a:spcAft>
                <a:spcPts val="0"/>
              </a:spcAft>
              <a:buClr>
                <a:srgbClr val="CBCBCB"/>
              </a:buClr>
              <a:buSzPts val="1800"/>
              <a:buFont typeface="Arial" panose="020B0604020202020204" pitchFamily="34" charset="0"/>
              <a:buNone/>
              <a:defRPr sz="2400" b="1" kern="1200">
                <a:solidFill>
                  <a:srgbClr val="CBCBCB"/>
                </a:solidFill>
                <a:latin typeface="+mn-lt"/>
                <a:ea typeface="+mn-ea"/>
                <a:cs typeface="+mn-cs"/>
              </a:defRPr>
            </a:lvl9pPr>
          </a:lstStyle>
          <a:p>
            <a:r>
              <a:rPr lang="en-US" sz="1600" dirty="0">
                <a:solidFill>
                  <a:schemeClr val="bg1"/>
                </a:solidFill>
              </a:rPr>
              <a:t>Click to edit Master subtitle style</a:t>
            </a:r>
          </a:p>
        </p:txBody>
      </p:sp>
      <p:sp>
        <p:nvSpPr>
          <p:cNvPr id="11" name="TextBox 10">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2" name="Picture 11">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608014224"/>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67_thank_you_grey">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7" y="635035"/>
            <a:ext cx="8642083" cy="2387600"/>
          </a:xfrm>
        </p:spPr>
        <p:txBody>
          <a:bodyPr anchor="b">
            <a:noAutofit/>
          </a:bodyPr>
          <a:lstStyle>
            <a:lvl1pPr algn="l">
              <a:defRPr sz="3600">
                <a:solidFill>
                  <a:schemeClr val="bg1"/>
                </a:solidFill>
              </a:defRPr>
            </a:lvl1pPr>
          </a:lstStyle>
          <a:p>
            <a:r>
              <a:rPr lang="en-US" dirty="0"/>
              <a:t>[Thank you]</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7" y="3114709"/>
            <a:ext cx="8642083" cy="837883"/>
          </a:xfrm>
        </p:spPr>
        <p:txBody>
          <a:bodyPr>
            <a:noAutofit/>
          </a:bodyPr>
          <a:lstStyle>
            <a:lvl1pPr marL="0" indent="0" algn="l">
              <a:spcBef>
                <a:spcPts val="0"/>
              </a:spcBef>
              <a:spcAft>
                <a:spcPts val="0"/>
              </a:spcAft>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[Call to action]</a:t>
            </a:r>
          </a:p>
        </p:txBody>
      </p:sp>
      <p:sp>
        <p:nvSpPr>
          <p:cNvPr id="10" name="Text Placeholder 17">
            <a:extLst>
              <a:ext uri="{FF2B5EF4-FFF2-40B4-BE49-F238E27FC236}">
                <a16:creationId xmlns:a16="http://schemas.microsoft.com/office/drawing/2014/main" id="{0FF12D10-3F99-FA54-8A36-1C3BFF703BC4}"/>
              </a:ext>
            </a:extLst>
          </p:cNvPr>
          <p:cNvSpPr>
            <a:spLocks noGrp="1"/>
          </p:cNvSpPr>
          <p:nvPr>
            <p:ph type="body" sz="quarter" idx="10" hasCustomPrompt="1"/>
          </p:nvPr>
        </p:nvSpPr>
        <p:spPr>
          <a:xfrm>
            <a:off x="288559" y="4339347"/>
            <a:ext cx="8642083" cy="344384"/>
          </a:xfrm>
        </p:spPr>
        <p:txBody>
          <a:bodyPr tIns="0" bIns="0" anchor="b" anchorCtr="0">
            <a:noAutofit/>
          </a:bodyPr>
          <a:lstStyle>
            <a:lvl1pPr marL="0" indent="0">
              <a:lnSpc>
                <a:spcPct val="100000"/>
              </a:lnSpc>
              <a:spcBef>
                <a:spcPts val="0"/>
              </a:spcBef>
              <a:spcAft>
                <a:spcPts val="0"/>
              </a:spcAft>
              <a:buNone/>
              <a:defRPr sz="1200" b="1">
                <a:solidFill>
                  <a:schemeClr val="bg1"/>
                </a:solidFill>
              </a:defRPr>
            </a:lvl1pPr>
            <a:lvl2pPr marL="457189" indent="0">
              <a:buNone/>
              <a:defRPr sz="1200" b="1">
                <a:solidFill>
                  <a:schemeClr val="bg1"/>
                </a:solidFill>
              </a:defRPr>
            </a:lvl2pPr>
            <a:lvl3pPr marL="914377" indent="0">
              <a:buNone/>
              <a:defRPr sz="1200" b="1">
                <a:solidFill>
                  <a:schemeClr val="bg1"/>
                </a:solidFill>
              </a:defRPr>
            </a:lvl3pPr>
            <a:lvl4pPr marL="1371566" indent="0">
              <a:buNone/>
              <a:defRPr sz="1200" b="1">
                <a:solidFill>
                  <a:schemeClr val="bg1"/>
                </a:solidFill>
              </a:defRPr>
            </a:lvl4pPr>
            <a:lvl5pPr marL="1828754" indent="0">
              <a:buNone/>
              <a:defRPr sz="1200" b="1">
                <a:solidFill>
                  <a:schemeClr val="bg1"/>
                </a:solidFill>
              </a:defRPr>
            </a:lvl5pPr>
          </a:lstStyle>
          <a:p>
            <a:pPr lvl="0"/>
            <a:r>
              <a:rPr lang="en-US" dirty="0"/>
              <a:t>First name Last name</a:t>
            </a:r>
          </a:p>
        </p:txBody>
      </p:sp>
      <p:sp>
        <p:nvSpPr>
          <p:cNvPr id="11" name="Text Placeholder 17">
            <a:extLst>
              <a:ext uri="{FF2B5EF4-FFF2-40B4-BE49-F238E27FC236}">
                <a16:creationId xmlns:a16="http://schemas.microsoft.com/office/drawing/2014/main" id="{C023098E-A14A-7175-E122-657D7B94C166}"/>
              </a:ext>
            </a:extLst>
          </p:cNvPr>
          <p:cNvSpPr>
            <a:spLocks noGrp="1"/>
          </p:cNvSpPr>
          <p:nvPr>
            <p:ph type="body" sz="quarter" idx="11" hasCustomPrompt="1"/>
          </p:nvPr>
        </p:nvSpPr>
        <p:spPr>
          <a:xfrm>
            <a:off x="288559" y="4707482"/>
            <a:ext cx="8642083" cy="423465"/>
          </a:xfrm>
        </p:spPr>
        <p:txBody>
          <a:bodyPr tIns="0" bIns="0">
            <a:noAutofit/>
          </a:bodyPr>
          <a:lstStyle>
            <a:lvl1pPr marL="0" indent="0">
              <a:lnSpc>
                <a:spcPct val="100000"/>
              </a:lnSpc>
              <a:spcBef>
                <a:spcPts val="0"/>
              </a:spcBef>
              <a:spcAft>
                <a:spcPts val="0"/>
              </a:spcAft>
              <a:buNone/>
              <a:defRPr sz="1200" b="0">
                <a:solidFill>
                  <a:schemeClr val="bg1"/>
                </a:solidFill>
              </a:defRPr>
            </a:lvl1pPr>
            <a:lvl2pPr marL="457189" indent="0">
              <a:buNone/>
              <a:defRPr sz="1200" b="1">
                <a:solidFill>
                  <a:schemeClr val="bg1"/>
                </a:solidFill>
              </a:defRPr>
            </a:lvl2pPr>
            <a:lvl3pPr marL="914377" indent="0">
              <a:buNone/>
              <a:defRPr sz="1200" b="1">
                <a:solidFill>
                  <a:schemeClr val="bg1"/>
                </a:solidFill>
              </a:defRPr>
            </a:lvl3pPr>
            <a:lvl4pPr marL="1371566" indent="0">
              <a:buNone/>
              <a:defRPr sz="1200" b="1">
                <a:solidFill>
                  <a:schemeClr val="bg1"/>
                </a:solidFill>
              </a:defRPr>
            </a:lvl4pPr>
            <a:lvl5pPr marL="1828754" indent="0">
              <a:buNone/>
              <a:defRPr sz="1200" b="1">
                <a:solidFill>
                  <a:schemeClr val="bg1"/>
                </a:solidFill>
              </a:defRPr>
            </a:lvl5pPr>
          </a:lstStyle>
          <a:p>
            <a:pPr lvl="0"/>
            <a:r>
              <a:rPr lang="en-US" dirty="0"/>
              <a:t>Contact information</a:t>
            </a:r>
          </a:p>
        </p:txBody>
      </p:sp>
      <p:sp>
        <p:nvSpPr>
          <p:cNvPr id="13" name="TextBox 12">
            <a:extLst>
              <a:ext uri="{FF2B5EF4-FFF2-40B4-BE49-F238E27FC236}">
                <a16:creationId xmlns:a16="http://schemas.microsoft.com/office/drawing/2014/main" id="{6243803D-31FA-692F-1CDF-A332274BC332}"/>
              </a:ext>
            </a:extLst>
          </p:cNvPr>
          <p:cNvSpPr txBox="1"/>
          <p:nvPr/>
        </p:nvSpPr>
        <p:spPr>
          <a:xfrm>
            <a:off x="288559" y="6532237"/>
            <a:ext cx="2458455" cy="200055"/>
          </a:xfrm>
          <a:prstGeom prst="rect">
            <a:avLst/>
          </a:prstGeom>
          <a:noFill/>
        </p:spPr>
        <p:txBody>
          <a:bodyPr wrap="square" lIns="0" rIns="0"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rPr>
              <a:t>© 2023 Nielsen Consumer LLC. All Rights Reserved.</a:t>
            </a:r>
          </a:p>
        </p:txBody>
      </p:sp>
      <p:sp>
        <p:nvSpPr>
          <p:cNvPr id="14" name="Slide Number Placeholder 5">
            <a:extLst>
              <a:ext uri="{FF2B5EF4-FFF2-40B4-BE49-F238E27FC236}">
                <a16:creationId xmlns:a16="http://schemas.microsoft.com/office/drawing/2014/main" id="{D0DB4F35-9ADE-ED35-28B3-71F80807EF03}"/>
              </a:ext>
            </a:extLst>
          </p:cNvPr>
          <p:cNvSpPr>
            <a:spLocks noGrp="1"/>
          </p:cNvSpPr>
          <p:nvPr>
            <p:ph type="sldNum" sz="quarter" idx="12"/>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pic>
        <p:nvPicPr>
          <p:cNvPr id="15" name="Picture 14"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5801097"/>
            <a:ext cx="1219200" cy="518808"/>
          </a:xfrm>
          <a:prstGeom prst="rect">
            <a:avLst/>
          </a:prstGeom>
        </p:spPr>
      </p:pic>
    </p:spTree>
    <p:extLst>
      <p:ext uri="{BB962C8B-B14F-4D97-AF65-F5344CB8AC3E}">
        <p14:creationId xmlns:p14="http://schemas.microsoft.com/office/powerpoint/2010/main" val="4048929057"/>
      </p:ext>
    </p:extLst>
  </p:cSld>
  <p:clrMapOvr>
    <a:overrideClrMapping bg1="lt1" tx1="dk1" bg2="lt2" tx2="dk2" accent1="accent1" accent2="accent2" accent3="accent3" accent4="accent4" accent5="accent5" accent6="accent6" hlink="hlink" folHlink="folHlink"/>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ver - black grid" preserve="1">
  <p:cSld name="1_Cover - black grid">
    <p:bg>
      <p:bgPr>
        <a:solidFill>
          <a:srgbClr val="000000"/>
        </a:solidFill>
        <a:effectLst/>
      </p:bgPr>
    </p:bg>
    <p:spTree>
      <p:nvGrpSpPr>
        <p:cNvPr id="1" name="Shape 53"/>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j-lt"/>
            </a:endParaRPr>
          </a:p>
        </p:txBody>
      </p:sp>
      <p:sp>
        <p:nvSpPr>
          <p:cNvPr id="56" name="Google Shape;56;p6"/>
          <p:cNvSpPr txBox="1">
            <a:spLocks noGrp="1"/>
          </p:cNvSpPr>
          <p:nvPr>
            <p:ph type="ctrTitle"/>
          </p:nvPr>
        </p:nvSpPr>
        <p:spPr>
          <a:xfrm>
            <a:off x="472867" y="506700"/>
            <a:ext cx="8357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8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57" name="Google Shape;57;p6"/>
          <p:cNvSpPr txBox="1">
            <a:spLocks noGrp="1"/>
          </p:cNvSpPr>
          <p:nvPr>
            <p:ph type="subTitle" idx="1"/>
          </p:nvPr>
        </p:nvSpPr>
        <p:spPr>
          <a:xfrm>
            <a:off x="472867" y="1871067"/>
            <a:ext cx="8357600" cy="658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800"/>
              <a:buFont typeface="Montserrat"/>
              <a:buNone/>
              <a:defRPr sz="2400">
                <a:solidFill>
                  <a:srgbClr val="FFFFFF"/>
                </a:solidFill>
                <a:latin typeface="+mj-lt"/>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58" name="Google Shape;58;p6"/>
          <p:cNvSpPr txBox="1">
            <a:spLocks noGrp="1"/>
          </p:cNvSpPr>
          <p:nvPr>
            <p:ph type="subTitle" idx="2"/>
          </p:nvPr>
        </p:nvSpPr>
        <p:spPr>
          <a:xfrm>
            <a:off x="472867" y="2927867"/>
            <a:ext cx="5589600" cy="4100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rgbClr val="FFFFFF"/>
              </a:buClr>
              <a:buSzPts val="1200"/>
              <a:buNone/>
              <a:defRPr sz="1600" b="1">
                <a:solidFill>
                  <a:srgbClr val="FFFFFF"/>
                </a:solidFill>
                <a:latin typeface="+mj-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59" name="Google Shape;59;p6"/>
          <p:cNvSpPr txBox="1">
            <a:spLocks noGrp="1"/>
          </p:cNvSpPr>
          <p:nvPr>
            <p:ph type="subTitle" idx="3"/>
          </p:nvPr>
        </p:nvSpPr>
        <p:spPr>
          <a:xfrm>
            <a:off x="472867" y="3134667"/>
            <a:ext cx="5589600" cy="4100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FFFFFF"/>
              </a:buClr>
              <a:buSzPts val="1200"/>
              <a:buNone/>
              <a:defRPr sz="1600">
                <a:solidFill>
                  <a:srgbClr val="FFFFFF"/>
                </a:solidFill>
                <a:latin typeface="+mj-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9" name="TextBox 8">
            <a:extLst>
              <a:ext uri="{FF2B5EF4-FFF2-40B4-BE49-F238E27FC236}">
                <a16:creationId xmlns:a16="http://schemas.microsoft.com/office/drawing/2014/main" id="{6243803D-31FA-692F-1CDF-A332274BC332}"/>
              </a:ext>
            </a:extLst>
          </p:cNvPr>
          <p:cNvSpPr txBox="1"/>
          <p:nvPr/>
        </p:nvSpPr>
        <p:spPr>
          <a:xfrm>
            <a:off x="288559" y="6532237"/>
            <a:ext cx="2458455" cy="200055"/>
          </a:xfrm>
          <a:prstGeom prst="rect">
            <a:avLst/>
          </a:prstGeom>
          <a:noFill/>
        </p:spPr>
        <p:txBody>
          <a:bodyPr wrap="square" lIns="0" rIns="0"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mj-lt"/>
              </a:rPr>
              <a:t>© 2023 Nielsen Consumer LLC. All Rights Reserved.</a:t>
            </a:r>
          </a:p>
        </p:txBody>
      </p:sp>
      <p:sp>
        <p:nvSpPr>
          <p:cNvPr id="10"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latin typeface="+mj-lt"/>
              </a:defRPr>
            </a:lvl1pPr>
          </a:lstStyle>
          <a:p>
            <a:fld id="{403EF4E2-7A7A-0548-85F1-5479B7C9E1B2}" type="slidenum">
              <a:rPr lang="en-US" smtClean="0"/>
              <a:pPr/>
              <a:t>‹#›</a:t>
            </a:fld>
            <a:endParaRPr lang="en-US" dirty="0"/>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9" y="6028803"/>
            <a:ext cx="644652" cy="274320"/>
          </a:xfrm>
          <a:prstGeom prst="rect">
            <a:avLst/>
          </a:prstGeom>
        </p:spPr>
      </p:pic>
    </p:spTree>
    <p:extLst>
      <p:ext uri="{BB962C8B-B14F-4D97-AF65-F5344CB8AC3E}">
        <p14:creationId xmlns:p14="http://schemas.microsoft.com/office/powerpoint/2010/main" val="164889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ack/text left" preserve="1">
  <p:cSld name="1_Divider - black/text left">
    <p:bg>
      <p:bgPr>
        <a:solidFill>
          <a:srgbClr val="000000"/>
        </a:solidFill>
        <a:effectLst/>
      </p:bgPr>
    </p:bg>
    <p:spTree>
      <p:nvGrpSpPr>
        <p:cNvPr id="1" name="Shape 259"/>
        <p:cNvGrpSpPr/>
        <p:nvPr/>
      </p:nvGrpSpPr>
      <p:grpSpPr>
        <a:xfrm>
          <a:off x="0" y="0"/>
          <a:ext cx="0" cy="0"/>
          <a:chOff x="0" y="0"/>
          <a:chExt cx="0" cy="0"/>
        </a:xfrm>
      </p:grpSpPr>
      <p:sp>
        <p:nvSpPr>
          <p:cNvPr id="6" name="Rectangle 5">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1" name="Picture 10"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8"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9" name="Straight Connector 8">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Google Shape;265;p27"/>
          <p:cNvSpPr txBox="1">
            <a:spLocks noGrp="1"/>
          </p:cNvSpPr>
          <p:nvPr>
            <p:ph type="ctrTitle"/>
          </p:nvPr>
        </p:nvSpPr>
        <p:spPr>
          <a:xfrm>
            <a:off x="472867" y="1322067"/>
            <a:ext cx="5388400" cy="2104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3000"/>
              <a:buFont typeface="Montserrat"/>
              <a:buNone/>
              <a:tabLst>
                <a:tab pos="3282787" algn="l"/>
              </a:tabLst>
              <a:defRPr sz="4000" b="1">
                <a:solidFill>
                  <a:srgbClr val="FFFFFF"/>
                </a:solidFill>
                <a:latin typeface="+mj-lt"/>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r>
              <a:rPr lang="en-US"/>
              <a:t>Click to edit Master title style</a:t>
            </a:r>
            <a:endParaRPr dirty="0"/>
          </a:p>
        </p:txBody>
      </p:sp>
      <p:sp>
        <p:nvSpPr>
          <p:cNvPr id="12" name="Slide Number Placeholder 1">
            <a:extLst>
              <a:ext uri="{FF2B5EF4-FFF2-40B4-BE49-F238E27FC236}">
                <a16:creationId xmlns:a16="http://schemas.microsoft.com/office/drawing/2014/main" id="{7AFEAEB1-594F-424B-BC1C-CF9B9DCB78BB}"/>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4" name="Picture 13">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651583696"/>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over - black grid" preserve="1">
  <p:cSld name="1_Cover - black grid">
    <p:bg>
      <p:bgPr>
        <a:solidFill>
          <a:schemeClr val="bg2"/>
        </a:solidFill>
        <a:effectLst/>
      </p:bgPr>
    </p:bg>
    <p:spTree>
      <p:nvGrpSpPr>
        <p:cNvPr id="1" name="Shape 974"/>
        <p:cNvGrpSpPr/>
        <p:nvPr/>
      </p:nvGrpSpPr>
      <p:grpSpPr>
        <a:xfrm>
          <a:off x="0" y="0"/>
          <a:ext cx="0" cy="0"/>
          <a:chOff x="0" y="0"/>
          <a:chExt cx="0" cy="0"/>
        </a:xfrm>
      </p:grpSpPr>
      <p:sp>
        <p:nvSpPr>
          <p:cNvPr id="977" name="Google Shape;977;gd21c83c52b_0_2301"/>
          <p:cNvSpPr txBox="1">
            <a:spLocks noGrp="1"/>
          </p:cNvSpPr>
          <p:nvPr>
            <p:ph type="ctrTitle"/>
          </p:nvPr>
        </p:nvSpPr>
        <p:spPr>
          <a:xfrm>
            <a:off x="472867" y="506700"/>
            <a:ext cx="8357600" cy="1518400"/>
          </a:xfrm>
          <a:prstGeom prst="rect">
            <a:avLst/>
          </a:prstGeom>
          <a:noFill/>
          <a:ln>
            <a:noFill/>
          </a:ln>
        </p:spPr>
        <p:txBody>
          <a:bodyPr spcFirstLastPara="1" wrap="square" lIns="0" tIns="91425" rIns="0" bIns="91425" anchor="b" anchorCtr="0">
            <a:noAutofit/>
          </a:bodyPr>
          <a:lstStyle>
            <a:lvl1pPr lvl="0" algn="l" rtl="0">
              <a:lnSpc>
                <a:spcPct val="100000"/>
              </a:lnSpc>
              <a:spcBef>
                <a:spcPts val="0"/>
              </a:spcBef>
              <a:spcAft>
                <a:spcPts val="0"/>
              </a:spcAft>
              <a:buClr>
                <a:srgbClr val="FFFFFF"/>
              </a:buClr>
              <a:buSzPts val="3600"/>
              <a:buFont typeface="Montserrat"/>
              <a:buNone/>
              <a:defRPr sz="4400" b="1">
                <a:solidFill>
                  <a:srgbClr val="FFFFFF"/>
                </a:solidFill>
                <a:latin typeface="+mj-lt"/>
                <a:ea typeface="Montserrat"/>
                <a:cs typeface="Montserrat"/>
                <a:sym typeface="Montserrat"/>
              </a:defRPr>
            </a:lvl1pPr>
            <a:lvl2pPr lvl="1" algn="ctr" rtl="0">
              <a:lnSpc>
                <a:spcPct val="100000"/>
              </a:lnSpc>
              <a:spcBef>
                <a:spcPts val="0"/>
              </a:spcBef>
              <a:spcAft>
                <a:spcPts val="0"/>
              </a:spcAft>
              <a:buClr>
                <a:srgbClr val="FFFFFF"/>
              </a:buClr>
              <a:buSzPts val="5200"/>
              <a:buNone/>
              <a:defRPr sz="6933">
                <a:solidFill>
                  <a:srgbClr val="FFFFFF"/>
                </a:solidFill>
              </a:defRPr>
            </a:lvl2pPr>
            <a:lvl3pPr lvl="2" algn="ctr" rtl="0">
              <a:lnSpc>
                <a:spcPct val="100000"/>
              </a:lnSpc>
              <a:spcBef>
                <a:spcPts val="0"/>
              </a:spcBef>
              <a:spcAft>
                <a:spcPts val="0"/>
              </a:spcAft>
              <a:buClr>
                <a:srgbClr val="FFFFFF"/>
              </a:buClr>
              <a:buSzPts val="5200"/>
              <a:buNone/>
              <a:defRPr sz="6933">
                <a:solidFill>
                  <a:srgbClr val="FFFFFF"/>
                </a:solidFill>
              </a:defRPr>
            </a:lvl3pPr>
            <a:lvl4pPr lvl="3" algn="ctr" rtl="0">
              <a:lnSpc>
                <a:spcPct val="100000"/>
              </a:lnSpc>
              <a:spcBef>
                <a:spcPts val="0"/>
              </a:spcBef>
              <a:spcAft>
                <a:spcPts val="0"/>
              </a:spcAft>
              <a:buClr>
                <a:srgbClr val="FFFFFF"/>
              </a:buClr>
              <a:buSzPts val="5200"/>
              <a:buNone/>
              <a:defRPr sz="6933">
                <a:solidFill>
                  <a:srgbClr val="FFFFFF"/>
                </a:solidFill>
              </a:defRPr>
            </a:lvl4pPr>
            <a:lvl5pPr lvl="4" algn="ctr" rtl="0">
              <a:lnSpc>
                <a:spcPct val="100000"/>
              </a:lnSpc>
              <a:spcBef>
                <a:spcPts val="0"/>
              </a:spcBef>
              <a:spcAft>
                <a:spcPts val="0"/>
              </a:spcAft>
              <a:buClr>
                <a:srgbClr val="FFFFFF"/>
              </a:buClr>
              <a:buSzPts val="5200"/>
              <a:buNone/>
              <a:defRPr sz="6933">
                <a:solidFill>
                  <a:srgbClr val="FFFFFF"/>
                </a:solidFill>
              </a:defRPr>
            </a:lvl5pPr>
            <a:lvl6pPr lvl="5" algn="ctr" rtl="0">
              <a:lnSpc>
                <a:spcPct val="100000"/>
              </a:lnSpc>
              <a:spcBef>
                <a:spcPts val="0"/>
              </a:spcBef>
              <a:spcAft>
                <a:spcPts val="0"/>
              </a:spcAft>
              <a:buClr>
                <a:srgbClr val="FFFFFF"/>
              </a:buClr>
              <a:buSzPts val="5200"/>
              <a:buNone/>
              <a:defRPr sz="6933">
                <a:solidFill>
                  <a:srgbClr val="FFFFFF"/>
                </a:solidFill>
              </a:defRPr>
            </a:lvl6pPr>
            <a:lvl7pPr lvl="6" algn="ctr" rtl="0">
              <a:lnSpc>
                <a:spcPct val="100000"/>
              </a:lnSpc>
              <a:spcBef>
                <a:spcPts val="0"/>
              </a:spcBef>
              <a:spcAft>
                <a:spcPts val="0"/>
              </a:spcAft>
              <a:buClr>
                <a:srgbClr val="FFFFFF"/>
              </a:buClr>
              <a:buSzPts val="5200"/>
              <a:buNone/>
              <a:defRPr sz="6933">
                <a:solidFill>
                  <a:srgbClr val="FFFFFF"/>
                </a:solidFill>
              </a:defRPr>
            </a:lvl7pPr>
            <a:lvl8pPr lvl="7" algn="ctr" rtl="0">
              <a:lnSpc>
                <a:spcPct val="100000"/>
              </a:lnSpc>
              <a:spcBef>
                <a:spcPts val="0"/>
              </a:spcBef>
              <a:spcAft>
                <a:spcPts val="0"/>
              </a:spcAft>
              <a:buClr>
                <a:srgbClr val="FFFFFF"/>
              </a:buClr>
              <a:buSzPts val="5200"/>
              <a:buNone/>
              <a:defRPr sz="6933">
                <a:solidFill>
                  <a:srgbClr val="FFFFFF"/>
                </a:solidFill>
              </a:defRPr>
            </a:lvl8pPr>
            <a:lvl9pPr lvl="8" algn="ctr" rtl="0">
              <a:lnSpc>
                <a:spcPct val="100000"/>
              </a:lnSpc>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978" name="Google Shape;978;gd21c83c52b_0_2301"/>
          <p:cNvSpPr txBox="1">
            <a:spLocks noGrp="1"/>
          </p:cNvSpPr>
          <p:nvPr>
            <p:ph type="subTitle" idx="1"/>
          </p:nvPr>
        </p:nvSpPr>
        <p:spPr>
          <a:xfrm>
            <a:off x="472867" y="1871067"/>
            <a:ext cx="8357600" cy="6588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a:cs typeface="Montserrat"/>
                <a:sym typeface="Montserrat"/>
              </a:defRPr>
            </a:lvl1pPr>
            <a:lvl2pPr lvl="1"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algn="l"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dirty="0"/>
          </a:p>
        </p:txBody>
      </p:sp>
      <p:sp>
        <p:nvSpPr>
          <p:cNvPr id="979" name="Google Shape;979;gd21c83c52b_0_2301"/>
          <p:cNvSpPr txBox="1">
            <a:spLocks noGrp="1"/>
          </p:cNvSpPr>
          <p:nvPr>
            <p:ph type="subTitle" idx="2"/>
          </p:nvPr>
        </p:nvSpPr>
        <p:spPr>
          <a:xfrm>
            <a:off x="472867" y="3134667"/>
            <a:ext cx="8357600" cy="410000"/>
          </a:xfrm>
          <a:prstGeom prst="rect">
            <a:avLst/>
          </a:prstGeom>
          <a:noFill/>
          <a:ln>
            <a:noFill/>
          </a:ln>
        </p:spPr>
        <p:txBody>
          <a:bodyPr spcFirstLastPara="1" wrap="square" lIns="0" tIns="91425" rIns="0" bIns="91425" anchor="t" anchorCtr="0">
            <a:noAutofit/>
          </a:bodyPr>
          <a:lstStyle>
            <a:lvl1pPr lvl="0" algn="l" rtl="0">
              <a:lnSpc>
                <a:spcPct val="100000"/>
              </a:lnSpc>
              <a:spcBef>
                <a:spcPts val="0"/>
              </a:spcBef>
              <a:spcAft>
                <a:spcPts val="0"/>
              </a:spcAft>
              <a:buClr>
                <a:srgbClr val="FFFFFF"/>
              </a:buClr>
              <a:buSzPts val="1200"/>
              <a:buNone/>
              <a:defRPr sz="1600">
                <a:solidFill>
                  <a:srgbClr val="FFFFFF"/>
                </a:solidFill>
                <a:latin typeface="+mn-lt"/>
              </a:defRPr>
            </a:lvl1pPr>
            <a:lvl2pPr lvl="1" algn="l" rtl="0">
              <a:lnSpc>
                <a:spcPct val="100000"/>
              </a:lnSpc>
              <a:spcBef>
                <a:spcPts val="0"/>
              </a:spcBef>
              <a:spcAft>
                <a:spcPts val="0"/>
              </a:spcAft>
              <a:buClr>
                <a:srgbClr val="FFFFFF"/>
              </a:buClr>
              <a:buSzPts val="1800"/>
              <a:buNone/>
              <a:defRPr sz="2400" b="1">
                <a:solidFill>
                  <a:srgbClr val="FFFFFF"/>
                </a:solidFill>
              </a:defRPr>
            </a:lvl2pPr>
            <a:lvl3pPr lvl="2" algn="l" rtl="0">
              <a:lnSpc>
                <a:spcPct val="100000"/>
              </a:lnSpc>
              <a:spcBef>
                <a:spcPts val="0"/>
              </a:spcBef>
              <a:spcAft>
                <a:spcPts val="0"/>
              </a:spcAft>
              <a:buClr>
                <a:srgbClr val="FFFFFF"/>
              </a:buClr>
              <a:buSzPts val="1800"/>
              <a:buNone/>
              <a:defRPr sz="2400" b="1">
                <a:solidFill>
                  <a:srgbClr val="FFFFFF"/>
                </a:solidFill>
              </a:defRPr>
            </a:lvl3pPr>
            <a:lvl4pPr lvl="3" algn="l" rtl="0">
              <a:lnSpc>
                <a:spcPct val="100000"/>
              </a:lnSpc>
              <a:spcBef>
                <a:spcPts val="0"/>
              </a:spcBef>
              <a:spcAft>
                <a:spcPts val="0"/>
              </a:spcAft>
              <a:buClr>
                <a:srgbClr val="FFFFFF"/>
              </a:buClr>
              <a:buSzPts val="1800"/>
              <a:buNone/>
              <a:defRPr sz="2400" b="1">
                <a:solidFill>
                  <a:srgbClr val="FFFFFF"/>
                </a:solidFill>
              </a:defRPr>
            </a:lvl4pPr>
            <a:lvl5pPr lvl="4" algn="l" rtl="0">
              <a:lnSpc>
                <a:spcPct val="100000"/>
              </a:lnSpc>
              <a:spcBef>
                <a:spcPts val="0"/>
              </a:spcBef>
              <a:spcAft>
                <a:spcPts val="0"/>
              </a:spcAft>
              <a:buClr>
                <a:srgbClr val="FFFFFF"/>
              </a:buClr>
              <a:buSzPts val="1800"/>
              <a:buNone/>
              <a:defRPr sz="2400" b="1">
                <a:solidFill>
                  <a:srgbClr val="FFFFFF"/>
                </a:solidFill>
              </a:defRPr>
            </a:lvl5pPr>
            <a:lvl6pPr lvl="5" algn="l" rtl="0">
              <a:lnSpc>
                <a:spcPct val="100000"/>
              </a:lnSpc>
              <a:spcBef>
                <a:spcPts val="0"/>
              </a:spcBef>
              <a:spcAft>
                <a:spcPts val="0"/>
              </a:spcAft>
              <a:buClr>
                <a:srgbClr val="FFFFFF"/>
              </a:buClr>
              <a:buSzPts val="1800"/>
              <a:buNone/>
              <a:defRPr sz="2400" b="1">
                <a:solidFill>
                  <a:srgbClr val="FFFFFF"/>
                </a:solidFill>
              </a:defRPr>
            </a:lvl6pPr>
            <a:lvl7pPr lvl="6" algn="l" rtl="0">
              <a:lnSpc>
                <a:spcPct val="100000"/>
              </a:lnSpc>
              <a:spcBef>
                <a:spcPts val="0"/>
              </a:spcBef>
              <a:spcAft>
                <a:spcPts val="0"/>
              </a:spcAft>
              <a:buClr>
                <a:srgbClr val="FFFFFF"/>
              </a:buClr>
              <a:buSzPts val="1800"/>
              <a:buNone/>
              <a:defRPr sz="2400" b="1">
                <a:solidFill>
                  <a:srgbClr val="FFFFFF"/>
                </a:solidFill>
              </a:defRPr>
            </a:lvl7pPr>
            <a:lvl8pPr lvl="7" algn="l" rtl="0">
              <a:lnSpc>
                <a:spcPct val="100000"/>
              </a:lnSpc>
              <a:spcBef>
                <a:spcPts val="0"/>
              </a:spcBef>
              <a:spcAft>
                <a:spcPts val="0"/>
              </a:spcAft>
              <a:buClr>
                <a:srgbClr val="FFFFFF"/>
              </a:buClr>
              <a:buSzPts val="1800"/>
              <a:buNone/>
              <a:defRPr sz="2400" b="1">
                <a:solidFill>
                  <a:srgbClr val="FFFFFF"/>
                </a:solidFill>
              </a:defRPr>
            </a:lvl8pPr>
            <a:lvl9pPr lvl="8" algn="l"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pic>
        <p:nvPicPr>
          <p:cNvPr id="5" name="Picture 4">
            <a:extLst>
              <a:ext uri="{FF2B5EF4-FFF2-40B4-BE49-F238E27FC236}">
                <a16:creationId xmlns:a16="http://schemas.microsoft.com/office/drawing/2014/main" id="{F1398FCE-DA8F-C63F-1A9F-3C3E9718123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75953" y="6496637"/>
            <a:ext cx="644652" cy="274320"/>
          </a:xfrm>
          <a:prstGeom prst="rect">
            <a:avLst/>
          </a:prstGeom>
        </p:spPr>
      </p:pic>
      <p:cxnSp>
        <p:nvCxnSpPr>
          <p:cNvPr id="6" name="Straight Connector 5">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957685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rgbClr val="000000"/>
        </a:solidFill>
        <a:effectLst/>
      </p:bgPr>
    </p:bg>
    <p:spTree>
      <p:nvGrpSpPr>
        <p:cNvPr id="1" name="Shape 219"/>
        <p:cNvGrpSpPr/>
        <p:nvPr/>
      </p:nvGrpSpPr>
      <p:grpSpPr>
        <a:xfrm>
          <a:off x="0" y="0"/>
          <a:ext cx="0" cy="0"/>
          <a:chOff x="0" y="0"/>
          <a:chExt cx="0" cy="0"/>
        </a:xfrm>
      </p:grpSpPr>
      <p:sp>
        <p:nvSpPr>
          <p:cNvPr id="9" name="Rectangle 8">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221" name="Google Shape;221;p4"/>
          <p:cNvSpPr txBox="1">
            <a:spLocks noGrp="1"/>
          </p:cNvSpPr>
          <p:nvPr>
            <p:ph type="ctrTitle"/>
          </p:nvPr>
        </p:nvSpPr>
        <p:spPr>
          <a:xfrm>
            <a:off x="472867" y="1527533"/>
            <a:ext cx="8374000" cy="2262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600"/>
              <a:buFont typeface="Montserrat"/>
              <a:buNone/>
              <a:defRPr sz="4400" b="1">
                <a:solidFill>
                  <a:srgbClr val="FFFFFF"/>
                </a:solidFill>
                <a:latin typeface="+mn-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222" name="Google Shape;222;p4"/>
          <p:cNvSpPr txBox="1">
            <a:spLocks noGrp="1"/>
          </p:cNvSpPr>
          <p:nvPr>
            <p:ph type="subTitle" idx="1"/>
          </p:nvPr>
        </p:nvSpPr>
        <p:spPr>
          <a:xfrm>
            <a:off x="472867" y="3737067"/>
            <a:ext cx="8374000" cy="10568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800"/>
              <a:buFont typeface="Montserrat"/>
              <a:buNone/>
              <a:defRPr sz="2400">
                <a:solidFill>
                  <a:srgbClr val="FFFFFF"/>
                </a:solidFill>
                <a:latin typeface="+mn-lt"/>
                <a:ea typeface="Montserrat"/>
                <a:cs typeface="Montserrat"/>
                <a:sym typeface="Montserrat"/>
              </a:defRPr>
            </a:lvl1pPr>
            <a:lvl2pPr lvl="1"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9pPr>
          </a:lstStyle>
          <a:p>
            <a:r>
              <a:rPr lang="en-US"/>
              <a:t>Click to edit Master subtitle style</a:t>
            </a:r>
            <a:endParaRPr dirty="0"/>
          </a:p>
        </p:txBody>
      </p:sp>
      <p:sp>
        <p:nvSpPr>
          <p:cNvPr id="223" name="Google Shape;223;p4"/>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226" name="Google Shape;226;p4"/>
          <p:cNvSpPr txBox="1">
            <a:spLocks noGrp="1"/>
          </p:cNvSpPr>
          <p:nvPr>
            <p:ph type="subTitle" idx="2"/>
          </p:nvPr>
        </p:nvSpPr>
        <p:spPr>
          <a:xfrm>
            <a:off x="472867" y="5106800"/>
            <a:ext cx="5669200" cy="410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6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227" name="Google Shape;227;p4"/>
          <p:cNvSpPr txBox="1">
            <a:spLocks noGrp="1"/>
          </p:cNvSpPr>
          <p:nvPr>
            <p:ph type="subTitle" idx="3"/>
          </p:nvPr>
        </p:nvSpPr>
        <p:spPr>
          <a:xfrm>
            <a:off x="472867" y="53136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6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228" name="Google Shape;228;p4"/>
          <p:cNvSpPr txBox="1">
            <a:spLocks noGrp="1"/>
          </p:cNvSpPr>
          <p:nvPr>
            <p:ph type="subTitle" idx="4"/>
          </p:nvPr>
        </p:nvSpPr>
        <p:spPr>
          <a:xfrm>
            <a:off x="472867" y="59659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333">
                <a:solidFill>
                  <a:srgbClr val="FFFFFF"/>
                </a:solidFill>
                <a:latin typeface="+mn-lt"/>
              </a:defRPr>
            </a:lvl1pPr>
            <a:lvl2pPr lvl="1" rtl="0">
              <a:lnSpc>
                <a:spcPct val="100000"/>
              </a:lnSpc>
              <a:spcBef>
                <a:spcPts val="0"/>
              </a:spcBef>
              <a:spcAft>
                <a:spcPts val="0"/>
              </a:spcAft>
              <a:buClr>
                <a:srgbClr val="FFFFFF"/>
              </a:buClr>
              <a:buSzPts val="1000"/>
              <a:buNone/>
              <a:defRPr sz="1333"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cxnSp>
        <p:nvCxnSpPr>
          <p:cNvPr id="16" name="Straight Connector 15">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8" name="TextBox 17">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678452763"/>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Inside - White/title/body text">
    <p:spTree>
      <p:nvGrpSpPr>
        <p:cNvPr id="1" name=""/>
        <p:cNvGrpSpPr/>
        <p:nvPr/>
      </p:nvGrpSpPr>
      <p:grpSpPr>
        <a:xfrm>
          <a:off x="0" y="0"/>
          <a:ext cx="0" cy="0"/>
          <a:chOff x="0" y="0"/>
          <a:chExt cx="0" cy="0"/>
        </a:xfrm>
      </p:grpSpPr>
      <p:sp>
        <p:nvSpPr>
          <p:cNvPr id="24" name="Google Shape;40;p5">
            <a:extLst>
              <a:ext uri="{FF2B5EF4-FFF2-40B4-BE49-F238E27FC236}">
                <a16:creationId xmlns:a16="http://schemas.microsoft.com/office/drawing/2014/main" id="{CA7D3202-BB5E-4102-8CDD-215C750AC736}"/>
              </a:ext>
            </a:extLst>
          </p:cNvPr>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chemeClr val="bg1"/>
                </a:solidFill>
                <a:latin typeface="Montserrat" panose="00000500000000000000" pitchFamily="2" charset="0"/>
                <a:ea typeface="Montserrat Light"/>
                <a:cs typeface="Montserrat Light"/>
                <a:sym typeface="Montserrat Light"/>
              </a:rPr>
              <a:t>© </a:t>
            </a:r>
            <a:r>
              <a:rPr lang="en-US" sz="667" dirty="0">
                <a:solidFill>
                  <a:schemeClr val="bg1"/>
                </a:solidFill>
                <a:latin typeface="Montserrat" panose="00000500000000000000" pitchFamily="2" charset="0"/>
                <a:ea typeface="Montserrat Light"/>
                <a:cs typeface="Montserrat Light"/>
                <a:sym typeface="Montserrat Light"/>
              </a:rPr>
              <a:t>2023 Nielsen</a:t>
            </a:r>
            <a:r>
              <a:rPr lang="en" sz="667" dirty="0">
                <a:solidFill>
                  <a:schemeClr val="bg1"/>
                </a:solidFill>
                <a:latin typeface="Montserrat" panose="00000500000000000000" pitchFamily="2" charset="0"/>
                <a:ea typeface="Montserrat Light"/>
                <a:cs typeface="Montserrat Light"/>
                <a:sym typeface="Montserrat Light"/>
              </a:rPr>
              <a:t> Consumer LLC. All Rights Reserved.</a:t>
            </a:r>
            <a:endParaRPr sz="667" i="0" u="none" strike="noStrike" cap="none" dirty="0">
              <a:solidFill>
                <a:schemeClr val="bg1"/>
              </a:solidFill>
              <a:latin typeface="Montserrat" panose="00000500000000000000" pitchFamily="2" charset="0"/>
              <a:ea typeface="Montserrat Light"/>
              <a:cs typeface="Montserrat Light"/>
              <a:sym typeface="Montserrat Light"/>
            </a:endParaRPr>
          </a:p>
        </p:txBody>
      </p:sp>
      <p:sp>
        <p:nvSpPr>
          <p:cNvPr id="2" name="Title 1"/>
          <p:cNvSpPr>
            <a:spLocks noGrp="1"/>
          </p:cNvSpPr>
          <p:nvPr>
            <p:ph type="title" hasCustomPrompt="1"/>
          </p:nvPr>
        </p:nvSpPr>
        <p:spPr>
          <a:xfrm>
            <a:off x="475488" y="390144"/>
            <a:ext cx="11241024" cy="524256"/>
          </a:xfrm>
          <a:prstGeom prst="rect">
            <a:avLst/>
          </a:prstGeom>
        </p:spPr>
        <p:txBody>
          <a:bodyPr/>
          <a:lstStyle/>
          <a:p>
            <a:r>
              <a:rPr lang="en-US" dirty="0"/>
              <a:t>Click to add title</a:t>
            </a:r>
          </a:p>
        </p:txBody>
      </p:sp>
      <p:sp>
        <p:nvSpPr>
          <p:cNvPr id="10" name="Text Placeholder 9">
            <a:extLst>
              <a:ext uri="{FF2B5EF4-FFF2-40B4-BE49-F238E27FC236}">
                <a16:creationId xmlns:a16="http://schemas.microsoft.com/office/drawing/2014/main" id="{45FC9F91-5AE7-4A1B-AF40-EA52D844B995}"/>
              </a:ext>
            </a:extLst>
          </p:cNvPr>
          <p:cNvSpPr>
            <a:spLocks noGrp="1"/>
          </p:cNvSpPr>
          <p:nvPr>
            <p:ph type="body" sz="quarter" idx="10" hasCustomPrompt="1"/>
          </p:nvPr>
        </p:nvSpPr>
        <p:spPr>
          <a:xfrm>
            <a:off x="475488" y="829056"/>
            <a:ext cx="11241024" cy="512064"/>
          </a:xfrm>
          <a:prstGeom prst="rect">
            <a:avLst/>
          </a:prstGeom>
        </p:spPr>
        <p:txBody>
          <a:bodyPr tIns="91440"/>
          <a:lstStyle>
            <a:lvl1pPr marL="0" indent="0">
              <a:buNone/>
              <a:defRPr sz="1800">
                <a:solidFill>
                  <a:srgbClr val="000000"/>
                </a:solidFill>
                <a:latin typeface="+mj-lt"/>
              </a:defRPr>
            </a:lvl1pPr>
            <a:lvl2pPr marL="457178" indent="0">
              <a:buNone/>
              <a:defRPr>
                <a:latin typeface="Montserrat" panose="00000500000000000000" pitchFamily="2" charset="0"/>
              </a:defRPr>
            </a:lvl2pPr>
            <a:lvl3pPr marL="914354" indent="0">
              <a:buNone/>
              <a:defRPr>
                <a:latin typeface="Montserrat" panose="00000500000000000000" pitchFamily="2" charset="0"/>
              </a:defRPr>
            </a:lvl3pPr>
            <a:lvl4pPr marL="1371532" indent="0">
              <a:buNone/>
              <a:defRPr>
                <a:latin typeface="Montserrat" panose="00000500000000000000" pitchFamily="2" charset="0"/>
              </a:defRPr>
            </a:lvl4pPr>
            <a:lvl5pPr marL="1828709" indent="0">
              <a:buNone/>
              <a:defRPr>
                <a:latin typeface="Montserrat" panose="00000500000000000000" pitchFamily="2" charset="0"/>
              </a:defRPr>
            </a:lvl5pPr>
          </a:lstStyle>
          <a:p>
            <a:pPr lvl="0"/>
            <a:r>
              <a:rPr lang="en-US" dirty="0"/>
              <a:t>Click to add subtitle</a:t>
            </a:r>
          </a:p>
        </p:txBody>
      </p:sp>
      <p:sp>
        <p:nvSpPr>
          <p:cNvPr id="14" name="Google Shape;81;p10">
            <a:extLst>
              <a:ext uri="{FF2B5EF4-FFF2-40B4-BE49-F238E27FC236}">
                <a16:creationId xmlns:a16="http://schemas.microsoft.com/office/drawing/2014/main" id="{87435254-EDEF-4F12-9D28-5EEACE41FEC7}"/>
              </a:ext>
            </a:extLst>
          </p:cNvPr>
          <p:cNvSpPr txBox="1">
            <a:spLocks noGrp="1"/>
          </p:cNvSpPr>
          <p:nvPr>
            <p:ph type="subTitle" idx="2"/>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rgbClr val="666666"/>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4" name="Text Placeholder 3">
            <a:extLst>
              <a:ext uri="{FF2B5EF4-FFF2-40B4-BE49-F238E27FC236}">
                <a16:creationId xmlns:a16="http://schemas.microsoft.com/office/drawing/2014/main" id="{7B4B3318-00BC-4947-8B69-2EA554F5D40B}"/>
              </a:ext>
            </a:extLst>
          </p:cNvPr>
          <p:cNvSpPr>
            <a:spLocks noGrp="1"/>
          </p:cNvSpPr>
          <p:nvPr>
            <p:ph type="body" sz="quarter" idx="11"/>
          </p:nvPr>
        </p:nvSpPr>
        <p:spPr>
          <a:xfrm>
            <a:off x="475488" y="1536192"/>
            <a:ext cx="11241024" cy="4559808"/>
          </a:xfrm>
          <a:prstGeom prst="rect">
            <a:avLst/>
          </a:prstGeom>
        </p:spPr>
        <p:txBody>
          <a:bodyPr lIns="0" tIns="91440" rIns="0" bIns="91440"/>
          <a:lstStyle/>
          <a:p>
            <a:pPr lvl="0"/>
            <a:r>
              <a:rPr lang="en-US"/>
              <a:t>Click to edit Master text styles</a:t>
            </a:r>
          </a:p>
          <a:p>
            <a:pPr lvl="1"/>
            <a:r>
              <a:rPr lang="en-US"/>
              <a:t>Second level</a:t>
            </a:r>
          </a:p>
        </p:txBody>
      </p:sp>
      <p:sp>
        <p:nvSpPr>
          <p:cNvPr id="23" name="TextBox 22">
            <a:extLst>
              <a:ext uri="{FF2B5EF4-FFF2-40B4-BE49-F238E27FC236}">
                <a16:creationId xmlns:a16="http://schemas.microsoft.com/office/drawing/2014/main" id="{683E1066-32C0-4BBA-9C52-F0655F5849BD}"/>
              </a:ext>
            </a:extLst>
          </p:cNvPr>
          <p:cNvSpPr txBox="1"/>
          <p:nvPr/>
        </p:nvSpPr>
        <p:spPr>
          <a:xfrm>
            <a:off x="11192256" y="6412992"/>
            <a:ext cx="524256" cy="365760"/>
          </a:xfrm>
          <a:prstGeom prst="rect">
            <a:avLst/>
          </a:prstGeom>
          <a:noFill/>
        </p:spPr>
        <p:txBody>
          <a:bodyPr wrap="none" lIns="0" rIns="0" rtlCol="0" anchor="ctr" anchorCtr="0">
            <a:noAutofit/>
          </a:bodyPr>
          <a:lstStyle/>
          <a:p>
            <a:pPr algn="r"/>
            <a:fld id="{37C1F608-86A9-439D-B359-AB29DD5A1486}" type="slidenum">
              <a:rPr lang="en-US" sz="1333" smtClean="0">
                <a:latin typeface="Montserrat" panose="00000500000000000000" pitchFamily="2" charset="0"/>
              </a:rPr>
              <a:pPr algn="r"/>
              <a:t>‹#›</a:t>
            </a:fld>
            <a:endParaRPr lang="en-US" sz="1333" dirty="0">
              <a:latin typeface="Montserrat" panose="00000500000000000000" pitchFamily="2" charset="0"/>
            </a:endParaRPr>
          </a:p>
        </p:txBody>
      </p:sp>
    </p:spTree>
    <p:extLst>
      <p:ext uri="{BB962C8B-B14F-4D97-AF65-F5344CB8AC3E}">
        <p14:creationId xmlns:p14="http://schemas.microsoft.com/office/powerpoint/2010/main" val="69436533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ack/white radiant N" preserve="1">
  <p:cSld name="Divider - Black/white radiant N">
    <p:bg>
      <p:bgPr>
        <a:solidFill>
          <a:srgbClr val="000000"/>
        </a:solidFill>
        <a:effectLst/>
      </p:bgPr>
    </p:bg>
    <p:spTree>
      <p:nvGrpSpPr>
        <p:cNvPr id="1" name="Shape 188"/>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95" name="Google Shape;195;p22"/>
          <p:cNvSpPr txBox="1">
            <a:spLocks noGrp="1"/>
          </p:cNvSpPr>
          <p:nvPr>
            <p:ph type="ctrTitle"/>
          </p:nvPr>
        </p:nvSpPr>
        <p:spPr>
          <a:xfrm>
            <a:off x="472867" y="1320800"/>
            <a:ext cx="4551600" cy="21040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3000"/>
              <a:buFont typeface="Montserrat"/>
              <a:buNone/>
              <a:defRPr sz="4000" b="1">
                <a:solidFill>
                  <a:srgbClr val="FFFFFF"/>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a:p>
        </p:txBody>
      </p:sp>
      <p:sp>
        <p:nvSpPr>
          <p:cNvPr id="196" name="Google Shape;196;p22"/>
          <p:cNvSpPr txBox="1">
            <a:spLocks noGrp="1"/>
          </p:cNvSpPr>
          <p:nvPr>
            <p:ph type="subTitle" idx="1"/>
          </p:nvPr>
        </p:nvSpPr>
        <p:spPr>
          <a:xfrm>
            <a:off x="472867" y="3270833"/>
            <a:ext cx="4551600" cy="10568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rgbClr val="666666"/>
              </a:buClr>
              <a:buSzPts val="1800"/>
              <a:buFont typeface="Montserrat"/>
              <a:buNone/>
              <a:tabLst/>
              <a:defRPr sz="2400">
                <a:solidFill>
                  <a:schemeClr val="bg1"/>
                </a:solidFill>
                <a:latin typeface="Montserrat" panose="00000500000000000000" pitchFamily="2" charset="0"/>
                <a:ea typeface="Montserrat" panose="00000500000000000000" pitchFamily="2" charset="0"/>
                <a:cs typeface="Montserrat" panose="00000500000000000000" pitchFamily="2" charset="0"/>
                <a:sym typeface="Montserrat"/>
              </a:defRPr>
            </a:lvl1pPr>
            <a:lvl2pPr lvl="1"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2pPr>
            <a:lvl3pPr lvl="2"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3pPr>
            <a:lvl4pPr lvl="3"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4pPr>
            <a:lvl5pPr lvl="4"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5pPr>
            <a:lvl6pPr lvl="5"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6pPr>
            <a:lvl7pPr lvl="6"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7pPr>
            <a:lvl8pPr lvl="7"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8pPr>
            <a:lvl9pPr lvl="8" rtl="0">
              <a:lnSpc>
                <a:spcPct val="100000"/>
              </a:lnSpc>
              <a:spcBef>
                <a:spcPts val="0"/>
              </a:spcBef>
              <a:spcAft>
                <a:spcPts val="0"/>
              </a:spcAft>
              <a:buClr>
                <a:srgbClr val="666666"/>
              </a:buClr>
              <a:buSzPts val="1800"/>
              <a:buFont typeface="Montserrat"/>
              <a:buNone/>
              <a:defRPr sz="2400">
                <a:solidFill>
                  <a:srgbClr val="666666"/>
                </a:solidFill>
                <a:latin typeface="Montserrat"/>
                <a:ea typeface="Montserrat"/>
                <a:cs typeface="Montserrat"/>
                <a:sym typeface="Montserrat"/>
              </a:defRPr>
            </a:lvl9pPr>
          </a:lstStyle>
          <a:p>
            <a:r>
              <a:rPr lang="en-US"/>
              <a:t>Click to edit Master subtitle style</a:t>
            </a:r>
            <a:endParaRPr dirty="0"/>
          </a:p>
        </p:txBody>
      </p:sp>
      <p:sp>
        <p:nvSpPr>
          <p:cNvPr id="12" name="Slide Number Placeholder 1">
            <a:extLst>
              <a:ext uri="{FF2B5EF4-FFF2-40B4-BE49-F238E27FC236}">
                <a16:creationId xmlns:a16="http://schemas.microsoft.com/office/drawing/2014/main" id="{47E3B85B-D674-4AA4-A57C-AEB94FFFB1E2}"/>
              </a:ext>
            </a:extLst>
          </p:cNvPr>
          <p:cNvSpPr txBox="1">
            <a:spLocks/>
          </p:cNvSpPr>
          <p:nvPr/>
        </p:nvSpPr>
        <p:spPr>
          <a:xfrm>
            <a:off x="8976067" y="6412499"/>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latin typeface="Montserrat" panose="00000500000000000000" pitchFamily="2" charset="0"/>
              </a:rPr>
              <a:pPr/>
              <a:t>‹#›</a:t>
            </a:fld>
            <a:endParaRPr lang="en-PH" sz="1333" dirty="0">
              <a:solidFill>
                <a:schemeClr val="bg1"/>
              </a:solidFill>
              <a:latin typeface="Montserrat" panose="00000500000000000000" pitchFamily="2" charset="0"/>
            </a:endParaRPr>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2491169"/>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ver - black/photo right" preserve="1">
  <p:cSld name="Cover - black/photo right">
    <p:bg>
      <p:bgPr>
        <a:solidFill>
          <a:srgbClr val="000000"/>
        </a:solidFill>
        <a:effectLst/>
      </p:bgPr>
    </p:bg>
    <p:spTree>
      <p:nvGrpSpPr>
        <p:cNvPr id="1" name="Shape 81"/>
        <p:cNvGrpSpPr/>
        <p:nvPr/>
      </p:nvGrpSpPr>
      <p:grpSpPr>
        <a:xfrm>
          <a:off x="0" y="0"/>
          <a:ext cx="0" cy="0"/>
          <a:chOff x="0" y="0"/>
          <a:chExt cx="0" cy="0"/>
        </a:xfrm>
      </p:grpSpPr>
      <p:sp>
        <p:nvSpPr>
          <p:cNvPr id="11" name="Rectangle 10">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88" name="Google Shape;88;p9"/>
          <p:cNvSpPr txBox="1">
            <a:spLocks noGrp="1"/>
          </p:cNvSpPr>
          <p:nvPr>
            <p:ph type="ctrTitle"/>
          </p:nvPr>
        </p:nvSpPr>
        <p:spPr>
          <a:xfrm>
            <a:off x="472867" y="1719100"/>
            <a:ext cx="5191600" cy="1518400"/>
          </a:xfrm>
          <a:prstGeom prst="rect">
            <a:avLst/>
          </a:prstGeom>
        </p:spPr>
        <p:txBody>
          <a:bodyPr spcFirstLastPara="1" wrap="square" lIns="0" tIns="91425" rIns="0" bIns="91425" anchor="b" anchorCtr="0">
            <a:noAutofit/>
          </a:bodyPr>
          <a:lstStyle>
            <a:lvl1pPr lvl="0" rtl="0">
              <a:spcBef>
                <a:spcPts val="0"/>
              </a:spcBef>
              <a:spcAft>
                <a:spcPts val="0"/>
              </a:spcAft>
              <a:buClr>
                <a:srgbClr val="FFFFFF"/>
              </a:buClr>
              <a:buSzPts val="2800"/>
              <a:buFont typeface="Montserrat"/>
              <a:buNone/>
              <a:defRPr sz="4400" b="1">
                <a:solidFill>
                  <a:srgbClr val="FFFFFF"/>
                </a:solidFill>
                <a:latin typeface="+mn-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9" name="Google Shape;89;p9"/>
          <p:cNvSpPr txBox="1">
            <a:spLocks noGrp="1"/>
          </p:cNvSpPr>
          <p:nvPr>
            <p:ph type="subTitle" idx="1"/>
          </p:nvPr>
        </p:nvSpPr>
        <p:spPr>
          <a:xfrm>
            <a:off x="472867" y="3135900"/>
            <a:ext cx="5191600" cy="5288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600"/>
              <a:buFont typeface="Montserrat"/>
              <a:buNone/>
              <a:defRPr sz="2400">
                <a:solidFill>
                  <a:srgbClr val="FFFFFF"/>
                </a:solidFill>
                <a:latin typeface="+mn-lt"/>
                <a:ea typeface="Montserrat"/>
                <a:cs typeface="Montserrat"/>
                <a:sym typeface="Montserrat"/>
              </a:defRPr>
            </a:lvl1pPr>
            <a:lvl2pPr lvl="1"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2pPr>
            <a:lvl3pPr lvl="2"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3pPr>
            <a:lvl4pPr lvl="3"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4pPr>
            <a:lvl5pPr lvl="4"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5pPr>
            <a:lvl6pPr lvl="5"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6pPr>
            <a:lvl7pPr lvl="6"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7pPr>
            <a:lvl8pPr lvl="7"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8pPr>
            <a:lvl9pPr lvl="8" rtl="0">
              <a:lnSpc>
                <a:spcPct val="100000"/>
              </a:lnSpc>
              <a:spcBef>
                <a:spcPts val="0"/>
              </a:spcBef>
              <a:spcAft>
                <a:spcPts val="0"/>
              </a:spcAft>
              <a:buClr>
                <a:srgbClr val="FFFFFF"/>
              </a:buClr>
              <a:buSzPts val="1800"/>
              <a:buFont typeface="Montserrat"/>
              <a:buNone/>
              <a:defRPr sz="2400">
                <a:solidFill>
                  <a:srgbClr val="FFFFFF"/>
                </a:solidFill>
                <a:latin typeface="Montserrat"/>
                <a:ea typeface="Montserrat"/>
                <a:cs typeface="Montserrat"/>
                <a:sym typeface="Montserrat"/>
              </a:defRPr>
            </a:lvl9pPr>
          </a:lstStyle>
          <a:p>
            <a:r>
              <a:rPr lang="en-US"/>
              <a:t>Click to edit Master subtitle style</a:t>
            </a:r>
            <a:endParaRPr/>
          </a:p>
        </p:txBody>
      </p:sp>
      <p:sp>
        <p:nvSpPr>
          <p:cNvPr id="90" name="Google Shape;90;p9"/>
          <p:cNvSpPr txBox="1">
            <a:spLocks noGrp="1"/>
          </p:cNvSpPr>
          <p:nvPr>
            <p:ph type="subTitle" idx="2"/>
          </p:nvPr>
        </p:nvSpPr>
        <p:spPr>
          <a:xfrm>
            <a:off x="472867" y="5106800"/>
            <a:ext cx="5669200" cy="410000"/>
          </a:xfrm>
          <a:prstGeom prst="rect">
            <a:avLst/>
          </a:prstGeom>
        </p:spPr>
        <p:txBody>
          <a:bodyPr spcFirstLastPara="1" wrap="square" lIns="0" tIns="91425" rIns="0" bIns="91425" anchor="b" anchorCtr="0">
            <a:noAutofit/>
          </a:bodyPr>
          <a:lstStyle>
            <a:lvl1pPr lvl="0" rtl="0">
              <a:lnSpc>
                <a:spcPct val="100000"/>
              </a:lnSpc>
              <a:spcBef>
                <a:spcPts val="0"/>
              </a:spcBef>
              <a:spcAft>
                <a:spcPts val="0"/>
              </a:spcAft>
              <a:buClr>
                <a:srgbClr val="FFFFFF"/>
              </a:buClr>
              <a:buSzPts val="1200"/>
              <a:buNone/>
              <a:defRPr sz="1200" b="1">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dirty="0"/>
          </a:p>
        </p:txBody>
      </p:sp>
      <p:sp>
        <p:nvSpPr>
          <p:cNvPr id="91" name="Google Shape;91;p9"/>
          <p:cNvSpPr txBox="1">
            <a:spLocks noGrp="1"/>
          </p:cNvSpPr>
          <p:nvPr>
            <p:ph type="subTitle" idx="3"/>
          </p:nvPr>
        </p:nvSpPr>
        <p:spPr>
          <a:xfrm>
            <a:off x="472867" y="53136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200"/>
              <a:buNone/>
              <a:defRPr sz="1200">
                <a:solidFill>
                  <a:srgbClr val="FFFFFF"/>
                </a:solidFill>
                <a:latin typeface="+mn-lt"/>
              </a:defRPr>
            </a:lvl1pPr>
            <a:lvl2pPr lvl="1" rtl="0">
              <a:lnSpc>
                <a:spcPct val="100000"/>
              </a:lnSpc>
              <a:spcBef>
                <a:spcPts val="0"/>
              </a:spcBef>
              <a:spcAft>
                <a:spcPts val="0"/>
              </a:spcAft>
              <a:buClr>
                <a:srgbClr val="FFFFFF"/>
              </a:buClr>
              <a:buSzPts val="1800"/>
              <a:buNone/>
              <a:defRPr sz="2400" b="1">
                <a:solidFill>
                  <a:srgbClr val="FFFFFF"/>
                </a:solidFill>
              </a:defRPr>
            </a:lvl2pPr>
            <a:lvl3pPr lvl="2" rtl="0">
              <a:lnSpc>
                <a:spcPct val="100000"/>
              </a:lnSpc>
              <a:spcBef>
                <a:spcPts val="0"/>
              </a:spcBef>
              <a:spcAft>
                <a:spcPts val="0"/>
              </a:spcAft>
              <a:buClr>
                <a:srgbClr val="FFFFFF"/>
              </a:buClr>
              <a:buSzPts val="1800"/>
              <a:buNone/>
              <a:defRPr sz="2400" b="1">
                <a:solidFill>
                  <a:srgbClr val="FFFFFF"/>
                </a:solidFill>
              </a:defRPr>
            </a:lvl3pPr>
            <a:lvl4pPr lvl="3" rtl="0">
              <a:lnSpc>
                <a:spcPct val="100000"/>
              </a:lnSpc>
              <a:spcBef>
                <a:spcPts val="0"/>
              </a:spcBef>
              <a:spcAft>
                <a:spcPts val="0"/>
              </a:spcAft>
              <a:buClr>
                <a:srgbClr val="FFFFFF"/>
              </a:buClr>
              <a:buSzPts val="1800"/>
              <a:buNone/>
              <a:defRPr sz="2400" b="1">
                <a:solidFill>
                  <a:srgbClr val="FFFFFF"/>
                </a:solidFill>
              </a:defRPr>
            </a:lvl4pPr>
            <a:lvl5pPr lvl="4" rtl="0">
              <a:lnSpc>
                <a:spcPct val="100000"/>
              </a:lnSpc>
              <a:spcBef>
                <a:spcPts val="0"/>
              </a:spcBef>
              <a:spcAft>
                <a:spcPts val="0"/>
              </a:spcAft>
              <a:buClr>
                <a:srgbClr val="FFFFFF"/>
              </a:buClr>
              <a:buSzPts val="1800"/>
              <a:buNone/>
              <a:defRPr sz="2400" b="1">
                <a:solidFill>
                  <a:srgbClr val="FFFFFF"/>
                </a:solidFill>
              </a:defRPr>
            </a:lvl5pPr>
            <a:lvl6pPr lvl="5" rtl="0">
              <a:lnSpc>
                <a:spcPct val="100000"/>
              </a:lnSpc>
              <a:spcBef>
                <a:spcPts val="0"/>
              </a:spcBef>
              <a:spcAft>
                <a:spcPts val="0"/>
              </a:spcAft>
              <a:buClr>
                <a:srgbClr val="FFFFFF"/>
              </a:buClr>
              <a:buSzPts val="1800"/>
              <a:buNone/>
              <a:defRPr sz="2400" b="1">
                <a:solidFill>
                  <a:srgbClr val="FFFFFF"/>
                </a:solidFill>
              </a:defRPr>
            </a:lvl6pPr>
            <a:lvl7pPr lvl="6" rtl="0">
              <a:lnSpc>
                <a:spcPct val="100000"/>
              </a:lnSpc>
              <a:spcBef>
                <a:spcPts val="0"/>
              </a:spcBef>
              <a:spcAft>
                <a:spcPts val="0"/>
              </a:spcAft>
              <a:buClr>
                <a:srgbClr val="FFFFFF"/>
              </a:buClr>
              <a:buSzPts val="1800"/>
              <a:buNone/>
              <a:defRPr sz="2400" b="1">
                <a:solidFill>
                  <a:srgbClr val="FFFFFF"/>
                </a:solidFill>
              </a:defRPr>
            </a:lvl7pPr>
            <a:lvl8pPr lvl="7" rtl="0">
              <a:lnSpc>
                <a:spcPct val="100000"/>
              </a:lnSpc>
              <a:spcBef>
                <a:spcPts val="0"/>
              </a:spcBef>
              <a:spcAft>
                <a:spcPts val="0"/>
              </a:spcAft>
              <a:buClr>
                <a:srgbClr val="FFFFFF"/>
              </a:buClr>
              <a:buSzPts val="1800"/>
              <a:buNone/>
              <a:defRPr sz="2400" b="1">
                <a:solidFill>
                  <a:srgbClr val="FFFFFF"/>
                </a:solidFill>
              </a:defRPr>
            </a:lvl8pPr>
            <a:lvl9pPr lvl="8" rtl="0">
              <a:lnSpc>
                <a:spcPct val="100000"/>
              </a:lnSpc>
              <a:spcBef>
                <a:spcPts val="0"/>
              </a:spcBef>
              <a:spcAft>
                <a:spcPts val="0"/>
              </a:spcAft>
              <a:buClr>
                <a:srgbClr val="FFFFFF"/>
              </a:buClr>
              <a:buSzPts val="1800"/>
              <a:buNone/>
              <a:defRPr sz="2400" b="1">
                <a:solidFill>
                  <a:srgbClr val="FFFFFF"/>
                </a:solidFill>
              </a:defRPr>
            </a:lvl9pPr>
          </a:lstStyle>
          <a:p>
            <a:r>
              <a:rPr lang="en-US"/>
              <a:t>Click to edit Master subtitle style</a:t>
            </a:r>
            <a:endParaRPr/>
          </a:p>
        </p:txBody>
      </p:sp>
      <p:sp>
        <p:nvSpPr>
          <p:cNvPr id="92" name="Google Shape;92;p9"/>
          <p:cNvSpPr txBox="1">
            <a:spLocks noGrp="1"/>
          </p:cNvSpPr>
          <p:nvPr>
            <p:ph type="subTitle" idx="4"/>
          </p:nvPr>
        </p:nvSpPr>
        <p:spPr>
          <a:xfrm>
            <a:off x="472867" y="5965900"/>
            <a:ext cx="5669200" cy="410000"/>
          </a:xfrm>
          <a:prstGeom prst="rect">
            <a:avLst/>
          </a:prstGeom>
        </p:spPr>
        <p:txBody>
          <a:bodyPr spcFirstLastPara="1" wrap="square" lIns="0" tIns="91425" rIns="0" bIns="91425" anchor="t" anchorCtr="0">
            <a:noAutofit/>
          </a:bodyPr>
          <a:lstStyle>
            <a:lvl1pPr lvl="0" rtl="0">
              <a:lnSpc>
                <a:spcPct val="100000"/>
              </a:lnSpc>
              <a:spcBef>
                <a:spcPts val="0"/>
              </a:spcBef>
              <a:spcAft>
                <a:spcPts val="0"/>
              </a:spcAft>
              <a:buClr>
                <a:srgbClr val="FFFFFF"/>
              </a:buClr>
              <a:buSzPts val="1000"/>
              <a:buNone/>
              <a:defRPr sz="1200">
                <a:solidFill>
                  <a:srgbClr val="FFFFFF"/>
                </a:solidFill>
                <a:latin typeface="+mn-lt"/>
              </a:defRPr>
            </a:lvl1pPr>
            <a:lvl2pPr lvl="1" rtl="0">
              <a:lnSpc>
                <a:spcPct val="100000"/>
              </a:lnSpc>
              <a:spcBef>
                <a:spcPts val="0"/>
              </a:spcBef>
              <a:spcAft>
                <a:spcPts val="0"/>
              </a:spcAft>
              <a:buClr>
                <a:srgbClr val="FFFFFF"/>
              </a:buClr>
              <a:buSzPts val="1000"/>
              <a:buNone/>
              <a:defRPr sz="1333" b="1">
                <a:solidFill>
                  <a:srgbClr val="FFFFFF"/>
                </a:solidFill>
              </a:defRPr>
            </a:lvl2pPr>
            <a:lvl3pPr lvl="2" rtl="0">
              <a:lnSpc>
                <a:spcPct val="100000"/>
              </a:lnSpc>
              <a:spcBef>
                <a:spcPts val="0"/>
              </a:spcBef>
              <a:spcAft>
                <a:spcPts val="0"/>
              </a:spcAft>
              <a:buClr>
                <a:srgbClr val="FFFFFF"/>
              </a:buClr>
              <a:buSzPts val="1000"/>
              <a:buNone/>
              <a:defRPr b="1">
                <a:solidFill>
                  <a:srgbClr val="FFFFFF"/>
                </a:solidFill>
              </a:defRPr>
            </a:lvl3pPr>
            <a:lvl4pPr lvl="3" rtl="0">
              <a:lnSpc>
                <a:spcPct val="100000"/>
              </a:lnSpc>
              <a:spcBef>
                <a:spcPts val="0"/>
              </a:spcBef>
              <a:spcAft>
                <a:spcPts val="0"/>
              </a:spcAft>
              <a:buClr>
                <a:srgbClr val="FFFFFF"/>
              </a:buClr>
              <a:buSzPts val="1000"/>
              <a:buNone/>
              <a:defRPr b="1">
                <a:solidFill>
                  <a:srgbClr val="FFFFFF"/>
                </a:solidFill>
              </a:defRPr>
            </a:lvl4pPr>
            <a:lvl5pPr lvl="4" rtl="0">
              <a:lnSpc>
                <a:spcPct val="100000"/>
              </a:lnSpc>
              <a:spcBef>
                <a:spcPts val="0"/>
              </a:spcBef>
              <a:spcAft>
                <a:spcPts val="0"/>
              </a:spcAft>
              <a:buClr>
                <a:srgbClr val="FFFFFF"/>
              </a:buClr>
              <a:buSzPts val="1000"/>
              <a:buNone/>
              <a:defRPr b="1">
                <a:solidFill>
                  <a:srgbClr val="FFFFFF"/>
                </a:solidFill>
              </a:defRPr>
            </a:lvl5pPr>
            <a:lvl6pPr lvl="5" rtl="0">
              <a:lnSpc>
                <a:spcPct val="100000"/>
              </a:lnSpc>
              <a:spcBef>
                <a:spcPts val="0"/>
              </a:spcBef>
              <a:spcAft>
                <a:spcPts val="0"/>
              </a:spcAft>
              <a:buClr>
                <a:srgbClr val="FFFFFF"/>
              </a:buClr>
              <a:buSzPts val="1000"/>
              <a:buNone/>
              <a:defRPr b="1">
                <a:solidFill>
                  <a:srgbClr val="FFFFFF"/>
                </a:solidFill>
              </a:defRPr>
            </a:lvl6pPr>
            <a:lvl7pPr lvl="6" rtl="0">
              <a:lnSpc>
                <a:spcPct val="100000"/>
              </a:lnSpc>
              <a:spcBef>
                <a:spcPts val="0"/>
              </a:spcBef>
              <a:spcAft>
                <a:spcPts val="0"/>
              </a:spcAft>
              <a:buClr>
                <a:srgbClr val="FFFFFF"/>
              </a:buClr>
              <a:buSzPts val="1000"/>
              <a:buNone/>
              <a:defRPr b="1">
                <a:solidFill>
                  <a:srgbClr val="FFFFFF"/>
                </a:solidFill>
              </a:defRPr>
            </a:lvl7pPr>
            <a:lvl8pPr lvl="7" rtl="0">
              <a:lnSpc>
                <a:spcPct val="100000"/>
              </a:lnSpc>
              <a:spcBef>
                <a:spcPts val="0"/>
              </a:spcBef>
              <a:spcAft>
                <a:spcPts val="0"/>
              </a:spcAft>
              <a:buClr>
                <a:srgbClr val="FFFFFF"/>
              </a:buClr>
              <a:buSzPts val="1000"/>
              <a:buNone/>
              <a:defRPr b="1">
                <a:solidFill>
                  <a:srgbClr val="FFFFFF"/>
                </a:solidFill>
              </a:defRPr>
            </a:lvl8pPr>
            <a:lvl9pPr lvl="8" rtl="0">
              <a:lnSpc>
                <a:spcPct val="100000"/>
              </a:lnSpc>
              <a:spcBef>
                <a:spcPts val="0"/>
              </a:spcBef>
              <a:spcAft>
                <a:spcPts val="0"/>
              </a:spcAft>
              <a:buClr>
                <a:srgbClr val="FFFFFF"/>
              </a:buClr>
              <a:buSzPts val="1000"/>
              <a:buNone/>
              <a:defRPr b="1">
                <a:solidFill>
                  <a:srgbClr val="FFFFFF"/>
                </a:solidFill>
              </a:defRPr>
            </a:lvl9pPr>
          </a:lstStyle>
          <a:p>
            <a:r>
              <a:rPr lang="en-US"/>
              <a:t>Click to edit Master subtitle style</a:t>
            </a:r>
            <a:endParaRPr/>
          </a:p>
        </p:txBody>
      </p:sp>
      <p:cxnSp>
        <p:nvCxnSpPr>
          <p:cNvPr id="12" name="Straight Connector 11">
            <a:extLst>
              <a:ext uri="{FF2B5EF4-FFF2-40B4-BE49-F238E27FC236}">
                <a16:creationId xmlns:a16="http://schemas.microsoft.com/office/drawing/2014/main" id="{429C2072-EE2B-A064-5CA2-6097546F935A}"/>
              </a:ext>
            </a:extLst>
          </p:cNvPr>
          <p:cNvCxnSpPr>
            <a:cxnSpLocks/>
          </p:cNvCxnSpPr>
          <p:nvPr/>
        </p:nvCxnSpPr>
        <p:spPr>
          <a:xfrm>
            <a:off x="278932" y="1364752"/>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Logo, icon&#10;&#10;Description automatically generated">
            <a:extLst>
              <a:ext uri="{FF2B5EF4-FFF2-40B4-BE49-F238E27FC236}">
                <a16:creationId xmlns:a16="http://schemas.microsoft.com/office/drawing/2014/main" id="{13AD0A56-54F9-2F78-1258-F961036731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4800" y="447040"/>
            <a:ext cx="1219200" cy="518808"/>
          </a:xfrm>
          <a:prstGeom prst="rect">
            <a:avLst/>
          </a:prstGeom>
        </p:spPr>
      </p:pic>
      <p:sp>
        <p:nvSpPr>
          <p:cNvPr id="14" name="TextBox 13">
            <a:extLst>
              <a:ext uri="{FF2B5EF4-FFF2-40B4-BE49-F238E27FC236}">
                <a16:creationId xmlns:a16="http://schemas.microsoft.com/office/drawing/2014/main" id="{D439B148-E719-27C3-3403-978BEDC13EC0}"/>
              </a:ext>
            </a:extLst>
          </p:cNvPr>
          <p:cNvSpPr txBox="1"/>
          <p:nvPr/>
        </p:nvSpPr>
        <p:spPr>
          <a:xfrm>
            <a:off x="288558" y="6532236"/>
            <a:ext cx="2458455"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748933902"/>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White/photo" preserve="1">
  <p:cSld name="Divider - White/photo">
    <p:bg>
      <p:bgPr>
        <a:solidFill>
          <a:srgbClr val="000000"/>
        </a:solidFill>
        <a:effectLst/>
      </p:bgPr>
    </p:bg>
    <p:spTree>
      <p:nvGrpSpPr>
        <p:cNvPr id="1" name="Shape 245"/>
        <p:cNvGrpSpPr/>
        <p:nvPr/>
      </p:nvGrpSpPr>
      <p:grpSpPr>
        <a:xfrm>
          <a:off x="0" y="0"/>
          <a:ext cx="0" cy="0"/>
          <a:chOff x="0" y="0"/>
          <a:chExt cx="0" cy="0"/>
        </a:xfrm>
      </p:grpSpPr>
      <p:sp>
        <p:nvSpPr>
          <p:cNvPr id="12" name="Rectangle 1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pic>
        <p:nvPicPr>
          <p:cNvPr id="13" name="Picture 12" descr="A blue circle with a black background&#10;&#10;Description automatically generated with low confidence">
            <a:extLst>
              <a:ext uri="{FF2B5EF4-FFF2-40B4-BE49-F238E27FC236}">
                <a16:creationId xmlns:a16="http://schemas.microsoft.com/office/drawing/2014/main" id="{F38C2DDC-856C-BABD-2BD7-96A2897A3CA9}"/>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0" y="28835"/>
            <a:ext cx="6289924" cy="6800329"/>
          </a:xfrm>
          <a:prstGeom prst="rect">
            <a:avLst/>
          </a:prstGeom>
        </p:spPr>
      </p:pic>
      <p:sp>
        <p:nvSpPr>
          <p:cNvPr id="249" name="Google Shape;249;p28"/>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algn="r" rtl="0">
              <a:buNone/>
              <a:defRPr sz="1333">
                <a:solidFill>
                  <a:schemeClr val="bg1"/>
                </a:solidFill>
                <a:latin typeface="Avenir Next LT Pro" panose="020B0504020202020204" pitchFamily="34" charset="0"/>
                <a:ea typeface="Avenir Next LT Pro" panose="020B0504020202020204" pitchFamily="34" charset="0"/>
                <a:cs typeface="Avenir Next LT Pro" panose="020B0504020202020204" pitchFamily="34" charset="0"/>
                <a:sym typeface="Montserrat Light"/>
              </a:defRPr>
            </a:lvl1pPr>
            <a:lvl2pPr lvl="1" algn="r" rtl="0">
              <a:buNone/>
              <a:defRPr sz="1333">
                <a:latin typeface="Montserrat Light"/>
                <a:ea typeface="Montserrat Light"/>
                <a:cs typeface="Montserrat Light"/>
                <a:sym typeface="Montserrat Light"/>
              </a:defRPr>
            </a:lvl2pPr>
            <a:lvl3pPr lvl="2" algn="r" rtl="0">
              <a:buNone/>
              <a:defRPr sz="1333">
                <a:latin typeface="Montserrat Light"/>
                <a:ea typeface="Montserrat Light"/>
                <a:cs typeface="Montserrat Light"/>
                <a:sym typeface="Montserrat Light"/>
              </a:defRPr>
            </a:lvl3pPr>
            <a:lvl4pPr lvl="3" algn="r" rtl="0">
              <a:buNone/>
              <a:defRPr sz="1333">
                <a:latin typeface="Montserrat Light"/>
                <a:ea typeface="Montserrat Light"/>
                <a:cs typeface="Montserrat Light"/>
                <a:sym typeface="Montserrat Light"/>
              </a:defRPr>
            </a:lvl4pPr>
            <a:lvl5pPr lvl="4" algn="r" rtl="0">
              <a:buNone/>
              <a:defRPr sz="1333">
                <a:latin typeface="Montserrat Light"/>
                <a:ea typeface="Montserrat Light"/>
                <a:cs typeface="Montserrat Light"/>
                <a:sym typeface="Montserrat Light"/>
              </a:defRPr>
            </a:lvl5pPr>
            <a:lvl6pPr lvl="5" algn="r" rtl="0">
              <a:buNone/>
              <a:defRPr sz="1333">
                <a:latin typeface="Montserrat Light"/>
                <a:ea typeface="Montserrat Light"/>
                <a:cs typeface="Montserrat Light"/>
                <a:sym typeface="Montserrat Light"/>
              </a:defRPr>
            </a:lvl6pPr>
            <a:lvl7pPr lvl="6" algn="r" rtl="0">
              <a:buNone/>
              <a:defRPr sz="1333">
                <a:latin typeface="Montserrat Light"/>
                <a:ea typeface="Montserrat Light"/>
                <a:cs typeface="Montserrat Light"/>
                <a:sym typeface="Montserrat Light"/>
              </a:defRPr>
            </a:lvl7pPr>
            <a:lvl8pPr lvl="7" algn="r" rtl="0">
              <a:buNone/>
              <a:defRPr sz="1333">
                <a:latin typeface="Montserrat Light"/>
                <a:ea typeface="Montserrat Light"/>
                <a:cs typeface="Montserrat Light"/>
                <a:sym typeface="Montserrat Light"/>
              </a:defRPr>
            </a:lvl8pPr>
            <a:lvl9pPr lvl="8" algn="r" rtl="0">
              <a:buNone/>
              <a:defRPr sz="1333">
                <a:latin typeface="Montserrat Light"/>
                <a:ea typeface="Montserrat Light"/>
                <a:cs typeface="Montserrat Light"/>
                <a:sym typeface="Montserrat Light"/>
              </a:defRPr>
            </a:lvl9pPr>
          </a:lstStyle>
          <a:p>
            <a:fld id="{00000000-1234-1234-1234-123412341234}" type="slidenum">
              <a:rPr lang="en" smtClean="0"/>
              <a:pPr/>
              <a:t>‹#›</a:t>
            </a:fld>
            <a:endParaRPr lang="en"/>
          </a:p>
        </p:txBody>
      </p:sp>
      <p:sp>
        <p:nvSpPr>
          <p:cNvPr id="251" name="Google Shape;251;p28"/>
          <p:cNvSpPr txBox="1">
            <a:spLocks noGrp="1"/>
          </p:cNvSpPr>
          <p:nvPr>
            <p:ph type="ctrTitle"/>
          </p:nvPr>
        </p:nvSpPr>
        <p:spPr>
          <a:xfrm>
            <a:off x="472867" y="2159467"/>
            <a:ext cx="5255200" cy="21040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chemeClr val="bg1"/>
                </a:solidFill>
                <a:latin typeface="+mn-lt"/>
                <a:ea typeface="Avenir Next LT Pro" panose="020B0504020202020204" pitchFamily="34" charset="0"/>
                <a:cs typeface="Avenir Next LT Pro" panose="020B0504020202020204" pitchFamily="34" charset="0"/>
                <a:sym typeface="Montserrat"/>
              </a:defRPr>
            </a:lvl1pPr>
            <a:lvl2pPr lvl="1" algn="ctr" rtl="0">
              <a:spcBef>
                <a:spcPts val="0"/>
              </a:spcBef>
              <a:spcAft>
                <a:spcPts val="0"/>
              </a:spcAft>
              <a:buClr>
                <a:srgbClr val="FFFFFF"/>
              </a:buClr>
              <a:buSzPts val="3000"/>
              <a:buNone/>
              <a:defRPr sz="4000">
                <a:solidFill>
                  <a:srgbClr val="FFFFFF"/>
                </a:solidFill>
              </a:defRPr>
            </a:lvl2pPr>
            <a:lvl3pPr lvl="2" algn="ctr" rtl="0">
              <a:spcBef>
                <a:spcPts val="0"/>
              </a:spcBef>
              <a:spcAft>
                <a:spcPts val="0"/>
              </a:spcAft>
              <a:buClr>
                <a:srgbClr val="FFFFFF"/>
              </a:buClr>
              <a:buSzPts val="3000"/>
              <a:buNone/>
              <a:defRPr sz="4000">
                <a:solidFill>
                  <a:srgbClr val="FFFFFF"/>
                </a:solidFill>
              </a:defRPr>
            </a:lvl3pPr>
            <a:lvl4pPr lvl="3" algn="ctr" rtl="0">
              <a:spcBef>
                <a:spcPts val="0"/>
              </a:spcBef>
              <a:spcAft>
                <a:spcPts val="0"/>
              </a:spcAft>
              <a:buClr>
                <a:srgbClr val="FFFFFF"/>
              </a:buClr>
              <a:buSzPts val="3000"/>
              <a:buNone/>
              <a:defRPr sz="4000">
                <a:solidFill>
                  <a:srgbClr val="FFFFFF"/>
                </a:solidFill>
              </a:defRPr>
            </a:lvl4pPr>
            <a:lvl5pPr lvl="4" algn="ctr" rtl="0">
              <a:spcBef>
                <a:spcPts val="0"/>
              </a:spcBef>
              <a:spcAft>
                <a:spcPts val="0"/>
              </a:spcAft>
              <a:buClr>
                <a:srgbClr val="FFFFFF"/>
              </a:buClr>
              <a:buSzPts val="3000"/>
              <a:buNone/>
              <a:defRPr sz="4000">
                <a:solidFill>
                  <a:srgbClr val="FFFFFF"/>
                </a:solidFill>
              </a:defRPr>
            </a:lvl5pPr>
            <a:lvl6pPr lvl="5" algn="ctr" rtl="0">
              <a:spcBef>
                <a:spcPts val="0"/>
              </a:spcBef>
              <a:spcAft>
                <a:spcPts val="0"/>
              </a:spcAft>
              <a:buClr>
                <a:srgbClr val="FFFFFF"/>
              </a:buClr>
              <a:buSzPts val="3000"/>
              <a:buNone/>
              <a:defRPr sz="4000">
                <a:solidFill>
                  <a:srgbClr val="FFFFFF"/>
                </a:solidFill>
              </a:defRPr>
            </a:lvl6pPr>
            <a:lvl7pPr lvl="6" algn="ctr" rtl="0">
              <a:spcBef>
                <a:spcPts val="0"/>
              </a:spcBef>
              <a:spcAft>
                <a:spcPts val="0"/>
              </a:spcAft>
              <a:buClr>
                <a:srgbClr val="FFFFFF"/>
              </a:buClr>
              <a:buSzPts val="3000"/>
              <a:buNone/>
              <a:defRPr sz="4000">
                <a:solidFill>
                  <a:srgbClr val="FFFFFF"/>
                </a:solidFill>
              </a:defRPr>
            </a:lvl7pPr>
            <a:lvl8pPr lvl="7" algn="ctr" rtl="0">
              <a:spcBef>
                <a:spcPts val="0"/>
              </a:spcBef>
              <a:spcAft>
                <a:spcPts val="0"/>
              </a:spcAft>
              <a:buClr>
                <a:srgbClr val="FFFFFF"/>
              </a:buClr>
              <a:buSzPts val="3000"/>
              <a:buNone/>
              <a:defRPr sz="4000">
                <a:solidFill>
                  <a:srgbClr val="FFFFFF"/>
                </a:solidFill>
              </a:defRPr>
            </a:lvl8pPr>
            <a:lvl9pPr lvl="8" algn="ctr" rtl="0">
              <a:spcBef>
                <a:spcPts val="0"/>
              </a:spcBef>
              <a:spcAft>
                <a:spcPts val="0"/>
              </a:spcAft>
              <a:buClr>
                <a:srgbClr val="FFFFFF"/>
              </a:buClr>
              <a:buSzPts val="3000"/>
              <a:buNone/>
              <a:defRPr sz="4000">
                <a:solidFill>
                  <a:srgbClr val="FFFFFF"/>
                </a:solidFill>
              </a:defRPr>
            </a:lvl9pPr>
          </a:lstStyle>
          <a:p>
            <a:r>
              <a:rPr lang="en-US"/>
              <a:t>Click to edit Master title style</a:t>
            </a:r>
            <a:endParaRPr dirty="0"/>
          </a:p>
        </p:txBody>
      </p:sp>
      <p:cxnSp>
        <p:nvCxnSpPr>
          <p:cNvPr id="14" name="Straight Connector 13">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6" name="Picture 15">
            <a:extLst>
              <a:ext uri="{FF2B5EF4-FFF2-40B4-BE49-F238E27FC236}">
                <a16:creationId xmlns:a16="http://schemas.microsoft.com/office/drawing/2014/main" id="{CA06910C-3278-EC18-6D25-71265FCA2A6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59628246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nside - Black/title/body text" preserve="1">
  <p:cSld name="Inside - Black/title/body text">
    <p:bg>
      <p:bgPr>
        <a:solidFill>
          <a:srgbClr val="000000"/>
        </a:solidFill>
        <a:effectLst/>
      </p:bgPr>
    </p:bg>
    <p:spTree>
      <p:nvGrpSpPr>
        <p:cNvPr id="1" name="Shape 73"/>
        <p:cNvGrpSpPr/>
        <p:nvPr/>
      </p:nvGrpSpPr>
      <p:grpSpPr>
        <a:xfrm>
          <a:off x="0" y="0"/>
          <a:ext cx="0" cy="0"/>
          <a:chOff x="0" y="0"/>
          <a:chExt cx="0" cy="0"/>
        </a:xfrm>
      </p:grpSpPr>
      <p:sp>
        <p:nvSpPr>
          <p:cNvPr id="9" name="Rectangle 8">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75" name="Google Shape;75;p8"/>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667">
                <a:solidFill>
                  <a:srgbClr val="FFFFFF"/>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76" name="Google Shape;76;p8"/>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51" lvl="0" indent="-365751" rtl="0">
              <a:spcBef>
                <a:spcPts val="0"/>
              </a:spcBef>
              <a:spcAft>
                <a:spcPts val="0"/>
              </a:spcAft>
              <a:buClr>
                <a:srgbClr val="FFFFFF"/>
              </a:buClr>
              <a:buSzPts val="1300"/>
              <a:buChar char="■"/>
              <a:defRPr>
                <a:solidFill>
                  <a:srgbClr val="FFFFFF"/>
                </a:solidFill>
                <a:latin typeface="+mn-lt"/>
              </a:defRPr>
            </a:lvl1pPr>
            <a:lvl2pPr marL="1219170" lvl="1" indent="-406390" rtl="0">
              <a:spcBef>
                <a:spcPts val="2133"/>
              </a:spcBef>
              <a:spcAft>
                <a:spcPts val="0"/>
              </a:spcAft>
              <a:buClr>
                <a:srgbClr val="FFFFFF"/>
              </a:buClr>
              <a:buSzPts val="1200"/>
              <a:buChar char="⎼"/>
              <a:defRPr>
                <a:solidFill>
                  <a:srgbClr val="FFFFFF"/>
                </a:solidFill>
              </a:defRPr>
            </a:lvl2pPr>
            <a:lvl3pPr marL="1828754" lvl="2" indent="-389457" rtl="0">
              <a:spcBef>
                <a:spcPts val="2133"/>
              </a:spcBef>
              <a:spcAft>
                <a:spcPts val="0"/>
              </a:spcAft>
              <a:buClr>
                <a:srgbClr val="FFFFFF"/>
              </a:buClr>
              <a:buSzPts val="1000"/>
              <a:buChar char="○"/>
              <a:defRPr>
                <a:solidFill>
                  <a:srgbClr val="FFFFFF"/>
                </a:solidFill>
              </a:defRPr>
            </a:lvl3pPr>
            <a:lvl4pPr marL="2438339" lvl="3" indent="-389457" rtl="0">
              <a:spcBef>
                <a:spcPts val="2133"/>
              </a:spcBef>
              <a:spcAft>
                <a:spcPts val="0"/>
              </a:spcAft>
              <a:buClr>
                <a:srgbClr val="FFFFFF"/>
              </a:buClr>
              <a:buSzPts val="1000"/>
              <a:buChar char="■"/>
              <a:defRPr>
                <a:solidFill>
                  <a:srgbClr val="FFFFFF"/>
                </a:solidFill>
              </a:defRPr>
            </a:lvl4pPr>
            <a:lvl5pPr marL="3047924" lvl="4" indent="-389457" rtl="0">
              <a:spcBef>
                <a:spcPts val="2133"/>
              </a:spcBef>
              <a:spcAft>
                <a:spcPts val="0"/>
              </a:spcAft>
              <a:buClr>
                <a:srgbClr val="FFFFFF"/>
              </a:buClr>
              <a:buSzPts val="1000"/>
              <a:buChar char="⎼"/>
              <a:defRPr>
                <a:solidFill>
                  <a:srgbClr val="FFFFFF"/>
                </a:solidFill>
              </a:defRPr>
            </a:lvl5pPr>
            <a:lvl6pPr marL="3657509" lvl="5" indent="-389457" rtl="0">
              <a:spcBef>
                <a:spcPts val="2133"/>
              </a:spcBef>
              <a:spcAft>
                <a:spcPts val="0"/>
              </a:spcAft>
              <a:buClr>
                <a:srgbClr val="FFFFFF"/>
              </a:buClr>
              <a:buSzPts val="1000"/>
              <a:buChar char="○"/>
              <a:defRPr>
                <a:solidFill>
                  <a:srgbClr val="FFFFFF"/>
                </a:solidFill>
              </a:defRPr>
            </a:lvl6pPr>
            <a:lvl7pPr marL="4267093" lvl="6" indent="-389457" rtl="0">
              <a:spcBef>
                <a:spcPts val="2133"/>
              </a:spcBef>
              <a:spcAft>
                <a:spcPts val="0"/>
              </a:spcAft>
              <a:buClr>
                <a:srgbClr val="FFFFFF"/>
              </a:buClr>
              <a:buSzPts val="1000"/>
              <a:buChar char="■"/>
              <a:defRPr>
                <a:solidFill>
                  <a:srgbClr val="FFFFFF"/>
                </a:solidFill>
              </a:defRPr>
            </a:lvl7pPr>
            <a:lvl8pPr marL="4876678" lvl="7" indent="-389457" rtl="0">
              <a:spcBef>
                <a:spcPts val="2133"/>
              </a:spcBef>
              <a:spcAft>
                <a:spcPts val="0"/>
              </a:spcAft>
              <a:buClr>
                <a:srgbClr val="FFFFFF"/>
              </a:buClr>
              <a:buSzPts val="1000"/>
              <a:buChar char="⎼"/>
              <a:defRPr>
                <a:solidFill>
                  <a:srgbClr val="FFFFFF"/>
                </a:solidFill>
              </a:defRPr>
            </a:lvl8pPr>
            <a:lvl9pPr marL="5486263" lvl="8" indent="-389457" rtl="0">
              <a:spcBef>
                <a:spcPts val="2133"/>
              </a:spcBef>
              <a:spcAft>
                <a:spcPts val="2133"/>
              </a:spcAft>
              <a:buClr>
                <a:srgbClr val="FFFFFF"/>
              </a:buClr>
              <a:buSzPts val="1000"/>
              <a:buChar char="○"/>
              <a:defRPr>
                <a:solidFill>
                  <a:srgbClr val="FFFFFF"/>
                </a:solidFill>
              </a:defRPr>
            </a:lvl9pPr>
          </a:lstStyle>
          <a:p>
            <a:pPr lvl="0"/>
            <a:r>
              <a:rPr lang="en-US"/>
              <a:t>Click to edit Master text styles</a:t>
            </a:r>
          </a:p>
        </p:txBody>
      </p:sp>
      <p:sp>
        <p:nvSpPr>
          <p:cNvPr id="78" name="Google Shape;78;p8"/>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414856" lvl="0" indent="-414856" rtl="0">
              <a:lnSpc>
                <a:spcPct val="100000"/>
              </a:lnSpc>
              <a:spcBef>
                <a:spcPts val="0"/>
              </a:spcBef>
              <a:spcAft>
                <a:spcPts val="0"/>
              </a:spcAft>
              <a:buClr>
                <a:schemeClr val="accent5"/>
              </a:buClr>
              <a:buSzPts val="1500"/>
              <a:buNone/>
              <a:defRPr sz="2000">
                <a:solidFill>
                  <a:schemeClr val="bg2">
                    <a:lumMod val="40000"/>
                    <a:lumOff val="60000"/>
                  </a:schemeClr>
                </a:solidFill>
                <a:latin typeface="+mn-lt"/>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a:p>
        </p:txBody>
      </p:sp>
      <p:sp>
        <p:nvSpPr>
          <p:cNvPr id="80" name="Google Shape;80;p8"/>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a:p>
        </p:txBody>
      </p:sp>
      <p:sp>
        <p:nvSpPr>
          <p:cNvPr id="10" name="Slide Number Placeholder 1">
            <a:extLst>
              <a:ext uri="{FF2B5EF4-FFF2-40B4-BE49-F238E27FC236}">
                <a16:creationId xmlns:a16="http://schemas.microsoft.com/office/drawing/2014/main" id="{4A5397F1-019C-45FF-B634-933D0BE78327}"/>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rPr>
              <a:pPr/>
              <a:t>‹#›</a:t>
            </a:fld>
            <a:endParaRPr lang="en-PH" sz="1333" dirty="0">
              <a:solidFill>
                <a:schemeClr val="bg1"/>
              </a:solidFill>
            </a:endParaRPr>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350055726"/>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nside - Black blank" preserve="1">
  <p:cSld name="Inside - Black blank">
    <p:bg>
      <p:bgPr>
        <a:solidFill>
          <a:srgbClr val="000000"/>
        </a:solidFill>
        <a:effectLst/>
      </p:bgPr>
    </p:bg>
    <p:spTree>
      <p:nvGrpSpPr>
        <p:cNvPr id="1" name="Shape 270"/>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271" name="Google Shape;271;p31"/>
          <p:cNvSpPr txBox="1">
            <a:spLocks noGrp="1"/>
          </p:cNvSpPr>
          <p:nvPr>
            <p:ph type="sldNum" idx="12"/>
          </p:nvPr>
        </p:nvSpPr>
        <p:spPr>
          <a:xfrm>
            <a:off x="11195011" y="6333189"/>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latin typeface="Avenir Next LT Pro" panose="020B0504020202020204" pitchFamily="34" charset="0"/>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 smtClean="0"/>
              <a:pPr/>
              <a:t>‹#›</a:t>
            </a:fld>
            <a:endParaRPr lang="en">
              <a:latin typeface="Avenir Next LT Pro" panose="020B0504020202020204" pitchFamily="34" charset="0"/>
            </a:endParaRPr>
          </a:p>
        </p:txBody>
      </p:sp>
      <p:sp>
        <p:nvSpPr>
          <p:cNvPr id="273" name="Google Shape;273;p31"/>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cxnSp>
        <p:nvCxnSpPr>
          <p:cNvPr id="6" name="Straight Connector 5">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8" name="Picture 7">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15791777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nside - Black/title only" preserve="1">
  <p:cSld name="Inside - Black/title only">
    <p:bg>
      <p:bgPr>
        <a:solidFill>
          <a:srgbClr val="000000"/>
        </a:solidFill>
        <a:effectLst/>
      </p:bgPr>
    </p:bg>
    <p:spTree>
      <p:nvGrpSpPr>
        <p:cNvPr id="1" name="Shape 89"/>
        <p:cNvGrpSpPr/>
        <p:nvPr/>
      </p:nvGrpSpPr>
      <p:grpSpPr>
        <a:xfrm>
          <a:off x="0" y="0"/>
          <a:ext cx="0" cy="0"/>
          <a:chOff x="0" y="0"/>
          <a:chExt cx="0" cy="0"/>
        </a:xfrm>
      </p:grpSpPr>
      <p:sp>
        <p:nvSpPr>
          <p:cNvPr id="7" name="Rectangle 6">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93" name="Google Shape;93;p10"/>
          <p:cNvSpPr txBox="1">
            <a:spLocks noGrp="1"/>
          </p:cNvSpPr>
          <p:nvPr>
            <p:ph type="subTitle" idx="1"/>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Avenir Next LT Pro" panose="020B0504020202020204" pitchFamily="34"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r>
              <a:rPr lang="en-US"/>
              <a:t>Click to edit Master subtitle style</a:t>
            </a:r>
            <a:endParaRPr dirty="0"/>
          </a:p>
        </p:txBody>
      </p:sp>
      <p:sp>
        <p:nvSpPr>
          <p:cNvPr id="94" name="Google Shape;94;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1900"/>
              <a:buNone/>
              <a:defRPr sz="2400">
                <a:solidFill>
                  <a:srgbClr val="FFFFFF"/>
                </a:solidFill>
                <a:latin typeface="+mn-lt"/>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r>
              <a:rPr lang="en-US"/>
              <a:t>Click to edit Master title style</a:t>
            </a:r>
            <a:endParaRPr dirty="0"/>
          </a:p>
        </p:txBody>
      </p:sp>
      <p:sp>
        <p:nvSpPr>
          <p:cNvPr id="9" name="Slide Number Placeholder 1">
            <a:extLst>
              <a:ext uri="{FF2B5EF4-FFF2-40B4-BE49-F238E27FC236}">
                <a16:creationId xmlns:a16="http://schemas.microsoft.com/office/drawing/2014/main" id="{000BDBC4-3F02-409D-A9BB-6FD11DAF8DC4}"/>
              </a:ext>
            </a:extLst>
          </p:cNvPr>
          <p:cNvSpPr txBox="1">
            <a:spLocks/>
          </p:cNvSpPr>
          <p:nvPr/>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bg1"/>
                </a:solidFill>
              </a:rPr>
              <a:pPr/>
              <a:t>‹#›</a:t>
            </a:fld>
            <a:endParaRPr lang="en-PH" sz="1333" dirty="0">
              <a:solidFill>
                <a:schemeClr val="bg1"/>
              </a:solidFill>
            </a:endParaRPr>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1" name="Picture 10">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13736159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Inside - black w/ chart" preserve="1">
  <p:cSld name="Inside - black w/ chart">
    <p:bg>
      <p:bgPr>
        <a:solidFill>
          <a:srgbClr val="000000"/>
        </a:solidFill>
        <a:effectLst/>
      </p:bgPr>
    </p:bg>
    <p:spTree>
      <p:nvGrpSpPr>
        <p:cNvPr id="1" name="Shape 29"/>
        <p:cNvGrpSpPr/>
        <p:nvPr/>
      </p:nvGrpSpPr>
      <p:grpSpPr>
        <a:xfrm>
          <a:off x="0" y="0"/>
          <a:ext cx="0" cy="0"/>
          <a:chOff x="0" y="0"/>
          <a:chExt cx="0" cy="0"/>
        </a:xfrm>
      </p:grpSpPr>
      <p:sp>
        <p:nvSpPr>
          <p:cNvPr id="10" name="Rectangle 9">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31" name="Google Shape;31;p3"/>
          <p:cNvSpPr txBox="1">
            <a:spLocks noGrp="1"/>
          </p:cNvSpPr>
          <p:nvPr>
            <p:ph type="ctrTitle"/>
          </p:nvPr>
        </p:nvSpPr>
        <p:spPr>
          <a:xfrm>
            <a:off x="458167" y="458433"/>
            <a:ext cx="11275200" cy="458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000"/>
              <a:buFont typeface="Montserrat"/>
              <a:buNone/>
              <a:defRPr sz="2400" b="1">
                <a:solidFill>
                  <a:schemeClr val="lt1"/>
                </a:solidFill>
                <a:latin typeface="+mn-lt"/>
                <a:ea typeface="Avenir"/>
                <a:cs typeface="Avenir"/>
                <a:sym typeface="Avenir"/>
              </a:defRPr>
            </a:lvl1pPr>
            <a:lvl2pPr lvl="1" algn="ctr">
              <a:lnSpc>
                <a:spcPct val="100000"/>
              </a:lnSpc>
              <a:spcBef>
                <a:spcPts val="0"/>
              </a:spcBef>
              <a:spcAft>
                <a:spcPts val="0"/>
              </a:spcAft>
              <a:buClr>
                <a:schemeClr val="lt1"/>
              </a:buClr>
              <a:buSzPts val="2000"/>
              <a:buNone/>
              <a:defRPr sz="2667">
                <a:solidFill>
                  <a:schemeClr val="lt1"/>
                </a:solidFill>
              </a:defRPr>
            </a:lvl2pPr>
            <a:lvl3pPr lvl="2" algn="ctr">
              <a:lnSpc>
                <a:spcPct val="100000"/>
              </a:lnSpc>
              <a:spcBef>
                <a:spcPts val="0"/>
              </a:spcBef>
              <a:spcAft>
                <a:spcPts val="0"/>
              </a:spcAft>
              <a:buClr>
                <a:schemeClr val="lt1"/>
              </a:buClr>
              <a:buSzPts val="2000"/>
              <a:buNone/>
              <a:defRPr sz="2667">
                <a:solidFill>
                  <a:schemeClr val="lt1"/>
                </a:solidFill>
              </a:defRPr>
            </a:lvl3pPr>
            <a:lvl4pPr lvl="3" algn="ctr">
              <a:lnSpc>
                <a:spcPct val="100000"/>
              </a:lnSpc>
              <a:spcBef>
                <a:spcPts val="0"/>
              </a:spcBef>
              <a:spcAft>
                <a:spcPts val="0"/>
              </a:spcAft>
              <a:buClr>
                <a:schemeClr val="lt1"/>
              </a:buClr>
              <a:buSzPts val="2000"/>
              <a:buNone/>
              <a:defRPr sz="2667">
                <a:solidFill>
                  <a:schemeClr val="lt1"/>
                </a:solidFill>
              </a:defRPr>
            </a:lvl4pPr>
            <a:lvl5pPr lvl="4" algn="ctr">
              <a:lnSpc>
                <a:spcPct val="100000"/>
              </a:lnSpc>
              <a:spcBef>
                <a:spcPts val="0"/>
              </a:spcBef>
              <a:spcAft>
                <a:spcPts val="0"/>
              </a:spcAft>
              <a:buClr>
                <a:schemeClr val="lt1"/>
              </a:buClr>
              <a:buSzPts val="2000"/>
              <a:buNone/>
              <a:defRPr sz="2667">
                <a:solidFill>
                  <a:schemeClr val="lt1"/>
                </a:solidFill>
              </a:defRPr>
            </a:lvl5pPr>
            <a:lvl6pPr lvl="5" algn="ctr">
              <a:lnSpc>
                <a:spcPct val="100000"/>
              </a:lnSpc>
              <a:spcBef>
                <a:spcPts val="0"/>
              </a:spcBef>
              <a:spcAft>
                <a:spcPts val="0"/>
              </a:spcAft>
              <a:buClr>
                <a:schemeClr val="lt1"/>
              </a:buClr>
              <a:buSzPts val="2000"/>
              <a:buNone/>
              <a:defRPr sz="2667">
                <a:solidFill>
                  <a:schemeClr val="lt1"/>
                </a:solidFill>
              </a:defRPr>
            </a:lvl6pPr>
            <a:lvl7pPr lvl="6" algn="ctr">
              <a:lnSpc>
                <a:spcPct val="100000"/>
              </a:lnSpc>
              <a:spcBef>
                <a:spcPts val="0"/>
              </a:spcBef>
              <a:spcAft>
                <a:spcPts val="0"/>
              </a:spcAft>
              <a:buClr>
                <a:schemeClr val="lt1"/>
              </a:buClr>
              <a:buSzPts val="2000"/>
              <a:buNone/>
              <a:defRPr sz="2667">
                <a:solidFill>
                  <a:schemeClr val="lt1"/>
                </a:solidFill>
              </a:defRPr>
            </a:lvl7pPr>
            <a:lvl8pPr lvl="7" algn="ctr">
              <a:lnSpc>
                <a:spcPct val="100000"/>
              </a:lnSpc>
              <a:spcBef>
                <a:spcPts val="0"/>
              </a:spcBef>
              <a:spcAft>
                <a:spcPts val="0"/>
              </a:spcAft>
              <a:buClr>
                <a:schemeClr val="lt1"/>
              </a:buClr>
              <a:buSzPts val="2000"/>
              <a:buNone/>
              <a:defRPr sz="2667">
                <a:solidFill>
                  <a:schemeClr val="lt1"/>
                </a:solidFill>
              </a:defRPr>
            </a:lvl8pPr>
            <a:lvl9pPr lvl="8" algn="ctr">
              <a:lnSpc>
                <a:spcPct val="100000"/>
              </a:lnSpc>
              <a:spcBef>
                <a:spcPts val="0"/>
              </a:spcBef>
              <a:spcAft>
                <a:spcPts val="0"/>
              </a:spcAft>
              <a:buClr>
                <a:schemeClr val="lt1"/>
              </a:buClr>
              <a:buSzPts val="2000"/>
              <a:buNone/>
              <a:defRPr sz="2667">
                <a:solidFill>
                  <a:schemeClr val="lt1"/>
                </a:solidFill>
              </a:defRPr>
            </a:lvl9pPr>
          </a:lstStyle>
          <a:p>
            <a:r>
              <a:rPr lang="en-US"/>
              <a:t>Click to edit Master title style</a:t>
            </a:r>
            <a:endParaRPr dirty="0"/>
          </a:p>
        </p:txBody>
      </p:sp>
      <p:sp>
        <p:nvSpPr>
          <p:cNvPr id="35" name="Google Shape;35;p3"/>
          <p:cNvSpPr txBox="1">
            <a:spLocks noGrp="1"/>
          </p:cNvSpPr>
          <p:nvPr>
            <p:ph type="subTitle" idx="1"/>
          </p:nvPr>
        </p:nvSpPr>
        <p:spPr>
          <a:xfrm>
            <a:off x="458167" y="811800"/>
            <a:ext cx="11275200" cy="528000"/>
          </a:xfrm>
          <a:prstGeom prst="rect">
            <a:avLst/>
          </a:prstGeom>
          <a:noFill/>
          <a:ln>
            <a:noFill/>
          </a:ln>
        </p:spPr>
        <p:txBody>
          <a:bodyPr spcFirstLastPara="1" wrap="square" lIns="0" tIns="91425" rIns="0" bIns="91425" anchor="t" anchorCtr="0">
            <a:noAutofit/>
          </a:bodyPr>
          <a:lstStyle>
            <a:lvl1pPr lvl="0" algn="l">
              <a:lnSpc>
                <a:spcPct val="100000"/>
              </a:lnSpc>
              <a:spcBef>
                <a:spcPts val="0"/>
              </a:spcBef>
              <a:spcAft>
                <a:spcPts val="0"/>
              </a:spcAft>
              <a:buClr>
                <a:srgbClr val="666666"/>
              </a:buClr>
              <a:buSzPts val="1400"/>
              <a:buNone/>
              <a:defRPr sz="1800">
                <a:solidFill>
                  <a:schemeClr val="bg1"/>
                </a:solidFill>
                <a:latin typeface="+mn-lt"/>
                <a:ea typeface="Avenir"/>
                <a:cs typeface="Avenir"/>
                <a:sym typeface="Avenir"/>
              </a:defRPr>
            </a:lvl1pPr>
            <a:lvl2pPr lvl="1" algn="l">
              <a:lnSpc>
                <a:spcPct val="100000"/>
              </a:lnSpc>
              <a:spcBef>
                <a:spcPts val="2133"/>
              </a:spcBef>
              <a:spcAft>
                <a:spcPts val="0"/>
              </a:spcAft>
              <a:buClr>
                <a:srgbClr val="666666"/>
              </a:buClr>
              <a:buSzPts val="1400"/>
              <a:buNone/>
              <a:defRPr sz="1867">
                <a:solidFill>
                  <a:srgbClr val="666666"/>
                </a:solidFill>
              </a:defRPr>
            </a:lvl2pPr>
            <a:lvl3pPr lvl="2" algn="l">
              <a:lnSpc>
                <a:spcPct val="100000"/>
              </a:lnSpc>
              <a:spcBef>
                <a:spcPts val="2133"/>
              </a:spcBef>
              <a:spcAft>
                <a:spcPts val="0"/>
              </a:spcAft>
              <a:buClr>
                <a:srgbClr val="666666"/>
              </a:buClr>
              <a:buSzPts val="1400"/>
              <a:buNone/>
              <a:defRPr sz="1867">
                <a:solidFill>
                  <a:srgbClr val="666666"/>
                </a:solidFill>
              </a:defRPr>
            </a:lvl3pPr>
            <a:lvl4pPr lvl="3" algn="l">
              <a:lnSpc>
                <a:spcPct val="100000"/>
              </a:lnSpc>
              <a:spcBef>
                <a:spcPts val="2133"/>
              </a:spcBef>
              <a:spcAft>
                <a:spcPts val="0"/>
              </a:spcAft>
              <a:buClr>
                <a:srgbClr val="666666"/>
              </a:buClr>
              <a:buSzPts val="1400"/>
              <a:buNone/>
              <a:defRPr sz="1867">
                <a:solidFill>
                  <a:srgbClr val="666666"/>
                </a:solidFill>
              </a:defRPr>
            </a:lvl4pPr>
            <a:lvl5pPr lvl="4" algn="l">
              <a:lnSpc>
                <a:spcPct val="100000"/>
              </a:lnSpc>
              <a:spcBef>
                <a:spcPts val="2133"/>
              </a:spcBef>
              <a:spcAft>
                <a:spcPts val="0"/>
              </a:spcAft>
              <a:buClr>
                <a:srgbClr val="666666"/>
              </a:buClr>
              <a:buSzPts val="1400"/>
              <a:buNone/>
              <a:defRPr sz="1867">
                <a:solidFill>
                  <a:srgbClr val="666666"/>
                </a:solidFill>
              </a:defRPr>
            </a:lvl5pPr>
            <a:lvl6pPr lvl="5" algn="l">
              <a:lnSpc>
                <a:spcPct val="100000"/>
              </a:lnSpc>
              <a:spcBef>
                <a:spcPts val="2133"/>
              </a:spcBef>
              <a:spcAft>
                <a:spcPts val="0"/>
              </a:spcAft>
              <a:buClr>
                <a:srgbClr val="666666"/>
              </a:buClr>
              <a:buSzPts val="1400"/>
              <a:buNone/>
              <a:defRPr sz="1867">
                <a:solidFill>
                  <a:srgbClr val="666666"/>
                </a:solidFill>
              </a:defRPr>
            </a:lvl6pPr>
            <a:lvl7pPr lvl="6" algn="l">
              <a:lnSpc>
                <a:spcPct val="100000"/>
              </a:lnSpc>
              <a:spcBef>
                <a:spcPts val="2133"/>
              </a:spcBef>
              <a:spcAft>
                <a:spcPts val="0"/>
              </a:spcAft>
              <a:buClr>
                <a:srgbClr val="666666"/>
              </a:buClr>
              <a:buSzPts val="1400"/>
              <a:buNone/>
              <a:defRPr sz="1867">
                <a:solidFill>
                  <a:srgbClr val="666666"/>
                </a:solidFill>
              </a:defRPr>
            </a:lvl7pPr>
            <a:lvl8pPr lvl="7" algn="l">
              <a:lnSpc>
                <a:spcPct val="100000"/>
              </a:lnSpc>
              <a:spcBef>
                <a:spcPts val="2133"/>
              </a:spcBef>
              <a:spcAft>
                <a:spcPts val="0"/>
              </a:spcAft>
              <a:buClr>
                <a:srgbClr val="666666"/>
              </a:buClr>
              <a:buSzPts val="1400"/>
              <a:buNone/>
              <a:defRPr sz="1867">
                <a:solidFill>
                  <a:srgbClr val="666666"/>
                </a:solidFill>
              </a:defRPr>
            </a:lvl8pPr>
            <a:lvl9pPr lvl="8" algn="l">
              <a:lnSpc>
                <a:spcPct val="100000"/>
              </a:lnSpc>
              <a:spcBef>
                <a:spcPts val="2133"/>
              </a:spcBef>
              <a:spcAft>
                <a:spcPts val="2133"/>
              </a:spcAft>
              <a:buClr>
                <a:srgbClr val="666666"/>
              </a:buClr>
              <a:buSzPts val="1400"/>
              <a:buNone/>
              <a:defRPr sz="1867">
                <a:solidFill>
                  <a:srgbClr val="666666"/>
                </a:solidFill>
              </a:defRPr>
            </a:lvl9pPr>
          </a:lstStyle>
          <a:p>
            <a:r>
              <a:rPr lang="en-US"/>
              <a:t>Click to edit Master subtitle style</a:t>
            </a:r>
            <a:endParaRPr/>
          </a:p>
        </p:txBody>
      </p:sp>
      <p:sp>
        <p:nvSpPr>
          <p:cNvPr id="36" name="Google Shape;36;p3"/>
          <p:cNvSpPr txBox="1">
            <a:spLocks noGrp="1"/>
          </p:cNvSpPr>
          <p:nvPr>
            <p:ph type="subTitle" idx="2"/>
          </p:nvPr>
        </p:nvSpPr>
        <p:spPr>
          <a:xfrm>
            <a:off x="4288233" y="5986933"/>
            <a:ext cx="7445600" cy="528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rgbClr val="FFFFFF"/>
              </a:buClr>
              <a:buSzPts val="1200"/>
              <a:buNone/>
              <a:defRPr sz="1600" b="1">
                <a:solidFill>
                  <a:srgbClr val="FFFFFF"/>
                </a:solidFill>
                <a:latin typeface="+mn-lt"/>
                <a:ea typeface="Avenir"/>
                <a:cs typeface="Avenir"/>
                <a:sym typeface="Avenir"/>
              </a:defRPr>
            </a:lvl1pPr>
            <a:lvl2pPr lvl="1" algn="l">
              <a:lnSpc>
                <a:spcPct val="100000"/>
              </a:lnSpc>
              <a:spcBef>
                <a:spcPts val="0"/>
              </a:spcBef>
              <a:spcAft>
                <a:spcPts val="0"/>
              </a:spcAft>
              <a:buClr>
                <a:srgbClr val="FFFFFF"/>
              </a:buClr>
              <a:buSzPts val="1200"/>
              <a:buNone/>
              <a:defRPr sz="1600" b="1">
                <a:solidFill>
                  <a:srgbClr val="FFFFFF"/>
                </a:solidFill>
              </a:defRPr>
            </a:lvl2pPr>
            <a:lvl3pPr lvl="2" algn="l">
              <a:lnSpc>
                <a:spcPct val="100000"/>
              </a:lnSpc>
              <a:spcBef>
                <a:spcPts val="0"/>
              </a:spcBef>
              <a:spcAft>
                <a:spcPts val="0"/>
              </a:spcAft>
              <a:buClr>
                <a:srgbClr val="FFFFFF"/>
              </a:buClr>
              <a:buSzPts val="1200"/>
              <a:buNone/>
              <a:defRPr sz="1600" b="1">
                <a:solidFill>
                  <a:srgbClr val="FFFFFF"/>
                </a:solidFill>
              </a:defRPr>
            </a:lvl3pPr>
            <a:lvl4pPr lvl="3" algn="l">
              <a:lnSpc>
                <a:spcPct val="100000"/>
              </a:lnSpc>
              <a:spcBef>
                <a:spcPts val="0"/>
              </a:spcBef>
              <a:spcAft>
                <a:spcPts val="0"/>
              </a:spcAft>
              <a:buClr>
                <a:srgbClr val="FFFFFF"/>
              </a:buClr>
              <a:buSzPts val="1200"/>
              <a:buNone/>
              <a:defRPr sz="1600" b="1">
                <a:solidFill>
                  <a:srgbClr val="FFFFFF"/>
                </a:solidFill>
              </a:defRPr>
            </a:lvl4pPr>
            <a:lvl5pPr lvl="4" algn="l">
              <a:lnSpc>
                <a:spcPct val="100000"/>
              </a:lnSpc>
              <a:spcBef>
                <a:spcPts val="0"/>
              </a:spcBef>
              <a:spcAft>
                <a:spcPts val="0"/>
              </a:spcAft>
              <a:buClr>
                <a:srgbClr val="FFFFFF"/>
              </a:buClr>
              <a:buSzPts val="1200"/>
              <a:buNone/>
              <a:defRPr sz="1600" b="1">
                <a:solidFill>
                  <a:srgbClr val="FFFFFF"/>
                </a:solidFill>
              </a:defRPr>
            </a:lvl5pPr>
            <a:lvl6pPr lvl="5" algn="l">
              <a:lnSpc>
                <a:spcPct val="100000"/>
              </a:lnSpc>
              <a:spcBef>
                <a:spcPts val="0"/>
              </a:spcBef>
              <a:spcAft>
                <a:spcPts val="0"/>
              </a:spcAft>
              <a:buClr>
                <a:srgbClr val="FFFFFF"/>
              </a:buClr>
              <a:buSzPts val="1200"/>
              <a:buNone/>
              <a:defRPr sz="1600" b="1">
                <a:solidFill>
                  <a:srgbClr val="FFFFFF"/>
                </a:solidFill>
              </a:defRPr>
            </a:lvl6pPr>
            <a:lvl7pPr lvl="6" algn="l">
              <a:lnSpc>
                <a:spcPct val="100000"/>
              </a:lnSpc>
              <a:spcBef>
                <a:spcPts val="0"/>
              </a:spcBef>
              <a:spcAft>
                <a:spcPts val="0"/>
              </a:spcAft>
              <a:buClr>
                <a:srgbClr val="FFFFFF"/>
              </a:buClr>
              <a:buSzPts val="1200"/>
              <a:buNone/>
              <a:defRPr sz="1600" b="1">
                <a:solidFill>
                  <a:srgbClr val="FFFFFF"/>
                </a:solidFill>
              </a:defRPr>
            </a:lvl7pPr>
            <a:lvl8pPr lvl="7" algn="l">
              <a:lnSpc>
                <a:spcPct val="100000"/>
              </a:lnSpc>
              <a:spcBef>
                <a:spcPts val="0"/>
              </a:spcBef>
              <a:spcAft>
                <a:spcPts val="0"/>
              </a:spcAft>
              <a:buClr>
                <a:srgbClr val="FFFFFF"/>
              </a:buClr>
              <a:buSzPts val="1200"/>
              <a:buNone/>
              <a:defRPr sz="1600" b="1">
                <a:solidFill>
                  <a:srgbClr val="FFFFFF"/>
                </a:solidFill>
              </a:defRPr>
            </a:lvl8pPr>
            <a:lvl9pPr lvl="8" algn="l">
              <a:lnSpc>
                <a:spcPct val="100000"/>
              </a:lnSpc>
              <a:spcBef>
                <a:spcPts val="0"/>
              </a:spcBef>
              <a:spcAft>
                <a:spcPts val="0"/>
              </a:spcAft>
              <a:buClr>
                <a:srgbClr val="FFFFFF"/>
              </a:buClr>
              <a:buSzPts val="1200"/>
              <a:buNone/>
              <a:defRPr sz="1600" b="1">
                <a:solidFill>
                  <a:srgbClr val="FFFFFF"/>
                </a:solidFill>
              </a:defRPr>
            </a:lvl9pPr>
          </a:lstStyle>
          <a:p>
            <a:r>
              <a:rPr lang="en-US"/>
              <a:t>Click to edit Master subtitle style</a:t>
            </a:r>
            <a:endParaRPr/>
          </a:p>
        </p:txBody>
      </p:sp>
      <p:sp>
        <p:nvSpPr>
          <p:cNvPr id="37" name="Google Shape;37;p3"/>
          <p:cNvSpPr txBox="1">
            <a:spLocks noGrp="1"/>
          </p:cNvSpPr>
          <p:nvPr>
            <p:ph type="body" idx="3"/>
          </p:nvPr>
        </p:nvSpPr>
        <p:spPr>
          <a:xfrm>
            <a:off x="458167" y="1668600"/>
            <a:ext cx="3375987" cy="4674000"/>
          </a:xfrm>
          <a:prstGeom prst="rect">
            <a:avLst/>
          </a:prstGeom>
          <a:noFill/>
          <a:ln>
            <a:noFill/>
          </a:ln>
        </p:spPr>
        <p:txBody>
          <a:bodyPr spcFirstLastPara="1" wrap="square" lIns="0" tIns="0" rIns="0" bIns="0" anchor="t" anchorCtr="0">
            <a:noAutofit/>
          </a:bodyPr>
          <a:lstStyle>
            <a:lvl1pPr marL="609585" lvl="0" indent="-380990" algn="l">
              <a:lnSpc>
                <a:spcPct val="100000"/>
              </a:lnSpc>
              <a:spcBef>
                <a:spcPts val="0"/>
              </a:spcBef>
              <a:spcAft>
                <a:spcPts val="0"/>
              </a:spcAft>
              <a:buClr>
                <a:srgbClr val="FFFFFF"/>
              </a:buClr>
              <a:buSzPts val="900"/>
              <a:buChar char="■"/>
              <a:defRPr sz="1200">
                <a:solidFill>
                  <a:srgbClr val="FFFFFF"/>
                </a:solidFill>
                <a:latin typeface="+mn-lt"/>
                <a:ea typeface="Avenir"/>
                <a:cs typeface="Avenir"/>
                <a:sym typeface="Avenir"/>
              </a:defRPr>
            </a:lvl1pPr>
            <a:lvl2pPr marL="1219170" lvl="1" indent="-380990" algn="l">
              <a:lnSpc>
                <a:spcPct val="100000"/>
              </a:lnSpc>
              <a:spcBef>
                <a:spcPts val="1067"/>
              </a:spcBef>
              <a:spcAft>
                <a:spcPts val="0"/>
              </a:spcAft>
              <a:buClr>
                <a:srgbClr val="FFFFFF"/>
              </a:buClr>
              <a:buSzPts val="900"/>
              <a:buChar char="⎼"/>
              <a:defRPr sz="1200">
                <a:solidFill>
                  <a:srgbClr val="FFFFFF"/>
                </a:solidFill>
              </a:defRPr>
            </a:lvl2pPr>
            <a:lvl3pPr marL="1828754" lvl="2" indent="-380990" algn="l">
              <a:lnSpc>
                <a:spcPct val="100000"/>
              </a:lnSpc>
              <a:spcBef>
                <a:spcPts val="1067"/>
              </a:spcBef>
              <a:spcAft>
                <a:spcPts val="0"/>
              </a:spcAft>
              <a:buClr>
                <a:srgbClr val="FFFFFF"/>
              </a:buClr>
              <a:buSzPts val="900"/>
              <a:buChar char="○"/>
              <a:defRPr sz="1200">
                <a:solidFill>
                  <a:srgbClr val="FFFFFF"/>
                </a:solidFill>
              </a:defRPr>
            </a:lvl3pPr>
            <a:lvl4pPr marL="2438339" lvl="3" indent="-380990" algn="l">
              <a:lnSpc>
                <a:spcPct val="100000"/>
              </a:lnSpc>
              <a:spcBef>
                <a:spcPts val="1067"/>
              </a:spcBef>
              <a:spcAft>
                <a:spcPts val="0"/>
              </a:spcAft>
              <a:buClr>
                <a:srgbClr val="FFFFFF"/>
              </a:buClr>
              <a:buSzPts val="900"/>
              <a:buChar char="■"/>
              <a:defRPr sz="1200">
                <a:solidFill>
                  <a:srgbClr val="FFFFFF"/>
                </a:solidFill>
              </a:defRPr>
            </a:lvl4pPr>
            <a:lvl5pPr marL="3047924" lvl="4" indent="-380990" algn="l">
              <a:lnSpc>
                <a:spcPct val="100000"/>
              </a:lnSpc>
              <a:spcBef>
                <a:spcPts val="1067"/>
              </a:spcBef>
              <a:spcAft>
                <a:spcPts val="0"/>
              </a:spcAft>
              <a:buClr>
                <a:srgbClr val="FFFFFF"/>
              </a:buClr>
              <a:buSzPts val="900"/>
              <a:buChar char="⎼"/>
              <a:defRPr sz="1200">
                <a:solidFill>
                  <a:srgbClr val="FFFFFF"/>
                </a:solidFill>
              </a:defRPr>
            </a:lvl5pPr>
            <a:lvl6pPr marL="3657509" lvl="5" indent="-380990" algn="l">
              <a:lnSpc>
                <a:spcPct val="100000"/>
              </a:lnSpc>
              <a:spcBef>
                <a:spcPts val="1067"/>
              </a:spcBef>
              <a:spcAft>
                <a:spcPts val="0"/>
              </a:spcAft>
              <a:buClr>
                <a:srgbClr val="FFFFFF"/>
              </a:buClr>
              <a:buSzPts val="900"/>
              <a:buChar char="○"/>
              <a:defRPr sz="1200">
                <a:solidFill>
                  <a:srgbClr val="FFFFFF"/>
                </a:solidFill>
              </a:defRPr>
            </a:lvl6pPr>
            <a:lvl7pPr marL="4267093" lvl="6" indent="-380990" algn="l">
              <a:lnSpc>
                <a:spcPct val="100000"/>
              </a:lnSpc>
              <a:spcBef>
                <a:spcPts val="1067"/>
              </a:spcBef>
              <a:spcAft>
                <a:spcPts val="0"/>
              </a:spcAft>
              <a:buClr>
                <a:srgbClr val="FFFFFF"/>
              </a:buClr>
              <a:buSzPts val="900"/>
              <a:buChar char="■"/>
              <a:defRPr sz="1200">
                <a:solidFill>
                  <a:srgbClr val="FFFFFF"/>
                </a:solidFill>
              </a:defRPr>
            </a:lvl7pPr>
            <a:lvl8pPr marL="4876678" lvl="7" indent="-380990" algn="l">
              <a:lnSpc>
                <a:spcPct val="100000"/>
              </a:lnSpc>
              <a:spcBef>
                <a:spcPts val="1067"/>
              </a:spcBef>
              <a:spcAft>
                <a:spcPts val="0"/>
              </a:spcAft>
              <a:buClr>
                <a:srgbClr val="FFFFFF"/>
              </a:buClr>
              <a:buSzPts val="900"/>
              <a:buChar char="⎼"/>
              <a:defRPr sz="1200">
                <a:solidFill>
                  <a:srgbClr val="FFFFFF"/>
                </a:solidFill>
              </a:defRPr>
            </a:lvl8pPr>
            <a:lvl9pPr marL="5486263" lvl="8" indent="-380990" algn="l">
              <a:lnSpc>
                <a:spcPct val="100000"/>
              </a:lnSpc>
              <a:spcBef>
                <a:spcPts val="1067"/>
              </a:spcBef>
              <a:spcAft>
                <a:spcPts val="1067"/>
              </a:spcAft>
              <a:buClr>
                <a:srgbClr val="FFFFFF"/>
              </a:buClr>
              <a:buSzPts val="900"/>
              <a:buChar char="○"/>
              <a:defRPr sz="1200">
                <a:solidFill>
                  <a:srgbClr val="FFFFFF"/>
                </a:solidFill>
              </a:defRPr>
            </a:lvl9pPr>
          </a:lstStyle>
          <a:p>
            <a:pPr lvl="0"/>
            <a:r>
              <a:rPr lang="en-US"/>
              <a:t>Click to edit Master text styles</a:t>
            </a:r>
          </a:p>
        </p:txBody>
      </p:sp>
      <p:sp>
        <p:nvSpPr>
          <p:cNvPr id="38" name="Google Shape;38;p3"/>
          <p:cNvSpPr txBox="1">
            <a:spLocks noGrp="1"/>
          </p:cNvSpPr>
          <p:nvPr>
            <p:ph type="subTitle" idx="4"/>
          </p:nvPr>
        </p:nvSpPr>
        <p:spPr>
          <a:xfrm>
            <a:off x="4288233" y="1606255"/>
            <a:ext cx="7445600" cy="2464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1100"/>
              <a:buNone/>
              <a:defRPr b="1">
                <a:solidFill>
                  <a:srgbClr val="FFFFFF"/>
                </a:solidFill>
                <a:latin typeface="+mn-lt"/>
                <a:ea typeface="Avenir"/>
                <a:cs typeface="Avenir"/>
                <a:sym typeface="Avenir"/>
              </a:defRPr>
            </a:lvl1pPr>
            <a:lvl2pPr lvl="1" algn="l">
              <a:lnSpc>
                <a:spcPct val="100000"/>
              </a:lnSpc>
              <a:spcBef>
                <a:spcPts val="0"/>
              </a:spcBef>
              <a:spcAft>
                <a:spcPts val="0"/>
              </a:spcAft>
              <a:buClr>
                <a:srgbClr val="FFFFFF"/>
              </a:buClr>
              <a:buSzPts val="1100"/>
              <a:buNone/>
              <a:defRPr sz="1467" b="1">
                <a:solidFill>
                  <a:srgbClr val="FFFFFF"/>
                </a:solidFill>
              </a:defRPr>
            </a:lvl2pPr>
            <a:lvl3pPr lvl="2" algn="l">
              <a:lnSpc>
                <a:spcPct val="100000"/>
              </a:lnSpc>
              <a:spcBef>
                <a:spcPts val="0"/>
              </a:spcBef>
              <a:spcAft>
                <a:spcPts val="0"/>
              </a:spcAft>
              <a:buClr>
                <a:srgbClr val="FFFFFF"/>
              </a:buClr>
              <a:buSzPts val="1100"/>
              <a:buNone/>
              <a:defRPr sz="1467" b="1">
                <a:solidFill>
                  <a:srgbClr val="FFFFFF"/>
                </a:solidFill>
              </a:defRPr>
            </a:lvl3pPr>
            <a:lvl4pPr lvl="3" algn="l">
              <a:lnSpc>
                <a:spcPct val="100000"/>
              </a:lnSpc>
              <a:spcBef>
                <a:spcPts val="0"/>
              </a:spcBef>
              <a:spcAft>
                <a:spcPts val="0"/>
              </a:spcAft>
              <a:buClr>
                <a:srgbClr val="FFFFFF"/>
              </a:buClr>
              <a:buSzPts val="1100"/>
              <a:buNone/>
              <a:defRPr sz="1467" b="1">
                <a:solidFill>
                  <a:srgbClr val="FFFFFF"/>
                </a:solidFill>
              </a:defRPr>
            </a:lvl4pPr>
            <a:lvl5pPr lvl="4" algn="l">
              <a:lnSpc>
                <a:spcPct val="100000"/>
              </a:lnSpc>
              <a:spcBef>
                <a:spcPts val="0"/>
              </a:spcBef>
              <a:spcAft>
                <a:spcPts val="0"/>
              </a:spcAft>
              <a:buClr>
                <a:srgbClr val="FFFFFF"/>
              </a:buClr>
              <a:buSzPts val="1100"/>
              <a:buNone/>
              <a:defRPr sz="1467" b="1">
                <a:solidFill>
                  <a:srgbClr val="FFFFFF"/>
                </a:solidFill>
              </a:defRPr>
            </a:lvl5pPr>
            <a:lvl6pPr lvl="5" algn="l">
              <a:lnSpc>
                <a:spcPct val="100000"/>
              </a:lnSpc>
              <a:spcBef>
                <a:spcPts val="0"/>
              </a:spcBef>
              <a:spcAft>
                <a:spcPts val="0"/>
              </a:spcAft>
              <a:buClr>
                <a:srgbClr val="FFFFFF"/>
              </a:buClr>
              <a:buSzPts val="1100"/>
              <a:buNone/>
              <a:defRPr sz="1467" b="1">
                <a:solidFill>
                  <a:srgbClr val="FFFFFF"/>
                </a:solidFill>
              </a:defRPr>
            </a:lvl6pPr>
            <a:lvl7pPr lvl="6" algn="l">
              <a:lnSpc>
                <a:spcPct val="100000"/>
              </a:lnSpc>
              <a:spcBef>
                <a:spcPts val="0"/>
              </a:spcBef>
              <a:spcAft>
                <a:spcPts val="0"/>
              </a:spcAft>
              <a:buClr>
                <a:srgbClr val="FFFFFF"/>
              </a:buClr>
              <a:buSzPts val="1100"/>
              <a:buNone/>
              <a:defRPr sz="1467" b="1">
                <a:solidFill>
                  <a:srgbClr val="FFFFFF"/>
                </a:solidFill>
              </a:defRPr>
            </a:lvl7pPr>
            <a:lvl8pPr lvl="7" algn="l">
              <a:lnSpc>
                <a:spcPct val="100000"/>
              </a:lnSpc>
              <a:spcBef>
                <a:spcPts val="0"/>
              </a:spcBef>
              <a:spcAft>
                <a:spcPts val="0"/>
              </a:spcAft>
              <a:buClr>
                <a:srgbClr val="FFFFFF"/>
              </a:buClr>
              <a:buSzPts val="1100"/>
              <a:buNone/>
              <a:defRPr sz="1467" b="1">
                <a:solidFill>
                  <a:srgbClr val="FFFFFF"/>
                </a:solidFill>
              </a:defRPr>
            </a:lvl8pPr>
            <a:lvl9pPr lvl="8" algn="l">
              <a:lnSpc>
                <a:spcPct val="100000"/>
              </a:lnSpc>
              <a:spcBef>
                <a:spcPts val="0"/>
              </a:spcBef>
              <a:spcAft>
                <a:spcPts val="0"/>
              </a:spcAft>
              <a:buClr>
                <a:srgbClr val="FFFFFF"/>
              </a:buClr>
              <a:buSzPts val="1100"/>
              <a:buNone/>
              <a:defRPr sz="1467" b="1">
                <a:solidFill>
                  <a:srgbClr val="FFFFFF"/>
                </a:solidFill>
              </a:defRPr>
            </a:lvl9pPr>
          </a:lstStyle>
          <a:p>
            <a:r>
              <a:rPr lang="en-US"/>
              <a:t>Click to edit Master subtitle style</a:t>
            </a:r>
            <a:endParaRPr/>
          </a:p>
        </p:txBody>
      </p:sp>
      <p:cxnSp>
        <p:nvCxnSpPr>
          <p:cNvPr id="11" name="Straight Connector 10">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3" name="Picture 12">
            <a:extLst>
              <a:ext uri="{FF2B5EF4-FFF2-40B4-BE49-F238E27FC236}">
                <a16:creationId xmlns:a16="http://schemas.microsoft.com/office/drawing/2014/main" id="{CA06910C-3278-EC18-6D25-71265FCA2A6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191768163"/>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8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2" name="TextBox 1">
            <a:extLst>
              <a:ext uri="{FF2B5EF4-FFF2-40B4-BE49-F238E27FC236}">
                <a16:creationId xmlns:a16="http://schemas.microsoft.com/office/drawing/2014/main" id="{1EEFBF9E-4FE0-0A25-6DCB-576724D4AD4C}"/>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33571931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a:prstGeom prst="rect">
            <a:avLst/>
          </a:prstGeom>
        </p:spPr>
        <p:txBody>
          <a:bodyPr anchor="b">
            <a:noAutofit/>
          </a:bodyPr>
          <a:lstStyle>
            <a:lvl1pPr algn="l">
              <a:defRPr sz="4400">
                <a:solidFill>
                  <a:schemeClr val="bg1"/>
                </a:solidFill>
              </a:defRPr>
            </a:lvl1pPr>
          </a:lstStyle>
          <a:p>
            <a:r>
              <a:rPr lang="en-US"/>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extBox 1">
            <a:extLst>
              <a:ext uri="{FF2B5EF4-FFF2-40B4-BE49-F238E27FC236}">
                <a16:creationId xmlns:a16="http://schemas.microsoft.com/office/drawing/2014/main" id="{96FAE4D6-0FBC-D546-E065-843A050CC164}"/>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41849382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3_sidebar_blue_circle">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1013006-A4C4-8E9B-582A-F881CD2B33EB}"/>
              </a:ext>
            </a:extLst>
          </p:cNvPr>
          <p:cNvSpPr/>
          <p:nvPr userDrawn="1"/>
        </p:nvSpPr>
        <p:spPr>
          <a:xfrm>
            <a:off x="7450680" y="306967"/>
            <a:ext cx="4942461" cy="4942461"/>
          </a:xfrm>
          <a:prstGeom prst="ellipse">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Content Placeholder 2">
            <a:extLst>
              <a:ext uri="{FF2B5EF4-FFF2-40B4-BE49-F238E27FC236}">
                <a16:creationId xmlns:a16="http://schemas.microsoft.com/office/drawing/2014/main" id="{18E1557B-C916-3D4A-06A3-5841A72F546D}"/>
              </a:ext>
            </a:extLst>
          </p:cNvPr>
          <p:cNvSpPr>
            <a:spLocks noGrp="1"/>
          </p:cNvSpPr>
          <p:nvPr>
            <p:ph idx="13"/>
          </p:nvPr>
        </p:nvSpPr>
        <p:spPr>
          <a:xfrm>
            <a:off x="288559" y="1825625"/>
            <a:ext cx="5527626"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22CCE7A-44FB-F660-8825-197D91082D19}"/>
              </a:ext>
            </a:extLst>
          </p:cNvPr>
          <p:cNvSpPr>
            <a:spLocks noGrp="1"/>
          </p:cNvSpPr>
          <p:nvPr>
            <p:ph type="body" sz="quarter" idx="14" hasCustomPrompt="1"/>
          </p:nvPr>
        </p:nvSpPr>
        <p:spPr>
          <a:xfrm>
            <a:off x="7974767" y="1564553"/>
            <a:ext cx="3912433" cy="2427287"/>
          </a:xfrm>
          <a:prstGeom prst="rect">
            <a:avLst/>
          </a:prstGeom>
        </p:spPr>
        <p:txBody>
          <a:bodyPr anchor="ctr" anchorCtr="0"/>
          <a:lstStyle>
            <a:lvl1pPr marL="0" indent="0" algn="ctr">
              <a:buNone/>
              <a:defRPr sz="3200" b="1">
                <a:solidFill>
                  <a:schemeClr val="bg2"/>
                </a:solidFill>
              </a:defRPr>
            </a:lvl1pPr>
            <a:lvl2pPr marL="457200" indent="0">
              <a:buNone/>
              <a:defRPr sz="3600"/>
            </a:lvl2pPr>
            <a:lvl3pPr marL="914400" indent="0">
              <a:buNone/>
              <a:defRPr sz="3600"/>
            </a:lvl3pPr>
            <a:lvl4pPr marL="1371600" indent="0">
              <a:buNone/>
              <a:defRPr sz="3600"/>
            </a:lvl4pPr>
            <a:lvl5pPr marL="1828800" indent="0">
              <a:buNone/>
              <a:defRPr sz="3600"/>
            </a:lvl5pPr>
          </a:lstStyle>
          <a:p>
            <a:pPr lvl="0"/>
            <a:r>
              <a:rPr lang="en-US"/>
              <a:t>Insert key takeaway/stat</a:t>
            </a:r>
          </a:p>
        </p:txBody>
      </p:sp>
      <p:sp>
        <p:nvSpPr>
          <p:cNvPr id="5" name="Text Placeholder 10">
            <a:extLst>
              <a:ext uri="{FF2B5EF4-FFF2-40B4-BE49-F238E27FC236}">
                <a16:creationId xmlns:a16="http://schemas.microsoft.com/office/drawing/2014/main" id="{D2655EB8-0E52-0105-D411-F08941B5D9BB}"/>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1" name="Text Placeholder 6">
            <a:extLst>
              <a:ext uri="{FF2B5EF4-FFF2-40B4-BE49-F238E27FC236}">
                <a16:creationId xmlns:a16="http://schemas.microsoft.com/office/drawing/2014/main" id="{3706A59F-423E-C7F6-F3F9-0F492E0C021E}"/>
              </a:ext>
            </a:extLst>
          </p:cNvPr>
          <p:cNvSpPr>
            <a:spLocks noGrp="1"/>
          </p:cNvSpPr>
          <p:nvPr>
            <p:ph type="body" sz="quarter" idx="18" hasCustomPrompt="1"/>
          </p:nvPr>
        </p:nvSpPr>
        <p:spPr>
          <a:xfrm>
            <a:off x="288558" y="579495"/>
            <a:ext cx="5527626"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2" name="Title 1">
            <a:extLst>
              <a:ext uri="{FF2B5EF4-FFF2-40B4-BE49-F238E27FC236}">
                <a16:creationId xmlns:a16="http://schemas.microsoft.com/office/drawing/2014/main" id="{FE496856-C6F1-1A20-F1E8-67C9E51E6EEA}"/>
              </a:ext>
            </a:extLst>
          </p:cNvPr>
          <p:cNvSpPr>
            <a:spLocks noGrp="1"/>
          </p:cNvSpPr>
          <p:nvPr>
            <p:ph type="title" hasCustomPrompt="1"/>
          </p:nvPr>
        </p:nvSpPr>
        <p:spPr>
          <a:xfrm>
            <a:off x="288558" y="178971"/>
            <a:ext cx="5527626"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41396089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left_title_and_content_deep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7C94C076-1CD8-CF76-1E98-52F5EBB5C1F2}"/>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1304278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Whi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9" name="Title 1"/>
          <p:cNvSpPr>
            <a:spLocks noGrp="1"/>
          </p:cNvSpPr>
          <p:nvPr>
            <p:ph type="title" hasCustomPrompt="1"/>
          </p:nvPr>
        </p:nvSpPr>
        <p:spPr>
          <a:xfrm>
            <a:off x="2639271" y="2650067"/>
            <a:ext cx="9305080" cy="585216"/>
          </a:xfrm>
          <a:prstGeom prst="rect">
            <a:avLst/>
          </a:prstGeom>
        </p:spPr>
        <p:txBody>
          <a:bodyPr wrap="square" anchor="t">
            <a:noAutofit/>
          </a:bodyPr>
          <a:lstStyle>
            <a:lvl1pPr algn="l">
              <a:defRPr sz="4400" b="1" cap="all">
                <a:solidFill>
                  <a:schemeClr val="bg1"/>
                </a:solidFill>
                <a:latin typeface="+mn-lt"/>
              </a:defRPr>
            </a:lvl1pPr>
          </a:lstStyle>
          <a:p>
            <a:r>
              <a:rPr lang="en-US" dirty="0"/>
              <a:t>Click to add title</a:t>
            </a:r>
          </a:p>
        </p:txBody>
      </p:sp>
      <p:sp>
        <p:nvSpPr>
          <p:cNvPr id="10" name="Text Placeholder 5"/>
          <p:cNvSpPr>
            <a:spLocks noGrp="1"/>
          </p:cNvSpPr>
          <p:nvPr>
            <p:ph type="body" sz="quarter" idx="10" hasCustomPrompt="1"/>
          </p:nvPr>
        </p:nvSpPr>
        <p:spPr>
          <a:xfrm>
            <a:off x="2641600" y="4116320"/>
            <a:ext cx="9302496" cy="711200"/>
          </a:xfrm>
          <a:prstGeom prst="rect">
            <a:avLst/>
          </a:prstGeom>
        </p:spPr>
        <p:txBody>
          <a:bodyPr/>
          <a:lstStyle>
            <a:lvl1pPr marL="0" indent="0">
              <a:buNone/>
              <a:defRPr sz="2000" b="0" baseline="0">
                <a:solidFill>
                  <a:schemeClr val="bg1"/>
                </a:solidFill>
                <a:latin typeface="+mn-lt"/>
              </a:defRPr>
            </a:lvl1pPr>
            <a:lvl2pPr marL="601089" indent="0">
              <a:buNone/>
              <a:defRPr/>
            </a:lvl2pPr>
            <a:lvl3pPr marL="1219110" indent="0">
              <a:buNone/>
              <a:defRPr/>
            </a:lvl3pPr>
            <a:lvl4pPr marL="1828664" indent="0">
              <a:buNone/>
              <a:defRPr/>
            </a:lvl4pPr>
            <a:lvl5pPr marL="2438218" indent="0">
              <a:buNone/>
              <a:defRPr/>
            </a:lvl5pPr>
          </a:lstStyle>
          <a:p>
            <a:pPr lvl="0"/>
            <a:r>
              <a:rPr lang="en-US" dirty="0"/>
              <a:t>Click to add Subtitle</a:t>
            </a:r>
          </a:p>
        </p:txBody>
      </p:sp>
      <p:sp>
        <p:nvSpPr>
          <p:cNvPr id="7" name="Slide Number Placeholder 5">
            <a:extLst>
              <a:ext uri="{FF2B5EF4-FFF2-40B4-BE49-F238E27FC236}">
                <a16:creationId xmlns:a16="http://schemas.microsoft.com/office/drawing/2014/main" id="{D0DB4F35-9ADE-ED35-28B3-71F80807EF03}"/>
              </a:ext>
            </a:extLst>
          </p:cNvPr>
          <p:cNvSpPr>
            <a:spLocks noGrp="1"/>
          </p:cNvSpPr>
          <p:nvPr>
            <p:ph type="sldNum" sz="quarter" idx="11"/>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13" name="TextBox 12">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95298600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four_column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2" name="Text Placeholder 6">
            <a:extLst>
              <a:ext uri="{FF2B5EF4-FFF2-40B4-BE49-F238E27FC236}">
                <a16:creationId xmlns:a16="http://schemas.microsoft.com/office/drawing/2014/main" id="{90678F05-80CC-A3DE-FAE5-0A6E66AB8B9B}"/>
              </a:ext>
            </a:extLst>
          </p:cNvPr>
          <p:cNvSpPr>
            <a:spLocks noGrp="1"/>
          </p:cNvSpPr>
          <p:nvPr>
            <p:ph type="body" sz="quarter" idx="16" hasCustomPrompt="1"/>
          </p:nvPr>
        </p:nvSpPr>
        <p:spPr>
          <a:xfrm>
            <a:off x="288558"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8" name="Content Placeholder 2">
            <a:extLst>
              <a:ext uri="{FF2B5EF4-FFF2-40B4-BE49-F238E27FC236}">
                <a16:creationId xmlns:a16="http://schemas.microsoft.com/office/drawing/2014/main" id="{723B6A2A-2C2E-7735-F6AF-C9EBC41827D7}"/>
              </a:ext>
            </a:extLst>
          </p:cNvPr>
          <p:cNvSpPr>
            <a:spLocks noGrp="1"/>
          </p:cNvSpPr>
          <p:nvPr>
            <p:ph idx="17"/>
          </p:nvPr>
        </p:nvSpPr>
        <p:spPr>
          <a:xfrm>
            <a:off x="3252476"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390CEB3B-329E-7CFB-C82C-196F404D94D0}"/>
              </a:ext>
            </a:extLst>
          </p:cNvPr>
          <p:cNvSpPr>
            <a:spLocks noGrp="1"/>
          </p:cNvSpPr>
          <p:nvPr>
            <p:ph type="body" sz="quarter" idx="18" hasCustomPrompt="1"/>
          </p:nvPr>
        </p:nvSpPr>
        <p:spPr>
          <a:xfrm>
            <a:off x="3252475"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5" name="Content Placeholder 2">
            <a:extLst>
              <a:ext uri="{FF2B5EF4-FFF2-40B4-BE49-F238E27FC236}">
                <a16:creationId xmlns:a16="http://schemas.microsoft.com/office/drawing/2014/main" id="{BE267DF4-9717-0259-6B0E-DAD8B209CF46}"/>
              </a:ext>
            </a:extLst>
          </p:cNvPr>
          <p:cNvSpPr>
            <a:spLocks noGrp="1"/>
          </p:cNvSpPr>
          <p:nvPr>
            <p:ph idx="19"/>
          </p:nvPr>
        </p:nvSpPr>
        <p:spPr>
          <a:xfrm>
            <a:off x="6216393"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3638A4D9-F985-A57C-CB8F-B5BE0F172727}"/>
              </a:ext>
            </a:extLst>
          </p:cNvPr>
          <p:cNvSpPr>
            <a:spLocks noGrp="1"/>
          </p:cNvSpPr>
          <p:nvPr>
            <p:ph type="body" sz="quarter" idx="20" hasCustomPrompt="1"/>
          </p:nvPr>
        </p:nvSpPr>
        <p:spPr>
          <a:xfrm>
            <a:off x="6216392"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7" name="Content Placeholder 2">
            <a:extLst>
              <a:ext uri="{FF2B5EF4-FFF2-40B4-BE49-F238E27FC236}">
                <a16:creationId xmlns:a16="http://schemas.microsoft.com/office/drawing/2014/main" id="{B48447AD-132B-DD45-8F26-5684D33A864A}"/>
              </a:ext>
            </a:extLst>
          </p:cNvPr>
          <p:cNvSpPr>
            <a:spLocks noGrp="1"/>
          </p:cNvSpPr>
          <p:nvPr>
            <p:ph idx="21"/>
          </p:nvPr>
        </p:nvSpPr>
        <p:spPr>
          <a:xfrm>
            <a:off x="9180311" y="1825625"/>
            <a:ext cx="270688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6">
            <a:extLst>
              <a:ext uri="{FF2B5EF4-FFF2-40B4-BE49-F238E27FC236}">
                <a16:creationId xmlns:a16="http://schemas.microsoft.com/office/drawing/2014/main" id="{93012D8C-6A00-0751-CA0A-B3A4D6620527}"/>
              </a:ext>
            </a:extLst>
          </p:cNvPr>
          <p:cNvSpPr>
            <a:spLocks noGrp="1"/>
          </p:cNvSpPr>
          <p:nvPr>
            <p:ph type="body" sz="quarter" idx="22" hasCustomPrompt="1"/>
          </p:nvPr>
        </p:nvSpPr>
        <p:spPr>
          <a:xfrm>
            <a:off x="9180310" y="1351231"/>
            <a:ext cx="2706889" cy="436542"/>
          </a:xfrm>
          <a:prstGeom prst="rect">
            <a:avLst/>
          </a:prstGeom>
        </p:spPr>
        <p:txBody>
          <a:bodyPr anchor="b" anchorCtr="0"/>
          <a:lstStyle>
            <a:lvl1pPr marL="0" indent="0">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4" name="Text Placeholder 10">
            <a:extLst>
              <a:ext uri="{FF2B5EF4-FFF2-40B4-BE49-F238E27FC236}">
                <a16:creationId xmlns:a16="http://schemas.microsoft.com/office/drawing/2014/main" id="{197E1BA7-6018-F8DC-5B98-E01D1FCACAE1}"/>
              </a:ext>
            </a:extLst>
          </p:cNvPr>
          <p:cNvSpPr>
            <a:spLocks noGrp="1"/>
          </p:cNvSpPr>
          <p:nvPr>
            <p:ph type="body" sz="quarter" idx="23"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 Placeholder 6">
            <a:extLst>
              <a:ext uri="{FF2B5EF4-FFF2-40B4-BE49-F238E27FC236}">
                <a16:creationId xmlns:a16="http://schemas.microsoft.com/office/drawing/2014/main" id="{6842BA1B-CE76-92EE-3BB8-577F1D85B407}"/>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0" name="Title 1">
            <a:extLst>
              <a:ext uri="{FF2B5EF4-FFF2-40B4-BE49-F238E27FC236}">
                <a16:creationId xmlns:a16="http://schemas.microsoft.com/office/drawing/2014/main" id="{DADCE05C-530C-E715-3EE9-A5165AEC29C3}"/>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8002031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_and_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8" y="1825625"/>
            <a:ext cx="11597639" cy="38361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7" name="Text Placeholder 6">
            <a:extLst>
              <a:ext uri="{FF2B5EF4-FFF2-40B4-BE49-F238E27FC236}">
                <a16:creationId xmlns:a16="http://schemas.microsoft.com/office/drawing/2014/main" id="{47F7929F-4D80-0F4F-EFFB-21D9B3A08195}"/>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4" name="Text Placeholder 10">
            <a:extLst>
              <a:ext uri="{FF2B5EF4-FFF2-40B4-BE49-F238E27FC236}">
                <a16:creationId xmlns:a16="http://schemas.microsoft.com/office/drawing/2014/main" id="{C3AEC9DB-EF68-1F30-2273-B2160550D684}"/>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itle 1">
            <a:extLst>
              <a:ext uri="{FF2B5EF4-FFF2-40B4-BE49-F238E27FC236}">
                <a16:creationId xmlns:a16="http://schemas.microsoft.com/office/drawing/2014/main" id="{B30F50A8-F4AB-8F41-DE7A-B921DA46B4A5}"/>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Tree>
    <p:extLst>
      <p:ext uri="{BB962C8B-B14F-4D97-AF65-F5344CB8AC3E}">
        <p14:creationId xmlns:p14="http://schemas.microsoft.com/office/powerpoint/2010/main" val="27419629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hree_columns_photo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288559"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0" name="Content Placeholder 2">
            <a:extLst>
              <a:ext uri="{FF2B5EF4-FFF2-40B4-BE49-F238E27FC236}">
                <a16:creationId xmlns:a16="http://schemas.microsoft.com/office/drawing/2014/main" id="{505D1794-3A67-EC85-D51D-19CC621969E3}"/>
              </a:ext>
            </a:extLst>
          </p:cNvPr>
          <p:cNvSpPr>
            <a:spLocks noGrp="1"/>
          </p:cNvSpPr>
          <p:nvPr>
            <p:ph idx="14"/>
          </p:nvPr>
        </p:nvSpPr>
        <p:spPr>
          <a:xfrm>
            <a:off x="4237582"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C1A58A57-9AA2-995B-F17B-EF0CC5FF39C5}"/>
              </a:ext>
            </a:extLst>
          </p:cNvPr>
          <p:cNvSpPr>
            <a:spLocks noGrp="1"/>
          </p:cNvSpPr>
          <p:nvPr>
            <p:ph idx="15"/>
          </p:nvPr>
        </p:nvSpPr>
        <p:spPr>
          <a:xfrm>
            <a:off x="8186606" y="3976451"/>
            <a:ext cx="3684352" cy="166292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58AD49D-3D55-5878-EB23-9434406607F0}"/>
              </a:ext>
            </a:extLst>
          </p:cNvPr>
          <p:cNvSpPr>
            <a:spLocks noGrp="1"/>
          </p:cNvSpPr>
          <p:nvPr>
            <p:ph type="pic" sz="quarter" idx="20" hasCustomPrompt="1"/>
          </p:nvPr>
        </p:nvSpPr>
        <p:spPr>
          <a:xfrm>
            <a:off x="288559" y="1418538"/>
            <a:ext cx="3684352" cy="2041112"/>
          </a:xfrm>
          <a:prstGeom prst="rect">
            <a:avLst/>
          </a:prstGeom>
        </p:spPr>
        <p:txBody>
          <a:bodyPr/>
          <a:lstStyle>
            <a:lvl1pPr marL="0" indent="0" algn="ctr">
              <a:buNone/>
              <a:defRPr/>
            </a:lvl1pPr>
          </a:lstStyle>
          <a:p>
            <a:r>
              <a:rPr lang="en-US" dirty="0"/>
              <a:t>Click picture icon to add photo</a:t>
            </a:r>
          </a:p>
        </p:txBody>
      </p:sp>
      <p:sp>
        <p:nvSpPr>
          <p:cNvPr id="8" name="Picture Placeholder 4">
            <a:extLst>
              <a:ext uri="{FF2B5EF4-FFF2-40B4-BE49-F238E27FC236}">
                <a16:creationId xmlns:a16="http://schemas.microsoft.com/office/drawing/2014/main" id="{C1ADFA53-A93C-9C6B-577B-EE3F3CE8E8B8}"/>
              </a:ext>
            </a:extLst>
          </p:cNvPr>
          <p:cNvSpPr>
            <a:spLocks noGrp="1"/>
          </p:cNvSpPr>
          <p:nvPr>
            <p:ph type="pic" sz="quarter" idx="21" hasCustomPrompt="1"/>
          </p:nvPr>
        </p:nvSpPr>
        <p:spPr>
          <a:xfrm>
            <a:off x="4237582" y="1418538"/>
            <a:ext cx="3684352" cy="2041112"/>
          </a:xfrm>
          <a:prstGeom prst="rect">
            <a:avLst/>
          </a:prstGeom>
        </p:spPr>
        <p:txBody>
          <a:bodyPr/>
          <a:lstStyle>
            <a:lvl1pPr marL="0" indent="0" algn="ctr">
              <a:buNone/>
              <a:defRPr/>
            </a:lvl1pPr>
          </a:lstStyle>
          <a:p>
            <a:r>
              <a:rPr lang="en-US" dirty="0"/>
              <a:t>Click picture icon to add photo</a:t>
            </a:r>
          </a:p>
        </p:txBody>
      </p:sp>
      <p:sp>
        <p:nvSpPr>
          <p:cNvPr id="9" name="Picture Placeholder 4">
            <a:extLst>
              <a:ext uri="{FF2B5EF4-FFF2-40B4-BE49-F238E27FC236}">
                <a16:creationId xmlns:a16="http://schemas.microsoft.com/office/drawing/2014/main" id="{DC82AF9B-6879-D477-6076-E176F56AE37A}"/>
              </a:ext>
            </a:extLst>
          </p:cNvPr>
          <p:cNvSpPr>
            <a:spLocks noGrp="1"/>
          </p:cNvSpPr>
          <p:nvPr>
            <p:ph type="pic" sz="quarter" idx="22" hasCustomPrompt="1"/>
          </p:nvPr>
        </p:nvSpPr>
        <p:spPr>
          <a:xfrm>
            <a:off x="8186605" y="1418538"/>
            <a:ext cx="3684352" cy="2041112"/>
          </a:xfrm>
          <a:prstGeom prst="rect">
            <a:avLst/>
          </a:prstGeom>
        </p:spPr>
        <p:txBody>
          <a:bodyPr/>
          <a:lstStyle>
            <a:lvl1pPr marL="0" indent="0" algn="ctr">
              <a:buNone/>
              <a:defRPr/>
            </a:lvl1pPr>
          </a:lstStyle>
          <a:p>
            <a:r>
              <a:rPr lang="en-US" dirty="0"/>
              <a:t>Click picture icon to add photo</a:t>
            </a:r>
          </a:p>
        </p:txBody>
      </p:sp>
      <p:sp>
        <p:nvSpPr>
          <p:cNvPr id="4" name="Text Placeholder 10">
            <a:extLst>
              <a:ext uri="{FF2B5EF4-FFF2-40B4-BE49-F238E27FC236}">
                <a16:creationId xmlns:a16="http://schemas.microsoft.com/office/drawing/2014/main" id="{B15A4DB1-EF34-E503-B556-530B7CAC3EBE}"/>
              </a:ext>
            </a:extLst>
          </p:cNvPr>
          <p:cNvSpPr>
            <a:spLocks noGrp="1"/>
          </p:cNvSpPr>
          <p:nvPr>
            <p:ph type="body" sz="quarter" idx="17" hasCustomPrompt="1"/>
          </p:nvPr>
        </p:nvSpPr>
        <p:spPr>
          <a:xfrm>
            <a:off x="288558" y="5985327"/>
            <a:ext cx="11582399"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12" name="Text Placeholder 6">
            <a:extLst>
              <a:ext uri="{FF2B5EF4-FFF2-40B4-BE49-F238E27FC236}">
                <a16:creationId xmlns:a16="http://schemas.microsoft.com/office/drawing/2014/main" id="{A9C3871F-6DE1-0E51-4666-C634F339A563}"/>
              </a:ext>
            </a:extLst>
          </p:cNvPr>
          <p:cNvSpPr>
            <a:spLocks noGrp="1"/>
          </p:cNvSpPr>
          <p:nvPr>
            <p:ph type="body" sz="quarter" idx="13" hasCustomPrompt="1"/>
          </p:nvPr>
        </p:nvSpPr>
        <p:spPr>
          <a:xfrm>
            <a:off x="288558" y="579495"/>
            <a:ext cx="11582400" cy="436542"/>
          </a:xfrm>
          <a:prstGeom prst="rect">
            <a:avLst/>
          </a:prstGeom>
        </p:spPr>
        <p:txBody>
          <a:bodyPr/>
          <a:lstStyle>
            <a:lvl1pPr marL="0" indent="0">
              <a:spcBef>
                <a:spcPts val="0"/>
              </a:spcBef>
              <a:spcAft>
                <a:spcPts val="0"/>
              </a:spcAft>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p:txBody>
      </p:sp>
      <p:sp>
        <p:nvSpPr>
          <p:cNvPr id="13" name="Title 1">
            <a:extLst>
              <a:ext uri="{FF2B5EF4-FFF2-40B4-BE49-F238E27FC236}">
                <a16:creationId xmlns:a16="http://schemas.microsoft.com/office/drawing/2014/main" id="{30385D10-C453-B58A-D9F1-B1AA1DD202DD}"/>
              </a:ext>
            </a:extLst>
          </p:cNvPr>
          <p:cNvSpPr>
            <a:spLocks noGrp="1"/>
          </p:cNvSpPr>
          <p:nvPr>
            <p:ph type="title" hasCustomPrompt="1"/>
          </p:nvPr>
        </p:nvSpPr>
        <p:spPr>
          <a:xfrm>
            <a:off x="288558" y="178971"/>
            <a:ext cx="11582400" cy="397352"/>
          </a:xfrm>
          <a:prstGeom prst="rect">
            <a:avLst/>
          </a:prstGeom>
        </p:spPr>
        <p:txBody>
          <a:bodyPr anchor="ctr"/>
          <a:lstStyle>
            <a:lvl1pPr>
              <a:defRPr sz="2000"/>
            </a:lvl1pPr>
          </a:lstStyle>
          <a:p>
            <a:r>
              <a:rPr lang="en-US"/>
              <a:t>Insert your slide title in Arial bold 20pt</a:t>
            </a:r>
          </a:p>
        </p:txBody>
      </p:sp>
      <p:sp>
        <p:nvSpPr>
          <p:cNvPr id="2" name="Text Placeholder 6">
            <a:extLst>
              <a:ext uri="{FF2B5EF4-FFF2-40B4-BE49-F238E27FC236}">
                <a16:creationId xmlns:a16="http://schemas.microsoft.com/office/drawing/2014/main" id="{9A94D145-81FE-C360-0297-4502383F5A55}"/>
              </a:ext>
            </a:extLst>
          </p:cNvPr>
          <p:cNvSpPr>
            <a:spLocks noGrp="1"/>
          </p:cNvSpPr>
          <p:nvPr>
            <p:ph type="body" sz="quarter" idx="16" hasCustomPrompt="1"/>
          </p:nvPr>
        </p:nvSpPr>
        <p:spPr>
          <a:xfrm>
            <a:off x="288558"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7" name="Text Placeholder 6">
            <a:extLst>
              <a:ext uri="{FF2B5EF4-FFF2-40B4-BE49-F238E27FC236}">
                <a16:creationId xmlns:a16="http://schemas.microsoft.com/office/drawing/2014/main" id="{B0DECDC5-9AD9-7CB6-F638-0E39B0577747}"/>
              </a:ext>
            </a:extLst>
          </p:cNvPr>
          <p:cNvSpPr>
            <a:spLocks noGrp="1"/>
          </p:cNvSpPr>
          <p:nvPr>
            <p:ph type="body" sz="quarter" idx="23" hasCustomPrompt="1"/>
          </p:nvPr>
        </p:nvSpPr>
        <p:spPr>
          <a:xfrm>
            <a:off x="4237582"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
        <p:nvSpPr>
          <p:cNvPr id="14" name="Text Placeholder 6">
            <a:extLst>
              <a:ext uri="{FF2B5EF4-FFF2-40B4-BE49-F238E27FC236}">
                <a16:creationId xmlns:a16="http://schemas.microsoft.com/office/drawing/2014/main" id="{BB555AD3-4EA2-7E24-5C90-4B64C7002D15}"/>
              </a:ext>
            </a:extLst>
          </p:cNvPr>
          <p:cNvSpPr>
            <a:spLocks noGrp="1"/>
          </p:cNvSpPr>
          <p:nvPr>
            <p:ph type="body" sz="quarter" idx="18" hasCustomPrompt="1"/>
          </p:nvPr>
        </p:nvSpPr>
        <p:spPr>
          <a:xfrm>
            <a:off x="8186605" y="3539909"/>
            <a:ext cx="3684352" cy="436542"/>
          </a:xfrm>
          <a:prstGeom prst="rect">
            <a:avLst/>
          </a:prstGeom>
        </p:spPr>
        <p:txBody>
          <a:bodyPr anchor="ctr" anchorCtr="0"/>
          <a:lstStyle>
            <a:lvl1pPr marL="0" indent="0">
              <a:spcBef>
                <a:spcPts val="0"/>
              </a:spcBef>
              <a:buNone/>
              <a:defRPr sz="1600" b="1">
                <a:solidFill>
                  <a:schemeClr val="bg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column header</a:t>
            </a:r>
          </a:p>
        </p:txBody>
      </p:sp>
    </p:spTree>
    <p:extLst>
      <p:ext uri="{BB962C8B-B14F-4D97-AF65-F5344CB8AC3E}">
        <p14:creationId xmlns:p14="http://schemas.microsoft.com/office/powerpoint/2010/main" val="7497221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3_divider_deep_viole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C7A27B-9C75-06B8-163E-687EF3BAFAB0}"/>
              </a:ext>
            </a:extLst>
          </p:cNvPr>
          <p:cNvSpPr/>
          <p:nvPr userDrawn="1"/>
        </p:nvSpPr>
        <p:spPr>
          <a:xfrm>
            <a:off x="5825811" y="0"/>
            <a:ext cx="636618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9" name="TextBox 8">
            <a:extLst>
              <a:ext uri="{FF2B5EF4-FFF2-40B4-BE49-F238E27FC236}">
                <a16:creationId xmlns:a16="http://schemas.microsoft.com/office/drawing/2014/main" id="{2BF749EA-836B-83E3-C743-0FC08B6657F8}"/>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solidFill>
              </a:rPr>
              <a:t>© 2023 Nielsen Consumer LLC. All Rights Reserved.</a:t>
            </a:r>
          </a:p>
        </p:txBody>
      </p:sp>
      <p:sp>
        <p:nvSpPr>
          <p:cNvPr id="12" name="TextBox 11">
            <a:extLst>
              <a:ext uri="{FF2B5EF4-FFF2-40B4-BE49-F238E27FC236}">
                <a16:creationId xmlns:a16="http://schemas.microsoft.com/office/drawing/2014/main" id="{65E85384-E091-2082-FCBB-160F82D46D2B}"/>
              </a:ext>
            </a:extLst>
          </p:cNvPr>
          <p:cNvSpPr txBox="1"/>
          <p:nvPr userDrawn="1"/>
        </p:nvSpPr>
        <p:spPr>
          <a:xfrm>
            <a:off x="-1115568" y="3474720"/>
            <a:ext cx="0" cy="0"/>
          </a:xfrm>
          <a:prstGeom prst="rect">
            <a:avLst/>
          </a:prstGeom>
          <a:noFill/>
        </p:spPr>
        <p:txBody>
          <a:bodyPr wrap="none" lIns="0" rIns="0" rtlCol="0">
            <a:noAutofit/>
          </a:bodyPr>
          <a:lstStyle/>
          <a:p>
            <a:pPr algn="l">
              <a:spcAft>
                <a:spcPts val="600"/>
              </a:spcAft>
            </a:pPr>
            <a:endParaRPr lang="en-US" sz="1600" dirty="0"/>
          </a:p>
        </p:txBody>
      </p:sp>
      <p:sp>
        <p:nvSpPr>
          <p:cNvPr id="16" name="TextBox 15">
            <a:extLst>
              <a:ext uri="{FF2B5EF4-FFF2-40B4-BE49-F238E27FC236}">
                <a16:creationId xmlns:a16="http://schemas.microsoft.com/office/drawing/2014/main" id="{6D822119-F72B-5E64-6ABF-EC783D188977}"/>
              </a:ext>
            </a:extLst>
          </p:cNvPr>
          <p:cNvSpPr txBox="1"/>
          <p:nvPr userDrawn="1"/>
        </p:nvSpPr>
        <p:spPr>
          <a:xfrm>
            <a:off x="2628900" y="-271463"/>
            <a:ext cx="0" cy="0"/>
          </a:xfrm>
          <a:prstGeom prst="rect">
            <a:avLst/>
          </a:prstGeom>
          <a:noFill/>
        </p:spPr>
        <p:txBody>
          <a:bodyPr wrap="none" lIns="0" rIns="0" rtlCol="0">
            <a:noAutofit/>
          </a:bodyPr>
          <a:lstStyle/>
          <a:p>
            <a:pPr algn="l">
              <a:spcAft>
                <a:spcPts val="600"/>
              </a:spcAft>
            </a:pPr>
            <a:endParaRPr lang="en-US" sz="1600" dirty="0"/>
          </a:p>
        </p:txBody>
      </p:sp>
    </p:spTree>
    <p:extLst>
      <p:ext uri="{BB962C8B-B14F-4D97-AF65-F5344CB8AC3E}">
        <p14:creationId xmlns:p14="http://schemas.microsoft.com/office/powerpoint/2010/main" val="3147533694"/>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0_left_title_and_content_l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rgbClr val="AC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tx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4" name="Text Placeholder 10">
            <a:extLst>
              <a:ext uri="{FF2B5EF4-FFF2-40B4-BE49-F238E27FC236}">
                <a16:creationId xmlns:a16="http://schemas.microsoft.com/office/drawing/2014/main" id="{D62B1CA4-6399-9468-76D4-CF80E740A3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5" name="TextBox 4">
            <a:extLst>
              <a:ext uri="{FF2B5EF4-FFF2-40B4-BE49-F238E27FC236}">
                <a16:creationId xmlns:a16="http://schemas.microsoft.com/office/drawing/2014/main" id="{30F64AAA-3A96-5193-121E-E855EC74B587}"/>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4984912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yp_left_title_and_content_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54AF76-AD3D-99EA-BB6C-F380750B8D5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18F88F4-971A-A6B1-1A27-9CE89013B620}"/>
              </a:ext>
            </a:extLst>
          </p:cNvPr>
          <p:cNvSpPr/>
          <p:nvPr userDrawn="1"/>
        </p:nvSpPr>
        <p:spPr>
          <a:xfrm>
            <a:off x="0" y="0"/>
            <a:ext cx="40023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F98D61-E26E-644F-9C2C-DFBD31B6CC1A}"/>
              </a:ext>
            </a:extLst>
          </p:cNvPr>
          <p:cNvSpPr>
            <a:spLocks noGrp="1"/>
          </p:cNvSpPr>
          <p:nvPr>
            <p:ph idx="1"/>
          </p:nvPr>
        </p:nvSpPr>
        <p:spPr>
          <a:xfrm>
            <a:off x="4290932" y="1671355"/>
            <a:ext cx="7595265" cy="39904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761142-4A68-ED47-8444-40F12F84B270}"/>
              </a:ext>
            </a:extLst>
          </p:cNvPr>
          <p:cNvSpPr>
            <a:spLocks noGrp="1"/>
          </p:cNvSpPr>
          <p:nvPr>
            <p:ph type="sldNum" sz="quarter" idx="12"/>
          </p:nvPr>
        </p:nvSpPr>
        <p:spPr>
          <a:xfrm>
            <a:off x="10985326" y="6435203"/>
            <a:ext cx="901874" cy="365125"/>
          </a:xfrm>
          <a:prstGeom prst="rect">
            <a:avLst/>
          </a:prstGeom>
        </p:spPr>
        <p:txBody>
          <a:bodyPr/>
          <a:lstStyle/>
          <a:p>
            <a:fld id="{403EF4E2-7A7A-0548-85F1-5479B7C9E1B2}" type="slidenum">
              <a:rPr lang="en-US" smtClean="0"/>
              <a:t>‹#›</a:t>
            </a:fld>
            <a:endParaRPr lang="en-US" dirty="0"/>
          </a:p>
        </p:txBody>
      </p:sp>
      <p:sp>
        <p:nvSpPr>
          <p:cNvPr id="13" name="Title 1">
            <a:extLst>
              <a:ext uri="{FF2B5EF4-FFF2-40B4-BE49-F238E27FC236}">
                <a16:creationId xmlns:a16="http://schemas.microsoft.com/office/drawing/2014/main" id="{C9E80DB3-397B-6246-0042-983989BBFF67}"/>
              </a:ext>
            </a:extLst>
          </p:cNvPr>
          <p:cNvSpPr>
            <a:spLocks noGrp="1"/>
          </p:cNvSpPr>
          <p:nvPr>
            <p:ph type="ctrTitle" hasCustomPrompt="1"/>
          </p:nvPr>
        </p:nvSpPr>
        <p:spPr>
          <a:xfrm>
            <a:off x="288559" y="1111525"/>
            <a:ext cx="3503952" cy="2390972"/>
          </a:xfrm>
          <a:prstGeom prst="rect">
            <a:avLst/>
          </a:prstGeom>
        </p:spPr>
        <p:txBody>
          <a:bodyPr anchor="b" anchorCtr="0">
            <a:noAutofit/>
          </a:bodyPr>
          <a:lstStyle>
            <a:lvl1pPr algn="l">
              <a:defRPr sz="3600">
                <a:solidFill>
                  <a:schemeClr val="bg1"/>
                </a:solidFill>
              </a:defRPr>
            </a:lvl1pPr>
          </a:lstStyle>
          <a:p>
            <a:r>
              <a:rPr lang="en-US"/>
              <a:t>Insert your slide title here maximum of four lines</a:t>
            </a:r>
          </a:p>
        </p:txBody>
      </p:sp>
      <p:sp>
        <p:nvSpPr>
          <p:cNvPr id="14" name="Subtitle 2">
            <a:extLst>
              <a:ext uri="{FF2B5EF4-FFF2-40B4-BE49-F238E27FC236}">
                <a16:creationId xmlns:a16="http://schemas.microsoft.com/office/drawing/2014/main" id="{B088BB5C-5C7B-0E3F-0629-E297953C56D2}"/>
              </a:ext>
            </a:extLst>
          </p:cNvPr>
          <p:cNvSpPr>
            <a:spLocks noGrp="1"/>
          </p:cNvSpPr>
          <p:nvPr>
            <p:ph type="subTitle" idx="13" hasCustomPrompt="1"/>
          </p:nvPr>
        </p:nvSpPr>
        <p:spPr>
          <a:xfrm>
            <a:off x="288558" y="3515514"/>
            <a:ext cx="3503953" cy="436210"/>
          </a:xfrm>
          <a:prstGeom prst="rect">
            <a:avLst/>
          </a:prstGeo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divider subtitle</a:t>
            </a:r>
          </a:p>
        </p:txBody>
      </p:sp>
      <p:sp>
        <p:nvSpPr>
          <p:cNvPr id="15" name="Text Placeholder 10">
            <a:extLst>
              <a:ext uri="{FF2B5EF4-FFF2-40B4-BE49-F238E27FC236}">
                <a16:creationId xmlns:a16="http://schemas.microsoft.com/office/drawing/2014/main" id="{54422616-9A6B-BD2A-EEE6-5D4F31127FD9}"/>
              </a:ext>
            </a:extLst>
          </p:cNvPr>
          <p:cNvSpPr>
            <a:spLocks noGrp="1"/>
          </p:cNvSpPr>
          <p:nvPr>
            <p:ph type="body" sz="quarter" idx="14" hasCustomPrompt="1"/>
          </p:nvPr>
        </p:nvSpPr>
        <p:spPr>
          <a:xfrm>
            <a:off x="4290932" y="5985327"/>
            <a:ext cx="7595265" cy="365125"/>
          </a:xfrm>
          <a:prstGeom prst="rect">
            <a:avLst/>
          </a:prstGeom>
        </p:spPr>
        <p:txBody>
          <a:bodyPr anchor="b" anchorCtr="0"/>
          <a:lstStyle>
            <a:lvl1pPr marL="0" indent="0">
              <a:spcBef>
                <a:spcPts val="0"/>
              </a:spcBef>
              <a:spcAft>
                <a:spcPts val="0"/>
              </a:spcAft>
              <a:buNone/>
              <a:defRPr sz="800">
                <a:solidFill>
                  <a:srgbClr val="B3B3B3"/>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Source, footnote</a:t>
            </a:r>
          </a:p>
        </p:txBody>
      </p:sp>
      <p:sp>
        <p:nvSpPr>
          <p:cNvPr id="4" name="TextBox 3">
            <a:extLst>
              <a:ext uri="{FF2B5EF4-FFF2-40B4-BE49-F238E27FC236}">
                <a16:creationId xmlns:a16="http://schemas.microsoft.com/office/drawing/2014/main" id="{0174E624-3EAC-7468-3A1E-B592623A7CE9}"/>
              </a:ext>
            </a:extLst>
          </p:cNvPr>
          <p:cNvSpPr txBox="1"/>
          <p:nvPr userDrawn="1"/>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
        <p:nvSpPr>
          <p:cNvPr id="2" name="Text Placeholder 6">
            <a:extLst>
              <a:ext uri="{FF2B5EF4-FFF2-40B4-BE49-F238E27FC236}">
                <a16:creationId xmlns:a16="http://schemas.microsoft.com/office/drawing/2014/main" id="{61C79840-3403-A742-3277-345AD86F5844}"/>
              </a:ext>
            </a:extLst>
          </p:cNvPr>
          <p:cNvSpPr>
            <a:spLocks noGrp="1" noChangeAspect="1"/>
          </p:cNvSpPr>
          <p:nvPr>
            <p:ph type="body" sz="quarter" idx="16" hasCustomPrompt="1"/>
          </p:nvPr>
        </p:nvSpPr>
        <p:spPr>
          <a:xfrm>
            <a:off x="4275692" y="788545"/>
            <a:ext cx="7595266" cy="677108"/>
          </a:xfrm>
          <a:prstGeom prst="rect">
            <a:avLst/>
          </a:prstGeom>
          <a:solidFill>
            <a:schemeClr val="tx2"/>
          </a:solidFill>
        </p:spPr>
        <p:txBody>
          <a:bodyPr lIns="91440" tIns="91440" rIns="91440" bIns="91440" anchor="ctr" anchorCtr="0">
            <a:noAutofit/>
          </a:bodyPr>
          <a:lstStyle>
            <a:lvl1pPr marL="0" indent="0" algn="l">
              <a:spcBef>
                <a:spcPts val="0"/>
              </a:spcBef>
              <a:spcAft>
                <a:spcPts val="0"/>
              </a:spcAft>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Insert your subtitle in Arial 16pt</a:t>
            </a:r>
          </a:p>
          <a:p>
            <a:pPr lvl="0"/>
            <a:r>
              <a:rPr lang="en-US"/>
              <a:t>Maximum of two lines</a:t>
            </a:r>
          </a:p>
        </p:txBody>
      </p:sp>
    </p:spTree>
    <p:extLst>
      <p:ext uri="{BB962C8B-B14F-4D97-AF65-F5344CB8AC3E}">
        <p14:creationId xmlns:p14="http://schemas.microsoft.com/office/powerpoint/2010/main" val="41044580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Inside - White blank" type="blank">
  <p:cSld name="Inside - White blank">
    <p:spTree>
      <p:nvGrpSpPr>
        <p:cNvPr id="1" name="Shape 96"/>
        <p:cNvGrpSpPr/>
        <p:nvPr/>
      </p:nvGrpSpPr>
      <p:grpSpPr>
        <a:xfrm>
          <a:off x="0" y="0"/>
          <a:ext cx="0" cy="0"/>
          <a:chOff x="0" y="0"/>
          <a:chExt cx="0" cy="0"/>
        </a:xfrm>
      </p:grpSpPr>
      <p:sp>
        <p:nvSpPr>
          <p:cNvPr id="98" name="Google Shape;98;p11"/>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dirty="0">
                <a:solidFill>
                  <a:srgbClr val="888888"/>
                </a:solidFill>
                <a:latin typeface="Montserrat" panose="00000500000000000000" pitchFamily="2" charset="0"/>
                <a:ea typeface="Montserrat Light"/>
                <a:cs typeface="Montserrat Light"/>
                <a:sym typeface="Montserrat Light"/>
              </a:rPr>
              <a:t>© 2022 </a:t>
            </a:r>
            <a:r>
              <a:rPr lang="en-GB" sz="667" dirty="0">
                <a:solidFill>
                  <a:srgbClr val="888888"/>
                </a:solidFill>
                <a:latin typeface="Montserrat" panose="00000500000000000000" pitchFamily="2" charset="0"/>
                <a:ea typeface="Montserrat Light"/>
                <a:cs typeface="Montserrat Light"/>
                <a:sym typeface="Montserrat Light"/>
              </a:rPr>
              <a:t>NielsenIQ</a:t>
            </a:r>
            <a:r>
              <a:rPr lang="en" sz="667" dirty="0">
                <a:solidFill>
                  <a:srgbClr val="888888"/>
                </a:solidFill>
                <a:latin typeface="Montserrat" panose="00000500000000000000" pitchFamily="2" charset="0"/>
                <a:ea typeface="Montserrat Light"/>
                <a:cs typeface="Montserrat Light"/>
                <a:sym typeface="Montserrat Light"/>
              </a:rPr>
              <a:t> Consumer LLC. All Rights Reserved.</a:t>
            </a:r>
            <a:endParaRPr sz="667"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99" name="Google Shape;99;p11"/>
          <p:cNvSpPr txBox="1">
            <a:spLocks noGrp="1"/>
          </p:cNvSpPr>
          <p:nvPr>
            <p:ph type="subTitle" idx="1"/>
          </p:nvPr>
        </p:nvSpPr>
        <p:spPr>
          <a:xfrm>
            <a:off x="472733" y="6372991"/>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dirty="0"/>
          </a:p>
        </p:txBody>
      </p:sp>
      <p:pic>
        <p:nvPicPr>
          <p:cNvPr id="100" name="Google Shape;100;p11"/>
          <p:cNvPicPr preferRelativeResize="0"/>
          <p:nvPr/>
        </p:nvPicPr>
        <p:blipFill>
          <a:blip r:embed="rId2">
            <a:alphaModFix/>
          </a:blip>
          <a:stretch>
            <a:fillRect/>
          </a:stretch>
        </p:blipFill>
        <p:spPr>
          <a:xfrm>
            <a:off x="0" y="1"/>
            <a:ext cx="472867" cy="474612"/>
          </a:xfrm>
          <a:prstGeom prst="rect">
            <a:avLst/>
          </a:prstGeom>
          <a:noFill/>
          <a:ln>
            <a:noFill/>
          </a:ln>
        </p:spPr>
      </p:pic>
      <p:sp>
        <p:nvSpPr>
          <p:cNvPr id="6" name="Slide Number Placeholder 1">
            <a:extLst>
              <a:ext uri="{FF2B5EF4-FFF2-40B4-BE49-F238E27FC236}">
                <a16:creationId xmlns:a16="http://schemas.microsoft.com/office/drawing/2014/main" id="{33E4119A-B785-460B-BC0C-F9FD211E8203}"/>
              </a:ext>
            </a:extLst>
          </p:cNvPr>
          <p:cNvSpPr txBox="1">
            <a:spLocks/>
          </p:cNvSpPr>
          <p:nvPr userDrawn="1"/>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tx1"/>
                </a:solidFill>
              </a:rPr>
              <a:pPr/>
              <a:t>‹#›</a:t>
            </a:fld>
            <a:endParaRPr lang="en-PH" sz="1333" dirty="0">
              <a:solidFill>
                <a:schemeClr val="tx1"/>
              </a:solidFill>
            </a:endParaRPr>
          </a:p>
        </p:txBody>
      </p:sp>
    </p:spTree>
    <p:extLst>
      <p:ext uri="{BB962C8B-B14F-4D97-AF65-F5344CB8AC3E}">
        <p14:creationId xmlns:p14="http://schemas.microsoft.com/office/powerpoint/2010/main" val="2764639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Inside - White/title/body text" userDrawn="1">
  <p:cSld name="1_Inside - White/title/body text">
    <p:spTree>
      <p:nvGrpSpPr>
        <p:cNvPr id="1" name="Shape 93"/>
        <p:cNvGrpSpPr/>
        <p:nvPr/>
      </p:nvGrpSpPr>
      <p:grpSpPr>
        <a:xfrm>
          <a:off x="0" y="0"/>
          <a:ext cx="0" cy="0"/>
          <a:chOff x="0" y="0"/>
          <a:chExt cx="0" cy="0"/>
        </a:xfrm>
      </p:grpSpPr>
      <p:pic>
        <p:nvPicPr>
          <p:cNvPr id="94" name="Google Shape;94;p10"/>
          <p:cNvPicPr preferRelativeResize="0"/>
          <p:nvPr/>
        </p:nvPicPr>
        <p:blipFill>
          <a:blip r:embed="rId2">
            <a:alphaModFix/>
          </a:blip>
          <a:stretch>
            <a:fillRect/>
          </a:stretch>
        </p:blipFill>
        <p:spPr>
          <a:xfrm>
            <a:off x="1" y="857"/>
            <a:ext cx="12191993" cy="6856283"/>
          </a:xfrm>
          <a:prstGeom prst="rect">
            <a:avLst/>
          </a:prstGeom>
          <a:noFill/>
          <a:ln>
            <a:noFill/>
          </a:ln>
        </p:spPr>
      </p:pic>
      <p:sp>
        <p:nvSpPr>
          <p:cNvPr id="95" name="Google Shape;95;p10"/>
          <p:cNvSpPr txBox="1">
            <a:spLocks noGrp="1"/>
          </p:cNvSpPr>
          <p:nvPr>
            <p:ph type="title"/>
          </p:nvPr>
        </p:nvSpPr>
        <p:spPr>
          <a:xfrm>
            <a:off x="472867" y="390167"/>
            <a:ext cx="11246400" cy="524800"/>
          </a:xfrm>
          <a:prstGeom prst="rect">
            <a:avLst/>
          </a:prstGeom>
        </p:spPr>
        <p:txBody>
          <a:bodyPr spcFirstLastPara="1" wrap="square" lIns="0" tIns="91425" rIns="0" bIns="91425" anchor="t" anchorCtr="0">
            <a:noAutofit/>
          </a:bodyPr>
          <a:lstStyle>
            <a:lvl1pPr lvl="0" rtl="0">
              <a:spcBef>
                <a:spcPts val="0"/>
              </a:spcBef>
              <a:spcAft>
                <a:spcPts val="0"/>
              </a:spcAft>
              <a:buSzPts val="1900"/>
              <a:buNone/>
              <a:defRPr>
                <a:latin typeface="Montserrat" panose="00000500000000000000" pitchFamily="2" charset="0"/>
              </a:defRPr>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dirty="0"/>
          </a:p>
        </p:txBody>
      </p:sp>
      <p:sp>
        <p:nvSpPr>
          <p:cNvPr id="96" name="Google Shape;96;p10"/>
          <p:cNvSpPr txBox="1">
            <a:spLocks noGrp="1"/>
          </p:cNvSpPr>
          <p:nvPr>
            <p:ph type="body" idx="1"/>
          </p:nvPr>
        </p:nvSpPr>
        <p:spPr>
          <a:xfrm>
            <a:off x="472867" y="1536633"/>
            <a:ext cx="11246400" cy="4555200"/>
          </a:xfrm>
          <a:prstGeom prst="rect">
            <a:avLst/>
          </a:prstGeom>
        </p:spPr>
        <p:txBody>
          <a:bodyPr spcFirstLastPara="1" wrap="square" lIns="0" tIns="91425" rIns="0" bIns="91425" anchor="t" anchorCtr="0">
            <a:noAutofit/>
          </a:bodyPr>
          <a:lstStyle>
            <a:lvl1pPr marL="365751" lvl="0" indent="-365751" rtl="0">
              <a:spcBef>
                <a:spcPts val="0"/>
              </a:spcBef>
              <a:spcAft>
                <a:spcPts val="0"/>
              </a:spcAft>
              <a:buSzPts val="1300"/>
              <a:buChar char="■"/>
              <a:defRPr>
                <a:latin typeface="Montserrat" panose="00000500000000000000" pitchFamily="2" charset="0"/>
              </a:defRPr>
            </a:lvl1pPr>
            <a:lvl2pPr marL="1219170" lvl="1" indent="-406390" rtl="0">
              <a:spcBef>
                <a:spcPts val="2133"/>
              </a:spcBef>
              <a:spcAft>
                <a:spcPts val="0"/>
              </a:spcAft>
              <a:buSzPts val="1200"/>
              <a:buChar char="⎼"/>
              <a:defRPr/>
            </a:lvl2pPr>
            <a:lvl3pPr marL="1828754" lvl="2" indent="-389457" rtl="0">
              <a:spcBef>
                <a:spcPts val="2133"/>
              </a:spcBef>
              <a:spcAft>
                <a:spcPts val="0"/>
              </a:spcAft>
              <a:buSzPts val="1000"/>
              <a:buChar char="○"/>
              <a:defRPr/>
            </a:lvl3pPr>
            <a:lvl4pPr marL="2438339" lvl="3" indent="-389457" rtl="0">
              <a:spcBef>
                <a:spcPts val="2133"/>
              </a:spcBef>
              <a:spcAft>
                <a:spcPts val="0"/>
              </a:spcAft>
              <a:buSzPts val="1000"/>
              <a:buChar char="■"/>
              <a:defRPr/>
            </a:lvl4pPr>
            <a:lvl5pPr marL="3047924" lvl="4" indent="-389457" rtl="0">
              <a:spcBef>
                <a:spcPts val="2133"/>
              </a:spcBef>
              <a:spcAft>
                <a:spcPts val="0"/>
              </a:spcAft>
              <a:buSzPts val="1000"/>
              <a:buChar char="⎼"/>
              <a:defRPr/>
            </a:lvl5pPr>
            <a:lvl6pPr marL="3657509" lvl="5" indent="-389457" rtl="0">
              <a:spcBef>
                <a:spcPts val="2133"/>
              </a:spcBef>
              <a:spcAft>
                <a:spcPts val="0"/>
              </a:spcAft>
              <a:buSzPts val="1000"/>
              <a:buChar char="○"/>
              <a:defRPr/>
            </a:lvl6pPr>
            <a:lvl7pPr marL="4267093" lvl="6" indent="-389457" rtl="0">
              <a:spcBef>
                <a:spcPts val="2133"/>
              </a:spcBef>
              <a:spcAft>
                <a:spcPts val="0"/>
              </a:spcAft>
              <a:buSzPts val="1000"/>
              <a:buChar char="■"/>
              <a:defRPr/>
            </a:lvl7pPr>
            <a:lvl8pPr marL="4876678" lvl="7" indent="-389457" rtl="0">
              <a:spcBef>
                <a:spcPts val="2133"/>
              </a:spcBef>
              <a:spcAft>
                <a:spcPts val="0"/>
              </a:spcAft>
              <a:buSzPts val="1000"/>
              <a:buChar char="⎼"/>
              <a:defRPr/>
            </a:lvl8pPr>
            <a:lvl9pPr marL="5486263" lvl="8" indent="-389457" rtl="0">
              <a:spcBef>
                <a:spcPts val="2133"/>
              </a:spcBef>
              <a:spcAft>
                <a:spcPts val="2133"/>
              </a:spcAft>
              <a:buSzPts val="1000"/>
              <a:buChar char="○"/>
              <a:defRPr/>
            </a:lvl9pPr>
          </a:lstStyle>
          <a:p>
            <a:endParaRPr dirty="0"/>
          </a:p>
        </p:txBody>
      </p:sp>
      <p:sp>
        <p:nvSpPr>
          <p:cNvPr id="97" name="Google Shape;97;p10"/>
          <p:cNvSpPr/>
          <p:nvPr/>
        </p:nvSpPr>
        <p:spPr>
          <a:xfrm>
            <a:off x="472867" y="6621800"/>
            <a:ext cx="6752000" cy="246400"/>
          </a:xfrm>
          <a:prstGeom prst="rect">
            <a:avLst/>
          </a:prstGeom>
          <a:noFill/>
          <a:ln>
            <a:noFill/>
          </a:ln>
        </p:spPr>
        <p:txBody>
          <a:bodyPr spcFirstLastPara="1" wrap="square" lIns="0" tIns="60933" rIns="0" bIns="60933" anchor="t" anchorCtr="0">
            <a:noAutofit/>
          </a:bodyPr>
          <a:lstStyle/>
          <a:p>
            <a:pPr marL="0" marR="0" lvl="0" indent="0" algn="l" rtl="0">
              <a:lnSpc>
                <a:spcPct val="100000"/>
              </a:lnSpc>
              <a:spcBef>
                <a:spcPts val="0"/>
              </a:spcBef>
              <a:spcAft>
                <a:spcPts val="0"/>
              </a:spcAft>
              <a:buClr>
                <a:srgbClr val="000000"/>
              </a:buClr>
              <a:buSzPts val="600"/>
              <a:buFont typeface="Arial"/>
              <a:buNone/>
            </a:pPr>
            <a:r>
              <a:rPr lang="en" sz="667">
                <a:solidFill>
                  <a:srgbClr val="888888"/>
                </a:solidFill>
                <a:latin typeface="Montserrat" panose="00000500000000000000" pitchFamily="2" charset="0"/>
                <a:ea typeface="Montserrat Light"/>
                <a:cs typeface="Montserrat Light"/>
                <a:sym typeface="Montserrat Light"/>
              </a:rPr>
              <a:t>© 2021 Nielsen Consumer LLC. All Rights Reserved.</a:t>
            </a:r>
            <a:endParaRPr sz="667" i="0" u="none" strike="noStrike" cap="none" dirty="0">
              <a:solidFill>
                <a:srgbClr val="888888"/>
              </a:solidFill>
              <a:latin typeface="Montserrat" panose="00000500000000000000" pitchFamily="2" charset="0"/>
              <a:ea typeface="Montserrat Light"/>
              <a:cs typeface="Montserrat Light"/>
              <a:sym typeface="Montserrat Light"/>
            </a:endParaRPr>
          </a:p>
        </p:txBody>
      </p:sp>
      <p:sp>
        <p:nvSpPr>
          <p:cNvPr id="98" name="Google Shape;98;p10"/>
          <p:cNvSpPr txBox="1">
            <a:spLocks noGrp="1"/>
          </p:cNvSpPr>
          <p:nvPr>
            <p:ph type="subTitle" idx="2"/>
          </p:nvPr>
        </p:nvSpPr>
        <p:spPr>
          <a:xfrm>
            <a:off x="472867" y="827400"/>
            <a:ext cx="112464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endParaRPr dirty="0"/>
          </a:p>
        </p:txBody>
      </p:sp>
      <p:sp>
        <p:nvSpPr>
          <p:cNvPr id="100" name="Google Shape;100;p10"/>
          <p:cNvSpPr txBox="1">
            <a:spLocks noGrp="1"/>
          </p:cNvSpPr>
          <p:nvPr>
            <p:ph type="subTitle" idx="3"/>
          </p:nvPr>
        </p:nvSpPr>
        <p:spPr>
          <a:xfrm>
            <a:off x="472867" y="6476016"/>
            <a:ext cx="10878800" cy="246400"/>
          </a:xfrm>
          <a:prstGeom prst="rect">
            <a:avLst/>
          </a:prstGeom>
        </p:spPr>
        <p:txBody>
          <a:bodyPr spcFirstLastPara="1" wrap="square" lIns="0" tIns="91425" rIns="0" bIns="91425" anchor="b" anchorCtr="0">
            <a:noAutofit/>
          </a:bodyPr>
          <a:lstStyle>
            <a:lvl1pPr marL="0" lvl="0" indent="0" rtl="0">
              <a:lnSpc>
                <a:spcPct val="100000"/>
              </a:lnSpc>
              <a:spcBef>
                <a:spcPts val="0"/>
              </a:spcBef>
              <a:spcAft>
                <a:spcPts val="0"/>
              </a:spcAft>
              <a:buClr>
                <a:schemeClr val="accent5"/>
              </a:buClr>
              <a:buSzPts val="600"/>
              <a:buNone/>
              <a:defRPr sz="800">
                <a:solidFill>
                  <a:schemeClr val="accent5"/>
                </a:solidFill>
                <a:latin typeface="Montserrat" panose="00000500000000000000" pitchFamily="2" charset="0"/>
              </a:defRPr>
            </a:lvl1pPr>
            <a:lvl2pPr lvl="1" rtl="0">
              <a:lnSpc>
                <a:spcPct val="100000"/>
              </a:lnSpc>
              <a:spcBef>
                <a:spcPts val="0"/>
              </a:spcBef>
              <a:spcAft>
                <a:spcPts val="0"/>
              </a:spcAft>
              <a:buClr>
                <a:schemeClr val="accent5"/>
              </a:buClr>
              <a:buSzPts val="600"/>
              <a:buNone/>
              <a:defRPr sz="800">
                <a:solidFill>
                  <a:schemeClr val="accent5"/>
                </a:solidFill>
              </a:defRPr>
            </a:lvl2pPr>
            <a:lvl3pPr lvl="2" rtl="0">
              <a:lnSpc>
                <a:spcPct val="100000"/>
              </a:lnSpc>
              <a:spcBef>
                <a:spcPts val="0"/>
              </a:spcBef>
              <a:spcAft>
                <a:spcPts val="0"/>
              </a:spcAft>
              <a:buClr>
                <a:schemeClr val="accent5"/>
              </a:buClr>
              <a:buSzPts val="600"/>
              <a:buNone/>
              <a:defRPr sz="800">
                <a:solidFill>
                  <a:schemeClr val="accent5"/>
                </a:solidFill>
              </a:defRPr>
            </a:lvl3pPr>
            <a:lvl4pPr lvl="3" rtl="0">
              <a:lnSpc>
                <a:spcPct val="100000"/>
              </a:lnSpc>
              <a:spcBef>
                <a:spcPts val="0"/>
              </a:spcBef>
              <a:spcAft>
                <a:spcPts val="0"/>
              </a:spcAft>
              <a:buClr>
                <a:schemeClr val="accent5"/>
              </a:buClr>
              <a:buSzPts val="600"/>
              <a:buNone/>
              <a:defRPr sz="800">
                <a:solidFill>
                  <a:schemeClr val="accent5"/>
                </a:solidFill>
              </a:defRPr>
            </a:lvl4pPr>
            <a:lvl5pPr lvl="4" rtl="0">
              <a:lnSpc>
                <a:spcPct val="100000"/>
              </a:lnSpc>
              <a:spcBef>
                <a:spcPts val="0"/>
              </a:spcBef>
              <a:spcAft>
                <a:spcPts val="0"/>
              </a:spcAft>
              <a:buClr>
                <a:schemeClr val="accent5"/>
              </a:buClr>
              <a:buSzPts val="600"/>
              <a:buNone/>
              <a:defRPr sz="800">
                <a:solidFill>
                  <a:schemeClr val="accent5"/>
                </a:solidFill>
              </a:defRPr>
            </a:lvl5pPr>
            <a:lvl6pPr lvl="5" rtl="0">
              <a:lnSpc>
                <a:spcPct val="100000"/>
              </a:lnSpc>
              <a:spcBef>
                <a:spcPts val="0"/>
              </a:spcBef>
              <a:spcAft>
                <a:spcPts val="0"/>
              </a:spcAft>
              <a:buClr>
                <a:schemeClr val="accent5"/>
              </a:buClr>
              <a:buSzPts val="600"/>
              <a:buNone/>
              <a:defRPr sz="800">
                <a:solidFill>
                  <a:schemeClr val="accent5"/>
                </a:solidFill>
              </a:defRPr>
            </a:lvl6pPr>
            <a:lvl7pPr lvl="6" rtl="0">
              <a:lnSpc>
                <a:spcPct val="100000"/>
              </a:lnSpc>
              <a:spcBef>
                <a:spcPts val="0"/>
              </a:spcBef>
              <a:spcAft>
                <a:spcPts val="0"/>
              </a:spcAft>
              <a:buClr>
                <a:schemeClr val="accent5"/>
              </a:buClr>
              <a:buSzPts val="600"/>
              <a:buNone/>
              <a:defRPr sz="800">
                <a:solidFill>
                  <a:schemeClr val="accent5"/>
                </a:solidFill>
              </a:defRPr>
            </a:lvl7pPr>
            <a:lvl8pPr lvl="7" rtl="0">
              <a:lnSpc>
                <a:spcPct val="100000"/>
              </a:lnSpc>
              <a:spcBef>
                <a:spcPts val="0"/>
              </a:spcBef>
              <a:spcAft>
                <a:spcPts val="0"/>
              </a:spcAft>
              <a:buClr>
                <a:schemeClr val="accent5"/>
              </a:buClr>
              <a:buSzPts val="600"/>
              <a:buNone/>
              <a:defRPr sz="800">
                <a:solidFill>
                  <a:schemeClr val="accent5"/>
                </a:solidFill>
              </a:defRPr>
            </a:lvl8pPr>
            <a:lvl9pPr lvl="8" rtl="0">
              <a:lnSpc>
                <a:spcPct val="100000"/>
              </a:lnSpc>
              <a:spcBef>
                <a:spcPts val="0"/>
              </a:spcBef>
              <a:spcAft>
                <a:spcPts val="0"/>
              </a:spcAft>
              <a:buClr>
                <a:schemeClr val="accent5"/>
              </a:buClr>
              <a:buSzPts val="600"/>
              <a:buNone/>
              <a:defRPr sz="800">
                <a:solidFill>
                  <a:schemeClr val="accent5"/>
                </a:solidFill>
              </a:defRPr>
            </a:lvl9pPr>
          </a:lstStyle>
          <a:p>
            <a:endParaRPr dirty="0"/>
          </a:p>
        </p:txBody>
      </p:sp>
      <p:pic>
        <p:nvPicPr>
          <p:cNvPr id="101" name="Google Shape;101;p10"/>
          <p:cNvPicPr preferRelativeResize="0"/>
          <p:nvPr/>
        </p:nvPicPr>
        <p:blipFill>
          <a:blip r:embed="rId3">
            <a:alphaModFix/>
          </a:blip>
          <a:stretch>
            <a:fillRect/>
          </a:stretch>
        </p:blipFill>
        <p:spPr>
          <a:xfrm>
            <a:off x="0" y="-31834"/>
            <a:ext cx="472867" cy="474593"/>
          </a:xfrm>
          <a:prstGeom prst="rect">
            <a:avLst/>
          </a:prstGeom>
          <a:noFill/>
          <a:ln>
            <a:noFill/>
          </a:ln>
        </p:spPr>
      </p:pic>
      <p:sp>
        <p:nvSpPr>
          <p:cNvPr id="10" name="Slide Number Placeholder 1">
            <a:extLst>
              <a:ext uri="{FF2B5EF4-FFF2-40B4-BE49-F238E27FC236}">
                <a16:creationId xmlns:a16="http://schemas.microsoft.com/office/drawing/2014/main" id="{66F27154-6590-4E08-9603-09EDBFC939DB}"/>
              </a:ext>
            </a:extLst>
          </p:cNvPr>
          <p:cNvSpPr txBox="1">
            <a:spLocks/>
          </p:cNvSpPr>
          <p:nvPr userDrawn="1"/>
        </p:nvSpPr>
        <p:spPr>
          <a:xfrm>
            <a:off x="8976067" y="6412498"/>
            <a:ext cx="2743200" cy="366183"/>
          </a:xfrm>
          <a:prstGeom prst="rect">
            <a:avLst/>
          </a:prstGeom>
        </p:spPr>
        <p:txBody>
          <a:bodyPr vert="horz" lIns="0" tIns="60960" rIns="0" bIns="6096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000" b="0" i="0" u="none" strike="noStrike" cap="none">
                <a:solidFill>
                  <a:schemeClr val="bg1"/>
                </a:solidFill>
                <a:latin typeface="Avenir Next LT Pro" panose="020B0504020202020204" pitchFamily="34" charset="0"/>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8B2E2F79-BC7F-4BB1-9203-38C79639CA91}" type="slidenum">
              <a:rPr lang="en-PH" sz="1333" smtClean="0">
                <a:solidFill>
                  <a:schemeClr val="tx1"/>
                </a:solidFill>
                <a:latin typeface="Montserrat" panose="00000500000000000000" pitchFamily="2" charset="0"/>
              </a:rPr>
              <a:pPr/>
              <a:t>‹#›</a:t>
            </a:fld>
            <a:endParaRPr lang="en-PH" sz="1333" dirty="0">
              <a:solidFill>
                <a:schemeClr val="tx1"/>
              </a:solidFill>
              <a:latin typeface="Montserrat" panose="00000500000000000000" pitchFamily="2" charset="0"/>
            </a:endParaRPr>
          </a:p>
        </p:txBody>
      </p:sp>
    </p:spTree>
    <p:extLst>
      <p:ext uri="{BB962C8B-B14F-4D97-AF65-F5344CB8AC3E}">
        <p14:creationId xmlns:p14="http://schemas.microsoft.com/office/powerpoint/2010/main" val="28073131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792481" y="676657"/>
            <a:ext cx="10887287" cy="571500"/>
          </a:xfrm>
        </p:spPr>
        <p:txBody>
          <a:bodyPr>
            <a:noAutofit/>
          </a:bodyPr>
          <a:lstStyle>
            <a:lvl1pPr>
              <a:defRPr baseline="0">
                <a:solidFill>
                  <a:srgbClr val="009DD9"/>
                </a:solidFill>
              </a:defRPr>
            </a:lvl1pPr>
          </a:lstStyle>
          <a:p>
            <a:r>
              <a:rPr lang="en-US" dirty="0"/>
              <a:t>CLICK TO EDIT MASTER TITLE STYLE</a:t>
            </a:r>
          </a:p>
        </p:txBody>
      </p:sp>
      <p:sp>
        <p:nvSpPr>
          <p:cNvPr id="8" name="Text Placeholder 2"/>
          <p:cNvSpPr>
            <a:spLocks noGrp="1"/>
          </p:cNvSpPr>
          <p:nvPr>
            <p:ph type="body" idx="13"/>
          </p:nvPr>
        </p:nvSpPr>
        <p:spPr>
          <a:xfrm>
            <a:off x="792481" y="1280161"/>
            <a:ext cx="10887287" cy="315119"/>
          </a:xfrm>
        </p:spPr>
        <p:txBody>
          <a:bodyPr wrap="square" tIns="0" bIns="0" anchor="t" anchorCtr="0"/>
          <a:lstStyle>
            <a:lvl1pPr marL="0" indent="0">
              <a:spcBef>
                <a:spcPts val="0"/>
              </a:spcBef>
              <a:buNone/>
              <a:defRPr sz="2400" b="0" baseline="0">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5" name="Content Placeholder 4"/>
          <p:cNvSpPr>
            <a:spLocks noGrp="1"/>
          </p:cNvSpPr>
          <p:nvPr>
            <p:ph sz="quarter" idx="14"/>
          </p:nvPr>
        </p:nvSpPr>
        <p:spPr>
          <a:xfrm>
            <a:off x="792481" y="2020824"/>
            <a:ext cx="10887287" cy="4079875"/>
          </a:xfrm>
        </p:spPr>
        <p:txBody>
          <a:bodyPr/>
          <a:lstStyle>
            <a:lvl1pPr>
              <a:spcBef>
                <a:spcPts val="1067"/>
              </a:spcBef>
              <a:defRPr>
                <a:solidFill>
                  <a:srgbClr val="5F5F5F"/>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idx="15"/>
          </p:nvPr>
        </p:nvSpPr>
        <p:spPr>
          <a:xfrm>
            <a:off x="792481" y="6373368"/>
            <a:ext cx="10887287" cy="365760"/>
          </a:xfrm>
        </p:spPr>
        <p:txBody>
          <a:bodyPr wrap="square" tIns="0" bIns="0" anchor="b" anchorCtr="0"/>
          <a:lstStyle>
            <a:lvl1pPr marL="0" indent="0">
              <a:spcBef>
                <a:spcPts val="80"/>
              </a:spcBef>
              <a:buNone/>
              <a:defRPr sz="1067" b="0" baseline="0">
                <a:solidFill>
                  <a:schemeClr val="tx1"/>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Tree>
    <p:extLst>
      <p:ext uri="{BB962C8B-B14F-4D97-AF65-F5344CB8AC3E}">
        <p14:creationId xmlns:p14="http://schemas.microsoft.com/office/powerpoint/2010/main" val="32138716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_divider_deep_blue">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96FAE4D6-0FBC-D546-E065-843A050CC164}"/>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3" name="Picture 2">
            <a:extLst>
              <a:ext uri="{FF2B5EF4-FFF2-40B4-BE49-F238E27FC236}">
                <a16:creationId xmlns:a16="http://schemas.microsoft.com/office/drawing/2014/main" id="{21901150-267C-0CB6-0970-C8AA9D74E62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239592856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ver - black" preserve="1">
  <p:cSld name="1_Cover - black">
    <p:bg>
      <p:bgPr>
        <a:solidFill>
          <a:schemeClr val="accent1"/>
        </a:solidFill>
        <a:effectLst/>
      </p:bgPr>
    </p:bg>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345CB4A4-7435-1A41-8813-A7FFEC34FAE2}"/>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latin typeface="+mn-lt"/>
            </a:endParaRPr>
          </a:p>
        </p:txBody>
      </p:sp>
      <p:sp>
        <p:nvSpPr>
          <p:cNvPr id="4" name="Slide Number Placeholder 5">
            <a:extLst>
              <a:ext uri="{FF2B5EF4-FFF2-40B4-BE49-F238E27FC236}">
                <a16:creationId xmlns:a16="http://schemas.microsoft.com/office/drawing/2014/main" id="{D0DB4F35-9ADE-ED35-28B3-71F80807EF03}"/>
              </a:ext>
            </a:extLst>
          </p:cNvPr>
          <p:cNvSpPr>
            <a:spLocks noGrp="1"/>
          </p:cNvSpPr>
          <p:nvPr>
            <p:ph type="sldNum" sz="quarter" idx="10"/>
          </p:nvPr>
        </p:nvSpPr>
        <p:spPr>
          <a:xfrm>
            <a:off x="10985325" y="6435204"/>
            <a:ext cx="901875"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sp>
        <p:nvSpPr>
          <p:cNvPr id="7" name="Google Shape;104;p13"/>
          <p:cNvSpPr txBox="1">
            <a:spLocks noGrp="1"/>
          </p:cNvSpPr>
          <p:nvPr>
            <p:ph type="ctrTitle"/>
          </p:nvPr>
        </p:nvSpPr>
        <p:spPr>
          <a:xfrm>
            <a:off x="655067" y="442767"/>
            <a:ext cx="6570000" cy="1852400"/>
          </a:xfrm>
          <a:prstGeom prst="rect">
            <a:avLst/>
          </a:prstGeom>
        </p:spPr>
        <p:txBody>
          <a:bodyPr spcFirstLastPara="1" wrap="square" lIns="0" tIns="91425" rIns="0" bIns="91425" anchor="t" anchorCtr="0">
            <a:noAutofit/>
          </a:bodyPr>
          <a:lstStyle>
            <a:lvl1pPr lvl="0" rtl="0">
              <a:spcBef>
                <a:spcPts val="0"/>
              </a:spcBef>
              <a:spcAft>
                <a:spcPts val="0"/>
              </a:spcAft>
              <a:buClr>
                <a:srgbClr val="FFFFFF"/>
              </a:buClr>
              <a:buSzPts val="3000"/>
              <a:buFont typeface="Montserrat"/>
              <a:buNone/>
              <a:defRPr sz="4400" b="1">
                <a:solidFill>
                  <a:srgbClr val="FFFFFF"/>
                </a:solidFill>
                <a:latin typeface="+mj-lt"/>
                <a:ea typeface="Montserrat"/>
                <a:cs typeface="Montserrat"/>
                <a:sym typeface="Montserrat"/>
              </a:defRPr>
            </a:lvl1pPr>
            <a:lvl2pPr lvl="1" algn="ctr" rtl="0">
              <a:spcBef>
                <a:spcPts val="0"/>
              </a:spcBef>
              <a:spcAft>
                <a:spcPts val="0"/>
              </a:spcAft>
              <a:buClr>
                <a:srgbClr val="FFFFFF"/>
              </a:buClr>
              <a:buSzPts val="5200"/>
              <a:buNone/>
              <a:defRPr sz="6933">
                <a:solidFill>
                  <a:srgbClr val="FFFFFF"/>
                </a:solidFill>
              </a:defRPr>
            </a:lvl2pPr>
            <a:lvl3pPr lvl="2" algn="ctr" rtl="0">
              <a:spcBef>
                <a:spcPts val="0"/>
              </a:spcBef>
              <a:spcAft>
                <a:spcPts val="0"/>
              </a:spcAft>
              <a:buClr>
                <a:srgbClr val="FFFFFF"/>
              </a:buClr>
              <a:buSzPts val="5200"/>
              <a:buNone/>
              <a:defRPr sz="6933">
                <a:solidFill>
                  <a:srgbClr val="FFFFFF"/>
                </a:solidFill>
              </a:defRPr>
            </a:lvl3pPr>
            <a:lvl4pPr lvl="3" algn="ctr" rtl="0">
              <a:spcBef>
                <a:spcPts val="0"/>
              </a:spcBef>
              <a:spcAft>
                <a:spcPts val="0"/>
              </a:spcAft>
              <a:buClr>
                <a:srgbClr val="FFFFFF"/>
              </a:buClr>
              <a:buSzPts val="5200"/>
              <a:buNone/>
              <a:defRPr sz="6933">
                <a:solidFill>
                  <a:srgbClr val="FFFFFF"/>
                </a:solidFill>
              </a:defRPr>
            </a:lvl4pPr>
            <a:lvl5pPr lvl="4" algn="ctr" rtl="0">
              <a:spcBef>
                <a:spcPts val="0"/>
              </a:spcBef>
              <a:spcAft>
                <a:spcPts val="0"/>
              </a:spcAft>
              <a:buClr>
                <a:srgbClr val="FFFFFF"/>
              </a:buClr>
              <a:buSzPts val="5200"/>
              <a:buNone/>
              <a:defRPr sz="6933">
                <a:solidFill>
                  <a:srgbClr val="FFFFFF"/>
                </a:solidFill>
              </a:defRPr>
            </a:lvl5pPr>
            <a:lvl6pPr lvl="5" algn="ctr" rtl="0">
              <a:spcBef>
                <a:spcPts val="0"/>
              </a:spcBef>
              <a:spcAft>
                <a:spcPts val="0"/>
              </a:spcAft>
              <a:buClr>
                <a:srgbClr val="FFFFFF"/>
              </a:buClr>
              <a:buSzPts val="5200"/>
              <a:buNone/>
              <a:defRPr sz="6933">
                <a:solidFill>
                  <a:srgbClr val="FFFFFF"/>
                </a:solidFill>
              </a:defRPr>
            </a:lvl6pPr>
            <a:lvl7pPr lvl="6" algn="ctr" rtl="0">
              <a:spcBef>
                <a:spcPts val="0"/>
              </a:spcBef>
              <a:spcAft>
                <a:spcPts val="0"/>
              </a:spcAft>
              <a:buClr>
                <a:srgbClr val="FFFFFF"/>
              </a:buClr>
              <a:buSzPts val="5200"/>
              <a:buNone/>
              <a:defRPr sz="6933">
                <a:solidFill>
                  <a:srgbClr val="FFFFFF"/>
                </a:solidFill>
              </a:defRPr>
            </a:lvl7pPr>
            <a:lvl8pPr lvl="7" algn="ctr" rtl="0">
              <a:spcBef>
                <a:spcPts val="0"/>
              </a:spcBef>
              <a:spcAft>
                <a:spcPts val="0"/>
              </a:spcAft>
              <a:buClr>
                <a:srgbClr val="FFFFFF"/>
              </a:buClr>
              <a:buSzPts val="5200"/>
              <a:buNone/>
              <a:defRPr sz="6933">
                <a:solidFill>
                  <a:srgbClr val="FFFFFF"/>
                </a:solidFill>
              </a:defRPr>
            </a:lvl8pPr>
            <a:lvl9pPr lvl="8" algn="ctr" rtl="0">
              <a:spcBef>
                <a:spcPts val="0"/>
              </a:spcBef>
              <a:spcAft>
                <a:spcPts val="0"/>
              </a:spcAft>
              <a:buClr>
                <a:srgbClr val="FFFFFF"/>
              </a:buClr>
              <a:buSzPts val="5200"/>
              <a:buNone/>
              <a:defRPr sz="6933">
                <a:solidFill>
                  <a:srgbClr val="FFFFFF"/>
                </a:solidFill>
              </a:defRPr>
            </a:lvl9pPr>
          </a:lstStyle>
          <a:p>
            <a:r>
              <a:rPr lang="en-US"/>
              <a:t>Click to edit Master title style</a:t>
            </a:r>
            <a:endParaRPr dirty="0"/>
          </a:p>
        </p:txBody>
      </p:sp>
      <p:sp>
        <p:nvSpPr>
          <p:cNvPr id="8" name="Google Shape;105;p13"/>
          <p:cNvSpPr txBox="1">
            <a:spLocks noGrp="1"/>
          </p:cNvSpPr>
          <p:nvPr>
            <p:ph type="subTitle" idx="1"/>
          </p:nvPr>
        </p:nvSpPr>
        <p:spPr>
          <a:xfrm>
            <a:off x="655068" y="3172800"/>
            <a:ext cx="6570000" cy="512400"/>
          </a:xfrm>
          <a:prstGeom prst="rect">
            <a:avLst/>
          </a:prstGeom>
        </p:spPr>
        <p:txBody>
          <a:bodyPr spcFirstLastPara="1" wrap="square" lIns="0" tIns="91425" rIns="0" bIns="91425" anchor="t" anchorCtr="0">
            <a:noAutofit/>
          </a:bodyPr>
          <a:lstStyle>
            <a:lvl1pPr marL="0" lvl="0" indent="0" rtl="0">
              <a:lnSpc>
                <a:spcPct val="100000"/>
              </a:lnSpc>
              <a:spcBef>
                <a:spcPts val="0"/>
              </a:spcBef>
              <a:spcAft>
                <a:spcPts val="0"/>
              </a:spcAft>
              <a:buClr>
                <a:schemeClr val="accent5"/>
              </a:buClr>
              <a:buSzPts val="1500"/>
              <a:buNone/>
              <a:defRPr sz="2000">
                <a:solidFill>
                  <a:schemeClr val="bg1"/>
                </a:solidFill>
              </a:defRPr>
            </a:lvl1pPr>
            <a:lvl2pPr lvl="1" rtl="0">
              <a:lnSpc>
                <a:spcPct val="100000"/>
              </a:lnSpc>
              <a:spcBef>
                <a:spcPts val="0"/>
              </a:spcBef>
              <a:spcAft>
                <a:spcPts val="0"/>
              </a:spcAft>
              <a:buClr>
                <a:schemeClr val="accent5"/>
              </a:buClr>
              <a:buSzPts val="1400"/>
              <a:buNone/>
              <a:defRPr sz="1867">
                <a:solidFill>
                  <a:schemeClr val="accent5"/>
                </a:solidFill>
              </a:defRPr>
            </a:lvl2pPr>
            <a:lvl3pPr lvl="2" rtl="0">
              <a:lnSpc>
                <a:spcPct val="100000"/>
              </a:lnSpc>
              <a:spcBef>
                <a:spcPts val="0"/>
              </a:spcBef>
              <a:spcAft>
                <a:spcPts val="0"/>
              </a:spcAft>
              <a:buClr>
                <a:schemeClr val="accent5"/>
              </a:buClr>
              <a:buSzPts val="1400"/>
              <a:buNone/>
              <a:defRPr sz="1867">
                <a:solidFill>
                  <a:schemeClr val="accent5"/>
                </a:solidFill>
              </a:defRPr>
            </a:lvl3pPr>
            <a:lvl4pPr lvl="3" rtl="0">
              <a:lnSpc>
                <a:spcPct val="100000"/>
              </a:lnSpc>
              <a:spcBef>
                <a:spcPts val="0"/>
              </a:spcBef>
              <a:spcAft>
                <a:spcPts val="0"/>
              </a:spcAft>
              <a:buClr>
                <a:schemeClr val="accent5"/>
              </a:buClr>
              <a:buSzPts val="1400"/>
              <a:buNone/>
              <a:defRPr sz="1867">
                <a:solidFill>
                  <a:schemeClr val="accent5"/>
                </a:solidFill>
              </a:defRPr>
            </a:lvl4pPr>
            <a:lvl5pPr lvl="4" rtl="0">
              <a:lnSpc>
                <a:spcPct val="100000"/>
              </a:lnSpc>
              <a:spcBef>
                <a:spcPts val="0"/>
              </a:spcBef>
              <a:spcAft>
                <a:spcPts val="0"/>
              </a:spcAft>
              <a:buClr>
                <a:schemeClr val="accent5"/>
              </a:buClr>
              <a:buSzPts val="1400"/>
              <a:buNone/>
              <a:defRPr sz="1867">
                <a:solidFill>
                  <a:schemeClr val="accent5"/>
                </a:solidFill>
              </a:defRPr>
            </a:lvl5pPr>
            <a:lvl6pPr lvl="5" rtl="0">
              <a:lnSpc>
                <a:spcPct val="100000"/>
              </a:lnSpc>
              <a:spcBef>
                <a:spcPts val="0"/>
              </a:spcBef>
              <a:spcAft>
                <a:spcPts val="0"/>
              </a:spcAft>
              <a:buClr>
                <a:schemeClr val="accent5"/>
              </a:buClr>
              <a:buSzPts val="1400"/>
              <a:buNone/>
              <a:defRPr sz="1867">
                <a:solidFill>
                  <a:schemeClr val="accent5"/>
                </a:solidFill>
              </a:defRPr>
            </a:lvl6pPr>
            <a:lvl7pPr lvl="6" rtl="0">
              <a:lnSpc>
                <a:spcPct val="100000"/>
              </a:lnSpc>
              <a:spcBef>
                <a:spcPts val="0"/>
              </a:spcBef>
              <a:spcAft>
                <a:spcPts val="0"/>
              </a:spcAft>
              <a:buClr>
                <a:schemeClr val="accent5"/>
              </a:buClr>
              <a:buSzPts val="1400"/>
              <a:buNone/>
              <a:defRPr sz="1867">
                <a:solidFill>
                  <a:schemeClr val="accent5"/>
                </a:solidFill>
              </a:defRPr>
            </a:lvl7pPr>
            <a:lvl8pPr lvl="7" rtl="0">
              <a:lnSpc>
                <a:spcPct val="100000"/>
              </a:lnSpc>
              <a:spcBef>
                <a:spcPts val="0"/>
              </a:spcBef>
              <a:spcAft>
                <a:spcPts val="0"/>
              </a:spcAft>
              <a:buClr>
                <a:schemeClr val="accent5"/>
              </a:buClr>
              <a:buSzPts val="1400"/>
              <a:buNone/>
              <a:defRPr sz="1867">
                <a:solidFill>
                  <a:schemeClr val="accent5"/>
                </a:solidFill>
              </a:defRPr>
            </a:lvl8pPr>
            <a:lvl9pPr lvl="8" rtl="0">
              <a:lnSpc>
                <a:spcPct val="100000"/>
              </a:lnSpc>
              <a:spcBef>
                <a:spcPts val="0"/>
              </a:spcBef>
              <a:spcAft>
                <a:spcPts val="0"/>
              </a:spcAft>
              <a:buClr>
                <a:schemeClr val="accent5"/>
              </a:buClr>
              <a:buSzPts val="1400"/>
              <a:buNone/>
              <a:defRPr sz="1867">
                <a:solidFill>
                  <a:schemeClr val="accent5"/>
                </a:solidFill>
              </a:defRPr>
            </a:lvl9pPr>
          </a:lstStyle>
          <a:p>
            <a:r>
              <a:rPr lang="en-US"/>
              <a:t>Click to edit Master subtitle style</a:t>
            </a:r>
            <a:endParaRPr dirty="0"/>
          </a:p>
        </p:txBody>
      </p:sp>
      <p:sp>
        <p:nvSpPr>
          <p:cNvPr id="10" name="TextBox 9">
            <a:extLst>
              <a:ext uri="{FF2B5EF4-FFF2-40B4-BE49-F238E27FC236}">
                <a16:creationId xmlns:a16="http://schemas.microsoft.com/office/drawing/2014/main" id="{7B60D9EE-C28D-6DB2-74C9-925C2BF28D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spTree>
    <p:extLst>
      <p:ext uri="{BB962C8B-B14F-4D97-AF65-F5344CB8AC3E}">
        <p14:creationId xmlns:p14="http://schemas.microsoft.com/office/powerpoint/2010/main" val="29376686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_divider_lt_blue">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C1B2951F-358B-E079-C0A6-9038C3D0702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3182C3F4-5D1B-AFA6-7C40-F198DA1257E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689412288"/>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4_divider_orange">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5408F108-E005-1A2A-0097-54905854A471}"/>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539F00-B70C-05CA-94AF-D9454EC0AF6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931882665"/>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5_divider_violet">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tx2"/>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 name="TextBox 1">
            <a:extLst>
              <a:ext uri="{FF2B5EF4-FFF2-40B4-BE49-F238E27FC236}">
                <a16:creationId xmlns:a16="http://schemas.microsoft.com/office/drawing/2014/main" id="{7F9A3DC9-EEEF-C28D-D3EA-38058BEE675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9" name="Picture 8">
            <a:extLst>
              <a:ext uri="{FF2B5EF4-FFF2-40B4-BE49-F238E27FC236}">
                <a16:creationId xmlns:a16="http://schemas.microsoft.com/office/drawing/2014/main" id="{16329EE3-73E6-54F2-1656-7880EF603DF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0128" y="6495535"/>
            <a:ext cx="644652" cy="273455"/>
          </a:xfrm>
          <a:prstGeom prst="rect">
            <a:avLst/>
          </a:prstGeom>
        </p:spPr>
      </p:pic>
    </p:spTree>
    <p:extLst>
      <p:ext uri="{BB962C8B-B14F-4D97-AF65-F5344CB8AC3E}">
        <p14:creationId xmlns:p14="http://schemas.microsoft.com/office/powerpoint/2010/main" val="171853114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6_divider_deep_violet">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7D1AC422-8E8F-2A1A-877E-F8C5FD147D3C}"/>
              </a:ext>
            </a:extLst>
          </p:cNvPr>
          <p:cNvSpPr>
            <a:spLocks noGrp="1"/>
          </p:cNvSpPr>
          <p:nvPr>
            <p:ph type="ctrTitle" hasCustomPrompt="1"/>
          </p:nvPr>
        </p:nvSpPr>
        <p:spPr>
          <a:xfrm>
            <a:off x="288558" y="1671355"/>
            <a:ext cx="6679401" cy="2387600"/>
          </a:xfrm>
        </p:spPr>
        <p:txBody>
          <a:bodyPr anchor="b">
            <a:noAutofit/>
          </a:bodyPr>
          <a:lstStyle>
            <a:lvl1pPr algn="l">
              <a:defRPr sz="4400">
                <a:solidFill>
                  <a:schemeClr val="bg1"/>
                </a:solidFill>
              </a:defRPr>
            </a:lvl1pPr>
          </a:lstStyle>
          <a:p>
            <a:r>
              <a:rPr lang="en-US" dirty="0"/>
              <a:t>Insert your presentation title here maximum of three lines</a:t>
            </a:r>
          </a:p>
        </p:txBody>
      </p:sp>
      <p:sp>
        <p:nvSpPr>
          <p:cNvPr id="7" name="Subtitle 2">
            <a:extLst>
              <a:ext uri="{FF2B5EF4-FFF2-40B4-BE49-F238E27FC236}">
                <a16:creationId xmlns:a16="http://schemas.microsoft.com/office/drawing/2014/main" id="{E9CE78BA-5246-2FFE-D60D-98A0C5608686}"/>
              </a:ext>
            </a:extLst>
          </p:cNvPr>
          <p:cNvSpPr>
            <a:spLocks noGrp="1"/>
          </p:cNvSpPr>
          <p:nvPr>
            <p:ph type="subTitle" idx="1"/>
          </p:nvPr>
        </p:nvSpPr>
        <p:spPr>
          <a:xfrm>
            <a:off x="288558" y="4151030"/>
            <a:ext cx="6679401" cy="837882"/>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TextBox 8">
            <a:extLst>
              <a:ext uri="{FF2B5EF4-FFF2-40B4-BE49-F238E27FC236}">
                <a16:creationId xmlns:a16="http://schemas.microsoft.com/office/drawing/2014/main" id="{2BF749EA-836B-83E3-C743-0FC08B6657F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AA994047-62B7-6144-8451-CFF471986D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82487726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7_divider_whit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Shape, circle&#10;&#10;Description automatically generated">
            <a:extLst>
              <a:ext uri="{FF2B5EF4-FFF2-40B4-BE49-F238E27FC236}">
                <a16:creationId xmlns:a16="http://schemas.microsoft.com/office/drawing/2014/main" id="{AE3F521A-60F1-72FB-2B10-CA78E2F93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 y="-1"/>
            <a:ext cx="6305159" cy="682513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BDC489B-A4DB-E5A6-B175-9690631EDD0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F4091A94-5191-5296-450B-1F3CD6A56BC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474340560"/>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8_divider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ue circle with a black background&#10;&#10;Description automatically generated with low confidence">
            <a:extLst>
              <a:ext uri="{FF2B5EF4-FFF2-40B4-BE49-F238E27FC236}">
                <a16:creationId xmlns:a16="http://schemas.microsoft.com/office/drawing/2014/main" id="{FE2460AD-71E3-F863-3332-2D91ADCA0385}"/>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19251" y="-2"/>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7BA225-5FF4-D496-34D1-564C267F133E}"/>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0FE4F64-CDE3-E6AC-B94F-5B61F05C32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20973500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9_divider_lt_blue">
    <p:bg>
      <p:bgPr>
        <a:solidFill>
          <a:srgbClr val="0C3440"/>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0C3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Shape, circle&#10;&#10;Description automatically generated">
            <a:extLst>
              <a:ext uri="{FF2B5EF4-FFF2-40B4-BE49-F238E27FC236}">
                <a16:creationId xmlns:a16="http://schemas.microsoft.com/office/drawing/2014/main" id="{1898865F-F6D2-DB89-44A2-152129981AB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251" y="-1"/>
            <a:ext cx="6289924" cy="6800329"/>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25C32D7-C729-3011-FEFB-46C3D0B902F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7" name="Picture 6">
            <a:extLst>
              <a:ext uri="{FF2B5EF4-FFF2-40B4-BE49-F238E27FC236}">
                <a16:creationId xmlns:a16="http://schemas.microsoft.com/office/drawing/2014/main" id="{C50D7612-FA3F-4420-3220-A5BFCB9C064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2937751416"/>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0_divider_orange">
    <p:bg>
      <p:bgPr>
        <a:solidFill>
          <a:srgbClr val="3C180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C5EA78-CDC0-1240-0F66-EED1BFA819E9}"/>
              </a:ext>
            </a:extLst>
          </p:cNvPr>
          <p:cNvSpPr/>
          <p:nvPr/>
        </p:nvSpPr>
        <p:spPr>
          <a:xfrm>
            <a:off x="0" y="0"/>
            <a:ext cx="12192000" cy="6858000"/>
          </a:xfrm>
          <a:prstGeom prst="rect">
            <a:avLst/>
          </a:prstGeom>
          <a:solidFill>
            <a:srgbClr val="3C18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Icon&#10;&#10;Description automatically generated">
            <a:extLst>
              <a:ext uri="{FF2B5EF4-FFF2-40B4-BE49-F238E27FC236}">
                <a16:creationId xmlns:a16="http://schemas.microsoft.com/office/drawing/2014/main" id="{B1E79715-2C31-D769-1270-E4A53A9E61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557"/>
          <a:stretch/>
        </p:blipFill>
        <p:spPr>
          <a:xfrm>
            <a:off x="-19253" y="0"/>
            <a:ext cx="6583339" cy="6825342"/>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46D5945-92E2-21F9-E630-7D1BAA17B71A}"/>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5BB685F0-42BF-350C-86D9-06FCE4B9DDA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1127559356"/>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1_divider_violet">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rgbClr val="292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hape, circle&#10;&#10;Description automatically generated">
            <a:extLst>
              <a:ext uri="{FF2B5EF4-FFF2-40B4-BE49-F238E27FC236}">
                <a16:creationId xmlns:a16="http://schemas.microsoft.com/office/drawing/2014/main" id="{E8A429FF-DA58-2C20-7EA0-A4BB526061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37" b="-632"/>
          <a:stretch/>
        </p:blipFill>
        <p:spPr>
          <a:xfrm>
            <a:off x="0" y="0"/>
            <a:ext cx="6431280" cy="6858000"/>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1"/>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bg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FE918E-7F33-33FB-4F73-7AE94E0BCDF2}"/>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6476F9A6-7DD9-B6E9-46E0-945536CB1CE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91144" y="6495535"/>
            <a:ext cx="642619" cy="273455"/>
          </a:xfrm>
          <a:prstGeom prst="rect">
            <a:avLst/>
          </a:prstGeom>
        </p:spPr>
      </p:pic>
    </p:spTree>
    <p:extLst>
      <p:ext uri="{BB962C8B-B14F-4D97-AF65-F5344CB8AC3E}">
        <p14:creationId xmlns:p14="http://schemas.microsoft.com/office/powerpoint/2010/main" val="3135934891"/>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2_divider_photo_blue">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1550EA2-3CEF-F177-CDE5-F705D0B58CC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Shape, circle&#10;&#10;Description automatically generated">
            <a:extLst>
              <a:ext uri="{FF2B5EF4-FFF2-40B4-BE49-F238E27FC236}">
                <a16:creationId xmlns:a16="http://schemas.microsoft.com/office/drawing/2014/main" id="{4DA16C0B-8D0E-4A1F-7479-5E5654617A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6274678" cy="6821040"/>
          </a:xfrm>
          <a:prstGeom prst="rect">
            <a:avLst/>
          </a:prstGeom>
        </p:spPr>
      </p:pic>
      <p:pic>
        <p:nvPicPr>
          <p:cNvPr id="11" name="Picture 10" descr="Shape, circle&#10;&#10;Description automatically generated">
            <a:extLst>
              <a:ext uri="{FF2B5EF4-FFF2-40B4-BE49-F238E27FC236}">
                <a16:creationId xmlns:a16="http://schemas.microsoft.com/office/drawing/2014/main" id="{53B6FBA4-069C-6C71-1FE3-FA51704AAE1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242326" cy="5778421"/>
          </a:xfrm>
          <a:prstGeom prst="rect">
            <a:avLst/>
          </a:prstGeom>
        </p:spPr>
      </p:pic>
      <p:sp>
        <p:nvSpPr>
          <p:cNvPr id="2" name="Title 1">
            <a:extLst>
              <a:ext uri="{FF2B5EF4-FFF2-40B4-BE49-F238E27FC236}">
                <a16:creationId xmlns:a16="http://schemas.microsoft.com/office/drawing/2014/main" id="{5F151AF7-737A-1648-9BC4-B9D881179FB7}"/>
              </a:ext>
            </a:extLst>
          </p:cNvPr>
          <p:cNvSpPr>
            <a:spLocks noGrp="1"/>
          </p:cNvSpPr>
          <p:nvPr>
            <p:ph type="ctrTitle" hasCustomPrompt="1"/>
          </p:nvPr>
        </p:nvSpPr>
        <p:spPr>
          <a:xfrm>
            <a:off x="288559" y="1671355"/>
            <a:ext cx="4481562" cy="1757645"/>
          </a:xfrm>
        </p:spPr>
        <p:txBody>
          <a:bodyPr anchor="b" anchorCtr="0">
            <a:noAutofit/>
          </a:bodyPr>
          <a:lstStyle>
            <a:lvl1pPr algn="l">
              <a:defRPr sz="3600">
                <a:solidFill>
                  <a:schemeClr val="bg2"/>
                </a:solidFill>
              </a:defRPr>
            </a:lvl1pPr>
          </a:lstStyle>
          <a:p>
            <a:r>
              <a:rPr lang="en-US" dirty="0"/>
              <a:t>Insert your divider title here maximum of three lines</a:t>
            </a:r>
          </a:p>
        </p:txBody>
      </p:sp>
      <p:sp>
        <p:nvSpPr>
          <p:cNvPr id="3" name="Subtitle 2">
            <a:extLst>
              <a:ext uri="{FF2B5EF4-FFF2-40B4-BE49-F238E27FC236}">
                <a16:creationId xmlns:a16="http://schemas.microsoft.com/office/drawing/2014/main" id="{D952C9CE-AA03-A24B-BBD9-8EA2482DC59D}"/>
              </a:ext>
            </a:extLst>
          </p:cNvPr>
          <p:cNvSpPr>
            <a:spLocks noGrp="1"/>
          </p:cNvSpPr>
          <p:nvPr>
            <p:ph type="subTitle" idx="1" hasCustomPrompt="1"/>
          </p:nvPr>
        </p:nvSpPr>
        <p:spPr>
          <a:xfrm>
            <a:off x="288558" y="3492349"/>
            <a:ext cx="4481563" cy="436210"/>
          </a:xfrm>
        </p:spPr>
        <p:txBody>
          <a:bodyPr>
            <a:noAutofit/>
          </a:bodyPr>
          <a:lstStyle>
            <a:lvl1pPr marL="0" indent="0" algn="l">
              <a:spcBef>
                <a:spcPts val="0"/>
              </a:spcBef>
              <a:spcAft>
                <a:spcPts val="0"/>
              </a:spcAft>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divider subtitle</a:t>
            </a:r>
          </a:p>
        </p:txBody>
      </p:sp>
      <p:sp>
        <p:nvSpPr>
          <p:cNvPr id="6" name="Slide Number Placeholder 5">
            <a:extLst>
              <a:ext uri="{FF2B5EF4-FFF2-40B4-BE49-F238E27FC236}">
                <a16:creationId xmlns:a16="http://schemas.microsoft.com/office/drawing/2014/main" id="{D0DB4F35-9ADE-ED35-28B3-71F80807EF03}"/>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8" name="Straight Connector 7">
            <a:extLst>
              <a:ext uri="{FF2B5EF4-FFF2-40B4-BE49-F238E27FC236}">
                <a16:creationId xmlns:a16="http://schemas.microsoft.com/office/drawing/2014/main" id="{E7A74E09-9071-7CD1-EC5E-F188D4120119}"/>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3E74CEF5-5EBA-D435-D737-930D08C0F363}"/>
              </a:ext>
            </a:extLst>
          </p:cNvPr>
          <p:cNvSpPr>
            <a:spLocks noGrp="1"/>
          </p:cNvSpPr>
          <p:nvPr>
            <p:ph type="pic" sz="quarter" idx="10" hasCustomPrompt="1"/>
          </p:nvPr>
        </p:nvSpPr>
        <p:spPr>
          <a:xfrm>
            <a:off x="5770564" y="-5427"/>
            <a:ext cx="6405671" cy="5331227"/>
          </a:xfrm>
          <a:custGeom>
            <a:avLst/>
            <a:gdLst>
              <a:gd name="connsiteX0" fmla="*/ 415328 w 6405671"/>
              <a:gd name="connsiteY0" fmla="*/ 0 h 5331227"/>
              <a:gd name="connsiteX1" fmla="*/ 6405671 w 6405671"/>
              <a:gd name="connsiteY1" fmla="*/ 0 h 5331227"/>
              <a:gd name="connsiteX2" fmla="*/ 6405671 w 6405671"/>
              <a:gd name="connsiteY2" fmla="*/ 4061829 h 5331227"/>
              <a:gd name="connsiteX3" fmla="*/ 6222234 w 6405671"/>
              <a:gd name="connsiteY3" fmla="*/ 4263661 h 5331227"/>
              <a:gd name="connsiteX4" fmla="*/ 3644900 w 6405671"/>
              <a:gd name="connsiteY4" fmla="*/ 5331227 h 5331227"/>
              <a:gd name="connsiteX5" fmla="*/ 0 w 6405671"/>
              <a:gd name="connsiteY5" fmla="*/ 1686327 h 5331227"/>
              <a:gd name="connsiteX6" fmla="*/ 286435 w 6405671"/>
              <a:gd name="connsiteY6" fmla="*/ 267567 h 5331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05671" h="5331227">
                <a:moveTo>
                  <a:pt x="415328" y="0"/>
                </a:moveTo>
                <a:lnTo>
                  <a:pt x="6405671" y="0"/>
                </a:lnTo>
                <a:lnTo>
                  <a:pt x="6405671" y="4061829"/>
                </a:lnTo>
                <a:lnTo>
                  <a:pt x="6222234" y="4263661"/>
                </a:lnTo>
                <a:cubicBezTo>
                  <a:pt x="5562637" y="4923258"/>
                  <a:pt x="4651412" y="5331227"/>
                  <a:pt x="3644900" y="5331227"/>
                </a:cubicBezTo>
                <a:cubicBezTo>
                  <a:pt x="1631877" y="5331227"/>
                  <a:pt x="0" y="3699350"/>
                  <a:pt x="0" y="1686327"/>
                </a:cubicBezTo>
                <a:cubicBezTo>
                  <a:pt x="0" y="1183071"/>
                  <a:pt x="101993" y="703637"/>
                  <a:pt x="286435" y="267567"/>
                </a:cubicBezTo>
                <a:close/>
              </a:path>
            </a:pathLst>
          </a:custGeom>
          <a:solidFill>
            <a:schemeClr val="tx1"/>
          </a:solidFill>
        </p:spPr>
        <p:txBody>
          <a:bodyPr wrap="square" anchor="ctr">
            <a:noAutofit/>
          </a:bodyPr>
          <a:lstStyle>
            <a:lvl1pPr marL="0" indent="0" algn="ctr">
              <a:buNone/>
              <a:defRPr>
                <a:solidFill>
                  <a:schemeClr val="bg1"/>
                </a:solidFill>
              </a:defRPr>
            </a:lvl1pPr>
          </a:lstStyle>
          <a:p>
            <a:r>
              <a:rPr lang="en-US" dirty="0"/>
              <a:t>Click picture icon to insert photo</a:t>
            </a:r>
          </a:p>
        </p:txBody>
      </p:sp>
      <p:sp>
        <p:nvSpPr>
          <p:cNvPr id="7" name="TextBox 6">
            <a:extLst>
              <a:ext uri="{FF2B5EF4-FFF2-40B4-BE49-F238E27FC236}">
                <a16:creationId xmlns:a16="http://schemas.microsoft.com/office/drawing/2014/main" id="{EDD55CDD-CFED-569A-29E4-7E9156415735}"/>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10" name="Picture 9">
            <a:extLst>
              <a:ext uri="{FF2B5EF4-FFF2-40B4-BE49-F238E27FC236}">
                <a16:creationId xmlns:a16="http://schemas.microsoft.com/office/drawing/2014/main" id="{EDF3A933-687E-7CB7-3D3B-E76C7E08DD4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81630832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55" Type="http://schemas.openxmlformats.org/officeDocument/2006/relationships/slideLayout" Target="../slideLayouts/slideLayout81.xml"/><Relationship Id="rId63" Type="http://schemas.openxmlformats.org/officeDocument/2006/relationships/theme" Target="../theme/theme2.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41" Type="http://schemas.openxmlformats.org/officeDocument/2006/relationships/slideLayout" Target="../slideLayouts/slideLayout67.xml"/><Relationship Id="rId54" Type="http://schemas.openxmlformats.org/officeDocument/2006/relationships/slideLayout" Target="../slideLayouts/slideLayout80.xml"/><Relationship Id="rId62" Type="http://schemas.openxmlformats.org/officeDocument/2006/relationships/slideLayout" Target="../slideLayouts/slideLayout8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slideLayout" Target="../slideLayouts/slideLayout79.xml"/><Relationship Id="rId58" Type="http://schemas.openxmlformats.org/officeDocument/2006/relationships/slideLayout" Target="../slideLayouts/slideLayout84.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 Id="rId57" Type="http://schemas.openxmlformats.org/officeDocument/2006/relationships/slideLayout" Target="../slideLayouts/slideLayout83.xml"/><Relationship Id="rId61" Type="http://schemas.openxmlformats.org/officeDocument/2006/relationships/slideLayout" Target="../slideLayouts/slideLayout87.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60" Type="http://schemas.openxmlformats.org/officeDocument/2006/relationships/slideLayout" Target="../slideLayouts/slideLayout8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56" Type="http://schemas.openxmlformats.org/officeDocument/2006/relationships/slideLayout" Target="../slideLayouts/slideLayout82.xml"/><Relationship Id="rId64" Type="http://schemas.openxmlformats.org/officeDocument/2006/relationships/image" Target="../media/image1.png"/><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59"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image" Target="../media/image1.png"/><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theme" Target="../theme/theme4.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1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image" Target="../media/image1.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theme" Target="../theme/theme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18" Type="http://schemas.openxmlformats.org/officeDocument/2006/relationships/slideLayout" Target="../slideLayouts/slideLayout174.xml"/><Relationship Id="rId26" Type="http://schemas.openxmlformats.org/officeDocument/2006/relationships/slideLayout" Target="../slideLayouts/slideLayout182.xml"/><Relationship Id="rId39" Type="http://schemas.openxmlformats.org/officeDocument/2006/relationships/slideLayout" Target="../slideLayouts/slideLayout195.xml"/><Relationship Id="rId3" Type="http://schemas.openxmlformats.org/officeDocument/2006/relationships/slideLayout" Target="../slideLayouts/slideLayout159.xml"/><Relationship Id="rId21" Type="http://schemas.openxmlformats.org/officeDocument/2006/relationships/slideLayout" Target="../slideLayouts/slideLayout177.xml"/><Relationship Id="rId34" Type="http://schemas.openxmlformats.org/officeDocument/2006/relationships/slideLayout" Target="../slideLayouts/slideLayout190.xml"/><Relationship Id="rId42" Type="http://schemas.openxmlformats.org/officeDocument/2006/relationships/slideLayout" Target="../slideLayouts/slideLayout198.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17" Type="http://schemas.openxmlformats.org/officeDocument/2006/relationships/slideLayout" Target="../slideLayouts/slideLayout173.xml"/><Relationship Id="rId25" Type="http://schemas.openxmlformats.org/officeDocument/2006/relationships/slideLayout" Target="../slideLayouts/slideLayout181.xml"/><Relationship Id="rId33" Type="http://schemas.openxmlformats.org/officeDocument/2006/relationships/slideLayout" Target="../slideLayouts/slideLayout189.xml"/><Relationship Id="rId38" Type="http://schemas.openxmlformats.org/officeDocument/2006/relationships/slideLayout" Target="../slideLayouts/slideLayout194.xml"/><Relationship Id="rId2" Type="http://schemas.openxmlformats.org/officeDocument/2006/relationships/slideLayout" Target="../slideLayouts/slideLayout158.xml"/><Relationship Id="rId16" Type="http://schemas.openxmlformats.org/officeDocument/2006/relationships/slideLayout" Target="../slideLayouts/slideLayout172.xml"/><Relationship Id="rId20" Type="http://schemas.openxmlformats.org/officeDocument/2006/relationships/slideLayout" Target="../slideLayouts/slideLayout176.xml"/><Relationship Id="rId29" Type="http://schemas.openxmlformats.org/officeDocument/2006/relationships/slideLayout" Target="../slideLayouts/slideLayout185.xml"/><Relationship Id="rId41" Type="http://schemas.openxmlformats.org/officeDocument/2006/relationships/slideLayout" Target="../slideLayouts/slideLayout197.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24" Type="http://schemas.openxmlformats.org/officeDocument/2006/relationships/slideLayout" Target="../slideLayouts/slideLayout180.xml"/><Relationship Id="rId32" Type="http://schemas.openxmlformats.org/officeDocument/2006/relationships/slideLayout" Target="../slideLayouts/slideLayout188.xml"/><Relationship Id="rId37" Type="http://schemas.openxmlformats.org/officeDocument/2006/relationships/slideLayout" Target="../slideLayouts/slideLayout193.xml"/><Relationship Id="rId40" Type="http://schemas.openxmlformats.org/officeDocument/2006/relationships/slideLayout" Target="../slideLayouts/slideLayout196.xml"/><Relationship Id="rId45" Type="http://schemas.openxmlformats.org/officeDocument/2006/relationships/image" Target="../media/image1.png"/><Relationship Id="rId5" Type="http://schemas.openxmlformats.org/officeDocument/2006/relationships/slideLayout" Target="../slideLayouts/slideLayout161.xml"/><Relationship Id="rId15" Type="http://schemas.openxmlformats.org/officeDocument/2006/relationships/slideLayout" Target="../slideLayouts/slideLayout171.xml"/><Relationship Id="rId23" Type="http://schemas.openxmlformats.org/officeDocument/2006/relationships/slideLayout" Target="../slideLayouts/slideLayout179.xml"/><Relationship Id="rId28" Type="http://schemas.openxmlformats.org/officeDocument/2006/relationships/slideLayout" Target="../slideLayouts/slideLayout184.xml"/><Relationship Id="rId36" Type="http://schemas.openxmlformats.org/officeDocument/2006/relationships/slideLayout" Target="../slideLayouts/slideLayout192.xml"/><Relationship Id="rId10" Type="http://schemas.openxmlformats.org/officeDocument/2006/relationships/slideLayout" Target="../slideLayouts/slideLayout166.xml"/><Relationship Id="rId19" Type="http://schemas.openxmlformats.org/officeDocument/2006/relationships/slideLayout" Target="../slideLayouts/slideLayout175.xml"/><Relationship Id="rId31" Type="http://schemas.openxmlformats.org/officeDocument/2006/relationships/slideLayout" Target="../slideLayouts/slideLayout187.xml"/><Relationship Id="rId44" Type="http://schemas.openxmlformats.org/officeDocument/2006/relationships/theme" Target="../theme/theme8.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 Id="rId22" Type="http://schemas.openxmlformats.org/officeDocument/2006/relationships/slideLayout" Target="../slideLayouts/slideLayout178.xml"/><Relationship Id="rId27" Type="http://schemas.openxmlformats.org/officeDocument/2006/relationships/slideLayout" Target="../slideLayouts/slideLayout183.xml"/><Relationship Id="rId30" Type="http://schemas.openxmlformats.org/officeDocument/2006/relationships/slideLayout" Target="../slideLayouts/slideLayout186.xml"/><Relationship Id="rId35" Type="http://schemas.openxmlformats.org/officeDocument/2006/relationships/slideLayout" Target="../slideLayouts/slideLayout191.xml"/><Relationship Id="rId43" Type="http://schemas.openxmlformats.org/officeDocument/2006/relationships/slideLayout" Target="../slideLayouts/slideLayout1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5038869"/>
      </p:ext>
    </p:extLst>
  </p:cSld>
  <p:clrMap bg1="lt1" tx1="dk1" bg2="lt2" tx2="dk2" accent1="accent1" accent2="accent2" accent3="accent3" accent4="accent4" accent5="accent5" accent6="accent6" hlink="hlink" folHlink="folHlink"/>
  <p:sldLayoutIdLst>
    <p:sldLayoutId id="2147484149" r:id="rId1"/>
    <p:sldLayoutId id="2147484153" r:id="rId2"/>
    <p:sldLayoutId id="2147484157" r:id="rId3"/>
    <p:sldLayoutId id="2147484161" r:id="rId4"/>
    <p:sldLayoutId id="2147484165" r:id="rId5"/>
    <p:sldLayoutId id="2147484169" r:id="rId6"/>
    <p:sldLayoutId id="2147484173" r:id="rId7"/>
    <p:sldLayoutId id="2147484177" r:id="rId8"/>
    <p:sldLayoutId id="2147484181" r:id="rId9"/>
    <p:sldLayoutId id="2147484185" r:id="rId10"/>
    <p:sldLayoutId id="2147484189" r:id="rId11"/>
    <p:sldLayoutId id="2147484193" r:id="rId12"/>
    <p:sldLayoutId id="2147484196" r:id="rId13"/>
    <p:sldLayoutId id="2147484198" r:id="rId14"/>
    <p:sldLayoutId id="2147484200" r:id="rId15"/>
    <p:sldLayoutId id="2147484202" r:id="rId16"/>
    <p:sldLayoutId id="2147484204" r:id="rId17"/>
    <p:sldLayoutId id="2147484206" r:id="rId18"/>
    <p:sldLayoutId id="2147483667" r:id="rId19"/>
    <p:sldLayoutId id="2147483705" r:id="rId20"/>
    <p:sldLayoutId id="2147484269" r:id="rId21"/>
    <p:sldLayoutId id="2147484270" r:id="rId22"/>
    <p:sldLayoutId id="2147484271" r:id="rId23"/>
    <p:sldLayoutId id="2147484272" r:id="rId24"/>
    <p:sldLayoutId id="2147484273" r:id="rId25"/>
    <p:sldLayoutId id="2147484274" r:id="rId26"/>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CA4AA68-4701-9381-97E1-D2141CD1A43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881A7956-2F7F-0C2D-A635-4DDDC2981061}"/>
              </a:ext>
            </a:extLst>
          </p:cNvPr>
          <p:cNvPicPr>
            <a:picLocks noChangeAspect="1"/>
          </p:cNvPicPr>
          <p:nvPr/>
        </p:nvPicPr>
        <p:blipFill>
          <a:blip r:embed="rId6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67729225"/>
      </p:ext>
    </p:extLst>
  </p:cSld>
  <p:clrMap bg1="lt1" tx1="dk1" bg2="lt2" tx2="dk2" accent1="accent1" accent2="accent2" accent3="accent3" accent4="accent4" accent5="accent5" accent6="accent6" hlink="hlink" folHlink="folHlink"/>
  <p:sldLayoutIdLst>
    <p:sldLayoutId id="2147484276" r:id="rId1"/>
    <p:sldLayoutId id="2147484277" r:id="rId2"/>
    <p:sldLayoutId id="2147484278" r:id="rId3"/>
    <p:sldLayoutId id="2147484279" r:id="rId4"/>
    <p:sldLayoutId id="2147484280" r:id="rId5"/>
    <p:sldLayoutId id="2147484281" r:id="rId6"/>
    <p:sldLayoutId id="2147484282" r:id="rId7"/>
    <p:sldLayoutId id="2147484283" r:id="rId8"/>
    <p:sldLayoutId id="2147484284" r:id="rId9"/>
    <p:sldLayoutId id="2147484285" r:id="rId10"/>
    <p:sldLayoutId id="2147484286" r:id="rId11"/>
    <p:sldLayoutId id="2147484287" r:id="rId12"/>
    <p:sldLayoutId id="2147484288" r:id="rId13"/>
    <p:sldLayoutId id="2147484289" r:id="rId14"/>
    <p:sldLayoutId id="2147484290" r:id="rId15"/>
    <p:sldLayoutId id="2147484291" r:id="rId16"/>
    <p:sldLayoutId id="2147484292" r:id="rId17"/>
    <p:sldLayoutId id="2147484293" r:id="rId18"/>
    <p:sldLayoutId id="2147484294" r:id="rId19"/>
    <p:sldLayoutId id="2147484295" r:id="rId20"/>
    <p:sldLayoutId id="2147484296" r:id="rId21"/>
    <p:sldLayoutId id="2147484297" r:id="rId22"/>
    <p:sldLayoutId id="2147484298" r:id="rId23"/>
    <p:sldLayoutId id="2147484299" r:id="rId24"/>
    <p:sldLayoutId id="2147484300" r:id="rId25"/>
    <p:sldLayoutId id="2147484301" r:id="rId26"/>
    <p:sldLayoutId id="2147484302" r:id="rId27"/>
    <p:sldLayoutId id="2147484303" r:id="rId28"/>
    <p:sldLayoutId id="2147484304" r:id="rId29"/>
    <p:sldLayoutId id="2147484305" r:id="rId30"/>
    <p:sldLayoutId id="2147484306" r:id="rId31"/>
    <p:sldLayoutId id="2147484307" r:id="rId32"/>
    <p:sldLayoutId id="2147484308" r:id="rId33"/>
    <p:sldLayoutId id="2147484309" r:id="rId34"/>
    <p:sldLayoutId id="2147484310" r:id="rId35"/>
    <p:sldLayoutId id="2147484311" r:id="rId36"/>
    <p:sldLayoutId id="2147484312" r:id="rId37"/>
    <p:sldLayoutId id="2147484313" r:id="rId38"/>
    <p:sldLayoutId id="2147484314" r:id="rId39"/>
    <p:sldLayoutId id="2147484315" r:id="rId40"/>
    <p:sldLayoutId id="2147484316" r:id="rId41"/>
    <p:sldLayoutId id="2147484317" r:id="rId42"/>
    <p:sldLayoutId id="2147484318" r:id="rId43"/>
    <p:sldLayoutId id="2147484319" r:id="rId44"/>
    <p:sldLayoutId id="2147484320" r:id="rId45"/>
    <p:sldLayoutId id="2147484321" r:id="rId46"/>
    <p:sldLayoutId id="2147484322" r:id="rId47"/>
    <p:sldLayoutId id="2147484323" r:id="rId48"/>
    <p:sldLayoutId id="2147484324" r:id="rId49"/>
    <p:sldLayoutId id="2147484325" r:id="rId50"/>
    <p:sldLayoutId id="2147484326" r:id="rId51"/>
    <p:sldLayoutId id="2147484328" r:id="rId52"/>
    <p:sldLayoutId id="2147484329" r:id="rId53"/>
    <p:sldLayoutId id="2147484330" r:id="rId54"/>
    <p:sldLayoutId id="2147484331" r:id="rId55"/>
    <p:sldLayoutId id="2147484332" r:id="rId56"/>
    <p:sldLayoutId id="2147484333" r:id="rId57"/>
    <p:sldLayoutId id="2147484334" r:id="rId58"/>
    <p:sldLayoutId id="2147484335" r:id="rId59"/>
    <p:sldLayoutId id="2147484453" r:id="rId60"/>
    <p:sldLayoutId id="2147484454" r:id="rId61"/>
    <p:sldLayoutId id="2147484456" r:id="rId62"/>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865232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 id="2147484351" r:id="rId14"/>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p:nvPicPr>
        <p:blipFill>
          <a:blip r:embed="rId32"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0688223"/>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 id="2147484365" r:id="rId13"/>
    <p:sldLayoutId id="2147484366" r:id="rId14"/>
    <p:sldLayoutId id="2147484367" r:id="rId15"/>
    <p:sldLayoutId id="2147484368" r:id="rId16"/>
    <p:sldLayoutId id="2147484369" r:id="rId17"/>
    <p:sldLayoutId id="2147484370" r:id="rId18"/>
    <p:sldLayoutId id="2147484371" r:id="rId19"/>
    <p:sldLayoutId id="2147484372" r:id="rId20"/>
    <p:sldLayoutId id="2147484373" r:id="rId21"/>
    <p:sldLayoutId id="2147484374" r:id="rId22"/>
    <p:sldLayoutId id="2147484375" r:id="rId23"/>
    <p:sldLayoutId id="2147484376" r:id="rId24"/>
    <p:sldLayoutId id="2147484377" r:id="rId25"/>
    <p:sldLayoutId id="2147484378" r:id="rId26"/>
    <p:sldLayoutId id="2147484379" r:id="rId27"/>
    <p:sldLayoutId id="2147484380" r:id="rId28"/>
    <p:sldLayoutId id="2147484381" r:id="rId29"/>
    <p:sldLayoutId id="2147484458" r:id="rId30"/>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0"/>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DC7FF3-9784-16DD-1F92-9122F79BB1EF}"/>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592FA6D9-97B9-70F0-18CE-9141EEAB7FD8}"/>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721879946"/>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3477CA6-1C99-FF6B-DEF9-8594D75D27A8}"/>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0CA92560-F69A-3A8B-D852-E64A8A5A113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745140496"/>
      </p:ext>
    </p:extLst>
  </p:cSld>
  <p:clrMap bg1="lt1" tx1="dk1" bg2="lt2" tx2="dk2" accent1="accent1" accent2="accent2" accent3="accent3" accent4="accent4" accent5="accent5" accent6="accent6" hlink="hlink" folHlink="folHlink"/>
  <p:sldLayoutIdLst>
    <p:sldLayoutId id="2147484388" r:id="rId1"/>
    <p:sldLayoutId id="2147484389" r:id="rId2"/>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50857"/>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sp>
        <p:nvSpPr>
          <p:cNvPr id="13" name="TextBox 12">
            <a:extLst>
              <a:ext uri="{FF2B5EF4-FFF2-40B4-BE49-F238E27FC236}">
                <a16:creationId xmlns:a16="http://schemas.microsoft.com/office/drawing/2014/main" id="{E6F4DD64-3534-DEB8-AEE5-0372CCAEBF2E}"/>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E54681E9-32B0-5055-E5A7-6DDCD23B8EFC}"/>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3244033224"/>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 id="2147484403" r:id="rId13"/>
    <p:sldLayoutId id="2147484404" r:id="rId14"/>
    <p:sldLayoutId id="2147484405" r:id="rId15"/>
    <p:sldLayoutId id="2147484406" r:id="rId16"/>
    <p:sldLayoutId id="2147484407" r:id="rId17"/>
    <p:sldLayoutId id="2147484408" r:id="rId18"/>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653F65-BA9C-1740-A28B-B1DAA4DD9CA1}"/>
              </a:ext>
            </a:extLst>
          </p:cNvPr>
          <p:cNvSpPr>
            <a:spLocks noGrp="1"/>
          </p:cNvSpPr>
          <p:nvPr>
            <p:ph type="title"/>
          </p:nvPr>
        </p:nvSpPr>
        <p:spPr>
          <a:xfrm>
            <a:off x="288558" y="175951"/>
            <a:ext cx="11582400" cy="436541"/>
          </a:xfrm>
          <a:prstGeom prst="rect">
            <a:avLst/>
          </a:prstGeom>
        </p:spPr>
        <p:txBody>
          <a:bodyPr vert="horz" lIns="0" tIns="45720" rIns="0" bIns="45720" rtlCol="0" anchor="ctr">
            <a:noAutofit/>
          </a:bodyPr>
          <a:lstStyle/>
          <a:p>
            <a:r>
              <a:rPr lang="en-US" dirty="0"/>
              <a:t>Insert your slide title in Arial bold 20pt</a:t>
            </a:r>
          </a:p>
        </p:txBody>
      </p:sp>
      <p:sp>
        <p:nvSpPr>
          <p:cNvPr id="3" name="Text Placeholder 2">
            <a:extLst>
              <a:ext uri="{FF2B5EF4-FFF2-40B4-BE49-F238E27FC236}">
                <a16:creationId xmlns:a16="http://schemas.microsoft.com/office/drawing/2014/main" id="{24B979C3-6A0F-BF4F-B648-934820FFA018}"/>
              </a:ext>
            </a:extLst>
          </p:cNvPr>
          <p:cNvSpPr>
            <a:spLocks noGrp="1"/>
          </p:cNvSpPr>
          <p:nvPr>
            <p:ph type="body" idx="1"/>
          </p:nvPr>
        </p:nvSpPr>
        <p:spPr>
          <a:xfrm>
            <a:off x="288558" y="1825625"/>
            <a:ext cx="11597639" cy="3836139"/>
          </a:xfrm>
          <a:prstGeom prst="rect">
            <a:avLst/>
          </a:prstGeom>
        </p:spPr>
        <p:txBody>
          <a:bodyPr vert="horz" lIns="0" tIns="45720" rIns="0" bIns="45720" rtlCol="0">
            <a:noAutofit/>
          </a:bodyPr>
          <a:lstStyle/>
          <a:p>
            <a:pPr lvl="0"/>
            <a:r>
              <a:rPr lang="en-US" dirty="0"/>
              <a:t>Insert your copy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C11DF5-A807-A249-BC11-866DFE18866A}"/>
              </a:ext>
            </a:extLst>
          </p:cNvPr>
          <p:cNvSpPr>
            <a:spLocks noGrp="1"/>
          </p:cNvSpPr>
          <p:nvPr>
            <p:ph type="sldNum" sz="quarter" idx="4"/>
          </p:nvPr>
        </p:nvSpPr>
        <p:spPr>
          <a:xfrm>
            <a:off x="10985326" y="6435203"/>
            <a:ext cx="901874" cy="365125"/>
          </a:xfrm>
          <a:prstGeom prst="rect">
            <a:avLst/>
          </a:prstGeom>
        </p:spPr>
        <p:txBody>
          <a:bodyPr vert="horz" lIns="0" tIns="45720" rIns="0" bIns="45720" rtlCol="0" anchor="ctr"/>
          <a:lstStyle>
            <a:lvl1pPr algn="r">
              <a:defRPr sz="1000">
                <a:solidFill>
                  <a:schemeClr val="tx1"/>
                </a:solidFill>
              </a:defRPr>
            </a:lvl1pPr>
          </a:lstStyle>
          <a:p>
            <a:fld id="{403EF4E2-7A7A-0548-85F1-5479B7C9E1B2}" type="slidenum">
              <a:rPr lang="en-US" smtClean="0"/>
              <a:pPr/>
              <a:t>‹#›</a:t>
            </a:fld>
            <a:endParaRPr lang="en-US" dirty="0"/>
          </a:p>
        </p:txBody>
      </p:sp>
      <p:cxnSp>
        <p:nvCxnSpPr>
          <p:cNvPr id="15" name="Straight Connector 14">
            <a:extLst>
              <a:ext uri="{FF2B5EF4-FFF2-40B4-BE49-F238E27FC236}">
                <a16:creationId xmlns:a16="http://schemas.microsoft.com/office/drawing/2014/main" id="{01AEB538-380C-AB5A-CF46-BE17C122D67C}"/>
              </a:ext>
            </a:extLst>
          </p:cNvPr>
          <p:cNvCxnSpPr>
            <a:cxnSpLocks/>
          </p:cNvCxnSpPr>
          <p:nvPr/>
        </p:nvCxnSpPr>
        <p:spPr>
          <a:xfrm>
            <a:off x="278932" y="6395755"/>
            <a:ext cx="1161488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7725D1A-C062-68AE-5D1A-DF162B10E713}"/>
              </a:ext>
            </a:extLst>
          </p:cNvPr>
          <p:cNvSpPr txBox="1"/>
          <p:nvPr/>
        </p:nvSpPr>
        <p:spPr>
          <a:xfrm>
            <a:off x="8835025" y="6517927"/>
            <a:ext cx="2601238" cy="200055"/>
          </a:xfrm>
          <a:prstGeom prst="rect">
            <a:avLst/>
          </a:prstGeom>
          <a:noFill/>
        </p:spPr>
        <p:txBody>
          <a:bodyPr wrap="square" lIns="0" r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tx1">
                    <a:lumMod val="40000"/>
                    <a:lumOff val="60000"/>
                  </a:schemeClr>
                </a:solidFill>
              </a:rPr>
              <a:t>© 2023 Nielsen Consumer LLC. All Rights Reserved.</a:t>
            </a:r>
          </a:p>
        </p:txBody>
      </p:sp>
      <p:pic>
        <p:nvPicPr>
          <p:cNvPr id="5" name="Picture 4">
            <a:extLst>
              <a:ext uri="{FF2B5EF4-FFF2-40B4-BE49-F238E27FC236}">
                <a16:creationId xmlns:a16="http://schemas.microsoft.com/office/drawing/2014/main" id="{6140DCC3-C184-E296-80E1-52E3FDD9938B}"/>
              </a:ext>
            </a:extLst>
          </p:cNvPr>
          <p:cNvPicPr>
            <a:picLocks noChangeAspect="1"/>
          </p:cNvPicPr>
          <p:nvPr/>
        </p:nvPicPr>
        <p:blipFill>
          <a:blip r:embed="rId45" cstate="screen">
            <a:extLst>
              <a:ext uri="{28A0092B-C50C-407E-A947-70E740481C1C}">
                <a14:useLocalDpi xmlns:a14="http://schemas.microsoft.com/office/drawing/2010/main"/>
              </a:ext>
            </a:extLst>
          </a:blip>
          <a:srcRect/>
          <a:stretch/>
        </p:blipFill>
        <p:spPr>
          <a:xfrm>
            <a:off x="290128" y="6495103"/>
            <a:ext cx="644652" cy="274320"/>
          </a:xfrm>
          <a:prstGeom prst="rect">
            <a:avLst/>
          </a:prstGeom>
        </p:spPr>
      </p:pic>
    </p:spTree>
    <p:extLst>
      <p:ext uri="{BB962C8B-B14F-4D97-AF65-F5344CB8AC3E}">
        <p14:creationId xmlns:p14="http://schemas.microsoft.com/office/powerpoint/2010/main" val="1529123239"/>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 id="2147484421" r:id="rId12"/>
    <p:sldLayoutId id="2147484422" r:id="rId13"/>
    <p:sldLayoutId id="2147484423" r:id="rId14"/>
    <p:sldLayoutId id="2147484424" r:id="rId15"/>
    <p:sldLayoutId id="2147484425" r:id="rId16"/>
    <p:sldLayoutId id="2147484426" r:id="rId17"/>
    <p:sldLayoutId id="2147484427" r:id="rId18"/>
    <p:sldLayoutId id="2147484428" r:id="rId19"/>
    <p:sldLayoutId id="2147484429" r:id="rId20"/>
    <p:sldLayoutId id="2147484430" r:id="rId21"/>
    <p:sldLayoutId id="2147484431" r:id="rId22"/>
    <p:sldLayoutId id="2147484432" r:id="rId23"/>
    <p:sldLayoutId id="2147484433" r:id="rId24"/>
    <p:sldLayoutId id="2147484434" r:id="rId25"/>
    <p:sldLayoutId id="2147484435" r:id="rId26"/>
    <p:sldLayoutId id="2147484436" r:id="rId27"/>
    <p:sldLayoutId id="2147484437" r:id="rId28"/>
    <p:sldLayoutId id="2147484438" r:id="rId29"/>
    <p:sldLayoutId id="2147484439" r:id="rId30"/>
    <p:sldLayoutId id="2147484440" r:id="rId31"/>
    <p:sldLayoutId id="2147484441" r:id="rId32"/>
    <p:sldLayoutId id="2147484442" r:id="rId33"/>
    <p:sldLayoutId id="2147484443" r:id="rId34"/>
    <p:sldLayoutId id="2147484444" r:id="rId35"/>
    <p:sldLayoutId id="2147484445" r:id="rId36"/>
    <p:sldLayoutId id="2147484446" r:id="rId37"/>
    <p:sldLayoutId id="2147484447" r:id="rId38"/>
    <p:sldLayoutId id="2147484448" r:id="rId39"/>
    <p:sldLayoutId id="2147484449" r:id="rId40"/>
    <p:sldLayoutId id="2147484450" r:id="rId41"/>
    <p:sldLayoutId id="2147484451" r:id="rId42"/>
    <p:sldLayoutId id="2147484452" r:id="rId43"/>
  </p:sldLayoutIdLst>
  <p:hf hdr="0" ftr="0" dt="0"/>
  <p:txStyles>
    <p:titleStyle>
      <a:lvl1pPr algn="l" defTabSz="914400" rtl="0" eaLnBrk="1" latinLnBrk="0" hangingPunct="1">
        <a:lnSpc>
          <a:spcPct val="100000"/>
        </a:lnSpc>
        <a:spcBef>
          <a:spcPct val="0"/>
        </a:spcBef>
        <a:buNone/>
        <a:defRPr sz="20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82.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80.xml"/><Relationship Id="rId1" Type="http://schemas.openxmlformats.org/officeDocument/2006/relationships/tags" Target="../tags/tag2.xml"/><Relationship Id="rId4" Type="http://schemas.openxmlformats.org/officeDocument/2006/relationships/image" Target="../media/image39.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83.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0.xml"/><Relationship Id="rId7" Type="http://schemas.openxmlformats.org/officeDocument/2006/relationships/image" Target="../media/image44.png"/><Relationship Id="rId2" Type="http://schemas.openxmlformats.org/officeDocument/2006/relationships/slideLayout" Target="../slideLayouts/slideLayout80.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39.emf"/><Relationship Id="rId4" Type="http://schemas.openxmlformats.org/officeDocument/2006/relationships/oleObject" Target="../embeddings/oleObject3.bin"/><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9.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1.xml"/></Relationships>
</file>

<file path=ppt/slides/_rels/slide2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78.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1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6.xml"/><Relationship Id="rId1" Type="http://schemas.openxmlformats.org/officeDocument/2006/relationships/slideLayout" Target="../slideLayouts/slideLayout79.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notesSlide" Target="../notesSlides/notesSlide17.xml"/><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85.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21.xml"/><Relationship Id="rId1" Type="http://schemas.openxmlformats.org/officeDocument/2006/relationships/slideLayout" Target="../slideLayouts/slideLayout88.xml"/><Relationship Id="rId4" Type="http://schemas.openxmlformats.org/officeDocument/2006/relationships/image" Target="../media/image74.jpeg"/></Relationships>
</file>

<file path=ppt/slides/_rels/slide45.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2.xml"/><Relationship Id="rId1" Type="http://schemas.openxmlformats.org/officeDocument/2006/relationships/slideLayout" Target="../slideLayouts/slideLayout60.xml"/></Relationships>
</file>

<file path=ppt/slides/_rels/slide4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3.xml"/><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8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9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0.xml"/><Relationship Id="rId1" Type="http://schemas.openxmlformats.org/officeDocument/2006/relationships/tags" Target="../tags/tag1.xml"/><Relationship Id="rId5" Type="http://schemas.openxmlformats.org/officeDocument/2006/relationships/image" Target="../media/image3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3234D-0D5B-68A5-4F55-BDAD5C80002B}"/>
              </a:ext>
            </a:extLst>
          </p:cNvPr>
          <p:cNvSpPr>
            <a:spLocks noGrp="1"/>
          </p:cNvSpPr>
          <p:nvPr>
            <p:ph type="ctrTitle"/>
          </p:nvPr>
        </p:nvSpPr>
        <p:spPr/>
        <p:txBody>
          <a:bodyPr/>
          <a:lstStyle/>
          <a:p>
            <a:r>
              <a:rPr lang="en-US" dirty="0">
                <a:latin typeface="Montserrat" panose="00000500000000000000" pitchFamily="2" charset="0"/>
              </a:rPr>
              <a:t>NIQ Total Till Executive Summary</a:t>
            </a:r>
            <a:endParaRPr lang="en-US" dirty="0"/>
          </a:p>
        </p:txBody>
      </p:sp>
      <p:sp>
        <p:nvSpPr>
          <p:cNvPr id="3" name="Subtitle 2">
            <a:extLst>
              <a:ext uri="{FF2B5EF4-FFF2-40B4-BE49-F238E27FC236}">
                <a16:creationId xmlns:a16="http://schemas.microsoft.com/office/drawing/2014/main" id="{3E1061DD-C98F-535E-B2FA-138DD853FBEE}"/>
              </a:ext>
            </a:extLst>
          </p:cNvPr>
          <p:cNvSpPr>
            <a:spLocks noGrp="1"/>
          </p:cNvSpPr>
          <p:nvPr>
            <p:ph type="subTitle" idx="1"/>
          </p:nvPr>
        </p:nvSpPr>
        <p:spPr/>
        <p:txBody>
          <a:bodyPr/>
          <a:lstStyle/>
          <a:p>
            <a:r>
              <a:rPr lang="en-PH" dirty="0">
                <a:latin typeface="Montserrat" panose="00000500000000000000" pitchFamily="2" charset="0"/>
              </a:rPr>
              <a:t>4 weeks ending 30</a:t>
            </a:r>
            <a:r>
              <a:rPr lang="en-PH" baseline="30000" dirty="0">
                <a:latin typeface="Montserrat" panose="00000500000000000000" pitchFamily="2" charset="0"/>
              </a:rPr>
              <a:t>th</a:t>
            </a:r>
            <a:r>
              <a:rPr lang="en-PH" dirty="0">
                <a:latin typeface="Montserrat" panose="00000500000000000000" pitchFamily="2" charset="0"/>
              </a:rPr>
              <a:t> December 2023</a:t>
            </a:r>
          </a:p>
        </p:txBody>
      </p:sp>
      <p:sp>
        <p:nvSpPr>
          <p:cNvPr id="4" name="Text Placeholder 3">
            <a:extLst>
              <a:ext uri="{FF2B5EF4-FFF2-40B4-BE49-F238E27FC236}">
                <a16:creationId xmlns:a16="http://schemas.microsoft.com/office/drawing/2014/main" id="{3CB75549-D5D8-B7CF-ECBA-00AA11486B32}"/>
              </a:ext>
            </a:extLst>
          </p:cNvPr>
          <p:cNvSpPr>
            <a:spLocks noGrp="1"/>
          </p:cNvSpPr>
          <p:nvPr>
            <p:ph type="body" sz="quarter" idx="10"/>
          </p:nvPr>
        </p:nvSpPr>
        <p:spPr/>
        <p:txBody>
          <a:bodyPr/>
          <a:lstStyle/>
          <a:p>
            <a:r>
              <a:rPr lang="en-US" dirty="0"/>
              <a:t>Sally Cowen</a:t>
            </a:r>
          </a:p>
        </p:txBody>
      </p:sp>
      <p:sp>
        <p:nvSpPr>
          <p:cNvPr id="5" name="Text Placeholder 4">
            <a:extLst>
              <a:ext uri="{FF2B5EF4-FFF2-40B4-BE49-F238E27FC236}">
                <a16:creationId xmlns:a16="http://schemas.microsoft.com/office/drawing/2014/main" id="{31F179E1-7A18-91DF-7035-6E94F7CADD02}"/>
              </a:ext>
            </a:extLst>
          </p:cNvPr>
          <p:cNvSpPr>
            <a:spLocks noGrp="1"/>
          </p:cNvSpPr>
          <p:nvPr>
            <p:ph type="body" sz="quarter" idx="11"/>
          </p:nvPr>
        </p:nvSpPr>
        <p:spPr/>
        <p:txBody>
          <a:bodyPr/>
          <a:lstStyle/>
          <a:p>
            <a:r>
              <a:rPr lang="en-GB" altLang="en-US" dirty="0">
                <a:latin typeface="Montserrat" panose="00000500000000000000" pitchFamily="2" charset="0"/>
                <a:cs typeface="Calibri" pitchFamily="34" charset="0"/>
                <a:sym typeface="Arial" pitchFamily="34" charset="0"/>
              </a:rPr>
              <a:t>Retailer &amp; Business Insights Team</a:t>
            </a:r>
            <a:endParaRPr lang="en-PH" dirty="0">
              <a:latin typeface="Montserrat" panose="00000500000000000000" pitchFamily="2" charset="0"/>
            </a:endParaRPr>
          </a:p>
        </p:txBody>
      </p:sp>
      <p:sp>
        <p:nvSpPr>
          <p:cNvPr id="6" name="Text Placeholder 5">
            <a:extLst>
              <a:ext uri="{FF2B5EF4-FFF2-40B4-BE49-F238E27FC236}">
                <a16:creationId xmlns:a16="http://schemas.microsoft.com/office/drawing/2014/main" id="{6C0FE920-8F7D-0CA6-3380-A2C01C5CD1FD}"/>
              </a:ext>
            </a:extLst>
          </p:cNvPr>
          <p:cNvSpPr>
            <a:spLocks noGrp="1"/>
          </p:cNvSpPr>
          <p:nvPr>
            <p:ph type="body" sz="quarter" idx="12"/>
          </p:nvPr>
        </p:nvSpPr>
        <p:spPr/>
        <p:txBody>
          <a:bodyPr/>
          <a:lstStyle/>
          <a:p>
            <a:r>
              <a:rPr lang="en-US" dirty="0"/>
              <a:t>11</a:t>
            </a:r>
            <a:r>
              <a:rPr lang="en-US" baseline="30000" dirty="0"/>
              <a:t>th</a:t>
            </a:r>
            <a:r>
              <a:rPr lang="en-US" dirty="0"/>
              <a:t> January 2024</a:t>
            </a:r>
          </a:p>
        </p:txBody>
      </p:sp>
    </p:spTree>
    <p:extLst>
      <p:ext uri="{BB962C8B-B14F-4D97-AF65-F5344CB8AC3E}">
        <p14:creationId xmlns:p14="http://schemas.microsoft.com/office/powerpoint/2010/main" val="1618170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3A4919-8606-2174-540F-C5C1B26AA72A}"/>
              </a:ext>
            </a:extLst>
          </p:cNvPr>
          <p:cNvSpPr>
            <a:spLocks noGrp="1"/>
          </p:cNvSpPr>
          <p:nvPr>
            <p:ph idx="1"/>
          </p:nvPr>
        </p:nvSpPr>
        <p:spPr>
          <a:xfrm>
            <a:off x="288559" y="4044415"/>
            <a:ext cx="3684352" cy="1662920"/>
          </a:xfrm>
        </p:spPr>
        <p:txBody>
          <a:bodyPr/>
          <a:lstStyle/>
          <a:p>
            <a:pPr marL="0" indent="0">
              <a:buNone/>
            </a:pPr>
            <a:r>
              <a:rPr lang="en-GB" dirty="0"/>
              <a:t>Spend per visit increased to </a:t>
            </a:r>
            <a:r>
              <a:rPr lang="en-GB" b="1" dirty="0">
                <a:latin typeface="Georgia" panose="02040502050405020303" pitchFamily="18" charset="0"/>
              </a:rPr>
              <a:t>£23.38 </a:t>
            </a:r>
            <a:r>
              <a:rPr lang="en-GB" dirty="0"/>
              <a:t>from £22.10</a:t>
            </a:r>
          </a:p>
        </p:txBody>
      </p:sp>
      <p:sp>
        <p:nvSpPr>
          <p:cNvPr id="3" name="Slide Number Placeholder 2">
            <a:extLst>
              <a:ext uri="{FF2B5EF4-FFF2-40B4-BE49-F238E27FC236}">
                <a16:creationId xmlns:a16="http://schemas.microsoft.com/office/drawing/2014/main" id="{B5D2ABB6-15B6-5F05-0AE4-D98F65E0E206}"/>
              </a:ext>
            </a:extLst>
          </p:cNvPr>
          <p:cNvSpPr>
            <a:spLocks noGrp="1"/>
          </p:cNvSpPr>
          <p:nvPr>
            <p:ph type="sldNum" sz="quarter" idx="12"/>
          </p:nvPr>
        </p:nvSpPr>
        <p:spPr/>
        <p:txBody>
          <a:bodyPr/>
          <a:lstStyle/>
          <a:p>
            <a:fld id="{403EF4E2-7A7A-0548-85F1-5479B7C9E1B2}" type="slidenum">
              <a:rPr lang="en-US" smtClean="0"/>
              <a:t>10</a:t>
            </a:fld>
            <a:endParaRPr lang="en-US" dirty="0"/>
          </a:p>
        </p:txBody>
      </p:sp>
      <p:sp>
        <p:nvSpPr>
          <p:cNvPr id="4" name="Content Placeholder 3">
            <a:extLst>
              <a:ext uri="{FF2B5EF4-FFF2-40B4-BE49-F238E27FC236}">
                <a16:creationId xmlns:a16="http://schemas.microsoft.com/office/drawing/2014/main" id="{AAE38DE4-E0D6-40DC-D513-77195488A53A}"/>
              </a:ext>
            </a:extLst>
          </p:cNvPr>
          <p:cNvSpPr>
            <a:spLocks noGrp="1"/>
          </p:cNvSpPr>
          <p:nvPr>
            <p:ph idx="14"/>
          </p:nvPr>
        </p:nvSpPr>
        <p:spPr>
          <a:xfrm>
            <a:off x="4237582" y="4044415"/>
            <a:ext cx="3684352" cy="1662920"/>
          </a:xfrm>
        </p:spPr>
        <p:txBody>
          <a:bodyPr/>
          <a:lstStyle/>
          <a:p>
            <a:pPr marL="0" indent="0">
              <a:buNone/>
            </a:pPr>
            <a:r>
              <a:rPr lang="en-GB" dirty="0"/>
              <a:t>Items in basket are</a:t>
            </a:r>
            <a:r>
              <a:rPr lang="en-GB" b="1" dirty="0"/>
              <a:t> </a:t>
            </a:r>
            <a:r>
              <a:rPr lang="en-GB" b="1" dirty="0">
                <a:latin typeface="Georgia" panose="02040502050405020303" pitchFamily="18" charset="0"/>
              </a:rPr>
              <a:t>11.1</a:t>
            </a:r>
            <a:r>
              <a:rPr lang="en-GB" dirty="0"/>
              <a:t> down marginally on 11.2 last year</a:t>
            </a:r>
          </a:p>
          <a:p>
            <a:endParaRPr lang="en-GB" dirty="0"/>
          </a:p>
        </p:txBody>
      </p:sp>
      <p:sp>
        <p:nvSpPr>
          <p:cNvPr id="5" name="Content Placeholder 4">
            <a:extLst>
              <a:ext uri="{FF2B5EF4-FFF2-40B4-BE49-F238E27FC236}">
                <a16:creationId xmlns:a16="http://schemas.microsoft.com/office/drawing/2014/main" id="{45E3B490-8FBF-CEE1-0999-3674C402B915}"/>
              </a:ext>
            </a:extLst>
          </p:cNvPr>
          <p:cNvSpPr>
            <a:spLocks noGrp="1"/>
          </p:cNvSpPr>
          <p:nvPr>
            <p:ph idx="15"/>
          </p:nvPr>
        </p:nvSpPr>
        <p:spPr>
          <a:xfrm>
            <a:off x="8186606" y="4044415"/>
            <a:ext cx="3684352" cy="1662920"/>
          </a:xfrm>
        </p:spPr>
        <p:txBody>
          <a:bodyPr/>
          <a:lstStyle/>
          <a:p>
            <a:pPr marL="0" indent="0">
              <a:buNone/>
            </a:pPr>
            <a:r>
              <a:rPr lang="en-GB" dirty="0"/>
              <a:t>Frequency of visit has </a:t>
            </a:r>
            <a:r>
              <a:rPr lang="en-GB" b="1" dirty="0"/>
              <a:t>slowed</a:t>
            </a:r>
            <a:r>
              <a:rPr lang="en-GB" dirty="0"/>
              <a:t> to </a:t>
            </a:r>
            <a:r>
              <a:rPr lang="en-GB" b="1" dirty="0">
                <a:latin typeface="Georgia" panose="02040502050405020303" pitchFamily="18" charset="0"/>
              </a:rPr>
              <a:t>17.9</a:t>
            </a:r>
            <a:r>
              <a:rPr lang="en-GB" dirty="0"/>
              <a:t> trips from 18.0</a:t>
            </a:r>
          </a:p>
          <a:p>
            <a:pPr marL="0" indent="0">
              <a:buNone/>
            </a:pPr>
            <a:endParaRPr lang="en-GB" dirty="0"/>
          </a:p>
        </p:txBody>
      </p:sp>
      <p:pic>
        <p:nvPicPr>
          <p:cNvPr id="1028" name="Picture 4">
            <a:extLst>
              <a:ext uri="{FF2B5EF4-FFF2-40B4-BE49-F238E27FC236}">
                <a16:creationId xmlns:a16="http://schemas.microsoft.com/office/drawing/2014/main" id="{56790BC4-A296-55C0-15AF-45C0E9331F5B}"/>
              </a:ext>
            </a:extLst>
          </p:cNvPr>
          <p:cNvPicPr>
            <a:picLocks noGrp="1" noChangeAspect="1" noChangeArrowheads="1"/>
          </p:cNvPicPr>
          <p:nvPr>
            <p:ph type="pic" sz="quarter" idx="20"/>
          </p:nvPr>
        </p:nvPicPr>
        <p:blipFill rotWithShape="1">
          <a:blip r:embed="rId2">
            <a:extLst>
              <a:ext uri="{28A0092B-C50C-407E-A947-70E740481C1C}">
                <a14:useLocalDpi xmlns:a14="http://schemas.microsoft.com/office/drawing/2010/main" val="0"/>
              </a:ext>
            </a:extLst>
          </a:blip>
          <a:srcRect t="8458" b="8458"/>
          <a:stretch/>
        </p:blipFill>
        <p:spPr bwMode="auto">
          <a:xfrm>
            <a:off x="288559" y="1914392"/>
            <a:ext cx="3684352" cy="20411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Placeholder 23">
            <a:extLst>
              <a:ext uri="{FF2B5EF4-FFF2-40B4-BE49-F238E27FC236}">
                <a16:creationId xmlns:a16="http://schemas.microsoft.com/office/drawing/2014/main" id="{93FB3200-151E-78C6-C4AA-B3C166A3ADFD}"/>
              </a:ext>
            </a:extLst>
          </p:cNvPr>
          <p:cNvPicPr>
            <a:picLocks noGrp="1" noChangeAspect="1"/>
          </p:cNvPicPr>
          <p:nvPr>
            <p:ph type="pic" sz="quarter" idx="21"/>
          </p:nvPr>
        </p:nvPicPr>
        <p:blipFill>
          <a:blip r:embed="rId3"/>
          <a:srcRect t="8458" b="8458"/>
          <a:stretch>
            <a:fillRect/>
          </a:stretch>
        </p:blipFill>
        <p:spPr>
          <a:xfrm>
            <a:off x="4237582" y="1914392"/>
            <a:ext cx="3684352" cy="2041112"/>
          </a:xfrm>
          <a:prstGeom prst="rect">
            <a:avLst/>
          </a:prstGeom>
        </p:spPr>
      </p:pic>
      <p:pic>
        <p:nvPicPr>
          <p:cNvPr id="1026" name="Picture 2">
            <a:extLst>
              <a:ext uri="{FF2B5EF4-FFF2-40B4-BE49-F238E27FC236}">
                <a16:creationId xmlns:a16="http://schemas.microsoft.com/office/drawing/2014/main" id="{D9CA649E-D60C-7C81-2CAC-DD72952E5579}"/>
              </a:ext>
            </a:extLst>
          </p:cNvPr>
          <p:cNvPicPr>
            <a:picLocks noGrp="1" noChangeAspect="1" noChangeArrowheads="1"/>
          </p:cNvPicPr>
          <p:nvPr>
            <p:ph type="pic" sz="quarter" idx="22"/>
          </p:nvPr>
        </p:nvPicPr>
        <p:blipFill rotWithShape="1">
          <a:blip r:embed="rId4">
            <a:extLst>
              <a:ext uri="{28A0092B-C50C-407E-A947-70E740481C1C}">
                <a14:useLocalDpi xmlns:a14="http://schemas.microsoft.com/office/drawing/2010/main" val="0"/>
              </a:ext>
            </a:extLst>
          </a:blip>
          <a:srcRect t="8515" b="8515"/>
          <a:stretch/>
        </p:blipFill>
        <p:spPr bwMode="auto">
          <a:xfrm>
            <a:off x="8186605" y="1914392"/>
            <a:ext cx="3684352" cy="2041112"/>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92B6FAE3-2379-2832-171F-D4B22D14CBA0}"/>
              </a:ext>
            </a:extLst>
          </p:cNvPr>
          <p:cNvSpPr>
            <a:spLocks noGrp="1"/>
          </p:cNvSpPr>
          <p:nvPr>
            <p:ph type="body" sz="quarter" idx="17"/>
          </p:nvPr>
        </p:nvSpPr>
        <p:spPr>
          <a:xfrm>
            <a:off x="8154148" y="1527408"/>
            <a:ext cx="3684352" cy="436542"/>
          </a:xfrm>
        </p:spPr>
        <p:txBody>
          <a:bodyPr/>
          <a:lstStyle/>
          <a:p>
            <a:r>
              <a:rPr lang="en-GB" sz="3200" b="1" dirty="0">
                <a:solidFill>
                  <a:schemeClr val="tx2"/>
                </a:solidFill>
                <a:latin typeface="Georgia" panose="02040502050405020303" pitchFamily="18" charset="0"/>
              </a:rPr>
              <a:t>-0.7%</a:t>
            </a:r>
          </a:p>
        </p:txBody>
      </p:sp>
      <p:sp>
        <p:nvSpPr>
          <p:cNvPr id="7" name="Text Placeholder 6">
            <a:extLst>
              <a:ext uri="{FF2B5EF4-FFF2-40B4-BE49-F238E27FC236}">
                <a16:creationId xmlns:a16="http://schemas.microsoft.com/office/drawing/2014/main" id="{3561E549-AFC0-3CE0-7823-3498E19F1BEF}"/>
              </a:ext>
            </a:extLst>
          </p:cNvPr>
          <p:cNvSpPr>
            <a:spLocks noGrp="1"/>
          </p:cNvSpPr>
          <p:nvPr>
            <p:ph type="body" sz="quarter" idx="13"/>
          </p:nvPr>
        </p:nvSpPr>
        <p:spPr>
          <a:xfrm>
            <a:off x="294476" y="1353544"/>
            <a:ext cx="3684352" cy="436542"/>
          </a:xfrm>
        </p:spPr>
        <p:txBody>
          <a:bodyPr/>
          <a:lstStyle/>
          <a:p>
            <a:r>
              <a:rPr lang="en-US" sz="3200" b="1" dirty="0">
                <a:solidFill>
                  <a:schemeClr val="tx2"/>
                </a:solidFill>
                <a:latin typeface="Georgia" panose="02040502050405020303" pitchFamily="18" charset="0"/>
              </a:rPr>
              <a:t>+5.7%</a:t>
            </a:r>
          </a:p>
        </p:txBody>
      </p:sp>
      <p:sp>
        <p:nvSpPr>
          <p:cNvPr id="11" name="Title 10">
            <a:extLst>
              <a:ext uri="{FF2B5EF4-FFF2-40B4-BE49-F238E27FC236}">
                <a16:creationId xmlns:a16="http://schemas.microsoft.com/office/drawing/2014/main" id="{5C7ABC06-B6C0-85D9-A077-8A7CBA2732ED}"/>
              </a:ext>
            </a:extLst>
          </p:cNvPr>
          <p:cNvSpPr>
            <a:spLocks noGrp="1"/>
          </p:cNvSpPr>
          <p:nvPr>
            <p:ph type="title"/>
          </p:nvPr>
        </p:nvSpPr>
        <p:spPr>
          <a:xfrm>
            <a:off x="288558" y="167096"/>
            <a:ext cx="11582400" cy="397352"/>
          </a:xfrm>
        </p:spPr>
        <p:txBody>
          <a:bodyPr/>
          <a:lstStyle/>
          <a:p>
            <a:r>
              <a:rPr lang="en-GB" b="0" dirty="0">
                <a:latin typeface="Georgia" panose="02040502050405020303" pitchFamily="18" charset="0"/>
              </a:rPr>
              <a:t>Shoppers made </a:t>
            </a:r>
            <a:r>
              <a:rPr lang="en-GB" i="1" dirty="0">
                <a:latin typeface="Georgia" panose="02040502050405020303" pitchFamily="18" charset="0"/>
              </a:rPr>
              <a:t>SLIGHTLY </a:t>
            </a:r>
            <a:r>
              <a:rPr lang="en-GB" b="0" dirty="0">
                <a:latin typeface="+mn-lt"/>
              </a:rPr>
              <a:t>more</a:t>
            </a:r>
            <a:r>
              <a:rPr lang="en-GB" b="0" i="1" dirty="0">
                <a:latin typeface="+mn-lt"/>
              </a:rPr>
              <a:t> (56k) </a:t>
            </a:r>
            <a:r>
              <a:rPr lang="en-GB" b="0" dirty="0">
                <a:latin typeface="Georgia" panose="02040502050405020303" pitchFamily="18" charset="0"/>
              </a:rPr>
              <a:t>shopping trips driven by online, spent </a:t>
            </a:r>
            <a:r>
              <a:rPr lang="en-GB" i="1" dirty="0">
                <a:latin typeface="Georgia" panose="02040502050405020303" pitchFamily="18" charset="0"/>
              </a:rPr>
              <a:t>£1.26 MORE </a:t>
            </a:r>
            <a:r>
              <a:rPr lang="en-GB" b="0" dirty="0">
                <a:latin typeface="Georgia" panose="02040502050405020303" pitchFamily="18" charset="0"/>
              </a:rPr>
              <a:t>per occasion but bought, on average </a:t>
            </a:r>
            <a:r>
              <a:rPr lang="en-GB" i="1" dirty="0">
                <a:latin typeface="Georgia" panose="02040502050405020303" pitchFamily="18" charset="0"/>
              </a:rPr>
              <a:t>0.1 FEWER </a:t>
            </a:r>
            <a:r>
              <a:rPr lang="en-GB" b="0" dirty="0">
                <a:latin typeface="Georgia" panose="02040502050405020303" pitchFamily="18" charset="0"/>
              </a:rPr>
              <a:t>FMCG items per trip</a:t>
            </a:r>
            <a:endParaRPr lang="en-US" b="0" dirty="0">
              <a:latin typeface="Georgia" panose="02040502050405020303" pitchFamily="18" charset="0"/>
            </a:endParaRPr>
          </a:p>
        </p:txBody>
      </p:sp>
      <p:sp>
        <p:nvSpPr>
          <p:cNvPr id="12" name="Text Placeholder 6">
            <a:extLst>
              <a:ext uri="{FF2B5EF4-FFF2-40B4-BE49-F238E27FC236}">
                <a16:creationId xmlns:a16="http://schemas.microsoft.com/office/drawing/2014/main" id="{56F0293D-E347-1EE7-E0DD-247D7886355F}"/>
              </a:ext>
            </a:extLst>
          </p:cNvPr>
          <p:cNvSpPr>
            <a:spLocks noGrp="1"/>
          </p:cNvSpPr>
          <p:nvPr>
            <p:ph type="body" sz="quarter" idx="16"/>
          </p:nvPr>
        </p:nvSpPr>
        <p:spPr>
          <a:xfrm>
            <a:off x="288559" y="6126907"/>
            <a:ext cx="11582399" cy="365125"/>
          </a:xfrm>
        </p:spPr>
        <p:txBody>
          <a:bodyPr/>
          <a:lstStyle/>
          <a:p>
            <a:r>
              <a:rPr lang="en-US" sz="700" b="0" dirty="0">
                <a:solidFill>
                  <a:schemeClr val="tx2"/>
                </a:solidFill>
              </a:rPr>
              <a:t>Source:  NIQ Homescan FMCG Total GB 4w/e 30</a:t>
            </a:r>
            <a:r>
              <a:rPr lang="en-US" sz="700" b="0" baseline="30000" dirty="0">
                <a:solidFill>
                  <a:schemeClr val="tx2"/>
                </a:solidFill>
              </a:rPr>
              <a:t>th</a:t>
            </a:r>
            <a:r>
              <a:rPr lang="en-US" sz="700" b="0" dirty="0">
                <a:solidFill>
                  <a:schemeClr val="tx2"/>
                </a:solidFill>
              </a:rPr>
              <a:t> December 2023 vs 4w/e 31</a:t>
            </a:r>
            <a:r>
              <a:rPr lang="en-US" sz="700" b="0" baseline="30000" dirty="0">
                <a:solidFill>
                  <a:schemeClr val="tx2"/>
                </a:solidFill>
              </a:rPr>
              <a:t>st</a:t>
            </a:r>
            <a:r>
              <a:rPr lang="en-US" sz="700" b="0" dirty="0">
                <a:solidFill>
                  <a:schemeClr val="tx2"/>
                </a:solidFill>
              </a:rPr>
              <a:t> December 2022</a:t>
            </a:r>
          </a:p>
        </p:txBody>
      </p:sp>
      <p:sp>
        <p:nvSpPr>
          <p:cNvPr id="21" name="Text Placeholder 20">
            <a:extLst>
              <a:ext uri="{FF2B5EF4-FFF2-40B4-BE49-F238E27FC236}">
                <a16:creationId xmlns:a16="http://schemas.microsoft.com/office/drawing/2014/main" id="{D0246440-4F46-BEF4-45DA-F2D2E18491A7}"/>
              </a:ext>
            </a:extLst>
          </p:cNvPr>
          <p:cNvSpPr>
            <a:spLocks noGrp="1"/>
          </p:cNvSpPr>
          <p:nvPr>
            <p:ph type="body" sz="quarter" idx="18"/>
          </p:nvPr>
        </p:nvSpPr>
        <p:spPr>
          <a:xfrm>
            <a:off x="4250200" y="1443696"/>
            <a:ext cx="3684352" cy="436542"/>
          </a:xfrm>
        </p:spPr>
        <p:txBody>
          <a:bodyPr/>
          <a:lstStyle/>
          <a:p>
            <a:r>
              <a:rPr lang="en-GB" sz="3200" dirty="0">
                <a:solidFill>
                  <a:schemeClr val="tx2"/>
                </a:solidFill>
                <a:latin typeface="Georgia" panose="02040502050405020303" pitchFamily="18" charset="0"/>
              </a:rPr>
              <a:t>-0.8%</a:t>
            </a:r>
          </a:p>
        </p:txBody>
      </p:sp>
      <p:sp>
        <p:nvSpPr>
          <p:cNvPr id="15" name="Text Placeholder 6">
            <a:extLst>
              <a:ext uri="{FF2B5EF4-FFF2-40B4-BE49-F238E27FC236}">
                <a16:creationId xmlns:a16="http://schemas.microsoft.com/office/drawing/2014/main" id="{76A6FA56-7DC4-306D-E3FB-7D85A7077DA5}"/>
              </a:ext>
            </a:extLst>
          </p:cNvPr>
          <p:cNvSpPr txBox="1">
            <a:spLocks/>
          </p:cNvSpPr>
          <p:nvPr/>
        </p:nvSpPr>
        <p:spPr>
          <a:xfrm>
            <a:off x="4237582" y="2585088"/>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sp>
        <p:nvSpPr>
          <p:cNvPr id="17" name="Text Placeholder 7">
            <a:extLst>
              <a:ext uri="{FF2B5EF4-FFF2-40B4-BE49-F238E27FC236}">
                <a16:creationId xmlns:a16="http://schemas.microsoft.com/office/drawing/2014/main" id="{6396B61E-BE38-DF38-4156-C0B7AFE18DAC}"/>
              </a:ext>
            </a:extLst>
          </p:cNvPr>
          <p:cNvSpPr txBox="1">
            <a:spLocks/>
          </p:cNvSpPr>
          <p:nvPr/>
        </p:nvSpPr>
        <p:spPr>
          <a:xfrm>
            <a:off x="8186605" y="2585088"/>
            <a:ext cx="3684352" cy="43654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600" dirty="0"/>
          </a:p>
        </p:txBody>
      </p:sp>
    </p:spTree>
    <p:extLst>
      <p:ext uri="{BB962C8B-B14F-4D97-AF65-F5344CB8AC3E}">
        <p14:creationId xmlns:p14="http://schemas.microsoft.com/office/powerpoint/2010/main" val="3036786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graphicFrame>
        <p:nvGraphicFramePr>
          <p:cNvPr id="45" name="Table 45">
            <a:extLst>
              <a:ext uri="{FF2B5EF4-FFF2-40B4-BE49-F238E27FC236}">
                <a16:creationId xmlns:a16="http://schemas.microsoft.com/office/drawing/2014/main" id="{F5077DE2-9E16-DBA4-FEA4-8D0DBE6E463D}"/>
              </a:ext>
            </a:extLst>
          </p:cNvPr>
          <p:cNvGraphicFramePr>
            <a:graphicFrameLocks noGrp="1"/>
          </p:cNvGraphicFramePr>
          <p:nvPr>
            <p:ph idx="1"/>
            <p:extLst>
              <p:ext uri="{D42A27DB-BD31-4B8C-83A1-F6EECF244321}">
                <p14:modId xmlns:p14="http://schemas.microsoft.com/office/powerpoint/2010/main" val="1470805102"/>
              </p:ext>
            </p:extLst>
          </p:nvPr>
        </p:nvGraphicFramePr>
        <p:xfrm>
          <a:off x="1248032" y="1297460"/>
          <a:ext cx="9604118" cy="4273585"/>
        </p:xfrm>
        <a:graphic>
          <a:graphicData uri="http://schemas.openxmlformats.org/drawingml/2006/table">
            <a:tbl>
              <a:tblPr firstRow="1" bandRow="1">
                <a:tableStyleId>{073A0DAA-6AF3-43AB-8588-CEC1D06C72B9}</a:tableStyleId>
              </a:tblPr>
              <a:tblGrid>
                <a:gridCol w="1392137">
                  <a:extLst>
                    <a:ext uri="{9D8B030D-6E8A-4147-A177-3AD203B41FA5}">
                      <a16:colId xmlns:a16="http://schemas.microsoft.com/office/drawing/2014/main" val="2730304933"/>
                    </a:ext>
                  </a:extLst>
                </a:gridCol>
                <a:gridCol w="4076163">
                  <a:extLst>
                    <a:ext uri="{9D8B030D-6E8A-4147-A177-3AD203B41FA5}">
                      <a16:colId xmlns:a16="http://schemas.microsoft.com/office/drawing/2014/main" val="907276787"/>
                    </a:ext>
                  </a:extLst>
                </a:gridCol>
                <a:gridCol w="4135818">
                  <a:extLst>
                    <a:ext uri="{9D8B030D-6E8A-4147-A177-3AD203B41FA5}">
                      <a16:colId xmlns:a16="http://schemas.microsoft.com/office/drawing/2014/main" val="732061466"/>
                    </a:ext>
                  </a:extLst>
                </a:gridCol>
              </a:tblGrid>
              <a:tr h="721611">
                <a:tc>
                  <a:txBody>
                    <a:bodyPr/>
                    <a:lstStyle/>
                    <a:p>
                      <a:endParaRPr lang="en-GB" dirty="0">
                        <a:latin typeface="Arial" panose="020B0604020202020204" pitchFamily="34" charset="0"/>
                      </a:endParaRPr>
                    </a:p>
                  </a:txBody>
                  <a:tcPr>
                    <a:solidFill>
                      <a:schemeClr val="tx2"/>
                    </a:solidFill>
                  </a:tcPr>
                </a:tc>
                <a:tc>
                  <a:txBody>
                    <a:bodyPr/>
                    <a:lstStyle/>
                    <a:p>
                      <a:pPr algn="ctr"/>
                      <a:r>
                        <a:rPr lang="en-GB" sz="1700" b="1" dirty="0">
                          <a:latin typeface="Arial" panose="020B0604020202020204" pitchFamily="34" charset="0"/>
                        </a:rPr>
                        <a:t>Online momentum</a:t>
                      </a:r>
                    </a:p>
                    <a:p>
                      <a:pPr algn="ctr"/>
                      <a:r>
                        <a:rPr lang="en-GB" sz="1400" dirty="0">
                          <a:latin typeface="Arial" panose="020B0604020202020204" pitchFamily="34" charset="0"/>
                        </a:rPr>
                        <a:t>4w/e 2</a:t>
                      </a:r>
                      <a:r>
                        <a:rPr lang="en-GB" sz="1400" baseline="30000" dirty="0">
                          <a:latin typeface="Arial" panose="020B0604020202020204" pitchFamily="34" charset="0"/>
                        </a:rPr>
                        <a:t>nd</a:t>
                      </a:r>
                      <a:r>
                        <a:rPr lang="en-GB" sz="1400" dirty="0">
                          <a:latin typeface="Arial" panose="020B0604020202020204" pitchFamily="34" charset="0"/>
                        </a:rPr>
                        <a:t> December 2023</a:t>
                      </a:r>
                    </a:p>
                  </a:txBody>
                  <a:tcPr>
                    <a:solidFill>
                      <a:schemeClr val="tx2"/>
                    </a:solidFill>
                  </a:tcPr>
                </a:tc>
                <a:tc>
                  <a:txBody>
                    <a:bodyPr/>
                    <a:lstStyle/>
                    <a:p>
                      <a:pPr algn="ctr"/>
                      <a:r>
                        <a:rPr lang="en-GB" sz="1700" b="1" dirty="0">
                          <a:latin typeface="Arial" panose="020B0604020202020204" pitchFamily="34" charset="0"/>
                        </a:rPr>
                        <a:t>Online momentum</a:t>
                      </a:r>
                    </a:p>
                    <a:p>
                      <a:pPr algn="ctr"/>
                      <a:r>
                        <a:rPr lang="en-GB" sz="1400" dirty="0">
                          <a:latin typeface="Arial" panose="020B0604020202020204" pitchFamily="34" charset="0"/>
                        </a:rPr>
                        <a:t>4w/e 30</a:t>
                      </a:r>
                      <a:r>
                        <a:rPr lang="en-GB" sz="1400" baseline="30000" dirty="0">
                          <a:latin typeface="Arial" panose="020B0604020202020204" pitchFamily="34" charset="0"/>
                        </a:rPr>
                        <a:t>th</a:t>
                      </a:r>
                      <a:r>
                        <a:rPr lang="en-GB" sz="1400" dirty="0">
                          <a:latin typeface="Arial" panose="020B0604020202020204" pitchFamily="34" charset="0"/>
                        </a:rPr>
                        <a:t> December 2023</a:t>
                      </a:r>
                    </a:p>
                  </a:txBody>
                  <a:tcPr>
                    <a:solidFill>
                      <a:schemeClr val="bg2"/>
                    </a:solidFill>
                  </a:tcPr>
                </a:tc>
                <a:extLst>
                  <a:ext uri="{0D108BD9-81ED-4DB2-BD59-A6C34878D82A}">
                    <a16:rowId xmlns:a16="http://schemas.microsoft.com/office/drawing/2014/main" val="2349305710"/>
                  </a:ext>
                </a:extLst>
              </a:tr>
              <a:tr h="788523">
                <a:tc>
                  <a:txBody>
                    <a:bodyPr/>
                    <a:lstStyle/>
                    <a:p>
                      <a:pPr marL="73660" lvl="0" indent="0" algn="l" rtl="0">
                        <a:spcBef>
                          <a:spcPts val="0"/>
                        </a:spcBef>
                        <a:spcAft>
                          <a:spcPts val="0"/>
                        </a:spcAft>
                        <a:buClr>
                          <a:srgbClr val="FFFFFF"/>
                        </a:buClr>
                        <a:buSzPts val="1000"/>
                        <a:buFont typeface="Montserrat Light"/>
                        <a:buNone/>
                      </a:pPr>
                      <a:r>
                        <a:rPr lang="en" sz="1400" b="1" baseline="0" dirty="0">
                          <a:solidFill>
                            <a:srgbClr val="FFFFFF"/>
                          </a:solidFill>
                          <a:latin typeface="Arial" panose="020B0604020202020204" pitchFamily="34" charset="0"/>
                          <a:ea typeface="Montserrat Light"/>
                          <a:cs typeface="Montserrat Light"/>
                          <a:sym typeface="Montserrat Light"/>
                        </a:rPr>
                        <a:t>Basket Size</a:t>
                      </a:r>
                      <a:endParaRPr sz="1400" b="1" dirty="0">
                        <a:solidFill>
                          <a:schemeClr val="accent1"/>
                        </a:solidFill>
                        <a:latin typeface="Arial" panose="020B0604020202020204" pitchFamily="34" charset="0"/>
                        <a:ea typeface="Montserrat Light"/>
                        <a:cs typeface="Montserrat Light"/>
                        <a:sym typeface="Montserrat Ligh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£20.80</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+£1.19/</a:t>
                      </a:r>
                      <a:r>
                        <a:rPr lang="en-GB" sz="900" b="1" dirty="0">
                          <a:solidFill>
                            <a:schemeClr val="accent1"/>
                          </a:solidFill>
                          <a:latin typeface="Arial" panose="020B0604020202020204" pitchFamily="34" charset="0"/>
                          <a:ea typeface="Montserrat Light"/>
                          <a:cs typeface="Montserrat Light"/>
                          <a:sym typeface="Montserrat Light"/>
                        </a:rPr>
                        <a:t>+6.1% </a:t>
                      </a:r>
                      <a:r>
                        <a:rPr lang="en-GB" sz="900" baseline="0" dirty="0">
                          <a:solidFill>
                            <a:srgbClr val="FFFFFF"/>
                          </a:solidFill>
                          <a:latin typeface="Arial" panose="020B0604020202020204" pitchFamily="34" charset="0"/>
                          <a:ea typeface="Montserrat Light"/>
                          <a:cs typeface="Montserrat Light"/>
                          <a:sym typeface="Montserrat Light"/>
                        </a:rPr>
                        <a:t>vs last year and </a:t>
                      </a:r>
                      <a:r>
                        <a:rPr lang="en-GB" sz="900" b="1" baseline="0" dirty="0">
                          <a:solidFill>
                            <a:schemeClr val="bg1"/>
                          </a:solidFill>
                          <a:latin typeface="Arial" panose="020B0604020202020204" pitchFamily="34" charset="0"/>
                          <a:ea typeface="Montserrat Light"/>
                          <a:cs typeface="Montserrat Light"/>
                          <a:sym typeface="Montserrat Light"/>
                        </a:rPr>
                        <a:t>+2.8% </a:t>
                      </a:r>
                      <a:r>
                        <a:rPr lang="en-GB" sz="900" baseline="0" dirty="0">
                          <a:solidFill>
                            <a:srgbClr val="FFFFFF"/>
                          </a:solidFill>
                          <a:latin typeface="Arial" panose="020B0604020202020204" pitchFamily="34" charset="0"/>
                          <a:ea typeface="Montserrat Light"/>
                          <a:cs typeface="Montserrat Light"/>
                          <a:sym typeface="Montserrat Light"/>
                        </a:rPr>
                        <a:t>vs last month</a:t>
                      </a:r>
                    </a:p>
                    <a:p>
                      <a:pPr marL="365760" marR="0" lvl="0" indent="-292100" algn="l" defTabSz="914400" rtl="0" eaLnBrk="1" fontAlgn="auto" latinLnBrk="0" hangingPunct="1">
                        <a:lnSpc>
                          <a:spcPct val="100000"/>
                        </a:lnSpc>
                        <a:spcBef>
                          <a:spcPts val="600"/>
                        </a:spcBef>
                        <a:spcAft>
                          <a:spcPts val="0"/>
                        </a:spcAft>
                        <a:buClr>
                          <a:srgbClr val="FFFFFF"/>
                        </a:buClr>
                        <a:buSzPts val="1000"/>
                        <a:buFont typeface="Montserrat Light"/>
                        <a:buChar char="■"/>
                        <a:tabLst/>
                        <a:defRPr/>
                      </a:pPr>
                      <a:r>
                        <a:rPr lang="en-GB" sz="900" b="1" baseline="0" dirty="0">
                          <a:solidFill>
                            <a:schemeClr val="accent1"/>
                          </a:solidFill>
                          <a:latin typeface="Arial" panose="020B0604020202020204" pitchFamily="34" charset="0"/>
                          <a:ea typeface="Montserrat"/>
                          <a:cs typeface="Montserrat"/>
                          <a:sym typeface="Montserrat Light"/>
                        </a:rPr>
                        <a:t>10.5 </a:t>
                      </a:r>
                      <a:r>
                        <a:rPr lang="en-GB" sz="900" baseline="0" dirty="0">
                          <a:solidFill>
                            <a:srgbClr val="FFFFFF"/>
                          </a:solidFill>
                          <a:latin typeface="Arial" panose="020B0604020202020204" pitchFamily="34" charset="0"/>
                          <a:ea typeface="Montserrat"/>
                          <a:cs typeface="Montserrat"/>
                          <a:sym typeface="Montserrat Light"/>
                        </a:rPr>
                        <a:t>items (</a:t>
                      </a:r>
                      <a:r>
                        <a:rPr lang="en-GB" sz="900" b="1" baseline="0" dirty="0">
                          <a:solidFill>
                            <a:schemeClr val="bg1"/>
                          </a:solidFill>
                          <a:latin typeface="Arial" panose="020B0604020202020204" pitchFamily="34" charset="0"/>
                          <a:ea typeface="Montserrat"/>
                          <a:cs typeface="Montserrat"/>
                          <a:sym typeface="Montserrat Light"/>
                        </a:rPr>
                        <a:t>-0.6% </a:t>
                      </a:r>
                      <a:r>
                        <a:rPr lang="en-GB" sz="900" b="0" baseline="0" dirty="0">
                          <a:solidFill>
                            <a:srgbClr val="FFFFFF"/>
                          </a:solidFill>
                          <a:latin typeface="Arial" panose="020B0604020202020204" pitchFamily="34" charset="0"/>
                          <a:ea typeface="Montserrat"/>
                          <a:cs typeface="Montserrat"/>
                          <a:sym typeface="Montserrat Light"/>
                        </a:rPr>
                        <a:t>vs last year </a:t>
                      </a:r>
                      <a:r>
                        <a:rPr lang="en-GB" sz="900" b="0" baseline="0" dirty="0">
                          <a:solidFill>
                            <a:schemeClr val="bg1"/>
                          </a:solidFill>
                          <a:latin typeface="Arial" panose="020B0604020202020204" pitchFamily="34" charset="0"/>
                          <a:ea typeface="Montserrat"/>
                          <a:cs typeface="Montserrat"/>
                          <a:sym typeface="Montserrat Light"/>
                        </a:rPr>
                        <a:t>and </a:t>
                      </a:r>
                      <a:r>
                        <a:rPr lang="en-GB" sz="900" b="1" baseline="0" dirty="0">
                          <a:solidFill>
                            <a:schemeClr val="bg1"/>
                          </a:solidFill>
                          <a:latin typeface="Arial" panose="020B0604020202020204" pitchFamily="34" charset="0"/>
                          <a:ea typeface="Montserrat"/>
                          <a:cs typeface="Montserrat"/>
                          <a:sym typeface="Montserrat Light"/>
                        </a:rPr>
                        <a:t>-0.1% vs </a:t>
                      </a:r>
                      <a:r>
                        <a:rPr lang="en-GB" sz="900" b="1" baseline="0" dirty="0">
                          <a:solidFill>
                            <a:srgbClr val="FFFFFF"/>
                          </a:solidFill>
                          <a:latin typeface="Arial" panose="020B0604020202020204" pitchFamily="34" charset="0"/>
                          <a:ea typeface="Montserrat"/>
                          <a:cs typeface="Montserrat"/>
                          <a:sym typeface="Montserrat Light"/>
                        </a:rPr>
                        <a:t>last month</a:t>
                      </a:r>
                      <a:r>
                        <a:rPr lang="en-GB" sz="900" b="0" baseline="0" dirty="0">
                          <a:solidFill>
                            <a:srgbClr val="FFFFFF"/>
                          </a:solidFill>
                          <a:latin typeface="Arial" panose="020B0604020202020204" pitchFamily="34" charset="0"/>
                          <a:ea typeface="Montserrat"/>
                          <a:cs typeface="Montserrat"/>
                          <a:sym typeface="Montserrat Light"/>
                        </a:rPr>
                        <a:t>)</a:t>
                      </a:r>
                      <a:endParaRPr lang="en-GB" sz="900" dirty="0">
                        <a:solidFill>
                          <a:srgbClr val="FFFFFF"/>
                        </a:solidFill>
                        <a:highlight>
                          <a:srgbClr val="C0C0C0"/>
                        </a:highlight>
                        <a:latin typeface="Arial" panose="020B0604020202020204" pitchFamily="34"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£23.38</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+£1.26/</a:t>
                      </a:r>
                      <a:r>
                        <a:rPr lang="en-GB" sz="900" b="1" dirty="0">
                          <a:solidFill>
                            <a:schemeClr val="accent1"/>
                          </a:solidFill>
                          <a:latin typeface="Arial" panose="020B0604020202020204" pitchFamily="34" charset="0"/>
                          <a:ea typeface="Montserrat Light"/>
                          <a:cs typeface="Montserrat Light"/>
                          <a:sym typeface="Montserrat Light"/>
                        </a:rPr>
                        <a:t>+5.7% </a:t>
                      </a:r>
                      <a:r>
                        <a:rPr lang="en-GB" sz="900" baseline="0" dirty="0">
                          <a:solidFill>
                            <a:srgbClr val="FFFFFF"/>
                          </a:solidFill>
                          <a:latin typeface="Arial" panose="020B0604020202020204" pitchFamily="34" charset="0"/>
                          <a:ea typeface="Montserrat Light"/>
                          <a:cs typeface="Montserrat Light"/>
                          <a:sym typeface="Montserrat Light"/>
                        </a:rPr>
                        <a:t>vs last year and </a:t>
                      </a:r>
                      <a:r>
                        <a:rPr lang="en-GB" sz="900" b="1" baseline="0" dirty="0">
                          <a:solidFill>
                            <a:schemeClr val="bg1"/>
                          </a:solidFill>
                          <a:latin typeface="Arial" panose="020B0604020202020204" pitchFamily="34" charset="0"/>
                          <a:ea typeface="Montserrat Light"/>
                          <a:cs typeface="Montserrat Light"/>
                          <a:sym typeface="Montserrat Light"/>
                        </a:rPr>
                        <a:t>+12.2% </a:t>
                      </a:r>
                      <a:r>
                        <a:rPr lang="en-GB" sz="900" baseline="0" dirty="0">
                          <a:solidFill>
                            <a:srgbClr val="FFFFFF"/>
                          </a:solidFill>
                          <a:latin typeface="Arial" panose="020B0604020202020204" pitchFamily="34" charset="0"/>
                          <a:ea typeface="Montserrat Light"/>
                          <a:cs typeface="Montserrat Light"/>
                          <a:sym typeface="Montserrat Light"/>
                        </a:rPr>
                        <a:t>vs last month</a:t>
                      </a:r>
                    </a:p>
                    <a:p>
                      <a:pPr marL="365760" marR="0" lvl="0" indent="-292100" algn="l" defTabSz="914400" rtl="0" eaLnBrk="1" fontAlgn="auto" latinLnBrk="0" hangingPunct="1">
                        <a:lnSpc>
                          <a:spcPct val="100000"/>
                        </a:lnSpc>
                        <a:spcBef>
                          <a:spcPts val="600"/>
                        </a:spcBef>
                        <a:spcAft>
                          <a:spcPts val="0"/>
                        </a:spcAft>
                        <a:buClr>
                          <a:srgbClr val="FFFFFF"/>
                        </a:buClr>
                        <a:buSzPts val="1000"/>
                        <a:buFont typeface="Montserrat Light"/>
                        <a:buChar char="■"/>
                        <a:tabLst/>
                        <a:defRPr/>
                      </a:pPr>
                      <a:r>
                        <a:rPr lang="en-GB" sz="900" b="1" baseline="0" dirty="0">
                          <a:solidFill>
                            <a:schemeClr val="accent1"/>
                          </a:solidFill>
                          <a:latin typeface="Arial" panose="020B0604020202020204" pitchFamily="34" charset="0"/>
                          <a:ea typeface="Montserrat"/>
                          <a:cs typeface="Montserrat"/>
                          <a:sym typeface="Montserrat Light"/>
                        </a:rPr>
                        <a:t>11.1 </a:t>
                      </a:r>
                      <a:r>
                        <a:rPr lang="en-GB" sz="900" baseline="0" dirty="0">
                          <a:solidFill>
                            <a:srgbClr val="FFFFFF"/>
                          </a:solidFill>
                          <a:latin typeface="Arial" panose="020B0604020202020204" pitchFamily="34" charset="0"/>
                          <a:ea typeface="Montserrat"/>
                          <a:cs typeface="Montserrat"/>
                          <a:sym typeface="Montserrat Light"/>
                        </a:rPr>
                        <a:t>items (</a:t>
                      </a:r>
                      <a:r>
                        <a:rPr lang="en-GB" sz="900" b="1" baseline="0" dirty="0">
                          <a:solidFill>
                            <a:schemeClr val="bg1"/>
                          </a:solidFill>
                          <a:latin typeface="Arial" panose="020B0604020202020204" pitchFamily="34" charset="0"/>
                          <a:ea typeface="Montserrat"/>
                          <a:cs typeface="Montserrat"/>
                          <a:sym typeface="Montserrat Light"/>
                        </a:rPr>
                        <a:t>-0.8% </a:t>
                      </a:r>
                      <a:r>
                        <a:rPr lang="en-GB" sz="900" b="0" baseline="0" dirty="0">
                          <a:solidFill>
                            <a:srgbClr val="FFFFFF"/>
                          </a:solidFill>
                          <a:latin typeface="Arial" panose="020B0604020202020204" pitchFamily="34" charset="0"/>
                          <a:ea typeface="Montserrat"/>
                          <a:cs typeface="Montserrat"/>
                          <a:sym typeface="Montserrat Light"/>
                        </a:rPr>
                        <a:t>vs last year </a:t>
                      </a:r>
                      <a:r>
                        <a:rPr lang="en-GB" sz="900" b="0" baseline="0" dirty="0">
                          <a:solidFill>
                            <a:schemeClr val="bg1"/>
                          </a:solidFill>
                          <a:latin typeface="Arial" panose="020B0604020202020204" pitchFamily="34" charset="0"/>
                          <a:ea typeface="Montserrat"/>
                          <a:cs typeface="Montserrat"/>
                          <a:sym typeface="Montserrat Light"/>
                        </a:rPr>
                        <a:t>and </a:t>
                      </a:r>
                      <a:r>
                        <a:rPr lang="en-GB" sz="900" b="1" baseline="0" dirty="0">
                          <a:solidFill>
                            <a:schemeClr val="bg1"/>
                          </a:solidFill>
                          <a:latin typeface="Arial" panose="020B0604020202020204" pitchFamily="34" charset="0"/>
                          <a:ea typeface="Montserrat"/>
                          <a:cs typeface="Montserrat"/>
                          <a:sym typeface="Montserrat Light"/>
                        </a:rPr>
                        <a:t>+5.2% vs </a:t>
                      </a:r>
                      <a:r>
                        <a:rPr lang="en-GB" sz="900" b="1" baseline="0" dirty="0">
                          <a:solidFill>
                            <a:srgbClr val="FFFFFF"/>
                          </a:solidFill>
                          <a:latin typeface="Arial" panose="020B0604020202020204" pitchFamily="34" charset="0"/>
                          <a:ea typeface="Montserrat"/>
                          <a:cs typeface="Montserrat"/>
                          <a:sym typeface="Montserrat Light"/>
                        </a:rPr>
                        <a:t>last month</a:t>
                      </a:r>
                      <a:r>
                        <a:rPr lang="en-GB" sz="900" b="0" baseline="0" dirty="0">
                          <a:solidFill>
                            <a:srgbClr val="FFFFFF"/>
                          </a:solidFill>
                          <a:latin typeface="Arial" panose="020B0604020202020204" pitchFamily="34" charset="0"/>
                          <a:ea typeface="Montserrat"/>
                          <a:cs typeface="Montserrat"/>
                          <a:sym typeface="Montserrat Light"/>
                        </a:rPr>
                        <a:t>)</a:t>
                      </a:r>
                      <a:endParaRPr lang="en-GB" sz="900" dirty="0">
                        <a:solidFill>
                          <a:srgbClr val="FFFFFF"/>
                        </a:solidFill>
                        <a:highlight>
                          <a:srgbClr val="C0C0C0"/>
                        </a:highlight>
                        <a:latin typeface="Arial" panose="020B0604020202020204" pitchFamily="34" charset="0"/>
                        <a:ea typeface="Montserrat"/>
                        <a:cs typeface="Montserrat"/>
                        <a:sym typeface="Montserrat"/>
                      </a:endParaRPr>
                    </a:p>
                  </a:txBody>
                  <a:tcPr marL="91425" marR="91425" marT="91425" marB="91425">
                    <a:solidFill>
                      <a:schemeClr val="bg2"/>
                    </a:solidFill>
                  </a:tcPr>
                </a:tc>
                <a:extLst>
                  <a:ext uri="{0D108BD9-81ED-4DB2-BD59-A6C34878D82A}">
                    <a16:rowId xmlns:a16="http://schemas.microsoft.com/office/drawing/2014/main" val="2462473271"/>
                  </a:ext>
                </a:extLst>
              </a:tr>
              <a:tr h="830688">
                <a:tc>
                  <a:txBody>
                    <a:bodyPr/>
                    <a:lstStyle/>
                    <a:p>
                      <a:pPr marL="73660" lvl="0" indent="0" algn="l" rtl="0">
                        <a:spcBef>
                          <a:spcPts val="0"/>
                        </a:spcBef>
                        <a:spcAft>
                          <a:spcPts val="0"/>
                        </a:spcAft>
                        <a:buClr>
                          <a:srgbClr val="FFFFFF"/>
                        </a:buClr>
                        <a:buSzPts val="1000"/>
                        <a:buFont typeface="Montserrat Light"/>
                        <a:buNone/>
                      </a:pPr>
                      <a:r>
                        <a:rPr lang="en-GB" sz="1400" b="1" dirty="0">
                          <a:solidFill>
                            <a:srgbClr val="FFFFFF"/>
                          </a:solidFill>
                          <a:latin typeface="Arial" panose="020B0604020202020204" pitchFamily="34" charset="0"/>
                          <a:ea typeface="Montserrat"/>
                          <a:cs typeface="Montserrat"/>
                          <a:sym typeface="Montserrat"/>
                        </a:rPr>
                        <a:t>Bricks &amp; Mortar </a:t>
                      </a:r>
                      <a:r>
                        <a:rPr lang="en-GB" sz="1400" dirty="0">
                          <a:solidFill>
                            <a:srgbClr val="FFFFFF"/>
                          </a:solidFill>
                          <a:latin typeface="Arial" panose="020B0604020202020204" pitchFamily="34" charset="0"/>
                          <a:ea typeface="Montserrat"/>
                          <a:cs typeface="Montserrat"/>
                          <a:sym typeface="Montserrat"/>
                        </a:rPr>
                        <a:t>shopping trips</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 sz="900" dirty="0">
                          <a:solidFill>
                            <a:srgbClr val="FFFFFF"/>
                          </a:solidFill>
                          <a:latin typeface="Arial" panose="020B0604020202020204" pitchFamily="34" charset="0"/>
                          <a:ea typeface="Montserrat Light"/>
                          <a:cs typeface="Montserrat Light"/>
                          <a:sym typeface="Montserrat Light"/>
                        </a:rPr>
                        <a:t>496m shopping occasions</a:t>
                      </a:r>
                      <a:endParaRPr sz="900" dirty="0">
                        <a:solidFill>
                          <a:srgbClr val="FFFFFF"/>
                        </a:solidFill>
                        <a:latin typeface="Arial" panose="020B0604020202020204" pitchFamily="34" charset="0"/>
                        <a:ea typeface="Montserrat Light"/>
                        <a:cs typeface="Montserrat Light"/>
                        <a:sym typeface="Montserrat Light"/>
                      </a:endParaRPr>
                    </a:p>
                    <a:p>
                      <a:pPr marL="365760" lvl="0" indent="-292100" algn="l" rtl="0">
                        <a:spcBef>
                          <a:spcPts val="600"/>
                        </a:spcBef>
                        <a:spcAft>
                          <a:spcPts val="0"/>
                        </a:spcAft>
                        <a:buClr>
                          <a:srgbClr val="FFFFFF"/>
                        </a:buClr>
                        <a:buSzPts val="1000"/>
                        <a:buFont typeface="Montserrat Light"/>
                        <a:buChar char="■"/>
                      </a:pPr>
                      <a:r>
                        <a:rPr lang="en" sz="900" dirty="0">
                          <a:solidFill>
                            <a:srgbClr val="FFFFFF"/>
                          </a:solidFill>
                          <a:latin typeface="Arial" panose="020B0604020202020204" pitchFamily="34" charset="0"/>
                          <a:ea typeface="Montserrat Light"/>
                          <a:cs typeface="Montserrat Light"/>
                          <a:sym typeface="Montserrat Light"/>
                        </a:rPr>
                        <a:t>-0.7%/-3.2m</a:t>
                      </a:r>
                      <a:r>
                        <a:rPr lang="en" sz="900" baseline="0" dirty="0">
                          <a:solidFill>
                            <a:srgbClr val="FFFFFF"/>
                          </a:solidFill>
                          <a:latin typeface="Arial" panose="020B0604020202020204" pitchFamily="34" charset="0"/>
                          <a:ea typeface="Montserrat Light"/>
                          <a:cs typeface="Montserrat Light"/>
                          <a:sym typeface="Montserrat Light"/>
                        </a:rPr>
                        <a:t> </a:t>
                      </a:r>
                      <a:r>
                        <a:rPr lang="en" sz="900" b="1" baseline="0" dirty="0">
                          <a:solidFill>
                            <a:schemeClr val="accent1"/>
                          </a:solidFill>
                          <a:latin typeface="Arial" panose="020B0604020202020204" pitchFamily="34" charset="0"/>
                          <a:ea typeface="Montserrat Light"/>
                          <a:cs typeface="Montserrat Light"/>
                          <a:sym typeface="Montserrat Light"/>
                        </a:rPr>
                        <a:t>FEWER</a:t>
                      </a:r>
                      <a:r>
                        <a:rPr lang="en" sz="900" baseline="0" dirty="0">
                          <a:solidFill>
                            <a:srgbClr val="FFFFFF"/>
                          </a:solidFill>
                          <a:latin typeface="Arial" panose="020B0604020202020204" pitchFamily="34" charset="0"/>
                          <a:ea typeface="Montserrat Light"/>
                          <a:cs typeface="Montserrat Light"/>
                          <a:sym typeface="Montserrat Light"/>
                        </a:rPr>
                        <a:t> than last year </a:t>
                      </a:r>
                      <a:r>
                        <a:rPr lang="en" sz="900" b="0" baseline="0" dirty="0">
                          <a:solidFill>
                            <a:srgbClr val="FFFFFF"/>
                          </a:solidFill>
                          <a:latin typeface="Arial" panose="020B0604020202020204" pitchFamily="34" charset="0"/>
                          <a:ea typeface="Montserrat Light"/>
                          <a:cs typeface="Montserrat Light"/>
                          <a:sym typeface="Montserrat Light"/>
                        </a:rPr>
                        <a:t>and </a:t>
                      </a:r>
                      <a:r>
                        <a:rPr lang="en" sz="900" b="1" baseline="0" dirty="0">
                          <a:solidFill>
                            <a:schemeClr val="bg1"/>
                          </a:solidFill>
                          <a:latin typeface="Arial" panose="020B0604020202020204" pitchFamily="34" charset="0"/>
                          <a:ea typeface="Montserrat Light"/>
                          <a:cs typeface="Montserrat Light"/>
                          <a:sym typeface="Montserrat Light"/>
                        </a:rPr>
                        <a:t>+0.2% </a:t>
                      </a:r>
                      <a:r>
                        <a:rPr lang="en" sz="900" b="1" baseline="0" dirty="0">
                          <a:solidFill>
                            <a:schemeClr val="accent1"/>
                          </a:solidFill>
                          <a:latin typeface="Arial" panose="020B0604020202020204" pitchFamily="34" charset="0"/>
                          <a:ea typeface="Montserrat Light"/>
                          <a:cs typeface="Montserrat Light"/>
                          <a:sym typeface="Montserrat Light"/>
                        </a:rPr>
                        <a:t>MORE</a:t>
                      </a:r>
                      <a:r>
                        <a:rPr lang="en" sz="900" b="1" baseline="0" dirty="0">
                          <a:solidFill>
                            <a:srgbClr val="FFFFFF"/>
                          </a:solidFill>
                          <a:latin typeface="Arial" panose="020B0604020202020204" pitchFamily="34" charset="0"/>
                          <a:ea typeface="Montserrat Light"/>
                          <a:cs typeface="Montserrat Light"/>
                          <a:sym typeface="Montserrat Light"/>
                        </a:rPr>
                        <a:t> trips v last month</a:t>
                      </a:r>
                      <a:endParaRPr sz="900" b="1" dirty="0">
                        <a:solidFill>
                          <a:schemeClr val="accent1"/>
                        </a:solidFill>
                        <a:latin typeface="Arial" panose="020B0604020202020204" pitchFamily="34" charset="0"/>
                        <a:ea typeface="Montserrat Light"/>
                        <a:cs typeface="Montserrat Light"/>
                        <a:sym typeface="Montserrat Ligh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 sz="900" dirty="0">
                          <a:solidFill>
                            <a:srgbClr val="FFFFFF"/>
                          </a:solidFill>
                          <a:latin typeface="Arial" panose="020B0604020202020204" pitchFamily="34" charset="0"/>
                          <a:ea typeface="Montserrat Light"/>
                          <a:cs typeface="Montserrat Light"/>
                          <a:sym typeface="Montserrat Light"/>
                        </a:rPr>
                        <a:t>498m shopping occasions</a:t>
                      </a:r>
                      <a:endParaRPr sz="900" dirty="0">
                        <a:solidFill>
                          <a:srgbClr val="FFFFFF"/>
                        </a:solidFill>
                        <a:latin typeface="Arial" panose="020B0604020202020204" pitchFamily="34" charset="0"/>
                        <a:ea typeface="Montserrat Light"/>
                        <a:cs typeface="Montserrat Light"/>
                        <a:sym typeface="Montserrat Light"/>
                      </a:endParaRPr>
                    </a:p>
                    <a:p>
                      <a:pPr marL="365760" lvl="0" indent="-292100" algn="l" rtl="0">
                        <a:spcBef>
                          <a:spcPts val="600"/>
                        </a:spcBef>
                        <a:spcAft>
                          <a:spcPts val="0"/>
                        </a:spcAft>
                        <a:buClr>
                          <a:srgbClr val="FFFFFF"/>
                        </a:buClr>
                        <a:buSzPts val="1000"/>
                        <a:buFont typeface="Montserrat Light"/>
                        <a:buChar char="■"/>
                      </a:pPr>
                      <a:r>
                        <a:rPr lang="en" sz="900" dirty="0">
                          <a:solidFill>
                            <a:srgbClr val="FFFFFF"/>
                          </a:solidFill>
                          <a:latin typeface="Arial" panose="020B0604020202020204" pitchFamily="34" charset="0"/>
                          <a:ea typeface="Montserrat Light"/>
                          <a:cs typeface="Montserrat Light"/>
                          <a:sym typeface="Montserrat Light"/>
                        </a:rPr>
                        <a:t>-0%/-406k</a:t>
                      </a:r>
                      <a:r>
                        <a:rPr lang="en" sz="900" baseline="0" dirty="0">
                          <a:solidFill>
                            <a:srgbClr val="FFFFFF"/>
                          </a:solidFill>
                          <a:latin typeface="Arial" panose="020B0604020202020204" pitchFamily="34" charset="0"/>
                          <a:ea typeface="Montserrat Light"/>
                          <a:cs typeface="Montserrat Light"/>
                          <a:sym typeface="Montserrat Light"/>
                        </a:rPr>
                        <a:t> </a:t>
                      </a:r>
                      <a:r>
                        <a:rPr lang="en" sz="900" b="1" baseline="0" dirty="0">
                          <a:solidFill>
                            <a:schemeClr val="accent1"/>
                          </a:solidFill>
                          <a:latin typeface="Arial" panose="020B0604020202020204" pitchFamily="34" charset="0"/>
                          <a:ea typeface="Montserrat Light"/>
                          <a:cs typeface="Montserrat Light"/>
                          <a:sym typeface="Montserrat Light"/>
                        </a:rPr>
                        <a:t>FEWER</a:t>
                      </a:r>
                      <a:r>
                        <a:rPr lang="en" sz="900" baseline="0" dirty="0">
                          <a:solidFill>
                            <a:srgbClr val="FFFFFF"/>
                          </a:solidFill>
                          <a:latin typeface="Arial" panose="020B0604020202020204" pitchFamily="34" charset="0"/>
                          <a:ea typeface="Montserrat Light"/>
                          <a:cs typeface="Montserrat Light"/>
                          <a:sym typeface="Montserrat Light"/>
                        </a:rPr>
                        <a:t> than last year </a:t>
                      </a:r>
                      <a:r>
                        <a:rPr lang="en" sz="900" b="0" baseline="0" dirty="0">
                          <a:solidFill>
                            <a:srgbClr val="FFFFFF"/>
                          </a:solidFill>
                          <a:latin typeface="Arial" panose="020B0604020202020204" pitchFamily="34" charset="0"/>
                          <a:ea typeface="Montserrat Light"/>
                          <a:cs typeface="Montserrat Light"/>
                          <a:sym typeface="Montserrat Light"/>
                        </a:rPr>
                        <a:t>and </a:t>
                      </a:r>
                      <a:r>
                        <a:rPr lang="en" sz="900" b="1" baseline="0" dirty="0">
                          <a:solidFill>
                            <a:schemeClr val="bg1"/>
                          </a:solidFill>
                          <a:latin typeface="Arial" panose="020B0604020202020204" pitchFamily="34" charset="0"/>
                          <a:ea typeface="Montserrat Light"/>
                          <a:cs typeface="Montserrat Light"/>
                          <a:sym typeface="Montserrat Light"/>
                        </a:rPr>
                        <a:t>+0.4% </a:t>
                      </a:r>
                      <a:r>
                        <a:rPr lang="en" sz="900" b="1" baseline="0" dirty="0">
                          <a:solidFill>
                            <a:schemeClr val="accent1"/>
                          </a:solidFill>
                          <a:latin typeface="Arial" panose="020B0604020202020204" pitchFamily="34" charset="0"/>
                          <a:ea typeface="Montserrat Light"/>
                          <a:cs typeface="Montserrat Light"/>
                          <a:sym typeface="Montserrat Light"/>
                        </a:rPr>
                        <a:t>MORE</a:t>
                      </a:r>
                      <a:r>
                        <a:rPr lang="en" sz="900" b="1" baseline="0" dirty="0">
                          <a:solidFill>
                            <a:srgbClr val="FFFFFF"/>
                          </a:solidFill>
                          <a:latin typeface="Arial" panose="020B0604020202020204" pitchFamily="34" charset="0"/>
                          <a:ea typeface="Montserrat Light"/>
                          <a:cs typeface="Montserrat Light"/>
                          <a:sym typeface="Montserrat Light"/>
                        </a:rPr>
                        <a:t> trips v last month</a:t>
                      </a:r>
                      <a:endParaRPr sz="900" b="1" dirty="0">
                        <a:solidFill>
                          <a:schemeClr val="accent1"/>
                        </a:solidFill>
                        <a:latin typeface="Arial" panose="020B0604020202020204" pitchFamily="34" charset="0"/>
                        <a:ea typeface="Montserrat Light"/>
                        <a:cs typeface="Montserrat Light"/>
                        <a:sym typeface="Montserrat Light"/>
                      </a:endParaRPr>
                    </a:p>
                  </a:txBody>
                  <a:tcPr marL="91425" marR="91425" marT="91425" marB="91425">
                    <a:solidFill>
                      <a:schemeClr val="bg2"/>
                    </a:solidFill>
                  </a:tcPr>
                </a:tc>
                <a:extLst>
                  <a:ext uri="{0D108BD9-81ED-4DB2-BD59-A6C34878D82A}">
                    <a16:rowId xmlns:a16="http://schemas.microsoft.com/office/drawing/2014/main" val="1517686310"/>
                  </a:ext>
                </a:extLst>
              </a:tr>
              <a:tr h="930462">
                <a:tc>
                  <a:txBody>
                    <a:bodyPr/>
                    <a:lstStyle/>
                    <a:p>
                      <a:pPr marL="73660" lvl="0" indent="0" algn="l" rtl="0">
                        <a:spcBef>
                          <a:spcPts val="0"/>
                        </a:spcBef>
                        <a:spcAft>
                          <a:spcPts val="0"/>
                        </a:spcAft>
                        <a:buClr>
                          <a:srgbClr val="FFFFFF"/>
                        </a:buClr>
                        <a:buSzPts val="1000"/>
                        <a:buFont typeface="Montserrat Light"/>
                        <a:buNone/>
                      </a:pPr>
                      <a:r>
                        <a:rPr lang="en-GB" sz="1400" b="1" dirty="0">
                          <a:solidFill>
                            <a:srgbClr val="FFFFFF"/>
                          </a:solidFill>
                          <a:latin typeface="Arial" panose="020B0604020202020204" pitchFamily="34" charset="0"/>
                          <a:ea typeface="Montserrat"/>
                          <a:cs typeface="Montserrat"/>
                          <a:sym typeface="Montserrat"/>
                        </a:rPr>
                        <a:t>Online </a:t>
                      </a:r>
                      <a:r>
                        <a:rPr lang="en-GB" sz="1400" dirty="0">
                          <a:solidFill>
                            <a:srgbClr val="FFFFFF"/>
                          </a:solidFill>
                          <a:latin typeface="Arial" panose="020B0604020202020204" pitchFamily="34" charset="0"/>
                          <a:ea typeface="Montserrat"/>
                          <a:cs typeface="Montserrat"/>
                          <a:sym typeface="Montserrat"/>
                        </a:rPr>
                        <a:t>penetration</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27%</a:t>
                      </a:r>
                      <a:r>
                        <a:rPr lang="en-GB" sz="900" dirty="0">
                          <a:solidFill>
                            <a:srgbClr val="FFFFFF"/>
                          </a:solidFill>
                          <a:latin typeface="Arial" panose="020B0604020202020204" pitchFamily="34" charset="0"/>
                          <a:ea typeface="Montserrat Light"/>
                          <a:cs typeface="Montserrat Light"/>
                          <a:sym typeface="Montserrat Light"/>
                        </a:rPr>
                        <a:t> of GB shoppers</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+0.1%/+8.4k </a:t>
                      </a:r>
                      <a:r>
                        <a:rPr lang="en-GB" sz="900" b="1" dirty="0">
                          <a:solidFill>
                            <a:schemeClr val="accent1"/>
                          </a:solidFill>
                          <a:latin typeface="Arial" panose="020B0604020202020204" pitchFamily="34" charset="0"/>
                          <a:ea typeface="Montserrat Light"/>
                          <a:cs typeface="Montserrat Light"/>
                          <a:sym typeface="Montserrat Light"/>
                        </a:rPr>
                        <a:t>MORE </a:t>
                      </a:r>
                      <a:r>
                        <a:rPr lang="en-GB" sz="900" baseline="0" dirty="0">
                          <a:solidFill>
                            <a:srgbClr val="FFFFFF"/>
                          </a:solidFill>
                          <a:latin typeface="Arial" panose="020B0604020202020204" pitchFamily="34" charset="0"/>
                          <a:ea typeface="Montserrat Light"/>
                          <a:cs typeface="Montserrat Light"/>
                          <a:sym typeface="Montserrat Light"/>
                        </a:rPr>
                        <a:t>shoppers vs last year</a:t>
                      </a:r>
                    </a:p>
                    <a:p>
                      <a:pPr marL="365760" lvl="0" indent="-292100" algn="l" rtl="0">
                        <a:spcBef>
                          <a:spcPts val="600"/>
                        </a:spcBef>
                        <a:spcAft>
                          <a:spcPts val="0"/>
                        </a:spcAft>
                        <a:buClr>
                          <a:srgbClr val="FFFFFF"/>
                        </a:buClr>
                        <a:buSzPts val="1000"/>
                        <a:buFont typeface="Montserrat Light"/>
                        <a:buChar char="■"/>
                      </a:pPr>
                      <a:r>
                        <a:rPr lang="en-GB" sz="900" b="1" baseline="0" dirty="0">
                          <a:solidFill>
                            <a:schemeClr val="accent1"/>
                          </a:solidFill>
                          <a:latin typeface="Arial" panose="020B0604020202020204" pitchFamily="34" charset="0"/>
                          <a:ea typeface="Montserrat"/>
                          <a:cs typeface="Montserrat"/>
                          <a:sym typeface="Montserrat Light"/>
                        </a:rPr>
                        <a:t>+5.4%</a:t>
                      </a:r>
                      <a:r>
                        <a:rPr lang="en-GB" sz="900" baseline="0" dirty="0">
                          <a:solidFill>
                            <a:srgbClr val="FFFFFF"/>
                          </a:solidFill>
                          <a:latin typeface="Arial" panose="020B0604020202020204" pitchFamily="34" charset="0"/>
                          <a:ea typeface="Montserrat"/>
                          <a:cs typeface="Montserrat"/>
                          <a:sym typeface="Montserrat Light"/>
                        </a:rPr>
                        <a:t>/</a:t>
                      </a:r>
                      <a:r>
                        <a:rPr lang="en-GB" sz="900" baseline="0" dirty="0">
                          <a:solidFill>
                            <a:schemeClr val="bg1"/>
                          </a:solidFill>
                          <a:latin typeface="Arial" panose="020B0604020202020204" pitchFamily="34" charset="0"/>
                          <a:ea typeface="Montserrat"/>
                          <a:cs typeface="Montserrat"/>
                          <a:sym typeface="Montserrat Light"/>
                        </a:rPr>
                        <a:t>+</a:t>
                      </a:r>
                      <a:r>
                        <a:rPr lang="en-GB" sz="900" baseline="0" dirty="0">
                          <a:solidFill>
                            <a:srgbClr val="FFFFFF"/>
                          </a:solidFill>
                          <a:latin typeface="Arial" panose="020B0604020202020204" pitchFamily="34" charset="0"/>
                          <a:ea typeface="Montserrat"/>
                          <a:cs typeface="Montserrat"/>
                          <a:sym typeface="Montserrat Light"/>
                        </a:rPr>
                        <a:t>394k </a:t>
                      </a:r>
                      <a:r>
                        <a:rPr lang="en-GB" sz="900" b="1" baseline="0" dirty="0">
                          <a:solidFill>
                            <a:schemeClr val="accent1"/>
                          </a:solidFill>
                          <a:latin typeface="Arial" panose="020B0604020202020204" pitchFamily="34" charset="0"/>
                          <a:ea typeface="Montserrat"/>
                          <a:cs typeface="Montserrat"/>
                          <a:sym typeface="Montserrat Light"/>
                        </a:rPr>
                        <a:t>MORE </a:t>
                      </a:r>
                      <a:r>
                        <a:rPr lang="en-GB" sz="900" baseline="0" dirty="0">
                          <a:solidFill>
                            <a:srgbClr val="FFFFFF"/>
                          </a:solidFill>
                          <a:latin typeface="Arial" panose="020B0604020202020204" pitchFamily="34" charset="0"/>
                          <a:ea typeface="Montserrat"/>
                          <a:cs typeface="Montserrat"/>
                          <a:sym typeface="Montserrat Light"/>
                        </a:rPr>
                        <a:t>shoppers than </a:t>
                      </a:r>
                      <a:r>
                        <a:rPr lang="en-GB" sz="900" b="1" baseline="0" dirty="0">
                          <a:solidFill>
                            <a:srgbClr val="FFFFFF"/>
                          </a:solidFill>
                          <a:latin typeface="Arial" panose="020B0604020202020204" pitchFamily="34" charset="0"/>
                          <a:ea typeface="Montserrat"/>
                          <a:cs typeface="Montserrat"/>
                          <a:sym typeface="Montserrat Light"/>
                        </a:rPr>
                        <a:t>last</a:t>
                      </a:r>
                      <a:r>
                        <a:rPr lang="en-GB" sz="900" baseline="0" dirty="0">
                          <a:solidFill>
                            <a:srgbClr val="FFFFFF"/>
                          </a:solidFill>
                          <a:latin typeface="Arial" panose="020B0604020202020204" pitchFamily="34" charset="0"/>
                          <a:ea typeface="Montserrat"/>
                          <a:cs typeface="Montserrat"/>
                          <a:sym typeface="Montserrat Light"/>
                        </a:rPr>
                        <a:t> month</a:t>
                      </a:r>
                      <a:endParaRPr lang="en-GB" sz="900" dirty="0">
                        <a:solidFill>
                          <a:srgbClr val="FFFFFF"/>
                        </a:solidFill>
                        <a:latin typeface="Arial" panose="020B0604020202020204" pitchFamily="34"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27%</a:t>
                      </a:r>
                      <a:r>
                        <a:rPr lang="en-GB" sz="900" dirty="0">
                          <a:solidFill>
                            <a:srgbClr val="FFFFFF"/>
                          </a:solidFill>
                          <a:latin typeface="Arial" panose="020B0604020202020204" pitchFamily="34" charset="0"/>
                          <a:ea typeface="Montserrat Light"/>
                          <a:cs typeface="Montserrat Light"/>
                          <a:sym typeface="Montserrat Light"/>
                        </a:rPr>
                        <a:t> of GB shoppers</a:t>
                      </a:r>
                    </a:p>
                    <a:p>
                      <a:pPr marL="365760" lvl="0" indent="-292100" algn="l" rtl="0">
                        <a:spcBef>
                          <a:spcPts val="600"/>
                        </a:spcBef>
                        <a:spcAft>
                          <a:spcPts val="0"/>
                        </a:spcAft>
                        <a:buClr>
                          <a:srgbClr val="FFFFFF"/>
                        </a:buClr>
                        <a:buSzPts val="1000"/>
                        <a:buFont typeface="Montserrat Light"/>
                        <a:buChar char="■"/>
                      </a:pPr>
                      <a:r>
                        <a:rPr lang="en-GB" sz="900" dirty="0">
                          <a:solidFill>
                            <a:srgbClr val="FFFFFF"/>
                          </a:solidFill>
                          <a:latin typeface="Arial" panose="020B0604020202020204" pitchFamily="34" charset="0"/>
                          <a:ea typeface="Montserrat Light"/>
                          <a:cs typeface="Montserrat Light"/>
                          <a:sym typeface="Montserrat Light"/>
                        </a:rPr>
                        <a:t>-1.5%/-123k </a:t>
                      </a:r>
                      <a:r>
                        <a:rPr lang="en-GB" sz="900" b="1" dirty="0">
                          <a:solidFill>
                            <a:schemeClr val="accent1"/>
                          </a:solidFill>
                          <a:latin typeface="Arial" panose="020B0604020202020204" pitchFamily="34" charset="0"/>
                          <a:ea typeface="Montserrat Light"/>
                          <a:cs typeface="Montserrat Light"/>
                          <a:sym typeface="Montserrat Light"/>
                        </a:rPr>
                        <a:t>FEWER </a:t>
                      </a:r>
                      <a:r>
                        <a:rPr lang="en-GB" sz="900" baseline="0" dirty="0">
                          <a:solidFill>
                            <a:srgbClr val="FFFFFF"/>
                          </a:solidFill>
                          <a:latin typeface="Arial" panose="020B0604020202020204" pitchFamily="34" charset="0"/>
                          <a:ea typeface="Montserrat Light"/>
                          <a:cs typeface="Montserrat Light"/>
                          <a:sym typeface="Montserrat Light"/>
                        </a:rPr>
                        <a:t>shoppers vs last year</a:t>
                      </a:r>
                    </a:p>
                    <a:p>
                      <a:pPr marL="365760" lvl="0" indent="-292100" algn="l" rtl="0">
                        <a:spcBef>
                          <a:spcPts val="600"/>
                        </a:spcBef>
                        <a:spcAft>
                          <a:spcPts val="0"/>
                        </a:spcAft>
                        <a:buClr>
                          <a:srgbClr val="FFFFFF"/>
                        </a:buClr>
                        <a:buSzPts val="1000"/>
                        <a:buFont typeface="Montserrat Light"/>
                        <a:buChar char="■"/>
                      </a:pPr>
                      <a:r>
                        <a:rPr lang="en-GB" sz="900" b="1" baseline="0" dirty="0">
                          <a:solidFill>
                            <a:schemeClr val="accent1"/>
                          </a:solidFill>
                          <a:latin typeface="Arial" panose="020B0604020202020204" pitchFamily="34" charset="0"/>
                          <a:ea typeface="Montserrat"/>
                          <a:cs typeface="Montserrat"/>
                          <a:sym typeface="Montserrat Light"/>
                        </a:rPr>
                        <a:t>+0.5%</a:t>
                      </a:r>
                      <a:r>
                        <a:rPr lang="en-GB" sz="900" baseline="0" dirty="0">
                          <a:solidFill>
                            <a:srgbClr val="FFFFFF"/>
                          </a:solidFill>
                          <a:latin typeface="Arial" panose="020B0604020202020204" pitchFamily="34" charset="0"/>
                          <a:ea typeface="Montserrat"/>
                          <a:cs typeface="Montserrat"/>
                          <a:sym typeface="Montserrat Light"/>
                        </a:rPr>
                        <a:t>/</a:t>
                      </a:r>
                      <a:r>
                        <a:rPr lang="en-GB" sz="900" baseline="0" dirty="0">
                          <a:solidFill>
                            <a:schemeClr val="bg1"/>
                          </a:solidFill>
                          <a:latin typeface="Arial" panose="020B0604020202020204" pitchFamily="34" charset="0"/>
                          <a:ea typeface="Montserrat"/>
                          <a:cs typeface="Montserrat"/>
                          <a:sym typeface="Montserrat Light"/>
                        </a:rPr>
                        <a:t>+</a:t>
                      </a:r>
                      <a:r>
                        <a:rPr lang="en-GB" sz="900" baseline="0" dirty="0">
                          <a:solidFill>
                            <a:srgbClr val="FFFFFF"/>
                          </a:solidFill>
                          <a:latin typeface="Arial" panose="020B0604020202020204" pitchFamily="34" charset="0"/>
                          <a:ea typeface="Montserrat"/>
                          <a:cs typeface="Montserrat"/>
                          <a:sym typeface="Montserrat Light"/>
                        </a:rPr>
                        <a:t>42k </a:t>
                      </a:r>
                      <a:r>
                        <a:rPr lang="en-GB" sz="900" b="1" baseline="0" dirty="0">
                          <a:solidFill>
                            <a:schemeClr val="accent1"/>
                          </a:solidFill>
                          <a:latin typeface="Arial" panose="020B0604020202020204" pitchFamily="34" charset="0"/>
                          <a:ea typeface="Montserrat"/>
                          <a:cs typeface="Montserrat"/>
                          <a:sym typeface="Montserrat Light"/>
                        </a:rPr>
                        <a:t>MORE </a:t>
                      </a:r>
                      <a:r>
                        <a:rPr lang="en-GB" sz="900" baseline="0" dirty="0">
                          <a:solidFill>
                            <a:srgbClr val="FFFFFF"/>
                          </a:solidFill>
                          <a:latin typeface="Arial" panose="020B0604020202020204" pitchFamily="34" charset="0"/>
                          <a:ea typeface="Montserrat"/>
                          <a:cs typeface="Montserrat"/>
                          <a:sym typeface="Montserrat Light"/>
                        </a:rPr>
                        <a:t>shoppers than </a:t>
                      </a:r>
                      <a:r>
                        <a:rPr lang="en-GB" sz="900" b="1" baseline="0" dirty="0">
                          <a:solidFill>
                            <a:srgbClr val="FFFFFF"/>
                          </a:solidFill>
                          <a:latin typeface="Arial" panose="020B0604020202020204" pitchFamily="34" charset="0"/>
                          <a:ea typeface="Montserrat"/>
                          <a:cs typeface="Montserrat"/>
                          <a:sym typeface="Montserrat Light"/>
                        </a:rPr>
                        <a:t>last</a:t>
                      </a:r>
                      <a:r>
                        <a:rPr lang="en-GB" sz="900" baseline="0" dirty="0">
                          <a:solidFill>
                            <a:srgbClr val="FFFFFF"/>
                          </a:solidFill>
                          <a:latin typeface="Arial" panose="020B0604020202020204" pitchFamily="34" charset="0"/>
                          <a:ea typeface="Montserrat"/>
                          <a:cs typeface="Montserrat"/>
                          <a:sym typeface="Montserrat Light"/>
                        </a:rPr>
                        <a:t> month</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a:cs typeface="Montserrat"/>
                          <a:sym typeface="Montserrat"/>
                        </a:rPr>
                        <a:t>+2.3%</a:t>
                      </a:r>
                      <a:r>
                        <a:rPr lang="en-GB" sz="900" dirty="0">
                          <a:solidFill>
                            <a:srgbClr val="FFFFFF"/>
                          </a:solidFill>
                          <a:latin typeface="Arial" panose="020B0604020202020204" pitchFamily="34" charset="0"/>
                          <a:ea typeface="Montserrat"/>
                          <a:cs typeface="Montserrat"/>
                          <a:sym typeface="Montserrat"/>
                        </a:rPr>
                        <a:t>/+0.5m </a:t>
                      </a:r>
                      <a:r>
                        <a:rPr lang="en-GB" sz="900" b="1" dirty="0">
                          <a:solidFill>
                            <a:schemeClr val="accent1"/>
                          </a:solidFill>
                          <a:latin typeface="Arial" panose="020B0604020202020204" pitchFamily="34" charset="0"/>
                          <a:ea typeface="Montserrat"/>
                          <a:cs typeface="Montserrat"/>
                          <a:sym typeface="Montserrat"/>
                        </a:rPr>
                        <a:t>MORE </a:t>
                      </a:r>
                      <a:r>
                        <a:rPr lang="en-GB" sz="900" b="0" dirty="0">
                          <a:solidFill>
                            <a:schemeClr val="bg1"/>
                          </a:solidFill>
                          <a:latin typeface="Arial" panose="020B0604020202020204" pitchFamily="34" charset="0"/>
                          <a:ea typeface="Montserrat"/>
                          <a:cs typeface="Montserrat"/>
                          <a:sym typeface="Montserrat"/>
                        </a:rPr>
                        <a:t>orders than last year and -4.5%/1m </a:t>
                      </a:r>
                      <a:r>
                        <a:rPr lang="en-GB" sz="900" b="1" dirty="0">
                          <a:solidFill>
                            <a:schemeClr val="accent1"/>
                          </a:solidFill>
                          <a:latin typeface="Arial" panose="020B0604020202020204" pitchFamily="34" charset="0"/>
                          <a:ea typeface="Montserrat"/>
                          <a:cs typeface="Montserrat"/>
                          <a:sym typeface="Montserrat"/>
                        </a:rPr>
                        <a:t>FEWER</a:t>
                      </a:r>
                      <a:r>
                        <a:rPr lang="en-GB" sz="900" b="0" dirty="0">
                          <a:solidFill>
                            <a:schemeClr val="bg1"/>
                          </a:solidFill>
                          <a:latin typeface="Arial" panose="020B0604020202020204" pitchFamily="34" charset="0"/>
                          <a:ea typeface="Montserrat"/>
                          <a:cs typeface="Montserrat"/>
                          <a:sym typeface="Montserrat"/>
                        </a:rPr>
                        <a:t> than last month</a:t>
                      </a:r>
                    </a:p>
                  </a:txBody>
                  <a:tcPr marL="91425" marR="91425" marT="91425" marB="91425">
                    <a:solidFill>
                      <a:schemeClr val="bg2"/>
                    </a:solidFill>
                  </a:tcPr>
                </a:tc>
                <a:extLst>
                  <a:ext uri="{0D108BD9-81ED-4DB2-BD59-A6C34878D82A}">
                    <a16:rowId xmlns:a16="http://schemas.microsoft.com/office/drawing/2014/main" val="1277159317"/>
                  </a:ext>
                </a:extLst>
              </a:tr>
              <a:tr h="835513">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1" dirty="0">
                          <a:solidFill>
                            <a:srgbClr val="FFFFFF"/>
                          </a:solidFill>
                          <a:latin typeface="Arial" panose="020B0604020202020204" pitchFamily="34" charset="0"/>
                          <a:ea typeface="Montserrat"/>
                          <a:cs typeface="Montserrat"/>
                          <a:sym typeface="Montserrat"/>
                        </a:rPr>
                        <a:t>Growth </a:t>
                      </a:r>
                      <a:r>
                        <a:rPr lang="en-GB" sz="1400" b="0" dirty="0">
                          <a:solidFill>
                            <a:srgbClr val="FFFFFF"/>
                          </a:solidFill>
                          <a:latin typeface="Arial" panose="020B0604020202020204" pitchFamily="34" charset="0"/>
                          <a:ea typeface="Montserrat"/>
                          <a:cs typeface="Montserrat"/>
                          <a:sym typeface="Montserrat"/>
                        </a:rPr>
                        <a:t>of the</a:t>
                      </a:r>
                      <a:r>
                        <a:rPr lang="en-GB" sz="1400" b="1" dirty="0">
                          <a:solidFill>
                            <a:srgbClr val="FFFFFF"/>
                          </a:solidFill>
                          <a:latin typeface="Arial" panose="020B0604020202020204" pitchFamily="34" charset="0"/>
                          <a:ea typeface="Montserrat"/>
                          <a:cs typeface="Montserrat"/>
                          <a:sym typeface="Montserrat"/>
                        </a:rPr>
                        <a:t> Discounters</a:t>
                      </a: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63%</a:t>
                      </a:r>
                      <a:r>
                        <a:rPr lang="en-GB" sz="900" dirty="0">
                          <a:solidFill>
                            <a:srgbClr val="FFFFFF"/>
                          </a:solidFill>
                          <a:latin typeface="Arial" panose="020B0604020202020204" pitchFamily="34" charset="0"/>
                          <a:ea typeface="Montserrat Light"/>
                          <a:cs typeface="Montserrat Light"/>
                          <a:sym typeface="Montserrat Light"/>
                        </a:rPr>
                        <a:t> of GB shoppers, </a:t>
                      </a:r>
                      <a:r>
                        <a:rPr lang="en-GB" sz="900" b="1" dirty="0">
                          <a:solidFill>
                            <a:schemeClr val="accent1"/>
                          </a:solidFill>
                          <a:latin typeface="Arial" panose="020B0604020202020204" pitchFamily="34" charset="0"/>
                          <a:ea typeface="Montserrat Light"/>
                          <a:cs typeface="Montserrat Light"/>
                          <a:sym typeface="Montserrat Light"/>
                        </a:rPr>
                        <a:t>+1.3%/+241k MORE</a:t>
                      </a:r>
                      <a:r>
                        <a:rPr lang="en-GB" sz="900" dirty="0">
                          <a:solidFill>
                            <a:srgbClr val="FFFFFF"/>
                          </a:solidFill>
                          <a:latin typeface="Arial" panose="020B0604020202020204" pitchFamily="34" charset="0"/>
                          <a:ea typeface="Montserrat Light"/>
                          <a:cs typeface="Montserrat Light"/>
                          <a:sym typeface="Montserrat Light"/>
                        </a:rPr>
                        <a:t> v last year</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+5%/+3.7m MORE</a:t>
                      </a:r>
                      <a:r>
                        <a:rPr lang="en-GB" sz="900" b="1" dirty="0">
                          <a:solidFill>
                            <a:srgbClr val="FFFFFF"/>
                          </a:solidFill>
                          <a:latin typeface="Arial" panose="020B0604020202020204" pitchFamily="34" charset="0"/>
                          <a:ea typeface="Montserrat Light"/>
                          <a:cs typeface="Montserrat Light"/>
                          <a:sym typeface="Montserrat Light"/>
                        </a:rPr>
                        <a:t> </a:t>
                      </a:r>
                      <a:r>
                        <a:rPr lang="en-GB" sz="900" baseline="0" dirty="0">
                          <a:solidFill>
                            <a:srgbClr val="FFFFFF"/>
                          </a:solidFill>
                          <a:latin typeface="Arial" panose="020B0604020202020204" pitchFamily="34" charset="0"/>
                          <a:ea typeface="Montserrat Light"/>
                          <a:cs typeface="Montserrat Light"/>
                          <a:sym typeface="Montserrat Light"/>
                        </a:rPr>
                        <a:t>shopping occasions v last year and </a:t>
                      </a:r>
                      <a:r>
                        <a:rPr lang="en-GB" sz="900" b="1" baseline="0" dirty="0">
                          <a:solidFill>
                            <a:schemeClr val="accent1"/>
                          </a:solidFill>
                          <a:latin typeface="Arial" panose="020B0604020202020204" pitchFamily="34" charset="0"/>
                          <a:ea typeface="Montserrat Light"/>
                          <a:cs typeface="Montserrat Light"/>
                          <a:sym typeface="Montserrat Light"/>
                        </a:rPr>
                        <a:t>-3%/-2.4m FEWER </a:t>
                      </a:r>
                      <a:r>
                        <a:rPr lang="en-GB" sz="900" baseline="0" dirty="0">
                          <a:solidFill>
                            <a:srgbClr val="FFFFFF"/>
                          </a:solidFill>
                          <a:latin typeface="Arial" panose="020B0604020202020204" pitchFamily="34" charset="0"/>
                          <a:ea typeface="Montserrat Light"/>
                          <a:cs typeface="Montserrat Light"/>
                          <a:sym typeface="Montserrat Light"/>
                        </a:rPr>
                        <a:t>trips vs </a:t>
                      </a:r>
                      <a:r>
                        <a:rPr lang="en-GB" sz="900" b="1" baseline="0" dirty="0">
                          <a:solidFill>
                            <a:schemeClr val="accent1"/>
                          </a:solidFill>
                          <a:latin typeface="Arial" panose="020B0604020202020204" pitchFamily="34" charset="0"/>
                          <a:ea typeface="Montserrat Light"/>
                          <a:cs typeface="Montserrat Light"/>
                          <a:sym typeface="Montserrat Light"/>
                        </a:rPr>
                        <a:t>last month</a:t>
                      </a:r>
                      <a:r>
                        <a:rPr lang="en-GB" sz="900" baseline="0" dirty="0">
                          <a:solidFill>
                            <a:srgbClr val="FFFFFF"/>
                          </a:solidFill>
                          <a:latin typeface="Arial" panose="020B0604020202020204" pitchFamily="34" charset="0"/>
                          <a:ea typeface="Montserrat Light"/>
                          <a:cs typeface="Montserrat Light"/>
                          <a:sym typeface="Montserrat Light"/>
                        </a:rPr>
                        <a:t>.</a:t>
                      </a:r>
                      <a:endParaRPr lang="en-GB" sz="900" dirty="0">
                        <a:solidFill>
                          <a:srgbClr val="FFFFFF"/>
                        </a:solidFill>
                        <a:latin typeface="Arial" panose="020B0604020202020204" pitchFamily="34" charset="0"/>
                        <a:ea typeface="Montserrat"/>
                        <a:cs typeface="Montserrat"/>
                        <a:sym typeface="Montserrat"/>
                      </a:endParaRPr>
                    </a:p>
                  </a:txBody>
                  <a:tcPr marL="91425" marR="91425" marT="91425" marB="91425">
                    <a:solidFill>
                      <a:schemeClr val="tx2"/>
                    </a:solidFill>
                  </a:tcPr>
                </a:tc>
                <a:tc>
                  <a:txBody>
                    <a:bodyPr/>
                    <a:lstStyle/>
                    <a:p>
                      <a:pPr marL="365760" lvl="0" indent="-292100" algn="l" rtl="0">
                        <a:spcBef>
                          <a:spcPts val="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64%</a:t>
                      </a:r>
                      <a:r>
                        <a:rPr lang="en-GB" sz="900" dirty="0">
                          <a:solidFill>
                            <a:srgbClr val="FFFFFF"/>
                          </a:solidFill>
                          <a:latin typeface="Arial" panose="020B0604020202020204" pitchFamily="34" charset="0"/>
                          <a:ea typeface="Montserrat Light"/>
                          <a:cs typeface="Montserrat Light"/>
                          <a:sym typeface="Montserrat Light"/>
                        </a:rPr>
                        <a:t> of GB shoppers, </a:t>
                      </a:r>
                      <a:r>
                        <a:rPr lang="en-GB" sz="900" b="1" dirty="0">
                          <a:solidFill>
                            <a:schemeClr val="accent1"/>
                          </a:solidFill>
                          <a:latin typeface="Arial" panose="020B0604020202020204" pitchFamily="34" charset="0"/>
                          <a:ea typeface="Montserrat Light"/>
                          <a:cs typeface="Montserrat Light"/>
                          <a:sym typeface="Montserrat Light"/>
                        </a:rPr>
                        <a:t>+2.3%/+420k MORE</a:t>
                      </a:r>
                      <a:r>
                        <a:rPr lang="en-GB" sz="900" dirty="0">
                          <a:solidFill>
                            <a:srgbClr val="FFFFFF"/>
                          </a:solidFill>
                          <a:latin typeface="Arial" panose="020B0604020202020204" pitchFamily="34" charset="0"/>
                          <a:ea typeface="Montserrat Light"/>
                          <a:cs typeface="Montserrat Light"/>
                          <a:sym typeface="Montserrat Light"/>
                        </a:rPr>
                        <a:t> v last year</a:t>
                      </a:r>
                    </a:p>
                    <a:p>
                      <a:pPr marL="365760" lvl="0" indent="-292100" algn="l" rtl="0">
                        <a:spcBef>
                          <a:spcPts val="600"/>
                        </a:spcBef>
                        <a:spcAft>
                          <a:spcPts val="0"/>
                        </a:spcAft>
                        <a:buClr>
                          <a:srgbClr val="FFFFFF"/>
                        </a:buClr>
                        <a:buSzPts val="1000"/>
                        <a:buFont typeface="Montserrat Light"/>
                        <a:buChar char="■"/>
                      </a:pPr>
                      <a:r>
                        <a:rPr lang="en-GB" sz="900" b="1" dirty="0">
                          <a:solidFill>
                            <a:schemeClr val="accent1"/>
                          </a:solidFill>
                          <a:latin typeface="Arial" panose="020B0604020202020204" pitchFamily="34" charset="0"/>
                          <a:ea typeface="Montserrat Light"/>
                          <a:cs typeface="Montserrat Light"/>
                          <a:sym typeface="Montserrat Light"/>
                        </a:rPr>
                        <a:t>+5.7%/+4.4m MORE</a:t>
                      </a:r>
                      <a:r>
                        <a:rPr lang="en-GB" sz="900" b="1" dirty="0">
                          <a:solidFill>
                            <a:srgbClr val="FFFFFF"/>
                          </a:solidFill>
                          <a:latin typeface="Arial" panose="020B0604020202020204" pitchFamily="34" charset="0"/>
                          <a:ea typeface="Montserrat Light"/>
                          <a:cs typeface="Montserrat Light"/>
                          <a:sym typeface="Montserrat Light"/>
                        </a:rPr>
                        <a:t> </a:t>
                      </a:r>
                      <a:r>
                        <a:rPr lang="en-GB" sz="900" baseline="0" dirty="0">
                          <a:solidFill>
                            <a:srgbClr val="FFFFFF"/>
                          </a:solidFill>
                          <a:latin typeface="Arial" panose="020B0604020202020204" pitchFamily="34" charset="0"/>
                          <a:ea typeface="Montserrat Light"/>
                          <a:cs typeface="Montserrat Light"/>
                          <a:sym typeface="Montserrat Light"/>
                        </a:rPr>
                        <a:t>shopping occasions v last year and </a:t>
                      </a:r>
                      <a:r>
                        <a:rPr lang="en-GB" sz="900" b="1" baseline="0" dirty="0">
                          <a:solidFill>
                            <a:schemeClr val="accent1"/>
                          </a:solidFill>
                          <a:latin typeface="Arial" panose="020B0604020202020204" pitchFamily="34" charset="0"/>
                          <a:ea typeface="Montserrat Light"/>
                          <a:cs typeface="Montserrat Light"/>
                          <a:sym typeface="Montserrat Light"/>
                        </a:rPr>
                        <a:t>+3.8%/+3m MORE </a:t>
                      </a:r>
                      <a:r>
                        <a:rPr lang="en-GB" sz="900" baseline="0" dirty="0">
                          <a:solidFill>
                            <a:srgbClr val="FFFFFF"/>
                          </a:solidFill>
                          <a:latin typeface="Arial" panose="020B0604020202020204" pitchFamily="34" charset="0"/>
                          <a:ea typeface="Montserrat Light"/>
                          <a:cs typeface="Montserrat Light"/>
                          <a:sym typeface="Montserrat Light"/>
                        </a:rPr>
                        <a:t>trips vs </a:t>
                      </a:r>
                      <a:r>
                        <a:rPr lang="en-GB" sz="900" b="1" baseline="0" dirty="0">
                          <a:solidFill>
                            <a:schemeClr val="accent1"/>
                          </a:solidFill>
                          <a:latin typeface="Arial" panose="020B0604020202020204" pitchFamily="34" charset="0"/>
                          <a:ea typeface="Montserrat Light"/>
                          <a:cs typeface="Montserrat Light"/>
                          <a:sym typeface="Montserrat Light"/>
                        </a:rPr>
                        <a:t>last month</a:t>
                      </a:r>
                      <a:r>
                        <a:rPr lang="en-GB" sz="900" baseline="0" dirty="0">
                          <a:solidFill>
                            <a:srgbClr val="FFFFFF"/>
                          </a:solidFill>
                          <a:latin typeface="Arial" panose="020B0604020202020204" pitchFamily="34" charset="0"/>
                          <a:ea typeface="Montserrat Light"/>
                          <a:cs typeface="Montserrat Light"/>
                          <a:sym typeface="Montserrat Light"/>
                        </a:rPr>
                        <a:t>.</a:t>
                      </a:r>
                      <a:endParaRPr lang="en-GB" sz="900" dirty="0">
                        <a:solidFill>
                          <a:srgbClr val="FFFFFF"/>
                        </a:solidFill>
                        <a:latin typeface="Arial" panose="020B0604020202020204" pitchFamily="34" charset="0"/>
                        <a:ea typeface="Montserrat"/>
                        <a:cs typeface="Montserrat"/>
                        <a:sym typeface="Montserrat"/>
                      </a:endParaRPr>
                    </a:p>
                  </a:txBody>
                  <a:tcPr marL="91425" marR="91425" marT="91425" marB="91425">
                    <a:solidFill>
                      <a:schemeClr val="bg2"/>
                    </a:solidFill>
                  </a:tcPr>
                </a:tc>
                <a:extLst>
                  <a:ext uri="{0D108BD9-81ED-4DB2-BD59-A6C34878D82A}">
                    <a16:rowId xmlns:a16="http://schemas.microsoft.com/office/drawing/2014/main" val="4178510154"/>
                  </a:ext>
                </a:extLst>
              </a:tr>
            </a:tbl>
          </a:graphicData>
        </a:graphic>
      </p:graphicFrame>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13"/>
          </p:nvPr>
        </p:nvSpPr>
        <p:spPr>
          <a:xfrm>
            <a:off x="237043" y="6201123"/>
            <a:ext cx="11582400" cy="436542"/>
          </a:xfrm>
        </p:spPr>
        <p:txBody>
          <a:bodyPr/>
          <a:lstStyle/>
          <a:p>
            <a:r>
              <a:rPr lang="en-US" sz="800" dirty="0">
                <a:latin typeface="Arial" panose="020B0604020202020204" pitchFamily="34" charset="0"/>
              </a:rPr>
              <a:t>Source:  NIQ Homescan GB FMCG</a:t>
            </a:r>
          </a:p>
        </p:txBody>
      </p:sp>
      <p:sp>
        <p:nvSpPr>
          <p:cNvPr id="51" name="TextBox 50">
            <a:extLst>
              <a:ext uri="{FF2B5EF4-FFF2-40B4-BE49-F238E27FC236}">
                <a16:creationId xmlns:a16="http://schemas.microsoft.com/office/drawing/2014/main" id="{4FDF5172-B62B-41EB-EAB9-A74D07098FB5}"/>
              </a:ext>
            </a:extLst>
          </p:cNvPr>
          <p:cNvSpPr txBox="1"/>
          <p:nvPr/>
        </p:nvSpPr>
        <p:spPr>
          <a:xfrm>
            <a:off x="181232" y="516958"/>
            <a:ext cx="12010768" cy="400110"/>
          </a:xfrm>
          <a:prstGeom prst="rect">
            <a:avLst/>
          </a:prstGeom>
          <a:noFill/>
        </p:spPr>
        <p:txBody>
          <a:bodyPr wrap="square">
            <a:spAutoFit/>
          </a:bodyPr>
          <a:lstStyle/>
          <a:p>
            <a:r>
              <a:rPr lang="en-GB" sz="2000" dirty="0">
                <a:latin typeface="Georgia" panose="02040502050405020303" pitchFamily="18" charset="0"/>
              </a:rPr>
              <a:t>Shoppers did spend more this Christmas but there were </a:t>
            </a:r>
            <a:r>
              <a:rPr lang="en-GB" sz="2000" b="1" dirty="0">
                <a:latin typeface="Georgia" panose="02040502050405020303" pitchFamily="18" charset="0"/>
              </a:rPr>
              <a:t>fewer shopping trips instore </a:t>
            </a:r>
            <a:r>
              <a:rPr lang="en-GB" sz="2000" dirty="0">
                <a:latin typeface="Georgia" panose="02040502050405020303" pitchFamily="18" charset="0"/>
              </a:rPr>
              <a:t>than last year</a:t>
            </a:r>
            <a:r>
              <a:rPr lang="en-GB" sz="2000" b="1" dirty="0">
                <a:latin typeface="Georgia" panose="02040502050405020303" pitchFamily="18" charset="0"/>
              </a:rPr>
              <a:t> </a:t>
            </a:r>
            <a:endParaRPr lang="en-GB" sz="2000" b="1" i="1" dirty="0">
              <a:latin typeface="Georgia" panose="02040502050405020303" pitchFamily="18" charset="0"/>
            </a:endParaRPr>
          </a:p>
        </p:txBody>
      </p:sp>
    </p:spTree>
    <p:extLst>
      <p:ext uri="{BB962C8B-B14F-4D97-AF65-F5344CB8AC3E}">
        <p14:creationId xmlns:p14="http://schemas.microsoft.com/office/powerpoint/2010/main" val="3326528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12</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1861127" y="2359843"/>
            <a:ext cx="9171709" cy="2985433"/>
          </a:xfrm>
          <a:prstGeom prst="rect">
            <a:avLst/>
          </a:prstGeom>
          <a:noFill/>
        </p:spPr>
        <p:txBody>
          <a:bodyPr wrap="square">
            <a:spAutoFit/>
          </a:bodyPr>
          <a:lstStyle/>
          <a:p>
            <a:pPr algn="l">
              <a:spcAft>
                <a:spcPts val="600"/>
              </a:spcAft>
            </a:pPr>
            <a:r>
              <a:rPr lang="en-US" sz="2400" dirty="0">
                <a:latin typeface="Georgia" panose="02040502050405020303" pitchFamily="18" charset="0"/>
              </a:rPr>
              <a:t>It was a </a:t>
            </a:r>
            <a:r>
              <a:rPr lang="en-US" sz="2400" b="1" dirty="0">
                <a:latin typeface="Georgia" panose="02040502050405020303" pitchFamily="18" charset="0"/>
              </a:rPr>
              <a:t>planned</a:t>
            </a:r>
            <a:r>
              <a:rPr lang="en-US" sz="2400" dirty="0">
                <a:latin typeface="Georgia" panose="02040502050405020303" pitchFamily="18" charset="0"/>
              </a:rPr>
              <a:t> Christmas and shoppers used </a:t>
            </a:r>
            <a:r>
              <a:rPr lang="en-US" sz="2400" b="1" dirty="0">
                <a:latin typeface="Georgia" panose="02040502050405020303" pitchFamily="18" charset="0"/>
              </a:rPr>
              <a:t>multiple strategies</a:t>
            </a:r>
            <a:r>
              <a:rPr lang="en-US" sz="2400" dirty="0">
                <a:latin typeface="Georgia" panose="02040502050405020303" pitchFamily="18" charset="0"/>
              </a:rPr>
              <a:t> to </a:t>
            </a:r>
            <a:r>
              <a:rPr lang="en-US" sz="2400" b="1" dirty="0">
                <a:latin typeface="Georgia" panose="02040502050405020303" pitchFamily="18" charset="0"/>
              </a:rPr>
              <a:t>manage spend</a:t>
            </a:r>
            <a:r>
              <a:rPr lang="en-US" sz="2400" dirty="0">
                <a:latin typeface="Georgia" panose="02040502050405020303" pitchFamily="18" charset="0"/>
              </a:rPr>
              <a:t>.</a:t>
            </a:r>
          </a:p>
          <a:p>
            <a:pPr algn="l">
              <a:spcAft>
                <a:spcPts val="600"/>
              </a:spcAft>
            </a:pPr>
            <a:endParaRPr lang="en-US" sz="2400" dirty="0">
              <a:latin typeface="Georgia" panose="02040502050405020303" pitchFamily="18" charset="0"/>
            </a:endParaRPr>
          </a:p>
          <a:p>
            <a:pPr algn="l">
              <a:spcAft>
                <a:spcPts val="600"/>
              </a:spcAft>
            </a:pPr>
            <a:r>
              <a:rPr lang="en-US" sz="2400" dirty="0">
                <a:latin typeface="Georgia" panose="02040502050405020303" pitchFamily="18" charset="0"/>
              </a:rPr>
              <a:t>Shoppers</a:t>
            </a:r>
            <a:r>
              <a:rPr lang="en-US" sz="2400" b="1" dirty="0">
                <a:latin typeface="Georgia" panose="02040502050405020303" pitchFamily="18" charset="0"/>
              </a:rPr>
              <a:t> blended online </a:t>
            </a:r>
            <a:r>
              <a:rPr lang="en-US" sz="2400" dirty="0">
                <a:latin typeface="Georgia" panose="02040502050405020303" pitchFamily="18" charset="0"/>
              </a:rPr>
              <a:t>with </a:t>
            </a:r>
            <a:r>
              <a:rPr lang="en-US" sz="2400" b="1" dirty="0">
                <a:latin typeface="Georgia" panose="02040502050405020303" pitchFamily="18" charset="0"/>
              </a:rPr>
              <a:t>instore </a:t>
            </a:r>
            <a:r>
              <a:rPr lang="en-US" sz="2400" dirty="0">
                <a:latin typeface="Georgia" panose="02040502050405020303" pitchFamily="18" charset="0"/>
              </a:rPr>
              <a:t>and</a:t>
            </a:r>
            <a:r>
              <a:rPr lang="en-US" sz="2400" b="1" dirty="0">
                <a:latin typeface="Georgia" panose="02040502050405020303" pitchFamily="18" charset="0"/>
              </a:rPr>
              <a:t> delayed </a:t>
            </a:r>
            <a:r>
              <a:rPr lang="en-US" sz="2400" dirty="0">
                <a:latin typeface="Georgia" panose="02040502050405020303" pitchFamily="18" charset="0"/>
              </a:rPr>
              <a:t>spending until the </a:t>
            </a:r>
            <a:r>
              <a:rPr lang="en-US" sz="2400" b="1" dirty="0">
                <a:latin typeface="Georgia" panose="02040502050405020303" pitchFamily="18" charset="0"/>
              </a:rPr>
              <a:t>final week, </a:t>
            </a:r>
            <a:r>
              <a:rPr lang="en-US" sz="2400" dirty="0">
                <a:latin typeface="Georgia" panose="02040502050405020303" pitchFamily="18" charset="0"/>
              </a:rPr>
              <a:t>to help avoid ‘</a:t>
            </a:r>
            <a:r>
              <a:rPr lang="en-US" sz="2400" b="1" dirty="0">
                <a:latin typeface="Georgia" panose="02040502050405020303" pitchFamily="18" charset="0"/>
              </a:rPr>
              <a:t>excessive</a:t>
            </a:r>
            <a:r>
              <a:rPr lang="en-US" sz="2400" dirty="0">
                <a:latin typeface="Georgia" panose="02040502050405020303" pitchFamily="18" charset="0"/>
              </a:rPr>
              <a:t>’</a:t>
            </a:r>
            <a:r>
              <a:rPr lang="en-US" sz="2400" b="1" dirty="0">
                <a:latin typeface="Georgia" panose="02040502050405020303" pitchFamily="18" charset="0"/>
              </a:rPr>
              <a:t> </a:t>
            </a:r>
            <a:r>
              <a:rPr lang="en-US" sz="2400" dirty="0">
                <a:latin typeface="Georgia" panose="02040502050405020303" pitchFamily="18" charset="0"/>
              </a:rPr>
              <a:t>purchasing.</a:t>
            </a:r>
          </a:p>
          <a:p>
            <a:pPr algn="l">
              <a:spcAft>
                <a:spcPts val="600"/>
              </a:spcAft>
            </a:pPr>
            <a:endParaRPr lang="en-US" sz="2400" dirty="0">
              <a:latin typeface="Georgia" panose="02040502050405020303" pitchFamily="18" charset="0"/>
            </a:endParaRPr>
          </a:p>
          <a:p>
            <a:pPr algn="l">
              <a:spcAft>
                <a:spcPts val="600"/>
              </a:spcAft>
            </a:pPr>
            <a:endParaRPr lang="en-US" sz="2400" b="1" i="1" dirty="0">
              <a:latin typeface="Georgia" panose="02040502050405020303" pitchFamily="18" charset="0"/>
            </a:endParaRPr>
          </a:p>
        </p:txBody>
      </p:sp>
    </p:spTree>
    <p:extLst>
      <p:ext uri="{BB962C8B-B14F-4D97-AF65-F5344CB8AC3E}">
        <p14:creationId xmlns:p14="http://schemas.microsoft.com/office/powerpoint/2010/main" val="124376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13</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Category</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4042618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394C7C9-9AF0-D1AC-9373-0C2BF62EADA8}"/>
              </a:ext>
            </a:extLst>
          </p:cNvPr>
          <p:cNvSpPr>
            <a:spLocks noGrp="1"/>
          </p:cNvSpPr>
          <p:nvPr>
            <p:ph type="sldNum" sz="quarter" idx="12"/>
          </p:nvPr>
        </p:nvSpPr>
        <p:spPr/>
        <p:txBody>
          <a:bodyPr/>
          <a:lstStyle/>
          <a:p>
            <a:fld id="{403EF4E2-7A7A-0548-85F1-5479B7C9E1B2}" type="slidenum">
              <a:rPr lang="en-US" smtClean="0"/>
              <a:t>14</a:t>
            </a:fld>
            <a:endParaRPr lang="en-US" dirty="0"/>
          </a:p>
        </p:txBody>
      </p:sp>
      <p:sp>
        <p:nvSpPr>
          <p:cNvPr id="5" name="Text Placeholder 4">
            <a:extLst>
              <a:ext uri="{FF2B5EF4-FFF2-40B4-BE49-F238E27FC236}">
                <a16:creationId xmlns:a16="http://schemas.microsoft.com/office/drawing/2014/main" id="{2B858C7A-4054-D1E3-8073-3B18802F8103}"/>
              </a:ext>
            </a:extLst>
          </p:cNvPr>
          <p:cNvSpPr>
            <a:spLocks noGrp="1"/>
          </p:cNvSpPr>
          <p:nvPr>
            <p:ph type="body" sz="quarter" idx="13"/>
          </p:nvPr>
        </p:nvSpPr>
        <p:spPr>
          <a:xfrm>
            <a:off x="275679" y="6014379"/>
            <a:ext cx="11582400" cy="436542"/>
          </a:xfrm>
        </p:spPr>
        <p:txBody>
          <a:bodyPr/>
          <a:lstStyle/>
          <a:p>
            <a:r>
              <a:rPr lang="en-GB" sz="700" dirty="0"/>
              <a:t>* TSR (Total Store Read) excludes General Merchandise &amp; Tobacco</a:t>
            </a:r>
          </a:p>
          <a:p>
            <a:r>
              <a:rPr lang="en-GB" sz="700" dirty="0"/>
              <a:t>Source:  NiQ Scantrack Grocery Multiples, 4w/e 30</a:t>
            </a:r>
            <a:r>
              <a:rPr lang="en-GB" sz="700" baseline="30000" dirty="0"/>
              <a:t>th</a:t>
            </a:r>
            <a:r>
              <a:rPr lang="en-GB" sz="700" dirty="0"/>
              <a:t> December 2023</a:t>
            </a:r>
          </a:p>
          <a:p>
            <a:r>
              <a:rPr lang="en-GB" sz="700" dirty="0"/>
              <a:t>Derived Inflation:  Difference between Value Sales growth and Unit Sales growth</a:t>
            </a:r>
          </a:p>
        </p:txBody>
      </p:sp>
      <p:sp>
        <p:nvSpPr>
          <p:cNvPr id="6" name="Title 5">
            <a:extLst>
              <a:ext uri="{FF2B5EF4-FFF2-40B4-BE49-F238E27FC236}">
                <a16:creationId xmlns:a16="http://schemas.microsoft.com/office/drawing/2014/main" id="{97476595-97EE-0F0C-5FDA-3267B5162C41}"/>
              </a:ext>
            </a:extLst>
          </p:cNvPr>
          <p:cNvSpPr>
            <a:spLocks noGrp="1"/>
          </p:cNvSpPr>
          <p:nvPr>
            <p:ph type="title"/>
          </p:nvPr>
        </p:nvSpPr>
        <p:spPr>
          <a:xfrm>
            <a:off x="188537" y="481938"/>
            <a:ext cx="12116585" cy="440397"/>
          </a:xfrm>
        </p:spPr>
        <p:txBody>
          <a:bodyPr/>
          <a:lstStyle/>
          <a:p>
            <a:r>
              <a:rPr lang="en-GB" sz="1700" b="0" dirty="0">
                <a:latin typeface="+mn-lt"/>
              </a:rPr>
              <a:t>Food inflation continues to ease faster in fresh foods led by Dairy, Confectionery remains an outlier elevated by higher costs</a:t>
            </a:r>
            <a:endParaRPr lang="en-GB" sz="1700" i="1" dirty="0"/>
          </a:p>
        </p:txBody>
      </p:sp>
      <p:graphicFrame>
        <p:nvGraphicFramePr>
          <p:cNvPr id="7" name="Chart Placeholder 6">
            <a:extLst>
              <a:ext uri="{FF2B5EF4-FFF2-40B4-BE49-F238E27FC236}">
                <a16:creationId xmlns:a16="http://schemas.microsoft.com/office/drawing/2014/main" id="{4981373C-6725-C79A-FD61-B9C04D2CB700}"/>
              </a:ext>
            </a:extLst>
          </p:cNvPr>
          <p:cNvGraphicFramePr>
            <a:graphicFrameLocks/>
          </p:cNvGraphicFramePr>
          <p:nvPr>
            <p:extLst>
              <p:ext uri="{D42A27DB-BD31-4B8C-83A1-F6EECF244321}">
                <p14:modId xmlns:p14="http://schemas.microsoft.com/office/powerpoint/2010/main" val="2008198655"/>
              </p:ext>
            </p:extLst>
          </p:nvPr>
        </p:nvGraphicFramePr>
        <p:xfrm>
          <a:off x="307878" y="1721297"/>
          <a:ext cx="11582398" cy="392006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F0EB9BF-77A0-494B-4499-7751F531FCB0}"/>
              </a:ext>
            </a:extLst>
          </p:cNvPr>
          <p:cNvSpPr txBox="1"/>
          <p:nvPr/>
        </p:nvSpPr>
        <p:spPr>
          <a:xfrm>
            <a:off x="327195" y="1539453"/>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Derived Inflation/Deflation</a:t>
            </a:r>
          </a:p>
        </p:txBody>
      </p:sp>
      <p:sp>
        <p:nvSpPr>
          <p:cNvPr id="2" name="TextBox 1">
            <a:extLst>
              <a:ext uri="{FF2B5EF4-FFF2-40B4-BE49-F238E27FC236}">
                <a16:creationId xmlns:a16="http://schemas.microsoft.com/office/drawing/2014/main" id="{23C6BC7A-A399-27B0-7759-7A0BE39481B8}"/>
              </a:ext>
            </a:extLst>
          </p:cNvPr>
          <p:cNvSpPr txBox="1"/>
          <p:nvPr/>
        </p:nvSpPr>
        <p:spPr>
          <a:xfrm>
            <a:off x="4045526" y="2473113"/>
            <a:ext cx="914400" cy="375739"/>
          </a:xfrm>
          <a:prstGeom prst="rect">
            <a:avLst/>
          </a:prstGeom>
          <a:noFill/>
        </p:spPr>
        <p:txBody>
          <a:bodyPr wrap="none" lIns="0" rIns="0" rtlCol="0">
            <a:noAutofit/>
          </a:bodyPr>
          <a:lstStyle/>
          <a:p>
            <a:pPr algn="l">
              <a:spcAft>
                <a:spcPts val="600"/>
              </a:spcAft>
            </a:pPr>
            <a:r>
              <a:rPr lang="en-GB" sz="1600" b="1" i="1" dirty="0">
                <a:latin typeface="Georgia" panose="02040502050405020303" pitchFamily="18" charset="0"/>
              </a:rPr>
              <a:t>+6.7%~</a:t>
            </a:r>
          </a:p>
        </p:txBody>
      </p:sp>
      <p:sp>
        <p:nvSpPr>
          <p:cNvPr id="4" name="TextBox 3">
            <a:extLst>
              <a:ext uri="{FF2B5EF4-FFF2-40B4-BE49-F238E27FC236}">
                <a16:creationId xmlns:a16="http://schemas.microsoft.com/office/drawing/2014/main" id="{E308D46C-6271-5729-9D6A-10AFF9EB6334}"/>
              </a:ext>
            </a:extLst>
          </p:cNvPr>
          <p:cNvSpPr txBox="1"/>
          <p:nvPr/>
        </p:nvSpPr>
        <p:spPr>
          <a:xfrm>
            <a:off x="9606202" y="6068683"/>
            <a:ext cx="2274419" cy="272911"/>
          </a:xfrm>
          <a:prstGeom prst="rect">
            <a:avLst/>
          </a:prstGeom>
          <a:noFill/>
        </p:spPr>
        <p:txBody>
          <a:bodyPr wrap="none" lIns="0" rIns="0" rtlCol="0">
            <a:noAutofit/>
          </a:bodyPr>
          <a:lstStyle/>
          <a:p>
            <a:pPr algn="l">
              <a:spcAft>
                <a:spcPts val="600"/>
              </a:spcAft>
            </a:pPr>
            <a:r>
              <a:rPr lang="en-GB" sz="800" dirty="0"/>
              <a:t>~BRC-NIQ Food Shop Price Inflation Dec23</a:t>
            </a:r>
          </a:p>
        </p:txBody>
      </p:sp>
    </p:spTree>
    <p:extLst>
      <p:ext uri="{BB962C8B-B14F-4D97-AF65-F5344CB8AC3E}">
        <p14:creationId xmlns:p14="http://schemas.microsoft.com/office/powerpoint/2010/main" val="246892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F12E5C-DDDB-579F-D278-128D1607BCA6}"/>
              </a:ext>
            </a:extLst>
          </p:cNvPr>
          <p:cNvSpPr/>
          <p:nvPr/>
        </p:nvSpPr>
        <p:spPr>
          <a:xfrm>
            <a:off x="0" y="-88099"/>
            <a:ext cx="12192000" cy="870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solidFill>
                <a:schemeClr val="bg1"/>
              </a:solidFill>
            </a:endParaRPr>
          </a:p>
        </p:txBody>
      </p:sp>
      <p:sp>
        <p:nvSpPr>
          <p:cNvPr id="2" name="Slide Number Placeholder 1">
            <a:extLst>
              <a:ext uri="{FF2B5EF4-FFF2-40B4-BE49-F238E27FC236}">
                <a16:creationId xmlns:a16="http://schemas.microsoft.com/office/drawing/2014/main" id="{4A5FA84A-E98F-4F11-F5D0-3D55314F09A2}"/>
              </a:ext>
            </a:extLst>
          </p:cNvPr>
          <p:cNvSpPr>
            <a:spLocks noGrp="1"/>
          </p:cNvSpPr>
          <p:nvPr>
            <p:ph type="sldNum" sz="quarter" idx="4"/>
          </p:nvPr>
        </p:nvSpPr>
        <p:spPr/>
        <p:txBody>
          <a:bodyPr/>
          <a:lstStyle/>
          <a:p>
            <a:fld id="{403EF4E2-7A7A-0548-85F1-5479B7C9E1B2}" type="slidenum">
              <a:rPr lang="en-US" smtClean="0"/>
              <a:pPr/>
              <a:t>15</a:t>
            </a:fld>
            <a:endParaRPr lang="en-US" dirty="0"/>
          </a:p>
        </p:txBody>
      </p:sp>
      <p:sp>
        <p:nvSpPr>
          <p:cNvPr id="3" name="TextBox 2">
            <a:extLst>
              <a:ext uri="{FF2B5EF4-FFF2-40B4-BE49-F238E27FC236}">
                <a16:creationId xmlns:a16="http://schemas.microsoft.com/office/drawing/2014/main" id="{F8BEB502-3DAD-2BA3-6167-B382D4733EDE}"/>
              </a:ext>
            </a:extLst>
          </p:cNvPr>
          <p:cNvSpPr txBox="1"/>
          <p:nvPr/>
        </p:nvSpPr>
        <p:spPr>
          <a:xfrm>
            <a:off x="742950" y="5729288"/>
            <a:ext cx="0" cy="0"/>
          </a:xfrm>
          <a:prstGeom prst="rect">
            <a:avLst/>
          </a:prstGeom>
          <a:noFill/>
        </p:spPr>
        <p:txBody>
          <a:bodyPr wrap="none" lIns="0" rIns="0" rtlCol="0">
            <a:noAutofit/>
          </a:bodyPr>
          <a:lstStyle/>
          <a:p>
            <a:pPr algn="l">
              <a:spcAft>
                <a:spcPts val="600"/>
              </a:spcAft>
            </a:pPr>
            <a:endParaRPr lang="en-US" sz="1600" dirty="0"/>
          </a:p>
        </p:txBody>
      </p:sp>
      <p:sp>
        <p:nvSpPr>
          <p:cNvPr id="11" name="Text Placeholder 4">
            <a:extLst>
              <a:ext uri="{FF2B5EF4-FFF2-40B4-BE49-F238E27FC236}">
                <a16:creationId xmlns:a16="http://schemas.microsoft.com/office/drawing/2014/main" id="{936CA35D-E146-4E63-1009-4036AEF795A9}"/>
              </a:ext>
            </a:extLst>
          </p:cNvPr>
          <p:cNvSpPr txBox="1">
            <a:spLocks/>
          </p:cNvSpPr>
          <p:nvPr/>
        </p:nvSpPr>
        <p:spPr>
          <a:xfrm>
            <a:off x="219666" y="6198269"/>
            <a:ext cx="5335628" cy="215057"/>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dirty="0"/>
              <a:t>Source:  NIQ Scantrack Grocery Multiples </a:t>
            </a:r>
          </a:p>
        </p:txBody>
      </p:sp>
      <p:graphicFrame>
        <p:nvGraphicFramePr>
          <p:cNvPr id="13" name="Chart 12">
            <a:extLst>
              <a:ext uri="{FF2B5EF4-FFF2-40B4-BE49-F238E27FC236}">
                <a16:creationId xmlns:a16="http://schemas.microsoft.com/office/drawing/2014/main" id="{49A4BEEE-ECE0-42FF-FACF-9E3FD0278C16}"/>
              </a:ext>
            </a:extLst>
          </p:cNvPr>
          <p:cNvGraphicFramePr/>
          <p:nvPr>
            <p:extLst>
              <p:ext uri="{D42A27DB-BD31-4B8C-83A1-F6EECF244321}">
                <p14:modId xmlns:p14="http://schemas.microsoft.com/office/powerpoint/2010/main" val="1215375616"/>
              </p:ext>
            </p:extLst>
          </p:nvPr>
        </p:nvGraphicFramePr>
        <p:xfrm>
          <a:off x="288558" y="1745725"/>
          <a:ext cx="5517256" cy="415485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5E0B1E30-C452-B3C1-F5D3-2E38DD18C95B}"/>
              </a:ext>
            </a:extLst>
          </p:cNvPr>
          <p:cNvSpPr txBox="1"/>
          <p:nvPr/>
        </p:nvSpPr>
        <p:spPr>
          <a:xfrm>
            <a:off x="8640045" y="6112082"/>
            <a:ext cx="3488455" cy="369332"/>
          </a:xfrm>
          <a:prstGeom prst="rect">
            <a:avLst/>
          </a:prstGeom>
          <a:noFill/>
        </p:spPr>
        <p:txBody>
          <a:bodyPr wrap="none" rtlCol="0">
            <a:spAutoFit/>
          </a:bodyPr>
          <a:lstStyle/>
          <a:p>
            <a:pPr algn="r"/>
            <a:r>
              <a:rPr lang="en-GB" sz="600" dirty="0">
                <a:latin typeface="Montserrat" panose="00000500000000000000" pitchFamily="2" charset="0"/>
              </a:rPr>
              <a:t>~Health, Beauty, Toiletries &amp; Baby</a:t>
            </a:r>
          </a:p>
          <a:p>
            <a:pPr algn="r"/>
            <a:r>
              <a:rPr lang="en-GB" sz="600" dirty="0">
                <a:latin typeface="Montserrat" panose="00000500000000000000" pitchFamily="2" charset="0"/>
              </a:rPr>
              <a:t>*Confectionery, Crisps &amp; Snacks, Nuts &amp; Seeds</a:t>
            </a:r>
          </a:p>
          <a:p>
            <a:pPr algn="r"/>
            <a:r>
              <a:rPr lang="en-GB" sz="600" dirty="0">
                <a:latin typeface="Montserrat" panose="00000500000000000000" pitchFamily="2" charset="0"/>
              </a:rPr>
              <a:t>#Clothing, Entertainment, Electrical, Home, Sports &amp; Leisure, Seasonal, Stationery, Toys</a:t>
            </a:r>
          </a:p>
        </p:txBody>
      </p:sp>
      <p:sp>
        <p:nvSpPr>
          <p:cNvPr id="12" name="TextBox 11">
            <a:extLst>
              <a:ext uri="{FF2B5EF4-FFF2-40B4-BE49-F238E27FC236}">
                <a16:creationId xmlns:a16="http://schemas.microsoft.com/office/drawing/2014/main" id="{4A93504E-B8E3-B2D5-0F8D-862EBA4F221B}"/>
              </a:ext>
            </a:extLst>
          </p:cNvPr>
          <p:cNvSpPr txBox="1"/>
          <p:nvPr/>
        </p:nvSpPr>
        <p:spPr>
          <a:xfrm>
            <a:off x="288558" y="1422652"/>
            <a:ext cx="4369726" cy="523220"/>
          </a:xfrm>
          <a:prstGeom prst="rect">
            <a:avLst/>
          </a:prstGeom>
          <a:noFill/>
        </p:spPr>
        <p:txBody>
          <a:bodyPr wrap="square" lIns="0" rIns="0" rtlCol="0" anchor="ctr">
            <a:spAutoFit/>
          </a:bodyPr>
          <a:lstStyle/>
          <a:p>
            <a:pPr defTabSz="685800"/>
            <a:r>
              <a:rPr lang="en-GB" sz="1600" b="1" dirty="0">
                <a:latin typeface="Arial" panose="020B0604020202020204" pitchFamily="34" charset="0"/>
                <a:cs typeface="Arial" panose="020B0604020202020204" pitchFamily="34" charset="0"/>
              </a:rPr>
              <a:t>Category overview</a:t>
            </a:r>
          </a:p>
          <a:p>
            <a:pPr defTabSz="685800"/>
            <a:r>
              <a:rPr lang="en-GB" sz="1200" i="1" dirty="0">
                <a:latin typeface="Arial" panose="020B0604020202020204" pitchFamily="34" charset="0"/>
                <a:cs typeface="Arial" panose="020B0604020202020204" pitchFamily="34" charset="0"/>
              </a:rPr>
              <a:t>4w/e 30</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December 2023 Value Growth</a:t>
            </a:r>
          </a:p>
        </p:txBody>
      </p:sp>
      <p:sp>
        <p:nvSpPr>
          <p:cNvPr id="15" name="TextBox 14">
            <a:extLst>
              <a:ext uri="{FF2B5EF4-FFF2-40B4-BE49-F238E27FC236}">
                <a16:creationId xmlns:a16="http://schemas.microsoft.com/office/drawing/2014/main" id="{39647F71-E28E-3291-AC54-A5359A50D57E}"/>
              </a:ext>
            </a:extLst>
          </p:cNvPr>
          <p:cNvSpPr txBox="1"/>
          <p:nvPr/>
        </p:nvSpPr>
        <p:spPr>
          <a:xfrm>
            <a:off x="5999962" y="1422652"/>
            <a:ext cx="4369726" cy="523220"/>
          </a:xfrm>
          <a:prstGeom prst="rect">
            <a:avLst/>
          </a:prstGeom>
          <a:noFill/>
        </p:spPr>
        <p:txBody>
          <a:bodyPr wrap="square" lIns="0" rIns="0" rtlCol="0" anchor="ctr">
            <a:spAutoFit/>
          </a:bodyPr>
          <a:lstStyle/>
          <a:p>
            <a:pPr defTabSz="685800"/>
            <a:r>
              <a:rPr lang="en" sz="1600" b="1" dirty="0">
                <a:latin typeface="Arial" panose="020B0604020202020204" pitchFamily="34" charset="0"/>
                <a:cs typeface="Arial" panose="020B0604020202020204" pitchFamily="34" charset="0"/>
                <a:sym typeface="Montserrat"/>
              </a:rPr>
              <a:t>Supercategory performance </a:t>
            </a:r>
          </a:p>
          <a:p>
            <a:pPr defTabSz="685800"/>
            <a:r>
              <a:rPr lang="en-GB" sz="1200" i="1" dirty="0">
                <a:latin typeface="Arial" panose="020B0604020202020204" pitchFamily="34" charset="0"/>
                <a:cs typeface="Arial" panose="020B0604020202020204" pitchFamily="34" charset="0"/>
              </a:rPr>
              <a:t>4w/e 30</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December 2023 Value Growth</a:t>
            </a:r>
          </a:p>
        </p:txBody>
      </p:sp>
      <p:graphicFrame>
        <p:nvGraphicFramePr>
          <p:cNvPr id="16" name="Chart 15">
            <a:extLst>
              <a:ext uri="{FF2B5EF4-FFF2-40B4-BE49-F238E27FC236}">
                <a16:creationId xmlns:a16="http://schemas.microsoft.com/office/drawing/2014/main" id="{40C52E21-EC8A-0613-834D-DF3BF9E263CF}"/>
              </a:ext>
            </a:extLst>
          </p:cNvPr>
          <p:cNvGraphicFramePr/>
          <p:nvPr>
            <p:extLst>
              <p:ext uri="{D42A27DB-BD31-4B8C-83A1-F6EECF244321}">
                <p14:modId xmlns:p14="http://schemas.microsoft.com/office/powerpoint/2010/main" val="536464469"/>
              </p:ext>
            </p:extLst>
          </p:nvPr>
        </p:nvGraphicFramePr>
        <p:xfrm>
          <a:off x="6331373" y="2005218"/>
          <a:ext cx="5520266" cy="388247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E07F33F6-D4B8-ACB6-DEBD-521FC4D8DE08}"/>
              </a:ext>
            </a:extLst>
          </p:cNvPr>
          <p:cNvSpPr txBox="1"/>
          <p:nvPr/>
        </p:nvSpPr>
        <p:spPr>
          <a:xfrm>
            <a:off x="0" y="-67734"/>
            <a:ext cx="12192000" cy="707886"/>
          </a:xfrm>
          <a:prstGeom prst="rect">
            <a:avLst/>
          </a:prstGeom>
          <a:noFill/>
        </p:spPr>
        <p:txBody>
          <a:bodyPr wrap="square">
            <a:spAutoFit/>
          </a:bodyPr>
          <a:lstStyle/>
          <a:p>
            <a:r>
              <a:rPr lang="en-GB" sz="2000" dirty="0">
                <a:latin typeface="Georgia" panose="02040502050405020303" pitchFamily="18" charset="0"/>
              </a:rPr>
              <a:t>Compared to </a:t>
            </a:r>
            <a:r>
              <a:rPr lang="en-GB" sz="2000" b="1" dirty="0">
                <a:latin typeface="Georgia" panose="02040502050405020303" pitchFamily="18" charset="0"/>
              </a:rPr>
              <a:t>prior period</a:t>
            </a:r>
            <a:r>
              <a:rPr lang="en-GB" sz="2000" dirty="0">
                <a:latin typeface="Georgia" panose="02040502050405020303" pitchFamily="18" charset="0"/>
              </a:rPr>
              <a:t>, shoppers </a:t>
            </a:r>
            <a:r>
              <a:rPr lang="en-GB" sz="2000" b="1" i="1" dirty="0">
                <a:latin typeface="Georgia" panose="02040502050405020303" pitchFamily="18" charset="0"/>
              </a:rPr>
              <a:t>did</a:t>
            </a:r>
            <a:r>
              <a:rPr lang="en-GB" sz="2000" dirty="0">
                <a:latin typeface="Georgia" panose="02040502050405020303" pitchFamily="18" charset="0"/>
              </a:rPr>
              <a:t> </a:t>
            </a:r>
            <a:r>
              <a:rPr lang="en-GB" sz="2000" b="1" i="1" dirty="0">
                <a:latin typeface="Georgia" panose="02040502050405020303" pitchFamily="18" charset="0"/>
              </a:rPr>
              <a:t>buy more</a:t>
            </a:r>
            <a:r>
              <a:rPr lang="en-GB" sz="2000" dirty="0">
                <a:latin typeface="Georgia" panose="02040502050405020303" pitchFamily="18" charset="0"/>
              </a:rPr>
              <a:t> </a:t>
            </a:r>
            <a:r>
              <a:rPr lang="en-GB" sz="2000" b="1" i="1" dirty="0">
                <a:latin typeface="Georgia" panose="02040502050405020303" pitchFamily="18" charset="0"/>
              </a:rPr>
              <a:t>BWS, Non Food</a:t>
            </a:r>
            <a:r>
              <a:rPr lang="en-GB" sz="2000" i="1" dirty="0">
                <a:latin typeface="Georgia" panose="02040502050405020303" pitchFamily="18" charset="0"/>
              </a:rPr>
              <a:t> </a:t>
            </a:r>
            <a:r>
              <a:rPr lang="en-GB" sz="2000" dirty="0">
                <a:latin typeface="Georgia" panose="02040502050405020303" pitchFamily="18" charset="0"/>
              </a:rPr>
              <a:t>and </a:t>
            </a:r>
            <a:r>
              <a:rPr lang="en-GB" sz="2000" b="1" i="1" dirty="0">
                <a:latin typeface="Georgia" panose="02040502050405020303" pitchFamily="18" charset="0"/>
              </a:rPr>
              <a:t>Meat, Fish &amp; Poultry but </a:t>
            </a:r>
            <a:r>
              <a:rPr lang="en-GB" sz="2000" dirty="0">
                <a:latin typeface="Georgia" panose="02040502050405020303" pitchFamily="18" charset="0"/>
              </a:rPr>
              <a:t>compared to </a:t>
            </a:r>
            <a:r>
              <a:rPr lang="en-GB" sz="2000" b="1" dirty="0">
                <a:latin typeface="Georgia" panose="02040502050405020303" pitchFamily="18" charset="0"/>
              </a:rPr>
              <a:t>last year, </a:t>
            </a:r>
            <a:r>
              <a:rPr lang="en-GB" sz="2000" dirty="0">
                <a:latin typeface="Georgia" panose="02040502050405020303" pitchFamily="18" charset="0"/>
              </a:rPr>
              <a:t>growth was weaker than expected and only MFP rose in line with inflation. </a:t>
            </a:r>
          </a:p>
        </p:txBody>
      </p:sp>
    </p:spTree>
    <p:extLst>
      <p:ext uri="{BB962C8B-B14F-4D97-AF65-F5344CB8AC3E}">
        <p14:creationId xmlns:p14="http://schemas.microsoft.com/office/powerpoint/2010/main" val="166572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graphicFrame>
        <p:nvGraphicFramePr>
          <p:cNvPr id="45" name="Table 45">
            <a:extLst>
              <a:ext uri="{FF2B5EF4-FFF2-40B4-BE49-F238E27FC236}">
                <a16:creationId xmlns:a16="http://schemas.microsoft.com/office/drawing/2014/main" id="{F5077DE2-9E16-DBA4-FEA4-8D0DBE6E463D}"/>
              </a:ext>
            </a:extLst>
          </p:cNvPr>
          <p:cNvGraphicFramePr>
            <a:graphicFrameLocks noGrp="1"/>
          </p:cNvGraphicFramePr>
          <p:nvPr>
            <p:ph idx="1"/>
            <p:extLst>
              <p:ext uri="{D42A27DB-BD31-4B8C-83A1-F6EECF244321}">
                <p14:modId xmlns:p14="http://schemas.microsoft.com/office/powerpoint/2010/main" val="4142816456"/>
              </p:ext>
            </p:extLst>
          </p:nvPr>
        </p:nvGraphicFramePr>
        <p:xfrm>
          <a:off x="1289460" y="1320773"/>
          <a:ext cx="9813700" cy="4663380"/>
        </p:xfrm>
        <a:graphic>
          <a:graphicData uri="http://schemas.openxmlformats.org/drawingml/2006/table">
            <a:tbl>
              <a:tblPr firstRow="1" bandRow="1">
                <a:tableStyleId>{073A0DAA-6AF3-43AB-8588-CEC1D06C72B9}</a:tableStyleId>
              </a:tblPr>
              <a:tblGrid>
                <a:gridCol w="2434931">
                  <a:extLst>
                    <a:ext uri="{9D8B030D-6E8A-4147-A177-3AD203B41FA5}">
                      <a16:colId xmlns:a16="http://schemas.microsoft.com/office/drawing/2014/main" val="2730304933"/>
                    </a:ext>
                  </a:extLst>
                </a:gridCol>
                <a:gridCol w="2365023">
                  <a:extLst>
                    <a:ext uri="{9D8B030D-6E8A-4147-A177-3AD203B41FA5}">
                      <a16:colId xmlns:a16="http://schemas.microsoft.com/office/drawing/2014/main" val="907276787"/>
                    </a:ext>
                  </a:extLst>
                </a:gridCol>
                <a:gridCol w="2514487">
                  <a:extLst>
                    <a:ext uri="{9D8B030D-6E8A-4147-A177-3AD203B41FA5}">
                      <a16:colId xmlns:a16="http://schemas.microsoft.com/office/drawing/2014/main" val="1623438103"/>
                    </a:ext>
                  </a:extLst>
                </a:gridCol>
                <a:gridCol w="2499259">
                  <a:extLst>
                    <a:ext uri="{9D8B030D-6E8A-4147-A177-3AD203B41FA5}">
                      <a16:colId xmlns:a16="http://schemas.microsoft.com/office/drawing/2014/main" val="732061466"/>
                    </a:ext>
                  </a:extLst>
                </a:gridCol>
              </a:tblGrid>
              <a:tr h="309068">
                <a:tc>
                  <a:txBody>
                    <a:bodyPr/>
                    <a:lstStyle/>
                    <a:p>
                      <a:pPr algn="r"/>
                      <a:r>
                        <a:rPr lang="en-GB" sz="1800" dirty="0">
                          <a:latin typeface="+mj-lt"/>
                        </a:rPr>
                        <a:t>Household, </a:t>
                      </a:r>
                    </a:p>
                    <a:p>
                      <a:pPr algn="r"/>
                      <a:r>
                        <a:rPr lang="en-GB" sz="1800" dirty="0">
                          <a:latin typeface="+mj-lt"/>
                        </a:rPr>
                        <a:t>Health &amp; Beauty</a:t>
                      </a:r>
                    </a:p>
                  </a:txBody>
                  <a:tcPr>
                    <a:solidFill>
                      <a:schemeClr val="bg1">
                        <a:lumMod val="65000"/>
                      </a:schemeClr>
                    </a:solidFill>
                  </a:tcPr>
                </a:tc>
                <a:tc>
                  <a:txBody>
                    <a:bodyPr/>
                    <a:lstStyle/>
                    <a:p>
                      <a:pPr algn="r"/>
                      <a:r>
                        <a:rPr lang="en-GB" sz="1800" dirty="0">
                          <a:latin typeface="+mj-lt"/>
                        </a:rPr>
                        <a:t>Core Grocery</a:t>
                      </a:r>
                    </a:p>
                  </a:txBody>
                  <a:tcPr>
                    <a:solidFill>
                      <a:schemeClr val="bg1">
                        <a:lumMod val="65000"/>
                      </a:schemeClr>
                    </a:solidFill>
                  </a:tcPr>
                </a:tc>
                <a:tc>
                  <a:txBody>
                    <a:bodyPr/>
                    <a:lstStyle/>
                    <a:p>
                      <a:pPr algn="r"/>
                      <a:r>
                        <a:rPr lang="en-GB" sz="1800" dirty="0">
                          <a:latin typeface="+mj-lt"/>
                        </a:rPr>
                        <a:t>Convenience</a:t>
                      </a:r>
                    </a:p>
                  </a:txBody>
                  <a:tcPr>
                    <a:solidFill>
                      <a:schemeClr val="bg1">
                        <a:lumMod val="65000"/>
                      </a:schemeClr>
                    </a:solidFill>
                  </a:tcPr>
                </a:tc>
                <a:tc>
                  <a:txBody>
                    <a:bodyPr/>
                    <a:lstStyle/>
                    <a:p>
                      <a:pPr algn="r"/>
                      <a:r>
                        <a:rPr lang="en-GB" sz="1800" dirty="0">
                          <a:latin typeface="+mj-lt"/>
                        </a:rPr>
                        <a:t>Discretionary/</a:t>
                      </a:r>
                    </a:p>
                    <a:p>
                      <a:pPr algn="r"/>
                      <a:r>
                        <a:rPr lang="en-GB" sz="1800" dirty="0">
                          <a:latin typeface="+mj-lt"/>
                        </a:rPr>
                        <a:t>Treats</a:t>
                      </a:r>
                    </a:p>
                  </a:txBody>
                  <a:tcPr>
                    <a:solidFill>
                      <a:schemeClr val="bg1">
                        <a:lumMod val="65000"/>
                      </a:schemeClr>
                    </a:solidFill>
                  </a:tcPr>
                </a:tc>
                <a:extLst>
                  <a:ext uri="{0D108BD9-81ED-4DB2-BD59-A6C34878D82A}">
                    <a16:rowId xmlns:a16="http://schemas.microsoft.com/office/drawing/2014/main" val="2349305710"/>
                  </a:ext>
                </a:extLst>
              </a:tr>
              <a:tr h="2685956">
                <a:tc>
                  <a:txBody>
                    <a:bodyPr/>
                    <a:lstStyle/>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Anti Smoking +26</a:t>
                      </a:r>
                      <a:r>
                        <a:rPr lang="en-GB" sz="1200" b="1" kern="1200" baseline="0" dirty="0">
                          <a:solidFill>
                            <a:schemeClr val="tx1"/>
                          </a:solidFill>
                          <a:latin typeface="+mn-lt"/>
                          <a:ea typeface="Montserrat Light"/>
                          <a:cs typeface="Montserrat Light"/>
                          <a:sym typeface="Montserrat Light"/>
                        </a:rPr>
                        <a:t>%</a:t>
                      </a:r>
                      <a:endParaRPr lang="en-GB" sz="1200" b="1" baseline="0" dirty="0">
                        <a:solidFill>
                          <a:schemeClr val="tx1"/>
                        </a:solidFill>
                        <a:latin typeface="+mj-lt"/>
                        <a:ea typeface="Montserrat Light"/>
                        <a:cs typeface="Montserrat Light"/>
                        <a:sym typeface="Montserrat Light"/>
                      </a:endParaRP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Garment Care +22%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Dish Wash +14%</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Deodorants &amp; Body +13%</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Beauty Skincare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Stomach Remedies +11%</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Baby Toiletries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Fabric Conditioner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VMS &amp; Dietary Health +10%</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Cosmetics +9%</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Suncare +9%</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Polish +9%</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Detergents +8%</a:t>
                      </a:r>
                    </a:p>
                    <a:p>
                      <a:pPr marL="73660" lvl="0" indent="0" algn="l" rtl="0">
                        <a:spcBef>
                          <a:spcPts val="0"/>
                        </a:spcBef>
                        <a:spcAft>
                          <a:spcPts val="0"/>
                        </a:spcAft>
                        <a:buClr>
                          <a:srgbClr val="FFFFFF"/>
                        </a:buClr>
                        <a:buSzPts val="1000"/>
                        <a:buFont typeface="Montserrat Light"/>
                        <a:buNone/>
                      </a:pPr>
                      <a:r>
                        <a:rPr lang="en-GB" sz="1200" b="1" baseline="0" dirty="0">
                          <a:solidFill>
                            <a:schemeClr val="tx1"/>
                          </a:solidFill>
                          <a:latin typeface="+mj-lt"/>
                          <a:ea typeface="Montserrat Light"/>
                          <a:cs typeface="Montserrat Light"/>
                          <a:sym typeface="Montserrat Light"/>
                        </a:rPr>
                        <a:t>Oral Hygiene +8%</a:t>
                      </a: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Seeds +20%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Herbs &amp; Spices +20%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Eggs +20%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Dried Veg &amp; Pulses +18%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Cooking Vinegar &amp; Alc +15% </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Dry Noodles +13%</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Homebaking Nuts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Rice &amp; Grains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Gravy &amp; Stock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Oil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Yoghurts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Baking Sundries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Salad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Sugar &amp; Sweeteners +11%</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Canned Veg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Canned Fish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Light"/>
                        </a:rPr>
                        <a:t>Frozen Poultry +9%</a:t>
                      </a:r>
                    </a:p>
                  </a:txBody>
                  <a:tcPr marL="91425" marR="91425" marT="91425" marB="91425">
                    <a:solidFill>
                      <a:schemeClr val="bg1">
                        <a:lumMod val="65000"/>
                      </a:schemeClr>
                    </a:solidFill>
                  </a:tcPr>
                </a:tc>
                <a:tc>
                  <a:txBody>
                    <a:bodyPr/>
                    <a:lstStyle/>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Fresh Gravy +16%</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Pickles &amp; Pickled Veg +15%</a:t>
                      </a: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n-lt"/>
                          <a:ea typeface="Montserrat Light"/>
                          <a:cs typeface="Montserrat Light"/>
                          <a:sym typeface="Montserrat"/>
                        </a:rPr>
                        <a:t>Olives &amp; Anti Pasti +15%</a:t>
                      </a:r>
                      <a:endParaRPr lang="en-GB" sz="1200" b="1" dirty="0">
                        <a:solidFill>
                          <a:schemeClr val="tx1"/>
                        </a:solidFill>
                        <a:latin typeface="+mn-lt"/>
                        <a:ea typeface="Montserrat"/>
                        <a:cs typeface="Montserrat"/>
                        <a:sym typeface="Montserrat"/>
                      </a:endParaRP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Fresh Meal Accom +14%</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Ice Cubes +14%</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Frozen Chips +14%</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Sushi +14%</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Fresh Prep Fruit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Ambient Mexican Accom +12%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Savoury Baking Mixes +12% </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Frozen Fruit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Cooking Sauces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Fresh Dips +10%</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Ambient Fruit Drinks +9%</a:t>
                      </a:r>
                    </a:p>
                    <a:p>
                      <a:pPr marL="73660" lvl="0" indent="0" algn="l" rtl="0">
                        <a:spcBef>
                          <a:spcPts val="0"/>
                        </a:spcBef>
                        <a:spcAft>
                          <a:spcPts val="0"/>
                        </a:spcAft>
                        <a:buClr>
                          <a:srgbClr val="FFFFFF"/>
                        </a:buClr>
                        <a:buSzPts val="1000"/>
                        <a:buFont typeface="Montserrat Light"/>
                        <a:buNone/>
                      </a:pPr>
                      <a:r>
                        <a:rPr lang="en-GB" sz="1200" b="1" dirty="0">
                          <a:solidFill>
                            <a:schemeClr val="tx1"/>
                          </a:solidFill>
                          <a:latin typeface="+mn-lt"/>
                          <a:ea typeface="Montserrat"/>
                          <a:cs typeface="Montserrat"/>
                          <a:sym typeface="Montserrat"/>
                        </a:rPr>
                        <a:t>Fresh Cooking Sauces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Ambient Meal Kits +9%</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dirty="0">
                          <a:solidFill>
                            <a:schemeClr val="tx1"/>
                          </a:solidFill>
                          <a:latin typeface="+mn-lt"/>
                          <a:ea typeface="Montserrat"/>
                          <a:cs typeface="Montserrat"/>
                          <a:sym typeface="Montserrat"/>
                        </a:rPr>
                        <a:t>Sandwiches +9%</a:t>
                      </a: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Stamps +35%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Frozen Bakery Products +26%</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Stout +22%</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Sweet Biscuits +20%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Sports &amp; Energy Drinks +18%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Sugar Confectionery +18%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Flavoured Non Carbs +18%</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Chocolate Confectionery +17%</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Leisure </a:t>
                      </a:r>
                      <a:r>
                        <a:rPr lang="en-GB" sz="1100" b="1" kern="1200" baseline="0" dirty="0">
                          <a:solidFill>
                            <a:schemeClr val="tx1"/>
                          </a:solidFill>
                          <a:latin typeface="+mn-lt"/>
                          <a:ea typeface="Montserrat Light"/>
                          <a:cs typeface="Montserrat Light"/>
                          <a:sym typeface="Montserrat"/>
                        </a:rPr>
                        <a:t>(Umbrella/Travel)</a:t>
                      </a:r>
                      <a:r>
                        <a:rPr lang="en-GB" sz="1200" b="1" kern="1200" baseline="0" dirty="0">
                          <a:solidFill>
                            <a:schemeClr val="tx1"/>
                          </a:solidFill>
                          <a:latin typeface="+mn-lt"/>
                          <a:ea typeface="Montserrat Light"/>
                          <a:cs typeface="Montserrat Light"/>
                          <a:sym typeface="Montserrat"/>
                        </a:rPr>
                        <a:t> +16% </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Mineral Water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Crackers/Savry Biscuits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Ice-cream +15%</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Re-usable Shop Bags +14%</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Preserves +14%</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1" kern="1200" baseline="0" dirty="0">
                          <a:solidFill>
                            <a:schemeClr val="tx1"/>
                          </a:solidFill>
                          <a:latin typeface="+mn-lt"/>
                          <a:ea typeface="Montserrat Light"/>
                          <a:cs typeface="Montserrat Light"/>
                          <a:sym typeface="Montserrat"/>
                        </a:rPr>
                        <a:t>Cake Ambient +10%</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endParaRPr lang="en-GB" sz="1200" b="1" kern="1200" baseline="0" dirty="0">
                        <a:solidFill>
                          <a:schemeClr val="tx1"/>
                        </a:solidFill>
                        <a:latin typeface="+mn-lt"/>
                        <a:ea typeface="Montserrat Light"/>
                        <a:cs typeface="Montserrat Light"/>
                        <a:sym typeface="Montserrat Light"/>
                      </a:endParaRP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573498">
                <a:tc gridSpan="4">
                  <a:txBody>
                    <a:bodyPr/>
                    <a:lstStyle/>
                    <a:p>
                      <a:pPr marL="73660" marR="0" lvl="0" indent="0" algn="ctr"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800" b="0" i="0" baseline="0" dirty="0">
                          <a:solidFill>
                            <a:schemeClr val="bg1"/>
                          </a:solidFill>
                          <a:latin typeface="Georgia" panose="02040502050405020303" pitchFamily="18" charset="0"/>
                          <a:ea typeface="Montserrat Light"/>
                          <a:cs typeface="Montserrat Light"/>
                          <a:sym typeface="Montserrat"/>
                        </a:rPr>
                        <a:t>With more ‘dining-in’ and </a:t>
                      </a:r>
                      <a:r>
                        <a:rPr lang="en-GB" sz="1800" b="1" i="0" baseline="0" dirty="0">
                          <a:solidFill>
                            <a:schemeClr val="bg1"/>
                          </a:solidFill>
                          <a:latin typeface="Georgia" panose="02040502050405020303" pitchFamily="18" charset="0"/>
                          <a:ea typeface="Montserrat Light"/>
                          <a:cs typeface="Montserrat Light"/>
                          <a:sym typeface="Montserrat"/>
                        </a:rPr>
                        <a:t>more people at home </a:t>
                      </a:r>
                      <a:r>
                        <a:rPr lang="en-GB" sz="1800" b="0" i="0" baseline="0" dirty="0">
                          <a:solidFill>
                            <a:schemeClr val="bg1"/>
                          </a:solidFill>
                          <a:latin typeface="Georgia" panose="02040502050405020303" pitchFamily="18" charset="0"/>
                          <a:ea typeface="Montserrat Light"/>
                          <a:cs typeface="Montserrat Light"/>
                          <a:sym typeface="Montserrat"/>
                        </a:rPr>
                        <a:t>there was an uptick in </a:t>
                      </a:r>
                      <a:r>
                        <a:rPr lang="en-GB" sz="1800" b="1" i="0" baseline="0" dirty="0">
                          <a:solidFill>
                            <a:schemeClr val="bg1"/>
                          </a:solidFill>
                          <a:latin typeface="Georgia" panose="02040502050405020303" pitchFamily="18" charset="0"/>
                          <a:ea typeface="Montserrat Light"/>
                          <a:cs typeface="Montserrat Light"/>
                          <a:sym typeface="Montserrat"/>
                        </a:rPr>
                        <a:t>dishwash</a:t>
                      </a:r>
                      <a:r>
                        <a:rPr lang="en-GB" sz="1800" b="0" i="0" baseline="0" dirty="0">
                          <a:solidFill>
                            <a:schemeClr val="bg1"/>
                          </a:solidFill>
                          <a:latin typeface="Georgia" panose="02040502050405020303" pitchFamily="18" charset="0"/>
                          <a:ea typeface="Montserrat Light"/>
                          <a:cs typeface="Montserrat Light"/>
                          <a:sym typeface="Montserrat"/>
                        </a:rPr>
                        <a:t> and </a:t>
                      </a:r>
                      <a:r>
                        <a:rPr lang="en-GB" sz="1800" b="1" i="0" baseline="0" dirty="0">
                          <a:solidFill>
                            <a:schemeClr val="bg1"/>
                          </a:solidFill>
                          <a:latin typeface="Georgia" panose="02040502050405020303" pitchFamily="18" charset="0"/>
                          <a:ea typeface="Montserrat Light"/>
                          <a:cs typeface="Montserrat Light"/>
                          <a:sym typeface="Montserrat"/>
                        </a:rPr>
                        <a:t>laundry care</a:t>
                      </a:r>
                      <a:r>
                        <a:rPr lang="en-GB" sz="1800" b="0" i="0" baseline="0" dirty="0">
                          <a:solidFill>
                            <a:schemeClr val="bg1"/>
                          </a:solidFill>
                          <a:latin typeface="Georgia" panose="02040502050405020303" pitchFamily="18" charset="0"/>
                          <a:ea typeface="Montserrat Light"/>
                          <a:cs typeface="Montserrat Light"/>
                          <a:sym typeface="Montserrat"/>
                        </a:rPr>
                        <a:t> an </a:t>
                      </a:r>
                      <a:r>
                        <a:rPr lang="en-GB" sz="1800" b="1" i="0" baseline="0" dirty="0">
                          <a:solidFill>
                            <a:schemeClr val="bg1"/>
                          </a:solidFill>
                          <a:latin typeface="Georgia" panose="02040502050405020303" pitchFamily="18" charset="0"/>
                          <a:ea typeface="Montserrat Light"/>
                          <a:cs typeface="Montserrat Light"/>
                          <a:sym typeface="Montserrat"/>
                        </a:rPr>
                        <a:t>emphasis </a:t>
                      </a:r>
                      <a:r>
                        <a:rPr lang="en-GB" sz="1800" b="0" i="0" baseline="0" dirty="0">
                          <a:solidFill>
                            <a:schemeClr val="bg1"/>
                          </a:solidFill>
                          <a:latin typeface="Georgia" panose="02040502050405020303" pitchFamily="18" charset="0"/>
                          <a:ea typeface="Montserrat Light"/>
                          <a:cs typeface="Montserrat Light"/>
                          <a:sym typeface="Montserrat"/>
                        </a:rPr>
                        <a:t>on </a:t>
                      </a:r>
                      <a:r>
                        <a:rPr lang="en-GB" sz="1800" b="1" i="0" baseline="0" dirty="0">
                          <a:solidFill>
                            <a:schemeClr val="bg1"/>
                          </a:solidFill>
                          <a:latin typeface="Georgia" panose="02040502050405020303" pitchFamily="18" charset="0"/>
                          <a:ea typeface="Montserrat Light"/>
                          <a:cs typeface="Montserrat Light"/>
                          <a:sym typeface="Montserrat"/>
                        </a:rPr>
                        <a:t>pragmatic purchases </a:t>
                      </a:r>
                      <a:r>
                        <a:rPr lang="en-GB" sz="1800" b="0" i="0" baseline="0" dirty="0">
                          <a:solidFill>
                            <a:schemeClr val="bg1"/>
                          </a:solidFill>
                          <a:latin typeface="Georgia" panose="02040502050405020303" pitchFamily="18" charset="0"/>
                          <a:ea typeface="Montserrat Light"/>
                          <a:cs typeface="Montserrat Light"/>
                          <a:sym typeface="Montserrat"/>
                        </a:rPr>
                        <a:t>and </a:t>
                      </a:r>
                      <a:r>
                        <a:rPr lang="en-GB" sz="1800" b="1" i="0" baseline="0" dirty="0">
                          <a:solidFill>
                            <a:schemeClr val="bg1"/>
                          </a:solidFill>
                          <a:latin typeface="Georgia" panose="02040502050405020303" pitchFamily="18" charset="0"/>
                          <a:ea typeface="Montserrat Light"/>
                          <a:cs typeface="Montserrat Light"/>
                          <a:sym typeface="Montserrat"/>
                        </a:rPr>
                        <a:t>food</a:t>
                      </a:r>
                      <a:r>
                        <a:rPr lang="en-GB" sz="1800" b="0" i="0" baseline="0" dirty="0">
                          <a:solidFill>
                            <a:schemeClr val="bg1"/>
                          </a:solidFill>
                          <a:latin typeface="Georgia" panose="02040502050405020303" pitchFamily="18" charset="0"/>
                          <a:ea typeface="Montserrat Light"/>
                          <a:cs typeface="Montserrat Light"/>
                          <a:sym typeface="Montserrat"/>
                        </a:rPr>
                        <a:t> that </a:t>
                      </a:r>
                      <a:r>
                        <a:rPr lang="en-GB" sz="1800" b="1" i="0" baseline="0" dirty="0">
                          <a:solidFill>
                            <a:schemeClr val="bg1"/>
                          </a:solidFill>
                          <a:latin typeface="Georgia" panose="02040502050405020303" pitchFamily="18" charset="0"/>
                          <a:ea typeface="Montserrat Light"/>
                          <a:cs typeface="Montserrat Light"/>
                          <a:sym typeface="Montserrat"/>
                        </a:rPr>
                        <a:t>would be used …</a:t>
                      </a:r>
                      <a:endParaRPr sz="18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13"/>
          </p:nvPr>
        </p:nvSpPr>
        <p:spPr>
          <a:xfrm>
            <a:off x="294997" y="6225922"/>
            <a:ext cx="11582399" cy="365125"/>
          </a:xfrm>
        </p:spPr>
        <p:txBody>
          <a:bodyPr/>
          <a:lstStyle/>
          <a:p>
            <a:r>
              <a:rPr lang="en-US" sz="800" dirty="0"/>
              <a:t>Source:  NIQ Scantrack Grocery Multiples 4w/e 30th December 2023 vs year ago (value growth) </a:t>
            </a:r>
          </a:p>
        </p:txBody>
      </p:sp>
      <p:sp>
        <p:nvSpPr>
          <p:cNvPr id="51" name="TextBox 50">
            <a:extLst>
              <a:ext uri="{FF2B5EF4-FFF2-40B4-BE49-F238E27FC236}">
                <a16:creationId xmlns:a16="http://schemas.microsoft.com/office/drawing/2014/main" id="{4FDF5172-B62B-41EB-EAB9-A74D07098FB5}"/>
              </a:ext>
            </a:extLst>
          </p:cNvPr>
          <p:cNvSpPr txBox="1"/>
          <p:nvPr/>
        </p:nvSpPr>
        <p:spPr>
          <a:xfrm>
            <a:off x="0" y="154057"/>
            <a:ext cx="12192000" cy="707886"/>
          </a:xfrm>
          <a:prstGeom prst="rect">
            <a:avLst/>
          </a:prstGeom>
          <a:noFill/>
        </p:spPr>
        <p:txBody>
          <a:bodyPr wrap="square">
            <a:spAutoFit/>
          </a:bodyPr>
          <a:lstStyle/>
          <a:p>
            <a:r>
              <a:rPr lang="en-GB" sz="2000" dirty="0"/>
              <a:t>Shoppers </a:t>
            </a:r>
            <a:r>
              <a:rPr lang="en-GB" sz="2000" b="1" dirty="0"/>
              <a:t>blended</a:t>
            </a:r>
            <a:r>
              <a:rPr lang="en-GB" sz="2000" dirty="0"/>
              <a:t> their </a:t>
            </a:r>
            <a:r>
              <a:rPr lang="en-GB" sz="2000" b="1" dirty="0"/>
              <a:t>seasonal treats </a:t>
            </a:r>
            <a:r>
              <a:rPr lang="en-GB" sz="2000" dirty="0"/>
              <a:t>with</a:t>
            </a:r>
            <a:r>
              <a:rPr lang="en-GB" sz="2000" b="1" dirty="0"/>
              <a:t> core staples </a:t>
            </a:r>
            <a:r>
              <a:rPr lang="en-GB" sz="2000" dirty="0"/>
              <a:t>and </a:t>
            </a:r>
            <a:r>
              <a:rPr lang="en-GB" sz="2000" b="1" dirty="0"/>
              <a:t>convenience foods</a:t>
            </a:r>
            <a:r>
              <a:rPr lang="en-GB" sz="2000" dirty="0"/>
              <a:t>, there was also an uplift in </a:t>
            </a:r>
            <a:r>
              <a:rPr lang="en-GB" sz="2000" b="1" dirty="0"/>
              <a:t>stomach remedies </a:t>
            </a:r>
            <a:r>
              <a:rPr lang="en-GB" sz="2000" dirty="0"/>
              <a:t>and </a:t>
            </a:r>
            <a:r>
              <a:rPr lang="en-GB" sz="2000" b="1" dirty="0"/>
              <a:t>vitamins</a:t>
            </a:r>
            <a:r>
              <a:rPr lang="en-GB" sz="2000" dirty="0"/>
              <a:t> to </a:t>
            </a:r>
            <a:r>
              <a:rPr lang="en-GB" sz="2000" b="1" dirty="0"/>
              <a:t>counteract</a:t>
            </a:r>
            <a:r>
              <a:rPr lang="en-GB" sz="2000" dirty="0"/>
              <a:t> the </a:t>
            </a:r>
            <a:r>
              <a:rPr lang="en-GB" sz="2000" b="1" dirty="0"/>
              <a:t>festive indulgencies</a:t>
            </a:r>
            <a:endParaRPr lang="en-GB" sz="2000" b="1" i="1" dirty="0">
              <a:latin typeface="Georgia" panose="02040502050405020303" pitchFamily="18" charset="0"/>
            </a:endParaRPr>
          </a:p>
        </p:txBody>
      </p:sp>
      <p:pic>
        <p:nvPicPr>
          <p:cNvPr id="2050" name="Picture 2">
            <a:extLst>
              <a:ext uri="{FF2B5EF4-FFF2-40B4-BE49-F238E27FC236}">
                <a16:creationId xmlns:a16="http://schemas.microsoft.com/office/drawing/2014/main" id="{30D983A0-497D-3056-1FD0-B7DD2E764C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8919" y="1274232"/>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2C66189-AF17-2215-3BE5-B5158B9CED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9018" y="1274232"/>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932735E-87FF-6854-D008-4BE2D64B8F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4648" y="1282658"/>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5B0CFFA-4BA3-8B94-49C0-B58DBAFAC6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64747" y="1176400"/>
            <a:ext cx="784015" cy="784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155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23F69C93-C6F2-CA07-E1CD-C8A828587232}"/>
              </a:ext>
            </a:extLst>
          </p:cNvPr>
          <p:cNvGraphicFramePr>
            <a:graphicFrameLocks noGrp="1"/>
          </p:cNvGraphicFramePr>
          <p:nvPr>
            <p:ph idx="1"/>
            <p:extLst>
              <p:ext uri="{D42A27DB-BD31-4B8C-83A1-F6EECF244321}">
                <p14:modId xmlns:p14="http://schemas.microsoft.com/office/powerpoint/2010/main" val="1918201793"/>
              </p:ext>
            </p:extLst>
          </p:nvPr>
        </p:nvGraphicFramePr>
        <p:xfrm>
          <a:off x="4168930" y="1955120"/>
          <a:ext cx="7594600" cy="3986212"/>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C499054D-D366-6C49-DBFC-9407E92306F6}"/>
              </a:ext>
            </a:extLst>
          </p:cNvPr>
          <p:cNvSpPr>
            <a:spLocks noGrp="1"/>
          </p:cNvSpPr>
          <p:nvPr>
            <p:ph type="sldNum" sz="quarter" idx="12"/>
          </p:nvPr>
        </p:nvSpPr>
        <p:spPr/>
        <p:txBody>
          <a:bodyPr/>
          <a:lstStyle/>
          <a:p>
            <a:fld id="{403EF4E2-7A7A-0548-85F1-5479B7C9E1B2}" type="slidenum">
              <a:rPr lang="en-US" smtClean="0"/>
              <a:t>17</a:t>
            </a:fld>
            <a:endParaRPr lang="en-US" dirty="0"/>
          </a:p>
        </p:txBody>
      </p:sp>
      <p:sp>
        <p:nvSpPr>
          <p:cNvPr id="2" name="Title 1">
            <a:extLst>
              <a:ext uri="{FF2B5EF4-FFF2-40B4-BE49-F238E27FC236}">
                <a16:creationId xmlns:a16="http://schemas.microsoft.com/office/drawing/2014/main" id="{F6F77B72-907D-DF76-5D78-CA6B9F4160B6}"/>
              </a:ext>
            </a:extLst>
          </p:cNvPr>
          <p:cNvSpPr>
            <a:spLocks noGrp="1"/>
          </p:cNvSpPr>
          <p:nvPr>
            <p:ph type="ctrTitle"/>
          </p:nvPr>
        </p:nvSpPr>
        <p:spPr>
          <a:xfrm>
            <a:off x="229268" y="2839392"/>
            <a:ext cx="3503952" cy="2390972"/>
          </a:xfrm>
        </p:spPr>
        <p:txBody>
          <a:bodyPr/>
          <a:lstStyle/>
          <a:p>
            <a:r>
              <a:rPr lang="en-US" sz="1600" b="0" i="1" dirty="0">
                <a:latin typeface="Georgia" panose="02040502050405020303" pitchFamily="18" charset="0"/>
              </a:rPr>
              <a:t>Despite the cost of living crisis and rapidly increasing costs of postage, shoppers were still </a:t>
            </a:r>
            <a:r>
              <a:rPr lang="en-US" sz="1600" i="1" dirty="0">
                <a:latin typeface="Georgia" panose="02040502050405020303" pitchFamily="18" charset="0"/>
              </a:rPr>
              <a:t>thinking about family and friends </a:t>
            </a:r>
            <a:r>
              <a:rPr lang="en-US" sz="1600" b="0" i="1" dirty="0">
                <a:latin typeface="Georgia" panose="02040502050405020303" pitchFamily="18" charset="0"/>
              </a:rPr>
              <a:t>with increased demand for stamps.</a:t>
            </a:r>
            <a:br>
              <a:rPr lang="en-US" sz="1600" b="0" i="1" dirty="0">
                <a:latin typeface="Georgia" panose="02040502050405020303" pitchFamily="18" charset="0"/>
              </a:rPr>
            </a:br>
            <a:br>
              <a:rPr lang="en-US" sz="1600" b="0" i="1" dirty="0">
                <a:latin typeface="Georgia" panose="02040502050405020303" pitchFamily="18" charset="0"/>
              </a:rPr>
            </a:br>
            <a:r>
              <a:rPr lang="en-US" sz="1600" b="0" i="1" dirty="0">
                <a:latin typeface="Georgia" panose="02040502050405020303" pitchFamily="18" charset="0"/>
              </a:rPr>
              <a:t>There was a focus on ‘</a:t>
            </a:r>
            <a:r>
              <a:rPr lang="en-US" sz="1600" i="1" dirty="0">
                <a:latin typeface="Georgia" panose="02040502050405020303" pitchFamily="18" charset="0"/>
              </a:rPr>
              <a:t>healthy</a:t>
            </a:r>
            <a:r>
              <a:rPr lang="en-US" sz="1600" b="0" i="1" dirty="0">
                <a:latin typeface="Georgia" panose="02040502050405020303" pitchFamily="18" charset="0"/>
              </a:rPr>
              <a:t>’ and a </a:t>
            </a:r>
            <a:r>
              <a:rPr lang="en-US" sz="1600" i="1" dirty="0">
                <a:latin typeface="Georgia" panose="02040502050405020303" pitchFamily="18" charset="0"/>
              </a:rPr>
              <a:t>increased demand </a:t>
            </a:r>
            <a:r>
              <a:rPr lang="en-US" sz="1600" b="0" i="1" dirty="0">
                <a:latin typeface="Georgia" panose="02040502050405020303" pitchFamily="18" charset="0"/>
              </a:rPr>
              <a:t>for </a:t>
            </a:r>
            <a:r>
              <a:rPr lang="en-US" sz="1600" i="1" dirty="0">
                <a:latin typeface="Georgia" panose="02040502050405020303" pitchFamily="18" charset="0"/>
              </a:rPr>
              <a:t>fruit</a:t>
            </a:r>
            <a:r>
              <a:rPr lang="en-US" sz="1600" b="0" i="1" dirty="0">
                <a:latin typeface="Georgia" panose="02040502050405020303" pitchFamily="18" charset="0"/>
              </a:rPr>
              <a:t> and </a:t>
            </a:r>
            <a:r>
              <a:rPr lang="en-US" sz="1600" i="1" dirty="0">
                <a:latin typeface="Georgia" panose="02040502050405020303" pitchFamily="18" charset="0"/>
              </a:rPr>
              <a:t>sushi </a:t>
            </a:r>
            <a:r>
              <a:rPr lang="en-US" sz="1600" b="0" i="1" dirty="0">
                <a:latin typeface="Georgia" panose="02040502050405020303" pitchFamily="18" charset="0"/>
              </a:rPr>
              <a:t>and </a:t>
            </a:r>
            <a:r>
              <a:rPr lang="en-US" sz="1600" i="1" dirty="0">
                <a:latin typeface="Georgia" panose="02040502050405020303" pitchFamily="18" charset="0"/>
              </a:rPr>
              <a:t>affordable</a:t>
            </a:r>
            <a:r>
              <a:rPr lang="en-US" sz="1600" b="0" i="1" dirty="0">
                <a:latin typeface="Georgia" panose="02040502050405020303" pitchFamily="18" charset="0"/>
              </a:rPr>
              <a:t> </a:t>
            </a:r>
            <a:r>
              <a:rPr lang="en-US" sz="1600" i="1" dirty="0">
                <a:latin typeface="Georgia" panose="02040502050405020303" pitchFamily="18" charset="0"/>
              </a:rPr>
              <a:t>treats</a:t>
            </a:r>
            <a:r>
              <a:rPr lang="en-US" sz="1600" b="0" i="1" dirty="0">
                <a:latin typeface="Georgia" panose="02040502050405020303" pitchFamily="18" charset="0"/>
              </a:rPr>
              <a:t> that </a:t>
            </a:r>
            <a:r>
              <a:rPr lang="en-US" sz="1600" i="1" dirty="0">
                <a:latin typeface="Georgia" panose="02040502050405020303" pitchFamily="18" charset="0"/>
              </a:rPr>
              <a:t>avoided wastage </a:t>
            </a:r>
            <a:r>
              <a:rPr lang="en-US" sz="1600" b="0" i="1" dirty="0">
                <a:latin typeface="Georgia" panose="02040502050405020303" pitchFamily="18" charset="0"/>
              </a:rPr>
              <a:t>such as </a:t>
            </a:r>
            <a:r>
              <a:rPr lang="en-US" sz="1600" i="1" dirty="0">
                <a:latin typeface="Georgia" panose="02040502050405020303" pitchFamily="18" charset="0"/>
              </a:rPr>
              <a:t>frozen bakery products </a:t>
            </a:r>
            <a:r>
              <a:rPr lang="en-US" sz="1600" b="0" i="1" dirty="0">
                <a:latin typeface="Georgia" panose="02040502050405020303" pitchFamily="18" charset="0"/>
              </a:rPr>
              <a:t>and </a:t>
            </a:r>
            <a:r>
              <a:rPr lang="en-US" sz="1600" i="1" dirty="0">
                <a:latin typeface="Georgia" panose="02040502050405020303" pitchFamily="18" charset="0"/>
              </a:rPr>
              <a:t>frozen fruit</a:t>
            </a:r>
            <a:r>
              <a:rPr lang="en-US" sz="1600" b="0" i="1" dirty="0">
                <a:latin typeface="Georgia" panose="02040502050405020303" pitchFamily="18" charset="0"/>
              </a:rPr>
              <a:t>.</a:t>
            </a:r>
            <a:endParaRPr lang="en-US" sz="2400" b="0" i="1" dirty="0">
              <a:latin typeface="Georgia" panose="02040502050405020303" pitchFamily="18" charset="0"/>
            </a:endParaRPr>
          </a:p>
        </p:txBody>
      </p:sp>
      <p:sp>
        <p:nvSpPr>
          <p:cNvPr id="9" name="Text Placeholder 8">
            <a:extLst>
              <a:ext uri="{FF2B5EF4-FFF2-40B4-BE49-F238E27FC236}">
                <a16:creationId xmlns:a16="http://schemas.microsoft.com/office/drawing/2014/main" id="{C28D2ED4-9A16-815C-6A6E-CDBD0DDE0BD8}"/>
              </a:ext>
            </a:extLst>
          </p:cNvPr>
          <p:cNvSpPr>
            <a:spLocks noGrp="1"/>
          </p:cNvSpPr>
          <p:nvPr>
            <p:ph type="body" sz="quarter" idx="14"/>
          </p:nvPr>
        </p:nvSpPr>
        <p:spPr/>
        <p:txBody>
          <a:bodyPr/>
          <a:lstStyle/>
          <a:p>
            <a:pPr marL="146050" indent="0">
              <a:buFont typeface="Montserrat"/>
              <a:buNone/>
            </a:pPr>
            <a:r>
              <a:rPr lang="en-PH" sz="800" dirty="0">
                <a:latin typeface="Montserrat" panose="00000500000000000000" pitchFamily="2" charset="0"/>
              </a:rPr>
              <a:t>Source:  NIQ Scantrack Grocery Multiples 4w/e 2</a:t>
            </a:r>
            <a:r>
              <a:rPr lang="en-PH" sz="800" baseline="30000" dirty="0">
                <a:latin typeface="Montserrat" panose="00000500000000000000" pitchFamily="2" charset="0"/>
              </a:rPr>
              <a:t>nd</a:t>
            </a:r>
            <a:r>
              <a:rPr lang="en-PH" sz="800" dirty="0">
                <a:latin typeface="Montserrat" panose="00000500000000000000" pitchFamily="2" charset="0"/>
              </a:rPr>
              <a:t> December 2023 vs year ago</a:t>
            </a:r>
          </a:p>
        </p:txBody>
      </p:sp>
      <p:sp>
        <p:nvSpPr>
          <p:cNvPr id="14" name="Content Placeholder 9">
            <a:extLst>
              <a:ext uri="{FF2B5EF4-FFF2-40B4-BE49-F238E27FC236}">
                <a16:creationId xmlns:a16="http://schemas.microsoft.com/office/drawing/2014/main" id="{4850538B-C0F5-1A63-9C39-9F3D6973468F}"/>
              </a:ext>
            </a:extLst>
          </p:cNvPr>
          <p:cNvSpPr txBox="1">
            <a:spLocks/>
          </p:cNvSpPr>
          <p:nvPr/>
        </p:nvSpPr>
        <p:spPr>
          <a:xfrm>
            <a:off x="4290932" y="507548"/>
            <a:ext cx="7595265" cy="399040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6" name="Google Shape;359;p8">
            <a:extLst>
              <a:ext uri="{FF2B5EF4-FFF2-40B4-BE49-F238E27FC236}">
                <a16:creationId xmlns:a16="http://schemas.microsoft.com/office/drawing/2014/main" id="{4A41054C-D287-9BDA-C41C-A262629AE099}"/>
              </a:ext>
            </a:extLst>
          </p:cNvPr>
          <p:cNvSpPr txBox="1"/>
          <p:nvPr/>
        </p:nvSpPr>
        <p:spPr>
          <a:xfrm>
            <a:off x="4206172" y="1127975"/>
            <a:ext cx="7594600" cy="523180"/>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dk1"/>
                </a:solidFill>
                <a:latin typeface="Arial" panose="020B0604020202020204" pitchFamily="34" charset="0"/>
                <a:ea typeface="Montserrat"/>
                <a:cs typeface="Arial" panose="020B0604020202020204" pitchFamily="34" charset="0"/>
                <a:sym typeface="Montserrat"/>
              </a:rPr>
              <a:t>Top Growing Sub Categories in the Grocery Multiples</a:t>
            </a:r>
          </a:p>
          <a:p>
            <a:pPr>
              <a:buClr>
                <a:schemeClr val="dk1"/>
              </a:buClr>
              <a:buSzPts val="1100"/>
            </a:pPr>
            <a:r>
              <a:rPr lang="en-PH" sz="1400" dirty="0">
                <a:solidFill>
                  <a:schemeClr val="dk1"/>
                </a:solidFill>
                <a:latin typeface="Arial" panose="020B0604020202020204" pitchFamily="34" charset="0"/>
                <a:ea typeface="Montserrat"/>
                <a:cs typeface="Arial" panose="020B0604020202020204" pitchFamily="34" charset="0"/>
                <a:sym typeface="Montserrat"/>
              </a:rPr>
              <a:t>Ranked by % unit growth</a:t>
            </a:r>
            <a:endParaRPr lang="en-PH" sz="1400" dirty="0">
              <a:latin typeface="Arial" panose="020B0604020202020204" pitchFamily="34" charset="0"/>
              <a:ea typeface="Montserrat"/>
              <a:cs typeface="Arial" panose="020B0604020202020204" pitchFamily="34" charset="0"/>
              <a:sym typeface="Montserrat"/>
            </a:endParaRPr>
          </a:p>
        </p:txBody>
      </p:sp>
      <p:sp>
        <p:nvSpPr>
          <p:cNvPr id="6" name="Rectangle 5">
            <a:extLst>
              <a:ext uri="{FF2B5EF4-FFF2-40B4-BE49-F238E27FC236}">
                <a16:creationId xmlns:a16="http://schemas.microsoft.com/office/drawing/2014/main" id="{4A457943-D181-7862-9BFC-62C0D6A9FD39}"/>
              </a:ext>
            </a:extLst>
          </p:cNvPr>
          <p:cNvSpPr/>
          <p:nvPr/>
        </p:nvSpPr>
        <p:spPr>
          <a:xfrm>
            <a:off x="10161823" y="4003133"/>
            <a:ext cx="198935" cy="872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7" name="Rectangle 6">
            <a:extLst>
              <a:ext uri="{FF2B5EF4-FFF2-40B4-BE49-F238E27FC236}">
                <a16:creationId xmlns:a16="http://schemas.microsoft.com/office/drawing/2014/main" id="{42DA40A3-A03F-47C5-0CD3-F43FBE87B88D}"/>
              </a:ext>
            </a:extLst>
          </p:cNvPr>
          <p:cNvSpPr/>
          <p:nvPr/>
        </p:nvSpPr>
        <p:spPr>
          <a:xfrm>
            <a:off x="10166095" y="4127741"/>
            <a:ext cx="198935" cy="87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FE47D61E-F42B-E8B3-91C5-0D05D75F72E4}"/>
              </a:ext>
            </a:extLst>
          </p:cNvPr>
          <p:cNvSpPr/>
          <p:nvPr/>
        </p:nvSpPr>
        <p:spPr>
          <a:xfrm>
            <a:off x="10166095" y="4249160"/>
            <a:ext cx="198935" cy="872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D1B1071-78B0-42B0-302C-1DFCF5D3E2C2}"/>
              </a:ext>
            </a:extLst>
          </p:cNvPr>
          <p:cNvSpPr txBox="1"/>
          <p:nvPr/>
        </p:nvSpPr>
        <p:spPr>
          <a:xfrm>
            <a:off x="10330812" y="4063073"/>
            <a:ext cx="1165686" cy="215444"/>
          </a:xfrm>
          <a:prstGeom prst="rect">
            <a:avLst/>
          </a:prstGeom>
          <a:noFill/>
        </p:spPr>
        <p:txBody>
          <a:bodyPr wrap="square" rtlCol="0">
            <a:spAutoFit/>
          </a:bodyPr>
          <a:lstStyle/>
          <a:p>
            <a:r>
              <a:rPr lang="en-GB" sz="800" dirty="0">
                <a:latin typeface="Montserrat" panose="00000500000000000000" pitchFamily="2" charset="0"/>
              </a:rPr>
              <a:t>Convenience</a:t>
            </a:r>
          </a:p>
        </p:txBody>
      </p:sp>
      <p:sp>
        <p:nvSpPr>
          <p:cNvPr id="12" name="TextBox 11">
            <a:extLst>
              <a:ext uri="{FF2B5EF4-FFF2-40B4-BE49-F238E27FC236}">
                <a16:creationId xmlns:a16="http://schemas.microsoft.com/office/drawing/2014/main" id="{9ACA567F-3BB3-5C52-C988-20D864C295AD}"/>
              </a:ext>
            </a:extLst>
          </p:cNvPr>
          <p:cNvSpPr txBox="1"/>
          <p:nvPr/>
        </p:nvSpPr>
        <p:spPr>
          <a:xfrm>
            <a:off x="10327333" y="3934115"/>
            <a:ext cx="1165686" cy="215444"/>
          </a:xfrm>
          <a:prstGeom prst="rect">
            <a:avLst/>
          </a:prstGeom>
          <a:noFill/>
        </p:spPr>
        <p:txBody>
          <a:bodyPr wrap="square" rtlCol="0">
            <a:spAutoFit/>
          </a:bodyPr>
          <a:lstStyle/>
          <a:p>
            <a:r>
              <a:rPr lang="en-GB" sz="800" dirty="0">
                <a:latin typeface="Montserrat" panose="00000500000000000000" pitchFamily="2" charset="0"/>
              </a:rPr>
              <a:t>Health</a:t>
            </a:r>
          </a:p>
        </p:txBody>
      </p:sp>
      <p:sp>
        <p:nvSpPr>
          <p:cNvPr id="13" name="TextBox 12">
            <a:extLst>
              <a:ext uri="{FF2B5EF4-FFF2-40B4-BE49-F238E27FC236}">
                <a16:creationId xmlns:a16="http://schemas.microsoft.com/office/drawing/2014/main" id="{C3BA33A8-C549-D5A4-C8B1-B0BBDC344AA8}"/>
              </a:ext>
            </a:extLst>
          </p:cNvPr>
          <p:cNvSpPr txBox="1"/>
          <p:nvPr/>
        </p:nvSpPr>
        <p:spPr>
          <a:xfrm>
            <a:off x="10335716" y="4193407"/>
            <a:ext cx="1165686" cy="215444"/>
          </a:xfrm>
          <a:prstGeom prst="rect">
            <a:avLst/>
          </a:prstGeom>
          <a:noFill/>
        </p:spPr>
        <p:txBody>
          <a:bodyPr wrap="square" rtlCol="0">
            <a:spAutoFit/>
          </a:bodyPr>
          <a:lstStyle/>
          <a:p>
            <a:r>
              <a:rPr lang="en-GB" sz="800" dirty="0">
                <a:latin typeface="Montserrat" panose="00000500000000000000" pitchFamily="2" charset="0"/>
              </a:rPr>
              <a:t>Core Grocery</a:t>
            </a:r>
          </a:p>
        </p:txBody>
      </p:sp>
      <p:sp>
        <p:nvSpPr>
          <p:cNvPr id="3" name="TextBox 2">
            <a:extLst>
              <a:ext uri="{FF2B5EF4-FFF2-40B4-BE49-F238E27FC236}">
                <a16:creationId xmlns:a16="http://schemas.microsoft.com/office/drawing/2014/main" id="{3B18B575-610C-C83E-76A0-35F42AAB5865}"/>
              </a:ext>
            </a:extLst>
          </p:cNvPr>
          <p:cNvSpPr txBox="1"/>
          <p:nvPr/>
        </p:nvSpPr>
        <p:spPr>
          <a:xfrm>
            <a:off x="10323059" y="3813465"/>
            <a:ext cx="1165686" cy="215444"/>
          </a:xfrm>
          <a:prstGeom prst="rect">
            <a:avLst/>
          </a:prstGeom>
          <a:noFill/>
        </p:spPr>
        <p:txBody>
          <a:bodyPr wrap="square" rtlCol="0">
            <a:spAutoFit/>
          </a:bodyPr>
          <a:lstStyle/>
          <a:p>
            <a:r>
              <a:rPr lang="en-GB" sz="800" dirty="0">
                <a:latin typeface="Montserrat" panose="00000500000000000000" pitchFamily="2" charset="0"/>
              </a:rPr>
              <a:t>Discretionary</a:t>
            </a:r>
          </a:p>
        </p:txBody>
      </p:sp>
      <p:sp>
        <p:nvSpPr>
          <p:cNvPr id="5" name="Rectangle 4">
            <a:extLst>
              <a:ext uri="{FF2B5EF4-FFF2-40B4-BE49-F238E27FC236}">
                <a16:creationId xmlns:a16="http://schemas.microsoft.com/office/drawing/2014/main" id="{4462FB4A-460C-E40C-46EB-B94848C9B09E}"/>
              </a:ext>
            </a:extLst>
          </p:cNvPr>
          <p:cNvSpPr/>
          <p:nvPr/>
        </p:nvSpPr>
        <p:spPr>
          <a:xfrm>
            <a:off x="10166096" y="3886756"/>
            <a:ext cx="198935" cy="8725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FFFF00"/>
              </a:highlight>
            </a:endParaRPr>
          </a:p>
        </p:txBody>
      </p:sp>
      <p:sp>
        <p:nvSpPr>
          <p:cNvPr id="10" name="TextBox 9">
            <a:extLst>
              <a:ext uri="{FF2B5EF4-FFF2-40B4-BE49-F238E27FC236}">
                <a16:creationId xmlns:a16="http://schemas.microsoft.com/office/drawing/2014/main" id="{63B73995-E019-48F7-1E62-58866226A910}"/>
              </a:ext>
            </a:extLst>
          </p:cNvPr>
          <p:cNvSpPr txBox="1"/>
          <p:nvPr/>
        </p:nvSpPr>
        <p:spPr>
          <a:xfrm>
            <a:off x="10340070" y="4315327"/>
            <a:ext cx="1165686" cy="215444"/>
          </a:xfrm>
          <a:prstGeom prst="rect">
            <a:avLst/>
          </a:prstGeom>
          <a:noFill/>
        </p:spPr>
        <p:txBody>
          <a:bodyPr wrap="square" rtlCol="0">
            <a:spAutoFit/>
          </a:bodyPr>
          <a:lstStyle/>
          <a:p>
            <a:r>
              <a:rPr lang="en-GB" sz="800" dirty="0">
                <a:latin typeface="Montserrat" panose="00000500000000000000" pitchFamily="2" charset="0"/>
              </a:rPr>
              <a:t>Household</a:t>
            </a:r>
          </a:p>
        </p:txBody>
      </p:sp>
      <p:sp>
        <p:nvSpPr>
          <p:cNvPr id="17" name="Rectangle 16">
            <a:extLst>
              <a:ext uri="{FF2B5EF4-FFF2-40B4-BE49-F238E27FC236}">
                <a16:creationId xmlns:a16="http://schemas.microsoft.com/office/drawing/2014/main" id="{E695B228-7BB4-740F-2E70-E720D47F0BC0}"/>
              </a:ext>
            </a:extLst>
          </p:cNvPr>
          <p:cNvSpPr/>
          <p:nvPr/>
        </p:nvSpPr>
        <p:spPr>
          <a:xfrm>
            <a:off x="10170449" y="4379789"/>
            <a:ext cx="198935" cy="8725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highlight>
                <a:srgbClr val="800000"/>
              </a:highlight>
            </a:endParaRPr>
          </a:p>
        </p:txBody>
      </p:sp>
    </p:spTree>
    <p:extLst>
      <p:ext uri="{BB962C8B-B14F-4D97-AF65-F5344CB8AC3E}">
        <p14:creationId xmlns:p14="http://schemas.microsoft.com/office/powerpoint/2010/main" val="294758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a:extLst>
              <a:ext uri="{FF2B5EF4-FFF2-40B4-BE49-F238E27FC236}">
                <a16:creationId xmlns:a16="http://schemas.microsoft.com/office/drawing/2014/main" id="{AAFC81D5-0B0C-0536-C4BC-4EFF8E0EAC08}"/>
              </a:ext>
            </a:extLst>
          </p:cNvPr>
          <p:cNvSpPr/>
          <p:nvPr/>
        </p:nvSpPr>
        <p:spPr>
          <a:xfrm>
            <a:off x="10051319" y="2917061"/>
            <a:ext cx="1977549" cy="2015547"/>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45720" rIns="45720" rtlCol="0" anchor="ctr"/>
          <a:lstStyle/>
          <a:p>
            <a:pPr algn="ctr"/>
            <a:r>
              <a:rPr kumimoji="0" lang="en-GB" sz="4200" b="1" i="1" u="none" strike="noStrike" kern="0" cap="none" spc="0" normalizeH="0" baseline="0" noProof="0" dirty="0">
                <a:ln>
                  <a:noFill/>
                </a:ln>
                <a:solidFill>
                  <a:schemeClr val="bg1"/>
                </a:solidFill>
                <a:effectLst/>
                <a:uLnTx/>
                <a:uFillTx/>
                <a:latin typeface="Georgia" panose="02040502050405020303" pitchFamily="18" charset="0"/>
                <a:sym typeface="Montserrat"/>
              </a:rPr>
              <a:t>63%</a:t>
            </a:r>
          </a:p>
          <a:p>
            <a:pPr algn="ctr"/>
            <a:r>
              <a:rPr lang="en-GB" sz="1200" i="1" kern="0" dirty="0">
                <a:solidFill>
                  <a:schemeClr val="bg1"/>
                </a:solidFill>
                <a:sym typeface="Montserrat"/>
              </a:rPr>
              <a:t>OL FMCG volume share</a:t>
            </a:r>
            <a:endParaRPr lang="en-GB" sz="1200" i="1" dirty="0">
              <a:solidFill>
                <a:schemeClr val="bg1"/>
              </a:solidFill>
            </a:endParaRPr>
          </a:p>
        </p:txBody>
      </p:sp>
      <p:graphicFrame>
        <p:nvGraphicFramePr>
          <p:cNvPr id="2" name="Chart 1">
            <a:extLst>
              <a:ext uri="{FF2B5EF4-FFF2-40B4-BE49-F238E27FC236}">
                <a16:creationId xmlns:a16="http://schemas.microsoft.com/office/drawing/2014/main" id="{BFEA070E-B794-F595-12D3-29BA6A555F58}"/>
              </a:ext>
            </a:extLst>
          </p:cNvPr>
          <p:cNvGraphicFramePr/>
          <p:nvPr>
            <p:extLst>
              <p:ext uri="{D42A27DB-BD31-4B8C-83A1-F6EECF244321}">
                <p14:modId xmlns:p14="http://schemas.microsoft.com/office/powerpoint/2010/main" val="2337686500"/>
              </p:ext>
            </p:extLst>
          </p:nvPr>
        </p:nvGraphicFramePr>
        <p:xfrm>
          <a:off x="4364807" y="1789758"/>
          <a:ext cx="5648517" cy="3902704"/>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18</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p:txBody>
          <a:bodyPr/>
          <a:lstStyle/>
          <a:p>
            <a:r>
              <a:rPr lang="en-GB" dirty="0"/>
              <a:t>Source:  NIQ Homescan FMCG Units YTD vs year ago</a:t>
            </a:r>
          </a:p>
        </p:txBody>
      </p:sp>
      <p:grpSp>
        <p:nvGrpSpPr>
          <p:cNvPr id="7" name="Group 6">
            <a:extLst>
              <a:ext uri="{FF2B5EF4-FFF2-40B4-BE49-F238E27FC236}">
                <a16:creationId xmlns:a16="http://schemas.microsoft.com/office/drawing/2014/main" id="{9B6E6DA6-759B-AD4E-2FBA-A1EC124569DD}"/>
              </a:ext>
            </a:extLst>
          </p:cNvPr>
          <p:cNvGrpSpPr/>
          <p:nvPr/>
        </p:nvGrpSpPr>
        <p:grpSpPr>
          <a:xfrm>
            <a:off x="122352" y="1265088"/>
            <a:ext cx="11710975" cy="4986191"/>
            <a:chOff x="4943051" y="5281595"/>
            <a:chExt cx="12344917" cy="7372757"/>
          </a:xfrm>
        </p:grpSpPr>
        <p:sp>
          <p:nvSpPr>
            <p:cNvPr id="9" name="Isosceles Triangle 8">
              <a:extLst>
                <a:ext uri="{FF2B5EF4-FFF2-40B4-BE49-F238E27FC236}">
                  <a16:creationId xmlns:a16="http://schemas.microsoft.com/office/drawing/2014/main" id="{47AC3DC0-EC5C-989D-0958-7ACCAD580EA7}"/>
                </a:ext>
              </a:extLst>
            </p:cNvPr>
            <p:cNvSpPr/>
            <p:nvPr/>
          </p:nvSpPr>
          <p:spPr>
            <a:xfrm>
              <a:off x="15505206" y="5281595"/>
              <a:ext cx="1782762" cy="2071333"/>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sz="1600" dirty="0">
                <a:solidFill>
                  <a:schemeClr val="accent1"/>
                </a:solidFill>
              </a:endParaRPr>
            </a:p>
          </p:txBody>
        </p:sp>
        <p:sp>
          <p:nvSpPr>
            <p:cNvPr id="11" name="TextBox 10">
              <a:extLst>
                <a:ext uri="{FF2B5EF4-FFF2-40B4-BE49-F238E27FC236}">
                  <a16:creationId xmlns:a16="http://schemas.microsoft.com/office/drawing/2014/main" id="{435253F0-66CC-27AF-45C2-59DE8441E895}"/>
                </a:ext>
              </a:extLst>
            </p:cNvPr>
            <p:cNvSpPr txBox="1"/>
            <p:nvPr/>
          </p:nvSpPr>
          <p:spPr>
            <a:xfrm>
              <a:off x="15769939" y="6257575"/>
              <a:ext cx="1259919" cy="500597"/>
            </a:xfrm>
            <a:prstGeom prst="rect">
              <a:avLst/>
            </a:prstGeom>
            <a:noFill/>
          </p:spPr>
          <p:txBody>
            <a:bodyPr wrap="square">
              <a:spAutoFit/>
            </a:bodyPr>
            <a:lstStyle/>
            <a:p>
              <a:pPr algn="ctr"/>
              <a:r>
                <a:rPr lang="en-GB" sz="1600" b="1" dirty="0">
                  <a:solidFill>
                    <a:schemeClr val="bg1"/>
                  </a:solidFill>
                  <a:latin typeface="Georgia" panose="02040502050405020303" pitchFamily="18" charset="0"/>
                  <a:sym typeface="Montserrat"/>
                </a:rPr>
                <a:t>+0.9%</a:t>
              </a:r>
              <a:endParaRPr lang="en-GB" sz="1600" dirty="0">
                <a:solidFill>
                  <a:schemeClr val="bg1"/>
                </a:solidFill>
                <a:latin typeface="Georgia" panose="02040502050405020303" pitchFamily="18" charset="0"/>
              </a:endParaRPr>
            </a:p>
          </p:txBody>
        </p:sp>
        <p:sp>
          <p:nvSpPr>
            <p:cNvPr id="13" name="TextBox 12">
              <a:extLst>
                <a:ext uri="{FF2B5EF4-FFF2-40B4-BE49-F238E27FC236}">
                  <a16:creationId xmlns:a16="http://schemas.microsoft.com/office/drawing/2014/main" id="{1400CDBF-0A55-B0D2-69A1-6D02AB69E9A4}"/>
                </a:ext>
              </a:extLst>
            </p:cNvPr>
            <p:cNvSpPr txBox="1"/>
            <p:nvPr/>
          </p:nvSpPr>
          <p:spPr>
            <a:xfrm>
              <a:off x="4943051" y="6010049"/>
              <a:ext cx="3835231" cy="6644303"/>
            </a:xfrm>
            <a:prstGeom prst="rect">
              <a:avLst/>
            </a:prstGeom>
            <a:noFill/>
          </p:spPr>
          <p:txBody>
            <a:bodyPr wrap="square">
              <a:spAutoFit/>
            </a:bodyPr>
            <a:lstStyle/>
            <a:p>
              <a:pPr algn="ctr"/>
              <a:r>
                <a:rPr lang="en-GB" sz="1600" b="1" i="1" dirty="0">
                  <a:solidFill>
                    <a:schemeClr val="bg1"/>
                  </a:solidFill>
                  <a:latin typeface="Georgia" panose="02040502050405020303" pitchFamily="18" charset="0"/>
                  <a:sym typeface="Montserrat"/>
                </a:rPr>
                <a:t>Switching </a:t>
              </a:r>
              <a:r>
                <a:rPr lang="en-GB" sz="1600" i="1" dirty="0">
                  <a:solidFill>
                    <a:schemeClr val="bg1"/>
                  </a:solidFill>
                  <a:latin typeface="Georgia" panose="02040502050405020303" pitchFamily="18" charset="0"/>
                  <a:sym typeface="Montserrat"/>
                </a:rPr>
                <a:t>to</a:t>
              </a:r>
              <a:r>
                <a:rPr lang="en-GB" sz="1600" b="1" i="1" dirty="0">
                  <a:solidFill>
                    <a:schemeClr val="bg1"/>
                  </a:solidFill>
                  <a:latin typeface="Georgia" panose="02040502050405020303" pitchFamily="18" charset="0"/>
                  <a:sym typeface="Montserrat"/>
                </a:rPr>
                <a:t> OL </a:t>
              </a:r>
              <a:r>
                <a:rPr lang="en-GB" sz="1600" i="1" dirty="0">
                  <a:solidFill>
                    <a:schemeClr val="bg1"/>
                  </a:solidFill>
                  <a:latin typeface="Georgia" panose="02040502050405020303" pitchFamily="18" charset="0"/>
                  <a:sym typeface="Montserrat"/>
                </a:rPr>
                <a:t>is a</a:t>
              </a:r>
              <a:r>
                <a:rPr lang="en-GB" sz="1600" b="1" i="1" dirty="0">
                  <a:solidFill>
                    <a:schemeClr val="bg1"/>
                  </a:solidFill>
                  <a:latin typeface="Georgia" panose="02040502050405020303" pitchFamily="18" charset="0"/>
                  <a:sym typeface="Montserrat"/>
                </a:rPr>
                <a:t> compromise most shoppers </a:t>
              </a:r>
              <a:r>
                <a:rPr lang="en-GB" sz="1600" i="1" dirty="0">
                  <a:solidFill>
                    <a:schemeClr val="bg1"/>
                  </a:solidFill>
                  <a:latin typeface="Georgia" panose="02040502050405020303" pitchFamily="18" charset="0"/>
                  <a:sym typeface="Montserrat"/>
                </a:rPr>
                <a:t>are</a:t>
              </a:r>
              <a:r>
                <a:rPr lang="en-GB" sz="1600" b="1" i="1" dirty="0">
                  <a:solidFill>
                    <a:schemeClr val="bg1"/>
                  </a:solidFill>
                  <a:latin typeface="Georgia" panose="02040502050405020303" pitchFamily="18" charset="0"/>
                  <a:sym typeface="Montserrat"/>
                </a:rPr>
                <a:t> willing to make.</a:t>
              </a:r>
            </a:p>
            <a:p>
              <a:pPr algn="ctr"/>
              <a:endParaRPr lang="en-GB" sz="1600" i="1" dirty="0">
                <a:solidFill>
                  <a:schemeClr val="bg1"/>
                </a:solidFill>
                <a:latin typeface="Georgia" panose="02040502050405020303" pitchFamily="18" charset="0"/>
                <a:sym typeface="Montserrat"/>
              </a:endParaRPr>
            </a:p>
            <a:p>
              <a:pPr algn="ctr"/>
              <a:r>
                <a:rPr lang="en-GB" sz="1600" b="1" i="1" dirty="0">
                  <a:solidFill>
                    <a:schemeClr val="bg1"/>
                  </a:solidFill>
                  <a:latin typeface="Georgia" panose="02040502050405020303" pitchFamily="18" charset="0"/>
                  <a:sym typeface="Montserrat"/>
                </a:rPr>
                <a:t>OL outperformed brands </a:t>
              </a:r>
              <a:r>
                <a:rPr lang="en-GB" sz="1600" i="1" dirty="0">
                  <a:solidFill>
                    <a:schemeClr val="bg1"/>
                  </a:solidFill>
                  <a:latin typeface="Georgia" panose="02040502050405020303" pitchFamily="18" charset="0"/>
                  <a:sym typeface="Montserrat"/>
                </a:rPr>
                <a:t>in 2023 across the assortment, </a:t>
              </a:r>
              <a:r>
                <a:rPr lang="en-GB" sz="1600" b="1" i="1" dirty="0">
                  <a:solidFill>
                    <a:schemeClr val="bg1"/>
                  </a:solidFill>
                  <a:latin typeface="Georgia" panose="02040502050405020303" pitchFamily="18" charset="0"/>
                  <a:sym typeface="Montserrat"/>
                </a:rPr>
                <a:t>Soft Drinks</a:t>
              </a:r>
              <a:r>
                <a:rPr lang="en-GB" sz="1600" i="1" dirty="0">
                  <a:solidFill>
                    <a:schemeClr val="bg1"/>
                  </a:solidFill>
                  <a:latin typeface="Georgia" panose="02040502050405020303" pitchFamily="18" charset="0"/>
                  <a:sym typeface="Montserrat"/>
                </a:rPr>
                <a:t> is the </a:t>
              </a:r>
              <a:r>
                <a:rPr lang="en-GB" sz="1600" b="1" i="1" dirty="0">
                  <a:solidFill>
                    <a:schemeClr val="bg1"/>
                  </a:solidFill>
                  <a:latin typeface="Georgia" panose="02040502050405020303" pitchFamily="18" charset="0"/>
                  <a:sym typeface="Montserrat"/>
                </a:rPr>
                <a:t>sole</a:t>
              </a:r>
              <a:r>
                <a:rPr lang="en-GB" sz="1600" i="1" dirty="0">
                  <a:solidFill>
                    <a:schemeClr val="bg1"/>
                  </a:solidFill>
                  <a:latin typeface="Georgia" panose="02040502050405020303" pitchFamily="18" charset="0"/>
                  <a:sym typeface="Montserrat"/>
                </a:rPr>
                <a:t> </a:t>
              </a:r>
              <a:r>
                <a:rPr lang="en-GB" sz="1600" b="1" i="1" dirty="0">
                  <a:solidFill>
                    <a:schemeClr val="bg1"/>
                  </a:solidFill>
                  <a:latin typeface="Georgia" panose="02040502050405020303" pitchFamily="18" charset="0"/>
                  <a:sym typeface="Montserrat"/>
                </a:rPr>
                <a:t>exception</a:t>
              </a:r>
              <a:r>
                <a:rPr lang="en-GB" sz="1600" i="1" dirty="0">
                  <a:solidFill>
                    <a:schemeClr val="bg1"/>
                  </a:solidFill>
                  <a:latin typeface="Georgia" panose="02040502050405020303" pitchFamily="18" charset="0"/>
                  <a:sym typeface="Montserrat"/>
                </a:rPr>
                <a:t> where high branded promotional participation is high (42% in December).</a:t>
              </a:r>
            </a:p>
            <a:p>
              <a:pPr algn="ctr"/>
              <a:endParaRPr lang="en-GB" sz="1600" i="1" dirty="0">
                <a:solidFill>
                  <a:schemeClr val="bg1"/>
                </a:solidFill>
                <a:latin typeface="Georgia" panose="02040502050405020303" pitchFamily="18" charset="0"/>
                <a:sym typeface="Montserrat"/>
              </a:endParaRPr>
            </a:p>
            <a:p>
              <a:pPr algn="ctr"/>
              <a:r>
                <a:rPr lang="en-GB" sz="1600" i="1" dirty="0">
                  <a:solidFill>
                    <a:schemeClr val="bg1"/>
                  </a:solidFill>
                  <a:latin typeface="Georgia" panose="02040502050405020303" pitchFamily="18" charset="0"/>
                  <a:sym typeface="Montserrat"/>
                </a:rPr>
                <a:t> With </a:t>
              </a:r>
              <a:r>
                <a:rPr lang="en-GB" sz="1600" b="1" i="1" dirty="0">
                  <a:solidFill>
                    <a:schemeClr val="bg1"/>
                  </a:solidFill>
                  <a:latin typeface="Georgia" panose="02040502050405020303" pitchFamily="18" charset="0"/>
                  <a:sym typeface="Montserrat"/>
                </a:rPr>
                <a:t>prolonged</a:t>
              </a:r>
              <a:r>
                <a:rPr lang="en-GB" sz="1600" i="1" dirty="0">
                  <a:solidFill>
                    <a:schemeClr val="bg1"/>
                  </a:solidFill>
                  <a:latin typeface="Georgia" panose="02040502050405020303" pitchFamily="18" charset="0"/>
                  <a:sym typeface="Montserrat"/>
                </a:rPr>
                <a:t> </a:t>
              </a:r>
              <a:r>
                <a:rPr lang="en-GB" sz="1600" b="1" i="1" dirty="0">
                  <a:solidFill>
                    <a:schemeClr val="bg1"/>
                  </a:solidFill>
                  <a:latin typeface="Georgia" panose="02040502050405020303" pitchFamily="18" charset="0"/>
                  <a:sym typeface="Montserrat"/>
                </a:rPr>
                <a:t>inflationary</a:t>
              </a:r>
              <a:r>
                <a:rPr lang="en-GB" sz="1600" i="1" dirty="0">
                  <a:solidFill>
                    <a:schemeClr val="bg1"/>
                  </a:solidFill>
                  <a:latin typeface="Georgia" panose="02040502050405020303" pitchFamily="18" charset="0"/>
                  <a:sym typeface="Montserrat"/>
                </a:rPr>
                <a:t> pressures in </a:t>
              </a:r>
              <a:r>
                <a:rPr lang="en-GB" sz="1600" b="1" i="1" dirty="0">
                  <a:solidFill>
                    <a:schemeClr val="bg1"/>
                  </a:solidFill>
                  <a:latin typeface="Georgia" panose="02040502050405020303" pitchFamily="18" charset="0"/>
                  <a:sym typeface="Montserrat"/>
                </a:rPr>
                <a:t>confectionery</a:t>
              </a:r>
              <a:r>
                <a:rPr lang="en-GB" sz="1600" i="1" dirty="0">
                  <a:solidFill>
                    <a:schemeClr val="bg1"/>
                  </a:solidFill>
                  <a:latin typeface="Georgia" panose="02040502050405020303" pitchFamily="18" charset="0"/>
                  <a:sym typeface="Montserrat"/>
                </a:rPr>
                <a:t>, </a:t>
              </a:r>
              <a:r>
                <a:rPr lang="en-GB" sz="1600" b="1" i="1" dirty="0">
                  <a:solidFill>
                    <a:schemeClr val="bg1"/>
                  </a:solidFill>
                  <a:latin typeface="Georgia" panose="02040502050405020303" pitchFamily="18" charset="0"/>
                  <a:sym typeface="Montserrat"/>
                </a:rPr>
                <a:t>OL growth was highest</a:t>
              </a:r>
              <a:r>
                <a:rPr lang="en-GB" sz="1600" i="1" dirty="0">
                  <a:solidFill>
                    <a:schemeClr val="bg1"/>
                  </a:solidFill>
                  <a:latin typeface="Georgia" panose="02040502050405020303" pitchFamily="18" charset="0"/>
                  <a:sym typeface="Montserrat"/>
                </a:rPr>
                <a:t>, followed by </a:t>
              </a:r>
              <a:r>
                <a:rPr lang="en-GB" sz="1600" b="1" i="1" dirty="0">
                  <a:solidFill>
                    <a:schemeClr val="bg1"/>
                  </a:solidFill>
                  <a:latin typeface="Georgia" panose="02040502050405020303" pitchFamily="18" charset="0"/>
                  <a:sym typeface="Montserrat"/>
                </a:rPr>
                <a:t>H&amp;B</a:t>
              </a:r>
              <a:r>
                <a:rPr lang="en-GB" sz="1600" i="1" dirty="0">
                  <a:solidFill>
                    <a:schemeClr val="bg1"/>
                  </a:solidFill>
                  <a:latin typeface="Georgia" panose="02040502050405020303" pitchFamily="18" charset="0"/>
                  <a:sym typeface="Montserrat"/>
                </a:rPr>
                <a:t> with its </a:t>
              </a:r>
              <a:r>
                <a:rPr lang="en-GB" sz="1600" b="1" i="1" dirty="0">
                  <a:solidFill>
                    <a:schemeClr val="bg1"/>
                  </a:solidFill>
                  <a:latin typeface="Georgia" panose="02040502050405020303" pitchFamily="18" charset="0"/>
                  <a:sym typeface="Montserrat"/>
                </a:rPr>
                <a:t>higher average unit price</a:t>
              </a:r>
              <a:r>
                <a:rPr lang="en-GB" sz="1600" i="1" dirty="0">
                  <a:solidFill>
                    <a:schemeClr val="bg1"/>
                  </a:solidFill>
                  <a:latin typeface="Georgia" panose="02040502050405020303" pitchFamily="18" charset="0"/>
                  <a:sym typeface="Montserrat"/>
                </a:rPr>
                <a:t>. OL has plenty of headroom to grow in these categories with share well below average.</a:t>
              </a:r>
              <a:endParaRPr lang="en-GB" b="1" i="1" dirty="0">
                <a:solidFill>
                  <a:schemeClr val="bg1"/>
                </a:solidFill>
                <a:latin typeface="Georgia" panose="02040502050405020303" pitchFamily="18" charset="0"/>
                <a:sym typeface="Montserrat"/>
              </a:endParaRPr>
            </a:p>
            <a:p>
              <a:pPr algn="ctr"/>
              <a:endParaRPr lang="en-GB" sz="1400" dirty="0">
                <a:solidFill>
                  <a:schemeClr val="bg1"/>
                </a:solidFill>
                <a:sym typeface="Montserrat"/>
              </a:endParaRPr>
            </a:p>
          </p:txBody>
        </p:sp>
        <p:sp>
          <p:nvSpPr>
            <p:cNvPr id="10" name="TextBox 9">
              <a:extLst>
                <a:ext uri="{FF2B5EF4-FFF2-40B4-BE49-F238E27FC236}">
                  <a16:creationId xmlns:a16="http://schemas.microsoft.com/office/drawing/2014/main" id="{600EAC21-BDFA-F0ED-1F3F-D1F50752F4B5}"/>
                </a:ext>
              </a:extLst>
            </p:cNvPr>
            <p:cNvSpPr txBox="1"/>
            <p:nvPr/>
          </p:nvSpPr>
          <p:spPr>
            <a:xfrm>
              <a:off x="9330678" y="5384341"/>
              <a:ext cx="1077814" cy="500597"/>
            </a:xfrm>
            <a:prstGeom prst="rect">
              <a:avLst/>
            </a:prstGeom>
            <a:noFill/>
          </p:spPr>
          <p:txBody>
            <a:bodyPr wrap="square">
              <a:spAutoFit/>
            </a:bodyPr>
            <a:lstStyle/>
            <a:p>
              <a:pPr algn="ctr"/>
              <a:endParaRPr lang="en-GB" sz="1600" i="1" dirty="0">
                <a:solidFill>
                  <a:schemeClr val="bg1"/>
                </a:solidFill>
                <a:latin typeface="Georgia" panose="02040502050405020303" pitchFamily="18" charset="0"/>
              </a:endParaRPr>
            </a:p>
          </p:txBody>
        </p:sp>
      </p:grpSp>
      <p:sp>
        <p:nvSpPr>
          <p:cNvPr id="17" name="TextBox 16">
            <a:extLst>
              <a:ext uri="{FF2B5EF4-FFF2-40B4-BE49-F238E27FC236}">
                <a16:creationId xmlns:a16="http://schemas.microsoft.com/office/drawing/2014/main" id="{654700A7-A54F-8C66-F8BC-7C52E4365C33}"/>
              </a:ext>
            </a:extLst>
          </p:cNvPr>
          <p:cNvSpPr txBox="1"/>
          <p:nvPr/>
        </p:nvSpPr>
        <p:spPr>
          <a:xfrm>
            <a:off x="4433471" y="2017727"/>
            <a:ext cx="1438342" cy="461665"/>
          </a:xfrm>
          <a:prstGeom prst="rect">
            <a:avLst/>
          </a:prstGeom>
          <a:noFill/>
        </p:spPr>
        <p:txBody>
          <a:bodyPr wrap="none" lIns="0" rIns="0" rtlCol="0">
            <a:spAutoFit/>
          </a:bodyPr>
          <a:lstStyle/>
          <a:p>
            <a:pPr defTabSz="1219170">
              <a:defRPr/>
            </a:pPr>
            <a:r>
              <a:rPr lang="en-GB" sz="1200" b="1" dirty="0">
                <a:solidFill>
                  <a:schemeClr val="tx1"/>
                </a:solidFill>
                <a:latin typeface="+mj-lt"/>
              </a:rPr>
              <a:t>OL y/e Contribution</a:t>
            </a:r>
          </a:p>
          <a:p>
            <a:pPr defTabSz="1219170">
              <a:defRPr/>
            </a:pPr>
            <a:r>
              <a:rPr lang="en-GB" sz="1200" b="1" dirty="0">
                <a:solidFill>
                  <a:schemeClr val="tx1"/>
                </a:solidFill>
                <a:latin typeface="+mj-lt"/>
              </a:rPr>
              <a:t>Volume Sales</a:t>
            </a:r>
          </a:p>
        </p:txBody>
      </p:sp>
      <p:sp>
        <p:nvSpPr>
          <p:cNvPr id="18" name="TextBox 17">
            <a:extLst>
              <a:ext uri="{FF2B5EF4-FFF2-40B4-BE49-F238E27FC236}">
                <a16:creationId xmlns:a16="http://schemas.microsoft.com/office/drawing/2014/main" id="{3B3A2224-EC69-5E34-3CCD-EF25B7C11FE3}"/>
              </a:ext>
            </a:extLst>
          </p:cNvPr>
          <p:cNvSpPr txBox="1"/>
          <p:nvPr/>
        </p:nvSpPr>
        <p:spPr>
          <a:xfrm>
            <a:off x="7836794" y="2017727"/>
            <a:ext cx="2112364" cy="461665"/>
          </a:xfrm>
          <a:prstGeom prst="rect">
            <a:avLst/>
          </a:prstGeom>
          <a:noFill/>
        </p:spPr>
        <p:txBody>
          <a:bodyPr wrap="square" lIns="0" rIns="0" rtlCol="0">
            <a:spAutoFit/>
          </a:bodyPr>
          <a:lstStyle/>
          <a:p>
            <a:pPr algn="r" defTabSz="1219170">
              <a:defRPr/>
            </a:pPr>
            <a:r>
              <a:rPr lang="en-GB" sz="1200" b="1" dirty="0">
                <a:solidFill>
                  <a:schemeClr val="tx1"/>
                </a:solidFill>
                <a:latin typeface="+mj-lt"/>
              </a:rPr>
              <a:t>OL y/e Volume</a:t>
            </a:r>
          </a:p>
          <a:p>
            <a:pPr algn="r" defTabSz="1219170">
              <a:defRPr/>
            </a:pPr>
            <a:r>
              <a:rPr lang="en-GB" sz="1200" b="1" dirty="0">
                <a:solidFill>
                  <a:schemeClr val="tx1"/>
                </a:solidFill>
                <a:latin typeface="+mj-lt"/>
              </a:rPr>
              <a:t> Growth Differential</a:t>
            </a:r>
          </a:p>
        </p:txBody>
      </p:sp>
      <p:cxnSp>
        <p:nvCxnSpPr>
          <p:cNvPr id="20" name="Straight Connector 19">
            <a:extLst>
              <a:ext uri="{FF2B5EF4-FFF2-40B4-BE49-F238E27FC236}">
                <a16:creationId xmlns:a16="http://schemas.microsoft.com/office/drawing/2014/main" id="{E4454F7F-0028-7755-B9CE-01923A5EFE9B}"/>
              </a:ext>
            </a:extLst>
          </p:cNvPr>
          <p:cNvCxnSpPr>
            <a:cxnSpLocks/>
          </p:cNvCxnSpPr>
          <p:nvPr/>
        </p:nvCxnSpPr>
        <p:spPr>
          <a:xfrm>
            <a:off x="9268559" y="2537262"/>
            <a:ext cx="0" cy="2237640"/>
          </a:xfrm>
          <a:prstGeom prst="line">
            <a:avLst/>
          </a:prstGeom>
          <a:ln w="12700">
            <a:solidFill>
              <a:schemeClr val="tx2">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742876-FCEF-DE40-6AF3-415AF9169FB4}"/>
              </a:ext>
            </a:extLst>
          </p:cNvPr>
          <p:cNvSpPr txBox="1"/>
          <p:nvPr/>
        </p:nvSpPr>
        <p:spPr>
          <a:xfrm>
            <a:off x="10167871" y="2451661"/>
            <a:ext cx="1624883" cy="215444"/>
          </a:xfrm>
          <a:prstGeom prst="rect">
            <a:avLst/>
          </a:prstGeom>
          <a:noFill/>
        </p:spPr>
        <p:txBody>
          <a:bodyPr wrap="square">
            <a:spAutoFit/>
          </a:bodyPr>
          <a:lstStyle/>
          <a:p>
            <a:pPr algn="ctr"/>
            <a:r>
              <a:rPr lang="en-GB" sz="800" i="1" kern="0" dirty="0">
                <a:solidFill>
                  <a:schemeClr val="bg1"/>
                </a:solidFill>
                <a:sym typeface="Montserrat"/>
              </a:rPr>
              <a:t>OL FMCG YTD volume growth</a:t>
            </a:r>
            <a:endParaRPr lang="en-GB" sz="800" i="1" dirty="0">
              <a:solidFill>
                <a:schemeClr val="bg1"/>
              </a:solidFill>
            </a:endParaRPr>
          </a:p>
        </p:txBody>
      </p:sp>
      <p:sp>
        <p:nvSpPr>
          <p:cNvPr id="22" name="TextBox 21">
            <a:extLst>
              <a:ext uri="{FF2B5EF4-FFF2-40B4-BE49-F238E27FC236}">
                <a16:creationId xmlns:a16="http://schemas.microsoft.com/office/drawing/2014/main" id="{126DC315-E4E0-DC3F-CAE0-D5B00A504744}"/>
              </a:ext>
            </a:extLst>
          </p:cNvPr>
          <p:cNvSpPr txBox="1"/>
          <p:nvPr/>
        </p:nvSpPr>
        <p:spPr>
          <a:xfrm>
            <a:off x="4388275" y="1223317"/>
            <a:ext cx="5898091" cy="923330"/>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Own Label contribution to volume sales and incremental growth vs category performance</a:t>
            </a:r>
          </a:p>
          <a:p>
            <a:pPr>
              <a:buSzPts val="1100"/>
            </a:pPr>
            <a:r>
              <a:rPr lang="en-US" sz="1200" dirty="0">
                <a:solidFill>
                  <a:schemeClr val="tx1"/>
                </a:solidFill>
                <a:latin typeface="Arial" panose="020B0604020202020204" pitchFamily="34" charset="0"/>
                <a:cs typeface="Arial" panose="020B0604020202020204" pitchFamily="34" charset="0"/>
              </a:rPr>
              <a:t>y/e </a:t>
            </a:r>
            <a:r>
              <a:rPr lang="en-US" sz="1200" dirty="0">
                <a:latin typeface="Arial" panose="020B0604020202020204" pitchFamily="34" charset="0"/>
                <a:cs typeface="Arial" panose="020B0604020202020204" pitchFamily="34" charset="0"/>
              </a:rPr>
              <a:t>30th</a:t>
            </a:r>
            <a:r>
              <a:rPr lang="en-US" sz="1200" dirty="0">
                <a:solidFill>
                  <a:schemeClr val="tx1"/>
                </a:solidFill>
                <a:latin typeface="Arial" panose="020B0604020202020204" pitchFamily="34" charset="0"/>
                <a:cs typeface="Arial" panose="020B0604020202020204" pitchFamily="34" charset="0"/>
              </a:rPr>
              <a:t> December 2023</a:t>
            </a:r>
          </a:p>
          <a:p>
            <a:pPr>
              <a:buSzPts val="1100"/>
            </a:pPr>
            <a:endParaRPr lang="en-US" sz="1400" b="1" dirty="0">
              <a:latin typeface="Arial" panose="020B0604020202020204" pitchFamily="34" charset="0"/>
              <a:cs typeface="Arial" panose="020B0604020202020204" pitchFamily="34" charset="0"/>
              <a:sym typeface="Montserrat"/>
            </a:endParaRPr>
          </a:p>
        </p:txBody>
      </p:sp>
    </p:spTree>
    <p:extLst>
      <p:ext uri="{BB962C8B-B14F-4D97-AF65-F5344CB8AC3E}">
        <p14:creationId xmlns:p14="http://schemas.microsoft.com/office/powerpoint/2010/main" val="659030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FEA070E-B794-F595-12D3-29BA6A555F58}"/>
              </a:ext>
            </a:extLst>
          </p:cNvPr>
          <p:cNvGraphicFramePr/>
          <p:nvPr>
            <p:extLst>
              <p:ext uri="{D42A27DB-BD31-4B8C-83A1-F6EECF244321}">
                <p14:modId xmlns:p14="http://schemas.microsoft.com/office/powerpoint/2010/main" val="3825365319"/>
              </p:ext>
            </p:extLst>
          </p:nvPr>
        </p:nvGraphicFramePr>
        <p:xfrm>
          <a:off x="4001204" y="2169060"/>
          <a:ext cx="2848794" cy="3902704"/>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Rounded Corners 11">
            <a:extLst>
              <a:ext uri="{FF2B5EF4-FFF2-40B4-BE49-F238E27FC236}">
                <a16:creationId xmlns:a16="http://schemas.microsoft.com/office/drawing/2014/main" id="{BB0D652F-5D71-240D-F2D7-B2394B8C78AE}"/>
              </a:ext>
            </a:extLst>
          </p:cNvPr>
          <p:cNvSpPr/>
          <p:nvPr/>
        </p:nvSpPr>
        <p:spPr>
          <a:xfrm>
            <a:off x="4478088" y="3792747"/>
            <a:ext cx="2004906" cy="223520"/>
          </a:xfrm>
          <a:prstGeom prst="roundRect">
            <a:avLst/>
          </a:prstGeom>
          <a:solidFill>
            <a:schemeClr val="bg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3" name="TextBox 12">
            <a:extLst>
              <a:ext uri="{FF2B5EF4-FFF2-40B4-BE49-F238E27FC236}">
                <a16:creationId xmlns:a16="http://schemas.microsoft.com/office/drawing/2014/main" id="{1400CDBF-0A55-B0D2-69A1-6D02AB69E9A4}"/>
              </a:ext>
            </a:extLst>
          </p:cNvPr>
          <p:cNvSpPr txBox="1"/>
          <p:nvPr/>
        </p:nvSpPr>
        <p:spPr>
          <a:xfrm>
            <a:off x="231055" y="1331409"/>
            <a:ext cx="3562011" cy="5509200"/>
          </a:xfrm>
          <a:prstGeom prst="rect">
            <a:avLst/>
          </a:prstGeom>
          <a:noFill/>
        </p:spPr>
        <p:txBody>
          <a:bodyPr wrap="square">
            <a:spAutoFit/>
          </a:bodyPr>
          <a:lstStyle/>
          <a:p>
            <a:pPr algn="ctr"/>
            <a:endParaRPr lang="en-GB" sz="1600" dirty="0">
              <a:solidFill>
                <a:schemeClr val="bg1"/>
              </a:solidFill>
              <a:latin typeface="Georgia" panose="02040502050405020303" pitchFamily="18" charset="0"/>
              <a:sym typeface="Montserrat"/>
            </a:endParaRPr>
          </a:p>
          <a:p>
            <a:pPr algn="ctr"/>
            <a:r>
              <a:rPr lang="en-GB" sz="1600" dirty="0">
                <a:solidFill>
                  <a:schemeClr val="bg1"/>
                </a:solidFill>
                <a:latin typeface="Georgia" panose="02040502050405020303" pitchFamily="18" charset="0"/>
                <a:sym typeface="Montserrat"/>
              </a:rPr>
              <a:t>Despite the festive quarter, shoppers continued to </a:t>
            </a:r>
            <a:r>
              <a:rPr lang="en-GB" sz="1600" b="1" dirty="0">
                <a:solidFill>
                  <a:schemeClr val="bg1"/>
                </a:solidFill>
                <a:latin typeface="Georgia" panose="02040502050405020303" pitchFamily="18" charset="0"/>
                <a:sym typeface="Montserrat"/>
              </a:rPr>
              <a:t>manage spend by buying less</a:t>
            </a:r>
            <a:r>
              <a:rPr lang="en-GB" sz="1600" dirty="0">
                <a:solidFill>
                  <a:schemeClr val="bg1"/>
                </a:solidFill>
                <a:latin typeface="Georgia" panose="02040502050405020303" pitchFamily="18" charset="0"/>
                <a:sym typeface="Montserrat"/>
              </a:rPr>
              <a:t>, most categories were impacted with </a:t>
            </a:r>
            <a:r>
              <a:rPr lang="en-GB" sz="1600" b="1" dirty="0">
                <a:solidFill>
                  <a:schemeClr val="bg1"/>
                </a:solidFill>
                <a:latin typeface="Georgia" panose="02040502050405020303" pitchFamily="18" charset="0"/>
                <a:sym typeface="Montserrat"/>
              </a:rPr>
              <a:t>discretionary</a:t>
            </a:r>
            <a:r>
              <a:rPr lang="en-GB" sz="1600" dirty="0">
                <a:solidFill>
                  <a:schemeClr val="bg1"/>
                </a:solidFill>
                <a:latin typeface="Georgia" panose="02040502050405020303" pitchFamily="18" charset="0"/>
                <a:sym typeface="Montserrat"/>
              </a:rPr>
              <a:t> </a:t>
            </a:r>
            <a:r>
              <a:rPr lang="en-GB" sz="1600" b="1" dirty="0">
                <a:solidFill>
                  <a:schemeClr val="bg1"/>
                </a:solidFill>
                <a:latin typeface="Georgia" panose="02040502050405020303" pitchFamily="18" charset="0"/>
                <a:sym typeface="Montserrat"/>
              </a:rPr>
              <a:t>purchases</a:t>
            </a:r>
            <a:r>
              <a:rPr lang="en-GB" sz="1600" dirty="0">
                <a:solidFill>
                  <a:schemeClr val="bg1"/>
                </a:solidFill>
                <a:latin typeface="Georgia" panose="02040502050405020303" pitchFamily="18" charset="0"/>
                <a:sym typeface="Montserrat"/>
              </a:rPr>
              <a:t> </a:t>
            </a:r>
            <a:r>
              <a:rPr lang="en-GB" sz="1600" b="1" dirty="0">
                <a:solidFill>
                  <a:schemeClr val="bg1"/>
                </a:solidFill>
                <a:latin typeface="Georgia" panose="02040502050405020303" pitchFamily="18" charset="0"/>
                <a:sym typeface="Montserrat"/>
              </a:rPr>
              <a:t>impacted</a:t>
            </a:r>
            <a:r>
              <a:rPr lang="en-GB" sz="1600" dirty="0">
                <a:solidFill>
                  <a:schemeClr val="bg1"/>
                </a:solidFill>
                <a:latin typeface="Georgia" panose="02040502050405020303" pitchFamily="18" charset="0"/>
                <a:sym typeface="Montserrat"/>
              </a:rPr>
              <a:t> the </a:t>
            </a:r>
            <a:r>
              <a:rPr lang="en-GB" sz="1600" b="1" dirty="0">
                <a:solidFill>
                  <a:schemeClr val="bg1"/>
                </a:solidFill>
                <a:latin typeface="Georgia" panose="02040502050405020303" pitchFamily="18" charset="0"/>
                <a:sym typeface="Montserrat"/>
              </a:rPr>
              <a:t>most</a:t>
            </a:r>
            <a:r>
              <a:rPr lang="en-GB" sz="1600" dirty="0">
                <a:solidFill>
                  <a:schemeClr val="bg1"/>
                </a:solidFill>
                <a:latin typeface="Georgia" panose="02040502050405020303" pitchFamily="18" charset="0"/>
                <a:sym typeface="Montserrat"/>
              </a:rPr>
              <a:t>. </a:t>
            </a:r>
            <a:r>
              <a:rPr lang="en-GB" sz="1600" b="1" dirty="0">
                <a:solidFill>
                  <a:schemeClr val="bg1"/>
                </a:solidFill>
                <a:latin typeface="Georgia" panose="02040502050405020303" pitchFamily="18" charset="0"/>
                <a:sym typeface="Montserrat"/>
              </a:rPr>
              <a:t> </a:t>
            </a:r>
          </a:p>
          <a:p>
            <a:pPr algn="ctr"/>
            <a:endParaRPr lang="en-GB" sz="1600" b="1" dirty="0">
              <a:solidFill>
                <a:schemeClr val="bg1"/>
              </a:solidFill>
              <a:latin typeface="Georgia" panose="02040502050405020303" pitchFamily="18" charset="0"/>
              <a:sym typeface="Montserrat"/>
            </a:endParaRPr>
          </a:p>
          <a:p>
            <a:pPr algn="ctr"/>
            <a:r>
              <a:rPr lang="en-GB" sz="1600" b="1" dirty="0">
                <a:solidFill>
                  <a:schemeClr val="bg1"/>
                </a:solidFill>
                <a:latin typeface="Georgia" panose="02040502050405020303" pitchFamily="18" charset="0"/>
                <a:sym typeface="Montserrat"/>
              </a:rPr>
              <a:t>Meat, Fish &amp; Poultry </a:t>
            </a:r>
            <a:r>
              <a:rPr lang="en-GB" sz="1600" dirty="0">
                <a:solidFill>
                  <a:schemeClr val="bg1"/>
                </a:solidFill>
                <a:latin typeface="Georgia" panose="02040502050405020303" pitchFamily="18" charset="0"/>
                <a:sym typeface="Montserrat"/>
              </a:rPr>
              <a:t>is the </a:t>
            </a:r>
            <a:r>
              <a:rPr lang="en-GB" sz="1600" b="1" dirty="0">
                <a:solidFill>
                  <a:schemeClr val="bg1"/>
                </a:solidFill>
                <a:latin typeface="Georgia" panose="02040502050405020303" pitchFamily="18" charset="0"/>
                <a:sym typeface="Montserrat"/>
              </a:rPr>
              <a:t>main exception</a:t>
            </a:r>
            <a:r>
              <a:rPr lang="en-GB" sz="1600" dirty="0">
                <a:solidFill>
                  <a:schemeClr val="bg1"/>
                </a:solidFill>
                <a:latin typeface="Georgia" panose="02040502050405020303" pitchFamily="18" charset="0"/>
                <a:sym typeface="Montserrat"/>
              </a:rPr>
              <a:t>, which may be explained by shoppers dining out less, breakfasts and lunches as well as main meal occasions.</a:t>
            </a:r>
            <a:endParaRPr lang="en-GB" sz="1600" b="1" dirty="0">
              <a:solidFill>
                <a:schemeClr val="bg1"/>
              </a:solidFill>
              <a:latin typeface="Georgia" panose="02040502050405020303" pitchFamily="18" charset="0"/>
              <a:sym typeface="Montserrat"/>
            </a:endParaRPr>
          </a:p>
          <a:p>
            <a:pPr algn="ctr"/>
            <a:endParaRPr lang="en-GB" sz="1600" b="1" dirty="0">
              <a:solidFill>
                <a:schemeClr val="bg1"/>
              </a:solidFill>
              <a:latin typeface="Georgia" panose="02040502050405020303" pitchFamily="18" charset="0"/>
              <a:sym typeface="Montserrat"/>
            </a:endParaRPr>
          </a:p>
          <a:p>
            <a:pPr algn="ctr"/>
            <a:r>
              <a:rPr lang="en-GB" sz="1600" dirty="0">
                <a:solidFill>
                  <a:schemeClr val="bg1"/>
                </a:solidFill>
                <a:latin typeface="Georgia" panose="02040502050405020303" pitchFamily="18" charset="0"/>
                <a:sym typeface="Montserrat"/>
              </a:rPr>
              <a:t>Shoppers are also buying </a:t>
            </a:r>
            <a:r>
              <a:rPr lang="en-GB" sz="1600" b="1" dirty="0">
                <a:solidFill>
                  <a:schemeClr val="bg1"/>
                </a:solidFill>
                <a:latin typeface="Georgia" panose="02040502050405020303" pitchFamily="18" charset="0"/>
                <a:sym typeface="Montserrat"/>
              </a:rPr>
              <a:t>more Own Label </a:t>
            </a:r>
            <a:r>
              <a:rPr lang="en-GB" sz="1600" dirty="0">
                <a:solidFill>
                  <a:schemeClr val="bg1"/>
                </a:solidFill>
                <a:latin typeface="Georgia" panose="02040502050405020303" pitchFamily="18" charset="0"/>
                <a:sym typeface="Montserrat"/>
              </a:rPr>
              <a:t>and this included </a:t>
            </a:r>
            <a:r>
              <a:rPr lang="en-GB" sz="1600" b="1" dirty="0">
                <a:solidFill>
                  <a:schemeClr val="bg1"/>
                </a:solidFill>
                <a:latin typeface="Georgia" panose="02040502050405020303" pitchFamily="18" charset="0"/>
                <a:sym typeface="Montserrat"/>
              </a:rPr>
              <a:t>BWS</a:t>
            </a:r>
            <a:r>
              <a:rPr lang="en-GB" sz="1600" dirty="0">
                <a:solidFill>
                  <a:schemeClr val="bg1"/>
                </a:solidFill>
                <a:latin typeface="Georgia" panose="02040502050405020303" pitchFamily="18" charset="0"/>
                <a:sym typeface="Montserrat"/>
              </a:rPr>
              <a:t> in the latest quarter, OL spend on offer increased significantly in December to 26% of all sales from 19% last year.  </a:t>
            </a:r>
          </a:p>
          <a:p>
            <a:pPr algn="ctr"/>
            <a:endParaRPr lang="en-GB" sz="1600" b="1" dirty="0">
              <a:solidFill>
                <a:schemeClr val="bg1"/>
              </a:solidFill>
              <a:latin typeface="Georgia" panose="02040502050405020303" pitchFamily="18" charset="0"/>
              <a:sym typeface="Montserrat"/>
            </a:endParaRPr>
          </a:p>
          <a:p>
            <a:pPr algn="ctr"/>
            <a:endParaRPr lang="en-GB" sz="1600" dirty="0">
              <a:solidFill>
                <a:schemeClr val="bg1"/>
              </a:solidFill>
              <a:latin typeface="Georgia" panose="02040502050405020303" pitchFamily="18" charset="0"/>
              <a:sym typeface="Montserrat"/>
            </a:endParaRPr>
          </a:p>
          <a:p>
            <a:pPr algn="ctr"/>
            <a:endParaRPr lang="en-GB" sz="1600" dirty="0">
              <a:solidFill>
                <a:schemeClr val="bg1"/>
              </a:solidFill>
              <a:latin typeface="Georgia" panose="02040502050405020303" pitchFamily="18" charset="0"/>
              <a:sym typeface="Montserrat"/>
            </a:endParaRPr>
          </a:p>
        </p:txBody>
      </p:sp>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19</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p:txBody>
          <a:bodyPr/>
          <a:lstStyle/>
          <a:p>
            <a:r>
              <a:rPr lang="en-GB" dirty="0"/>
              <a:t>Source:  NIQ Homescan</a:t>
            </a:r>
          </a:p>
        </p:txBody>
      </p:sp>
      <p:sp>
        <p:nvSpPr>
          <p:cNvPr id="22" name="TextBox 21">
            <a:extLst>
              <a:ext uri="{FF2B5EF4-FFF2-40B4-BE49-F238E27FC236}">
                <a16:creationId xmlns:a16="http://schemas.microsoft.com/office/drawing/2014/main" id="{126DC315-E4E0-DC3F-CAE0-D5B00A504744}"/>
              </a:ext>
            </a:extLst>
          </p:cNvPr>
          <p:cNvSpPr txBox="1"/>
          <p:nvPr/>
        </p:nvSpPr>
        <p:spPr>
          <a:xfrm>
            <a:off x="4192392" y="1032373"/>
            <a:ext cx="5898091"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Performance by category (volume per buyer)</a:t>
            </a:r>
          </a:p>
          <a:p>
            <a:pPr>
              <a:buSzPts val="1100"/>
            </a:pPr>
            <a:r>
              <a:rPr lang="en-US" sz="1200" dirty="0">
                <a:solidFill>
                  <a:schemeClr val="tx1"/>
                </a:solidFill>
                <a:latin typeface="Arial" panose="020B0604020202020204" pitchFamily="34" charset="0"/>
                <a:cs typeface="Arial" panose="020B0604020202020204" pitchFamily="34" charset="0"/>
              </a:rPr>
              <a:t>12w/e 30</a:t>
            </a:r>
            <a:r>
              <a:rPr lang="en-US" sz="1200" baseline="30000" dirty="0">
                <a:solidFill>
                  <a:schemeClr val="tx1"/>
                </a:solidFill>
                <a:latin typeface="Arial" panose="020B0604020202020204" pitchFamily="34" charset="0"/>
                <a:cs typeface="Arial" panose="020B0604020202020204" pitchFamily="34" charset="0"/>
              </a:rPr>
              <a:t>th</a:t>
            </a:r>
            <a:r>
              <a:rPr lang="en-US" sz="1200" dirty="0">
                <a:solidFill>
                  <a:schemeClr val="tx1"/>
                </a:solidFill>
                <a:latin typeface="Arial" panose="020B0604020202020204" pitchFamily="34" charset="0"/>
                <a:cs typeface="Arial" panose="020B0604020202020204" pitchFamily="34" charset="0"/>
              </a:rPr>
              <a:t> December 2023 vs year ago</a:t>
            </a: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8" name="Chart 7">
            <a:extLst>
              <a:ext uri="{FF2B5EF4-FFF2-40B4-BE49-F238E27FC236}">
                <a16:creationId xmlns:a16="http://schemas.microsoft.com/office/drawing/2014/main" id="{E5A0C57F-3CC9-C64B-532A-028109BB4A4C}"/>
              </a:ext>
            </a:extLst>
          </p:cNvPr>
          <p:cNvGraphicFramePr/>
          <p:nvPr>
            <p:extLst>
              <p:ext uri="{D42A27DB-BD31-4B8C-83A1-F6EECF244321}">
                <p14:modId xmlns:p14="http://schemas.microsoft.com/office/powerpoint/2010/main" val="3497811429"/>
              </p:ext>
            </p:extLst>
          </p:nvPr>
        </p:nvGraphicFramePr>
        <p:xfrm>
          <a:off x="6815523" y="2170061"/>
          <a:ext cx="2588020" cy="39017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8EB0C501-3D83-F84E-20F6-EE23321DEEBC}"/>
              </a:ext>
            </a:extLst>
          </p:cNvPr>
          <p:cNvGraphicFramePr/>
          <p:nvPr>
            <p:extLst>
              <p:ext uri="{D42A27DB-BD31-4B8C-83A1-F6EECF244321}">
                <p14:modId xmlns:p14="http://schemas.microsoft.com/office/powerpoint/2010/main" val="2110862610"/>
              </p:ext>
            </p:extLst>
          </p:nvPr>
        </p:nvGraphicFramePr>
        <p:xfrm>
          <a:off x="9433535" y="2169060"/>
          <a:ext cx="2618499" cy="3902704"/>
        </p:xfrm>
        <a:graphic>
          <a:graphicData uri="http://schemas.openxmlformats.org/drawingml/2006/chart">
            <c:chart xmlns:c="http://schemas.openxmlformats.org/drawingml/2006/chart" xmlns:r="http://schemas.openxmlformats.org/officeDocument/2006/relationships" r:id="rId4"/>
          </a:graphicData>
        </a:graphic>
      </p:graphicFrame>
      <p:sp>
        <p:nvSpPr>
          <p:cNvPr id="14" name="Rectangle: Rounded Corners 13">
            <a:extLst>
              <a:ext uri="{FF2B5EF4-FFF2-40B4-BE49-F238E27FC236}">
                <a16:creationId xmlns:a16="http://schemas.microsoft.com/office/drawing/2014/main" id="{C3CEC55A-41E4-D331-DC0C-139B034E0CB0}"/>
              </a:ext>
            </a:extLst>
          </p:cNvPr>
          <p:cNvSpPr/>
          <p:nvPr/>
        </p:nvSpPr>
        <p:spPr>
          <a:xfrm>
            <a:off x="7209920" y="4405700"/>
            <a:ext cx="1754294" cy="240452"/>
          </a:xfrm>
          <a:prstGeom prst="roundRect">
            <a:avLst>
              <a:gd name="adj" fmla="val 13637"/>
            </a:avLst>
          </a:prstGeom>
          <a:solidFill>
            <a:schemeClr val="accent5">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5" name="Rectangle: Rounded Corners 14">
            <a:extLst>
              <a:ext uri="{FF2B5EF4-FFF2-40B4-BE49-F238E27FC236}">
                <a16:creationId xmlns:a16="http://schemas.microsoft.com/office/drawing/2014/main" id="{11FE389D-4837-A9AE-4F3B-6903775248FC}"/>
              </a:ext>
            </a:extLst>
          </p:cNvPr>
          <p:cNvSpPr/>
          <p:nvPr/>
        </p:nvSpPr>
        <p:spPr>
          <a:xfrm>
            <a:off x="10276859" y="3487114"/>
            <a:ext cx="1554479" cy="250612"/>
          </a:xfrm>
          <a:prstGeom prst="roundRect">
            <a:avLst>
              <a:gd name="adj" fmla="val 13637"/>
            </a:avLst>
          </a:prstGeom>
          <a:solidFill>
            <a:schemeClr val="accent2">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4" name="TextBox 3">
            <a:extLst>
              <a:ext uri="{FF2B5EF4-FFF2-40B4-BE49-F238E27FC236}">
                <a16:creationId xmlns:a16="http://schemas.microsoft.com/office/drawing/2014/main" id="{AF5CBCAA-663F-7030-1523-77B38FF37B33}"/>
              </a:ext>
            </a:extLst>
          </p:cNvPr>
          <p:cNvSpPr txBox="1"/>
          <p:nvPr/>
        </p:nvSpPr>
        <p:spPr>
          <a:xfrm>
            <a:off x="5425440" y="1818639"/>
            <a:ext cx="1449494" cy="298027"/>
          </a:xfrm>
          <a:prstGeom prst="rect">
            <a:avLst/>
          </a:prstGeom>
          <a:noFill/>
        </p:spPr>
        <p:txBody>
          <a:bodyPr wrap="none" lIns="0" rIns="0" rtlCol="0">
            <a:noAutofit/>
          </a:bodyPr>
          <a:lstStyle/>
          <a:p>
            <a:pPr algn="l">
              <a:spcAft>
                <a:spcPts val="600"/>
              </a:spcAft>
            </a:pPr>
            <a:r>
              <a:rPr lang="en-GB" sz="1600" b="1" dirty="0"/>
              <a:t>Total Category</a:t>
            </a:r>
          </a:p>
        </p:txBody>
      </p:sp>
      <p:sp>
        <p:nvSpPr>
          <p:cNvPr id="5" name="TextBox 4">
            <a:extLst>
              <a:ext uri="{FF2B5EF4-FFF2-40B4-BE49-F238E27FC236}">
                <a16:creationId xmlns:a16="http://schemas.microsoft.com/office/drawing/2014/main" id="{0773E2ED-8C9F-521B-938C-071C5E63B68A}"/>
              </a:ext>
            </a:extLst>
          </p:cNvPr>
          <p:cNvSpPr txBox="1"/>
          <p:nvPr/>
        </p:nvSpPr>
        <p:spPr>
          <a:xfrm>
            <a:off x="8558106" y="1811866"/>
            <a:ext cx="1449494" cy="298027"/>
          </a:xfrm>
          <a:prstGeom prst="rect">
            <a:avLst/>
          </a:prstGeom>
          <a:noFill/>
        </p:spPr>
        <p:txBody>
          <a:bodyPr wrap="none" lIns="0" rIns="0" rtlCol="0">
            <a:noAutofit/>
          </a:bodyPr>
          <a:lstStyle/>
          <a:p>
            <a:pPr algn="l">
              <a:spcAft>
                <a:spcPts val="600"/>
              </a:spcAft>
            </a:pPr>
            <a:r>
              <a:rPr lang="en-GB" sz="1600" b="1" dirty="0"/>
              <a:t>Brands</a:t>
            </a:r>
          </a:p>
        </p:txBody>
      </p:sp>
      <p:sp>
        <p:nvSpPr>
          <p:cNvPr id="7" name="TextBox 6">
            <a:extLst>
              <a:ext uri="{FF2B5EF4-FFF2-40B4-BE49-F238E27FC236}">
                <a16:creationId xmlns:a16="http://schemas.microsoft.com/office/drawing/2014/main" id="{F5213C56-89F6-68DB-26F9-90982227F866}"/>
              </a:ext>
            </a:extLst>
          </p:cNvPr>
          <p:cNvSpPr txBox="1"/>
          <p:nvPr/>
        </p:nvSpPr>
        <p:spPr>
          <a:xfrm>
            <a:off x="10654454" y="1818639"/>
            <a:ext cx="1449494" cy="298027"/>
          </a:xfrm>
          <a:prstGeom prst="rect">
            <a:avLst/>
          </a:prstGeom>
          <a:noFill/>
        </p:spPr>
        <p:txBody>
          <a:bodyPr wrap="none" lIns="0" rIns="0" rtlCol="0">
            <a:noAutofit/>
          </a:bodyPr>
          <a:lstStyle/>
          <a:p>
            <a:pPr algn="ctr">
              <a:spcAft>
                <a:spcPts val="600"/>
              </a:spcAft>
            </a:pPr>
            <a:r>
              <a:rPr lang="en-GB" sz="1600" b="1" dirty="0"/>
              <a:t>OL</a:t>
            </a:r>
          </a:p>
        </p:txBody>
      </p:sp>
    </p:spTree>
    <p:extLst>
      <p:ext uri="{BB962C8B-B14F-4D97-AF65-F5344CB8AC3E}">
        <p14:creationId xmlns:p14="http://schemas.microsoft.com/office/powerpoint/2010/main" val="2217947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728DC-297D-3763-F73A-5E4DF896E7E7}"/>
              </a:ext>
            </a:extLst>
          </p:cNvPr>
          <p:cNvSpPr>
            <a:spLocks noGrp="1"/>
          </p:cNvSpPr>
          <p:nvPr>
            <p:ph type="sldNum" sz="quarter" idx="12"/>
          </p:nvPr>
        </p:nvSpPr>
        <p:spPr/>
        <p:txBody>
          <a:bodyPr/>
          <a:lstStyle/>
          <a:p>
            <a:fld id="{403EF4E2-7A7A-0548-85F1-5479B7C9E1B2}" type="slidenum">
              <a:rPr lang="en-US" smtClean="0"/>
              <a:t>2</a:t>
            </a:fld>
            <a:endParaRPr lang="en-US" dirty="0"/>
          </a:p>
        </p:txBody>
      </p:sp>
      <p:sp>
        <p:nvSpPr>
          <p:cNvPr id="8" name="Title 7">
            <a:extLst>
              <a:ext uri="{FF2B5EF4-FFF2-40B4-BE49-F238E27FC236}">
                <a16:creationId xmlns:a16="http://schemas.microsoft.com/office/drawing/2014/main" id="{319D6550-86D3-7DB3-29F0-30F060BFBAF2}"/>
              </a:ext>
            </a:extLst>
          </p:cNvPr>
          <p:cNvSpPr>
            <a:spLocks noGrp="1"/>
          </p:cNvSpPr>
          <p:nvPr>
            <p:ph type="ctrTitle"/>
          </p:nvPr>
        </p:nvSpPr>
        <p:spPr/>
        <p:txBody>
          <a:bodyPr/>
          <a:lstStyle/>
          <a:p>
            <a:r>
              <a:rPr lang="en-US" dirty="0"/>
              <a:t>5 key takeouts</a:t>
            </a:r>
          </a:p>
        </p:txBody>
      </p:sp>
      <p:sp>
        <p:nvSpPr>
          <p:cNvPr id="10" name="Subtitle 9">
            <a:extLst>
              <a:ext uri="{FF2B5EF4-FFF2-40B4-BE49-F238E27FC236}">
                <a16:creationId xmlns:a16="http://schemas.microsoft.com/office/drawing/2014/main" id="{8603745A-9760-A424-92C7-02F6EE747971}"/>
              </a:ext>
            </a:extLst>
          </p:cNvPr>
          <p:cNvSpPr>
            <a:spLocks noGrp="1"/>
          </p:cNvSpPr>
          <p:nvPr>
            <p:ph type="subTitle" idx="13"/>
          </p:nvPr>
        </p:nvSpPr>
        <p:spPr/>
        <p:txBody>
          <a:bodyPr/>
          <a:lstStyle/>
          <a:p>
            <a:r>
              <a:rPr lang="en-US" dirty="0"/>
              <a:t>4w/e 30</a:t>
            </a:r>
            <a:r>
              <a:rPr lang="en-US" baseline="30000" dirty="0"/>
              <a:t>th</a:t>
            </a:r>
            <a:r>
              <a:rPr lang="en-US" dirty="0"/>
              <a:t> December 2023</a:t>
            </a:r>
          </a:p>
          <a:p>
            <a:endParaRPr lang="en-GB" dirty="0"/>
          </a:p>
        </p:txBody>
      </p:sp>
      <p:sp>
        <p:nvSpPr>
          <p:cNvPr id="4" name="TextBox 3">
            <a:extLst>
              <a:ext uri="{FF2B5EF4-FFF2-40B4-BE49-F238E27FC236}">
                <a16:creationId xmlns:a16="http://schemas.microsoft.com/office/drawing/2014/main" id="{FC719AD1-BD25-1C8F-5C4E-18F733EBECCE}"/>
              </a:ext>
            </a:extLst>
          </p:cNvPr>
          <p:cNvSpPr txBox="1"/>
          <p:nvPr/>
        </p:nvSpPr>
        <p:spPr>
          <a:xfrm>
            <a:off x="5178792" y="799105"/>
            <a:ext cx="6830990" cy="624840"/>
          </a:xfrm>
          <a:prstGeom prst="rect">
            <a:avLst/>
          </a:prstGeom>
          <a:noFill/>
        </p:spPr>
        <p:txBody>
          <a:bodyPr wrap="square" lIns="0" rIns="0" rtlCol="0" anchor="ctr">
            <a:noAutofit/>
          </a:bodyPr>
          <a:lstStyle/>
          <a:p>
            <a:pPr algn="l">
              <a:spcAft>
                <a:spcPts val="600"/>
              </a:spcAft>
            </a:pPr>
            <a:r>
              <a:rPr lang="en-US" b="1" i="1" dirty="0">
                <a:latin typeface="Georgia" panose="02040502050405020303" pitchFamily="18" charset="0"/>
              </a:rPr>
              <a:t>Biggest ever</a:t>
            </a:r>
            <a:r>
              <a:rPr lang="en-US" i="1" dirty="0">
                <a:latin typeface="Georgia" panose="02040502050405020303" pitchFamily="18" charset="0"/>
              </a:rPr>
              <a:t> trading week</a:t>
            </a:r>
            <a:endParaRPr lang="en-US" b="1" dirty="0"/>
          </a:p>
        </p:txBody>
      </p:sp>
      <p:sp>
        <p:nvSpPr>
          <p:cNvPr id="5" name="TextBox 4">
            <a:extLst>
              <a:ext uri="{FF2B5EF4-FFF2-40B4-BE49-F238E27FC236}">
                <a16:creationId xmlns:a16="http://schemas.microsoft.com/office/drawing/2014/main" id="{C722879D-2C69-A08D-7EDF-9C19FADFD086}"/>
              </a:ext>
            </a:extLst>
          </p:cNvPr>
          <p:cNvSpPr txBox="1"/>
          <p:nvPr/>
        </p:nvSpPr>
        <p:spPr>
          <a:xfrm>
            <a:off x="5188374" y="1864800"/>
            <a:ext cx="7003626" cy="624840"/>
          </a:xfrm>
          <a:prstGeom prst="rect">
            <a:avLst/>
          </a:prstGeom>
          <a:noFill/>
        </p:spPr>
        <p:txBody>
          <a:bodyPr wrap="square" lIns="0" rIns="0" rtlCol="0" anchor="ctr">
            <a:noAutofit/>
          </a:bodyPr>
          <a:lstStyle/>
          <a:p>
            <a:pPr algn="l">
              <a:spcAft>
                <a:spcPts val="600"/>
              </a:spcAft>
            </a:pPr>
            <a:r>
              <a:rPr lang="en-US" sz="1800" b="1" i="1" dirty="0">
                <a:latin typeface="Georgia" panose="02040502050405020303" pitchFamily="18" charset="0"/>
              </a:rPr>
              <a:t>Omni-channel </a:t>
            </a:r>
            <a:r>
              <a:rPr lang="en-US" sz="1800" i="1" dirty="0">
                <a:latin typeface="Georgia" panose="02040502050405020303" pitchFamily="18" charset="0"/>
              </a:rPr>
              <a:t>Christmas</a:t>
            </a:r>
            <a:endParaRPr lang="en-US" dirty="0">
              <a:latin typeface="Georgia" panose="02040502050405020303" pitchFamily="18" charset="0"/>
            </a:endParaRPr>
          </a:p>
        </p:txBody>
      </p:sp>
      <p:sp>
        <p:nvSpPr>
          <p:cNvPr id="6" name="TextBox 5">
            <a:extLst>
              <a:ext uri="{FF2B5EF4-FFF2-40B4-BE49-F238E27FC236}">
                <a16:creationId xmlns:a16="http://schemas.microsoft.com/office/drawing/2014/main" id="{91611AA5-1866-7C36-575C-CDEA29654B1E}"/>
              </a:ext>
            </a:extLst>
          </p:cNvPr>
          <p:cNvSpPr txBox="1"/>
          <p:nvPr/>
        </p:nvSpPr>
        <p:spPr>
          <a:xfrm>
            <a:off x="5233176" y="4120511"/>
            <a:ext cx="6668429" cy="624840"/>
          </a:xfrm>
          <a:prstGeom prst="rect">
            <a:avLst/>
          </a:prstGeom>
          <a:noFill/>
        </p:spPr>
        <p:txBody>
          <a:bodyPr wrap="square" lIns="0" rIns="0" rtlCol="0" anchor="ctr">
            <a:noAutofit/>
          </a:bodyPr>
          <a:lstStyle/>
          <a:p>
            <a:pPr algn="l">
              <a:spcAft>
                <a:spcPts val="600"/>
              </a:spcAft>
            </a:pPr>
            <a:r>
              <a:rPr lang="en-US" b="1" i="1" dirty="0">
                <a:latin typeface="Georgia" panose="02040502050405020303" pitchFamily="18" charset="0"/>
              </a:rPr>
              <a:t>M&amp;S</a:t>
            </a:r>
            <a:r>
              <a:rPr lang="en-US" i="1" dirty="0">
                <a:latin typeface="Georgia" panose="02040502050405020303" pitchFamily="18" charset="0"/>
              </a:rPr>
              <a:t> </a:t>
            </a:r>
            <a:r>
              <a:rPr lang="en-US" b="1" i="1" dirty="0">
                <a:latin typeface="Georgia" panose="02040502050405020303" pitchFamily="18" charset="0"/>
              </a:rPr>
              <a:t>outperformed </a:t>
            </a:r>
            <a:r>
              <a:rPr lang="en-US" i="1" dirty="0">
                <a:latin typeface="Georgia" panose="02040502050405020303" pitchFamily="18" charset="0"/>
              </a:rPr>
              <a:t>peer group</a:t>
            </a:r>
            <a:r>
              <a:rPr lang="en-US" b="1" i="1" dirty="0">
                <a:latin typeface="Georgia" panose="02040502050405020303" pitchFamily="18" charset="0"/>
              </a:rPr>
              <a:t> </a:t>
            </a:r>
            <a:r>
              <a:rPr lang="en-US" i="1" dirty="0">
                <a:latin typeface="Georgia" panose="02040502050405020303" pitchFamily="18" charset="0"/>
              </a:rPr>
              <a:t> </a:t>
            </a:r>
            <a:endParaRPr lang="en-US" i="1" dirty="0"/>
          </a:p>
        </p:txBody>
      </p:sp>
      <p:sp>
        <p:nvSpPr>
          <p:cNvPr id="7" name="TextBox 6">
            <a:extLst>
              <a:ext uri="{FF2B5EF4-FFF2-40B4-BE49-F238E27FC236}">
                <a16:creationId xmlns:a16="http://schemas.microsoft.com/office/drawing/2014/main" id="{DB5A82CB-5142-D192-E09F-49B3DBF4AB6A}"/>
              </a:ext>
            </a:extLst>
          </p:cNvPr>
          <p:cNvSpPr txBox="1"/>
          <p:nvPr/>
        </p:nvSpPr>
        <p:spPr>
          <a:xfrm>
            <a:off x="5191611" y="5229981"/>
            <a:ext cx="6668429" cy="624840"/>
          </a:xfrm>
          <a:prstGeom prst="rect">
            <a:avLst/>
          </a:prstGeom>
          <a:noFill/>
        </p:spPr>
        <p:txBody>
          <a:bodyPr wrap="square" lIns="0" rIns="0" rtlCol="0" anchor="ctr">
            <a:noAutofit/>
          </a:bodyPr>
          <a:lstStyle/>
          <a:p>
            <a:pPr algn="l">
              <a:spcAft>
                <a:spcPts val="600"/>
              </a:spcAft>
            </a:pPr>
            <a:r>
              <a:rPr lang="en-US" sz="1800" i="1" dirty="0">
                <a:solidFill>
                  <a:schemeClr val="tx1"/>
                </a:solidFill>
                <a:latin typeface="Georgia" panose="02040502050405020303" pitchFamily="18" charset="0"/>
              </a:rPr>
              <a:t>A </a:t>
            </a:r>
            <a:r>
              <a:rPr lang="en-US" b="1" i="1" dirty="0">
                <a:latin typeface="Georgia" panose="02040502050405020303" pitchFamily="18" charset="0"/>
              </a:rPr>
              <a:t>slow start </a:t>
            </a:r>
            <a:r>
              <a:rPr lang="en-US" i="1" dirty="0">
                <a:latin typeface="Georgia" panose="02040502050405020303" pitchFamily="18" charset="0"/>
              </a:rPr>
              <a:t>to 2024 is expected</a:t>
            </a:r>
            <a:endParaRPr lang="en-US" dirty="0"/>
          </a:p>
        </p:txBody>
      </p:sp>
      <p:sp>
        <p:nvSpPr>
          <p:cNvPr id="9" name="TextBox 8">
            <a:extLst>
              <a:ext uri="{FF2B5EF4-FFF2-40B4-BE49-F238E27FC236}">
                <a16:creationId xmlns:a16="http://schemas.microsoft.com/office/drawing/2014/main" id="{85BC9375-7766-5677-CB4C-81936F9DC31C}"/>
              </a:ext>
            </a:extLst>
          </p:cNvPr>
          <p:cNvSpPr txBox="1"/>
          <p:nvPr/>
        </p:nvSpPr>
        <p:spPr>
          <a:xfrm>
            <a:off x="5141846" y="3019060"/>
            <a:ext cx="7177433" cy="624840"/>
          </a:xfrm>
          <a:prstGeom prst="rect">
            <a:avLst/>
          </a:prstGeom>
          <a:noFill/>
        </p:spPr>
        <p:txBody>
          <a:bodyPr wrap="square" lIns="0" rIns="0" rtlCol="0" anchor="ctr">
            <a:noAutofit/>
          </a:bodyPr>
          <a:lstStyle/>
          <a:p>
            <a:r>
              <a:rPr lang="en-US" i="1" dirty="0">
                <a:solidFill>
                  <a:schemeClr val="tx1"/>
                </a:solidFill>
                <a:latin typeface="Georgia" panose="02040502050405020303" pitchFamily="18" charset="0"/>
              </a:rPr>
              <a:t>Shoppers </a:t>
            </a:r>
            <a:r>
              <a:rPr lang="en-US" b="1" i="1" dirty="0">
                <a:solidFill>
                  <a:schemeClr val="tx1"/>
                </a:solidFill>
                <a:latin typeface="Georgia" panose="02040502050405020303" pitchFamily="18" charset="0"/>
              </a:rPr>
              <a:t>cut back </a:t>
            </a:r>
            <a:r>
              <a:rPr lang="en-US" i="1" dirty="0">
                <a:solidFill>
                  <a:schemeClr val="tx1"/>
                </a:solidFill>
                <a:latin typeface="Georgia" panose="02040502050405020303" pitchFamily="18" charset="0"/>
              </a:rPr>
              <a:t>on the ‘</a:t>
            </a:r>
            <a:r>
              <a:rPr lang="en-US" b="1" i="1" dirty="0">
                <a:solidFill>
                  <a:schemeClr val="tx1"/>
                </a:solidFill>
                <a:latin typeface="Georgia" panose="02040502050405020303" pitchFamily="18" charset="0"/>
              </a:rPr>
              <a:t>everyday</a:t>
            </a:r>
            <a:r>
              <a:rPr lang="en-US" i="1" dirty="0">
                <a:solidFill>
                  <a:schemeClr val="tx1"/>
                </a:solidFill>
                <a:latin typeface="Georgia" panose="02040502050405020303" pitchFamily="18" charset="0"/>
              </a:rPr>
              <a:t>’ to </a:t>
            </a:r>
            <a:r>
              <a:rPr lang="en-US" b="1" i="1" dirty="0">
                <a:solidFill>
                  <a:schemeClr val="tx1"/>
                </a:solidFill>
                <a:latin typeface="Georgia" panose="02040502050405020303" pitchFamily="18" charset="0"/>
              </a:rPr>
              <a:t>afford festive luxuries</a:t>
            </a:r>
            <a:endParaRPr lang="en-US" b="1" dirty="0">
              <a:solidFill>
                <a:schemeClr val="tx1"/>
              </a:solidFill>
              <a:latin typeface="Georgia" panose="02040502050405020303" pitchFamily="18" charset="0"/>
            </a:endParaRPr>
          </a:p>
        </p:txBody>
      </p:sp>
      <p:cxnSp>
        <p:nvCxnSpPr>
          <p:cNvPr id="11" name="Straight Connector 10">
            <a:extLst>
              <a:ext uri="{FF2B5EF4-FFF2-40B4-BE49-F238E27FC236}">
                <a16:creationId xmlns:a16="http://schemas.microsoft.com/office/drawing/2014/main" id="{EDD4734B-EE21-F80B-BC1E-5E252E06BD8B}"/>
              </a:ext>
            </a:extLst>
          </p:cNvPr>
          <p:cNvCxnSpPr>
            <a:cxnSpLocks/>
          </p:cNvCxnSpPr>
          <p:nvPr/>
        </p:nvCxnSpPr>
        <p:spPr>
          <a:xfrm>
            <a:off x="4606550" y="1025912"/>
            <a:ext cx="0" cy="4470113"/>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FFA9FF3-2AC6-69B6-C1B0-D8605C601912}"/>
              </a:ext>
            </a:extLst>
          </p:cNvPr>
          <p:cNvSpPr/>
          <p:nvPr/>
        </p:nvSpPr>
        <p:spPr>
          <a:xfrm>
            <a:off x="4290932" y="7991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1</a:t>
            </a:r>
          </a:p>
        </p:txBody>
      </p:sp>
      <p:sp>
        <p:nvSpPr>
          <p:cNvPr id="16" name="Oval 15">
            <a:extLst>
              <a:ext uri="{FF2B5EF4-FFF2-40B4-BE49-F238E27FC236}">
                <a16:creationId xmlns:a16="http://schemas.microsoft.com/office/drawing/2014/main" id="{BE1CA76C-9887-A62A-31A0-CD22BF275E11}"/>
              </a:ext>
            </a:extLst>
          </p:cNvPr>
          <p:cNvSpPr/>
          <p:nvPr/>
        </p:nvSpPr>
        <p:spPr>
          <a:xfrm>
            <a:off x="4290932" y="1913530"/>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2</a:t>
            </a:r>
          </a:p>
        </p:txBody>
      </p:sp>
      <p:sp>
        <p:nvSpPr>
          <p:cNvPr id="17" name="Oval 16">
            <a:extLst>
              <a:ext uri="{FF2B5EF4-FFF2-40B4-BE49-F238E27FC236}">
                <a16:creationId xmlns:a16="http://schemas.microsoft.com/office/drawing/2014/main" id="{80E0F174-53BF-562B-EF4E-68D8295428F0}"/>
              </a:ext>
            </a:extLst>
          </p:cNvPr>
          <p:cNvSpPr/>
          <p:nvPr/>
        </p:nvSpPr>
        <p:spPr>
          <a:xfrm>
            <a:off x="4290932" y="302795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3</a:t>
            </a:r>
          </a:p>
        </p:txBody>
      </p:sp>
      <p:sp>
        <p:nvSpPr>
          <p:cNvPr id="18" name="Oval 17">
            <a:extLst>
              <a:ext uri="{FF2B5EF4-FFF2-40B4-BE49-F238E27FC236}">
                <a16:creationId xmlns:a16="http://schemas.microsoft.com/office/drawing/2014/main" id="{4C30C1DB-622A-175A-E64F-6301D6DC8B3E}"/>
              </a:ext>
            </a:extLst>
          </p:cNvPr>
          <p:cNvSpPr/>
          <p:nvPr/>
        </p:nvSpPr>
        <p:spPr>
          <a:xfrm>
            <a:off x="4290932" y="4142380"/>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4</a:t>
            </a:r>
          </a:p>
        </p:txBody>
      </p:sp>
      <p:sp>
        <p:nvSpPr>
          <p:cNvPr id="42" name="Oval 41">
            <a:extLst>
              <a:ext uri="{FF2B5EF4-FFF2-40B4-BE49-F238E27FC236}">
                <a16:creationId xmlns:a16="http://schemas.microsoft.com/office/drawing/2014/main" id="{6F152C54-B28C-96B0-268D-12826C0EFB90}"/>
              </a:ext>
            </a:extLst>
          </p:cNvPr>
          <p:cNvSpPr/>
          <p:nvPr/>
        </p:nvSpPr>
        <p:spPr>
          <a:xfrm>
            <a:off x="4290932" y="525680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5</a:t>
            </a:r>
          </a:p>
        </p:txBody>
      </p:sp>
    </p:spTree>
    <p:extLst>
      <p:ext uri="{BB962C8B-B14F-4D97-AF65-F5344CB8AC3E}">
        <p14:creationId xmlns:p14="http://schemas.microsoft.com/office/powerpoint/2010/main" val="1550910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20</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1861127" y="2359843"/>
            <a:ext cx="9171709" cy="2616101"/>
          </a:xfrm>
          <a:prstGeom prst="rect">
            <a:avLst/>
          </a:prstGeom>
          <a:noFill/>
        </p:spPr>
        <p:txBody>
          <a:bodyPr wrap="square">
            <a:spAutoFit/>
          </a:bodyPr>
          <a:lstStyle/>
          <a:p>
            <a:pPr algn="l">
              <a:spcAft>
                <a:spcPts val="600"/>
              </a:spcAft>
            </a:pPr>
            <a:r>
              <a:rPr lang="en-US" dirty="0">
                <a:latin typeface="Georgia" panose="02040502050405020303" pitchFamily="18" charset="0"/>
              </a:rPr>
              <a:t>At a category level to afford </a:t>
            </a:r>
            <a:r>
              <a:rPr lang="en-US" b="1" dirty="0">
                <a:latin typeface="Georgia" panose="02040502050405020303" pitchFamily="18" charset="0"/>
              </a:rPr>
              <a:t>‘seasonal treats’ </a:t>
            </a:r>
            <a:r>
              <a:rPr lang="en-US" dirty="0">
                <a:latin typeface="Georgia" panose="02040502050405020303" pitchFamily="18" charset="0"/>
              </a:rPr>
              <a:t>shoppers traded down on </a:t>
            </a:r>
            <a:r>
              <a:rPr lang="en-US" b="1" dirty="0">
                <a:latin typeface="Georgia" panose="02040502050405020303" pitchFamily="18" charset="0"/>
              </a:rPr>
              <a:t>core groceries </a:t>
            </a:r>
            <a:r>
              <a:rPr lang="en-US" dirty="0">
                <a:latin typeface="Georgia" panose="02040502050405020303" pitchFamily="18" charset="0"/>
              </a:rPr>
              <a:t>and were pragmatic</a:t>
            </a:r>
            <a:r>
              <a:rPr lang="en-US" b="1" dirty="0">
                <a:latin typeface="Georgia" panose="02040502050405020303" pitchFamily="18" charset="0"/>
              </a:rPr>
              <a:t> </a:t>
            </a:r>
            <a:r>
              <a:rPr lang="en-US" dirty="0">
                <a:latin typeface="Georgia" panose="02040502050405020303" pitchFamily="18" charset="0"/>
              </a:rPr>
              <a:t>when buying </a:t>
            </a:r>
            <a:r>
              <a:rPr lang="en-US" b="1" dirty="0">
                <a:latin typeface="Georgia" panose="02040502050405020303" pitchFamily="18" charset="0"/>
              </a:rPr>
              <a:t>convenient </a:t>
            </a:r>
            <a:r>
              <a:rPr lang="en-US" dirty="0">
                <a:latin typeface="Georgia" panose="02040502050405020303" pitchFamily="18" charset="0"/>
              </a:rPr>
              <a:t>food options, ensuring they met the need to avoid wastage.</a:t>
            </a:r>
          </a:p>
          <a:p>
            <a:pPr algn="l">
              <a:spcAft>
                <a:spcPts val="600"/>
              </a:spcAft>
            </a:pPr>
            <a:endParaRPr lang="en-US" dirty="0">
              <a:latin typeface="Georgia" panose="02040502050405020303" pitchFamily="18" charset="0"/>
            </a:endParaRPr>
          </a:p>
          <a:p>
            <a:pPr algn="l">
              <a:spcAft>
                <a:spcPts val="600"/>
              </a:spcAft>
            </a:pPr>
            <a:r>
              <a:rPr lang="en-US" b="1" dirty="0">
                <a:latin typeface="Georgia" panose="02040502050405020303" pitchFamily="18" charset="0"/>
              </a:rPr>
              <a:t>Economy was key </a:t>
            </a:r>
            <a:r>
              <a:rPr lang="en-US" dirty="0">
                <a:latin typeface="Georgia" panose="02040502050405020303" pitchFamily="18" charset="0"/>
              </a:rPr>
              <a:t>and shoppers were willing to compromise, own label instead of brands, dining in, more frozen and ambient alternatives.</a:t>
            </a:r>
            <a:endParaRPr lang="en-US" b="1" dirty="0">
              <a:latin typeface="Georgia" panose="02040502050405020303" pitchFamily="18" charset="0"/>
            </a:endParaRPr>
          </a:p>
          <a:p>
            <a:pPr algn="l">
              <a:spcAft>
                <a:spcPts val="600"/>
              </a:spcAft>
            </a:pPr>
            <a:endParaRPr lang="en-US" dirty="0">
              <a:latin typeface="Georgia" panose="02040502050405020303" pitchFamily="18" charset="0"/>
            </a:endParaRPr>
          </a:p>
          <a:p>
            <a:pPr algn="l">
              <a:spcAft>
                <a:spcPts val="600"/>
              </a:spcAft>
            </a:pPr>
            <a:endParaRPr lang="en-US" b="1" i="1" dirty="0">
              <a:latin typeface="Georgia" panose="02040502050405020303" pitchFamily="18" charset="0"/>
            </a:endParaRPr>
          </a:p>
        </p:txBody>
      </p:sp>
    </p:spTree>
    <p:extLst>
      <p:ext uri="{BB962C8B-B14F-4D97-AF65-F5344CB8AC3E}">
        <p14:creationId xmlns:p14="http://schemas.microsoft.com/office/powerpoint/2010/main" val="3969095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21</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What happened by channel?</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025461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AD71E1-FB5D-D05E-BEFE-97293A9C1ABF}"/>
              </a:ext>
            </a:extLst>
          </p:cNvPr>
          <p:cNvSpPr>
            <a:spLocks noGrp="1"/>
          </p:cNvSpPr>
          <p:nvPr>
            <p:ph type="sldNum" sz="quarter" idx="12"/>
          </p:nvPr>
        </p:nvSpPr>
        <p:spPr/>
        <p:txBody>
          <a:bodyPr/>
          <a:lstStyle/>
          <a:p>
            <a:fld id="{403EF4E2-7A7A-0548-85F1-5479B7C9E1B2}" type="slidenum">
              <a:rPr lang="en-US" smtClean="0"/>
              <a:t>22</a:t>
            </a:fld>
            <a:endParaRPr lang="en-US" dirty="0"/>
          </a:p>
        </p:txBody>
      </p:sp>
      <p:sp>
        <p:nvSpPr>
          <p:cNvPr id="5" name="Text Placeholder 4">
            <a:extLst>
              <a:ext uri="{FF2B5EF4-FFF2-40B4-BE49-F238E27FC236}">
                <a16:creationId xmlns:a16="http://schemas.microsoft.com/office/drawing/2014/main" id="{0BCDED7A-AE6F-9302-B2BA-83E5085D2DCE}"/>
              </a:ext>
            </a:extLst>
          </p:cNvPr>
          <p:cNvSpPr>
            <a:spLocks noGrp="1"/>
          </p:cNvSpPr>
          <p:nvPr>
            <p:ph type="body" sz="quarter" idx="13"/>
          </p:nvPr>
        </p:nvSpPr>
        <p:spPr>
          <a:xfrm>
            <a:off x="288557" y="6188245"/>
            <a:ext cx="11582400" cy="436542"/>
          </a:xfrm>
        </p:spPr>
        <p:txBody>
          <a:bodyPr/>
          <a:lstStyle/>
          <a:p>
            <a:r>
              <a:rPr lang="en-GB" sz="800" dirty="0"/>
              <a:t>Source:  NIQ Scantrack Total Store Read , *Homescan FMCG, **Homescan Total FMCG</a:t>
            </a:r>
          </a:p>
        </p:txBody>
      </p:sp>
      <p:sp>
        <p:nvSpPr>
          <p:cNvPr id="6" name="Title 5">
            <a:extLst>
              <a:ext uri="{FF2B5EF4-FFF2-40B4-BE49-F238E27FC236}">
                <a16:creationId xmlns:a16="http://schemas.microsoft.com/office/drawing/2014/main" id="{B585F5C7-1401-CDD8-26C5-A06443337F43}"/>
              </a:ext>
            </a:extLst>
          </p:cNvPr>
          <p:cNvSpPr>
            <a:spLocks noGrp="1"/>
          </p:cNvSpPr>
          <p:nvPr>
            <p:ph type="title"/>
          </p:nvPr>
        </p:nvSpPr>
        <p:spPr>
          <a:xfrm>
            <a:off x="60036" y="296247"/>
            <a:ext cx="12131965" cy="397352"/>
          </a:xfrm>
        </p:spPr>
        <p:txBody>
          <a:bodyPr/>
          <a:lstStyle/>
          <a:p>
            <a:r>
              <a:rPr lang="en-GB" sz="1900" b="0" dirty="0">
                <a:latin typeface="+mn-lt"/>
              </a:rPr>
              <a:t>With </a:t>
            </a:r>
            <a:r>
              <a:rPr lang="en-GB" sz="1900" dirty="0">
                <a:latin typeface="+mn-lt"/>
              </a:rPr>
              <a:t>slowing food inflation </a:t>
            </a:r>
            <a:r>
              <a:rPr lang="en-GB" sz="1900" b="0" dirty="0">
                <a:latin typeface="+mn-lt"/>
              </a:rPr>
              <a:t>and </a:t>
            </a:r>
            <a:r>
              <a:rPr lang="en-GB" sz="1900" dirty="0">
                <a:latin typeface="+mn-lt"/>
              </a:rPr>
              <a:t>continued wet weather </a:t>
            </a:r>
            <a:r>
              <a:rPr lang="en-GB" sz="1900" b="0" dirty="0">
                <a:latin typeface="+mn-lt"/>
              </a:rPr>
              <a:t>shoppers </a:t>
            </a:r>
            <a:r>
              <a:rPr lang="en-GB" sz="1900" dirty="0">
                <a:latin typeface="+mn-lt"/>
              </a:rPr>
              <a:t>made fewer trips to specialist retailers</a:t>
            </a:r>
            <a:r>
              <a:rPr lang="en-GB" sz="1900" b="0" dirty="0">
                <a:latin typeface="+mn-lt"/>
              </a:rPr>
              <a:t>.  This behaviour benefited </a:t>
            </a:r>
            <a:r>
              <a:rPr lang="en-GB" sz="1900" dirty="0">
                <a:latin typeface="+mn-lt"/>
              </a:rPr>
              <a:t>online</a:t>
            </a:r>
            <a:r>
              <a:rPr lang="en-GB" sz="1900" b="0" dirty="0">
                <a:latin typeface="+mn-lt"/>
              </a:rPr>
              <a:t> which outperformed stores and </a:t>
            </a:r>
            <a:r>
              <a:rPr lang="en-GB" sz="1900" dirty="0">
                <a:latin typeface="+mn-lt"/>
              </a:rPr>
              <a:t>discounters</a:t>
            </a:r>
            <a:r>
              <a:rPr lang="en-GB" sz="1900" b="0" dirty="0">
                <a:latin typeface="+mn-lt"/>
              </a:rPr>
              <a:t>, given the </a:t>
            </a:r>
            <a:r>
              <a:rPr lang="en-GB" sz="1900" dirty="0">
                <a:latin typeface="+mn-lt"/>
              </a:rPr>
              <a:t>need to economise</a:t>
            </a:r>
          </a:p>
        </p:txBody>
      </p:sp>
      <p:graphicFrame>
        <p:nvGraphicFramePr>
          <p:cNvPr id="7" name="Chart 6">
            <a:extLst>
              <a:ext uri="{FF2B5EF4-FFF2-40B4-BE49-F238E27FC236}">
                <a16:creationId xmlns:a16="http://schemas.microsoft.com/office/drawing/2014/main" id="{366A4383-3B4B-0CF0-6BE0-D1BD8EAE682A}"/>
              </a:ext>
            </a:extLst>
          </p:cNvPr>
          <p:cNvGraphicFramePr/>
          <p:nvPr>
            <p:extLst>
              <p:ext uri="{D42A27DB-BD31-4B8C-83A1-F6EECF244321}">
                <p14:modId xmlns:p14="http://schemas.microsoft.com/office/powerpoint/2010/main" val="957880046"/>
              </p:ext>
            </p:extLst>
          </p:nvPr>
        </p:nvGraphicFramePr>
        <p:xfrm>
          <a:off x="288558" y="1573342"/>
          <a:ext cx="11582399" cy="415435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D30E3343-97DD-8316-9995-E341655B8F4E}"/>
              </a:ext>
            </a:extLst>
          </p:cNvPr>
          <p:cNvSpPr txBox="1"/>
          <p:nvPr/>
        </p:nvSpPr>
        <p:spPr>
          <a:xfrm>
            <a:off x="292892" y="1268179"/>
            <a:ext cx="5410278" cy="677108"/>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value growth</a:t>
            </a:r>
            <a:br>
              <a:rPr lang="en-GB" sz="1400" b="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4w/e 30</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December 2023</a:t>
            </a:r>
          </a:p>
          <a:p>
            <a:pPr defTabSz="685800"/>
            <a:r>
              <a:rPr lang="en-GB" sz="1200" i="1" dirty="0">
                <a:latin typeface="Arial" panose="020B0604020202020204" pitchFamily="34" charset="0"/>
                <a:cs typeface="Arial" panose="020B0604020202020204" pitchFamily="34" charset="0"/>
              </a:rPr>
              <a:t>Value Growth</a:t>
            </a:r>
          </a:p>
        </p:txBody>
      </p:sp>
      <p:sp>
        <p:nvSpPr>
          <p:cNvPr id="9" name="TextBox 8">
            <a:extLst>
              <a:ext uri="{FF2B5EF4-FFF2-40B4-BE49-F238E27FC236}">
                <a16:creationId xmlns:a16="http://schemas.microsoft.com/office/drawing/2014/main" id="{522DE30F-4132-E513-02E5-BAAA881A7357}"/>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
        <p:nvSpPr>
          <p:cNvPr id="2" name="TextBox 1">
            <a:extLst>
              <a:ext uri="{FF2B5EF4-FFF2-40B4-BE49-F238E27FC236}">
                <a16:creationId xmlns:a16="http://schemas.microsoft.com/office/drawing/2014/main" id="{3ECAB45F-2A85-37C3-FFC2-6C21A386B41D}"/>
              </a:ext>
            </a:extLst>
          </p:cNvPr>
          <p:cNvSpPr txBox="1"/>
          <p:nvPr/>
        </p:nvSpPr>
        <p:spPr>
          <a:xfrm>
            <a:off x="502276" y="2176531"/>
            <a:ext cx="11584546" cy="302654"/>
          </a:xfrm>
          <a:prstGeom prst="rect">
            <a:avLst/>
          </a:prstGeom>
          <a:noFill/>
        </p:spPr>
        <p:txBody>
          <a:bodyPr wrap="none" lIns="0" rIns="0" rtlCol="0">
            <a:noAutofit/>
          </a:bodyPr>
          <a:lstStyle/>
          <a:p>
            <a:pPr algn="l">
              <a:spcAft>
                <a:spcPts val="600"/>
              </a:spcAft>
            </a:pPr>
            <a:endParaRPr lang="en-GB" sz="1400" dirty="0"/>
          </a:p>
        </p:txBody>
      </p:sp>
    </p:spTree>
    <p:extLst>
      <p:ext uri="{BB962C8B-B14F-4D97-AF65-F5344CB8AC3E}">
        <p14:creationId xmlns:p14="http://schemas.microsoft.com/office/powerpoint/2010/main" val="1265964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82D17-7A2F-AF69-48BF-9CFA7439E60E}"/>
              </a:ext>
            </a:extLst>
          </p:cNvPr>
          <p:cNvSpPr>
            <a:spLocks noGrp="1"/>
          </p:cNvSpPr>
          <p:nvPr>
            <p:ph type="sldNum" sz="quarter" idx="12"/>
          </p:nvPr>
        </p:nvSpPr>
        <p:spPr/>
        <p:txBody>
          <a:bodyPr/>
          <a:lstStyle/>
          <a:p>
            <a:fld id="{403EF4E2-7A7A-0548-85F1-5479B7C9E1B2}" type="slidenum">
              <a:rPr lang="en-US" smtClean="0"/>
              <a:t>23</a:t>
            </a:fld>
            <a:endParaRPr lang="en-US" dirty="0"/>
          </a:p>
        </p:txBody>
      </p:sp>
      <p:sp>
        <p:nvSpPr>
          <p:cNvPr id="5" name="Text Placeholder 4">
            <a:extLst>
              <a:ext uri="{FF2B5EF4-FFF2-40B4-BE49-F238E27FC236}">
                <a16:creationId xmlns:a16="http://schemas.microsoft.com/office/drawing/2014/main" id="{4A768B93-DEAF-AF53-19CB-C72BB2AAF166}"/>
              </a:ext>
            </a:extLst>
          </p:cNvPr>
          <p:cNvSpPr>
            <a:spLocks noGrp="1"/>
          </p:cNvSpPr>
          <p:nvPr>
            <p:ph type="body" sz="quarter" idx="13"/>
          </p:nvPr>
        </p:nvSpPr>
        <p:spPr>
          <a:xfrm>
            <a:off x="256360" y="6201124"/>
            <a:ext cx="11582400" cy="436542"/>
          </a:xfrm>
        </p:spPr>
        <p:txBody>
          <a:bodyPr/>
          <a:lstStyle/>
          <a:p>
            <a:r>
              <a:rPr lang="en-GB" sz="800" dirty="0"/>
              <a:t>Source:  NIQ Scantrack Total Store Read, *Homescan FMCG, **Homescan Total FMCG</a:t>
            </a:r>
          </a:p>
        </p:txBody>
      </p:sp>
      <p:sp>
        <p:nvSpPr>
          <p:cNvPr id="6" name="Title 5">
            <a:extLst>
              <a:ext uri="{FF2B5EF4-FFF2-40B4-BE49-F238E27FC236}">
                <a16:creationId xmlns:a16="http://schemas.microsoft.com/office/drawing/2014/main" id="{8C1D72F8-A4EA-2238-158E-CF473498CAB3}"/>
              </a:ext>
            </a:extLst>
          </p:cNvPr>
          <p:cNvSpPr>
            <a:spLocks noGrp="1"/>
          </p:cNvSpPr>
          <p:nvPr>
            <p:ph type="title"/>
          </p:nvPr>
        </p:nvSpPr>
        <p:spPr>
          <a:xfrm>
            <a:off x="132473" y="399245"/>
            <a:ext cx="11927053" cy="397352"/>
          </a:xfrm>
        </p:spPr>
        <p:txBody>
          <a:bodyPr/>
          <a:lstStyle/>
          <a:p>
            <a:r>
              <a:rPr lang="en-GB" sz="1900" b="0" dirty="0">
                <a:latin typeface="+mn-lt"/>
              </a:rPr>
              <a:t>The </a:t>
            </a:r>
            <a:r>
              <a:rPr lang="en-GB" sz="1900" dirty="0">
                <a:latin typeface="+mn-lt"/>
              </a:rPr>
              <a:t>Discounters outperformed the industry in 2023</a:t>
            </a:r>
            <a:r>
              <a:rPr lang="en-GB" sz="1900" b="0" dirty="0">
                <a:latin typeface="+mn-lt"/>
              </a:rPr>
              <a:t>, helping shoppers to stay within budget through an unprecedented period of high inflation which peaked in April at </a:t>
            </a:r>
            <a:r>
              <a:rPr lang="en-GB" sz="1900" dirty="0">
                <a:latin typeface="+mn-lt"/>
              </a:rPr>
              <a:t>15.7%~</a:t>
            </a:r>
            <a:endParaRPr lang="en-GB" sz="1900" i="1" dirty="0">
              <a:latin typeface="Georgia" panose="02040502050405020303" pitchFamily="18" charset="0"/>
            </a:endParaRPr>
          </a:p>
        </p:txBody>
      </p:sp>
      <p:sp>
        <p:nvSpPr>
          <p:cNvPr id="7" name="TextBox 6">
            <a:extLst>
              <a:ext uri="{FF2B5EF4-FFF2-40B4-BE49-F238E27FC236}">
                <a16:creationId xmlns:a16="http://schemas.microsoft.com/office/drawing/2014/main" id="{D7292306-C3EB-2F0F-4374-7F7AF93CE3F3}"/>
              </a:ext>
            </a:extLst>
          </p:cNvPr>
          <p:cNvSpPr txBox="1"/>
          <p:nvPr/>
        </p:nvSpPr>
        <p:spPr>
          <a:xfrm>
            <a:off x="288558" y="1425515"/>
            <a:ext cx="4369726" cy="492443"/>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value growth</a:t>
            </a:r>
            <a:br>
              <a:rPr lang="en-GB" sz="1400" b="1" dirty="0">
                <a:latin typeface="Arial" panose="020B0604020202020204" pitchFamily="34" charset="0"/>
                <a:cs typeface="Arial" panose="020B0604020202020204" pitchFamily="34" charset="0"/>
              </a:rPr>
            </a:br>
            <a:r>
              <a:rPr lang="en-GB" sz="1200" i="1" dirty="0">
                <a:latin typeface="Georgia" panose="02040502050405020303" pitchFamily="18" charset="0"/>
                <a:cs typeface="Arial" panose="020B0604020202020204" pitchFamily="34" charset="0"/>
              </a:rPr>
              <a:t>y/e 30</a:t>
            </a:r>
            <a:r>
              <a:rPr lang="en-GB" sz="1200" i="1" baseline="30000" dirty="0">
                <a:latin typeface="Georgia" panose="02040502050405020303" pitchFamily="18" charset="0"/>
                <a:cs typeface="Arial" panose="020B0604020202020204" pitchFamily="34" charset="0"/>
              </a:rPr>
              <a:t>th</a:t>
            </a:r>
            <a:r>
              <a:rPr lang="en-GB" sz="1200" b="1" i="1" dirty="0">
                <a:latin typeface="Georgia" panose="02040502050405020303" pitchFamily="18" charset="0"/>
                <a:cs typeface="Arial" panose="020B0604020202020204" pitchFamily="34" charset="0"/>
              </a:rPr>
              <a:t> </a:t>
            </a:r>
            <a:r>
              <a:rPr lang="en-GB" sz="1200" i="1" dirty="0">
                <a:latin typeface="Arial" panose="020B0604020202020204" pitchFamily="34" charset="0"/>
                <a:cs typeface="Arial" panose="020B0604020202020204" pitchFamily="34" charset="0"/>
              </a:rPr>
              <a:t>December 2023 vs</a:t>
            </a:r>
            <a:r>
              <a:rPr lang="en-GB" sz="1200" b="1" dirty="0">
                <a:latin typeface="+mj-lt"/>
                <a:cs typeface="Arial" panose="020B0604020202020204" pitchFamily="34" charset="0"/>
              </a:rPr>
              <a:t> </a:t>
            </a:r>
            <a:r>
              <a:rPr lang="en-GB" sz="1200" i="1" dirty="0">
                <a:latin typeface="+mj-lt"/>
                <a:cs typeface="Arial" panose="020B0604020202020204" pitchFamily="34" charset="0"/>
              </a:rPr>
              <a:t>year ago</a:t>
            </a:r>
          </a:p>
        </p:txBody>
      </p:sp>
      <p:graphicFrame>
        <p:nvGraphicFramePr>
          <p:cNvPr id="8" name="Chart 7">
            <a:extLst>
              <a:ext uri="{FF2B5EF4-FFF2-40B4-BE49-F238E27FC236}">
                <a16:creationId xmlns:a16="http://schemas.microsoft.com/office/drawing/2014/main" id="{F50F29F5-DFFD-A88F-D272-31A2A4E167B0}"/>
              </a:ext>
            </a:extLst>
          </p:cNvPr>
          <p:cNvGraphicFramePr/>
          <p:nvPr>
            <p:extLst>
              <p:ext uri="{D42A27DB-BD31-4B8C-83A1-F6EECF244321}">
                <p14:modId xmlns:p14="http://schemas.microsoft.com/office/powerpoint/2010/main" val="378228192"/>
              </p:ext>
            </p:extLst>
          </p:nvPr>
        </p:nvGraphicFramePr>
        <p:xfrm>
          <a:off x="288558" y="1933346"/>
          <a:ext cx="11582399" cy="396723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57AD2DF-E701-F754-471D-CAE0FEE1CF22}"/>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
        <p:nvSpPr>
          <p:cNvPr id="2" name="TextBox 1">
            <a:extLst>
              <a:ext uri="{FF2B5EF4-FFF2-40B4-BE49-F238E27FC236}">
                <a16:creationId xmlns:a16="http://schemas.microsoft.com/office/drawing/2014/main" id="{D42BFEA1-7704-B480-33C7-AF768CB7250B}"/>
              </a:ext>
            </a:extLst>
          </p:cNvPr>
          <p:cNvSpPr txBox="1"/>
          <p:nvPr/>
        </p:nvSpPr>
        <p:spPr>
          <a:xfrm>
            <a:off x="7817476" y="6130344"/>
            <a:ext cx="4043967" cy="328411"/>
          </a:xfrm>
          <a:prstGeom prst="rect">
            <a:avLst/>
          </a:prstGeom>
          <a:noFill/>
        </p:spPr>
        <p:txBody>
          <a:bodyPr wrap="none" lIns="0" rIns="0" rtlCol="0">
            <a:noAutofit/>
          </a:bodyPr>
          <a:lstStyle/>
          <a:p>
            <a:pPr algn="r">
              <a:spcAft>
                <a:spcPts val="600"/>
              </a:spcAft>
            </a:pPr>
            <a:r>
              <a:rPr lang="en-GB" sz="1000" dirty="0">
                <a:solidFill>
                  <a:schemeClr val="bg1">
                    <a:lumMod val="50000"/>
                  </a:schemeClr>
                </a:solidFill>
              </a:rPr>
              <a:t>~ BRC-NIQ Food Shop Price Index, Dec 23 (+6.7%)</a:t>
            </a:r>
          </a:p>
        </p:txBody>
      </p:sp>
    </p:spTree>
    <p:extLst>
      <p:ext uri="{BB962C8B-B14F-4D97-AF65-F5344CB8AC3E}">
        <p14:creationId xmlns:p14="http://schemas.microsoft.com/office/powerpoint/2010/main" val="3570449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82D17-7A2F-AF69-48BF-9CFA7439E60E}"/>
              </a:ext>
            </a:extLst>
          </p:cNvPr>
          <p:cNvSpPr>
            <a:spLocks noGrp="1"/>
          </p:cNvSpPr>
          <p:nvPr>
            <p:ph type="sldNum" sz="quarter" idx="12"/>
          </p:nvPr>
        </p:nvSpPr>
        <p:spPr/>
        <p:txBody>
          <a:bodyPr/>
          <a:lstStyle/>
          <a:p>
            <a:fld id="{403EF4E2-7A7A-0548-85F1-5479B7C9E1B2}" type="slidenum">
              <a:rPr lang="en-US" smtClean="0"/>
              <a:t>24</a:t>
            </a:fld>
            <a:endParaRPr lang="en-US" dirty="0"/>
          </a:p>
        </p:txBody>
      </p:sp>
      <p:sp>
        <p:nvSpPr>
          <p:cNvPr id="5" name="Text Placeholder 4">
            <a:extLst>
              <a:ext uri="{FF2B5EF4-FFF2-40B4-BE49-F238E27FC236}">
                <a16:creationId xmlns:a16="http://schemas.microsoft.com/office/drawing/2014/main" id="{4A768B93-DEAF-AF53-19CB-C72BB2AAF166}"/>
              </a:ext>
            </a:extLst>
          </p:cNvPr>
          <p:cNvSpPr>
            <a:spLocks noGrp="1"/>
          </p:cNvSpPr>
          <p:nvPr>
            <p:ph type="body" sz="quarter" idx="13"/>
          </p:nvPr>
        </p:nvSpPr>
        <p:spPr>
          <a:xfrm>
            <a:off x="275679" y="6188244"/>
            <a:ext cx="11582400" cy="436542"/>
          </a:xfrm>
        </p:spPr>
        <p:txBody>
          <a:bodyPr/>
          <a:lstStyle/>
          <a:p>
            <a:r>
              <a:rPr lang="en-GB" sz="800" dirty="0"/>
              <a:t>Source:  NIQ Scantrack Total Store Read, *Homescan FMCG, **Homescan Total FMCG </a:t>
            </a:r>
          </a:p>
        </p:txBody>
      </p:sp>
      <p:sp>
        <p:nvSpPr>
          <p:cNvPr id="6" name="Title 5">
            <a:extLst>
              <a:ext uri="{FF2B5EF4-FFF2-40B4-BE49-F238E27FC236}">
                <a16:creationId xmlns:a16="http://schemas.microsoft.com/office/drawing/2014/main" id="{8C1D72F8-A4EA-2238-158E-CF473498CAB3}"/>
              </a:ext>
            </a:extLst>
          </p:cNvPr>
          <p:cNvSpPr>
            <a:spLocks noGrp="1"/>
          </p:cNvSpPr>
          <p:nvPr>
            <p:ph type="title"/>
          </p:nvPr>
        </p:nvSpPr>
        <p:spPr>
          <a:xfrm>
            <a:off x="182452" y="302324"/>
            <a:ext cx="12009548" cy="397352"/>
          </a:xfrm>
        </p:spPr>
        <p:txBody>
          <a:bodyPr/>
          <a:lstStyle/>
          <a:p>
            <a:r>
              <a:rPr lang="en-GB" sz="1800" b="0" dirty="0">
                <a:latin typeface="+mn-lt"/>
              </a:rPr>
              <a:t>Shoppers spent </a:t>
            </a:r>
            <a:r>
              <a:rPr lang="en-GB" sz="1800" dirty="0">
                <a:latin typeface="+mn-lt"/>
              </a:rPr>
              <a:t>significantly more in December </a:t>
            </a:r>
            <a:r>
              <a:rPr lang="en-GB" sz="1800" b="0" dirty="0">
                <a:latin typeface="+mn-lt"/>
              </a:rPr>
              <a:t>compared to prior period, it was the </a:t>
            </a:r>
            <a:r>
              <a:rPr lang="en-GB" sz="1800" dirty="0">
                <a:latin typeface="+mn-lt"/>
              </a:rPr>
              <a:t>larger store formats </a:t>
            </a:r>
            <a:r>
              <a:rPr lang="en-GB" sz="1800" b="0" dirty="0">
                <a:latin typeface="+mn-lt"/>
              </a:rPr>
              <a:t>that </a:t>
            </a:r>
            <a:r>
              <a:rPr lang="en-GB" sz="1800" dirty="0">
                <a:latin typeface="+mn-lt"/>
              </a:rPr>
              <a:t>benefited</a:t>
            </a:r>
            <a:r>
              <a:rPr lang="en-GB" sz="1800" b="0" dirty="0">
                <a:latin typeface="+mn-lt"/>
              </a:rPr>
              <a:t> the most as shoppers sought </a:t>
            </a:r>
            <a:r>
              <a:rPr lang="en-GB" sz="1800" dirty="0">
                <a:latin typeface="+mn-lt"/>
              </a:rPr>
              <a:t>wider ranges, OL </a:t>
            </a:r>
            <a:r>
              <a:rPr lang="en-GB" sz="1800" b="0" dirty="0">
                <a:latin typeface="+mn-lt"/>
              </a:rPr>
              <a:t>and looked out for </a:t>
            </a:r>
            <a:r>
              <a:rPr lang="en-GB" sz="1800" dirty="0">
                <a:latin typeface="+mn-lt"/>
              </a:rPr>
              <a:t>loyalty deals </a:t>
            </a:r>
            <a:r>
              <a:rPr lang="en-GB" sz="1800" b="0" dirty="0">
                <a:latin typeface="+mn-lt"/>
              </a:rPr>
              <a:t>and </a:t>
            </a:r>
            <a:r>
              <a:rPr lang="en-GB" sz="1800" dirty="0">
                <a:latin typeface="+mn-lt"/>
              </a:rPr>
              <a:t>last minute offers</a:t>
            </a:r>
          </a:p>
        </p:txBody>
      </p:sp>
      <p:sp>
        <p:nvSpPr>
          <p:cNvPr id="7" name="TextBox 6">
            <a:extLst>
              <a:ext uri="{FF2B5EF4-FFF2-40B4-BE49-F238E27FC236}">
                <a16:creationId xmlns:a16="http://schemas.microsoft.com/office/drawing/2014/main" id="{D7292306-C3EB-2F0F-4374-7F7AF93CE3F3}"/>
              </a:ext>
            </a:extLst>
          </p:cNvPr>
          <p:cNvSpPr txBox="1"/>
          <p:nvPr/>
        </p:nvSpPr>
        <p:spPr>
          <a:xfrm>
            <a:off x="288558" y="1425515"/>
            <a:ext cx="4369726" cy="492443"/>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Total Store Channel value growth</a:t>
            </a:r>
            <a:br>
              <a:rPr lang="en-GB" sz="1400" b="1" dirty="0">
                <a:latin typeface="Arial" panose="020B0604020202020204" pitchFamily="34" charset="0"/>
                <a:cs typeface="Arial" panose="020B0604020202020204" pitchFamily="34" charset="0"/>
              </a:rPr>
            </a:br>
            <a:r>
              <a:rPr lang="en-GB" sz="1200" i="1" dirty="0">
                <a:latin typeface="Arial" panose="020B0604020202020204" pitchFamily="34" charset="0"/>
                <a:cs typeface="Arial" panose="020B0604020202020204" pitchFamily="34" charset="0"/>
              </a:rPr>
              <a:t>4w/e 30</a:t>
            </a:r>
            <a:r>
              <a:rPr lang="en-GB" sz="1200" i="1" baseline="30000" dirty="0">
                <a:latin typeface="Arial" panose="020B0604020202020204" pitchFamily="34" charset="0"/>
                <a:cs typeface="Arial" panose="020B0604020202020204" pitchFamily="34" charset="0"/>
              </a:rPr>
              <a:t>th</a:t>
            </a:r>
            <a:r>
              <a:rPr lang="en-GB" sz="1200" i="1" dirty="0">
                <a:latin typeface="Arial" panose="020B0604020202020204" pitchFamily="34" charset="0"/>
                <a:cs typeface="Arial" panose="020B0604020202020204" pitchFamily="34" charset="0"/>
              </a:rPr>
              <a:t> December 2023 vs </a:t>
            </a:r>
            <a:r>
              <a:rPr lang="en-GB" sz="1200" b="1" i="1" dirty="0">
                <a:latin typeface="Georgia" panose="02040502050405020303" pitchFamily="18" charset="0"/>
                <a:cs typeface="Arial" panose="020B0604020202020204" pitchFamily="34" charset="0"/>
              </a:rPr>
              <a:t>Prior period</a:t>
            </a:r>
          </a:p>
        </p:txBody>
      </p:sp>
      <p:graphicFrame>
        <p:nvGraphicFramePr>
          <p:cNvPr id="8" name="Chart 7">
            <a:extLst>
              <a:ext uri="{FF2B5EF4-FFF2-40B4-BE49-F238E27FC236}">
                <a16:creationId xmlns:a16="http://schemas.microsoft.com/office/drawing/2014/main" id="{F50F29F5-DFFD-A88F-D272-31A2A4E167B0}"/>
              </a:ext>
            </a:extLst>
          </p:cNvPr>
          <p:cNvGraphicFramePr/>
          <p:nvPr>
            <p:extLst>
              <p:ext uri="{D42A27DB-BD31-4B8C-83A1-F6EECF244321}">
                <p14:modId xmlns:p14="http://schemas.microsoft.com/office/powerpoint/2010/main" val="4034836100"/>
              </p:ext>
            </p:extLst>
          </p:nvPr>
        </p:nvGraphicFramePr>
        <p:xfrm>
          <a:off x="288558" y="1933346"/>
          <a:ext cx="11582399" cy="396723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357AD2DF-E701-F754-471D-CAE0FEE1CF22}"/>
              </a:ext>
            </a:extLst>
          </p:cNvPr>
          <p:cNvSpPr txBox="1"/>
          <p:nvPr/>
        </p:nvSpPr>
        <p:spPr>
          <a:xfrm>
            <a:off x="288558" y="5985327"/>
            <a:ext cx="2706190" cy="215444"/>
          </a:xfrm>
          <a:prstGeom prst="rect">
            <a:avLst/>
          </a:prstGeom>
        </p:spPr>
        <p:txBody>
          <a:bodyPr vert="horz" lIns="0" tIns="45720" rIns="0" bIns="45720" rtlCol="0" anchor="b" anchorCtr="0">
            <a:noAutofit/>
          </a:bodyPr>
          <a:lstStyle>
            <a:lvl1pPr indent="0">
              <a:lnSpc>
                <a:spcPct val="100000"/>
              </a:lnSpc>
              <a:spcBef>
                <a:spcPts val="0"/>
              </a:spcBef>
              <a:spcAft>
                <a:spcPts val="0"/>
              </a:spcAft>
              <a:buFont typeface="Arial" panose="020B0604020202020204" pitchFamily="34" charset="0"/>
              <a:buNone/>
              <a:defRPr sz="800">
                <a:solidFill>
                  <a:srgbClr val="B3B3B3"/>
                </a:solidFill>
              </a:defRPr>
            </a:lvl1pPr>
            <a:lvl2pPr indent="0">
              <a:lnSpc>
                <a:spcPct val="100000"/>
              </a:lnSpc>
              <a:spcBef>
                <a:spcPts val="0"/>
              </a:spcBef>
              <a:spcAft>
                <a:spcPts val="600"/>
              </a:spcAft>
              <a:buSzPct val="100000"/>
              <a:buFont typeface="System Font Regular"/>
              <a:buNone/>
              <a:defRPr sz="1400"/>
            </a:lvl2pPr>
            <a:lvl3pPr indent="0">
              <a:lnSpc>
                <a:spcPct val="100000"/>
              </a:lnSpc>
              <a:spcBef>
                <a:spcPts val="0"/>
              </a:spcBef>
              <a:spcAft>
                <a:spcPts val="600"/>
              </a:spcAft>
              <a:buFont typeface="Arial" panose="020B0604020202020204" pitchFamily="34" charset="0"/>
              <a:buNone/>
              <a:defRPr sz="1200"/>
            </a:lvl3pPr>
            <a:lvl4pPr indent="0">
              <a:lnSpc>
                <a:spcPct val="100000"/>
              </a:lnSpc>
              <a:spcBef>
                <a:spcPts val="0"/>
              </a:spcBef>
              <a:spcAft>
                <a:spcPts val="600"/>
              </a:spcAft>
              <a:buFont typeface="Arial" panose="020B0604020202020204" pitchFamily="34" charset="0"/>
              <a:buNone/>
              <a:defRPr sz="1100"/>
            </a:lvl4pPr>
            <a:lvl5pPr indent="0">
              <a:lnSpc>
                <a:spcPct val="100000"/>
              </a:lnSpc>
              <a:spcBef>
                <a:spcPts val="0"/>
              </a:spcBef>
              <a:spcAft>
                <a:spcPts val="600"/>
              </a:spcAft>
              <a:buFont typeface="Arial" panose="020B0604020202020204" pitchFamily="34" charset="0"/>
              <a:buNone/>
              <a:defRPr sz="11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GB" dirty="0"/>
              <a:t>Nb.  Supermarkets include Dark Stores and Pick stores</a:t>
            </a:r>
          </a:p>
        </p:txBody>
      </p:sp>
    </p:spTree>
    <p:extLst>
      <p:ext uri="{BB962C8B-B14F-4D97-AF65-F5344CB8AC3E}">
        <p14:creationId xmlns:p14="http://schemas.microsoft.com/office/powerpoint/2010/main" val="25919887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DB100C-26C9-6FA6-DE85-B88A3F11AC4E}"/>
              </a:ext>
            </a:extLst>
          </p:cNvPr>
          <p:cNvSpPr>
            <a:spLocks noGrp="1"/>
          </p:cNvSpPr>
          <p:nvPr>
            <p:ph type="sldNum" sz="quarter" idx="12"/>
          </p:nvPr>
        </p:nvSpPr>
        <p:spPr/>
        <p:txBody>
          <a:bodyPr/>
          <a:lstStyle/>
          <a:p>
            <a:fld id="{403EF4E2-7A7A-0548-85F1-5479B7C9E1B2}" type="slidenum">
              <a:rPr lang="en-US" smtClean="0"/>
              <a:t>25</a:t>
            </a:fld>
            <a:endParaRPr lang="en-US" dirty="0"/>
          </a:p>
        </p:txBody>
      </p:sp>
      <p:sp>
        <p:nvSpPr>
          <p:cNvPr id="5" name="Text Placeholder 4">
            <a:extLst>
              <a:ext uri="{FF2B5EF4-FFF2-40B4-BE49-F238E27FC236}">
                <a16:creationId xmlns:a16="http://schemas.microsoft.com/office/drawing/2014/main" id="{127BC5DA-C35A-10CC-CAAF-F12AD1C9DD87}"/>
              </a:ext>
            </a:extLst>
          </p:cNvPr>
          <p:cNvSpPr>
            <a:spLocks noGrp="1"/>
          </p:cNvSpPr>
          <p:nvPr>
            <p:ph type="body" sz="quarter" idx="13"/>
          </p:nvPr>
        </p:nvSpPr>
        <p:spPr>
          <a:xfrm>
            <a:off x="301437" y="6175365"/>
            <a:ext cx="11582400" cy="436542"/>
          </a:xfrm>
        </p:spPr>
        <p:txBody>
          <a:bodyPr/>
          <a:lstStyle/>
          <a:p>
            <a:r>
              <a:rPr lang="en-GB" sz="900" dirty="0"/>
              <a:t>Source:  NIQ Homescan Online FMCG</a:t>
            </a:r>
          </a:p>
        </p:txBody>
      </p:sp>
      <p:sp>
        <p:nvSpPr>
          <p:cNvPr id="6" name="Title 5">
            <a:extLst>
              <a:ext uri="{FF2B5EF4-FFF2-40B4-BE49-F238E27FC236}">
                <a16:creationId xmlns:a16="http://schemas.microsoft.com/office/drawing/2014/main" id="{6345D017-F2FF-3980-2AFE-DC6E13B173B3}"/>
              </a:ext>
            </a:extLst>
          </p:cNvPr>
          <p:cNvSpPr>
            <a:spLocks noGrp="1"/>
          </p:cNvSpPr>
          <p:nvPr>
            <p:ph type="title"/>
          </p:nvPr>
        </p:nvSpPr>
        <p:spPr>
          <a:xfrm>
            <a:off x="101600" y="199291"/>
            <a:ext cx="12039600" cy="397352"/>
          </a:xfrm>
        </p:spPr>
        <p:txBody>
          <a:bodyPr/>
          <a:lstStyle/>
          <a:p>
            <a:r>
              <a:rPr lang="en-GB" sz="1800" b="0" i="1" dirty="0">
                <a:latin typeface="Georgia" panose="02040502050405020303" pitchFamily="18" charset="0"/>
              </a:rPr>
              <a:t>Online typically loses share in December unable to keep up with last minute purchases, despite this online still performed</a:t>
            </a:r>
            <a:r>
              <a:rPr lang="en-GB" sz="1800" i="1" dirty="0">
                <a:latin typeface="Georgia" panose="02040502050405020303" pitchFamily="18" charset="0"/>
              </a:rPr>
              <a:t> ahead of stores, </a:t>
            </a:r>
            <a:r>
              <a:rPr lang="en-GB" sz="1800" b="0" i="1" dirty="0">
                <a:latin typeface="Georgia" panose="02040502050405020303" pitchFamily="18" charset="0"/>
              </a:rPr>
              <a:t>no doubt helped by the </a:t>
            </a:r>
            <a:r>
              <a:rPr lang="en-GB" sz="1800" i="1" dirty="0">
                <a:latin typeface="Georgia" panose="02040502050405020303" pitchFamily="18" charset="0"/>
              </a:rPr>
              <a:t>wet weather </a:t>
            </a:r>
            <a:r>
              <a:rPr lang="en-GB" sz="1800" b="0" i="1" dirty="0">
                <a:latin typeface="Georgia" panose="02040502050405020303" pitchFamily="18" charset="0"/>
              </a:rPr>
              <a:t>and </a:t>
            </a:r>
            <a:r>
              <a:rPr lang="en-GB" sz="1800" i="1" dirty="0">
                <a:latin typeface="Georgia" panose="02040502050405020303" pitchFamily="18" charset="0"/>
              </a:rPr>
              <a:t>share was ahead of last year</a:t>
            </a:r>
          </a:p>
        </p:txBody>
      </p:sp>
      <p:graphicFrame>
        <p:nvGraphicFramePr>
          <p:cNvPr id="7" name="Chart 6">
            <a:extLst>
              <a:ext uri="{FF2B5EF4-FFF2-40B4-BE49-F238E27FC236}">
                <a16:creationId xmlns:a16="http://schemas.microsoft.com/office/drawing/2014/main" id="{4C7C8EAD-7A2D-23F9-0E4B-CB69F5071057}"/>
              </a:ext>
            </a:extLst>
          </p:cNvPr>
          <p:cNvGraphicFramePr/>
          <p:nvPr>
            <p:extLst>
              <p:ext uri="{D42A27DB-BD31-4B8C-83A1-F6EECF244321}">
                <p14:modId xmlns:p14="http://schemas.microsoft.com/office/powerpoint/2010/main" val="406916605"/>
              </p:ext>
            </p:extLst>
          </p:nvPr>
        </p:nvGraphicFramePr>
        <p:xfrm>
          <a:off x="288558" y="1682515"/>
          <a:ext cx="11582400" cy="431297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2A3CDA39-F7B6-B311-B13D-53525ACE1EEF}"/>
              </a:ext>
            </a:extLst>
          </p:cNvPr>
          <p:cNvSpPr txBox="1"/>
          <p:nvPr/>
        </p:nvSpPr>
        <p:spPr>
          <a:xfrm>
            <a:off x="288558" y="1267016"/>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Online 4 weekly Performance vs YA</a:t>
            </a:r>
          </a:p>
        </p:txBody>
      </p:sp>
    </p:spTree>
    <p:extLst>
      <p:ext uri="{BB962C8B-B14F-4D97-AF65-F5344CB8AC3E}">
        <p14:creationId xmlns:p14="http://schemas.microsoft.com/office/powerpoint/2010/main" val="4187705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56901" y="1583736"/>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Online KPI Performance</a:t>
            </a:r>
          </a:p>
          <a:p>
            <a:pPr>
              <a:buSzPts val="1100"/>
            </a:pPr>
            <a:r>
              <a:rPr lang="en-US" sz="1200" i="1" dirty="0">
                <a:solidFill>
                  <a:schemeClr val="tx1"/>
                </a:solidFill>
                <a:latin typeface="Arial" panose="020B0604020202020204" pitchFamily="34" charset="0"/>
                <a:cs typeface="Arial" panose="020B0604020202020204" pitchFamily="34" charset="0"/>
              </a:rPr>
              <a:t>% Difference year on year</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26</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57604" y="2788295"/>
            <a:ext cx="3503952" cy="2390972"/>
          </a:xfrm>
        </p:spPr>
        <p:txBody>
          <a:bodyPr/>
          <a:lstStyle/>
          <a:p>
            <a:br>
              <a:rPr lang="en-US" sz="1400" b="0" dirty="0">
                <a:latin typeface="Georgia" panose="02040502050405020303" pitchFamily="18" charset="0"/>
                <a:cs typeface="Arial"/>
              </a:rPr>
            </a:br>
            <a:br>
              <a:rPr lang="en-US" sz="1400" b="0" dirty="0">
                <a:latin typeface="Georgia" panose="02040502050405020303" pitchFamily="18" charset="0"/>
                <a:cs typeface="Arial"/>
              </a:rPr>
            </a:br>
            <a:br>
              <a:rPr lang="en-US" sz="1400" b="0" dirty="0">
                <a:latin typeface="Georgia" panose="02040502050405020303" pitchFamily="18" charset="0"/>
                <a:cs typeface="Arial"/>
              </a:rPr>
            </a:br>
            <a:r>
              <a:rPr lang="en-US" sz="1800" b="0" dirty="0">
                <a:latin typeface="+mn-lt"/>
                <a:cs typeface="Arial"/>
              </a:rPr>
              <a:t>There was an </a:t>
            </a:r>
            <a:r>
              <a:rPr lang="en-US" sz="1800" dirty="0">
                <a:latin typeface="+mn-lt"/>
                <a:cs typeface="Arial"/>
              </a:rPr>
              <a:t>increase</a:t>
            </a:r>
            <a:r>
              <a:rPr lang="en-US" sz="1800" b="0" dirty="0">
                <a:latin typeface="+mn-lt"/>
                <a:cs typeface="Arial"/>
              </a:rPr>
              <a:t> in the </a:t>
            </a:r>
            <a:r>
              <a:rPr lang="en-US" sz="1800" dirty="0">
                <a:latin typeface="+mn-lt"/>
                <a:cs typeface="Arial"/>
              </a:rPr>
              <a:t>average number of items</a:t>
            </a:r>
            <a:r>
              <a:rPr lang="en-US" sz="1800" b="0" dirty="0">
                <a:latin typeface="+mn-lt"/>
                <a:cs typeface="Arial"/>
              </a:rPr>
              <a:t> ordered for the </a:t>
            </a:r>
            <a:r>
              <a:rPr lang="en-US" sz="1800" dirty="0">
                <a:latin typeface="+mn-lt"/>
                <a:cs typeface="Arial"/>
              </a:rPr>
              <a:t>first time since covid</a:t>
            </a:r>
            <a:r>
              <a:rPr lang="en-US" sz="1800" b="0" dirty="0">
                <a:latin typeface="+mn-lt"/>
                <a:cs typeface="Arial"/>
              </a:rPr>
              <a:t>, plus there were </a:t>
            </a:r>
            <a:r>
              <a:rPr lang="en-US" sz="1800" dirty="0">
                <a:latin typeface="+mn-lt"/>
                <a:cs typeface="Arial"/>
              </a:rPr>
              <a:t>more orders </a:t>
            </a:r>
            <a:r>
              <a:rPr lang="en-US" sz="1800" b="0" dirty="0">
                <a:latin typeface="+mn-lt"/>
                <a:cs typeface="Arial"/>
              </a:rPr>
              <a:t>and combined these kpi’s, compensated for the </a:t>
            </a:r>
            <a:r>
              <a:rPr lang="en-US" sz="1800" dirty="0">
                <a:latin typeface="+mn-lt"/>
                <a:cs typeface="Arial"/>
              </a:rPr>
              <a:t>fall </a:t>
            </a:r>
            <a:r>
              <a:rPr lang="en-US" sz="1800" b="0" dirty="0">
                <a:latin typeface="+mn-lt"/>
                <a:cs typeface="Arial"/>
              </a:rPr>
              <a:t>in the </a:t>
            </a:r>
            <a:r>
              <a:rPr lang="en-US" sz="1800" dirty="0">
                <a:latin typeface="+mn-lt"/>
                <a:cs typeface="Arial"/>
              </a:rPr>
              <a:t>number of shoppers. </a:t>
            </a:r>
            <a:br>
              <a:rPr lang="en-US" sz="1400" b="0" dirty="0">
                <a:latin typeface="+mn-lt"/>
                <a:cs typeface="Arial"/>
              </a:rPr>
            </a:br>
            <a:br>
              <a:rPr lang="en-US" sz="1400" b="0" dirty="0">
                <a:latin typeface="+mn-lt"/>
                <a:cs typeface="Arial"/>
              </a:rPr>
            </a:br>
            <a:r>
              <a:rPr lang="en-US" sz="1400" dirty="0">
                <a:latin typeface="+mn-lt"/>
                <a:cs typeface="Arial"/>
              </a:rPr>
              <a:t>Looking forward </a:t>
            </a:r>
            <a:r>
              <a:rPr lang="en-US" sz="1400" b="0" dirty="0">
                <a:latin typeface="+mn-lt"/>
                <a:cs typeface="Arial"/>
              </a:rPr>
              <a:t>this channel will need to engage </a:t>
            </a:r>
            <a:r>
              <a:rPr lang="en-US" sz="1400" dirty="0">
                <a:latin typeface="+mn-lt"/>
                <a:cs typeface="Arial"/>
              </a:rPr>
              <a:t>more shoppers </a:t>
            </a:r>
            <a:r>
              <a:rPr lang="en-US" sz="1400" b="0" dirty="0">
                <a:latin typeface="+mn-lt"/>
                <a:cs typeface="Arial"/>
              </a:rPr>
              <a:t>and encourage shopping for </a:t>
            </a:r>
            <a:r>
              <a:rPr lang="en-US" sz="1400" dirty="0">
                <a:latin typeface="+mn-lt"/>
                <a:cs typeface="Arial"/>
              </a:rPr>
              <a:t>different missions</a:t>
            </a:r>
            <a:r>
              <a:rPr lang="en-US" sz="1400" b="0" dirty="0">
                <a:latin typeface="+mn-lt"/>
                <a:cs typeface="Arial"/>
              </a:rPr>
              <a:t>, so </a:t>
            </a:r>
            <a:r>
              <a:rPr lang="en-US" sz="1400" dirty="0">
                <a:latin typeface="+mn-lt"/>
                <a:cs typeface="Arial"/>
              </a:rPr>
              <a:t>flexing</a:t>
            </a:r>
            <a:r>
              <a:rPr lang="en-US" sz="1400" b="0" dirty="0">
                <a:latin typeface="+mn-lt"/>
                <a:cs typeface="Arial"/>
              </a:rPr>
              <a:t> their larger ranges and </a:t>
            </a:r>
            <a:r>
              <a:rPr lang="en-US" sz="1400" dirty="0">
                <a:latin typeface="+mn-lt"/>
                <a:cs typeface="Arial"/>
              </a:rPr>
              <a:t>tailoring</a:t>
            </a:r>
            <a:r>
              <a:rPr lang="en-US" sz="1400" b="0" dirty="0">
                <a:latin typeface="+mn-lt"/>
                <a:cs typeface="Arial"/>
              </a:rPr>
              <a:t> to suit shopper mood and mission.</a:t>
            </a:r>
            <a:endParaRPr lang="en-US" sz="1400" dirty="0">
              <a:latin typeface="+mn-lt"/>
            </a:endParaRPr>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NIQ Homescan Online FMCG</a:t>
            </a:r>
          </a:p>
        </p:txBody>
      </p:sp>
      <p:graphicFrame>
        <p:nvGraphicFramePr>
          <p:cNvPr id="10" name="Chart 9">
            <a:extLst>
              <a:ext uri="{FF2B5EF4-FFF2-40B4-BE49-F238E27FC236}">
                <a16:creationId xmlns:a16="http://schemas.microsoft.com/office/drawing/2014/main" id="{D789ACFC-2A2A-82BC-D4BE-91A42819929B}"/>
              </a:ext>
            </a:extLst>
          </p:cNvPr>
          <p:cNvGraphicFramePr/>
          <p:nvPr>
            <p:extLst>
              <p:ext uri="{D42A27DB-BD31-4B8C-83A1-F6EECF244321}">
                <p14:modId xmlns:p14="http://schemas.microsoft.com/office/powerpoint/2010/main" val="3911054362"/>
              </p:ext>
            </p:extLst>
          </p:nvPr>
        </p:nvGraphicFramePr>
        <p:xfrm>
          <a:off x="4075032" y="1504992"/>
          <a:ext cx="7570453" cy="351021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9206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C1C417-1A20-A015-70EF-26BBF05E49DA}"/>
              </a:ext>
            </a:extLst>
          </p:cNvPr>
          <p:cNvSpPr>
            <a:spLocks noGrp="1"/>
          </p:cNvSpPr>
          <p:nvPr>
            <p:ph type="sldNum" sz="quarter" idx="12"/>
          </p:nvPr>
        </p:nvSpPr>
        <p:spPr/>
        <p:txBody>
          <a:bodyPr/>
          <a:lstStyle/>
          <a:p>
            <a:fld id="{403EF4E2-7A7A-0548-85F1-5479B7C9E1B2}" type="slidenum">
              <a:rPr lang="en-US" smtClean="0"/>
              <a:t>27</a:t>
            </a:fld>
            <a:endParaRPr lang="en-US" dirty="0"/>
          </a:p>
        </p:txBody>
      </p:sp>
      <p:sp>
        <p:nvSpPr>
          <p:cNvPr id="4" name="Text Placeholder 3">
            <a:extLst>
              <a:ext uri="{FF2B5EF4-FFF2-40B4-BE49-F238E27FC236}">
                <a16:creationId xmlns:a16="http://schemas.microsoft.com/office/drawing/2014/main" id="{B5AA9334-DAB7-F4AF-E433-379AE06F1E00}"/>
              </a:ext>
            </a:extLst>
          </p:cNvPr>
          <p:cNvSpPr>
            <a:spLocks noGrp="1"/>
          </p:cNvSpPr>
          <p:nvPr>
            <p:ph type="body" sz="quarter" idx="14"/>
          </p:nvPr>
        </p:nvSpPr>
        <p:spPr>
          <a:xfrm>
            <a:off x="7929690" y="1712660"/>
            <a:ext cx="3912433" cy="2427287"/>
          </a:xfrm>
        </p:spPr>
        <p:txBody>
          <a:bodyPr/>
          <a:lstStyle/>
          <a:p>
            <a:r>
              <a:rPr lang="en-US" sz="6600" b="0" dirty="0">
                <a:latin typeface="Georgia" panose="02040502050405020303" pitchFamily="18" charset="0"/>
              </a:rPr>
              <a:t>+£678m</a:t>
            </a:r>
            <a:br>
              <a:rPr lang="en-US" sz="9600" dirty="0"/>
            </a:br>
            <a:r>
              <a:rPr lang="en-US" sz="1200" dirty="0"/>
              <a:t>spent </a:t>
            </a:r>
            <a:r>
              <a:rPr lang="en-US" sz="1200" b="0" i="1" dirty="0">
                <a:latin typeface="Georgia" panose="02040502050405020303" pitchFamily="18" charset="0"/>
              </a:rPr>
              <a:t>more</a:t>
            </a:r>
            <a:r>
              <a:rPr lang="en-US" sz="1200" dirty="0"/>
              <a:t> on groceries v LY</a:t>
            </a:r>
          </a:p>
          <a:p>
            <a:endParaRPr lang="en-US" sz="1200" b="0" dirty="0">
              <a:latin typeface="Georgia" panose="02040502050405020303" pitchFamily="18" charset="0"/>
            </a:endParaRPr>
          </a:p>
          <a:p>
            <a:r>
              <a:rPr lang="en-US" sz="4800" b="0" dirty="0">
                <a:latin typeface="Georgia" panose="02040502050405020303" pitchFamily="18" charset="0"/>
              </a:rPr>
              <a:t>+£1.7Bn</a:t>
            </a:r>
            <a:br>
              <a:rPr lang="en-US" sz="9600" dirty="0"/>
            </a:br>
            <a:r>
              <a:rPr lang="en-US" sz="1200" dirty="0"/>
              <a:t>spent </a:t>
            </a:r>
            <a:r>
              <a:rPr lang="en-US" sz="1200" b="0" i="1" dirty="0">
                <a:latin typeface="Georgia" panose="02040502050405020303" pitchFamily="18" charset="0"/>
              </a:rPr>
              <a:t>more</a:t>
            </a:r>
            <a:r>
              <a:rPr lang="en-US" sz="1200" dirty="0"/>
              <a:t> on groceries than </a:t>
            </a:r>
            <a:r>
              <a:rPr lang="en-US" sz="1200" b="0" i="1" dirty="0">
                <a:latin typeface="Georgia" panose="02040502050405020303" pitchFamily="18" charset="0"/>
              </a:rPr>
              <a:t>prior period </a:t>
            </a:r>
          </a:p>
          <a:p>
            <a:r>
              <a:rPr lang="en-US" sz="1200" dirty="0"/>
              <a:t>(4w/e 2</a:t>
            </a:r>
            <a:r>
              <a:rPr lang="en-US" sz="1200" baseline="30000" dirty="0"/>
              <a:t>nd</a:t>
            </a:r>
            <a:r>
              <a:rPr lang="en-US" sz="1200" dirty="0"/>
              <a:t> December 23)</a:t>
            </a:r>
          </a:p>
          <a:p>
            <a:endParaRPr lang="en-GB" dirty="0"/>
          </a:p>
        </p:txBody>
      </p:sp>
      <p:sp>
        <p:nvSpPr>
          <p:cNvPr id="5" name="Text Placeholder 4">
            <a:extLst>
              <a:ext uri="{FF2B5EF4-FFF2-40B4-BE49-F238E27FC236}">
                <a16:creationId xmlns:a16="http://schemas.microsoft.com/office/drawing/2014/main" id="{A7D8E14E-E5CF-1766-1C67-84202F9D0721}"/>
              </a:ext>
            </a:extLst>
          </p:cNvPr>
          <p:cNvSpPr>
            <a:spLocks noGrp="1"/>
          </p:cNvSpPr>
          <p:nvPr>
            <p:ph type="body" sz="quarter" idx="17"/>
          </p:nvPr>
        </p:nvSpPr>
        <p:spPr>
          <a:xfrm>
            <a:off x="262800" y="6049722"/>
            <a:ext cx="11582399" cy="365125"/>
          </a:xfrm>
        </p:spPr>
        <p:txBody>
          <a:bodyPr/>
          <a:lstStyle/>
          <a:p>
            <a:r>
              <a:rPr lang="en-GB" dirty="0">
                <a:solidFill>
                  <a:schemeClr val="bg1">
                    <a:lumMod val="75000"/>
                  </a:schemeClr>
                </a:solidFill>
                <a:cs typeface="Arial" panose="020B0604020202020204" pitchFamily="34" charset="0"/>
              </a:rPr>
              <a:t>Source:  NIQ Scantrack (FMCG = Total Store Read excluding General Merchandise, Tobacco and Healthcare)</a:t>
            </a:r>
            <a:endParaRPr lang="en-GB" dirty="0"/>
          </a:p>
        </p:txBody>
      </p:sp>
      <p:sp>
        <p:nvSpPr>
          <p:cNvPr id="7" name="Title 6">
            <a:extLst>
              <a:ext uri="{FF2B5EF4-FFF2-40B4-BE49-F238E27FC236}">
                <a16:creationId xmlns:a16="http://schemas.microsoft.com/office/drawing/2014/main" id="{EC6ACEA0-F245-97F4-F4C5-B4B07A769B7A}"/>
              </a:ext>
            </a:extLst>
          </p:cNvPr>
          <p:cNvSpPr>
            <a:spLocks noGrp="1"/>
          </p:cNvSpPr>
          <p:nvPr>
            <p:ph type="title"/>
          </p:nvPr>
        </p:nvSpPr>
        <p:spPr>
          <a:xfrm>
            <a:off x="82713" y="69755"/>
            <a:ext cx="8864734" cy="535806"/>
          </a:xfrm>
        </p:spPr>
        <p:txBody>
          <a:bodyPr/>
          <a:lstStyle/>
          <a:p>
            <a:r>
              <a:rPr lang="en-GB" sz="1600" b="0" dirty="0">
                <a:latin typeface="Georgia" panose="02040502050405020303" pitchFamily="18" charset="0"/>
              </a:rPr>
              <a:t>Despite Convenience stores performing better year on year for </a:t>
            </a:r>
            <a:r>
              <a:rPr lang="en-GB" sz="1600" dirty="0">
                <a:latin typeface="Georgia" panose="02040502050405020303" pitchFamily="18" charset="0"/>
              </a:rPr>
              <a:t>fmcg</a:t>
            </a:r>
            <a:r>
              <a:rPr lang="en-GB" sz="1600" b="0" dirty="0">
                <a:latin typeface="Georgia" panose="02040502050405020303" pitchFamily="18" charset="0"/>
              </a:rPr>
              <a:t>, the </a:t>
            </a:r>
            <a:r>
              <a:rPr lang="en-GB" sz="1600" dirty="0">
                <a:latin typeface="Georgia" panose="02040502050405020303" pitchFamily="18" charset="0"/>
              </a:rPr>
              <a:t>December uplift </a:t>
            </a:r>
            <a:r>
              <a:rPr lang="en-GB" sz="1600" b="0" dirty="0">
                <a:latin typeface="Georgia" panose="02040502050405020303" pitchFamily="18" charset="0"/>
              </a:rPr>
              <a:t>was </a:t>
            </a:r>
            <a:r>
              <a:rPr lang="en-GB" sz="1600" dirty="0">
                <a:latin typeface="Georgia" panose="02040502050405020303" pitchFamily="18" charset="0"/>
              </a:rPr>
              <a:t>entirely driven by supermarkets</a:t>
            </a:r>
            <a:r>
              <a:rPr lang="en-GB" sz="1600" b="0" dirty="0">
                <a:latin typeface="Georgia" panose="02040502050405020303" pitchFamily="18" charset="0"/>
              </a:rPr>
              <a:t>, who also had the </a:t>
            </a:r>
            <a:r>
              <a:rPr lang="en-GB" sz="1600" dirty="0">
                <a:latin typeface="Georgia" panose="02040502050405020303" pitchFamily="18" charset="0"/>
              </a:rPr>
              <a:t>best performance </a:t>
            </a:r>
            <a:r>
              <a:rPr lang="en-GB" sz="1600" b="0" dirty="0">
                <a:latin typeface="Georgia" panose="02040502050405020303" pitchFamily="18" charset="0"/>
              </a:rPr>
              <a:t>in </a:t>
            </a:r>
            <a:r>
              <a:rPr lang="en-GB" sz="1600" dirty="0">
                <a:latin typeface="Georgia" panose="02040502050405020303" pitchFamily="18" charset="0"/>
              </a:rPr>
              <a:t>Christmas week</a:t>
            </a:r>
          </a:p>
        </p:txBody>
      </p:sp>
      <p:graphicFrame>
        <p:nvGraphicFramePr>
          <p:cNvPr id="8" name="Chart 7">
            <a:extLst>
              <a:ext uri="{FF2B5EF4-FFF2-40B4-BE49-F238E27FC236}">
                <a16:creationId xmlns:a16="http://schemas.microsoft.com/office/drawing/2014/main" id="{E3D876BB-F445-860A-623F-F498FCFE9587}"/>
              </a:ext>
            </a:extLst>
          </p:cNvPr>
          <p:cNvGraphicFramePr/>
          <p:nvPr>
            <p:extLst>
              <p:ext uri="{D42A27DB-BD31-4B8C-83A1-F6EECF244321}">
                <p14:modId xmlns:p14="http://schemas.microsoft.com/office/powerpoint/2010/main" val="3647134870"/>
              </p:ext>
            </p:extLst>
          </p:nvPr>
        </p:nvGraphicFramePr>
        <p:xfrm>
          <a:off x="255995" y="3788235"/>
          <a:ext cx="5985933" cy="202349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6892CB25-5C57-FE69-6243-B6B2DED98CF2}"/>
              </a:ext>
            </a:extLst>
          </p:cNvPr>
          <p:cNvSpPr txBox="1"/>
          <p:nvPr/>
        </p:nvSpPr>
        <p:spPr>
          <a:xfrm>
            <a:off x="275678" y="1262228"/>
            <a:ext cx="4702007" cy="461665"/>
          </a:xfrm>
          <a:prstGeom prst="rect">
            <a:avLst/>
          </a:prstGeom>
          <a:noFill/>
        </p:spPr>
        <p:txBody>
          <a:bodyPr wrap="square" lIns="0" rIns="0" rtlCol="0" anchor="ctr">
            <a:spAutoFit/>
          </a:bodyPr>
          <a:lstStyle/>
          <a:p>
            <a:pPr defTabSz="685800"/>
            <a:r>
              <a:rPr lang="en-US" sz="1200" b="1" dirty="0">
                <a:latin typeface="Arial" panose="020B0604020202020204" pitchFamily="34" charset="0"/>
                <a:cs typeface="Arial" panose="020B0604020202020204" pitchFamily="34" charset="0"/>
              </a:rPr>
              <a:t>4 week ending (FMCG) 30</a:t>
            </a:r>
            <a:r>
              <a:rPr lang="en-US" sz="1200" b="1" baseline="30000" dirty="0">
                <a:latin typeface="Arial" panose="020B0604020202020204" pitchFamily="34" charset="0"/>
                <a:cs typeface="Arial" panose="020B0604020202020204" pitchFamily="34" charset="0"/>
              </a:rPr>
              <a:t>th</a:t>
            </a:r>
            <a:r>
              <a:rPr lang="en-US" sz="1200" b="1" dirty="0">
                <a:latin typeface="Arial" panose="020B0604020202020204" pitchFamily="34" charset="0"/>
                <a:cs typeface="Arial" panose="020B0604020202020204" pitchFamily="34" charset="0"/>
              </a:rPr>
              <a:t> December 2023 vs LY and Prior Month</a:t>
            </a:r>
          </a:p>
        </p:txBody>
      </p:sp>
      <p:sp>
        <p:nvSpPr>
          <p:cNvPr id="10" name="TextBox 9">
            <a:extLst>
              <a:ext uri="{FF2B5EF4-FFF2-40B4-BE49-F238E27FC236}">
                <a16:creationId xmlns:a16="http://schemas.microsoft.com/office/drawing/2014/main" id="{58DE369D-754D-31F0-C447-F4BC72A40B78}"/>
              </a:ext>
            </a:extLst>
          </p:cNvPr>
          <p:cNvSpPr txBox="1"/>
          <p:nvPr/>
        </p:nvSpPr>
        <p:spPr>
          <a:xfrm>
            <a:off x="333634" y="3780663"/>
            <a:ext cx="4369726" cy="307777"/>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Weekly YOY value growth (FMCG)</a:t>
            </a:r>
          </a:p>
        </p:txBody>
      </p:sp>
      <p:graphicFrame>
        <p:nvGraphicFramePr>
          <p:cNvPr id="11" name="Chart 10">
            <a:extLst>
              <a:ext uri="{FF2B5EF4-FFF2-40B4-BE49-F238E27FC236}">
                <a16:creationId xmlns:a16="http://schemas.microsoft.com/office/drawing/2014/main" id="{8F8D130E-D8D1-FC44-0417-131ABEC0437F}"/>
              </a:ext>
            </a:extLst>
          </p:cNvPr>
          <p:cNvGraphicFramePr/>
          <p:nvPr>
            <p:extLst>
              <p:ext uri="{D42A27DB-BD31-4B8C-83A1-F6EECF244321}">
                <p14:modId xmlns:p14="http://schemas.microsoft.com/office/powerpoint/2010/main" val="3990156737"/>
              </p:ext>
            </p:extLst>
          </p:nvPr>
        </p:nvGraphicFramePr>
        <p:xfrm>
          <a:off x="304799" y="1866406"/>
          <a:ext cx="5985933" cy="163879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12">
            <a:extLst>
              <a:ext uri="{FF2B5EF4-FFF2-40B4-BE49-F238E27FC236}">
                <a16:creationId xmlns:a16="http://schemas.microsoft.com/office/drawing/2014/main" id="{C862E066-CBE7-A1E2-C990-7548803D88FB}"/>
              </a:ext>
            </a:extLst>
          </p:cNvPr>
          <p:cNvSpPr txBox="1">
            <a:spLocks/>
          </p:cNvSpPr>
          <p:nvPr/>
        </p:nvSpPr>
        <p:spPr>
          <a:xfrm>
            <a:off x="243483" y="5850099"/>
            <a:ext cx="11582399" cy="365125"/>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800" kern="1200">
                <a:solidFill>
                  <a:srgbClr val="B3B3B3"/>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Montserrat" panose="00000500000000000000" pitchFamily="2" charset="0"/>
                <a:cs typeface="Calibri" panose="020F0502020204030204" pitchFamily="34" charset="0"/>
              </a:rPr>
              <a:t>*</a:t>
            </a:r>
            <a:r>
              <a:rPr lang="en-GB" dirty="0">
                <a:solidFill>
                  <a:schemeClr val="bg1">
                    <a:lumMod val="75000"/>
                  </a:schemeClr>
                </a:solidFill>
                <a:cs typeface="Arial" panose="020B0604020202020204" pitchFamily="34" charset="0"/>
              </a:rPr>
              <a:t>Supermarkets include Online Dark Stores, Depots and Picking stores | Supermarkets &gt; 3,000sqft Convenience &lt; 3,000sqft</a:t>
            </a:r>
            <a:endParaRPr lang="en-GB" dirty="0"/>
          </a:p>
        </p:txBody>
      </p:sp>
      <p:sp>
        <p:nvSpPr>
          <p:cNvPr id="3" name="Rectangle: Rounded Corners 2">
            <a:extLst>
              <a:ext uri="{FF2B5EF4-FFF2-40B4-BE49-F238E27FC236}">
                <a16:creationId xmlns:a16="http://schemas.microsoft.com/office/drawing/2014/main" id="{3F478C13-EBA2-3AD2-3B5A-4DE0FA1EDB83}"/>
              </a:ext>
            </a:extLst>
          </p:cNvPr>
          <p:cNvSpPr/>
          <p:nvPr/>
        </p:nvSpPr>
        <p:spPr>
          <a:xfrm>
            <a:off x="4148252" y="4661210"/>
            <a:ext cx="713679" cy="8742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Tree>
    <p:extLst>
      <p:ext uri="{BB962C8B-B14F-4D97-AF65-F5344CB8AC3E}">
        <p14:creationId xmlns:p14="http://schemas.microsoft.com/office/powerpoint/2010/main" val="3082355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69778" y="1004187"/>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Incremental Sales</a:t>
            </a:r>
          </a:p>
          <a:p>
            <a:pPr>
              <a:buSzPts val="1100"/>
            </a:pPr>
            <a:r>
              <a:rPr lang="en-US" sz="1200" i="1" dirty="0">
                <a:solidFill>
                  <a:schemeClr val="tx1"/>
                </a:solidFill>
                <a:latin typeface="Arial" panose="020B0604020202020204" pitchFamily="34" charset="0"/>
                <a:cs typeface="Arial" panose="020B0604020202020204" pitchFamily="34" charset="0"/>
              </a:rPr>
              <a:t>4w/e 30th December 2023 vs </a:t>
            </a:r>
            <a:r>
              <a:rPr lang="en-US" sz="1200" b="1" dirty="0">
                <a:latin typeface="Arial" panose="020B0604020202020204" pitchFamily="34" charset="0"/>
                <a:cs typeface="Arial" panose="020B0604020202020204" pitchFamily="34" charset="0"/>
              </a:rPr>
              <a:t>PRIOR </a:t>
            </a:r>
            <a:r>
              <a:rPr lang="en-US" sz="1200" i="1" dirty="0">
                <a:latin typeface="Arial" panose="020B0604020202020204" pitchFamily="34" charset="0"/>
                <a:cs typeface="Arial" panose="020B0604020202020204" pitchFamily="34" charset="0"/>
              </a:rPr>
              <a:t>period</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3" name="Table 45">
            <a:extLst>
              <a:ext uri="{FF2B5EF4-FFF2-40B4-BE49-F238E27FC236}">
                <a16:creationId xmlns:a16="http://schemas.microsoft.com/office/drawing/2014/main" id="{85C2A131-13B3-09E4-F124-B73DC72B65B1}"/>
              </a:ext>
            </a:extLst>
          </p:cNvPr>
          <p:cNvGraphicFramePr>
            <a:graphicFrameLocks noGrp="1"/>
          </p:cNvGraphicFramePr>
          <p:nvPr>
            <p:ph idx="1"/>
            <p:extLst>
              <p:ext uri="{D42A27DB-BD31-4B8C-83A1-F6EECF244321}">
                <p14:modId xmlns:p14="http://schemas.microsoft.com/office/powerpoint/2010/main" val="1468645485"/>
              </p:ext>
            </p:extLst>
          </p:nvPr>
        </p:nvGraphicFramePr>
        <p:xfrm>
          <a:off x="4829577" y="1577661"/>
          <a:ext cx="6213699" cy="4780520"/>
        </p:xfrm>
        <a:graphic>
          <a:graphicData uri="http://schemas.openxmlformats.org/drawingml/2006/table">
            <a:tbl>
              <a:tblPr firstRow="1" bandRow="1">
                <a:tableStyleId>{073A0DAA-6AF3-43AB-8588-CEC1D06C72B9}</a:tableStyleId>
              </a:tblPr>
              <a:tblGrid>
                <a:gridCol w="3152099">
                  <a:extLst>
                    <a:ext uri="{9D8B030D-6E8A-4147-A177-3AD203B41FA5}">
                      <a16:colId xmlns:a16="http://schemas.microsoft.com/office/drawing/2014/main" val="2730304933"/>
                    </a:ext>
                  </a:extLst>
                </a:gridCol>
                <a:gridCol w="3061600">
                  <a:extLst>
                    <a:ext uri="{9D8B030D-6E8A-4147-A177-3AD203B41FA5}">
                      <a16:colId xmlns:a16="http://schemas.microsoft.com/office/drawing/2014/main" val="907276787"/>
                    </a:ext>
                  </a:extLst>
                </a:gridCol>
              </a:tblGrid>
              <a:tr h="635300">
                <a:tc>
                  <a:txBody>
                    <a:bodyPr/>
                    <a:lstStyle/>
                    <a:p>
                      <a:pPr algn="ctr"/>
                      <a:r>
                        <a:rPr lang="en-GB" sz="1800" dirty="0">
                          <a:latin typeface="+mj-lt"/>
                        </a:rPr>
                        <a:t>Supermarkets</a:t>
                      </a:r>
                    </a:p>
                  </a:txBody>
                  <a:tcPr>
                    <a:solidFill>
                      <a:schemeClr val="bg1">
                        <a:lumMod val="65000"/>
                      </a:schemeClr>
                    </a:solidFill>
                  </a:tcPr>
                </a:tc>
                <a:tc>
                  <a:txBody>
                    <a:bodyPr/>
                    <a:lstStyle/>
                    <a:p>
                      <a:pPr algn="ctr"/>
                      <a:r>
                        <a:rPr lang="en-GB" sz="1800" dirty="0">
                          <a:latin typeface="+mj-lt"/>
                        </a:rPr>
                        <a:t>Convenience</a:t>
                      </a:r>
                    </a:p>
                  </a:txBody>
                  <a:tcPr>
                    <a:solidFill>
                      <a:schemeClr val="bg1">
                        <a:lumMod val="65000"/>
                      </a:schemeClr>
                    </a:solidFill>
                  </a:tcPr>
                </a:tc>
                <a:extLst>
                  <a:ext uri="{0D108BD9-81ED-4DB2-BD59-A6C34878D82A}">
                    <a16:rowId xmlns:a16="http://schemas.microsoft.com/office/drawing/2014/main" val="2349305710"/>
                  </a:ext>
                </a:extLst>
              </a:tr>
              <a:tr h="2541169">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Spirits +£203m</a:t>
                      </a:r>
                    </a:p>
                    <a:p>
                      <a:pPr marL="73660" lvl="0" indent="0" algn="l" rtl="0">
                        <a:spcBef>
                          <a:spcPts val="0"/>
                        </a:spcBef>
                        <a:spcAft>
                          <a:spcPts val="0"/>
                        </a:spcAft>
                        <a:buClr>
                          <a:srgbClr val="FFFFFF"/>
                        </a:buClr>
                        <a:buSzPts val="1000"/>
                        <a:buFont typeface="Montserrat Light"/>
                        <a:buNone/>
                      </a:pPr>
                      <a:r>
                        <a:rPr lang="en-GB" sz="1100" b="1" kern="1200" baseline="0" dirty="0">
                          <a:solidFill>
                            <a:schemeClr val="tx1"/>
                          </a:solidFill>
                          <a:latin typeface="+mj-lt"/>
                          <a:ea typeface="Montserrat Light"/>
                          <a:cs typeface="Montserrat Light"/>
                          <a:sym typeface="Montserrat Light"/>
                        </a:rPr>
                        <a:t>Fresh Meat +£125m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Books +£123m</a:t>
                      </a:r>
                    </a:p>
                    <a:p>
                      <a:pPr marL="73660" lvl="0" indent="0" algn="l" rtl="0">
                        <a:spcBef>
                          <a:spcPts val="0"/>
                        </a:spcBef>
                        <a:spcAft>
                          <a:spcPts val="0"/>
                        </a:spcAft>
                        <a:buClr>
                          <a:srgbClr val="FFFFFF"/>
                        </a:buClr>
                        <a:buSzPts val="1000"/>
                        <a:buFont typeface="Montserrat Light"/>
                        <a:buNone/>
                      </a:pPr>
                      <a:r>
                        <a:rPr lang="en-GB" sz="1100" b="1" kern="1200" baseline="0" dirty="0">
                          <a:solidFill>
                            <a:schemeClr val="tx1"/>
                          </a:solidFill>
                          <a:latin typeface="+mj-lt"/>
                          <a:ea typeface="Montserrat Light"/>
                          <a:cs typeface="Montserrat Light"/>
                          <a:sym typeface="Montserrat Light"/>
                        </a:rPr>
                        <a:t>Chocolate Confectionery +£98m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Still Wine +£79m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Lager +£77m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Cheese +£72m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Sparkling Wine +£63m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Fresh Fish +£46m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Gift Packs (Toiletries) +£43m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Clothing +£40m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Fresh Poultry +£37m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Fresh Savoury Snacks +£35m</a:t>
                      </a:r>
                    </a:p>
                    <a:p>
                      <a:pPr marL="73660" lvl="0" indent="0" algn="l" rtl="0">
                        <a:spcBef>
                          <a:spcPts val="0"/>
                        </a:spcBef>
                        <a:spcAft>
                          <a:spcPts val="0"/>
                        </a:spcAft>
                        <a:buClr>
                          <a:srgbClr val="FFFFFF"/>
                        </a:buClr>
                        <a:buSzPts val="1000"/>
                        <a:buFont typeface="Montserrat Light"/>
                        <a:buNone/>
                      </a:pPr>
                      <a:r>
                        <a:rPr lang="en-GB" sz="1100" b="0" kern="1200" baseline="0" dirty="0">
                          <a:solidFill>
                            <a:schemeClr val="tx1"/>
                          </a:solidFill>
                          <a:latin typeface="+mj-lt"/>
                          <a:ea typeface="Montserrat Light"/>
                          <a:cs typeface="Montserrat Light"/>
                          <a:sym typeface="Montserrat Light"/>
                        </a:rPr>
                        <a:t>Fragrances +£34m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Ambient Cake (inc Panettone) +£32m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Champagne +£32m</a:t>
                      </a:r>
                    </a:p>
                    <a:p>
                      <a:pPr marL="73660" lvl="0" indent="0" algn="l" rtl="0">
                        <a:spcBef>
                          <a:spcPts val="0"/>
                        </a:spcBef>
                        <a:spcAft>
                          <a:spcPts val="0"/>
                        </a:spcAft>
                        <a:buClr>
                          <a:srgbClr val="FFFFFF"/>
                        </a:buClr>
                        <a:buSzPts val="1000"/>
                        <a:buFont typeface="Montserrat Light"/>
                        <a:buNone/>
                      </a:pPr>
                      <a:r>
                        <a:rPr lang="en-GB" sz="1100" b="0" kern="1200" baseline="0" dirty="0">
                          <a:solidFill>
                            <a:schemeClr val="tx1"/>
                          </a:solidFill>
                          <a:latin typeface="+mj-lt"/>
                          <a:ea typeface="Montserrat Light"/>
                          <a:cs typeface="Montserrat Light"/>
                          <a:sym typeface="Montserrat Light"/>
                        </a:rPr>
                        <a:t>Crisps &amp; Snacks +£31m</a:t>
                      </a:r>
                    </a:p>
                    <a:p>
                      <a:pPr marL="73660" lvl="0" indent="0" algn="l" rtl="0">
                        <a:spcBef>
                          <a:spcPts val="0"/>
                        </a:spcBef>
                        <a:spcAft>
                          <a:spcPts val="0"/>
                        </a:spcAft>
                        <a:buClr>
                          <a:srgbClr val="FFFFFF"/>
                        </a:buClr>
                        <a:buSzPts val="1000"/>
                        <a:buFont typeface="Montserrat Light"/>
                        <a:buNone/>
                      </a:pPr>
                      <a:r>
                        <a:rPr lang="en-GB" sz="1100" b="0" kern="1200" baseline="0" dirty="0">
                          <a:solidFill>
                            <a:schemeClr val="tx1"/>
                          </a:solidFill>
                          <a:latin typeface="+mj-lt"/>
                          <a:ea typeface="Montserrat Light"/>
                          <a:cs typeface="Montserrat Light"/>
                          <a:sym typeface="Montserrat Light"/>
                        </a:rPr>
                        <a:t>Cream &amp; Custard +£30m</a:t>
                      </a:r>
                    </a:p>
                    <a:p>
                      <a:pPr marL="73660" lvl="0" indent="0" algn="l" rtl="0">
                        <a:spcBef>
                          <a:spcPts val="0"/>
                        </a:spcBef>
                        <a:spcAft>
                          <a:spcPts val="0"/>
                        </a:spcAft>
                        <a:buClr>
                          <a:srgbClr val="FFFFFF"/>
                        </a:buClr>
                        <a:buSzPts val="1000"/>
                        <a:buFont typeface="Montserrat Light"/>
                        <a:buNone/>
                      </a:pPr>
                      <a:r>
                        <a:rPr lang="en-GB" sz="1100" b="0" kern="1200" baseline="0" dirty="0">
                          <a:solidFill>
                            <a:schemeClr val="tx1"/>
                          </a:solidFill>
                          <a:latin typeface="+mn-lt"/>
                          <a:ea typeface="Montserrat Light"/>
                          <a:cs typeface="Montserrat Light"/>
                          <a:sym typeface="Montserrat Light"/>
                        </a:rPr>
                        <a:t>Gift Wrap +£29m</a:t>
                      </a:r>
                    </a:p>
                    <a:p>
                      <a:pPr marL="73660" lvl="0" indent="0" algn="l" rtl="0">
                        <a:spcBef>
                          <a:spcPts val="0"/>
                        </a:spcBef>
                        <a:spcAft>
                          <a:spcPts val="0"/>
                        </a:spcAft>
                        <a:buClr>
                          <a:srgbClr val="FFFFFF"/>
                        </a:buClr>
                        <a:buSzPts val="1000"/>
                        <a:buFont typeface="Montserrat Light"/>
                        <a:buNone/>
                      </a:pPr>
                      <a:r>
                        <a:rPr lang="en-GB" sz="1100" b="0" kern="1200" baseline="0" dirty="0">
                          <a:solidFill>
                            <a:schemeClr val="tx1"/>
                          </a:solidFill>
                          <a:latin typeface="+mj-lt"/>
                          <a:ea typeface="Montserrat Light"/>
                          <a:cs typeface="Montserrat Light"/>
                          <a:sym typeface="Montserrat Light"/>
                        </a:rPr>
                        <a:t>Cola +£28m</a:t>
                      </a: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1" kern="1200" baseline="0" dirty="0">
                          <a:solidFill>
                            <a:schemeClr val="tx1"/>
                          </a:solidFill>
                          <a:latin typeface="+mn-lt"/>
                          <a:ea typeface="Montserrat Light"/>
                          <a:cs typeface="Montserrat Light"/>
                          <a:sym typeface="Montserrat Light"/>
                        </a:rPr>
                        <a:t>Spirits £21m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Sparkling Wine +£9m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Books +£9m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Fragrances +£9m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Tobacco &amp; Smoking +£7m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Cough, Cold &amp; Flu +£6m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Stamps +£6m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Champagne +£6m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Cosmetics +£5m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Greeting Cards +£5m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Gift Packs (Toiletries) +£4m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Gift Wrap +£4m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Horticulture +£4m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Fresh Meat +£4m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Haircare +£3m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Fresh Savoury Snacks +£3m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Treated/Prp Fresh Poultry Prod +£3m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Beauty Skincare +£2m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Batteries +£2m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100" b="0" kern="1200" baseline="0" dirty="0">
                          <a:solidFill>
                            <a:schemeClr val="tx1"/>
                          </a:solidFill>
                          <a:latin typeface="+mn-lt"/>
                          <a:ea typeface="Montserrat Light"/>
                          <a:cs typeface="Montserrat Light"/>
                          <a:sym typeface="Montserrat Light"/>
                        </a:rPr>
                        <a:t>Pre-Mixed Alcoholic Drinks +£2m</a:t>
                      </a: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441004">
                <a:tc gridSpan="2">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0" i="0" baseline="0" dirty="0">
                          <a:solidFill>
                            <a:schemeClr val="bg1"/>
                          </a:solidFill>
                          <a:latin typeface="+mn-lt"/>
                          <a:ea typeface="Montserrat Light"/>
                          <a:cs typeface="Montserrat Light"/>
                          <a:sym typeface="Montserrat"/>
                        </a:rPr>
                        <a:t>Incremental growth vs prior period has been driven by seasonal items and gifting.</a:t>
                      </a:r>
                      <a:endParaRPr sz="14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28</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82573" y="2879670"/>
            <a:ext cx="3524577" cy="2390972"/>
          </a:xfrm>
        </p:spPr>
        <p:txBody>
          <a:bodyPr/>
          <a:lstStyle/>
          <a:p>
            <a:br>
              <a:rPr lang="en-US" sz="1200" b="0" dirty="0">
                <a:latin typeface="Georgia" panose="02040502050405020303" pitchFamily="18" charset="0"/>
                <a:cs typeface="Arial"/>
              </a:rPr>
            </a:br>
            <a:r>
              <a:rPr lang="en-US" sz="1600" b="0" dirty="0">
                <a:latin typeface="Georgia" panose="02040502050405020303" pitchFamily="18" charset="0"/>
                <a:cs typeface="Arial"/>
              </a:rPr>
              <a:t>With more space to merchandise and a wider range of offers, the </a:t>
            </a:r>
            <a:r>
              <a:rPr lang="en-US" sz="1600" dirty="0">
                <a:latin typeface="Georgia" panose="02040502050405020303" pitchFamily="18" charset="0"/>
                <a:cs typeface="Arial"/>
              </a:rPr>
              <a:t>Supermarkets ‘won’ Christmas</a:t>
            </a:r>
            <a:r>
              <a:rPr lang="en-US" sz="1200" dirty="0">
                <a:latin typeface="Georgia" panose="02040502050405020303" pitchFamily="18" charset="0"/>
                <a:cs typeface="Arial"/>
              </a:rPr>
              <a:t>.</a:t>
            </a:r>
            <a:br>
              <a:rPr lang="en-US" sz="1200" b="0" dirty="0">
                <a:latin typeface="Georgia" panose="02040502050405020303" pitchFamily="18" charset="0"/>
                <a:cs typeface="Arial"/>
              </a:rPr>
            </a:br>
            <a:br>
              <a:rPr lang="en-US" sz="1200" b="0" dirty="0">
                <a:latin typeface="Georgia" panose="02040502050405020303" pitchFamily="18" charset="0"/>
                <a:cs typeface="Arial"/>
              </a:rPr>
            </a:br>
            <a:r>
              <a:rPr lang="en-US" sz="1200" dirty="0">
                <a:latin typeface="Georgia" panose="02040502050405020303" pitchFamily="18" charset="0"/>
                <a:cs typeface="Arial"/>
              </a:rPr>
              <a:t>Compared to November </a:t>
            </a:r>
            <a:r>
              <a:rPr lang="en-US" sz="1200" b="0" dirty="0">
                <a:latin typeface="Georgia" panose="02040502050405020303" pitchFamily="18" charset="0"/>
                <a:cs typeface="Arial"/>
              </a:rPr>
              <a:t>an additional </a:t>
            </a:r>
            <a:r>
              <a:rPr lang="en-US" sz="1200" dirty="0">
                <a:latin typeface="Georgia" panose="02040502050405020303" pitchFamily="18" charset="0"/>
                <a:cs typeface="Arial"/>
              </a:rPr>
              <a:t>£2Bn </a:t>
            </a:r>
            <a:r>
              <a:rPr lang="en-US" sz="1200" b="0" dirty="0">
                <a:latin typeface="Georgia" panose="02040502050405020303" pitchFamily="18" charset="0"/>
                <a:cs typeface="Arial"/>
              </a:rPr>
              <a:t>was spent in larger store formats and the </a:t>
            </a:r>
            <a:r>
              <a:rPr lang="en-US" sz="1200" dirty="0">
                <a:latin typeface="Georgia" panose="02040502050405020303" pitchFamily="18" charset="0"/>
                <a:cs typeface="Arial"/>
              </a:rPr>
              <a:t>top 5 categories </a:t>
            </a:r>
            <a:r>
              <a:rPr lang="en-US" sz="1200" b="0" dirty="0">
                <a:latin typeface="Georgia" panose="02040502050405020303" pitchFamily="18" charset="0"/>
                <a:cs typeface="Arial"/>
              </a:rPr>
              <a:t>accounted for </a:t>
            </a:r>
            <a:r>
              <a:rPr lang="en-US" sz="1200" dirty="0">
                <a:latin typeface="Georgia" panose="02040502050405020303" pitchFamily="18" charset="0"/>
                <a:cs typeface="Arial"/>
              </a:rPr>
              <a:t>30%</a:t>
            </a:r>
            <a:r>
              <a:rPr lang="en-US" sz="1200" b="0" dirty="0">
                <a:latin typeface="Georgia" panose="02040502050405020303" pitchFamily="18" charset="0"/>
                <a:cs typeface="Arial"/>
              </a:rPr>
              <a:t> of </a:t>
            </a:r>
            <a:r>
              <a:rPr lang="en-US" sz="1200" dirty="0">
                <a:latin typeface="Georgia" panose="02040502050405020303" pitchFamily="18" charset="0"/>
                <a:cs typeface="Arial"/>
              </a:rPr>
              <a:t>this incremental spend</a:t>
            </a:r>
            <a:r>
              <a:rPr lang="en-US" sz="1200" b="0" dirty="0">
                <a:latin typeface="Georgia" panose="02040502050405020303" pitchFamily="18" charset="0"/>
                <a:cs typeface="Arial"/>
              </a:rPr>
              <a:t>.</a:t>
            </a:r>
            <a:br>
              <a:rPr lang="en-US" sz="1200" b="0" dirty="0">
                <a:latin typeface="Georgia" panose="02040502050405020303" pitchFamily="18" charset="0"/>
                <a:cs typeface="Arial"/>
              </a:rPr>
            </a:br>
            <a:br>
              <a:rPr lang="en-US" sz="1200" b="0" dirty="0">
                <a:latin typeface="Georgia" panose="02040502050405020303" pitchFamily="18" charset="0"/>
                <a:cs typeface="Arial"/>
              </a:rPr>
            </a:br>
            <a:r>
              <a:rPr lang="en-US" sz="1200" b="0" dirty="0">
                <a:latin typeface="Georgia" panose="02040502050405020303" pitchFamily="18" charset="0"/>
                <a:cs typeface="Arial"/>
              </a:rPr>
              <a:t>In contrast shoppers spent just </a:t>
            </a:r>
            <a:r>
              <a:rPr lang="en-US" sz="1200" dirty="0">
                <a:latin typeface="Georgia" panose="02040502050405020303" pitchFamily="18" charset="0"/>
                <a:cs typeface="Arial"/>
              </a:rPr>
              <a:t>£44m more</a:t>
            </a:r>
            <a:r>
              <a:rPr lang="en-US" sz="1200" b="0" dirty="0">
                <a:latin typeface="Georgia" panose="02040502050405020303" pitchFamily="18" charset="0"/>
                <a:cs typeface="Arial"/>
              </a:rPr>
              <a:t> in </a:t>
            </a:r>
            <a:r>
              <a:rPr lang="en-US" sz="1200" dirty="0">
                <a:latin typeface="Georgia" panose="02040502050405020303" pitchFamily="18" charset="0"/>
                <a:cs typeface="Arial"/>
              </a:rPr>
              <a:t>Convenience stores</a:t>
            </a:r>
            <a:r>
              <a:rPr lang="en-US" sz="1200" b="0" dirty="0">
                <a:latin typeface="Georgia" panose="02040502050405020303" pitchFamily="18" charset="0"/>
                <a:cs typeface="Arial"/>
              </a:rPr>
              <a:t> compared to November, with </a:t>
            </a:r>
            <a:r>
              <a:rPr lang="en-US" sz="1200" dirty="0">
                <a:latin typeface="Georgia" panose="02040502050405020303" pitchFamily="18" charset="0"/>
                <a:cs typeface="Arial"/>
              </a:rPr>
              <a:t>Spirits alone </a:t>
            </a:r>
            <a:r>
              <a:rPr lang="en-US" sz="1200" b="0" dirty="0">
                <a:latin typeface="Georgia" panose="02040502050405020303" pitchFamily="18" charset="0"/>
                <a:cs typeface="Arial"/>
              </a:rPr>
              <a:t>accounting for </a:t>
            </a:r>
            <a:r>
              <a:rPr lang="en-US" sz="1200" dirty="0">
                <a:latin typeface="Georgia" panose="02040502050405020303" pitchFamily="18" charset="0"/>
                <a:cs typeface="Arial"/>
              </a:rPr>
              <a:t>nearly half of incremental sales … </a:t>
            </a:r>
            <a:r>
              <a:rPr lang="en-US" sz="1200" b="0" dirty="0">
                <a:latin typeface="Georgia" panose="02040502050405020303" pitchFamily="18" charset="0"/>
                <a:cs typeface="Arial"/>
              </a:rPr>
              <a:t>the channel </a:t>
            </a:r>
            <a:r>
              <a:rPr lang="en-US" sz="1200" dirty="0">
                <a:latin typeface="Georgia" panose="02040502050405020303" pitchFamily="18" charset="0"/>
                <a:cs typeface="Arial"/>
              </a:rPr>
              <a:t>missed out</a:t>
            </a:r>
            <a:r>
              <a:rPr lang="en-US" sz="1200" b="0" dirty="0">
                <a:latin typeface="Georgia" panose="02040502050405020303" pitchFamily="18" charset="0"/>
                <a:cs typeface="Arial"/>
              </a:rPr>
              <a:t> on a </a:t>
            </a:r>
            <a:r>
              <a:rPr lang="en-US" sz="1200" dirty="0">
                <a:latin typeface="Georgia" panose="02040502050405020303" pitchFamily="18" charset="0"/>
                <a:cs typeface="Arial"/>
              </a:rPr>
              <a:t>significant proportion</a:t>
            </a:r>
            <a:r>
              <a:rPr lang="en-US" sz="1200" b="0" dirty="0">
                <a:latin typeface="Georgia" panose="02040502050405020303" pitchFamily="18" charset="0"/>
                <a:cs typeface="Arial"/>
              </a:rPr>
              <a:t> of </a:t>
            </a:r>
            <a:r>
              <a:rPr lang="en-US" sz="1200" dirty="0">
                <a:latin typeface="Georgia" panose="02040502050405020303" pitchFamily="18" charset="0"/>
                <a:cs typeface="Arial"/>
              </a:rPr>
              <a:t>impulse purchases</a:t>
            </a:r>
            <a:r>
              <a:rPr lang="en-US" sz="1200" b="0" dirty="0">
                <a:latin typeface="Georgia" panose="02040502050405020303" pitchFamily="18" charset="0"/>
                <a:cs typeface="Arial"/>
              </a:rPr>
              <a:t>, with sales </a:t>
            </a:r>
            <a:r>
              <a:rPr lang="en-US" sz="1200" dirty="0">
                <a:latin typeface="Georgia" panose="02040502050405020303" pitchFamily="18" charset="0"/>
                <a:cs typeface="Arial"/>
              </a:rPr>
              <a:t>significantly weaker</a:t>
            </a:r>
            <a:r>
              <a:rPr lang="en-US" sz="1200" b="0" dirty="0">
                <a:latin typeface="Georgia" panose="02040502050405020303" pitchFamily="18" charset="0"/>
                <a:cs typeface="Arial"/>
              </a:rPr>
              <a:t> for </a:t>
            </a:r>
            <a:r>
              <a:rPr lang="en-US" sz="1200" dirty="0">
                <a:latin typeface="Georgia" panose="02040502050405020303" pitchFamily="18" charset="0"/>
                <a:cs typeface="Arial"/>
              </a:rPr>
              <a:t>Sandwiches, Crisps &amp; Snacks, Sports &amp; Energy Drinks, Milk </a:t>
            </a:r>
            <a:r>
              <a:rPr lang="en-US" sz="1200" b="0" dirty="0">
                <a:latin typeface="Georgia" panose="02040502050405020303" pitchFamily="18" charset="0"/>
                <a:cs typeface="Arial"/>
              </a:rPr>
              <a:t>and</a:t>
            </a:r>
            <a:r>
              <a:rPr lang="en-US" sz="1200" dirty="0">
                <a:latin typeface="Georgia" panose="02040502050405020303" pitchFamily="18" charset="0"/>
                <a:cs typeface="Arial"/>
              </a:rPr>
              <a:t> Sugar Confectionery</a:t>
            </a:r>
            <a:endParaRPr lang="en-US" sz="1400"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a:xfrm>
            <a:off x="4770992" y="6405951"/>
            <a:ext cx="7595265" cy="365125"/>
          </a:xfrm>
        </p:spPr>
        <p:txBody>
          <a:bodyPr/>
          <a:lstStyle/>
          <a:p>
            <a:r>
              <a:rPr lang="en-GB" dirty="0"/>
              <a:t>Source:  NIQ Scantrack</a:t>
            </a:r>
          </a:p>
        </p:txBody>
      </p:sp>
      <p:pic>
        <p:nvPicPr>
          <p:cNvPr id="4" name="Picture 2">
            <a:extLst>
              <a:ext uri="{FF2B5EF4-FFF2-40B4-BE49-F238E27FC236}">
                <a16:creationId xmlns:a16="http://schemas.microsoft.com/office/drawing/2014/main" id="{41869A7F-2A9C-A0D2-5302-9C7EE1A72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5107" y="1490133"/>
            <a:ext cx="726440" cy="7264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775B6AF-0FAF-F4C6-AA07-C094298FF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2827" y="1576052"/>
            <a:ext cx="6667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04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F7DAEFD-BD38-2769-A655-9B35AB34194C}"/>
              </a:ext>
            </a:extLst>
          </p:cNvPr>
          <p:cNvGraphicFramePr/>
          <p:nvPr>
            <p:extLst>
              <p:ext uri="{D42A27DB-BD31-4B8C-83A1-F6EECF244321}">
                <p14:modId xmlns:p14="http://schemas.microsoft.com/office/powerpoint/2010/main" val="2240843173"/>
              </p:ext>
            </p:extLst>
          </p:nvPr>
        </p:nvGraphicFramePr>
        <p:xfrm>
          <a:off x="4218289" y="1908085"/>
          <a:ext cx="7570453" cy="3510211"/>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CE2B0CDB-A3EF-A0B0-37B3-DA12CB5F5C61}"/>
              </a:ext>
            </a:extLst>
          </p:cNvPr>
          <p:cNvSpPr>
            <a:spLocks noGrp="1"/>
          </p:cNvSpPr>
          <p:nvPr>
            <p:ph type="sldNum" sz="quarter" idx="12"/>
          </p:nvPr>
        </p:nvSpPr>
        <p:spPr/>
        <p:txBody>
          <a:bodyPr/>
          <a:lstStyle/>
          <a:p>
            <a:fld id="{403EF4E2-7A7A-0548-85F1-5479B7C9E1B2}" type="slidenum">
              <a:rPr lang="en-US" smtClean="0"/>
              <a:t>29</a:t>
            </a:fld>
            <a:endParaRPr lang="en-US" dirty="0"/>
          </a:p>
        </p:txBody>
      </p:sp>
      <p:sp>
        <p:nvSpPr>
          <p:cNvPr id="6" name="Text Placeholder 5">
            <a:extLst>
              <a:ext uri="{FF2B5EF4-FFF2-40B4-BE49-F238E27FC236}">
                <a16:creationId xmlns:a16="http://schemas.microsoft.com/office/drawing/2014/main" id="{A84036DE-09E6-CA09-D33B-A9696884F8B5}"/>
              </a:ext>
            </a:extLst>
          </p:cNvPr>
          <p:cNvSpPr>
            <a:spLocks noGrp="1"/>
          </p:cNvSpPr>
          <p:nvPr>
            <p:ph type="body" sz="quarter" idx="14"/>
          </p:nvPr>
        </p:nvSpPr>
        <p:spPr/>
        <p:txBody>
          <a:bodyPr/>
          <a:lstStyle/>
          <a:p>
            <a:r>
              <a:rPr lang="en-GB" dirty="0"/>
              <a:t>Source:  NIQ Total Till 12w/e value Share of Trade Top 4 vs Discounters; *NIQ Homescan FMCG 12w/e value sales vs year ago</a:t>
            </a:r>
          </a:p>
        </p:txBody>
      </p:sp>
      <p:grpSp>
        <p:nvGrpSpPr>
          <p:cNvPr id="7" name="Group 6">
            <a:extLst>
              <a:ext uri="{FF2B5EF4-FFF2-40B4-BE49-F238E27FC236}">
                <a16:creationId xmlns:a16="http://schemas.microsoft.com/office/drawing/2014/main" id="{9B6E6DA6-759B-AD4E-2FBA-A1EC124569DD}"/>
              </a:ext>
            </a:extLst>
          </p:cNvPr>
          <p:cNvGrpSpPr/>
          <p:nvPr/>
        </p:nvGrpSpPr>
        <p:grpSpPr>
          <a:xfrm>
            <a:off x="0" y="560498"/>
            <a:ext cx="3991136" cy="4467532"/>
            <a:chOff x="8021944" y="453342"/>
            <a:chExt cx="3991136" cy="4467532"/>
          </a:xfrm>
        </p:grpSpPr>
        <p:sp>
          <p:nvSpPr>
            <p:cNvPr id="8" name="Isosceles Triangle 7">
              <a:extLst>
                <a:ext uri="{FF2B5EF4-FFF2-40B4-BE49-F238E27FC236}">
                  <a16:creationId xmlns:a16="http://schemas.microsoft.com/office/drawing/2014/main" id="{FF2D7C1E-06E4-3DBF-D9D0-B06E16EBCB20}"/>
                </a:ext>
              </a:extLst>
            </p:cNvPr>
            <p:cNvSpPr/>
            <p:nvPr/>
          </p:nvSpPr>
          <p:spPr>
            <a:xfrm>
              <a:off x="8021944" y="453342"/>
              <a:ext cx="2378727" cy="205062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9" name="Isosceles Triangle 8">
              <a:extLst>
                <a:ext uri="{FF2B5EF4-FFF2-40B4-BE49-F238E27FC236}">
                  <a16:creationId xmlns:a16="http://schemas.microsoft.com/office/drawing/2014/main" id="{47AC3DC0-EC5C-989D-0958-7ACCAD580EA7}"/>
                </a:ext>
              </a:extLst>
            </p:cNvPr>
            <p:cNvSpPr/>
            <p:nvPr/>
          </p:nvSpPr>
          <p:spPr>
            <a:xfrm>
              <a:off x="10436733" y="1145049"/>
              <a:ext cx="1576347" cy="135891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GB" dirty="0">
                <a:solidFill>
                  <a:schemeClr val="accent1"/>
                </a:solidFill>
              </a:endParaRPr>
            </a:p>
          </p:txBody>
        </p:sp>
        <p:sp>
          <p:nvSpPr>
            <p:cNvPr id="10" name="TextBox 9">
              <a:extLst>
                <a:ext uri="{FF2B5EF4-FFF2-40B4-BE49-F238E27FC236}">
                  <a16:creationId xmlns:a16="http://schemas.microsoft.com/office/drawing/2014/main" id="{600EAC21-BDFA-F0ED-1F3F-D1F50752F4B5}"/>
                </a:ext>
              </a:extLst>
            </p:cNvPr>
            <p:cNvSpPr txBox="1"/>
            <p:nvPr/>
          </p:nvSpPr>
          <p:spPr>
            <a:xfrm>
              <a:off x="8596580" y="1449245"/>
              <a:ext cx="1234846" cy="523220"/>
            </a:xfrm>
            <a:prstGeom prst="rect">
              <a:avLst/>
            </a:prstGeom>
            <a:noFill/>
          </p:spPr>
          <p:txBody>
            <a:bodyPr wrap="square">
              <a:spAutoFit/>
            </a:bodyPr>
            <a:lstStyle/>
            <a:p>
              <a:pPr algn="ctr"/>
              <a:r>
                <a:rPr kumimoji="0" lang="en-GB" sz="2800" b="1" i="1" u="none" strike="noStrike" kern="0" cap="none" spc="0" normalizeH="0" baseline="0" noProof="0" dirty="0">
                  <a:ln>
                    <a:noFill/>
                  </a:ln>
                  <a:solidFill>
                    <a:schemeClr val="bg1"/>
                  </a:solidFill>
                  <a:effectLst/>
                  <a:uLnTx/>
                  <a:uFillTx/>
                  <a:latin typeface="Georgia" panose="02040502050405020303" pitchFamily="18" charset="0"/>
                  <a:sym typeface="Montserrat"/>
                </a:rPr>
                <a:t>+12%</a:t>
              </a:r>
              <a:endParaRPr lang="en-GB" sz="2800" i="1" dirty="0">
                <a:solidFill>
                  <a:schemeClr val="bg1"/>
                </a:solidFill>
                <a:latin typeface="Georgia" panose="02040502050405020303" pitchFamily="18" charset="0"/>
              </a:endParaRPr>
            </a:p>
          </p:txBody>
        </p:sp>
        <p:sp>
          <p:nvSpPr>
            <p:cNvPr id="11" name="TextBox 10">
              <a:extLst>
                <a:ext uri="{FF2B5EF4-FFF2-40B4-BE49-F238E27FC236}">
                  <a16:creationId xmlns:a16="http://schemas.microsoft.com/office/drawing/2014/main" id="{435253F0-66CC-27AF-45C2-59DE8441E895}"/>
                </a:ext>
              </a:extLst>
            </p:cNvPr>
            <p:cNvSpPr txBox="1"/>
            <p:nvPr/>
          </p:nvSpPr>
          <p:spPr>
            <a:xfrm>
              <a:off x="10609244" y="1838192"/>
              <a:ext cx="1192649" cy="523220"/>
            </a:xfrm>
            <a:prstGeom prst="rect">
              <a:avLst/>
            </a:prstGeom>
            <a:noFill/>
          </p:spPr>
          <p:txBody>
            <a:bodyPr wrap="square">
              <a:spAutoFit/>
            </a:bodyPr>
            <a:lstStyle/>
            <a:p>
              <a:pPr algn="ctr"/>
              <a:r>
                <a:rPr lang="en-GB" sz="2800" b="1" dirty="0">
                  <a:solidFill>
                    <a:schemeClr val="bg1"/>
                  </a:solidFill>
                  <a:latin typeface="Georgia" panose="02040502050405020303" pitchFamily="18" charset="0"/>
                  <a:sym typeface="Montserrat"/>
                </a:rPr>
                <a:t>+7</a:t>
              </a:r>
              <a:r>
                <a:rPr kumimoji="0" lang="en-GB" sz="2800" b="1" i="0" u="none" strike="noStrike" kern="0" cap="none" spc="0" normalizeH="0" baseline="0" noProof="0" dirty="0">
                  <a:ln>
                    <a:noFill/>
                  </a:ln>
                  <a:solidFill>
                    <a:schemeClr val="bg1"/>
                  </a:solidFill>
                  <a:effectLst/>
                  <a:uLnTx/>
                  <a:uFillTx/>
                  <a:latin typeface="Georgia" panose="02040502050405020303" pitchFamily="18" charset="0"/>
                  <a:sym typeface="Montserrat"/>
                </a:rPr>
                <a:t>%</a:t>
              </a:r>
            </a:p>
          </p:txBody>
        </p:sp>
        <p:sp>
          <p:nvSpPr>
            <p:cNvPr id="12" name="TextBox 11">
              <a:extLst>
                <a:ext uri="{FF2B5EF4-FFF2-40B4-BE49-F238E27FC236}">
                  <a16:creationId xmlns:a16="http://schemas.microsoft.com/office/drawing/2014/main" id="{C69CD38A-C322-521B-2B83-5CE9E2473E7C}"/>
                </a:ext>
              </a:extLst>
            </p:cNvPr>
            <p:cNvSpPr txBox="1"/>
            <p:nvPr/>
          </p:nvSpPr>
          <p:spPr>
            <a:xfrm>
              <a:off x="8196630" y="3104992"/>
              <a:ext cx="3447377" cy="1815882"/>
            </a:xfrm>
            <a:prstGeom prst="rect">
              <a:avLst/>
            </a:prstGeom>
            <a:noFill/>
          </p:spPr>
          <p:txBody>
            <a:bodyPr wrap="square">
              <a:spAutoFit/>
            </a:bodyPr>
            <a:lstStyle/>
            <a:p>
              <a:pPr algn="ctr"/>
              <a:r>
                <a:rPr lang="en-GB" sz="1400" b="1" i="1" dirty="0">
                  <a:solidFill>
                    <a:schemeClr val="bg1"/>
                  </a:solidFill>
                  <a:latin typeface="Georgia" panose="02040502050405020303" pitchFamily="18" charset="0"/>
                  <a:sym typeface="Montserrat"/>
                </a:rPr>
                <a:t>Discounters held onto their 20% </a:t>
              </a:r>
              <a:r>
                <a:rPr lang="en-GB" sz="1400" i="1" dirty="0">
                  <a:solidFill>
                    <a:schemeClr val="bg1"/>
                  </a:solidFill>
                  <a:latin typeface="Georgia" panose="02040502050405020303" pitchFamily="18" charset="0"/>
                  <a:sym typeface="Montserrat"/>
                </a:rPr>
                <a:t>share this Christmas which is </a:t>
              </a:r>
              <a:r>
                <a:rPr lang="en-GB" sz="1400" b="1" i="1" dirty="0">
                  <a:solidFill>
                    <a:schemeClr val="bg1"/>
                  </a:solidFill>
                  <a:latin typeface="Georgia" panose="02040502050405020303" pitchFamily="18" charset="0"/>
                  <a:sym typeface="Montserrat"/>
                </a:rPr>
                <a:t>comfortably ahead of last year</a:t>
              </a:r>
              <a:r>
                <a:rPr lang="en-GB" sz="1400" i="1" dirty="0">
                  <a:solidFill>
                    <a:schemeClr val="bg1"/>
                  </a:solidFill>
                  <a:latin typeface="Georgia" panose="02040502050405020303" pitchFamily="18" charset="0"/>
                  <a:sym typeface="Montserrat"/>
                </a:rPr>
                <a:t>.  Share did dip vs prior period but this is expected as all shoppers seek wider store assortments and promotional offers during Christmas week.</a:t>
              </a:r>
            </a:p>
            <a:p>
              <a:pPr algn="ctr"/>
              <a:endParaRPr lang="en-GB" sz="1400" b="1" i="1" dirty="0">
                <a:solidFill>
                  <a:schemeClr val="bg1"/>
                </a:solidFill>
                <a:latin typeface="Georgia" panose="02040502050405020303" pitchFamily="18" charset="0"/>
                <a:sym typeface="Montserrat"/>
              </a:endParaRPr>
            </a:p>
          </p:txBody>
        </p:sp>
      </p:grpSp>
      <p:sp>
        <p:nvSpPr>
          <p:cNvPr id="17" name="TextBox 16">
            <a:extLst>
              <a:ext uri="{FF2B5EF4-FFF2-40B4-BE49-F238E27FC236}">
                <a16:creationId xmlns:a16="http://schemas.microsoft.com/office/drawing/2014/main" id="{654700A7-A54F-8C66-F8BC-7C52E4365C33}"/>
              </a:ext>
            </a:extLst>
          </p:cNvPr>
          <p:cNvSpPr txBox="1"/>
          <p:nvPr/>
        </p:nvSpPr>
        <p:spPr>
          <a:xfrm>
            <a:off x="4201652" y="2133636"/>
            <a:ext cx="846386" cy="276999"/>
          </a:xfrm>
          <a:prstGeom prst="rect">
            <a:avLst/>
          </a:prstGeom>
          <a:noFill/>
        </p:spPr>
        <p:txBody>
          <a:bodyPr wrap="none" lIns="0" rIns="0" rtlCol="0">
            <a:spAutoFit/>
          </a:bodyPr>
          <a:lstStyle/>
          <a:p>
            <a:pPr defTabSz="1219170">
              <a:defRPr/>
            </a:pPr>
            <a:r>
              <a:rPr lang="en-GB" sz="1200" b="1" dirty="0">
                <a:solidFill>
                  <a:schemeClr val="tx1"/>
                </a:solidFill>
                <a:latin typeface="+mj-lt"/>
              </a:rPr>
              <a:t>Discounter </a:t>
            </a:r>
          </a:p>
        </p:txBody>
      </p:sp>
      <p:sp>
        <p:nvSpPr>
          <p:cNvPr id="18" name="TextBox 17">
            <a:extLst>
              <a:ext uri="{FF2B5EF4-FFF2-40B4-BE49-F238E27FC236}">
                <a16:creationId xmlns:a16="http://schemas.microsoft.com/office/drawing/2014/main" id="{3B3A2224-EC69-5E34-3CCD-EF25B7C11FE3}"/>
              </a:ext>
            </a:extLst>
          </p:cNvPr>
          <p:cNvSpPr txBox="1"/>
          <p:nvPr/>
        </p:nvSpPr>
        <p:spPr>
          <a:xfrm>
            <a:off x="10890469" y="1901818"/>
            <a:ext cx="1022716" cy="461665"/>
          </a:xfrm>
          <a:prstGeom prst="rect">
            <a:avLst/>
          </a:prstGeom>
          <a:noFill/>
        </p:spPr>
        <p:txBody>
          <a:bodyPr wrap="none" lIns="0" rIns="0" rtlCol="0">
            <a:spAutoFit/>
          </a:bodyPr>
          <a:lstStyle/>
          <a:p>
            <a:pPr algn="r" defTabSz="1219170">
              <a:defRPr/>
            </a:pPr>
            <a:r>
              <a:rPr lang="en-GB" sz="1200" b="1" dirty="0">
                <a:solidFill>
                  <a:schemeClr val="tx1"/>
                </a:solidFill>
                <a:latin typeface="+mj-lt"/>
              </a:rPr>
              <a:t>Big 4 </a:t>
            </a:r>
          </a:p>
          <a:p>
            <a:pPr algn="r" defTabSz="1219170">
              <a:defRPr/>
            </a:pPr>
            <a:r>
              <a:rPr lang="en-GB" sz="1200" b="1" dirty="0">
                <a:solidFill>
                  <a:schemeClr val="tx1"/>
                </a:solidFill>
                <a:latin typeface="+mj-lt"/>
              </a:rPr>
              <a:t>Supermarkets</a:t>
            </a:r>
          </a:p>
        </p:txBody>
      </p:sp>
      <p:sp>
        <p:nvSpPr>
          <p:cNvPr id="5" name="TextBox 4">
            <a:extLst>
              <a:ext uri="{FF2B5EF4-FFF2-40B4-BE49-F238E27FC236}">
                <a16:creationId xmlns:a16="http://schemas.microsoft.com/office/drawing/2014/main" id="{C107BBEB-C6C1-04A2-0516-2B16A7FE56BF}"/>
              </a:ext>
            </a:extLst>
          </p:cNvPr>
          <p:cNvSpPr txBox="1"/>
          <p:nvPr/>
        </p:nvSpPr>
        <p:spPr>
          <a:xfrm>
            <a:off x="0" y="502277"/>
            <a:ext cx="1073776" cy="246221"/>
          </a:xfrm>
          <a:prstGeom prst="rect">
            <a:avLst/>
          </a:prstGeom>
          <a:noFill/>
        </p:spPr>
        <p:txBody>
          <a:bodyPr wrap="square">
            <a:spAutoFit/>
          </a:bodyPr>
          <a:lstStyle/>
          <a:p>
            <a:r>
              <a:rPr lang="en-GB" sz="1000" b="1" dirty="0">
                <a:solidFill>
                  <a:schemeClr val="bg1"/>
                </a:solidFill>
                <a:latin typeface="+mj-lt"/>
                <a:sym typeface="Montserrat"/>
              </a:rPr>
              <a:t>FMCG growth*</a:t>
            </a:r>
            <a:endParaRPr lang="en-GB" sz="1000" b="1" dirty="0"/>
          </a:p>
        </p:txBody>
      </p:sp>
      <p:sp>
        <p:nvSpPr>
          <p:cNvPr id="14" name="TextBox 13">
            <a:extLst>
              <a:ext uri="{FF2B5EF4-FFF2-40B4-BE49-F238E27FC236}">
                <a16:creationId xmlns:a16="http://schemas.microsoft.com/office/drawing/2014/main" id="{77FEEDDA-D622-0C4D-6C7E-667D11A63129}"/>
              </a:ext>
            </a:extLst>
          </p:cNvPr>
          <p:cNvSpPr txBox="1"/>
          <p:nvPr/>
        </p:nvSpPr>
        <p:spPr>
          <a:xfrm>
            <a:off x="4276218" y="1319720"/>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Big 4 Supermarket share vs Discounters</a:t>
            </a:r>
          </a:p>
          <a:p>
            <a:pPr>
              <a:buSzPts val="1100"/>
            </a:pPr>
            <a:r>
              <a:rPr lang="en-US" sz="1200" i="1" dirty="0">
                <a:solidFill>
                  <a:schemeClr val="tx1"/>
                </a:solidFill>
                <a:latin typeface="Arial" panose="020B0604020202020204" pitchFamily="34" charset="0"/>
                <a:cs typeface="Arial" panose="020B0604020202020204" pitchFamily="34" charset="0"/>
              </a:rPr>
              <a:t>12 w/e Total Till share of Grocers</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15" name="TextBox 14">
            <a:extLst>
              <a:ext uri="{FF2B5EF4-FFF2-40B4-BE49-F238E27FC236}">
                <a16:creationId xmlns:a16="http://schemas.microsoft.com/office/drawing/2014/main" id="{AABDD1D8-D222-E18E-4862-F671E48597A8}"/>
              </a:ext>
            </a:extLst>
          </p:cNvPr>
          <p:cNvSpPr txBox="1"/>
          <p:nvPr/>
        </p:nvSpPr>
        <p:spPr>
          <a:xfrm>
            <a:off x="284946" y="2278418"/>
            <a:ext cx="1872265" cy="369332"/>
          </a:xfrm>
          <a:prstGeom prst="rect">
            <a:avLst/>
          </a:prstGeom>
          <a:noFill/>
        </p:spPr>
        <p:txBody>
          <a:bodyPr wrap="square">
            <a:spAutoFit/>
          </a:bodyPr>
          <a:lstStyle/>
          <a:p>
            <a:pPr algn="ctr"/>
            <a:r>
              <a:rPr lang="en-GB" sz="1800" i="1" kern="0" dirty="0">
                <a:solidFill>
                  <a:schemeClr val="bg1"/>
                </a:solidFill>
                <a:sym typeface="Montserrat"/>
              </a:rPr>
              <a:t>Discounters</a:t>
            </a:r>
            <a:endParaRPr lang="en-GB" dirty="0"/>
          </a:p>
        </p:txBody>
      </p:sp>
      <p:sp>
        <p:nvSpPr>
          <p:cNvPr id="16" name="TextBox 15">
            <a:extLst>
              <a:ext uri="{FF2B5EF4-FFF2-40B4-BE49-F238E27FC236}">
                <a16:creationId xmlns:a16="http://schemas.microsoft.com/office/drawing/2014/main" id="{4634680C-9BA2-F25E-4BD1-3B5E4F8D5BF5}"/>
              </a:ext>
            </a:extLst>
          </p:cNvPr>
          <p:cNvSpPr txBox="1"/>
          <p:nvPr/>
        </p:nvSpPr>
        <p:spPr>
          <a:xfrm>
            <a:off x="2430184" y="2380829"/>
            <a:ext cx="1506458" cy="215444"/>
          </a:xfrm>
          <a:prstGeom prst="rect">
            <a:avLst/>
          </a:prstGeom>
          <a:noFill/>
        </p:spPr>
        <p:txBody>
          <a:bodyPr wrap="square">
            <a:spAutoFit/>
          </a:bodyPr>
          <a:lstStyle/>
          <a:p>
            <a:pPr algn="ctr"/>
            <a:r>
              <a:rPr lang="en-GB" sz="800" i="1" kern="0" dirty="0">
                <a:solidFill>
                  <a:schemeClr val="bg1"/>
                </a:solidFill>
                <a:sym typeface="Montserrat"/>
              </a:rPr>
              <a:t>Big 4 Supermarkets</a:t>
            </a:r>
            <a:endParaRPr lang="en-GB" sz="800" i="1" dirty="0">
              <a:solidFill>
                <a:schemeClr val="bg1"/>
              </a:solidFill>
            </a:endParaRPr>
          </a:p>
        </p:txBody>
      </p:sp>
    </p:spTree>
    <p:extLst>
      <p:ext uri="{BB962C8B-B14F-4D97-AF65-F5344CB8AC3E}">
        <p14:creationId xmlns:p14="http://schemas.microsoft.com/office/powerpoint/2010/main" val="1775420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Market Overview</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12593340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69778" y="1004187"/>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Incremental Sales</a:t>
            </a:r>
          </a:p>
          <a:p>
            <a:pPr>
              <a:buSzPts val="1100"/>
            </a:pPr>
            <a:r>
              <a:rPr lang="en-US" sz="1200" i="1" dirty="0">
                <a:solidFill>
                  <a:schemeClr val="tx1"/>
                </a:solidFill>
                <a:latin typeface="Arial" panose="020B0604020202020204" pitchFamily="34" charset="0"/>
                <a:cs typeface="Arial" panose="020B0604020202020204" pitchFamily="34" charset="0"/>
              </a:rPr>
              <a:t>4w/e 30th December 2023 vs </a:t>
            </a:r>
            <a:r>
              <a:rPr lang="en-US" sz="1200" b="1" dirty="0">
                <a:latin typeface="Arial" panose="020B0604020202020204" pitchFamily="34" charset="0"/>
                <a:cs typeface="Arial" panose="020B0604020202020204" pitchFamily="34" charset="0"/>
              </a:rPr>
              <a:t>year ago</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3" name="Table 45">
            <a:extLst>
              <a:ext uri="{FF2B5EF4-FFF2-40B4-BE49-F238E27FC236}">
                <a16:creationId xmlns:a16="http://schemas.microsoft.com/office/drawing/2014/main" id="{85C2A131-13B3-09E4-F124-B73DC72B65B1}"/>
              </a:ext>
            </a:extLst>
          </p:cNvPr>
          <p:cNvGraphicFramePr>
            <a:graphicFrameLocks noGrp="1"/>
          </p:cNvGraphicFramePr>
          <p:nvPr>
            <p:ph idx="1"/>
            <p:extLst>
              <p:ext uri="{D42A27DB-BD31-4B8C-83A1-F6EECF244321}">
                <p14:modId xmlns:p14="http://schemas.microsoft.com/office/powerpoint/2010/main" val="3023726155"/>
              </p:ext>
            </p:extLst>
          </p:nvPr>
        </p:nvGraphicFramePr>
        <p:xfrm>
          <a:off x="4216506" y="1685180"/>
          <a:ext cx="7594599" cy="3439400"/>
        </p:xfrm>
        <a:graphic>
          <a:graphicData uri="http://schemas.openxmlformats.org/drawingml/2006/table">
            <a:tbl>
              <a:tblPr firstRow="1" bandRow="1">
                <a:tableStyleId>{073A0DAA-6AF3-43AB-8588-CEC1D06C72B9}</a:tableStyleId>
              </a:tblPr>
              <a:tblGrid>
                <a:gridCol w="3852605">
                  <a:extLst>
                    <a:ext uri="{9D8B030D-6E8A-4147-A177-3AD203B41FA5}">
                      <a16:colId xmlns:a16="http://schemas.microsoft.com/office/drawing/2014/main" val="2730304933"/>
                    </a:ext>
                  </a:extLst>
                </a:gridCol>
                <a:gridCol w="3741994">
                  <a:extLst>
                    <a:ext uri="{9D8B030D-6E8A-4147-A177-3AD203B41FA5}">
                      <a16:colId xmlns:a16="http://schemas.microsoft.com/office/drawing/2014/main" val="907276787"/>
                    </a:ext>
                  </a:extLst>
                </a:gridCol>
              </a:tblGrid>
              <a:tr h="635300">
                <a:tc>
                  <a:txBody>
                    <a:bodyPr/>
                    <a:lstStyle/>
                    <a:p>
                      <a:pPr algn="ctr"/>
                      <a:r>
                        <a:rPr lang="en-GB" sz="1800" dirty="0">
                          <a:latin typeface="+mj-lt"/>
                        </a:rPr>
                        <a:t>Discounters</a:t>
                      </a:r>
                    </a:p>
                  </a:txBody>
                  <a:tcPr>
                    <a:solidFill>
                      <a:schemeClr val="bg1">
                        <a:lumMod val="65000"/>
                      </a:schemeClr>
                    </a:solidFill>
                  </a:tcPr>
                </a:tc>
                <a:tc>
                  <a:txBody>
                    <a:bodyPr/>
                    <a:lstStyle/>
                    <a:p>
                      <a:pPr algn="ctr"/>
                      <a:r>
                        <a:rPr lang="en-GB" sz="1800" dirty="0">
                          <a:latin typeface="+mj-lt"/>
                        </a:rPr>
                        <a:t>Value Retailers</a:t>
                      </a:r>
                    </a:p>
                  </a:txBody>
                  <a:tcPr>
                    <a:solidFill>
                      <a:schemeClr val="bg1">
                        <a:lumMod val="65000"/>
                      </a:schemeClr>
                    </a:solidFill>
                  </a:tcPr>
                </a:tc>
                <a:extLst>
                  <a:ext uri="{0D108BD9-81ED-4DB2-BD59-A6C34878D82A}">
                    <a16:rowId xmlns:a16="http://schemas.microsoft.com/office/drawing/2014/main" val="2349305710"/>
                  </a:ext>
                </a:extLst>
              </a:tr>
              <a:tr h="2156688">
                <a:tc>
                  <a:txBody>
                    <a:bodyPr/>
                    <a:lstStyle/>
                    <a:p>
                      <a:pPr marL="73660" lvl="0" indent="0" algn="l" rtl="0">
                        <a:spcBef>
                          <a:spcPts val="0"/>
                        </a:spcBef>
                        <a:spcAft>
                          <a:spcPts val="0"/>
                        </a:spcAft>
                        <a:buClr>
                          <a:srgbClr val="FFFFFF"/>
                        </a:buClr>
                        <a:buSzPts val="1000"/>
                        <a:buFont typeface="Montserrat Light"/>
                        <a:buNone/>
                      </a:pPr>
                      <a:endParaRPr lang="en-GB" sz="1200" b="1" dirty="0">
                        <a:solidFill>
                          <a:schemeClr val="accent1"/>
                        </a:solidFill>
                        <a:latin typeface="+mj-lt"/>
                        <a:ea typeface="Montserrat Light"/>
                        <a:cs typeface="Montserrat Light"/>
                        <a:sym typeface="Montserrat Light"/>
                      </a:endParaRPr>
                    </a:p>
                    <a:p>
                      <a:pPr marL="73660" lvl="0" indent="0" algn="l" rtl="0">
                        <a:spcBef>
                          <a:spcPts val="0"/>
                        </a:spcBef>
                        <a:spcAft>
                          <a:spcPts val="0"/>
                        </a:spcAft>
                        <a:buClr>
                          <a:srgbClr val="FFFFFF"/>
                        </a:buClr>
                        <a:buSzPts val="1000"/>
                        <a:buFont typeface="Montserrat Light"/>
                        <a:buNone/>
                      </a:pPr>
                      <a:r>
                        <a:rPr lang="en-GB" sz="1200" b="1" kern="1200" baseline="0" dirty="0">
                          <a:solidFill>
                            <a:schemeClr val="tx1"/>
                          </a:solidFill>
                          <a:latin typeface="+mj-lt"/>
                          <a:ea typeface="Montserrat Light"/>
                          <a:cs typeface="Montserrat Light"/>
                          <a:sym typeface="Montserrat Light"/>
                        </a:rPr>
                        <a:t>Still Wine +£33m</a:t>
                      </a:r>
                    </a:p>
                    <a:p>
                      <a:pPr marL="73660" lvl="0" indent="0" algn="l" rtl="0">
                        <a:spcBef>
                          <a:spcPts val="0"/>
                        </a:spcBef>
                        <a:spcAft>
                          <a:spcPts val="0"/>
                        </a:spcAft>
                        <a:buClr>
                          <a:srgbClr val="FFFFFF"/>
                        </a:buClr>
                        <a:buSzPts val="1000"/>
                        <a:buFont typeface="Montserrat Light"/>
                        <a:buNone/>
                      </a:pPr>
                      <a:r>
                        <a:rPr lang="en-GB" sz="1200" b="0" kern="1200" baseline="0" dirty="0">
                          <a:solidFill>
                            <a:schemeClr val="tx1"/>
                          </a:solidFill>
                          <a:latin typeface="+mj-lt"/>
                          <a:ea typeface="Montserrat Light"/>
                          <a:cs typeface="Montserrat Light"/>
                          <a:sym typeface="Montserrat Light"/>
                        </a:rPr>
                        <a:t>Fresh Meat +£13m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Fresh Fruit +£11m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Fresh Poultry +£9m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Sweet Biscuits +£8m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Cheese +£7m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Eggs +£7m</a:t>
                      </a:r>
                    </a:p>
                    <a:p>
                      <a:pPr marL="73660" lvl="0" indent="0" algn="l" rtl="0">
                        <a:spcBef>
                          <a:spcPts val="0"/>
                        </a:spcBef>
                        <a:spcAft>
                          <a:spcPts val="0"/>
                        </a:spcAft>
                        <a:buClr>
                          <a:srgbClr val="FFFFFF"/>
                        </a:buClr>
                        <a:buSzPts val="1000"/>
                        <a:buFont typeface="Montserrat Light"/>
                        <a:buNone/>
                      </a:pPr>
                      <a:r>
                        <a:rPr lang="en-GB" sz="1200" b="0" kern="1200" baseline="0" dirty="0">
                          <a:solidFill>
                            <a:schemeClr val="tx1"/>
                          </a:solidFill>
                          <a:latin typeface="+mj-lt"/>
                          <a:ea typeface="Montserrat Light"/>
                          <a:cs typeface="Montserrat Light"/>
                          <a:sym typeface="Montserrat Light"/>
                        </a:rPr>
                        <a:t>Crisps &amp; Snacks +£6m</a:t>
                      </a:r>
                    </a:p>
                    <a:p>
                      <a:pPr marL="73660" lvl="0" indent="0" algn="l" rtl="0">
                        <a:spcBef>
                          <a:spcPts val="0"/>
                        </a:spcBef>
                        <a:spcAft>
                          <a:spcPts val="0"/>
                        </a:spcAft>
                        <a:buClr>
                          <a:srgbClr val="FFFFFF"/>
                        </a:buClr>
                        <a:buSzPts val="1000"/>
                        <a:buFont typeface="Montserrat Light"/>
                        <a:buNone/>
                      </a:pPr>
                      <a:r>
                        <a:rPr lang="en-GB" sz="1200" b="0" kern="1200" baseline="0" dirty="0">
                          <a:solidFill>
                            <a:schemeClr val="tx1"/>
                          </a:solidFill>
                          <a:latin typeface="+mj-lt"/>
                          <a:ea typeface="Montserrat Light"/>
                          <a:cs typeface="Montserrat Light"/>
                          <a:sym typeface="Montserrat Light"/>
                        </a:rPr>
                        <a:t>Fresh Veg +£6m</a:t>
                      </a:r>
                    </a:p>
                    <a:p>
                      <a:pPr marL="73660" lvl="0" indent="0" algn="l" rtl="0">
                        <a:spcBef>
                          <a:spcPts val="0"/>
                        </a:spcBef>
                        <a:spcAft>
                          <a:spcPts val="0"/>
                        </a:spcAft>
                        <a:buClr>
                          <a:srgbClr val="FFFFFF"/>
                        </a:buClr>
                        <a:buSzPts val="1000"/>
                        <a:buFont typeface="Montserrat Light"/>
                        <a:buNone/>
                      </a:pPr>
                      <a:r>
                        <a:rPr lang="en-GB" sz="1200" b="0" kern="1200" baseline="0" dirty="0">
                          <a:solidFill>
                            <a:schemeClr val="tx1"/>
                          </a:solidFill>
                          <a:latin typeface="+mj-lt"/>
                          <a:ea typeface="Montserrat Light"/>
                          <a:cs typeface="Montserrat Light"/>
                          <a:sym typeface="Montserrat Light"/>
                        </a:rPr>
                        <a:t>Morning Goods/Spec Breads +£5m</a:t>
                      </a:r>
                    </a:p>
                  </a:txBody>
                  <a:tcPr marL="91425" marR="91425" marT="91425" marB="91425">
                    <a:solidFill>
                      <a:schemeClr val="bg1">
                        <a:lumMod val="65000"/>
                      </a:schemeClr>
                    </a:solidFill>
                  </a:tcPr>
                </a:tc>
                <a:tc>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endParaRPr lang="en-GB" sz="1200" b="1" kern="1200" baseline="0" dirty="0">
                        <a:solidFill>
                          <a:schemeClr val="tx1"/>
                        </a:solidFill>
                        <a:latin typeface="+mn-lt"/>
                        <a:ea typeface="Montserrat Light"/>
                        <a:cs typeface="Montserrat Light"/>
                        <a:sym typeface="Montserrat Light"/>
                      </a:endParaRP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Sugar Confectionery +£2.1m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Sweet Biscuits +£1.3m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Detergents £1.1m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Cat +£0.8m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Oral Hygiene +£0.7m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Dog +£0.6m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Cola +£0.5m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Lager +0.5m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Fresh Meat +£0.4m</a:t>
                      </a:r>
                    </a:p>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200" b="0" kern="1200" baseline="0" dirty="0">
                          <a:solidFill>
                            <a:schemeClr val="tx1"/>
                          </a:solidFill>
                          <a:latin typeface="+mn-lt"/>
                          <a:ea typeface="Montserrat Light"/>
                          <a:cs typeface="Montserrat Light"/>
                          <a:sym typeface="Montserrat Light"/>
                        </a:rPr>
                        <a:t>Pre Wash +£0.4m</a:t>
                      </a:r>
                    </a:p>
                  </a:txBody>
                  <a:tcPr marL="91425" marR="91425" marT="91425" marB="91425">
                    <a:solidFill>
                      <a:schemeClr val="bg1">
                        <a:lumMod val="65000"/>
                      </a:schemeClr>
                    </a:solidFill>
                  </a:tcPr>
                </a:tc>
                <a:extLst>
                  <a:ext uri="{0D108BD9-81ED-4DB2-BD59-A6C34878D82A}">
                    <a16:rowId xmlns:a16="http://schemas.microsoft.com/office/drawing/2014/main" val="2462473271"/>
                  </a:ext>
                </a:extLst>
              </a:tr>
              <a:tr h="441004">
                <a:tc gridSpan="2">
                  <a:txBody>
                    <a:bodyPr/>
                    <a:lstStyle/>
                    <a:p>
                      <a:pPr marL="73660" marR="0" lvl="0" indent="0" algn="l" defTabSz="914400" rtl="0" eaLnBrk="1" fontAlgn="auto" latinLnBrk="0" hangingPunct="1">
                        <a:lnSpc>
                          <a:spcPct val="100000"/>
                        </a:lnSpc>
                        <a:spcBef>
                          <a:spcPts val="0"/>
                        </a:spcBef>
                        <a:spcAft>
                          <a:spcPts val="0"/>
                        </a:spcAft>
                        <a:buClr>
                          <a:srgbClr val="FFFFFF"/>
                        </a:buClr>
                        <a:buSzPts val="1000"/>
                        <a:buFont typeface="Montserrat Light"/>
                        <a:buNone/>
                        <a:tabLst/>
                        <a:defRPr/>
                      </a:pPr>
                      <a:r>
                        <a:rPr lang="en-GB" sz="1400" b="0" i="0" baseline="0" dirty="0">
                          <a:solidFill>
                            <a:schemeClr val="bg1"/>
                          </a:solidFill>
                          <a:latin typeface="+mn-lt"/>
                          <a:ea typeface="Montserrat Light"/>
                          <a:cs typeface="Montserrat Light"/>
                          <a:sym typeface="Montserrat"/>
                        </a:rPr>
                        <a:t>Festive foods including Cheese &amp; Wine, Crisps &amp; Snacks and Fresh Meat helped drive sales at the Discounters, incremental sales were more subdued at the Value retailers.</a:t>
                      </a:r>
                      <a:endParaRPr sz="1400" b="1" i="1" baseline="0" dirty="0">
                        <a:solidFill>
                          <a:schemeClr val="bg1"/>
                        </a:solidFill>
                        <a:latin typeface="Georgia" panose="02040502050405020303" pitchFamily="18" charset="0"/>
                        <a:ea typeface="Montserrat Light"/>
                        <a:cs typeface="Montserrat Light"/>
                        <a:sym typeface="Montserrat Light"/>
                      </a:endParaRPr>
                    </a:p>
                  </a:txBody>
                  <a:tcPr marL="91425" marR="91425" marT="91425" marB="91425">
                    <a:solidFill>
                      <a:schemeClr val="bg1">
                        <a:lumMod val="65000"/>
                      </a:schemeClr>
                    </a:solidFill>
                  </a:tcPr>
                </a:tc>
                <a:tc hMerge="1">
                  <a:txBody>
                    <a:bodyPr/>
                    <a:lstStyle/>
                    <a:p>
                      <a:pPr marL="365760" lvl="0" indent="-292100" algn="l" rtl="0">
                        <a:spcBef>
                          <a:spcPts val="0"/>
                        </a:spcBef>
                        <a:spcAft>
                          <a:spcPts val="0"/>
                        </a:spcAft>
                        <a:buClr>
                          <a:srgbClr val="FFFFFF"/>
                        </a:buClr>
                        <a:buSzPts val="1000"/>
                        <a:buFont typeface="Montserrat Light"/>
                        <a:buChar char="■"/>
                      </a:pPr>
                      <a:endParaRPr lang="en-GB" sz="1200" dirty="0">
                        <a:solidFill>
                          <a:srgbClr val="FFFFFF"/>
                        </a:solidFill>
                        <a:highlight>
                          <a:srgbClr val="C0C0C0"/>
                        </a:highlight>
                        <a:latin typeface="+mj-lt"/>
                        <a:ea typeface="Montserrat"/>
                        <a:cs typeface="Montserrat"/>
                        <a:sym typeface="Montserrat"/>
                      </a:endParaRPr>
                    </a:p>
                  </a:txBody>
                  <a:tcPr marL="91425" marR="91425" marT="91425" marB="91425">
                    <a:solidFill>
                      <a:schemeClr val="bg1">
                        <a:lumMod val="65000"/>
                      </a:schemeClr>
                    </a:solidFill>
                  </a:tcPr>
                </a:tc>
                <a:extLst>
                  <a:ext uri="{0D108BD9-81ED-4DB2-BD59-A6C34878D82A}">
                    <a16:rowId xmlns:a16="http://schemas.microsoft.com/office/drawing/2014/main" val="3709966121"/>
                  </a:ext>
                </a:extLst>
              </a:tr>
            </a:tbl>
          </a:graphicData>
        </a:graphic>
      </p:graphicFrame>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30</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p:txBody>
          <a:bodyPr/>
          <a:lstStyle/>
          <a:p>
            <a:br>
              <a:rPr lang="en-US" sz="3200" b="0" dirty="0">
                <a:latin typeface="+mn-lt"/>
                <a:cs typeface="Arial"/>
              </a:rPr>
            </a:br>
            <a:br>
              <a:rPr lang="en-US" sz="3200" b="0" dirty="0">
                <a:latin typeface="+mn-lt"/>
                <a:cs typeface="Arial"/>
              </a:rPr>
            </a:br>
            <a:endParaRPr lang="en-US" sz="3200" dirty="0"/>
          </a:p>
        </p:txBody>
      </p:sp>
      <p:sp>
        <p:nvSpPr>
          <p:cNvPr id="4" name="Subtitle 3">
            <a:extLst>
              <a:ext uri="{FF2B5EF4-FFF2-40B4-BE49-F238E27FC236}">
                <a16:creationId xmlns:a16="http://schemas.microsoft.com/office/drawing/2014/main" id="{3A9377CD-AD3A-2DBA-1C72-3B9AD159918B}"/>
              </a:ext>
            </a:extLst>
          </p:cNvPr>
          <p:cNvSpPr>
            <a:spLocks noGrp="1"/>
          </p:cNvSpPr>
          <p:nvPr>
            <p:ph type="subTitle" idx="13"/>
          </p:nvPr>
        </p:nvSpPr>
        <p:spPr>
          <a:xfrm>
            <a:off x="225402" y="1703072"/>
            <a:ext cx="3503953" cy="436210"/>
          </a:xfrm>
        </p:spPr>
        <p:txBody>
          <a:bodyPr/>
          <a:lstStyle/>
          <a:p>
            <a:r>
              <a:rPr lang="en-US" sz="2400" b="0" dirty="0">
                <a:latin typeface="Georgia" panose="02040502050405020303" pitchFamily="18" charset="0"/>
                <a:cs typeface="Arial"/>
              </a:rPr>
              <a:t>Shoppers did spend more on festive treats at the Discounters, with a </a:t>
            </a:r>
            <a:r>
              <a:rPr lang="en-US" sz="2400" b="1" dirty="0">
                <a:latin typeface="Georgia" panose="02040502050405020303" pitchFamily="18" charset="0"/>
                <a:cs typeface="Arial"/>
              </a:rPr>
              <a:t>focus on Still Wine</a:t>
            </a:r>
            <a:r>
              <a:rPr lang="en-US" sz="2400" b="0" dirty="0">
                <a:latin typeface="Georgia" panose="02040502050405020303" pitchFamily="18" charset="0"/>
                <a:cs typeface="Arial"/>
              </a:rPr>
              <a:t>.</a:t>
            </a:r>
            <a:endParaRPr lang="en-US" sz="2400" dirty="0">
              <a:latin typeface="Georgia" panose="02040502050405020303" pitchFamily="18" charset="0"/>
              <a:cs typeface="Arial"/>
            </a:endParaRPr>
          </a:p>
          <a:p>
            <a:endParaRPr lang="en-US" sz="2400" dirty="0">
              <a:latin typeface="Georgia" panose="02040502050405020303" pitchFamily="18" charset="0"/>
              <a:cs typeface="Arial"/>
            </a:endParaRPr>
          </a:p>
          <a:p>
            <a:r>
              <a:rPr lang="en-US" dirty="0">
                <a:latin typeface="Georgia" panose="02040502050405020303" pitchFamily="18" charset="0"/>
                <a:cs typeface="Arial"/>
              </a:rPr>
              <a:t>There was no obvious change in behaviour at the value retailers, where shoppers continued to spend more on sweet treats, detergents and petcare.</a:t>
            </a:r>
            <a:endParaRPr lang="en-GB" dirty="0">
              <a:latin typeface="Georgia" panose="02040502050405020303" pitchFamily="18" charset="0"/>
            </a:endParaRPr>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NIQ Homescan FMCG</a:t>
            </a:r>
          </a:p>
        </p:txBody>
      </p:sp>
      <p:pic>
        <p:nvPicPr>
          <p:cNvPr id="1026" name="Picture 2">
            <a:extLst>
              <a:ext uri="{FF2B5EF4-FFF2-40B4-BE49-F238E27FC236}">
                <a16:creationId xmlns:a16="http://schemas.microsoft.com/office/drawing/2014/main" id="{75F6AA9F-692E-D3B1-1BA3-0093D4540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1200" y="1691193"/>
            <a:ext cx="666750" cy="571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5B9F105-1AE1-92BD-53F4-EA14F1713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7834" y="1703072"/>
            <a:ext cx="66675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132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2D6BF3-AF01-8C10-0D1D-DD2FEB017C62}"/>
              </a:ext>
            </a:extLst>
          </p:cNvPr>
          <p:cNvSpPr>
            <a:spLocks noGrp="1"/>
          </p:cNvSpPr>
          <p:nvPr>
            <p:ph type="sldNum" sz="quarter" idx="4"/>
          </p:nvPr>
        </p:nvSpPr>
        <p:spPr/>
        <p:txBody>
          <a:bodyPr/>
          <a:lstStyle/>
          <a:p>
            <a:fld id="{403EF4E2-7A7A-0548-85F1-5479B7C9E1B2}" type="slidenum">
              <a:rPr lang="en-US" smtClean="0"/>
              <a:pPr/>
              <a:t>31</a:t>
            </a:fld>
            <a:endParaRPr lang="en-US" dirty="0"/>
          </a:p>
        </p:txBody>
      </p:sp>
      <p:sp>
        <p:nvSpPr>
          <p:cNvPr id="3" name="TextBox 2">
            <a:extLst>
              <a:ext uri="{FF2B5EF4-FFF2-40B4-BE49-F238E27FC236}">
                <a16:creationId xmlns:a16="http://schemas.microsoft.com/office/drawing/2014/main" id="{277785AC-941E-E3D2-B985-93EFA5F0B134}"/>
              </a:ext>
            </a:extLst>
          </p:cNvPr>
          <p:cNvSpPr txBox="1"/>
          <p:nvPr/>
        </p:nvSpPr>
        <p:spPr>
          <a:xfrm>
            <a:off x="2114574" y="2109952"/>
            <a:ext cx="9057574" cy="3554819"/>
          </a:xfrm>
          <a:prstGeom prst="rect">
            <a:avLst/>
          </a:prstGeom>
          <a:noFill/>
        </p:spPr>
        <p:txBody>
          <a:bodyPr wrap="square">
            <a:spAutoFit/>
          </a:bodyPr>
          <a:lstStyle/>
          <a:p>
            <a:pPr algn="l">
              <a:spcAft>
                <a:spcPts val="600"/>
              </a:spcAft>
            </a:pPr>
            <a:r>
              <a:rPr lang="en-GB" sz="2000" i="1" dirty="0">
                <a:latin typeface="Georgia" panose="02040502050405020303" pitchFamily="18" charset="0"/>
              </a:rPr>
              <a:t>Shoppers </a:t>
            </a:r>
            <a:r>
              <a:rPr lang="en-GB" sz="2000" b="1" i="1" dirty="0">
                <a:latin typeface="Georgia" panose="02040502050405020303" pitchFamily="18" charset="0"/>
              </a:rPr>
              <a:t>held back spend </a:t>
            </a:r>
            <a:r>
              <a:rPr lang="en-GB" sz="2000" i="1" dirty="0">
                <a:latin typeface="Georgia" panose="02040502050405020303" pitchFamily="18" charset="0"/>
              </a:rPr>
              <a:t>in the </a:t>
            </a:r>
            <a:r>
              <a:rPr lang="en-GB" sz="2000" b="1" i="1" dirty="0">
                <a:latin typeface="Georgia" panose="02040502050405020303" pitchFamily="18" charset="0"/>
              </a:rPr>
              <a:t>early part of December</a:t>
            </a:r>
            <a:r>
              <a:rPr lang="en-GB" sz="2000" i="1" dirty="0">
                <a:latin typeface="Georgia" panose="02040502050405020303" pitchFamily="18" charset="0"/>
              </a:rPr>
              <a:t>, so fewer trips in the weeks before, </a:t>
            </a:r>
            <a:r>
              <a:rPr lang="en-GB" sz="2000" b="1" i="1" dirty="0">
                <a:latin typeface="Georgia" panose="02040502050405020303" pitchFamily="18" charset="0"/>
              </a:rPr>
              <a:t>cutting out non essential items </a:t>
            </a:r>
            <a:r>
              <a:rPr lang="en-GB" sz="2000" i="1" dirty="0">
                <a:latin typeface="Georgia" panose="02040502050405020303" pitchFamily="18" charset="0"/>
              </a:rPr>
              <a:t>and the </a:t>
            </a:r>
            <a:r>
              <a:rPr lang="en-GB" sz="2000" b="1" i="1" dirty="0">
                <a:latin typeface="Georgia" panose="02040502050405020303" pitchFamily="18" charset="0"/>
              </a:rPr>
              <a:t>prolonged wet weather </a:t>
            </a:r>
            <a:r>
              <a:rPr lang="en-GB" sz="2000" i="1" dirty="0">
                <a:latin typeface="Georgia" panose="02040502050405020303" pitchFamily="18" charset="0"/>
              </a:rPr>
              <a:t>will have been </a:t>
            </a:r>
            <a:r>
              <a:rPr lang="en-GB" sz="2000" b="1" i="1" dirty="0">
                <a:latin typeface="Georgia" panose="02040502050405020303" pitchFamily="18" charset="0"/>
              </a:rPr>
              <a:t>less conducive </a:t>
            </a:r>
            <a:r>
              <a:rPr lang="en-GB" sz="2000" i="1" dirty="0">
                <a:latin typeface="Georgia" panose="02040502050405020303" pitchFamily="18" charset="0"/>
              </a:rPr>
              <a:t>for</a:t>
            </a:r>
            <a:r>
              <a:rPr lang="en-GB" sz="2000" b="1" i="1" dirty="0">
                <a:latin typeface="Georgia" panose="02040502050405020303" pitchFamily="18" charset="0"/>
              </a:rPr>
              <a:t> </a:t>
            </a:r>
            <a:r>
              <a:rPr lang="en-GB" sz="2000" i="1" dirty="0">
                <a:latin typeface="Georgia" panose="02040502050405020303" pitchFamily="18" charset="0"/>
              </a:rPr>
              <a:t>shopping on the </a:t>
            </a:r>
            <a:r>
              <a:rPr lang="en-GB" sz="2000" b="1" i="1" dirty="0">
                <a:latin typeface="Georgia" panose="02040502050405020303" pitchFamily="18" charset="0"/>
              </a:rPr>
              <a:t>High Street</a:t>
            </a:r>
            <a:r>
              <a:rPr lang="en-GB" sz="2000" i="1" dirty="0">
                <a:latin typeface="Georgia" panose="02040502050405020303" pitchFamily="18" charset="0"/>
              </a:rPr>
              <a:t>.</a:t>
            </a:r>
          </a:p>
          <a:p>
            <a:pPr algn="l">
              <a:spcAft>
                <a:spcPts val="600"/>
              </a:spcAft>
            </a:pPr>
            <a:endParaRPr lang="en-GB" sz="2000" i="1" dirty="0">
              <a:latin typeface="Georgia" panose="02040502050405020303" pitchFamily="18" charset="0"/>
            </a:endParaRPr>
          </a:p>
          <a:p>
            <a:pPr algn="l">
              <a:spcAft>
                <a:spcPts val="600"/>
              </a:spcAft>
            </a:pPr>
            <a:r>
              <a:rPr lang="en-GB" sz="2000" i="1" dirty="0">
                <a:latin typeface="Georgia" panose="02040502050405020303" pitchFamily="18" charset="0"/>
              </a:rPr>
              <a:t>The focus this year was on </a:t>
            </a:r>
            <a:r>
              <a:rPr lang="en-GB" sz="2000" b="1" i="1" dirty="0">
                <a:latin typeface="Georgia" panose="02040502050405020303" pitchFamily="18" charset="0"/>
              </a:rPr>
              <a:t>fresh meat</a:t>
            </a:r>
            <a:r>
              <a:rPr lang="en-GB" sz="2000" i="1" dirty="0">
                <a:latin typeface="Georgia" panose="02040502050405020303" pitchFamily="18" charset="0"/>
              </a:rPr>
              <a:t>, </a:t>
            </a:r>
            <a:r>
              <a:rPr lang="en-GB" sz="2000" b="1" i="1" dirty="0">
                <a:latin typeface="Georgia" panose="02040502050405020303" pitchFamily="18" charset="0"/>
              </a:rPr>
              <a:t>alcohol</a:t>
            </a:r>
            <a:r>
              <a:rPr lang="en-GB" sz="2000" i="1" dirty="0">
                <a:latin typeface="Georgia" panose="02040502050405020303" pitchFamily="18" charset="0"/>
              </a:rPr>
              <a:t> and </a:t>
            </a:r>
            <a:r>
              <a:rPr lang="en-GB" sz="2000" b="1" i="1" dirty="0">
                <a:latin typeface="Georgia" panose="02040502050405020303" pitchFamily="18" charset="0"/>
              </a:rPr>
              <a:t>gifting</a:t>
            </a:r>
            <a:r>
              <a:rPr lang="en-GB" sz="2000" i="1" dirty="0">
                <a:latin typeface="Georgia" panose="02040502050405020303" pitchFamily="18" charset="0"/>
              </a:rPr>
              <a:t>.</a:t>
            </a:r>
          </a:p>
          <a:p>
            <a:pPr algn="l">
              <a:spcAft>
                <a:spcPts val="600"/>
              </a:spcAft>
            </a:pPr>
            <a:endParaRPr lang="en-GB" sz="2000" b="1" i="1" dirty="0">
              <a:solidFill>
                <a:schemeClr val="accent1"/>
              </a:solidFill>
              <a:latin typeface="Georgia" panose="02040502050405020303" pitchFamily="18" charset="0"/>
            </a:endParaRPr>
          </a:p>
          <a:p>
            <a:pPr algn="l">
              <a:spcAft>
                <a:spcPts val="600"/>
              </a:spcAft>
            </a:pPr>
            <a:r>
              <a:rPr lang="en-GB" sz="2000" b="1" i="1" dirty="0">
                <a:solidFill>
                  <a:schemeClr val="accent1"/>
                </a:solidFill>
                <a:latin typeface="Georgia" panose="02040502050405020303" pitchFamily="18" charset="0"/>
              </a:rPr>
              <a:t>Shoppers waited until Christmas week</a:t>
            </a:r>
            <a:r>
              <a:rPr lang="en-GB" sz="2000" i="1" dirty="0">
                <a:solidFill>
                  <a:schemeClr val="accent1"/>
                </a:solidFill>
                <a:latin typeface="Georgia" panose="02040502050405020303" pitchFamily="18" charset="0"/>
              </a:rPr>
              <a:t>, with significant increases in spend at the </a:t>
            </a:r>
            <a:r>
              <a:rPr lang="en-GB" sz="2000" b="1" i="1" dirty="0">
                <a:solidFill>
                  <a:schemeClr val="accent1"/>
                </a:solidFill>
                <a:latin typeface="Georgia" panose="02040502050405020303" pitchFamily="18" charset="0"/>
              </a:rPr>
              <a:t>Supermarkets</a:t>
            </a:r>
            <a:r>
              <a:rPr lang="en-GB" sz="2000" i="1" dirty="0">
                <a:solidFill>
                  <a:schemeClr val="accent1"/>
                </a:solidFill>
                <a:latin typeface="Georgia" panose="02040502050405020303" pitchFamily="18" charset="0"/>
              </a:rPr>
              <a:t>.</a:t>
            </a:r>
          </a:p>
          <a:p>
            <a:pPr algn="l">
              <a:spcAft>
                <a:spcPts val="600"/>
              </a:spcAft>
            </a:pPr>
            <a:endParaRPr lang="en-GB" sz="2000" i="1" dirty="0">
              <a:solidFill>
                <a:schemeClr val="accent1"/>
              </a:solidFill>
              <a:latin typeface="Georgia" panose="02040502050405020303" pitchFamily="18" charset="0"/>
            </a:endParaRPr>
          </a:p>
        </p:txBody>
      </p:sp>
    </p:spTree>
    <p:extLst>
      <p:ext uri="{BB962C8B-B14F-4D97-AF65-F5344CB8AC3E}">
        <p14:creationId xmlns:p14="http://schemas.microsoft.com/office/powerpoint/2010/main" val="1103250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32</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Retailer News</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951582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50BAC35-F571-A71B-241A-36F5892F9CC1}"/>
              </a:ext>
            </a:extLst>
          </p:cNvPr>
          <p:cNvSpPr txBox="1"/>
          <p:nvPr/>
        </p:nvSpPr>
        <p:spPr>
          <a:xfrm>
            <a:off x="4250460" y="1145855"/>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Retailer Share of Trade and Growth</a:t>
            </a:r>
          </a:p>
          <a:p>
            <a:pPr>
              <a:buSzPts val="1100"/>
            </a:pPr>
            <a:r>
              <a:rPr lang="en-US" sz="1200" i="1" dirty="0">
                <a:solidFill>
                  <a:schemeClr val="tx1"/>
                </a:solidFill>
                <a:latin typeface="Arial" panose="020B0604020202020204" pitchFamily="34" charset="0"/>
                <a:cs typeface="Arial" panose="020B0604020202020204" pitchFamily="34" charset="0"/>
              </a:rPr>
              <a:t>4w/e 30th December 2023 vs </a:t>
            </a:r>
            <a:r>
              <a:rPr lang="en-US" sz="1200" i="1" dirty="0">
                <a:latin typeface="Arial" panose="020B0604020202020204" pitchFamily="34" charset="0"/>
                <a:cs typeface="Arial" panose="020B0604020202020204" pitchFamily="34" charset="0"/>
              </a:rPr>
              <a:t>last year</a:t>
            </a:r>
            <a:endParaRPr lang="en-US" sz="1200" i="1" dirty="0">
              <a:solidFill>
                <a:schemeClr val="tx1"/>
              </a:solidFill>
              <a:latin typeface="Arial" panose="020B0604020202020204" pitchFamily="34" charset="0"/>
              <a:cs typeface="Arial" panose="020B0604020202020204" pitchFamily="34" charset="0"/>
            </a:endParaRP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33</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310984" y="1592744"/>
            <a:ext cx="3575104" cy="2390972"/>
          </a:xfrm>
        </p:spPr>
        <p:txBody>
          <a:bodyPr/>
          <a:lstStyle/>
          <a:p>
            <a:r>
              <a:rPr lang="en-US" sz="2400" i="1" dirty="0">
                <a:latin typeface="Georgia" panose="02040502050405020303" pitchFamily="18" charset="0"/>
                <a:cs typeface="Arial"/>
              </a:rPr>
              <a:t>M&amp;S, Ocado and the Discounters had the highest sales growth</a:t>
            </a:r>
            <a:endParaRPr lang="en-US" sz="2400" b="0" dirty="0"/>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p:txBody>
          <a:bodyPr/>
          <a:lstStyle/>
          <a:p>
            <a:r>
              <a:rPr lang="en-GB" dirty="0"/>
              <a:t>Source:  NIQ Total Till (Value Share of Trade)</a:t>
            </a:r>
          </a:p>
        </p:txBody>
      </p:sp>
      <p:pic>
        <p:nvPicPr>
          <p:cNvPr id="3" name="Picture 2">
            <a:extLst>
              <a:ext uri="{FF2B5EF4-FFF2-40B4-BE49-F238E27FC236}">
                <a16:creationId xmlns:a16="http://schemas.microsoft.com/office/drawing/2014/main" id="{734FCE6C-BE54-F4FA-9FC2-F8F6376D87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890" y="1764610"/>
            <a:ext cx="7708155" cy="361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8525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91D3890-ADB1-A16F-FEAC-04879BD71F92}"/>
              </a:ext>
            </a:extLst>
          </p:cNvPr>
          <p:cNvSpPr txBox="1"/>
          <p:nvPr/>
        </p:nvSpPr>
        <p:spPr>
          <a:xfrm>
            <a:off x="5019591" y="2128173"/>
            <a:ext cx="3306480" cy="1017431"/>
          </a:xfrm>
          <a:prstGeom prst="rect">
            <a:avLst/>
          </a:prstGeom>
          <a:noFill/>
        </p:spPr>
        <p:txBody>
          <a:bodyPr wrap="square" lIns="0" rIns="0" rtlCol="0" anchor="ctr">
            <a:noAutofit/>
          </a:bodyPr>
          <a:lstStyle/>
          <a:p>
            <a:pPr lvl="0">
              <a:buSzPts val="1100"/>
            </a:pPr>
            <a:r>
              <a:rPr lang="en-GB" sz="1100" b="1" dirty="0">
                <a:effectLst/>
                <a:latin typeface="Georgia" panose="02040502050405020303" pitchFamily="18" charset="0"/>
                <a:ea typeface="Times New Roman" panose="02020603050405020304" pitchFamily="18" charset="0"/>
              </a:rPr>
              <a:t>Sainsbury (sales +7.2%) </a:t>
            </a:r>
            <a:r>
              <a:rPr lang="en-GB" sz="1100" dirty="0">
                <a:effectLst/>
                <a:latin typeface="Georgia" panose="02040502050405020303" pitchFamily="18" charset="0"/>
                <a:ea typeface="Times New Roman" panose="02020603050405020304" pitchFamily="18" charset="0"/>
              </a:rPr>
              <a:t>and</a:t>
            </a:r>
            <a:r>
              <a:rPr lang="en-GB" sz="1100" b="1" dirty="0">
                <a:effectLst/>
                <a:latin typeface="Georgia" panose="02040502050405020303" pitchFamily="18" charset="0"/>
                <a:ea typeface="Times New Roman" panose="02020603050405020304" pitchFamily="18" charset="0"/>
              </a:rPr>
              <a:t> Tesco (+7.3%) </a:t>
            </a:r>
            <a:r>
              <a:rPr lang="en-GB" sz="1100" dirty="0">
                <a:effectLst/>
                <a:latin typeface="Georgia" panose="02040502050405020303" pitchFamily="18" charset="0"/>
                <a:ea typeface="Times New Roman" panose="02020603050405020304" pitchFamily="18" charset="0"/>
              </a:rPr>
              <a:t>both had good trading but </a:t>
            </a:r>
            <a:r>
              <a:rPr lang="en-GB" sz="1100" b="1" dirty="0">
                <a:effectLst/>
                <a:latin typeface="Georgia" panose="02040502050405020303" pitchFamily="18" charset="0"/>
                <a:ea typeface="Times New Roman" panose="02020603050405020304" pitchFamily="18" charset="0"/>
              </a:rPr>
              <a:t>only Sainsbury increased market share </a:t>
            </a:r>
            <a:r>
              <a:rPr lang="en-GB" sz="1100" dirty="0">
                <a:effectLst/>
                <a:latin typeface="Georgia" panose="02040502050405020303" pitchFamily="18" charset="0"/>
                <a:ea typeface="Times New Roman" panose="02020603050405020304" pitchFamily="18" charset="0"/>
              </a:rPr>
              <a:t>over the full 12 weeks to 14.3%. Tesco held market share at +26.9%. Both retailers benefited from seasonal trade up with Sainsbury in particular, attracting new shoppers.</a:t>
            </a:r>
          </a:p>
        </p:txBody>
      </p:sp>
      <p:sp>
        <p:nvSpPr>
          <p:cNvPr id="3" name="Slide Number Placeholder 2">
            <a:extLst>
              <a:ext uri="{FF2B5EF4-FFF2-40B4-BE49-F238E27FC236}">
                <a16:creationId xmlns:a16="http://schemas.microsoft.com/office/drawing/2014/main" id="{31440F89-95DE-4DF1-FB67-895D17378647}"/>
              </a:ext>
            </a:extLst>
          </p:cNvPr>
          <p:cNvSpPr>
            <a:spLocks noGrp="1"/>
          </p:cNvSpPr>
          <p:nvPr>
            <p:ph type="sldNum" sz="quarter" idx="12"/>
          </p:nvPr>
        </p:nvSpPr>
        <p:spPr/>
        <p:txBody>
          <a:bodyPr/>
          <a:lstStyle/>
          <a:p>
            <a:fld id="{403EF4E2-7A7A-0548-85F1-5479B7C9E1B2}" type="slidenum">
              <a:rPr lang="en-US" smtClean="0"/>
              <a:t>34</a:t>
            </a:fld>
            <a:endParaRPr lang="en-US" dirty="0"/>
          </a:p>
        </p:txBody>
      </p:sp>
      <p:sp>
        <p:nvSpPr>
          <p:cNvPr id="4" name="Title 3">
            <a:extLst>
              <a:ext uri="{FF2B5EF4-FFF2-40B4-BE49-F238E27FC236}">
                <a16:creationId xmlns:a16="http://schemas.microsoft.com/office/drawing/2014/main" id="{A66E0C9E-B330-CB90-C14A-E912B0379110}"/>
              </a:ext>
            </a:extLst>
          </p:cNvPr>
          <p:cNvSpPr>
            <a:spLocks noGrp="1"/>
          </p:cNvSpPr>
          <p:nvPr>
            <p:ph type="ctrTitle"/>
          </p:nvPr>
        </p:nvSpPr>
        <p:spPr>
          <a:xfrm>
            <a:off x="9092188" y="5568740"/>
            <a:ext cx="2972691" cy="892732"/>
          </a:xfrm>
        </p:spPr>
        <p:txBody>
          <a:bodyPr/>
          <a:lstStyle/>
          <a:p>
            <a:r>
              <a:rPr lang="en-GB" sz="1100" b="0" dirty="0">
                <a:solidFill>
                  <a:schemeClr val="tx1"/>
                </a:solidFill>
                <a:effectLst/>
                <a:latin typeface="Georgia" panose="02040502050405020303" pitchFamily="18" charset="0"/>
                <a:ea typeface="MS Mincho" panose="02020609040205080304" pitchFamily="49" charset="-128"/>
              </a:rPr>
              <a:t>It has been an </a:t>
            </a:r>
            <a:r>
              <a:rPr lang="en-GB" sz="1100" b="1" dirty="0">
                <a:solidFill>
                  <a:schemeClr val="tx1"/>
                </a:solidFill>
                <a:effectLst/>
                <a:latin typeface="Georgia" panose="02040502050405020303" pitchFamily="18" charset="0"/>
                <a:ea typeface="MS Mincho" panose="02020609040205080304" pitchFamily="49" charset="-128"/>
              </a:rPr>
              <a:t>incredible </a:t>
            </a:r>
            <a:r>
              <a:rPr lang="en-GB" sz="1100" b="0" dirty="0">
                <a:solidFill>
                  <a:schemeClr val="tx1"/>
                </a:solidFill>
                <a:effectLst/>
                <a:latin typeface="Georgia" panose="02040502050405020303" pitchFamily="18" charset="0"/>
                <a:ea typeface="MS Mincho" panose="02020609040205080304" pitchFamily="49" charset="-128"/>
              </a:rPr>
              <a:t>year for the</a:t>
            </a:r>
            <a:r>
              <a:rPr lang="en-GB" sz="1100" b="1" dirty="0">
                <a:solidFill>
                  <a:schemeClr val="tx1"/>
                </a:solidFill>
                <a:effectLst/>
                <a:latin typeface="Georgia" panose="02040502050405020303" pitchFamily="18" charset="0"/>
                <a:ea typeface="MS Mincho" panose="02020609040205080304" pitchFamily="49" charset="-128"/>
              </a:rPr>
              <a:t> Discounters </a:t>
            </a:r>
            <a:r>
              <a:rPr lang="en-GB" sz="1100" b="0" dirty="0">
                <a:solidFill>
                  <a:schemeClr val="tx1"/>
                </a:solidFill>
                <a:effectLst/>
                <a:latin typeface="Georgia" panose="02040502050405020303" pitchFamily="18" charset="0"/>
                <a:ea typeface="MS Mincho" panose="02020609040205080304" pitchFamily="49" charset="-128"/>
              </a:rPr>
              <a:t>who</a:t>
            </a:r>
            <a:r>
              <a:rPr lang="en-GB" sz="1100" dirty="0">
                <a:solidFill>
                  <a:schemeClr val="tx1"/>
                </a:solidFill>
                <a:effectLst/>
                <a:latin typeface="Georgia" panose="02040502050405020303" pitchFamily="18" charset="0"/>
                <a:ea typeface="MS Mincho" panose="02020609040205080304" pitchFamily="49" charset="-128"/>
              </a:rPr>
              <a:t> </a:t>
            </a:r>
            <a:r>
              <a:rPr lang="en-GB" sz="1100" b="1" dirty="0">
                <a:solidFill>
                  <a:schemeClr val="tx1"/>
                </a:solidFill>
                <a:effectLst/>
                <a:latin typeface="Georgia" panose="02040502050405020303" pitchFamily="18" charset="0"/>
                <a:ea typeface="MS Mincho" panose="02020609040205080304" pitchFamily="49" charset="-128"/>
              </a:rPr>
              <a:t>thrive</a:t>
            </a:r>
            <a:r>
              <a:rPr lang="en-GB" sz="1100" dirty="0">
                <a:solidFill>
                  <a:schemeClr val="tx1"/>
                </a:solidFill>
                <a:effectLst/>
                <a:latin typeface="Georgia" panose="02040502050405020303" pitchFamily="18" charset="0"/>
                <a:ea typeface="MS Mincho" panose="02020609040205080304" pitchFamily="49" charset="-128"/>
              </a:rPr>
              <a:t> </a:t>
            </a:r>
            <a:r>
              <a:rPr lang="en-GB" sz="1100" b="0" dirty="0">
                <a:solidFill>
                  <a:schemeClr val="tx1"/>
                </a:solidFill>
                <a:effectLst/>
                <a:latin typeface="Georgia" panose="02040502050405020303" pitchFamily="18" charset="0"/>
                <a:ea typeface="MS Mincho" panose="02020609040205080304" pitchFamily="49" charset="-128"/>
              </a:rPr>
              <a:t>in an </a:t>
            </a:r>
            <a:r>
              <a:rPr lang="en-GB" sz="1100" b="1" dirty="0">
                <a:solidFill>
                  <a:schemeClr val="tx1"/>
                </a:solidFill>
                <a:effectLst/>
                <a:latin typeface="Georgia" panose="02040502050405020303" pitchFamily="18" charset="0"/>
                <a:ea typeface="MS Mincho" panose="02020609040205080304" pitchFamily="49" charset="-128"/>
              </a:rPr>
              <a:t>environment</a:t>
            </a:r>
            <a:r>
              <a:rPr lang="en-GB" sz="1100" dirty="0">
                <a:solidFill>
                  <a:schemeClr val="tx1"/>
                </a:solidFill>
                <a:effectLst/>
                <a:latin typeface="Georgia" panose="02040502050405020303" pitchFamily="18" charset="0"/>
                <a:ea typeface="MS Mincho" panose="02020609040205080304" pitchFamily="49" charset="-128"/>
              </a:rPr>
              <a:t> </a:t>
            </a:r>
            <a:r>
              <a:rPr lang="en-GB" sz="1100" b="0" dirty="0">
                <a:solidFill>
                  <a:schemeClr val="tx1"/>
                </a:solidFill>
                <a:effectLst/>
                <a:latin typeface="Georgia" panose="02040502050405020303" pitchFamily="18" charset="0"/>
                <a:ea typeface="MS Mincho" panose="02020609040205080304" pitchFamily="49" charset="-128"/>
              </a:rPr>
              <a:t>of</a:t>
            </a:r>
            <a:r>
              <a:rPr lang="en-GB" sz="1100" dirty="0">
                <a:solidFill>
                  <a:schemeClr val="tx1"/>
                </a:solidFill>
                <a:effectLst/>
                <a:latin typeface="Georgia" panose="02040502050405020303" pitchFamily="18" charset="0"/>
                <a:ea typeface="MS Mincho" panose="02020609040205080304" pitchFamily="49" charset="-128"/>
              </a:rPr>
              <a:t> </a:t>
            </a:r>
            <a:r>
              <a:rPr lang="en-GB" sz="1100" b="1" dirty="0">
                <a:solidFill>
                  <a:schemeClr val="tx1"/>
                </a:solidFill>
                <a:effectLst/>
                <a:latin typeface="Georgia" panose="02040502050405020303" pitchFamily="18" charset="0"/>
                <a:ea typeface="MS Mincho" panose="02020609040205080304" pitchFamily="49" charset="-128"/>
              </a:rPr>
              <a:t>uncertainty</a:t>
            </a:r>
            <a:r>
              <a:rPr lang="en-GB" sz="1100" dirty="0">
                <a:solidFill>
                  <a:schemeClr val="tx1"/>
                </a:solidFill>
                <a:effectLst/>
                <a:latin typeface="Georgia" panose="02040502050405020303" pitchFamily="18" charset="0"/>
                <a:ea typeface="MS Mincho" panose="02020609040205080304" pitchFamily="49" charset="-128"/>
              </a:rPr>
              <a:t> </a:t>
            </a:r>
            <a:r>
              <a:rPr lang="en-GB" sz="1100" b="0" dirty="0">
                <a:solidFill>
                  <a:schemeClr val="tx1"/>
                </a:solidFill>
                <a:effectLst/>
                <a:latin typeface="Georgia" panose="02040502050405020303" pitchFamily="18" charset="0"/>
                <a:ea typeface="MS Mincho" panose="02020609040205080304" pitchFamily="49" charset="-128"/>
              </a:rPr>
              <a:t>and</a:t>
            </a:r>
            <a:r>
              <a:rPr lang="en-GB" sz="1100" dirty="0">
                <a:solidFill>
                  <a:schemeClr val="tx1"/>
                </a:solidFill>
                <a:effectLst/>
                <a:latin typeface="Georgia" panose="02040502050405020303" pitchFamily="18" charset="0"/>
                <a:ea typeface="MS Mincho" panose="02020609040205080304" pitchFamily="49" charset="-128"/>
              </a:rPr>
              <a:t> </a:t>
            </a:r>
            <a:r>
              <a:rPr lang="en-GB" sz="1100" b="1" dirty="0">
                <a:solidFill>
                  <a:schemeClr val="tx1"/>
                </a:solidFill>
                <a:effectLst/>
                <a:latin typeface="Georgia" panose="02040502050405020303" pitchFamily="18" charset="0"/>
                <a:ea typeface="MS Mincho" panose="02020609040205080304" pitchFamily="49" charset="-128"/>
              </a:rPr>
              <a:t>high inflation.</a:t>
            </a:r>
            <a:r>
              <a:rPr lang="en-US" sz="1100" dirty="0">
                <a:solidFill>
                  <a:schemeClr val="tx1"/>
                </a:solidFill>
                <a:latin typeface="Georgia" panose="02040502050405020303" pitchFamily="18" charset="0"/>
              </a:rPr>
              <a:t>   </a:t>
            </a:r>
            <a:r>
              <a:rPr lang="en-US" sz="1100" b="0" dirty="0">
                <a:solidFill>
                  <a:schemeClr val="tx1"/>
                </a:solidFill>
                <a:latin typeface="Georgia" panose="02040502050405020303" pitchFamily="18" charset="0"/>
              </a:rPr>
              <a:t>Collectively Aldi and Lidl have gained an additional </a:t>
            </a:r>
            <a:r>
              <a:rPr lang="en-US" sz="1100" dirty="0">
                <a:solidFill>
                  <a:schemeClr val="tx1"/>
                </a:solidFill>
                <a:latin typeface="Georgia" panose="02040502050405020303" pitchFamily="18" charset="0"/>
              </a:rPr>
              <a:t>1%</a:t>
            </a:r>
            <a:r>
              <a:rPr lang="en-US" sz="1100" b="0" dirty="0">
                <a:solidFill>
                  <a:schemeClr val="tx1"/>
                </a:solidFill>
                <a:latin typeface="Georgia" panose="02040502050405020303" pitchFamily="18" charset="0"/>
              </a:rPr>
              <a:t> to their market share over the last 12 months. </a:t>
            </a:r>
            <a:br>
              <a:rPr lang="en-US" sz="1100" dirty="0">
                <a:solidFill>
                  <a:schemeClr val="tx1"/>
                </a:solidFill>
                <a:latin typeface="Georgia" panose="02040502050405020303" pitchFamily="18" charset="0"/>
              </a:rPr>
            </a:br>
            <a:endParaRPr lang="en-US" sz="1100" b="0" dirty="0">
              <a:solidFill>
                <a:schemeClr val="tx1"/>
              </a:solidFill>
              <a:latin typeface="Georgia" panose="02040502050405020303" pitchFamily="18" charset="0"/>
            </a:endParaRPr>
          </a:p>
        </p:txBody>
      </p:sp>
      <p:cxnSp>
        <p:nvCxnSpPr>
          <p:cNvPr id="7" name="Straight Connector 6">
            <a:extLst>
              <a:ext uri="{FF2B5EF4-FFF2-40B4-BE49-F238E27FC236}">
                <a16:creationId xmlns:a16="http://schemas.microsoft.com/office/drawing/2014/main" id="{EBD282A7-FE85-B89E-7E8F-B7A0130CB1A8}"/>
              </a:ext>
            </a:extLst>
          </p:cNvPr>
          <p:cNvCxnSpPr>
            <a:cxnSpLocks/>
            <a:endCxn id="21" idx="4"/>
          </p:cNvCxnSpPr>
          <p:nvPr/>
        </p:nvCxnSpPr>
        <p:spPr>
          <a:xfrm>
            <a:off x="8605734" y="870301"/>
            <a:ext cx="80341" cy="499817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DEF91A-E6B4-C725-F7A5-C467340A44F3}"/>
              </a:ext>
            </a:extLst>
          </p:cNvPr>
          <p:cNvCxnSpPr>
            <a:cxnSpLocks/>
            <a:stCxn id="9" idx="4"/>
            <a:endCxn id="13" idx="4"/>
          </p:cNvCxnSpPr>
          <p:nvPr/>
        </p:nvCxnSpPr>
        <p:spPr>
          <a:xfrm>
            <a:off x="4542461" y="1291728"/>
            <a:ext cx="0" cy="4554296"/>
          </a:xfrm>
          <a:prstGeom prst="line">
            <a:avLst/>
          </a:prstGeom>
          <a:ln w="127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C36C126-B9CD-98F9-D9F2-83F3B67BE49A}"/>
              </a:ext>
            </a:extLst>
          </p:cNvPr>
          <p:cNvSpPr/>
          <p:nvPr/>
        </p:nvSpPr>
        <p:spPr>
          <a:xfrm>
            <a:off x="4230041" y="666888"/>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1</a:t>
            </a:r>
          </a:p>
        </p:txBody>
      </p:sp>
      <p:sp>
        <p:nvSpPr>
          <p:cNvPr id="10" name="Oval 9">
            <a:extLst>
              <a:ext uri="{FF2B5EF4-FFF2-40B4-BE49-F238E27FC236}">
                <a16:creationId xmlns:a16="http://schemas.microsoft.com/office/drawing/2014/main" id="{01DF83B7-9E85-94C7-C2B0-BE142055BCB2}"/>
              </a:ext>
            </a:extLst>
          </p:cNvPr>
          <p:cNvSpPr/>
          <p:nvPr/>
        </p:nvSpPr>
        <p:spPr>
          <a:xfrm>
            <a:off x="4248966" y="2075972"/>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2</a:t>
            </a:r>
          </a:p>
        </p:txBody>
      </p:sp>
      <p:sp>
        <p:nvSpPr>
          <p:cNvPr id="13" name="Oval 12">
            <a:extLst>
              <a:ext uri="{FF2B5EF4-FFF2-40B4-BE49-F238E27FC236}">
                <a16:creationId xmlns:a16="http://schemas.microsoft.com/office/drawing/2014/main" id="{07E64ACD-AA07-26DF-9E03-DA2176BABE31}"/>
              </a:ext>
            </a:extLst>
          </p:cNvPr>
          <p:cNvSpPr/>
          <p:nvPr/>
        </p:nvSpPr>
        <p:spPr>
          <a:xfrm>
            <a:off x="4230041" y="5221184"/>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5</a:t>
            </a:r>
          </a:p>
        </p:txBody>
      </p:sp>
      <p:sp>
        <p:nvSpPr>
          <p:cNvPr id="14" name="TextBox 13">
            <a:extLst>
              <a:ext uri="{FF2B5EF4-FFF2-40B4-BE49-F238E27FC236}">
                <a16:creationId xmlns:a16="http://schemas.microsoft.com/office/drawing/2014/main" id="{29A50278-70A2-922B-E64B-81D5BBFBFCFF}"/>
              </a:ext>
            </a:extLst>
          </p:cNvPr>
          <p:cNvSpPr txBox="1"/>
          <p:nvPr/>
        </p:nvSpPr>
        <p:spPr>
          <a:xfrm>
            <a:off x="5010004" y="739071"/>
            <a:ext cx="3352056" cy="1311918"/>
          </a:xfrm>
          <a:prstGeom prst="rect">
            <a:avLst/>
          </a:prstGeom>
          <a:noFill/>
        </p:spPr>
        <p:txBody>
          <a:bodyPr wrap="square" lIns="0" rIns="0" rtlCol="0" anchor="ctr">
            <a:noAutofit/>
          </a:bodyPr>
          <a:lstStyle/>
          <a:p>
            <a:pPr lvl="0">
              <a:buSzPts val="1100"/>
            </a:pPr>
            <a:r>
              <a:rPr lang="en-GB" sz="1100" b="1" dirty="0">
                <a:effectLst/>
                <a:latin typeface="Georgia" panose="02040502050405020303" pitchFamily="18" charset="0"/>
                <a:ea typeface="Times New Roman" panose="02020603050405020304" pitchFamily="18" charset="0"/>
              </a:rPr>
              <a:t>M&amp;S </a:t>
            </a:r>
            <a:r>
              <a:rPr lang="en-GB" sz="1100" dirty="0">
                <a:effectLst/>
                <a:latin typeface="Georgia" panose="02040502050405020303" pitchFamily="18" charset="0"/>
                <a:ea typeface="Times New Roman" panose="02020603050405020304" pitchFamily="18" charset="0"/>
              </a:rPr>
              <a:t>was the </a:t>
            </a:r>
            <a:r>
              <a:rPr lang="en-GB" sz="1100" b="1" dirty="0">
                <a:effectLst/>
                <a:latin typeface="Georgia" panose="02040502050405020303" pitchFamily="18" charset="0"/>
                <a:ea typeface="Times New Roman" panose="02020603050405020304" pitchFamily="18" charset="0"/>
              </a:rPr>
              <a:t>winner </a:t>
            </a:r>
            <a:r>
              <a:rPr lang="en-GB" sz="1100" dirty="0">
                <a:effectLst/>
                <a:latin typeface="Georgia" panose="02040502050405020303" pitchFamily="18" charset="0"/>
                <a:ea typeface="Times New Roman" panose="02020603050405020304" pitchFamily="18" charset="0"/>
              </a:rPr>
              <a:t>amongst the major supermarkets (sales up +11.7%) </a:t>
            </a:r>
            <a:r>
              <a:rPr lang="en-GB" sz="1100" dirty="0">
                <a:effectLst/>
                <a:latin typeface="Georgia" panose="02040502050405020303" pitchFamily="18" charset="0"/>
                <a:ea typeface="MS Mincho" panose="02020609040205080304" pitchFamily="49" charset="-128"/>
              </a:rPr>
              <a:t>with a </a:t>
            </a:r>
            <a:r>
              <a:rPr lang="en-GB" sz="1100" b="1" dirty="0">
                <a:effectLst/>
                <a:latin typeface="Georgia" panose="02040502050405020303" pitchFamily="18" charset="0"/>
                <a:ea typeface="MS Mincho" panose="02020609040205080304" pitchFamily="49" charset="-128"/>
              </a:rPr>
              <a:t>big increase </a:t>
            </a:r>
            <a:r>
              <a:rPr lang="en-GB" sz="1100" dirty="0">
                <a:effectLst/>
                <a:latin typeface="Georgia" panose="02040502050405020303" pitchFamily="18" charset="0"/>
                <a:ea typeface="MS Mincho" panose="02020609040205080304" pitchFamily="49" charset="-128"/>
              </a:rPr>
              <a:t>in shoppers. Almost </a:t>
            </a:r>
            <a:r>
              <a:rPr lang="en-GB" sz="1100" b="1" dirty="0">
                <a:effectLst/>
                <a:latin typeface="Georgia" panose="02040502050405020303" pitchFamily="18" charset="0"/>
                <a:ea typeface="MS Mincho" panose="02020609040205080304" pitchFamily="49" charset="-128"/>
              </a:rPr>
              <a:t>29% of households </a:t>
            </a:r>
            <a:r>
              <a:rPr lang="en-GB" sz="1100" dirty="0">
                <a:effectLst/>
                <a:latin typeface="Georgia" panose="02040502050405020303" pitchFamily="18" charset="0"/>
                <a:ea typeface="MS Mincho" panose="02020609040205080304" pitchFamily="49" charset="-128"/>
              </a:rPr>
              <a:t>shopped at M&amp;S this December up from just over 27% last year, which is </a:t>
            </a:r>
            <a:r>
              <a:rPr lang="en-GB" sz="1100" b="1" dirty="0">
                <a:effectLst/>
                <a:latin typeface="Georgia" panose="02040502050405020303" pitchFamily="18" charset="0"/>
                <a:ea typeface="MS Mincho" panose="02020609040205080304" pitchFamily="49" charset="-128"/>
              </a:rPr>
              <a:t>519k new shoppers</a:t>
            </a:r>
            <a:r>
              <a:rPr lang="en-GB" sz="1100" dirty="0">
                <a:effectLst/>
                <a:latin typeface="Georgia" panose="02040502050405020303" pitchFamily="18" charset="0"/>
                <a:ea typeface="MS Mincho" panose="02020609040205080304" pitchFamily="49" charset="-128"/>
              </a:rPr>
              <a:t>. This helped drive sales and was a creditable performance against tough comparatives of +12% growth in sales in Christmas 2022.</a:t>
            </a:r>
            <a:endParaRPr lang="en-GB" sz="1100" dirty="0">
              <a:effectLst/>
              <a:latin typeface="Georgia" panose="02040502050405020303" pitchFamily="18" charset="0"/>
              <a:ea typeface="Times New Roman" panose="02020603050405020304" pitchFamily="18" charset="0"/>
            </a:endParaRPr>
          </a:p>
        </p:txBody>
      </p:sp>
      <p:sp>
        <p:nvSpPr>
          <p:cNvPr id="19" name="Oval 18">
            <a:extLst>
              <a:ext uri="{FF2B5EF4-FFF2-40B4-BE49-F238E27FC236}">
                <a16:creationId xmlns:a16="http://schemas.microsoft.com/office/drawing/2014/main" id="{C7BF2146-8768-F82B-3D50-EB40D55B357D}"/>
              </a:ext>
            </a:extLst>
          </p:cNvPr>
          <p:cNvSpPr/>
          <p:nvPr/>
        </p:nvSpPr>
        <p:spPr>
          <a:xfrm>
            <a:off x="8331991" y="883365"/>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6</a:t>
            </a:r>
          </a:p>
        </p:txBody>
      </p:sp>
      <p:sp>
        <p:nvSpPr>
          <p:cNvPr id="24" name="TextBox 23">
            <a:extLst>
              <a:ext uri="{FF2B5EF4-FFF2-40B4-BE49-F238E27FC236}">
                <a16:creationId xmlns:a16="http://schemas.microsoft.com/office/drawing/2014/main" id="{F95965B8-A940-5320-FE8E-897BD2543ED9}"/>
              </a:ext>
            </a:extLst>
          </p:cNvPr>
          <p:cNvSpPr txBox="1"/>
          <p:nvPr/>
        </p:nvSpPr>
        <p:spPr>
          <a:xfrm>
            <a:off x="9093567" y="2372181"/>
            <a:ext cx="2865227" cy="643330"/>
          </a:xfrm>
          <a:prstGeom prst="rect">
            <a:avLst/>
          </a:prstGeom>
          <a:noFill/>
        </p:spPr>
        <p:txBody>
          <a:bodyPr wrap="square" lIns="0" rIns="0" rtlCol="0" anchor="ctr">
            <a:noAutofit/>
          </a:bodyPr>
          <a:lstStyle/>
          <a:p>
            <a:pPr lvl="0"/>
            <a:endParaRPr lang="en-GB" sz="1100" i="1" dirty="0">
              <a:solidFill>
                <a:schemeClr val="tx1">
                  <a:lumMod val="50000"/>
                </a:schemeClr>
              </a:solidFill>
              <a:latin typeface="Georgia" panose="02040502050405020303" pitchFamily="18" charset="0"/>
              <a:ea typeface="Times New Roman" panose="02020603050405020304" pitchFamily="18" charset="0"/>
            </a:endParaRPr>
          </a:p>
          <a:p>
            <a:pPr lvl="0">
              <a:buSzPts val="1100"/>
            </a:pPr>
            <a:endParaRPr lang="en-GB" sz="1100" b="1" dirty="0">
              <a:solidFill>
                <a:srgbClr val="000000"/>
              </a:solidFill>
              <a:latin typeface="Georgia" panose="02040502050405020303" pitchFamily="18" charset="0"/>
              <a:ea typeface="Times New Roman" panose="02020603050405020304" pitchFamily="18" charset="0"/>
            </a:endParaRPr>
          </a:p>
          <a:p>
            <a:pPr lvl="0">
              <a:buSzPts val="1100"/>
            </a:pPr>
            <a:r>
              <a:rPr lang="en-GB" sz="1100" dirty="0">
                <a:effectLst/>
                <a:latin typeface="Georgia" panose="02040502050405020303" pitchFamily="18" charset="0"/>
                <a:ea typeface="MS Mincho" panose="02020609040205080304" pitchFamily="49" charset="-128"/>
              </a:rPr>
              <a:t>In contrast</a:t>
            </a:r>
            <a:r>
              <a:rPr lang="en-GB" sz="1100" b="1" dirty="0">
                <a:effectLst/>
                <a:latin typeface="Georgia" panose="02040502050405020303" pitchFamily="18" charset="0"/>
                <a:ea typeface="MS Mincho" panose="02020609040205080304" pitchFamily="49" charset="-128"/>
              </a:rPr>
              <a:t>, Waitrose (+3%) </a:t>
            </a:r>
            <a:r>
              <a:rPr lang="en-GB" sz="1100" dirty="0">
                <a:effectLst/>
                <a:latin typeface="Georgia" panose="02040502050405020303" pitchFamily="18" charset="0"/>
                <a:ea typeface="MS Mincho" panose="02020609040205080304" pitchFamily="49" charset="-128"/>
              </a:rPr>
              <a:t>attracted nearly </a:t>
            </a:r>
            <a:r>
              <a:rPr lang="en-GB" sz="1100" b="1" dirty="0">
                <a:effectLst/>
                <a:latin typeface="Georgia" panose="02040502050405020303" pitchFamily="18" charset="0"/>
                <a:ea typeface="MS Mincho" panose="02020609040205080304" pitchFamily="49" charset="-128"/>
              </a:rPr>
              <a:t>6% </a:t>
            </a:r>
            <a:r>
              <a:rPr lang="en-GB" sz="1100" b="1" u="sng" dirty="0">
                <a:effectLst/>
                <a:latin typeface="Georgia" panose="02040502050405020303" pitchFamily="18" charset="0"/>
                <a:ea typeface="MS Mincho" panose="02020609040205080304" pitchFamily="49" charset="-128"/>
              </a:rPr>
              <a:t>more</a:t>
            </a:r>
            <a:r>
              <a:rPr lang="en-GB" sz="1100" b="1" dirty="0">
                <a:effectLst/>
                <a:latin typeface="Georgia" panose="02040502050405020303" pitchFamily="18" charset="0"/>
                <a:ea typeface="MS Mincho" panose="02020609040205080304" pitchFamily="49" charset="-128"/>
              </a:rPr>
              <a:t> shoppers </a:t>
            </a:r>
            <a:r>
              <a:rPr lang="en-GB" sz="1100" dirty="0">
                <a:effectLst/>
                <a:latin typeface="Georgia" panose="02040502050405020303" pitchFamily="18" charset="0"/>
                <a:ea typeface="MS Mincho" panose="02020609040205080304" pitchFamily="49" charset="-128"/>
              </a:rPr>
              <a:t>than a year ago but </a:t>
            </a:r>
            <a:r>
              <a:rPr lang="en-GB" sz="1100" b="1" dirty="0">
                <a:effectLst/>
                <a:latin typeface="Georgia" panose="02040502050405020303" pitchFamily="18" charset="0"/>
                <a:ea typeface="MS Mincho" panose="02020609040205080304" pitchFamily="49" charset="-128"/>
              </a:rPr>
              <a:t>frequency of visit was down </a:t>
            </a:r>
            <a:r>
              <a:rPr lang="en-GB" sz="1100" dirty="0">
                <a:effectLst/>
                <a:latin typeface="Georgia" panose="02040502050405020303" pitchFamily="18" charset="0"/>
                <a:ea typeface="MS Mincho" panose="02020609040205080304" pitchFamily="49" charset="-128"/>
              </a:rPr>
              <a:t>and overall, the </a:t>
            </a:r>
            <a:r>
              <a:rPr lang="en-GB" sz="1100" b="1" dirty="0">
                <a:effectLst/>
                <a:latin typeface="Georgia" panose="02040502050405020303" pitchFamily="18" charset="0"/>
                <a:ea typeface="MS Mincho" panose="02020609040205080304" pitchFamily="49" charset="-128"/>
              </a:rPr>
              <a:t>average spend per shopper </a:t>
            </a:r>
            <a:r>
              <a:rPr lang="en-GB" sz="1100" dirty="0">
                <a:effectLst/>
                <a:latin typeface="Georgia" panose="02040502050405020303" pitchFamily="18" charset="0"/>
                <a:ea typeface="MS Mincho" panose="02020609040205080304" pitchFamily="49" charset="-128"/>
              </a:rPr>
              <a:t>at £109 was </a:t>
            </a:r>
            <a:r>
              <a:rPr lang="en-GB" sz="1100" b="1" dirty="0">
                <a:effectLst/>
                <a:latin typeface="Georgia" panose="02040502050405020303" pitchFamily="18" charset="0"/>
                <a:ea typeface="MS Mincho" panose="02020609040205080304" pitchFamily="49" charset="-128"/>
              </a:rPr>
              <a:t>3% down </a:t>
            </a:r>
            <a:r>
              <a:rPr lang="en-GB" sz="1100" dirty="0">
                <a:effectLst/>
                <a:latin typeface="Georgia" panose="02040502050405020303" pitchFamily="18" charset="0"/>
                <a:ea typeface="MS Mincho" panose="02020609040205080304" pitchFamily="49" charset="-128"/>
              </a:rPr>
              <a:t>on last year, despite inflation. </a:t>
            </a:r>
            <a:endParaRPr lang="en-GB" sz="1100" dirty="0">
              <a:effectLst/>
              <a:latin typeface="Georgia" panose="02040502050405020303"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5B504F55-9F39-E83B-E9EB-1D84DB96BDD2}"/>
              </a:ext>
            </a:extLst>
          </p:cNvPr>
          <p:cNvSpPr txBox="1"/>
          <p:nvPr/>
        </p:nvSpPr>
        <p:spPr>
          <a:xfrm>
            <a:off x="8935002" y="815288"/>
            <a:ext cx="3189960" cy="1446550"/>
          </a:xfrm>
          <a:prstGeom prst="rect">
            <a:avLst/>
          </a:prstGeom>
          <a:noFill/>
        </p:spPr>
        <p:txBody>
          <a:bodyPr wrap="square">
            <a:spAutoFit/>
          </a:bodyPr>
          <a:lstStyle/>
          <a:p>
            <a:pPr lvl="0">
              <a:buSzPts val="1100"/>
            </a:pPr>
            <a:r>
              <a:rPr lang="en-GB" sz="1100" b="1" dirty="0">
                <a:effectLst/>
                <a:latin typeface="Georgia" panose="02040502050405020303" pitchFamily="18" charset="0"/>
                <a:ea typeface="Times New Roman" panose="02020603050405020304" pitchFamily="18" charset="0"/>
              </a:rPr>
              <a:t>Iceland (+0.6%)</a:t>
            </a:r>
            <a:r>
              <a:rPr lang="en-GB" sz="1100" dirty="0">
                <a:effectLst/>
                <a:latin typeface="Georgia" panose="02040502050405020303" pitchFamily="18" charset="0"/>
                <a:ea typeface="Times New Roman" panose="02020603050405020304" pitchFamily="18" charset="0"/>
              </a:rPr>
              <a:t> had an even </a:t>
            </a:r>
            <a:r>
              <a:rPr lang="en-GB" sz="1100" b="1" dirty="0">
                <a:effectLst/>
                <a:latin typeface="Georgia" panose="02040502050405020303" pitchFamily="18" charset="0"/>
                <a:ea typeface="Times New Roman" panose="02020603050405020304" pitchFamily="18" charset="0"/>
              </a:rPr>
              <a:t>bigger fall </a:t>
            </a:r>
            <a:r>
              <a:rPr lang="en-GB" sz="1100" dirty="0">
                <a:effectLst/>
                <a:latin typeface="Georgia" panose="02040502050405020303" pitchFamily="18" charset="0"/>
                <a:ea typeface="Times New Roman" panose="02020603050405020304" pitchFamily="18" charset="0"/>
              </a:rPr>
              <a:t>in </a:t>
            </a:r>
            <a:r>
              <a:rPr lang="en-GB" sz="1100" b="1" dirty="0">
                <a:effectLst/>
                <a:latin typeface="Georgia" panose="02040502050405020303" pitchFamily="18" charset="0"/>
                <a:ea typeface="Times New Roman" panose="02020603050405020304" pitchFamily="18" charset="0"/>
              </a:rPr>
              <a:t>shopper numbers (-7.3%). </a:t>
            </a:r>
            <a:r>
              <a:rPr lang="en-GB" sz="1100" dirty="0">
                <a:effectLst/>
                <a:latin typeface="Georgia" panose="02040502050405020303" pitchFamily="18" charset="0"/>
                <a:ea typeface="Times New Roman" panose="02020603050405020304" pitchFamily="18" charset="0"/>
              </a:rPr>
              <a:t>The </a:t>
            </a:r>
            <a:r>
              <a:rPr lang="en-GB" sz="1100" b="1" dirty="0">
                <a:effectLst/>
                <a:latin typeface="Georgia" panose="02040502050405020303" pitchFamily="18" charset="0"/>
                <a:ea typeface="Times New Roman" panose="02020603050405020304" pitchFamily="18" charset="0"/>
              </a:rPr>
              <a:t>absence of TV advertising</a:t>
            </a:r>
            <a:r>
              <a:rPr lang="en-GB" sz="1100" dirty="0">
                <a:effectLst/>
                <a:latin typeface="Georgia" panose="02040502050405020303" pitchFamily="18" charset="0"/>
                <a:ea typeface="Times New Roman" panose="02020603050405020304" pitchFamily="18" charset="0"/>
              </a:rPr>
              <a:t> would not have kept the </a:t>
            </a:r>
            <a:r>
              <a:rPr lang="en-GB" sz="1100" b="1" dirty="0">
                <a:effectLst/>
                <a:latin typeface="Georgia" panose="02040502050405020303" pitchFamily="18" charset="0"/>
                <a:ea typeface="Times New Roman" panose="02020603050405020304" pitchFamily="18" charset="0"/>
              </a:rPr>
              <a:t>Iceland brand top of mind </a:t>
            </a:r>
            <a:r>
              <a:rPr lang="en-GB" sz="1100" dirty="0">
                <a:effectLst/>
                <a:latin typeface="Georgia" panose="02040502050405020303" pitchFamily="18" charset="0"/>
                <a:ea typeface="Times New Roman" panose="02020603050405020304" pitchFamily="18" charset="0"/>
              </a:rPr>
              <a:t>when </a:t>
            </a:r>
            <a:r>
              <a:rPr lang="en-GB" sz="1100" dirty="0">
                <a:latin typeface="Georgia" panose="02040502050405020303" pitchFamily="18" charset="0"/>
                <a:ea typeface="Times New Roman" panose="02020603050405020304" pitchFamily="18" charset="0"/>
              </a:rPr>
              <a:t>less loyal/non Iceland </a:t>
            </a:r>
            <a:r>
              <a:rPr lang="en-GB" sz="1100" dirty="0">
                <a:effectLst/>
                <a:latin typeface="Georgia" panose="02040502050405020303" pitchFamily="18" charset="0"/>
                <a:ea typeface="Times New Roman" panose="02020603050405020304" pitchFamily="18" charset="0"/>
              </a:rPr>
              <a:t>shoppers were looking for </a:t>
            </a:r>
            <a:r>
              <a:rPr lang="en-GB" sz="1100" b="1" dirty="0">
                <a:effectLst/>
                <a:latin typeface="Georgia" panose="02040502050405020303" pitchFamily="18" charset="0"/>
                <a:ea typeface="Times New Roman" panose="02020603050405020304" pitchFamily="18" charset="0"/>
              </a:rPr>
              <a:t>Christmas savings</a:t>
            </a:r>
            <a:r>
              <a:rPr lang="en-GB" sz="1100" dirty="0">
                <a:effectLst/>
                <a:latin typeface="Georgia" panose="02040502050405020303" pitchFamily="18" charset="0"/>
                <a:ea typeface="Times New Roman" panose="02020603050405020304" pitchFamily="18" charset="0"/>
              </a:rPr>
              <a:t>, on a more positive not visits to Iceland/ Food Warehouse stores were up on a year ago. </a:t>
            </a:r>
            <a:endParaRPr lang="en-GB" sz="1100" dirty="0">
              <a:solidFill>
                <a:srgbClr val="2D2D2D"/>
              </a:solidFill>
              <a:effectLst/>
              <a:latin typeface="Georgia" panose="02040502050405020303"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68242FD4-790E-A199-9856-A5CCD42A34C6}"/>
              </a:ext>
            </a:extLst>
          </p:cNvPr>
          <p:cNvSpPr txBox="1"/>
          <p:nvPr/>
        </p:nvSpPr>
        <p:spPr>
          <a:xfrm>
            <a:off x="4918903" y="3252999"/>
            <a:ext cx="3535863" cy="769441"/>
          </a:xfrm>
          <a:prstGeom prst="rect">
            <a:avLst/>
          </a:prstGeom>
          <a:noFill/>
        </p:spPr>
        <p:txBody>
          <a:bodyPr wrap="square">
            <a:spAutoFit/>
          </a:bodyPr>
          <a:lstStyle/>
          <a:p>
            <a:pPr lvl="0">
              <a:buSzPts val="1100"/>
            </a:pPr>
            <a:r>
              <a:rPr lang="en-GB" sz="1100" b="1" dirty="0">
                <a:effectLst/>
                <a:latin typeface="Georgia" panose="02040502050405020303" pitchFamily="18" charset="0"/>
                <a:ea typeface="Times New Roman" panose="02020603050405020304" pitchFamily="18" charset="0"/>
              </a:rPr>
              <a:t>Ocado (+10.6%) </a:t>
            </a:r>
            <a:r>
              <a:rPr lang="en-GB" sz="1100" dirty="0">
                <a:effectLst/>
                <a:latin typeface="Georgia" panose="02040502050405020303" pitchFamily="18" charset="0"/>
                <a:ea typeface="Times New Roman" panose="02020603050405020304" pitchFamily="18" charset="0"/>
              </a:rPr>
              <a:t>was another retailer ending 2023 on a </a:t>
            </a:r>
            <a:r>
              <a:rPr lang="en-GB" sz="1100" b="1" dirty="0">
                <a:effectLst/>
                <a:latin typeface="Georgia" panose="02040502050405020303" pitchFamily="18" charset="0"/>
                <a:ea typeface="Times New Roman" panose="02020603050405020304" pitchFamily="18" charset="0"/>
              </a:rPr>
              <a:t>high</a:t>
            </a:r>
            <a:r>
              <a:rPr lang="en-GB" sz="1100" dirty="0">
                <a:effectLst/>
                <a:latin typeface="Georgia" panose="02040502050405020303" pitchFamily="18" charset="0"/>
                <a:ea typeface="Times New Roman" panose="02020603050405020304" pitchFamily="18" charset="0"/>
              </a:rPr>
              <a:t> with </a:t>
            </a:r>
            <a:r>
              <a:rPr lang="en-GB" sz="1100" b="1" dirty="0">
                <a:effectLst/>
                <a:latin typeface="Georgia" panose="02040502050405020303" pitchFamily="18" charset="0"/>
                <a:ea typeface="Times New Roman" panose="02020603050405020304" pitchFamily="18" charset="0"/>
              </a:rPr>
              <a:t>new shoppers </a:t>
            </a:r>
            <a:r>
              <a:rPr lang="en-GB" sz="1100" dirty="0">
                <a:effectLst/>
                <a:latin typeface="Georgia" panose="02040502050405020303" pitchFamily="18" charset="0"/>
                <a:ea typeface="Times New Roman" panose="02020603050405020304" pitchFamily="18" charset="0"/>
              </a:rPr>
              <a:t>and </a:t>
            </a:r>
            <a:r>
              <a:rPr lang="en-GB" sz="1100" b="1" dirty="0">
                <a:effectLst/>
                <a:latin typeface="Georgia" panose="02040502050405020303" pitchFamily="18" charset="0"/>
                <a:ea typeface="Times New Roman" panose="02020603050405020304" pitchFamily="18" charset="0"/>
              </a:rPr>
              <a:t>more transactions</a:t>
            </a:r>
            <a:r>
              <a:rPr lang="en-GB" sz="1100" dirty="0">
                <a:effectLst/>
                <a:latin typeface="Georgia" panose="02040502050405020303" pitchFamily="18" charset="0"/>
                <a:ea typeface="Times New Roman" panose="02020603050405020304" pitchFamily="18" charset="0"/>
              </a:rPr>
              <a:t> (frequency) which overall, more than offset a 9% fall in average spend ‘per visit’.</a:t>
            </a:r>
            <a:endParaRPr lang="en-GB" sz="1100" dirty="0">
              <a:solidFill>
                <a:srgbClr val="2D2D2D"/>
              </a:solidFill>
              <a:effectLst/>
              <a:latin typeface="Georgia" panose="02040502050405020303" pitchFamily="18" charset="0"/>
              <a:ea typeface="Times New Roman" panose="02020603050405020304" pitchFamily="18" charset="0"/>
            </a:endParaRPr>
          </a:p>
        </p:txBody>
      </p:sp>
      <p:sp>
        <p:nvSpPr>
          <p:cNvPr id="28" name="Oval 27">
            <a:extLst>
              <a:ext uri="{FF2B5EF4-FFF2-40B4-BE49-F238E27FC236}">
                <a16:creationId xmlns:a16="http://schemas.microsoft.com/office/drawing/2014/main" id="{420F3046-1A3A-20C1-3CAD-DDF2BE75B25D}"/>
              </a:ext>
            </a:extLst>
          </p:cNvPr>
          <p:cNvSpPr/>
          <p:nvPr/>
        </p:nvSpPr>
        <p:spPr>
          <a:xfrm>
            <a:off x="8367136" y="2429906"/>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7</a:t>
            </a:r>
          </a:p>
        </p:txBody>
      </p:sp>
      <p:sp>
        <p:nvSpPr>
          <p:cNvPr id="6" name="Oval 5">
            <a:extLst>
              <a:ext uri="{FF2B5EF4-FFF2-40B4-BE49-F238E27FC236}">
                <a16:creationId xmlns:a16="http://schemas.microsoft.com/office/drawing/2014/main" id="{A7A7FDCD-EDE9-87AE-9A8D-66ABC0C4998F}"/>
              </a:ext>
            </a:extLst>
          </p:cNvPr>
          <p:cNvSpPr/>
          <p:nvPr/>
        </p:nvSpPr>
        <p:spPr>
          <a:xfrm>
            <a:off x="4234678" y="3175596"/>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3</a:t>
            </a:r>
          </a:p>
        </p:txBody>
      </p:sp>
      <p:sp>
        <p:nvSpPr>
          <p:cNvPr id="12" name="TextBox 11">
            <a:extLst>
              <a:ext uri="{FF2B5EF4-FFF2-40B4-BE49-F238E27FC236}">
                <a16:creationId xmlns:a16="http://schemas.microsoft.com/office/drawing/2014/main" id="{91570D93-E080-4777-79F4-635C03D8A00D}"/>
              </a:ext>
            </a:extLst>
          </p:cNvPr>
          <p:cNvSpPr txBox="1"/>
          <p:nvPr/>
        </p:nvSpPr>
        <p:spPr>
          <a:xfrm>
            <a:off x="4899318" y="5249297"/>
            <a:ext cx="3551179" cy="938719"/>
          </a:xfrm>
          <a:prstGeom prst="rect">
            <a:avLst/>
          </a:prstGeom>
          <a:noFill/>
        </p:spPr>
        <p:txBody>
          <a:bodyPr wrap="square">
            <a:spAutoFit/>
          </a:bodyPr>
          <a:lstStyle/>
          <a:p>
            <a:pPr lvl="0">
              <a:buSzPts val="1100"/>
            </a:pPr>
            <a:r>
              <a:rPr lang="en-GB" sz="1100" b="1" dirty="0">
                <a:effectLst/>
                <a:latin typeface="Georgia" panose="02040502050405020303" pitchFamily="18" charset="0"/>
                <a:ea typeface="Times New Roman" panose="02020603050405020304" pitchFamily="18" charset="0"/>
              </a:rPr>
              <a:t>Co-op (+0%) ended </a:t>
            </a:r>
            <a:r>
              <a:rPr lang="en-GB" sz="1100" dirty="0">
                <a:effectLst/>
                <a:latin typeface="Georgia" panose="02040502050405020303" pitchFamily="18" charset="0"/>
                <a:ea typeface="Times New Roman" panose="02020603050405020304" pitchFamily="18" charset="0"/>
              </a:rPr>
              <a:t>the year with </a:t>
            </a:r>
            <a:r>
              <a:rPr lang="en-GB" sz="1100" b="1" dirty="0">
                <a:effectLst/>
                <a:latin typeface="Georgia" panose="02040502050405020303" pitchFamily="18" charset="0"/>
                <a:ea typeface="Times New Roman" panose="02020603050405020304" pitchFamily="18" charset="0"/>
              </a:rPr>
              <a:t>much weaker sales growths</a:t>
            </a:r>
            <a:r>
              <a:rPr lang="en-GB" sz="1100" dirty="0">
                <a:effectLst/>
                <a:latin typeface="Georgia" panose="02040502050405020303" pitchFamily="18" charset="0"/>
                <a:ea typeface="Times New Roman" panose="02020603050405020304" pitchFamily="18" charset="0"/>
              </a:rPr>
              <a:t> (and behind the Convenience growth benchmark of +4%) as their shoppers instead </a:t>
            </a:r>
            <a:r>
              <a:rPr lang="en-GB" sz="1100" b="1" dirty="0">
                <a:effectLst/>
                <a:latin typeface="Georgia" panose="02040502050405020303" pitchFamily="18" charset="0"/>
                <a:ea typeface="Times New Roman" panose="02020603050405020304" pitchFamily="18" charset="0"/>
              </a:rPr>
              <a:t>flocked to large stores</a:t>
            </a:r>
            <a:r>
              <a:rPr lang="en-GB" sz="1100" dirty="0">
                <a:effectLst/>
                <a:latin typeface="Georgia" panose="02040502050405020303" pitchFamily="18" charset="0"/>
                <a:ea typeface="Times New Roman" panose="02020603050405020304" pitchFamily="18" charset="0"/>
              </a:rPr>
              <a:t> and to the </a:t>
            </a:r>
            <a:r>
              <a:rPr lang="en-GB" sz="1100" b="1" dirty="0">
                <a:effectLst/>
                <a:latin typeface="Georgia" panose="02040502050405020303" pitchFamily="18" charset="0"/>
                <a:ea typeface="Times New Roman" panose="02020603050405020304" pitchFamily="18" charset="0"/>
              </a:rPr>
              <a:t>Discounters</a:t>
            </a:r>
            <a:r>
              <a:rPr lang="en-GB" sz="1100" dirty="0">
                <a:effectLst/>
                <a:latin typeface="Georgia" panose="02040502050405020303" pitchFamily="18" charset="0"/>
                <a:ea typeface="Times New Roman" panose="02020603050405020304" pitchFamily="18" charset="0"/>
              </a:rPr>
              <a:t> (the number of household visiting the Co ops fell 3.8%).</a:t>
            </a:r>
          </a:p>
        </p:txBody>
      </p:sp>
      <p:sp>
        <p:nvSpPr>
          <p:cNvPr id="23" name="Oval 22">
            <a:extLst>
              <a:ext uri="{FF2B5EF4-FFF2-40B4-BE49-F238E27FC236}">
                <a16:creationId xmlns:a16="http://schemas.microsoft.com/office/drawing/2014/main" id="{73D44CA7-4910-6A52-476C-10704D1C4247}"/>
              </a:ext>
            </a:extLst>
          </p:cNvPr>
          <p:cNvSpPr/>
          <p:nvPr/>
        </p:nvSpPr>
        <p:spPr>
          <a:xfrm>
            <a:off x="4234314" y="4084183"/>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4</a:t>
            </a:r>
          </a:p>
        </p:txBody>
      </p:sp>
      <p:sp>
        <p:nvSpPr>
          <p:cNvPr id="11" name="TextBox 10">
            <a:extLst>
              <a:ext uri="{FF2B5EF4-FFF2-40B4-BE49-F238E27FC236}">
                <a16:creationId xmlns:a16="http://schemas.microsoft.com/office/drawing/2014/main" id="{DBC1D297-AF2C-5423-6351-6CC4E4AADDA0}"/>
              </a:ext>
            </a:extLst>
          </p:cNvPr>
          <p:cNvSpPr txBox="1"/>
          <p:nvPr/>
        </p:nvSpPr>
        <p:spPr>
          <a:xfrm>
            <a:off x="9006223" y="3595090"/>
            <a:ext cx="2993652" cy="1585049"/>
          </a:xfrm>
          <a:prstGeom prst="rect">
            <a:avLst/>
          </a:prstGeom>
          <a:noFill/>
        </p:spPr>
        <p:txBody>
          <a:bodyPr wrap="square">
            <a:spAutoFit/>
          </a:bodyPr>
          <a:lstStyle/>
          <a:p>
            <a:pPr lvl="0">
              <a:buSzPts val="1100"/>
            </a:pPr>
            <a:r>
              <a:rPr lang="en-GB" sz="1100" dirty="0">
                <a:effectLst/>
                <a:latin typeface="Georgia" panose="02040502050405020303" pitchFamily="18" charset="0"/>
                <a:ea typeface="MS Mincho" panose="02020609040205080304" pitchFamily="49" charset="-128"/>
              </a:rPr>
              <a:t>Over the 4 weeks, </a:t>
            </a:r>
            <a:r>
              <a:rPr lang="en-GB" sz="1100" b="1" dirty="0">
                <a:effectLst/>
                <a:latin typeface="Georgia" panose="02040502050405020303" pitchFamily="18" charset="0"/>
                <a:ea typeface="MS Mincho" panose="02020609040205080304" pitchFamily="49" charset="-128"/>
              </a:rPr>
              <a:t>Lidl (+14.3%)</a:t>
            </a:r>
            <a:r>
              <a:rPr lang="en-GB" sz="1100" dirty="0">
                <a:effectLst/>
                <a:latin typeface="Georgia" panose="02040502050405020303" pitchFamily="18" charset="0"/>
                <a:ea typeface="MS Mincho" panose="02020609040205080304" pitchFamily="49" charset="-128"/>
              </a:rPr>
              <a:t> grew sales slightly ahead of </a:t>
            </a:r>
            <a:r>
              <a:rPr lang="en-GB" sz="1100" b="1" dirty="0">
                <a:effectLst/>
                <a:latin typeface="Georgia" panose="02040502050405020303" pitchFamily="18" charset="0"/>
                <a:ea typeface="MS Mincho" panose="02020609040205080304" pitchFamily="49" charset="-128"/>
              </a:rPr>
              <a:t>Aldi (+10.2%)</a:t>
            </a:r>
            <a:r>
              <a:rPr lang="en-GB" sz="1100" dirty="0">
                <a:effectLst/>
                <a:latin typeface="Georgia" panose="02040502050405020303" pitchFamily="18" charset="0"/>
                <a:ea typeface="MS Mincho" panose="02020609040205080304" pitchFamily="49" charset="-128"/>
              </a:rPr>
              <a:t> but both benefited from </a:t>
            </a:r>
            <a:r>
              <a:rPr lang="en-GB" sz="1100" b="1" dirty="0">
                <a:effectLst/>
                <a:latin typeface="Georgia" panose="02040502050405020303" pitchFamily="18" charset="0"/>
                <a:ea typeface="MS Mincho" panose="02020609040205080304" pitchFamily="49" charset="-128"/>
              </a:rPr>
              <a:t>new shoppers </a:t>
            </a:r>
            <a:r>
              <a:rPr lang="en-GB" sz="1100" dirty="0">
                <a:effectLst/>
                <a:latin typeface="Georgia" panose="02040502050405020303" pitchFamily="18" charset="0"/>
                <a:ea typeface="MS Mincho" panose="02020609040205080304" pitchFamily="49" charset="-128"/>
              </a:rPr>
              <a:t>and </a:t>
            </a:r>
            <a:r>
              <a:rPr lang="en-GB" sz="1100" b="1" dirty="0">
                <a:effectLst/>
                <a:latin typeface="Georgia" panose="02040502050405020303" pitchFamily="18" charset="0"/>
                <a:ea typeface="MS Mincho" panose="02020609040205080304" pitchFamily="49" charset="-128"/>
              </a:rPr>
              <a:t>increased visits </a:t>
            </a:r>
            <a:r>
              <a:rPr lang="en-GB" sz="1100" dirty="0">
                <a:effectLst/>
                <a:latin typeface="Georgia" panose="02040502050405020303" pitchFamily="18" charset="0"/>
                <a:ea typeface="MS Mincho" panose="02020609040205080304" pitchFamily="49" charset="-128"/>
              </a:rPr>
              <a:t>helped by </a:t>
            </a:r>
            <a:r>
              <a:rPr lang="en-GB" sz="1100" b="1" dirty="0">
                <a:effectLst/>
                <a:latin typeface="Georgia" panose="02040502050405020303" pitchFamily="18" charset="0"/>
                <a:ea typeface="MS Mincho" panose="02020609040205080304" pitchFamily="49" charset="-128"/>
              </a:rPr>
              <a:t>new store openings.</a:t>
            </a:r>
            <a:r>
              <a:rPr lang="en-GB" sz="1100" dirty="0">
                <a:effectLst/>
                <a:latin typeface="Georgia" panose="02040502050405020303" pitchFamily="18" charset="0"/>
                <a:ea typeface="MS Mincho" panose="02020609040205080304" pitchFamily="49" charset="-128"/>
              </a:rPr>
              <a:t>  More than </a:t>
            </a:r>
            <a:r>
              <a:rPr lang="en-GB" sz="1100" b="1" dirty="0">
                <a:effectLst/>
                <a:latin typeface="Georgia" panose="02040502050405020303" pitchFamily="18" charset="0"/>
                <a:ea typeface="MS Mincho" panose="02020609040205080304" pitchFamily="49" charset="-128"/>
              </a:rPr>
              <a:t>200k</a:t>
            </a:r>
            <a:r>
              <a:rPr lang="en-GB" sz="1100" dirty="0">
                <a:effectLst/>
                <a:latin typeface="Georgia" panose="02040502050405020303" pitchFamily="18" charset="0"/>
                <a:ea typeface="MS Mincho" panose="02020609040205080304" pitchFamily="49" charset="-128"/>
              </a:rPr>
              <a:t> new shoppers visited Aldi and </a:t>
            </a:r>
            <a:r>
              <a:rPr lang="en-GB" sz="1100" b="1" dirty="0">
                <a:effectLst/>
                <a:latin typeface="Georgia" panose="02040502050405020303" pitchFamily="18" charset="0"/>
                <a:ea typeface="MS Mincho" panose="02020609040205080304" pitchFamily="49" charset="-128"/>
              </a:rPr>
              <a:t>320k more </a:t>
            </a:r>
            <a:r>
              <a:rPr lang="en-GB" sz="1100" dirty="0">
                <a:effectLst/>
                <a:latin typeface="Georgia" panose="02040502050405020303" pitchFamily="18" charset="0"/>
                <a:ea typeface="MS Mincho" panose="02020609040205080304" pitchFamily="49" charset="-128"/>
              </a:rPr>
              <a:t>shopped at </a:t>
            </a:r>
            <a:r>
              <a:rPr lang="en-GB" sz="1100" b="1" dirty="0">
                <a:effectLst/>
                <a:latin typeface="Georgia" panose="02040502050405020303" pitchFamily="18" charset="0"/>
                <a:ea typeface="MS Mincho" panose="02020609040205080304" pitchFamily="49" charset="-128"/>
              </a:rPr>
              <a:t>Lidl</a:t>
            </a:r>
            <a:r>
              <a:rPr lang="en-GB" sz="1100" dirty="0">
                <a:effectLst/>
                <a:latin typeface="Georgia" panose="02040502050405020303" pitchFamily="18" charset="0"/>
                <a:ea typeface="MS Mincho" panose="02020609040205080304" pitchFamily="49" charset="-128"/>
              </a:rPr>
              <a:t> thi</a:t>
            </a:r>
            <a:r>
              <a:rPr lang="en-GB" sz="1100" dirty="0">
                <a:latin typeface="Georgia" panose="02040502050405020303" pitchFamily="18" charset="0"/>
                <a:ea typeface="MS Mincho" panose="02020609040205080304" pitchFamily="49" charset="-128"/>
              </a:rPr>
              <a:t>s </a:t>
            </a:r>
            <a:r>
              <a:rPr lang="en-GB" sz="1100" dirty="0">
                <a:effectLst/>
                <a:latin typeface="Georgia" panose="02040502050405020303" pitchFamily="18" charset="0"/>
                <a:ea typeface="MS Mincho" panose="02020609040205080304" pitchFamily="49" charset="-128"/>
              </a:rPr>
              <a:t>compares to </a:t>
            </a:r>
            <a:r>
              <a:rPr lang="en-GB" sz="1100" b="1" dirty="0">
                <a:effectLst/>
                <a:latin typeface="Georgia" panose="02040502050405020303" pitchFamily="18" charset="0"/>
                <a:ea typeface="MS Mincho" panose="02020609040205080304" pitchFamily="49" charset="-128"/>
              </a:rPr>
              <a:t>350k fewer</a:t>
            </a:r>
            <a:r>
              <a:rPr lang="en-GB" sz="1100" dirty="0">
                <a:effectLst/>
                <a:latin typeface="Georgia" panose="02040502050405020303" pitchFamily="18" charset="0"/>
                <a:ea typeface="MS Mincho" panose="02020609040205080304" pitchFamily="49" charset="-128"/>
              </a:rPr>
              <a:t> </a:t>
            </a:r>
            <a:r>
              <a:rPr lang="en-GB" sz="1100" b="1" dirty="0">
                <a:effectLst/>
                <a:latin typeface="Georgia" panose="02040502050405020303" pitchFamily="18" charset="0"/>
                <a:ea typeface="MS Mincho" panose="02020609040205080304" pitchFamily="49" charset="-128"/>
              </a:rPr>
              <a:t>who visited Morrisons</a:t>
            </a:r>
            <a:r>
              <a:rPr lang="en-GB" sz="1100" dirty="0">
                <a:effectLst/>
                <a:latin typeface="Georgia" panose="02040502050405020303" pitchFamily="18" charset="0"/>
                <a:ea typeface="MS Mincho" panose="02020609040205080304" pitchFamily="49" charset="-128"/>
              </a:rPr>
              <a:t> </a:t>
            </a:r>
            <a:r>
              <a:rPr lang="en-GB" sz="900" dirty="0">
                <a:effectLst/>
                <a:latin typeface="Georgia" panose="02040502050405020303" pitchFamily="18" charset="0"/>
                <a:ea typeface="MS Mincho" panose="02020609040205080304" pitchFamily="49" charset="-128"/>
              </a:rPr>
              <a:t>(Homescan FMCG 4w/e 30Dec23).</a:t>
            </a:r>
          </a:p>
          <a:p>
            <a:pPr lvl="0">
              <a:buSzPts val="1100"/>
            </a:pPr>
            <a:endParaRPr lang="en-GB" sz="900" dirty="0">
              <a:latin typeface="Georgia" panose="02040502050405020303" pitchFamily="18" charset="0"/>
              <a:ea typeface="MS Mincho" panose="02020609040205080304" pitchFamily="49" charset="-128"/>
            </a:endParaRPr>
          </a:p>
        </p:txBody>
      </p:sp>
      <p:sp>
        <p:nvSpPr>
          <p:cNvPr id="18" name="Oval 17">
            <a:extLst>
              <a:ext uri="{FF2B5EF4-FFF2-40B4-BE49-F238E27FC236}">
                <a16:creationId xmlns:a16="http://schemas.microsoft.com/office/drawing/2014/main" id="{9C9DFA51-D2A9-B889-6111-DAF0454BED18}"/>
              </a:ext>
            </a:extLst>
          </p:cNvPr>
          <p:cNvSpPr/>
          <p:nvPr/>
        </p:nvSpPr>
        <p:spPr>
          <a:xfrm>
            <a:off x="8332350" y="3741002"/>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8</a:t>
            </a:r>
          </a:p>
        </p:txBody>
      </p:sp>
      <p:sp>
        <p:nvSpPr>
          <p:cNvPr id="22" name="TextBox 21">
            <a:extLst>
              <a:ext uri="{FF2B5EF4-FFF2-40B4-BE49-F238E27FC236}">
                <a16:creationId xmlns:a16="http://schemas.microsoft.com/office/drawing/2014/main" id="{91CF3FFC-9D29-2C7D-65F6-919DA14DD145}"/>
              </a:ext>
            </a:extLst>
          </p:cNvPr>
          <p:cNvSpPr txBox="1"/>
          <p:nvPr/>
        </p:nvSpPr>
        <p:spPr>
          <a:xfrm>
            <a:off x="4928151" y="4095527"/>
            <a:ext cx="3391120" cy="1107996"/>
          </a:xfrm>
          <a:prstGeom prst="rect">
            <a:avLst/>
          </a:prstGeom>
          <a:noFill/>
        </p:spPr>
        <p:txBody>
          <a:bodyPr wrap="square">
            <a:spAutoFit/>
          </a:bodyPr>
          <a:lstStyle/>
          <a:p>
            <a:pPr lvl="0">
              <a:buSzPts val="1100"/>
            </a:pPr>
            <a:r>
              <a:rPr lang="en-GB" sz="1100" b="1" dirty="0">
                <a:effectLst/>
                <a:latin typeface="Georgia" panose="02040502050405020303" pitchFamily="18" charset="0"/>
                <a:ea typeface="MS Mincho" panose="02020609040205080304" pitchFamily="49" charset="-128"/>
              </a:rPr>
              <a:t>Morrisons growth (+2.3%)</a:t>
            </a:r>
            <a:r>
              <a:rPr lang="en-GB" sz="1100" dirty="0">
                <a:effectLst/>
                <a:latin typeface="Georgia" panose="02040502050405020303" pitchFamily="18" charset="0"/>
                <a:ea typeface="MS Mincho" panose="02020609040205080304" pitchFamily="49" charset="-128"/>
              </a:rPr>
              <a:t> was perhaps disappointing and was primarily due to a </a:t>
            </a:r>
            <a:r>
              <a:rPr lang="en-GB" sz="1100" b="1" dirty="0">
                <a:effectLst/>
                <a:latin typeface="Georgia" panose="02040502050405020303" pitchFamily="18" charset="0"/>
                <a:ea typeface="MS Mincho" panose="02020609040205080304" pitchFamily="49" charset="-128"/>
              </a:rPr>
              <a:t>loss of shoppers</a:t>
            </a:r>
            <a:r>
              <a:rPr lang="en-GB" sz="1100" dirty="0">
                <a:effectLst/>
                <a:latin typeface="Georgia" panose="02040502050405020303" pitchFamily="18" charset="0"/>
                <a:ea typeface="MS Mincho" panose="02020609040205080304" pitchFamily="49" charset="-128"/>
              </a:rPr>
              <a:t> compared to last year, a similar challenge (but to a lesser extent) was faced by </a:t>
            </a:r>
            <a:r>
              <a:rPr lang="en-GB" sz="1100" b="1" dirty="0">
                <a:effectLst/>
                <a:latin typeface="Georgia" panose="02040502050405020303" pitchFamily="18" charset="0"/>
                <a:ea typeface="MS Mincho" panose="02020609040205080304" pitchFamily="49" charset="-128"/>
              </a:rPr>
              <a:t>ASDA (+2.4%)</a:t>
            </a:r>
            <a:r>
              <a:rPr lang="en-GB" sz="1100" dirty="0">
                <a:effectLst/>
                <a:latin typeface="Georgia" panose="02040502050405020303" pitchFamily="18" charset="0"/>
                <a:ea typeface="MS Mincho" panose="02020609040205080304" pitchFamily="49" charset="-128"/>
              </a:rPr>
              <a:t> with both retailers squeezed by the ‘price pincer’ of Tesco/ Sainsbury and Aldi/ Lidl.</a:t>
            </a:r>
            <a:endParaRPr lang="en-GB" sz="1100" dirty="0">
              <a:effectLst/>
              <a:latin typeface="Georgia" panose="02040502050405020303" pitchFamily="18" charset="0"/>
              <a:ea typeface="Times New Roman" panose="02020603050405020304" pitchFamily="18" charset="0"/>
            </a:endParaRPr>
          </a:p>
        </p:txBody>
      </p:sp>
      <p:sp>
        <p:nvSpPr>
          <p:cNvPr id="21" name="Oval 20">
            <a:extLst>
              <a:ext uri="{FF2B5EF4-FFF2-40B4-BE49-F238E27FC236}">
                <a16:creationId xmlns:a16="http://schemas.microsoft.com/office/drawing/2014/main" id="{A3A23993-0F39-7419-430A-1170E00F6294}"/>
              </a:ext>
            </a:extLst>
          </p:cNvPr>
          <p:cNvSpPr/>
          <p:nvPr/>
        </p:nvSpPr>
        <p:spPr>
          <a:xfrm>
            <a:off x="8373655" y="5243637"/>
            <a:ext cx="624840" cy="6248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r>
              <a:rPr lang="en-US" sz="2400" b="1" dirty="0"/>
              <a:t>9</a:t>
            </a:r>
          </a:p>
        </p:txBody>
      </p:sp>
      <p:sp>
        <p:nvSpPr>
          <p:cNvPr id="27" name="TextBox 26">
            <a:extLst>
              <a:ext uri="{FF2B5EF4-FFF2-40B4-BE49-F238E27FC236}">
                <a16:creationId xmlns:a16="http://schemas.microsoft.com/office/drawing/2014/main" id="{F097EEB9-536E-DD43-7609-81EF264A4577}"/>
              </a:ext>
            </a:extLst>
          </p:cNvPr>
          <p:cNvSpPr txBox="1"/>
          <p:nvPr/>
        </p:nvSpPr>
        <p:spPr>
          <a:xfrm>
            <a:off x="336976" y="2898814"/>
            <a:ext cx="3199464" cy="643330"/>
          </a:xfrm>
          <a:prstGeom prst="rect">
            <a:avLst/>
          </a:prstGeom>
          <a:noFill/>
        </p:spPr>
        <p:txBody>
          <a:bodyPr wrap="square" lIns="0" rIns="0" rtlCol="0" anchor="ctr">
            <a:noAutofit/>
          </a:bodyPr>
          <a:lstStyle/>
          <a:p>
            <a:pPr lvl="0"/>
            <a:endParaRPr lang="en-GB" sz="1400" i="1" dirty="0">
              <a:solidFill>
                <a:schemeClr val="bg1"/>
              </a:solidFill>
              <a:latin typeface="Georgia" panose="02040502050405020303" pitchFamily="18" charset="0"/>
              <a:ea typeface="Times New Roman" panose="02020603050405020304" pitchFamily="18" charset="0"/>
            </a:endParaRPr>
          </a:p>
          <a:p>
            <a:pPr lvl="0">
              <a:buSzPts val="1100"/>
            </a:pPr>
            <a:endParaRPr lang="en-GB" sz="1400" b="1" dirty="0">
              <a:solidFill>
                <a:schemeClr val="bg1"/>
              </a:solidFill>
              <a:latin typeface="Georgia" panose="02040502050405020303" pitchFamily="18" charset="0"/>
              <a:ea typeface="Times New Roman" panose="02020603050405020304" pitchFamily="18" charset="0"/>
            </a:endParaRPr>
          </a:p>
          <a:p>
            <a:pPr lvl="0">
              <a:buSzPts val="1100"/>
            </a:pPr>
            <a:r>
              <a:rPr lang="en-US" sz="1400" dirty="0">
                <a:solidFill>
                  <a:schemeClr val="bg1"/>
                </a:solidFill>
                <a:latin typeface="Georgia" panose="02040502050405020303" pitchFamily="18" charset="0"/>
              </a:rPr>
              <a:t>Despite </a:t>
            </a:r>
            <a:r>
              <a:rPr lang="en-US" sz="1400" b="1" dirty="0">
                <a:solidFill>
                  <a:schemeClr val="bg1"/>
                </a:solidFill>
                <a:latin typeface="Georgia" panose="02040502050405020303" pitchFamily="18" charset="0"/>
              </a:rPr>
              <a:t>slowing food inflation</a:t>
            </a:r>
            <a:r>
              <a:rPr lang="en-US" sz="1400" dirty="0">
                <a:solidFill>
                  <a:schemeClr val="bg1"/>
                </a:solidFill>
                <a:latin typeface="Georgia" panose="02040502050405020303" pitchFamily="18" charset="0"/>
              </a:rPr>
              <a:t>, grocery prices are still on average </a:t>
            </a:r>
            <a:r>
              <a:rPr lang="en-US" sz="1400" b="1" dirty="0">
                <a:solidFill>
                  <a:schemeClr val="bg1"/>
                </a:solidFill>
                <a:latin typeface="Georgia" panose="02040502050405020303" pitchFamily="18" charset="0"/>
              </a:rPr>
              <a:t>17% higher* than 2 years ago.</a:t>
            </a:r>
          </a:p>
          <a:p>
            <a:pPr lvl="0">
              <a:buSzPts val="1100"/>
            </a:pPr>
            <a:endParaRPr lang="en-US" sz="1400" b="1" dirty="0">
              <a:solidFill>
                <a:schemeClr val="bg1"/>
              </a:solidFill>
              <a:latin typeface="Georgia" panose="02040502050405020303" pitchFamily="18" charset="0"/>
            </a:endParaRPr>
          </a:p>
          <a:p>
            <a:pPr lvl="0">
              <a:buSzPts val="1100"/>
            </a:pPr>
            <a:r>
              <a:rPr lang="en-US" sz="1400" dirty="0">
                <a:solidFill>
                  <a:schemeClr val="bg1"/>
                </a:solidFill>
                <a:latin typeface="Georgia" panose="02040502050405020303" pitchFamily="18" charset="0"/>
              </a:rPr>
              <a:t>This helps to explain the intense pricing competition amongst the retailers, over this time </a:t>
            </a:r>
            <a:r>
              <a:rPr lang="en-US" sz="1400" b="1" dirty="0">
                <a:solidFill>
                  <a:schemeClr val="bg1"/>
                </a:solidFill>
                <a:latin typeface="Georgia" panose="02040502050405020303" pitchFamily="18" charset="0"/>
              </a:rPr>
              <a:t>shoppers have become more resilient</a:t>
            </a:r>
            <a:r>
              <a:rPr lang="en-US" sz="1400" dirty="0">
                <a:solidFill>
                  <a:schemeClr val="bg1"/>
                </a:solidFill>
                <a:latin typeface="Georgia" panose="02040502050405020303" pitchFamily="18" charset="0"/>
              </a:rPr>
              <a:t> with </a:t>
            </a:r>
            <a:r>
              <a:rPr lang="en-US" sz="1400" b="1" dirty="0">
                <a:solidFill>
                  <a:schemeClr val="bg1"/>
                </a:solidFill>
                <a:latin typeface="Georgia" panose="02040502050405020303" pitchFamily="18" charset="0"/>
              </a:rPr>
              <a:t>learned</a:t>
            </a:r>
            <a:r>
              <a:rPr lang="en-US" sz="1400" dirty="0">
                <a:solidFill>
                  <a:schemeClr val="bg1"/>
                </a:solidFill>
                <a:latin typeface="Georgia" panose="02040502050405020303" pitchFamily="18" charset="0"/>
              </a:rPr>
              <a:t> savings strategies.</a:t>
            </a:r>
          </a:p>
          <a:p>
            <a:pPr lvl="0">
              <a:buSzPts val="1100"/>
            </a:pPr>
            <a:endParaRPr lang="en-US" sz="1400" b="1" dirty="0">
              <a:solidFill>
                <a:schemeClr val="bg1"/>
              </a:solidFill>
              <a:latin typeface="Georgia" panose="02040502050405020303" pitchFamily="18" charset="0"/>
            </a:endParaRPr>
          </a:p>
          <a:p>
            <a:pPr lvl="0">
              <a:buSzPts val="1100"/>
            </a:pPr>
            <a:r>
              <a:rPr lang="en-US" sz="1400" dirty="0">
                <a:solidFill>
                  <a:schemeClr val="bg1"/>
                </a:solidFill>
                <a:latin typeface="Georgia" panose="02040502050405020303" pitchFamily="18" charset="0"/>
              </a:rPr>
              <a:t>It has been an </a:t>
            </a:r>
            <a:r>
              <a:rPr lang="en-US" sz="1400" b="1" dirty="0">
                <a:solidFill>
                  <a:schemeClr val="bg1"/>
                </a:solidFill>
                <a:latin typeface="Georgia" panose="02040502050405020303" pitchFamily="18" charset="0"/>
              </a:rPr>
              <a:t>even tougher environment</a:t>
            </a:r>
            <a:r>
              <a:rPr lang="en-US" sz="1400" dirty="0">
                <a:solidFill>
                  <a:schemeClr val="bg1"/>
                </a:solidFill>
                <a:latin typeface="Georgia" panose="02040502050405020303" pitchFamily="18" charset="0"/>
              </a:rPr>
              <a:t> to </a:t>
            </a:r>
            <a:r>
              <a:rPr lang="en-US" sz="1400" b="1" dirty="0">
                <a:solidFill>
                  <a:schemeClr val="bg1"/>
                </a:solidFill>
                <a:latin typeface="Georgia" panose="02040502050405020303" pitchFamily="18" charset="0"/>
              </a:rPr>
              <a:t>outperform</a:t>
            </a:r>
            <a:r>
              <a:rPr lang="en-US" sz="1400" dirty="0">
                <a:solidFill>
                  <a:schemeClr val="bg1"/>
                </a:solidFill>
                <a:latin typeface="Georgia" panose="02040502050405020303" pitchFamily="18" charset="0"/>
              </a:rPr>
              <a:t>, so congratulations go to </a:t>
            </a:r>
            <a:r>
              <a:rPr lang="en-US" sz="1400" b="1" dirty="0">
                <a:solidFill>
                  <a:schemeClr val="bg1"/>
                </a:solidFill>
                <a:latin typeface="Georgia" panose="02040502050405020303" pitchFamily="18" charset="0"/>
              </a:rPr>
              <a:t>M&amp;S, Ocado </a:t>
            </a:r>
            <a:r>
              <a:rPr lang="en-US" sz="1400" dirty="0">
                <a:solidFill>
                  <a:schemeClr val="bg1"/>
                </a:solidFill>
                <a:latin typeface="Georgia" panose="02040502050405020303" pitchFamily="18" charset="0"/>
              </a:rPr>
              <a:t>and the </a:t>
            </a:r>
            <a:r>
              <a:rPr lang="en-US" sz="1400" b="1" dirty="0">
                <a:solidFill>
                  <a:schemeClr val="bg1"/>
                </a:solidFill>
                <a:latin typeface="Georgia" panose="02040502050405020303" pitchFamily="18" charset="0"/>
              </a:rPr>
              <a:t>Discounters </a:t>
            </a:r>
            <a:r>
              <a:rPr lang="en-US" sz="1400" dirty="0">
                <a:solidFill>
                  <a:schemeClr val="bg1"/>
                </a:solidFill>
                <a:latin typeface="Georgia" panose="02040502050405020303" pitchFamily="18" charset="0"/>
              </a:rPr>
              <a:t>who all </a:t>
            </a:r>
            <a:r>
              <a:rPr lang="en-US" sz="1400" b="1" dirty="0">
                <a:solidFill>
                  <a:schemeClr val="bg1"/>
                </a:solidFill>
                <a:latin typeface="Georgia" panose="02040502050405020303" pitchFamily="18" charset="0"/>
              </a:rPr>
              <a:t>gained share </a:t>
            </a:r>
            <a:r>
              <a:rPr lang="en-US" sz="1400" dirty="0">
                <a:solidFill>
                  <a:schemeClr val="bg1"/>
                </a:solidFill>
                <a:latin typeface="Georgia" panose="02040502050405020303" pitchFamily="18" charset="0"/>
              </a:rPr>
              <a:t>this </a:t>
            </a:r>
            <a:r>
              <a:rPr lang="en-US" sz="1400" b="1" dirty="0">
                <a:solidFill>
                  <a:schemeClr val="bg1"/>
                </a:solidFill>
                <a:latin typeface="Georgia" panose="02040502050405020303" pitchFamily="18" charset="0"/>
              </a:rPr>
              <a:t>Christmas</a:t>
            </a:r>
            <a:r>
              <a:rPr lang="en-US" sz="1400" dirty="0">
                <a:solidFill>
                  <a:schemeClr val="bg1"/>
                </a:solidFill>
                <a:latin typeface="Georgia" panose="02040502050405020303" pitchFamily="18" charset="0"/>
              </a:rPr>
              <a:t>.</a:t>
            </a:r>
            <a:endParaRPr lang="en-GB" sz="1400" b="1" dirty="0">
              <a:solidFill>
                <a:schemeClr val="bg1"/>
              </a:solidFill>
              <a:effectLst/>
              <a:latin typeface="Georgia" panose="02040502050405020303"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C7033015-D179-0063-95E3-B99C7E8AB7C8}"/>
              </a:ext>
            </a:extLst>
          </p:cNvPr>
          <p:cNvSpPr txBox="1"/>
          <p:nvPr/>
        </p:nvSpPr>
        <p:spPr>
          <a:xfrm>
            <a:off x="4187439" y="6635810"/>
            <a:ext cx="914400" cy="914400"/>
          </a:xfrm>
          <a:prstGeom prst="rect">
            <a:avLst/>
          </a:prstGeom>
          <a:noFill/>
        </p:spPr>
        <p:txBody>
          <a:bodyPr wrap="none" lIns="0" rIns="0" rtlCol="0">
            <a:noAutofit/>
          </a:bodyPr>
          <a:lstStyle/>
          <a:p>
            <a:pPr algn="l">
              <a:spcAft>
                <a:spcPts val="600"/>
              </a:spcAft>
            </a:pPr>
            <a:r>
              <a:rPr lang="en-GB" sz="500" dirty="0"/>
              <a:t>*NIQ Scantrack FMCG 12w/e 30Dec23 Grocery Multiples Value Sales growth – Unit Sales Growth</a:t>
            </a:r>
          </a:p>
        </p:txBody>
      </p:sp>
    </p:spTree>
    <p:extLst>
      <p:ext uri="{BB962C8B-B14F-4D97-AF65-F5344CB8AC3E}">
        <p14:creationId xmlns:p14="http://schemas.microsoft.com/office/powerpoint/2010/main" val="2512569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35</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158636" y="1148892"/>
            <a:ext cx="3711102" cy="4459105"/>
          </a:xfrm>
        </p:spPr>
        <p:txBody>
          <a:bodyPr/>
          <a:lstStyle/>
          <a:p>
            <a:r>
              <a:rPr lang="en-US" sz="1600" b="0" i="1" dirty="0">
                <a:latin typeface="Georgia" panose="02040502050405020303" pitchFamily="18" charset="0"/>
                <a:cs typeface="Arial"/>
              </a:rPr>
              <a:t>Having an </a:t>
            </a:r>
            <a:r>
              <a:rPr lang="en-US" sz="1600" i="1" dirty="0">
                <a:latin typeface="Georgia" panose="02040502050405020303" pitchFamily="18" charset="0"/>
                <a:cs typeface="Arial"/>
              </a:rPr>
              <a:t>affordable Christmas </a:t>
            </a:r>
            <a:r>
              <a:rPr lang="en-US" sz="1600" b="0" i="1" dirty="0">
                <a:latin typeface="Georgia" panose="02040502050405020303" pitchFamily="18" charset="0"/>
                <a:cs typeface="Arial"/>
              </a:rPr>
              <a:t>was top of mind for many shoppers and only two retailers attracted a </a:t>
            </a:r>
            <a:r>
              <a:rPr lang="en-US" sz="1600" i="1" dirty="0">
                <a:latin typeface="Georgia" panose="02040502050405020303" pitchFamily="18" charset="0"/>
                <a:cs typeface="Arial"/>
              </a:rPr>
              <a:t>sizeable</a:t>
            </a:r>
            <a:r>
              <a:rPr lang="en-US" sz="1600" b="0" i="1" dirty="0">
                <a:latin typeface="Georgia" panose="02040502050405020303" pitchFamily="18" charset="0"/>
                <a:cs typeface="Arial"/>
              </a:rPr>
              <a:t> </a:t>
            </a:r>
            <a:r>
              <a:rPr lang="en-US" sz="1600" i="1" dirty="0">
                <a:latin typeface="Georgia" panose="02040502050405020303" pitchFamily="18" charset="0"/>
                <a:cs typeface="Arial"/>
              </a:rPr>
              <a:t>increase</a:t>
            </a:r>
            <a:r>
              <a:rPr lang="en-US" sz="1600" b="0" i="1" dirty="0">
                <a:latin typeface="Georgia" panose="02040502050405020303" pitchFamily="18" charset="0"/>
                <a:cs typeface="Arial"/>
              </a:rPr>
              <a:t> in </a:t>
            </a:r>
            <a:r>
              <a:rPr lang="en-US" sz="1600" i="1" dirty="0">
                <a:latin typeface="Georgia" panose="02040502050405020303" pitchFamily="18" charset="0"/>
                <a:cs typeface="Arial"/>
              </a:rPr>
              <a:t>new shoppers</a:t>
            </a:r>
            <a:r>
              <a:rPr lang="en-US" sz="1600" b="0" i="1" dirty="0">
                <a:latin typeface="Georgia" panose="02040502050405020303" pitchFamily="18" charset="0"/>
                <a:cs typeface="Arial"/>
              </a:rPr>
              <a:t>.</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r>
              <a:rPr lang="en-US" sz="1600" b="0" i="1" dirty="0">
                <a:latin typeface="Georgia" panose="02040502050405020303" pitchFamily="18" charset="0"/>
                <a:cs typeface="Arial"/>
              </a:rPr>
              <a:t>Despite lingering inflation </a:t>
            </a:r>
            <a:r>
              <a:rPr lang="en-US" sz="1600" i="1" dirty="0">
                <a:latin typeface="Georgia" panose="02040502050405020303" pitchFamily="18" charset="0"/>
                <a:cs typeface="Arial"/>
              </a:rPr>
              <a:t>only 3 retailers </a:t>
            </a:r>
            <a:r>
              <a:rPr lang="en-US" sz="1600" b="0" i="1" dirty="0">
                <a:latin typeface="Georgia" panose="02040502050405020303" pitchFamily="18" charset="0"/>
                <a:cs typeface="Arial"/>
              </a:rPr>
              <a:t>saw a </a:t>
            </a:r>
            <a:r>
              <a:rPr lang="en-US" sz="1600" i="1" dirty="0">
                <a:latin typeface="Georgia" panose="02040502050405020303" pitchFamily="18" charset="0"/>
                <a:cs typeface="Arial"/>
              </a:rPr>
              <a:t>significant increase </a:t>
            </a:r>
            <a:r>
              <a:rPr lang="en-US" sz="1600" b="0" i="1" dirty="0">
                <a:latin typeface="Georgia" panose="02040502050405020303" pitchFamily="18" charset="0"/>
                <a:cs typeface="Arial"/>
              </a:rPr>
              <a:t>in </a:t>
            </a:r>
            <a:r>
              <a:rPr lang="en-US" sz="1600" i="1" dirty="0">
                <a:latin typeface="Georgia" panose="02040502050405020303" pitchFamily="18" charset="0"/>
                <a:cs typeface="Arial"/>
              </a:rPr>
              <a:t>average basket spend </a:t>
            </a:r>
            <a:r>
              <a:rPr lang="en-US" sz="1600" b="0" i="1" dirty="0">
                <a:latin typeface="Georgia" panose="02040502050405020303" pitchFamily="18" charset="0"/>
                <a:cs typeface="Arial"/>
              </a:rPr>
              <a:t>and the decline in average spend at </a:t>
            </a:r>
            <a:r>
              <a:rPr lang="en-US" sz="1600" i="1" dirty="0">
                <a:latin typeface="Georgia" panose="02040502050405020303" pitchFamily="18" charset="0"/>
                <a:cs typeface="Arial"/>
              </a:rPr>
              <a:t>Ocado</a:t>
            </a:r>
            <a:r>
              <a:rPr lang="en-US" sz="1600" b="0" i="1" dirty="0">
                <a:latin typeface="Georgia" panose="02040502050405020303" pitchFamily="18" charset="0"/>
                <a:cs typeface="Arial"/>
              </a:rPr>
              <a:t> was offset by </a:t>
            </a:r>
            <a:r>
              <a:rPr lang="en-US" sz="1600" i="1" dirty="0">
                <a:latin typeface="Georgia" panose="02040502050405020303" pitchFamily="18" charset="0"/>
                <a:cs typeface="Arial"/>
              </a:rPr>
              <a:t>double digit</a:t>
            </a:r>
            <a:r>
              <a:rPr lang="en-US" sz="1600" b="0" i="1" dirty="0">
                <a:latin typeface="Georgia" panose="02040502050405020303" pitchFamily="18" charset="0"/>
                <a:cs typeface="Arial"/>
              </a:rPr>
              <a:t> </a:t>
            </a:r>
            <a:r>
              <a:rPr lang="en-US" sz="1600" i="1" dirty="0">
                <a:latin typeface="Georgia" panose="02040502050405020303" pitchFamily="18" charset="0"/>
                <a:cs typeface="Arial"/>
              </a:rPr>
              <a:t>increase in shoppers </a:t>
            </a:r>
            <a:r>
              <a:rPr lang="en-US" sz="1600" b="0" i="1" dirty="0">
                <a:latin typeface="Georgia" panose="02040502050405020303" pitchFamily="18" charset="0"/>
                <a:cs typeface="Arial"/>
              </a:rPr>
              <a:t>and an </a:t>
            </a:r>
            <a:r>
              <a:rPr lang="en-US" sz="1600" i="1" dirty="0">
                <a:latin typeface="Georgia" panose="02040502050405020303" pitchFamily="18" charset="0"/>
                <a:cs typeface="Arial"/>
              </a:rPr>
              <a:t>8.5% increase </a:t>
            </a:r>
            <a:r>
              <a:rPr lang="en-US" sz="1600" b="0" i="1" dirty="0">
                <a:latin typeface="Georgia" panose="02040502050405020303" pitchFamily="18" charset="0"/>
                <a:cs typeface="Arial"/>
              </a:rPr>
              <a:t>in </a:t>
            </a:r>
            <a:r>
              <a:rPr lang="en-US" sz="1600" i="1" dirty="0">
                <a:latin typeface="Georgia" panose="02040502050405020303" pitchFamily="18" charset="0"/>
                <a:cs typeface="Arial"/>
              </a:rPr>
              <a:t>transactions</a:t>
            </a:r>
            <a:r>
              <a:rPr lang="en-US" sz="1600" b="0" i="1" dirty="0">
                <a:latin typeface="Georgia" panose="02040502050405020303" pitchFamily="18" charset="0"/>
                <a:cs typeface="Arial"/>
              </a:rPr>
              <a:t>.</a:t>
            </a:r>
            <a:br>
              <a:rPr lang="en-US" sz="1600" b="0" i="1" dirty="0">
                <a:latin typeface="Georgia" panose="02040502050405020303" pitchFamily="18" charset="0"/>
                <a:cs typeface="Arial"/>
              </a:rPr>
            </a:br>
            <a:br>
              <a:rPr lang="en-US" sz="1600" b="0" i="1" dirty="0">
                <a:latin typeface="Georgia" panose="02040502050405020303" pitchFamily="18" charset="0"/>
                <a:cs typeface="Arial"/>
              </a:rPr>
            </a:br>
            <a:endParaRPr lang="en-US" sz="1600" b="0" i="1" dirty="0">
              <a:latin typeface="Georgia" panose="02040502050405020303" pitchFamily="18" charset="0"/>
            </a:endParaRPr>
          </a:p>
        </p:txBody>
      </p:sp>
      <p:sp>
        <p:nvSpPr>
          <p:cNvPr id="18" name="Text Placeholder 17">
            <a:extLst>
              <a:ext uri="{FF2B5EF4-FFF2-40B4-BE49-F238E27FC236}">
                <a16:creationId xmlns:a16="http://schemas.microsoft.com/office/drawing/2014/main" id="{409B01F7-2DDE-C43E-8A14-BC16BCC2D86F}"/>
              </a:ext>
            </a:extLst>
          </p:cNvPr>
          <p:cNvSpPr>
            <a:spLocks noGrp="1"/>
          </p:cNvSpPr>
          <p:nvPr>
            <p:ph type="body" sz="quarter" idx="14"/>
          </p:nvPr>
        </p:nvSpPr>
        <p:spPr>
          <a:xfrm>
            <a:off x="4250292" y="5965007"/>
            <a:ext cx="7595265" cy="365125"/>
          </a:xfrm>
        </p:spPr>
        <p:txBody>
          <a:bodyPr/>
          <a:lstStyle/>
          <a:p>
            <a:r>
              <a:rPr lang="en-GB" dirty="0"/>
              <a:t>Source:  NIQ Homescan FMCG</a:t>
            </a:r>
          </a:p>
        </p:txBody>
      </p:sp>
      <p:sp>
        <p:nvSpPr>
          <p:cNvPr id="8" name="TextBox 7">
            <a:extLst>
              <a:ext uri="{FF2B5EF4-FFF2-40B4-BE49-F238E27FC236}">
                <a16:creationId xmlns:a16="http://schemas.microsoft.com/office/drawing/2014/main" id="{CF6EFCF7-9756-4EC9-2B1D-C3089C3ED87D}"/>
              </a:ext>
            </a:extLst>
          </p:cNvPr>
          <p:cNvSpPr txBox="1"/>
          <p:nvPr/>
        </p:nvSpPr>
        <p:spPr>
          <a:xfrm>
            <a:off x="4219959" y="1498654"/>
            <a:ext cx="4369726" cy="276999"/>
          </a:xfrm>
          <a:prstGeom prst="rect">
            <a:avLst/>
          </a:prstGeom>
          <a:noFill/>
        </p:spPr>
        <p:txBody>
          <a:bodyPr wrap="square" lIns="0" rIns="0" rtlCol="0" anchor="ctr">
            <a:spAutoFit/>
          </a:bodyPr>
          <a:lstStyle/>
          <a:p>
            <a:pPr defTabSz="685800"/>
            <a:r>
              <a:rPr lang="en-US" sz="1200" b="1" dirty="0">
                <a:latin typeface="Arial" panose="020B0604020202020204" pitchFamily="34" charset="0"/>
                <a:cs typeface="Arial" panose="020B0604020202020204" pitchFamily="34" charset="0"/>
              </a:rPr>
              <a:t>Year on Year growth in KPI’s (FMCG)</a:t>
            </a:r>
          </a:p>
        </p:txBody>
      </p:sp>
      <p:pic>
        <p:nvPicPr>
          <p:cNvPr id="4" name="Picture 3">
            <a:extLst>
              <a:ext uri="{FF2B5EF4-FFF2-40B4-BE49-F238E27FC236}">
                <a16:creationId xmlns:a16="http://schemas.microsoft.com/office/drawing/2014/main" id="{87874A6B-A580-F092-6298-3A56117CF008}"/>
              </a:ext>
            </a:extLst>
          </p:cNvPr>
          <p:cNvPicPr>
            <a:picLocks noChangeAspect="1"/>
          </p:cNvPicPr>
          <p:nvPr/>
        </p:nvPicPr>
        <p:blipFill>
          <a:blip r:embed="rId2"/>
          <a:stretch>
            <a:fillRect/>
          </a:stretch>
        </p:blipFill>
        <p:spPr>
          <a:xfrm>
            <a:off x="4056715" y="1814379"/>
            <a:ext cx="7890311" cy="3607928"/>
          </a:xfrm>
          <a:prstGeom prst="rect">
            <a:avLst/>
          </a:prstGeom>
        </p:spPr>
      </p:pic>
    </p:spTree>
    <p:extLst>
      <p:ext uri="{BB962C8B-B14F-4D97-AF65-F5344CB8AC3E}">
        <p14:creationId xmlns:p14="http://schemas.microsoft.com/office/powerpoint/2010/main" val="492853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p:txBody>
          <a:bodyPr/>
          <a:lstStyle/>
          <a:p>
            <a:fld id="{403EF4E2-7A7A-0548-85F1-5479B7C9E1B2}" type="slidenum">
              <a:rPr lang="en-US" smtClean="0"/>
              <a:t>36</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273568" y="2453793"/>
            <a:ext cx="3503952" cy="2055647"/>
          </a:xfrm>
        </p:spPr>
        <p:txBody>
          <a:bodyPr/>
          <a:lstStyle/>
          <a:p>
            <a:r>
              <a:rPr lang="en-US" sz="1400" b="0" i="1" dirty="0">
                <a:latin typeface="Georgia" panose="02040502050405020303" pitchFamily="18" charset="0"/>
                <a:cs typeface="Arial"/>
              </a:rPr>
              <a:t>Compared to </a:t>
            </a:r>
            <a:r>
              <a:rPr lang="en-US" sz="1400" i="1" dirty="0">
                <a:latin typeface="Georgia" panose="02040502050405020303" pitchFamily="18" charset="0"/>
                <a:cs typeface="Arial"/>
              </a:rPr>
              <a:t>prior </a:t>
            </a:r>
            <a:r>
              <a:rPr lang="en-US" sz="1400" b="0" i="1" dirty="0">
                <a:latin typeface="Georgia" panose="02040502050405020303" pitchFamily="18" charset="0"/>
                <a:cs typeface="Arial"/>
              </a:rPr>
              <a:t>period </a:t>
            </a:r>
            <a:r>
              <a:rPr lang="en-US" sz="1400" i="1" dirty="0">
                <a:latin typeface="Georgia" panose="02040502050405020303" pitchFamily="18" charset="0"/>
                <a:cs typeface="Arial"/>
              </a:rPr>
              <a:t>all </a:t>
            </a:r>
            <a:r>
              <a:rPr lang="en-US" sz="1400" b="0" i="1" dirty="0">
                <a:latin typeface="Georgia" panose="02040502050405020303" pitchFamily="18" charset="0"/>
                <a:cs typeface="Arial"/>
              </a:rPr>
              <a:t>retailers attracted </a:t>
            </a:r>
            <a:r>
              <a:rPr lang="en-US" sz="1400" i="1" dirty="0">
                <a:latin typeface="Georgia" panose="02040502050405020303" pitchFamily="18" charset="0"/>
                <a:cs typeface="Arial"/>
              </a:rPr>
              <a:t>more shoppers </a:t>
            </a:r>
            <a:r>
              <a:rPr lang="en-US" sz="1400" b="0" i="1" dirty="0">
                <a:latin typeface="Georgia" panose="02040502050405020303" pitchFamily="18" charset="0"/>
                <a:cs typeface="Arial"/>
              </a:rPr>
              <a:t>in December.</a:t>
            </a:r>
            <a:br>
              <a:rPr lang="en-US" sz="1400" b="0" i="1" dirty="0">
                <a:latin typeface="Georgia" panose="02040502050405020303" pitchFamily="18" charset="0"/>
                <a:cs typeface="Arial"/>
              </a:rPr>
            </a:br>
            <a:br>
              <a:rPr lang="en-US" sz="1400" b="0" i="1" dirty="0">
                <a:latin typeface="Georgia" panose="02040502050405020303" pitchFamily="18" charset="0"/>
                <a:cs typeface="Arial"/>
              </a:rPr>
            </a:br>
            <a:r>
              <a:rPr lang="en-US" sz="1400" i="1" dirty="0">
                <a:latin typeface="Georgia" panose="02040502050405020303" pitchFamily="18" charset="0"/>
                <a:cs typeface="Arial"/>
              </a:rPr>
              <a:t>Congratulations</a:t>
            </a:r>
            <a:r>
              <a:rPr lang="en-US" sz="1400" b="0" i="1" dirty="0">
                <a:latin typeface="Georgia" panose="02040502050405020303" pitchFamily="18" charset="0"/>
                <a:cs typeface="Arial"/>
              </a:rPr>
              <a:t> must go to </a:t>
            </a:r>
            <a:r>
              <a:rPr lang="en-US" sz="1400" i="1" dirty="0">
                <a:latin typeface="Georgia" panose="02040502050405020303" pitchFamily="18" charset="0"/>
                <a:cs typeface="Arial"/>
              </a:rPr>
              <a:t>M&amp;S</a:t>
            </a:r>
            <a:r>
              <a:rPr lang="en-US" sz="1400" b="0" i="1" dirty="0">
                <a:latin typeface="Georgia" panose="02040502050405020303" pitchFamily="18" charset="0"/>
                <a:cs typeface="Arial"/>
              </a:rPr>
              <a:t> who achieved a </a:t>
            </a:r>
            <a:r>
              <a:rPr lang="en-US" sz="1400" i="1" dirty="0">
                <a:latin typeface="Georgia" panose="02040502050405020303" pitchFamily="18" charset="0"/>
                <a:cs typeface="Arial"/>
              </a:rPr>
              <a:t>46% </a:t>
            </a:r>
            <a:r>
              <a:rPr lang="en-US" sz="1400" b="0" i="1" dirty="0">
                <a:latin typeface="Georgia" panose="02040502050405020303" pitchFamily="18" charset="0"/>
                <a:cs typeface="Arial"/>
              </a:rPr>
              <a:t>increase in </a:t>
            </a:r>
            <a:r>
              <a:rPr lang="en-US" sz="1400" i="1" dirty="0">
                <a:latin typeface="Georgia" panose="02040502050405020303" pitchFamily="18" charset="0"/>
                <a:cs typeface="Arial"/>
              </a:rPr>
              <a:t>sales</a:t>
            </a:r>
            <a:r>
              <a:rPr lang="en-US" sz="1400" b="0" i="1" dirty="0">
                <a:latin typeface="Georgia" panose="02040502050405020303" pitchFamily="18" charset="0"/>
                <a:cs typeface="Arial"/>
              </a:rPr>
              <a:t> vs </a:t>
            </a:r>
            <a:r>
              <a:rPr lang="en-US" sz="1400" i="1" dirty="0">
                <a:latin typeface="Georgia" panose="02040502050405020303" pitchFamily="18" charset="0"/>
                <a:cs typeface="Arial"/>
              </a:rPr>
              <a:t>November.</a:t>
            </a:r>
            <a:br>
              <a:rPr lang="en-US" sz="1200" b="0" i="1" dirty="0">
                <a:latin typeface="Georgia" panose="02040502050405020303" pitchFamily="18" charset="0"/>
                <a:cs typeface="Arial"/>
              </a:rPr>
            </a:br>
            <a:br>
              <a:rPr lang="en-US" sz="1200" b="0" i="1" dirty="0">
                <a:latin typeface="Georgia" panose="02040502050405020303" pitchFamily="18" charset="0"/>
                <a:cs typeface="Arial"/>
              </a:rPr>
            </a:br>
            <a:endParaRPr lang="en-US" sz="1400" b="0" dirty="0">
              <a:latin typeface="+mn-lt"/>
            </a:endParaRPr>
          </a:p>
        </p:txBody>
      </p:sp>
      <p:sp>
        <p:nvSpPr>
          <p:cNvPr id="7" name="Text Placeholder 6">
            <a:extLst>
              <a:ext uri="{FF2B5EF4-FFF2-40B4-BE49-F238E27FC236}">
                <a16:creationId xmlns:a16="http://schemas.microsoft.com/office/drawing/2014/main" id="{CD9DDD39-11BE-3E72-4A51-0978E35988C5}"/>
              </a:ext>
            </a:extLst>
          </p:cNvPr>
          <p:cNvSpPr>
            <a:spLocks noGrp="1"/>
          </p:cNvSpPr>
          <p:nvPr>
            <p:ph type="body" sz="quarter" idx="14"/>
          </p:nvPr>
        </p:nvSpPr>
        <p:spPr/>
        <p:txBody>
          <a:bodyPr/>
          <a:lstStyle/>
          <a:p>
            <a:r>
              <a:rPr lang="en-GB" dirty="0"/>
              <a:t>Source:  NIQ Homescan FMCG</a:t>
            </a:r>
          </a:p>
        </p:txBody>
      </p:sp>
      <p:graphicFrame>
        <p:nvGraphicFramePr>
          <p:cNvPr id="14" name="Chart 13">
            <a:extLst>
              <a:ext uri="{FF2B5EF4-FFF2-40B4-BE49-F238E27FC236}">
                <a16:creationId xmlns:a16="http://schemas.microsoft.com/office/drawing/2014/main" id="{23904A72-C914-0BE1-802F-AC1B26799E93}"/>
              </a:ext>
            </a:extLst>
          </p:cNvPr>
          <p:cNvGraphicFramePr/>
          <p:nvPr>
            <p:extLst>
              <p:ext uri="{D42A27DB-BD31-4B8C-83A1-F6EECF244321}">
                <p14:modId xmlns:p14="http://schemas.microsoft.com/office/powerpoint/2010/main" val="4169633388"/>
              </p:ext>
            </p:extLst>
          </p:nvPr>
        </p:nvGraphicFramePr>
        <p:xfrm>
          <a:off x="4394552" y="2211339"/>
          <a:ext cx="7102699" cy="286182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6386E971-F8A7-474B-33F9-3FB19FFFF389}"/>
              </a:ext>
            </a:extLst>
          </p:cNvPr>
          <p:cNvSpPr txBox="1"/>
          <p:nvPr/>
        </p:nvSpPr>
        <p:spPr>
          <a:xfrm>
            <a:off x="4256901" y="1583736"/>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KPI % Difference vs </a:t>
            </a:r>
            <a:r>
              <a:rPr lang="en-US" sz="1400" b="1" i="1" dirty="0">
                <a:latin typeface="Arial" panose="020B0604020202020204" pitchFamily="34" charset="0"/>
                <a:cs typeface="Arial" panose="020B0604020202020204" pitchFamily="34" charset="0"/>
                <a:sym typeface="Montserrat"/>
              </a:rPr>
              <a:t>PRIOR </a:t>
            </a:r>
            <a:r>
              <a:rPr lang="en-US" sz="1400" b="1" dirty="0">
                <a:latin typeface="Arial" panose="020B0604020202020204" pitchFamily="34" charset="0"/>
                <a:cs typeface="Arial" panose="020B0604020202020204" pitchFamily="34" charset="0"/>
                <a:sym typeface="Montserrat"/>
              </a:rPr>
              <a:t>period</a:t>
            </a:r>
          </a:p>
          <a:p>
            <a:pPr>
              <a:buSzPts val="1100"/>
            </a:pPr>
            <a:r>
              <a:rPr lang="en-US" sz="1200" i="1" dirty="0">
                <a:solidFill>
                  <a:schemeClr val="tx1"/>
                </a:solidFill>
                <a:latin typeface="Arial" panose="020B0604020202020204" pitchFamily="34" charset="0"/>
                <a:cs typeface="Arial" panose="020B0604020202020204" pitchFamily="34" charset="0"/>
              </a:rPr>
              <a:t>4w/e 30</a:t>
            </a:r>
            <a:r>
              <a:rPr lang="en-US" sz="1200" i="1" baseline="30000" dirty="0">
                <a:solidFill>
                  <a:schemeClr val="tx1"/>
                </a:solidFill>
                <a:latin typeface="Arial" panose="020B0604020202020204" pitchFamily="34" charset="0"/>
                <a:cs typeface="Arial" panose="020B0604020202020204" pitchFamily="34" charset="0"/>
              </a:rPr>
              <a:t>th</a:t>
            </a:r>
            <a:r>
              <a:rPr lang="en-US" sz="1200" i="1" dirty="0">
                <a:solidFill>
                  <a:schemeClr val="tx1"/>
                </a:solidFill>
                <a:latin typeface="Arial" panose="020B0604020202020204" pitchFamily="34" charset="0"/>
                <a:cs typeface="Arial" panose="020B0604020202020204" pitchFamily="34" charset="0"/>
              </a:rPr>
              <a:t> December 2023 vs 2</a:t>
            </a:r>
            <a:r>
              <a:rPr lang="en-US" sz="1200" i="1" baseline="30000" dirty="0">
                <a:solidFill>
                  <a:schemeClr val="tx1"/>
                </a:solidFill>
                <a:latin typeface="Arial" panose="020B0604020202020204" pitchFamily="34" charset="0"/>
                <a:cs typeface="Arial" panose="020B0604020202020204" pitchFamily="34" charset="0"/>
              </a:rPr>
              <a:t>nd</a:t>
            </a:r>
            <a:r>
              <a:rPr lang="en-US" sz="1200" i="1" dirty="0">
                <a:solidFill>
                  <a:schemeClr val="tx1"/>
                </a:solidFill>
                <a:latin typeface="Arial" panose="020B0604020202020204" pitchFamily="34" charset="0"/>
                <a:cs typeface="Arial" panose="020B0604020202020204" pitchFamily="34" charset="0"/>
              </a:rPr>
              <a:t> December 2023</a:t>
            </a: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3" name="Table 10">
            <a:extLst>
              <a:ext uri="{FF2B5EF4-FFF2-40B4-BE49-F238E27FC236}">
                <a16:creationId xmlns:a16="http://schemas.microsoft.com/office/drawing/2014/main" id="{C0ED7DEB-B8D3-99EA-4A1C-091A737CCFAA}"/>
              </a:ext>
            </a:extLst>
          </p:cNvPr>
          <p:cNvGraphicFramePr>
            <a:graphicFrameLocks noGrp="1"/>
          </p:cNvGraphicFramePr>
          <p:nvPr>
            <p:extLst>
              <p:ext uri="{D42A27DB-BD31-4B8C-83A1-F6EECF244321}">
                <p14:modId xmlns:p14="http://schemas.microsoft.com/office/powerpoint/2010/main" val="753256246"/>
              </p:ext>
            </p:extLst>
          </p:nvPr>
        </p:nvGraphicFramePr>
        <p:xfrm>
          <a:off x="4677507" y="5149053"/>
          <a:ext cx="6866793" cy="365760"/>
        </p:xfrm>
        <a:graphic>
          <a:graphicData uri="http://schemas.openxmlformats.org/drawingml/2006/table">
            <a:tbl>
              <a:tblPr firstRow="1" bandRow="1">
                <a:tableStyleId>{9D7B26C5-4107-4FEC-AEDC-1716B250A1EF}</a:tableStyleId>
              </a:tblPr>
              <a:tblGrid>
                <a:gridCol w="705375">
                  <a:extLst>
                    <a:ext uri="{9D8B030D-6E8A-4147-A177-3AD203B41FA5}">
                      <a16:colId xmlns:a16="http://schemas.microsoft.com/office/drawing/2014/main" val="2696776015"/>
                    </a:ext>
                  </a:extLst>
                </a:gridCol>
                <a:gridCol w="594901">
                  <a:extLst>
                    <a:ext uri="{9D8B030D-6E8A-4147-A177-3AD203B41FA5}">
                      <a16:colId xmlns:a16="http://schemas.microsoft.com/office/drawing/2014/main" val="836782962"/>
                    </a:ext>
                  </a:extLst>
                </a:gridCol>
                <a:gridCol w="594467">
                  <a:extLst>
                    <a:ext uri="{9D8B030D-6E8A-4147-A177-3AD203B41FA5}">
                      <a16:colId xmlns:a16="http://schemas.microsoft.com/office/drawing/2014/main" val="254532121"/>
                    </a:ext>
                  </a:extLst>
                </a:gridCol>
                <a:gridCol w="492369">
                  <a:extLst>
                    <a:ext uri="{9D8B030D-6E8A-4147-A177-3AD203B41FA5}">
                      <a16:colId xmlns:a16="http://schemas.microsoft.com/office/drawing/2014/main" val="459562343"/>
                    </a:ext>
                  </a:extLst>
                </a:gridCol>
                <a:gridCol w="558779">
                  <a:extLst>
                    <a:ext uri="{9D8B030D-6E8A-4147-A177-3AD203B41FA5}">
                      <a16:colId xmlns:a16="http://schemas.microsoft.com/office/drawing/2014/main" val="2525734604"/>
                    </a:ext>
                  </a:extLst>
                </a:gridCol>
                <a:gridCol w="584221">
                  <a:extLst>
                    <a:ext uri="{9D8B030D-6E8A-4147-A177-3AD203B41FA5}">
                      <a16:colId xmlns:a16="http://schemas.microsoft.com/office/drawing/2014/main" val="632177499"/>
                    </a:ext>
                  </a:extLst>
                </a:gridCol>
                <a:gridCol w="509954">
                  <a:extLst>
                    <a:ext uri="{9D8B030D-6E8A-4147-A177-3AD203B41FA5}">
                      <a16:colId xmlns:a16="http://schemas.microsoft.com/office/drawing/2014/main" val="3952056482"/>
                    </a:ext>
                  </a:extLst>
                </a:gridCol>
                <a:gridCol w="536331">
                  <a:extLst>
                    <a:ext uri="{9D8B030D-6E8A-4147-A177-3AD203B41FA5}">
                      <a16:colId xmlns:a16="http://schemas.microsoft.com/office/drawing/2014/main" val="2153612359"/>
                    </a:ext>
                  </a:extLst>
                </a:gridCol>
                <a:gridCol w="580292">
                  <a:extLst>
                    <a:ext uri="{9D8B030D-6E8A-4147-A177-3AD203B41FA5}">
                      <a16:colId xmlns:a16="http://schemas.microsoft.com/office/drawing/2014/main" val="16178478"/>
                    </a:ext>
                  </a:extLst>
                </a:gridCol>
                <a:gridCol w="574582">
                  <a:extLst>
                    <a:ext uri="{9D8B030D-6E8A-4147-A177-3AD203B41FA5}">
                      <a16:colId xmlns:a16="http://schemas.microsoft.com/office/drawing/2014/main" val="2486442012"/>
                    </a:ext>
                  </a:extLst>
                </a:gridCol>
                <a:gridCol w="506872">
                  <a:extLst>
                    <a:ext uri="{9D8B030D-6E8A-4147-A177-3AD203B41FA5}">
                      <a16:colId xmlns:a16="http://schemas.microsoft.com/office/drawing/2014/main" val="1694203553"/>
                    </a:ext>
                  </a:extLst>
                </a:gridCol>
                <a:gridCol w="628650">
                  <a:extLst>
                    <a:ext uri="{9D8B030D-6E8A-4147-A177-3AD203B41FA5}">
                      <a16:colId xmlns:a16="http://schemas.microsoft.com/office/drawing/2014/main" val="2393192463"/>
                    </a:ext>
                  </a:extLst>
                </a:gridCol>
              </a:tblGrid>
              <a:tr h="350102">
                <a:tc>
                  <a:txBody>
                    <a:bodyPr/>
                    <a:lstStyle/>
                    <a:p>
                      <a:pPr algn="ctr"/>
                      <a:r>
                        <a:rPr lang="en-GB" sz="1200" dirty="0"/>
                        <a:t>FMCG Growth</a:t>
                      </a:r>
                    </a:p>
                  </a:txBody>
                  <a:tcPr marL="0" marR="0" marT="0" marB="0" anchor="ctr">
                    <a:lnL w="19050" cap="flat" cmpd="sng" algn="ctr">
                      <a:no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+46%</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+24%</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+17%</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+17%</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+15%</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15%</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+13%</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+13%</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+5%</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-2%</a:t>
                      </a:r>
                    </a:p>
                  </a:txBody>
                  <a:tcPr marL="0" marR="0" marT="0" marB="0" anchor="ctr">
                    <a:lnL w="9525" cap="flat" cmpd="sng" algn="ctr">
                      <a:solidFill>
                        <a:schemeClr val="tx1">
                          <a:lumMod val="40000"/>
                          <a:lumOff val="60000"/>
                        </a:schemeClr>
                      </a:solidFill>
                      <a:prstDash val="solid"/>
                      <a:round/>
                      <a:headEnd type="none" w="med" len="med"/>
                      <a:tailEnd type="none" w="med" len="med"/>
                    </a:lnL>
                    <a:lnR w="9525" cap="flat" cmpd="sng" algn="ctr">
                      <a:solidFill>
                        <a:schemeClr val="tx1">
                          <a:lumMod val="40000"/>
                          <a:lumOff val="60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1200" b="0" dirty="0"/>
                        <a:t>-2%</a:t>
                      </a:r>
                    </a:p>
                  </a:txBody>
                  <a:tcPr marL="0" marR="0" marT="0" marB="0" anchor="ctr">
                    <a:lnL w="9525" cap="flat" cmpd="sng" algn="ctr">
                      <a:solidFill>
                        <a:schemeClr val="tx1">
                          <a:lumMod val="40000"/>
                          <a:lumOff val="60000"/>
                        </a:schemeClr>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99442842"/>
                  </a:ext>
                </a:extLst>
              </a:tr>
            </a:tbl>
          </a:graphicData>
        </a:graphic>
      </p:graphicFrame>
    </p:spTree>
    <p:extLst>
      <p:ext uri="{BB962C8B-B14F-4D97-AF65-F5344CB8AC3E}">
        <p14:creationId xmlns:p14="http://schemas.microsoft.com/office/powerpoint/2010/main" val="478181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6">
            <a:extLst>
              <a:ext uri="{FF2B5EF4-FFF2-40B4-BE49-F238E27FC236}">
                <a16:creationId xmlns:a16="http://schemas.microsoft.com/office/drawing/2014/main" id="{97A44356-C123-227B-CE4C-E2CA89338299}"/>
              </a:ext>
            </a:extLst>
          </p:cNvPr>
          <p:cNvGraphicFramePr>
            <a:graphicFrameLocks noGrp="1"/>
          </p:cNvGraphicFramePr>
          <p:nvPr>
            <p:ph idx="1"/>
            <p:extLst>
              <p:ext uri="{D42A27DB-BD31-4B8C-83A1-F6EECF244321}">
                <p14:modId xmlns:p14="http://schemas.microsoft.com/office/powerpoint/2010/main" val="1208301976"/>
              </p:ext>
            </p:extLst>
          </p:nvPr>
        </p:nvGraphicFramePr>
        <p:xfrm>
          <a:off x="4462528" y="1678076"/>
          <a:ext cx="7429524" cy="3872716"/>
        </p:xfrm>
        <a:graphic>
          <a:graphicData uri="http://schemas.openxmlformats.org/drawingml/2006/table">
            <a:tbl>
              <a:tblPr firstRow="1" bandRow="1">
                <a:tableStyleId>{5C22544A-7EE6-4342-B048-85BDC9FD1C3A}</a:tableStyleId>
              </a:tblPr>
              <a:tblGrid>
                <a:gridCol w="3714762">
                  <a:extLst>
                    <a:ext uri="{9D8B030D-6E8A-4147-A177-3AD203B41FA5}">
                      <a16:colId xmlns:a16="http://schemas.microsoft.com/office/drawing/2014/main" val="606967852"/>
                    </a:ext>
                  </a:extLst>
                </a:gridCol>
                <a:gridCol w="3714762">
                  <a:extLst>
                    <a:ext uri="{9D8B030D-6E8A-4147-A177-3AD203B41FA5}">
                      <a16:colId xmlns:a16="http://schemas.microsoft.com/office/drawing/2014/main" val="3671668098"/>
                    </a:ext>
                  </a:extLst>
                </a:gridCol>
              </a:tblGrid>
              <a:tr h="1936358">
                <a:tc>
                  <a:txBody>
                    <a:bodyPr/>
                    <a:lstStyle/>
                    <a:p>
                      <a:endParaRPr lang="en-GB" dirty="0"/>
                    </a:p>
                  </a:txBody>
                  <a:tcPr>
                    <a:solidFill>
                      <a:schemeClr val="accent1">
                        <a:lumMod val="20000"/>
                        <a:lumOff val="80000"/>
                      </a:schemeClr>
                    </a:solidFill>
                  </a:tcPr>
                </a:tc>
                <a:tc>
                  <a:txBody>
                    <a:bodyPr/>
                    <a:lstStyle/>
                    <a:p>
                      <a:endParaRPr lang="en-GB" dirty="0">
                        <a:solidFill>
                          <a:schemeClr val="accent1">
                            <a:lumMod val="40000"/>
                            <a:lumOff val="60000"/>
                          </a:schemeClr>
                        </a:solidFill>
                      </a:endParaRPr>
                    </a:p>
                  </a:txBody>
                  <a:tcPr>
                    <a:solidFill>
                      <a:schemeClr val="bg2"/>
                    </a:solidFill>
                  </a:tcPr>
                </a:tc>
                <a:extLst>
                  <a:ext uri="{0D108BD9-81ED-4DB2-BD59-A6C34878D82A}">
                    <a16:rowId xmlns:a16="http://schemas.microsoft.com/office/drawing/2014/main" val="470358377"/>
                  </a:ext>
                </a:extLst>
              </a:tr>
              <a:tr h="1936358">
                <a:tc>
                  <a:txBody>
                    <a:bodyPr/>
                    <a:lstStyle/>
                    <a:p>
                      <a:endParaRPr lang="en-GB" dirty="0"/>
                    </a:p>
                  </a:txBody>
                  <a:tcPr>
                    <a:solidFill>
                      <a:schemeClr val="bg1">
                        <a:lumMod val="50000"/>
                      </a:schemeClr>
                    </a:solidFill>
                  </a:tcPr>
                </a:tc>
                <a:tc>
                  <a:txBody>
                    <a:bodyPr/>
                    <a:lstStyle/>
                    <a:p>
                      <a:endParaRPr lang="en-GB" dirty="0"/>
                    </a:p>
                  </a:txBody>
                  <a:tcPr>
                    <a:solidFill>
                      <a:schemeClr val="accent1">
                        <a:lumMod val="20000"/>
                        <a:lumOff val="80000"/>
                      </a:schemeClr>
                    </a:solidFill>
                  </a:tcPr>
                </a:tc>
                <a:extLst>
                  <a:ext uri="{0D108BD9-81ED-4DB2-BD59-A6C34878D82A}">
                    <a16:rowId xmlns:a16="http://schemas.microsoft.com/office/drawing/2014/main" val="1308050722"/>
                  </a:ext>
                </a:extLst>
              </a:tr>
            </a:tbl>
          </a:graphicData>
        </a:graphic>
      </p:graphicFrame>
      <p:sp>
        <p:nvSpPr>
          <p:cNvPr id="2" name="Slide Number Placeholder 1">
            <a:extLst>
              <a:ext uri="{FF2B5EF4-FFF2-40B4-BE49-F238E27FC236}">
                <a16:creationId xmlns:a16="http://schemas.microsoft.com/office/drawing/2014/main" id="{CDAB742E-218C-2BBD-16C7-5C984E899A4E}"/>
              </a:ext>
            </a:extLst>
          </p:cNvPr>
          <p:cNvSpPr>
            <a:spLocks noGrp="1"/>
          </p:cNvSpPr>
          <p:nvPr>
            <p:ph type="sldNum" sz="quarter" idx="12"/>
          </p:nvPr>
        </p:nvSpPr>
        <p:spPr/>
        <p:txBody>
          <a:bodyPr/>
          <a:lstStyle/>
          <a:p>
            <a:fld id="{403EF4E2-7A7A-0548-85F1-5479B7C9E1B2}" type="slidenum">
              <a:rPr lang="en-US" smtClean="0"/>
              <a:t>37</a:t>
            </a:fld>
            <a:endParaRPr lang="en-US" dirty="0"/>
          </a:p>
        </p:txBody>
      </p:sp>
      <p:sp>
        <p:nvSpPr>
          <p:cNvPr id="12" name="Title 11">
            <a:extLst>
              <a:ext uri="{FF2B5EF4-FFF2-40B4-BE49-F238E27FC236}">
                <a16:creationId xmlns:a16="http://schemas.microsoft.com/office/drawing/2014/main" id="{945578C5-0939-8EC0-3D15-FB8D50F132F6}"/>
              </a:ext>
            </a:extLst>
          </p:cNvPr>
          <p:cNvSpPr>
            <a:spLocks noGrp="1"/>
          </p:cNvSpPr>
          <p:nvPr>
            <p:ph type="ctrTitle"/>
          </p:nvPr>
        </p:nvSpPr>
        <p:spPr>
          <a:xfrm>
            <a:off x="202777" y="1031460"/>
            <a:ext cx="3659922" cy="4090890"/>
          </a:xfrm>
        </p:spPr>
        <p:txBody>
          <a:bodyPr/>
          <a:lstStyle/>
          <a:p>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br>
              <a:rPr lang="en-GB" sz="1600" b="0" dirty="0">
                <a:latin typeface="Georgia" panose="02040502050405020303" pitchFamily="18" charset="0"/>
              </a:rPr>
            </a:br>
            <a:r>
              <a:rPr lang="en-GB" sz="1600" b="0" i="1" dirty="0">
                <a:latin typeface="Georgia" panose="02040502050405020303" pitchFamily="18" charset="0"/>
              </a:rPr>
              <a:t>It was an </a:t>
            </a:r>
            <a:r>
              <a:rPr lang="en-GB" sz="1600" i="1" dirty="0">
                <a:latin typeface="Georgia" panose="02040502050405020303" pitchFamily="18" charset="0"/>
              </a:rPr>
              <a:t>Omnichannel </a:t>
            </a:r>
            <a:r>
              <a:rPr lang="en-GB" sz="1600" b="0" i="1" dirty="0">
                <a:latin typeface="Georgia" panose="02040502050405020303" pitchFamily="18" charset="0"/>
              </a:rPr>
              <a:t>Christmas</a:t>
            </a:r>
            <a:r>
              <a:rPr lang="en-GB" sz="1600" i="1" dirty="0">
                <a:latin typeface="Georgia" panose="02040502050405020303" pitchFamily="18" charset="0"/>
              </a:rPr>
              <a:t>, </a:t>
            </a:r>
            <a:r>
              <a:rPr lang="en-GB" sz="1600" b="0" i="1" dirty="0">
                <a:latin typeface="Georgia" panose="02040502050405020303" pitchFamily="18" charset="0"/>
              </a:rPr>
              <a:t>with </a:t>
            </a:r>
            <a:r>
              <a:rPr lang="en-GB" sz="1600" i="1" dirty="0">
                <a:latin typeface="Georgia" panose="02040502050405020303" pitchFamily="18" charset="0"/>
              </a:rPr>
              <a:t>bigger shops online </a:t>
            </a:r>
            <a:r>
              <a:rPr lang="en-GB" sz="1600" b="0" i="1" dirty="0">
                <a:latin typeface="Georgia" panose="02040502050405020303" pitchFamily="18" charset="0"/>
              </a:rPr>
              <a:t>and more </a:t>
            </a:r>
            <a:r>
              <a:rPr lang="en-GB" sz="1600" i="1" dirty="0">
                <a:latin typeface="Georgia" panose="02040502050405020303" pitchFamily="18" charset="0"/>
              </a:rPr>
              <a:t>targeted ‘top-ups’ instore</a:t>
            </a:r>
            <a:r>
              <a:rPr lang="en-GB" sz="1600" b="0" i="1" dirty="0">
                <a:latin typeface="Georgia" panose="02040502050405020303" pitchFamily="18" charset="0"/>
              </a:rPr>
              <a:t>.</a:t>
            </a:r>
            <a:br>
              <a:rPr lang="en-GB" sz="1600" b="0" i="1" dirty="0">
                <a:latin typeface="Georgia" panose="02040502050405020303" pitchFamily="18" charset="0"/>
              </a:rPr>
            </a:br>
            <a:br>
              <a:rPr lang="en-GB" sz="1600" b="0" dirty="0">
                <a:latin typeface="Georgia" panose="02040502050405020303" pitchFamily="18" charset="0"/>
              </a:rPr>
            </a:br>
            <a:r>
              <a:rPr lang="en-GB" sz="1600" b="0" i="1" dirty="0">
                <a:latin typeface="Georgia" panose="02040502050405020303" pitchFamily="18" charset="0"/>
              </a:rPr>
              <a:t>Whilst </a:t>
            </a:r>
            <a:r>
              <a:rPr lang="en-GB" sz="1600" i="1" dirty="0">
                <a:latin typeface="Georgia" panose="02040502050405020303" pitchFamily="18" charset="0"/>
              </a:rPr>
              <a:t>fewer shoppers </a:t>
            </a:r>
            <a:r>
              <a:rPr lang="en-GB" sz="1600" b="0" i="1" dirty="0">
                <a:latin typeface="Georgia" panose="02040502050405020303" pitchFamily="18" charset="0"/>
              </a:rPr>
              <a:t>shopped </a:t>
            </a:r>
            <a:r>
              <a:rPr lang="en-GB" sz="1600" i="1" dirty="0">
                <a:latin typeface="Georgia" panose="02040502050405020303" pitchFamily="18" charset="0"/>
              </a:rPr>
              <a:t>online</a:t>
            </a:r>
            <a:r>
              <a:rPr lang="en-GB" sz="1600" b="0" i="1" dirty="0">
                <a:latin typeface="Georgia" panose="02040502050405020303" pitchFamily="18" charset="0"/>
              </a:rPr>
              <a:t>, those that did made </a:t>
            </a:r>
            <a:r>
              <a:rPr lang="en-GB" sz="1600" i="1" dirty="0">
                <a:latin typeface="Georgia" panose="02040502050405020303" pitchFamily="18" charset="0"/>
              </a:rPr>
              <a:t>more orders</a:t>
            </a:r>
            <a:r>
              <a:rPr lang="en-GB" sz="1600" b="0" i="1" dirty="0">
                <a:latin typeface="Georgia" panose="02040502050405020303" pitchFamily="18" charset="0"/>
              </a:rPr>
              <a:t>, bought </a:t>
            </a:r>
            <a:r>
              <a:rPr lang="en-GB" sz="1600" i="1" dirty="0">
                <a:latin typeface="Georgia" panose="02040502050405020303" pitchFamily="18" charset="0"/>
              </a:rPr>
              <a:t>more volume </a:t>
            </a:r>
            <a:r>
              <a:rPr lang="en-GB" sz="1600" b="0" i="1" dirty="0">
                <a:latin typeface="Georgia" panose="02040502050405020303" pitchFamily="18" charset="0"/>
              </a:rPr>
              <a:t>and </a:t>
            </a:r>
            <a:r>
              <a:rPr lang="en-GB" sz="1600" i="1" dirty="0">
                <a:latin typeface="Georgia" panose="02040502050405020303" pitchFamily="18" charset="0"/>
              </a:rPr>
              <a:t>spent more</a:t>
            </a:r>
            <a:r>
              <a:rPr lang="en-GB" sz="1600" b="0" i="1" dirty="0">
                <a:latin typeface="Georgia" panose="02040502050405020303" pitchFamily="18" charset="0"/>
              </a:rPr>
              <a:t>.</a:t>
            </a:r>
            <a:br>
              <a:rPr lang="en-GB" sz="1600" b="0" i="1" dirty="0">
                <a:latin typeface="Georgia" panose="02040502050405020303" pitchFamily="18" charset="0"/>
              </a:rPr>
            </a:br>
            <a:br>
              <a:rPr lang="en-GB" sz="1600" b="0" i="1" dirty="0">
                <a:latin typeface="Georgia" panose="02040502050405020303" pitchFamily="18" charset="0"/>
              </a:rPr>
            </a:br>
            <a:r>
              <a:rPr lang="en-GB" sz="1600" b="0" i="1" dirty="0">
                <a:latin typeface="Georgia" panose="02040502050405020303" pitchFamily="18" charset="0"/>
              </a:rPr>
              <a:t>More shoppers shopped and </a:t>
            </a:r>
            <a:r>
              <a:rPr lang="en-GB" sz="1600" i="1" dirty="0">
                <a:latin typeface="Georgia" panose="02040502050405020303" pitchFamily="18" charset="0"/>
              </a:rPr>
              <a:t>traded up in stores</a:t>
            </a:r>
            <a:r>
              <a:rPr lang="en-GB" sz="1600" b="0" i="1" dirty="0">
                <a:latin typeface="Georgia" panose="02040502050405020303" pitchFamily="18" charset="0"/>
              </a:rPr>
              <a:t> buying for example </a:t>
            </a:r>
            <a:r>
              <a:rPr lang="en-GB" sz="1600" i="1" dirty="0">
                <a:latin typeface="Georgia" panose="02040502050405020303" pitchFamily="18" charset="0"/>
              </a:rPr>
              <a:t>festive treats in M&amp;S</a:t>
            </a:r>
            <a:r>
              <a:rPr lang="en-GB" sz="1600" b="0" i="1" dirty="0">
                <a:latin typeface="Georgia" panose="02040502050405020303" pitchFamily="18" charset="0"/>
              </a:rPr>
              <a:t> and </a:t>
            </a:r>
            <a:r>
              <a:rPr lang="en-GB" sz="1600" i="1" dirty="0">
                <a:latin typeface="Georgia" panose="02040502050405020303" pitchFamily="18" charset="0"/>
              </a:rPr>
              <a:t>Wine </a:t>
            </a:r>
            <a:r>
              <a:rPr lang="en-GB" sz="1600" b="0" i="1" dirty="0">
                <a:latin typeface="Georgia" panose="02040502050405020303" pitchFamily="18" charset="0"/>
              </a:rPr>
              <a:t>at the </a:t>
            </a:r>
            <a:r>
              <a:rPr lang="en-GB" sz="1600" i="1" dirty="0">
                <a:latin typeface="Georgia" panose="02040502050405020303" pitchFamily="18" charset="0"/>
              </a:rPr>
              <a:t>Discounters ...</a:t>
            </a:r>
            <a:endParaRPr lang="en-GB" sz="1600" dirty="0">
              <a:latin typeface="+mn-lt"/>
            </a:endParaRPr>
          </a:p>
        </p:txBody>
      </p:sp>
      <p:sp>
        <p:nvSpPr>
          <p:cNvPr id="15" name="Text Placeholder 14">
            <a:extLst>
              <a:ext uri="{FF2B5EF4-FFF2-40B4-BE49-F238E27FC236}">
                <a16:creationId xmlns:a16="http://schemas.microsoft.com/office/drawing/2014/main" id="{9CD3D6CC-1EB3-7AB4-2E97-BBB43C327F28}"/>
              </a:ext>
            </a:extLst>
          </p:cNvPr>
          <p:cNvSpPr>
            <a:spLocks noGrp="1"/>
          </p:cNvSpPr>
          <p:nvPr>
            <p:ph type="body" sz="quarter" idx="14"/>
          </p:nvPr>
        </p:nvSpPr>
        <p:spPr/>
        <p:txBody>
          <a:bodyPr/>
          <a:lstStyle/>
          <a:p>
            <a:r>
              <a:rPr lang="en-GB" dirty="0"/>
              <a:t>Source:  NIQ Homescan FMCG 4w/e 30</a:t>
            </a:r>
            <a:r>
              <a:rPr lang="en-GB" baseline="30000" dirty="0"/>
              <a:t>th</a:t>
            </a:r>
            <a:r>
              <a:rPr lang="en-GB" dirty="0"/>
              <a:t> December 2023</a:t>
            </a:r>
          </a:p>
        </p:txBody>
      </p:sp>
      <p:graphicFrame>
        <p:nvGraphicFramePr>
          <p:cNvPr id="26" name="Chart 25">
            <a:extLst>
              <a:ext uri="{FF2B5EF4-FFF2-40B4-BE49-F238E27FC236}">
                <a16:creationId xmlns:a16="http://schemas.microsoft.com/office/drawing/2014/main" id="{36731D6D-6062-6D7D-835A-3EF5F1953E16}"/>
              </a:ext>
            </a:extLst>
          </p:cNvPr>
          <p:cNvGraphicFramePr/>
          <p:nvPr>
            <p:extLst>
              <p:ext uri="{D42A27DB-BD31-4B8C-83A1-F6EECF244321}">
                <p14:modId xmlns:p14="http://schemas.microsoft.com/office/powerpoint/2010/main" val="207649710"/>
              </p:ext>
            </p:extLst>
          </p:nvPr>
        </p:nvGraphicFramePr>
        <p:xfrm>
          <a:off x="8296140" y="3610376"/>
          <a:ext cx="3354946" cy="18545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a:extLst>
              <a:ext uri="{FF2B5EF4-FFF2-40B4-BE49-F238E27FC236}">
                <a16:creationId xmlns:a16="http://schemas.microsoft.com/office/drawing/2014/main" id="{A634FCDB-8C23-9D60-5D16-2B88665805FC}"/>
              </a:ext>
            </a:extLst>
          </p:cNvPr>
          <p:cNvGraphicFramePr/>
          <p:nvPr>
            <p:extLst>
              <p:ext uri="{D42A27DB-BD31-4B8C-83A1-F6EECF244321}">
                <p14:modId xmlns:p14="http://schemas.microsoft.com/office/powerpoint/2010/main" val="258282614"/>
              </p:ext>
            </p:extLst>
          </p:nvPr>
        </p:nvGraphicFramePr>
        <p:xfrm>
          <a:off x="8315458" y="1680692"/>
          <a:ext cx="3354946" cy="18545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69A14315-8CD4-CC52-8C98-9D767D4CB24E}"/>
              </a:ext>
            </a:extLst>
          </p:cNvPr>
          <p:cNvGraphicFramePr/>
          <p:nvPr>
            <p:extLst>
              <p:ext uri="{D42A27DB-BD31-4B8C-83A1-F6EECF244321}">
                <p14:modId xmlns:p14="http://schemas.microsoft.com/office/powerpoint/2010/main" val="1907058315"/>
              </p:ext>
            </p:extLst>
          </p:nvPr>
        </p:nvGraphicFramePr>
        <p:xfrm>
          <a:off x="4481848" y="1680692"/>
          <a:ext cx="3354946" cy="18545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hart 22">
            <a:extLst>
              <a:ext uri="{FF2B5EF4-FFF2-40B4-BE49-F238E27FC236}">
                <a16:creationId xmlns:a16="http://schemas.microsoft.com/office/drawing/2014/main" id="{1DEBE32D-AD0C-A0EC-E62E-E20DFF96C991}"/>
              </a:ext>
            </a:extLst>
          </p:cNvPr>
          <p:cNvGraphicFramePr/>
          <p:nvPr>
            <p:extLst>
              <p:ext uri="{D42A27DB-BD31-4B8C-83A1-F6EECF244321}">
                <p14:modId xmlns:p14="http://schemas.microsoft.com/office/powerpoint/2010/main" val="3378903420"/>
              </p:ext>
            </p:extLst>
          </p:nvPr>
        </p:nvGraphicFramePr>
        <p:xfrm>
          <a:off x="4602051" y="3623255"/>
          <a:ext cx="3354946" cy="1854559"/>
        </p:xfrm>
        <a:graphic>
          <a:graphicData uri="http://schemas.openxmlformats.org/drawingml/2006/chart">
            <c:chart xmlns:c="http://schemas.openxmlformats.org/drawingml/2006/chart" xmlns:r="http://schemas.openxmlformats.org/officeDocument/2006/relationships" r:id="rId6"/>
          </a:graphicData>
        </a:graphic>
      </p:graphicFrame>
      <p:sp>
        <p:nvSpPr>
          <p:cNvPr id="20" name="TextBox 19">
            <a:extLst>
              <a:ext uri="{FF2B5EF4-FFF2-40B4-BE49-F238E27FC236}">
                <a16:creationId xmlns:a16="http://schemas.microsoft.com/office/drawing/2014/main" id="{14CDF05A-F1C1-4D54-6378-CB1F93E6EA33}"/>
              </a:ext>
            </a:extLst>
          </p:cNvPr>
          <p:cNvSpPr txBox="1"/>
          <p:nvPr/>
        </p:nvSpPr>
        <p:spPr>
          <a:xfrm>
            <a:off x="4494727" y="1680693"/>
            <a:ext cx="1712890" cy="251138"/>
          </a:xfrm>
          <a:prstGeom prst="rect">
            <a:avLst/>
          </a:prstGeom>
          <a:noFill/>
        </p:spPr>
        <p:txBody>
          <a:bodyPr wrap="none" lIns="0" rIns="0" rtlCol="0">
            <a:noAutofit/>
          </a:bodyPr>
          <a:lstStyle/>
          <a:p>
            <a:pPr algn="l">
              <a:spcAft>
                <a:spcPts val="600"/>
              </a:spcAft>
            </a:pPr>
            <a:r>
              <a:rPr lang="en-GB" sz="1400" dirty="0">
                <a:solidFill>
                  <a:schemeClr val="tx1">
                    <a:lumMod val="50000"/>
                  </a:schemeClr>
                </a:solidFill>
              </a:rPr>
              <a:t>Shoppers</a:t>
            </a:r>
          </a:p>
        </p:txBody>
      </p:sp>
      <p:sp>
        <p:nvSpPr>
          <p:cNvPr id="22" name="TextBox 21">
            <a:extLst>
              <a:ext uri="{FF2B5EF4-FFF2-40B4-BE49-F238E27FC236}">
                <a16:creationId xmlns:a16="http://schemas.microsoft.com/office/drawing/2014/main" id="{75B198FA-ECC7-3890-747D-4267F22A1DA0}"/>
              </a:ext>
            </a:extLst>
          </p:cNvPr>
          <p:cNvSpPr txBox="1"/>
          <p:nvPr/>
        </p:nvSpPr>
        <p:spPr>
          <a:xfrm>
            <a:off x="8205987" y="1680693"/>
            <a:ext cx="1712890" cy="251138"/>
          </a:xfrm>
          <a:prstGeom prst="rect">
            <a:avLst/>
          </a:prstGeom>
          <a:noFill/>
        </p:spPr>
        <p:txBody>
          <a:bodyPr wrap="none" lIns="0" rIns="0" rtlCol="0">
            <a:noAutofit/>
          </a:bodyPr>
          <a:lstStyle/>
          <a:p>
            <a:pPr algn="l">
              <a:spcAft>
                <a:spcPts val="600"/>
              </a:spcAft>
            </a:pPr>
            <a:r>
              <a:rPr lang="en-GB" sz="1400" dirty="0">
                <a:solidFill>
                  <a:schemeClr val="bg1"/>
                </a:solidFill>
              </a:rPr>
              <a:t>Spend (£ per buyer)</a:t>
            </a:r>
          </a:p>
        </p:txBody>
      </p:sp>
      <p:sp>
        <p:nvSpPr>
          <p:cNvPr id="27" name="TextBox 26">
            <a:extLst>
              <a:ext uri="{FF2B5EF4-FFF2-40B4-BE49-F238E27FC236}">
                <a16:creationId xmlns:a16="http://schemas.microsoft.com/office/drawing/2014/main" id="{274363F3-B397-DA3E-1637-9ACED88270A5}"/>
              </a:ext>
            </a:extLst>
          </p:cNvPr>
          <p:cNvSpPr txBox="1"/>
          <p:nvPr/>
        </p:nvSpPr>
        <p:spPr>
          <a:xfrm>
            <a:off x="8205987" y="3694091"/>
            <a:ext cx="1712890" cy="251138"/>
          </a:xfrm>
          <a:prstGeom prst="rect">
            <a:avLst/>
          </a:prstGeom>
          <a:noFill/>
        </p:spPr>
        <p:txBody>
          <a:bodyPr wrap="none" lIns="0" rIns="0" rtlCol="0">
            <a:noAutofit/>
          </a:bodyPr>
          <a:lstStyle/>
          <a:p>
            <a:pPr algn="l">
              <a:spcAft>
                <a:spcPts val="600"/>
              </a:spcAft>
            </a:pPr>
            <a:r>
              <a:rPr lang="en-GB" sz="1400" dirty="0">
                <a:solidFill>
                  <a:schemeClr val="tx1">
                    <a:lumMod val="50000"/>
                  </a:schemeClr>
                </a:solidFill>
              </a:rPr>
              <a:t>Trips (transactions per buyer)</a:t>
            </a:r>
          </a:p>
        </p:txBody>
      </p:sp>
      <p:sp>
        <p:nvSpPr>
          <p:cNvPr id="28" name="TextBox 27">
            <a:extLst>
              <a:ext uri="{FF2B5EF4-FFF2-40B4-BE49-F238E27FC236}">
                <a16:creationId xmlns:a16="http://schemas.microsoft.com/office/drawing/2014/main" id="{6321EA44-CF47-E0F5-4CEA-8FAA91DC5621}"/>
              </a:ext>
            </a:extLst>
          </p:cNvPr>
          <p:cNvSpPr txBox="1"/>
          <p:nvPr/>
        </p:nvSpPr>
        <p:spPr>
          <a:xfrm>
            <a:off x="4451752" y="1185925"/>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FMCG shopper metrics by channel</a:t>
            </a:r>
          </a:p>
          <a:p>
            <a:pPr>
              <a:buSzPts val="1100"/>
            </a:pPr>
            <a:r>
              <a:rPr lang="en-US" sz="1200" i="1" dirty="0">
                <a:latin typeface="Arial" panose="020B0604020202020204" pitchFamily="34" charset="0"/>
                <a:cs typeface="Arial" panose="020B0604020202020204" pitchFamily="34" charset="0"/>
              </a:rPr>
              <a:t>Latest 4 weeks g</a:t>
            </a:r>
            <a:r>
              <a:rPr lang="en-US" sz="1200" i="1" dirty="0">
                <a:solidFill>
                  <a:schemeClr val="tx1"/>
                </a:solidFill>
                <a:latin typeface="Arial" panose="020B0604020202020204" pitchFamily="34" charset="0"/>
                <a:cs typeface="Arial" panose="020B0604020202020204" pitchFamily="34" charset="0"/>
              </a:rPr>
              <a:t>rowth vs LY</a:t>
            </a:r>
          </a:p>
          <a:p>
            <a:pPr>
              <a:buSzPts val="1100"/>
            </a:pPr>
            <a:endParaRPr lang="en-US" sz="1400" b="1" dirty="0">
              <a:latin typeface="Arial" panose="020B0604020202020204" pitchFamily="34" charset="0"/>
              <a:cs typeface="Arial" panose="020B0604020202020204" pitchFamily="34" charset="0"/>
              <a:sym typeface="Montserrat"/>
            </a:endParaRPr>
          </a:p>
        </p:txBody>
      </p:sp>
      <p:sp>
        <p:nvSpPr>
          <p:cNvPr id="25" name="TextBox 24">
            <a:extLst>
              <a:ext uri="{FF2B5EF4-FFF2-40B4-BE49-F238E27FC236}">
                <a16:creationId xmlns:a16="http://schemas.microsoft.com/office/drawing/2014/main" id="{9000EA05-1CC0-7527-D6F4-DDE752BD422C}"/>
              </a:ext>
            </a:extLst>
          </p:cNvPr>
          <p:cNvSpPr txBox="1"/>
          <p:nvPr/>
        </p:nvSpPr>
        <p:spPr>
          <a:xfrm>
            <a:off x="4494727" y="3655454"/>
            <a:ext cx="1712890" cy="251138"/>
          </a:xfrm>
          <a:prstGeom prst="rect">
            <a:avLst/>
          </a:prstGeom>
          <a:noFill/>
        </p:spPr>
        <p:txBody>
          <a:bodyPr wrap="none" lIns="0" rIns="0" rtlCol="0">
            <a:noAutofit/>
          </a:bodyPr>
          <a:lstStyle/>
          <a:p>
            <a:pPr algn="l">
              <a:spcAft>
                <a:spcPts val="600"/>
              </a:spcAft>
            </a:pPr>
            <a:r>
              <a:rPr lang="en-GB" sz="1400" dirty="0">
                <a:solidFill>
                  <a:schemeClr val="bg1"/>
                </a:solidFill>
              </a:rPr>
              <a:t>Volume (units per buyer)</a:t>
            </a:r>
          </a:p>
        </p:txBody>
      </p:sp>
    </p:spTree>
    <p:extLst>
      <p:ext uri="{BB962C8B-B14F-4D97-AF65-F5344CB8AC3E}">
        <p14:creationId xmlns:p14="http://schemas.microsoft.com/office/powerpoint/2010/main" val="165511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38</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Advertising and Promotions</a:t>
            </a:r>
          </a:p>
        </p:txBody>
      </p:sp>
    </p:spTree>
    <p:extLst>
      <p:ext uri="{BB962C8B-B14F-4D97-AF65-F5344CB8AC3E}">
        <p14:creationId xmlns:p14="http://schemas.microsoft.com/office/powerpoint/2010/main" val="356308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AA3902-C01B-1701-6E14-9708BC3A8F1F}"/>
              </a:ext>
            </a:extLst>
          </p:cNvPr>
          <p:cNvSpPr>
            <a:spLocks noGrp="1"/>
          </p:cNvSpPr>
          <p:nvPr>
            <p:ph type="sldNum" sz="quarter" idx="12"/>
          </p:nvPr>
        </p:nvSpPr>
        <p:spPr/>
        <p:txBody>
          <a:bodyPr/>
          <a:lstStyle/>
          <a:p>
            <a:fld id="{403EF4E2-7A7A-0548-85F1-5479B7C9E1B2}" type="slidenum">
              <a:rPr lang="en-US" smtClean="0"/>
              <a:t>39</a:t>
            </a:fld>
            <a:endParaRPr lang="en-US" dirty="0"/>
          </a:p>
        </p:txBody>
      </p:sp>
      <p:sp>
        <p:nvSpPr>
          <p:cNvPr id="8" name="Title 7">
            <a:extLst>
              <a:ext uri="{FF2B5EF4-FFF2-40B4-BE49-F238E27FC236}">
                <a16:creationId xmlns:a16="http://schemas.microsoft.com/office/drawing/2014/main" id="{314EBEAC-5D79-7D84-0527-E46432A4AC62}"/>
              </a:ext>
            </a:extLst>
          </p:cNvPr>
          <p:cNvSpPr>
            <a:spLocks noGrp="1"/>
          </p:cNvSpPr>
          <p:nvPr>
            <p:ph type="ctrTitle"/>
          </p:nvPr>
        </p:nvSpPr>
        <p:spPr>
          <a:xfrm>
            <a:off x="257979" y="2171899"/>
            <a:ext cx="3503952" cy="2253246"/>
          </a:xfrm>
        </p:spPr>
        <p:txBody>
          <a:bodyPr/>
          <a:lstStyle/>
          <a:p>
            <a:r>
              <a:rPr lang="en-GB" sz="1800" b="0" dirty="0">
                <a:effectLst/>
                <a:latin typeface="Georgia" panose="02040502050405020303" pitchFamily="18" charset="0"/>
                <a:ea typeface="Times New Roman" panose="02020603050405020304" pitchFamily="18" charset="0"/>
              </a:rPr>
              <a:t>Christmas </a:t>
            </a:r>
            <a:r>
              <a:rPr lang="en-GB" sz="1800" b="0" dirty="0">
                <a:latin typeface="Georgia" panose="02040502050405020303" pitchFamily="18" charset="0"/>
                <a:ea typeface="Times New Roman" panose="02020603050405020304" pitchFamily="18" charset="0"/>
              </a:rPr>
              <a:t>messages </a:t>
            </a:r>
            <a:r>
              <a:rPr lang="en-GB" sz="1800" b="0" dirty="0">
                <a:effectLst/>
                <a:latin typeface="Georgia" panose="02040502050405020303" pitchFamily="18" charset="0"/>
                <a:ea typeface="Times New Roman" panose="02020603050405020304" pitchFamily="18" charset="0"/>
              </a:rPr>
              <a:t>in December focussed on ‘</a:t>
            </a:r>
            <a:r>
              <a:rPr lang="en-GB" sz="1800" dirty="0">
                <a:effectLst/>
                <a:latin typeface="Georgia" panose="02040502050405020303" pitchFamily="18" charset="0"/>
                <a:ea typeface="Times New Roman" panose="02020603050405020304" pitchFamily="18" charset="0"/>
              </a:rPr>
              <a:t>festive fare’</a:t>
            </a:r>
            <a:r>
              <a:rPr lang="en-GB" sz="1800" b="0" dirty="0">
                <a:effectLst/>
                <a:latin typeface="Georgia" panose="02040502050405020303" pitchFamily="18" charset="0"/>
                <a:ea typeface="Times New Roman" panose="02020603050405020304" pitchFamily="18" charset="0"/>
              </a:rPr>
              <a:t>, </a:t>
            </a:r>
            <a:r>
              <a:rPr lang="en-GB" sz="1800" dirty="0">
                <a:effectLst/>
                <a:latin typeface="Georgia" panose="02040502050405020303" pitchFamily="18" charset="0"/>
                <a:ea typeface="Times New Roman" panose="02020603050405020304" pitchFamily="18" charset="0"/>
              </a:rPr>
              <a:t>‘price’</a:t>
            </a:r>
            <a:r>
              <a:rPr lang="en-GB" sz="1800" b="0" dirty="0">
                <a:effectLst/>
                <a:latin typeface="Georgia" panose="02040502050405020303" pitchFamily="18" charset="0"/>
                <a:ea typeface="Times New Roman" panose="02020603050405020304" pitchFamily="18" charset="0"/>
              </a:rPr>
              <a:t> and </a:t>
            </a:r>
            <a:r>
              <a:rPr lang="en-GB" sz="1800" dirty="0">
                <a:effectLst/>
                <a:latin typeface="Georgia" panose="02040502050405020303" pitchFamily="18" charset="0"/>
                <a:ea typeface="Times New Roman" panose="02020603050405020304" pitchFamily="18" charset="0"/>
              </a:rPr>
              <a:t>‘</a:t>
            </a:r>
            <a:r>
              <a:rPr lang="en-US" sz="1800" dirty="0">
                <a:latin typeface="Georgia" panose="02040502050405020303" pitchFamily="18" charset="0"/>
              </a:rPr>
              <a:t>loyalty initiatives’</a:t>
            </a:r>
            <a:r>
              <a:rPr lang="en-US" sz="1800" b="0" dirty="0">
                <a:latin typeface="Georgia" panose="02040502050405020303" pitchFamily="18" charset="0"/>
              </a:rPr>
              <a:t>, as retailers went </a:t>
            </a:r>
            <a:r>
              <a:rPr lang="en-US" sz="1800" dirty="0">
                <a:latin typeface="Georgia" panose="02040502050405020303" pitchFamily="18" charset="0"/>
              </a:rPr>
              <a:t>head to head </a:t>
            </a:r>
            <a:r>
              <a:rPr lang="en-US" sz="1800" b="0" dirty="0">
                <a:latin typeface="Georgia" panose="02040502050405020303" pitchFamily="18" charset="0"/>
              </a:rPr>
              <a:t>in the </a:t>
            </a:r>
            <a:r>
              <a:rPr lang="en-US" sz="1800" dirty="0">
                <a:latin typeface="Georgia" panose="02040502050405020303" pitchFamily="18" charset="0"/>
              </a:rPr>
              <a:t>battle for market share</a:t>
            </a:r>
            <a:r>
              <a:rPr lang="en-US" sz="1800" b="0" dirty="0">
                <a:latin typeface="Georgia" panose="02040502050405020303" pitchFamily="18" charset="0"/>
              </a:rPr>
              <a:t>.</a:t>
            </a:r>
            <a:br>
              <a:rPr lang="en-US" sz="1800" b="0" dirty="0">
                <a:latin typeface="Georgia" panose="02040502050405020303" pitchFamily="18" charset="0"/>
              </a:rPr>
            </a:br>
            <a:endParaRPr lang="en-US" sz="1800" b="0" dirty="0">
              <a:latin typeface="Georgia" panose="02040502050405020303" pitchFamily="18" charset="0"/>
            </a:endParaRPr>
          </a:p>
        </p:txBody>
      </p:sp>
      <p:sp>
        <p:nvSpPr>
          <p:cNvPr id="7" name="Text Placeholder 6">
            <a:extLst>
              <a:ext uri="{FF2B5EF4-FFF2-40B4-BE49-F238E27FC236}">
                <a16:creationId xmlns:a16="http://schemas.microsoft.com/office/drawing/2014/main" id="{B5882A86-AC90-F1F8-DE9C-C368EF09C7F1}"/>
              </a:ext>
            </a:extLst>
          </p:cNvPr>
          <p:cNvSpPr>
            <a:spLocks noGrp="1"/>
          </p:cNvSpPr>
          <p:nvPr>
            <p:ph type="body" sz="quarter" idx="14"/>
          </p:nvPr>
        </p:nvSpPr>
        <p:spPr/>
        <p:txBody>
          <a:bodyPr/>
          <a:lstStyle/>
          <a:p>
            <a:r>
              <a:rPr lang="en-GB" dirty="0"/>
              <a:t>Source: Retailer Marketing including Digital and Press, Retailer Websites 4w/e 30th December 2023</a:t>
            </a:r>
          </a:p>
        </p:txBody>
      </p:sp>
      <p:sp>
        <p:nvSpPr>
          <p:cNvPr id="9" name="Text Placeholder 8">
            <a:extLst>
              <a:ext uri="{FF2B5EF4-FFF2-40B4-BE49-F238E27FC236}">
                <a16:creationId xmlns:a16="http://schemas.microsoft.com/office/drawing/2014/main" id="{9476C5A5-52B7-E542-4A86-B7417E04B1F5}"/>
              </a:ext>
            </a:extLst>
          </p:cNvPr>
          <p:cNvSpPr>
            <a:spLocks noGrp="1"/>
          </p:cNvSpPr>
          <p:nvPr>
            <p:ph type="body" sz="quarter" idx="16"/>
          </p:nvPr>
        </p:nvSpPr>
        <p:spPr>
          <a:xfrm>
            <a:off x="4501072" y="1178416"/>
            <a:ext cx="7263779" cy="315533"/>
          </a:xfrm>
          <a:solidFill>
            <a:schemeClr val="accent1"/>
          </a:solidFill>
        </p:spPr>
        <p:txBody>
          <a:bodyPr/>
          <a:lstStyle/>
          <a:p>
            <a:r>
              <a:rPr lang="en-GB" sz="1800" b="1" dirty="0"/>
              <a:t>Retailer Messages</a:t>
            </a:r>
          </a:p>
        </p:txBody>
      </p:sp>
      <p:sp>
        <p:nvSpPr>
          <p:cNvPr id="15" name="Rounded Rectangle 6">
            <a:extLst>
              <a:ext uri="{FF2B5EF4-FFF2-40B4-BE49-F238E27FC236}">
                <a16:creationId xmlns:a16="http://schemas.microsoft.com/office/drawing/2014/main" id="{294474B4-F23B-E90C-DD3A-D3E0265ABB2E}"/>
              </a:ext>
            </a:extLst>
          </p:cNvPr>
          <p:cNvSpPr/>
          <p:nvPr/>
        </p:nvSpPr>
        <p:spPr>
          <a:xfrm>
            <a:off x="4484616" y="1577661"/>
            <a:ext cx="2353652" cy="4388347"/>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6" name="Rounded Rectangle 7">
            <a:extLst>
              <a:ext uri="{FF2B5EF4-FFF2-40B4-BE49-F238E27FC236}">
                <a16:creationId xmlns:a16="http://schemas.microsoft.com/office/drawing/2014/main" id="{3532221F-F308-0BDC-332A-83A8985DA82B}"/>
              </a:ext>
            </a:extLst>
          </p:cNvPr>
          <p:cNvSpPr/>
          <p:nvPr/>
        </p:nvSpPr>
        <p:spPr>
          <a:xfrm>
            <a:off x="6926999" y="1602748"/>
            <a:ext cx="2353652" cy="4349710"/>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7" name="Rounded Rectangle 8">
            <a:extLst>
              <a:ext uri="{FF2B5EF4-FFF2-40B4-BE49-F238E27FC236}">
                <a16:creationId xmlns:a16="http://schemas.microsoft.com/office/drawing/2014/main" id="{BE841E16-1DF8-906F-3C98-32BC12C1C742}"/>
              </a:ext>
            </a:extLst>
          </p:cNvPr>
          <p:cNvSpPr/>
          <p:nvPr/>
        </p:nvSpPr>
        <p:spPr>
          <a:xfrm>
            <a:off x="9348726" y="1609526"/>
            <a:ext cx="2353652" cy="4349709"/>
          </a:xfrm>
          <a:prstGeom prst="roundRect">
            <a:avLst>
              <a:gd name="adj" fmla="val 5564"/>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45720" tIns="457200" rIns="45720" rtlCol="0" anchor="t"/>
          <a:lstStyle/>
          <a:p>
            <a:pPr algn="ctr">
              <a:spcAft>
                <a:spcPts val="600"/>
              </a:spcAft>
            </a:pPr>
            <a:endParaRPr lang="en-US" sz="1600" dirty="0">
              <a:solidFill>
                <a:schemeClr val="tx1"/>
              </a:solidFill>
              <a:latin typeface="+mj-lt"/>
            </a:endParaRPr>
          </a:p>
        </p:txBody>
      </p:sp>
      <p:sp>
        <p:nvSpPr>
          <p:cNvPr id="11" name="TextBox 10">
            <a:extLst>
              <a:ext uri="{FF2B5EF4-FFF2-40B4-BE49-F238E27FC236}">
                <a16:creationId xmlns:a16="http://schemas.microsoft.com/office/drawing/2014/main" id="{1402488B-C2C3-56B1-D841-4A090777A665}"/>
              </a:ext>
            </a:extLst>
          </p:cNvPr>
          <p:cNvSpPr txBox="1"/>
          <p:nvPr/>
        </p:nvSpPr>
        <p:spPr>
          <a:xfrm>
            <a:off x="4456090" y="1610384"/>
            <a:ext cx="2401909" cy="369332"/>
          </a:xfrm>
          <a:prstGeom prst="rect">
            <a:avLst/>
          </a:prstGeom>
          <a:noFill/>
        </p:spPr>
        <p:txBody>
          <a:bodyPr wrap="square">
            <a:spAutoFit/>
          </a:bodyPr>
          <a:lstStyle/>
          <a:p>
            <a:pPr algn="ctr">
              <a:spcAft>
                <a:spcPts val="600"/>
              </a:spcAft>
            </a:pPr>
            <a:r>
              <a:rPr lang="en-US" b="1" dirty="0">
                <a:solidFill>
                  <a:schemeClr val="bg2"/>
                </a:solidFill>
                <a:latin typeface="+mj-lt"/>
              </a:rPr>
              <a:t>Price</a:t>
            </a:r>
          </a:p>
        </p:txBody>
      </p:sp>
      <p:sp>
        <p:nvSpPr>
          <p:cNvPr id="13" name="TextBox 12">
            <a:extLst>
              <a:ext uri="{FF2B5EF4-FFF2-40B4-BE49-F238E27FC236}">
                <a16:creationId xmlns:a16="http://schemas.microsoft.com/office/drawing/2014/main" id="{531626D5-6621-7E2F-4E2E-44214C995618}"/>
              </a:ext>
            </a:extLst>
          </p:cNvPr>
          <p:cNvSpPr txBox="1"/>
          <p:nvPr/>
        </p:nvSpPr>
        <p:spPr>
          <a:xfrm>
            <a:off x="6949440" y="1603610"/>
            <a:ext cx="2269830" cy="369332"/>
          </a:xfrm>
          <a:prstGeom prst="rect">
            <a:avLst/>
          </a:prstGeom>
          <a:noFill/>
        </p:spPr>
        <p:txBody>
          <a:bodyPr wrap="square">
            <a:spAutoFit/>
          </a:bodyPr>
          <a:lstStyle/>
          <a:p>
            <a:pPr algn="ctr">
              <a:spcAft>
                <a:spcPts val="600"/>
              </a:spcAft>
            </a:pPr>
            <a:r>
              <a:rPr lang="en-US" b="1" dirty="0">
                <a:solidFill>
                  <a:schemeClr val="bg2"/>
                </a:solidFill>
                <a:latin typeface="+mj-lt"/>
              </a:rPr>
              <a:t>Loyalty Drivers</a:t>
            </a:r>
          </a:p>
        </p:txBody>
      </p:sp>
      <p:sp>
        <p:nvSpPr>
          <p:cNvPr id="18" name="TextBox 17">
            <a:extLst>
              <a:ext uri="{FF2B5EF4-FFF2-40B4-BE49-F238E27FC236}">
                <a16:creationId xmlns:a16="http://schemas.microsoft.com/office/drawing/2014/main" id="{1B849F5E-7C4D-56E2-BCB5-4CFE3635F84A}"/>
              </a:ext>
            </a:extLst>
          </p:cNvPr>
          <p:cNvSpPr txBox="1"/>
          <p:nvPr/>
        </p:nvSpPr>
        <p:spPr>
          <a:xfrm>
            <a:off x="9445927" y="1610384"/>
            <a:ext cx="2207116" cy="369332"/>
          </a:xfrm>
          <a:prstGeom prst="rect">
            <a:avLst/>
          </a:prstGeom>
          <a:noFill/>
        </p:spPr>
        <p:txBody>
          <a:bodyPr wrap="square">
            <a:spAutoFit/>
          </a:bodyPr>
          <a:lstStyle/>
          <a:p>
            <a:pPr algn="ctr">
              <a:spcAft>
                <a:spcPts val="600"/>
              </a:spcAft>
            </a:pPr>
            <a:r>
              <a:rPr lang="en-US" b="1" dirty="0">
                <a:solidFill>
                  <a:schemeClr val="bg2"/>
                </a:solidFill>
                <a:latin typeface="+mj-lt"/>
              </a:rPr>
              <a:t>Events</a:t>
            </a:r>
          </a:p>
        </p:txBody>
      </p:sp>
      <p:pic>
        <p:nvPicPr>
          <p:cNvPr id="34" name="Picture 33">
            <a:extLst>
              <a:ext uri="{FF2B5EF4-FFF2-40B4-BE49-F238E27FC236}">
                <a16:creationId xmlns:a16="http://schemas.microsoft.com/office/drawing/2014/main" id="{DB6A449B-76ED-9389-E763-11E72CEA2AED}"/>
              </a:ext>
            </a:extLst>
          </p:cNvPr>
          <p:cNvPicPr>
            <a:picLocks noChangeAspect="1"/>
          </p:cNvPicPr>
          <p:nvPr/>
        </p:nvPicPr>
        <p:blipFill>
          <a:blip r:embed="rId3"/>
          <a:stretch>
            <a:fillRect/>
          </a:stretch>
        </p:blipFill>
        <p:spPr>
          <a:xfrm>
            <a:off x="9348881" y="3254274"/>
            <a:ext cx="433557" cy="198926"/>
          </a:xfrm>
          <a:prstGeom prst="rect">
            <a:avLst/>
          </a:prstGeom>
        </p:spPr>
      </p:pic>
      <p:pic>
        <p:nvPicPr>
          <p:cNvPr id="37" name="Picture 36">
            <a:extLst>
              <a:ext uri="{FF2B5EF4-FFF2-40B4-BE49-F238E27FC236}">
                <a16:creationId xmlns:a16="http://schemas.microsoft.com/office/drawing/2014/main" id="{5B9F7C07-EB4F-27F5-E52C-26DB2F950565}"/>
              </a:ext>
            </a:extLst>
          </p:cNvPr>
          <p:cNvPicPr>
            <a:picLocks noChangeAspect="1"/>
          </p:cNvPicPr>
          <p:nvPr/>
        </p:nvPicPr>
        <p:blipFill>
          <a:blip r:embed="rId4"/>
          <a:stretch>
            <a:fillRect/>
          </a:stretch>
        </p:blipFill>
        <p:spPr>
          <a:xfrm>
            <a:off x="4674348" y="3054716"/>
            <a:ext cx="283522" cy="304067"/>
          </a:xfrm>
          <a:prstGeom prst="rect">
            <a:avLst/>
          </a:prstGeom>
        </p:spPr>
      </p:pic>
      <p:pic>
        <p:nvPicPr>
          <p:cNvPr id="44" name="Picture 43">
            <a:extLst>
              <a:ext uri="{FF2B5EF4-FFF2-40B4-BE49-F238E27FC236}">
                <a16:creationId xmlns:a16="http://schemas.microsoft.com/office/drawing/2014/main" id="{6F030A75-8053-E9F5-AED4-E3CB5487A778}"/>
              </a:ext>
            </a:extLst>
          </p:cNvPr>
          <p:cNvPicPr>
            <a:picLocks noChangeAspect="1"/>
          </p:cNvPicPr>
          <p:nvPr/>
        </p:nvPicPr>
        <p:blipFill>
          <a:blip r:embed="rId5"/>
          <a:stretch>
            <a:fillRect/>
          </a:stretch>
        </p:blipFill>
        <p:spPr>
          <a:xfrm>
            <a:off x="9401955" y="2002037"/>
            <a:ext cx="283464" cy="261318"/>
          </a:xfrm>
          <a:prstGeom prst="rect">
            <a:avLst/>
          </a:prstGeom>
        </p:spPr>
      </p:pic>
      <p:pic>
        <p:nvPicPr>
          <p:cNvPr id="5" name="Picture 4">
            <a:extLst>
              <a:ext uri="{FF2B5EF4-FFF2-40B4-BE49-F238E27FC236}">
                <a16:creationId xmlns:a16="http://schemas.microsoft.com/office/drawing/2014/main" id="{7DEBDAC7-BAE8-0967-98B1-BD5405F7E5EA}"/>
              </a:ext>
            </a:extLst>
          </p:cNvPr>
          <p:cNvPicPr>
            <a:picLocks noChangeAspect="1"/>
          </p:cNvPicPr>
          <p:nvPr/>
        </p:nvPicPr>
        <p:blipFill>
          <a:blip r:embed="rId6"/>
          <a:stretch>
            <a:fillRect/>
          </a:stretch>
        </p:blipFill>
        <p:spPr>
          <a:xfrm>
            <a:off x="9691517" y="2059536"/>
            <a:ext cx="1089002" cy="1178048"/>
          </a:xfrm>
          <a:prstGeom prst="rect">
            <a:avLst/>
          </a:prstGeom>
        </p:spPr>
      </p:pic>
      <p:pic>
        <p:nvPicPr>
          <p:cNvPr id="19" name="Picture 18">
            <a:extLst>
              <a:ext uri="{FF2B5EF4-FFF2-40B4-BE49-F238E27FC236}">
                <a16:creationId xmlns:a16="http://schemas.microsoft.com/office/drawing/2014/main" id="{F6CBBDD6-1436-6411-3377-6F09C9D4C40D}"/>
              </a:ext>
            </a:extLst>
          </p:cNvPr>
          <p:cNvPicPr>
            <a:picLocks noChangeAspect="1"/>
          </p:cNvPicPr>
          <p:nvPr/>
        </p:nvPicPr>
        <p:blipFill>
          <a:blip r:embed="rId7"/>
          <a:stretch>
            <a:fillRect/>
          </a:stretch>
        </p:blipFill>
        <p:spPr>
          <a:xfrm>
            <a:off x="4537814" y="3332860"/>
            <a:ext cx="908499" cy="1196412"/>
          </a:xfrm>
          <a:prstGeom prst="rect">
            <a:avLst/>
          </a:prstGeom>
        </p:spPr>
      </p:pic>
      <p:pic>
        <p:nvPicPr>
          <p:cNvPr id="23" name="Picture 22">
            <a:extLst>
              <a:ext uri="{FF2B5EF4-FFF2-40B4-BE49-F238E27FC236}">
                <a16:creationId xmlns:a16="http://schemas.microsoft.com/office/drawing/2014/main" id="{AB985D04-2B4C-36ED-2AB1-85D0AAC3B788}"/>
              </a:ext>
            </a:extLst>
          </p:cNvPr>
          <p:cNvPicPr>
            <a:picLocks noChangeAspect="1"/>
          </p:cNvPicPr>
          <p:nvPr/>
        </p:nvPicPr>
        <p:blipFill>
          <a:blip r:embed="rId8"/>
          <a:stretch>
            <a:fillRect/>
          </a:stretch>
        </p:blipFill>
        <p:spPr>
          <a:xfrm>
            <a:off x="5463699" y="3576414"/>
            <a:ext cx="900590" cy="1046860"/>
          </a:xfrm>
          <a:prstGeom prst="rect">
            <a:avLst/>
          </a:prstGeom>
        </p:spPr>
      </p:pic>
      <p:pic>
        <p:nvPicPr>
          <p:cNvPr id="31" name="Picture 30">
            <a:extLst>
              <a:ext uri="{FF2B5EF4-FFF2-40B4-BE49-F238E27FC236}">
                <a16:creationId xmlns:a16="http://schemas.microsoft.com/office/drawing/2014/main" id="{1B5A5F49-BD65-76AE-534E-32013D59F9BC}"/>
              </a:ext>
            </a:extLst>
          </p:cNvPr>
          <p:cNvPicPr>
            <a:picLocks noChangeAspect="1"/>
          </p:cNvPicPr>
          <p:nvPr/>
        </p:nvPicPr>
        <p:blipFill>
          <a:blip r:embed="rId9"/>
          <a:stretch>
            <a:fillRect/>
          </a:stretch>
        </p:blipFill>
        <p:spPr>
          <a:xfrm>
            <a:off x="7656810" y="2451308"/>
            <a:ext cx="892319" cy="428625"/>
          </a:xfrm>
          <a:prstGeom prst="rect">
            <a:avLst/>
          </a:prstGeom>
        </p:spPr>
      </p:pic>
      <p:pic>
        <p:nvPicPr>
          <p:cNvPr id="36" name="Picture 35">
            <a:extLst>
              <a:ext uri="{FF2B5EF4-FFF2-40B4-BE49-F238E27FC236}">
                <a16:creationId xmlns:a16="http://schemas.microsoft.com/office/drawing/2014/main" id="{6E1E4DEE-31B8-B3BD-C998-2405536FB49C}"/>
              </a:ext>
            </a:extLst>
          </p:cNvPr>
          <p:cNvPicPr>
            <a:picLocks noChangeAspect="1"/>
          </p:cNvPicPr>
          <p:nvPr/>
        </p:nvPicPr>
        <p:blipFill>
          <a:blip r:embed="rId10"/>
          <a:stretch>
            <a:fillRect/>
          </a:stretch>
        </p:blipFill>
        <p:spPr>
          <a:xfrm>
            <a:off x="10858836" y="2358638"/>
            <a:ext cx="750491" cy="692212"/>
          </a:xfrm>
          <a:prstGeom prst="rect">
            <a:avLst/>
          </a:prstGeom>
        </p:spPr>
      </p:pic>
      <p:pic>
        <p:nvPicPr>
          <p:cNvPr id="40" name="Picture 39">
            <a:extLst>
              <a:ext uri="{FF2B5EF4-FFF2-40B4-BE49-F238E27FC236}">
                <a16:creationId xmlns:a16="http://schemas.microsoft.com/office/drawing/2014/main" id="{655B79E5-0F78-5C5E-C970-DB2FCBEE218B}"/>
              </a:ext>
            </a:extLst>
          </p:cNvPr>
          <p:cNvPicPr>
            <a:picLocks noChangeAspect="1"/>
          </p:cNvPicPr>
          <p:nvPr/>
        </p:nvPicPr>
        <p:blipFill>
          <a:blip r:embed="rId11"/>
          <a:stretch>
            <a:fillRect/>
          </a:stretch>
        </p:blipFill>
        <p:spPr>
          <a:xfrm>
            <a:off x="7195426" y="2242069"/>
            <a:ext cx="661332" cy="159299"/>
          </a:xfrm>
          <a:prstGeom prst="rect">
            <a:avLst/>
          </a:prstGeom>
        </p:spPr>
      </p:pic>
      <p:pic>
        <p:nvPicPr>
          <p:cNvPr id="42" name="Picture 41">
            <a:extLst>
              <a:ext uri="{FF2B5EF4-FFF2-40B4-BE49-F238E27FC236}">
                <a16:creationId xmlns:a16="http://schemas.microsoft.com/office/drawing/2014/main" id="{BE43657D-4032-9F6B-DA5C-B0A934429D76}"/>
              </a:ext>
            </a:extLst>
          </p:cNvPr>
          <p:cNvPicPr>
            <a:picLocks noChangeAspect="1"/>
          </p:cNvPicPr>
          <p:nvPr/>
        </p:nvPicPr>
        <p:blipFill>
          <a:blip r:embed="rId11"/>
          <a:stretch>
            <a:fillRect/>
          </a:stretch>
        </p:blipFill>
        <p:spPr>
          <a:xfrm>
            <a:off x="10877240" y="2116731"/>
            <a:ext cx="661332" cy="159299"/>
          </a:xfrm>
          <a:prstGeom prst="rect">
            <a:avLst/>
          </a:prstGeom>
        </p:spPr>
      </p:pic>
      <p:pic>
        <p:nvPicPr>
          <p:cNvPr id="46" name="Picture 45">
            <a:extLst>
              <a:ext uri="{FF2B5EF4-FFF2-40B4-BE49-F238E27FC236}">
                <a16:creationId xmlns:a16="http://schemas.microsoft.com/office/drawing/2014/main" id="{22E16990-1427-3544-10A1-DE7796AD5C12}"/>
              </a:ext>
            </a:extLst>
          </p:cNvPr>
          <p:cNvPicPr>
            <a:picLocks noChangeAspect="1"/>
          </p:cNvPicPr>
          <p:nvPr/>
        </p:nvPicPr>
        <p:blipFill>
          <a:blip r:embed="rId12"/>
          <a:stretch>
            <a:fillRect/>
          </a:stretch>
        </p:blipFill>
        <p:spPr>
          <a:xfrm>
            <a:off x="9426012" y="3431136"/>
            <a:ext cx="666571" cy="577013"/>
          </a:xfrm>
          <a:prstGeom prst="rect">
            <a:avLst/>
          </a:prstGeom>
        </p:spPr>
      </p:pic>
      <p:pic>
        <p:nvPicPr>
          <p:cNvPr id="48" name="Picture 47">
            <a:extLst>
              <a:ext uri="{FF2B5EF4-FFF2-40B4-BE49-F238E27FC236}">
                <a16:creationId xmlns:a16="http://schemas.microsoft.com/office/drawing/2014/main" id="{92BED53E-404A-AE9C-B093-0D8D19E6C903}"/>
              </a:ext>
            </a:extLst>
          </p:cNvPr>
          <p:cNvPicPr>
            <a:picLocks noChangeAspect="1"/>
          </p:cNvPicPr>
          <p:nvPr/>
        </p:nvPicPr>
        <p:blipFill>
          <a:blip r:embed="rId13"/>
          <a:stretch>
            <a:fillRect/>
          </a:stretch>
        </p:blipFill>
        <p:spPr>
          <a:xfrm>
            <a:off x="10099350" y="3414046"/>
            <a:ext cx="638441" cy="623159"/>
          </a:xfrm>
          <a:prstGeom prst="rect">
            <a:avLst/>
          </a:prstGeom>
        </p:spPr>
      </p:pic>
      <p:pic>
        <p:nvPicPr>
          <p:cNvPr id="50" name="Picture 49">
            <a:extLst>
              <a:ext uri="{FF2B5EF4-FFF2-40B4-BE49-F238E27FC236}">
                <a16:creationId xmlns:a16="http://schemas.microsoft.com/office/drawing/2014/main" id="{A11D9CE1-E548-43C4-A001-2621FAFE7B70}"/>
              </a:ext>
            </a:extLst>
          </p:cNvPr>
          <p:cNvPicPr>
            <a:picLocks noChangeAspect="1"/>
          </p:cNvPicPr>
          <p:nvPr/>
        </p:nvPicPr>
        <p:blipFill>
          <a:blip r:embed="rId14"/>
          <a:stretch>
            <a:fillRect/>
          </a:stretch>
        </p:blipFill>
        <p:spPr>
          <a:xfrm>
            <a:off x="4545785" y="2085173"/>
            <a:ext cx="953188" cy="606752"/>
          </a:xfrm>
          <a:prstGeom prst="rect">
            <a:avLst/>
          </a:prstGeom>
        </p:spPr>
      </p:pic>
      <p:pic>
        <p:nvPicPr>
          <p:cNvPr id="52" name="Picture 51">
            <a:extLst>
              <a:ext uri="{FF2B5EF4-FFF2-40B4-BE49-F238E27FC236}">
                <a16:creationId xmlns:a16="http://schemas.microsoft.com/office/drawing/2014/main" id="{9F37E207-FDC3-A0BF-9B38-81473391A51E}"/>
              </a:ext>
            </a:extLst>
          </p:cNvPr>
          <p:cNvPicPr>
            <a:picLocks noChangeAspect="1"/>
          </p:cNvPicPr>
          <p:nvPr/>
        </p:nvPicPr>
        <p:blipFill>
          <a:blip r:embed="rId15"/>
          <a:stretch>
            <a:fillRect/>
          </a:stretch>
        </p:blipFill>
        <p:spPr>
          <a:xfrm>
            <a:off x="7575846" y="3501255"/>
            <a:ext cx="951476" cy="574420"/>
          </a:xfrm>
          <a:prstGeom prst="rect">
            <a:avLst/>
          </a:prstGeom>
        </p:spPr>
      </p:pic>
      <p:pic>
        <p:nvPicPr>
          <p:cNvPr id="54" name="Picture 53">
            <a:extLst>
              <a:ext uri="{FF2B5EF4-FFF2-40B4-BE49-F238E27FC236}">
                <a16:creationId xmlns:a16="http://schemas.microsoft.com/office/drawing/2014/main" id="{D7452C04-118D-159C-F4FC-71B04B4B7DCD}"/>
              </a:ext>
            </a:extLst>
          </p:cNvPr>
          <p:cNvPicPr>
            <a:picLocks noChangeAspect="1"/>
          </p:cNvPicPr>
          <p:nvPr/>
        </p:nvPicPr>
        <p:blipFill>
          <a:blip r:embed="rId16"/>
          <a:stretch>
            <a:fillRect/>
          </a:stretch>
        </p:blipFill>
        <p:spPr>
          <a:xfrm>
            <a:off x="7189639" y="3422812"/>
            <a:ext cx="322114" cy="265031"/>
          </a:xfrm>
          <a:prstGeom prst="rect">
            <a:avLst/>
          </a:prstGeom>
        </p:spPr>
      </p:pic>
      <p:pic>
        <p:nvPicPr>
          <p:cNvPr id="56" name="Picture 55">
            <a:extLst>
              <a:ext uri="{FF2B5EF4-FFF2-40B4-BE49-F238E27FC236}">
                <a16:creationId xmlns:a16="http://schemas.microsoft.com/office/drawing/2014/main" id="{BD8957ED-D767-FB87-0314-FEF3EA218841}"/>
              </a:ext>
            </a:extLst>
          </p:cNvPr>
          <p:cNvPicPr>
            <a:picLocks noChangeAspect="1"/>
          </p:cNvPicPr>
          <p:nvPr/>
        </p:nvPicPr>
        <p:blipFill>
          <a:blip r:embed="rId17"/>
          <a:stretch>
            <a:fillRect/>
          </a:stretch>
        </p:blipFill>
        <p:spPr>
          <a:xfrm>
            <a:off x="10795436" y="3426864"/>
            <a:ext cx="899393" cy="551203"/>
          </a:xfrm>
          <a:prstGeom prst="rect">
            <a:avLst/>
          </a:prstGeom>
        </p:spPr>
      </p:pic>
      <p:pic>
        <p:nvPicPr>
          <p:cNvPr id="58" name="Picture 57">
            <a:extLst>
              <a:ext uri="{FF2B5EF4-FFF2-40B4-BE49-F238E27FC236}">
                <a16:creationId xmlns:a16="http://schemas.microsoft.com/office/drawing/2014/main" id="{4810ECF9-71D1-1E67-4621-E4D21E2663E4}"/>
              </a:ext>
            </a:extLst>
          </p:cNvPr>
          <p:cNvPicPr>
            <a:picLocks noChangeAspect="1"/>
          </p:cNvPicPr>
          <p:nvPr/>
        </p:nvPicPr>
        <p:blipFill>
          <a:blip r:embed="rId18"/>
          <a:stretch>
            <a:fillRect/>
          </a:stretch>
        </p:blipFill>
        <p:spPr>
          <a:xfrm>
            <a:off x="9436904" y="5150042"/>
            <a:ext cx="1223976" cy="743128"/>
          </a:xfrm>
          <a:prstGeom prst="rect">
            <a:avLst/>
          </a:prstGeom>
        </p:spPr>
      </p:pic>
      <p:pic>
        <p:nvPicPr>
          <p:cNvPr id="60" name="Picture 59">
            <a:extLst>
              <a:ext uri="{FF2B5EF4-FFF2-40B4-BE49-F238E27FC236}">
                <a16:creationId xmlns:a16="http://schemas.microsoft.com/office/drawing/2014/main" id="{1C67145E-3259-BAF7-0481-2ED06839459F}"/>
              </a:ext>
            </a:extLst>
          </p:cNvPr>
          <p:cNvPicPr>
            <a:picLocks noChangeAspect="1"/>
          </p:cNvPicPr>
          <p:nvPr/>
        </p:nvPicPr>
        <p:blipFill>
          <a:blip r:embed="rId19"/>
          <a:stretch>
            <a:fillRect/>
          </a:stretch>
        </p:blipFill>
        <p:spPr>
          <a:xfrm>
            <a:off x="7138721" y="4482785"/>
            <a:ext cx="1958278" cy="988169"/>
          </a:xfrm>
          <a:prstGeom prst="rect">
            <a:avLst/>
          </a:prstGeom>
        </p:spPr>
      </p:pic>
      <p:pic>
        <p:nvPicPr>
          <p:cNvPr id="62" name="Picture 61">
            <a:extLst>
              <a:ext uri="{FF2B5EF4-FFF2-40B4-BE49-F238E27FC236}">
                <a16:creationId xmlns:a16="http://schemas.microsoft.com/office/drawing/2014/main" id="{9885181F-DA0E-BD49-4DA6-B7FEF38078F7}"/>
              </a:ext>
            </a:extLst>
          </p:cNvPr>
          <p:cNvPicPr>
            <a:picLocks noChangeAspect="1"/>
          </p:cNvPicPr>
          <p:nvPr/>
        </p:nvPicPr>
        <p:blipFill>
          <a:blip r:embed="rId20"/>
          <a:stretch>
            <a:fillRect/>
          </a:stretch>
        </p:blipFill>
        <p:spPr>
          <a:xfrm>
            <a:off x="5549682" y="2080899"/>
            <a:ext cx="1131472" cy="1388693"/>
          </a:xfrm>
          <a:prstGeom prst="rect">
            <a:avLst/>
          </a:prstGeom>
        </p:spPr>
      </p:pic>
      <p:pic>
        <p:nvPicPr>
          <p:cNvPr id="64" name="Picture 63">
            <a:extLst>
              <a:ext uri="{FF2B5EF4-FFF2-40B4-BE49-F238E27FC236}">
                <a16:creationId xmlns:a16="http://schemas.microsoft.com/office/drawing/2014/main" id="{B7D0359C-7B2D-3DA5-BE8B-B8523701CF32}"/>
              </a:ext>
            </a:extLst>
          </p:cNvPr>
          <p:cNvPicPr>
            <a:picLocks noChangeAspect="1"/>
          </p:cNvPicPr>
          <p:nvPr/>
        </p:nvPicPr>
        <p:blipFill>
          <a:blip r:embed="rId21"/>
          <a:stretch>
            <a:fillRect/>
          </a:stretch>
        </p:blipFill>
        <p:spPr>
          <a:xfrm>
            <a:off x="9430284" y="4275411"/>
            <a:ext cx="1147232" cy="698241"/>
          </a:xfrm>
          <a:prstGeom prst="rect">
            <a:avLst/>
          </a:prstGeom>
        </p:spPr>
      </p:pic>
      <p:pic>
        <p:nvPicPr>
          <p:cNvPr id="66" name="Picture 65">
            <a:extLst>
              <a:ext uri="{FF2B5EF4-FFF2-40B4-BE49-F238E27FC236}">
                <a16:creationId xmlns:a16="http://schemas.microsoft.com/office/drawing/2014/main" id="{DE75304C-C171-B94D-3828-4CCB6EB517B3}"/>
              </a:ext>
            </a:extLst>
          </p:cNvPr>
          <p:cNvPicPr>
            <a:picLocks noChangeAspect="1"/>
          </p:cNvPicPr>
          <p:nvPr/>
        </p:nvPicPr>
        <p:blipFill>
          <a:blip r:embed="rId22"/>
          <a:stretch>
            <a:fillRect/>
          </a:stretch>
        </p:blipFill>
        <p:spPr>
          <a:xfrm>
            <a:off x="9511469" y="4116758"/>
            <a:ext cx="463430" cy="124335"/>
          </a:xfrm>
          <a:prstGeom prst="rect">
            <a:avLst/>
          </a:prstGeom>
        </p:spPr>
      </p:pic>
      <p:pic>
        <p:nvPicPr>
          <p:cNvPr id="68" name="Picture 67">
            <a:extLst>
              <a:ext uri="{FF2B5EF4-FFF2-40B4-BE49-F238E27FC236}">
                <a16:creationId xmlns:a16="http://schemas.microsoft.com/office/drawing/2014/main" id="{9431F3B2-802E-C8A7-58BE-709BCD99C2B6}"/>
              </a:ext>
            </a:extLst>
          </p:cNvPr>
          <p:cNvPicPr>
            <a:picLocks noChangeAspect="1"/>
          </p:cNvPicPr>
          <p:nvPr/>
        </p:nvPicPr>
        <p:blipFill>
          <a:blip r:embed="rId23"/>
          <a:stretch>
            <a:fillRect/>
          </a:stretch>
        </p:blipFill>
        <p:spPr>
          <a:xfrm>
            <a:off x="4667028" y="4977926"/>
            <a:ext cx="1786226" cy="881062"/>
          </a:xfrm>
          <a:prstGeom prst="rect">
            <a:avLst/>
          </a:prstGeom>
        </p:spPr>
      </p:pic>
      <p:pic>
        <p:nvPicPr>
          <p:cNvPr id="69" name="Picture 68">
            <a:extLst>
              <a:ext uri="{FF2B5EF4-FFF2-40B4-BE49-F238E27FC236}">
                <a16:creationId xmlns:a16="http://schemas.microsoft.com/office/drawing/2014/main" id="{174F2E42-B377-FFA9-AB33-02D75BBF0275}"/>
              </a:ext>
            </a:extLst>
          </p:cNvPr>
          <p:cNvPicPr>
            <a:picLocks noChangeAspect="1"/>
          </p:cNvPicPr>
          <p:nvPr/>
        </p:nvPicPr>
        <p:blipFill>
          <a:blip r:embed="rId22"/>
          <a:stretch>
            <a:fillRect/>
          </a:stretch>
        </p:blipFill>
        <p:spPr>
          <a:xfrm>
            <a:off x="4597312" y="4807544"/>
            <a:ext cx="581973" cy="156139"/>
          </a:xfrm>
          <a:prstGeom prst="rect">
            <a:avLst/>
          </a:prstGeom>
        </p:spPr>
      </p:pic>
      <p:pic>
        <p:nvPicPr>
          <p:cNvPr id="71" name="Picture 70">
            <a:extLst>
              <a:ext uri="{FF2B5EF4-FFF2-40B4-BE49-F238E27FC236}">
                <a16:creationId xmlns:a16="http://schemas.microsoft.com/office/drawing/2014/main" id="{3F56E2D9-6704-B325-3846-AE7A41F6280D}"/>
              </a:ext>
            </a:extLst>
          </p:cNvPr>
          <p:cNvPicPr>
            <a:picLocks noChangeAspect="1"/>
          </p:cNvPicPr>
          <p:nvPr/>
        </p:nvPicPr>
        <p:blipFill>
          <a:blip r:embed="rId24"/>
          <a:stretch>
            <a:fillRect/>
          </a:stretch>
        </p:blipFill>
        <p:spPr>
          <a:xfrm>
            <a:off x="10591089" y="4336990"/>
            <a:ext cx="1048194" cy="524097"/>
          </a:xfrm>
          <a:prstGeom prst="rect">
            <a:avLst/>
          </a:prstGeom>
        </p:spPr>
      </p:pic>
    </p:spTree>
    <p:extLst>
      <p:ext uri="{BB962C8B-B14F-4D97-AF65-F5344CB8AC3E}">
        <p14:creationId xmlns:p14="http://schemas.microsoft.com/office/powerpoint/2010/main" val="3641218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728DC-297D-3763-F73A-5E4DF896E7E7}"/>
              </a:ext>
            </a:extLst>
          </p:cNvPr>
          <p:cNvSpPr>
            <a:spLocks noGrp="1"/>
          </p:cNvSpPr>
          <p:nvPr>
            <p:ph type="sldNum" sz="quarter" idx="12"/>
          </p:nvPr>
        </p:nvSpPr>
        <p:spPr/>
        <p:txBody>
          <a:bodyPr/>
          <a:lstStyle/>
          <a:p>
            <a:fld id="{403EF4E2-7A7A-0548-85F1-5479B7C9E1B2}" type="slidenum">
              <a:rPr lang="en-US" smtClean="0"/>
              <a:t>4</a:t>
            </a:fld>
            <a:endParaRPr lang="en-US" dirty="0"/>
          </a:p>
        </p:txBody>
      </p:sp>
      <p:sp>
        <p:nvSpPr>
          <p:cNvPr id="8" name="Title 7">
            <a:extLst>
              <a:ext uri="{FF2B5EF4-FFF2-40B4-BE49-F238E27FC236}">
                <a16:creationId xmlns:a16="http://schemas.microsoft.com/office/drawing/2014/main" id="{319D6550-86D3-7DB3-29F0-30F060BFBAF2}"/>
              </a:ext>
            </a:extLst>
          </p:cNvPr>
          <p:cNvSpPr>
            <a:spLocks noGrp="1"/>
          </p:cNvSpPr>
          <p:nvPr>
            <p:ph type="ctrTitle"/>
          </p:nvPr>
        </p:nvSpPr>
        <p:spPr>
          <a:xfrm>
            <a:off x="227933" y="2006416"/>
            <a:ext cx="3503952" cy="2390972"/>
          </a:xfrm>
        </p:spPr>
        <p:txBody>
          <a:bodyPr/>
          <a:lstStyle/>
          <a:p>
            <a:r>
              <a:rPr lang="en-US" sz="2800" b="0" i="1" dirty="0">
                <a:latin typeface="Georgia" panose="02040502050405020303" pitchFamily="18" charset="0"/>
              </a:rPr>
              <a:t>Christmas trading was </a:t>
            </a:r>
            <a:r>
              <a:rPr lang="en-US" sz="2800" i="1" dirty="0">
                <a:latin typeface="Georgia" panose="02040502050405020303" pitchFamily="18" charset="0"/>
              </a:rPr>
              <a:t>good</a:t>
            </a:r>
            <a:r>
              <a:rPr lang="en-US" sz="2800" b="0" i="1" dirty="0">
                <a:latin typeface="Georgia" panose="02040502050405020303" pitchFamily="18" charset="0"/>
              </a:rPr>
              <a:t> for </a:t>
            </a:r>
            <a:r>
              <a:rPr lang="en-US" sz="2800" i="1" dirty="0">
                <a:latin typeface="Georgia" panose="02040502050405020303" pitchFamily="18" charset="0"/>
              </a:rPr>
              <a:t>most </a:t>
            </a:r>
            <a:r>
              <a:rPr lang="en-US" sz="2800" b="0" i="1" dirty="0">
                <a:latin typeface="Georgia" panose="02040502050405020303" pitchFamily="18" charset="0"/>
              </a:rPr>
              <a:t>(but </a:t>
            </a:r>
            <a:r>
              <a:rPr lang="en-US" sz="2800" i="1" dirty="0">
                <a:latin typeface="Georgia" panose="02040502050405020303" pitchFamily="18" charset="0"/>
              </a:rPr>
              <a:t>not all</a:t>
            </a:r>
            <a:r>
              <a:rPr lang="en-US" sz="2800" b="0" i="1" dirty="0">
                <a:latin typeface="Georgia" panose="02040502050405020303" pitchFamily="18" charset="0"/>
              </a:rPr>
              <a:t>) food retailers</a:t>
            </a:r>
            <a:endParaRPr lang="en-US" sz="2800" b="0" dirty="0">
              <a:latin typeface="+mn-lt"/>
            </a:endParaRPr>
          </a:p>
        </p:txBody>
      </p:sp>
      <p:sp>
        <p:nvSpPr>
          <p:cNvPr id="14" name="Text Placeholder 13">
            <a:extLst>
              <a:ext uri="{FF2B5EF4-FFF2-40B4-BE49-F238E27FC236}">
                <a16:creationId xmlns:a16="http://schemas.microsoft.com/office/drawing/2014/main" id="{C6448C9E-CE0B-61E6-1D4C-D40E3826ED4C}"/>
              </a:ext>
            </a:extLst>
          </p:cNvPr>
          <p:cNvSpPr>
            <a:spLocks noGrp="1"/>
          </p:cNvSpPr>
          <p:nvPr>
            <p:ph type="body" sz="quarter" idx="14"/>
          </p:nvPr>
        </p:nvSpPr>
        <p:spPr/>
        <p:txBody>
          <a:bodyPr/>
          <a:lstStyle/>
          <a:p>
            <a:r>
              <a:rPr lang="en-GB" dirty="0"/>
              <a:t>Source:  NIQ Scantrack, Homescan FMCG</a:t>
            </a:r>
          </a:p>
        </p:txBody>
      </p:sp>
      <p:graphicFrame>
        <p:nvGraphicFramePr>
          <p:cNvPr id="3" name="Table 11">
            <a:extLst>
              <a:ext uri="{FF2B5EF4-FFF2-40B4-BE49-F238E27FC236}">
                <a16:creationId xmlns:a16="http://schemas.microsoft.com/office/drawing/2014/main" id="{00172463-5EDD-F8B7-C28C-B0754D83D200}"/>
              </a:ext>
            </a:extLst>
          </p:cNvPr>
          <p:cNvGraphicFramePr>
            <a:graphicFrameLocks noGrp="1"/>
          </p:cNvGraphicFramePr>
          <p:nvPr>
            <p:extLst>
              <p:ext uri="{D42A27DB-BD31-4B8C-83A1-F6EECF244321}">
                <p14:modId xmlns:p14="http://schemas.microsoft.com/office/powerpoint/2010/main" val="2344665926"/>
              </p:ext>
            </p:extLst>
          </p:nvPr>
        </p:nvGraphicFramePr>
        <p:xfrm>
          <a:off x="4337525" y="902688"/>
          <a:ext cx="7622833" cy="5103494"/>
        </p:xfrm>
        <a:graphic>
          <a:graphicData uri="http://schemas.openxmlformats.org/drawingml/2006/table">
            <a:tbl>
              <a:tblPr firstRow="1" bandRow="1">
                <a:tableStyleId>{00A15C55-8517-42AA-B614-E9B94910E393}</a:tableStyleId>
              </a:tblPr>
              <a:tblGrid>
                <a:gridCol w="2466242">
                  <a:extLst>
                    <a:ext uri="{9D8B030D-6E8A-4147-A177-3AD203B41FA5}">
                      <a16:colId xmlns:a16="http://schemas.microsoft.com/office/drawing/2014/main" val="1413289166"/>
                    </a:ext>
                  </a:extLst>
                </a:gridCol>
                <a:gridCol w="2447258">
                  <a:extLst>
                    <a:ext uri="{9D8B030D-6E8A-4147-A177-3AD203B41FA5}">
                      <a16:colId xmlns:a16="http://schemas.microsoft.com/office/drawing/2014/main" val="986108252"/>
                    </a:ext>
                  </a:extLst>
                </a:gridCol>
                <a:gridCol w="2709333">
                  <a:extLst>
                    <a:ext uri="{9D8B030D-6E8A-4147-A177-3AD203B41FA5}">
                      <a16:colId xmlns:a16="http://schemas.microsoft.com/office/drawing/2014/main" val="3449393592"/>
                    </a:ext>
                  </a:extLst>
                </a:gridCol>
              </a:tblGrid>
              <a:tr h="6270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Georgia" panose="02040502050405020303" pitchFamily="18" charset="0"/>
                        </a:rPr>
                        <a:t>Considered spending</a:t>
                      </a:r>
                      <a:endParaRPr lang="en-GB" dirty="0">
                        <a:solidFill>
                          <a:schemeClr val="bg1"/>
                        </a:solidFill>
                      </a:endParaRPr>
                    </a:p>
                  </a:txBody>
                  <a:tcPr>
                    <a:solidFill>
                      <a:schemeClr val="bg2">
                        <a:lumMod val="5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Georgia" panose="02040502050405020303" pitchFamily="18" charset="0"/>
                        </a:rPr>
                        <a:t>Private Label outperformed</a:t>
                      </a:r>
                      <a:endParaRPr lang="en-GB" dirty="0">
                        <a:solidFill>
                          <a:schemeClr val="bg1"/>
                        </a:solidFill>
                      </a:endParaRPr>
                    </a:p>
                  </a:txBody>
                  <a:tcPr>
                    <a:solidFill>
                      <a:schemeClr val="tx2">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Georgia" panose="02040502050405020303" pitchFamily="18" charset="0"/>
                        </a:rPr>
                        <a:t>Shoppers cut back on ‘the everyday’</a:t>
                      </a:r>
                      <a:endParaRPr lang="en-GB" dirty="0">
                        <a:solidFill>
                          <a:schemeClr val="bg1"/>
                        </a:solidFill>
                      </a:endParaRPr>
                    </a:p>
                  </a:txBody>
                  <a:tcPr>
                    <a:solidFill>
                      <a:schemeClr val="bg2">
                        <a:lumMod val="50000"/>
                      </a:schemeClr>
                    </a:solidFill>
                  </a:tcPr>
                </a:tc>
                <a:extLst>
                  <a:ext uri="{0D108BD9-81ED-4DB2-BD59-A6C34878D82A}">
                    <a16:rowId xmlns:a16="http://schemas.microsoft.com/office/drawing/2014/main" val="63027159"/>
                  </a:ext>
                </a:extLst>
              </a:tr>
              <a:tr h="1080134">
                <a:tc>
                  <a:txBody>
                    <a:bodyPr/>
                    <a:lstStyle/>
                    <a:p>
                      <a:pPr marL="0" lvl="0" indent="0" fontAlgn="base">
                        <a:spcAft>
                          <a:spcPts val="0"/>
                        </a:spcAft>
                        <a:buSzPts val="1100"/>
                        <a:buFont typeface="Symbol" panose="05050102010706020507" pitchFamily="18" charset="2"/>
                        <a:buNone/>
                      </a:pPr>
                      <a:r>
                        <a:rPr lang="en-GB" sz="1200" i="0" kern="1200" dirty="0">
                          <a:solidFill>
                            <a:schemeClr val="tx1">
                              <a:lumMod val="50000"/>
                            </a:schemeClr>
                          </a:solidFill>
                          <a:effectLst/>
                          <a:latin typeface="+mn-lt"/>
                          <a:ea typeface="+mn-ea"/>
                          <a:cs typeface="+mn-cs"/>
                        </a:rPr>
                        <a:t>Total Till </a:t>
                      </a:r>
                      <a:r>
                        <a:rPr lang="en-GB" sz="1200" b="1" i="0" kern="1200" dirty="0">
                          <a:solidFill>
                            <a:schemeClr val="tx1">
                              <a:lumMod val="50000"/>
                            </a:schemeClr>
                          </a:solidFill>
                          <a:effectLst/>
                          <a:latin typeface="+mn-lt"/>
                          <a:ea typeface="+mn-ea"/>
                          <a:cs typeface="+mn-cs"/>
                        </a:rPr>
                        <a:t>sales slowed</a:t>
                      </a:r>
                      <a:r>
                        <a:rPr lang="en-GB" sz="1200" i="0" kern="1200" dirty="0">
                          <a:solidFill>
                            <a:schemeClr val="tx1">
                              <a:lumMod val="50000"/>
                            </a:schemeClr>
                          </a:solidFill>
                          <a:effectLst/>
                          <a:latin typeface="+mn-lt"/>
                          <a:ea typeface="+mn-ea"/>
                          <a:cs typeface="+mn-cs"/>
                        </a:rPr>
                        <a:t> to </a:t>
                      </a:r>
                      <a:r>
                        <a:rPr lang="en-GB" sz="1200" b="1" i="0" kern="1200" dirty="0">
                          <a:solidFill>
                            <a:schemeClr val="tx1">
                              <a:lumMod val="50000"/>
                            </a:schemeClr>
                          </a:solidFill>
                          <a:effectLst/>
                          <a:latin typeface="+mn-lt"/>
                          <a:ea typeface="+mn-ea"/>
                          <a:cs typeface="+mn-cs"/>
                        </a:rPr>
                        <a:t>+6.6% </a:t>
                      </a:r>
                      <a:r>
                        <a:rPr lang="en-GB" sz="1200" i="0" kern="1200" dirty="0">
                          <a:solidFill>
                            <a:schemeClr val="tx1">
                              <a:lumMod val="50000"/>
                            </a:schemeClr>
                          </a:solidFill>
                          <a:effectLst/>
                          <a:latin typeface="+mn-lt"/>
                          <a:ea typeface="+mn-ea"/>
                          <a:cs typeface="+mn-cs"/>
                        </a:rPr>
                        <a:t>in the 4 weeks to 30</a:t>
                      </a:r>
                      <a:r>
                        <a:rPr lang="en-GB" sz="1200" i="0" kern="1200" baseline="30000" dirty="0">
                          <a:solidFill>
                            <a:schemeClr val="tx1">
                              <a:lumMod val="50000"/>
                            </a:schemeClr>
                          </a:solidFill>
                          <a:effectLst/>
                          <a:latin typeface="+mn-lt"/>
                          <a:ea typeface="+mn-ea"/>
                          <a:cs typeface="+mn-cs"/>
                        </a:rPr>
                        <a:t>th</a:t>
                      </a:r>
                      <a:r>
                        <a:rPr lang="en-GB" sz="1200" i="0" kern="1200" dirty="0">
                          <a:solidFill>
                            <a:schemeClr val="tx1">
                              <a:lumMod val="50000"/>
                            </a:schemeClr>
                          </a:solidFill>
                          <a:effectLst/>
                          <a:latin typeface="+mn-lt"/>
                          <a:ea typeface="+mn-ea"/>
                          <a:cs typeface="+mn-cs"/>
                        </a:rPr>
                        <a:t> December, from 6.8% last month and from the peak of 10.3% at the start of September.</a:t>
                      </a:r>
                      <a:endParaRPr lang="en-GB" sz="1200" b="0" i="0" dirty="0">
                        <a:solidFill>
                          <a:schemeClr val="tx1">
                            <a:lumMod val="50000"/>
                          </a:schemeClr>
                        </a:solidFill>
                        <a:latin typeface="+mn-lt"/>
                      </a:endParaRPr>
                    </a:p>
                  </a:txBody>
                  <a:tcPr>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mn-lt"/>
                          <a:ea typeface="Times New Roman" panose="02020603050405020304" pitchFamily="18" charset="0"/>
                          <a:cs typeface="Arial" panose="020B0604020202020204" pitchFamily="34" charset="0"/>
                        </a:rPr>
                        <a:t>Private label outperformed brands</a:t>
                      </a:r>
                      <a:r>
                        <a:rPr lang="en-GB" sz="1200" b="0" i="0" dirty="0">
                          <a:solidFill>
                            <a:srgbClr val="000000"/>
                          </a:solidFill>
                          <a:effectLst/>
                          <a:latin typeface="+mn-lt"/>
                          <a:ea typeface="Times New Roman" panose="02020603050405020304" pitchFamily="18" charset="0"/>
                          <a:cs typeface="Arial" panose="020B0604020202020204" pitchFamily="34" charset="0"/>
                        </a:rPr>
                        <a:t> with growth +7.7% vs 3.9%.</a:t>
                      </a:r>
                      <a:endParaRPr lang="en-GB" sz="1200" b="1" i="0" dirty="0">
                        <a:solidFill>
                          <a:srgbClr val="000000"/>
                        </a:solidFill>
                        <a:effectLst/>
                        <a:latin typeface="+mn-lt"/>
                        <a:cs typeface="Arial" panose="020B0604020202020204" pitchFamily="34" charset="0"/>
                      </a:endParaRPr>
                    </a:p>
                  </a:txBody>
                  <a:tcPr>
                    <a:solidFill>
                      <a:schemeClr val="bg2">
                        <a:lumMod val="20000"/>
                        <a:lumOff val="80000"/>
                      </a:schemeClr>
                    </a:solidFill>
                  </a:tcPr>
                </a:tc>
                <a:tc>
                  <a:txBody>
                    <a:bodyPr/>
                    <a:lstStyle/>
                    <a:p>
                      <a:pPr algn="l">
                        <a:spcAft>
                          <a:spcPts val="600"/>
                        </a:spcAft>
                      </a:pPr>
                      <a:r>
                        <a:rPr lang="en-US" sz="1200" b="0" i="0" dirty="0">
                          <a:solidFill>
                            <a:schemeClr val="tx2"/>
                          </a:solidFill>
                          <a:latin typeface="+mn-lt"/>
                        </a:rPr>
                        <a:t>Shoppers focused on </a:t>
                      </a:r>
                      <a:r>
                        <a:rPr lang="en-US" sz="1200" b="1" i="0" dirty="0">
                          <a:solidFill>
                            <a:schemeClr val="tx2"/>
                          </a:solidFill>
                          <a:latin typeface="+mn-lt"/>
                        </a:rPr>
                        <a:t>essentials </a:t>
                      </a:r>
                      <a:r>
                        <a:rPr lang="en-US" sz="1200" b="0" i="0" dirty="0">
                          <a:solidFill>
                            <a:schemeClr val="tx2"/>
                          </a:solidFill>
                          <a:latin typeface="+mn-lt"/>
                        </a:rPr>
                        <a:t>and </a:t>
                      </a:r>
                      <a:r>
                        <a:rPr lang="en-US" sz="1200" b="1" i="0" dirty="0">
                          <a:solidFill>
                            <a:schemeClr val="tx2"/>
                          </a:solidFill>
                          <a:latin typeface="+mn-lt"/>
                        </a:rPr>
                        <a:t>topped up with affordable treats.</a:t>
                      </a:r>
                      <a:endParaRPr lang="en-US" sz="1200" b="0" i="0" dirty="0">
                        <a:solidFill>
                          <a:schemeClr val="tx2"/>
                        </a:solidFill>
                        <a:latin typeface="+mn-lt"/>
                      </a:endParaRPr>
                    </a:p>
                  </a:txBody>
                  <a:tcPr>
                    <a:solidFill>
                      <a:schemeClr val="bg2">
                        <a:lumMod val="20000"/>
                        <a:lumOff val="80000"/>
                      </a:schemeClr>
                    </a:solidFill>
                  </a:tcPr>
                </a:tc>
                <a:extLst>
                  <a:ext uri="{0D108BD9-81ED-4DB2-BD59-A6C34878D82A}">
                    <a16:rowId xmlns:a16="http://schemas.microsoft.com/office/drawing/2014/main" val="2652025299"/>
                  </a:ext>
                </a:extLst>
              </a:tr>
              <a:tr h="13422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latin typeface="+mn-lt"/>
                          <a:ea typeface="Times New Roman" panose="02020603050405020304" pitchFamily="18" charset="0"/>
                          <a:cs typeface="Arial" panose="020B0604020202020204" pitchFamily="34" charset="0"/>
                        </a:rPr>
                        <a:t>Topline growth </a:t>
                      </a:r>
                      <a:r>
                        <a:rPr lang="en-GB" sz="1200" b="0" i="0" dirty="0">
                          <a:solidFill>
                            <a:srgbClr val="000000"/>
                          </a:solidFill>
                          <a:effectLst/>
                          <a:latin typeface="+mn-lt"/>
                          <a:ea typeface="Times New Roman" panose="02020603050405020304" pitchFamily="18" charset="0"/>
                          <a:cs typeface="Arial" panose="020B0604020202020204" pitchFamily="34" charset="0"/>
                        </a:rPr>
                        <a:t>is now more in line with </a:t>
                      </a:r>
                      <a:r>
                        <a:rPr lang="en-GB" sz="1200" b="1" i="0" dirty="0">
                          <a:solidFill>
                            <a:srgbClr val="000000"/>
                          </a:solidFill>
                          <a:effectLst/>
                          <a:latin typeface="+mn-lt"/>
                          <a:ea typeface="Times New Roman" panose="02020603050405020304" pitchFamily="18" charset="0"/>
                          <a:cs typeface="Arial" panose="020B0604020202020204" pitchFamily="34" charset="0"/>
                        </a:rPr>
                        <a:t>food inflation</a:t>
                      </a:r>
                      <a:r>
                        <a:rPr lang="en-GB" sz="1200" b="0" i="0" dirty="0">
                          <a:solidFill>
                            <a:srgbClr val="000000"/>
                          </a:solidFill>
                          <a:effectLst/>
                          <a:latin typeface="+mn-lt"/>
                          <a:ea typeface="Times New Roman" panose="02020603050405020304" pitchFamily="18" charset="0"/>
                          <a:cs typeface="Arial" panose="020B0604020202020204" pitchFamily="34" charset="0"/>
                        </a:rPr>
                        <a:t>* which slowed in December to +6.7%.</a:t>
                      </a:r>
                      <a:endParaRPr lang="en-GB" sz="1200" b="0" i="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ea typeface="Times New Roman" panose="02020603050405020304" pitchFamily="18" charset="0"/>
                          <a:cs typeface="Arial" panose="020B0604020202020204" pitchFamily="34" charset="0"/>
                        </a:rPr>
                        <a:t>With shoppers </a:t>
                      </a:r>
                      <a:r>
                        <a:rPr lang="en-GB" sz="1200" b="1" i="0" dirty="0">
                          <a:solidFill>
                            <a:srgbClr val="000000"/>
                          </a:solidFill>
                          <a:effectLst/>
                          <a:ea typeface="Times New Roman" panose="02020603050405020304" pitchFamily="18" charset="0"/>
                          <a:cs typeface="Arial" panose="020B0604020202020204" pitchFamily="34" charset="0"/>
                        </a:rPr>
                        <a:t>paying on average 17% more </a:t>
                      </a:r>
                      <a:r>
                        <a:rPr lang="en-GB" sz="1200" b="0" i="0" dirty="0">
                          <a:solidFill>
                            <a:srgbClr val="000000"/>
                          </a:solidFill>
                          <a:effectLst/>
                          <a:ea typeface="Times New Roman" panose="02020603050405020304" pitchFamily="18" charset="0"/>
                          <a:cs typeface="Arial" panose="020B0604020202020204" pitchFamily="34" charset="0"/>
                        </a:rPr>
                        <a:t>for their groceries than 2 years ago, </a:t>
                      </a:r>
                      <a:r>
                        <a:rPr lang="en-GB" sz="1200" b="1" i="0" dirty="0">
                          <a:solidFill>
                            <a:srgbClr val="000000"/>
                          </a:solidFill>
                          <a:effectLst/>
                          <a:ea typeface="Times New Roman" panose="02020603050405020304" pitchFamily="18" charset="0"/>
                          <a:cs typeface="Arial" panose="020B0604020202020204" pitchFamily="34" charset="0"/>
                        </a:rPr>
                        <a:t>tough decisions</a:t>
                      </a:r>
                      <a:r>
                        <a:rPr lang="en-GB" sz="1200" b="0" i="0" dirty="0">
                          <a:solidFill>
                            <a:srgbClr val="000000"/>
                          </a:solidFill>
                          <a:effectLst/>
                          <a:ea typeface="Times New Roman" panose="02020603050405020304" pitchFamily="18" charset="0"/>
                          <a:cs typeface="Arial" panose="020B0604020202020204" pitchFamily="34" charset="0"/>
                        </a:rPr>
                        <a:t> are being made to </a:t>
                      </a:r>
                      <a:r>
                        <a:rPr lang="en-GB" sz="1200" b="1" i="0" dirty="0">
                          <a:solidFill>
                            <a:srgbClr val="000000"/>
                          </a:solidFill>
                          <a:effectLst/>
                          <a:ea typeface="Times New Roman" panose="02020603050405020304" pitchFamily="18" charset="0"/>
                          <a:cs typeface="Arial" panose="020B0604020202020204" pitchFamily="34" charset="0"/>
                        </a:rPr>
                        <a:t>stay within budget</a:t>
                      </a:r>
                      <a:r>
                        <a:rPr lang="en-GB" sz="1200" b="0" i="0" dirty="0">
                          <a:solidFill>
                            <a:srgbClr val="000000"/>
                          </a:solidFill>
                          <a:effectLst/>
                          <a:ea typeface="Times New Roman" panose="02020603050405020304" pitchFamily="18"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It was a </a:t>
                      </a:r>
                      <a:r>
                        <a:rPr lang="en-GB" sz="1200" b="1" i="0" dirty="0">
                          <a:solidFill>
                            <a:srgbClr val="000000"/>
                          </a:solidFill>
                          <a:effectLst/>
                          <a:latin typeface="+mn-lt"/>
                          <a:cs typeface="Arial" panose="020B0604020202020204" pitchFamily="34" charset="0"/>
                        </a:rPr>
                        <a:t>difficult month </a:t>
                      </a:r>
                      <a:r>
                        <a:rPr lang="en-GB" sz="1200" b="0" i="0" dirty="0">
                          <a:solidFill>
                            <a:srgbClr val="000000"/>
                          </a:solidFill>
                          <a:effectLst/>
                          <a:latin typeface="+mn-lt"/>
                          <a:cs typeface="Arial" panose="020B0604020202020204" pitchFamily="34" charset="0"/>
                        </a:rPr>
                        <a:t>for </a:t>
                      </a:r>
                      <a:r>
                        <a:rPr lang="en-GB" sz="1200" b="1" i="0" dirty="0">
                          <a:solidFill>
                            <a:srgbClr val="000000"/>
                          </a:solidFill>
                          <a:effectLst/>
                          <a:latin typeface="+mn-lt"/>
                          <a:cs typeface="Arial" panose="020B0604020202020204" pitchFamily="34" charset="0"/>
                        </a:rPr>
                        <a:t>General Merchandise </a:t>
                      </a:r>
                      <a:r>
                        <a:rPr lang="en-GB" sz="1200" b="0" i="0" dirty="0">
                          <a:solidFill>
                            <a:srgbClr val="000000"/>
                          </a:solidFill>
                          <a:effectLst/>
                          <a:latin typeface="+mn-lt"/>
                          <a:cs typeface="Arial" panose="020B0604020202020204" pitchFamily="34" charset="0"/>
                        </a:rPr>
                        <a:t>and</a:t>
                      </a:r>
                      <a:r>
                        <a:rPr lang="en-GB" sz="1200" b="1" i="0" dirty="0">
                          <a:solidFill>
                            <a:srgbClr val="000000"/>
                          </a:solidFill>
                          <a:effectLst/>
                          <a:latin typeface="+mn-lt"/>
                          <a:cs typeface="Arial" panose="020B0604020202020204" pitchFamily="34" charset="0"/>
                        </a:rPr>
                        <a:t> BWS</a:t>
                      </a:r>
                      <a:r>
                        <a:rPr lang="en-GB" sz="1200" b="0" i="0" dirty="0">
                          <a:solidFill>
                            <a:srgbClr val="000000"/>
                          </a:solidFill>
                          <a:effectLst/>
                          <a:latin typeface="+mn-lt"/>
                          <a:cs typeface="Arial" panose="020B0604020202020204" pitchFamily="34" charset="0"/>
                        </a:rPr>
                        <a:t>, who both saw subdued sales and unit declines.</a:t>
                      </a:r>
                      <a:endParaRPr lang="en-GB" sz="1200" b="0" i="0" dirty="0">
                        <a:latin typeface="+mn-lt"/>
                      </a:endParaRPr>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cs typeface="Arial" panose="020B0604020202020204" pitchFamily="34" charset="0"/>
                        </a:rPr>
                        <a:t>The story was different online where </a:t>
                      </a:r>
                      <a:r>
                        <a:rPr lang="en-GB" sz="1200" b="1" i="0" dirty="0">
                          <a:solidFill>
                            <a:srgbClr val="000000"/>
                          </a:solidFill>
                          <a:effectLst/>
                          <a:cs typeface="Arial" panose="020B0604020202020204" pitchFamily="34" charset="0"/>
                        </a:rPr>
                        <a:t>brands outperformed own label, </a:t>
                      </a:r>
                      <a:r>
                        <a:rPr lang="en-GB" sz="1200" b="0" i="0" dirty="0">
                          <a:solidFill>
                            <a:srgbClr val="000000"/>
                          </a:solidFill>
                          <a:effectLst/>
                          <a:cs typeface="Arial" panose="020B0604020202020204" pitchFamily="34" charset="0"/>
                        </a:rPr>
                        <a:t>benefiting from the wider ranges and shoppers can seek out promotions from the comfort of their own homes.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solidFill>
                          <a:srgbClr val="000000"/>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srgbClr val="000000"/>
                          </a:solidFill>
                          <a:effectLst/>
                          <a:cs typeface="Arial" panose="020B0604020202020204" pitchFamily="34" charset="0"/>
                        </a:rPr>
                        <a:t>Price competition remains intense</a:t>
                      </a:r>
                      <a:r>
                        <a:rPr lang="en-GB" sz="1200" b="0" i="0" dirty="0">
                          <a:solidFill>
                            <a:srgbClr val="000000"/>
                          </a:solidFill>
                          <a:effectLst/>
                          <a:cs typeface="Arial" panose="020B0604020202020204" pitchFamily="34" charset="0"/>
                        </a:rPr>
                        <a:t> and promotions were at an unseasonal high, typically they peak in the 4 weeks </a:t>
                      </a:r>
                      <a:r>
                        <a:rPr lang="en-GB" sz="1200" b="1" i="0" dirty="0">
                          <a:solidFill>
                            <a:srgbClr val="000000"/>
                          </a:solidFill>
                          <a:effectLst/>
                          <a:cs typeface="Arial" panose="020B0604020202020204" pitchFamily="34" charset="0"/>
                        </a:rPr>
                        <a:t>prior </a:t>
                      </a:r>
                      <a:r>
                        <a:rPr lang="en-GB" sz="1200" b="0" i="0" dirty="0">
                          <a:solidFill>
                            <a:srgbClr val="000000"/>
                          </a:solidFill>
                          <a:effectLst/>
                          <a:cs typeface="Arial" panose="020B0604020202020204" pitchFamily="34" charset="0"/>
                        </a:rPr>
                        <a:t>to Christmas.</a:t>
                      </a:r>
                      <a:endParaRPr lang="en-GB" sz="1200" i="0" dirty="0">
                        <a:solidFill>
                          <a:srgbClr val="000000"/>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solidFill>
                          <a:srgbClr val="000000"/>
                        </a:solidFill>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cs typeface="Arial" panose="020B0604020202020204" pitchFamily="34" charset="0"/>
                        </a:rPr>
                        <a:t>Spend on promotion </a:t>
                      </a:r>
                      <a:r>
                        <a:rPr lang="en-GB" sz="1200" b="1" i="0" dirty="0">
                          <a:solidFill>
                            <a:srgbClr val="000000"/>
                          </a:solidFill>
                          <a:effectLst/>
                          <a:cs typeface="Arial" panose="020B0604020202020204" pitchFamily="34" charset="0"/>
                        </a:rPr>
                        <a:t>increased </a:t>
                      </a:r>
                      <a:r>
                        <a:rPr lang="en-GB" sz="1200" b="0" i="0" dirty="0">
                          <a:solidFill>
                            <a:srgbClr val="000000"/>
                          </a:solidFill>
                          <a:effectLst/>
                          <a:cs typeface="Arial" panose="020B0604020202020204" pitchFamily="34" charset="0"/>
                        </a:rPr>
                        <a:t>for </a:t>
                      </a:r>
                      <a:r>
                        <a:rPr lang="en-GB" sz="1200" b="1" i="0" dirty="0">
                          <a:solidFill>
                            <a:srgbClr val="000000"/>
                          </a:solidFill>
                          <a:effectLst/>
                          <a:cs typeface="Arial" panose="020B0604020202020204" pitchFamily="34" charset="0"/>
                        </a:rPr>
                        <a:t>OL </a:t>
                      </a:r>
                      <a:r>
                        <a:rPr lang="en-GB" sz="1200" b="0" i="0" dirty="0">
                          <a:solidFill>
                            <a:srgbClr val="000000"/>
                          </a:solidFill>
                          <a:effectLst/>
                          <a:cs typeface="Arial" panose="020B0604020202020204" pitchFamily="34" charset="0"/>
                        </a:rPr>
                        <a:t>as well as brands and this year saw </a:t>
                      </a:r>
                      <a:r>
                        <a:rPr lang="en-GB" sz="1200" b="1" i="0" dirty="0">
                          <a:solidFill>
                            <a:srgbClr val="000000"/>
                          </a:solidFill>
                          <a:effectLst/>
                          <a:cs typeface="Arial" panose="020B0604020202020204" pitchFamily="34" charset="0"/>
                        </a:rPr>
                        <a:t>26% of OL BWS </a:t>
                      </a:r>
                      <a:r>
                        <a:rPr lang="en-GB" sz="1200" b="0" i="0" dirty="0">
                          <a:solidFill>
                            <a:srgbClr val="000000"/>
                          </a:solidFill>
                          <a:effectLst/>
                          <a:cs typeface="Arial" panose="020B0604020202020204" pitchFamily="34" charset="0"/>
                        </a:rPr>
                        <a:t>sold on offer.</a:t>
                      </a:r>
                      <a:r>
                        <a:rPr lang="en-GB" sz="1200" b="1" i="0" dirty="0">
                          <a:solidFill>
                            <a:srgbClr val="000000"/>
                          </a:solidFill>
                          <a:effectLst/>
                          <a:cs typeface="Arial" panose="020B0604020202020204" pitchFamily="34" charset="0"/>
                        </a:rPr>
                        <a:t> </a:t>
                      </a:r>
                      <a:endParaRPr lang="en-GB" sz="1200" i="0" dirty="0"/>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This year shoppers </a:t>
                      </a:r>
                      <a:r>
                        <a:rPr lang="en-GB" sz="1200" b="1" i="0" dirty="0">
                          <a:solidFill>
                            <a:srgbClr val="000000"/>
                          </a:solidFill>
                          <a:effectLst/>
                          <a:latin typeface="+mn-lt"/>
                          <a:cs typeface="Arial" panose="020B0604020202020204" pitchFamily="34" charset="0"/>
                        </a:rPr>
                        <a:t>spent more </a:t>
                      </a:r>
                      <a:r>
                        <a:rPr lang="en-GB" sz="1200" b="0" i="0" dirty="0">
                          <a:solidFill>
                            <a:srgbClr val="000000"/>
                          </a:solidFill>
                          <a:effectLst/>
                          <a:latin typeface="+mn-lt"/>
                          <a:cs typeface="Arial" panose="020B0604020202020204" pitchFamily="34" charset="0"/>
                        </a:rPr>
                        <a:t>on </a:t>
                      </a:r>
                      <a:r>
                        <a:rPr lang="en-GB" sz="1200" b="1" i="0" dirty="0">
                          <a:solidFill>
                            <a:srgbClr val="000000"/>
                          </a:solidFill>
                          <a:effectLst/>
                          <a:latin typeface="+mn-lt"/>
                          <a:cs typeface="Arial" panose="020B0604020202020204" pitchFamily="34" charset="0"/>
                        </a:rPr>
                        <a:t>herbs &amp; spices</a:t>
                      </a:r>
                      <a:r>
                        <a:rPr lang="en-GB" sz="1200" b="0" i="0" dirty="0">
                          <a:solidFill>
                            <a:srgbClr val="000000"/>
                          </a:solidFill>
                          <a:effectLst/>
                          <a:latin typeface="+mn-lt"/>
                          <a:cs typeface="Arial" panose="020B0604020202020204" pitchFamily="34" charset="0"/>
                        </a:rPr>
                        <a:t>, </a:t>
                      </a:r>
                      <a:r>
                        <a:rPr lang="en-GB" sz="1200" b="1" i="0" dirty="0">
                          <a:solidFill>
                            <a:srgbClr val="000000"/>
                          </a:solidFill>
                          <a:effectLst/>
                          <a:latin typeface="+mn-lt"/>
                          <a:cs typeface="Arial" panose="020B0604020202020204" pitchFamily="34" charset="0"/>
                        </a:rPr>
                        <a:t>cooking vinegar/alcohols</a:t>
                      </a:r>
                      <a:r>
                        <a:rPr lang="en-GB" sz="1200" b="0" i="0" dirty="0">
                          <a:solidFill>
                            <a:srgbClr val="000000"/>
                          </a:solidFill>
                          <a:effectLst/>
                          <a:latin typeface="+mn-lt"/>
                          <a:cs typeface="Arial" panose="020B0604020202020204" pitchFamily="34" charset="0"/>
                        </a:rPr>
                        <a:t> and </a:t>
                      </a:r>
                      <a:r>
                        <a:rPr lang="en-GB" sz="1200" b="1" i="0" dirty="0">
                          <a:solidFill>
                            <a:srgbClr val="000000"/>
                          </a:solidFill>
                          <a:effectLst/>
                          <a:latin typeface="+mn-lt"/>
                          <a:cs typeface="Arial" panose="020B0604020202020204" pitchFamily="34" charset="0"/>
                        </a:rPr>
                        <a:t>baking sundries</a:t>
                      </a:r>
                      <a:r>
                        <a:rPr lang="en-GB" sz="1200" b="0" i="0" dirty="0">
                          <a:solidFill>
                            <a:srgbClr val="000000"/>
                          </a:solidFill>
                          <a:effectLst/>
                          <a:latin typeface="+mn-lt"/>
                          <a:cs typeface="Arial" panose="020B0604020202020204" pitchFamily="34" charset="0"/>
                        </a:rPr>
                        <a:t> indicating more from </a:t>
                      </a:r>
                      <a:r>
                        <a:rPr lang="en-GB" sz="1200" b="1" i="0" dirty="0">
                          <a:solidFill>
                            <a:srgbClr val="000000"/>
                          </a:solidFill>
                          <a:effectLst/>
                          <a:latin typeface="+mn-lt"/>
                          <a:cs typeface="Arial" panose="020B0604020202020204" pitchFamily="34" charset="0"/>
                        </a:rPr>
                        <a:t>scratch cooking</a:t>
                      </a:r>
                      <a:r>
                        <a:rPr lang="en-GB" sz="1200" b="0" i="0" dirty="0">
                          <a:solidFill>
                            <a:srgbClr val="000000"/>
                          </a:solidFill>
                          <a:effectLst/>
                          <a:latin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Shoppers also spent more on </a:t>
                      </a:r>
                      <a:r>
                        <a:rPr lang="en-GB" sz="1200" b="1" i="0" dirty="0">
                          <a:solidFill>
                            <a:srgbClr val="000000"/>
                          </a:solidFill>
                          <a:effectLst/>
                          <a:latin typeface="+mn-lt"/>
                          <a:cs typeface="Arial" panose="020B0604020202020204" pitchFamily="34" charset="0"/>
                        </a:rPr>
                        <a:t>dried veg &amp; pulses, canned veg and fish and frozen poultry</a:t>
                      </a:r>
                      <a:r>
                        <a:rPr lang="en-GB" sz="1200" b="0" i="0" dirty="0">
                          <a:solidFill>
                            <a:srgbClr val="000000"/>
                          </a:solidFill>
                          <a:effectLst/>
                          <a:latin typeface="+mn-lt"/>
                          <a:cs typeface="Arial" panose="020B0604020202020204" pitchFamily="34" charset="0"/>
                        </a:rPr>
                        <a:t> indicating they were switching to </a:t>
                      </a:r>
                      <a:r>
                        <a:rPr lang="en-GB" sz="1200" b="1" i="0" dirty="0">
                          <a:solidFill>
                            <a:srgbClr val="000000"/>
                          </a:solidFill>
                          <a:effectLst/>
                          <a:latin typeface="+mn-lt"/>
                          <a:cs typeface="Arial" panose="020B0604020202020204" pitchFamily="34" charset="0"/>
                        </a:rPr>
                        <a:t>cheaper food products</a:t>
                      </a:r>
                      <a:r>
                        <a:rPr lang="en-GB" sz="1200" b="0" i="0" dirty="0">
                          <a:solidFill>
                            <a:srgbClr val="000000"/>
                          </a:solidFill>
                          <a:effectLst/>
                          <a:latin typeface="+mn-lt"/>
                          <a:cs typeface="Arial" panose="020B0604020202020204" pitchFamily="34" charset="0"/>
                        </a:rPr>
                        <a:t> and were mindful of wastage.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000000"/>
                        </a:solidFill>
                        <a:effectLst/>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000000"/>
                          </a:solidFill>
                          <a:effectLst/>
                          <a:latin typeface="+mn-lt"/>
                          <a:cs typeface="Arial" panose="020B0604020202020204" pitchFamily="34" charset="0"/>
                        </a:rPr>
                        <a:t>By trading down in other areas of their basket they were able to </a:t>
                      </a:r>
                      <a:r>
                        <a:rPr lang="en-GB" sz="1200" b="1" i="0" dirty="0">
                          <a:solidFill>
                            <a:srgbClr val="000000"/>
                          </a:solidFill>
                          <a:effectLst/>
                          <a:latin typeface="+mn-lt"/>
                          <a:cs typeface="Arial" panose="020B0604020202020204" pitchFamily="34" charset="0"/>
                        </a:rPr>
                        <a:t>spend more on sweet treats, pickles and pickled veg, olives/antipasti and fresh dips.</a:t>
                      </a:r>
                      <a:endParaRPr lang="en-US" sz="1200" b="1" i="0" dirty="0">
                        <a:solidFill>
                          <a:schemeClr val="tx1">
                            <a:lumMod val="50000"/>
                          </a:schemeClr>
                        </a:solidFill>
                        <a:latin typeface="+mn-lt"/>
                        <a:cs typeface="Arial"/>
                      </a:endParaRPr>
                    </a:p>
                  </a:txBody>
                  <a:tcPr>
                    <a:solidFill>
                      <a:schemeClr val="bg2">
                        <a:lumMod val="40000"/>
                        <a:lumOff val="60000"/>
                      </a:schemeClr>
                    </a:solidFill>
                  </a:tcPr>
                </a:tc>
                <a:extLst>
                  <a:ext uri="{0D108BD9-81ED-4DB2-BD59-A6C34878D82A}">
                    <a16:rowId xmlns:a16="http://schemas.microsoft.com/office/drawing/2014/main" val="1326169297"/>
                  </a:ext>
                </a:extLst>
              </a:tr>
            </a:tbl>
          </a:graphicData>
        </a:graphic>
      </p:graphicFrame>
      <p:sp>
        <p:nvSpPr>
          <p:cNvPr id="5" name="TextBox 4">
            <a:extLst>
              <a:ext uri="{FF2B5EF4-FFF2-40B4-BE49-F238E27FC236}">
                <a16:creationId xmlns:a16="http://schemas.microsoft.com/office/drawing/2014/main" id="{26218FBA-ED95-0E75-82C7-E5EEEF5C5527}"/>
              </a:ext>
            </a:extLst>
          </p:cNvPr>
          <p:cNvSpPr txBox="1"/>
          <p:nvPr/>
        </p:nvSpPr>
        <p:spPr>
          <a:xfrm>
            <a:off x="4251081" y="6400800"/>
            <a:ext cx="914400" cy="914400"/>
          </a:xfrm>
          <a:prstGeom prst="rect">
            <a:avLst/>
          </a:prstGeom>
          <a:noFill/>
        </p:spPr>
        <p:txBody>
          <a:bodyPr wrap="none" lIns="0" rIns="0" rtlCol="0">
            <a:noAutofit/>
          </a:bodyPr>
          <a:lstStyle/>
          <a:p>
            <a:pPr algn="l">
              <a:spcAft>
                <a:spcPts val="600"/>
              </a:spcAft>
            </a:pPr>
            <a:r>
              <a:rPr lang="en-GB" sz="600" dirty="0"/>
              <a:t>*BRC-NIQ Food Shop Price Inflation Dec23</a:t>
            </a:r>
          </a:p>
        </p:txBody>
      </p:sp>
    </p:spTree>
    <p:extLst>
      <p:ext uri="{BB962C8B-B14F-4D97-AF65-F5344CB8AC3E}">
        <p14:creationId xmlns:p14="http://schemas.microsoft.com/office/powerpoint/2010/main" val="1601376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3975C61-FC86-E424-49D3-B4C0B3D62A70}"/>
              </a:ext>
            </a:extLst>
          </p:cNvPr>
          <p:cNvSpPr>
            <a:spLocks noGrp="1"/>
          </p:cNvSpPr>
          <p:nvPr>
            <p:ph type="sldNum" sz="quarter" idx="12"/>
          </p:nvPr>
        </p:nvSpPr>
        <p:spPr>
          <a:xfrm rot="10800000" flipV="1">
            <a:off x="11032739" y="5611488"/>
            <a:ext cx="901874" cy="1125228"/>
          </a:xfrm>
        </p:spPr>
        <p:txBody>
          <a:bodyPr/>
          <a:lstStyle/>
          <a:p>
            <a:fld id="{403EF4E2-7A7A-0548-85F1-5479B7C9E1B2}" type="slidenum">
              <a:rPr lang="en-US" smtClean="0"/>
              <a:t>40</a:t>
            </a:fld>
            <a:endParaRPr lang="en-US" dirty="0"/>
          </a:p>
        </p:txBody>
      </p:sp>
      <p:sp>
        <p:nvSpPr>
          <p:cNvPr id="2" name="Title 1">
            <a:extLst>
              <a:ext uri="{FF2B5EF4-FFF2-40B4-BE49-F238E27FC236}">
                <a16:creationId xmlns:a16="http://schemas.microsoft.com/office/drawing/2014/main" id="{D41C6A64-D33E-A02A-CAD7-9F939F2B898B}"/>
              </a:ext>
            </a:extLst>
          </p:cNvPr>
          <p:cNvSpPr>
            <a:spLocks noGrp="1"/>
          </p:cNvSpPr>
          <p:nvPr>
            <p:ph type="ctrTitle"/>
          </p:nvPr>
        </p:nvSpPr>
        <p:spPr>
          <a:xfrm>
            <a:off x="303103" y="3233935"/>
            <a:ext cx="3503952" cy="2390972"/>
          </a:xfrm>
        </p:spPr>
        <p:txBody>
          <a:bodyPr/>
          <a:lstStyle/>
          <a:p>
            <a:r>
              <a:rPr lang="en-GB" sz="1800" dirty="0">
                <a:effectLst/>
                <a:latin typeface="Georgia" panose="02040502050405020303" pitchFamily="18" charset="0"/>
                <a:ea typeface="Times New Roman" panose="02020603050405020304" pitchFamily="18" charset="0"/>
              </a:rPr>
              <a:t>Promotional spend accelerated</a:t>
            </a:r>
            <a:r>
              <a:rPr lang="en-GB" sz="1800" b="0" dirty="0">
                <a:effectLst/>
                <a:latin typeface="Georgia" panose="02040502050405020303" pitchFamily="18" charset="0"/>
                <a:ea typeface="Times New Roman" panose="02020603050405020304" pitchFamily="18" charset="0"/>
              </a:rPr>
              <a:t> in December, which is </a:t>
            </a:r>
            <a:r>
              <a:rPr lang="en-GB" sz="1800" dirty="0">
                <a:effectLst/>
                <a:latin typeface="Georgia" panose="02040502050405020303" pitchFamily="18" charset="0"/>
                <a:ea typeface="Times New Roman" panose="02020603050405020304" pitchFamily="18" charset="0"/>
              </a:rPr>
              <a:t>atypical</a:t>
            </a:r>
            <a:r>
              <a:rPr lang="en-GB" sz="1800" b="0" dirty="0">
                <a:effectLst/>
                <a:latin typeface="Georgia" panose="02040502050405020303" pitchFamily="18" charset="0"/>
                <a:ea typeface="Times New Roman" panose="02020603050405020304" pitchFamily="18" charset="0"/>
              </a:rPr>
              <a:t> as offer spend typically peaks in the 4 weeks </a:t>
            </a:r>
            <a:r>
              <a:rPr lang="en-GB" sz="1800" dirty="0">
                <a:effectLst/>
                <a:latin typeface="Georgia" panose="02040502050405020303" pitchFamily="18" charset="0"/>
                <a:ea typeface="Times New Roman" panose="02020603050405020304" pitchFamily="18" charset="0"/>
              </a:rPr>
              <a:t>prior </a:t>
            </a:r>
            <a:r>
              <a:rPr lang="en-GB" sz="1800" b="0" dirty="0">
                <a:effectLst/>
                <a:latin typeface="Georgia" panose="02040502050405020303" pitchFamily="18" charset="0"/>
                <a:ea typeface="Times New Roman" panose="02020603050405020304" pitchFamily="18" charset="0"/>
              </a:rPr>
              <a:t>to Christmas.  It is now at it’s highest level for</a:t>
            </a:r>
            <a:r>
              <a:rPr lang="en-GB" sz="1800" dirty="0">
                <a:effectLst/>
                <a:latin typeface="Georgia" panose="02040502050405020303" pitchFamily="18" charset="0"/>
                <a:ea typeface="Times New Roman" panose="02020603050405020304" pitchFamily="18" charset="0"/>
              </a:rPr>
              <a:t> 4 years</a:t>
            </a:r>
            <a:r>
              <a:rPr lang="en-GB" sz="1800" b="0" dirty="0">
                <a:effectLst/>
                <a:latin typeface="Georgia" panose="02040502050405020303" pitchFamily="18" charset="0"/>
                <a:ea typeface="Times New Roman" panose="02020603050405020304" pitchFamily="18" charset="0"/>
              </a:rPr>
              <a:t>.</a:t>
            </a:r>
            <a:br>
              <a:rPr lang="en-GB" sz="1800" b="0" dirty="0">
                <a:latin typeface="Georgia" panose="02040502050405020303" pitchFamily="18" charset="0"/>
                <a:ea typeface="Times New Roman" panose="02020603050405020304" pitchFamily="18" charset="0"/>
              </a:rPr>
            </a:br>
            <a:br>
              <a:rPr lang="en-GB" sz="1800" b="0" dirty="0">
                <a:effectLst/>
                <a:latin typeface="Georgia" panose="02040502050405020303" pitchFamily="18" charset="0"/>
                <a:ea typeface="Times New Roman" panose="02020603050405020304" pitchFamily="18" charset="0"/>
              </a:rPr>
            </a:br>
            <a:r>
              <a:rPr lang="en-GB" sz="1400" dirty="0">
                <a:latin typeface="Georgia" panose="02040502050405020303" pitchFamily="18" charset="0"/>
                <a:ea typeface="Times New Roman" panose="02020603050405020304" pitchFamily="18" charset="0"/>
              </a:rPr>
              <a:t>Both Brands </a:t>
            </a:r>
            <a:r>
              <a:rPr lang="en-GB" sz="1400" b="0" dirty="0">
                <a:latin typeface="Georgia" panose="02040502050405020303" pitchFamily="18" charset="0"/>
                <a:ea typeface="Times New Roman" panose="02020603050405020304" pitchFamily="18" charset="0"/>
              </a:rPr>
              <a:t>and </a:t>
            </a:r>
            <a:r>
              <a:rPr lang="en-GB" sz="1400" dirty="0">
                <a:latin typeface="Georgia" panose="02040502050405020303" pitchFamily="18" charset="0"/>
                <a:ea typeface="Times New Roman" panose="02020603050405020304" pitchFamily="18" charset="0"/>
              </a:rPr>
              <a:t>OL </a:t>
            </a:r>
            <a:r>
              <a:rPr lang="en-GB" sz="1400" b="0" dirty="0">
                <a:latin typeface="Georgia" panose="02040502050405020303" pitchFamily="18" charset="0"/>
                <a:ea typeface="Times New Roman" panose="02020603050405020304" pitchFamily="18" charset="0"/>
              </a:rPr>
              <a:t>saw a higher proportion of sales sold on offer, </a:t>
            </a:r>
            <a:r>
              <a:rPr lang="en-GB" sz="1400" dirty="0">
                <a:latin typeface="Georgia" panose="02040502050405020303" pitchFamily="18" charset="0"/>
                <a:ea typeface="Times New Roman" panose="02020603050405020304" pitchFamily="18" charset="0"/>
              </a:rPr>
              <a:t>Brands increased</a:t>
            </a:r>
            <a:r>
              <a:rPr lang="en-GB" sz="1400" b="0" dirty="0">
                <a:latin typeface="Georgia" panose="02040502050405020303" pitchFamily="18" charset="0"/>
                <a:ea typeface="Times New Roman" panose="02020603050405020304" pitchFamily="18" charset="0"/>
              </a:rPr>
              <a:t> to </a:t>
            </a:r>
            <a:r>
              <a:rPr lang="en-GB" sz="1400" dirty="0">
                <a:latin typeface="Georgia" panose="02040502050405020303" pitchFamily="18" charset="0"/>
                <a:ea typeface="Times New Roman" panose="02020603050405020304" pitchFamily="18" charset="0"/>
              </a:rPr>
              <a:t>37%</a:t>
            </a:r>
            <a:r>
              <a:rPr lang="en-GB" sz="1400" b="0" dirty="0">
                <a:latin typeface="Georgia" panose="02040502050405020303" pitchFamily="18" charset="0"/>
                <a:ea typeface="Times New Roman" panose="02020603050405020304" pitchFamily="18" charset="0"/>
              </a:rPr>
              <a:t> from 33% and </a:t>
            </a:r>
            <a:r>
              <a:rPr lang="en-GB" sz="1400" dirty="0">
                <a:latin typeface="Georgia" panose="02040502050405020303" pitchFamily="18" charset="0"/>
                <a:ea typeface="Times New Roman" panose="02020603050405020304" pitchFamily="18" charset="0"/>
              </a:rPr>
              <a:t>OL</a:t>
            </a:r>
            <a:r>
              <a:rPr lang="en-GB" sz="1400" b="0" dirty="0">
                <a:latin typeface="Georgia" panose="02040502050405020303" pitchFamily="18" charset="0"/>
                <a:ea typeface="Times New Roman" panose="02020603050405020304" pitchFamily="18" charset="0"/>
              </a:rPr>
              <a:t> to </a:t>
            </a:r>
            <a:r>
              <a:rPr lang="en-GB" sz="1400" dirty="0">
                <a:latin typeface="Georgia" panose="02040502050405020303" pitchFamily="18" charset="0"/>
                <a:ea typeface="Times New Roman" panose="02020603050405020304" pitchFamily="18" charset="0"/>
              </a:rPr>
              <a:t>19%</a:t>
            </a:r>
            <a:r>
              <a:rPr lang="en-GB" sz="1400" b="0" dirty="0">
                <a:latin typeface="Georgia" panose="02040502050405020303" pitchFamily="18" charset="0"/>
                <a:ea typeface="Times New Roman" panose="02020603050405020304" pitchFamily="18" charset="0"/>
              </a:rPr>
              <a:t> from 16%.  </a:t>
            </a:r>
            <a:r>
              <a:rPr lang="en-GB" sz="1400" dirty="0">
                <a:latin typeface="Georgia" panose="02040502050405020303" pitchFamily="18" charset="0"/>
                <a:ea typeface="Times New Roman" panose="02020603050405020304" pitchFamily="18" charset="0"/>
              </a:rPr>
              <a:t>All categories benefited </a:t>
            </a:r>
            <a:r>
              <a:rPr lang="en-GB" sz="1400" b="0" dirty="0">
                <a:latin typeface="Georgia" panose="02040502050405020303" pitchFamily="18" charset="0"/>
                <a:ea typeface="Times New Roman" panose="02020603050405020304" pitchFamily="18" charset="0"/>
              </a:rPr>
              <a:t>in particular there was an </a:t>
            </a:r>
            <a:r>
              <a:rPr lang="en-GB" sz="1400" dirty="0">
                <a:latin typeface="Georgia" panose="02040502050405020303" pitchFamily="18" charset="0"/>
                <a:ea typeface="Times New Roman" panose="02020603050405020304" pitchFamily="18" charset="0"/>
              </a:rPr>
              <a:t>increase in OL Meat, Fish &amp; Poultry</a:t>
            </a:r>
            <a:r>
              <a:rPr lang="en-GB" sz="1400" b="0" dirty="0">
                <a:latin typeface="Georgia" panose="02040502050405020303" pitchFamily="18" charset="0"/>
                <a:ea typeface="Times New Roman" panose="02020603050405020304" pitchFamily="18" charset="0"/>
              </a:rPr>
              <a:t> and </a:t>
            </a:r>
            <a:r>
              <a:rPr lang="en-GB" sz="1400" dirty="0">
                <a:latin typeface="Georgia" panose="02040502050405020303" pitchFamily="18" charset="0"/>
                <a:ea typeface="Times New Roman" panose="02020603050405020304" pitchFamily="18" charset="0"/>
              </a:rPr>
              <a:t>BWS</a:t>
            </a:r>
            <a:r>
              <a:rPr lang="en-GB" sz="1400" b="0" dirty="0">
                <a:latin typeface="Georgia" panose="02040502050405020303" pitchFamily="18" charset="0"/>
                <a:ea typeface="Times New Roman" panose="02020603050405020304" pitchFamily="18" charset="0"/>
              </a:rPr>
              <a:t>.</a:t>
            </a:r>
            <a:endParaRPr lang="en-US" sz="1400" b="0" dirty="0">
              <a:latin typeface="Georgia" panose="02040502050405020303" pitchFamily="18" charset="0"/>
            </a:endParaRPr>
          </a:p>
        </p:txBody>
      </p:sp>
      <p:sp>
        <p:nvSpPr>
          <p:cNvPr id="7" name="Text Placeholder 6">
            <a:extLst>
              <a:ext uri="{FF2B5EF4-FFF2-40B4-BE49-F238E27FC236}">
                <a16:creationId xmlns:a16="http://schemas.microsoft.com/office/drawing/2014/main" id="{CD9DDD39-11BE-3E72-4A51-0978E35988C5}"/>
              </a:ext>
            </a:extLst>
          </p:cNvPr>
          <p:cNvSpPr>
            <a:spLocks noGrp="1"/>
          </p:cNvSpPr>
          <p:nvPr>
            <p:ph type="body" sz="quarter" idx="14"/>
          </p:nvPr>
        </p:nvSpPr>
        <p:spPr>
          <a:xfrm>
            <a:off x="4284354" y="6031376"/>
            <a:ext cx="7595265" cy="365125"/>
          </a:xfrm>
        </p:spPr>
        <p:txBody>
          <a:bodyPr/>
          <a:lstStyle/>
          <a:p>
            <a:r>
              <a:rPr lang="en-GB" dirty="0"/>
              <a:t>Source:  NIQ Homescan FMCG Multiples (including Discounters)</a:t>
            </a:r>
          </a:p>
        </p:txBody>
      </p:sp>
      <p:sp>
        <p:nvSpPr>
          <p:cNvPr id="16" name="TextBox 15">
            <a:extLst>
              <a:ext uri="{FF2B5EF4-FFF2-40B4-BE49-F238E27FC236}">
                <a16:creationId xmlns:a16="http://schemas.microsoft.com/office/drawing/2014/main" id="{6386E971-F8A7-474B-33F9-3FB19FFFF389}"/>
              </a:ext>
            </a:extLst>
          </p:cNvPr>
          <p:cNvSpPr txBox="1"/>
          <p:nvPr/>
        </p:nvSpPr>
        <p:spPr>
          <a:xfrm>
            <a:off x="4348721" y="1353351"/>
            <a:ext cx="7604484" cy="707886"/>
          </a:xfrm>
          <a:prstGeom prst="rect">
            <a:avLst/>
          </a:prstGeom>
          <a:noFill/>
        </p:spPr>
        <p:txBody>
          <a:bodyPr wrap="square" lIns="0" rIns="0" rtlCol="0" anchor="ctr">
            <a:spAutoFit/>
          </a:bodyPr>
          <a:lstStyle/>
          <a:p>
            <a:pPr>
              <a:buSzPts val="1100"/>
            </a:pPr>
            <a:r>
              <a:rPr lang="en-US" sz="1400" b="1" dirty="0">
                <a:latin typeface="Arial" panose="020B0604020202020204" pitchFamily="34" charset="0"/>
                <a:cs typeface="Arial" panose="020B0604020202020204" pitchFamily="34" charset="0"/>
                <a:sym typeface="Montserrat"/>
              </a:rPr>
              <a:t>% of FMCG value sales bought on offer </a:t>
            </a:r>
          </a:p>
          <a:p>
            <a:pPr>
              <a:buSzPts val="1100"/>
            </a:pPr>
            <a:r>
              <a:rPr lang="en-US" sz="1200" i="1" dirty="0">
                <a:solidFill>
                  <a:schemeClr val="tx1"/>
                </a:solidFill>
                <a:latin typeface="Arial" panose="020B0604020202020204" pitchFamily="34" charset="0"/>
                <a:cs typeface="Arial" panose="020B0604020202020204" pitchFamily="34" charset="0"/>
              </a:rPr>
              <a:t>4 weekly trend</a:t>
            </a:r>
          </a:p>
          <a:p>
            <a:pPr>
              <a:buSzPts val="1100"/>
            </a:pPr>
            <a:endParaRPr lang="en-US" sz="1400" b="1" dirty="0">
              <a:latin typeface="Arial" panose="020B0604020202020204" pitchFamily="34" charset="0"/>
              <a:cs typeface="Arial" panose="020B0604020202020204" pitchFamily="34" charset="0"/>
              <a:sym typeface="Montserrat"/>
            </a:endParaRPr>
          </a:p>
        </p:txBody>
      </p:sp>
      <p:graphicFrame>
        <p:nvGraphicFramePr>
          <p:cNvPr id="8" name="Chart Placeholder 8">
            <a:extLst>
              <a:ext uri="{FF2B5EF4-FFF2-40B4-BE49-F238E27FC236}">
                <a16:creationId xmlns:a16="http://schemas.microsoft.com/office/drawing/2014/main" id="{E199D872-88CF-31AC-18A9-AD50974BAD73}"/>
              </a:ext>
            </a:extLst>
          </p:cNvPr>
          <p:cNvGraphicFramePr>
            <a:graphicFrameLocks/>
          </p:cNvGraphicFramePr>
          <p:nvPr>
            <p:extLst>
              <p:ext uri="{D42A27DB-BD31-4B8C-83A1-F6EECF244321}">
                <p14:modId xmlns:p14="http://schemas.microsoft.com/office/powerpoint/2010/main" val="3796832174"/>
              </p:ext>
            </p:extLst>
          </p:nvPr>
        </p:nvGraphicFramePr>
        <p:xfrm>
          <a:off x="4861774" y="1810911"/>
          <a:ext cx="6964862" cy="3691848"/>
        </p:xfrm>
        <a:graphic>
          <a:graphicData uri="http://schemas.openxmlformats.org/drawingml/2006/chart">
            <c:chart xmlns:c="http://schemas.openxmlformats.org/drawingml/2006/chart" xmlns:r="http://schemas.openxmlformats.org/officeDocument/2006/relationships" r:id="rId2"/>
          </a:graphicData>
        </a:graphic>
      </p:graphicFrame>
      <p:cxnSp>
        <p:nvCxnSpPr>
          <p:cNvPr id="9" name="Straight Connector 8">
            <a:extLst>
              <a:ext uri="{FF2B5EF4-FFF2-40B4-BE49-F238E27FC236}">
                <a16:creationId xmlns:a16="http://schemas.microsoft.com/office/drawing/2014/main" id="{DDAB1045-71AB-C273-CF4D-7F63D588EF6B}"/>
              </a:ext>
            </a:extLst>
          </p:cNvPr>
          <p:cNvCxnSpPr>
            <a:cxnSpLocks/>
          </p:cNvCxnSpPr>
          <p:nvPr/>
        </p:nvCxnSpPr>
        <p:spPr>
          <a:xfrm>
            <a:off x="5022761" y="5709234"/>
            <a:ext cx="6439436" cy="0"/>
          </a:xfrm>
          <a:prstGeom prst="line">
            <a:avLst/>
          </a:prstGeom>
          <a:ln w="190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2CD64AD-C9B6-CB3C-4EB5-C0919B420CA5}"/>
              </a:ext>
            </a:extLst>
          </p:cNvPr>
          <p:cNvSpPr/>
          <p:nvPr/>
        </p:nvSpPr>
        <p:spPr>
          <a:xfrm>
            <a:off x="4933975" y="5565361"/>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
        <p:nvSpPr>
          <p:cNvPr id="17" name="Text Placeholder 12">
            <a:extLst>
              <a:ext uri="{FF2B5EF4-FFF2-40B4-BE49-F238E27FC236}">
                <a16:creationId xmlns:a16="http://schemas.microsoft.com/office/drawing/2014/main" id="{44A015D6-F412-8739-757A-C43DD5AFB147}"/>
              </a:ext>
            </a:extLst>
          </p:cNvPr>
          <p:cNvSpPr txBox="1">
            <a:spLocks/>
          </p:cNvSpPr>
          <p:nvPr/>
        </p:nvSpPr>
        <p:spPr>
          <a:xfrm>
            <a:off x="4920818" y="5895133"/>
            <a:ext cx="743199" cy="203052"/>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solidFill>
                  <a:schemeClr val="tx1"/>
                </a:solidFill>
                <a:latin typeface="Georgia" panose="02040502050405020303" pitchFamily="18" charset="0"/>
              </a:rPr>
              <a:t>2022</a:t>
            </a:r>
          </a:p>
        </p:txBody>
      </p:sp>
      <p:sp>
        <p:nvSpPr>
          <p:cNvPr id="19" name="Text Placeholder 14">
            <a:extLst>
              <a:ext uri="{FF2B5EF4-FFF2-40B4-BE49-F238E27FC236}">
                <a16:creationId xmlns:a16="http://schemas.microsoft.com/office/drawing/2014/main" id="{127662AF-6F00-2EC3-E92E-361E213F5913}"/>
              </a:ext>
            </a:extLst>
          </p:cNvPr>
          <p:cNvSpPr txBox="1">
            <a:spLocks/>
          </p:cNvSpPr>
          <p:nvPr/>
        </p:nvSpPr>
        <p:spPr>
          <a:xfrm>
            <a:off x="8467993" y="5674992"/>
            <a:ext cx="598633" cy="423193"/>
          </a:xfrm>
          <a:prstGeom prst="rect">
            <a:avLst/>
          </a:prstGeom>
        </p:spPr>
        <p:txBody>
          <a:bodyPr vert="horz" lIns="0" tIns="45720" rIns="0" bIns="45720" rtlCol="0" anchor="b" anchorCtr="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bg2"/>
                </a:solidFill>
                <a:latin typeface="+mn-lt"/>
                <a:ea typeface="+mn-ea"/>
                <a:cs typeface="+mn-cs"/>
              </a:defRPr>
            </a:lvl1pPr>
            <a:lvl2pPr marL="457200" indent="0" algn="l" defTabSz="914400" rtl="0" eaLnBrk="1" latinLnBrk="0" hangingPunct="1">
              <a:lnSpc>
                <a:spcPct val="100000"/>
              </a:lnSpc>
              <a:spcBef>
                <a:spcPts val="0"/>
              </a:spcBef>
              <a:spcAft>
                <a:spcPts val="600"/>
              </a:spcAft>
              <a:buSzPct val="100000"/>
              <a:buFont typeface="System Font Regular"/>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dirty="0">
                <a:latin typeface="Georgia" panose="02040502050405020303" pitchFamily="18" charset="0"/>
              </a:rPr>
              <a:t>2023</a:t>
            </a:r>
          </a:p>
        </p:txBody>
      </p:sp>
      <p:sp>
        <p:nvSpPr>
          <p:cNvPr id="20" name="Oval 19">
            <a:extLst>
              <a:ext uri="{FF2B5EF4-FFF2-40B4-BE49-F238E27FC236}">
                <a16:creationId xmlns:a16="http://schemas.microsoft.com/office/drawing/2014/main" id="{1E35E180-B267-0CA9-FE8A-F5FCD0D1BAB4}"/>
              </a:ext>
            </a:extLst>
          </p:cNvPr>
          <p:cNvSpPr/>
          <p:nvPr/>
        </p:nvSpPr>
        <p:spPr>
          <a:xfrm>
            <a:off x="8303412" y="5628380"/>
            <a:ext cx="200721" cy="200721"/>
          </a:xfrm>
          <a:prstGeom prst="ellipse">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US" sz="1600" dirty="0"/>
          </a:p>
        </p:txBody>
      </p:sp>
    </p:spTree>
    <p:extLst>
      <p:ext uri="{BB962C8B-B14F-4D97-AF65-F5344CB8AC3E}">
        <p14:creationId xmlns:p14="http://schemas.microsoft.com/office/powerpoint/2010/main" val="3655956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6AAE5641-95A5-9F22-119E-2D431E310204}"/>
              </a:ext>
            </a:extLst>
          </p:cNvPr>
          <p:cNvSpPr>
            <a:spLocks noGrp="1"/>
          </p:cNvSpPr>
          <p:nvPr>
            <p:ph type="sldNum" sz="quarter" idx="12"/>
          </p:nvPr>
        </p:nvSpPr>
        <p:spPr/>
        <p:txBody>
          <a:bodyPr/>
          <a:lstStyle/>
          <a:p>
            <a:fld id="{403EF4E2-7A7A-0548-85F1-5479B7C9E1B2}" type="slidenum">
              <a:rPr lang="en-US" smtClean="0"/>
              <a:t>41</a:t>
            </a:fld>
            <a:endParaRPr lang="en-US" dirty="0"/>
          </a:p>
        </p:txBody>
      </p:sp>
      <p:sp>
        <p:nvSpPr>
          <p:cNvPr id="6" name="Text Placeholder 5">
            <a:extLst>
              <a:ext uri="{FF2B5EF4-FFF2-40B4-BE49-F238E27FC236}">
                <a16:creationId xmlns:a16="http://schemas.microsoft.com/office/drawing/2014/main" id="{1121FDF3-A11F-8C14-3705-7BFE8DA62F2F}"/>
              </a:ext>
            </a:extLst>
          </p:cNvPr>
          <p:cNvSpPr>
            <a:spLocks noGrp="1"/>
          </p:cNvSpPr>
          <p:nvPr>
            <p:ph type="body" sz="quarter" idx="14"/>
          </p:nvPr>
        </p:nvSpPr>
        <p:spPr/>
        <p:txBody>
          <a:bodyPr/>
          <a:lstStyle/>
          <a:p>
            <a:r>
              <a:rPr lang="en-US" sz="8000" dirty="0">
                <a:latin typeface="Georgia" panose="02040502050405020303" pitchFamily="18" charset="0"/>
              </a:rPr>
              <a:t>25%</a:t>
            </a:r>
          </a:p>
          <a:p>
            <a:r>
              <a:rPr lang="en-US" sz="1800" b="0" dirty="0"/>
              <a:t>Multiples* value sales bought on offer (+3% points change v LY)</a:t>
            </a:r>
          </a:p>
        </p:txBody>
      </p:sp>
      <p:sp>
        <p:nvSpPr>
          <p:cNvPr id="5" name="Text Placeholder 4">
            <a:extLst>
              <a:ext uri="{FF2B5EF4-FFF2-40B4-BE49-F238E27FC236}">
                <a16:creationId xmlns:a16="http://schemas.microsoft.com/office/drawing/2014/main" id="{B5C4FE64-47CB-8AE8-79BD-4F00328707DA}"/>
              </a:ext>
            </a:extLst>
          </p:cNvPr>
          <p:cNvSpPr>
            <a:spLocks noGrp="1"/>
          </p:cNvSpPr>
          <p:nvPr>
            <p:ph type="body" sz="quarter" idx="17"/>
          </p:nvPr>
        </p:nvSpPr>
        <p:spPr>
          <a:xfrm>
            <a:off x="288559" y="5985327"/>
            <a:ext cx="6395706" cy="365125"/>
          </a:xfrm>
        </p:spPr>
        <p:txBody>
          <a:bodyPr/>
          <a:lstStyle/>
          <a:p>
            <a:r>
              <a:rPr lang="en-GB" dirty="0"/>
              <a:t>Source:  NIQ Homescan % Value FMCG value sales bought on offer, 4w/e 30</a:t>
            </a:r>
            <a:r>
              <a:rPr lang="en-GB" baseline="30000" dirty="0"/>
              <a:t>th</a:t>
            </a:r>
            <a:r>
              <a:rPr lang="en-GB" dirty="0"/>
              <a:t> December 23 vs year ago, Multiples includes the Discounters</a:t>
            </a:r>
          </a:p>
          <a:p>
            <a:endParaRPr lang="en-US" dirty="0"/>
          </a:p>
        </p:txBody>
      </p:sp>
      <p:sp>
        <p:nvSpPr>
          <p:cNvPr id="4" name="Title 3">
            <a:extLst>
              <a:ext uri="{FF2B5EF4-FFF2-40B4-BE49-F238E27FC236}">
                <a16:creationId xmlns:a16="http://schemas.microsoft.com/office/drawing/2014/main" id="{FE6F22CA-783B-AC6A-E560-682083596EFC}"/>
              </a:ext>
            </a:extLst>
          </p:cNvPr>
          <p:cNvSpPr>
            <a:spLocks noGrp="1"/>
          </p:cNvSpPr>
          <p:nvPr>
            <p:ph type="title"/>
          </p:nvPr>
        </p:nvSpPr>
        <p:spPr>
          <a:xfrm>
            <a:off x="288558" y="178971"/>
            <a:ext cx="7664146" cy="397352"/>
          </a:xfrm>
        </p:spPr>
        <p:txBody>
          <a:bodyPr/>
          <a:lstStyle/>
          <a:p>
            <a:r>
              <a:rPr lang="en-US" sz="2200" dirty="0">
                <a:latin typeface="+mn-lt"/>
              </a:rPr>
              <a:t>Spend on offer is still at a 4 year high</a:t>
            </a:r>
          </a:p>
        </p:txBody>
      </p:sp>
      <p:graphicFrame>
        <p:nvGraphicFramePr>
          <p:cNvPr id="9" name="Table 9">
            <a:extLst>
              <a:ext uri="{FF2B5EF4-FFF2-40B4-BE49-F238E27FC236}">
                <a16:creationId xmlns:a16="http://schemas.microsoft.com/office/drawing/2014/main" id="{2D0C18AB-294D-E5B4-CB7B-87E0685DC8C4}"/>
              </a:ext>
            </a:extLst>
          </p:cNvPr>
          <p:cNvGraphicFramePr>
            <a:graphicFrameLocks noGrp="1"/>
          </p:cNvGraphicFramePr>
          <p:nvPr>
            <p:extLst>
              <p:ext uri="{D42A27DB-BD31-4B8C-83A1-F6EECF244321}">
                <p14:modId xmlns:p14="http://schemas.microsoft.com/office/powerpoint/2010/main" val="3908065871"/>
              </p:ext>
            </p:extLst>
          </p:nvPr>
        </p:nvGraphicFramePr>
        <p:xfrm>
          <a:off x="879341" y="1564553"/>
          <a:ext cx="5216659" cy="3785988"/>
        </p:xfrm>
        <a:graphic>
          <a:graphicData uri="http://schemas.openxmlformats.org/drawingml/2006/table">
            <a:tbl>
              <a:tblPr firstRow="1" bandRow="1">
                <a:tableStyleId>{F5AB1C69-6EDB-4FF4-983F-18BD219EF322}</a:tableStyleId>
              </a:tblPr>
              <a:tblGrid>
                <a:gridCol w="1492704">
                  <a:extLst>
                    <a:ext uri="{9D8B030D-6E8A-4147-A177-3AD203B41FA5}">
                      <a16:colId xmlns:a16="http://schemas.microsoft.com/office/drawing/2014/main" val="1841156464"/>
                    </a:ext>
                  </a:extLst>
                </a:gridCol>
                <a:gridCol w="2213295">
                  <a:extLst>
                    <a:ext uri="{9D8B030D-6E8A-4147-A177-3AD203B41FA5}">
                      <a16:colId xmlns:a16="http://schemas.microsoft.com/office/drawing/2014/main" val="1754107025"/>
                    </a:ext>
                  </a:extLst>
                </a:gridCol>
                <a:gridCol w="1510660">
                  <a:extLst>
                    <a:ext uri="{9D8B030D-6E8A-4147-A177-3AD203B41FA5}">
                      <a16:colId xmlns:a16="http://schemas.microsoft.com/office/drawing/2014/main" val="723634197"/>
                    </a:ext>
                  </a:extLst>
                </a:gridCol>
              </a:tblGrid>
              <a:tr h="372802">
                <a:tc>
                  <a:txBody>
                    <a:bodyPr/>
                    <a:lstStyle/>
                    <a:p>
                      <a:endParaRPr lang="en-GB" dirty="0"/>
                    </a:p>
                  </a:txBody>
                  <a:tcPr/>
                </a:tc>
                <a:tc>
                  <a:txBody>
                    <a:bodyPr/>
                    <a:lstStyle/>
                    <a:p>
                      <a:r>
                        <a:rPr lang="en-GB" sz="1000" dirty="0"/>
                        <a:t>% Value sales bought on offer</a:t>
                      </a:r>
                    </a:p>
                  </a:txBody>
                  <a:tcPr anchor="ctr"/>
                </a:tc>
                <a:tc>
                  <a:txBody>
                    <a:bodyPr/>
                    <a:lstStyle/>
                    <a:p>
                      <a:r>
                        <a:rPr lang="en-GB" sz="1000" dirty="0"/>
                        <a:t>+/- pts vs last year</a:t>
                      </a:r>
                    </a:p>
                  </a:txBody>
                  <a:tcPr anchor="ctr"/>
                </a:tc>
                <a:extLst>
                  <a:ext uri="{0D108BD9-81ED-4DB2-BD59-A6C34878D82A}">
                    <a16:rowId xmlns:a16="http://schemas.microsoft.com/office/drawing/2014/main" val="2549752580"/>
                  </a:ext>
                </a:extLst>
              </a:tr>
              <a:tr h="309706">
                <a:tc>
                  <a:txBody>
                    <a:bodyPr/>
                    <a:lstStyle/>
                    <a:p>
                      <a:pPr algn="ctr" rtl="0" fontAlgn="ctr"/>
                      <a:r>
                        <a:rPr lang="en-GB" sz="1400" b="0" i="0" u="none" strike="noStrike" dirty="0">
                          <a:solidFill>
                            <a:srgbClr val="000000"/>
                          </a:solidFill>
                          <a:effectLst/>
                          <a:latin typeface="Arial" panose="020B0604020202020204" pitchFamily="34" charset="0"/>
                        </a:rPr>
                        <a:t> Ocado</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37%</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0%</a:t>
                      </a:r>
                    </a:p>
                  </a:txBody>
                  <a:tcPr marL="0" marR="0" marT="0" marB="0" anchor="ctr"/>
                </a:tc>
                <a:extLst>
                  <a:ext uri="{0D108BD9-81ED-4DB2-BD59-A6C34878D82A}">
                    <a16:rowId xmlns:a16="http://schemas.microsoft.com/office/drawing/2014/main" val="1992603370"/>
                  </a:ext>
                </a:extLst>
              </a:tr>
              <a:tr h="309706">
                <a:tc>
                  <a:txBody>
                    <a:bodyPr/>
                    <a:lstStyle/>
                    <a:p>
                      <a:pPr algn="ctr" rtl="0" fontAlgn="ctr"/>
                      <a:r>
                        <a:rPr lang="en-GB" sz="1400" b="1" i="0" u="none" strike="noStrike" dirty="0">
                          <a:solidFill>
                            <a:srgbClr val="000000"/>
                          </a:solidFill>
                          <a:effectLst/>
                          <a:latin typeface="Arial" panose="020B0604020202020204" pitchFamily="34" charset="0"/>
                        </a:rPr>
                        <a:t>Tesco</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34%</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+4%</a:t>
                      </a:r>
                    </a:p>
                  </a:txBody>
                  <a:tcPr marL="0" marR="0" marT="0" marB="0" anchor="ctr"/>
                </a:tc>
                <a:extLst>
                  <a:ext uri="{0D108BD9-81ED-4DB2-BD59-A6C34878D82A}">
                    <a16:rowId xmlns:a16="http://schemas.microsoft.com/office/drawing/2014/main" val="4085194090"/>
                  </a:ext>
                </a:extLst>
              </a:tr>
              <a:tr h="309706">
                <a:tc>
                  <a:txBody>
                    <a:bodyPr/>
                    <a:lstStyle/>
                    <a:p>
                      <a:pPr algn="ctr" rtl="0" fontAlgn="ctr"/>
                      <a:r>
                        <a:rPr lang="en-GB" sz="1400" b="1" i="0" u="none" strike="noStrike" dirty="0">
                          <a:solidFill>
                            <a:srgbClr val="000000"/>
                          </a:solidFill>
                          <a:effectLst/>
                          <a:latin typeface="Arial" panose="020B0604020202020204" pitchFamily="34" charset="0"/>
                        </a:rPr>
                        <a:t>Sainsbury’s</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33%</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+7%</a:t>
                      </a:r>
                    </a:p>
                  </a:txBody>
                  <a:tcPr marL="0" marR="0" marT="0" marB="0" anchor="ctr"/>
                </a:tc>
                <a:extLst>
                  <a:ext uri="{0D108BD9-81ED-4DB2-BD59-A6C34878D82A}">
                    <a16:rowId xmlns:a16="http://schemas.microsoft.com/office/drawing/2014/main" val="3899766706"/>
                  </a:ext>
                </a:extLst>
              </a:tr>
              <a:tr h="309706">
                <a:tc>
                  <a:txBody>
                    <a:bodyPr/>
                    <a:lstStyle/>
                    <a:p>
                      <a:pPr algn="ctr" rtl="0" fontAlgn="b"/>
                      <a:r>
                        <a:rPr lang="en-GB" sz="1400" b="1" i="0" u="none" strike="noStrike" dirty="0">
                          <a:solidFill>
                            <a:srgbClr val="000000"/>
                          </a:solidFill>
                          <a:effectLst/>
                          <a:latin typeface="Arial" panose="020B0604020202020204" pitchFamily="34" charset="0"/>
                        </a:rPr>
                        <a:t>Iceland</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33%</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+6%</a:t>
                      </a:r>
                    </a:p>
                  </a:txBody>
                  <a:tcPr marL="0" marR="0" marT="0" marB="0" anchor="ctr"/>
                </a:tc>
                <a:extLst>
                  <a:ext uri="{0D108BD9-81ED-4DB2-BD59-A6C34878D82A}">
                    <a16:rowId xmlns:a16="http://schemas.microsoft.com/office/drawing/2014/main" val="3353991038"/>
                  </a:ext>
                </a:extLst>
              </a:tr>
              <a:tr h="309706">
                <a:tc>
                  <a:txBody>
                    <a:bodyPr/>
                    <a:lstStyle/>
                    <a:p>
                      <a:pPr algn="ctr" rtl="0" fontAlgn="ctr"/>
                      <a:r>
                        <a:rPr lang="en-GB" sz="1400" b="0" i="0" u="none" strike="noStrike" dirty="0">
                          <a:solidFill>
                            <a:srgbClr val="000000"/>
                          </a:solidFill>
                          <a:effectLst/>
                          <a:latin typeface="Arial" panose="020B0604020202020204" pitchFamily="34" charset="0"/>
                        </a:rPr>
                        <a:t>Waitrose</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33%</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+2%</a:t>
                      </a:r>
                    </a:p>
                  </a:txBody>
                  <a:tcPr marL="0" marR="0" marT="0" marB="0" anchor="ctr"/>
                </a:tc>
                <a:extLst>
                  <a:ext uri="{0D108BD9-81ED-4DB2-BD59-A6C34878D82A}">
                    <a16:rowId xmlns:a16="http://schemas.microsoft.com/office/drawing/2014/main" val="2624498789"/>
                  </a:ext>
                </a:extLst>
              </a:tr>
              <a:tr h="318270">
                <a:tc>
                  <a:txBody>
                    <a:bodyPr/>
                    <a:lstStyle/>
                    <a:p>
                      <a:pPr algn="ctr" rtl="0" fontAlgn="b"/>
                      <a:r>
                        <a:rPr lang="en-GB" sz="1400" b="0" i="0" u="none" strike="noStrike" dirty="0">
                          <a:solidFill>
                            <a:srgbClr val="000000"/>
                          </a:solidFill>
                          <a:effectLst/>
                          <a:latin typeface="Arial" panose="020B0604020202020204" pitchFamily="34" charset="0"/>
                        </a:rPr>
                        <a:t>Morrisons</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31%</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a:t>
                      </a:r>
                    </a:p>
                  </a:txBody>
                  <a:tcPr marL="0" marR="0" marT="0" marB="0" anchor="ctr"/>
                </a:tc>
                <a:extLst>
                  <a:ext uri="{0D108BD9-81ED-4DB2-BD59-A6C34878D82A}">
                    <a16:rowId xmlns:a16="http://schemas.microsoft.com/office/drawing/2014/main" val="1592275139"/>
                  </a:ext>
                </a:extLst>
              </a:tr>
              <a:tr h="307562">
                <a:tc>
                  <a:txBody>
                    <a:bodyPr/>
                    <a:lstStyle/>
                    <a:p>
                      <a:pPr algn="ctr" rtl="0" fontAlgn="ctr"/>
                      <a:r>
                        <a:rPr lang="en-GB" sz="1400" b="0" i="0" u="none" strike="noStrike" dirty="0">
                          <a:solidFill>
                            <a:srgbClr val="000000"/>
                          </a:solidFill>
                          <a:effectLst/>
                          <a:latin typeface="Arial" panose="020B0604020202020204" pitchFamily="34" charset="0"/>
                        </a:rPr>
                        <a:t>Co-op</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31%</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+2%</a:t>
                      </a:r>
                    </a:p>
                  </a:txBody>
                  <a:tcPr marL="0" marR="0" marT="0" marB="0" anchor="ctr"/>
                </a:tc>
                <a:extLst>
                  <a:ext uri="{0D108BD9-81ED-4DB2-BD59-A6C34878D82A}">
                    <a16:rowId xmlns:a16="http://schemas.microsoft.com/office/drawing/2014/main" val="3997965209"/>
                  </a:ext>
                </a:extLst>
              </a:tr>
              <a:tr h="309706">
                <a:tc>
                  <a:txBody>
                    <a:bodyPr/>
                    <a:lstStyle/>
                    <a:p>
                      <a:pPr algn="ctr" rtl="0" fontAlgn="b"/>
                      <a:r>
                        <a:rPr lang="en-GB" sz="1400" b="0" i="0" u="none" strike="noStrike" dirty="0">
                          <a:solidFill>
                            <a:srgbClr val="000000"/>
                          </a:solidFill>
                          <a:effectLst/>
                          <a:latin typeface="Arial" panose="020B0604020202020204" pitchFamily="34" charset="0"/>
                        </a:rPr>
                        <a:t>M&amp;S</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22%</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-1%</a:t>
                      </a:r>
                    </a:p>
                  </a:txBody>
                  <a:tcPr marL="0" marR="0" marT="0" marB="0" anchor="ctr"/>
                </a:tc>
                <a:extLst>
                  <a:ext uri="{0D108BD9-81ED-4DB2-BD59-A6C34878D82A}">
                    <a16:rowId xmlns:a16="http://schemas.microsoft.com/office/drawing/2014/main" val="2147901794"/>
                  </a:ext>
                </a:extLst>
              </a:tr>
              <a:tr h="309706">
                <a:tc>
                  <a:txBody>
                    <a:bodyPr/>
                    <a:lstStyle/>
                    <a:p>
                      <a:pPr algn="ctr" rtl="0" fontAlgn="b"/>
                      <a:r>
                        <a:rPr lang="en-GB" sz="1400" b="0" i="0" u="none" strike="noStrike" dirty="0">
                          <a:solidFill>
                            <a:srgbClr val="000000"/>
                          </a:solidFill>
                          <a:effectLst/>
                          <a:latin typeface="Arial" panose="020B0604020202020204" pitchFamily="34" charset="0"/>
                        </a:rPr>
                        <a:t>ASDA</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19%</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a:t>
                      </a:r>
                    </a:p>
                  </a:txBody>
                  <a:tcPr marL="0" marR="0" marT="0" marB="0" anchor="ctr"/>
                </a:tc>
                <a:extLst>
                  <a:ext uri="{0D108BD9-81ED-4DB2-BD59-A6C34878D82A}">
                    <a16:rowId xmlns:a16="http://schemas.microsoft.com/office/drawing/2014/main" val="892567579"/>
                  </a:ext>
                </a:extLst>
              </a:tr>
              <a:tr h="309706">
                <a:tc>
                  <a:txBody>
                    <a:bodyPr/>
                    <a:lstStyle/>
                    <a:p>
                      <a:pPr algn="ctr" rtl="0" fontAlgn="ctr"/>
                      <a:r>
                        <a:rPr lang="en-GB" sz="1400" b="1" i="0" u="none" strike="noStrike" dirty="0">
                          <a:solidFill>
                            <a:srgbClr val="000000"/>
                          </a:solidFill>
                          <a:effectLst/>
                          <a:latin typeface="Arial" panose="020B0604020202020204" pitchFamily="34" charset="0"/>
                        </a:rPr>
                        <a:t>Lidl</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14%</a:t>
                      </a:r>
                    </a:p>
                  </a:txBody>
                  <a:tcPr marL="0" marR="0" marT="0" marB="0" anchor="ctr"/>
                </a:tc>
                <a:tc>
                  <a:txBody>
                    <a:bodyPr/>
                    <a:lstStyle/>
                    <a:p>
                      <a:pPr algn="ctr" rtl="0" fontAlgn="b"/>
                      <a:r>
                        <a:rPr lang="en-GB" sz="1400" b="1" i="0" u="none" strike="noStrike" dirty="0">
                          <a:solidFill>
                            <a:srgbClr val="000000"/>
                          </a:solidFill>
                          <a:effectLst/>
                          <a:latin typeface="Calibri" panose="020F0502020204030204" pitchFamily="34" charset="0"/>
                        </a:rPr>
                        <a:t>+4%</a:t>
                      </a:r>
                    </a:p>
                  </a:txBody>
                  <a:tcPr marL="0" marR="0" marT="0" marB="0" anchor="ctr"/>
                </a:tc>
                <a:extLst>
                  <a:ext uri="{0D108BD9-81ED-4DB2-BD59-A6C34878D82A}">
                    <a16:rowId xmlns:a16="http://schemas.microsoft.com/office/drawing/2014/main" val="1558916749"/>
                  </a:ext>
                </a:extLst>
              </a:tr>
              <a:tr h="309706">
                <a:tc>
                  <a:txBody>
                    <a:bodyPr/>
                    <a:lstStyle/>
                    <a:p>
                      <a:pPr algn="ctr" rtl="0" fontAlgn="ctr"/>
                      <a:r>
                        <a:rPr lang="en-GB" sz="1400" b="0" i="0" u="none" strike="noStrike" dirty="0">
                          <a:solidFill>
                            <a:srgbClr val="000000"/>
                          </a:solidFill>
                          <a:effectLst/>
                          <a:latin typeface="Arial" panose="020B0604020202020204" pitchFamily="34" charset="0"/>
                        </a:rPr>
                        <a:t>Aldi</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8%</a:t>
                      </a:r>
                    </a:p>
                  </a:txBody>
                  <a:tcPr marL="0" marR="0" marT="0" marB="0" anchor="ctr"/>
                </a:tc>
                <a:tc>
                  <a:txBody>
                    <a:bodyPr/>
                    <a:lstStyle/>
                    <a:p>
                      <a:pPr algn="ctr" rtl="0" fontAlgn="b"/>
                      <a:r>
                        <a:rPr lang="en-GB" sz="1400" b="0" i="0" u="none" strike="noStrike" dirty="0">
                          <a:solidFill>
                            <a:srgbClr val="000000"/>
                          </a:solidFill>
                          <a:effectLst/>
                          <a:latin typeface="Calibri" panose="020F0502020204030204" pitchFamily="34" charset="0"/>
                        </a:rPr>
                        <a:t>+3%</a:t>
                      </a:r>
                    </a:p>
                  </a:txBody>
                  <a:tcPr marL="0" marR="0" marT="0" marB="0" anchor="ctr"/>
                </a:tc>
                <a:extLst>
                  <a:ext uri="{0D108BD9-81ED-4DB2-BD59-A6C34878D82A}">
                    <a16:rowId xmlns:a16="http://schemas.microsoft.com/office/drawing/2014/main" val="1415998067"/>
                  </a:ext>
                </a:extLst>
              </a:tr>
            </a:tbl>
          </a:graphicData>
        </a:graphic>
      </p:graphicFrame>
      <p:sp>
        <p:nvSpPr>
          <p:cNvPr id="3" name="TextBox 2">
            <a:extLst>
              <a:ext uri="{FF2B5EF4-FFF2-40B4-BE49-F238E27FC236}">
                <a16:creationId xmlns:a16="http://schemas.microsoft.com/office/drawing/2014/main" id="{1DC7163B-C6DD-E3CE-5884-9CF5856E7539}"/>
              </a:ext>
            </a:extLst>
          </p:cNvPr>
          <p:cNvSpPr txBox="1"/>
          <p:nvPr/>
        </p:nvSpPr>
        <p:spPr>
          <a:xfrm>
            <a:off x="167674" y="694404"/>
            <a:ext cx="7892762" cy="738664"/>
          </a:xfrm>
          <a:prstGeom prst="rect">
            <a:avLst/>
          </a:prstGeom>
          <a:noFill/>
        </p:spPr>
        <p:txBody>
          <a:bodyPr wrap="square">
            <a:spAutoFit/>
          </a:bodyPr>
          <a:lstStyle/>
          <a:p>
            <a:r>
              <a:rPr lang="en-US" sz="1400" dirty="0">
                <a:latin typeface="Georgia" panose="02040502050405020303" pitchFamily="18" charset="0"/>
              </a:rPr>
              <a:t>With prices* on average 17% higher than 2 years ago, retailers used more promotions to help stimulate demand,</a:t>
            </a:r>
            <a:r>
              <a:rPr lang="en-US" sz="1400" i="1" dirty="0">
                <a:latin typeface="Georgia" panose="02040502050405020303" pitchFamily="18" charset="0"/>
              </a:rPr>
              <a:t> </a:t>
            </a:r>
            <a:r>
              <a:rPr lang="en-US" sz="1400" b="1" i="1" dirty="0">
                <a:latin typeface="Georgia" panose="02040502050405020303" pitchFamily="18" charset="0"/>
              </a:rPr>
              <a:t>Sainsbury’s, Iceland, Tesco </a:t>
            </a:r>
            <a:r>
              <a:rPr lang="en-US" sz="1400" i="1" dirty="0">
                <a:latin typeface="Georgia" panose="02040502050405020303" pitchFamily="18" charset="0"/>
              </a:rPr>
              <a:t>and </a:t>
            </a:r>
            <a:r>
              <a:rPr lang="en-US" sz="1400" b="1" i="1" dirty="0">
                <a:latin typeface="Georgia" panose="02040502050405020303" pitchFamily="18" charset="0"/>
              </a:rPr>
              <a:t>Lidl</a:t>
            </a:r>
            <a:r>
              <a:rPr lang="en-US" sz="1400" i="1" dirty="0">
                <a:latin typeface="Georgia" panose="02040502050405020303" pitchFamily="18" charset="0"/>
              </a:rPr>
              <a:t> are all </a:t>
            </a:r>
            <a:r>
              <a:rPr lang="en-US" sz="1400" b="1" i="1" dirty="0">
                <a:latin typeface="Georgia" panose="02040502050405020303" pitchFamily="18" charset="0"/>
              </a:rPr>
              <a:t>investing more </a:t>
            </a:r>
            <a:r>
              <a:rPr lang="en-US" sz="1400" i="1" dirty="0">
                <a:latin typeface="Georgia" panose="02040502050405020303" pitchFamily="18" charset="0"/>
              </a:rPr>
              <a:t>than last year.</a:t>
            </a:r>
            <a:endParaRPr lang="en-GB" sz="1400" dirty="0">
              <a:latin typeface="Georgia" panose="02040502050405020303" pitchFamily="18" charset="0"/>
            </a:endParaRPr>
          </a:p>
        </p:txBody>
      </p:sp>
      <p:sp>
        <p:nvSpPr>
          <p:cNvPr id="2" name="TextBox 1">
            <a:extLst>
              <a:ext uri="{FF2B5EF4-FFF2-40B4-BE49-F238E27FC236}">
                <a16:creationId xmlns:a16="http://schemas.microsoft.com/office/drawing/2014/main" id="{1A153A68-E2CB-0158-AFE7-CB0165B24DFA}"/>
              </a:ext>
            </a:extLst>
          </p:cNvPr>
          <p:cNvSpPr txBox="1"/>
          <p:nvPr/>
        </p:nvSpPr>
        <p:spPr>
          <a:xfrm>
            <a:off x="9578340" y="5811012"/>
            <a:ext cx="914400" cy="548640"/>
          </a:xfrm>
          <a:prstGeom prst="rect">
            <a:avLst/>
          </a:prstGeom>
          <a:noFill/>
        </p:spPr>
        <p:txBody>
          <a:bodyPr wrap="none" lIns="0" rIns="0" rtlCol="0">
            <a:noAutofit/>
          </a:bodyPr>
          <a:lstStyle/>
          <a:p>
            <a:pPr algn="l">
              <a:spcAft>
                <a:spcPts val="600"/>
              </a:spcAft>
            </a:pPr>
            <a:endParaRPr lang="en-GB" sz="1600" dirty="0"/>
          </a:p>
        </p:txBody>
      </p:sp>
      <p:sp>
        <p:nvSpPr>
          <p:cNvPr id="8" name="TextBox 7">
            <a:extLst>
              <a:ext uri="{FF2B5EF4-FFF2-40B4-BE49-F238E27FC236}">
                <a16:creationId xmlns:a16="http://schemas.microsoft.com/office/drawing/2014/main" id="{2E6774E9-0B26-C502-2681-01102F2BD4AD}"/>
              </a:ext>
            </a:extLst>
          </p:cNvPr>
          <p:cNvSpPr txBox="1"/>
          <p:nvPr/>
        </p:nvSpPr>
        <p:spPr>
          <a:xfrm>
            <a:off x="8174052" y="6133838"/>
            <a:ext cx="3958512" cy="184666"/>
          </a:xfrm>
          <a:prstGeom prst="rect">
            <a:avLst/>
          </a:prstGeom>
          <a:noFill/>
        </p:spPr>
        <p:txBody>
          <a:bodyPr wrap="square">
            <a:spAutoFit/>
          </a:bodyPr>
          <a:lstStyle/>
          <a:p>
            <a:r>
              <a:rPr lang="en-GB" sz="600" dirty="0"/>
              <a:t>*Source:  NIQ Scantrack Total Coverage FMCG Average Price per unit 12w/e 30th Dec23 vs 12w/e 1</a:t>
            </a:r>
            <a:r>
              <a:rPr lang="en-GB" sz="600" baseline="30000" dirty="0"/>
              <a:t>st</a:t>
            </a:r>
            <a:r>
              <a:rPr lang="en-GB" sz="600" dirty="0"/>
              <a:t> Jan21</a:t>
            </a:r>
          </a:p>
        </p:txBody>
      </p:sp>
    </p:spTree>
    <p:extLst>
      <p:ext uri="{BB962C8B-B14F-4D97-AF65-F5344CB8AC3E}">
        <p14:creationId xmlns:p14="http://schemas.microsoft.com/office/powerpoint/2010/main" val="23326828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4" name="Picture 10" descr="xmas">
            <a:extLst>
              <a:ext uri="{FF2B5EF4-FFF2-40B4-BE49-F238E27FC236}">
                <a16:creationId xmlns:a16="http://schemas.microsoft.com/office/drawing/2014/main" id="{829010C4-63EA-4116-A086-2EF5AF08550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tretch>
            <a:fillRect/>
          </a:stretch>
        </p:blipFill>
        <p:spPr bwMode="auto">
          <a:xfrm>
            <a:off x="7465671" y="321957"/>
            <a:ext cx="4924345" cy="4924345"/>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F12AC16-41CE-4351-865E-022C5AFEAACE}"/>
              </a:ext>
            </a:extLst>
          </p:cNvPr>
          <p:cNvSpPr txBox="1"/>
          <p:nvPr/>
        </p:nvSpPr>
        <p:spPr>
          <a:xfrm>
            <a:off x="288558" y="635035"/>
            <a:ext cx="6689729" cy="2387600"/>
          </a:xfrm>
          <a:prstGeom prst="rect">
            <a:avLst/>
          </a:prstGeom>
        </p:spPr>
        <p:txBody>
          <a:bodyPr vert="horz" lIns="0" tIns="45720" rIns="0" bIns="45720" rtlCol="0" anchor="b">
            <a:normAutofit/>
          </a:bodyPr>
          <a:lstStyle/>
          <a:p>
            <a:pPr>
              <a:lnSpc>
                <a:spcPct val="90000"/>
              </a:lnSpc>
              <a:spcBef>
                <a:spcPct val="0"/>
              </a:spcBef>
              <a:spcAft>
                <a:spcPts val="600"/>
              </a:spcAft>
            </a:pPr>
            <a:r>
              <a:rPr lang="en-US" sz="3700" b="1" kern="1200" dirty="0">
                <a:solidFill>
                  <a:schemeClr val="bg1"/>
                </a:solidFill>
                <a:latin typeface="+mj-lt"/>
                <a:ea typeface="+mj-ea"/>
                <a:cs typeface="+mj-cs"/>
              </a:rPr>
              <a:t>CHRISTMAS REVIEW</a:t>
            </a:r>
          </a:p>
        </p:txBody>
      </p:sp>
      <p:sp>
        <p:nvSpPr>
          <p:cNvPr id="670" name="Subtitle 3">
            <a:extLst>
              <a:ext uri="{FF2B5EF4-FFF2-40B4-BE49-F238E27FC236}">
                <a16:creationId xmlns:a16="http://schemas.microsoft.com/office/drawing/2014/main" id="{C133C7E4-0851-676A-0CAB-E5842AA75405}"/>
              </a:ext>
            </a:extLst>
          </p:cNvPr>
          <p:cNvSpPr>
            <a:spLocks noGrp="1"/>
          </p:cNvSpPr>
          <p:nvPr>
            <p:ph type="subTitle" idx="1"/>
          </p:nvPr>
        </p:nvSpPr>
        <p:spPr/>
        <p:txBody>
          <a:bodyPr/>
          <a:lstStyle/>
          <a:p>
            <a:r>
              <a:rPr lang="en-US" sz="2000" b="1" kern="1200" dirty="0">
                <a:solidFill>
                  <a:schemeClr val="bg1"/>
                </a:solidFill>
                <a:latin typeface="+mj-lt"/>
                <a:ea typeface="+mj-ea"/>
                <a:cs typeface="+mj-cs"/>
              </a:rPr>
              <a:t>12 weeks ending 30</a:t>
            </a:r>
            <a:r>
              <a:rPr lang="en-US" sz="2000" b="1" kern="1200" baseline="30000" dirty="0">
                <a:solidFill>
                  <a:schemeClr val="bg1"/>
                </a:solidFill>
                <a:latin typeface="+mj-lt"/>
                <a:ea typeface="+mj-ea"/>
                <a:cs typeface="+mj-cs"/>
              </a:rPr>
              <a:t>th</a:t>
            </a:r>
            <a:r>
              <a:rPr lang="en-US" sz="2000" b="1" kern="1200" dirty="0">
                <a:solidFill>
                  <a:schemeClr val="bg1"/>
                </a:solidFill>
                <a:latin typeface="+mj-lt"/>
                <a:ea typeface="+mj-ea"/>
                <a:cs typeface="+mj-cs"/>
              </a:rPr>
              <a:t> December 2023</a:t>
            </a:r>
            <a:endParaRPr lang="en-US" dirty="0"/>
          </a:p>
        </p:txBody>
      </p:sp>
      <p:pic>
        <p:nvPicPr>
          <p:cNvPr id="14" name="Picture 10" descr="xmas">
            <a:extLst>
              <a:ext uri="{FF2B5EF4-FFF2-40B4-BE49-F238E27FC236}">
                <a16:creationId xmlns:a16="http://schemas.microsoft.com/office/drawing/2014/main" id="{8BE5936C-DECC-6DBE-CDB8-50E6121D5763}"/>
              </a:ext>
            </a:extLst>
          </p:cNvPr>
          <p:cNvPicPr>
            <a:picLocks noGrp="1" noChangeAspect="1" noChangeArrowheads="1" noCrop="1"/>
          </p:cNvPicPr>
          <p:nvPr>
            <p:ph type="pic" sz="quarter" idx="12"/>
          </p:nvPr>
        </p:nvPicPr>
        <p:blipFill>
          <a:blip r:embed="rId3" cstate="print">
            <a:extLst>
              <a:ext uri="{28A0092B-C50C-407E-A947-70E740481C1C}">
                <a14:useLocalDpi xmlns:a14="http://schemas.microsoft.com/office/drawing/2010/main" val="0"/>
              </a:ext>
            </a:extLst>
          </a:blip>
          <a:srcRect/>
          <a:stretch>
            <a:fillRect/>
          </a:stretch>
        </p:blipFill>
        <p:spPr bwMode="auto">
          <a:xfrm>
            <a:off x="7466013" y="322263"/>
            <a:ext cx="4924425" cy="4924425"/>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6382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2ECB6"/>
        </a:solidFill>
        <a:effectLst/>
      </p:bgPr>
    </p:bg>
    <p:spTree>
      <p:nvGrpSpPr>
        <p:cNvPr id="1" name=""/>
        <p:cNvGrpSpPr/>
        <p:nvPr/>
      </p:nvGrpSpPr>
      <p:grpSpPr>
        <a:xfrm>
          <a:off x="0" y="0"/>
          <a:ext cx="0" cy="0"/>
          <a:chOff x="0" y="0"/>
          <a:chExt cx="0" cy="0"/>
        </a:xfrm>
      </p:grpSpPr>
      <p:graphicFrame>
        <p:nvGraphicFramePr>
          <p:cNvPr id="15" name="Content Placeholder 14">
            <a:extLst>
              <a:ext uri="{FF2B5EF4-FFF2-40B4-BE49-F238E27FC236}">
                <a16:creationId xmlns:a16="http://schemas.microsoft.com/office/drawing/2014/main" id="{D2CD1A63-32B8-C709-277B-A8D8A82D4DC7}"/>
              </a:ext>
            </a:extLst>
          </p:cNvPr>
          <p:cNvGraphicFramePr>
            <a:graphicFrameLocks noGrp="1"/>
          </p:cNvGraphicFramePr>
          <p:nvPr>
            <p:ph idx="1"/>
            <p:extLst>
              <p:ext uri="{D42A27DB-BD31-4B8C-83A1-F6EECF244321}">
                <p14:modId xmlns:p14="http://schemas.microsoft.com/office/powerpoint/2010/main" val="224843055"/>
              </p:ext>
            </p:extLst>
          </p:nvPr>
        </p:nvGraphicFramePr>
        <p:xfrm>
          <a:off x="288925" y="1825625"/>
          <a:ext cx="5527674" cy="3881056"/>
        </p:xfrm>
        <a:graphic>
          <a:graphicData uri="http://schemas.openxmlformats.org/drawingml/2006/table">
            <a:tbl>
              <a:tblPr firstRow="1" bandRow="1">
                <a:tableStyleId>{327F97BB-C833-4FB7-BDE5-3F7075034690}</a:tableStyleId>
              </a:tblPr>
              <a:tblGrid>
                <a:gridCol w="2763837">
                  <a:extLst>
                    <a:ext uri="{9D8B030D-6E8A-4147-A177-3AD203B41FA5}">
                      <a16:colId xmlns:a16="http://schemas.microsoft.com/office/drawing/2014/main" val="3979386099"/>
                    </a:ext>
                  </a:extLst>
                </a:gridCol>
                <a:gridCol w="2763837">
                  <a:extLst>
                    <a:ext uri="{9D8B030D-6E8A-4147-A177-3AD203B41FA5}">
                      <a16:colId xmlns:a16="http://schemas.microsoft.com/office/drawing/2014/main" val="705404038"/>
                    </a:ext>
                  </a:extLst>
                </a:gridCol>
              </a:tblGrid>
              <a:tr h="0">
                <a:tc>
                  <a:txBody>
                    <a:bodyPr/>
                    <a:lstStyle/>
                    <a:p>
                      <a:pPr algn="ctr"/>
                      <a:r>
                        <a:rPr lang="en-GB" sz="1400" b="1" dirty="0"/>
                        <a:t>12w/e 31</a:t>
                      </a:r>
                      <a:r>
                        <a:rPr lang="en-GB" sz="1400" b="1" baseline="30000" dirty="0"/>
                        <a:t>st</a:t>
                      </a:r>
                      <a:r>
                        <a:rPr lang="en-GB" sz="1400" b="1" dirty="0"/>
                        <a:t> December 22</a:t>
                      </a:r>
                    </a:p>
                    <a:p>
                      <a:pPr algn="ctr"/>
                      <a:r>
                        <a:rPr lang="en-GB" sz="1400" dirty="0"/>
                        <a:t>(Actuals)</a:t>
                      </a:r>
                      <a:endParaRPr lang="en-GB" sz="3600" dirty="0"/>
                    </a:p>
                  </a:txBody>
                  <a:tcPr anchor="ctr">
                    <a:lnB w="12700" cap="flat" cmpd="sng" algn="ctr">
                      <a:solidFill>
                        <a:schemeClr val="bg1"/>
                      </a:solidFill>
                      <a:prstDash val="solid"/>
                      <a:round/>
                      <a:headEnd type="none" w="med" len="med"/>
                      <a:tailEnd type="none" w="med" len="med"/>
                    </a:lnB>
                    <a:solidFill>
                      <a:schemeClr val="accent5"/>
                    </a:solidFill>
                  </a:tcPr>
                </a:tc>
                <a:tc>
                  <a:txBody>
                    <a:bodyPr/>
                    <a:lstStyle/>
                    <a:p>
                      <a:pPr algn="ctr"/>
                      <a:r>
                        <a:rPr lang="en-GB" sz="1400" b="1" dirty="0">
                          <a:solidFill>
                            <a:schemeClr val="tx1"/>
                          </a:solidFill>
                        </a:rPr>
                        <a:t>12w/e 30</a:t>
                      </a:r>
                      <a:r>
                        <a:rPr lang="en-GB" sz="1400" b="1" baseline="30000" dirty="0">
                          <a:solidFill>
                            <a:schemeClr val="tx1"/>
                          </a:solidFill>
                        </a:rPr>
                        <a:t>th</a:t>
                      </a:r>
                      <a:r>
                        <a:rPr lang="en-GB" sz="1400" b="1" dirty="0">
                          <a:solidFill>
                            <a:schemeClr val="tx1"/>
                          </a:solidFill>
                        </a:rPr>
                        <a:t> December 23</a:t>
                      </a:r>
                    </a:p>
                    <a:p>
                      <a:pPr algn="ctr"/>
                      <a:r>
                        <a:rPr lang="en-GB" sz="1400" dirty="0">
                          <a:solidFill>
                            <a:schemeClr val="tx1"/>
                          </a:solidFill>
                        </a:rPr>
                        <a:t>(Actuals)</a:t>
                      </a:r>
                      <a:endParaRPr lang="en-GB" sz="3600" i="1" dirty="0">
                        <a:solidFill>
                          <a:schemeClr val="tx1"/>
                        </a:solidFill>
                      </a:endParaRPr>
                    </a:p>
                  </a:txBody>
                  <a:tcPr anchor="ctr">
                    <a:solidFill>
                      <a:srgbClr val="D2ECB6"/>
                    </a:solidFill>
                  </a:tcPr>
                </a:tc>
                <a:extLst>
                  <a:ext uri="{0D108BD9-81ED-4DB2-BD59-A6C34878D82A}">
                    <a16:rowId xmlns:a16="http://schemas.microsoft.com/office/drawing/2014/main" val="343087546"/>
                  </a:ext>
                </a:extLst>
              </a:tr>
              <a:tr h="1703812">
                <a:tc>
                  <a:txBody>
                    <a:bodyPr/>
                    <a:lstStyle/>
                    <a:p>
                      <a:pPr algn="ctr"/>
                      <a:r>
                        <a:rPr lang="en-GB" dirty="0">
                          <a:ln>
                            <a:solidFill>
                              <a:schemeClr val="bg1"/>
                            </a:solidFill>
                          </a:ln>
                        </a:rPr>
                        <a:t>Value</a:t>
                      </a:r>
                    </a:p>
                    <a:p>
                      <a:pPr algn="ctr"/>
                      <a:r>
                        <a:rPr lang="en-GB" sz="4000" b="1" dirty="0"/>
                        <a:t>5.7%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5">
                        <a:alpha val="20000"/>
                      </a:schemeClr>
                    </a:solidFill>
                  </a:tcPr>
                </a:tc>
                <a:tc>
                  <a:txBody>
                    <a:bodyPr/>
                    <a:lstStyle/>
                    <a:p>
                      <a:pPr algn="ctr"/>
                      <a:r>
                        <a:rPr lang="en-GB" dirty="0">
                          <a:solidFill>
                            <a:schemeClr val="tx1"/>
                          </a:solidFill>
                        </a:rPr>
                        <a:t>Value</a:t>
                      </a:r>
                    </a:p>
                    <a:p>
                      <a:pPr algn="ctr"/>
                      <a:r>
                        <a:rPr lang="en-GB" sz="3600" b="1" dirty="0">
                          <a:solidFill>
                            <a:schemeClr val="tx1"/>
                          </a:solidFill>
                        </a:rPr>
                        <a:t>4.5%</a:t>
                      </a:r>
                      <a:endParaRPr lang="en-GB" sz="3600" b="1" i="1" dirty="0">
                        <a:solidFill>
                          <a:schemeClr val="tx1"/>
                        </a:solidFill>
                      </a:endParaRP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2ECB6"/>
                    </a:solidFill>
                  </a:tcPr>
                </a:tc>
                <a:extLst>
                  <a:ext uri="{0D108BD9-81ED-4DB2-BD59-A6C34878D82A}">
                    <a16:rowId xmlns:a16="http://schemas.microsoft.com/office/drawing/2014/main" val="425556844"/>
                  </a:ext>
                </a:extLst>
              </a:tr>
              <a:tr h="1659084">
                <a:tc>
                  <a:txBody>
                    <a:bodyPr/>
                    <a:lstStyle/>
                    <a:p>
                      <a:pPr algn="ctr"/>
                      <a:r>
                        <a:rPr lang="en-GB" dirty="0">
                          <a:solidFill>
                            <a:schemeClr val="bg1"/>
                          </a:solidFill>
                        </a:rPr>
                        <a:t>Units</a:t>
                      </a:r>
                    </a:p>
                    <a:p>
                      <a:pPr algn="ctr"/>
                      <a:r>
                        <a:rPr lang="en-GB" sz="4000" b="1" dirty="0">
                          <a:solidFill>
                            <a:schemeClr val="bg1"/>
                          </a:solidFill>
                        </a:rPr>
                        <a:t>-3.7%</a:t>
                      </a:r>
                    </a:p>
                    <a:p>
                      <a:endParaRPr lang="en-GB" dirty="0"/>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GB" dirty="0">
                          <a:solidFill>
                            <a:schemeClr val="tx1"/>
                          </a:solidFill>
                        </a:rPr>
                        <a:t>Units</a:t>
                      </a:r>
                    </a:p>
                    <a:p>
                      <a:pPr algn="ctr"/>
                      <a:r>
                        <a:rPr lang="en-GB" sz="3600" b="1" dirty="0">
                          <a:solidFill>
                            <a:schemeClr val="tx1"/>
                          </a:solidFill>
                        </a:rPr>
                        <a:t>-0.5%</a:t>
                      </a:r>
                      <a:endParaRPr lang="en-GB" sz="3600" b="1" i="1"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2ECB6"/>
                    </a:solidFill>
                  </a:tcPr>
                </a:tc>
                <a:extLst>
                  <a:ext uri="{0D108BD9-81ED-4DB2-BD59-A6C34878D82A}">
                    <a16:rowId xmlns:a16="http://schemas.microsoft.com/office/drawing/2014/main" val="3464569396"/>
                  </a:ext>
                </a:extLst>
              </a:tr>
            </a:tbl>
          </a:graphicData>
        </a:graphic>
      </p:graphicFrame>
      <p:sp>
        <p:nvSpPr>
          <p:cNvPr id="10" name="Content Placeholder 9">
            <a:extLst>
              <a:ext uri="{FF2B5EF4-FFF2-40B4-BE49-F238E27FC236}">
                <a16:creationId xmlns:a16="http://schemas.microsoft.com/office/drawing/2014/main" id="{5050C14C-F607-0DE0-B62D-7B19F992F8C4}"/>
              </a:ext>
            </a:extLst>
          </p:cNvPr>
          <p:cNvSpPr>
            <a:spLocks noGrp="1"/>
          </p:cNvSpPr>
          <p:nvPr>
            <p:ph idx="13"/>
          </p:nvPr>
        </p:nvSpPr>
        <p:spPr>
          <a:xfrm>
            <a:off x="6377861" y="1807337"/>
            <a:ext cx="5693073" cy="3836139"/>
          </a:xfrm>
        </p:spPr>
        <p:txBody>
          <a:bodyPr/>
          <a:lstStyle/>
          <a:p>
            <a:pPr>
              <a:buClr>
                <a:srgbClr val="C00000"/>
              </a:buClr>
              <a:buFont typeface="Wingdings" panose="05000000000000000000" pitchFamily="2" charset="2"/>
              <a:buChar char="v"/>
            </a:pPr>
            <a:r>
              <a:rPr lang="en-GB" sz="1200" dirty="0"/>
              <a:t>Shoppers </a:t>
            </a:r>
            <a:r>
              <a:rPr lang="en-GB" sz="1200" b="1" dirty="0"/>
              <a:t>delayed spend </a:t>
            </a:r>
            <a:r>
              <a:rPr lang="en-GB" sz="1200" dirty="0"/>
              <a:t>to the final week taking advantage of early end of season sales and ensuring they did not buy more than needed</a:t>
            </a:r>
          </a:p>
          <a:p>
            <a:pPr>
              <a:buClr>
                <a:srgbClr val="C00000"/>
              </a:buClr>
              <a:buFont typeface="Wingdings" panose="05000000000000000000" pitchFamily="2" charset="2"/>
              <a:buChar char="v"/>
            </a:pPr>
            <a:r>
              <a:rPr lang="en-GB" sz="1200" dirty="0"/>
              <a:t>There were more meals in, which benefited the </a:t>
            </a:r>
            <a:r>
              <a:rPr lang="en-GB" sz="1200" b="1" dirty="0"/>
              <a:t>Meat, Fish &amp; Poultry</a:t>
            </a:r>
            <a:r>
              <a:rPr lang="en-GB" sz="1200" dirty="0"/>
              <a:t> category as shoppers relaxed over breakfast, lunch and dinner.</a:t>
            </a:r>
          </a:p>
          <a:p>
            <a:pPr>
              <a:buClr>
                <a:srgbClr val="C00000"/>
              </a:buClr>
              <a:buFont typeface="Wingdings" panose="05000000000000000000" pitchFamily="2" charset="2"/>
              <a:buChar char="v"/>
            </a:pPr>
            <a:r>
              <a:rPr lang="en-GB" sz="1200" dirty="0"/>
              <a:t>There was more of a focus on the ‘</a:t>
            </a:r>
            <a:r>
              <a:rPr lang="en-GB" sz="1200" b="1" dirty="0"/>
              <a:t>main event</a:t>
            </a:r>
            <a:r>
              <a:rPr lang="en-GB" sz="1200" dirty="0"/>
              <a:t>’ with shoppers extending meals to include cheese &amp; biscuits.</a:t>
            </a:r>
          </a:p>
          <a:p>
            <a:pPr>
              <a:buClr>
                <a:srgbClr val="C00000"/>
              </a:buClr>
              <a:buFont typeface="Wingdings" panose="05000000000000000000" pitchFamily="2" charset="2"/>
              <a:buChar char="v"/>
            </a:pPr>
            <a:r>
              <a:rPr lang="en-GB" sz="1200" dirty="0"/>
              <a:t>Shoppers focussed on ‘</a:t>
            </a:r>
            <a:r>
              <a:rPr lang="en-GB" sz="1200" b="1" dirty="0"/>
              <a:t>affordability’</a:t>
            </a:r>
            <a:r>
              <a:rPr lang="en-GB" sz="1200" dirty="0"/>
              <a:t> even if this meant </a:t>
            </a:r>
            <a:r>
              <a:rPr lang="en-GB" sz="1200" b="1" dirty="0"/>
              <a:t>trading down </a:t>
            </a:r>
            <a:r>
              <a:rPr lang="en-GB" sz="1200" dirty="0"/>
              <a:t>on the ‘</a:t>
            </a:r>
            <a:r>
              <a:rPr lang="en-GB" sz="1200" b="1" dirty="0"/>
              <a:t>everyday’</a:t>
            </a:r>
            <a:r>
              <a:rPr lang="en-GB" sz="1200" dirty="0"/>
              <a:t> and buying ‘</a:t>
            </a:r>
            <a:r>
              <a:rPr lang="en-GB" sz="1200" b="1" dirty="0"/>
              <a:t>higher ticket items’ </a:t>
            </a:r>
            <a:r>
              <a:rPr lang="en-GB" sz="1200" dirty="0"/>
              <a:t>in ‘</a:t>
            </a:r>
            <a:r>
              <a:rPr lang="en-GB" sz="1200" b="1" dirty="0"/>
              <a:t>different channels’</a:t>
            </a:r>
            <a:r>
              <a:rPr lang="en-GB" sz="1200" dirty="0"/>
              <a:t>.</a:t>
            </a:r>
          </a:p>
          <a:p>
            <a:pPr>
              <a:buClr>
                <a:srgbClr val="C00000"/>
              </a:buClr>
              <a:buFont typeface="Wingdings" panose="05000000000000000000" pitchFamily="2" charset="2"/>
              <a:buChar char="v"/>
            </a:pPr>
            <a:r>
              <a:rPr lang="en-GB" sz="1200" dirty="0"/>
              <a:t>Shoppers also sought healthier solutions and were pragmatic over ‘</a:t>
            </a:r>
            <a:r>
              <a:rPr lang="en-GB" sz="1200" b="1" dirty="0"/>
              <a:t>convenience’</a:t>
            </a:r>
            <a:r>
              <a:rPr lang="en-GB" sz="1200" dirty="0"/>
              <a:t> foods seeking solutions that ‘</a:t>
            </a:r>
            <a:r>
              <a:rPr lang="en-GB" sz="1200" b="1" dirty="0"/>
              <a:t>elevate</a:t>
            </a:r>
            <a:r>
              <a:rPr lang="en-GB" sz="1200" dirty="0"/>
              <a:t>’ the ordinary.</a:t>
            </a:r>
          </a:p>
          <a:p>
            <a:pPr>
              <a:buClr>
                <a:srgbClr val="C00000"/>
              </a:buClr>
              <a:buFont typeface="Wingdings" panose="05000000000000000000" pitchFamily="2" charset="2"/>
              <a:buChar char="v"/>
            </a:pPr>
            <a:r>
              <a:rPr lang="en-GB" sz="1200" dirty="0"/>
              <a:t>More demand for </a:t>
            </a:r>
            <a:r>
              <a:rPr lang="en-GB" sz="1200" b="1" dirty="0"/>
              <a:t>healthier</a:t>
            </a:r>
            <a:r>
              <a:rPr lang="en-GB" sz="1200" dirty="0"/>
              <a:t> options and </a:t>
            </a:r>
            <a:r>
              <a:rPr lang="en-GB" sz="1200" b="1" dirty="0"/>
              <a:t>affordable treats </a:t>
            </a:r>
            <a:r>
              <a:rPr lang="en-GB" sz="1200" dirty="0"/>
              <a:t>that </a:t>
            </a:r>
            <a:r>
              <a:rPr lang="en-GB" sz="1200" b="1" dirty="0"/>
              <a:t>avoided wastage</a:t>
            </a:r>
            <a:r>
              <a:rPr lang="en-GB" sz="1200" dirty="0"/>
              <a:t>.</a:t>
            </a:r>
          </a:p>
          <a:p>
            <a:pPr>
              <a:buClr>
                <a:srgbClr val="C00000"/>
              </a:buClr>
              <a:buFont typeface="Wingdings" panose="05000000000000000000" pitchFamily="2" charset="2"/>
              <a:buChar char="v"/>
            </a:pPr>
            <a:r>
              <a:rPr lang="en-GB" sz="1200" dirty="0"/>
              <a:t>Switching to </a:t>
            </a:r>
            <a:r>
              <a:rPr lang="en-GB" sz="1200" b="1" dirty="0"/>
              <a:t>cheaper alternatives</a:t>
            </a:r>
            <a:r>
              <a:rPr lang="en-GB" sz="1200" dirty="0"/>
              <a:t> Frozen, Canned, Vegetables and Pulses and more plant based food.</a:t>
            </a:r>
          </a:p>
          <a:p>
            <a:pPr>
              <a:buClr>
                <a:srgbClr val="C00000"/>
              </a:buClr>
              <a:buFont typeface="Wingdings" panose="05000000000000000000" pitchFamily="2" charset="2"/>
              <a:buChar char="v"/>
            </a:pPr>
            <a:r>
              <a:rPr lang="en-GB" sz="1200" dirty="0"/>
              <a:t>Buying more on </a:t>
            </a:r>
            <a:r>
              <a:rPr lang="en-GB" sz="1200" b="1" dirty="0"/>
              <a:t>promotion</a:t>
            </a:r>
          </a:p>
          <a:p>
            <a:pPr>
              <a:buClr>
                <a:srgbClr val="C00000"/>
              </a:buClr>
              <a:buFont typeface="Wingdings" panose="05000000000000000000" pitchFamily="2" charset="2"/>
              <a:buChar char="v"/>
            </a:pPr>
            <a:r>
              <a:rPr lang="en-GB" sz="1200" dirty="0"/>
              <a:t>Buying more </a:t>
            </a:r>
            <a:r>
              <a:rPr lang="en-GB" sz="1200" b="1" dirty="0"/>
              <a:t>OL</a:t>
            </a:r>
          </a:p>
          <a:p>
            <a:pPr>
              <a:buClr>
                <a:srgbClr val="C00000"/>
              </a:buClr>
              <a:buFont typeface="Wingdings" panose="05000000000000000000" pitchFamily="2" charset="2"/>
              <a:buChar char="v"/>
            </a:pPr>
            <a:r>
              <a:rPr lang="en-GB" sz="1200" dirty="0"/>
              <a:t>Switching to </a:t>
            </a:r>
            <a:r>
              <a:rPr lang="en-GB" sz="1200" b="1" dirty="0"/>
              <a:t>smaller</a:t>
            </a:r>
            <a:r>
              <a:rPr lang="en-GB" sz="1200" dirty="0"/>
              <a:t> or </a:t>
            </a:r>
            <a:r>
              <a:rPr lang="en-GB" sz="1200" b="1" dirty="0"/>
              <a:t>larger</a:t>
            </a:r>
            <a:r>
              <a:rPr lang="en-GB" sz="1200" dirty="0"/>
              <a:t> pack sizes</a:t>
            </a:r>
          </a:p>
          <a:p>
            <a:pPr>
              <a:buClr>
                <a:srgbClr val="C00000"/>
              </a:buClr>
              <a:buFont typeface="Wingdings" panose="05000000000000000000" pitchFamily="2" charset="2"/>
              <a:buChar char="v"/>
            </a:pPr>
            <a:r>
              <a:rPr lang="en-GB" sz="1200" dirty="0"/>
              <a:t>All this and </a:t>
            </a:r>
            <a:r>
              <a:rPr lang="en-GB" sz="1200" b="1" dirty="0"/>
              <a:t>sustainability</a:t>
            </a:r>
            <a:r>
              <a:rPr lang="en-GB" sz="1200" dirty="0"/>
              <a:t> and ‘</a:t>
            </a:r>
            <a:r>
              <a:rPr lang="en-GB" sz="1200" b="1" dirty="0"/>
              <a:t>kind</a:t>
            </a:r>
            <a:r>
              <a:rPr lang="en-GB" sz="1200" dirty="0"/>
              <a:t>’ to the environment!</a:t>
            </a:r>
          </a:p>
          <a:p>
            <a:pPr>
              <a:buClr>
                <a:srgbClr val="C00000"/>
              </a:buClr>
              <a:buFont typeface="Wingdings" panose="05000000000000000000" pitchFamily="2" charset="2"/>
              <a:buChar char="v"/>
            </a:pPr>
            <a:endParaRPr lang="en-GB" sz="1400" dirty="0"/>
          </a:p>
        </p:txBody>
      </p:sp>
      <p:sp>
        <p:nvSpPr>
          <p:cNvPr id="13" name="Text Placeholder 12">
            <a:extLst>
              <a:ext uri="{FF2B5EF4-FFF2-40B4-BE49-F238E27FC236}">
                <a16:creationId xmlns:a16="http://schemas.microsoft.com/office/drawing/2014/main" id="{00C85F35-6C93-214B-24EA-4EDE09E836A5}"/>
              </a:ext>
            </a:extLst>
          </p:cNvPr>
          <p:cNvSpPr>
            <a:spLocks noGrp="1"/>
          </p:cNvSpPr>
          <p:nvPr>
            <p:ph type="body" sz="quarter" idx="18"/>
          </p:nvPr>
        </p:nvSpPr>
        <p:spPr/>
        <p:txBody>
          <a:bodyPr/>
          <a:lstStyle/>
          <a:p>
            <a:pPr>
              <a:spcBef>
                <a:spcPct val="0"/>
              </a:spcBef>
              <a:buClrTx/>
              <a:buFontTx/>
              <a:buNone/>
            </a:pPr>
            <a:r>
              <a:rPr lang="en-GB" altLang="en-US" sz="800" dirty="0">
                <a:solidFill>
                  <a:schemeClr val="tx1"/>
                </a:solidFill>
                <a:latin typeface="Montserrat" panose="00000500000000000000" pitchFamily="2" charset="0"/>
              </a:rPr>
              <a:t>Source: NIQ Scantrack TSR Grocery Multiples</a:t>
            </a:r>
          </a:p>
          <a:p>
            <a:pPr>
              <a:spcBef>
                <a:spcPct val="0"/>
              </a:spcBef>
              <a:buClrTx/>
              <a:buFontTx/>
              <a:buNone/>
            </a:pPr>
            <a:r>
              <a:rPr lang="en-GB" altLang="en-US" sz="800" dirty="0">
                <a:solidFill>
                  <a:schemeClr val="tx1"/>
                </a:solidFill>
                <a:latin typeface="Montserrat" panose="00000500000000000000" pitchFamily="2" charset="0"/>
              </a:rPr>
              <a:t>Year on Year Sales Growth</a:t>
            </a:r>
            <a:endParaRPr lang="en-GB" dirty="0"/>
          </a:p>
        </p:txBody>
      </p:sp>
      <p:sp>
        <p:nvSpPr>
          <p:cNvPr id="11" name="Text Placeholder 10">
            <a:extLst>
              <a:ext uri="{FF2B5EF4-FFF2-40B4-BE49-F238E27FC236}">
                <a16:creationId xmlns:a16="http://schemas.microsoft.com/office/drawing/2014/main" id="{AFF823E3-A374-3029-4356-F8DD4891CC26}"/>
              </a:ext>
            </a:extLst>
          </p:cNvPr>
          <p:cNvSpPr>
            <a:spLocks noGrp="1"/>
          </p:cNvSpPr>
          <p:nvPr>
            <p:ph type="body" sz="quarter" idx="15"/>
          </p:nvPr>
        </p:nvSpPr>
        <p:spPr>
          <a:xfrm>
            <a:off x="6365370" y="289577"/>
            <a:ext cx="6179856" cy="397352"/>
          </a:xfrm>
        </p:spPr>
        <p:txBody>
          <a:bodyPr/>
          <a:lstStyle/>
          <a:p>
            <a:r>
              <a:rPr lang="en-GB" dirty="0"/>
              <a:t>Christmas 2023 </a:t>
            </a:r>
            <a:r>
              <a:rPr lang="en-GB" b="0" dirty="0"/>
              <a:t>was the </a:t>
            </a:r>
            <a:r>
              <a:rPr lang="en-GB" dirty="0"/>
              <a:t>biggest ever trading period</a:t>
            </a:r>
            <a:r>
              <a:rPr lang="en-GB" b="0" dirty="0"/>
              <a:t>, over </a:t>
            </a:r>
            <a:r>
              <a:rPr lang="en-GB" dirty="0"/>
              <a:t>12, 4 </a:t>
            </a:r>
            <a:r>
              <a:rPr lang="en-GB" b="0" dirty="0"/>
              <a:t>and </a:t>
            </a:r>
            <a:r>
              <a:rPr lang="en-GB" dirty="0"/>
              <a:t>final week </a:t>
            </a:r>
            <a:r>
              <a:rPr lang="en-GB" b="0" dirty="0"/>
              <a:t>of </a:t>
            </a:r>
            <a:r>
              <a:rPr lang="en-GB" dirty="0"/>
              <a:t>trading</a:t>
            </a:r>
          </a:p>
        </p:txBody>
      </p:sp>
      <p:sp>
        <p:nvSpPr>
          <p:cNvPr id="12" name="Text Placeholder 11">
            <a:extLst>
              <a:ext uri="{FF2B5EF4-FFF2-40B4-BE49-F238E27FC236}">
                <a16:creationId xmlns:a16="http://schemas.microsoft.com/office/drawing/2014/main" id="{5404ED99-4489-8698-6339-B47DA6428E58}"/>
              </a:ext>
            </a:extLst>
          </p:cNvPr>
          <p:cNvSpPr>
            <a:spLocks noGrp="1"/>
          </p:cNvSpPr>
          <p:nvPr>
            <p:ph type="body" sz="quarter" idx="17"/>
          </p:nvPr>
        </p:nvSpPr>
        <p:spPr>
          <a:xfrm>
            <a:off x="6356226" y="1163048"/>
            <a:ext cx="5580746" cy="439714"/>
          </a:xfrm>
        </p:spPr>
        <p:txBody>
          <a:bodyPr anchor="ctr"/>
          <a:lstStyle/>
          <a:p>
            <a:r>
              <a:rPr lang="en-GB" dirty="0"/>
              <a:t>It was a ‘omni-channel’ Christmas with big shops online and household topping up in </a:t>
            </a:r>
            <a:r>
              <a:rPr lang="en-GB" b="0" dirty="0"/>
              <a:t>bricks &amp; mortar stores.</a:t>
            </a:r>
            <a:endParaRPr lang="en-GB" b="1" dirty="0"/>
          </a:p>
        </p:txBody>
      </p:sp>
      <p:sp>
        <p:nvSpPr>
          <p:cNvPr id="14" name="Text Placeholder 13">
            <a:extLst>
              <a:ext uri="{FF2B5EF4-FFF2-40B4-BE49-F238E27FC236}">
                <a16:creationId xmlns:a16="http://schemas.microsoft.com/office/drawing/2014/main" id="{D1C8249F-AA09-79EF-646D-7AFBF41D72DA}"/>
              </a:ext>
            </a:extLst>
          </p:cNvPr>
          <p:cNvSpPr>
            <a:spLocks noGrp="1"/>
          </p:cNvSpPr>
          <p:nvPr>
            <p:ph type="body" sz="quarter" idx="19"/>
          </p:nvPr>
        </p:nvSpPr>
        <p:spPr>
          <a:xfrm>
            <a:off x="194505" y="933048"/>
            <a:ext cx="5800370" cy="436542"/>
          </a:xfrm>
        </p:spPr>
        <p:txBody>
          <a:bodyPr/>
          <a:lstStyle/>
          <a:p>
            <a:r>
              <a:rPr lang="en-GB" dirty="0">
                <a:ea typeface="Montserrat"/>
                <a:cs typeface="Montserrat"/>
                <a:sym typeface="Montserrat"/>
              </a:rPr>
              <a:t>7 days to 23</a:t>
            </a:r>
            <a:r>
              <a:rPr lang="en-GB" baseline="30000" dirty="0">
                <a:ea typeface="Montserrat"/>
                <a:cs typeface="Montserrat"/>
                <a:sym typeface="Montserrat"/>
              </a:rPr>
              <a:t>rd</a:t>
            </a:r>
            <a:r>
              <a:rPr lang="en-GB" dirty="0">
                <a:ea typeface="Montserrat"/>
                <a:cs typeface="Montserrat"/>
                <a:sym typeface="Montserrat"/>
              </a:rPr>
              <a:t> December, was the </a:t>
            </a:r>
            <a:r>
              <a:rPr lang="en-GB" b="1" dirty="0">
                <a:ea typeface="Montserrat"/>
                <a:cs typeface="Montserrat"/>
                <a:sym typeface="Montserrat"/>
              </a:rPr>
              <a:t>biggest ever trading week </a:t>
            </a:r>
            <a:r>
              <a:rPr lang="en-GB" dirty="0">
                <a:ea typeface="Montserrat"/>
                <a:cs typeface="Montserrat"/>
                <a:sym typeface="Montserrat"/>
              </a:rPr>
              <a:t>at the </a:t>
            </a:r>
            <a:r>
              <a:rPr lang="en-GB" b="1" dirty="0">
                <a:ea typeface="Montserrat"/>
                <a:cs typeface="Montserrat"/>
                <a:sym typeface="Montserrat"/>
              </a:rPr>
              <a:t>Grocery Multiples </a:t>
            </a:r>
            <a:r>
              <a:rPr lang="en-GB" dirty="0">
                <a:ea typeface="Montserrat"/>
                <a:cs typeface="Montserrat"/>
                <a:sym typeface="Montserrat"/>
              </a:rPr>
              <a:t>with sales rounding to </a:t>
            </a:r>
            <a:r>
              <a:rPr lang="en-GB" b="1" dirty="0">
                <a:ea typeface="Montserrat"/>
                <a:cs typeface="Montserrat"/>
                <a:sym typeface="Montserrat"/>
              </a:rPr>
              <a:t>£4.8Bn</a:t>
            </a:r>
            <a:endParaRPr lang="en-GB" b="1" dirty="0"/>
          </a:p>
        </p:txBody>
      </p:sp>
      <p:sp>
        <p:nvSpPr>
          <p:cNvPr id="8" name="Title 7">
            <a:extLst>
              <a:ext uri="{FF2B5EF4-FFF2-40B4-BE49-F238E27FC236}">
                <a16:creationId xmlns:a16="http://schemas.microsoft.com/office/drawing/2014/main" id="{BD298B69-70B8-3D98-0469-824E5CCC68F6}"/>
              </a:ext>
            </a:extLst>
          </p:cNvPr>
          <p:cNvSpPr>
            <a:spLocks noGrp="1"/>
          </p:cNvSpPr>
          <p:nvPr>
            <p:ph type="title"/>
          </p:nvPr>
        </p:nvSpPr>
        <p:spPr>
          <a:xfrm>
            <a:off x="61862" y="321804"/>
            <a:ext cx="6034138" cy="365125"/>
          </a:xfrm>
        </p:spPr>
        <p:txBody>
          <a:bodyPr/>
          <a:lstStyle/>
          <a:p>
            <a:r>
              <a:rPr lang="en-GB" sz="2000" b="0" dirty="0">
                <a:latin typeface="+mn-lt"/>
                <a:ea typeface="Montserrat"/>
                <a:cs typeface="Montserrat"/>
                <a:sym typeface="Montserrat"/>
              </a:rPr>
              <a:t>Shoppers continue to </a:t>
            </a:r>
            <a:r>
              <a:rPr lang="en-GB" sz="2000" dirty="0">
                <a:latin typeface="+mn-lt"/>
                <a:ea typeface="Montserrat"/>
                <a:cs typeface="Montserrat"/>
                <a:sym typeface="Montserrat"/>
              </a:rPr>
              <a:t>spend more </a:t>
            </a:r>
            <a:r>
              <a:rPr lang="en-GB" sz="2000" b="0" dirty="0">
                <a:latin typeface="+mn-lt"/>
                <a:ea typeface="Montserrat"/>
                <a:cs typeface="Montserrat"/>
                <a:sym typeface="Montserrat"/>
              </a:rPr>
              <a:t>to </a:t>
            </a:r>
            <a:r>
              <a:rPr lang="en-GB" sz="2000" dirty="0">
                <a:latin typeface="+mn-lt"/>
                <a:ea typeface="Montserrat"/>
                <a:cs typeface="Montserrat"/>
                <a:sym typeface="Montserrat"/>
              </a:rPr>
              <a:t>buy less</a:t>
            </a:r>
            <a:endParaRPr lang="en-GB" dirty="0">
              <a:latin typeface="+mn-lt"/>
            </a:endParaRPr>
          </a:p>
        </p:txBody>
      </p:sp>
    </p:spTree>
    <p:extLst>
      <p:ext uri="{BB962C8B-B14F-4D97-AF65-F5344CB8AC3E}">
        <p14:creationId xmlns:p14="http://schemas.microsoft.com/office/powerpoint/2010/main" val="3370052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a:extLst>
              <a:ext uri="{FF2B5EF4-FFF2-40B4-BE49-F238E27FC236}">
                <a16:creationId xmlns:a16="http://schemas.microsoft.com/office/drawing/2014/main" id="{88A02E90-F785-48BB-8EA2-F084DFBBE4C8}"/>
              </a:ext>
            </a:extLst>
          </p:cNvPr>
          <p:cNvGraphicFramePr>
            <a:graphicFrameLocks noChangeAspect="1"/>
          </p:cNvGraphicFramePr>
          <p:nvPr>
            <p:extLst>
              <p:ext uri="{D42A27DB-BD31-4B8C-83A1-F6EECF244321}">
                <p14:modId xmlns:p14="http://schemas.microsoft.com/office/powerpoint/2010/main" val="2492971971"/>
              </p:ext>
            </p:extLst>
          </p:nvPr>
        </p:nvGraphicFramePr>
        <p:xfrm>
          <a:off x="1658186" y="2632309"/>
          <a:ext cx="8788400" cy="3779321"/>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2">
            <a:extLst>
              <a:ext uri="{FF2B5EF4-FFF2-40B4-BE49-F238E27FC236}">
                <a16:creationId xmlns:a16="http://schemas.microsoft.com/office/drawing/2014/main" id="{A91A8DC6-6647-4A30-ACDD-842E5DF1023D}"/>
              </a:ext>
            </a:extLst>
          </p:cNvPr>
          <p:cNvSpPr txBox="1">
            <a:spLocks/>
          </p:cNvSpPr>
          <p:nvPr/>
        </p:nvSpPr>
        <p:spPr>
          <a:xfrm>
            <a:off x="400511" y="966555"/>
            <a:ext cx="11544116" cy="926276"/>
          </a:xfrm>
          <a:prstGeom prst="rect">
            <a:avLst/>
          </a:prstGeom>
        </p:spPr>
        <p:txBody>
          <a:bodyPr vert="horz" wrap="square" lIns="121920" tIns="0" rIns="121920" bIns="0" rtlCol="0" anchor="t" anchorCtr="0">
            <a:noAutofit/>
          </a:bodyPr>
          <a:lstStyle>
            <a:lvl1pPr marL="0" indent="0" algn="l" defTabSz="457200" rtl="0" eaLnBrk="1" latinLnBrk="0" hangingPunct="1">
              <a:lnSpc>
                <a:spcPct val="100000"/>
              </a:lnSpc>
              <a:spcBef>
                <a:spcPts val="0"/>
              </a:spcBef>
              <a:buClr>
                <a:srgbClr val="5F5F5F"/>
              </a:buClr>
              <a:buFont typeface="Arial"/>
              <a:buNone/>
              <a:defRPr sz="1800" b="0" kern="1200" baseline="0">
                <a:solidFill>
                  <a:schemeClr val="tx1"/>
                </a:solidFill>
                <a:latin typeface="+mn-lt"/>
                <a:ea typeface="+mn-ea"/>
                <a:cs typeface="+mn-cs"/>
              </a:defRPr>
            </a:lvl1pPr>
            <a:lvl2pPr marL="457200" indent="0" algn="l" defTabSz="457200" rtl="0" eaLnBrk="1" latinLnBrk="0" hangingPunct="1">
              <a:lnSpc>
                <a:spcPct val="100000"/>
              </a:lnSpc>
              <a:spcBef>
                <a:spcPts val="800"/>
              </a:spcBef>
              <a:buClr>
                <a:srgbClr val="5F5F5F"/>
              </a:buClr>
              <a:buFont typeface="Arial" pitchFamily="34" charset="0"/>
              <a:buNone/>
              <a:defRPr sz="2000" b="1" kern="1200" baseline="0">
                <a:solidFill>
                  <a:srgbClr val="5F5F5F"/>
                </a:solidFill>
                <a:latin typeface="+mn-lt"/>
                <a:ea typeface="+mn-ea"/>
                <a:cs typeface="+mn-cs"/>
              </a:defRPr>
            </a:lvl2pPr>
            <a:lvl3pPr marL="914400" indent="0" algn="l" defTabSz="457200" rtl="0" eaLnBrk="1" latinLnBrk="0" hangingPunct="1">
              <a:lnSpc>
                <a:spcPct val="100000"/>
              </a:lnSpc>
              <a:spcBef>
                <a:spcPts val="700"/>
              </a:spcBef>
              <a:buClr>
                <a:srgbClr val="5F5F5F"/>
              </a:buClr>
              <a:buFont typeface="Arial"/>
              <a:buNone/>
              <a:defRPr sz="1800" b="1" kern="1200" baseline="0">
                <a:solidFill>
                  <a:srgbClr val="5F5F5F"/>
                </a:solidFill>
                <a:latin typeface="+mn-lt"/>
                <a:ea typeface="+mn-ea"/>
                <a:cs typeface="+mn-cs"/>
              </a:defRPr>
            </a:lvl3pPr>
            <a:lvl4pPr marL="13716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4pPr>
            <a:lvl5pPr marL="1828800" indent="0" algn="l" defTabSz="457200" rtl="0" eaLnBrk="1" latinLnBrk="0" hangingPunct="1">
              <a:lnSpc>
                <a:spcPct val="100000"/>
              </a:lnSpc>
              <a:spcBef>
                <a:spcPts val="700"/>
              </a:spcBef>
              <a:buClr>
                <a:srgbClr val="5F5F5F"/>
              </a:buClr>
              <a:buFont typeface="Arial" pitchFamily="34" charset="0"/>
              <a:buNone/>
              <a:defRPr sz="1600" b="1" kern="1200" baseline="0">
                <a:solidFill>
                  <a:srgbClr val="5F5F5F"/>
                </a:solidFill>
                <a:latin typeface="+mn-lt"/>
                <a:ea typeface="+mn-ea"/>
                <a:cs typeface="+mn-cs"/>
              </a:defRPr>
            </a:lvl5pPr>
            <a:lvl6pPr marL="2286000" indent="0" algn="l" defTabSz="457200" rtl="0" eaLnBrk="1" latinLnBrk="0" hangingPunct="1">
              <a:spcBef>
                <a:spcPct val="20000"/>
              </a:spcBef>
              <a:buFont typeface="Arial"/>
              <a:buNone/>
              <a:defRPr sz="1600" b="1"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1600" b="1"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1600" b="1"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1600" b="1" kern="1200">
                <a:solidFill>
                  <a:schemeClr val="tx1"/>
                </a:solidFill>
                <a:latin typeface="+mn-lt"/>
                <a:ea typeface="+mn-ea"/>
                <a:cs typeface="+mn-cs"/>
              </a:defRPr>
            </a:lvl9pPr>
          </a:lstStyle>
          <a:p>
            <a:pPr marL="228594" indent="-228594">
              <a:buClr>
                <a:srgbClr val="FF0000"/>
              </a:buClr>
              <a:buFont typeface="Arial" panose="020B0604020202020204" pitchFamily="34" charset="0"/>
              <a:buChar char="•"/>
            </a:pPr>
            <a:r>
              <a:rPr lang="en-US" sz="1200" dirty="0">
                <a:cs typeface="Calibri" panose="020F0502020204030204" pitchFamily="34" charset="0"/>
                <a:sym typeface="Arial"/>
              </a:rPr>
              <a:t>So, with the big shop spread across </a:t>
            </a:r>
            <a:r>
              <a:rPr lang="en-US" sz="1200" b="1" dirty="0">
                <a:cs typeface="Calibri" panose="020F0502020204030204" pitchFamily="34" charset="0"/>
                <a:sym typeface="Arial"/>
              </a:rPr>
              <a:t>Thu/Fri/Sat </a:t>
            </a:r>
            <a:r>
              <a:rPr lang="en-US" sz="1200" dirty="0">
                <a:cs typeface="Calibri" panose="020F0502020204030204" pitchFamily="34" charset="0"/>
                <a:sym typeface="Arial"/>
              </a:rPr>
              <a:t>shoppers would have </a:t>
            </a:r>
            <a:r>
              <a:rPr lang="en-US" sz="1200" b="1" dirty="0">
                <a:cs typeface="Calibri" panose="020F0502020204030204" pitchFamily="34" charset="0"/>
                <a:sym typeface="Arial"/>
              </a:rPr>
              <a:t>ample time </a:t>
            </a:r>
            <a:r>
              <a:rPr lang="en-US" sz="1200" dirty="0">
                <a:cs typeface="Calibri" panose="020F0502020204030204" pitchFamily="34" charset="0"/>
                <a:sym typeface="Arial"/>
              </a:rPr>
              <a:t>for </a:t>
            </a:r>
            <a:r>
              <a:rPr lang="en-US" sz="1200" b="1" dirty="0">
                <a:cs typeface="Calibri" panose="020F0502020204030204" pitchFamily="34" charset="0"/>
                <a:sym typeface="Arial"/>
              </a:rPr>
              <a:t>top-ups</a:t>
            </a:r>
            <a:r>
              <a:rPr lang="en-US" sz="1200" dirty="0">
                <a:cs typeface="Calibri" panose="020F0502020204030204" pitchFamily="34" charset="0"/>
                <a:sym typeface="Arial"/>
              </a:rPr>
              <a:t> during the </a:t>
            </a:r>
            <a:r>
              <a:rPr lang="en-US" sz="1200" b="1" dirty="0">
                <a:cs typeface="Calibri" panose="020F0502020204030204" pitchFamily="34" charset="0"/>
                <a:sym typeface="Arial"/>
              </a:rPr>
              <a:t>same trading period</a:t>
            </a:r>
            <a:r>
              <a:rPr lang="en-US" sz="1200" dirty="0">
                <a:cs typeface="Calibri" panose="020F0502020204030204" pitchFamily="34" charset="0"/>
                <a:sym typeface="Arial"/>
              </a:rPr>
              <a:t>.</a:t>
            </a:r>
            <a:r>
              <a:rPr lang="en-US" sz="1200" b="1" dirty="0">
                <a:cs typeface="Calibri" panose="020F0502020204030204" pitchFamily="34" charset="0"/>
                <a:sym typeface="Arial"/>
              </a:rPr>
              <a:t> </a:t>
            </a:r>
          </a:p>
          <a:p>
            <a:pPr marL="228594" indent="-228594">
              <a:buClr>
                <a:srgbClr val="FF0000"/>
              </a:buClr>
              <a:buFont typeface="Arial" panose="020B0604020202020204" pitchFamily="34" charset="0"/>
              <a:buChar char="•"/>
            </a:pPr>
            <a:r>
              <a:rPr lang="en-US" sz="1200" b="1" dirty="0">
                <a:cs typeface="Calibri" panose="020F0502020204030204" pitchFamily="34" charset="0"/>
                <a:sym typeface="Arial"/>
              </a:rPr>
              <a:t>31% of Christmas spend** </a:t>
            </a:r>
            <a:r>
              <a:rPr lang="en-US" sz="1200" dirty="0">
                <a:cs typeface="Calibri" panose="020F0502020204030204" pitchFamily="34" charset="0"/>
                <a:sym typeface="Arial"/>
              </a:rPr>
              <a:t>was spent between 21-23rd Dec which compares to 30% of Christmas spend* being spent during the </a:t>
            </a:r>
            <a:r>
              <a:rPr lang="en-US" sz="1200" dirty="0">
                <a:cs typeface="Calibri" panose="020F0502020204030204" pitchFamily="34" charset="0"/>
              </a:rPr>
              <a:t>same</a:t>
            </a:r>
            <a:r>
              <a:rPr lang="en-US" sz="1200" dirty="0">
                <a:cs typeface="Calibri" panose="020F0502020204030204" pitchFamily="34" charset="0"/>
                <a:sym typeface="Arial"/>
              </a:rPr>
              <a:t> 3 days in 2022. </a:t>
            </a:r>
          </a:p>
          <a:p>
            <a:pPr marL="228594" indent="-228594">
              <a:buClr>
                <a:srgbClr val="FF0000"/>
              </a:buClr>
              <a:buFont typeface="Arial" panose="020B0604020202020204" pitchFamily="34" charset="0"/>
              <a:buChar char="•"/>
            </a:pPr>
            <a:r>
              <a:rPr lang="en-US" sz="1200" b="1" dirty="0">
                <a:cs typeface="Calibri" panose="020F0502020204030204" pitchFamily="34" charset="0"/>
                <a:sym typeface="Arial"/>
              </a:rPr>
              <a:t>Sales peaked on Friday 22</a:t>
            </a:r>
            <a:r>
              <a:rPr lang="en-US" sz="1200" b="1" baseline="30000" dirty="0">
                <a:cs typeface="Calibri" panose="020F0502020204030204" pitchFamily="34" charset="0"/>
                <a:sym typeface="Arial"/>
              </a:rPr>
              <a:t>nd</a:t>
            </a:r>
            <a:r>
              <a:rPr lang="en-US" sz="1200" b="1" dirty="0">
                <a:cs typeface="Calibri" panose="020F0502020204030204" pitchFamily="34" charset="0"/>
                <a:sym typeface="Arial"/>
              </a:rPr>
              <a:t> </a:t>
            </a:r>
            <a:r>
              <a:rPr lang="en-US" sz="1200" dirty="0">
                <a:cs typeface="Calibri" panose="020F0502020204030204" pitchFamily="34" charset="0"/>
                <a:sym typeface="Arial"/>
              </a:rPr>
              <a:t>and accounted for </a:t>
            </a:r>
            <a:r>
              <a:rPr lang="en-US" sz="1200" b="1" dirty="0">
                <a:cs typeface="Calibri" panose="020F0502020204030204" pitchFamily="34" charset="0"/>
                <a:sym typeface="Arial"/>
              </a:rPr>
              <a:t>12% of sales*</a:t>
            </a:r>
            <a:r>
              <a:rPr lang="en-US" sz="1200" dirty="0">
                <a:cs typeface="Calibri" panose="020F0502020204030204" pitchFamily="34" charset="0"/>
                <a:sym typeface="Arial"/>
              </a:rPr>
              <a:t>, this compares to Fri 23rd last year which contributed to 11% of sales.</a:t>
            </a:r>
          </a:p>
        </p:txBody>
      </p:sp>
      <p:sp>
        <p:nvSpPr>
          <p:cNvPr id="8" name="TextBox 7">
            <a:extLst>
              <a:ext uri="{FF2B5EF4-FFF2-40B4-BE49-F238E27FC236}">
                <a16:creationId xmlns:a16="http://schemas.microsoft.com/office/drawing/2014/main" id="{762C1935-492C-4F8B-8A22-E94E49127364}"/>
              </a:ext>
            </a:extLst>
          </p:cNvPr>
          <p:cNvSpPr txBox="1"/>
          <p:nvPr/>
        </p:nvSpPr>
        <p:spPr>
          <a:xfrm>
            <a:off x="128105" y="1829670"/>
            <a:ext cx="1439818" cy="307777"/>
          </a:xfrm>
          <a:prstGeom prst="rect">
            <a:avLst/>
          </a:prstGeom>
          <a:noFill/>
        </p:spPr>
        <p:txBody>
          <a:bodyPr wrap="none" rtlCol="0">
            <a:spAutoFit/>
          </a:bodyPr>
          <a:lstStyle/>
          <a:p>
            <a:pPr defTabSz="1219170"/>
            <a:r>
              <a:rPr lang="en-GB" sz="1400" kern="0" dirty="0">
                <a:cs typeface="Calibri" panose="020F0502020204030204" pitchFamily="34" charset="0"/>
                <a:sym typeface="Arial"/>
              </a:rPr>
              <a:t>Value Sales £m</a:t>
            </a:r>
          </a:p>
        </p:txBody>
      </p:sp>
      <p:sp>
        <p:nvSpPr>
          <p:cNvPr id="9" name="Text Placeholder 4">
            <a:extLst>
              <a:ext uri="{FF2B5EF4-FFF2-40B4-BE49-F238E27FC236}">
                <a16:creationId xmlns:a16="http://schemas.microsoft.com/office/drawing/2014/main" id="{06FB0F2F-99F6-4530-8000-DB92E9A59E0C}"/>
              </a:ext>
            </a:extLst>
          </p:cNvPr>
          <p:cNvSpPr txBox="1">
            <a:spLocks/>
          </p:cNvSpPr>
          <p:nvPr/>
        </p:nvSpPr>
        <p:spPr>
          <a:xfrm>
            <a:off x="1559607" y="2244932"/>
            <a:ext cx="5994403" cy="398440"/>
          </a:xfrm>
          <a:prstGeom prst="rect">
            <a:avLst/>
          </a:prstGeom>
        </p:spPr>
        <p:txBody>
          <a:bodyPr vert="horz" lIns="121920" tIns="0" rIns="121920" bIns="0" rtlCol="0">
            <a:noAutofit/>
          </a:bodyPr>
          <a:lstStyle>
            <a:lvl1pPr marL="0" indent="0" algn="l" defTabSz="914400" rtl="0" eaLnBrk="1" latinLnBrk="0" hangingPunct="1">
              <a:spcBef>
                <a:spcPts val="0"/>
              </a:spcBef>
              <a:buFont typeface="Arial" panose="020B0604020202020204" pitchFamily="34" charset="0"/>
              <a:buNone/>
              <a:defRPr sz="1200" b="0" kern="1200" baseline="0">
                <a:solidFill>
                  <a:srgbClr val="009DD9"/>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defRPr/>
            </a:pPr>
            <a:r>
              <a:rPr lang="en-US" dirty="0">
                <a:solidFill>
                  <a:schemeClr val="tx1"/>
                </a:solidFill>
                <a:cs typeface="Calibri" panose="020F0502020204030204" pitchFamily="34" charset="0"/>
                <a:sym typeface="Arial"/>
              </a:rPr>
              <a:t>Daily FMCG Sales | 2 wks to 24</a:t>
            </a:r>
            <a:r>
              <a:rPr lang="en-US" baseline="30000" dirty="0">
                <a:solidFill>
                  <a:schemeClr val="tx1"/>
                </a:solidFill>
                <a:cs typeface="Calibri" panose="020F0502020204030204" pitchFamily="34" charset="0"/>
                <a:sym typeface="Arial"/>
              </a:rPr>
              <a:t>th</a:t>
            </a:r>
            <a:r>
              <a:rPr lang="en-US" dirty="0">
                <a:solidFill>
                  <a:schemeClr val="tx1"/>
                </a:solidFill>
                <a:cs typeface="Calibri" panose="020F0502020204030204" pitchFamily="34" charset="0"/>
                <a:sym typeface="Arial"/>
              </a:rPr>
              <a:t> December | 2023 vs 2022</a:t>
            </a:r>
          </a:p>
        </p:txBody>
      </p:sp>
      <p:sp>
        <p:nvSpPr>
          <p:cNvPr id="10" name="Text Placeholder 43">
            <a:extLst>
              <a:ext uri="{FF2B5EF4-FFF2-40B4-BE49-F238E27FC236}">
                <a16:creationId xmlns:a16="http://schemas.microsoft.com/office/drawing/2014/main" id="{BDB6F2C4-C987-42C0-8955-BC21B4EC12AC}"/>
              </a:ext>
            </a:extLst>
          </p:cNvPr>
          <p:cNvSpPr txBox="1">
            <a:spLocks/>
          </p:cNvSpPr>
          <p:nvPr/>
        </p:nvSpPr>
        <p:spPr>
          <a:xfrm>
            <a:off x="296758" y="6186428"/>
            <a:ext cx="10887287" cy="487680"/>
          </a:xfrm>
          <a:prstGeom prst="rect">
            <a:avLst/>
          </a:prstGeom>
        </p:spPr>
        <p:txBody>
          <a:bodyPr vert="horz" wrap="square" lIns="121920" tIns="0" rIns="121920" bIns="0" rtlCol="0" anchor="b" anchorCtr="0">
            <a:noAutofit/>
          </a:bodyPr>
          <a:lstStyle>
            <a:lvl1pPr marL="0" indent="0" algn="l" defTabSz="914400" rtl="0" eaLnBrk="1" latinLnBrk="0" hangingPunct="1">
              <a:spcBef>
                <a:spcPts val="60"/>
              </a:spcBef>
              <a:buFont typeface="Arial" panose="020B0604020202020204" pitchFamily="34" charset="0"/>
              <a:buNone/>
              <a:defRPr sz="800" b="0" kern="1200" baseline="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defRPr/>
            </a:pPr>
            <a:endParaRPr lang="en-GB" sz="1067" dirty="0">
              <a:cs typeface="Calibri" panose="020F0502020204030204" pitchFamily="34" charset="0"/>
              <a:sym typeface="Arial"/>
            </a:endParaRPr>
          </a:p>
        </p:txBody>
      </p:sp>
      <p:sp>
        <p:nvSpPr>
          <p:cNvPr id="11" name="TextBox 10">
            <a:extLst>
              <a:ext uri="{FF2B5EF4-FFF2-40B4-BE49-F238E27FC236}">
                <a16:creationId xmlns:a16="http://schemas.microsoft.com/office/drawing/2014/main" id="{6D3E840E-2374-4880-9E55-5514C9DF0BA8}"/>
              </a:ext>
            </a:extLst>
          </p:cNvPr>
          <p:cNvSpPr txBox="1"/>
          <p:nvPr/>
        </p:nvSpPr>
        <p:spPr>
          <a:xfrm>
            <a:off x="6050729" y="4440583"/>
            <a:ext cx="369012" cy="215444"/>
          </a:xfrm>
          <a:prstGeom prst="rect">
            <a:avLst/>
          </a:prstGeom>
          <a:noFill/>
        </p:spPr>
        <p:txBody>
          <a:bodyPr wrap="none" rtlCol="0">
            <a:spAutoFit/>
          </a:bodyPr>
          <a:lstStyle/>
          <a:p>
            <a:pPr defTabSz="1219170"/>
            <a:r>
              <a:rPr lang="en-GB" sz="800" i="1" kern="0" dirty="0">
                <a:cs typeface="Calibri" panose="020F0502020204030204" pitchFamily="34" charset="0"/>
                <a:sym typeface="Arial"/>
              </a:rPr>
              <a:t>Sun</a:t>
            </a:r>
          </a:p>
        </p:txBody>
      </p:sp>
      <p:cxnSp>
        <p:nvCxnSpPr>
          <p:cNvPr id="12" name="Straight Arrow Connector 11">
            <a:extLst>
              <a:ext uri="{FF2B5EF4-FFF2-40B4-BE49-F238E27FC236}">
                <a16:creationId xmlns:a16="http://schemas.microsoft.com/office/drawing/2014/main" id="{CD93C52D-ECEF-4621-8BD3-C6BB86FBABD3}"/>
              </a:ext>
            </a:extLst>
          </p:cNvPr>
          <p:cNvCxnSpPr>
            <a:cxnSpLocks/>
          </p:cNvCxnSpPr>
          <p:nvPr/>
        </p:nvCxnSpPr>
        <p:spPr>
          <a:xfrm>
            <a:off x="8447128" y="3413176"/>
            <a:ext cx="823265" cy="0"/>
          </a:xfrm>
          <a:prstGeom prst="straightConnector1">
            <a:avLst/>
          </a:prstGeom>
          <a:ln w="19050">
            <a:solidFill>
              <a:schemeClr val="bg1">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A0AB1EB1-BF8A-4EA5-9732-D55D71485ED4}"/>
              </a:ext>
            </a:extLst>
          </p:cNvPr>
          <p:cNvSpPr txBox="1"/>
          <p:nvPr/>
        </p:nvSpPr>
        <p:spPr>
          <a:xfrm>
            <a:off x="7633859" y="3412080"/>
            <a:ext cx="2423616" cy="338554"/>
          </a:xfrm>
          <a:prstGeom prst="rect">
            <a:avLst/>
          </a:prstGeom>
          <a:noFill/>
        </p:spPr>
        <p:txBody>
          <a:bodyPr wrap="square" rtlCol="0">
            <a:spAutoFit/>
          </a:bodyPr>
          <a:lstStyle/>
          <a:p>
            <a:pPr algn="ctr" defTabSz="1219170"/>
            <a:r>
              <a:rPr lang="en-GB" sz="800" i="1" kern="0" dirty="0">
                <a:cs typeface="Calibri" panose="020F0502020204030204" pitchFamily="34" charset="0"/>
                <a:sym typeface="Arial"/>
              </a:rPr>
              <a:t>Top selling days</a:t>
            </a:r>
          </a:p>
          <a:p>
            <a:pPr algn="ctr"/>
            <a:r>
              <a:rPr lang="en-GB" sz="800" i="1" kern="0" dirty="0">
                <a:cs typeface="Calibri" panose="020F0502020204030204" pitchFamily="34" charset="0"/>
                <a:sym typeface="Arial"/>
              </a:rPr>
              <a:t>Thu 22</a:t>
            </a:r>
            <a:r>
              <a:rPr lang="en-GB" sz="800" i="1" kern="0" baseline="30000" dirty="0">
                <a:cs typeface="Calibri" panose="020F0502020204030204" pitchFamily="34" charset="0"/>
                <a:sym typeface="Arial"/>
              </a:rPr>
              <a:t>nd</a:t>
            </a:r>
            <a:r>
              <a:rPr lang="en-GB" sz="800" i="1" kern="0" dirty="0">
                <a:cs typeface="Calibri" panose="020F0502020204030204" pitchFamily="34" charset="0"/>
                <a:sym typeface="Arial"/>
              </a:rPr>
              <a:t> , Fri 23rd</a:t>
            </a:r>
          </a:p>
        </p:txBody>
      </p:sp>
      <p:sp>
        <p:nvSpPr>
          <p:cNvPr id="14" name="TextBox 13">
            <a:extLst>
              <a:ext uri="{FF2B5EF4-FFF2-40B4-BE49-F238E27FC236}">
                <a16:creationId xmlns:a16="http://schemas.microsoft.com/office/drawing/2014/main" id="{16B874AA-32A6-4C58-AD23-F44E7331D526}"/>
              </a:ext>
            </a:extLst>
          </p:cNvPr>
          <p:cNvSpPr txBox="1"/>
          <p:nvPr/>
        </p:nvSpPr>
        <p:spPr>
          <a:xfrm>
            <a:off x="5357869" y="3877385"/>
            <a:ext cx="436337" cy="261610"/>
          </a:xfrm>
          <a:prstGeom prst="rect">
            <a:avLst/>
          </a:prstGeom>
          <a:noFill/>
        </p:spPr>
        <p:txBody>
          <a:bodyPr wrap="none" rtlCol="0">
            <a:spAutoFit/>
          </a:bodyPr>
          <a:lstStyle/>
          <a:p>
            <a:pPr algn="ctr" defTabSz="1219170"/>
            <a:r>
              <a:rPr lang="en-GB" sz="1050" kern="0" dirty="0">
                <a:cs typeface="Calibri" panose="020F0502020204030204" pitchFamily="34" charset="0"/>
                <a:sym typeface="Arial"/>
              </a:rPr>
              <a:t>Sun</a:t>
            </a:r>
          </a:p>
        </p:txBody>
      </p:sp>
      <p:cxnSp>
        <p:nvCxnSpPr>
          <p:cNvPr id="17" name="Straight Arrow Connector 16">
            <a:extLst>
              <a:ext uri="{FF2B5EF4-FFF2-40B4-BE49-F238E27FC236}">
                <a16:creationId xmlns:a16="http://schemas.microsoft.com/office/drawing/2014/main" id="{3F09F268-A59C-498A-AD52-E63469AE3DFC}"/>
              </a:ext>
            </a:extLst>
          </p:cNvPr>
          <p:cNvCxnSpPr>
            <a:cxnSpLocks/>
          </p:cNvCxnSpPr>
          <p:nvPr/>
        </p:nvCxnSpPr>
        <p:spPr>
          <a:xfrm>
            <a:off x="7896314" y="2522360"/>
            <a:ext cx="1324598" cy="0"/>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34E5E11-F704-4373-8FB1-8C1961965810}"/>
              </a:ext>
            </a:extLst>
          </p:cNvPr>
          <p:cNvSpPr txBox="1"/>
          <p:nvPr/>
        </p:nvSpPr>
        <p:spPr>
          <a:xfrm>
            <a:off x="7785966" y="2162221"/>
            <a:ext cx="1548822" cy="369332"/>
          </a:xfrm>
          <a:prstGeom prst="rect">
            <a:avLst/>
          </a:prstGeom>
          <a:noFill/>
        </p:spPr>
        <p:txBody>
          <a:bodyPr wrap="none" rtlCol="0">
            <a:spAutoFit/>
          </a:bodyPr>
          <a:lstStyle/>
          <a:p>
            <a:pPr algn="ctr" defTabSz="1219170"/>
            <a:r>
              <a:rPr lang="en-GB" sz="900" kern="0" dirty="0">
                <a:cs typeface="Calibri" panose="020F0502020204030204" pitchFamily="34" charset="0"/>
                <a:sym typeface="Arial"/>
              </a:rPr>
              <a:t>Top Selling Days</a:t>
            </a:r>
          </a:p>
          <a:p>
            <a:pPr algn="ctr" defTabSz="1219170"/>
            <a:r>
              <a:rPr lang="en-GB" sz="900" kern="0" dirty="0">
                <a:cs typeface="Calibri" panose="020F0502020204030204" pitchFamily="34" charset="0"/>
                <a:sym typeface="Arial"/>
              </a:rPr>
              <a:t>Thu 21</a:t>
            </a:r>
            <a:r>
              <a:rPr lang="en-GB" sz="900" kern="0" baseline="30000" dirty="0">
                <a:cs typeface="Calibri" panose="020F0502020204030204" pitchFamily="34" charset="0"/>
                <a:sym typeface="Arial"/>
              </a:rPr>
              <a:t>st</a:t>
            </a:r>
            <a:r>
              <a:rPr lang="en-GB" sz="900" kern="0" dirty="0">
                <a:cs typeface="Calibri" panose="020F0502020204030204" pitchFamily="34" charset="0"/>
                <a:sym typeface="Arial"/>
              </a:rPr>
              <a:t>, Fri 22</a:t>
            </a:r>
            <a:r>
              <a:rPr lang="en-GB" sz="900" kern="0" baseline="30000" dirty="0">
                <a:cs typeface="Calibri" panose="020F0502020204030204" pitchFamily="34" charset="0"/>
                <a:sym typeface="Arial"/>
              </a:rPr>
              <a:t>nd</a:t>
            </a:r>
            <a:r>
              <a:rPr lang="en-GB" sz="900" kern="0" dirty="0">
                <a:cs typeface="Calibri" panose="020F0502020204030204" pitchFamily="34" charset="0"/>
                <a:sym typeface="Arial"/>
              </a:rPr>
              <a:t>, Sat 23rd</a:t>
            </a:r>
          </a:p>
        </p:txBody>
      </p:sp>
      <p:grpSp>
        <p:nvGrpSpPr>
          <p:cNvPr id="19" name="Group 18">
            <a:extLst>
              <a:ext uri="{FF2B5EF4-FFF2-40B4-BE49-F238E27FC236}">
                <a16:creationId xmlns:a16="http://schemas.microsoft.com/office/drawing/2014/main" id="{D3469286-E5CF-4E8E-8494-EF2A4383D234}"/>
              </a:ext>
            </a:extLst>
          </p:cNvPr>
          <p:cNvGrpSpPr/>
          <p:nvPr/>
        </p:nvGrpSpPr>
        <p:grpSpPr>
          <a:xfrm>
            <a:off x="10024196" y="5845941"/>
            <a:ext cx="1921302" cy="670625"/>
            <a:chOff x="4987434" y="3403116"/>
            <a:chExt cx="2744719" cy="958036"/>
          </a:xfrm>
        </p:grpSpPr>
        <p:sp>
          <p:nvSpPr>
            <p:cNvPr id="20" name="TextBox 26">
              <a:extLst>
                <a:ext uri="{FF2B5EF4-FFF2-40B4-BE49-F238E27FC236}">
                  <a16:creationId xmlns:a16="http://schemas.microsoft.com/office/drawing/2014/main" id="{0713E0B1-8FB0-4EED-974D-1A28B15E8D62}"/>
                </a:ext>
              </a:extLst>
            </p:cNvPr>
            <p:cNvSpPr txBox="1"/>
            <p:nvPr/>
          </p:nvSpPr>
          <p:spPr>
            <a:xfrm>
              <a:off x="5899690" y="3509046"/>
              <a:ext cx="1832463" cy="65952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cs typeface="Calibri" panose="020F0502020204030204" pitchFamily="34" charset="0"/>
                  <a:sym typeface="Arial"/>
                </a:rPr>
                <a:t>2022 = Sunday</a:t>
              </a:r>
            </a:p>
            <a:p>
              <a:r>
                <a:rPr lang="en-GB" sz="1200" b="1" dirty="0">
                  <a:cs typeface="Calibri" panose="020F0502020204030204" pitchFamily="34" charset="0"/>
                </a:rPr>
                <a:t>2022 = Monday</a:t>
              </a:r>
              <a:endParaRPr lang="en-GB" sz="1200" b="1" dirty="0">
                <a:cs typeface="Calibri" panose="020F0502020204030204" pitchFamily="34" charset="0"/>
                <a:sym typeface="Arial"/>
              </a:endParaRPr>
            </a:p>
          </p:txBody>
        </p:sp>
        <p:pic>
          <p:nvPicPr>
            <p:cNvPr id="21" name="Picture 20" descr="http://www.rezazadehblog.com/wp-content/uploads/2011/12/Christmas-is-a-pagan-holiday-date.jpg">
              <a:extLst>
                <a:ext uri="{FF2B5EF4-FFF2-40B4-BE49-F238E27FC236}">
                  <a16:creationId xmlns:a16="http://schemas.microsoft.com/office/drawing/2014/main" id="{E10AE0A3-CA2B-4A27-9325-8BF4DF45076C}"/>
                </a:ext>
              </a:extLst>
            </p:cNvPr>
            <p:cNvPicPr>
              <a:picLocks noChangeAspect="1" noChangeArrowheads="1"/>
            </p:cNvPicPr>
            <p:nvPr/>
          </p:nvPicPr>
          <p:blipFill>
            <a:blip r:embed="rId4" cstate="print"/>
            <a:srcRect/>
            <a:stretch>
              <a:fillRect/>
            </a:stretch>
          </p:blipFill>
          <p:spPr bwMode="auto">
            <a:xfrm rot="21349357">
              <a:off x="4987434" y="3403116"/>
              <a:ext cx="958036" cy="958036"/>
            </a:xfrm>
            <a:prstGeom prst="rect">
              <a:avLst/>
            </a:prstGeom>
            <a:noFill/>
          </p:spPr>
        </p:pic>
      </p:grpSp>
      <p:sp>
        <p:nvSpPr>
          <p:cNvPr id="22" name="TextBox 21">
            <a:extLst>
              <a:ext uri="{FF2B5EF4-FFF2-40B4-BE49-F238E27FC236}">
                <a16:creationId xmlns:a16="http://schemas.microsoft.com/office/drawing/2014/main" id="{AACE1C35-C30A-401C-8676-6087E401AB82}"/>
              </a:ext>
            </a:extLst>
          </p:cNvPr>
          <p:cNvSpPr txBox="1"/>
          <p:nvPr/>
        </p:nvSpPr>
        <p:spPr>
          <a:xfrm>
            <a:off x="284382" y="91721"/>
            <a:ext cx="11528516" cy="677108"/>
          </a:xfrm>
          <a:prstGeom prst="rect">
            <a:avLst/>
          </a:prstGeom>
          <a:noFill/>
        </p:spPr>
        <p:txBody>
          <a:bodyPr wrap="square" rtlCol="0">
            <a:spAutoFit/>
          </a:bodyPr>
          <a:lstStyle/>
          <a:p>
            <a:r>
              <a:rPr lang="en-GB" sz="1900" dirty="0"/>
              <a:t>With</a:t>
            </a:r>
            <a:r>
              <a:rPr lang="en-GB" sz="1900" b="1" dirty="0"/>
              <a:t> Christmas day </a:t>
            </a:r>
            <a:r>
              <a:rPr lang="en-GB" sz="1900" dirty="0"/>
              <a:t>on a</a:t>
            </a:r>
            <a:r>
              <a:rPr lang="en-GB" sz="1900" b="1" dirty="0"/>
              <a:t> Monday, </a:t>
            </a:r>
            <a:r>
              <a:rPr lang="en-GB" sz="1900" dirty="0"/>
              <a:t>shoppers had </a:t>
            </a:r>
            <a:r>
              <a:rPr lang="en-GB" sz="1900" b="1" dirty="0"/>
              <a:t>6 full days </a:t>
            </a:r>
            <a:r>
              <a:rPr lang="en-GB" sz="1900" dirty="0"/>
              <a:t>to plan</a:t>
            </a:r>
            <a:r>
              <a:rPr lang="en-GB" sz="1900" b="1" dirty="0"/>
              <a:t> </a:t>
            </a:r>
            <a:r>
              <a:rPr lang="en-GB" sz="1900" dirty="0"/>
              <a:t>this would have </a:t>
            </a:r>
            <a:r>
              <a:rPr lang="en-GB" sz="1900" b="1" dirty="0"/>
              <a:t>minimised </a:t>
            </a:r>
            <a:r>
              <a:rPr lang="en-GB" sz="1900" dirty="0"/>
              <a:t>the</a:t>
            </a:r>
            <a:r>
              <a:rPr lang="en-GB" sz="1900" b="1" dirty="0"/>
              <a:t> disruption </a:t>
            </a:r>
            <a:r>
              <a:rPr lang="en-GB" sz="1900" dirty="0"/>
              <a:t>of the </a:t>
            </a:r>
            <a:r>
              <a:rPr lang="en-GB" sz="1900" b="1" dirty="0"/>
              <a:t>‘big’ shop </a:t>
            </a:r>
            <a:r>
              <a:rPr lang="en-GB" sz="1900" dirty="0"/>
              <a:t>as most households </a:t>
            </a:r>
            <a:r>
              <a:rPr lang="en-GB" sz="1900" b="1" dirty="0"/>
              <a:t>prefer </a:t>
            </a:r>
            <a:r>
              <a:rPr lang="en-GB" sz="1900" dirty="0"/>
              <a:t>to shop at the </a:t>
            </a:r>
            <a:r>
              <a:rPr lang="en-GB" sz="1900" b="1" dirty="0"/>
              <a:t>end of the week</a:t>
            </a:r>
          </a:p>
        </p:txBody>
      </p:sp>
      <p:sp>
        <p:nvSpPr>
          <p:cNvPr id="5" name="Text Placeholder 4">
            <a:extLst>
              <a:ext uri="{FF2B5EF4-FFF2-40B4-BE49-F238E27FC236}">
                <a16:creationId xmlns:a16="http://schemas.microsoft.com/office/drawing/2014/main" id="{1EF80C6E-AC9F-74D6-1A85-03A50010CD81}"/>
              </a:ext>
            </a:extLst>
          </p:cNvPr>
          <p:cNvSpPr>
            <a:spLocks noGrp="1"/>
          </p:cNvSpPr>
          <p:nvPr>
            <p:ph type="body" idx="15"/>
          </p:nvPr>
        </p:nvSpPr>
        <p:spPr>
          <a:xfrm>
            <a:off x="275134" y="6188575"/>
            <a:ext cx="10887287" cy="365760"/>
          </a:xfrm>
        </p:spPr>
        <p:txBody>
          <a:bodyPr/>
          <a:lstStyle/>
          <a:p>
            <a:pPr>
              <a:spcAft>
                <a:spcPts val="0"/>
              </a:spcAft>
              <a:defRPr/>
            </a:pPr>
            <a:r>
              <a:rPr lang="en-GB" sz="700" dirty="0">
                <a:cs typeface="Calibri" panose="020F0502020204030204" pitchFamily="34" charset="0"/>
                <a:sym typeface="Arial"/>
              </a:rPr>
              <a:t>Source:  NIQ Homescan FMCG Value Sales Multiples including Discounters</a:t>
            </a:r>
          </a:p>
          <a:p>
            <a:pPr>
              <a:spcAft>
                <a:spcPts val="0"/>
              </a:spcAft>
              <a:defRPr/>
            </a:pPr>
            <a:r>
              <a:rPr lang="en-GB" sz="700" dirty="0">
                <a:cs typeface="Calibri" panose="020F0502020204030204" pitchFamily="34" charset="0"/>
                <a:sym typeface="Arial"/>
              </a:rPr>
              <a:t>2 weeks ending 24</a:t>
            </a:r>
            <a:r>
              <a:rPr lang="en-GB" sz="700" baseline="30000" dirty="0">
                <a:cs typeface="Calibri" panose="020F0502020204030204" pitchFamily="34" charset="0"/>
                <a:sym typeface="Arial"/>
              </a:rPr>
              <a:t>th</a:t>
            </a:r>
            <a:r>
              <a:rPr lang="en-GB" sz="700" dirty="0">
                <a:cs typeface="Calibri" panose="020F0502020204030204" pitchFamily="34" charset="0"/>
                <a:sym typeface="Arial"/>
              </a:rPr>
              <a:t> December 2022*/21**</a:t>
            </a:r>
          </a:p>
          <a:p>
            <a:pPr>
              <a:spcAft>
                <a:spcPts val="0"/>
              </a:spcAft>
            </a:pPr>
            <a:endParaRPr lang="en-GB" dirty="0"/>
          </a:p>
        </p:txBody>
      </p:sp>
    </p:spTree>
    <p:extLst>
      <p:ext uri="{BB962C8B-B14F-4D97-AF65-F5344CB8AC3E}">
        <p14:creationId xmlns:p14="http://schemas.microsoft.com/office/powerpoint/2010/main" val="2623146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1">
            <a:extLst>
              <a:ext uri="{FF2B5EF4-FFF2-40B4-BE49-F238E27FC236}">
                <a16:creationId xmlns:a16="http://schemas.microsoft.com/office/drawing/2014/main" id="{D6D8DFF9-770E-4061-B374-CC1257BCB53F}"/>
              </a:ext>
            </a:extLst>
          </p:cNvPr>
          <p:cNvSpPr txBox="1">
            <a:spLocks noChangeArrowheads="1"/>
          </p:cNvSpPr>
          <p:nvPr/>
        </p:nvSpPr>
        <p:spPr bwMode="auto">
          <a:xfrm>
            <a:off x="580789" y="1638438"/>
            <a:ext cx="7943851" cy="276999"/>
          </a:xfrm>
          <a:prstGeom prst="rect">
            <a:avLst/>
          </a:prstGeom>
          <a:noFill/>
          <a:ln w="9525">
            <a:noFill/>
            <a:miter lim="800000"/>
            <a:headEnd/>
            <a:tailEnd/>
          </a:ln>
        </p:spPr>
        <p:txBody>
          <a:bodyPr wrap="square">
            <a:spAutoFit/>
          </a:bodyPr>
          <a:lstStyle/>
          <a:p>
            <a:pPr defTabSz="1219170">
              <a:defRPr/>
            </a:pPr>
            <a:r>
              <a:rPr lang="en-GB" sz="1200" kern="0" dirty="0">
                <a:cs typeface="Calibri" panose="020F0502020204030204" pitchFamily="34" charset="0"/>
              </a:rPr>
              <a:t>Retailer Share of Multiples (incl Discounter) - Expenditure</a:t>
            </a:r>
          </a:p>
        </p:txBody>
      </p:sp>
      <p:sp>
        <p:nvSpPr>
          <p:cNvPr id="7" name="Rectangle 41">
            <a:extLst>
              <a:ext uri="{FF2B5EF4-FFF2-40B4-BE49-F238E27FC236}">
                <a16:creationId xmlns:a16="http://schemas.microsoft.com/office/drawing/2014/main" id="{3C1CFBD9-EB16-4DE3-A472-E6BD7A257F22}"/>
              </a:ext>
            </a:extLst>
          </p:cNvPr>
          <p:cNvSpPr>
            <a:spLocks noChangeArrowheads="1"/>
          </p:cNvSpPr>
          <p:nvPr/>
        </p:nvSpPr>
        <p:spPr bwMode="auto">
          <a:xfrm>
            <a:off x="271666" y="6105733"/>
            <a:ext cx="5330301" cy="292388"/>
          </a:xfrm>
          <a:prstGeom prst="rect">
            <a:avLst/>
          </a:prstGeom>
          <a:noFill/>
          <a:ln w="12700">
            <a:noFill/>
            <a:miter lim="800000"/>
            <a:headEnd/>
            <a:tailEnd/>
          </a:ln>
        </p:spPr>
        <p:txBody>
          <a:bodyPr wrap="square" lIns="95251" tIns="38100" rIns="95251" bIns="38100">
            <a:spAutoFit/>
          </a:bodyPr>
          <a:lstStyle/>
          <a:p>
            <a:pPr defTabSz="1818172"/>
            <a:r>
              <a:rPr lang="en-GB" sz="700" dirty="0">
                <a:cs typeface="Calibri" panose="020F0502020204030204" pitchFamily="34" charset="0"/>
              </a:rPr>
              <a:t>Source: NIQ Homescan – FMCG Multiples including the Discounters</a:t>
            </a:r>
          </a:p>
          <a:p>
            <a:pPr defTabSz="1818172"/>
            <a:r>
              <a:rPr lang="en-GB" sz="700" dirty="0">
                <a:cs typeface="Calibri" panose="020F0502020204030204" pitchFamily="34" charset="0"/>
              </a:rPr>
              <a:t>14 days ending 24</a:t>
            </a:r>
            <a:r>
              <a:rPr lang="en-GB" sz="700" baseline="30000" dirty="0">
                <a:cs typeface="Calibri" panose="020F0502020204030204" pitchFamily="34" charset="0"/>
              </a:rPr>
              <a:t>th</a:t>
            </a:r>
            <a:r>
              <a:rPr lang="en-GB" sz="700" dirty="0">
                <a:cs typeface="Calibri" panose="020F0502020204030204" pitchFamily="34" charset="0"/>
              </a:rPr>
              <a:t> December 2023</a:t>
            </a:r>
          </a:p>
        </p:txBody>
      </p:sp>
      <p:graphicFrame>
        <p:nvGraphicFramePr>
          <p:cNvPr id="9" name="Table Placeholder 2">
            <a:extLst>
              <a:ext uri="{FF2B5EF4-FFF2-40B4-BE49-F238E27FC236}">
                <a16:creationId xmlns:a16="http://schemas.microsoft.com/office/drawing/2014/main" id="{2C2DB37B-6FA0-4E0F-B7E7-186DC859C0A2}"/>
              </a:ext>
            </a:extLst>
          </p:cNvPr>
          <p:cNvGraphicFramePr>
            <a:graphicFrameLocks/>
          </p:cNvGraphicFramePr>
          <p:nvPr>
            <p:extLst>
              <p:ext uri="{D42A27DB-BD31-4B8C-83A1-F6EECF244321}">
                <p14:modId xmlns:p14="http://schemas.microsoft.com/office/powerpoint/2010/main" val="1497483716"/>
              </p:ext>
            </p:extLst>
          </p:nvPr>
        </p:nvGraphicFramePr>
        <p:xfrm>
          <a:off x="456950" y="1672697"/>
          <a:ext cx="10647180" cy="433281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8A3159A5-C50D-4907-8E70-EEC39C904D68}"/>
              </a:ext>
            </a:extLst>
          </p:cNvPr>
          <p:cNvSpPr/>
          <p:nvPr/>
        </p:nvSpPr>
        <p:spPr>
          <a:xfrm>
            <a:off x="5925568" y="1783270"/>
            <a:ext cx="764116" cy="10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chemeClr val="tx2"/>
              </a:solidFill>
              <a:cs typeface="Calibri" panose="020F0502020204030204" pitchFamily="34" charset="0"/>
            </a:endParaRPr>
          </a:p>
        </p:txBody>
      </p:sp>
      <p:sp>
        <p:nvSpPr>
          <p:cNvPr id="14" name="TextBox 13">
            <a:extLst>
              <a:ext uri="{FF2B5EF4-FFF2-40B4-BE49-F238E27FC236}">
                <a16:creationId xmlns:a16="http://schemas.microsoft.com/office/drawing/2014/main" id="{C8A6C1EC-D955-4385-9170-15AE60455BB4}"/>
              </a:ext>
            </a:extLst>
          </p:cNvPr>
          <p:cNvSpPr txBox="1"/>
          <p:nvPr/>
        </p:nvSpPr>
        <p:spPr>
          <a:xfrm>
            <a:off x="190929" y="0"/>
            <a:ext cx="11684000" cy="384721"/>
          </a:xfrm>
          <a:prstGeom prst="rect">
            <a:avLst/>
          </a:prstGeom>
          <a:noFill/>
        </p:spPr>
        <p:txBody>
          <a:bodyPr wrap="square" rtlCol="0">
            <a:spAutoFit/>
          </a:bodyPr>
          <a:lstStyle/>
          <a:p>
            <a:r>
              <a:rPr lang="en-GB" sz="1900" dirty="0">
                <a:latin typeface="+mj-lt"/>
              </a:rPr>
              <a:t>This year, spend </a:t>
            </a:r>
            <a:r>
              <a:rPr lang="en-GB" sz="1900" b="1" dirty="0">
                <a:latin typeface="+mj-lt"/>
              </a:rPr>
              <a:t>peaked </a:t>
            </a:r>
            <a:r>
              <a:rPr lang="en-GB" sz="1900" dirty="0">
                <a:latin typeface="+mj-lt"/>
              </a:rPr>
              <a:t>for the </a:t>
            </a:r>
            <a:r>
              <a:rPr lang="en-GB" sz="1900" b="1" dirty="0">
                <a:latin typeface="+mj-lt"/>
              </a:rPr>
              <a:t>Top 4 </a:t>
            </a:r>
            <a:r>
              <a:rPr lang="en-GB" sz="1900" dirty="0">
                <a:latin typeface="+mj-lt"/>
              </a:rPr>
              <a:t>and</a:t>
            </a:r>
            <a:r>
              <a:rPr lang="en-GB" sz="1900" b="1" dirty="0">
                <a:latin typeface="+mj-lt"/>
              </a:rPr>
              <a:t> Wait/M&amp;S </a:t>
            </a:r>
            <a:r>
              <a:rPr lang="en-GB" sz="1900" dirty="0">
                <a:latin typeface="+mj-lt"/>
              </a:rPr>
              <a:t>during the </a:t>
            </a:r>
            <a:r>
              <a:rPr lang="en-GB" sz="1900" b="1" dirty="0">
                <a:latin typeface="+mj-lt"/>
              </a:rPr>
              <a:t>three key trading days</a:t>
            </a:r>
          </a:p>
        </p:txBody>
      </p:sp>
      <p:sp>
        <p:nvSpPr>
          <p:cNvPr id="15" name="TextBox 14">
            <a:extLst>
              <a:ext uri="{FF2B5EF4-FFF2-40B4-BE49-F238E27FC236}">
                <a16:creationId xmlns:a16="http://schemas.microsoft.com/office/drawing/2014/main" id="{22510C8D-CA5A-41D3-ABA4-99B4CFA80199}"/>
              </a:ext>
            </a:extLst>
          </p:cNvPr>
          <p:cNvSpPr txBox="1"/>
          <p:nvPr/>
        </p:nvSpPr>
        <p:spPr>
          <a:xfrm>
            <a:off x="203200" y="690238"/>
            <a:ext cx="11811000" cy="830997"/>
          </a:xfrm>
          <a:prstGeom prst="rect">
            <a:avLst/>
          </a:prstGeom>
          <a:noFill/>
        </p:spPr>
        <p:txBody>
          <a:bodyPr wrap="square" rtlCol="0">
            <a:spAutoFit/>
          </a:bodyPr>
          <a:lstStyle/>
          <a:p>
            <a:pPr marL="380990" indent="-380990">
              <a:buClr>
                <a:schemeClr val="accent2"/>
              </a:buClr>
              <a:buFont typeface="Arial" panose="020B0604020202020204" pitchFamily="34" charset="0"/>
              <a:buChar char="•"/>
            </a:pPr>
            <a:r>
              <a:rPr lang="en-GB" sz="1200" dirty="0">
                <a:solidFill>
                  <a:srgbClr val="000000"/>
                </a:solidFill>
                <a:cs typeface="Calibri" panose="020F0502020204030204" pitchFamily="34" charset="0"/>
              </a:rPr>
              <a:t>Discounters lost momentum during Christmas week, during the 3 key trading days and Christmas Eve.</a:t>
            </a:r>
          </a:p>
          <a:p>
            <a:pPr marL="380990" indent="-380990">
              <a:buClr>
                <a:schemeClr val="accent2"/>
              </a:buClr>
              <a:buFont typeface="Arial" panose="020B0604020202020204" pitchFamily="34" charset="0"/>
              <a:buChar char="•"/>
            </a:pPr>
            <a:r>
              <a:rPr lang="en-GB" sz="1200" dirty="0">
                <a:solidFill>
                  <a:srgbClr val="000000"/>
                </a:solidFill>
                <a:cs typeface="Calibri" panose="020F0502020204030204" pitchFamily="34" charset="0"/>
              </a:rPr>
              <a:t>M&amp;S/Waitrose maximised share during the 3 key trading days and Xmas Eve</a:t>
            </a:r>
          </a:p>
          <a:p>
            <a:pPr marL="380990" indent="-380990">
              <a:buClr>
                <a:schemeClr val="accent2"/>
              </a:buClr>
              <a:buFont typeface="Arial" panose="020B0604020202020204" pitchFamily="34" charset="0"/>
              <a:buChar char="•"/>
            </a:pPr>
            <a:r>
              <a:rPr lang="en-GB" sz="1200" dirty="0">
                <a:solidFill>
                  <a:schemeClr val="tx1">
                    <a:lumMod val="50000"/>
                  </a:schemeClr>
                </a:solidFill>
                <a:cs typeface="Calibri" panose="020F0502020204030204" pitchFamily="34" charset="0"/>
              </a:rPr>
              <a:t>Big 4 supermarkets </a:t>
            </a:r>
            <a:r>
              <a:rPr lang="en-GB" sz="1200" dirty="0">
                <a:solidFill>
                  <a:srgbClr val="000000"/>
                </a:solidFill>
                <a:cs typeface="Calibri" panose="020F0502020204030204" pitchFamily="34" charset="0"/>
              </a:rPr>
              <a:t>share peaked for the 3 critical days before Christmas</a:t>
            </a:r>
          </a:p>
          <a:p>
            <a:pPr marL="380990" indent="-380990">
              <a:buClr>
                <a:schemeClr val="accent2"/>
              </a:buClr>
              <a:buFont typeface="Arial" panose="020B0604020202020204" pitchFamily="34" charset="0"/>
              <a:buChar char="•"/>
            </a:pPr>
            <a:r>
              <a:rPr lang="en-GB" sz="1200" dirty="0">
                <a:solidFill>
                  <a:srgbClr val="000000"/>
                </a:solidFill>
                <a:cs typeface="Calibri" panose="020F0502020204030204" pitchFamily="34" charset="0"/>
              </a:rPr>
              <a:t>Co-op was again a destination store on 24th for last minute top ups but share dipped during peak </a:t>
            </a:r>
            <a:r>
              <a:rPr lang="en-GB" sz="1200" dirty="0">
                <a:cs typeface="Calibri" panose="020F0502020204030204" pitchFamily="34" charset="0"/>
              </a:rPr>
              <a:t>trading</a:t>
            </a:r>
            <a:endParaRPr lang="en-GB" sz="1200" dirty="0">
              <a:solidFill>
                <a:srgbClr val="000000"/>
              </a:solidFill>
              <a:cs typeface="Calibri" panose="020F0502020204030204" pitchFamily="34" charset="0"/>
            </a:endParaRPr>
          </a:p>
        </p:txBody>
      </p:sp>
      <p:sp>
        <p:nvSpPr>
          <p:cNvPr id="2" name="Hexagon 1">
            <a:extLst>
              <a:ext uri="{FF2B5EF4-FFF2-40B4-BE49-F238E27FC236}">
                <a16:creationId xmlns:a16="http://schemas.microsoft.com/office/drawing/2014/main" id="{A9B707F1-FDC8-4C09-D9C9-F0ACD896FAF5}"/>
              </a:ext>
            </a:extLst>
          </p:cNvPr>
          <p:cNvSpPr/>
          <p:nvPr/>
        </p:nvSpPr>
        <p:spPr>
          <a:xfrm>
            <a:off x="5319507" y="3162558"/>
            <a:ext cx="1549032" cy="1519583"/>
          </a:xfrm>
          <a:prstGeom prst="hexagon">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 name="Star: 5 Points 2">
            <a:extLst>
              <a:ext uri="{FF2B5EF4-FFF2-40B4-BE49-F238E27FC236}">
                <a16:creationId xmlns:a16="http://schemas.microsoft.com/office/drawing/2014/main" id="{FF5715E6-F82E-B2BC-98F2-4B3F65C87E43}"/>
              </a:ext>
            </a:extLst>
          </p:cNvPr>
          <p:cNvSpPr/>
          <p:nvPr/>
        </p:nvSpPr>
        <p:spPr>
          <a:xfrm>
            <a:off x="2391646" y="2251166"/>
            <a:ext cx="1109200" cy="875629"/>
          </a:xfrm>
          <a:prstGeom prst="star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2" name="Rectangle: Rounded Corners 11">
            <a:extLst>
              <a:ext uri="{FF2B5EF4-FFF2-40B4-BE49-F238E27FC236}">
                <a16:creationId xmlns:a16="http://schemas.microsoft.com/office/drawing/2014/main" id="{46284851-77B2-427E-936A-0568D8A13F18}"/>
              </a:ext>
            </a:extLst>
          </p:cNvPr>
          <p:cNvSpPr/>
          <p:nvPr/>
        </p:nvSpPr>
        <p:spPr>
          <a:xfrm>
            <a:off x="7323909" y="2991394"/>
            <a:ext cx="666205" cy="57912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Tree>
    <p:extLst>
      <p:ext uri="{BB962C8B-B14F-4D97-AF65-F5344CB8AC3E}">
        <p14:creationId xmlns:p14="http://schemas.microsoft.com/office/powerpoint/2010/main" val="4209877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1">
            <a:extLst>
              <a:ext uri="{FF2B5EF4-FFF2-40B4-BE49-F238E27FC236}">
                <a16:creationId xmlns:a16="http://schemas.microsoft.com/office/drawing/2014/main" id="{D6D8DFF9-770E-4061-B374-CC1257BCB53F}"/>
              </a:ext>
            </a:extLst>
          </p:cNvPr>
          <p:cNvSpPr txBox="1">
            <a:spLocks noChangeArrowheads="1"/>
          </p:cNvSpPr>
          <p:nvPr/>
        </p:nvSpPr>
        <p:spPr bwMode="auto">
          <a:xfrm>
            <a:off x="580789" y="1053052"/>
            <a:ext cx="7943851" cy="276999"/>
          </a:xfrm>
          <a:prstGeom prst="rect">
            <a:avLst/>
          </a:prstGeom>
          <a:noFill/>
          <a:ln w="9525">
            <a:noFill/>
            <a:miter lim="800000"/>
            <a:headEnd/>
            <a:tailEnd/>
          </a:ln>
        </p:spPr>
        <p:txBody>
          <a:bodyPr wrap="square">
            <a:spAutoFit/>
          </a:bodyPr>
          <a:lstStyle/>
          <a:p>
            <a:pPr defTabSz="1219170">
              <a:defRPr/>
            </a:pPr>
            <a:r>
              <a:rPr lang="en-GB" sz="1200" kern="0" dirty="0">
                <a:cs typeface="Calibri" panose="020F0502020204030204" pitchFamily="34" charset="0"/>
              </a:rPr>
              <a:t>Channel Share GB (FMCG) - Expenditure</a:t>
            </a:r>
          </a:p>
        </p:txBody>
      </p:sp>
      <p:sp>
        <p:nvSpPr>
          <p:cNvPr id="7" name="Rectangle 41">
            <a:extLst>
              <a:ext uri="{FF2B5EF4-FFF2-40B4-BE49-F238E27FC236}">
                <a16:creationId xmlns:a16="http://schemas.microsoft.com/office/drawing/2014/main" id="{3C1CFBD9-EB16-4DE3-A472-E6BD7A257F22}"/>
              </a:ext>
            </a:extLst>
          </p:cNvPr>
          <p:cNvSpPr>
            <a:spLocks noChangeArrowheads="1"/>
          </p:cNvSpPr>
          <p:nvPr/>
        </p:nvSpPr>
        <p:spPr bwMode="auto">
          <a:xfrm>
            <a:off x="271666" y="6105733"/>
            <a:ext cx="5330301" cy="292388"/>
          </a:xfrm>
          <a:prstGeom prst="rect">
            <a:avLst/>
          </a:prstGeom>
          <a:noFill/>
          <a:ln w="12700">
            <a:noFill/>
            <a:miter lim="800000"/>
            <a:headEnd/>
            <a:tailEnd/>
          </a:ln>
        </p:spPr>
        <p:txBody>
          <a:bodyPr wrap="square" lIns="95251" tIns="38100" rIns="95251" bIns="38100">
            <a:spAutoFit/>
          </a:bodyPr>
          <a:lstStyle/>
          <a:p>
            <a:pPr defTabSz="1818172"/>
            <a:r>
              <a:rPr lang="en-GB" sz="700" dirty="0">
                <a:cs typeface="Calibri" panose="020F0502020204030204" pitchFamily="34" charset="0"/>
              </a:rPr>
              <a:t>Source: NIQ Homescan – FMCG GB</a:t>
            </a:r>
          </a:p>
          <a:p>
            <a:pPr defTabSz="1818172"/>
            <a:r>
              <a:rPr lang="en-GB" sz="700" dirty="0">
                <a:cs typeface="Calibri" panose="020F0502020204030204" pitchFamily="34" charset="0"/>
              </a:rPr>
              <a:t>14 days ending 24</a:t>
            </a:r>
            <a:r>
              <a:rPr lang="en-GB" sz="700" baseline="30000" dirty="0">
                <a:cs typeface="Calibri" panose="020F0502020204030204" pitchFamily="34" charset="0"/>
              </a:rPr>
              <a:t>th</a:t>
            </a:r>
            <a:r>
              <a:rPr lang="en-GB" sz="700" dirty="0">
                <a:cs typeface="Calibri" panose="020F0502020204030204" pitchFamily="34" charset="0"/>
              </a:rPr>
              <a:t> December 2023</a:t>
            </a:r>
          </a:p>
        </p:txBody>
      </p:sp>
      <p:graphicFrame>
        <p:nvGraphicFramePr>
          <p:cNvPr id="9" name="Table Placeholder 2">
            <a:extLst>
              <a:ext uri="{FF2B5EF4-FFF2-40B4-BE49-F238E27FC236}">
                <a16:creationId xmlns:a16="http://schemas.microsoft.com/office/drawing/2014/main" id="{2C2DB37B-6FA0-4E0F-B7E7-186DC859C0A2}"/>
              </a:ext>
            </a:extLst>
          </p:cNvPr>
          <p:cNvGraphicFramePr>
            <a:graphicFrameLocks/>
          </p:cNvGraphicFramePr>
          <p:nvPr>
            <p:extLst>
              <p:ext uri="{D42A27DB-BD31-4B8C-83A1-F6EECF244321}">
                <p14:modId xmlns:p14="http://schemas.microsoft.com/office/powerpoint/2010/main" val="1736160232"/>
              </p:ext>
            </p:extLst>
          </p:nvPr>
        </p:nvGraphicFramePr>
        <p:xfrm>
          <a:off x="491134" y="1168495"/>
          <a:ext cx="10647180" cy="4332814"/>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a:extLst>
              <a:ext uri="{FF2B5EF4-FFF2-40B4-BE49-F238E27FC236}">
                <a16:creationId xmlns:a16="http://schemas.microsoft.com/office/drawing/2014/main" id="{8A3159A5-C50D-4907-8E70-EEC39C904D68}"/>
              </a:ext>
            </a:extLst>
          </p:cNvPr>
          <p:cNvSpPr/>
          <p:nvPr/>
        </p:nvSpPr>
        <p:spPr>
          <a:xfrm>
            <a:off x="5925568" y="1197884"/>
            <a:ext cx="764116" cy="10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400" dirty="0">
              <a:solidFill>
                <a:schemeClr val="tx2"/>
              </a:solidFill>
              <a:cs typeface="Calibri" panose="020F0502020204030204" pitchFamily="34" charset="0"/>
            </a:endParaRPr>
          </a:p>
        </p:txBody>
      </p:sp>
      <p:sp>
        <p:nvSpPr>
          <p:cNvPr id="14" name="TextBox 13">
            <a:extLst>
              <a:ext uri="{FF2B5EF4-FFF2-40B4-BE49-F238E27FC236}">
                <a16:creationId xmlns:a16="http://schemas.microsoft.com/office/drawing/2014/main" id="{C8A6C1EC-D955-4385-9170-15AE60455BB4}"/>
              </a:ext>
            </a:extLst>
          </p:cNvPr>
          <p:cNvSpPr txBox="1"/>
          <p:nvPr/>
        </p:nvSpPr>
        <p:spPr>
          <a:xfrm>
            <a:off x="190929" y="0"/>
            <a:ext cx="11684000" cy="677108"/>
          </a:xfrm>
          <a:prstGeom prst="rect">
            <a:avLst/>
          </a:prstGeom>
          <a:noFill/>
        </p:spPr>
        <p:txBody>
          <a:bodyPr wrap="square" rtlCol="0">
            <a:spAutoFit/>
          </a:bodyPr>
          <a:lstStyle/>
          <a:p>
            <a:r>
              <a:rPr lang="en-GB" sz="1900" dirty="0">
                <a:latin typeface="+mj-lt"/>
              </a:rPr>
              <a:t>Whilst </a:t>
            </a:r>
            <a:r>
              <a:rPr lang="en-GB" sz="1900" b="1" dirty="0">
                <a:latin typeface="+mj-lt"/>
              </a:rPr>
              <a:t>online</a:t>
            </a:r>
            <a:r>
              <a:rPr lang="en-GB" sz="1900" dirty="0">
                <a:latin typeface="+mj-lt"/>
              </a:rPr>
              <a:t> share peaked in the week </a:t>
            </a:r>
            <a:r>
              <a:rPr lang="en-GB" sz="1900" b="1" dirty="0">
                <a:latin typeface="+mj-lt"/>
              </a:rPr>
              <a:t>prior</a:t>
            </a:r>
            <a:r>
              <a:rPr lang="en-GB" sz="1900" dirty="0">
                <a:latin typeface="+mj-lt"/>
              </a:rPr>
              <a:t> to Christmas, online still had momentum during the 3 critical days of trading achieving 9.5% share.</a:t>
            </a:r>
            <a:endParaRPr lang="en-GB" sz="1900" b="1" dirty="0">
              <a:latin typeface="+mj-lt"/>
            </a:endParaRPr>
          </a:p>
        </p:txBody>
      </p:sp>
      <p:sp>
        <p:nvSpPr>
          <p:cNvPr id="2" name="Hexagon 1">
            <a:extLst>
              <a:ext uri="{FF2B5EF4-FFF2-40B4-BE49-F238E27FC236}">
                <a16:creationId xmlns:a16="http://schemas.microsoft.com/office/drawing/2014/main" id="{A9B707F1-FDC8-4C09-D9C9-F0ACD896FAF5}"/>
              </a:ext>
            </a:extLst>
          </p:cNvPr>
          <p:cNvSpPr/>
          <p:nvPr/>
        </p:nvSpPr>
        <p:spPr>
          <a:xfrm>
            <a:off x="5862415" y="4029343"/>
            <a:ext cx="534113" cy="448654"/>
          </a:xfrm>
          <a:prstGeom prst="hexagon">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 name="Star: 5 Points 2">
            <a:extLst>
              <a:ext uri="{FF2B5EF4-FFF2-40B4-BE49-F238E27FC236}">
                <a16:creationId xmlns:a16="http://schemas.microsoft.com/office/drawing/2014/main" id="{FF5715E6-F82E-B2BC-98F2-4B3F65C87E43}"/>
              </a:ext>
            </a:extLst>
          </p:cNvPr>
          <p:cNvSpPr/>
          <p:nvPr/>
        </p:nvSpPr>
        <p:spPr>
          <a:xfrm>
            <a:off x="2421556" y="2127253"/>
            <a:ext cx="1109200" cy="875629"/>
          </a:xfrm>
          <a:prstGeom prst="star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12" name="Rectangle: Rounded Corners 11">
            <a:extLst>
              <a:ext uri="{FF2B5EF4-FFF2-40B4-BE49-F238E27FC236}">
                <a16:creationId xmlns:a16="http://schemas.microsoft.com/office/drawing/2014/main" id="{46284851-77B2-427E-936A-0568D8A13F18}"/>
              </a:ext>
            </a:extLst>
          </p:cNvPr>
          <p:cNvSpPr/>
          <p:nvPr/>
        </p:nvSpPr>
        <p:spPr>
          <a:xfrm>
            <a:off x="7451933" y="3999431"/>
            <a:ext cx="517020" cy="34183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Tree>
    <p:extLst>
      <p:ext uri="{BB962C8B-B14F-4D97-AF65-F5344CB8AC3E}">
        <p14:creationId xmlns:p14="http://schemas.microsoft.com/office/powerpoint/2010/main" val="982989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966A20B-93CE-4720-B0F6-6C5EB5CFBBC4}"/>
              </a:ext>
            </a:extLst>
          </p:cNvPr>
          <p:cNvSpPr txBox="1">
            <a:spLocks/>
          </p:cNvSpPr>
          <p:nvPr/>
        </p:nvSpPr>
        <p:spPr>
          <a:xfrm>
            <a:off x="185784" y="6217864"/>
            <a:ext cx="10887287" cy="381056"/>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443" b="0" i="0" u="none" strike="noStrike" cap="none">
                <a:solidFill>
                  <a:srgbClr val="000000"/>
                </a:solidFill>
                <a:latin typeface="Arial"/>
                <a:ea typeface="Arial"/>
                <a:cs typeface="Arial"/>
                <a:sym typeface="Arial"/>
              </a:defRPr>
            </a:lvl9pPr>
          </a:lstStyle>
          <a:p>
            <a:r>
              <a:rPr lang="en-GB" sz="700" dirty="0">
                <a:latin typeface="Montserrat" panose="00000500000000000000" pitchFamily="2" charset="0"/>
                <a:cs typeface="Calibri" panose="020F0502020204030204" pitchFamily="34" charset="0"/>
              </a:rPr>
              <a:t>Source: NIQ Scantrack 2w/e 23Dec23*, NIQ Homescan 14 days ending 24</a:t>
            </a:r>
            <a:r>
              <a:rPr lang="en-GB" sz="700" baseline="30000" dirty="0">
                <a:latin typeface="Montserrat" panose="00000500000000000000" pitchFamily="2" charset="0"/>
                <a:cs typeface="Calibri" panose="020F0502020204030204" pitchFamily="34" charset="0"/>
              </a:rPr>
              <a:t>th</a:t>
            </a:r>
            <a:r>
              <a:rPr lang="en-GB" sz="700" dirty="0">
                <a:latin typeface="Montserrat" panose="00000500000000000000" pitchFamily="2" charset="0"/>
                <a:cs typeface="Calibri" panose="020F0502020204030204" pitchFamily="34" charset="0"/>
              </a:rPr>
              <a:t> December 2023**</a:t>
            </a:r>
            <a:endParaRPr lang="en-US" sz="700" dirty="0">
              <a:latin typeface="Montserrat" panose="00000500000000000000" pitchFamily="2" charset="0"/>
              <a:cs typeface="Calibri" panose="020F0502020204030204" pitchFamily="34" charset="0"/>
            </a:endParaRPr>
          </a:p>
        </p:txBody>
      </p:sp>
      <p:graphicFrame>
        <p:nvGraphicFramePr>
          <p:cNvPr id="7" name="Chart Placeholder 6">
            <a:extLst>
              <a:ext uri="{FF2B5EF4-FFF2-40B4-BE49-F238E27FC236}">
                <a16:creationId xmlns:a16="http://schemas.microsoft.com/office/drawing/2014/main" id="{8EFE117E-B735-492E-AF4E-8D2B6E50275A}"/>
              </a:ext>
            </a:extLst>
          </p:cNvPr>
          <p:cNvGraphicFramePr>
            <a:graphicFrameLocks/>
          </p:cNvGraphicFramePr>
          <p:nvPr>
            <p:extLst>
              <p:ext uri="{D42A27DB-BD31-4B8C-83A1-F6EECF244321}">
                <p14:modId xmlns:p14="http://schemas.microsoft.com/office/powerpoint/2010/main" val="2622664428"/>
              </p:ext>
            </p:extLst>
          </p:nvPr>
        </p:nvGraphicFramePr>
        <p:xfrm>
          <a:off x="777967" y="1426029"/>
          <a:ext cx="10860956" cy="47038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91288C1-EA66-44C3-826E-BEA84FDA9C02}"/>
              </a:ext>
            </a:extLst>
          </p:cNvPr>
          <p:cNvSpPr txBox="1"/>
          <p:nvPr/>
        </p:nvSpPr>
        <p:spPr>
          <a:xfrm>
            <a:off x="8708571" y="5999361"/>
            <a:ext cx="3405052" cy="369332"/>
          </a:xfrm>
          <a:prstGeom prst="rect">
            <a:avLst/>
          </a:prstGeom>
          <a:noFill/>
        </p:spPr>
        <p:txBody>
          <a:bodyPr wrap="square" rtlCol="0">
            <a:spAutoFit/>
          </a:bodyPr>
          <a:lstStyle/>
          <a:p>
            <a:pPr algn="r" fontAlgn="base">
              <a:spcBef>
                <a:spcPct val="0"/>
              </a:spcBef>
              <a:spcAft>
                <a:spcPct val="0"/>
              </a:spcAft>
            </a:pPr>
            <a:r>
              <a:rPr lang="en-GB" sz="900" dirty="0">
                <a:solidFill>
                  <a:srgbClr val="5F5F5F"/>
                </a:solidFill>
                <a:latin typeface="Montserrat" panose="00000500000000000000" pitchFamily="2" charset="0"/>
                <a:cs typeface="Calibri" panose="020F0502020204030204" pitchFamily="34" charset="0"/>
              </a:rPr>
              <a:t>~Typical fortnight week = average sales 52w/e 30Dec23 excluding 2w/e 23Dec23</a:t>
            </a:r>
            <a:endParaRPr lang="en-US" sz="900" dirty="0">
              <a:solidFill>
                <a:srgbClr val="5F5F5F"/>
              </a:solidFill>
              <a:latin typeface="Montserrat"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64CF413B-D5CA-488A-A0A0-846A47BD252E}"/>
              </a:ext>
            </a:extLst>
          </p:cNvPr>
          <p:cNvSpPr txBox="1"/>
          <p:nvPr/>
        </p:nvSpPr>
        <p:spPr>
          <a:xfrm>
            <a:off x="609600" y="177801"/>
            <a:ext cx="11176000" cy="748988"/>
          </a:xfrm>
          <a:prstGeom prst="rect">
            <a:avLst/>
          </a:prstGeom>
          <a:noFill/>
        </p:spPr>
        <p:txBody>
          <a:bodyPr wrap="square" rtlCol="0">
            <a:spAutoFit/>
          </a:bodyPr>
          <a:lstStyle/>
          <a:p>
            <a:r>
              <a:rPr lang="en-US" sz="1867" b="1" dirty="0">
                <a:solidFill>
                  <a:srgbClr val="000000"/>
                </a:solidFill>
                <a:latin typeface="Montserrat" panose="00000500000000000000" pitchFamily="2" charset="0"/>
                <a:cs typeface="Calibri" panose="020F0502020204030204" pitchFamily="34" charset="0"/>
              </a:rPr>
              <a:t>£8.2Bn* was spent at the Grocery Multiples in the 2 weeks ending 24</a:t>
            </a:r>
            <a:r>
              <a:rPr lang="en-US" sz="1867" b="1" baseline="30000" dirty="0">
                <a:solidFill>
                  <a:srgbClr val="000000"/>
                </a:solidFill>
                <a:latin typeface="Montserrat" panose="00000500000000000000" pitchFamily="2" charset="0"/>
                <a:cs typeface="Calibri" panose="020F0502020204030204" pitchFamily="34" charset="0"/>
              </a:rPr>
              <a:t>th</a:t>
            </a:r>
            <a:r>
              <a:rPr lang="en-US" sz="1867" b="1" dirty="0">
                <a:solidFill>
                  <a:srgbClr val="000000"/>
                </a:solidFill>
                <a:latin typeface="Montserrat" panose="00000500000000000000" pitchFamily="2" charset="0"/>
                <a:cs typeface="Calibri" panose="020F0502020204030204" pitchFamily="34" charset="0"/>
              </a:rPr>
              <a:t> December</a:t>
            </a:r>
          </a:p>
          <a:p>
            <a:endParaRPr lang="en-GB" sz="2400" b="1" dirty="0">
              <a:latin typeface="Montserrat" panose="00000500000000000000" pitchFamily="2" charset="0"/>
            </a:endParaRPr>
          </a:p>
        </p:txBody>
      </p:sp>
      <p:sp>
        <p:nvSpPr>
          <p:cNvPr id="9" name="Text Placeholder 4">
            <a:extLst>
              <a:ext uri="{FF2B5EF4-FFF2-40B4-BE49-F238E27FC236}">
                <a16:creationId xmlns:a16="http://schemas.microsoft.com/office/drawing/2014/main" id="{590856DC-DCE8-4A32-AAB7-AA1B151BBE91}"/>
              </a:ext>
            </a:extLst>
          </p:cNvPr>
          <p:cNvSpPr txBox="1">
            <a:spLocks/>
          </p:cNvSpPr>
          <p:nvPr/>
        </p:nvSpPr>
        <p:spPr>
          <a:xfrm>
            <a:off x="632444" y="706301"/>
            <a:ext cx="10880429" cy="420157"/>
          </a:xfrm>
          <a:prstGeom prst="rect">
            <a:avLst/>
          </a:prstGeom>
        </p:spPr>
        <p:txBody>
          <a:bodyPr vert="horz" lIns="121920" tIns="0" rIns="121920" bIns="0" rtlCol="0">
            <a:noAutofit/>
          </a:bodyPr>
          <a:lstStyle>
            <a:lvl1pPr marL="0" indent="0" algn="l" defTabSz="457200" rtl="0" eaLnBrk="1" latinLnBrk="0" hangingPunct="1">
              <a:lnSpc>
                <a:spcPct val="100000"/>
              </a:lnSpc>
              <a:spcBef>
                <a:spcPts val="0"/>
              </a:spcBef>
              <a:buClr>
                <a:schemeClr val="tx2"/>
              </a:buClr>
              <a:buFont typeface="Arial"/>
              <a:buNone/>
              <a:defRPr sz="1350" b="0" kern="1200" baseline="0">
                <a:solidFill>
                  <a:schemeClr val="tx1"/>
                </a:solidFill>
                <a:latin typeface="+mn-lt"/>
                <a:ea typeface="+mn-ea"/>
                <a:cs typeface="+mn-cs"/>
              </a:defRPr>
            </a:lvl1pPr>
            <a:lvl2pPr marL="342900" indent="0" algn="l" defTabSz="287338" rtl="0" eaLnBrk="1" latinLnBrk="0" hangingPunct="1">
              <a:lnSpc>
                <a:spcPct val="100000"/>
              </a:lnSpc>
              <a:spcBef>
                <a:spcPts val="800"/>
              </a:spcBef>
              <a:buClr>
                <a:schemeClr val="tx2"/>
              </a:buClr>
              <a:buFont typeface="Arial" pitchFamily="34" charset="0"/>
              <a:buNone/>
              <a:defRPr sz="1500" b="1" kern="1200" baseline="0">
                <a:solidFill>
                  <a:schemeClr val="tx2"/>
                </a:solidFill>
                <a:latin typeface="+mn-lt"/>
                <a:ea typeface="+mn-ea"/>
                <a:cs typeface="+mn-cs"/>
              </a:defRPr>
            </a:lvl2pPr>
            <a:lvl3pPr marL="685800" indent="0" algn="l" defTabSz="457200" rtl="0" eaLnBrk="1" latinLnBrk="0" hangingPunct="1">
              <a:lnSpc>
                <a:spcPct val="100000"/>
              </a:lnSpc>
              <a:spcBef>
                <a:spcPts val="700"/>
              </a:spcBef>
              <a:buClr>
                <a:schemeClr val="tx2"/>
              </a:buClr>
              <a:buFont typeface="Arial"/>
              <a:buNone/>
              <a:tabLst/>
              <a:defRPr sz="1350" b="1" kern="1200" baseline="0">
                <a:solidFill>
                  <a:schemeClr val="tx2"/>
                </a:solidFill>
                <a:latin typeface="+mn-lt"/>
                <a:ea typeface="+mn-ea"/>
                <a:cs typeface="+mn-cs"/>
              </a:defRPr>
            </a:lvl3pPr>
            <a:lvl4pPr marL="1028700" indent="0" algn="l" defTabSz="227013" rtl="0" eaLnBrk="1" latinLnBrk="0" hangingPunct="1">
              <a:lnSpc>
                <a:spcPct val="100000"/>
              </a:lnSpc>
              <a:spcBef>
                <a:spcPts val="700"/>
              </a:spcBef>
              <a:buClr>
                <a:schemeClr val="tx2"/>
              </a:buClr>
              <a:buFont typeface="Arial" pitchFamily="34" charset="0"/>
              <a:buNone/>
              <a:defRPr sz="1200" b="1" kern="1200" baseline="0">
                <a:solidFill>
                  <a:schemeClr val="tx2"/>
                </a:solidFill>
                <a:latin typeface="+mn-lt"/>
                <a:ea typeface="+mn-ea"/>
                <a:cs typeface="+mn-cs"/>
              </a:defRPr>
            </a:lvl4pPr>
            <a:lvl5pPr marL="1371600" indent="0" algn="l" defTabSz="457200" rtl="0" eaLnBrk="1" latinLnBrk="0" hangingPunct="1">
              <a:lnSpc>
                <a:spcPct val="100000"/>
              </a:lnSpc>
              <a:spcBef>
                <a:spcPts val="700"/>
              </a:spcBef>
              <a:buClr>
                <a:schemeClr val="tx2"/>
              </a:buClr>
              <a:buFont typeface="Arial" pitchFamily="34" charset="0"/>
              <a:buNone/>
              <a:defRPr sz="1200" b="1" kern="1200" baseline="0">
                <a:solidFill>
                  <a:schemeClr val="tx2"/>
                </a:solidFill>
                <a:latin typeface="+mn-lt"/>
                <a:ea typeface="+mn-ea"/>
                <a:cs typeface="+mn-cs"/>
              </a:defRPr>
            </a:lvl5pPr>
            <a:lvl6pPr marL="1714500" indent="0" algn="l" defTabSz="457200" rtl="0" eaLnBrk="1" latinLnBrk="0" hangingPunct="1">
              <a:spcBef>
                <a:spcPct val="20000"/>
              </a:spcBef>
              <a:buFont typeface="Arial"/>
              <a:buNone/>
              <a:defRPr sz="1200" b="1" kern="1200">
                <a:solidFill>
                  <a:schemeClr val="tx1"/>
                </a:solidFill>
                <a:latin typeface="+mn-lt"/>
                <a:ea typeface="+mn-ea"/>
                <a:cs typeface="+mn-cs"/>
              </a:defRPr>
            </a:lvl6pPr>
            <a:lvl7pPr marL="2057400" indent="0" algn="l" defTabSz="457200" rtl="0" eaLnBrk="1" latinLnBrk="0" hangingPunct="1">
              <a:spcBef>
                <a:spcPct val="20000"/>
              </a:spcBef>
              <a:buFont typeface="Arial"/>
              <a:buNone/>
              <a:defRPr sz="1200" b="1" kern="1200">
                <a:solidFill>
                  <a:schemeClr val="tx1"/>
                </a:solidFill>
                <a:latin typeface="+mn-lt"/>
                <a:ea typeface="+mn-ea"/>
                <a:cs typeface="+mn-cs"/>
              </a:defRPr>
            </a:lvl7pPr>
            <a:lvl8pPr marL="2400300" indent="0" algn="l" defTabSz="457200" rtl="0" eaLnBrk="1" latinLnBrk="0" hangingPunct="1">
              <a:spcBef>
                <a:spcPct val="20000"/>
              </a:spcBef>
              <a:buFont typeface="Arial"/>
              <a:buNone/>
              <a:defRPr sz="1200" b="1" kern="1200">
                <a:solidFill>
                  <a:schemeClr val="tx1"/>
                </a:solidFill>
                <a:latin typeface="+mn-lt"/>
                <a:ea typeface="+mn-ea"/>
                <a:cs typeface="+mn-cs"/>
              </a:defRPr>
            </a:lvl8pPr>
            <a:lvl9pPr marL="2743200" indent="0" algn="l" defTabSz="457200" rtl="0" eaLnBrk="1" latinLnBrk="0" hangingPunct="1">
              <a:spcBef>
                <a:spcPct val="20000"/>
              </a:spcBef>
              <a:buFont typeface="Arial"/>
              <a:buNone/>
              <a:defRPr sz="1200" b="1" kern="1200">
                <a:solidFill>
                  <a:schemeClr val="tx1"/>
                </a:solidFill>
                <a:latin typeface="+mn-lt"/>
                <a:ea typeface="+mn-ea"/>
                <a:cs typeface="+mn-cs"/>
              </a:defRPr>
            </a:lvl9pPr>
          </a:lstStyle>
          <a:p>
            <a:pPr>
              <a:buClr>
                <a:srgbClr val="000000"/>
              </a:buClr>
            </a:pPr>
            <a:r>
              <a:rPr lang="en-GB" sz="1200" b="1" dirty="0">
                <a:solidFill>
                  <a:srgbClr val="000000"/>
                </a:solidFill>
                <a:latin typeface="Montserrat" panose="00000500000000000000" pitchFamily="2" charset="0"/>
                <a:cs typeface="Calibri" panose="020F0502020204030204" pitchFamily="34" charset="0"/>
              </a:rPr>
              <a:t>Shoppers</a:t>
            </a:r>
            <a:r>
              <a:rPr lang="en-GB" sz="1200" dirty="0">
                <a:solidFill>
                  <a:srgbClr val="000000"/>
                </a:solidFill>
                <a:latin typeface="Montserrat" panose="00000500000000000000" pitchFamily="2" charset="0"/>
                <a:cs typeface="Calibri" panose="020F0502020204030204" pitchFamily="34" charset="0"/>
              </a:rPr>
              <a:t> on average </a:t>
            </a:r>
            <a:r>
              <a:rPr lang="en-GB" sz="1200" b="1" dirty="0">
                <a:solidFill>
                  <a:srgbClr val="000000"/>
                </a:solidFill>
                <a:latin typeface="Montserrat" panose="00000500000000000000" pitchFamily="2" charset="0"/>
                <a:cs typeface="Calibri" panose="020F0502020204030204" pitchFamily="34" charset="0"/>
              </a:rPr>
              <a:t>spent</a:t>
            </a:r>
            <a:r>
              <a:rPr lang="en-GB" sz="1200" dirty="0">
                <a:solidFill>
                  <a:srgbClr val="000000"/>
                </a:solidFill>
                <a:latin typeface="Montserrat" panose="00000500000000000000" pitchFamily="2" charset="0"/>
                <a:cs typeface="Calibri" panose="020F0502020204030204" pitchFamily="34" charset="0"/>
              </a:rPr>
              <a:t> on average </a:t>
            </a:r>
            <a:r>
              <a:rPr lang="en-GB" sz="1200" b="1" dirty="0">
                <a:solidFill>
                  <a:srgbClr val="000000"/>
                </a:solidFill>
                <a:latin typeface="Montserrat" panose="00000500000000000000" pitchFamily="2" charset="0"/>
                <a:cs typeface="Calibri" panose="020F0502020204030204" pitchFamily="34" charset="0"/>
              </a:rPr>
              <a:t>51% more</a:t>
            </a:r>
            <a:r>
              <a:rPr lang="en-GB" sz="1200" dirty="0">
                <a:solidFill>
                  <a:srgbClr val="000000"/>
                </a:solidFill>
                <a:latin typeface="Montserrat" panose="00000500000000000000" pitchFamily="2" charset="0"/>
                <a:cs typeface="Calibri" panose="020F0502020204030204" pitchFamily="34" charset="0"/>
              </a:rPr>
              <a:t> during the </a:t>
            </a:r>
            <a:r>
              <a:rPr lang="en-GB" sz="1200" b="1" dirty="0">
                <a:solidFill>
                  <a:srgbClr val="000000"/>
                </a:solidFill>
                <a:latin typeface="Montserrat" panose="00000500000000000000" pitchFamily="2" charset="0"/>
                <a:cs typeface="Calibri" panose="020F0502020204030204" pitchFamily="34" charset="0"/>
              </a:rPr>
              <a:t>final 2 weeks of Christmas </a:t>
            </a:r>
            <a:r>
              <a:rPr lang="en-GB" sz="1200" dirty="0">
                <a:solidFill>
                  <a:srgbClr val="000000"/>
                </a:solidFill>
                <a:latin typeface="Montserrat" panose="00000500000000000000" pitchFamily="2" charset="0"/>
                <a:cs typeface="Calibri" panose="020F0502020204030204" pitchFamily="34" charset="0"/>
              </a:rPr>
              <a:t>compared to a typical~ fortnight</a:t>
            </a:r>
            <a:endParaRPr lang="en-US" sz="1200" dirty="0">
              <a:solidFill>
                <a:srgbClr val="000000"/>
              </a:solidFill>
              <a:latin typeface="Montserrat" panose="00000500000000000000" pitchFamily="2" charset="0"/>
              <a:cs typeface="Calibri" panose="020F0502020204030204" pitchFamily="34" charset="0"/>
            </a:endParaRPr>
          </a:p>
        </p:txBody>
      </p:sp>
    </p:spTree>
    <p:extLst>
      <p:ext uri="{BB962C8B-B14F-4D97-AF65-F5344CB8AC3E}">
        <p14:creationId xmlns:p14="http://schemas.microsoft.com/office/powerpoint/2010/main" val="17157965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98837F-64CE-C461-D15A-9CC630099855}"/>
              </a:ext>
            </a:extLst>
          </p:cNvPr>
          <p:cNvSpPr>
            <a:spLocks noGrp="1"/>
          </p:cNvSpPr>
          <p:nvPr>
            <p:ph type="sldNum" sz="quarter" idx="4"/>
          </p:nvPr>
        </p:nvSpPr>
        <p:spPr/>
        <p:txBody>
          <a:bodyPr/>
          <a:lstStyle/>
          <a:p>
            <a:fld id="{403EF4E2-7A7A-0548-85F1-5479B7C9E1B2}" type="slidenum">
              <a:rPr lang="en-US" smtClean="0"/>
              <a:pPr/>
              <a:t>48</a:t>
            </a:fld>
            <a:endParaRPr lang="en-US" dirty="0"/>
          </a:p>
        </p:txBody>
      </p:sp>
      <p:sp>
        <p:nvSpPr>
          <p:cNvPr id="3" name="Title 2">
            <a:extLst>
              <a:ext uri="{FF2B5EF4-FFF2-40B4-BE49-F238E27FC236}">
                <a16:creationId xmlns:a16="http://schemas.microsoft.com/office/drawing/2014/main" id="{2D60261C-0CE5-AE3E-6E6F-15F1C85C13DC}"/>
              </a:ext>
            </a:extLst>
          </p:cNvPr>
          <p:cNvSpPr>
            <a:spLocks noGrp="1"/>
          </p:cNvSpPr>
          <p:nvPr>
            <p:ph type="ctrTitle"/>
          </p:nvPr>
        </p:nvSpPr>
        <p:spPr>
          <a:xfrm>
            <a:off x="853666" y="1693128"/>
            <a:ext cx="9767442" cy="2262159"/>
          </a:xfrm>
        </p:spPr>
        <p:txBody>
          <a:bodyPr/>
          <a:lstStyle/>
          <a:p>
            <a:r>
              <a:rPr lang="en-GB" sz="2400" b="0" dirty="0">
                <a:latin typeface="Georgia" panose="02040502050405020303" pitchFamily="18" charset="0"/>
              </a:rPr>
              <a:t>Christmas day on a Monday minimised disruption, in terms of </a:t>
            </a:r>
            <a:r>
              <a:rPr lang="en-GB" sz="2400" dirty="0">
                <a:latin typeface="Georgia" panose="02040502050405020303" pitchFamily="18" charset="0"/>
              </a:rPr>
              <a:t>changing shopping day</a:t>
            </a:r>
            <a:r>
              <a:rPr lang="en-GB" sz="2400" b="0" dirty="0">
                <a:latin typeface="Georgia" panose="02040502050405020303" pitchFamily="18" charset="0"/>
              </a:rPr>
              <a:t>, favouring the </a:t>
            </a:r>
            <a:r>
              <a:rPr lang="en-GB" sz="2400" dirty="0">
                <a:latin typeface="Georgia" panose="02040502050405020303" pitchFamily="18" charset="0"/>
              </a:rPr>
              <a:t>supermarkets</a:t>
            </a:r>
            <a:r>
              <a:rPr lang="en-GB" sz="2400" b="0" dirty="0">
                <a:latin typeface="Georgia" panose="02040502050405020303" pitchFamily="18" charset="0"/>
              </a:rPr>
              <a:t> and allowed </a:t>
            </a:r>
            <a:r>
              <a:rPr lang="en-GB" sz="2400" dirty="0">
                <a:latin typeface="Georgia" panose="02040502050405020303" pitchFamily="18" charset="0"/>
              </a:rPr>
              <a:t>extra time </a:t>
            </a:r>
            <a:r>
              <a:rPr lang="en-GB" sz="2400" b="0" dirty="0">
                <a:latin typeface="Georgia" panose="02040502050405020303" pitchFamily="18" charset="0"/>
              </a:rPr>
              <a:t>for a </a:t>
            </a:r>
            <a:r>
              <a:rPr lang="en-GB" sz="2400" dirty="0">
                <a:latin typeface="Georgia" panose="02040502050405020303" pitchFamily="18" charset="0"/>
              </a:rPr>
              <a:t>last minute top-up</a:t>
            </a:r>
            <a:r>
              <a:rPr lang="en-GB" sz="2400" b="0" dirty="0">
                <a:latin typeface="Georgia" panose="02040502050405020303" pitchFamily="18" charset="0"/>
              </a:rPr>
              <a:t>.</a:t>
            </a:r>
            <a:r>
              <a:rPr lang="en-GB" sz="2400" dirty="0">
                <a:latin typeface="Georgia" panose="02040502050405020303" pitchFamily="18" charset="0"/>
              </a:rPr>
              <a:t> </a:t>
            </a:r>
            <a:endParaRPr lang="en-GB" sz="2800" dirty="0"/>
          </a:p>
        </p:txBody>
      </p:sp>
      <p:sp>
        <p:nvSpPr>
          <p:cNvPr id="5" name="Subtitle 4">
            <a:extLst>
              <a:ext uri="{FF2B5EF4-FFF2-40B4-BE49-F238E27FC236}">
                <a16:creationId xmlns:a16="http://schemas.microsoft.com/office/drawing/2014/main" id="{76D7318D-0587-3EB2-B6B2-CDC9FF4C19EE}"/>
              </a:ext>
            </a:extLst>
          </p:cNvPr>
          <p:cNvSpPr>
            <a:spLocks noGrp="1"/>
          </p:cNvSpPr>
          <p:nvPr>
            <p:ph type="subTitle" idx="1"/>
          </p:nvPr>
        </p:nvSpPr>
        <p:spPr>
          <a:xfrm>
            <a:off x="905054" y="4080691"/>
            <a:ext cx="9778634" cy="946750"/>
          </a:xfrm>
        </p:spPr>
        <p:txBody>
          <a:bodyPr/>
          <a:lstStyle/>
          <a:p>
            <a:r>
              <a:rPr lang="en-GB" altLang="en-US" sz="2000" dirty="0">
                <a:solidFill>
                  <a:schemeClr val="tx1"/>
                </a:solidFill>
                <a:latin typeface="Georgia" panose="02040502050405020303" pitchFamily="18" charset="0"/>
              </a:rPr>
              <a:t>With </a:t>
            </a:r>
            <a:r>
              <a:rPr lang="en-GB" altLang="en-US" dirty="0">
                <a:solidFill>
                  <a:schemeClr val="tx1"/>
                </a:solidFill>
                <a:latin typeface="Georgia" panose="02040502050405020303" pitchFamily="18" charset="0"/>
              </a:rPr>
              <a:t>‘</a:t>
            </a:r>
            <a:r>
              <a:rPr lang="en-GB" altLang="en-US" b="1" dirty="0">
                <a:solidFill>
                  <a:schemeClr val="tx1"/>
                </a:solidFill>
                <a:latin typeface="Georgia" panose="02040502050405020303" pitchFamily="18" charset="0"/>
              </a:rPr>
              <a:t>learnt</a:t>
            </a:r>
            <a:r>
              <a:rPr lang="en-GB" altLang="en-US" dirty="0">
                <a:solidFill>
                  <a:schemeClr val="tx1"/>
                </a:solidFill>
                <a:latin typeface="Georgia" panose="02040502050405020303" pitchFamily="18" charset="0"/>
              </a:rPr>
              <a:t>’ </a:t>
            </a:r>
            <a:r>
              <a:rPr lang="en-GB" altLang="en-US" sz="2000" b="1" dirty="0">
                <a:solidFill>
                  <a:schemeClr val="tx1"/>
                </a:solidFill>
                <a:latin typeface="Georgia" panose="02040502050405020303" pitchFamily="18" charset="0"/>
              </a:rPr>
              <a:t>savings strategies </a:t>
            </a:r>
            <a:r>
              <a:rPr lang="en-GB" altLang="en-US" sz="2000" dirty="0">
                <a:solidFill>
                  <a:schemeClr val="tx1"/>
                </a:solidFill>
                <a:latin typeface="Georgia" panose="02040502050405020303" pitchFamily="18" charset="0"/>
              </a:rPr>
              <a:t>and </a:t>
            </a:r>
            <a:r>
              <a:rPr lang="en-GB" altLang="en-US" sz="2000" b="1" dirty="0">
                <a:solidFill>
                  <a:schemeClr val="tx1"/>
                </a:solidFill>
                <a:latin typeface="Georgia" panose="02040502050405020303" pitchFamily="18" charset="0"/>
              </a:rPr>
              <a:t>6 full days of trading</a:t>
            </a:r>
            <a:r>
              <a:rPr lang="en-GB" altLang="en-US" sz="2000" dirty="0">
                <a:solidFill>
                  <a:schemeClr val="tx1"/>
                </a:solidFill>
                <a:latin typeface="Georgia" panose="02040502050405020303" pitchFamily="18" charset="0"/>
              </a:rPr>
              <a:t>, shoppers were able to </a:t>
            </a:r>
            <a:r>
              <a:rPr lang="en-GB" altLang="en-US" sz="2000" b="1" dirty="0">
                <a:solidFill>
                  <a:schemeClr val="tx1"/>
                </a:solidFill>
                <a:latin typeface="Georgia" panose="02040502050405020303" pitchFamily="18" charset="0"/>
              </a:rPr>
              <a:t>delay spending</a:t>
            </a:r>
            <a:r>
              <a:rPr lang="en-GB" altLang="en-US" sz="2000" dirty="0">
                <a:solidFill>
                  <a:schemeClr val="tx1"/>
                </a:solidFill>
                <a:latin typeface="Georgia" panose="02040502050405020303" pitchFamily="18" charset="0"/>
              </a:rPr>
              <a:t>, buy </a:t>
            </a:r>
            <a:r>
              <a:rPr lang="en-GB" altLang="en-US" sz="2000" b="1" dirty="0">
                <a:solidFill>
                  <a:schemeClr val="tx1"/>
                </a:solidFill>
                <a:latin typeface="Georgia" panose="02040502050405020303" pitchFamily="18" charset="0"/>
              </a:rPr>
              <a:t>across channels </a:t>
            </a:r>
            <a:r>
              <a:rPr lang="en-GB" altLang="en-US" sz="2000" dirty="0">
                <a:solidFill>
                  <a:schemeClr val="tx1"/>
                </a:solidFill>
                <a:latin typeface="Georgia" panose="02040502050405020303" pitchFamily="18" charset="0"/>
              </a:rPr>
              <a:t>and hold out for </a:t>
            </a:r>
            <a:r>
              <a:rPr lang="en-GB" altLang="en-US" sz="2000" b="1" dirty="0">
                <a:solidFill>
                  <a:schemeClr val="tx1"/>
                </a:solidFill>
                <a:latin typeface="Georgia" panose="02040502050405020303" pitchFamily="18" charset="0"/>
              </a:rPr>
              <a:t>last minute offers</a:t>
            </a:r>
            <a:r>
              <a:rPr lang="en-GB" altLang="en-US" sz="2000" dirty="0">
                <a:solidFill>
                  <a:schemeClr val="tx1"/>
                </a:solidFill>
                <a:latin typeface="Georgia" panose="02040502050405020303" pitchFamily="18" charset="0"/>
              </a:rPr>
              <a:t>. </a:t>
            </a:r>
            <a:r>
              <a:rPr lang="en-GB" dirty="0">
                <a:solidFill>
                  <a:schemeClr val="tx1"/>
                </a:solidFill>
                <a:latin typeface="Georgia" panose="02040502050405020303" pitchFamily="18" charset="0"/>
              </a:rPr>
              <a:t> </a:t>
            </a:r>
            <a:endParaRPr lang="en-GB" dirty="0"/>
          </a:p>
        </p:txBody>
      </p:sp>
      <p:pic>
        <p:nvPicPr>
          <p:cNvPr id="4" name="Picture 10" descr="xmas">
            <a:extLst>
              <a:ext uri="{FF2B5EF4-FFF2-40B4-BE49-F238E27FC236}">
                <a16:creationId xmlns:a16="http://schemas.microsoft.com/office/drawing/2014/main" id="{53D9CEFA-DDAE-EC32-E2C9-ECB5C573F702}"/>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997" y="504782"/>
            <a:ext cx="1816654" cy="1816654"/>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106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6728DC-297D-3763-F73A-5E4DF896E7E7}"/>
              </a:ext>
            </a:extLst>
          </p:cNvPr>
          <p:cNvSpPr>
            <a:spLocks noGrp="1"/>
          </p:cNvSpPr>
          <p:nvPr>
            <p:ph type="sldNum" sz="quarter" idx="12"/>
          </p:nvPr>
        </p:nvSpPr>
        <p:spPr/>
        <p:txBody>
          <a:bodyPr/>
          <a:lstStyle/>
          <a:p>
            <a:fld id="{403EF4E2-7A7A-0548-85F1-5479B7C9E1B2}" type="slidenum">
              <a:rPr lang="en-US" smtClean="0"/>
              <a:t>49</a:t>
            </a:fld>
            <a:endParaRPr lang="en-US" dirty="0"/>
          </a:p>
        </p:txBody>
      </p:sp>
      <p:sp>
        <p:nvSpPr>
          <p:cNvPr id="8" name="Title 7">
            <a:extLst>
              <a:ext uri="{FF2B5EF4-FFF2-40B4-BE49-F238E27FC236}">
                <a16:creationId xmlns:a16="http://schemas.microsoft.com/office/drawing/2014/main" id="{319D6550-86D3-7DB3-29F0-30F060BFBAF2}"/>
              </a:ext>
            </a:extLst>
          </p:cNvPr>
          <p:cNvSpPr>
            <a:spLocks noGrp="1"/>
          </p:cNvSpPr>
          <p:nvPr>
            <p:ph type="ctrTitle"/>
          </p:nvPr>
        </p:nvSpPr>
        <p:spPr>
          <a:xfrm>
            <a:off x="280142" y="2101889"/>
            <a:ext cx="3503952" cy="1032150"/>
          </a:xfrm>
        </p:spPr>
        <p:txBody>
          <a:bodyPr/>
          <a:lstStyle/>
          <a:p>
            <a:br>
              <a:rPr lang="en-US" sz="2800" dirty="0">
                <a:latin typeface="Georgia" panose="02040502050405020303" pitchFamily="18" charset="0"/>
              </a:rPr>
            </a:br>
            <a:r>
              <a:rPr lang="en-GB" sz="2800" b="0" dirty="0">
                <a:latin typeface="Georgia" panose="02040502050405020303" pitchFamily="18" charset="0"/>
              </a:rPr>
              <a:t>Shoppers ‘</a:t>
            </a:r>
            <a:r>
              <a:rPr lang="en-GB" sz="2800" dirty="0">
                <a:latin typeface="Georgia" panose="02040502050405020303" pitchFamily="18" charset="0"/>
              </a:rPr>
              <a:t>cautious’ </a:t>
            </a:r>
            <a:r>
              <a:rPr lang="en-GB" sz="2800" b="0" dirty="0">
                <a:latin typeface="Georgia" panose="02040502050405020303" pitchFamily="18" charset="0"/>
              </a:rPr>
              <a:t>sentiment</a:t>
            </a:r>
            <a:r>
              <a:rPr lang="en-GB" sz="2800" dirty="0">
                <a:latin typeface="Georgia" panose="02040502050405020303" pitchFamily="18" charset="0"/>
              </a:rPr>
              <a:t> </a:t>
            </a:r>
            <a:r>
              <a:rPr lang="en-GB" sz="2800" b="0" dirty="0">
                <a:latin typeface="Georgia" panose="02040502050405020303" pitchFamily="18" charset="0"/>
              </a:rPr>
              <a:t>is expected to </a:t>
            </a:r>
            <a:r>
              <a:rPr lang="en-GB" sz="2800" dirty="0">
                <a:latin typeface="Georgia" panose="02040502050405020303" pitchFamily="18" charset="0"/>
              </a:rPr>
              <a:t>continue into Q1</a:t>
            </a:r>
            <a:endParaRPr lang="en-US" sz="2800" dirty="0">
              <a:latin typeface="Georgia" panose="02040502050405020303" pitchFamily="18" charset="0"/>
            </a:endParaRPr>
          </a:p>
        </p:txBody>
      </p:sp>
      <p:sp>
        <p:nvSpPr>
          <p:cNvPr id="14" name="Text Placeholder 13">
            <a:extLst>
              <a:ext uri="{FF2B5EF4-FFF2-40B4-BE49-F238E27FC236}">
                <a16:creationId xmlns:a16="http://schemas.microsoft.com/office/drawing/2014/main" id="{C6448C9E-CE0B-61E6-1D4C-D40E3826ED4C}"/>
              </a:ext>
            </a:extLst>
          </p:cNvPr>
          <p:cNvSpPr>
            <a:spLocks noGrp="1"/>
          </p:cNvSpPr>
          <p:nvPr>
            <p:ph type="body" sz="quarter" idx="14"/>
          </p:nvPr>
        </p:nvSpPr>
        <p:spPr>
          <a:xfrm>
            <a:off x="4282140" y="6108420"/>
            <a:ext cx="7595265" cy="365125"/>
          </a:xfrm>
        </p:spPr>
        <p:txBody>
          <a:bodyPr/>
          <a:lstStyle/>
          <a:p>
            <a:r>
              <a:rPr lang="en-GB" dirty="0"/>
              <a:t>Source:  NIQ Scantrack, NIQ Homescan</a:t>
            </a:r>
          </a:p>
          <a:p>
            <a:r>
              <a:rPr lang="en-GB" dirty="0"/>
              <a:t>*BRC-NIQ Food Inflation December 2023</a:t>
            </a:r>
          </a:p>
        </p:txBody>
      </p:sp>
      <p:graphicFrame>
        <p:nvGraphicFramePr>
          <p:cNvPr id="3" name="Table 11">
            <a:extLst>
              <a:ext uri="{FF2B5EF4-FFF2-40B4-BE49-F238E27FC236}">
                <a16:creationId xmlns:a16="http://schemas.microsoft.com/office/drawing/2014/main" id="{00172463-5EDD-F8B7-C28C-B0754D83D200}"/>
              </a:ext>
            </a:extLst>
          </p:cNvPr>
          <p:cNvGraphicFramePr>
            <a:graphicFrameLocks noGrp="1"/>
          </p:cNvGraphicFramePr>
          <p:nvPr>
            <p:extLst>
              <p:ext uri="{D42A27DB-BD31-4B8C-83A1-F6EECF244321}">
                <p14:modId xmlns:p14="http://schemas.microsoft.com/office/powerpoint/2010/main" val="2513587854"/>
              </p:ext>
            </p:extLst>
          </p:nvPr>
        </p:nvGraphicFramePr>
        <p:xfrm>
          <a:off x="4627548" y="453821"/>
          <a:ext cx="7221195" cy="5457020"/>
        </p:xfrm>
        <a:graphic>
          <a:graphicData uri="http://schemas.openxmlformats.org/drawingml/2006/table">
            <a:tbl>
              <a:tblPr firstRow="1" bandRow="1">
                <a:tableStyleId>{00A15C55-8517-42AA-B614-E9B94910E393}</a:tableStyleId>
              </a:tblPr>
              <a:tblGrid>
                <a:gridCol w="2169838">
                  <a:extLst>
                    <a:ext uri="{9D8B030D-6E8A-4147-A177-3AD203B41FA5}">
                      <a16:colId xmlns:a16="http://schemas.microsoft.com/office/drawing/2014/main" val="1413289166"/>
                    </a:ext>
                  </a:extLst>
                </a:gridCol>
                <a:gridCol w="2645683">
                  <a:extLst>
                    <a:ext uri="{9D8B030D-6E8A-4147-A177-3AD203B41FA5}">
                      <a16:colId xmlns:a16="http://schemas.microsoft.com/office/drawing/2014/main" val="2934931554"/>
                    </a:ext>
                  </a:extLst>
                </a:gridCol>
                <a:gridCol w="2405674">
                  <a:extLst>
                    <a:ext uri="{9D8B030D-6E8A-4147-A177-3AD203B41FA5}">
                      <a16:colId xmlns:a16="http://schemas.microsoft.com/office/drawing/2014/main" val="986108252"/>
                    </a:ext>
                  </a:extLst>
                </a:gridCol>
              </a:tblGrid>
              <a:tr h="5295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Georgia" panose="02040502050405020303" pitchFamily="18" charset="0"/>
                        </a:rPr>
                        <a:t>‘Omni channel’ Christmas</a:t>
                      </a:r>
                    </a:p>
                  </a:txBody>
                  <a:tcPr>
                    <a:solidFill>
                      <a:schemeClr val="tx2">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latin typeface="Georgia" panose="02040502050405020303" pitchFamily="18" charset="0"/>
                        </a:rPr>
                        <a:t>‘Biggest’ Christmas week ever</a:t>
                      </a:r>
                      <a:endParaRPr lang="en-GB" sz="1800" dirty="0">
                        <a:solidFill>
                          <a:schemeClr val="bg1"/>
                        </a:solidFill>
                        <a:latin typeface="Georgia" panose="02040502050405020303" pitchFamily="18" charset="0"/>
                      </a:endParaRPr>
                    </a:p>
                  </a:txBody>
                  <a:tcPr>
                    <a:solidFill>
                      <a:schemeClr val="tx2">
                        <a:lumMod val="90000"/>
                        <a:lumOff val="1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Georgia" panose="02040502050405020303" pitchFamily="18" charset="0"/>
                        </a:rPr>
                        <a:t>Cautious start to 2024</a:t>
                      </a:r>
                    </a:p>
                  </a:txBody>
                  <a:tcPr>
                    <a:solidFill>
                      <a:schemeClr val="tx2">
                        <a:lumMod val="90000"/>
                        <a:lumOff val="10000"/>
                      </a:schemeClr>
                    </a:solidFill>
                  </a:tcPr>
                </a:tc>
                <a:extLst>
                  <a:ext uri="{0D108BD9-81ED-4DB2-BD59-A6C34878D82A}">
                    <a16:rowId xmlns:a16="http://schemas.microsoft.com/office/drawing/2014/main" val="63027159"/>
                  </a:ext>
                </a:extLst>
              </a:tr>
              <a:tr h="1037420">
                <a:tc>
                  <a:txBody>
                    <a:bodyPr/>
                    <a:lstStyle/>
                    <a:p>
                      <a:pPr lvl="0"/>
                      <a:r>
                        <a:rPr lang="en-US" sz="1200" b="0" kern="1200" dirty="0">
                          <a:solidFill>
                            <a:schemeClr val="tx2"/>
                          </a:solidFill>
                          <a:effectLst/>
                          <a:latin typeface="Georgia" panose="02040502050405020303" pitchFamily="18" charset="0"/>
                          <a:ea typeface="+mn-ea"/>
                          <a:cs typeface="+mn-cs"/>
                        </a:rPr>
                        <a:t>The </a:t>
                      </a:r>
                      <a:r>
                        <a:rPr lang="en-US" sz="1200" b="1" kern="1200" dirty="0">
                          <a:solidFill>
                            <a:schemeClr val="tx2"/>
                          </a:solidFill>
                          <a:effectLst/>
                          <a:latin typeface="Georgia" panose="02040502050405020303" pitchFamily="18" charset="0"/>
                          <a:ea typeface="+mn-ea"/>
                          <a:cs typeface="+mn-cs"/>
                        </a:rPr>
                        <a:t>cool damp</a:t>
                      </a:r>
                      <a:r>
                        <a:rPr lang="en-US" sz="1200" b="0" kern="1200" dirty="0">
                          <a:solidFill>
                            <a:schemeClr val="tx2"/>
                          </a:solidFill>
                          <a:effectLst/>
                          <a:latin typeface="Georgia" panose="02040502050405020303" pitchFamily="18" charset="0"/>
                          <a:ea typeface="+mn-ea"/>
                          <a:cs typeface="+mn-cs"/>
                        </a:rPr>
                        <a:t> weather, coupled with a need to </a:t>
                      </a:r>
                      <a:r>
                        <a:rPr lang="en-US" sz="1200" b="1" kern="1200" dirty="0">
                          <a:solidFill>
                            <a:schemeClr val="tx2"/>
                          </a:solidFill>
                          <a:effectLst/>
                          <a:latin typeface="Georgia" panose="02040502050405020303" pitchFamily="18" charset="0"/>
                          <a:ea typeface="+mn-ea"/>
                          <a:cs typeface="+mn-cs"/>
                        </a:rPr>
                        <a:t>save money </a:t>
                      </a:r>
                      <a:r>
                        <a:rPr lang="en-US" sz="1200" b="0" kern="1200" dirty="0">
                          <a:solidFill>
                            <a:schemeClr val="tx2"/>
                          </a:solidFill>
                          <a:effectLst/>
                          <a:latin typeface="Georgia" panose="02040502050405020303" pitchFamily="18" charset="0"/>
                          <a:ea typeface="+mn-ea"/>
                          <a:cs typeface="+mn-cs"/>
                        </a:rPr>
                        <a:t>will have helped to </a:t>
                      </a:r>
                      <a:r>
                        <a:rPr lang="en-US" sz="1200" b="1" kern="1200" dirty="0">
                          <a:solidFill>
                            <a:schemeClr val="tx2"/>
                          </a:solidFill>
                          <a:effectLst/>
                          <a:latin typeface="Georgia" panose="02040502050405020303" pitchFamily="18" charset="0"/>
                          <a:ea typeface="+mn-ea"/>
                          <a:cs typeface="+mn-cs"/>
                        </a:rPr>
                        <a:t>boost online </a:t>
                      </a:r>
                      <a:r>
                        <a:rPr lang="en-US" sz="1200" b="0" kern="1200" dirty="0">
                          <a:solidFill>
                            <a:schemeClr val="tx2"/>
                          </a:solidFill>
                          <a:effectLst/>
                          <a:latin typeface="Georgia" panose="02040502050405020303" pitchFamily="18" charset="0"/>
                          <a:ea typeface="+mn-ea"/>
                          <a:cs typeface="+mn-cs"/>
                        </a:rPr>
                        <a:t>in the weeks before Christmas.</a:t>
                      </a:r>
                      <a:endParaRPr lang="en-GB" sz="1200" b="0" kern="1200" dirty="0">
                        <a:solidFill>
                          <a:schemeClr val="tx1">
                            <a:lumMod val="50000"/>
                          </a:schemeClr>
                        </a:solidFill>
                        <a:effectLst/>
                        <a:latin typeface="Georgia" panose="02040502050405020303" pitchFamily="18" charset="0"/>
                        <a:ea typeface="+mn-ea"/>
                        <a:cs typeface="+mn-cs"/>
                      </a:endParaRPr>
                    </a:p>
                  </a:txBody>
                  <a:tcPr>
                    <a:solidFill>
                      <a:schemeClr val="tx2">
                        <a:lumMod val="10000"/>
                        <a:lumOff val="90000"/>
                      </a:schemeClr>
                    </a:solidFill>
                  </a:tcPr>
                </a:tc>
                <a:tc>
                  <a:txBody>
                    <a:bodyPr/>
                    <a:lstStyle/>
                    <a:p>
                      <a:pPr lvl="0"/>
                      <a:r>
                        <a:rPr lang="en-GB" sz="1200" kern="1200" dirty="0">
                          <a:solidFill>
                            <a:schemeClr val="tx2"/>
                          </a:solidFill>
                          <a:effectLst/>
                          <a:latin typeface="Georgia" panose="02040502050405020303" pitchFamily="18" charset="0"/>
                          <a:ea typeface="+mn-ea"/>
                          <a:cs typeface="+mn-cs"/>
                        </a:rPr>
                        <a:t>Prolonged </a:t>
                      </a:r>
                      <a:r>
                        <a:rPr lang="en-GB" sz="1200" b="1" kern="1200" dirty="0">
                          <a:solidFill>
                            <a:schemeClr val="tx2"/>
                          </a:solidFill>
                          <a:effectLst/>
                          <a:latin typeface="Georgia" panose="02040502050405020303" pitchFamily="18" charset="0"/>
                          <a:ea typeface="+mn-ea"/>
                          <a:cs typeface="+mn-cs"/>
                        </a:rPr>
                        <a:t>inflationary pressures </a:t>
                      </a:r>
                      <a:r>
                        <a:rPr lang="en-GB" sz="1200" kern="1200" dirty="0">
                          <a:solidFill>
                            <a:schemeClr val="tx2"/>
                          </a:solidFill>
                          <a:effectLst/>
                          <a:latin typeface="Georgia" panose="02040502050405020303" pitchFamily="18" charset="0"/>
                          <a:ea typeface="+mn-ea"/>
                          <a:cs typeface="+mn-cs"/>
                        </a:rPr>
                        <a:t>and a </a:t>
                      </a:r>
                      <a:r>
                        <a:rPr lang="en-GB" sz="1200" b="1" kern="1200" dirty="0">
                          <a:solidFill>
                            <a:schemeClr val="tx2"/>
                          </a:solidFill>
                          <a:effectLst/>
                          <a:latin typeface="Georgia" panose="02040502050405020303" pitchFamily="18" charset="0"/>
                          <a:ea typeface="+mn-ea"/>
                          <a:cs typeface="+mn-cs"/>
                        </a:rPr>
                        <a:t>full week </a:t>
                      </a:r>
                      <a:r>
                        <a:rPr lang="en-GB" sz="1200" kern="1200" dirty="0">
                          <a:solidFill>
                            <a:schemeClr val="tx2"/>
                          </a:solidFill>
                          <a:effectLst/>
                          <a:latin typeface="Georgia" panose="02040502050405020303" pitchFamily="18" charset="0"/>
                          <a:ea typeface="+mn-ea"/>
                          <a:cs typeface="+mn-cs"/>
                        </a:rPr>
                        <a:t>of trading led to an unprecedented </a:t>
                      </a:r>
                      <a:r>
                        <a:rPr lang="en-GB" sz="1200" b="1" kern="1200" dirty="0">
                          <a:solidFill>
                            <a:schemeClr val="tx2"/>
                          </a:solidFill>
                          <a:effectLst/>
                          <a:latin typeface="Georgia" panose="02040502050405020303" pitchFamily="18" charset="0"/>
                          <a:ea typeface="+mn-ea"/>
                          <a:cs typeface="+mn-cs"/>
                        </a:rPr>
                        <a:t>£4.8Bn </a:t>
                      </a:r>
                      <a:r>
                        <a:rPr lang="en-GB" sz="1200" kern="1200" dirty="0">
                          <a:solidFill>
                            <a:schemeClr val="tx2"/>
                          </a:solidFill>
                          <a:effectLst/>
                          <a:latin typeface="Georgia" panose="02040502050405020303" pitchFamily="18" charset="0"/>
                          <a:ea typeface="+mn-ea"/>
                          <a:cs typeface="+mn-cs"/>
                        </a:rPr>
                        <a:t>being spent in the </a:t>
                      </a:r>
                      <a:r>
                        <a:rPr lang="en-GB" sz="1200" b="1" kern="1200" dirty="0">
                          <a:solidFill>
                            <a:schemeClr val="tx2"/>
                          </a:solidFill>
                          <a:effectLst/>
                          <a:latin typeface="Georgia" panose="02040502050405020303" pitchFamily="18" charset="0"/>
                          <a:ea typeface="+mn-ea"/>
                          <a:cs typeface="+mn-cs"/>
                        </a:rPr>
                        <a:t>Grocery Multiples</a:t>
                      </a:r>
                      <a:r>
                        <a:rPr lang="en-GB" sz="1200" kern="1200" dirty="0">
                          <a:solidFill>
                            <a:schemeClr val="tx2"/>
                          </a:solidFill>
                          <a:effectLst/>
                          <a:latin typeface="Georgia" panose="02040502050405020303" pitchFamily="18" charset="0"/>
                          <a:ea typeface="+mn-ea"/>
                          <a:cs typeface="+mn-cs"/>
                        </a:rPr>
                        <a:t>.</a:t>
                      </a:r>
                    </a:p>
                  </a:txBody>
                  <a:tcPr>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2"/>
                          </a:solidFill>
                          <a:effectLst/>
                          <a:latin typeface="Georgia" panose="02040502050405020303" pitchFamily="18" charset="0"/>
                          <a:ea typeface="+mn-ea"/>
                          <a:cs typeface="+mn-cs"/>
                        </a:rPr>
                        <a:t>January is always a </a:t>
                      </a:r>
                      <a:r>
                        <a:rPr lang="en-GB" sz="1200" b="1" kern="1200" dirty="0">
                          <a:solidFill>
                            <a:schemeClr val="tx2"/>
                          </a:solidFill>
                          <a:effectLst/>
                          <a:latin typeface="Georgia" panose="02040502050405020303" pitchFamily="18" charset="0"/>
                          <a:ea typeface="+mn-ea"/>
                          <a:cs typeface="+mn-cs"/>
                        </a:rPr>
                        <a:t>softer </a:t>
                      </a:r>
                      <a:r>
                        <a:rPr lang="en-GB" sz="1200" b="0" kern="1200" dirty="0">
                          <a:solidFill>
                            <a:schemeClr val="tx2"/>
                          </a:solidFill>
                          <a:effectLst/>
                          <a:latin typeface="Georgia" panose="02040502050405020303" pitchFamily="18" charset="0"/>
                          <a:ea typeface="+mn-ea"/>
                          <a:cs typeface="+mn-cs"/>
                        </a:rPr>
                        <a:t>month as shoppers pay down debt and think about Veganuary and dry January.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2"/>
                        </a:solidFill>
                        <a:effectLst/>
                        <a:highlight>
                          <a:srgbClr val="FFFF00"/>
                        </a:highlight>
                        <a:latin typeface="Georgia" panose="02040502050405020303" pitchFamily="18" charset="0"/>
                        <a:ea typeface="+mn-ea"/>
                        <a:cs typeface="+mn-cs"/>
                      </a:endParaRPr>
                    </a:p>
                  </a:txBody>
                  <a:tcPr>
                    <a:solidFill>
                      <a:schemeClr val="tx2">
                        <a:lumMod val="10000"/>
                        <a:lumOff val="90000"/>
                      </a:schemeClr>
                    </a:solidFill>
                  </a:tcPr>
                </a:tc>
                <a:extLst>
                  <a:ext uri="{0D108BD9-81ED-4DB2-BD59-A6C34878D82A}">
                    <a16:rowId xmlns:a16="http://schemas.microsoft.com/office/drawing/2014/main" val="2652025299"/>
                  </a:ext>
                </a:extLst>
              </a:tr>
              <a:tr h="1237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latin typeface="Georgia" panose="02040502050405020303" pitchFamily="18" charset="0"/>
                        </a:rPr>
                        <a:t>After </a:t>
                      </a:r>
                      <a:r>
                        <a:rPr lang="en-US" sz="1100" b="1" dirty="0">
                          <a:solidFill>
                            <a:schemeClr val="tx2"/>
                          </a:solidFill>
                          <a:latin typeface="Georgia" panose="02040502050405020303" pitchFamily="18" charset="0"/>
                        </a:rPr>
                        <a:t>3 years of shoppers buying less per trip</a:t>
                      </a:r>
                      <a:r>
                        <a:rPr lang="en-US" sz="1100" b="0" dirty="0">
                          <a:solidFill>
                            <a:schemeClr val="tx2"/>
                          </a:solidFill>
                          <a:latin typeface="Georgia" panose="02040502050405020303" pitchFamily="18" charset="0"/>
                        </a:rPr>
                        <a:t>, Online is finally gaining some </a:t>
                      </a:r>
                      <a:r>
                        <a:rPr lang="en-US" sz="1100" b="1" dirty="0">
                          <a:solidFill>
                            <a:schemeClr val="tx2"/>
                          </a:solidFill>
                          <a:latin typeface="Georgia" panose="02040502050405020303" pitchFamily="18" charset="0"/>
                        </a:rPr>
                        <a:t>momentum</a:t>
                      </a:r>
                      <a:r>
                        <a:rPr lang="en-US" sz="1100" b="0" dirty="0">
                          <a:solidFill>
                            <a:schemeClr val="tx2"/>
                          </a:solidFill>
                          <a:latin typeface="Georgia" panose="02040502050405020303"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latin typeface="Georgia" panose="02040502050405020303" pitchFamily="18" charset="0"/>
                        </a:rPr>
                        <a:t>With 6 full trading days prior to Christmas there would have </a:t>
                      </a:r>
                      <a:r>
                        <a:rPr lang="en-US" sz="1100" b="1" dirty="0">
                          <a:solidFill>
                            <a:schemeClr val="tx2"/>
                          </a:solidFill>
                          <a:latin typeface="Georgia" panose="02040502050405020303" pitchFamily="18" charset="0"/>
                        </a:rPr>
                        <a:t>been more slots available </a:t>
                      </a:r>
                      <a:r>
                        <a:rPr lang="en-US" sz="1100" b="0" dirty="0">
                          <a:solidFill>
                            <a:schemeClr val="tx2"/>
                          </a:solidFill>
                          <a:latin typeface="Georgia" panose="02040502050405020303" pitchFamily="18" charset="0"/>
                        </a:rPr>
                        <a:t>to buy the ‘</a:t>
                      </a:r>
                      <a:r>
                        <a:rPr lang="en-US" sz="1100" b="1" dirty="0">
                          <a:solidFill>
                            <a:schemeClr val="tx2"/>
                          </a:solidFill>
                          <a:latin typeface="Georgia" panose="02040502050405020303" pitchFamily="18" charset="0"/>
                        </a:rPr>
                        <a:t>big Christmas shop</a:t>
                      </a:r>
                      <a:r>
                        <a:rPr lang="en-US" sz="1100" b="0" dirty="0">
                          <a:solidFill>
                            <a:schemeClr val="tx2"/>
                          </a:solidFill>
                          <a:latin typeface="Georgia" panose="02040502050405020303" pitchFamily="18" charset="0"/>
                        </a:rPr>
                        <a:t>’ online enabling shoppers to top up for festive treats in store.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latin typeface="Georgia" panose="02040502050405020303" pitchFamily="18" charset="0"/>
                        </a:rPr>
                        <a:t>The </a:t>
                      </a:r>
                      <a:r>
                        <a:rPr lang="en-US" sz="1100" b="1" dirty="0">
                          <a:solidFill>
                            <a:schemeClr val="tx2"/>
                          </a:solidFill>
                          <a:latin typeface="Georgia" panose="02040502050405020303" pitchFamily="18" charset="0"/>
                        </a:rPr>
                        <a:t>continued</a:t>
                      </a:r>
                      <a:r>
                        <a:rPr lang="en-US" sz="1100" b="0" dirty="0">
                          <a:solidFill>
                            <a:schemeClr val="tx2"/>
                          </a:solidFill>
                          <a:latin typeface="Georgia" panose="02040502050405020303" pitchFamily="18" charset="0"/>
                        </a:rPr>
                        <a:t> cold dark </a:t>
                      </a:r>
                      <a:r>
                        <a:rPr lang="en-US" sz="1100" b="1" dirty="0">
                          <a:solidFill>
                            <a:schemeClr val="tx2"/>
                          </a:solidFill>
                          <a:latin typeface="Georgia" panose="02040502050405020303" pitchFamily="18" charset="0"/>
                        </a:rPr>
                        <a:t>wet</a:t>
                      </a:r>
                      <a:r>
                        <a:rPr lang="en-US" sz="1100" b="0" dirty="0">
                          <a:solidFill>
                            <a:schemeClr val="tx2"/>
                          </a:solidFill>
                          <a:latin typeface="Georgia" panose="02040502050405020303" pitchFamily="18" charset="0"/>
                        </a:rPr>
                        <a:t> evenings is also </a:t>
                      </a:r>
                      <a:r>
                        <a:rPr lang="en-US" sz="1100" b="1" dirty="0">
                          <a:solidFill>
                            <a:schemeClr val="tx2"/>
                          </a:solidFill>
                          <a:latin typeface="Georgia" panose="02040502050405020303" pitchFamily="18" charset="0"/>
                        </a:rPr>
                        <a:t>less conducive</a:t>
                      </a:r>
                      <a:r>
                        <a:rPr lang="en-US" sz="1100" b="0" dirty="0">
                          <a:solidFill>
                            <a:schemeClr val="tx2"/>
                          </a:solidFill>
                          <a:latin typeface="Georgia" panose="02040502050405020303" pitchFamily="18" charset="0"/>
                        </a:rPr>
                        <a:t> for shopping on the </a:t>
                      </a:r>
                      <a:r>
                        <a:rPr lang="en-US" sz="1100" b="1" dirty="0">
                          <a:solidFill>
                            <a:schemeClr val="tx2"/>
                          </a:solidFill>
                          <a:latin typeface="Georgia" panose="02040502050405020303" pitchFamily="18" charset="0"/>
                        </a:rPr>
                        <a:t>high street </a:t>
                      </a:r>
                      <a:r>
                        <a:rPr lang="en-US" sz="1100" b="0" dirty="0">
                          <a:solidFill>
                            <a:schemeClr val="tx2"/>
                          </a:solidFill>
                          <a:latin typeface="Georgia" panose="02040502050405020303" pitchFamily="18" charset="0"/>
                        </a:rPr>
                        <a:t>which may also have </a:t>
                      </a:r>
                      <a:r>
                        <a:rPr lang="en-US" sz="1100" b="1" dirty="0">
                          <a:solidFill>
                            <a:schemeClr val="tx2"/>
                          </a:solidFill>
                          <a:latin typeface="Georgia" panose="02040502050405020303" pitchFamily="18" charset="0"/>
                        </a:rPr>
                        <a:t>encouraged larger basket spends </a:t>
                      </a:r>
                      <a:r>
                        <a:rPr lang="en-US" sz="1100" b="0" dirty="0">
                          <a:solidFill>
                            <a:schemeClr val="tx2"/>
                          </a:solidFill>
                          <a:latin typeface="Georgia" panose="02040502050405020303" pitchFamily="18" charset="0"/>
                        </a:rPr>
                        <a:t>and additional </a:t>
                      </a:r>
                      <a:r>
                        <a:rPr lang="en-US" sz="1100" b="1" dirty="0">
                          <a:solidFill>
                            <a:schemeClr val="tx2"/>
                          </a:solidFill>
                          <a:latin typeface="Georgia" panose="02040502050405020303" pitchFamily="18" charset="0"/>
                        </a:rPr>
                        <a:t>orders</a:t>
                      </a:r>
                      <a:r>
                        <a:rPr lang="en-US" sz="1100" b="0" dirty="0">
                          <a:solidFill>
                            <a:schemeClr val="tx2"/>
                          </a:solidFill>
                          <a:latin typeface="Georgia" panose="02040502050405020303" pitchFamily="18" charset="0"/>
                        </a:rPr>
                        <a:t>.</a:t>
                      </a:r>
                      <a:endParaRPr lang="en-GB" sz="1100" dirty="0">
                        <a:solidFill>
                          <a:schemeClr val="tx2"/>
                        </a:solidFill>
                        <a:latin typeface="Georgia" panose="02040502050405020303" pitchFamily="18" charset="0"/>
                      </a:endParaRPr>
                    </a:p>
                  </a:txBody>
                  <a:tcPr>
                    <a:solidFill>
                      <a:schemeClr val="tx2">
                        <a:lumMod val="25000"/>
                        <a:lumOff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tx2"/>
                          </a:solidFill>
                          <a:latin typeface="Georgia" panose="02040502050405020303" pitchFamily="18" charset="0"/>
                        </a:rPr>
                        <a:t>With Christmas day falling on a </a:t>
                      </a:r>
                      <a:r>
                        <a:rPr lang="en-US" sz="1100" b="1" dirty="0">
                          <a:solidFill>
                            <a:schemeClr val="tx2"/>
                          </a:solidFill>
                          <a:latin typeface="Georgia" panose="02040502050405020303" pitchFamily="18" charset="0"/>
                        </a:rPr>
                        <a:t>Monday</a:t>
                      </a:r>
                      <a:r>
                        <a:rPr lang="en-US" sz="1100" b="0" dirty="0">
                          <a:solidFill>
                            <a:schemeClr val="tx2"/>
                          </a:solidFill>
                          <a:latin typeface="Georgia" panose="02040502050405020303" pitchFamily="18" charset="0"/>
                        </a:rPr>
                        <a:t>, shoppers had plenty of </a:t>
                      </a:r>
                      <a:r>
                        <a:rPr lang="en-US" sz="1100" b="1" dirty="0">
                          <a:solidFill>
                            <a:schemeClr val="tx2"/>
                          </a:solidFill>
                          <a:latin typeface="Georgia" panose="02040502050405020303" pitchFamily="18" charset="0"/>
                        </a:rPr>
                        <a:t>time</a:t>
                      </a:r>
                      <a:r>
                        <a:rPr lang="en-US" sz="1100" b="0" dirty="0">
                          <a:solidFill>
                            <a:schemeClr val="tx2"/>
                          </a:solidFill>
                          <a:latin typeface="Georgia" panose="02040502050405020303" pitchFamily="18" charset="0"/>
                        </a:rPr>
                        <a:t> to </a:t>
                      </a:r>
                      <a:r>
                        <a:rPr lang="en-US" sz="1100" b="1" dirty="0">
                          <a:solidFill>
                            <a:schemeClr val="tx2"/>
                          </a:solidFill>
                          <a:latin typeface="Georgia" panose="02040502050405020303" pitchFamily="18" charset="0"/>
                        </a:rPr>
                        <a:t>complete</a:t>
                      </a:r>
                      <a:r>
                        <a:rPr lang="en-US" sz="1100" b="0" dirty="0">
                          <a:solidFill>
                            <a:schemeClr val="tx2"/>
                          </a:solidFill>
                          <a:latin typeface="Georgia" panose="02040502050405020303" pitchFamily="18" charset="0"/>
                        </a:rPr>
                        <a:t> their Christmas grocery shopping, so were able to do their </a:t>
                      </a:r>
                      <a:r>
                        <a:rPr lang="en-US" sz="1100" b="1" dirty="0">
                          <a:solidFill>
                            <a:schemeClr val="tx2"/>
                          </a:solidFill>
                          <a:latin typeface="Georgia" panose="02040502050405020303" pitchFamily="18" charset="0"/>
                        </a:rPr>
                        <a:t>main </a:t>
                      </a:r>
                      <a:r>
                        <a:rPr lang="en-US" sz="1100" b="0" dirty="0">
                          <a:solidFill>
                            <a:schemeClr val="tx2"/>
                          </a:solidFill>
                          <a:latin typeface="Georgia" panose="02040502050405020303" pitchFamily="18" charset="0"/>
                        </a:rPr>
                        <a:t>shop at their </a:t>
                      </a:r>
                      <a:r>
                        <a:rPr lang="en-US" sz="1100" b="1" dirty="0">
                          <a:solidFill>
                            <a:schemeClr val="tx2"/>
                          </a:solidFill>
                          <a:latin typeface="Georgia" panose="02040502050405020303" pitchFamily="18" charset="0"/>
                        </a:rPr>
                        <a:t>preferred channel </a:t>
                      </a:r>
                      <a:r>
                        <a:rPr lang="en-US" sz="1100" b="0" dirty="0">
                          <a:solidFill>
                            <a:schemeClr val="tx2"/>
                          </a:solidFill>
                          <a:latin typeface="Georgia" panose="02040502050405020303" pitchFamily="18" charset="0"/>
                        </a:rPr>
                        <a:t>and </a:t>
                      </a:r>
                      <a:r>
                        <a:rPr lang="en-US" sz="1100" b="1" dirty="0">
                          <a:solidFill>
                            <a:schemeClr val="tx2"/>
                          </a:solidFill>
                          <a:latin typeface="Georgia" panose="02040502050405020303" pitchFamily="18" charset="0"/>
                        </a:rPr>
                        <a:t>shopping day </a:t>
                      </a:r>
                      <a:r>
                        <a:rPr lang="en-US" sz="1100" b="0" dirty="0">
                          <a:solidFill>
                            <a:schemeClr val="tx2"/>
                          </a:solidFill>
                          <a:latin typeface="Georgia" panose="02040502050405020303" pitchFamily="18" charset="0"/>
                        </a:rPr>
                        <a:t>as well as </a:t>
                      </a:r>
                      <a:r>
                        <a:rPr lang="en-US" sz="1100" b="1" dirty="0">
                          <a:solidFill>
                            <a:schemeClr val="tx2"/>
                          </a:solidFill>
                          <a:latin typeface="Georgia" panose="02040502050405020303" pitchFamily="18" charset="0"/>
                        </a:rPr>
                        <a:t>top up </a:t>
                      </a:r>
                      <a:r>
                        <a:rPr lang="en-US" sz="1100" b="0" dirty="0">
                          <a:solidFill>
                            <a:schemeClr val="tx2"/>
                          </a:solidFill>
                          <a:latin typeface="Georgia" panose="02040502050405020303" pitchFamily="18" charset="0"/>
                        </a:rPr>
                        <a:t>for festive treats and forgotten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2"/>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2"/>
                          </a:solidFill>
                          <a:latin typeface="Georgia" panose="02040502050405020303" pitchFamily="18" charset="0"/>
                        </a:rPr>
                        <a:t>Food inflation </a:t>
                      </a:r>
                      <a:r>
                        <a:rPr lang="en-US" sz="1100" b="0" dirty="0">
                          <a:solidFill>
                            <a:schemeClr val="tx2"/>
                          </a:solidFill>
                          <a:latin typeface="Georgia" panose="02040502050405020303" pitchFamily="18" charset="0"/>
                        </a:rPr>
                        <a:t>at +6.7%* will also have </a:t>
                      </a:r>
                      <a:r>
                        <a:rPr lang="en-US" sz="1100" b="1" dirty="0">
                          <a:solidFill>
                            <a:schemeClr val="tx2"/>
                          </a:solidFill>
                          <a:latin typeface="Georgia" panose="02040502050405020303" pitchFamily="18" charset="0"/>
                        </a:rPr>
                        <a:t>helped to lift topline </a:t>
                      </a:r>
                      <a:r>
                        <a:rPr lang="en-US" sz="1100" b="0" dirty="0">
                          <a:solidFill>
                            <a:schemeClr val="tx2"/>
                          </a:solidFill>
                          <a:latin typeface="Georgia" panose="02040502050405020303" pitchFamily="18" charset="0"/>
                        </a:rPr>
                        <a:t>sales, so </a:t>
                      </a:r>
                      <a:r>
                        <a:rPr lang="en-US" sz="1100" b="1" dirty="0">
                          <a:solidFill>
                            <a:schemeClr val="tx2"/>
                          </a:solidFill>
                          <a:latin typeface="Georgia" panose="02040502050405020303" pitchFamily="18" charset="0"/>
                        </a:rPr>
                        <a:t>combined</a:t>
                      </a:r>
                      <a:r>
                        <a:rPr lang="en-US" sz="1100" b="0" dirty="0">
                          <a:solidFill>
                            <a:schemeClr val="tx2"/>
                          </a:solidFill>
                          <a:latin typeface="Georgia" panose="02040502050405020303" pitchFamily="18" charset="0"/>
                        </a:rPr>
                        <a:t> these two factors led to </a:t>
                      </a:r>
                      <a:r>
                        <a:rPr lang="en-US" sz="1100" b="1" dirty="0">
                          <a:solidFill>
                            <a:schemeClr val="tx2"/>
                          </a:solidFill>
                          <a:latin typeface="Georgia" panose="02040502050405020303" pitchFamily="18" charset="0"/>
                        </a:rPr>
                        <a:t>record breaking spend</a:t>
                      </a:r>
                      <a:r>
                        <a:rPr lang="en-US" sz="1100" b="0" dirty="0">
                          <a:solidFill>
                            <a:schemeClr val="tx2"/>
                          </a:solidFill>
                          <a:latin typeface="Georgia" panose="02040502050405020303" pitchFamily="18" charset="0"/>
                        </a:rPr>
                        <a:t>.</a:t>
                      </a:r>
                      <a:endParaRPr lang="en-GB" sz="1100" dirty="0">
                        <a:solidFill>
                          <a:schemeClr val="tx2"/>
                        </a:solidFill>
                        <a:latin typeface="Georgia" panose="02040502050405020303" pitchFamily="18" charset="0"/>
                      </a:endParaRPr>
                    </a:p>
                  </a:txBody>
                  <a:tcPr>
                    <a:solidFill>
                      <a:schemeClr val="tx2">
                        <a:lumMod val="25000"/>
                        <a:lumOff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2"/>
                          </a:solidFill>
                          <a:effectLst/>
                          <a:latin typeface="Georgia" panose="02040502050405020303" pitchFamily="18" charset="0"/>
                          <a:ea typeface="+mn-ea"/>
                          <a:cs typeface="+mn-cs"/>
                        </a:rPr>
                        <a:t>Grocery spend is around </a:t>
                      </a:r>
                      <a:r>
                        <a:rPr lang="en-GB" sz="1100" b="1" kern="1200" dirty="0">
                          <a:solidFill>
                            <a:schemeClr val="tx2"/>
                          </a:solidFill>
                          <a:effectLst/>
                          <a:latin typeface="Georgia" panose="02040502050405020303" pitchFamily="18" charset="0"/>
                          <a:ea typeface="+mn-ea"/>
                          <a:cs typeface="+mn-cs"/>
                        </a:rPr>
                        <a:t>10-12% lighter</a:t>
                      </a:r>
                      <a:r>
                        <a:rPr lang="en-GB" sz="1100" b="0" kern="1200" dirty="0">
                          <a:solidFill>
                            <a:schemeClr val="tx2"/>
                          </a:solidFill>
                          <a:effectLst/>
                          <a:latin typeface="Georgia" panose="02040502050405020303" pitchFamily="18" charset="0"/>
                          <a:ea typeface="+mn-ea"/>
                          <a:cs typeface="+mn-cs"/>
                        </a:rPr>
                        <a:t> in </a:t>
                      </a:r>
                      <a:r>
                        <a:rPr lang="en-GB" sz="1100" b="1" kern="1200" dirty="0">
                          <a:solidFill>
                            <a:schemeClr val="tx2"/>
                          </a:solidFill>
                          <a:effectLst/>
                          <a:latin typeface="Georgia" panose="02040502050405020303" pitchFamily="18" charset="0"/>
                          <a:ea typeface="+mn-ea"/>
                          <a:cs typeface="+mn-cs"/>
                        </a:rPr>
                        <a:t>January</a:t>
                      </a:r>
                      <a:r>
                        <a:rPr lang="en-GB" sz="1100" b="0" kern="1200" dirty="0">
                          <a:solidFill>
                            <a:schemeClr val="tx2"/>
                          </a:solidFill>
                          <a:effectLst/>
                          <a:latin typeface="Georgia" panose="02040502050405020303" pitchFamily="18" charset="0"/>
                          <a:ea typeface="+mn-ea"/>
                          <a:cs typeface="+mn-cs"/>
                        </a:rPr>
                        <a:t> than rest of year and with high prices remaining, the </a:t>
                      </a:r>
                      <a:r>
                        <a:rPr lang="en-GB" sz="1100" b="1" kern="1200" dirty="0">
                          <a:solidFill>
                            <a:schemeClr val="tx2"/>
                          </a:solidFill>
                          <a:effectLst/>
                          <a:latin typeface="Georgia" panose="02040502050405020303" pitchFamily="18" charset="0"/>
                          <a:ea typeface="+mn-ea"/>
                          <a:cs typeface="+mn-cs"/>
                        </a:rPr>
                        <a:t>cautionary behaviour </a:t>
                      </a:r>
                      <a:r>
                        <a:rPr lang="en-GB" sz="1100" b="0" kern="1200" dirty="0">
                          <a:solidFill>
                            <a:schemeClr val="tx2"/>
                          </a:solidFill>
                          <a:effectLst/>
                          <a:latin typeface="Georgia" panose="02040502050405020303" pitchFamily="18" charset="0"/>
                          <a:ea typeface="+mn-ea"/>
                          <a:cs typeface="+mn-cs"/>
                        </a:rPr>
                        <a:t>learnt in 2023 is expected to </a:t>
                      </a:r>
                      <a:r>
                        <a:rPr lang="en-GB" sz="1100" b="1" kern="1200" dirty="0">
                          <a:solidFill>
                            <a:schemeClr val="tx2"/>
                          </a:solidFill>
                          <a:effectLst/>
                          <a:latin typeface="Georgia" panose="02040502050405020303" pitchFamily="18" charset="0"/>
                          <a:ea typeface="+mn-ea"/>
                          <a:cs typeface="+mn-cs"/>
                        </a:rPr>
                        <a:t>continue</a:t>
                      </a:r>
                      <a:r>
                        <a:rPr lang="en-GB" sz="1100" b="0" kern="1200" dirty="0">
                          <a:solidFill>
                            <a:schemeClr val="tx2"/>
                          </a:solidFill>
                          <a:effectLst/>
                          <a:latin typeface="Georgia" panose="02040502050405020303"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tx2"/>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2"/>
                          </a:solidFill>
                          <a:effectLst/>
                          <a:latin typeface="Georgia" panose="02040502050405020303" pitchFamily="18" charset="0"/>
                          <a:ea typeface="+mn-ea"/>
                          <a:cs typeface="+mn-cs"/>
                        </a:rPr>
                        <a:t>Shoppers have become accustomed to changing the</a:t>
                      </a:r>
                      <a:r>
                        <a:rPr lang="en-GB" sz="1100" b="1" kern="1200" dirty="0">
                          <a:solidFill>
                            <a:schemeClr val="tx2"/>
                          </a:solidFill>
                          <a:effectLst/>
                          <a:latin typeface="Georgia" panose="02040502050405020303" pitchFamily="18" charset="0"/>
                          <a:ea typeface="+mn-ea"/>
                          <a:cs typeface="+mn-cs"/>
                        </a:rPr>
                        <a:t> ‘mix’ </a:t>
                      </a:r>
                      <a:r>
                        <a:rPr lang="en-GB" sz="1100" b="0" kern="1200" dirty="0">
                          <a:solidFill>
                            <a:schemeClr val="tx2"/>
                          </a:solidFill>
                          <a:effectLst/>
                          <a:latin typeface="Georgia" panose="02040502050405020303" pitchFamily="18" charset="0"/>
                          <a:ea typeface="+mn-ea"/>
                          <a:cs typeface="+mn-cs"/>
                        </a:rPr>
                        <a:t>of products, as well as the ‘</a:t>
                      </a:r>
                      <a:r>
                        <a:rPr lang="en-GB" sz="1100" b="1" kern="1200" dirty="0">
                          <a:solidFill>
                            <a:schemeClr val="tx2"/>
                          </a:solidFill>
                          <a:effectLst/>
                          <a:latin typeface="Georgia" panose="02040502050405020303" pitchFamily="18" charset="0"/>
                          <a:ea typeface="+mn-ea"/>
                          <a:cs typeface="+mn-cs"/>
                        </a:rPr>
                        <a:t>where’ </a:t>
                      </a:r>
                      <a:r>
                        <a:rPr lang="en-GB" sz="1100" b="0" kern="1200" dirty="0">
                          <a:solidFill>
                            <a:schemeClr val="tx2"/>
                          </a:solidFill>
                          <a:effectLst/>
                          <a:latin typeface="Georgia" panose="02040502050405020303" pitchFamily="18" charset="0"/>
                          <a:ea typeface="+mn-ea"/>
                          <a:cs typeface="+mn-cs"/>
                        </a:rPr>
                        <a:t>and ‘</a:t>
                      </a:r>
                      <a:r>
                        <a:rPr lang="en-GB" sz="1100" b="1" kern="1200" dirty="0">
                          <a:solidFill>
                            <a:schemeClr val="tx2"/>
                          </a:solidFill>
                          <a:effectLst/>
                          <a:latin typeface="Georgia" panose="02040502050405020303" pitchFamily="18" charset="0"/>
                          <a:ea typeface="+mn-ea"/>
                          <a:cs typeface="+mn-cs"/>
                        </a:rPr>
                        <a:t>how’ </a:t>
                      </a:r>
                      <a:r>
                        <a:rPr lang="en-GB" sz="1100" b="0" kern="1200" dirty="0">
                          <a:solidFill>
                            <a:schemeClr val="tx2"/>
                          </a:solidFill>
                          <a:effectLst/>
                          <a:latin typeface="Georgia" panose="02040502050405020303" pitchFamily="18" charset="0"/>
                          <a:ea typeface="+mn-ea"/>
                          <a:cs typeface="+mn-cs"/>
                        </a:rPr>
                        <a:t>they buy for example only on </a:t>
                      </a:r>
                      <a:r>
                        <a:rPr lang="en-GB" sz="1100" b="1" kern="1200" dirty="0">
                          <a:solidFill>
                            <a:schemeClr val="tx2"/>
                          </a:solidFill>
                          <a:effectLst/>
                          <a:latin typeface="Georgia" panose="02040502050405020303" pitchFamily="18" charset="0"/>
                          <a:ea typeface="+mn-ea"/>
                          <a:cs typeface="+mn-cs"/>
                        </a:rPr>
                        <a:t>promotion </a:t>
                      </a:r>
                      <a:r>
                        <a:rPr lang="en-GB" sz="1100" b="0" kern="1200" dirty="0">
                          <a:solidFill>
                            <a:schemeClr val="tx2"/>
                          </a:solidFill>
                          <a:effectLst/>
                          <a:latin typeface="Georgia" panose="02040502050405020303" pitchFamily="18" charset="0"/>
                          <a:ea typeface="+mn-ea"/>
                          <a:cs typeface="+mn-cs"/>
                        </a:rPr>
                        <a:t>or</a:t>
                      </a:r>
                      <a:r>
                        <a:rPr lang="en-GB" sz="1100" b="1" kern="1200" dirty="0">
                          <a:solidFill>
                            <a:schemeClr val="tx2"/>
                          </a:solidFill>
                          <a:effectLst/>
                          <a:latin typeface="Georgia" panose="02040502050405020303" pitchFamily="18" charset="0"/>
                          <a:ea typeface="+mn-ea"/>
                          <a:cs typeface="+mn-cs"/>
                        </a:rPr>
                        <a:t> own label </a:t>
                      </a:r>
                      <a:r>
                        <a:rPr lang="en-GB" sz="1100" b="0" kern="1200" dirty="0">
                          <a:solidFill>
                            <a:schemeClr val="tx2"/>
                          </a:solidFill>
                          <a:effectLst/>
                          <a:latin typeface="Georgia" panose="02040502050405020303" pitchFamily="18" charset="0"/>
                          <a:ea typeface="+mn-ea"/>
                          <a:cs typeface="+mn-cs"/>
                        </a:rPr>
                        <a:t>and will ‘</a:t>
                      </a:r>
                      <a:r>
                        <a:rPr lang="en-GB" sz="1100" b="1" kern="1200" dirty="0">
                          <a:solidFill>
                            <a:schemeClr val="tx2"/>
                          </a:solidFill>
                          <a:effectLst/>
                          <a:latin typeface="Georgia" panose="02040502050405020303" pitchFamily="18" charset="0"/>
                          <a:ea typeface="+mn-ea"/>
                          <a:cs typeface="+mn-cs"/>
                        </a:rPr>
                        <a:t>do without’ </a:t>
                      </a:r>
                      <a:r>
                        <a:rPr lang="en-GB" sz="1100" b="0" kern="1200" dirty="0">
                          <a:solidFill>
                            <a:schemeClr val="tx2"/>
                          </a:solidFill>
                          <a:effectLst/>
                          <a:latin typeface="Georgia" panose="02040502050405020303" pitchFamily="18" charset="0"/>
                          <a:ea typeface="+mn-ea"/>
                          <a:cs typeface="+mn-cs"/>
                        </a:rPr>
                        <a:t>so when it comes to </a:t>
                      </a:r>
                      <a:r>
                        <a:rPr lang="en-GB" sz="1100" b="1" kern="1200" dirty="0">
                          <a:solidFill>
                            <a:schemeClr val="tx2"/>
                          </a:solidFill>
                          <a:effectLst/>
                          <a:latin typeface="Georgia" panose="02040502050405020303" pitchFamily="18" charset="0"/>
                          <a:ea typeface="+mn-ea"/>
                          <a:cs typeface="+mn-cs"/>
                        </a:rPr>
                        <a:t>discretionary spend</a:t>
                      </a:r>
                      <a:r>
                        <a:rPr lang="en-GB" sz="1100" b="0" kern="1200" dirty="0">
                          <a:solidFill>
                            <a:schemeClr val="tx2"/>
                          </a:solidFill>
                          <a:effectLst/>
                          <a:latin typeface="Georgia" panose="02040502050405020303" pitchFamily="18" charset="0"/>
                          <a:ea typeface="+mn-ea"/>
                          <a:cs typeface="+mn-cs"/>
                        </a:rPr>
                        <a:t> many would prefer a </a:t>
                      </a:r>
                      <a:r>
                        <a:rPr lang="en-GB" sz="1100" b="1" kern="1200" dirty="0">
                          <a:solidFill>
                            <a:schemeClr val="tx2"/>
                          </a:solidFill>
                          <a:effectLst/>
                          <a:latin typeface="Georgia" panose="02040502050405020303" pitchFamily="18" charset="0"/>
                          <a:ea typeface="+mn-ea"/>
                          <a:cs typeface="+mn-cs"/>
                        </a:rPr>
                        <a:t>short break</a:t>
                      </a:r>
                      <a:r>
                        <a:rPr lang="en-GB" sz="1100" b="0" kern="1200" dirty="0">
                          <a:solidFill>
                            <a:schemeClr val="tx2"/>
                          </a:solidFill>
                          <a:effectLst/>
                          <a:latin typeface="Georgia" panose="02040502050405020303" pitchFamily="18" charset="0"/>
                          <a:ea typeface="+mn-ea"/>
                          <a:cs typeface="+mn-cs"/>
                        </a:rPr>
                        <a:t> or </a:t>
                      </a:r>
                      <a:r>
                        <a:rPr lang="en-GB" sz="1100" b="1" kern="1200" dirty="0">
                          <a:solidFill>
                            <a:schemeClr val="tx2"/>
                          </a:solidFill>
                          <a:effectLst/>
                          <a:latin typeface="Georgia" panose="02040502050405020303" pitchFamily="18" charset="0"/>
                          <a:ea typeface="+mn-ea"/>
                          <a:cs typeface="+mn-cs"/>
                        </a:rPr>
                        <a:t>annual holiday</a:t>
                      </a:r>
                      <a:r>
                        <a:rPr lang="en-GB" sz="1100" b="0" kern="1200" dirty="0">
                          <a:solidFill>
                            <a:schemeClr val="tx2"/>
                          </a:solidFill>
                          <a:effectLst/>
                          <a:latin typeface="Georgia" panose="02040502050405020303" pitchFamily="18" charset="0"/>
                          <a:ea typeface="+mn-ea"/>
                          <a:cs typeface="+mn-cs"/>
                        </a:rPr>
                        <a:t> than spending more on the weekly 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b="0" kern="1200" dirty="0">
                        <a:solidFill>
                          <a:schemeClr val="tx2"/>
                        </a:solidFill>
                        <a:effectLst/>
                        <a:latin typeface="Georgia" panose="020405020504050203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kern="1200" dirty="0">
                          <a:solidFill>
                            <a:schemeClr val="tx2"/>
                          </a:solidFill>
                          <a:effectLst/>
                          <a:latin typeface="Georgia" panose="02040502050405020303" pitchFamily="18" charset="0"/>
                          <a:ea typeface="+mn-ea"/>
                          <a:cs typeface="+mn-cs"/>
                        </a:rPr>
                        <a:t>Inflation of 4-5% is expected to continue to lift sales with volume (units) hovering around zero in Q1 improving later in the year.</a:t>
                      </a:r>
                      <a:endParaRPr lang="en-GB" sz="1100" b="0" kern="1200" dirty="0">
                        <a:solidFill>
                          <a:schemeClr val="tx2"/>
                        </a:solidFill>
                        <a:effectLst/>
                        <a:highlight>
                          <a:srgbClr val="FFFF00"/>
                        </a:highlight>
                        <a:latin typeface="Georgia" panose="02040502050405020303" pitchFamily="18" charset="0"/>
                        <a:ea typeface="+mn-ea"/>
                        <a:cs typeface="+mn-cs"/>
                      </a:endParaRPr>
                    </a:p>
                  </a:txBody>
                  <a:tcPr>
                    <a:solidFill>
                      <a:schemeClr val="tx2">
                        <a:lumMod val="25000"/>
                        <a:lumOff val="75000"/>
                      </a:schemeClr>
                    </a:solidFill>
                  </a:tcPr>
                </a:tc>
                <a:extLst>
                  <a:ext uri="{0D108BD9-81ED-4DB2-BD59-A6C34878D82A}">
                    <a16:rowId xmlns:a16="http://schemas.microsoft.com/office/drawing/2014/main" val="1326169297"/>
                  </a:ext>
                </a:extLst>
              </a:tr>
            </a:tbl>
          </a:graphicData>
        </a:graphic>
      </p:graphicFrame>
    </p:spTree>
    <p:extLst>
      <p:ext uri="{BB962C8B-B14F-4D97-AF65-F5344CB8AC3E}">
        <p14:creationId xmlns:p14="http://schemas.microsoft.com/office/powerpoint/2010/main" val="1361647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24">
            <a:extLst>
              <a:ext uri="{FF2B5EF4-FFF2-40B4-BE49-F238E27FC236}">
                <a16:creationId xmlns:a16="http://schemas.microsoft.com/office/drawing/2014/main" id="{63478A8A-CCAB-145D-7D37-7A3BC3966A27}"/>
              </a:ext>
            </a:extLst>
          </p:cNvPr>
          <p:cNvGraphicFramePr>
            <a:graphicFrameLocks noGrp="1"/>
          </p:cNvGraphicFramePr>
          <p:nvPr>
            <p:extLst>
              <p:ext uri="{D42A27DB-BD31-4B8C-83A1-F6EECF244321}">
                <p14:modId xmlns:p14="http://schemas.microsoft.com/office/powerpoint/2010/main" val="4080312166"/>
              </p:ext>
            </p:extLst>
          </p:nvPr>
        </p:nvGraphicFramePr>
        <p:xfrm>
          <a:off x="5581773" y="1300766"/>
          <a:ext cx="5527626" cy="3853036"/>
        </p:xfrm>
        <a:graphic>
          <a:graphicData uri="http://schemas.openxmlformats.org/drawingml/2006/table">
            <a:tbl>
              <a:tblPr firstRow="1" bandRow="1">
                <a:tableStyleId>{073A0DAA-6AF3-43AB-8588-CEC1D06C72B9}</a:tableStyleId>
              </a:tblPr>
              <a:tblGrid>
                <a:gridCol w="50207">
                  <a:extLst>
                    <a:ext uri="{9D8B030D-6E8A-4147-A177-3AD203B41FA5}">
                      <a16:colId xmlns:a16="http://schemas.microsoft.com/office/drawing/2014/main" val="3338537668"/>
                    </a:ext>
                  </a:extLst>
                </a:gridCol>
                <a:gridCol w="5477419">
                  <a:extLst>
                    <a:ext uri="{9D8B030D-6E8A-4147-A177-3AD203B41FA5}">
                      <a16:colId xmlns:a16="http://schemas.microsoft.com/office/drawing/2014/main" val="1952040229"/>
                    </a:ext>
                  </a:extLst>
                </a:gridCol>
              </a:tblGrid>
              <a:tr h="3853036">
                <a:tc>
                  <a:txBody>
                    <a:bodyPr/>
                    <a:lstStyle/>
                    <a:p>
                      <a:endParaRPr lang="en-US" sz="1600" dirty="0"/>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2"/>
                    </a:solidFill>
                  </a:tcPr>
                </a:tc>
                <a:tc>
                  <a:txBody>
                    <a:bodyPr/>
                    <a:lstStyle/>
                    <a:p>
                      <a:pPr marL="365760" indent="-304800">
                        <a:spcBef>
                          <a:spcPts val="600"/>
                        </a:spcBef>
                        <a:spcAft>
                          <a:spcPts val="600"/>
                        </a:spcAft>
                        <a:buSzPts val="1200"/>
                        <a:buFont typeface="Montserrat"/>
                        <a:buChar char="■"/>
                      </a:pPr>
                      <a:r>
                        <a:rPr lang="en" sz="1600" i="1" dirty="0">
                          <a:solidFill>
                            <a:srgbClr val="000000"/>
                          </a:solidFill>
                          <a:latin typeface="Georgia" panose="02040502050405020303" pitchFamily="18" charset="0"/>
                          <a:ea typeface="Montserrat"/>
                          <a:cs typeface="Montserrat"/>
                          <a:sym typeface="Montserrat"/>
                        </a:rPr>
                        <a:t>Discounters* </a:t>
                      </a:r>
                      <a:r>
                        <a:rPr lang="en" sz="1600" b="1" i="1" dirty="0">
                          <a:solidFill>
                            <a:srgbClr val="000000"/>
                          </a:solidFill>
                          <a:latin typeface="Georgia" panose="02040502050405020303" pitchFamily="18" charset="0"/>
                          <a:ea typeface="Montserrat"/>
                          <a:cs typeface="Montserrat"/>
                          <a:sym typeface="Montserrat"/>
                        </a:rPr>
                        <a:t>+10.2%</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GB" sz="1600" i="1" dirty="0">
                          <a:solidFill>
                            <a:schemeClr val="tx1"/>
                          </a:solidFill>
                          <a:latin typeface="Georgia" panose="02040502050405020303" pitchFamily="18" charset="0"/>
                          <a:ea typeface="Montserrat"/>
                          <a:cs typeface="Montserrat"/>
                          <a:sym typeface="Montserrat"/>
                        </a:rPr>
                        <a:t>Online</a:t>
                      </a:r>
                      <a:r>
                        <a:rPr lang="en-GB" sz="1600" i="1" dirty="0">
                          <a:solidFill>
                            <a:srgbClr val="000000"/>
                          </a:solidFill>
                          <a:latin typeface="Georgia" panose="02040502050405020303" pitchFamily="18" charset="0"/>
                          <a:ea typeface="Montserrat"/>
                          <a:cs typeface="Montserrat"/>
                          <a:sym typeface="Montserrat"/>
                        </a:rPr>
                        <a:t>* </a:t>
                      </a:r>
                      <a:r>
                        <a:rPr lang="en-GB" sz="1600" i="1" dirty="0">
                          <a:solidFill>
                            <a:schemeClr val="tx1"/>
                          </a:solidFill>
                          <a:latin typeface="Georgia" panose="02040502050405020303" pitchFamily="18" charset="0"/>
                          <a:ea typeface="Montserrat"/>
                          <a:cs typeface="Montserrat"/>
                          <a:sym typeface="Montserrat"/>
                        </a:rPr>
                        <a:t>+7.7%</a:t>
                      </a:r>
                      <a:endParaRPr lang="en" sz="1600" i="1" dirty="0">
                        <a:solidFill>
                          <a:schemeClr val="tx1"/>
                        </a:solidFill>
                        <a:latin typeface="Georgia" panose="02040502050405020303" pitchFamily="18" charset="0"/>
                        <a:ea typeface="Montserrat"/>
                        <a:cs typeface="Montserrat"/>
                        <a:sym typeface="Montserrat"/>
                      </a:endParaRPr>
                    </a:p>
                    <a:p>
                      <a:pPr marL="365760" indent="-304800">
                        <a:spcBef>
                          <a:spcPts val="600"/>
                        </a:spcBef>
                        <a:spcAft>
                          <a:spcPts val="600"/>
                        </a:spcAft>
                        <a:buSzPts val="1200"/>
                        <a:buFont typeface="Montserrat"/>
                        <a:buChar char="■"/>
                      </a:pPr>
                      <a:r>
                        <a:rPr lang="en" sz="1600" i="1" dirty="0">
                          <a:solidFill>
                            <a:schemeClr val="tx1"/>
                          </a:solidFill>
                          <a:latin typeface="Georgia" panose="02040502050405020303" pitchFamily="18" charset="0"/>
                          <a:ea typeface="Montserrat"/>
                          <a:cs typeface="Montserrat"/>
                          <a:sym typeface="Montserrat"/>
                        </a:rPr>
                        <a:t>Instore* +5.5%</a:t>
                      </a:r>
                    </a:p>
                    <a:p>
                      <a:pPr marL="365760" indent="-304800">
                        <a:spcBef>
                          <a:spcPts val="600"/>
                        </a:spcBef>
                        <a:spcAft>
                          <a:spcPts val="600"/>
                        </a:spcAft>
                        <a:buSzPts val="1200"/>
                        <a:buFont typeface="Montserrat"/>
                        <a:buChar char="■"/>
                      </a:pPr>
                      <a:endParaRPr lang="en" sz="1600" i="1" dirty="0">
                        <a:solidFill>
                          <a:schemeClr val="tx1"/>
                        </a:solidFill>
                        <a:latin typeface="Georgia" panose="02040502050405020303" pitchFamily="18" charset="0"/>
                        <a:ea typeface="Montserrat"/>
                        <a:cs typeface="Montserrat"/>
                        <a:sym typeface="Montserrat"/>
                      </a:endParaRP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endParaRPr lang="en" sz="1600" i="1" dirty="0">
                        <a:solidFill>
                          <a:schemeClr val="tx1"/>
                        </a:solidFill>
                        <a:latin typeface="Georgia" panose="02040502050405020303" pitchFamily="18" charset="0"/>
                        <a:ea typeface="Montserrat"/>
                        <a:cs typeface="Montserrat"/>
                        <a:sym typeface="Montserrat"/>
                      </a:endParaRPr>
                    </a:p>
                    <a:p>
                      <a:pPr marL="365760" indent="-304800">
                        <a:spcBef>
                          <a:spcPts val="600"/>
                        </a:spcBef>
                        <a:spcAft>
                          <a:spcPts val="600"/>
                        </a:spcAft>
                        <a:buSzPts val="1200"/>
                        <a:buFont typeface="Montserrat"/>
                        <a:buChar char="■"/>
                      </a:pPr>
                      <a:endParaRPr lang="en-GB" sz="1600" b="0" i="1" dirty="0">
                        <a:solidFill>
                          <a:schemeClr val="tx1"/>
                        </a:solidFill>
                        <a:latin typeface="Georgia" panose="02040502050405020303" pitchFamily="18" charset="0"/>
                        <a:ea typeface="Montserrat"/>
                        <a:cs typeface="Montserrat"/>
                        <a:sym typeface="Montserrat"/>
                      </a:endParaRPr>
                    </a:p>
                    <a:p>
                      <a:pPr marL="365760" indent="-304800">
                        <a:spcBef>
                          <a:spcPts val="600"/>
                        </a:spcBef>
                        <a:spcAft>
                          <a:spcPts val="600"/>
                        </a:spcAft>
                        <a:buSzPts val="1200"/>
                        <a:buFont typeface="Montserrat"/>
                        <a:buChar char="■"/>
                      </a:pPr>
                      <a:endParaRPr lang="en-GB" sz="1600" b="0" i="1" dirty="0">
                        <a:solidFill>
                          <a:schemeClr val="tx1"/>
                        </a:solidFill>
                        <a:latin typeface="Georgia" panose="02040502050405020303" pitchFamily="18" charset="0"/>
                        <a:ea typeface="Montserrat"/>
                        <a:cs typeface="Montserrat"/>
                        <a:sym typeface="Montserrat"/>
                      </a:endParaRPr>
                    </a:p>
                    <a:p>
                      <a:pPr marL="365760" indent="-304800">
                        <a:spcBef>
                          <a:spcPts val="600"/>
                        </a:spcBef>
                        <a:spcAft>
                          <a:spcPts val="600"/>
                        </a:spcAft>
                        <a:buSzPts val="1200"/>
                        <a:buFont typeface="Montserrat"/>
                        <a:buChar char="■"/>
                      </a:pPr>
                      <a:endParaRPr lang="en-GB" sz="1600" b="0" i="1" dirty="0">
                        <a:solidFill>
                          <a:srgbClr val="FF0000"/>
                        </a:solidFill>
                        <a:latin typeface="Georgia" panose="02040502050405020303" pitchFamily="18" charset="0"/>
                        <a:ea typeface="Montserrat"/>
                        <a:cs typeface="Montserrat"/>
                        <a:sym typeface="Montserrat"/>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sp>
        <p:nvSpPr>
          <p:cNvPr id="13" name="TextBox 12">
            <a:extLst>
              <a:ext uri="{FF2B5EF4-FFF2-40B4-BE49-F238E27FC236}">
                <a16:creationId xmlns:a16="http://schemas.microsoft.com/office/drawing/2014/main" id="{4164F3AE-30FE-F00E-4C17-FDD0DC40D793}"/>
              </a:ext>
            </a:extLst>
          </p:cNvPr>
          <p:cNvSpPr txBox="1"/>
          <p:nvPr/>
        </p:nvSpPr>
        <p:spPr>
          <a:xfrm>
            <a:off x="5514348" y="2957413"/>
            <a:ext cx="5862333" cy="2646878"/>
          </a:xfrm>
          <a:prstGeom prst="rect">
            <a:avLst/>
          </a:prstGeom>
          <a:noFill/>
        </p:spPr>
        <p:txBody>
          <a:bodyPr wrap="square">
            <a:spAutoFit/>
          </a:bodyPr>
          <a:lstStyle/>
          <a:p>
            <a:endParaRPr lang="en-US" sz="1800" b="1" dirty="0">
              <a:solidFill>
                <a:schemeClr val="tx1"/>
              </a:solidFill>
            </a:endParaRPr>
          </a:p>
          <a:p>
            <a:endParaRPr lang="en-US" sz="1800" b="1" dirty="0">
              <a:solidFill>
                <a:schemeClr val="tx1"/>
              </a:solidFill>
            </a:endParaRPr>
          </a:p>
          <a:p>
            <a:pPr marL="365760" indent="-304800">
              <a:spcBef>
                <a:spcPts val="600"/>
              </a:spcBef>
              <a:spcAft>
                <a:spcPts val="600"/>
              </a:spcAft>
              <a:buSzPts val="1200"/>
              <a:buFont typeface="Montserrat"/>
              <a:buChar char="■"/>
              <a:defRPr/>
            </a:pPr>
            <a:r>
              <a:rPr lang="en" sz="1800" b="0" i="1" dirty="0">
                <a:solidFill>
                  <a:schemeClr val="tx1"/>
                </a:solidFill>
                <a:latin typeface="Georgia" panose="02040502050405020303" pitchFamily="18" charset="0"/>
                <a:ea typeface="Montserrat"/>
                <a:cs typeface="Montserrat"/>
                <a:sym typeface="Montserrat"/>
              </a:rPr>
              <a:t>G</a:t>
            </a:r>
            <a:r>
              <a:rPr lang="en-GB" sz="1800" i="1" dirty="0">
                <a:solidFill>
                  <a:schemeClr val="tx1"/>
                </a:solidFill>
                <a:latin typeface="Georgia" panose="02040502050405020303" pitchFamily="18" charset="0"/>
                <a:ea typeface="Montserrat"/>
                <a:cs typeface="Montserrat"/>
                <a:sym typeface="Montserrat"/>
              </a:rPr>
              <a:t>rocery Multiples +4.1%</a:t>
            </a:r>
          </a:p>
          <a:p>
            <a:pPr marL="365760" indent="-304800">
              <a:spcBef>
                <a:spcPts val="600"/>
              </a:spcBef>
              <a:spcAft>
                <a:spcPts val="600"/>
              </a:spcAft>
              <a:buSzPts val="1200"/>
              <a:buFont typeface="Montserrat"/>
              <a:buChar char="■"/>
              <a:defRPr/>
            </a:pPr>
            <a:r>
              <a:rPr lang="en" sz="1800" i="1" dirty="0">
                <a:solidFill>
                  <a:schemeClr val="tx1"/>
                </a:solidFill>
                <a:latin typeface="Georgia" panose="02040502050405020303" pitchFamily="18" charset="0"/>
                <a:ea typeface="Montserrat"/>
                <a:cs typeface="Montserrat"/>
                <a:sym typeface="Montserrat"/>
              </a:rPr>
              <a:t>Value R</a:t>
            </a:r>
            <a:r>
              <a:rPr lang="en-GB" sz="1800" i="1" dirty="0">
                <a:solidFill>
                  <a:schemeClr val="tx1"/>
                </a:solidFill>
                <a:latin typeface="Georgia" panose="02040502050405020303" pitchFamily="18" charset="0"/>
                <a:ea typeface="Montserrat"/>
                <a:cs typeface="Montserrat"/>
                <a:sym typeface="Montserrat"/>
              </a:rPr>
              <a:t>e</a:t>
            </a:r>
            <a:r>
              <a:rPr lang="en" sz="1800" i="1" dirty="0">
                <a:solidFill>
                  <a:schemeClr val="tx1"/>
                </a:solidFill>
                <a:latin typeface="Georgia" panose="02040502050405020303" pitchFamily="18" charset="0"/>
                <a:ea typeface="Montserrat"/>
                <a:cs typeface="Montserrat"/>
                <a:sym typeface="Montserrat"/>
              </a:rPr>
              <a:t>tailers** +4.0%</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 sz="1800" b="0" i="1" dirty="0">
                <a:solidFill>
                  <a:schemeClr val="tx1"/>
                </a:solidFill>
                <a:latin typeface="Georgia" panose="02040502050405020303" pitchFamily="18" charset="0"/>
                <a:ea typeface="Montserrat"/>
                <a:cs typeface="Montserrat"/>
                <a:sym typeface="Montserrat"/>
              </a:rPr>
              <a:t>Supermarkets +3.6%</a:t>
            </a:r>
          </a:p>
          <a:p>
            <a:pPr marL="365760" marR="0" lvl="0" indent="-304800" algn="l" defTabSz="914400" rtl="0" eaLnBrk="1" fontAlgn="auto" latinLnBrk="0" hangingPunct="1">
              <a:lnSpc>
                <a:spcPct val="100000"/>
              </a:lnSpc>
              <a:spcBef>
                <a:spcPts val="600"/>
              </a:spcBef>
              <a:spcAft>
                <a:spcPts val="600"/>
              </a:spcAft>
              <a:buClrTx/>
              <a:buSzPts val="1200"/>
              <a:buFont typeface="Montserrat"/>
              <a:buChar char="■"/>
              <a:tabLst/>
              <a:defRPr/>
            </a:pPr>
            <a:r>
              <a:rPr lang="en-GB" sz="1800" b="0" i="1" dirty="0">
                <a:solidFill>
                  <a:schemeClr val="tx1"/>
                </a:solidFill>
                <a:latin typeface="Georgia" panose="02040502050405020303" pitchFamily="18" charset="0"/>
                <a:ea typeface="Montserrat"/>
                <a:cs typeface="Montserrat"/>
                <a:sym typeface="Montserrat"/>
              </a:rPr>
              <a:t>Convenience +4.0%</a:t>
            </a:r>
          </a:p>
          <a:p>
            <a:endParaRPr lang="en-US" sz="1800" b="1" dirty="0">
              <a:solidFill>
                <a:schemeClr val="tx1"/>
              </a:solidFill>
            </a:endParaRPr>
          </a:p>
        </p:txBody>
      </p:sp>
      <p:sp>
        <p:nvSpPr>
          <p:cNvPr id="14" name="Title 13">
            <a:extLst>
              <a:ext uri="{FF2B5EF4-FFF2-40B4-BE49-F238E27FC236}">
                <a16:creationId xmlns:a16="http://schemas.microsoft.com/office/drawing/2014/main" id="{D299F24E-B1A2-6E66-D6B7-9AC5E414EEF6}"/>
              </a:ext>
            </a:extLst>
          </p:cNvPr>
          <p:cNvSpPr>
            <a:spLocks noGrp="1"/>
          </p:cNvSpPr>
          <p:nvPr>
            <p:ph type="ctrTitle"/>
          </p:nvPr>
        </p:nvSpPr>
        <p:spPr>
          <a:xfrm>
            <a:off x="121134" y="1664916"/>
            <a:ext cx="4532146" cy="1757645"/>
          </a:xfrm>
        </p:spPr>
        <p:txBody>
          <a:bodyPr/>
          <a:lstStyle/>
          <a:p>
            <a:pPr algn="ctr"/>
            <a:r>
              <a:rPr lang="en-US" sz="2800" b="0" dirty="0"/>
              <a:t>Sales </a:t>
            </a:r>
            <a:r>
              <a:rPr lang="en-US" sz="2800" i="1" dirty="0">
                <a:latin typeface="Georgia" panose="02040502050405020303" pitchFamily="18" charset="0"/>
              </a:rPr>
              <a:t>growth</a:t>
            </a:r>
            <a:r>
              <a:rPr lang="en-US" sz="2800" b="0" dirty="0"/>
              <a:t> slowed slightly to</a:t>
            </a:r>
            <a:endParaRPr lang="en-GB" b="0" dirty="0"/>
          </a:p>
        </p:txBody>
      </p:sp>
      <p:sp>
        <p:nvSpPr>
          <p:cNvPr id="9" name="Text Placeholder 8">
            <a:extLst>
              <a:ext uri="{FF2B5EF4-FFF2-40B4-BE49-F238E27FC236}">
                <a16:creationId xmlns:a16="http://schemas.microsoft.com/office/drawing/2014/main" id="{2250C1F2-252A-9F59-5A0C-3E53E54DFC5A}"/>
              </a:ext>
            </a:extLst>
          </p:cNvPr>
          <p:cNvSpPr>
            <a:spLocks noGrp="1"/>
          </p:cNvSpPr>
          <p:nvPr>
            <p:ph type="subTitle" idx="1"/>
          </p:nvPr>
        </p:nvSpPr>
        <p:spPr>
          <a:xfrm>
            <a:off x="140451" y="3260529"/>
            <a:ext cx="4481563" cy="436210"/>
          </a:xfrm>
        </p:spPr>
        <p:txBody>
          <a:bodyPr/>
          <a:lstStyle/>
          <a:p>
            <a:pPr algn="ctr"/>
            <a:r>
              <a:rPr lang="en-GB" sz="4800" b="1" dirty="0"/>
              <a:t>+6.6%</a:t>
            </a:r>
          </a:p>
          <a:p>
            <a:pPr algn="ctr"/>
            <a:r>
              <a:rPr lang="en-GB" sz="2400" b="0" dirty="0"/>
              <a:t>Total Till</a:t>
            </a:r>
          </a:p>
          <a:p>
            <a:pPr algn="ctr"/>
            <a:endParaRPr lang="en-GB" sz="2400" b="0" dirty="0"/>
          </a:p>
        </p:txBody>
      </p:sp>
      <p:sp>
        <p:nvSpPr>
          <p:cNvPr id="2" name="Slide Number Placeholder 1">
            <a:extLst>
              <a:ext uri="{FF2B5EF4-FFF2-40B4-BE49-F238E27FC236}">
                <a16:creationId xmlns:a16="http://schemas.microsoft.com/office/drawing/2014/main" id="{CC12E958-FD8F-61A9-B0AF-E5F9E2F4FD08}"/>
              </a:ext>
            </a:extLst>
          </p:cNvPr>
          <p:cNvSpPr>
            <a:spLocks noGrp="1"/>
          </p:cNvSpPr>
          <p:nvPr>
            <p:ph type="sldNum" sz="quarter" idx="4"/>
          </p:nvPr>
        </p:nvSpPr>
        <p:spPr/>
        <p:txBody>
          <a:bodyPr/>
          <a:lstStyle/>
          <a:p>
            <a:fld id="{403EF4E2-7A7A-0548-85F1-5479B7C9E1B2}" type="slidenum">
              <a:rPr lang="en-US" smtClean="0"/>
              <a:t>5</a:t>
            </a:fld>
            <a:endParaRPr lang="en-US" dirty="0"/>
          </a:p>
        </p:txBody>
      </p:sp>
      <p:sp>
        <p:nvSpPr>
          <p:cNvPr id="5" name="Text Placeholder 4">
            <a:extLst>
              <a:ext uri="{FF2B5EF4-FFF2-40B4-BE49-F238E27FC236}">
                <a16:creationId xmlns:a16="http://schemas.microsoft.com/office/drawing/2014/main" id="{35E815BB-F50E-D044-D50B-428CE65A397B}"/>
              </a:ext>
            </a:extLst>
          </p:cNvPr>
          <p:cNvSpPr txBox="1">
            <a:spLocks/>
          </p:cNvSpPr>
          <p:nvPr/>
        </p:nvSpPr>
        <p:spPr>
          <a:xfrm>
            <a:off x="164205" y="6164629"/>
            <a:ext cx="11582399" cy="365125"/>
          </a:xfrm>
          <a:prstGeom prst="rect">
            <a:avLst/>
          </a:prstGeom>
        </p:spPr>
        <p:txBody>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PH" sz="800" dirty="0">
                <a:latin typeface="+mj-lt"/>
              </a:rPr>
              <a:t>Source:  NIQ Scantrack Total Store Read, *Homescan FMCG 4w/e 30</a:t>
            </a:r>
            <a:r>
              <a:rPr lang="en-PH" sz="800" baseline="30000" dirty="0">
                <a:latin typeface="+mj-lt"/>
              </a:rPr>
              <a:t>th</a:t>
            </a:r>
            <a:r>
              <a:rPr lang="en-PH" sz="800" dirty="0">
                <a:latin typeface="+mj-lt"/>
              </a:rPr>
              <a:t> December 2023, **Homescan Total FMCG </a:t>
            </a:r>
            <a:endParaRPr lang="en-US" sz="800" dirty="0">
              <a:latin typeface="+mj-lt"/>
            </a:endParaRPr>
          </a:p>
        </p:txBody>
      </p:sp>
    </p:spTree>
    <p:extLst>
      <p:ext uri="{BB962C8B-B14F-4D97-AF65-F5344CB8AC3E}">
        <p14:creationId xmlns:p14="http://schemas.microsoft.com/office/powerpoint/2010/main" val="23747576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FDE9AC-C271-808D-F989-7FF2313B14C5}"/>
              </a:ext>
            </a:extLst>
          </p:cNvPr>
          <p:cNvSpPr>
            <a:spLocks noGrp="1"/>
          </p:cNvSpPr>
          <p:nvPr>
            <p:ph type="sldNum" sz="quarter" idx="4"/>
          </p:nvPr>
        </p:nvSpPr>
        <p:spPr/>
        <p:txBody>
          <a:bodyPr/>
          <a:lstStyle/>
          <a:p>
            <a:fld id="{403EF4E2-7A7A-0548-85F1-5479B7C9E1B2}" type="slidenum">
              <a:rPr lang="en-US" smtClean="0"/>
              <a:t>50</a:t>
            </a:fld>
            <a:endParaRPr lang="en-US" dirty="0"/>
          </a:p>
        </p:txBody>
      </p:sp>
      <p:sp>
        <p:nvSpPr>
          <p:cNvPr id="7" name="Title 6">
            <a:extLst>
              <a:ext uri="{FF2B5EF4-FFF2-40B4-BE49-F238E27FC236}">
                <a16:creationId xmlns:a16="http://schemas.microsoft.com/office/drawing/2014/main" id="{F653AFC8-66EC-2037-C112-DEC563E0AA8D}"/>
              </a:ext>
            </a:extLst>
          </p:cNvPr>
          <p:cNvSpPr>
            <a:spLocks noGrp="1"/>
          </p:cNvSpPr>
          <p:nvPr>
            <p:ph type="ctrTitle"/>
          </p:nvPr>
        </p:nvSpPr>
        <p:spPr/>
        <p:txBody>
          <a:bodyPr/>
          <a:lstStyle/>
          <a:p>
            <a:r>
              <a:rPr lang="en-GB" dirty="0"/>
              <a:t>Appendix</a:t>
            </a:r>
          </a:p>
        </p:txBody>
      </p:sp>
      <p:sp>
        <p:nvSpPr>
          <p:cNvPr id="9" name="Subtitle 8">
            <a:extLst>
              <a:ext uri="{FF2B5EF4-FFF2-40B4-BE49-F238E27FC236}">
                <a16:creationId xmlns:a16="http://schemas.microsoft.com/office/drawing/2014/main" id="{CF6AED20-99E6-5ADB-54B3-BE858A22AD8F}"/>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2906872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99054D-D366-6C49-DBFC-9407E92306F6}"/>
              </a:ext>
            </a:extLst>
          </p:cNvPr>
          <p:cNvSpPr>
            <a:spLocks noGrp="1"/>
          </p:cNvSpPr>
          <p:nvPr>
            <p:ph type="sldNum" sz="quarter" idx="12"/>
          </p:nvPr>
        </p:nvSpPr>
        <p:spPr/>
        <p:txBody>
          <a:bodyPr/>
          <a:lstStyle/>
          <a:p>
            <a:fld id="{403EF4E2-7A7A-0548-85F1-5479B7C9E1B2}" type="slidenum">
              <a:rPr lang="en-US" smtClean="0"/>
              <a:t>51</a:t>
            </a:fld>
            <a:endParaRPr lang="en-US" dirty="0"/>
          </a:p>
        </p:txBody>
      </p:sp>
      <p:sp>
        <p:nvSpPr>
          <p:cNvPr id="2" name="Title 1">
            <a:extLst>
              <a:ext uri="{FF2B5EF4-FFF2-40B4-BE49-F238E27FC236}">
                <a16:creationId xmlns:a16="http://schemas.microsoft.com/office/drawing/2014/main" id="{F6F77B72-907D-DF76-5D78-CA6B9F4160B6}"/>
              </a:ext>
            </a:extLst>
          </p:cNvPr>
          <p:cNvSpPr>
            <a:spLocks noGrp="1"/>
          </p:cNvSpPr>
          <p:nvPr>
            <p:ph type="ctrTitle"/>
          </p:nvPr>
        </p:nvSpPr>
        <p:spPr>
          <a:xfrm>
            <a:off x="342064" y="2685199"/>
            <a:ext cx="3503952" cy="2390972"/>
          </a:xfrm>
        </p:spPr>
        <p:txBody>
          <a:bodyPr/>
          <a:lstStyle/>
          <a:p>
            <a:r>
              <a:rPr lang="en-US" sz="1400" dirty="0">
                <a:latin typeface="Georgia" panose="02040502050405020303" pitchFamily="18" charset="0"/>
              </a:rPr>
              <a:t>Shoppers focused on essentials and topped up with affordable treats.</a:t>
            </a:r>
            <a:br>
              <a:rPr lang="en-US" sz="1400" dirty="0">
                <a:latin typeface="Georgia" panose="02040502050405020303" pitchFamily="18" charset="0"/>
              </a:rPr>
            </a:br>
            <a:br>
              <a:rPr lang="en-US" sz="1400" dirty="0">
                <a:latin typeface="Georgia" panose="02040502050405020303" pitchFamily="18" charset="0"/>
              </a:rPr>
            </a:br>
            <a:r>
              <a:rPr lang="en-US" sz="1400" b="0" dirty="0">
                <a:latin typeface="Georgia" panose="02040502050405020303" pitchFamily="18" charset="0"/>
              </a:rPr>
              <a:t>Confectionery had the best growth as cocoa and sugar costs remain elevated.</a:t>
            </a:r>
            <a:br>
              <a:rPr lang="en-US" sz="1400" b="0" dirty="0">
                <a:latin typeface="Georgia" panose="02040502050405020303" pitchFamily="18" charset="0"/>
              </a:rPr>
            </a:br>
            <a:br>
              <a:rPr lang="en-US" sz="1400" b="0" dirty="0">
                <a:latin typeface="Georgia" panose="02040502050405020303" pitchFamily="18" charset="0"/>
              </a:rPr>
            </a:br>
            <a:r>
              <a:rPr lang="en-US" sz="1400" b="0" dirty="0">
                <a:latin typeface="Georgia" panose="02040502050405020303" pitchFamily="18" charset="0"/>
              </a:rPr>
              <a:t>The impulse categories also performed well as did </a:t>
            </a:r>
            <a:r>
              <a:rPr lang="en-US" sz="1400" dirty="0">
                <a:latin typeface="Georgia" panose="02040502050405020303" pitchFamily="18" charset="0"/>
              </a:rPr>
              <a:t>package grocery, fresh meat &amp; poultry </a:t>
            </a:r>
            <a:r>
              <a:rPr lang="en-US" sz="1400" b="0" dirty="0">
                <a:latin typeface="Georgia" panose="02040502050405020303" pitchFamily="18" charset="0"/>
              </a:rPr>
              <a:t>and </a:t>
            </a:r>
            <a:r>
              <a:rPr lang="en-US" sz="1400" dirty="0">
                <a:latin typeface="Georgia" panose="02040502050405020303" pitchFamily="18" charset="0"/>
              </a:rPr>
              <a:t>produce </a:t>
            </a:r>
            <a:r>
              <a:rPr lang="en-US" sz="1400" b="0" dirty="0">
                <a:latin typeface="Georgia" panose="02040502050405020303" pitchFamily="18" charset="0"/>
              </a:rPr>
              <a:t>as shoppers focused on more meals at home with family and friends.</a:t>
            </a:r>
          </a:p>
        </p:txBody>
      </p:sp>
      <p:sp>
        <p:nvSpPr>
          <p:cNvPr id="9" name="Text Placeholder 8">
            <a:extLst>
              <a:ext uri="{FF2B5EF4-FFF2-40B4-BE49-F238E27FC236}">
                <a16:creationId xmlns:a16="http://schemas.microsoft.com/office/drawing/2014/main" id="{C28D2ED4-9A16-815C-6A6E-CDBD0DDE0BD8}"/>
              </a:ext>
            </a:extLst>
          </p:cNvPr>
          <p:cNvSpPr>
            <a:spLocks noGrp="1"/>
          </p:cNvSpPr>
          <p:nvPr>
            <p:ph type="body" sz="quarter" idx="14"/>
          </p:nvPr>
        </p:nvSpPr>
        <p:spPr/>
        <p:txBody>
          <a:bodyPr/>
          <a:lstStyle/>
          <a:p>
            <a:r>
              <a:rPr lang="en-US" dirty="0"/>
              <a:t>Source: NIQ Scantrack Grocery Multiples</a:t>
            </a:r>
          </a:p>
        </p:txBody>
      </p:sp>
      <p:sp>
        <p:nvSpPr>
          <p:cNvPr id="16" name="Google Shape;359;p8">
            <a:extLst>
              <a:ext uri="{FF2B5EF4-FFF2-40B4-BE49-F238E27FC236}">
                <a16:creationId xmlns:a16="http://schemas.microsoft.com/office/drawing/2014/main" id="{4A41054C-D287-9BDA-C41C-A262629AE099}"/>
              </a:ext>
            </a:extLst>
          </p:cNvPr>
          <p:cNvSpPr txBox="1"/>
          <p:nvPr/>
        </p:nvSpPr>
        <p:spPr>
          <a:xfrm>
            <a:off x="4379282" y="1657579"/>
            <a:ext cx="7594600" cy="307736"/>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tx2"/>
                </a:solidFill>
                <a:latin typeface="Arial" panose="020B0604020202020204" pitchFamily="34" charset="0"/>
                <a:ea typeface="Montserrat"/>
                <a:cs typeface="Arial" panose="020B0604020202020204" pitchFamily="34" charset="0"/>
                <a:sym typeface="Montserrat"/>
              </a:rPr>
              <a:t>Value sales growth by supercategory</a:t>
            </a:r>
          </a:p>
        </p:txBody>
      </p:sp>
      <p:sp>
        <p:nvSpPr>
          <p:cNvPr id="5" name="Rectangle: Rounded Corners 4">
            <a:extLst>
              <a:ext uri="{FF2B5EF4-FFF2-40B4-BE49-F238E27FC236}">
                <a16:creationId xmlns:a16="http://schemas.microsoft.com/office/drawing/2014/main" id="{F90EBD92-D3E7-759B-496D-2579878BC687}"/>
              </a:ext>
            </a:extLst>
          </p:cNvPr>
          <p:cNvSpPr/>
          <p:nvPr/>
        </p:nvSpPr>
        <p:spPr>
          <a:xfrm>
            <a:off x="10589678" y="2867978"/>
            <a:ext cx="997926" cy="158262"/>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sp>
        <p:nvSpPr>
          <p:cNvPr id="7" name="Rectangle: Rounded Corners 6">
            <a:extLst>
              <a:ext uri="{FF2B5EF4-FFF2-40B4-BE49-F238E27FC236}">
                <a16:creationId xmlns:a16="http://schemas.microsoft.com/office/drawing/2014/main" id="{285CFDD2-A625-54B2-5524-3551AA91F687}"/>
              </a:ext>
            </a:extLst>
          </p:cNvPr>
          <p:cNvSpPr/>
          <p:nvPr/>
        </p:nvSpPr>
        <p:spPr>
          <a:xfrm>
            <a:off x="10627038" y="5699690"/>
            <a:ext cx="997926" cy="158262"/>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sp>
        <p:nvSpPr>
          <p:cNvPr id="14" name="Rectangle: Rounded Corners 13">
            <a:extLst>
              <a:ext uri="{FF2B5EF4-FFF2-40B4-BE49-F238E27FC236}">
                <a16:creationId xmlns:a16="http://schemas.microsoft.com/office/drawing/2014/main" id="{A345C714-BF53-3683-0FE3-12CCCA2FEA55}"/>
              </a:ext>
            </a:extLst>
          </p:cNvPr>
          <p:cNvSpPr/>
          <p:nvPr/>
        </p:nvSpPr>
        <p:spPr>
          <a:xfrm>
            <a:off x="10588705" y="4284744"/>
            <a:ext cx="997926" cy="300403"/>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sp>
        <p:nvSpPr>
          <p:cNvPr id="15" name="Rectangle: Rounded Corners 14">
            <a:extLst>
              <a:ext uri="{FF2B5EF4-FFF2-40B4-BE49-F238E27FC236}">
                <a16:creationId xmlns:a16="http://schemas.microsoft.com/office/drawing/2014/main" id="{EFB7EDA6-0478-878F-AB2E-0FD918C4CDD1}"/>
              </a:ext>
            </a:extLst>
          </p:cNvPr>
          <p:cNvSpPr/>
          <p:nvPr/>
        </p:nvSpPr>
        <p:spPr>
          <a:xfrm>
            <a:off x="10604085" y="4809956"/>
            <a:ext cx="997926" cy="313248"/>
          </a:xfrm>
          <a:prstGeom prst="roundRect">
            <a:avLst/>
          </a:prstGeom>
          <a:no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p>
        </p:txBody>
      </p:sp>
      <p:pic>
        <p:nvPicPr>
          <p:cNvPr id="6" name="Picture 3">
            <a:extLst>
              <a:ext uri="{FF2B5EF4-FFF2-40B4-BE49-F238E27FC236}">
                <a16:creationId xmlns:a16="http://schemas.microsoft.com/office/drawing/2014/main" id="{6E8FC956-74C7-C9EE-7056-D11DF927B9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222" y="2071030"/>
            <a:ext cx="7158669" cy="381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0943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B0F6E47-0695-714F-ED58-6FA444103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989" y="1945333"/>
            <a:ext cx="7416823" cy="379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C499054D-D366-6C49-DBFC-9407E92306F6}"/>
              </a:ext>
            </a:extLst>
          </p:cNvPr>
          <p:cNvSpPr>
            <a:spLocks noGrp="1"/>
          </p:cNvSpPr>
          <p:nvPr>
            <p:ph type="sldNum" sz="quarter" idx="12"/>
          </p:nvPr>
        </p:nvSpPr>
        <p:spPr/>
        <p:txBody>
          <a:bodyPr/>
          <a:lstStyle/>
          <a:p>
            <a:fld id="{403EF4E2-7A7A-0548-85F1-5479B7C9E1B2}" type="slidenum">
              <a:rPr lang="en-US" smtClean="0"/>
              <a:t>52</a:t>
            </a:fld>
            <a:endParaRPr lang="en-US" dirty="0"/>
          </a:p>
        </p:txBody>
      </p:sp>
      <p:sp>
        <p:nvSpPr>
          <p:cNvPr id="2" name="Title 1">
            <a:extLst>
              <a:ext uri="{FF2B5EF4-FFF2-40B4-BE49-F238E27FC236}">
                <a16:creationId xmlns:a16="http://schemas.microsoft.com/office/drawing/2014/main" id="{F6F77B72-907D-DF76-5D78-CA6B9F4160B6}"/>
              </a:ext>
            </a:extLst>
          </p:cNvPr>
          <p:cNvSpPr>
            <a:spLocks noGrp="1"/>
          </p:cNvSpPr>
          <p:nvPr>
            <p:ph type="ctrTitle"/>
          </p:nvPr>
        </p:nvSpPr>
        <p:spPr>
          <a:xfrm>
            <a:off x="463860" y="3538941"/>
            <a:ext cx="3503952" cy="2390972"/>
          </a:xfrm>
        </p:spPr>
        <p:txBody>
          <a:bodyPr/>
          <a:lstStyle/>
          <a:p>
            <a:r>
              <a:rPr lang="en-US" sz="1400" b="0" dirty="0">
                <a:solidFill>
                  <a:schemeClr val="tx1">
                    <a:lumMod val="50000"/>
                  </a:schemeClr>
                </a:solidFill>
                <a:latin typeface="Georgia" panose="02040502050405020303" pitchFamily="18" charset="0"/>
              </a:rPr>
              <a:t>It was another disappointing month for </a:t>
            </a:r>
            <a:r>
              <a:rPr lang="en-US" sz="1400" dirty="0">
                <a:solidFill>
                  <a:schemeClr val="tx1">
                    <a:lumMod val="50000"/>
                  </a:schemeClr>
                </a:solidFill>
                <a:latin typeface="Georgia" panose="02040502050405020303" pitchFamily="18" charset="0"/>
              </a:rPr>
              <a:t>BWS</a:t>
            </a:r>
            <a:r>
              <a:rPr lang="en-US" sz="1400" b="0" dirty="0">
                <a:solidFill>
                  <a:schemeClr val="tx1">
                    <a:lumMod val="50000"/>
                  </a:schemeClr>
                </a:solidFill>
                <a:latin typeface="Georgia" panose="02040502050405020303" pitchFamily="18" charset="0"/>
              </a:rPr>
              <a:t> and </a:t>
            </a:r>
            <a:r>
              <a:rPr lang="en-US" sz="1400" dirty="0">
                <a:solidFill>
                  <a:schemeClr val="tx1">
                    <a:lumMod val="50000"/>
                  </a:schemeClr>
                </a:solidFill>
                <a:latin typeface="Georgia" panose="02040502050405020303" pitchFamily="18" charset="0"/>
              </a:rPr>
              <a:t>General Merchandise</a:t>
            </a:r>
            <a:r>
              <a:rPr lang="en-US" sz="1400" b="0" dirty="0">
                <a:solidFill>
                  <a:schemeClr val="tx1">
                    <a:lumMod val="50000"/>
                  </a:schemeClr>
                </a:solidFill>
                <a:latin typeface="Georgia" panose="02040502050405020303" pitchFamily="18" charset="0"/>
              </a:rPr>
              <a:t> which have become a drag on overall sales in the Grocery Multiples.  Without these categories and tobacco </a:t>
            </a:r>
            <a:r>
              <a:rPr lang="en-US" sz="1400" dirty="0">
                <a:solidFill>
                  <a:schemeClr val="tx1">
                    <a:lumMod val="50000"/>
                  </a:schemeClr>
                </a:solidFill>
                <a:latin typeface="Georgia" panose="02040502050405020303" pitchFamily="18" charset="0"/>
              </a:rPr>
              <a:t>grocery volume</a:t>
            </a:r>
            <a:r>
              <a:rPr lang="en-US" sz="1400" b="0" dirty="0">
                <a:solidFill>
                  <a:schemeClr val="tx1">
                    <a:lumMod val="50000"/>
                  </a:schemeClr>
                </a:solidFill>
                <a:latin typeface="Georgia" panose="02040502050405020303" pitchFamily="18" charset="0"/>
              </a:rPr>
              <a:t> would be </a:t>
            </a:r>
            <a:r>
              <a:rPr lang="en-US" sz="1400" dirty="0">
                <a:solidFill>
                  <a:schemeClr val="tx1">
                    <a:lumMod val="50000"/>
                  </a:schemeClr>
                </a:solidFill>
                <a:latin typeface="Georgia" panose="02040502050405020303" pitchFamily="18" charset="0"/>
              </a:rPr>
              <a:t>back in growth</a:t>
            </a:r>
            <a:r>
              <a:rPr lang="en-US" sz="1400" b="0" dirty="0">
                <a:solidFill>
                  <a:schemeClr val="tx1">
                    <a:lumMod val="50000"/>
                  </a:schemeClr>
                </a:solidFill>
                <a:latin typeface="Georgia" panose="02040502050405020303" pitchFamily="18" charset="0"/>
              </a:rPr>
              <a:t>. </a:t>
            </a:r>
            <a:br>
              <a:rPr lang="en-US" sz="1400" b="0" dirty="0">
                <a:solidFill>
                  <a:schemeClr val="tx1">
                    <a:lumMod val="50000"/>
                  </a:schemeClr>
                </a:solidFill>
                <a:latin typeface="Georgia" panose="02040502050405020303" pitchFamily="18" charset="0"/>
              </a:rPr>
            </a:br>
            <a:br>
              <a:rPr lang="en-US" sz="1400" b="0" dirty="0">
                <a:solidFill>
                  <a:schemeClr val="tx1">
                    <a:lumMod val="50000"/>
                  </a:schemeClr>
                </a:solidFill>
                <a:latin typeface="Georgia" panose="02040502050405020303" pitchFamily="18" charset="0"/>
              </a:rPr>
            </a:br>
            <a:r>
              <a:rPr lang="en-US" sz="1400" dirty="0">
                <a:solidFill>
                  <a:schemeClr val="tx1">
                    <a:lumMod val="50000"/>
                  </a:schemeClr>
                </a:solidFill>
                <a:latin typeface="Georgia" panose="02040502050405020303" pitchFamily="18" charset="0"/>
              </a:rPr>
              <a:t>Units have improved </a:t>
            </a:r>
            <a:r>
              <a:rPr lang="en-US" sz="1400" b="0" dirty="0">
                <a:solidFill>
                  <a:schemeClr val="tx1">
                    <a:lumMod val="50000"/>
                  </a:schemeClr>
                </a:solidFill>
                <a:latin typeface="Georgia" panose="02040502050405020303" pitchFamily="18" charset="0"/>
              </a:rPr>
              <a:t>for the </a:t>
            </a:r>
            <a:r>
              <a:rPr lang="en-US" sz="1400" dirty="0">
                <a:solidFill>
                  <a:schemeClr val="tx1">
                    <a:lumMod val="50000"/>
                  </a:schemeClr>
                </a:solidFill>
                <a:latin typeface="Georgia" panose="02040502050405020303" pitchFamily="18" charset="0"/>
              </a:rPr>
              <a:t>impulse categories </a:t>
            </a:r>
            <a:r>
              <a:rPr lang="en-US" sz="1400" b="0" dirty="0">
                <a:solidFill>
                  <a:schemeClr val="tx1">
                    <a:lumMod val="50000"/>
                  </a:schemeClr>
                </a:solidFill>
                <a:latin typeface="Georgia" panose="02040502050405020303" pitchFamily="18" charset="0"/>
              </a:rPr>
              <a:t>as shoppers still want to </a:t>
            </a:r>
            <a:r>
              <a:rPr lang="en-US" sz="1400" dirty="0">
                <a:solidFill>
                  <a:schemeClr val="tx1">
                    <a:lumMod val="50000"/>
                  </a:schemeClr>
                </a:solidFill>
                <a:latin typeface="Georgia" panose="02040502050405020303" pitchFamily="18" charset="0"/>
              </a:rPr>
              <a:t>treat themselves</a:t>
            </a:r>
            <a:r>
              <a:rPr lang="en-US" sz="1400" b="0" dirty="0">
                <a:solidFill>
                  <a:schemeClr val="tx1">
                    <a:lumMod val="50000"/>
                  </a:schemeClr>
                </a:solidFill>
                <a:latin typeface="Georgia" panose="02040502050405020303" pitchFamily="18" charset="0"/>
              </a:rPr>
              <a:t> and these categories with promotional incentives tend to be more affordable and the </a:t>
            </a:r>
            <a:r>
              <a:rPr lang="en-US" sz="1400" dirty="0">
                <a:solidFill>
                  <a:schemeClr val="tx1">
                    <a:lumMod val="50000"/>
                  </a:schemeClr>
                </a:solidFill>
                <a:latin typeface="Georgia" panose="02040502050405020303" pitchFamily="18" charset="0"/>
              </a:rPr>
              <a:t>fresh categories </a:t>
            </a:r>
            <a:r>
              <a:rPr lang="en-US" sz="1400" b="0" dirty="0">
                <a:solidFill>
                  <a:schemeClr val="tx1">
                    <a:lumMod val="50000"/>
                  </a:schemeClr>
                </a:solidFill>
                <a:latin typeface="Georgia" panose="02040502050405020303" pitchFamily="18" charset="0"/>
              </a:rPr>
              <a:t>where </a:t>
            </a:r>
            <a:r>
              <a:rPr lang="en-US" sz="1400" dirty="0">
                <a:solidFill>
                  <a:schemeClr val="tx1">
                    <a:lumMod val="50000"/>
                  </a:schemeClr>
                </a:solidFill>
                <a:latin typeface="Georgia" panose="02040502050405020303" pitchFamily="18" charset="0"/>
              </a:rPr>
              <a:t>inflation is slowing fastest</a:t>
            </a:r>
            <a:r>
              <a:rPr lang="en-US" sz="1400" b="0" dirty="0">
                <a:solidFill>
                  <a:schemeClr val="tx1">
                    <a:lumMod val="50000"/>
                  </a:schemeClr>
                </a:solidFill>
                <a:latin typeface="Georgia" panose="02040502050405020303" pitchFamily="18" charset="0"/>
              </a:rPr>
              <a:t>.</a:t>
            </a:r>
            <a:br>
              <a:rPr lang="en-US" sz="1400" b="0" dirty="0">
                <a:solidFill>
                  <a:schemeClr val="tx1">
                    <a:lumMod val="50000"/>
                  </a:schemeClr>
                </a:solidFill>
                <a:latin typeface="Georgia" panose="02040502050405020303" pitchFamily="18" charset="0"/>
              </a:rPr>
            </a:br>
            <a:br>
              <a:rPr lang="en-US" sz="1400" i="1" dirty="0">
                <a:solidFill>
                  <a:schemeClr val="tx1">
                    <a:lumMod val="50000"/>
                  </a:schemeClr>
                </a:solidFill>
                <a:latin typeface="Georgia" panose="02040502050405020303" pitchFamily="18" charset="0"/>
              </a:rPr>
            </a:br>
            <a:br>
              <a:rPr lang="en-US" sz="1400" b="0" dirty="0">
                <a:solidFill>
                  <a:schemeClr val="tx1">
                    <a:lumMod val="50000"/>
                  </a:schemeClr>
                </a:solidFill>
                <a:latin typeface="Georgia" panose="02040502050405020303" pitchFamily="18" charset="0"/>
              </a:rPr>
            </a:br>
            <a:endParaRPr lang="en-US" sz="1400" b="0" dirty="0">
              <a:solidFill>
                <a:schemeClr val="tx1">
                  <a:lumMod val="50000"/>
                </a:schemeClr>
              </a:solidFill>
              <a:latin typeface="Georgia" panose="02040502050405020303" pitchFamily="18" charset="0"/>
            </a:endParaRPr>
          </a:p>
        </p:txBody>
      </p:sp>
      <p:sp>
        <p:nvSpPr>
          <p:cNvPr id="9" name="Text Placeholder 8">
            <a:extLst>
              <a:ext uri="{FF2B5EF4-FFF2-40B4-BE49-F238E27FC236}">
                <a16:creationId xmlns:a16="http://schemas.microsoft.com/office/drawing/2014/main" id="{C28D2ED4-9A16-815C-6A6E-CDBD0DDE0BD8}"/>
              </a:ext>
            </a:extLst>
          </p:cNvPr>
          <p:cNvSpPr>
            <a:spLocks noGrp="1"/>
          </p:cNvSpPr>
          <p:nvPr>
            <p:ph type="body" sz="quarter" idx="14"/>
          </p:nvPr>
        </p:nvSpPr>
        <p:spPr>
          <a:xfrm>
            <a:off x="4205474" y="5916961"/>
            <a:ext cx="7595265" cy="365125"/>
          </a:xfrm>
        </p:spPr>
        <p:txBody>
          <a:bodyPr/>
          <a:lstStyle/>
          <a:p>
            <a:r>
              <a:rPr lang="en-US" dirty="0"/>
              <a:t>Source: NIQ Scantrack Grocery Multiples</a:t>
            </a:r>
          </a:p>
        </p:txBody>
      </p:sp>
      <p:sp>
        <p:nvSpPr>
          <p:cNvPr id="16" name="Google Shape;359;p8">
            <a:extLst>
              <a:ext uri="{FF2B5EF4-FFF2-40B4-BE49-F238E27FC236}">
                <a16:creationId xmlns:a16="http://schemas.microsoft.com/office/drawing/2014/main" id="{4A41054C-D287-9BDA-C41C-A262629AE099}"/>
              </a:ext>
            </a:extLst>
          </p:cNvPr>
          <p:cNvSpPr txBox="1"/>
          <p:nvPr/>
        </p:nvSpPr>
        <p:spPr>
          <a:xfrm>
            <a:off x="4309748" y="1550646"/>
            <a:ext cx="7594600" cy="307736"/>
          </a:xfrm>
          <a:prstGeom prst="rect">
            <a:avLst/>
          </a:prstGeom>
          <a:noFill/>
          <a:ln>
            <a:noFill/>
          </a:ln>
        </p:spPr>
        <p:txBody>
          <a:bodyPr spcFirstLastPara="1" wrap="square" lIns="91425" tIns="45700" rIns="91425" bIns="45700" anchor="t" anchorCtr="0">
            <a:spAutoFit/>
          </a:bodyPr>
          <a:lstStyle/>
          <a:p>
            <a:pPr>
              <a:buClr>
                <a:schemeClr val="dk1"/>
              </a:buClr>
              <a:buSzPts val="1100"/>
            </a:pPr>
            <a:r>
              <a:rPr lang="en-PH" sz="1400" b="1" dirty="0">
                <a:solidFill>
                  <a:schemeClr val="tx2"/>
                </a:solidFill>
                <a:latin typeface="Arial" panose="020B0604020202020204" pitchFamily="34" charset="0"/>
                <a:ea typeface="Montserrat"/>
                <a:cs typeface="Arial" panose="020B0604020202020204" pitchFamily="34" charset="0"/>
                <a:sym typeface="Montserrat"/>
              </a:rPr>
              <a:t>Unit sales growth by supercategory</a:t>
            </a:r>
          </a:p>
        </p:txBody>
      </p:sp>
      <p:sp>
        <p:nvSpPr>
          <p:cNvPr id="8" name="Rectangle: Rounded Corners 7">
            <a:extLst>
              <a:ext uri="{FF2B5EF4-FFF2-40B4-BE49-F238E27FC236}">
                <a16:creationId xmlns:a16="http://schemas.microsoft.com/office/drawing/2014/main" id="{D7A71E6F-5D04-F7E8-5C8F-3220DCF620FE}"/>
              </a:ext>
            </a:extLst>
          </p:cNvPr>
          <p:cNvSpPr/>
          <p:nvPr/>
        </p:nvSpPr>
        <p:spPr>
          <a:xfrm>
            <a:off x="10766912" y="5568074"/>
            <a:ext cx="1036320" cy="17949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0" name="Rectangle: Rounded Corners 9">
            <a:extLst>
              <a:ext uri="{FF2B5EF4-FFF2-40B4-BE49-F238E27FC236}">
                <a16:creationId xmlns:a16="http://schemas.microsoft.com/office/drawing/2014/main" id="{412A55A8-1D63-F31E-A4B9-79B89DCFE133}"/>
              </a:ext>
            </a:extLst>
          </p:cNvPr>
          <p:cNvSpPr/>
          <p:nvPr/>
        </p:nvSpPr>
        <p:spPr>
          <a:xfrm>
            <a:off x="10704868" y="3611704"/>
            <a:ext cx="1110826" cy="162561"/>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1" name="Rectangle: Rounded Corners 10">
            <a:extLst>
              <a:ext uri="{FF2B5EF4-FFF2-40B4-BE49-F238E27FC236}">
                <a16:creationId xmlns:a16="http://schemas.microsoft.com/office/drawing/2014/main" id="{1ED285E5-301C-0AB9-5F02-BF446D4C53E6}"/>
              </a:ext>
            </a:extLst>
          </p:cNvPr>
          <p:cNvSpPr/>
          <p:nvPr/>
        </p:nvSpPr>
        <p:spPr>
          <a:xfrm>
            <a:off x="10753458" y="2532403"/>
            <a:ext cx="1034794" cy="174161"/>
          </a:xfrm>
          <a:prstGeom prst="roundRect">
            <a:avLst/>
          </a:prstGeom>
          <a:noFill/>
          <a:ln>
            <a:solidFill>
              <a:schemeClr val="tx1"/>
            </a:solidFill>
          </a:ln>
        </p:spPr>
        <p:style>
          <a:lnRef idx="2">
            <a:schemeClr val="accent1"/>
          </a:lnRef>
          <a:fillRef idx="1">
            <a:schemeClr val="lt1"/>
          </a:fillRef>
          <a:effectRef idx="0">
            <a:schemeClr val="accent1"/>
          </a:effectRef>
          <a:fontRef idx="minor">
            <a:schemeClr val="dk1"/>
          </a:fontRef>
        </p:style>
        <p:txBody>
          <a:bodyPr lIns="45720" rIns="45720" rtlCol="0" anchor="ctr"/>
          <a:lstStyle/>
          <a:p>
            <a:pPr algn="ctr">
              <a:spcAft>
                <a:spcPts val="600"/>
              </a:spcAft>
            </a:pPr>
            <a:endParaRPr lang="en-GB" sz="1600" dirty="0">
              <a:solidFill>
                <a:schemeClr val="tx1"/>
              </a:solidFill>
            </a:endParaRPr>
          </a:p>
        </p:txBody>
      </p:sp>
      <p:sp>
        <p:nvSpPr>
          <p:cNvPr id="12" name="Rectangle: Rounded Corners 11">
            <a:extLst>
              <a:ext uri="{FF2B5EF4-FFF2-40B4-BE49-F238E27FC236}">
                <a16:creationId xmlns:a16="http://schemas.microsoft.com/office/drawing/2014/main" id="{0CD6760A-9AE6-DD54-BD5C-2EF4EFA4BE0F}"/>
              </a:ext>
            </a:extLst>
          </p:cNvPr>
          <p:cNvSpPr/>
          <p:nvPr/>
        </p:nvSpPr>
        <p:spPr>
          <a:xfrm>
            <a:off x="10720699" y="2760292"/>
            <a:ext cx="1089589" cy="62811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ln>
                <a:solidFill>
                  <a:schemeClr val="accent1"/>
                </a:solidFill>
              </a:ln>
              <a:noFill/>
            </a:endParaRPr>
          </a:p>
        </p:txBody>
      </p:sp>
      <p:sp>
        <p:nvSpPr>
          <p:cNvPr id="13" name="Rectangle: Rounded Corners 12">
            <a:extLst>
              <a:ext uri="{FF2B5EF4-FFF2-40B4-BE49-F238E27FC236}">
                <a16:creationId xmlns:a16="http://schemas.microsoft.com/office/drawing/2014/main" id="{3E8A0179-D5B8-D27E-9F31-D4E22E28BBA1}"/>
              </a:ext>
            </a:extLst>
          </p:cNvPr>
          <p:cNvSpPr/>
          <p:nvPr/>
        </p:nvSpPr>
        <p:spPr>
          <a:xfrm>
            <a:off x="10618150" y="4131892"/>
            <a:ext cx="1222048" cy="15809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
        <p:nvSpPr>
          <p:cNvPr id="17" name="Rectangle: Rounded Corners 16">
            <a:extLst>
              <a:ext uri="{FF2B5EF4-FFF2-40B4-BE49-F238E27FC236}">
                <a16:creationId xmlns:a16="http://schemas.microsoft.com/office/drawing/2014/main" id="{7E0B2EFA-4EE0-5CEE-5459-4D87FFE13F17}"/>
              </a:ext>
            </a:extLst>
          </p:cNvPr>
          <p:cNvSpPr/>
          <p:nvPr/>
        </p:nvSpPr>
        <p:spPr>
          <a:xfrm>
            <a:off x="10623847" y="4666004"/>
            <a:ext cx="1222048" cy="2791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spcAft>
                <a:spcPts val="600"/>
              </a:spcAft>
            </a:pPr>
            <a:endParaRPr lang="en-GB" sz="1600" dirty="0"/>
          </a:p>
        </p:txBody>
      </p:sp>
    </p:spTree>
    <p:extLst>
      <p:ext uri="{BB962C8B-B14F-4D97-AF65-F5344CB8AC3E}">
        <p14:creationId xmlns:p14="http://schemas.microsoft.com/office/powerpoint/2010/main" val="1565636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AA4603-FC04-F75C-5D34-E0D0290036B4}"/>
              </a:ext>
            </a:extLst>
          </p:cNvPr>
          <p:cNvSpPr>
            <a:spLocks noGrp="1"/>
          </p:cNvSpPr>
          <p:nvPr>
            <p:ph type="sldNum" sz="quarter" idx="12"/>
          </p:nvPr>
        </p:nvSpPr>
        <p:spPr/>
        <p:txBody>
          <a:bodyPr/>
          <a:lstStyle/>
          <a:p>
            <a:fld id="{403EF4E2-7A7A-0548-85F1-5479B7C9E1B2}" type="slidenum">
              <a:rPr lang="en-US" smtClean="0"/>
              <a:t>6</a:t>
            </a:fld>
            <a:endParaRPr lang="en-US" dirty="0"/>
          </a:p>
        </p:txBody>
      </p:sp>
      <p:sp>
        <p:nvSpPr>
          <p:cNvPr id="4" name="Title 3">
            <a:extLst>
              <a:ext uri="{FF2B5EF4-FFF2-40B4-BE49-F238E27FC236}">
                <a16:creationId xmlns:a16="http://schemas.microsoft.com/office/drawing/2014/main" id="{12574253-18E6-DA31-1AC3-4AF8B35314C4}"/>
              </a:ext>
            </a:extLst>
          </p:cNvPr>
          <p:cNvSpPr>
            <a:spLocks noGrp="1"/>
          </p:cNvSpPr>
          <p:nvPr>
            <p:ph type="ctrTitle"/>
          </p:nvPr>
        </p:nvSpPr>
        <p:spPr>
          <a:xfrm>
            <a:off x="203199" y="1990950"/>
            <a:ext cx="3610609" cy="2390972"/>
          </a:xfrm>
        </p:spPr>
        <p:txBody>
          <a:bodyPr/>
          <a:lstStyle/>
          <a:p>
            <a:r>
              <a:rPr lang="en-US" sz="2800" i="1" dirty="0">
                <a:latin typeface="Georgia" panose="02040502050405020303" pitchFamily="18" charset="0"/>
              </a:rPr>
              <a:t>Sales</a:t>
            </a:r>
            <a:r>
              <a:rPr lang="en-US" sz="2800" b="0" i="1" dirty="0">
                <a:latin typeface="Georgia" panose="02040502050405020303" pitchFamily="18" charset="0"/>
              </a:rPr>
              <a:t> rallied in </a:t>
            </a:r>
            <a:r>
              <a:rPr lang="en-US" sz="2800" i="1" dirty="0">
                <a:latin typeface="Georgia" panose="02040502050405020303" pitchFamily="18" charset="0"/>
              </a:rPr>
              <a:t>the final weeks </a:t>
            </a:r>
            <a:r>
              <a:rPr lang="en-US" sz="2800" b="0" i="1" dirty="0">
                <a:latin typeface="Georgia" panose="02040502050405020303" pitchFamily="18" charset="0"/>
              </a:rPr>
              <a:t>of Christmas with month on month uplifts  </a:t>
            </a:r>
            <a:r>
              <a:rPr lang="en-US" sz="2800" i="1" dirty="0">
                <a:latin typeface="Georgia" panose="02040502050405020303" pitchFamily="18" charset="0"/>
              </a:rPr>
              <a:t>in line with last year</a:t>
            </a:r>
            <a:r>
              <a:rPr lang="en-US" sz="2800" b="0" i="1" dirty="0">
                <a:latin typeface="Georgia" panose="02040502050405020303" pitchFamily="18" charset="0"/>
              </a:rPr>
              <a:t>.</a:t>
            </a:r>
          </a:p>
        </p:txBody>
      </p:sp>
      <p:sp>
        <p:nvSpPr>
          <p:cNvPr id="6" name="Text Placeholder 5">
            <a:extLst>
              <a:ext uri="{FF2B5EF4-FFF2-40B4-BE49-F238E27FC236}">
                <a16:creationId xmlns:a16="http://schemas.microsoft.com/office/drawing/2014/main" id="{5F51ABD7-0161-B648-A691-0D512CB327D8}"/>
              </a:ext>
            </a:extLst>
          </p:cNvPr>
          <p:cNvSpPr>
            <a:spLocks noGrp="1"/>
          </p:cNvSpPr>
          <p:nvPr>
            <p:ph type="body" sz="quarter" idx="14"/>
          </p:nvPr>
        </p:nvSpPr>
        <p:spPr/>
        <p:txBody>
          <a:bodyPr/>
          <a:lstStyle/>
          <a:p>
            <a:br>
              <a:rPr lang="en-US" dirty="0"/>
            </a:br>
            <a:r>
              <a:rPr lang="en-US" dirty="0"/>
              <a:t>Source: NIQ Scantrack Total Store Read, Total Coverage and Grocery Multiples 4w/e value growth vs prior period</a:t>
            </a:r>
          </a:p>
        </p:txBody>
      </p:sp>
      <p:graphicFrame>
        <p:nvGraphicFramePr>
          <p:cNvPr id="8" name="Chart 7">
            <a:extLst>
              <a:ext uri="{FF2B5EF4-FFF2-40B4-BE49-F238E27FC236}">
                <a16:creationId xmlns:a16="http://schemas.microsoft.com/office/drawing/2014/main" id="{F29E0D59-E432-F0EA-FC25-9D051EEE305C}"/>
              </a:ext>
            </a:extLst>
          </p:cNvPr>
          <p:cNvGraphicFramePr/>
          <p:nvPr>
            <p:extLst>
              <p:ext uri="{D42A27DB-BD31-4B8C-83A1-F6EECF244321}">
                <p14:modId xmlns:p14="http://schemas.microsoft.com/office/powerpoint/2010/main" val="1110821854"/>
              </p:ext>
            </p:extLst>
          </p:nvPr>
        </p:nvGraphicFramePr>
        <p:xfrm>
          <a:off x="4445512" y="2040054"/>
          <a:ext cx="7260061" cy="3324391"/>
        </p:xfrm>
        <a:graphic>
          <a:graphicData uri="http://schemas.openxmlformats.org/drawingml/2006/chart">
            <c:chart xmlns:c="http://schemas.openxmlformats.org/drawingml/2006/chart" xmlns:r="http://schemas.openxmlformats.org/officeDocument/2006/relationships" r:id="rId3"/>
          </a:graphicData>
        </a:graphic>
      </p:graphicFrame>
      <p:sp>
        <p:nvSpPr>
          <p:cNvPr id="10" name="Google Shape;7492;p856">
            <a:extLst>
              <a:ext uri="{FF2B5EF4-FFF2-40B4-BE49-F238E27FC236}">
                <a16:creationId xmlns:a16="http://schemas.microsoft.com/office/drawing/2014/main" id="{3D55FACF-4C1C-13AA-4184-112EBCE1DD3E}"/>
              </a:ext>
            </a:extLst>
          </p:cNvPr>
          <p:cNvSpPr txBox="1"/>
          <p:nvPr/>
        </p:nvSpPr>
        <p:spPr>
          <a:xfrm flipH="1">
            <a:off x="4535663" y="1433351"/>
            <a:ext cx="6802861" cy="393600"/>
          </a:xfrm>
          <a:prstGeom prst="rect">
            <a:avLst/>
          </a:prstGeom>
          <a:noFill/>
          <a:ln>
            <a:noFill/>
          </a:ln>
        </p:spPr>
        <p:txBody>
          <a:bodyPr spcFirstLastPara="1" wrap="square" lIns="0" tIns="91425" rIns="0" bIns="91425" anchor="t" anchorCtr="0">
            <a:noAutofit/>
          </a:bodyPr>
          <a:lstStyle/>
          <a:p>
            <a:pPr>
              <a:buClr>
                <a:schemeClr val="dk1"/>
              </a:buClr>
              <a:buSzPts val="1100"/>
            </a:pPr>
            <a:r>
              <a:rPr lang="en" sz="2000" b="1" dirty="0">
                <a:latin typeface="Arial" panose="020B0604020202020204" pitchFamily="34" charset="0"/>
                <a:ea typeface="Montserrat Light"/>
                <a:cs typeface="Arial" panose="020B0604020202020204" pitchFamily="34" charset="0"/>
                <a:sym typeface="Montserrat"/>
              </a:rPr>
              <a:t>4 weekly value growth vs prior period</a:t>
            </a:r>
            <a:endParaRPr sz="2000" dirty="0">
              <a:latin typeface="Arial" panose="020B0604020202020204" pitchFamily="34" charset="0"/>
              <a:ea typeface="Montserrat Light"/>
              <a:cs typeface="Arial" panose="020B0604020202020204" pitchFamily="34" charset="0"/>
              <a:sym typeface="Montserrat Light"/>
            </a:endParaRPr>
          </a:p>
        </p:txBody>
      </p:sp>
    </p:spTree>
    <p:extLst>
      <p:ext uri="{BB962C8B-B14F-4D97-AF65-F5344CB8AC3E}">
        <p14:creationId xmlns:p14="http://schemas.microsoft.com/office/powerpoint/2010/main" val="1589448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24">
            <a:extLst>
              <a:ext uri="{FF2B5EF4-FFF2-40B4-BE49-F238E27FC236}">
                <a16:creationId xmlns:a16="http://schemas.microsoft.com/office/drawing/2014/main" id="{62FF1D98-FCF9-A901-EA4F-3A6CAC7E7C4C}"/>
              </a:ext>
            </a:extLst>
          </p:cNvPr>
          <p:cNvGraphicFramePr>
            <a:graphicFrameLocks noGrp="1"/>
          </p:cNvGraphicFramePr>
          <p:nvPr>
            <p:extLst>
              <p:ext uri="{D42A27DB-BD31-4B8C-83A1-F6EECF244321}">
                <p14:modId xmlns:p14="http://schemas.microsoft.com/office/powerpoint/2010/main" val="1553106495"/>
              </p:ext>
            </p:extLst>
          </p:nvPr>
        </p:nvGraphicFramePr>
        <p:xfrm>
          <a:off x="288561" y="2202160"/>
          <a:ext cx="2621456" cy="3057639"/>
        </p:xfrm>
        <a:graphic>
          <a:graphicData uri="http://schemas.openxmlformats.org/drawingml/2006/table">
            <a:tbl>
              <a:tblPr firstRow="1" bandRow="1">
                <a:tableStyleId>{073A0DAA-6AF3-43AB-8588-CEC1D06C72B9}</a:tableStyleId>
              </a:tblPr>
              <a:tblGrid>
                <a:gridCol w="2621456">
                  <a:extLst>
                    <a:ext uri="{9D8B030D-6E8A-4147-A177-3AD203B41FA5}">
                      <a16:colId xmlns:a16="http://schemas.microsoft.com/office/drawing/2014/main" val="1952040229"/>
                    </a:ext>
                  </a:extLst>
                </a:gridCol>
              </a:tblGrid>
              <a:tr h="3057639">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5" name="Table 24">
            <a:extLst>
              <a:ext uri="{FF2B5EF4-FFF2-40B4-BE49-F238E27FC236}">
                <a16:creationId xmlns:a16="http://schemas.microsoft.com/office/drawing/2014/main" id="{A4D0A4ED-2047-2E8C-ECF8-470C5EF1C6CA}"/>
              </a:ext>
            </a:extLst>
          </p:cNvPr>
          <p:cNvGraphicFramePr>
            <a:graphicFrameLocks noGrp="1"/>
          </p:cNvGraphicFramePr>
          <p:nvPr>
            <p:extLst>
              <p:ext uri="{D42A27DB-BD31-4B8C-83A1-F6EECF244321}">
                <p14:modId xmlns:p14="http://schemas.microsoft.com/office/powerpoint/2010/main" val="4208071882"/>
              </p:ext>
            </p:extLst>
          </p:nvPr>
        </p:nvGraphicFramePr>
        <p:xfrm>
          <a:off x="3247063" y="2202161"/>
          <a:ext cx="2690359" cy="3039104"/>
        </p:xfrm>
        <a:graphic>
          <a:graphicData uri="http://schemas.openxmlformats.org/drawingml/2006/table">
            <a:tbl>
              <a:tblPr firstRow="1" bandRow="1">
                <a:tableStyleId>{073A0DAA-6AF3-43AB-8588-CEC1D06C72B9}</a:tableStyleId>
              </a:tblPr>
              <a:tblGrid>
                <a:gridCol w="2690359">
                  <a:extLst>
                    <a:ext uri="{9D8B030D-6E8A-4147-A177-3AD203B41FA5}">
                      <a16:colId xmlns:a16="http://schemas.microsoft.com/office/drawing/2014/main" val="1952040229"/>
                    </a:ext>
                  </a:extLst>
                </a:gridCol>
              </a:tblGrid>
              <a:tr h="3039104">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6" name="Table 24">
            <a:extLst>
              <a:ext uri="{FF2B5EF4-FFF2-40B4-BE49-F238E27FC236}">
                <a16:creationId xmlns:a16="http://schemas.microsoft.com/office/drawing/2014/main" id="{023447CE-F922-5C83-7FF2-FA6973D2B1D7}"/>
              </a:ext>
            </a:extLst>
          </p:cNvPr>
          <p:cNvGraphicFramePr>
            <a:graphicFrameLocks noGrp="1"/>
          </p:cNvGraphicFramePr>
          <p:nvPr>
            <p:extLst>
              <p:ext uri="{D42A27DB-BD31-4B8C-83A1-F6EECF244321}">
                <p14:modId xmlns:p14="http://schemas.microsoft.com/office/powerpoint/2010/main" val="2038228946"/>
              </p:ext>
            </p:extLst>
          </p:nvPr>
        </p:nvGraphicFramePr>
        <p:xfrm>
          <a:off x="6205566" y="2202161"/>
          <a:ext cx="2697477" cy="3020569"/>
        </p:xfrm>
        <a:graphic>
          <a:graphicData uri="http://schemas.openxmlformats.org/drawingml/2006/table">
            <a:tbl>
              <a:tblPr firstRow="1" bandRow="1">
                <a:tableStyleId>{073A0DAA-6AF3-43AB-8588-CEC1D06C72B9}</a:tableStyleId>
              </a:tblPr>
              <a:tblGrid>
                <a:gridCol w="2697477">
                  <a:extLst>
                    <a:ext uri="{9D8B030D-6E8A-4147-A177-3AD203B41FA5}">
                      <a16:colId xmlns:a16="http://schemas.microsoft.com/office/drawing/2014/main" val="1952040229"/>
                    </a:ext>
                  </a:extLst>
                </a:gridCol>
              </a:tblGrid>
              <a:tr h="3020569">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17" name="Table 24">
            <a:extLst>
              <a:ext uri="{FF2B5EF4-FFF2-40B4-BE49-F238E27FC236}">
                <a16:creationId xmlns:a16="http://schemas.microsoft.com/office/drawing/2014/main" id="{519AD32B-5957-FE0D-FDAE-D16BA750E331}"/>
              </a:ext>
            </a:extLst>
          </p:cNvPr>
          <p:cNvGraphicFramePr>
            <a:graphicFrameLocks noGrp="1"/>
          </p:cNvGraphicFramePr>
          <p:nvPr>
            <p:extLst>
              <p:ext uri="{D42A27DB-BD31-4B8C-83A1-F6EECF244321}">
                <p14:modId xmlns:p14="http://schemas.microsoft.com/office/powerpoint/2010/main" val="2130222983"/>
              </p:ext>
            </p:extLst>
          </p:nvPr>
        </p:nvGraphicFramePr>
        <p:xfrm>
          <a:off x="9172254" y="2178838"/>
          <a:ext cx="2706889" cy="3039104"/>
        </p:xfrm>
        <a:graphic>
          <a:graphicData uri="http://schemas.openxmlformats.org/drawingml/2006/table">
            <a:tbl>
              <a:tblPr firstRow="1" bandRow="1">
                <a:tableStyleId>{073A0DAA-6AF3-43AB-8588-CEC1D06C72B9}</a:tableStyleId>
              </a:tblPr>
              <a:tblGrid>
                <a:gridCol w="2706889">
                  <a:extLst>
                    <a:ext uri="{9D8B030D-6E8A-4147-A177-3AD203B41FA5}">
                      <a16:colId xmlns:a16="http://schemas.microsoft.com/office/drawing/2014/main" val="1952040229"/>
                    </a:ext>
                  </a:extLst>
                </a:gridCol>
              </a:tblGrid>
              <a:tr h="3039104">
                <a:tc>
                  <a:txBody>
                    <a:bodyPr/>
                    <a:lstStyle/>
                    <a:p>
                      <a:endParaRPr lang="en-US" sz="1600" b="0" dirty="0">
                        <a:solidFill>
                          <a:schemeClr val="tx1"/>
                        </a:solidFill>
                      </a:endParaRPr>
                    </a:p>
                  </a:txBody>
                  <a:tcPr anchor="ctr">
                    <a:lnL w="57150" cap="flat" cmpd="sng" algn="ctr">
                      <a:noFill/>
                      <a:prstDash val="solid"/>
                      <a:round/>
                      <a:headEnd type="none" w="med" len="med"/>
                      <a:tailEnd type="none" w="med" len="med"/>
                    </a:lnL>
                    <a:lnR w="12700" cmpd="sng">
                      <a:noFill/>
                    </a:lnR>
                    <a:lnT w="57150" cap="flat" cmpd="sng" algn="ctr">
                      <a:solidFill>
                        <a:schemeClr val="bg2"/>
                      </a:solidFill>
                      <a:prstDash val="solid"/>
                      <a:round/>
                      <a:headEnd type="none" w="med" len="med"/>
                      <a:tailEnd type="none" w="med" len="med"/>
                    </a:lnT>
                    <a:lnB w="381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806392878"/>
                  </a:ext>
                </a:extLst>
              </a:tr>
            </a:tbl>
          </a:graphicData>
        </a:graphic>
      </p:graphicFrame>
      <p:graphicFrame>
        <p:nvGraphicFramePr>
          <p:cNvPr id="4" name="Object 3" hidden="1">
            <a:extLst>
              <a:ext uri="{FF2B5EF4-FFF2-40B4-BE49-F238E27FC236}">
                <a16:creationId xmlns:a16="http://schemas.microsoft.com/office/drawing/2014/main" id="{D24FBE8C-C8AA-4179-B366-3DCC4997E1F2}"/>
              </a:ext>
            </a:extLst>
          </p:cNvPr>
          <p:cNvGraphicFramePr>
            <a:graphicFrameLocks noChangeAspect="1"/>
          </p:cNvGraphicFramePr>
          <p:nvPr>
            <p:custDataLst>
              <p:tags r:id="rId1"/>
            </p:custData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4" name="Object 3" hidden="1">
                        <a:extLst>
                          <a:ext uri="{FF2B5EF4-FFF2-40B4-BE49-F238E27FC236}">
                            <a16:creationId xmlns:a16="http://schemas.microsoft.com/office/drawing/2014/main" id="{D24FBE8C-C8AA-4179-B366-3DCC4997E1F2}"/>
                          </a:ext>
                        </a:extLst>
                      </p:cNvPr>
                      <p:cNvPicPr/>
                      <p:nvPr/>
                    </p:nvPicPr>
                    <p:blipFill>
                      <a:blip r:embed="rId5"/>
                      <a:stretch>
                        <a:fillRect/>
                      </a:stretch>
                    </p:blipFill>
                    <p:spPr>
                      <a:xfrm>
                        <a:off x="2118" y="2118"/>
                        <a:ext cx="2117" cy="2117"/>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1CCB085E-6C8E-2159-E611-A45F388E377A}"/>
              </a:ext>
            </a:extLst>
          </p:cNvPr>
          <p:cNvSpPr>
            <a:spLocks noGrp="1"/>
          </p:cNvSpPr>
          <p:nvPr>
            <p:ph idx="1"/>
          </p:nvPr>
        </p:nvSpPr>
        <p:spPr>
          <a:xfrm>
            <a:off x="301438" y="2191858"/>
            <a:ext cx="2646171" cy="3358936"/>
          </a:xfrm>
        </p:spPr>
        <p:txBody>
          <a:bodyPr lIns="91440" rIns="91440"/>
          <a:lstStyle/>
          <a:p>
            <a:pPr marL="0" indent="0">
              <a:buNone/>
            </a:pPr>
            <a:r>
              <a:rPr lang="en-US" sz="1400" b="1" dirty="0"/>
              <a:t>Shoppers reluctant to spend</a:t>
            </a:r>
          </a:p>
          <a:p>
            <a:r>
              <a:rPr lang="en-US" sz="1000" b="1" dirty="0"/>
              <a:t>Value growth </a:t>
            </a:r>
            <a:r>
              <a:rPr lang="en-US" sz="1000" dirty="0"/>
              <a:t>was on the </a:t>
            </a:r>
            <a:r>
              <a:rPr lang="en-US" sz="1000" b="1" dirty="0"/>
              <a:t>lighter end of projections</a:t>
            </a:r>
            <a:r>
              <a:rPr lang="en-US" sz="1000" dirty="0"/>
              <a:t>, with shoppers buying </a:t>
            </a:r>
            <a:r>
              <a:rPr lang="en-US" sz="1000" b="1" dirty="0"/>
              <a:t>less volume </a:t>
            </a:r>
            <a:r>
              <a:rPr lang="en-US" sz="1000" dirty="0"/>
              <a:t>than a year ago.</a:t>
            </a:r>
            <a:endParaRPr lang="en-US" sz="1000" b="1" dirty="0"/>
          </a:p>
          <a:p>
            <a:r>
              <a:rPr lang="en-US" sz="1000" dirty="0"/>
              <a:t>With</a:t>
            </a:r>
            <a:r>
              <a:rPr lang="en-US" sz="1000" b="1" dirty="0"/>
              <a:t> </a:t>
            </a:r>
            <a:r>
              <a:rPr lang="en-US" sz="1000" dirty="0"/>
              <a:t>shoppers </a:t>
            </a:r>
            <a:r>
              <a:rPr lang="en-US" sz="1000" b="1" dirty="0"/>
              <a:t>reigning in discretionary spend </a:t>
            </a:r>
            <a:r>
              <a:rPr lang="en-US" sz="1000" dirty="0"/>
              <a:t>Non Food remains the hardest hit and is now a drag on topline performance.</a:t>
            </a:r>
            <a:endParaRPr lang="en-US" sz="1000" b="1" dirty="0"/>
          </a:p>
          <a:p>
            <a:r>
              <a:rPr lang="en-US" sz="1000" dirty="0"/>
              <a:t>Whilst practical categories continue to outperform there were </a:t>
            </a:r>
            <a:r>
              <a:rPr lang="en-US" sz="1000" b="1" dirty="0"/>
              <a:t>some uplifts in sales</a:t>
            </a:r>
            <a:r>
              <a:rPr lang="en-US" sz="1000" dirty="0"/>
              <a:t> for more </a:t>
            </a:r>
            <a:r>
              <a:rPr lang="en-US" sz="1000" b="1" dirty="0"/>
              <a:t>affordable treats </a:t>
            </a:r>
            <a:r>
              <a:rPr lang="en-US" sz="1000" dirty="0"/>
              <a:t>and </a:t>
            </a:r>
            <a:r>
              <a:rPr lang="en-US" sz="1000" b="1" dirty="0"/>
              <a:t>festive food </a:t>
            </a:r>
            <a:r>
              <a:rPr lang="en-US" sz="1000" dirty="0"/>
              <a:t>including </a:t>
            </a:r>
            <a:r>
              <a:rPr lang="en-US" sz="1000" b="1" dirty="0"/>
              <a:t>Chocolate Confectionery, Pickles &amp; Pickled Veg and Olives &amp; Antipasti</a:t>
            </a:r>
            <a:r>
              <a:rPr lang="en-US" sz="1000" dirty="0"/>
              <a:t>.</a:t>
            </a:r>
          </a:p>
          <a:p>
            <a:pPr marL="0" indent="0">
              <a:buNone/>
            </a:pPr>
            <a:endParaRPr lang="en-US" sz="1400" dirty="0"/>
          </a:p>
          <a:p>
            <a:pPr marL="0" indent="0">
              <a:buNone/>
            </a:pPr>
            <a:endParaRPr lang="pt-BR" sz="1400" dirty="0"/>
          </a:p>
        </p:txBody>
      </p:sp>
      <p:sp>
        <p:nvSpPr>
          <p:cNvPr id="13" name="Text Placeholder 12">
            <a:extLst>
              <a:ext uri="{FF2B5EF4-FFF2-40B4-BE49-F238E27FC236}">
                <a16:creationId xmlns:a16="http://schemas.microsoft.com/office/drawing/2014/main" id="{71A57341-1DE4-C426-2C86-2C7F9521F3D4}"/>
              </a:ext>
            </a:extLst>
          </p:cNvPr>
          <p:cNvSpPr>
            <a:spLocks noGrp="1"/>
          </p:cNvSpPr>
          <p:nvPr>
            <p:ph type="body" sz="quarter" idx="16"/>
          </p:nvPr>
        </p:nvSpPr>
        <p:spPr>
          <a:xfrm>
            <a:off x="300915" y="6319046"/>
            <a:ext cx="11582399" cy="365125"/>
          </a:xfrm>
        </p:spPr>
        <p:txBody>
          <a:bodyPr/>
          <a:lstStyle/>
          <a:p>
            <a:endParaRPr lang="en-GB" sz="800" b="0" dirty="0">
              <a:solidFill>
                <a:schemeClr val="tx2"/>
              </a:solidFill>
            </a:endParaRPr>
          </a:p>
          <a:p>
            <a:endParaRPr lang="en-GB" b="0" dirty="0">
              <a:solidFill>
                <a:schemeClr val="tx2"/>
              </a:solidFill>
            </a:endParaRPr>
          </a:p>
          <a:p>
            <a:r>
              <a:rPr lang="en-GB" sz="800" b="0" dirty="0">
                <a:solidFill>
                  <a:schemeClr val="tx2"/>
                </a:solidFill>
              </a:rPr>
              <a:t>Source:  NIQ Scantrack Grocery Multiples</a:t>
            </a:r>
          </a:p>
          <a:p>
            <a:endParaRPr lang="en-US" b="0" dirty="0">
              <a:solidFill>
                <a:schemeClr val="tx2"/>
              </a:solidFill>
            </a:endParaRPr>
          </a:p>
        </p:txBody>
      </p:sp>
      <p:sp>
        <p:nvSpPr>
          <p:cNvPr id="8" name="Content Placeholder 7">
            <a:extLst>
              <a:ext uri="{FF2B5EF4-FFF2-40B4-BE49-F238E27FC236}">
                <a16:creationId xmlns:a16="http://schemas.microsoft.com/office/drawing/2014/main" id="{2A71F05D-35CD-E476-478D-4F4BF5B8D5C6}"/>
              </a:ext>
            </a:extLst>
          </p:cNvPr>
          <p:cNvSpPr>
            <a:spLocks noGrp="1"/>
          </p:cNvSpPr>
          <p:nvPr>
            <p:ph idx="17"/>
          </p:nvPr>
        </p:nvSpPr>
        <p:spPr>
          <a:xfrm>
            <a:off x="3220278" y="2166884"/>
            <a:ext cx="2774837" cy="3261562"/>
          </a:xfrm>
        </p:spPr>
        <p:txBody>
          <a:bodyPr vert="horz" lIns="91440" tIns="45720" rIns="91440" bIns="45720" rtlCol="0">
            <a:noAutofit/>
          </a:bodyPr>
          <a:lstStyle/>
          <a:p>
            <a:pPr marL="0" indent="0">
              <a:buNone/>
            </a:pPr>
            <a:r>
              <a:rPr lang="en-US" sz="1400" b="1" dirty="0"/>
              <a:t>Growth slows</a:t>
            </a:r>
          </a:p>
          <a:p>
            <a:r>
              <a:rPr lang="en-US" sz="1000" b="1" dirty="0"/>
              <a:t>Unit sales dipped </a:t>
            </a:r>
            <a:r>
              <a:rPr lang="en-US" sz="1000" dirty="0"/>
              <a:t>to their </a:t>
            </a:r>
            <a:r>
              <a:rPr lang="en-US" sz="1000" b="1" dirty="0"/>
              <a:t>lowest level since the Summer</a:t>
            </a:r>
            <a:r>
              <a:rPr lang="en-US" sz="1000" dirty="0"/>
              <a:t>, when sales compared against the 2022 heatwaves.</a:t>
            </a:r>
          </a:p>
          <a:p>
            <a:r>
              <a:rPr lang="en-US" sz="1000" dirty="0"/>
              <a:t>Whilst sales for </a:t>
            </a:r>
            <a:r>
              <a:rPr lang="en-US" sz="1000" b="1" dirty="0"/>
              <a:t>some festive categories have seen an uplift</a:t>
            </a:r>
            <a:r>
              <a:rPr lang="en-US" sz="1000" dirty="0"/>
              <a:t>, shoppers have </a:t>
            </a:r>
            <a:r>
              <a:rPr lang="en-US" sz="1000" b="1" dirty="0"/>
              <a:t>economised on others </a:t>
            </a:r>
            <a:r>
              <a:rPr lang="en-US" sz="1000" dirty="0"/>
              <a:t>to help balance spend.</a:t>
            </a:r>
          </a:p>
          <a:p>
            <a:r>
              <a:rPr lang="en-US" sz="1000" dirty="0"/>
              <a:t>This week, saw a </a:t>
            </a:r>
            <a:r>
              <a:rPr lang="en-US" sz="1000" b="1" dirty="0"/>
              <a:t>significant decline </a:t>
            </a:r>
            <a:r>
              <a:rPr lang="en-US" sz="1000" dirty="0"/>
              <a:t>in sales for Games &amp; Computing, Small Household Electrical, </a:t>
            </a:r>
            <a:r>
              <a:rPr lang="en-US" sz="1000" b="1" dirty="0"/>
              <a:t>Christmas Merchandise</a:t>
            </a:r>
            <a:r>
              <a:rPr lang="en-US" sz="1000" dirty="0"/>
              <a:t>, Home Textiles, Hampers, </a:t>
            </a:r>
            <a:r>
              <a:rPr lang="en-US" sz="1000" b="1" dirty="0"/>
              <a:t>Clothing</a:t>
            </a:r>
            <a:r>
              <a:rPr lang="en-US" sz="1000" dirty="0"/>
              <a:t> and </a:t>
            </a:r>
            <a:r>
              <a:rPr lang="en-US" sz="1000" b="1" dirty="0"/>
              <a:t>Port</a:t>
            </a:r>
            <a:r>
              <a:rPr lang="en-US" sz="1000" dirty="0"/>
              <a:t>. </a:t>
            </a:r>
          </a:p>
          <a:p>
            <a:endParaRPr lang="en-US" sz="1000" b="1" dirty="0"/>
          </a:p>
          <a:p>
            <a:endParaRPr lang="en-US" sz="1000" b="1" dirty="0"/>
          </a:p>
          <a:p>
            <a:pPr marL="0" indent="0">
              <a:buNone/>
            </a:pPr>
            <a:endParaRPr lang="pt-BR" sz="1400" b="1" dirty="0"/>
          </a:p>
        </p:txBody>
      </p:sp>
      <p:sp>
        <p:nvSpPr>
          <p:cNvPr id="10" name="Content Placeholder 9">
            <a:extLst>
              <a:ext uri="{FF2B5EF4-FFF2-40B4-BE49-F238E27FC236}">
                <a16:creationId xmlns:a16="http://schemas.microsoft.com/office/drawing/2014/main" id="{BA554FFF-BE21-CBD9-DDD9-D3E0BFD819F1}"/>
              </a:ext>
            </a:extLst>
          </p:cNvPr>
          <p:cNvSpPr>
            <a:spLocks noGrp="1"/>
          </p:cNvSpPr>
          <p:nvPr>
            <p:ph idx="19"/>
          </p:nvPr>
        </p:nvSpPr>
        <p:spPr>
          <a:xfrm>
            <a:off x="6216393" y="2197775"/>
            <a:ext cx="2706889" cy="2845279"/>
          </a:xfrm>
        </p:spPr>
        <p:txBody>
          <a:bodyPr vert="horz" lIns="91440" tIns="45720" rIns="91440" bIns="45720" rtlCol="0">
            <a:noAutofit/>
          </a:bodyPr>
          <a:lstStyle/>
          <a:p>
            <a:pPr marL="0" indent="0">
              <a:buNone/>
            </a:pPr>
            <a:r>
              <a:rPr lang="en-US" sz="1400" b="1" dirty="0"/>
              <a:t>Sales edge closer to £5Bn</a:t>
            </a:r>
          </a:p>
          <a:p>
            <a:r>
              <a:rPr lang="en-US" sz="1000" dirty="0"/>
              <a:t>With a </a:t>
            </a:r>
            <a:r>
              <a:rPr lang="en-US" sz="1000" b="1" dirty="0"/>
              <a:t>full week of trading</a:t>
            </a:r>
            <a:r>
              <a:rPr lang="en-US" sz="1000" dirty="0"/>
              <a:t>, lingering </a:t>
            </a:r>
            <a:r>
              <a:rPr lang="en-US" sz="1000" b="1" dirty="0"/>
              <a:t>food inflation </a:t>
            </a:r>
            <a:r>
              <a:rPr lang="en-US" sz="1000" dirty="0"/>
              <a:t>and shoppers waiting </a:t>
            </a:r>
            <a:r>
              <a:rPr lang="en-US" sz="1000" b="1" dirty="0"/>
              <a:t>until the last minute</a:t>
            </a:r>
            <a:r>
              <a:rPr lang="en-US" sz="1000" dirty="0"/>
              <a:t> to spend w/e 23Dec was the </a:t>
            </a:r>
            <a:r>
              <a:rPr lang="en-US" sz="1000" b="1" dirty="0"/>
              <a:t>biggest week ever, </a:t>
            </a:r>
            <a:r>
              <a:rPr lang="en-US" sz="1000" dirty="0"/>
              <a:t>in the Grocery Multiples with </a:t>
            </a:r>
            <a:r>
              <a:rPr lang="en-US" sz="1000" b="1" dirty="0"/>
              <a:t>£4.8Bn </a:t>
            </a:r>
            <a:r>
              <a:rPr lang="en-US" sz="1000" dirty="0"/>
              <a:t>spent in this single week.</a:t>
            </a:r>
          </a:p>
          <a:p>
            <a:r>
              <a:rPr lang="en-GB" sz="1000" dirty="0"/>
              <a:t>Shoppers splashed out on affordable treats including </a:t>
            </a:r>
            <a:r>
              <a:rPr lang="en-GB" sz="1000" b="1" dirty="0"/>
              <a:t>Sweet Biscuits, Frozen Bakery Products, Sugar Confectionery </a:t>
            </a:r>
            <a:r>
              <a:rPr lang="en-GB" sz="1000" dirty="0"/>
              <a:t>as well as festive foods including </a:t>
            </a:r>
            <a:r>
              <a:rPr lang="en-GB" sz="1000" b="1" dirty="0"/>
              <a:t>Crackers/Savoury Biscuits, Olives &amp; Antipasti </a:t>
            </a:r>
            <a:r>
              <a:rPr lang="en-GB" sz="1000" dirty="0"/>
              <a:t>and </a:t>
            </a:r>
            <a:r>
              <a:rPr lang="en-GB" sz="1000" b="1" dirty="0"/>
              <a:t>Preserves</a:t>
            </a:r>
            <a:r>
              <a:rPr lang="en-GB" sz="1000" dirty="0"/>
              <a:t>.</a:t>
            </a:r>
          </a:p>
          <a:p>
            <a:r>
              <a:rPr lang="en-GB" sz="1000" dirty="0"/>
              <a:t>Unit sales also turned positive for </a:t>
            </a:r>
            <a:r>
              <a:rPr lang="en-GB" sz="1000" b="1" dirty="0"/>
              <a:t>only the 3</a:t>
            </a:r>
            <a:r>
              <a:rPr lang="en-GB" sz="1000" b="1" baseline="30000" dirty="0"/>
              <a:t>rd</a:t>
            </a:r>
            <a:r>
              <a:rPr lang="en-GB" sz="1000" b="1" dirty="0"/>
              <a:t> time </a:t>
            </a:r>
            <a:r>
              <a:rPr lang="en-GB" sz="1000" dirty="0"/>
              <a:t>within the full 12 week trading period.</a:t>
            </a:r>
            <a:endParaRPr lang="pt-BR" sz="1000" dirty="0"/>
          </a:p>
        </p:txBody>
      </p:sp>
      <p:sp>
        <p:nvSpPr>
          <p:cNvPr id="12" name="Content Placeholder 11">
            <a:extLst>
              <a:ext uri="{FF2B5EF4-FFF2-40B4-BE49-F238E27FC236}">
                <a16:creationId xmlns:a16="http://schemas.microsoft.com/office/drawing/2014/main" id="{7F4F240E-1796-DC47-1615-54DF42B41853}"/>
              </a:ext>
            </a:extLst>
          </p:cNvPr>
          <p:cNvSpPr>
            <a:spLocks noGrp="1"/>
          </p:cNvSpPr>
          <p:nvPr>
            <p:ph idx="21"/>
          </p:nvPr>
        </p:nvSpPr>
        <p:spPr>
          <a:xfrm>
            <a:off x="9173871" y="2178979"/>
            <a:ext cx="2706889" cy="2845279"/>
          </a:xfrm>
        </p:spPr>
        <p:txBody>
          <a:bodyPr vert="horz" lIns="91440" tIns="45720" rIns="91440" bIns="45720" rtlCol="0">
            <a:noAutofit/>
          </a:bodyPr>
          <a:lstStyle/>
          <a:p>
            <a:pPr marL="0" indent="0">
              <a:buNone/>
            </a:pPr>
            <a:r>
              <a:rPr lang="en-US" sz="1400" b="1" dirty="0"/>
              <a:t>Helped by extra ½ trading day </a:t>
            </a:r>
          </a:p>
          <a:p>
            <a:r>
              <a:rPr lang="en-US" sz="1000" dirty="0"/>
              <a:t>With Christmas Day on a Sunday last year there was an extra half Day’s trading on Christmas Eve that would have helped to boost sales w/e 30</a:t>
            </a:r>
            <a:r>
              <a:rPr lang="en-US" sz="1000" baseline="30000" dirty="0"/>
              <a:t>th</a:t>
            </a:r>
            <a:r>
              <a:rPr lang="en-US" sz="1000" dirty="0"/>
              <a:t> Dec.</a:t>
            </a:r>
          </a:p>
          <a:p>
            <a:r>
              <a:rPr lang="en-US" sz="1000" dirty="0"/>
              <a:t>Shoppers were already on the lookout for bargains and this week saw an increase in sales for </a:t>
            </a:r>
            <a:r>
              <a:rPr lang="en-US" sz="1000" b="1" dirty="0"/>
              <a:t>Fragrances, Books, Chocolate Confectionery, Gift Packs, Gift Wrap, Port, Horticulture, Sherry, Sweet Biscuits </a:t>
            </a:r>
            <a:r>
              <a:rPr lang="en-US" sz="1000" dirty="0"/>
              <a:t>and</a:t>
            </a:r>
            <a:r>
              <a:rPr lang="en-US" sz="1000" b="1" dirty="0"/>
              <a:t> Greeting Cards.</a:t>
            </a:r>
            <a:endParaRPr lang="en-US" sz="1000" dirty="0"/>
          </a:p>
          <a:p>
            <a:pPr marL="0" indent="0">
              <a:buNone/>
            </a:pPr>
            <a:endParaRPr lang="pt-BR" sz="1400" b="1" dirty="0"/>
          </a:p>
        </p:txBody>
      </p:sp>
      <p:sp>
        <p:nvSpPr>
          <p:cNvPr id="2" name="Title 1">
            <a:extLst>
              <a:ext uri="{FF2B5EF4-FFF2-40B4-BE49-F238E27FC236}">
                <a16:creationId xmlns:a16="http://schemas.microsoft.com/office/drawing/2014/main" id="{C69CD1E1-B68E-4509-841C-B0690BC32AA4}"/>
              </a:ext>
            </a:extLst>
          </p:cNvPr>
          <p:cNvSpPr>
            <a:spLocks noGrp="1"/>
          </p:cNvSpPr>
          <p:nvPr>
            <p:ph type="title"/>
          </p:nvPr>
        </p:nvSpPr>
        <p:spPr>
          <a:xfrm>
            <a:off x="288557" y="160182"/>
            <a:ext cx="12038029" cy="469210"/>
          </a:xfrm>
        </p:spPr>
        <p:txBody>
          <a:bodyPr vert="horz"/>
          <a:lstStyle/>
          <a:p>
            <a:r>
              <a:rPr lang="en-US" dirty="0"/>
              <a:t>Sales rallied in the final weeks</a:t>
            </a:r>
          </a:p>
        </p:txBody>
      </p:sp>
      <p:sp>
        <p:nvSpPr>
          <p:cNvPr id="6" name="Content Placeholder 17">
            <a:extLst>
              <a:ext uri="{FF2B5EF4-FFF2-40B4-BE49-F238E27FC236}">
                <a16:creationId xmlns:a16="http://schemas.microsoft.com/office/drawing/2014/main" id="{3A93FFD2-3126-A642-8B58-FB3153CE9B70}"/>
              </a:ext>
            </a:extLst>
          </p:cNvPr>
          <p:cNvSpPr txBox="1">
            <a:spLocks/>
          </p:cNvSpPr>
          <p:nvPr/>
        </p:nvSpPr>
        <p:spPr>
          <a:xfrm>
            <a:off x="206132" y="1706485"/>
            <a:ext cx="3301692" cy="424357"/>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Wk1: </a:t>
            </a:r>
            <a:r>
              <a:rPr lang="en-GB" sz="2600" b="0" i="1" dirty="0">
                <a:latin typeface="Georgia" panose="02040502050405020303" pitchFamily="18" charset="0"/>
              </a:rPr>
              <a:t> </a:t>
            </a:r>
            <a:r>
              <a:rPr lang="en-GB" b="0" i="1" dirty="0">
                <a:latin typeface="Georgia" panose="02040502050405020303" pitchFamily="18" charset="0"/>
              </a:rPr>
              <a:t>A slow start </a:t>
            </a:r>
          </a:p>
          <a:p>
            <a:pPr marL="0" indent="0">
              <a:buFont typeface="Arial" panose="020B0604020202020204" pitchFamily="34" charset="0"/>
              <a:buNone/>
            </a:pPr>
            <a:endParaRPr lang="en-GB" b="0" i="1" dirty="0">
              <a:latin typeface="Georgia" panose="02040502050405020303" pitchFamily="18" charset="0"/>
            </a:endParaRPr>
          </a:p>
        </p:txBody>
      </p:sp>
      <p:sp>
        <p:nvSpPr>
          <p:cNvPr id="7" name="Content Placeholder 17">
            <a:extLst>
              <a:ext uri="{FF2B5EF4-FFF2-40B4-BE49-F238E27FC236}">
                <a16:creationId xmlns:a16="http://schemas.microsoft.com/office/drawing/2014/main" id="{D626C69C-82DA-BF2B-2DF5-13970D7E2317}"/>
              </a:ext>
            </a:extLst>
          </p:cNvPr>
          <p:cNvSpPr txBox="1">
            <a:spLocks/>
          </p:cNvSpPr>
          <p:nvPr/>
        </p:nvSpPr>
        <p:spPr>
          <a:xfrm>
            <a:off x="6209954" y="1700046"/>
            <a:ext cx="2820729"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Wk3: </a:t>
            </a:r>
            <a:r>
              <a:rPr lang="en-GB" sz="2600" b="0" i="1" dirty="0">
                <a:latin typeface="Georgia" panose="02040502050405020303" pitchFamily="18" charset="0"/>
              </a:rPr>
              <a:t> </a:t>
            </a:r>
            <a:r>
              <a:rPr lang="en-GB" i="1" dirty="0">
                <a:latin typeface="Georgia" panose="02040502050405020303" pitchFamily="18" charset="0"/>
              </a:rPr>
              <a:t>Biggest ever week</a:t>
            </a:r>
            <a:endParaRPr lang="en-US" kern="0" dirty="0">
              <a:latin typeface="Georgia" panose="02040502050405020303" pitchFamily="18" charset="0"/>
            </a:endParaRPr>
          </a:p>
        </p:txBody>
      </p:sp>
      <p:sp>
        <p:nvSpPr>
          <p:cNvPr id="9" name="Content Placeholder 17">
            <a:extLst>
              <a:ext uri="{FF2B5EF4-FFF2-40B4-BE49-F238E27FC236}">
                <a16:creationId xmlns:a16="http://schemas.microsoft.com/office/drawing/2014/main" id="{656FA0E4-B2F5-8C61-26ED-8302B0A58405}"/>
              </a:ext>
            </a:extLst>
          </p:cNvPr>
          <p:cNvSpPr txBox="1">
            <a:spLocks/>
          </p:cNvSpPr>
          <p:nvPr/>
        </p:nvSpPr>
        <p:spPr>
          <a:xfrm>
            <a:off x="3246037" y="1681511"/>
            <a:ext cx="2813018"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Wk2:  </a:t>
            </a:r>
            <a:r>
              <a:rPr lang="en-GB" i="1" dirty="0">
                <a:latin typeface="Georgia" panose="02040502050405020303" pitchFamily="18" charset="0"/>
              </a:rPr>
              <a:t>Shoppers resilient</a:t>
            </a:r>
            <a:endParaRPr lang="en-US" kern="0" dirty="0">
              <a:latin typeface="Georgia" panose="02040502050405020303" pitchFamily="18" charset="0"/>
            </a:endParaRPr>
          </a:p>
        </p:txBody>
      </p:sp>
      <p:sp>
        <p:nvSpPr>
          <p:cNvPr id="11" name="Content Placeholder 17">
            <a:extLst>
              <a:ext uri="{FF2B5EF4-FFF2-40B4-BE49-F238E27FC236}">
                <a16:creationId xmlns:a16="http://schemas.microsoft.com/office/drawing/2014/main" id="{75EE8F46-45B4-FAE3-865C-3117444FDD2D}"/>
              </a:ext>
            </a:extLst>
          </p:cNvPr>
          <p:cNvSpPr txBox="1">
            <a:spLocks/>
          </p:cNvSpPr>
          <p:nvPr/>
        </p:nvSpPr>
        <p:spPr>
          <a:xfrm>
            <a:off x="9159510" y="1704834"/>
            <a:ext cx="2803481" cy="690759"/>
          </a:xfrm>
          <a:prstGeom prst="rect">
            <a:avLst/>
          </a:prstGeom>
        </p:spPr>
        <p:txBody>
          <a:bodyPr vert="horz" lIns="0" tIns="45720" rIns="0" bIns="45720" rtlCol="0">
            <a:noAutofit/>
          </a:bodyPr>
          <a:lst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100000"/>
              <a:buFont typeface="System Font Regular"/>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kern="0" dirty="0">
                <a:latin typeface="Georgia" panose="02040502050405020303" pitchFamily="18" charset="0"/>
              </a:rPr>
              <a:t>Wk4: </a:t>
            </a:r>
            <a:r>
              <a:rPr lang="en-GB" b="0" i="1" dirty="0">
                <a:latin typeface="Georgia" panose="02040502050405020303" pitchFamily="18" charset="0"/>
              </a:rPr>
              <a:t>A good final week</a:t>
            </a:r>
            <a:endParaRPr lang="en-US" kern="0" dirty="0">
              <a:latin typeface="Georgia" panose="02040502050405020303" pitchFamily="18" charset="0"/>
            </a:endParaRPr>
          </a:p>
        </p:txBody>
      </p:sp>
    </p:spTree>
    <p:extLst>
      <p:ext uri="{BB962C8B-B14F-4D97-AF65-F5344CB8AC3E}">
        <p14:creationId xmlns:p14="http://schemas.microsoft.com/office/powerpoint/2010/main" val="1904274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759550-C005-77E3-508F-E79DCB606508}"/>
              </a:ext>
            </a:extLst>
          </p:cNvPr>
          <p:cNvSpPr>
            <a:spLocks noGrp="1"/>
          </p:cNvSpPr>
          <p:nvPr>
            <p:ph type="sldNum" sz="quarter" idx="12"/>
          </p:nvPr>
        </p:nvSpPr>
        <p:spPr/>
        <p:txBody>
          <a:bodyPr/>
          <a:lstStyle/>
          <a:p>
            <a:fld id="{403EF4E2-7A7A-0548-85F1-5479B7C9E1B2}" type="slidenum">
              <a:rPr lang="en-US" smtClean="0"/>
              <a:t>8</a:t>
            </a:fld>
            <a:endParaRPr lang="en-US" dirty="0"/>
          </a:p>
        </p:txBody>
      </p:sp>
      <p:sp>
        <p:nvSpPr>
          <p:cNvPr id="5" name="Text Placeholder 4">
            <a:extLst>
              <a:ext uri="{FF2B5EF4-FFF2-40B4-BE49-F238E27FC236}">
                <a16:creationId xmlns:a16="http://schemas.microsoft.com/office/drawing/2014/main" id="{B95D67C1-7CAE-47D2-383F-DD3ED4A5A064}"/>
              </a:ext>
            </a:extLst>
          </p:cNvPr>
          <p:cNvSpPr>
            <a:spLocks noGrp="1"/>
          </p:cNvSpPr>
          <p:nvPr>
            <p:ph type="body" sz="quarter" idx="13"/>
          </p:nvPr>
        </p:nvSpPr>
        <p:spPr>
          <a:xfrm>
            <a:off x="294998" y="6162485"/>
            <a:ext cx="11582400" cy="436542"/>
          </a:xfrm>
        </p:spPr>
        <p:txBody>
          <a:bodyPr/>
          <a:lstStyle/>
          <a:p>
            <a:r>
              <a:rPr lang="en-GB" sz="800" dirty="0"/>
              <a:t>Source:  NIQ Scantrack Total Store Read Grocery Multiples</a:t>
            </a:r>
          </a:p>
        </p:txBody>
      </p:sp>
      <p:sp>
        <p:nvSpPr>
          <p:cNvPr id="6" name="Title 5">
            <a:extLst>
              <a:ext uri="{FF2B5EF4-FFF2-40B4-BE49-F238E27FC236}">
                <a16:creationId xmlns:a16="http://schemas.microsoft.com/office/drawing/2014/main" id="{3079879D-50E0-C236-C051-44447753BEE6}"/>
              </a:ext>
            </a:extLst>
          </p:cNvPr>
          <p:cNvSpPr>
            <a:spLocks noGrp="1"/>
          </p:cNvSpPr>
          <p:nvPr>
            <p:ph type="title"/>
          </p:nvPr>
        </p:nvSpPr>
        <p:spPr>
          <a:xfrm>
            <a:off x="288559" y="235359"/>
            <a:ext cx="11903441" cy="397352"/>
          </a:xfrm>
        </p:spPr>
        <p:txBody>
          <a:bodyPr/>
          <a:lstStyle/>
          <a:p>
            <a:r>
              <a:rPr lang="en-GB" dirty="0"/>
              <a:t>Sales rallied in the final 2 weeks of December at the Grocery Multiples</a:t>
            </a:r>
            <a:endParaRPr lang="en-GB" b="0" i="1" dirty="0">
              <a:latin typeface="Georgia" panose="02040502050405020303" pitchFamily="18" charset="0"/>
            </a:endParaRPr>
          </a:p>
        </p:txBody>
      </p:sp>
      <p:sp>
        <p:nvSpPr>
          <p:cNvPr id="7" name="TextBox 6">
            <a:extLst>
              <a:ext uri="{FF2B5EF4-FFF2-40B4-BE49-F238E27FC236}">
                <a16:creationId xmlns:a16="http://schemas.microsoft.com/office/drawing/2014/main" id="{A1613644-49EF-2B74-C7D4-2483E1FF461A}"/>
              </a:ext>
            </a:extLst>
          </p:cNvPr>
          <p:cNvSpPr txBox="1"/>
          <p:nvPr/>
        </p:nvSpPr>
        <p:spPr>
          <a:xfrm>
            <a:off x="335142" y="1068824"/>
            <a:ext cx="4369726" cy="523220"/>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Grocery Multiples</a:t>
            </a:r>
            <a:br>
              <a:rPr lang="en-GB" sz="1400" b="1" dirty="0">
                <a:latin typeface="Arial" panose="020B0604020202020204" pitchFamily="34" charset="0"/>
                <a:cs typeface="Arial" panose="020B0604020202020204" pitchFamily="34" charset="0"/>
              </a:rPr>
            </a:br>
            <a:r>
              <a:rPr lang="en-GB" sz="1400" i="1" dirty="0">
                <a:latin typeface="Arial" panose="020B0604020202020204" pitchFamily="34" charset="0"/>
                <a:cs typeface="Arial" panose="020B0604020202020204" pitchFamily="34" charset="0"/>
              </a:rPr>
              <a:t>Weekly year on year value growth</a:t>
            </a:r>
          </a:p>
        </p:txBody>
      </p:sp>
      <p:graphicFrame>
        <p:nvGraphicFramePr>
          <p:cNvPr id="8" name="Chart 7">
            <a:extLst>
              <a:ext uri="{FF2B5EF4-FFF2-40B4-BE49-F238E27FC236}">
                <a16:creationId xmlns:a16="http://schemas.microsoft.com/office/drawing/2014/main" id="{347A7023-67EB-11A1-4C74-CC9430F4EB2F}"/>
              </a:ext>
            </a:extLst>
          </p:cNvPr>
          <p:cNvGraphicFramePr/>
          <p:nvPr>
            <p:extLst>
              <p:ext uri="{D42A27DB-BD31-4B8C-83A1-F6EECF244321}">
                <p14:modId xmlns:p14="http://schemas.microsoft.com/office/powerpoint/2010/main" val="3312803001"/>
              </p:ext>
            </p:extLst>
          </p:nvPr>
        </p:nvGraphicFramePr>
        <p:xfrm>
          <a:off x="406947" y="1430424"/>
          <a:ext cx="11634270" cy="4417270"/>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a:extLst>
              <a:ext uri="{FF2B5EF4-FFF2-40B4-BE49-F238E27FC236}">
                <a16:creationId xmlns:a16="http://schemas.microsoft.com/office/drawing/2014/main" id="{A049DF98-FE4C-68B9-2C72-EE2F7A878E32}"/>
              </a:ext>
            </a:extLst>
          </p:cNvPr>
          <p:cNvCxnSpPr>
            <a:cxnSpLocks/>
          </p:cNvCxnSpPr>
          <p:nvPr/>
        </p:nvCxnSpPr>
        <p:spPr>
          <a:xfrm>
            <a:off x="4282664" y="1847335"/>
            <a:ext cx="0" cy="37193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C07975-D46F-09F9-B329-BCD102BAE1B6}"/>
              </a:ext>
            </a:extLst>
          </p:cNvPr>
          <p:cNvCxnSpPr>
            <a:cxnSpLocks/>
          </p:cNvCxnSpPr>
          <p:nvPr/>
        </p:nvCxnSpPr>
        <p:spPr>
          <a:xfrm>
            <a:off x="8190470" y="1847335"/>
            <a:ext cx="0" cy="371938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B11873C-EE57-AF70-BA75-481B62866D6B}"/>
              </a:ext>
            </a:extLst>
          </p:cNvPr>
          <p:cNvSpPr txBox="1"/>
          <p:nvPr/>
        </p:nvSpPr>
        <p:spPr>
          <a:xfrm>
            <a:off x="10508419" y="1594215"/>
            <a:ext cx="914400" cy="914400"/>
          </a:xfrm>
          <a:prstGeom prst="rect">
            <a:avLst/>
          </a:prstGeom>
          <a:noFill/>
        </p:spPr>
        <p:txBody>
          <a:bodyPr wrap="none" lIns="0" rIns="0" rtlCol="0">
            <a:noAutofit/>
          </a:bodyPr>
          <a:lstStyle/>
          <a:p>
            <a:pPr algn="ctr">
              <a:spcAft>
                <a:spcPts val="600"/>
              </a:spcAft>
            </a:pPr>
            <a:r>
              <a:rPr lang="en-GB" sz="900" b="1" u="sng" dirty="0"/>
              <a:t>2w/e 30Dec23</a:t>
            </a:r>
          </a:p>
          <a:p>
            <a:pPr algn="ctr"/>
            <a:r>
              <a:rPr lang="en-GB" sz="900" b="1" dirty="0"/>
              <a:t>Value +5.8%</a:t>
            </a:r>
          </a:p>
          <a:p>
            <a:pPr algn="ctr"/>
            <a:r>
              <a:rPr lang="en-GB" sz="900" b="1" dirty="0"/>
              <a:t>Units +1.0%</a:t>
            </a:r>
          </a:p>
        </p:txBody>
      </p:sp>
    </p:spTree>
    <p:extLst>
      <p:ext uri="{BB962C8B-B14F-4D97-AF65-F5344CB8AC3E}">
        <p14:creationId xmlns:p14="http://schemas.microsoft.com/office/powerpoint/2010/main" val="1146554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3ACBA3-E5DD-2AFB-3411-35526C87682F}"/>
              </a:ext>
            </a:extLst>
          </p:cNvPr>
          <p:cNvSpPr>
            <a:spLocks noGrp="1"/>
          </p:cNvSpPr>
          <p:nvPr>
            <p:ph type="sldNum" sz="quarter" idx="12"/>
          </p:nvPr>
        </p:nvSpPr>
        <p:spPr/>
        <p:txBody>
          <a:bodyPr/>
          <a:lstStyle/>
          <a:p>
            <a:fld id="{403EF4E2-7A7A-0548-85F1-5479B7C9E1B2}" type="slidenum">
              <a:rPr lang="en-US" smtClean="0"/>
              <a:t>9</a:t>
            </a:fld>
            <a:endParaRPr lang="en-US" dirty="0"/>
          </a:p>
        </p:txBody>
      </p:sp>
      <p:sp>
        <p:nvSpPr>
          <p:cNvPr id="11" name="Text Placeholder 10">
            <a:extLst>
              <a:ext uri="{FF2B5EF4-FFF2-40B4-BE49-F238E27FC236}">
                <a16:creationId xmlns:a16="http://schemas.microsoft.com/office/drawing/2014/main" id="{9AB94C65-BB6F-1F0A-A330-20E4339FB457}"/>
              </a:ext>
            </a:extLst>
          </p:cNvPr>
          <p:cNvSpPr>
            <a:spLocks noGrp="1"/>
          </p:cNvSpPr>
          <p:nvPr>
            <p:ph type="body" sz="quarter" idx="13"/>
          </p:nvPr>
        </p:nvSpPr>
        <p:spPr>
          <a:xfrm>
            <a:off x="288558" y="6220441"/>
            <a:ext cx="11582400" cy="436542"/>
          </a:xfrm>
        </p:spPr>
        <p:txBody>
          <a:bodyPr/>
          <a:lstStyle/>
          <a:p>
            <a:r>
              <a:rPr lang="en-GB" sz="800" dirty="0"/>
              <a:t>Source:  BRC-NIQ Shop Price Index</a:t>
            </a:r>
          </a:p>
        </p:txBody>
      </p:sp>
      <p:sp>
        <p:nvSpPr>
          <p:cNvPr id="8" name="Title 7">
            <a:extLst>
              <a:ext uri="{FF2B5EF4-FFF2-40B4-BE49-F238E27FC236}">
                <a16:creationId xmlns:a16="http://schemas.microsoft.com/office/drawing/2014/main" id="{BD2F472E-5BB8-7E66-5A9E-127C75A16F1A}"/>
              </a:ext>
            </a:extLst>
          </p:cNvPr>
          <p:cNvSpPr>
            <a:spLocks noGrp="1"/>
          </p:cNvSpPr>
          <p:nvPr>
            <p:ph type="title"/>
          </p:nvPr>
        </p:nvSpPr>
        <p:spPr/>
        <p:txBody>
          <a:bodyPr/>
          <a:lstStyle/>
          <a:p>
            <a:r>
              <a:rPr lang="en-GB" dirty="0"/>
              <a:t>Food</a:t>
            </a:r>
            <a:r>
              <a:rPr lang="en-GB" b="0" dirty="0"/>
              <a:t> Shop Price Inflation </a:t>
            </a:r>
            <a:r>
              <a:rPr lang="en-GB" i="1" dirty="0"/>
              <a:t>has slowed </a:t>
            </a:r>
            <a:r>
              <a:rPr lang="en-GB" b="0" i="1" dirty="0"/>
              <a:t>to its lowest level this year</a:t>
            </a:r>
            <a:endParaRPr lang="en-GB" dirty="0"/>
          </a:p>
        </p:txBody>
      </p:sp>
      <p:sp>
        <p:nvSpPr>
          <p:cNvPr id="12" name="TextBox 11">
            <a:extLst>
              <a:ext uri="{FF2B5EF4-FFF2-40B4-BE49-F238E27FC236}">
                <a16:creationId xmlns:a16="http://schemas.microsoft.com/office/drawing/2014/main" id="{F0C9BCD9-B1B2-8BC0-11AC-9665B4187B17}"/>
              </a:ext>
            </a:extLst>
          </p:cNvPr>
          <p:cNvSpPr txBox="1"/>
          <p:nvPr/>
        </p:nvSpPr>
        <p:spPr>
          <a:xfrm>
            <a:off x="224163" y="1081715"/>
            <a:ext cx="4369726" cy="523220"/>
          </a:xfrm>
          <a:prstGeom prst="rect">
            <a:avLst/>
          </a:prstGeom>
          <a:noFill/>
        </p:spPr>
        <p:txBody>
          <a:bodyPr wrap="square" lIns="0" rIns="0" rtlCol="0" anchor="ctr">
            <a:spAutoFit/>
          </a:bodyPr>
          <a:lstStyle/>
          <a:p>
            <a:pPr defTabSz="685800"/>
            <a:r>
              <a:rPr lang="en-GB" sz="1400" b="1" dirty="0">
                <a:latin typeface="Arial" panose="020B0604020202020204" pitchFamily="34" charset="0"/>
                <a:cs typeface="Arial" panose="020B0604020202020204" pitchFamily="34" charset="0"/>
              </a:rPr>
              <a:t>BRC-NielsenIQ Shop Price Index</a:t>
            </a:r>
            <a:br>
              <a:rPr lang="en-GB" sz="1400" b="1" dirty="0">
                <a:latin typeface="Arial" panose="020B0604020202020204" pitchFamily="34" charset="0"/>
                <a:cs typeface="Arial" panose="020B0604020202020204" pitchFamily="34" charset="0"/>
              </a:rPr>
            </a:br>
            <a:r>
              <a:rPr lang="en-GB" sz="1400" i="1" dirty="0">
                <a:latin typeface="Arial" panose="020B0604020202020204" pitchFamily="34" charset="0"/>
                <a:cs typeface="Arial" panose="020B0604020202020204" pitchFamily="34" charset="0"/>
              </a:rPr>
              <a:t>Year on year % changes in shop prices</a:t>
            </a:r>
          </a:p>
        </p:txBody>
      </p:sp>
      <p:graphicFrame>
        <p:nvGraphicFramePr>
          <p:cNvPr id="13" name="Chart 12">
            <a:extLst>
              <a:ext uri="{FF2B5EF4-FFF2-40B4-BE49-F238E27FC236}">
                <a16:creationId xmlns:a16="http://schemas.microsoft.com/office/drawing/2014/main" id="{F9AF9CCD-9FBE-03B3-E7DC-CDEB3F56CD87}"/>
              </a:ext>
            </a:extLst>
          </p:cNvPr>
          <p:cNvGraphicFramePr/>
          <p:nvPr>
            <p:extLst>
              <p:ext uri="{D42A27DB-BD31-4B8C-83A1-F6EECF244321}">
                <p14:modId xmlns:p14="http://schemas.microsoft.com/office/powerpoint/2010/main" val="1864907762"/>
              </p:ext>
            </p:extLst>
          </p:nvPr>
        </p:nvGraphicFramePr>
        <p:xfrm>
          <a:off x="274112" y="1905928"/>
          <a:ext cx="11598641" cy="388247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CDEC169-3409-58BF-6BB8-7DD9D36726E9}"/>
              </a:ext>
            </a:extLst>
          </p:cNvPr>
          <p:cNvSpPr txBox="1"/>
          <p:nvPr/>
        </p:nvSpPr>
        <p:spPr>
          <a:xfrm>
            <a:off x="201231" y="584867"/>
            <a:ext cx="11840515" cy="492443"/>
          </a:xfrm>
          <a:prstGeom prst="rect">
            <a:avLst/>
          </a:prstGeom>
          <a:noFill/>
        </p:spPr>
        <p:txBody>
          <a:bodyPr wrap="square">
            <a:spAutoFit/>
          </a:bodyPr>
          <a:lstStyle/>
          <a:p>
            <a:r>
              <a:rPr lang="en-GB" sz="1300" b="0" i="1" dirty="0">
                <a:solidFill>
                  <a:srgbClr val="2D2D2D"/>
                </a:solidFill>
              </a:rPr>
              <a:t>The BRC have </a:t>
            </a:r>
            <a:r>
              <a:rPr lang="en-GB" sz="1300" i="1" dirty="0">
                <a:solidFill>
                  <a:srgbClr val="2D2D2D"/>
                </a:solidFill>
              </a:rPr>
              <a:t>cited that there </a:t>
            </a:r>
            <a:r>
              <a:rPr lang="en-GB" sz="1300" b="0" i="1" dirty="0">
                <a:solidFill>
                  <a:srgbClr val="2D2D2D"/>
                </a:solidFill>
              </a:rPr>
              <a:t>has been significant </a:t>
            </a:r>
            <a:r>
              <a:rPr lang="en-GB" sz="1300" i="1" dirty="0">
                <a:solidFill>
                  <a:srgbClr val="2D2D2D"/>
                </a:solidFill>
              </a:rPr>
              <a:t>easing of pricing pressures across food products, input prices remain elevated in some categories including Sugar and Cocoa and have recently soared in Olive Oil.</a:t>
            </a:r>
            <a:endParaRPr lang="en-GB" sz="1300" b="0" i="1" dirty="0">
              <a:solidFill>
                <a:srgbClr val="2D2D2D"/>
              </a:solidFill>
            </a:endParaRPr>
          </a:p>
        </p:txBody>
      </p:sp>
      <p:cxnSp>
        <p:nvCxnSpPr>
          <p:cNvPr id="5" name="Straight Connector 4">
            <a:extLst>
              <a:ext uri="{FF2B5EF4-FFF2-40B4-BE49-F238E27FC236}">
                <a16:creationId xmlns:a16="http://schemas.microsoft.com/office/drawing/2014/main" id="{2728A29C-879D-BB5A-D702-0112DBA72110}"/>
              </a:ext>
            </a:extLst>
          </p:cNvPr>
          <p:cNvCxnSpPr/>
          <p:nvPr/>
        </p:nvCxnSpPr>
        <p:spPr>
          <a:xfrm>
            <a:off x="1492577" y="1684887"/>
            <a:ext cx="0" cy="403108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3658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IQ All Theme Colo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extLst>
    <a:ext uri="{05A4C25C-085E-4340-85A3-A5531E510DB2}">
      <thm15:themeFamily xmlns:thm15="http://schemas.microsoft.com/office/thememl/2012/main" name="NIQ All Theme Colors" id="{B856E7C0-BDD2-42AD-A5B3-75E97D859AD8}" vid="{B7554A2C-97B1-45AA-BD5A-7BC64D68FE3D}"/>
    </a:ext>
  </a:extLst>
</a:theme>
</file>

<file path=ppt/theme/theme2.xml><?xml version="1.0" encoding="utf-8"?>
<a:theme xmlns:a="http://schemas.openxmlformats.org/drawingml/2006/main" name="1_NIQ All Theme Colo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extLst>
    <a:ext uri="{05A4C25C-085E-4340-85A3-A5531E510DB2}">
      <thm15:themeFamily xmlns:thm15="http://schemas.microsoft.com/office/thememl/2012/main" name="NIQ All Theme Colors" id="{B856E7C0-BDD2-42AD-A5B3-75E97D859AD8}" vid="{B7554A2C-97B1-45AA-BD5A-7BC64D68FE3D}"/>
    </a:ext>
  </a:extLst>
</a:theme>
</file>

<file path=ppt/theme/theme3.xml><?xml version="1.0" encoding="utf-8"?>
<a:theme xmlns:a="http://schemas.openxmlformats.org/drawingml/2006/main" name="Divider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4.xml><?xml version="1.0" encoding="utf-8"?>
<a:theme xmlns:a="http://schemas.openxmlformats.org/drawingml/2006/main" name="Content">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5.xml><?xml version="1.0" encoding="utf-8"?>
<a:theme xmlns:a="http://schemas.openxmlformats.org/drawingml/2006/main" name="Quotes">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6.xml><?xml version="1.0" encoding="utf-8"?>
<a:theme xmlns:a="http://schemas.openxmlformats.org/drawingml/2006/main" name="Thank you">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7.xml><?xml version="1.0" encoding="utf-8"?>
<a:theme xmlns:a="http://schemas.openxmlformats.org/drawingml/2006/main" name="3YP">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8.xml><?xml version="1.0" encoding="utf-8"?>
<a:theme xmlns:a="http://schemas.openxmlformats.org/drawingml/2006/main" name="Cobranded">
  <a:themeElements>
    <a:clrScheme name="Custom 2">
      <a:dk1>
        <a:srgbClr val="555555"/>
      </a:dk1>
      <a:lt1>
        <a:srgbClr val="FFFFFF"/>
      </a:lt1>
      <a:dk2>
        <a:srgbClr val="060A45"/>
      </a:dk2>
      <a:lt2>
        <a:srgbClr val="2C6DF6"/>
      </a:lt2>
      <a:accent1>
        <a:srgbClr val="30D1FF"/>
      </a:accent1>
      <a:accent2>
        <a:srgbClr val="EF5F17"/>
      </a:accent2>
      <a:accent3>
        <a:srgbClr val="A3A9F5"/>
      </a:accent3>
      <a:accent4>
        <a:srgbClr val="787CA9"/>
      </a:accent4>
      <a:accent5>
        <a:srgbClr val="59AD00"/>
      </a:accent5>
      <a:accent6>
        <a:srgbClr val="EF5890"/>
      </a:accent6>
      <a:hlink>
        <a:srgbClr val="2C6DF6"/>
      </a:hlink>
      <a:folHlink>
        <a:srgbClr val="30D1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lIns="45720" rIns="45720" rtlCol="0" anchor="ctr"/>
      <a:lstStyle>
        <a:defPPr algn="ctr">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rIns="0" rtlCol="0">
        <a:noAutofit/>
      </a:bodyPr>
      <a:lstStyle>
        <a:defPPr algn="l">
          <a:spcAft>
            <a:spcPts val="600"/>
          </a:spcAft>
          <a:defRPr sz="1600" dirty="0"/>
        </a:defPPr>
      </a:lstStyle>
    </a:txDef>
  </a:objectDefaults>
  <a:extraClrSchemeLst/>
  <a:custClrLst>
    <a:custClr name="Cat 01">
      <a:srgbClr val="675895"/>
    </a:custClr>
    <a:custClr name="Cat 02">
      <a:srgbClr val="4697E2"/>
    </a:custClr>
    <a:custClr name="Cat 03">
      <a:srgbClr val="CB4B7A"/>
    </a:custClr>
    <a:custClr name="Cat 04">
      <a:srgbClr val="FFB500"/>
    </a:custClr>
    <a:custClr name="Cat 05">
      <a:srgbClr val="204188"/>
    </a:custClr>
    <a:custClr name="Cat 06">
      <a:srgbClr val="F06E2D"/>
    </a:custClr>
    <a:custClr name="Cat 07">
      <a:srgbClr val="03A577"/>
    </a:custClr>
    <a:custClr name="Cat 08">
      <a:srgbClr val="3265D2"/>
    </a:custClr>
    <a:custClr name="Cat 09">
      <a:srgbClr val="CA5113"/>
    </a:custClr>
    <a:custClr name="Cat 10">
      <a:srgbClr val="0C644A"/>
    </a:custClr>
    <a:custClr name="Cat 11">
      <a:srgbClr val="A082F3"/>
    </a:custClr>
    <a:custClr name="Cat 12">
      <a:srgbClr val="B37F01"/>
    </a:custClr>
    <a:custClr name="Cat 13">
      <a:srgbClr val="83304E"/>
    </a:custClr>
    <a:custClr name="Cat 14">
      <a:srgbClr val="23A9B2"/>
    </a:custClr>
    <a:custClr name="Cat 15">
      <a:srgbClr val="2B2F61"/>
    </a:custClr>
    <a:custClr name="Cat 16">
      <a:srgbClr val="4D9300"/>
    </a:custClr>
  </a:custClrLst>
</a:theme>
</file>

<file path=ppt/theme/theme9.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Market Data Document" ma:contentTypeID="0x010100FBC0F8BFD01A91498CA7837A71EEDFDB02005AE5335FCC83EB48B1308B6A764FBC1C" ma:contentTypeVersion="27" ma:contentTypeDescription="Market Data Document Content Type" ma:contentTypeScope="" ma:versionID="da108508dc232e68c3eb0da7c7f570e3">
  <xsd:schema xmlns:xsd="http://www.w3.org/2001/XMLSchema" xmlns:xs="http://www.w3.org/2001/XMLSchema" xmlns:p="http://schemas.microsoft.com/office/2006/metadata/properties" xmlns:ns2="cebd32e3-9ab6-41ee-b1af-b8405a8d4e68" xmlns:ns3="f1844da6-a929-4072-a9ab-fc72a86c7633" targetNamespace="http://schemas.microsoft.com/office/2006/metadata/properties" ma:root="true" ma:fieldsID="0d9debfe9803182ce6077bd70346052f" ns2:_="" ns3:_="">
    <xsd:import namespace="cebd32e3-9ab6-41ee-b1af-b8405a8d4e68"/>
    <xsd:import namespace="f1844da6-a929-4072-a9ab-fc72a86c7633"/>
    <xsd:element name="properties">
      <xsd:complexType>
        <xsd:sequence>
          <xsd:element name="documentManagement">
            <xsd:complexType>
              <xsd:all>
                <xsd:element ref="ns2:DocumentSummary" minOccurs="0"/>
                <xsd:element ref="ns2:DocumentSource" minOccurs="0"/>
                <xsd:element ref="ns2:DocumentTopic" minOccurs="0"/>
                <xsd:element ref="ns2:PublicationDate" minOccurs="0"/>
                <xsd:element ref="ns2:FreeTextDate" minOccurs="0"/>
                <xsd:element ref="ns2:ContentStartDate" minOccurs="0"/>
                <xsd:element ref="ns2:ContentEndDate" minOccurs="0"/>
                <xsd:element ref="ns2:DocumentAdded" minOccurs="0"/>
                <xsd:element ref="ns2:DocumentStatus" minOccurs="0"/>
                <xsd:element ref="ns2:j7c1b49d505545c2a69692ae734740bd" minOccurs="0"/>
                <xsd:element ref="ns2:TaxCatchAll" minOccurs="0"/>
                <xsd:element ref="ns2:TaxCatchAllLabel"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bd32e3-9ab6-41ee-b1af-b8405a8d4e68" elementFormDefault="qualified">
    <xsd:import namespace="http://schemas.microsoft.com/office/2006/documentManagement/types"/>
    <xsd:import namespace="http://schemas.microsoft.com/office/infopath/2007/PartnerControls"/>
    <xsd:element name="DocumentSummary" ma:index="3" nillable="true" ma:displayName="Summary" ma:internalName="DocumentSummary" ma:readOnly="false">
      <xsd:simpleType>
        <xsd:restriction base="dms:Note">
          <xsd:maxLength value="255"/>
        </xsd:restriction>
      </xsd:simpleType>
    </xsd:element>
    <xsd:element name="DocumentSource" ma:index="5" nillable="true" ma:displayName="Source" ma:format="Dropdown" ma:internalName="DocumentSource">
      <xsd:simpleType>
        <xsd:restriction base="dms:Choice">
          <xsd:enumeration value="Globefish"/>
          <xsd:enumeration value="HMRC via BTS"/>
          <xsd:enumeration value="IGD"/>
          <xsd:enumeration value="MMO"/>
          <xsd:enumeration value="Kantar"/>
          <xsd:enumeration value="NielsenIQ"/>
          <xsd:enumeration value="Circana"/>
          <xsd:enumeration value="Seafish"/>
          <xsd:enumeration value="Technomic"/>
        </xsd:restriction>
      </xsd:simpleType>
    </xsd:element>
    <xsd:element name="DocumentTopic" ma:index="6" nillable="true" ma:displayName="Topic" ma:default="" ma:internalName="DocumentTopic" ma:readOnly="false">
      <xsd:complexType>
        <xsd:complexContent>
          <xsd:extension base="dms:MultiChoice">
            <xsd:sequence>
              <xsd:element name="Value" maxOccurs="unbounded" minOccurs="0" nillable="true">
                <xsd:simpleType>
                  <xsd:restriction base="dms:Choice">
                    <xsd:enumeration value="Technical Report"/>
                    <xsd:enumeration value="Factsheet/Datasheet"/>
                    <xsd:enumeration value="Corporate Document"/>
                    <xsd:enumeration value="Guidelines"/>
                    <xsd:enumeration value="Marine Survey"/>
                    <xsd:enumeration value="Training Material"/>
                    <xsd:enumeration value="Careers"/>
                    <xsd:enumeration value="Economics and Business"/>
                    <xsd:enumeration value="Aquaculture"/>
                    <xsd:enumeration value="IPF Final Reports"/>
                    <xsd:enumeration value="Other"/>
                    <xsd:enumeration value="Not known"/>
                    <xsd:enumeration value="Internal Seafish Report"/>
                    <xsd:enumeration value="Confidential Seafish Report"/>
                    <xsd:enumeration value="Seafood Guide"/>
                    <xsd:enumeration value=".Web-About Seafish"/>
                    <xsd:enumeration value=".Web-Changing Landscapes"/>
                    <xsd:enumeration value=".Web-Promoting Seafood"/>
                    <xsd:enumeration value=".Web-Responsible Sourcing"/>
                    <xsd:enumeration value=".Web-Safety and Training"/>
                    <xsd:enumeration value=".Web-Insight and Research"/>
                  </xsd:restriction>
                </xsd:simpleType>
              </xsd:element>
            </xsd:sequence>
          </xsd:extension>
        </xsd:complexContent>
      </xsd:complexType>
    </xsd:element>
    <xsd:element name="PublicationDate" ma:index="7" nillable="true" ma:displayName="Publication Date" ma:format="DateOnly" ma:indexed="true" ma:internalName="PublicationDate">
      <xsd:simpleType>
        <xsd:restriction base="dms:DateTime"/>
      </xsd:simpleType>
    </xsd:element>
    <xsd:element name="FreeTextDate" ma:index="8" nillable="true" ma:displayName="Free Text Date" ma:internalName="FreeTextDate" ma:readOnly="false">
      <xsd:simpleType>
        <xsd:restriction base="dms:Text"/>
      </xsd:simpleType>
    </xsd:element>
    <xsd:element name="ContentStartDate" ma:index="9" nillable="true" ma:displayName="Content Start Date" ma:format="DateOnly" ma:internalName="ContentStartDate" ma:readOnly="false">
      <xsd:simpleType>
        <xsd:restriction base="dms:DateTime"/>
      </xsd:simpleType>
    </xsd:element>
    <xsd:element name="ContentEndDate" ma:index="10" nillable="true" ma:displayName="Content End Date" ma:format="DateOnly" ma:internalName="ContentEndDate" ma:readOnly="false">
      <xsd:simpleType>
        <xsd:restriction base="dms:DateTime"/>
      </xsd:simpleType>
    </xsd:element>
    <xsd:element name="DocumentAdded" ma:index="11" nillable="true" ma:displayName="Added" ma:format="DateOnly" ma:indexed="true" ma:internalName="DocumentAdded">
      <xsd:simpleType>
        <xsd:restriction base="dms:DateTime"/>
      </xsd:simpleType>
    </xsd:element>
    <xsd:element name="DocumentStatus" ma:index="12" nillable="true" ma:displayName="Document Status" ma:default="Unpublished" ma:format="Dropdown" ma:indexed="true" ma:internalName="DocumentStatus" ma:readOnly="false">
      <xsd:simpleType>
        <xsd:restriction base="dms:Choice">
          <xsd:enumeration value="Deleted"/>
          <xsd:enumeration value="Unpublished"/>
          <xsd:enumeration value="Published"/>
          <xsd:enumeration value="Archived"/>
        </xsd:restriction>
      </xsd:simpleType>
    </xsd:element>
    <xsd:element name="j7c1b49d505545c2a69692ae734740bd" ma:index="18" ma:taxonomy="true" ma:internalName="j7c1b49d505545c2a69692ae734740bd" ma:taxonomyFieldName="Market_x0020_Data_x0020_Document_x0020_Path" ma:displayName="Market Data Document Path" ma:indexed="true" ma:readOnly="false" ma:default="" ma:fieldId="{37c1b49d-5055-45c2-a696-92ae734740bd}" ma:sspId="63fa3ede-d9eb-4891-98d7-32cb363d3ca5" ma:termSetId="907aca91-42f0-4171-9a43-f9786420f345" ma:anchorId="00000000-0000-0000-0000-000000000000" ma:open="false" ma:isKeyword="false">
      <xsd:complexType>
        <xsd:sequence>
          <xsd:element ref="pc:Terms" minOccurs="0" maxOccurs="1"/>
        </xsd:sequence>
      </xsd:complexType>
    </xsd:element>
    <xsd:element name="TaxCatchAll" ma:index="19" nillable="true" ma:displayName="Taxonomy Catch All Column" ma:hidden="true" ma:list="{5e028737-9680-4a7e-bfb2-5cfc569abfd5}" ma:internalName="TaxCatchAll" ma:readOnly="false" ma:showField="CatchAllData" ma:web="cebd32e3-9ab6-41ee-b1af-b8405a8d4e68">
      <xsd:complexType>
        <xsd:complexContent>
          <xsd:extension base="dms:MultiChoiceLookup">
            <xsd:sequence>
              <xsd:element name="Value" type="dms:Lookup" maxOccurs="unbounded" minOccurs="0" nillable="true"/>
            </xsd:sequence>
          </xsd:extension>
        </xsd:complexContent>
      </xsd:complexType>
    </xsd:element>
    <xsd:element name="TaxCatchAllLabel" ma:index="20" nillable="true" ma:displayName="Taxonomy Catch All Column1" ma:hidden="true" ma:list="{5e028737-9680-4a7e-bfb2-5cfc569abfd5}" ma:internalName="TaxCatchAllLabel" ma:readOnly="false" ma:showField="CatchAllDataLabel" ma:web="cebd32e3-9ab6-41ee-b1af-b8405a8d4e6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1844da6-a929-4072-a9ab-fc72a86c7633"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Tags" ma:index="24" nillable="true" ma:displayName="Tags" ma:hidden="true" ma:internalName="MediaServiceAutoTags" ma:readOnly="true">
      <xsd:simpleType>
        <xsd:restriction base="dms:Text"/>
      </xsd:simpleType>
    </xsd:element>
    <xsd:element name="MediaServiceOCR" ma:index="25" nillable="true" ma:displayName="Extracted Text" ma:hidden="true" ma:internalName="MediaServiceOCR" ma:readOnly="true">
      <xsd:simpleType>
        <xsd:restriction base="dms:Note"/>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hidden="true" ma:internalName="MediaServiceKeyPoints"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LengthInSeconds" ma:index="31" nillable="true" ma:displayName="MediaLengthInSeconds" ma:hidden="true" ma:internalName="MediaLengthInSeconds" ma:readOnly="true">
      <xsd:simpleType>
        <xsd:restriction base="dms:Unknown"/>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Label xmlns="cebd32e3-9ab6-41ee-b1af-b8405a8d4e68" xsi:nil="true"/>
    <DocumentTopic xmlns="cebd32e3-9ab6-41ee-b1af-b8405a8d4e68" xsi:nil="true"/>
    <FreeTextDate xmlns="cebd32e3-9ab6-41ee-b1af-b8405a8d4e68" xsi:nil="true"/>
    <DocumentStatus xmlns="cebd32e3-9ab6-41ee-b1af-b8405a8d4e68">Published</DocumentStatus>
    <ContentEndDate xmlns="cebd32e3-9ab6-41ee-b1af-b8405a8d4e68" xsi:nil="true"/>
    <DocumentSource xmlns="cebd32e3-9ab6-41ee-b1af-b8405a8d4e68">NielsenIQ</DocumentSource>
    <PublicationDate xmlns="cebd32e3-9ab6-41ee-b1af-b8405a8d4e68">2024-02-22T00:00:00+00:00</PublicationDate>
    <DocumentAdded xmlns="cebd32e3-9ab6-41ee-b1af-b8405a8d4e68">2024-02-22T00:00:00+00:00</DocumentAdded>
    <TaxCatchAll xmlns="cebd32e3-9ab6-41ee-b1af-b8405a8d4e68">
      <Value>1495</Value>
    </TaxCatchAll>
    <j7c1b49d505545c2a69692ae734740bd xmlns="cebd32e3-9ab6-41ee-b1af-b8405a8d4e68">
      <Terms xmlns="http://schemas.microsoft.com/office/infopath/2007/PartnerControls">
        <TermInfo xmlns="http://schemas.microsoft.com/office/infopath/2007/PartnerControls">
          <TermName xmlns="http://schemas.microsoft.com/office/infopath/2007/PartnerControls">2023</TermName>
          <TermId xmlns="http://schemas.microsoft.com/office/infopath/2007/PartnerControls">b598d96a-031b-4e5a-ac03-a337278769d6</TermId>
        </TermInfo>
      </Terms>
    </j7c1b49d505545c2a69692ae734740bd>
    <DocumentSummary xmlns="cebd32e3-9ab6-41ee-b1af-b8405a8d4e68" xsi:nil="true"/>
    <ContentStartDate xmlns="cebd32e3-9ab6-41ee-b1af-b8405a8d4e68" xsi:nil="true"/>
  </documentManagement>
</p:properties>
</file>

<file path=customXml/itemProps1.xml><?xml version="1.0" encoding="utf-8"?>
<ds:datastoreItem xmlns:ds="http://schemas.openxmlformats.org/officeDocument/2006/customXml" ds:itemID="{E9F9398C-A66D-48D7-AE1E-C51E8E855402}"/>
</file>

<file path=customXml/itemProps2.xml><?xml version="1.0" encoding="utf-8"?>
<ds:datastoreItem xmlns:ds="http://schemas.openxmlformats.org/officeDocument/2006/customXml" ds:itemID="{671565C1-CB9A-4A8A-8596-88D25C4A68BF}">
  <ds:schemaRefs>
    <ds:schemaRef ds:uri="http://schemas.microsoft.com/sharepoint/v3/contenttype/forms"/>
  </ds:schemaRefs>
</ds:datastoreItem>
</file>

<file path=customXml/itemProps3.xml><?xml version="1.0" encoding="utf-8"?>
<ds:datastoreItem xmlns:ds="http://schemas.openxmlformats.org/officeDocument/2006/customXml" ds:itemID="{2F0E7F47-343D-41FA-BEA9-DA4A86765135}"/>
</file>

<file path=docProps/app.xml><?xml version="1.0" encoding="utf-8"?>
<Properties xmlns="http://schemas.openxmlformats.org/officeDocument/2006/extended-properties" xmlns:vt="http://schemas.openxmlformats.org/officeDocument/2006/docPropsVTypes">
  <Template>NIQ All Theme Colors</Template>
  <TotalTime>26084</TotalTime>
  <Words>6348</Words>
  <Application>Microsoft Office PowerPoint</Application>
  <PresentationFormat>Widescreen</PresentationFormat>
  <Paragraphs>705</Paragraphs>
  <Slides>52</Slides>
  <Notes>26</Notes>
  <HiddenSlides>0</HiddenSlides>
  <MMClips>0</MMClips>
  <ScaleCrop>false</ScaleCrop>
  <HeadingPairs>
    <vt:vector size="8" baseType="variant">
      <vt:variant>
        <vt:lpstr>Fonts Used</vt:lpstr>
      </vt:variant>
      <vt:variant>
        <vt:i4>10</vt:i4>
      </vt:variant>
      <vt:variant>
        <vt:lpstr>Theme</vt:lpstr>
      </vt:variant>
      <vt:variant>
        <vt:i4>8</vt:i4>
      </vt:variant>
      <vt:variant>
        <vt:lpstr>Embedded OLE Servers</vt:lpstr>
      </vt:variant>
      <vt:variant>
        <vt:i4>1</vt:i4>
      </vt:variant>
      <vt:variant>
        <vt:lpstr>Slide Titles</vt:lpstr>
      </vt:variant>
      <vt:variant>
        <vt:i4>52</vt:i4>
      </vt:variant>
    </vt:vector>
  </HeadingPairs>
  <TitlesOfParts>
    <vt:vector size="71" baseType="lpstr">
      <vt:lpstr>Arial</vt:lpstr>
      <vt:lpstr>Avenir Next LT Pro</vt:lpstr>
      <vt:lpstr>Calibri</vt:lpstr>
      <vt:lpstr>Georgia</vt:lpstr>
      <vt:lpstr>Montserrat</vt:lpstr>
      <vt:lpstr>Montserrat Light</vt:lpstr>
      <vt:lpstr>Symbol</vt:lpstr>
      <vt:lpstr>System Font Regular</vt:lpstr>
      <vt:lpstr>Times New Roman</vt:lpstr>
      <vt:lpstr>Wingdings</vt:lpstr>
      <vt:lpstr>NIQ All Theme Colors</vt:lpstr>
      <vt:lpstr>1_NIQ All Theme Colors</vt:lpstr>
      <vt:lpstr>Dividers</vt:lpstr>
      <vt:lpstr>Content</vt:lpstr>
      <vt:lpstr>Quotes</vt:lpstr>
      <vt:lpstr>Thank you</vt:lpstr>
      <vt:lpstr>3YP</vt:lpstr>
      <vt:lpstr>Cobranded</vt:lpstr>
      <vt:lpstr>think-cell Slide</vt:lpstr>
      <vt:lpstr>NIQ Total Till Executive Summary</vt:lpstr>
      <vt:lpstr>5 key takeouts</vt:lpstr>
      <vt:lpstr>Market Overview</vt:lpstr>
      <vt:lpstr>Christmas trading was good for most (but not all) food retailers</vt:lpstr>
      <vt:lpstr>Sales growth slowed slightly to</vt:lpstr>
      <vt:lpstr>Sales rallied in the final weeks of Christmas with month on month uplifts  in line with last year.</vt:lpstr>
      <vt:lpstr>Sales rallied in the final weeks</vt:lpstr>
      <vt:lpstr>Sales rallied in the final 2 weeks of December at the Grocery Multiples</vt:lpstr>
      <vt:lpstr>Food Shop Price Inflation has slowed to its lowest level this year</vt:lpstr>
      <vt:lpstr>Shoppers made SLIGHTLY more (56k) shopping trips driven by online, spent £1.26 MORE per occasion but bought, on average 0.1 FEWER FMCG items per trip</vt:lpstr>
      <vt:lpstr>PowerPoint Presentation</vt:lpstr>
      <vt:lpstr>PowerPoint Presentation</vt:lpstr>
      <vt:lpstr>Category</vt:lpstr>
      <vt:lpstr>Food inflation continues to ease faster in fresh foods led by Dairy, Confectionery remains an outlier elevated by higher costs</vt:lpstr>
      <vt:lpstr>PowerPoint Presentation</vt:lpstr>
      <vt:lpstr>PowerPoint Presentation</vt:lpstr>
      <vt:lpstr>Despite the cost of living crisis and rapidly increasing costs of postage, shoppers were still thinking about family and friends with increased demand for stamps.  There was a focus on ‘healthy’ and a increased demand for fruit and sushi and affordable treats that avoided wastage such as frozen bakery products and frozen fruit.</vt:lpstr>
      <vt:lpstr>PowerPoint Presentation</vt:lpstr>
      <vt:lpstr>PowerPoint Presentation</vt:lpstr>
      <vt:lpstr>PowerPoint Presentation</vt:lpstr>
      <vt:lpstr>What happened by channel?</vt:lpstr>
      <vt:lpstr>With slowing food inflation and continued wet weather shoppers made fewer trips to specialist retailers.  This behaviour benefited online which outperformed stores and discounters, given the need to economise</vt:lpstr>
      <vt:lpstr>The Discounters outperformed the industry in 2023, helping shoppers to stay within budget through an unprecedented period of high inflation which peaked in April at 15.7%~</vt:lpstr>
      <vt:lpstr>Shoppers spent significantly more in December compared to prior period, it was the larger store formats that benefited the most as shoppers sought wider ranges, OL and looked out for loyalty deals and last minute offers</vt:lpstr>
      <vt:lpstr>Online typically loses share in December unable to keep up with last minute purchases, despite this online still performed ahead of stores, no doubt helped by the wet weather and share was ahead of last year</vt:lpstr>
      <vt:lpstr>   There was an increase in the average number of items ordered for the first time since covid, plus there were more orders and combined these kpi’s, compensated for the fall in the number of shoppers.   Looking forward this channel will need to engage more shoppers and encourage shopping for different missions, so flexing their larger ranges and tailoring to suit shopper mood and mission.</vt:lpstr>
      <vt:lpstr>Despite Convenience stores performing better year on year for fmcg, the December uplift was entirely driven by supermarkets, who also had the best performance in Christmas week</vt:lpstr>
      <vt:lpstr> With more space to merchandise and a wider range of offers, the Supermarkets ‘won’ Christmas.  Compared to November an additional £2Bn was spent in larger store formats and the top 5 categories accounted for 30% of this incremental spend.  In contrast shoppers spent just £44m more in Convenience stores compared to November, with Spirits alone accounting for nearly half of incremental sales … the channel missed out on a significant proportion of impulse purchases, with sales significantly weaker for Sandwiches, Crisps &amp; Snacks, Sports &amp; Energy Drinks, Milk and Sugar Confectionery</vt:lpstr>
      <vt:lpstr>PowerPoint Presentation</vt:lpstr>
      <vt:lpstr>  </vt:lpstr>
      <vt:lpstr>PowerPoint Presentation</vt:lpstr>
      <vt:lpstr>Retailer News</vt:lpstr>
      <vt:lpstr>M&amp;S, Ocado and the Discounters had the highest sales growth</vt:lpstr>
      <vt:lpstr>It has been an incredible year for the Discounters who thrive in an environment of uncertainty and high inflation.   Collectively Aldi and Lidl have gained an additional 1% to their market share over the last 12 months.  </vt:lpstr>
      <vt:lpstr>Having an affordable Christmas was top of mind for many shoppers and only two retailers attracted a sizeable increase in new shoppers.  Despite lingering inflation only 3 retailers saw a significant increase in average basket spend and the decline in average spend at Ocado was offset by double digit increase in shoppers and an 8.5% increase in transactions.  </vt:lpstr>
      <vt:lpstr>Compared to prior period all retailers attracted more shoppers in December.  Congratulations must go to M&amp;S who achieved a 46% increase in sales vs November.  </vt:lpstr>
      <vt:lpstr>      It was an Omnichannel Christmas, with bigger shops online and more targeted ‘top-ups’ instore.  Whilst fewer shoppers shopped online, those that did made more orders, bought more volume and spent more.  More shoppers shopped and traded up in stores buying for example festive treats in M&amp;S and Wine at the Discounters ...</vt:lpstr>
      <vt:lpstr>Advertising and Promotions</vt:lpstr>
      <vt:lpstr>Christmas messages in December focussed on ‘festive fare’, ‘price’ and ‘loyalty initiatives’, as retailers went head to head in the battle for market share. </vt:lpstr>
      <vt:lpstr>Promotional spend accelerated in December, which is atypical as offer spend typically peaks in the 4 weeks prior to Christmas.  It is now at it’s highest level for 4 years.  Both Brands and OL saw a higher proportion of sales sold on offer, Brands increased to 37% from 33% and OL to 19% from 16%.  All categories benefited in particular there was an increase in OL Meat, Fish &amp; Poultry and BWS.</vt:lpstr>
      <vt:lpstr>Spend on offer is still at a 4 year high</vt:lpstr>
      <vt:lpstr>PowerPoint Presentation</vt:lpstr>
      <vt:lpstr>Shoppers continue to spend more to buy less</vt:lpstr>
      <vt:lpstr>PowerPoint Presentation</vt:lpstr>
      <vt:lpstr>PowerPoint Presentation</vt:lpstr>
      <vt:lpstr>PowerPoint Presentation</vt:lpstr>
      <vt:lpstr>PowerPoint Presentation</vt:lpstr>
      <vt:lpstr>Christmas day on a Monday minimised disruption, in terms of changing shopping day, favouring the supermarkets and allowed extra time for a last minute top-up. </vt:lpstr>
      <vt:lpstr> Shoppers ‘cautious’ sentiment is expected to continue into Q1</vt:lpstr>
      <vt:lpstr>Appendix</vt:lpstr>
      <vt:lpstr>Shoppers focused on essentials and topped up with affordable treats.  Confectionery had the best growth as cocoa and sugar costs remain elevated.  The impulse categories also performed well as did package grocery, fresh meat &amp; poultry and produce as shoppers focused on more meals at home with family and friends.</vt:lpstr>
      <vt:lpstr>It was another disappointing month for BWS and General Merchandise which have become a drag on overall sales in the Grocery Multiples.  Without these categories and tobacco grocery volume would be back in growth.   Units have improved for the impulse categories as shoppers still want to treat themselves and these categories with promotional incentives tend to be more affordable and the fresh categories where inflation is slowing fastest.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December Year End  NIQ Total Till Exec Summary</dc:title>
  <dc:creator>Anni Annunziata</dc:creator>
  <cp:lastModifiedBy>Sally F Cowen</cp:lastModifiedBy>
  <cp:revision>307</cp:revision>
  <dcterms:created xsi:type="dcterms:W3CDTF">2022-11-18T18:35:40Z</dcterms:created>
  <dcterms:modified xsi:type="dcterms:W3CDTF">2024-01-11T17:57:29Z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0x010100FBC0F8BFD01A91498CA7837A71EEDFDB02005AE5335FCC83EB48B1308B6A764FBC1C</vt:lpwstr>
  </property>
  <property fmtid="{D5CDD505-2E9C-101B-9397-08002B2CF9AE}" pid="3" name="Market Data Document Path">
    <vt:lpwstr>1495;#2023|b598d96a-031b-4e5a-ac03-a337278769d6</vt:lpwstr>
  </property>
</Properties>
</file>