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6"/>
  </p:notesMasterIdLst>
  <p:handoutMasterIdLst>
    <p:handoutMasterId r:id="rId7"/>
  </p:handoutMasterIdLst>
  <p:sldIdLst>
    <p:sldId id="301" r:id="rId2"/>
    <p:sldId id="300" r:id="rId3"/>
    <p:sldId id="302" r:id="rId4"/>
    <p:sldId id="303" r:id="rId5"/>
  </p:sldIdLst>
  <p:sldSz cx="9144000" cy="5143500" type="screen16x9"/>
  <p:notesSz cx="6858000" cy="9144000"/>
  <p:embeddedFontLst>
    <p:embeddedFont>
      <p:font typeface="Georgia" panose="02040502050405020303" pitchFamily="18" charset="0"/>
      <p:regular r:id="rId8"/>
      <p:bold r:id="rId9"/>
      <p:italic r:id="rId10"/>
      <p:boldItalic r:id="rId11"/>
    </p:embeddedFont>
    <p:embeddedFont>
      <p:font typeface="Montserrat" panose="000005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FF9"/>
    <a:srgbClr val="2D6DF6"/>
    <a:srgbClr val="65F010"/>
    <a:srgbClr val="000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901ECD-9910-4FE0-ACD3-C38B438BAE38}" v="18" dt="2023-03-08T14:30:31.5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49" autoAdjust="0"/>
    <p:restoredTop sz="93792" autoAdjust="0"/>
  </p:normalViewPr>
  <p:slideViewPr>
    <p:cSldViewPr snapToGrid="0">
      <p:cViewPr varScale="1">
        <p:scale>
          <a:sx n="135" d="100"/>
          <a:sy n="135" d="100"/>
        </p:scale>
        <p:origin x="1416" y="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customXml" Target="../customXml/item3.xml"/><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08/03/2023</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873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310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600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ide - White/title/body text" userDrawn="1">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2023 Nielsen</a:t>
            </a:r>
            <a:r>
              <a:rPr lang="en" sz="500" i="1" dirty="0">
                <a:solidFill>
                  <a:srgbClr val="888888"/>
                </a:solidFill>
                <a:latin typeface="Montserrat" panose="00000500000000000000" pitchFamily="2" charset="0"/>
                <a:ea typeface="Montserrat Light"/>
                <a:cs typeface="Montserrat Light"/>
                <a:sym typeface="Montserrat Light"/>
              </a:rPr>
              <a:t>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2" name="Picture 2">
            <a:extLst>
              <a:ext uri="{FF2B5EF4-FFF2-40B4-BE49-F238E27FC236}">
                <a16:creationId xmlns:a16="http://schemas.microsoft.com/office/drawing/2014/main" id="{41EDDA40-86B4-8E55-3095-B97D776323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0334" y="55632"/>
            <a:ext cx="659068" cy="279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 - White/title only" userDrawn="1">
  <p:cSld name="TITLE_AND_BODY_1_3">
    <p:spTree>
      <p:nvGrpSpPr>
        <p:cNvPr id="1" name="Shape 82"/>
        <p:cNvGrpSpPr/>
        <p:nvPr/>
      </p:nvGrpSpPr>
      <p:grpSpPr>
        <a:xfrm>
          <a:off x="0" y="0"/>
          <a:ext cx="0" cy="0"/>
          <a:chOff x="0" y="0"/>
          <a:chExt cx="0" cy="0"/>
        </a:xfrm>
      </p:grpSpPr>
      <p:sp>
        <p:nvSpPr>
          <p:cNvPr id="83" name="Google Shape;83;p9"/>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84" name="Google Shape;84;p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2023 NielsenIQ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87" name="Google Shape;87;p9"/>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pic>
        <p:nvPicPr>
          <p:cNvPr id="2" name="Picture 2">
            <a:extLst>
              <a:ext uri="{FF2B5EF4-FFF2-40B4-BE49-F238E27FC236}">
                <a16:creationId xmlns:a16="http://schemas.microsoft.com/office/drawing/2014/main" id="{3840670E-8C2E-E305-8BA9-86A94368CC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0334" y="55632"/>
            <a:ext cx="659068" cy="279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pic>
        <p:nvPicPr>
          <p:cNvPr id="3" name="Picture 2">
            <a:extLst>
              <a:ext uri="{FF2B5EF4-FFF2-40B4-BE49-F238E27FC236}">
                <a16:creationId xmlns:a16="http://schemas.microsoft.com/office/drawing/2014/main" id="{8AB32EB3-C226-3D39-41A9-D0CAF2FA8F6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00334" y="55632"/>
            <a:ext cx="659068" cy="27979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53"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91A838CC-BA87-4B8C-9D8B-42C7D1259561}"/>
              </a:ext>
            </a:extLst>
          </p:cNvPr>
          <p:cNvGrpSpPr/>
          <p:nvPr/>
        </p:nvGrpSpPr>
        <p:grpSpPr>
          <a:xfrm>
            <a:off x="4477753" y="50864"/>
            <a:ext cx="4129251" cy="2799851"/>
            <a:chOff x="130940" y="255313"/>
            <a:chExt cx="4129251" cy="2799851"/>
          </a:xfrm>
        </p:grpSpPr>
        <p:grpSp>
          <p:nvGrpSpPr>
            <p:cNvPr id="48" name="Group 47">
              <a:extLst>
                <a:ext uri="{FF2B5EF4-FFF2-40B4-BE49-F238E27FC236}">
                  <a16:creationId xmlns:a16="http://schemas.microsoft.com/office/drawing/2014/main" id="{5D7D9463-C9F0-4F5A-BAAA-BC5955335054}"/>
                </a:ext>
              </a:extLst>
            </p:cNvPr>
            <p:cNvGrpSpPr/>
            <p:nvPr/>
          </p:nvGrpSpPr>
          <p:grpSpPr>
            <a:xfrm>
              <a:off x="1902420" y="255313"/>
              <a:ext cx="1526769" cy="304877"/>
              <a:chOff x="1835018" y="1489278"/>
              <a:chExt cx="1582911" cy="312948"/>
            </a:xfrm>
          </p:grpSpPr>
          <p:sp>
            <p:nvSpPr>
              <p:cNvPr id="49" name="Rectangle 48">
                <a:extLst>
                  <a:ext uri="{FF2B5EF4-FFF2-40B4-BE49-F238E27FC236}">
                    <a16:creationId xmlns:a16="http://schemas.microsoft.com/office/drawing/2014/main" id="{724868E0-9057-4212-90F9-EBCD63863BA6}"/>
                  </a:ext>
                </a:extLst>
              </p:cNvPr>
              <p:cNvSpPr/>
              <p:nvPr/>
            </p:nvSpPr>
            <p:spPr>
              <a:xfrm>
                <a:off x="1835018" y="1489278"/>
                <a:ext cx="1582911" cy="31294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0" name="TextBox 49">
                <a:extLst>
                  <a:ext uri="{FF2B5EF4-FFF2-40B4-BE49-F238E27FC236}">
                    <a16:creationId xmlns:a16="http://schemas.microsoft.com/office/drawing/2014/main" id="{0F01E6EF-884E-44B5-BC84-0C06CB1F7F53}"/>
                  </a:ext>
                </a:extLst>
              </p:cNvPr>
              <p:cNvSpPr txBox="1"/>
              <p:nvPr/>
            </p:nvSpPr>
            <p:spPr>
              <a:xfrm>
                <a:off x="1911862" y="1504293"/>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Share of Trade</a:t>
                </a:r>
              </a:p>
            </p:txBody>
          </p:sp>
        </p:grpSp>
        <p:grpSp>
          <p:nvGrpSpPr>
            <p:cNvPr id="45" name="Group 44">
              <a:extLst>
                <a:ext uri="{FF2B5EF4-FFF2-40B4-BE49-F238E27FC236}">
                  <a16:creationId xmlns:a16="http://schemas.microsoft.com/office/drawing/2014/main" id="{BA89D904-C679-4FF9-A8FE-92844495E84B}"/>
                </a:ext>
              </a:extLst>
            </p:cNvPr>
            <p:cNvGrpSpPr/>
            <p:nvPr/>
          </p:nvGrpSpPr>
          <p:grpSpPr>
            <a:xfrm>
              <a:off x="130940" y="511770"/>
              <a:ext cx="4129251" cy="2543394"/>
              <a:chOff x="4900345" y="273433"/>
              <a:chExt cx="4129251" cy="2543394"/>
            </a:xfrm>
          </p:grpSpPr>
          <p:sp>
            <p:nvSpPr>
              <p:cNvPr id="14" name="Rectangle 13">
                <a:extLst>
                  <a:ext uri="{FF2B5EF4-FFF2-40B4-BE49-F238E27FC236}">
                    <a16:creationId xmlns:a16="http://schemas.microsoft.com/office/drawing/2014/main" id="{B86FC3CA-C57B-4964-9C53-342A8DDB8431}"/>
                  </a:ext>
                </a:extLst>
              </p:cNvPr>
              <p:cNvSpPr/>
              <p:nvPr/>
            </p:nvSpPr>
            <p:spPr>
              <a:xfrm>
                <a:off x="4949405" y="300074"/>
                <a:ext cx="868294"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18" name="Straight Connector 17">
                <a:extLst>
                  <a:ext uri="{FF2B5EF4-FFF2-40B4-BE49-F238E27FC236}">
                    <a16:creationId xmlns:a16="http://schemas.microsoft.com/office/drawing/2014/main" id="{17BF9FFB-0F50-43E4-BA11-0FEBD10BFB96}"/>
                  </a:ext>
                </a:extLst>
              </p:cNvPr>
              <p:cNvCxnSpPr/>
              <p:nvPr/>
            </p:nvCxnSpPr>
            <p:spPr>
              <a:xfrm>
                <a:off x="4960035" y="591672"/>
                <a:ext cx="868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A31C262-66CB-45AE-A2EC-34CCD01799FA}"/>
                  </a:ext>
                </a:extLst>
              </p:cNvPr>
              <p:cNvSpPr txBox="1"/>
              <p:nvPr/>
            </p:nvSpPr>
            <p:spPr>
              <a:xfrm>
                <a:off x="4900345" y="273433"/>
                <a:ext cx="917354" cy="507831"/>
              </a:xfrm>
              <a:prstGeom prst="rect">
                <a:avLst/>
              </a:prstGeom>
              <a:noFill/>
            </p:spPr>
            <p:txBody>
              <a:bodyPr wrap="square" lIns="0" rIns="0" rtlCol="0">
                <a:spAutoFit/>
              </a:bodyPr>
              <a:lstStyle/>
              <a:p>
                <a:pPr algn="ctr"/>
                <a:r>
                  <a:rPr lang="en-GB" sz="900" b="1" dirty="0">
                    <a:solidFill>
                      <a:schemeClr val="tx1"/>
                    </a:solidFill>
                    <a:latin typeface="Montserrat" pitchFamily="2" charset="77"/>
                  </a:rPr>
                  <a:t>52 we data to 25.02.23</a:t>
                </a:r>
                <a:r>
                  <a:rPr lang="en-GB" sz="900" b="1" dirty="0">
                    <a:latin typeface="Montserrat" pitchFamily="2" charset="77"/>
                  </a:rPr>
                  <a:t> </a:t>
                </a:r>
              </a:p>
              <a:p>
                <a:pPr algn="ctr"/>
                <a:endParaRPr lang="en-GB" sz="900" b="1" dirty="0">
                  <a:latin typeface="Montserrat" pitchFamily="2" charset="77"/>
                </a:endParaRPr>
              </a:p>
            </p:txBody>
          </p:sp>
          <p:pic>
            <p:nvPicPr>
              <p:cNvPr id="34" name="Picture 2" descr="Tesco logo | Logok">
                <a:extLst>
                  <a:ext uri="{FF2B5EF4-FFF2-40B4-BE49-F238E27FC236}">
                    <a16:creationId xmlns:a16="http://schemas.microsoft.com/office/drawing/2014/main" id="{4F5290EB-516B-441E-B80C-781EE1C8C1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5147827" y="621715"/>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ASDA logo and symbol, meaning, history, PNG">
                <a:extLst>
                  <a:ext uri="{FF2B5EF4-FFF2-40B4-BE49-F238E27FC236}">
                    <a16:creationId xmlns:a16="http://schemas.microsoft.com/office/drawing/2014/main" id="{B4D6AFDA-6C30-4EDD-8400-EB1206EC30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5193454" y="9787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Morrisons logo and symbol, meaning, history, PNG">
                <a:extLst>
                  <a:ext uri="{FF2B5EF4-FFF2-40B4-BE49-F238E27FC236}">
                    <a16:creationId xmlns:a16="http://schemas.microsoft.com/office/drawing/2014/main" id="{AC37A069-668B-43FE-BA00-402AA62678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1370" y="1353961"/>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The Co-operative brand - Wikipedia">
                <a:extLst>
                  <a:ext uri="{FF2B5EF4-FFF2-40B4-BE49-F238E27FC236}">
                    <a16:creationId xmlns:a16="http://schemas.microsoft.com/office/drawing/2014/main" id="{2AC58B30-8ABD-40ED-8606-CB1C771A2B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2240" y="1882602"/>
                <a:ext cx="245003" cy="2593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Waitrose logo and symbol, meaning, history, PNG">
                <a:extLst>
                  <a:ext uri="{FF2B5EF4-FFF2-40B4-BE49-F238E27FC236}">
                    <a16:creationId xmlns:a16="http://schemas.microsoft.com/office/drawing/2014/main" id="{0248EDCE-930E-490E-8DAA-A3D6566442C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5017229" y="212084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Marks &amp;amp; Spencer - Wikipedia">
                <a:extLst>
                  <a:ext uri="{FF2B5EF4-FFF2-40B4-BE49-F238E27FC236}">
                    <a16:creationId xmlns:a16="http://schemas.microsoft.com/office/drawing/2014/main" id="{F7CF3C1C-F2F1-4664-978B-72AF5349C6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6252" y="2314137"/>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a:extLst>
                  <a:ext uri="{FF2B5EF4-FFF2-40B4-BE49-F238E27FC236}">
                    <a16:creationId xmlns:a16="http://schemas.microsoft.com/office/drawing/2014/main" id="{8E5EDE34-2737-4ED9-AD55-50014B1384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2809" y="2504878"/>
                <a:ext cx="507631" cy="1150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Ocado: Online Groceries, Supermarket Savings, M&amp;amp;S and more">
                <a:extLst>
                  <a:ext uri="{FF2B5EF4-FFF2-40B4-BE49-F238E27FC236}">
                    <a16:creationId xmlns:a16="http://schemas.microsoft.com/office/drawing/2014/main" id="{EE8D80EA-6015-40B7-BA08-85742F0810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3692" y="2655611"/>
                <a:ext cx="634255" cy="1347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514A57F4-EFF4-4CEE-9E2C-281453F1D6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9443" y="1661809"/>
                <a:ext cx="199763" cy="1997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Aldi logo and symbol, meaning, history, PNG">
                <a:extLst>
                  <a:ext uri="{FF2B5EF4-FFF2-40B4-BE49-F238E27FC236}">
                    <a16:creationId xmlns:a16="http://schemas.microsoft.com/office/drawing/2014/main" id="{0B7484E7-48C2-4122-9B97-576A8F9FD43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8067" t="2987" r="27899" b="3010"/>
              <a:stretch/>
            </p:blipFill>
            <p:spPr bwMode="auto">
              <a:xfrm>
                <a:off x="5308926" y="1215387"/>
                <a:ext cx="163273" cy="19606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sainsburys-logo - Future of Heat Conference 2021">
                <a:extLst>
                  <a:ext uri="{FF2B5EF4-FFF2-40B4-BE49-F238E27FC236}">
                    <a16:creationId xmlns:a16="http://schemas.microsoft.com/office/drawing/2014/main" id="{F6F9CFB7-14D0-4E56-9D7E-2D24876A97F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5203" b="32261"/>
              <a:stretch/>
            </p:blipFill>
            <p:spPr bwMode="auto">
              <a:xfrm>
                <a:off x="5088287" y="830119"/>
                <a:ext cx="643538" cy="11777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BE1D56F-6270-477C-A2A0-944AD23356B7}"/>
                  </a:ext>
                </a:extLst>
              </p:cNvPr>
              <p:cNvSpPr/>
              <p:nvPr/>
            </p:nvSpPr>
            <p:spPr>
              <a:xfrm>
                <a:off x="6047330" y="309103"/>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2" name="Rectangle 51">
                <a:extLst>
                  <a:ext uri="{FF2B5EF4-FFF2-40B4-BE49-F238E27FC236}">
                    <a16:creationId xmlns:a16="http://schemas.microsoft.com/office/drawing/2014/main" id="{3EC3801D-3750-4597-9D37-BD9EEDB14084}"/>
                  </a:ext>
                </a:extLst>
              </p:cNvPr>
              <p:cNvSpPr/>
              <p:nvPr/>
            </p:nvSpPr>
            <p:spPr>
              <a:xfrm>
                <a:off x="7075779"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3" name="Rectangle 52">
                <a:extLst>
                  <a:ext uri="{FF2B5EF4-FFF2-40B4-BE49-F238E27FC236}">
                    <a16:creationId xmlns:a16="http://schemas.microsoft.com/office/drawing/2014/main" id="{16F8FF2C-D73E-4B91-905B-03470023C480}"/>
                  </a:ext>
                </a:extLst>
              </p:cNvPr>
              <p:cNvSpPr/>
              <p:nvPr/>
            </p:nvSpPr>
            <p:spPr>
              <a:xfrm>
                <a:off x="8112242"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31" name="Straight Connector 30">
                <a:extLst>
                  <a:ext uri="{FF2B5EF4-FFF2-40B4-BE49-F238E27FC236}">
                    <a16:creationId xmlns:a16="http://schemas.microsoft.com/office/drawing/2014/main" id="{A22472DB-0087-4AB4-932C-36C477B2D3DB}"/>
                  </a:ext>
                </a:extLst>
              </p:cNvPr>
              <p:cNvCxnSpPr/>
              <p:nvPr/>
            </p:nvCxnSpPr>
            <p:spPr>
              <a:xfrm>
                <a:off x="6047330" y="59167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9E2A633-304E-45F2-A3F5-2049CF07E5E8}"/>
                  </a:ext>
                </a:extLst>
              </p:cNvPr>
              <p:cNvCxnSpPr/>
              <p:nvPr/>
            </p:nvCxnSpPr>
            <p:spPr>
              <a:xfrm>
                <a:off x="7060338" y="59039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E9AA7-D785-4F80-8679-F0165A470CA3}"/>
                  </a:ext>
                </a:extLst>
              </p:cNvPr>
              <p:cNvCxnSpPr/>
              <p:nvPr/>
            </p:nvCxnSpPr>
            <p:spPr>
              <a:xfrm>
                <a:off x="8104082" y="58911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7793B8-C6F1-4962-AABD-436609B84983}"/>
                  </a:ext>
                </a:extLst>
              </p:cNvPr>
              <p:cNvSpPr txBox="1"/>
              <p:nvPr/>
            </p:nvSpPr>
            <p:spPr>
              <a:xfrm>
                <a:off x="5970490" y="445674"/>
                <a:ext cx="422626"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59" name="TextBox 58">
                <a:extLst>
                  <a:ext uri="{FF2B5EF4-FFF2-40B4-BE49-F238E27FC236}">
                    <a16:creationId xmlns:a16="http://schemas.microsoft.com/office/drawing/2014/main" id="{1440B617-0F10-4154-A65E-B28DD238F269}"/>
                  </a:ext>
                </a:extLst>
              </p:cNvPr>
              <p:cNvSpPr txBox="1"/>
              <p:nvPr/>
            </p:nvSpPr>
            <p:spPr>
              <a:xfrm>
                <a:off x="6268886" y="444394"/>
                <a:ext cx="422626"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60" name="TextBox 59">
                <a:extLst>
                  <a:ext uri="{FF2B5EF4-FFF2-40B4-BE49-F238E27FC236}">
                    <a16:creationId xmlns:a16="http://schemas.microsoft.com/office/drawing/2014/main" id="{E97E2BEA-E030-434F-A140-36A3A7B72500}"/>
                  </a:ext>
                </a:extLst>
              </p:cNvPr>
              <p:cNvSpPr txBox="1"/>
              <p:nvPr/>
            </p:nvSpPr>
            <p:spPr>
              <a:xfrm>
                <a:off x="6630863" y="280232"/>
                <a:ext cx="327414" cy="369332"/>
              </a:xfrm>
              <a:prstGeom prst="rect">
                <a:avLst/>
              </a:prstGeom>
              <a:noFill/>
            </p:spPr>
            <p:txBody>
              <a:bodyPr wrap="square" lIns="0" rIns="0" rtlCol="0">
                <a:spAutoFit/>
              </a:bodyPr>
              <a:lstStyle/>
              <a:p>
                <a:pPr algn="ctr"/>
                <a:r>
                  <a:rPr lang="en-GB" sz="600" dirty="0">
                    <a:latin typeface="Montserrat" pitchFamily="2" charset="77"/>
                  </a:rPr>
                  <a:t>Value  Change %</a:t>
                </a:r>
              </a:p>
            </p:txBody>
          </p:sp>
          <p:sp>
            <p:nvSpPr>
              <p:cNvPr id="61" name="TextBox 60">
                <a:extLst>
                  <a:ext uri="{FF2B5EF4-FFF2-40B4-BE49-F238E27FC236}">
                    <a16:creationId xmlns:a16="http://schemas.microsoft.com/office/drawing/2014/main" id="{4C1974DC-265A-41A9-996D-7B0762747479}"/>
                  </a:ext>
                </a:extLst>
              </p:cNvPr>
              <p:cNvSpPr txBox="1"/>
              <p:nvPr/>
            </p:nvSpPr>
            <p:spPr>
              <a:xfrm>
                <a:off x="5991909" y="280095"/>
                <a:ext cx="728868" cy="276999"/>
              </a:xfrm>
              <a:prstGeom prst="rect">
                <a:avLst/>
              </a:prstGeom>
              <a:noFill/>
            </p:spPr>
            <p:txBody>
              <a:bodyPr wrap="square" lIns="0" rIns="0" rtlCol="0">
                <a:spAutoFit/>
              </a:bodyPr>
              <a:lstStyle/>
              <a:p>
                <a:pPr algn="ctr"/>
                <a:r>
                  <a:rPr lang="en-GB" sz="600" b="1" dirty="0">
                    <a:latin typeface="Montserrat" pitchFamily="2" charset="77"/>
                  </a:rPr>
                  <a:t>Share of Total Grocers</a:t>
                </a:r>
              </a:p>
            </p:txBody>
          </p:sp>
          <p:sp>
            <p:nvSpPr>
              <p:cNvPr id="62" name="TextBox 61">
                <a:extLst>
                  <a:ext uri="{FF2B5EF4-FFF2-40B4-BE49-F238E27FC236}">
                    <a16:creationId xmlns:a16="http://schemas.microsoft.com/office/drawing/2014/main" id="{CB359C38-822B-44B3-B090-1D4E0CC3E841}"/>
                  </a:ext>
                </a:extLst>
              </p:cNvPr>
              <p:cNvSpPr txBox="1"/>
              <p:nvPr/>
            </p:nvSpPr>
            <p:spPr>
              <a:xfrm>
                <a:off x="7029979" y="442688"/>
                <a:ext cx="327414"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3" name="TextBox 62">
                <a:extLst>
                  <a:ext uri="{FF2B5EF4-FFF2-40B4-BE49-F238E27FC236}">
                    <a16:creationId xmlns:a16="http://schemas.microsoft.com/office/drawing/2014/main" id="{CA98C0C5-246C-4082-B93C-20166E56275C}"/>
                  </a:ext>
                </a:extLst>
              </p:cNvPr>
              <p:cNvSpPr txBox="1"/>
              <p:nvPr/>
            </p:nvSpPr>
            <p:spPr>
              <a:xfrm>
                <a:off x="7326655" y="442688"/>
                <a:ext cx="327414"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64" name="TextBox 63">
                <a:extLst>
                  <a:ext uri="{FF2B5EF4-FFF2-40B4-BE49-F238E27FC236}">
                    <a16:creationId xmlns:a16="http://schemas.microsoft.com/office/drawing/2014/main" id="{DBFED242-DC15-417C-B1C8-8A7DEDCAA870}"/>
                  </a:ext>
                </a:extLst>
              </p:cNvPr>
              <p:cNvSpPr txBox="1"/>
              <p:nvPr/>
            </p:nvSpPr>
            <p:spPr>
              <a:xfrm>
                <a:off x="7662142" y="365238"/>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5" name="TextBox 64">
                <a:extLst>
                  <a:ext uri="{FF2B5EF4-FFF2-40B4-BE49-F238E27FC236}">
                    <a16:creationId xmlns:a16="http://schemas.microsoft.com/office/drawing/2014/main" id="{00052E03-04CD-47E4-8CE1-6B8C9D9AE5C8}"/>
                  </a:ext>
                </a:extLst>
              </p:cNvPr>
              <p:cNvSpPr txBox="1"/>
              <p:nvPr/>
            </p:nvSpPr>
            <p:spPr>
              <a:xfrm>
                <a:off x="7174270" y="315530"/>
                <a:ext cx="583654" cy="184666"/>
              </a:xfrm>
              <a:prstGeom prst="rect">
                <a:avLst/>
              </a:prstGeom>
              <a:noFill/>
            </p:spPr>
            <p:txBody>
              <a:bodyPr wrap="square" lIns="0" rIns="0" rtlCol="0">
                <a:spAutoFit/>
              </a:bodyPr>
              <a:lstStyle/>
              <a:p>
                <a:pPr algn="ctr"/>
                <a:r>
                  <a:rPr lang="en-GB" sz="600" b="1" dirty="0">
                    <a:latin typeface="Montserrat" pitchFamily="2" charset="77"/>
                  </a:rPr>
                  <a:t>Penetration</a:t>
                </a:r>
              </a:p>
            </p:txBody>
          </p:sp>
          <p:sp>
            <p:nvSpPr>
              <p:cNvPr id="66" name="TextBox 65">
                <a:extLst>
                  <a:ext uri="{FF2B5EF4-FFF2-40B4-BE49-F238E27FC236}">
                    <a16:creationId xmlns:a16="http://schemas.microsoft.com/office/drawing/2014/main" id="{EEE50EF3-E7D9-4E8B-8E22-E4E64A69A4B6}"/>
                  </a:ext>
                </a:extLst>
              </p:cNvPr>
              <p:cNvSpPr txBox="1"/>
              <p:nvPr/>
            </p:nvSpPr>
            <p:spPr>
              <a:xfrm>
                <a:off x="8080096" y="442688"/>
                <a:ext cx="323343"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7" name="TextBox 66">
                <a:extLst>
                  <a:ext uri="{FF2B5EF4-FFF2-40B4-BE49-F238E27FC236}">
                    <a16:creationId xmlns:a16="http://schemas.microsoft.com/office/drawing/2014/main" id="{CBA99F03-158B-435D-AF1F-4B09F008530F}"/>
                  </a:ext>
                </a:extLst>
              </p:cNvPr>
              <p:cNvSpPr txBox="1"/>
              <p:nvPr/>
            </p:nvSpPr>
            <p:spPr>
              <a:xfrm>
                <a:off x="8391079" y="449509"/>
                <a:ext cx="323343"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68" name="TextBox 67">
                <a:extLst>
                  <a:ext uri="{FF2B5EF4-FFF2-40B4-BE49-F238E27FC236}">
                    <a16:creationId xmlns:a16="http://schemas.microsoft.com/office/drawing/2014/main" id="{D782A6D0-9C0C-4DF1-AC6D-CD799BD5A6C9}"/>
                  </a:ext>
                </a:extLst>
              </p:cNvPr>
              <p:cNvSpPr txBox="1"/>
              <p:nvPr/>
            </p:nvSpPr>
            <p:spPr>
              <a:xfrm>
                <a:off x="8705328" y="364785"/>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9" name="TextBox 68">
                <a:extLst>
                  <a:ext uri="{FF2B5EF4-FFF2-40B4-BE49-F238E27FC236}">
                    <a16:creationId xmlns:a16="http://schemas.microsoft.com/office/drawing/2014/main" id="{C0C46863-5DD8-4588-83B1-7C81130330D4}"/>
                  </a:ext>
                </a:extLst>
              </p:cNvPr>
              <p:cNvSpPr txBox="1"/>
              <p:nvPr/>
            </p:nvSpPr>
            <p:spPr>
              <a:xfrm>
                <a:off x="7977838" y="292473"/>
                <a:ext cx="999228" cy="184666"/>
              </a:xfrm>
              <a:prstGeom prst="rect">
                <a:avLst/>
              </a:prstGeom>
              <a:noFill/>
            </p:spPr>
            <p:txBody>
              <a:bodyPr wrap="square" lIns="0" rIns="0" rtlCol="0">
                <a:spAutoFit/>
              </a:bodyPr>
              <a:lstStyle/>
              <a:p>
                <a:pPr algn="ctr"/>
                <a:r>
                  <a:rPr lang="en-GB" sz="600" b="1" dirty="0">
                    <a:latin typeface="Montserrat" pitchFamily="2" charset="77"/>
                  </a:rPr>
                  <a:t>£ Spend per Visit</a:t>
                </a:r>
              </a:p>
            </p:txBody>
          </p:sp>
        </p:grpSp>
      </p:grpSp>
      <p:graphicFrame>
        <p:nvGraphicFramePr>
          <p:cNvPr id="17" name="Table 16">
            <a:extLst>
              <a:ext uri="{FF2B5EF4-FFF2-40B4-BE49-F238E27FC236}">
                <a16:creationId xmlns:a16="http://schemas.microsoft.com/office/drawing/2014/main" id="{03481FA4-30B1-49D6-A058-EA5E8616D1F1}"/>
              </a:ext>
            </a:extLst>
          </p:cNvPr>
          <p:cNvGraphicFramePr>
            <a:graphicFrameLocks noGrp="1"/>
          </p:cNvGraphicFramePr>
          <p:nvPr>
            <p:extLst>
              <p:ext uri="{D42A27DB-BD31-4B8C-83A1-F6EECF244321}">
                <p14:modId xmlns:p14="http://schemas.microsoft.com/office/powerpoint/2010/main" val="1937452292"/>
              </p:ext>
            </p:extLst>
          </p:nvPr>
        </p:nvGraphicFramePr>
        <p:xfrm>
          <a:off x="5575931" y="627987"/>
          <a:ext cx="3028572" cy="2179320"/>
        </p:xfrm>
        <a:graphic>
          <a:graphicData uri="http://schemas.openxmlformats.org/drawingml/2006/table">
            <a:tbl>
              <a:tblPr/>
              <a:tblGrid>
                <a:gridCol w="336508">
                  <a:extLst>
                    <a:ext uri="{9D8B030D-6E8A-4147-A177-3AD203B41FA5}">
                      <a16:colId xmlns:a16="http://schemas.microsoft.com/office/drawing/2014/main" val="1645329249"/>
                    </a:ext>
                  </a:extLst>
                </a:gridCol>
                <a:gridCol w="336508">
                  <a:extLst>
                    <a:ext uri="{9D8B030D-6E8A-4147-A177-3AD203B41FA5}">
                      <a16:colId xmlns:a16="http://schemas.microsoft.com/office/drawing/2014/main" val="779485546"/>
                    </a:ext>
                  </a:extLst>
                </a:gridCol>
                <a:gridCol w="273449">
                  <a:extLst>
                    <a:ext uri="{9D8B030D-6E8A-4147-A177-3AD203B41FA5}">
                      <a16:colId xmlns:a16="http://schemas.microsoft.com/office/drawing/2014/main" val="450404359"/>
                    </a:ext>
                  </a:extLst>
                </a:gridCol>
                <a:gridCol w="399567">
                  <a:extLst>
                    <a:ext uri="{9D8B030D-6E8A-4147-A177-3AD203B41FA5}">
                      <a16:colId xmlns:a16="http://schemas.microsoft.com/office/drawing/2014/main" val="1671978406"/>
                    </a:ext>
                  </a:extLst>
                </a:gridCol>
                <a:gridCol w="336508">
                  <a:extLst>
                    <a:ext uri="{9D8B030D-6E8A-4147-A177-3AD203B41FA5}">
                      <a16:colId xmlns:a16="http://schemas.microsoft.com/office/drawing/2014/main" val="2529564477"/>
                    </a:ext>
                  </a:extLst>
                </a:gridCol>
                <a:gridCol w="280465">
                  <a:extLst>
                    <a:ext uri="{9D8B030D-6E8A-4147-A177-3AD203B41FA5}">
                      <a16:colId xmlns:a16="http://schemas.microsoft.com/office/drawing/2014/main" val="2572564277"/>
                    </a:ext>
                  </a:extLst>
                </a:gridCol>
                <a:gridCol w="442609">
                  <a:extLst>
                    <a:ext uri="{9D8B030D-6E8A-4147-A177-3AD203B41FA5}">
                      <a16:colId xmlns:a16="http://schemas.microsoft.com/office/drawing/2014/main" val="4007379223"/>
                    </a:ext>
                  </a:extLst>
                </a:gridCol>
                <a:gridCol w="286450">
                  <a:extLst>
                    <a:ext uri="{9D8B030D-6E8A-4147-A177-3AD203B41FA5}">
                      <a16:colId xmlns:a16="http://schemas.microsoft.com/office/drawing/2014/main" val="277025218"/>
                    </a:ext>
                  </a:extLst>
                </a:gridCol>
                <a:gridCol w="336508">
                  <a:extLst>
                    <a:ext uri="{9D8B030D-6E8A-4147-A177-3AD203B41FA5}">
                      <a16:colId xmlns:a16="http://schemas.microsoft.com/office/drawing/2014/main" val="4265691319"/>
                    </a:ext>
                  </a:extLst>
                </a:gridCol>
              </a:tblGrid>
              <a:tr h="193165">
                <a:tc>
                  <a:txBody>
                    <a:bodyPr/>
                    <a:lstStyle/>
                    <a:p>
                      <a:pPr algn="r" fontAlgn="b"/>
                      <a:r>
                        <a:rPr lang="en-GB" sz="650" b="0" i="0" u="none" strike="noStrike" dirty="0">
                          <a:solidFill>
                            <a:srgbClr val="000000"/>
                          </a:solidFill>
                          <a:effectLst/>
                          <a:latin typeface="+mj-lt"/>
                        </a:rPr>
                        <a:t>27.2%</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27.0%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4.4%</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   85.9 </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              86.7 </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21.5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21.1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-1.9%</a:t>
                      </a:r>
                    </a:p>
                  </a:txBody>
                  <a:tcPr marL="0" marR="0" marT="0" marB="0" anchor="b">
                    <a:lnL>
                      <a:noFill/>
                    </a:lnL>
                    <a:lnR>
                      <a:noFill/>
                    </a:lnR>
                    <a:lnT>
                      <a:noFill/>
                    </a:lnT>
                    <a:lnB>
                      <a:noFill/>
                    </a:lnB>
                  </a:tcPr>
                </a:tc>
                <a:extLst>
                  <a:ext uri="{0D108BD9-81ED-4DB2-BD59-A6C34878D82A}">
                    <a16:rowId xmlns:a16="http://schemas.microsoft.com/office/drawing/2014/main" val="2899719506"/>
                  </a:ext>
                </a:extLst>
              </a:tr>
              <a:tr h="193165">
                <a:tc>
                  <a:txBody>
                    <a:bodyPr/>
                    <a:lstStyle/>
                    <a:p>
                      <a:pPr algn="r" fontAlgn="b"/>
                      <a:r>
                        <a:rPr lang="en-GB" sz="650" b="0" i="0" u="none" strike="noStrike">
                          <a:solidFill>
                            <a:srgbClr val="000000"/>
                          </a:solidFill>
                          <a:effectLst/>
                          <a:latin typeface="+mj-lt"/>
                        </a:rPr>
                        <a:t>13.8%</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13.6%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3.7%</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   66.8 </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              68.8 </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3.8%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27.2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26.9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-1.1%</a:t>
                      </a:r>
                    </a:p>
                  </a:txBody>
                  <a:tcPr marL="0" marR="0" marT="0" marB="0" anchor="b">
                    <a:lnL>
                      <a:noFill/>
                    </a:lnL>
                    <a:lnR>
                      <a:noFill/>
                    </a:lnR>
                    <a:lnT>
                      <a:noFill/>
                    </a:lnT>
                    <a:lnB>
                      <a:noFill/>
                    </a:lnB>
                  </a:tcPr>
                </a:tc>
                <a:extLst>
                  <a:ext uri="{0D108BD9-81ED-4DB2-BD59-A6C34878D82A}">
                    <a16:rowId xmlns:a16="http://schemas.microsoft.com/office/drawing/2014/main" val="4046346335"/>
                  </a:ext>
                </a:extLst>
              </a:tr>
              <a:tr h="193165">
                <a:tc>
                  <a:txBody>
                    <a:bodyPr/>
                    <a:lstStyle/>
                    <a:p>
                      <a:pPr algn="r" fontAlgn="b"/>
                      <a:r>
                        <a:rPr lang="en-GB" sz="650" b="0" i="0" u="none" strike="noStrike">
                          <a:solidFill>
                            <a:srgbClr val="000000"/>
                          </a:solidFill>
                          <a:effectLst/>
                          <a:latin typeface="+mj-lt"/>
                        </a:rPr>
                        <a:t>12.1%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12.0%</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3.8%</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   69.2 </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              70.3 </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25.5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25.0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-2.0%</a:t>
                      </a:r>
                    </a:p>
                  </a:txBody>
                  <a:tcPr marL="0" marR="0" marT="0" marB="0" anchor="b">
                    <a:lnL>
                      <a:noFill/>
                    </a:lnL>
                    <a:lnR>
                      <a:noFill/>
                    </a:lnR>
                    <a:lnT>
                      <a:noFill/>
                    </a:lnT>
                    <a:lnB>
                      <a:noFill/>
                    </a:lnB>
                  </a:tcPr>
                </a:tc>
                <a:extLst>
                  <a:ext uri="{0D108BD9-81ED-4DB2-BD59-A6C34878D82A}">
                    <a16:rowId xmlns:a16="http://schemas.microsoft.com/office/drawing/2014/main" val="872206035"/>
                  </a:ext>
                </a:extLst>
              </a:tr>
              <a:tr h="193165">
                <a:tc>
                  <a:txBody>
                    <a:bodyPr/>
                    <a:lstStyle/>
                    <a:p>
                      <a:pPr algn="r" fontAlgn="b"/>
                      <a:r>
                        <a:rPr lang="en-GB" sz="650" b="0" i="0" u="none" strike="noStrike">
                          <a:solidFill>
                            <a:srgbClr val="000000"/>
                          </a:solidFill>
                          <a:effectLst/>
                          <a:latin typeface="+mj-lt"/>
                        </a:rPr>
                        <a:t>10.8%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11.6%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12.8%</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   66.2 </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              69.0 </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5.1%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28.1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27.7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-1.2%</a:t>
                      </a:r>
                    </a:p>
                  </a:txBody>
                  <a:tcPr marL="0" marR="0" marT="0" marB="0" anchor="b">
                    <a:lnL>
                      <a:noFill/>
                    </a:lnL>
                    <a:lnR>
                      <a:noFill/>
                    </a:lnR>
                    <a:lnT>
                      <a:noFill/>
                    </a:lnT>
                    <a:lnB>
                      <a:noFill/>
                    </a:lnB>
                  </a:tcPr>
                </a:tc>
                <a:extLst>
                  <a:ext uri="{0D108BD9-81ED-4DB2-BD59-A6C34878D82A}">
                    <a16:rowId xmlns:a16="http://schemas.microsoft.com/office/drawing/2014/main" val="2970366584"/>
                  </a:ext>
                </a:extLst>
              </a:tr>
              <a:tr h="193165">
                <a:tc>
                  <a:txBody>
                    <a:bodyPr/>
                    <a:lstStyle/>
                    <a:p>
                      <a:pPr algn="r" fontAlgn="b"/>
                      <a:r>
                        <a:rPr lang="en-GB" sz="650" b="0" i="0" u="none" strike="noStrike">
                          <a:solidFill>
                            <a:srgbClr val="000000"/>
                          </a:solidFill>
                          <a:effectLst/>
                          <a:latin typeface="+mj-lt"/>
                        </a:rPr>
                        <a:t>9.3%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8.6%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-3.5%</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   62.1 </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              62.5 </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24.4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25.1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2.7%</a:t>
                      </a:r>
                    </a:p>
                  </a:txBody>
                  <a:tcPr marL="0" marR="0" marT="0" marB="0" anchor="b">
                    <a:lnL>
                      <a:noFill/>
                    </a:lnL>
                    <a:lnR>
                      <a:noFill/>
                    </a:lnR>
                    <a:lnT>
                      <a:noFill/>
                    </a:lnT>
                    <a:lnB>
                      <a:noFill/>
                    </a:lnB>
                  </a:tcPr>
                </a:tc>
                <a:extLst>
                  <a:ext uri="{0D108BD9-81ED-4DB2-BD59-A6C34878D82A}">
                    <a16:rowId xmlns:a16="http://schemas.microsoft.com/office/drawing/2014/main" val="2119787194"/>
                  </a:ext>
                </a:extLst>
              </a:tr>
              <a:tr h="193165">
                <a:tc>
                  <a:txBody>
                    <a:bodyPr/>
                    <a:lstStyle/>
                    <a:p>
                      <a:pPr algn="r" fontAlgn="b"/>
                      <a:r>
                        <a:rPr lang="en-GB" sz="650" b="0" i="0" u="none" strike="noStrike">
                          <a:solidFill>
                            <a:srgbClr val="000000"/>
                          </a:solidFill>
                          <a:effectLst/>
                          <a:latin typeface="+mj-lt"/>
                        </a:rPr>
                        <a:t>7.7%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8.4%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14.5%</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   58.9 </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              63.9 </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9.3%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26.3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23.9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-9.0%</a:t>
                      </a:r>
                    </a:p>
                  </a:txBody>
                  <a:tcPr marL="0" marR="0" marT="0" marB="0" anchor="b">
                    <a:lnL>
                      <a:noFill/>
                    </a:lnL>
                    <a:lnR>
                      <a:noFill/>
                    </a:lnR>
                    <a:lnT>
                      <a:noFill/>
                    </a:lnT>
                    <a:lnB>
                      <a:noFill/>
                    </a:lnB>
                  </a:tcPr>
                </a:tc>
                <a:extLst>
                  <a:ext uri="{0D108BD9-81ED-4DB2-BD59-A6C34878D82A}">
                    <a16:rowId xmlns:a16="http://schemas.microsoft.com/office/drawing/2014/main" val="3727557609"/>
                  </a:ext>
                </a:extLst>
              </a:tr>
              <a:tr h="193165">
                <a:tc>
                  <a:txBody>
                    <a:bodyPr/>
                    <a:lstStyle/>
                    <a:p>
                      <a:pPr algn="r" fontAlgn="b"/>
                      <a:r>
                        <a:rPr lang="en-GB" sz="650" b="0" i="0" u="none" strike="noStrike">
                          <a:solidFill>
                            <a:srgbClr val="000000"/>
                          </a:solidFill>
                          <a:effectLst/>
                          <a:latin typeface="+mj-lt"/>
                        </a:rPr>
                        <a:t>4.5%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4.5%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5.7%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   49.4 </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              50.6 </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3.2%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21.7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21.6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-0.8%</a:t>
                      </a:r>
                    </a:p>
                  </a:txBody>
                  <a:tcPr marL="0" marR="0" marT="0" marB="0" anchor="b">
                    <a:lnL>
                      <a:noFill/>
                    </a:lnL>
                    <a:lnR>
                      <a:noFill/>
                    </a:lnR>
                    <a:lnT>
                      <a:noFill/>
                    </a:lnT>
                    <a:lnB>
                      <a:noFill/>
                    </a:lnB>
                  </a:tcPr>
                </a:tc>
                <a:extLst>
                  <a:ext uri="{0D108BD9-81ED-4DB2-BD59-A6C34878D82A}">
                    <a16:rowId xmlns:a16="http://schemas.microsoft.com/office/drawing/2014/main" val="1914772054"/>
                  </a:ext>
                </a:extLst>
              </a:tr>
              <a:tr h="193165">
                <a:tc>
                  <a:txBody>
                    <a:bodyPr/>
                    <a:lstStyle/>
                    <a:p>
                      <a:pPr algn="r" fontAlgn="b"/>
                      <a:r>
                        <a:rPr lang="en-GB" sz="650" b="0" i="0" u="none" strike="noStrike">
                          <a:solidFill>
                            <a:srgbClr val="000000"/>
                          </a:solidFill>
                          <a:effectLst/>
                          <a:latin typeface="+mj-lt"/>
                        </a:rPr>
                        <a:t>4.3%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4.0%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-2.6%</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   25.5 </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              26.3 </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3.7%</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9.3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9.1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-1.4%</a:t>
                      </a:r>
                    </a:p>
                  </a:txBody>
                  <a:tcPr marL="0" marR="0" marT="0" marB="0" anchor="b">
                    <a:lnL>
                      <a:noFill/>
                    </a:lnL>
                    <a:lnR>
                      <a:noFill/>
                    </a:lnR>
                    <a:lnT>
                      <a:noFill/>
                    </a:lnT>
                    <a:lnB>
                      <a:noFill/>
                    </a:lnB>
                  </a:tcPr>
                </a:tc>
                <a:extLst>
                  <a:ext uri="{0D108BD9-81ED-4DB2-BD59-A6C34878D82A}">
                    <a16:rowId xmlns:a16="http://schemas.microsoft.com/office/drawing/2014/main" val="1934846261"/>
                  </a:ext>
                </a:extLst>
              </a:tr>
              <a:tr h="193165">
                <a:tc>
                  <a:txBody>
                    <a:bodyPr/>
                    <a:lstStyle/>
                    <a:p>
                      <a:pPr algn="r" fontAlgn="b"/>
                      <a:r>
                        <a:rPr lang="en-GB" sz="650" b="0" i="0" u="none" strike="noStrike">
                          <a:solidFill>
                            <a:srgbClr val="000000"/>
                          </a:solidFill>
                          <a:effectLst/>
                          <a:latin typeface="+mj-lt"/>
                        </a:rPr>
                        <a:t>3.5%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3.6%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6.4%</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   49.2 </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              50.0 </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24.6</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21.7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-11.7%</a:t>
                      </a:r>
                    </a:p>
                  </a:txBody>
                  <a:tcPr marL="0" marR="0" marT="0" marB="0" anchor="b">
                    <a:lnL>
                      <a:noFill/>
                    </a:lnL>
                    <a:lnR>
                      <a:noFill/>
                    </a:lnR>
                    <a:lnT>
                      <a:noFill/>
                    </a:lnT>
                    <a:lnB>
                      <a:noFill/>
                    </a:lnB>
                  </a:tcPr>
                </a:tc>
                <a:extLst>
                  <a:ext uri="{0D108BD9-81ED-4DB2-BD59-A6C34878D82A}">
                    <a16:rowId xmlns:a16="http://schemas.microsoft.com/office/drawing/2014/main" val="1431266774"/>
                  </a:ext>
                </a:extLst>
              </a:tr>
              <a:tr h="193165">
                <a:tc>
                  <a:txBody>
                    <a:bodyPr/>
                    <a:lstStyle/>
                    <a:p>
                      <a:pPr algn="r" fontAlgn="b"/>
                      <a:r>
                        <a:rPr lang="en-GB" sz="650" b="0" i="0" u="none" strike="noStrike">
                          <a:solidFill>
                            <a:srgbClr val="000000"/>
                          </a:solidFill>
                          <a:effectLst/>
                          <a:latin typeface="+mj-lt"/>
                        </a:rPr>
                        <a:t>2.6%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5.3%</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   49.9 </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              52.3 </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5.7%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15.9</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15.2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-4.3%</a:t>
                      </a:r>
                    </a:p>
                  </a:txBody>
                  <a:tcPr marL="0" marR="0" marT="0" marB="0" anchor="b">
                    <a:lnL>
                      <a:noFill/>
                    </a:lnL>
                    <a:lnR>
                      <a:noFill/>
                    </a:lnR>
                    <a:lnT>
                      <a:noFill/>
                    </a:lnT>
                    <a:lnB>
                      <a:noFill/>
                    </a:lnB>
                  </a:tcPr>
                </a:tc>
                <a:extLst>
                  <a:ext uri="{0D108BD9-81ED-4DB2-BD59-A6C34878D82A}">
                    <a16:rowId xmlns:a16="http://schemas.microsoft.com/office/drawing/2014/main" val="2909292797"/>
                  </a:ext>
                </a:extLst>
              </a:tr>
              <a:tr h="193165">
                <a:tc>
                  <a:txBody>
                    <a:bodyPr/>
                    <a:lstStyle/>
                    <a:p>
                      <a:pPr algn="r" fontAlgn="b"/>
                      <a:r>
                        <a:rPr lang="en-GB" sz="650" b="0" i="0" u="none" strike="noStrike" dirty="0">
                          <a:solidFill>
                            <a:srgbClr val="000000"/>
                          </a:solidFill>
                          <a:effectLst/>
                          <a:latin typeface="+mj-lt"/>
                        </a:rPr>
                        <a:t>1.7%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0.8%</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     5.1 </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                6.7 </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32.0%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20.2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19.8</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-1.7%</a:t>
                      </a:r>
                    </a:p>
                  </a:txBody>
                  <a:tcPr marL="0" marR="0" marT="0" marB="0" anchor="b">
                    <a:lnL>
                      <a:noFill/>
                    </a:lnL>
                    <a:lnR>
                      <a:noFill/>
                    </a:lnR>
                    <a:lnT>
                      <a:noFill/>
                    </a:lnT>
                    <a:lnB>
                      <a:noFill/>
                    </a:lnB>
                  </a:tcPr>
                </a:tc>
                <a:extLst>
                  <a:ext uri="{0D108BD9-81ED-4DB2-BD59-A6C34878D82A}">
                    <a16:rowId xmlns:a16="http://schemas.microsoft.com/office/drawing/2014/main" val="2596596592"/>
                  </a:ext>
                </a:extLst>
              </a:tr>
            </a:tbl>
          </a:graphicData>
        </a:graphic>
      </p:graphicFrame>
      <p:grpSp>
        <p:nvGrpSpPr>
          <p:cNvPr id="35" name="Group 34">
            <a:extLst>
              <a:ext uri="{FF2B5EF4-FFF2-40B4-BE49-F238E27FC236}">
                <a16:creationId xmlns:a16="http://schemas.microsoft.com/office/drawing/2014/main" id="{A7A4CFF3-0028-1448-8B04-CA0467537888}"/>
              </a:ext>
            </a:extLst>
          </p:cNvPr>
          <p:cNvGrpSpPr/>
          <p:nvPr/>
        </p:nvGrpSpPr>
        <p:grpSpPr>
          <a:xfrm>
            <a:off x="6247812" y="49884"/>
            <a:ext cx="1526769" cy="304877"/>
            <a:chOff x="1835018" y="1489278"/>
            <a:chExt cx="1582911" cy="312948"/>
          </a:xfrm>
          <a:solidFill>
            <a:srgbClr val="2D6FF9"/>
          </a:solidFill>
        </p:grpSpPr>
        <p:sp>
          <p:nvSpPr>
            <p:cNvPr id="126" name="Rectangle 125">
              <a:extLst>
                <a:ext uri="{FF2B5EF4-FFF2-40B4-BE49-F238E27FC236}">
                  <a16:creationId xmlns:a16="http://schemas.microsoft.com/office/drawing/2014/main" id="{8476FE81-50D9-BFF3-A863-8060DB492496}"/>
                </a:ext>
              </a:extLst>
            </p:cNvPr>
            <p:cNvSpPr/>
            <p:nvPr/>
          </p:nvSpPr>
          <p:spPr>
            <a:xfrm>
              <a:off x="1835018" y="1489278"/>
              <a:ext cx="1582911" cy="312948"/>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27" name="TextBox 126">
              <a:extLst>
                <a:ext uri="{FF2B5EF4-FFF2-40B4-BE49-F238E27FC236}">
                  <a16:creationId xmlns:a16="http://schemas.microsoft.com/office/drawing/2014/main" id="{DFB96657-1423-CE0A-75D4-D1DC82BCDBF8}"/>
                </a:ext>
              </a:extLst>
            </p:cNvPr>
            <p:cNvSpPr txBox="1"/>
            <p:nvPr/>
          </p:nvSpPr>
          <p:spPr>
            <a:xfrm>
              <a:off x="1911862" y="1504293"/>
              <a:ext cx="1444598" cy="246221"/>
            </a:xfrm>
            <a:prstGeom prst="rect">
              <a:avLst/>
            </a:prstGeom>
            <a:grpFill/>
          </p:spPr>
          <p:txBody>
            <a:bodyPr wrap="square" lIns="0" rIns="0" rtlCol="0">
              <a:spAutoFit/>
            </a:bodyPr>
            <a:lstStyle/>
            <a:p>
              <a:pPr algn="ctr"/>
              <a:r>
                <a:rPr lang="en-GB" sz="1000" b="1" dirty="0">
                  <a:solidFill>
                    <a:schemeClr val="bg1"/>
                  </a:solidFill>
                  <a:latin typeface="Montserrat" pitchFamily="2" charset="77"/>
                </a:rPr>
                <a:t>Share of Trade</a:t>
              </a:r>
            </a:p>
          </p:txBody>
        </p:sp>
      </p:grpSp>
      <p:grpSp>
        <p:nvGrpSpPr>
          <p:cNvPr id="42" name="Group 41">
            <a:extLst>
              <a:ext uri="{FF2B5EF4-FFF2-40B4-BE49-F238E27FC236}">
                <a16:creationId xmlns:a16="http://schemas.microsoft.com/office/drawing/2014/main" id="{1DA1E0F5-B1B5-EF91-701D-516D065AE667}"/>
              </a:ext>
            </a:extLst>
          </p:cNvPr>
          <p:cNvGrpSpPr/>
          <p:nvPr/>
        </p:nvGrpSpPr>
        <p:grpSpPr>
          <a:xfrm>
            <a:off x="4476332" y="306341"/>
            <a:ext cx="4129251" cy="2543394"/>
            <a:chOff x="4900345" y="273433"/>
            <a:chExt cx="4129251" cy="2543394"/>
          </a:xfrm>
        </p:grpSpPr>
        <p:sp>
          <p:nvSpPr>
            <p:cNvPr id="43" name="Rectangle 42">
              <a:extLst>
                <a:ext uri="{FF2B5EF4-FFF2-40B4-BE49-F238E27FC236}">
                  <a16:creationId xmlns:a16="http://schemas.microsoft.com/office/drawing/2014/main" id="{F5A72801-ED01-55B7-B7D6-D14581034104}"/>
                </a:ext>
              </a:extLst>
            </p:cNvPr>
            <p:cNvSpPr/>
            <p:nvPr/>
          </p:nvSpPr>
          <p:spPr>
            <a:xfrm>
              <a:off x="4949405" y="300074"/>
              <a:ext cx="868294"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44" name="Straight Connector 43">
              <a:extLst>
                <a:ext uri="{FF2B5EF4-FFF2-40B4-BE49-F238E27FC236}">
                  <a16:creationId xmlns:a16="http://schemas.microsoft.com/office/drawing/2014/main" id="{F6195F29-D547-4C84-9129-4E47D1D9C00B}"/>
                </a:ext>
              </a:extLst>
            </p:cNvPr>
            <p:cNvCxnSpPr/>
            <p:nvPr/>
          </p:nvCxnSpPr>
          <p:spPr>
            <a:xfrm>
              <a:off x="4960035" y="591672"/>
              <a:ext cx="868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FC3BB42-A4AA-65CB-8AAD-75D81FDA7EFB}"/>
                </a:ext>
              </a:extLst>
            </p:cNvPr>
            <p:cNvSpPr txBox="1"/>
            <p:nvPr/>
          </p:nvSpPr>
          <p:spPr>
            <a:xfrm>
              <a:off x="4900345" y="273433"/>
              <a:ext cx="917354" cy="507831"/>
            </a:xfrm>
            <a:prstGeom prst="rect">
              <a:avLst/>
            </a:prstGeom>
            <a:noFill/>
          </p:spPr>
          <p:txBody>
            <a:bodyPr wrap="square" lIns="0" rIns="0" rtlCol="0">
              <a:spAutoFit/>
            </a:bodyPr>
            <a:lstStyle/>
            <a:p>
              <a:pPr algn="ctr"/>
              <a:r>
                <a:rPr lang="en-GB" sz="900" b="1" dirty="0">
                  <a:solidFill>
                    <a:schemeClr val="tx1"/>
                  </a:solidFill>
                  <a:latin typeface="Montserrat" pitchFamily="2" charset="77"/>
                </a:rPr>
                <a:t>52 we data to 25.02.23</a:t>
              </a:r>
              <a:r>
                <a:rPr lang="en-GB" sz="900" b="1" dirty="0">
                  <a:latin typeface="Montserrat" pitchFamily="2" charset="77"/>
                </a:rPr>
                <a:t> </a:t>
              </a:r>
            </a:p>
            <a:p>
              <a:pPr algn="ctr"/>
              <a:endParaRPr lang="en-GB" sz="900" b="1" dirty="0">
                <a:latin typeface="Montserrat" pitchFamily="2" charset="77"/>
              </a:endParaRPr>
            </a:p>
          </p:txBody>
        </p:sp>
        <p:pic>
          <p:nvPicPr>
            <p:cNvPr id="71" name="Picture 2" descr="Tesco logo | Logok">
              <a:extLst>
                <a:ext uri="{FF2B5EF4-FFF2-40B4-BE49-F238E27FC236}">
                  <a16:creationId xmlns:a16="http://schemas.microsoft.com/office/drawing/2014/main" id="{543EAAD6-B039-5B90-0D7D-B390086D65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5147827" y="621715"/>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ASDA logo and symbol, meaning, history, PNG">
              <a:extLst>
                <a:ext uri="{FF2B5EF4-FFF2-40B4-BE49-F238E27FC236}">
                  <a16:creationId xmlns:a16="http://schemas.microsoft.com/office/drawing/2014/main" id="{2209CCD1-0481-C93B-9F73-96AB5D979C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5193454" y="9787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Morrisons logo and symbol, meaning, history, PNG">
              <a:extLst>
                <a:ext uri="{FF2B5EF4-FFF2-40B4-BE49-F238E27FC236}">
                  <a16:creationId xmlns:a16="http://schemas.microsoft.com/office/drawing/2014/main" id="{0F90EC4D-524E-1F0D-E2F4-FAAD2B84B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1370" y="1353961"/>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2" descr="The Co-operative brand - Wikipedia">
              <a:extLst>
                <a:ext uri="{FF2B5EF4-FFF2-40B4-BE49-F238E27FC236}">
                  <a16:creationId xmlns:a16="http://schemas.microsoft.com/office/drawing/2014/main" id="{06FAFE26-2414-9EE3-F3DF-5FD83CC2D6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2240" y="1882602"/>
              <a:ext cx="245003" cy="25933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4" descr="Waitrose logo and symbol, meaning, history, PNG">
              <a:extLst>
                <a:ext uri="{FF2B5EF4-FFF2-40B4-BE49-F238E27FC236}">
                  <a16:creationId xmlns:a16="http://schemas.microsoft.com/office/drawing/2014/main" id="{8AA5D9BE-0A29-84E0-6BEC-00A0FDA7C1D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5017229" y="212084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6" descr="Marks &amp;amp; Spencer - Wikipedia">
              <a:extLst>
                <a:ext uri="{FF2B5EF4-FFF2-40B4-BE49-F238E27FC236}">
                  <a16:creationId xmlns:a16="http://schemas.microsoft.com/office/drawing/2014/main" id="{1A87A25F-7C14-3F07-CD5C-40DB93778A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6252" y="2314137"/>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8">
              <a:extLst>
                <a:ext uri="{FF2B5EF4-FFF2-40B4-BE49-F238E27FC236}">
                  <a16:creationId xmlns:a16="http://schemas.microsoft.com/office/drawing/2014/main" id="{B6FE7D38-52D3-7D91-1E9E-03DC6AC5CA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2809" y="2504878"/>
              <a:ext cx="507631" cy="11501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Ocado: Online Groceries, Supermarket Savings, M&amp;amp;S and more">
              <a:extLst>
                <a:ext uri="{FF2B5EF4-FFF2-40B4-BE49-F238E27FC236}">
                  <a16:creationId xmlns:a16="http://schemas.microsoft.com/office/drawing/2014/main" id="{C0046AF5-6552-95CF-2D2A-DD80369905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3692" y="2655611"/>
              <a:ext cx="634255" cy="134779"/>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a:extLst>
                <a:ext uri="{FF2B5EF4-FFF2-40B4-BE49-F238E27FC236}">
                  <a16:creationId xmlns:a16="http://schemas.microsoft.com/office/drawing/2014/main" id="{C0D8B0C3-87E6-1152-F857-2A42B15B11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9443" y="1661809"/>
              <a:ext cx="199763" cy="19976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8" descr="Aldi logo and symbol, meaning, history, PNG">
              <a:extLst>
                <a:ext uri="{FF2B5EF4-FFF2-40B4-BE49-F238E27FC236}">
                  <a16:creationId xmlns:a16="http://schemas.microsoft.com/office/drawing/2014/main" id="{4C91C820-A69F-C4B5-1567-AFF5C7C84D2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8067" t="2987" r="27899" b="3010"/>
            <a:stretch/>
          </p:blipFill>
          <p:spPr bwMode="auto">
            <a:xfrm>
              <a:off x="5308926" y="1215387"/>
              <a:ext cx="163273" cy="19606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 descr="sainsburys-logo - Future of Heat Conference 2021">
              <a:extLst>
                <a:ext uri="{FF2B5EF4-FFF2-40B4-BE49-F238E27FC236}">
                  <a16:creationId xmlns:a16="http://schemas.microsoft.com/office/drawing/2014/main" id="{05DECD6E-26C9-D526-251E-D783834F3C9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5203" b="32261"/>
            <a:stretch/>
          </p:blipFill>
          <p:spPr bwMode="auto">
            <a:xfrm>
              <a:off x="5088287" y="830119"/>
              <a:ext cx="643538" cy="117775"/>
            </a:xfrm>
            <a:prstGeom prst="rect">
              <a:avLst/>
            </a:prstGeom>
            <a:noFill/>
            <a:extLst>
              <a:ext uri="{909E8E84-426E-40DD-AFC4-6F175D3DCCD1}">
                <a14:hiddenFill xmlns:a14="http://schemas.microsoft.com/office/drawing/2010/main">
                  <a:solidFill>
                    <a:srgbClr val="FFFFFF"/>
                  </a:solidFill>
                </a14:hiddenFill>
              </a:ext>
            </a:extLst>
          </p:spPr>
        </p:pic>
        <p:sp>
          <p:nvSpPr>
            <p:cNvPr id="108" name="Rectangle 107">
              <a:extLst>
                <a:ext uri="{FF2B5EF4-FFF2-40B4-BE49-F238E27FC236}">
                  <a16:creationId xmlns:a16="http://schemas.microsoft.com/office/drawing/2014/main" id="{E7DFDDCE-D6F6-4460-C23C-BD0B2D96C678}"/>
                </a:ext>
              </a:extLst>
            </p:cNvPr>
            <p:cNvSpPr/>
            <p:nvPr/>
          </p:nvSpPr>
          <p:spPr>
            <a:xfrm>
              <a:off x="6047330" y="309103"/>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09" name="Rectangle 108">
              <a:extLst>
                <a:ext uri="{FF2B5EF4-FFF2-40B4-BE49-F238E27FC236}">
                  <a16:creationId xmlns:a16="http://schemas.microsoft.com/office/drawing/2014/main" id="{5326022C-BEE5-B25D-CFBE-56D8F3462AD7}"/>
                </a:ext>
              </a:extLst>
            </p:cNvPr>
            <p:cNvSpPr/>
            <p:nvPr/>
          </p:nvSpPr>
          <p:spPr>
            <a:xfrm>
              <a:off x="7075779"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0" name="Rectangle 109">
              <a:extLst>
                <a:ext uri="{FF2B5EF4-FFF2-40B4-BE49-F238E27FC236}">
                  <a16:creationId xmlns:a16="http://schemas.microsoft.com/office/drawing/2014/main" id="{EC734209-216D-DB15-5C34-F1928947EC15}"/>
                </a:ext>
              </a:extLst>
            </p:cNvPr>
            <p:cNvSpPr/>
            <p:nvPr/>
          </p:nvSpPr>
          <p:spPr>
            <a:xfrm>
              <a:off x="8112242"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111" name="Straight Connector 110">
              <a:extLst>
                <a:ext uri="{FF2B5EF4-FFF2-40B4-BE49-F238E27FC236}">
                  <a16:creationId xmlns:a16="http://schemas.microsoft.com/office/drawing/2014/main" id="{DB4726E0-DC44-7D2D-41BE-ED0AE9BA0530}"/>
                </a:ext>
              </a:extLst>
            </p:cNvPr>
            <p:cNvCxnSpPr/>
            <p:nvPr/>
          </p:nvCxnSpPr>
          <p:spPr>
            <a:xfrm>
              <a:off x="6047330" y="59167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D6CD0D4-BB9F-9C05-9157-1AF6BB39537E}"/>
                </a:ext>
              </a:extLst>
            </p:cNvPr>
            <p:cNvCxnSpPr/>
            <p:nvPr/>
          </p:nvCxnSpPr>
          <p:spPr>
            <a:xfrm>
              <a:off x="7060338" y="59039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DB510F7-082B-4801-8395-9342AFADEA04}"/>
                </a:ext>
              </a:extLst>
            </p:cNvPr>
            <p:cNvCxnSpPr/>
            <p:nvPr/>
          </p:nvCxnSpPr>
          <p:spPr>
            <a:xfrm>
              <a:off x="8104082" y="58911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6A576433-C64E-4BA0-370A-555576BD43D1}"/>
                </a:ext>
              </a:extLst>
            </p:cNvPr>
            <p:cNvSpPr txBox="1"/>
            <p:nvPr/>
          </p:nvSpPr>
          <p:spPr>
            <a:xfrm>
              <a:off x="5970490" y="445674"/>
              <a:ext cx="422626"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115" name="TextBox 114">
              <a:extLst>
                <a:ext uri="{FF2B5EF4-FFF2-40B4-BE49-F238E27FC236}">
                  <a16:creationId xmlns:a16="http://schemas.microsoft.com/office/drawing/2014/main" id="{41FFE181-A848-7F4F-AA0C-112E9C39D7E2}"/>
                </a:ext>
              </a:extLst>
            </p:cNvPr>
            <p:cNvSpPr txBox="1"/>
            <p:nvPr/>
          </p:nvSpPr>
          <p:spPr>
            <a:xfrm>
              <a:off x="6268886" y="444394"/>
              <a:ext cx="422626"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116" name="TextBox 115">
              <a:extLst>
                <a:ext uri="{FF2B5EF4-FFF2-40B4-BE49-F238E27FC236}">
                  <a16:creationId xmlns:a16="http://schemas.microsoft.com/office/drawing/2014/main" id="{628A2CAB-A7F1-BA66-7257-6D9BD67982CE}"/>
                </a:ext>
              </a:extLst>
            </p:cNvPr>
            <p:cNvSpPr txBox="1"/>
            <p:nvPr/>
          </p:nvSpPr>
          <p:spPr>
            <a:xfrm>
              <a:off x="6630863" y="280232"/>
              <a:ext cx="327414" cy="369332"/>
            </a:xfrm>
            <a:prstGeom prst="rect">
              <a:avLst/>
            </a:prstGeom>
            <a:noFill/>
          </p:spPr>
          <p:txBody>
            <a:bodyPr wrap="square" lIns="0" rIns="0" rtlCol="0">
              <a:spAutoFit/>
            </a:bodyPr>
            <a:lstStyle/>
            <a:p>
              <a:pPr algn="ctr"/>
              <a:r>
                <a:rPr lang="en-GB" sz="600" dirty="0">
                  <a:latin typeface="Montserrat" pitchFamily="2" charset="77"/>
                </a:rPr>
                <a:t>Value  Change %</a:t>
              </a:r>
            </a:p>
          </p:txBody>
        </p:sp>
        <p:sp>
          <p:nvSpPr>
            <p:cNvPr id="117" name="TextBox 116">
              <a:extLst>
                <a:ext uri="{FF2B5EF4-FFF2-40B4-BE49-F238E27FC236}">
                  <a16:creationId xmlns:a16="http://schemas.microsoft.com/office/drawing/2014/main" id="{34FA7286-0B5C-E1F1-2848-7FAB4A8C961D}"/>
                </a:ext>
              </a:extLst>
            </p:cNvPr>
            <p:cNvSpPr txBox="1"/>
            <p:nvPr/>
          </p:nvSpPr>
          <p:spPr>
            <a:xfrm>
              <a:off x="5991909" y="280095"/>
              <a:ext cx="728868" cy="276999"/>
            </a:xfrm>
            <a:prstGeom prst="rect">
              <a:avLst/>
            </a:prstGeom>
            <a:noFill/>
          </p:spPr>
          <p:txBody>
            <a:bodyPr wrap="square" lIns="0" rIns="0" rtlCol="0">
              <a:spAutoFit/>
            </a:bodyPr>
            <a:lstStyle/>
            <a:p>
              <a:pPr algn="ctr"/>
              <a:r>
                <a:rPr lang="en-GB" sz="600" b="1" dirty="0">
                  <a:latin typeface="Montserrat" pitchFamily="2" charset="77"/>
                </a:rPr>
                <a:t>Share of Total Grocers</a:t>
              </a:r>
            </a:p>
          </p:txBody>
        </p:sp>
        <p:sp>
          <p:nvSpPr>
            <p:cNvPr id="118" name="TextBox 117">
              <a:extLst>
                <a:ext uri="{FF2B5EF4-FFF2-40B4-BE49-F238E27FC236}">
                  <a16:creationId xmlns:a16="http://schemas.microsoft.com/office/drawing/2014/main" id="{E5A44DFD-3EDB-3E67-B995-430782B8F4C2}"/>
                </a:ext>
              </a:extLst>
            </p:cNvPr>
            <p:cNvSpPr txBox="1"/>
            <p:nvPr/>
          </p:nvSpPr>
          <p:spPr>
            <a:xfrm>
              <a:off x="7029979" y="442688"/>
              <a:ext cx="327414"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119" name="TextBox 118">
              <a:extLst>
                <a:ext uri="{FF2B5EF4-FFF2-40B4-BE49-F238E27FC236}">
                  <a16:creationId xmlns:a16="http://schemas.microsoft.com/office/drawing/2014/main" id="{5BC8776F-B761-7EF0-4550-3B46B0F732E8}"/>
                </a:ext>
              </a:extLst>
            </p:cNvPr>
            <p:cNvSpPr txBox="1"/>
            <p:nvPr/>
          </p:nvSpPr>
          <p:spPr>
            <a:xfrm>
              <a:off x="7326655" y="442688"/>
              <a:ext cx="327414"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120" name="TextBox 119">
              <a:extLst>
                <a:ext uri="{FF2B5EF4-FFF2-40B4-BE49-F238E27FC236}">
                  <a16:creationId xmlns:a16="http://schemas.microsoft.com/office/drawing/2014/main" id="{4073E2B4-D126-3CB0-9F9F-D20427517282}"/>
                </a:ext>
              </a:extLst>
            </p:cNvPr>
            <p:cNvSpPr txBox="1"/>
            <p:nvPr/>
          </p:nvSpPr>
          <p:spPr>
            <a:xfrm>
              <a:off x="7662142" y="365238"/>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121" name="TextBox 120">
              <a:extLst>
                <a:ext uri="{FF2B5EF4-FFF2-40B4-BE49-F238E27FC236}">
                  <a16:creationId xmlns:a16="http://schemas.microsoft.com/office/drawing/2014/main" id="{86276F05-4D1B-9860-65B7-DFE19BC38C4E}"/>
                </a:ext>
              </a:extLst>
            </p:cNvPr>
            <p:cNvSpPr txBox="1"/>
            <p:nvPr/>
          </p:nvSpPr>
          <p:spPr>
            <a:xfrm>
              <a:off x="7174270" y="315530"/>
              <a:ext cx="583654" cy="184666"/>
            </a:xfrm>
            <a:prstGeom prst="rect">
              <a:avLst/>
            </a:prstGeom>
            <a:noFill/>
          </p:spPr>
          <p:txBody>
            <a:bodyPr wrap="square" lIns="0" rIns="0" rtlCol="0">
              <a:spAutoFit/>
            </a:bodyPr>
            <a:lstStyle/>
            <a:p>
              <a:pPr algn="ctr"/>
              <a:r>
                <a:rPr lang="en-GB" sz="600" b="1" dirty="0">
                  <a:latin typeface="Montserrat" pitchFamily="2" charset="77"/>
                </a:rPr>
                <a:t>Penetration</a:t>
              </a:r>
            </a:p>
          </p:txBody>
        </p:sp>
        <p:sp>
          <p:nvSpPr>
            <p:cNvPr id="122" name="TextBox 121">
              <a:extLst>
                <a:ext uri="{FF2B5EF4-FFF2-40B4-BE49-F238E27FC236}">
                  <a16:creationId xmlns:a16="http://schemas.microsoft.com/office/drawing/2014/main" id="{E311A226-6F37-857F-3E59-C97DE8386BAA}"/>
                </a:ext>
              </a:extLst>
            </p:cNvPr>
            <p:cNvSpPr txBox="1"/>
            <p:nvPr/>
          </p:nvSpPr>
          <p:spPr>
            <a:xfrm>
              <a:off x="8080096" y="442688"/>
              <a:ext cx="323343"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123" name="TextBox 122">
              <a:extLst>
                <a:ext uri="{FF2B5EF4-FFF2-40B4-BE49-F238E27FC236}">
                  <a16:creationId xmlns:a16="http://schemas.microsoft.com/office/drawing/2014/main" id="{136410A6-E3C0-D6AC-A5E5-964000B3792E}"/>
                </a:ext>
              </a:extLst>
            </p:cNvPr>
            <p:cNvSpPr txBox="1"/>
            <p:nvPr/>
          </p:nvSpPr>
          <p:spPr>
            <a:xfrm>
              <a:off x="8391079" y="449509"/>
              <a:ext cx="323343"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124" name="TextBox 123">
              <a:extLst>
                <a:ext uri="{FF2B5EF4-FFF2-40B4-BE49-F238E27FC236}">
                  <a16:creationId xmlns:a16="http://schemas.microsoft.com/office/drawing/2014/main" id="{A8A72438-6BEE-DD5A-3508-33825A146D04}"/>
                </a:ext>
              </a:extLst>
            </p:cNvPr>
            <p:cNvSpPr txBox="1"/>
            <p:nvPr/>
          </p:nvSpPr>
          <p:spPr>
            <a:xfrm>
              <a:off x="8705328" y="364785"/>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125" name="TextBox 124">
              <a:extLst>
                <a:ext uri="{FF2B5EF4-FFF2-40B4-BE49-F238E27FC236}">
                  <a16:creationId xmlns:a16="http://schemas.microsoft.com/office/drawing/2014/main" id="{693193C0-E685-96E8-289E-594E4373D88F}"/>
                </a:ext>
              </a:extLst>
            </p:cNvPr>
            <p:cNvSpPr txBox="1"/>
            <p:nvPr/>
          </p:nvSpPr>
          <p:spPr>
            <a:xfrm>
              <a:off x="7977838" y="292473"/>
              <a:ext cx="999228" cy="184666"/>
            </a:xfrm>
            <a:prstGeom prst="rect">
              <a:avLst/>
            </a:prstGeom>
            <a:noFill/>
          </p:spPr>
          <p:txBody>
            <a:bodyPr wrap="square" lIns="0" rIns="0" rtlCol="0">
              <a:spAutoFit/>
            </a:bodyPr>
            <a:lstStyle/>
            <a:p>
              <a:pPr algn="ctr"/>
              <a:r>
                <a:rPr lang="en-GB" sz="600" b="1" dirty="0">
                  <a:latin typeface="Montserrat" pitchFamily="2" charset="77"/>
                </a:rPr>
                <a:t>£ Spend per Visit</a:t>
              </a:r>
            </a:p>
          </p:txBody>
        </p:sp>
      </p:grpSp>
      <p:sp>
        <p:nvSpPr>
          <p:cNvPr id="2" name="Subtitle 1">
            <a:extLst>
              <a:ext uri="{FF2B5EF4-FFF2-40B4-BE49-F238E27FC236}">
                <a16:creationId xmlns:a16="http://schemas.microsoft.com/office/drawing/2014/main" id="{30E55D93-D27F-49DA-AAFA-E01D46D63A82}"/>
              </a:ext>
            </a:extLst>
          </p:cNvPr>
          <p:cNvSpPr>
            <a:spLocks noGrp="1"/>
          </p:cNvSpPr>
          <p:nvPr>
            <p:ph type="subTitle" idx="4294967295"/>
          </p:nvPr>
        </p:nvSpPr>
        <p:spPr>
          <a:xfrm>
            <a:off x="147148" y="4751762"/>
            <a:ext cx="3976565" cy="298754"/>
          </a:xfrm>
        </p:spPr>
        <p:txBody>
          <a:bodyPr>
            <a:normAutofit fontScale="32500" lnSpcReduction="20000"/>
          </a:bodyPr>
          <a:lstStyle/>
          <a:p>
            <a:pPr>
              <a:spcBef>
                <a:spcPct val="50000"/>
              </a:spcBef>
            </a:pPr>
            <a:r>
              <a:rPr lang="en-GB" altLang="en-US" sz="1200" b="0" i="1" dirty="0">
                <a:cs typeface="Calibri" panose="020F0502020204030204" pitchFamily="34" charset="0"/>
              </a:rPr>
              <a:t>Source: Nielsen </a:t>
            </a:r>
            <a:r>
              <a:rPr lang="en-GB" altLang="en-US" sz="1200" b="0" i="1" dirty="0" err="1">
                <a:cs typeface="Calibri" panose="020F0502020204030204" pitchFamily="34" charset="0"/>
              </a:rPr>
              <a:t>Homescan</a:t>
            </a:r>
            <a:r>
              <a:rPr lang="en-GB" altLang="en-US" sz="1200" b="0" i="1" dirty="0">
                <a:cs typeface="Calibri" panose="020F0502020204030204" pitchFamily="34" charset="0"/>
              </a:rPr>
              <a:t> SOT based on FMCG [New Base], Benchmark Total Grocers% Change Penetration = % Change in actual buyers</a:t>
            </a:r>
          </a:p>
          <a:p>
            <a:pPr>
              <a:spcBef>
                <a:spcPct val="50000"/>
              </a:spcBef>
            </a:pPr>
            <a:r>
              <a:rPr lang="en-GB" altLang="en-US" sz="1200" b="0" i="1" dirty="0">
                <a:cs typeface="Calibri" panose="020F0502020204030204" pitchFamily="34" charset="0"/>
              </a:rPr>
              <a:t>Penetration = Change in shoppers</a:t>
            </a:r>
          </a:p>
          <a:p>
            <a:endParaRPr lang="en-GB" sz="300" dirty="0"/>
          </a:p>
        </p:txBody>
      </p:sp>
      <p:sp>
        <p:nvSpPr>
          <p:cNvPr id="3" name="Title 2">
            <a:extLst>
              <a:ext uri="{FF2B5EF4-FFF2-40B4-BE49-F238E27FC236}">
                <a16:creationId xmlns:a16="http://schemas.microsoft.com/office/drawing/2014/main" id="{1BA4BC58-1D78-4D32-B479-D264EDA1A4A9}"/>
              </a:ext>
            </a:extLst>
          </p:cNvPr>
          <p:cNvSpPr>
            <a:spLocks noGrp="1"/>
          </p:cNvSpPr>
          <p:nvPr>
            <p:ph type="title"/>
          </p:nvPr>
        </p:nvSpPr>
        <p:spPr>
          <a:xfrm>
            <a:off x="354600" y="-68519"/>
            <a:ext cx="8434800" cy="393600"/>
          </a:xfrm>
        </p:spPr>
        <p:txBody>
          <a:bodyPr/>
          <a:lstStyle/>
          <a:p>
            <a:r>
              <a:rPr lang="en-GB" sz="1800" dirty="0">
                <a:solidFill>
                  <a:srgbClr val="2D6FF9"/>
                </a:solidFill>
              </a:rPr>
              <a:t>FMCG Essential Retail </a:t>
            </a:r>
            <a:r>
              <a:rPr lang="en-GB" sz="1800" dirty="0"/>
              <a:t>– What you need to know!</a:t>
            </a:r>
          </a:p>
        </p:txBody>
      </p:sp>
      <p:sp>
        <p:nvSpPr>
          <p:cNvPr id="6" name="Rectangle 5">
            <a:extLst>
              <a:ext uri="{FF2B5EF4-FFF2-40B4-BE49-F238E27FC236}">
                <a16:creationId xmlns:a16="http://schemas.microsoft.com/office/drawing/2014/main" id="{54D9CC6F-4947-405F-9074-B79DC108ECF8}"/>
              </a:ext>
            </a:extLst>
          </p:cNvPr>
          <p:cNvSpPr/>
          <p:nvPr/>
        </p:nvSpPr>
        <p:spPr>
          <a:xfrm>
            <a:off x="152460" y="2148334"/>
            <a:ext cx="982372"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1026" name="Picture 2" descr="Tesco logo | Logok">
            <a:extLst>
              <a:ext uri="{FF2B5EF4-FFF2-40B4-BE49-F238E27FC236}">
                <a16:creationId xmlns:a16="http://schemas.microsoft.com/office/drawing/2014/main" id="{73C1606C-4F9E-49AE-8782-02B6AD9B5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302791" y="2568623"/>
            <a:ext cx="656918" cy="19784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3DB3DD55-9F7B-4886-A730-2FE3FF0F16C9}"/>
              </a:ext>
            </a:extLst>
          </p:cNvPr>
          <p:cNvCxnSpPr/>
          <p:nvPr/>
        </p:nvCxnSpPr>
        <p:spPr>
          <a:xfrm>
            <a:off x="152460" y="2550001"/>
            <a:ext cx="98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8176FD-6BDD-4E99-A54D-87B48B61008E}"/>
              </a:ext>
            </a:extLst>
          </p:cNvPr>
          <p:cNvSpPr txBox="1"/>
          <p:nvPr/>
        </p:nvSpPr>
        <p:spPr>
          <a:xfrm>
            <a:off x="217478" y="2179126"/>
            <a:ext cx="917354" cy="507831"/>
          </a:xfrm>
          <a:prstGeom prst="rect">
            <a:avLst/>
          </a:prstGeom>
          <a:noFill/>
        </p:spPr>
        <p:txBody>
          <a:bodyPr wrap="square" lIns="0" rIns="0" rtlCol="0">
            <a:spAutoFit/>
          </a:bodyPr>
          <a:lstStyle/>
          <a:p>
            <a:pPr algn="l"/>
            <a:r>
              <a:rPr lang="en-GB" sz="900" b="1" dirty="0">
                <a:solidFill>
                  <a:schemeClr val="tx1"/>
                </a:solidFill>
                <a:latin typeface="Montserrat" pitchFamily="2" charset="77"/>
              </a:rPr>
              <a:t>Store Numbers </a:t>
            </a:r>
            <a:r>
              <a:rPr lang="en-GB" sz="900" b="1" dirty="0">
                <a:latin typeface="Montserrat" pitchFamily="2" charset="77"/>
              </a:rPr>
              <a:t>as </a:t>
            </a:r>
            <a:r>
              <a:rPr lang="en-GB" sz="900" b="1">
                <a:latin typeface="Montserrat" pitchFamily="2" charset="77"/>
              </a:rPr>
              <a:t>of 25.02.23 </a:t>
            </a:r>
            <a:endParaRPr lang="en-GB" sz="900" b="1" dirty="0">
              <a:latin typeface="Montserrat" pitchFamily="2" charset="77"/>
            </a:endParaRPr>
          </a:p>
          <a:p>
            <a:pPr algn="l"/>
            <a:endParaRPr lang="en-GB" sz="900" b="1" dirty="0">
              <a:latin typeface="Montserrat" pitchFamily="2" charset="77"/>
            </a:endParaRPr>
          </a:p>
        </p:txBody>
      </p:sp>
      <p:pic>
        <p:nvPicPr>
          <p:cNvPr id="1030" name="Picture 6" descr="ASDA logo and symbol, meaning, history, PNG">
            <a:extLst>
              <a:ext uri="{FF2B5EF4-FFF2-40B4-BE49-F238E27FC236}">
                <a16:creationId xmlns:a16="http://schemas.microsoft.com/office/drawing/2014/main" id="{F053145F-1C58-430E-9C82-B63F3A4E83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340809" y="2991396"/>
            <a:ext cx="544876" cy="242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risons logo and symbol, meaning, history, PNG">
            <a:extLst>
              <a:ext uri="{FF2B5EF4-FFF2-40B4-BE49-F238E27FC236}">
                <a16:creationId xmlns:a16="http://schemas.microsoft.com/office/drawing/2014/main" id="{83638E5F-6936-4797-A713-382ED57A9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327" y="3240205"/>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Co-operative brand - Wikipedia">
            <a:extLst>
              <a:ext uri="{FF2B5EF4-FFF2-40B4-BE49-F238E27FC236}">
                <a16:creationId xmlns:a16="http://schemas.microsoft.com/office/drawing/2014/main" id="{22B94850-F8ED-453B-8B90-950D644799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588" y="3536000"/>
            <a:ext cx="299324" cy="3168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itrose logo and symbol, meaning, history, PNG">
            <a:extLst>
              <a:ext uri="{FF2B5EF4-FFF2-40B4-BE49-F238E27FC236}">
                <a16:creationId xmlns:a16="http://schemas.microsoft.com/office/drawing/2014/main" id="{7554EB84-1576-4233-9097-F980CEBC59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221288" y="3871224"/>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ks &amp;amp; Spencer - Wikipedia">
            <a:extLst>
              <a:ext uri="{FF2B5EF4-FFF2-40B4-BE49-F238E27FC236}">
                <a16:creationId xmlns:a16="http://schemas.microsoft.com/office/drawing/2014/main" id="{F59D08D2-7E3D-4989-B585-8AE304DB7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679" y="4054008"/>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2449E7F-DFBF-4E80-AD79-96918284E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552" y="4301357"/>
            <a:ext cx="507631" cy="115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7A7626-A3CB-4D02-97C2-608E8E6777C4}"/>
              </a:ext>
            </a:extLst>
          </p:cNvPr>
          <p:cNvSpPr/>
          <p:nvPr/>
        </p:nvSpPr>
        <p:spPr>
          <a:xfrm>
            <a:off x="1227039" y="2148334"/>
            <a:ext cx="2574151"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8" name="Straight Connector 7">
            <a:extLst>
              <a:ext uri="{FF2B5EF4-FFF2-40B4-BE49-F238E27FC236}">
                <a16:creationId xmlns:a16="http://schemas.microsoft.com/office/drawing/2014/main" id="{38656DD9-475C-4C21-B3E8-71D063CFAEED}"/>
              </a:ext>
            </a:extLst>
          </p:cNvPr>
          <p:cNvCxnSpPr/>
          <p:nvPr/>
        </p:nvCxnSpPr>
        <p:spPr>
          <a:xfrm flipV="1">
            <a:off x="1222928" y="2541934"/>
            <a:ext cx="2570579" cy="8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E095F6-8BE9-4282-92C2-6AC0ABE3713F}"/>
              </a:ext>
            </a:extLst>
          </p:cNvPr>
          <p:cNvSpPr txBox="1"/>
          <p:nvPr/>
        </p:nvSpPr>
        <p:spPr>
          <a:xfrm>
            <a:off x="1303881" y="2399304"/>
            <a:ext cx="284310" cy="200055"/>
          </a:xfrm>
          <a:prstGeom prst="rect">
            <a:avLst/>
          </a:prstGeom>
          <a:noFill/>
        </p:spPr>
        <p:txBody>
          <a:bodyPr wrap="square" lIns="0" rIns="0" rtlCol="0">
            <a:spAutoFit/>
          </a:bodyPr>
          <a:lstStyle/>
          <a:p>
            <a:pPr algn="l"/>
            <a:r>
              <a:rPr lang="en-GB" sz="700" dirty="0">
                <a:latin typeface="Montserrat" pitchFamily="2" charset="77"/>
              </a:rPr>
              <a:t>Total</a:t>
            </a:r>
          </a:p>
        </p:txBody>
      </p:sp>
      <p:sp>
        <p:nvSpPr>
          <p:cNvPr id="20" name="TextBox 19">
            <a:extLst>
              <a:ext uri="{FF2B5EF4-FFF2-40B4-BE49-F238E27FC236}">
                <a16:creationId xmlns:a16="http://schemas.microsoft.com/office/drawing/2014/main" id="{CCC698A5-FCB6-4B88-9B67-AE8C3D5C0C6A}"/>
              </a:ext>
            </a:extLst>
          </p:cNvPr>
          <p:cNvSpPr txBox="1"/>
          <p:nvPr/>
        </p:nvSpPr>
        <p:spPr>
          <a:xfrm>
            <a:off x="1588190" y="2399303"/>
            <a:ext cx="614721" cy="200055"/>
          </a:xfrm>
          <a:prstGeom prst="rect">
            <a:avLst/>
          </a:prstGeom>
          <a:noFill/>
        </p:spPr>
        <p:txBody>
          <a:bodyPr wrap="square" lIns="0" rIns="0" rtlCol="0">
            <a:spAutoFit/>
          </a:bodyPr>
          <a:lstStyle/>
          <a:p>
            <a:pPr algn="l"/>
            <a:r>
              <a:rPr lang="en-GB" sz="700" dirty="0">
                <a:latin typeface="Montserrat" pitchFamily="2" charset="77"/>
              </a:rPr>
              <a:t>Convenience</a:t>
            </a:r>
          </a:p>
        </p:txBody>
      </p:sp>
      <p:sp>
        <p:nvSpPr>
          <p:cNvPr id="21" name="TextBox 20">
            <a:extLst>
              <a:ext uri="{FF2B5EF4-FFF2-40B4-BE49-F238E27FC236}">
                <a16:creationId xmlns:a16="http://schemas.microsoft.com/office/drawing/2014/main" id="{0B28F0F7-AD69-48E1-8AE6-0495438805E9}"/>
              </a:ext>
            </a:extLst>
          </p:cNvPr>
          <p:cNvSpPr txBox="1"/>
          <p:nvPr/>
        </p:nvSpPr>
        <p:spPr>
          <a:xfrm>
            <a:off x="2279752" y="2394269"/>
            <a:ext cx="284310" cy="200055"/>
          </a:xfrm>
          <a:prstGeom prst="rect">
            <a:avLst/>
          </a:prstGeom>
          <a:noFill/>
        </p:spPr>
        <p:txBody>
          <a:bodyPr wrap="square" lIns="0" rIns="0" rtlCol="0">
            <a:spAutoFit/>
          </a:bodyPr>
          <a:lstStyle/>
          <a:p>
            <a:pPr algn="l"/>
            <a:r>
              <a:rPr lang="en-GB" sz="700" dirty="0">
                <a:latin typeface="Montserrat" pitchFamily="2" charset="77"/>
              </a:rPr>
              <a:t>Small</a:t>
            </a:r>
          </a:p>
        </p:txBody>
      </p:sp>
      <p:sp>
        <p:nvSpPr>
          <p:cNvPr id="22" name="TextBox 21">
            <a:extLst>
              <a:ext uri="{FF2B5EF4-FFF2-40B4-BE49-F238E27FC236}">
                <a16:creationId xmlns:a16="http://schemas.microsoft.com/office/drawing/2014/main" id="{5BF0852F-2C67-4CB7-88CE-85EC45C43723}"/>
              </a:ext>
            </a:extLst>
          </p:cNvPr>
          <p:cNvSpPr txBox="1"/>
          <p:nvPr/>
        </p:nvSpPr>
        <p:spPr>
          <a:xfrm>
            <a:off x="2644741" y="2396122"/>
            <a:ext cx="284310" cy="200055"/>
          </a:xfrm>
          <a:prstGeom prst="rect">
            <a:avLst/>
          </a:prstGeom>
          <a:noFill/>
        </p:spPr>
        <p:txBody>
          <a:bodyPr wrap="square" lIns="0" rIns="0" rtlCol="0">
            <a:spAutoFit/>
          </a:bodyPr>
          <a:lstStyle/>
          <a:p>
            <a:pPr algn="l"/>
            <a:r>
              <a:rPr lang="en-GB" sz="700" dirty="0">
                <a:latin typeface="Montserrat" pitchFamily="2" charset="77"/>
              </a:rPr>
              <a:t>Large</a:t>
            </a:r>
          </a:p>
        </p:txBody>
      </p:sp>
      <p:sp>
        <p:nvSpPr>
          <p:cNvPr id="23" name="TextBox 22">
            <a:extLst>
              <a:ext uri="{FF2B5EF4-FFF2-40B4-BE49-F238E27FC236}">
                <a16:creationId xmlns:a16="http://schemas.microsoft.com/office/drawing/2014/main" id="{A7AA7266-058E-4474-B414-18F5049CECAD}"/>
              </a:ext>
            </a:extLst>
          </p:cNvPr>
          <p:cNvSpPr txBox="1"/>
          <p:nvPr/>
        </p:nvSpPr>
        <p:spPr>
          <a:xfrm>
            <a:off x="3025101" y="2394269"/>
            <a:ext cx="284310" cy="200055"/>
          </a:xfrm>
          <a:prstGeom prst="rect">
            <a:avLst/>
          </a:prstGeom>
          <a:noFill/>
        </p:spPr>
        <p:txBody>
          <a:bodyPr wrap="square" lIns="0" rIns="0" rtlCol="0">
            <a:spAutoFit/>
          </a:bodyPr>
          <a:lstStyle/>
          <a:p>
            <a:pPr algn="l"/>
            <a:r>
              <a:rPr lang="en-GB" sz="700" dirty="0">
                <a:latin typeface="Montserrat" pitchFamily="2" charset="77"/>
              </a:rPr>
              <a:t>Super</a:t>
            </a:r>
          </a:p>
        </p:txBody>
      </p:sp>
      <p:sp>
        <p:nvSpPr>
          <p:cNvPr id="24" name="TextBox 23">
            <a:extLst>
              <a:ext uri="{FF2B5EF4-FFF2-40B4-BE49-F238E27FC236}">
                <a16:creationId xmlns:a16="http://schemas.microsoft.com/office/drawing/2014/main" id="{8E2D7E0A-C4CD-42F4-A790-747256CC29CC}"/>
              </a:ext>
            </a:extLst>
          </p:cNvPr>
          <p:cNvSpPr txBox="1"/>
          <p:nvPr/>
        </p:nvSpPr>
        <p:spPr>
          <a:xfrm>
            <a:off x="3501512" y="2394269"/>
            <a:ext cx="284310" cy="200055"/>
          </a:xfrm>
          <a:prstGeom prst="rect">
            <a:avLst/>
          </a:prstGeom>
          <a:noFill/>
        </p:spPr>
        <p:txBody>
          <a:bodyPr wrap="square" lIns="0" rIns="0" rtlCol="0">
            <a:spAutoFit/>
          </a:bodyPr>
          <a:lstStyle/>
          <a:p>
            <a:pPr algn="l"/>
            <a:r>
              <a:rPr lang="en-GB" sz="700" dirty="0">
                <a:latin typeface="Montserrat" pitchFamily="2" charset="77"/>
              </a:rPr>
              <a:t>Mega</a:t>
            </a:r>
          </a:p>
        </p:txBody>
      </p:sp>
      <p:sp>
        <p:nvSpPr>
          <p:cNvPr id="25" name="TextBox 24">
            <a:extLst>
              <a:ext uri="{FF2B5EF4-FFF2-40B4-BE49-F238E27FC236}">
                <a16:creationId xmlns:a16="http://schemas.microsoft.com/office/drawing/2014/main" id="{FC873453-7771-4BD5-9B45-C63575899FB3}"/>
              </a:ext>
            </a:extLst>
          </p:cNvPr>
          <p:cNvSpPr txBox="1"/>
          <p:nvPr/>
        </p:nvSpPr>
        <p:spPr>
          <a:xfrm>
            <a:off x="2225390" y="2285646"/>
            <a:ext cx="773611" cy="200055"/>
          </a:xfrm>
          <a:prstGeom prst="rect">
            <a:avLst/>
          </a:prstGeom>
          <a:noFill/>
        </p:spPr>
        <p:txBody>
          <a:bodyPr wrap="square" lIns="0" rIns="0" rtlCol="0">
            <a:spAutoFit/>
          </a:bodyPr>
          <a:lstStyle/>
          <a:p>
            <a:pPr algn="ctr"/>
            <a:r>
              <a:rPr lang="en-GB" sz="700" b="1" dirty="0">
                <a:latin typeface="Montserrat" pitchFamily="2" charset="77"/>
              </a:rPr>
              <a:t>Store Numbers</a:t>
            </a:r>
          </a:p>
        </p:txBody>
      </p:sp>
      <p:grpSp>
        <p:nvGrpSpPr>
          <p:cNvPr id="12" name="Group 11">
            <a:extLst>
              <a:ext uri="{FF2B5EF4-FFF2-40B4-BE49-F238E27FC236}">
                <a16:creationId xmlns:a16="http://schemas.microsoft.com/office/drawing/2014/main" id="{2267E484-30E6-44D5-9810-9C10ABBC2BB4}"/>
              </a:ext>
            </a:extLst>
          </p:cNvPr>
          <p:cNvGrpSpPr/>
          <p:nvPr/>
        </p:nvGrpSpPr>
        <p:grpSpPr>
          <a:xfrm>
            <a:off x="1845599" y="2009207"/>
            <a:ext cx="1582911" cy="312947"/>
            <a:chOff x="1732742" y="1718311"/>
            <a:chExt cx="1582911" cy="312947"/>
          </a:xfrm>
          <a:solidFill>
            <a:srgbClr val="2D6FF9"/>
          </a:solidFill>
        </p:grpSpPr>
        <p:sp>
          <p:nvSpPr>
            <p:cNvPr id="10" name="Rectangle 9">
              <a:extLst>
                <a:ext uri="{FF2B5EF4-FFF2-40B4-BE49-F238E27FC236}">
                  <a16:creationId xmlns:a16="http://schemas.microsoft.com/office/drawing/2014/main" id="{1FEBE621-E026-438D-8D17-361DB5BA5D17}"/>
                </a:ext>
              </a:extLst>
            </p:cNvPr>
            <p:cNvSpPr/>
            <p:nvPr/>
          </p:nvSpPr>
          <p:spPr>
            <a:xfrm>
              <a:off x="1732742" y="1718311"/>
              <a:ext cx="1582911" cy="312947"/>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C22830AF-3429-49C2-9C37-56CB75FFB9D9}"/>
                </a:ext>
              </a:extLst>
            </p:cNvPr>
            <p:cNvSpPr txBox="1"/>
            <p:nvPr/>
          </p:nvSpPr>
          <p:spPr>
            <a:xfrm>
              <a:off x="1809585" y="1756986"/>
              <a:ext cx="1444598" cy="246221"/>
            </a:xfrm>
            <a:prstGeom prst="rect">
              <a:avLst/>
            </a:prstGeom>
            <a:grpFill/>
          </p:spPr>
          <p:txBody>
            <a:bodyPr wrap="square" lIns="0" rIns="0" rtlCol="0">
              <a:spAutoFit/>
            </a:bodyPr>
            <a:lstStyle/>
            <a:p>
              <a:pPr algn="ctr"/>
              <a:r>
                <a:rPr lang="en-GB" sz="1000" b="1" dirty="0">
                  <a:solidFill>
                    <a:schemeClr val="bg1"/>
                  </a:solidFill>
                  <a:latin typeface="Montserrat" pitchFamily="2" charset="77"/>
                </a:rPr>
                <a:t>Store Portfolio</a:t>
              </a:r>
            </a:p>
          </p:txBody>
        </p:sp>
      </p:grpSp>
      <p:pic>
        <p:nvPicPr>
          <p:cNvPr id="1034" name="Picture 10" descr="sainsburys-logo - Future of Heat Conference 2021">
            <a:extLst>
              <a:ext uri="{FF2B5EF4-FFF2-40B4-BE49-F238E27FC236}">
                <a16:creationId xmlns:a16="http://schemas.microsoft.com/office/drawing/2014/main" id="{CF5C4E2B-FE04-456E-93A0-6FE75A28F66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5203" b="32261"/>
          <a:stretch/>
        </p:blipFill>
        <p:spPr bwMode="auto">
          <a:xfrm>
            <a:off x="228708" y="2829956"/>
            <a:ext cx="829876" cy="151877"/>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Group 92">
            <a:extLst>
              <a:ext uri="{FF2B5EF4-FFF2-40B4-BE49-F238E27FC236}">
                <a16:creationId xmlns:a16="http://schemas.microsoft.com/office/drawing/2014/main" id="{22DA12CD-256C-4D75-91D0-B7B827283644}"/>
              </a:ext>
            </a:extLst>
          </p:cNvPr>
          <p:cNvGrpSpPr/>
          <p:nvPr/>
        </p:nvGrpSpPr>
        <p:grpSpPr>
          <a:xfrm>
            <a:off x="4071054" y="2864063"/>
            <a:ext cx="5053145" cy="2279436"/>
            <a:chOff x="4071054" y="2864063"/>
            <a:chExt cx="5053145" cy="2279436"/>
          </a:xfrm>
        </p:grpSpPr>
        <p:sp>
          <p:nvSpPr>
            <p:cNvPr id="54" name="Rectangle 53">
              <a:extLst>
                <a:ext uri="{FF2B5EF4-FFF2-40B4-BE49-F238E27FC236}">
                  <a16:creationId xmlns:a16="http://schemas.microsoft.com/office/drawing/2014/main" id="{BC6B5072-AD49-4C57-B23A-FA135A11C759}"/>
                </a:ext>
              </a:extLst>
            </p:cNvPr>
            <p:cNvSpPr/>
            <p:nvPr/>
          </p:nvSpPr>
          <p:spPr>
            <a:xfrm>
              <a:off x="4071054" y="2879125"/>
              <a:ext cx="878924"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77" name="Picture 2" descr="Tesco logo | Logok">
              <a:extLst>
                <a:ext uri="{FF2B5EF4-FFF2-40B4-BE49-F238E27FC236}">
                  <a16:creationId xmlns:a16="http://schemas.microsoft.com/office/drawing/2014/main" id="{09672E55-9D34-4D72-BC00-92D6A7E9D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4261729" y="3183157"/>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ASDA logo and symbol, meaning, history, PNG">
              <a:extLst>
                <a:ext uri="{FF2B5EF4-FFF2-40B4-BE49-F238E27FC236}">
                  <a16:creationId xmlns:a16="http://schemas.microsoft.com/office/drawing/2014/main" id="{D41900DC-C516-4793-AC23-0BEE3EAF3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4303144" y="34480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Morrisons logo and symbol, meaning, history, PNG">
              <a:extLst>
                <a:ext uri="{FF2B5EF4-FFF2-40B4-BE49-F238E27FC236}">
                  <a16:creationId xmlns:a16="http://schemas.microsoft.com/office/drawing/2014/main" id="{913563F5-75FF-4D34-B865-E5EBCDC0D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835" y="3563382"/>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Aldi logo and symbol, meaning, history, PNG">
              <a:extLst>
                <a:ext uri="{FF2B5EF4-FFF2-40B4-BE49-F238E27FC236}">
                  <a16:creationId xmlns:a16="http://schemas.microsoft.com/office/drawing/2014/main" id="{094E0749-62E2-44C5-B345-2571722656B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8067" t="2987" r="27899" b="3010"/>
            <a:stretch/>
          </p:blipFill>
          <p:spPr bwMode="auto">
            <a:xfrm>
              <a:off x="4395379" y="3838553"/>
              <a:ext cx="19967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sainsburys-logo - Future of Heat Conference 2021">
              <a:extLst>
                <a:ext uri="{FF2B5EF4-FFF2-40B4-BE49-F238E27FC236}">
                  <a16:creationId xmlns:a16="http://schemas.microsoft.com/office/drawing/2014/main" id="{AC0BBD32-78A2-44A0-9FEA-1BDCDFA0EDE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5203" b="32261"/>
            <a:stretch/>
          </p:blipFill>
          <p:spPr bwMode="auto">
            <a:xfrm>
              <a:off x="4179819" y="3350035"/>
              <a:ext cx="643538" cy="11777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The Co-operative brand - Wikipedia">
              <a:extLst>
                <a:ext uri="{FF2B5EF4-FFF2-40B4-BE49-F238E27FC236}">
                  <a16:creationId xmlns:a16="http://schemas.microsoft.com/office/drawing/2014/main" id="{450DB9F5-A1F1-42DF-83EB-61C8C4755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079" y="4069985"/>
              <a:ext cx="22652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Waitrose logo and symbol, meaning, history, PNG">
              <a:extLst>
                <a:ext uri="{FF2B5EF4-FFF2-40B4-BE49-F238E27FC236}">
                  <a16:creationId xmlns:a16="http://schemas.microsoft.com/office/drawing/2014/main" id="{21A1AFB8-A745-4435-8977-CB0E748944B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4190837" y="4313358"/>
              <a:ext cx="565461" cy="1366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4D60A6B7-D356-4299-AC19-01EED99892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91148" y="4440155"/>
              <a:ext cx="188536" cy="18853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Marks &amp;amp; Spencer - Wikipedia">
              <a:extLst>
                <a:ext uri="{FF2B5EF4-FFF2-40B4-BE49-F238E27FC236}">
                  <a16:creationId xmlns:a16="http://schemas.microsoft.com/office/drawing/2014/main" id="{93E4A502-FCB3-48FA-93EE-A3C78D4506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5034" y="4649598"/>
              <a:ext cx="291176" cy="17396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8">
              <a:extLst>
                <a:ext uri="{FF2B5EF4-FFF2-40B4-BE49-F238E27FC236}">
                  <a16:creationId xmlns:a16="http://schemas.microsoft.com/office/drawing/2014/main" id="{C47AD135-54AA-4AB7-9B3B-3A61E62EF6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2463" y="4829484"/>
              <a:ext cx="466840" cy="10576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Ocado: Online Groceries, Supermarket Savings, M&amp;amp;S and more">
              <a:extLst>
                <a:ext uri="{FF2B5EF4-FFF2-40B4-BE49-F238E27FC236}">
                  <a16:creationId xmlns:a16="http://schemas.microsoft.com/office/drawing/2014/main" id="{583F6491-49ED-48AF-AA84-41130EA7BA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6717" y="5002697"/>
              <a:ext cx="482029" cy="10243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59B6EA2-3DD5-4411-B6DB-15D54901D4D8}"/>
                </a:ext>
              </a:extLst>
            </p:cNvPr>
            <p:cNvSpPr/>
            <p:nvPr/>
          </p:nvSpPr>
          <p:spPr>
            <a:xfrm>
              <a:off x="5049330" y="2879125"/>
              <a:ext cx="4067185"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70" name="Straight Connector 69">
              <a:extLst>
                <a:ext uri="{FF2B5EF4-FFF2-40B4-BE49-F238E27FC236}">
                  <a16:creationId xmlns:a16="http://schemas.microsoft.com/office/drawing/2014/main" id="{9C9783E3-97C0-47DD-B378-617C8BA0D9DE}"/>
                </a:ext>
              </a:extLst>
            </p:cNvPr>
            <p:cNvCxnSpPr>
              <a:cxnSpLocks/>
            </p:cNvCxnSpPr>
            <p:nvPr/>
          </p:nvCxnSpPr>
          <p:spPr>
            <a:xfrm>
              <a:off x="5044282" y="3168424"/>
              <a:ext cx="4072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5DD191-4DAF-4BAD-8E69-F78C4C4D1623}"/>
                </a:ext>
              </a:extLst>
            </p:cNvPr>
            <p:cNvCxnSpPr/>
            <p:nvPr/>
          </p:nvCxnSpPr>
          <p:spPr>
            <a:xfrm flipH="1">
              <a:off x="4071054" y="3168424"/>
              <a:ext cx="8789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35573D-2ED8-4709-A3D6-D10C33913289}"/>
                </a:ext>
              </a:extLst>
            </p:cNvPr>
            <p:cNvSpPr txBox="1"/>
            <p:nvPr/>
          </p:nvSpPr>
          <p:spPr>
            <a:xfrm>
              <a:off x="4071054" y="2864063"/>
              <a:ext cx="854871" cy="338554"/>
            </a:xfrm>
            <a:prstGeom prst="rect">
              <a:avLst/>
            </a:prstGeom>
            <a:noFill/>
          </p:spPr>
          <p:txBody>
            <a:bodyPr wrap="square" lIns="0" rIns="0" rtlCol="0">
              <a:spAutoFit/>
            </a:bodyPr>
            <a:lstStyle/>
            <a:p>
              <a:pPr algn="ctr"/>
              <a:r>
                <a:rPr lang="en-GB" sz="800" b="1" dirty="0">
                  <a:latin typeface="Montserrat" pitchFamily="2" charset="77"/>
                </a:rPr>
                <a:t>Value Index </a:t>
              </a:r>
            </a:p>
            <a:p>
              <a:pPr algn="ctr"/>
              <a:r>
                <a:rPr lang="en-GB" sz="800" b="1" dirty="0">
                  <a:latin typeface="Montserrat" pitchFamily="2" charset="77"/>
                </a:rPr>
                <a:t>(52 we 25.02.23)</a:t>
              </a:r>
            </a:p>
          </p:txBody>
        </p:sp>
        <p:sp>
          <p:nvSpPr>
            <p:cNvPr id="75" name="TextBox 74">
              <a:extLst>
                <a:ext uri="{FF2B5EF4-FFF2-40B4-BE49-F238E27FC236}">
                  <a16:creationId xmlns:a16="http://schemas.microsoft.com/office/drawing/2014/main" id="{B995C10F-6415-4DC7-8A7A-E735E4AA8FF2}"/>
                </a:ext>
              </a:extLst>
            </p:cNvPr>
            <p:cNvSpPr txBox="1"/>
            <p:nvPr/>
          </p:nvSpPr>
          <p:spPr>
            <a:xfrm>
              <a:off x="5035782" y="2894840"/>
              <a:ext cx="440557" cy="307777"/>
            </a:xfrm>
            <a:prstGeom prst="rect">
              <a:avLst/>
            </a:prstGeom>
            <a:noFill/>
          </p:spPr>
          <p:txBody>
            <a:bodyPr wrap="square" lIns="0" rIns="0" rtlCol="0">
              <a:spAutoFit/>
            </a:bodyPr>
            <a:lstStyle/>
            <a:p>
              <a:pPr algn="ctr"/>
              <a:r>
                <a:rPr lang="en-GB" sz="700" b="1" dirty="0">
                  <a:latin typeface="Montserrat" pitchFamily="2" charset="77"/>
                </a:rPr>
                <a:t>Pre Family</a:t>
              </a:r>
            </a:p>
          </p:txBody>
        </p:sp>
        <p:sp>
          <p:nvSpPr>
            <p:cNvPr id="96" name="TextBox 95">
              <a:extLst>
                <a:ext uri="{FF2B5EF4-FFF2-40B4-BE49-F238E27FC236}">
                  <a16:creationId xmlns:a16="http://schemas.microsoft.com/office/drawing/2014/main" id="{7D31F6FA-D98A-4A47-9F91-4CFCBC51834C}"/>
                </a:ext>
              </a:extLst>
            </p:cNvPr>
            <p:cNvSpPr txBox="1"/>
            <p:nvPr/>
          </p:nvSpPr>
          <p:spPr>
            <a:xfrm>
              <a:off x="5586923" y="2902523"/>
              <a:ext cx="440557" cy="307777"/>
            </a:xfrm>
            <a:prstGeom prst="rect">
              <a:avLst/>
            </a:prstGeom>
            <a:noFill/>
          </p:spPr>
          <p:txBody>
            <a:bodyPr wrap="square" lIns="0" rIns="0" rtlCol="0">
              <a:spAutoFit/>
            </a:bodyPr>
            <a:lstStyle/>
            <a:p>
              <a:pPr algn="ctr"/>
              <a:r>
                <a:rPr lang="en-GB" sz="700" b="1" dirty="0">
                  <a:latin typeface="Montserrat" pitchFamily="2" charset="77"/>
                </a:rPr>
                <a:t>New Family</a:t>
              </a:r>
            </a:p>
          </p:txBody>
        </p:sp>
        <p:sp>
          <p:nvSpPr>
            <p:cNvPr id="97" name="TextBox 96">
              <a:extLst>
                <a:ext uri="{FF2B5EF4-FFF2-40B4-BE49-F238E27FC236}">
                  <a16:creationId xmlns:a16="http://schemas.microsoft.com/office/drawing/2014/main" id="{FD475890-E8BF-4C7F-B7D4-D60621888C29}"/>
                </a:ext>
              </a:extLst>
            </p:cNvPr>
            <p:cNvSpPr txBox="1"/>
            <p:nvPr/>
          </p:nvSpPr>
          <p:spPr>
            <a:xfrm>
              <a:off x="6138696" y="2901149"/>
              <a:ext cx="440557" cy="307777"/>
            </a:xfrm>
            <a:prstGeom prst="rect">
              <a:avLst/>
            </a:prstGeom>
            <a:noFill/>
          </p:spPr>
          <p:txBody>
            <a:bodyPr wrap="square" lIns="0" rIns="0" rtlCol="0">
              <a:spAutoFit/>
            </a:bodyPr>
            <a:lstStyle/>
            <a:p>
              <a:pPr algn="ctr"/>
              <a:r>
                <a:rPr lang="en-GB" sz="700" b="1" dirty="0">
                  <a:latin typeface="Montserrat" pitchFamily="2" charset="77"/>
                </a:rPr>
                <a:t>Maturing Family</a:t>
              </a:r>
            </a:p>
          </p:txBody>
        </p:sp>
        <p:sp>
          <p:nvSpPr>
            <p:cNvPr id="98" name="TextBox 97">
              <a:extLst>
                <a:ext uri="{FF2B5EF4-FFF2-40B4-BE49-F238E27FC236}">
                  <a16:creationId xmlns:a16="http://schemas.microsoft.com/office/drawing/2014/main" id="{32F47D21-F27A-48AD-911A-481A9A1B5DCE}"/>
                </a:ext>
              </a:extLst>
            </p:cNvPr>
            <p:cNvSpPr txBox="1"/>
            <p:nvPr/>
          </p:nvSpPr>
          <p:spPr>
            <a:xfrm>
              <a:off x="6565073" y="3017270"/>
              <a:ext cx="941109" cy="200055"/>
            </a:xfrm>
            <a:prstGeom prst="rect">
              <a:avLst/>
            </a:prstGeom>
            <a:noFill/>
          </p:spPr>
          <p:txBody>
            <a:bodyPr wrap="square" lIns="0" rIns="0" rtlCol="0">
              <a:spAutoFit/>
            </a:bodyPr>
            <a:lstStyle/>
            <a:p>
              <a:pPr algn="ctr"/>
              <a:r>
                <a:rPr lang="en-GB" sz="700" b="1" dirty="0">
                  <a:latin typeface="Montserrat" pitchFamily="2" charset="77"/>
                </a:rPr>
                <a:t>Established Family</a:t>
              </a:r>
            </a:p>
          </p:txBody>
        </p:sp>
        <p:sp>
          <p:nvSpPr>
            <p:cNvPr id="99" name="TextBox 98">
              <a:extLst>
                <a:ext uri="{FF2B5EF4-FFF2-40B4-BE49-F238E27FC236}">
                  <a16:creationId xmlns:a16="http://schemas.microsoft.com/office/drawing/2014/main" id="{22258931-ED87-4D0C-97DA-D4B83D43A792}"/>
                </a:ext>
              </a:extLst>
            </p:cNvPr>
            <p:cNvSpPr txBox="1"/>
            <p:nvPr/>
          </p:nvSpPr>
          <p:spPr>
            <a:xfrm>
              <a:off x="7448413" y="2905580"/>
              <a:ext cx="475959" cy="307777"/>
            </a:xfrm>
            <a:prstGeom prst="rect">
              <a:avLst/>
            </a:prstGeom>
            <a:noFill/>
          </p:spPr>
          <p:txBody>
            <a:bodyPr wrap="square" lIns="0" rIns="0" rtlCol="0">
              <a:spAutoFit/>
            </a:bodyPr>
            <a:lstStyle/>
            <a:p>
              <a:pPr algn="ctr"/>
              <a:r>
                <a:rPr lang="en-GB" sz="700" b="1" dirty="0">
                  <a:latin typeface="Montserrat" pitchFamily="2" charset="77"/>
                </a:rPr>
                <a:t>Post Family</a:t>
              </a:r>
            </a:p>
          </p:txBody>
        </p:sp>
        <p:sp>
          <p:nvSpPr>
            <p:cNvPr id="100" name="TextBox 99">
              <a:extLst>
                <a:ext uri="{FF2B5EF4-FFF2-40B4-BE49-F238E27FC236}">
                  <a16:creationId xmlns:a16="http://schemas.microsoft.com/office/drawing/2014/main" id="{A9586EED-97DE-46DA-ADC7-BC73C343ACF6}"/>
                </a:ext>
              </a:extLst>
            </p:cNvPr>
            <p:cNvSpPr txBox="1"/>
            <p:nvPr/>
          </p:nvSpPr>
          <p:spPr>
            <a:xfrm>
              <a:off x="8030128" y="2902523"/>
              <a:ext cx="475959" cy="307777"/>
            </a:xfrm>
            <a:prstGeom prst="rect">
              <a:avLst/>
            </a:prstGeom>
            <a:noFill/>
          </p:spPr>
          <p:txBody>
            <a:bodyPr wrap="square" lIns="0" rIns="0" rtlCol="0">
              <a:spAutoFit/>
            </a:bodyPr>
            <a:lstStyle/>
            <a:p>
              <a:pPr algn="ctr"/>
              <a:r>
                <a:rPr lang="en-GB" sz="700" b="1" dirty="0">
                  <a:latin typeface="Montserrat" pitchFamily="2" charset="77"/>
                </a:rPr>
                <a:t>Older Couple</a:t>
              </a:r>
            </a:p>
          </p:txBody>
        </p:sp>
        <p:sp>
          <p:nvSpPr>
            <p:cNvPr id="101" name="TextBox 100">
              <a:extLst>
                <a:ext uri="{FF2B5EF4-FFF2-40B4-BE49-F238E27FC236}">
                  <a16:creationId xmlns:a16="http://schemas.microsoft.com/office/drawing/2014/main" id="{401E1DE6-B998-4914-B771-B9344DEA87D2}"/>
                </a:ext>
              </a:extLst>
            </p:cNvPr>
            <p:cNvSpPr txBox="1"/>
            <p:nvPr/>
          </p:nvSpPr>
          <p:spPr>
            <a:xfrm>
              <a:off x="8648240" y="2894838"/>
              <a:ext cx="475959" cy="307777"/>
            </a:xfrm>
            <a:prstGeom prst="rect">
              <a:avLst/>
            </a:prstGeom>
            <a:noFill/>
          </p:spPr>
          <p:txBody>
            <a:bodyPr wrap="square" lIns="0" rIns="0" rtlCol="0">
              <a:spAutoFit/>
            </a:bodyPr>
            <a:lstStyle/>
            <a:p>
              <a:pPr algn="ctr"/>
              <a:r>
                <a:rPr lang="en-GB" sz="700" b="1" dirty="0">
                  <a:latin typeface="Montserrat" pitchFamily="2" charset="77"/>
                </a:rPr>
                <a:t>Older Singles</a:t>
              </a:r>
            </a:p>
          </p:txBody>
        </p:sp>
      </p:grpSp>
      <p:sp>
        <p:nvSpPr>
          <p:cNvPr id="104" name="TextBox 103">
            <a:extLst>
              <a:ext uri="{FF2B5EF4-FFF2-40B4-BE49-F238E27FC236}">
                <a16:creationId xmlns:a16="http://schemas.microsoft.com/office/drawing/2014/main" id="{45C83AE0-E11D-4BA2-9B0B-CDEDFD38A55A}"/>
              </a:ext>
            </a:extLst>
          </p:cNvPr>
          <p:cNvSpPr txBox="1"/>
          <p:nvPr/>
        </p:nvSpPr>
        <p:spPr>
          <a:xfrm>
            <a:off x="6595093" y="2821329"/>
            <a:ext cx="925865" cy="246221"/>
          </a:xfrm>
          <a:prstGeom prst="rect">
            <a:avLst/>
          </a:prstGeom>
          <a:solidFill>
            <a:srgbClr val="2D6FF9"/>
          </a:solidFill>
          <a:ln>
            <a:noFill/>
          </a:ln>
        </p:spPr>
        <p:txBody>
          <a:bodyPr wrap="square" lIns="0" rIns="0" rtlCol="0">
            <a:spAutoFit/>
          </a:bodyPr>
          <a:lstStyle/>
          <a:p>
            <a:pPr algn="ctr"/>
            <a:r>
              <a:rPr lang="en-GB" sz="1000" b="1" dirty="0">
                <a:solidFill>
                  <a:schemeClr val="bg1"/>
                </a:solidFill>
                <a:latin typeface="Montserrat" pitchFamily="2" charset="77"/>
              </a:rPr>
              <a:t>Life stage</a:t>
            </a:r>
          </a:p>
        </p:txBody>
      </p:sp>
      <p:pic>
        <p:nvPicPr>
          <p:cNvPr id="92" name="Picture 91" descr="A picture containing person, handcart&#10;&#10;Description automatically generated">
            <a:extLst>
              <a:ext uri="{FF2B5EF4-FFF2-40B4-BE49-F238E27FC236}">
                <a16:creationId xmlns:a16="http://schemas.microsoft.com/office/drawing/2014/main" id="{09524E13-5008-4AC4-A0DE-034AB4814304}"/>
              </a:ext>
            </a:extLst>
          </p:cNvPr>
          <p:cNvPicPr>
            <a:picLocks noChangeAspect="1"/>
          </p:cNvPicPr>
          <p:nvPr/>
        </p:nvPicPr>
        <p:blipFill>
          <a:blip r:embed="rId14"/>
          <a:stretch>
            <a:fillRect/>
          </a:stretch>
        </p:blipFill>
        <p:spPr>
          <a:xfrm>
            <a:off x="788518" y="313935"/>
            <a:ext cx="2906862" cy="1686488"/>
          </a:xfrm>
          <a:prstGeom prst="rect">
            <a:avLst/>
          </a:prstGeom>
        </p:spPr>
      </p:pic>
      <p:pic>
        <p:nvPicPr>
          <p:cNvPr id="102" name="Picture 2" descr="Ocado: Online Groceries, Supermarket Savings, M&amp;amp;S and more">
            <a:extLst>
              <a:ext uri="{FF2B5EF4-FFF2-40B4-BE49-F238E27FC236}">
                <a16:creationId xmlns:a16="http://schemas.microsoft.com/office/drawing/2014/main" id="{645D4BAB-A9FA-433B-B8FC-5CC6E32D19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877" y="4499806"/>
            <a:ext cx="482029" cy="102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3DD3EFD0-C043-49B1-A71A-318C4B424A5E}"/>
              </a:ext>
            </a:extLst>
          </p:cNvPr>
          <p:cNvGraphicFramePr>
            <a:graphicFrameLocks noGrp="1"/>
          </p:cNvGraphicFramePr>
          <p:nvPr>
            <p:extLst>
              <p:ext uri="{D42A27DB-BD31-4B8C-83A1-F6EECF244321}">
                <p14:modId xmlns:p14="http://schemas.microsoft.com/office/powerpoint/2010/main" val="128587113"/>
              </p:ext>
            </p:extLst>
          </p:nvPr>
        </p:nvGraphicFramePr>
        <p:xfrm>
          <a:off x="1195710" y="2573123"/>
          <a:ext cx="2657845" cy="2085714"/>
        </p:xfrm>
        <a:graphic>
          <a:graphicData uri="http://schemas.openxmlformats.org/drawingml/2006/table">
            <a:tbl>
              <a:tblPr/>
              <a:tblGrid>
                <a:gridCol w="457642">
                  <a:extLst>
                    <a:ext uri="{9D8B030D-6E8A-4147-A177-3AD203B41FA5}">
                      <a16:colId xmlns:a16="http://schemas.microsoft.com/office/drawing/2014/main" val="3942502265"/>
                    </a:ext>
                  </a:extLst>
                </a:gridCol>
                <a:gridCol w="440041">
                  <a:extLst>
                    <a:ext uri="{9D8B030D-6E8A-4147-A177-3AD203B41FA5}">
                      <a16:colId xmlns:a16="http://schemas.microsoft.com/office/drawing/2014/main" val="41976958"/>
                    </a:ext>
                  </a:extLst>
                </a:gridCol>
                <a:gridCol w="457642">
                  <a:extLst>
                    <a:ext uri="{9D8B030D-6E8A-4147-A177-3AD203B41FA5}">
                      <a16:colId xmlns:a16="http://schemas.microsoft.com/office/drawing/2014/main" val="1980218238"/>
                    </a:ext>
                  </a:extLst>
                </a:gridCol>
                <a:gridCol w="422439">
                  <a:extLst>
                    <a:ext uri="{9D8B030D-6E8A-4147-A177-3AD203B41FA5}">
                      <a16:colId xmlns:a16="http://schemas.microsoft.com/office/drawing/2014/main" val="3140549208"/>
                    </a:ext>
                  </a:extLst>
                </a:gridCol>
                <a:gridCol w="457642">
                  <a:extLst>
                    <a:ext uri="{9D8B030D-6E8A-4147-A177-3AD203B41FA5}">
                      <a16:colId xmlns:a16="http://schemas.microsoft.com/office/drawing/2014/main" val="811500473"/>
                    </a:ext>
                  </a:extLst>
                </a:gridCol>
                <a:gridCol w="422439">
                  <a:extLst>
                    <a:ext uri="{9D8B030D-6E8A-4147-A177-3AD203B41FA5}">
                      <a16:colId xmlns:a16="http://schemas.microsoft.com/office/drawing/2014/main" val="5782853"/>
                    </a:ext>
                  </a:extLst>
                </a:gridCol>
              </a:tblGrid>
              <a:tr h="231746">
                <a:tc>
                  <a:txBody>
                    <a:bodyPr/>
                    <a:lstStyle/>
                    <a:p>
                      <a:pPr algn="ctr" fontAlgn="b"/>
                      <a:r>
                        <a:rPr lang="en-GB" sz="800" b="0" i="0" u="none" strike="noStrike" dirty="0">
                          <a:solidFill>
                            <a:schemeClr val="tx1"/>
                          </a:solidFill>
                          <a:effectLst/>
                          <a:latin typeface="+mn-lt"/>
                        </a:rPr>
                        <a:t>2722</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n-lt"/>
                        </a:rPr>
                        <a:t>1863</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n-lt"/>
                        </a:rPr>
                        <a:t>26</a:t>
                      </a:r>
                    </a:p>
                  </a:txBody>
                  <a:tcPr marL="0" marR="0" marT="0" marB="0" anchor="b">
                    <a:lnL>
                      <a:noFill/>
                    </a:lnL>
                    <a:lnR>
                      <a:noFill/>
                    </a:lnR>
                    <a:lnT>
                      <a:noFill/>
                    </a:lnT>
                    <a:lnB>
                      <a:noFill/>
                    </a:lnB>
                  </a:tcPr>
                </a:tc>
                <a:tc>
                  <a:txBody>
                    <a:bodyPr/>
                    <a:lstStyle/>
                    <a:p>
                      <a:pPr algn="ctr" fontAlgn="b"/>
                      <a:r>
                        <a:rPr lang="en-GB" sz="800" b="0" i="0" u="none" strike="noStrike" dirty="0">
                          <a:solidFill>
                            <a:schemeClr val="tx1"/>
                          </a:solidFill>
                          <a:effectLst/>
                          <a:latin typeface="+mn-lt"/>
                        </a:rPr>
                        <a:t>285</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n-lt"/>
                        </a:rPr>
                        <a:t>195</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n-lt"/>
                        </a:rPr>
                        <a:t>353</a:t>
                      </a:r>
                    </a:p>
                  </a:txBody>
                  <a:tcPr marL="0" marR="0" marT="0" marB="0" anchor="b">
                    <a:lnL>
                      <a:noFill/>
                    </a:lnL>
                    <a:lnR>
                      <a:noFill/>
                    </a:lnR>
                    <a:lnT>
                      <a:noFill/>
                    </a:lnT>
                    <a:lnB>
                      <a:noFill/>
                    </a:lnB>
                  </a:tcPr>
                </a:tc>
                <a:extLst>
                  <a:ext uri="{0D108BD9-81ED-4DB2-BD59-A6C34878D82A}">
                    <a16:rowId xmlns:a16="http://schemas.microsoft.com/office/drawing/2014/main" val="624242297"/>
                  </a:ext>
                </a:extLst>
              </a:tr>
              <a:tr h="231746">
                <a:tc>
                  <a:txBody>
                    <a:bodyPr/>
                    <a:lstStyle/>
                    <a:p>
                      <a:pPr algn="ctr" fontAlgn="ctr"/>
                      <a:r>
                        <a:rPr lang="en-GB" sz="800" b="0" i="0" u="none" strike="noStrike">
                          <a:solidFill>
                            <a:srgbClr val="000000"/>
                          </a:solidFill>
                          <a:effectLst/>
                          <a:latin typeface="+mn-lt"/>
                        </a:rPr>
                        <a:t>1397</a:t>
                      </a:r>
                    </a:p>
                  </a:txBody>
                  <a:tcPr marL="0" marR="0" marT="0" marB="0" anchor="ctr">
                    <a:lnL>
                      <a:noFill/>
                    </a:lnL>
                    <a:lnR>
                      <a:noFill/>
                    </a:lnR>
                    <a:lnT>
                      <a:noFill/>
                    </a:lnT>
                    <a:lnB>
                      <a:noFill/>
                    </a:lnB>
                  </a:tcPr>
                </a:tc>
                <a:tc>
                  <a:txBody>
                    <a:bodyPr/>
                    <a:lstStyle/>
                    <a:p>
                      <a:pPr algn="ctr" fontAlgn="ctr"/>
                      <a:r>
                        <a:rPr lang="en-GB" sz="800" b="0" i="0" u="none" strike="noStrike" dirty="0">
                          <a:solidFill>
                            <a:srgbClr val="000000"/>
                          </a:solidFill>
                          <a:effectLst/>
                          <a:latin typeface="+mn-lt"/>
                        </a:rPr>
                        <a:t>811</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43</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170</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143</a:t>
                      </a:r>
                    </a:p>
                  </a:txBody>
                  <a:tcPr marL="0" marR="0" marT="0" marB="0" anchor="ctr">
                    <a:lnL>
                      <a:noFill/>
                    </a:lnL>
                    <a:lnR>
                      <a:noFill/>
                    </a:lnR>
                    <a:lnT>
                      <a:noFill/>
                    </a:lnT>
                    <a:lnB>
                      <a:noFill/>
                    </a:lnB>
                  </a:tcPr>
                </a:tc>
                <a:tc>
                  <a:txBody>
                    <a:bodyPr/>
                    <a:lstStyle/>
                    <a:p>
                      <a:pPr algn="ctr" fontAlgn="ctr"/>
                      <a:r>
                        <a:rPr lang="en-GB" sz="800" b="0" i="0" u="none" strike="noStrike" dirty="0">
                          <a:solidFill>
                            <a:srgbClr val="000000"/>
                          </a:solidFill>
                          <a:effectLst/>
                          <a:latin typeface="+mn-lt"/>
                        </a:rPr>
                        <a:t>230</a:t>
                      </a:r>
                    </a:p>
                  </a:txBody>
                  <a:tcPr marL="0" marR="0" marT="0" marB="0" anchor="ctr">
                    <a:lnL>
                      <a:noFill/>
                    </a:lnL>
                    <a:lnR>
                      <a:noFill/>
                    </a:lnR>
                    <a:lnT>
                      <a:noFill/>
                    </a:lnT>
                    <a:lnB>
                      <a:noFill/>
                    </a:lnB>
                  </a:tcPr>
                </a:tc>
                <a:extLst>
                  <a:ext uri="{0D108BD9-81ED-4DB2-BD59-A6C34878D82A}">
                    <a16:rowId xmlns:a16="http://schemas.microsoft.com/office/drawing/2014/main" val="2930578231"/>
                  </a:ext>
                </a:extLst>
              </a:tr>
              <a:tr h="231746">
                <a:tc>
                  <a:txBody>
                    <a:bodyPr/>
                    <a:lstStyle/>
                    <a:p>
                      <a:pPr algn="ctr" fontAlgn="ctr"/>
                      <a:r>
                        <a:rPr lang="en-GB" sz="800" b="0" i="0" u="none" strike="noStrike">
                          <a:solidFill>
                            <a:srgbClr val="000000"/>
                          </a:solidFill>
                          <a:effectLst/>
                          <a:latin typeface="+mn-lt"/>
                        </a:rPr>
                        <a:t>587</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1</a:t>
                      </a:r>
                    </a:p>
                  </a:txBody>
                  <a:tcPr marL="0" marR="0" marT="0" marB="0" anchor="ctr">
                    <a:lnL>
                      <a:noFill/>
                    </a:lnL>
                    <a:lnR>
                      <a:noFill/>
                    </a:lnR>
                    <a:lnT>
                      <a:noFill/>
                    </a:lnT>
                    <a:lnB>
                      <a:noFill/>
                    </a:lnB>
                  </a:tcPr>
                </a:tc>
                <a:tc>
                  <a:txBody>
                    <a:bodyPr/>
                    <a:lstStyle/>
                    <a:p>
                      <a:pPr algn="ctr" fontAlgn="ctr"/>
                      <a:r>
                        <a:rPr lang="en-GB" sz="800" b="0" i="0" u="none" strike="noStrike" dirty="0">
                          <a:solidFill>
                            <a:srgbClr val="000000"/>
                          </a:solidFill>
                          <a:effectLst/>
                          <a:latin typeface="+mn-lt"/>
                        </a:rPr>
                        <a:t>133</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86</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113</a:t>
                      </a:r>
                    </a:p>
                  </a:txBody>
                  <a:tcPr marL="0" marR="0" marT="0" marB="0" anchor="ctr">
                    <a:lnL>
                      <a:noFill/>
                    </a:lnL>
                    <a:lnR>
                      <a:noFill/>
                    </a:lnR>
                    <a:lnT>
                      <a:noFill/>
                    </a:lnT>
                    <a:lnB>
                      <a:noFill/>
                    </a:lnB>
                  </a:tcPr>
                </a:tc>
                <a:tc>
                  <a:txBody>
                    <a:bodyPr/>
                    <a:lstStyle/>
                    <a:p>
                      <a:pPr algn="ctr" fontAlgn="ctr"/>
                      <a:r>
                        <a:rPr lang="en-GB" sz="800" b="0" i="0" u="none" strike="noStrike" dirty="0">
                          <a:solidFill>
                            <a:srgbClr val="000000"/>
                          </a:solidFill>
                          <a:effectLst/>
                          <a:latin typeface="+mn-lt"/>
                        </a:rPr>
                        <a:t>254</a:t>
                      </a:r>
                    </a:p>
                  </a:txBody>
                  <a:tcPr marL="0" marR="0" marT="0" marB="0" anchor="ctr">
                    <a:lnL>
                      <a:noFill/>
                    </a:lnL>
                    <a:lnR>
                      <a:noFill/>
                    </a:lnR>
                    <a:lnT>
                      <a:noFill/>
                    </a:lnT>
                    <a:lnB>
                      <a:noFill/>
                    </a:lnB>
                  </a:tcPr>
                </a:tc>
                <a:extLst>
                  <a:ext uri="{0D108BD9-81ED-4DB2-BD59-A6C34878D82A}">
                    <a16:rowId xmlns:a16="http://schemas.microsoft.com/office/drawing/2014/main" val="3259175167"/>
                  </a:ext>
                </a:extLst>
              </a:tr>
              <a:tr h="231746">
                <a:tc>
                  <a:txBody>
                    <a:bodyPr/>
                    <a:lstStyle/>
                    <a:p>
                      <a:pPr algn="ctr" fontAlgn="ctr"/>
                      <a:r>
                        <a:rPr lang="en-GB" sz="800" b="0" i="0" u="none" strike="noStrike">
                          <a:solidFill>
                            <a:schemeClr val="tx1"/>
                          </a:solidFill>
                          <a:effectLst/>
                          <a:latin typeface="+mn-lt"/>
                        </a:rPr>
                        <a:t>498</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n-lt"/>
                        </a:rPr>
                        <a:t>2</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n-lt"/>
                        </a:rPr>
                        <a:t>10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n-lt"/>
                        </a:rPr>
                        <a:t>186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n-lt"/>
                        </a:rPr>
                        <a:t>245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n-lt"/>
                        </a:rPr>
                        <a:t>55</a:t>
                      </a:r>
                    </a:p>
                  </a:txBody>
                  <a:tcPr marL="0" marR="0" marT="0" marB="0" anchor="ctr">
                    <a:lnL>
                      <a:noFill/>
                    </a:lnL>
                    <a:lnR>
                      <a:noFill/>
                    </a:lnR>
                    <a:lnT>
                      <a:noFill/>
                    </a:lnT>
                    <a:lnB>
                      <a:noFill/>
                    </a:lnB>
                  </a:tcPr>
                </a:tc>
                <a:extLst>
                  <a:ext uri="{0D108BD9-81ED-4DB2-BD59-A6C34878D82A}">
                    <a16:rowId xmlns:a16="http://schemas.microsoft.com/office/drawing/2014/main" val="3056516010"/>
                  </a:ext>
                </a:extLst>
              </a:tr>
              <a:tr h="231746">
                <a:tc>
                  <a:txBody>
                    <a:bodyPr/>
                    <a:lstStyle/>
                    <a:p>
                      <a:pPr algn="ctr" fontAlgn="ctr"/>
                      <a:r>
                        <a:rPr lang="en-GB" sz="800" b="0" i="0" u="none" strike="noStrike">
                          <a:solidFill>
                            <a:schemeClr val="tx1"/>
                          </a:solidFill>
                          <a:effectLst/>
                          <a:latin typeface="+mn-lt"/>
                        </a:rPr>
                        <a:t>3695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n-lt"/>
                        </a:rPr>
                        <a:t>2696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n-lt"/>
                        </a:rPr>
                        <a:t>823</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n-lt"/>
                        </a:rPr>
                        <a:t>176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n-lt"/>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n-lt"/>
                        </a:rPr>
                        <a:t>0</a:t>
                      </a:r>
                    </a:p>
                  </a:txBody>
                  <a:tcPr marL="0" marR="0" marT="0" marB="0" anchor="ctr">
                    <a:lnL>
                      <a:noFill/>
                    </a:lnL>
                    <a:lnR>
                      <a:noFill/>
                    </a:lnR>
                    <a:lnT>
                      <a:noFill/>
                    </a:lnT>
                    <a:lnB>
                      <a:noFill/>
                    </a:lnB>
                  </a:tcPr>
                </a:tc>
                <a:extLst>
                  <a:ext uri="{0D108BD9-81ED-4DB2-BD59-A6C34878D82A}">
                    <a16:rowId xmlns:a16="http://schemas.microsoft.com/office/drawing/2014/main" val="463484052"/>
                  </a:ext>
                </a:extLst>
              </a:tr>
              <a:tr h="231746">
                <a:tc>
                  <a:txBody>
                    <a:bodyPr/>
                    <a:lstStyle/>
                    <a:p>
                      <a:pPr algn="ctr" fontAlgn="ctr"/>
                      <a:r>
                        <a:rPr lang="en-GB" sz="800" b="0" i="0" u="none" strike="noStrike">
                          <a:solidFill>
                            <a:schemeClr val="tx1"/>
                          </a:solidFill>
                          <a:effectLst/>
                          <a:latin typeface="+mn-lt"/>
                        </a:rPr>
                        <a:t>332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n-lt"/>
                        </a:rPr>
                        <a:t>23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n-lt"/>
                        </a:rPr>
                        <a:t>50</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n-lt"/>
                        </a:rPr>
                        <a:t>207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n-lt"/>
                        </a:rPr>
                        <a:t>44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n-lt"/>
                        </a:rPr>
                        <a:t>7</a:t>
                      </a:r>
                    </a:p>
                  </a:txBody>
                  <a:tcPr marL="0" marR="0" marT="0" marB="0" anchor="ctr">
                    <a:lnL>
                      <a:noFill/>
                    </a:lnL>
                    <a:lnR>
                      <a:noFill/>
                    </a:lnR>
                    <a:lnT>
                      <a:noFill/>
                    </a:lnT>
                    <a:lnB>
                      <a:noFill/>
                    </a:lnB>
                  </a:tcPr>
                </a:tc>
                <a:extLst>
                  <a:ext uri="{0D108BD9-81ED-4DB2-BD59-A6C34878D82A}">
                    <a16:rowId xmlns:a16="http://schemas.microsoft.com/office/drawing/2014/main" val="1223038441"/>
                  </a:ext>
                </a:extLst>
              </a:tr>
              <a:tr h="231746">
                <a:tc>
                  <a:txBody>
                    <a:bodyPr/>
                    <a:lstStyle/>
                    <a:p>
                      <a:pPr algn="ctr" fontAlgn="ctr"/>
                      <a:r>
                        <a:rPr lang="en-GB" sz="800" b="0" i="0" u="none" strike="noStrike">
                          <a:solidFill>
                            <a:srgbClr val="000000"/>
                          </a:solidFill>
                          <a:effectLst/>
                          <a:latin typeface="+mn-lt"/>
                        </a:rPr>
                        <a:t>1012</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541</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297</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154</a:t>
                      </a:r>
                    </a:p>
                  </a:txBody>
                  <a:tcPr marL="0" marR="0" marT="0" marB="0" anchor="ctr">
                    <a:lnL>
                      <a:noFill/>
                    </a:lnL>
                    <a:lnR>
                      <a:noFill/>
                    </a:lnR>
                    <a:lnT>
                      <a:noFill/>
                    </a:lnT>
                    <a:lnB>
                      <a:noFill/>
                    </a:lnB>
                  </a:tcPr>
                </a:tc>
                <a:tc>
                  <a:txBody>
                    <a:bodyPr/>
                    <a:lstStyle/>
                    <a:p>
                      <a:pPr algn="ctr" fontAlgn="ctr"/>
                      <a:r>
                        <a:rPr lang="en-GB" sz="800" b="0" i="0" u="none" strike="noStrike" dirty="0">
                          <a:solidFill>
                            <a:srgbClr val="000000"/>
                          </a:solidFill>
                          <a:effectLst/>
                          <a:latin typeface="+mn-lt"/>
                        </a:rPr>
                        <a:t>13</a:t>
                      </a:r>
                    </a:p>
                  </a:txBody>
                  <a:tcPr marL="0" marR="0" marT="0" marB="0" anchor="ctr">
                    <a:lnL>
                      <a:noFill/>
                    </a:lnL>
                    <a:lnR>
                      <a:noFill/>
                    </a:lnR>
                    <a:lnT>
                      <a:noFill/>
                    </a:lnT>
                    <a:lnB>
                      <a:noFill/>
                    </a:lnB>
                  </a:tcPr>
                </a:tc>
                <a:tc>
                  <a:txBody>
                    <a:bodyPr/>
                    <a:lstStyle/>
                    <a:p>
                      <a:pPr algn="ctr" fontAlgn="ctr"/>
                      <a:r>
                        <a:rPr lang="en-GB" sz="800" b="0" i="0" u="none" strike="noStrike" dirty="0">
                          <a:solidFill>
                            <a:srgbClr val="000000"/>
                          </a:solidFill>
                          <a:effectLst/>
                          <a:latin typeface="+mn-lt"/>
                        </a:rPr>
                        <a:t>7</a:t>
                      </a:r>
                    </a:p>
                  </a:txBody>
                  <a:tcPr marL="0" marR="0" marT="0" marB="0" anchor="ctr">
                    <a:lnL>
                      <a:noFill/>
                    </a:lnL>
                    <a:lnR>
                      <a:noFill/>
                    </a:lnR>
                    <a:lnT>
                      <a:noFill/>
                    </a:lnT>
                    <a:lnB>
                      <a:noFill/>
                    </a:lnB>
                  </a:tcPr>
                </a:tc>
                <a:extLst>
                  <a:ext uri="{0D108BD9-81ED-4DB2-BD59-A6C34878D82A}">
                    <a16:rowId xmlns:a16="http://schemas.microsoft.com/office/drawing/2014/main" val="1789905054"/>
                  </a:ext>
                </a:extLst>
              </a:tr>
              <a:tr h="231746">
                <a:tc>
                  <a:txBody>
                    <a:bodyPr/>
                    <a:lstStyle/>
                    <a:p>
                      <a:pPr algn="ctr" fontAlgn="ctr"/>
                      <a:r>
                        <a:rPr lang="en-GB" sz="800" b="0" i="0" u="none" strike="noStrike">
                          <a:solidFill>
                            <a:schemeClr val="tx1"/>
                          </a:solidFill>
                          <a:effectLst/>
                          <a:latin typeface="+mn-lt"/>
                        </a:rPr>
                        <a:t>964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n-lt"/>
                        </a:rPr>
                        <a:t>77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n-lt"/>
                        </a:rPr>
                        <a:t>840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n-lt"/>
                        </a:rPr>
                        <a:t>47</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n-lt"/>
                        </a:rPr>
                        <a:t>0</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n-lt"/>
                        </a:rPr>
                        <a:t>0</a:t>
                      </a:r>
                    </a:p>
                  </a:txBody>
                  <a:tcPr marL="0" marR="0" marT="0" marB="0" anchor="ctr">
                    <a:lnL>
                      <a:noFill/>
                    </a:lnL>
                    <a:lnR>
                      <a:noFill/>
                    </a:lnR>
                    <a:lnT>
                      <a:noFill/>
                    </a:lnT>
                    <a:lnB>
                      <a:noFill/>
                    </a:lnB>
                  </a:tcPr>
                </a:tc>
                <a:extLst>
                  <a:ext uri="{0D108BD9-81ED-4DB2-BD59-A6C34878D82A}">
                    <a16:rowId xmlns:a16="http://schemas.microsoft.com/office/drawing/2014/main" val="2397810038"/>
                  </a:ext>
                </a:extLst>
              </a:tr>
              <a:tr h="231746">
                <a:tc>
                  <a:txBody>
                    <a:bodyPr/>
                    <a:lstStyle/>
                    <a:p>
                      <a:pPr algn="ctr" fontAlgn="ctr"/>
                      <a:r>
                        <a:rPr lang="en-GB" sz="800" b="0" i="0" u="none" strike="noStrike">
                          <a:solidFill>
                            <a:schemeClr val="tx1"/>
                          </a:solidFill>
                          <a:effectLst/>
                          <a:latin typeface="+mn-lt"/>
                        </a:rPr>
                        <a:t>25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n-lt"/>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n-lt"/>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n-lt"/>
                        </a:rPr>
                        <a:t>0</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n-lt"/>
                        </a:rPr>
                        <a:t>0</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n-lt"/>
                        </a:rPr>
                        <a:t>25</a:t>
                      </a:r>
                    </a:p>
                  </a:txBody>
                  <a:tcPr marL="0" marR="0" marT="0" marB="0" anchor="ctr">
                    <a:lnL>
                      <a:noFill/>
                    </a:lnL>
                    <a:lnR>
                      <a:noFill/>
                    </a:lnR>
                    <a:lnT>
                      <a:noFill/>
                    </a:lnT>
                    <a:lnB>
                      <a:noFill/>
                    </a:lnB>
                  </a:tcPr>
                </a:tc>
                <a:extLst>
                  <a:ext uri="{0D108BD9-81ED-4DB2-BD59-A6C34878D82A}">
                    <a16:rowId xmlns:a16="http://schemas.microsoft.com/office/drawing/2014/main" val="3950183736"/>
                  </a:ext>
                </a:extLst>
              </a:tr>
            </a:tbl>
          </a:graphicData>
        </a:graphic>
      </p:graphicFrame>
      <p:graphicFrame>
        <p:nvGraphicFramePr>
          <p:cNvPr id="7" name="Table 6">
            <a:extLst>
              <a:ext uri="{FF2B5EF4-FFF2-40B4-BE49-F238E27FC236}">
                <a16:creationId xmlns:a16="http://schemas.microsoft.com/office/drawing/2014/main" id="{D51B7C71-A369-482C-ACF1-B6D28E3948A4}"/>
              </a:ext>
            </a:extLst>
          </p:cNvPr>
          <p:cNvGraphicFramePr>
            <a:graphicFrameLocks noGrp="1"/>
          </p:cNvGraphicFramePr>
          <p:nvPr>
            <p:extLst>
              <p:ext uri="{D42A27DB-BD31-4B8C-83A1-F6EECF244321}">
                <p14:modId xmlns:p14="http://schemas.microsoft.com/office/powerpoint/2010/main" val="2716573604"/>
              </p:ext>
            </p:extLst>
          </p:nvPr>
        </p:nvGraphicFramePr>
        <p:xfrm>
          <a:off x="5080250" y="3170281"/>
          <a:ext cx="4002254" cy="1957483"/>
        </p:xfrm>
        <a:graphic>
          <a:graphicData uri="http://schemas.openxmlformats.org/drawingml/2006/table">
            <a:tbl>
              <a:tblPr/>
              <a:tblGrid>
                <a:gridCol w="437320">
                  <a:extLst>
                    <a:ext uri="{9D8B030D-6E8A-4147-A177-3AD203B41FA5}">
                      <a16:colId xmlns:a16="http://schemas.microsoft.com/office/drawing/2014/main" val="3004602203"/>
                    </a:ext>
                  </a:extLst>
                </a:gridCol>
                <a:gridCol w="468556">
                  <a:extLst>
                    <a:ext uri="{9D8B030D-6E8A-4147-A177-3AD203B41FA5}">
                      <a16:colId xmlns:a16="http://schemas.microsoft.com/office/drawing/2014/main" val="2573771491"/>
                    </a:ext>
                  </a:extLst>
                </a:gridCol>
                <a:gridCol w="696977">
                  <a:extLst>
                    <a:ext uri="{9D8B030D-6E8A-4147-A177-3AD203B41FA5}">
                      <a16:colId xmlns:a16="http://schemas.microsoft.com/office/drawing/2014/main" val="392774381"/>
                    </a:ext>
                  </a:extLst>
                </a:gridCol>
                <a:gridCol w="790689">
                  <a:extLst>
                    <a:ext uri="{9D8B030D-6E8A-4147-A177-3AD203B41FA5}">
                      <a16:colId xmlns:a16="http://schemas.microsoft.com/office/drawing/2014/main" val="100065998"/>
                    </a:ext>
                  </a:extLst>
                </a:gridCol>
                <a:gridCol w="523222">
                  <a:extLst>
                    <a:ext uri="{9D8B030D-6E8A-4147-A177-3AD203B41FA5}">
                      <a16:colId xmlns:a16="http://schemas.microsoft.com/office/drawing/2014/main" val="3103774814"/>
                    </a:ext>
                  </a:extLst>
                </a:gridCol>
                <a:gridCol w="562268">
                  <a:extLst>
                    <a:ext uri="{9D8B030D-6E8A-4147-A177-3AD203B41FA5}">
                      <a16:colId xmlns:a16="http://schemas.microsoft.com/office/drawing/2014/main" val="3801949081"/>
                    </a:ext>
                  </a:extLst>
                </a:gridCol>
                <a:gridCol w="523222">
                  <a:extLst>
                    <a:ext uri="{9D8B030D-6E8A-4147-A177-3AD203B41FA5}">
                      <a16:colId xmlns:a16="http://schemas.microsoft.com/office/drawing/2014/main" val="3236543447"/>
                    </a:ext>
                  </a:extLst>
                </a:gridCol>
              </a:tblGrid>
              <a:tr h="177953">
                <a:tc>
                  <a:txBody>
                    <a:bodyPr/>
                    <a:lstStyle/>
                    <a:p>
                      <a:pPr algn="ctr" fontAlgn="ctr"/>
                      <a:r>
                        <a:rPr lang="en-GB" sz="700" b="0" i="0" u="none" strike="noStrike" dirty="0">
                          <a:solidFill>
                            <a:srgbClr val="000000"/>
                          </a:solidFill>
                          <a:effectLst/>
                          <a:latin typeface="Arial" panose="020B0604020202020204" pitchFamily="34" charset="0"/>
                        </a:rPr>
                        <a:t>114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92</a:t>
                      </a:r>
                    </a:p>
                  </a:txBody>
                  <a:tcPr marL="0" marR="0" marT="0" marB="0" anchor="ctr">
                    <a:lnL>
                      <a:noFill/>
                    </a:lnL>
                    <a:lnR>
                      <a:noFill/>
                    </a:lnR>
                    <a:lnT>
                      <a:noFill/>
                    </a:lnT>
                    <a:lnB>
                      <a:noFill/>
                    </a:lnB>
                  </a:tcPr>
                </a:tc>
                <a:extLst>
                  <a:ext uri="{0D108BD9-81ED-4DB2-BD59-A6C34878D82A}">
                    <a16:rowId xmlns:a16="http://schemas.microsoft.com/office/drawing/2014/main" val="2056061377"/>
                  </a:ext>
                </a:extLst>
              </a:tr>
              <a:tr h="177953">
                <a:tc>
                  <a:txBody>
                    <a:bodyPr/>
                    <a:lstStyle/>
                    <a:p>
                      <a:pPr algn="ctr" fontAlgn="ctr"/>
                      <a:r>
                        <a:rPr lang="en-GB" sz="700" b="0" i="0" u="none" strike="noStrike">
                          <a:solidFill>
                            <a:srgbClr val="000000"/>
                          </a:solidFill>
                          <a:effectLst/>
                          <a:latin typeface="Arial" panose="020B0604020202020204" pitchFamily="34" charset="0"/>
                        </a:rPr>
                        <a:t>79</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79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107</a:t>
                      </a:r>
                    </a:p>
                  </a:txBody>
                  <a:tcPr marL="0" marR="0" marT="0" marB="0" anchor="ctr">
                    <a:lnL>
                      <a:noFill/>
                    </a:lnL>
                    <a:lnR>
                      <a:noFill/>
                    </a:lnR>
                    <a:lnT>
                      <a:noFill/>
                    </a:lnT>
                    <a:lnB>
                      <a:noFill/>
                    </a:lnB>
                  </a:tcPr>
                </a:tc>
                <a:extLst>
                  <a:ext uri="{0D108BD9-81ED-4DB2-BD59-A6C34878D82A}">
                    <a16:rowId xmlns:a16="http://schemas.microsoft.com/office/drawing/2014/main" val="207951823"/>
                  </a:ext>
                </a:extLst>
              </a:tr>
              <a:tr h="177953">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140</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dirty="0">
                          <a:solidFill>
                            <a:srgbClr val="000000"/>
                          </a:solidFill>
                          <a:effectLst/>
                          <a:latin typeface="Arial" panose="020B0604020202020204" pitchFamily="34" charset="0"/>
                        </a:rPr>
                        <a:t>139</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dirty="0">
                          <a:solidFill>
                            <a:srgbClr val="000000"/>
                          </a:solidFill>
                          <a:effectLst/>
                          <a:latin typeface="Arial" panose="020B0604020202020204" pitchFamily="34" charset="0"/>
                        </a:rPr>
                        <a:t>129</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71</a:t>
                      </a:r>
                    </a:p>
                  </a:txBody>
                  <a:tcPr marL="0" marR="0" marT="0" marB="0" anchor="ctr">
                    <a:lnL>
                      <a:noFill/>
                    </a:lnL>
                    <a:lnR>
                      <a:noFill/>
                    </a:lnR>
                    <a:lnT>
                      <a:noFill/>
                    </a:lnT>
                    <a:lnB>
                      <a:noFill/>
                    </a:lnB>
                  </a:tcPr>
                </a:tc>
                <a:extLst>
                  <a:ext uri="{0D108BD9-81ED-4DB2-BD59-A6C34878D82A}">
                    <a16:rowId xmlns:a16="http://schemas.microsoft.com/office/drawing/2014/main" val="2892581859"/>
                  </a:ext>
                </a:extLst>
              </a:tr>
              <a:tr h="177953">
                <a:tc>
                  <a:txBody>
                    <a:bodyPr/>
                    <a:lstStyle/>
                    <a:p>
                      <a:pPr algn="ctr" fontAlgn="ctr"/>
                      <a:r>
                        <a:rPr lang="en-GB" sz="700" b="0" i="0" u="none" strike="noStrike">
                          <a:solidFill>
                            <a:srgbClr val="000000"/>
                          </a:solidFill>
                          <a:effectLst/>
                          <a:latin typeface="Arial" panose="020B0604020202020204" pitchFamily="34" charset="0"/>
                        </a:rPr>
                        <a:t>83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83</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extLst>
                  <a:ext uri="{0D108BD9-81ED-4DB2-BD59-A6C34878D82A}">
                    <a16:rowId xmlns:a16="http://schemas.microsoft.com/office/drawing/2014/main" val="933749164"/>
                  </a:ext>
                </a:extLst>
              </a:tr>
              <a:tr h="177953">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147</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147</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dirty="0">
                          <a:solidFill>
                            <a:srgbClr val="000000"/>
                          </a:solidFill>
                          <a:effectLst/>
                          <a:latin typeface="Arial" panose="020B0604020202020204" pitchFamily="34" charset="0"/>
                        </a:rPr>
                        <a:t>129</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75</a:t>
                      </a:r>
                    </a:p>
                  </a:txBody>
                  <a:tcPr marL="0" marR="0" marT="0" marB="0" anchor="ctr">
                    <a:lnL>
                      <a:noFill/>
                    </a:lnL>
                    <a:lnR>
                      <a:noFill/>
                    </a:lnR>
                    <a:lnT>
                      <a:noFill/>
                    </a:lnT>
                    <a:lnB>
                      <a:noFill/>
                    </a:lnB>
                  </a:tcPr>
                </a:tc>
                <a:extLst>
                  <a:ext uri="{0D108BD9-81ED-4DB2-BD59-A6C34878D82A}">
                    <a16:rowId xmlns:a16="http://schemas.microsoft.com/office/drawing/2014/main" val="639044216"/>
                  </a:ext>
                </a:extLst>
              </a:tr>
              <a:tr h="177953">
                <a:tc>
                  <a:txBody>
                    <a:bodyPr/>
                    <a:lstStyle/>
                    <a:p>
                      <a:pPr algn="ctr" fontAlgn="ctr"/>
                      <a:r>
                        <a:rPr lang="en-GB" sz="700" b="0" i="0" u="none" strike="noStrike" dirty="0">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162</a:t>
                      </a:r>
                    </a:p>
                  </a:txBody>
                  <a:tcPr marL="0" marR="0" marT="0" marB="0" anchor="ctr">
                    <a:lnL>
                      <a:noFill/>
                    </a:lnL>
                    <a:lnR>
                      <a:noFill/>
                    </a:lnR>
                    <a:lnT>
                      <a:noFill/>
                    </a:lnT>
                    <a:lnB>
                      <a:noFill/>
                    </a:lnB>
                    <a:solidFill>
                      <a:srgbClr val="2D6FF9"/>
                    </a:solidFill>
                  </a:tcPr>
                </a:tc>
                <a:extLst>
                  <a:ext uri="{0D108BD9-81ED-4DB2-BD59-A6C34878D82A}">
                    <a16:rowId xmlns:a16="http://schemas.microsoft.com/office/drawing/2014/main" val="2378496029"/>
                  </a:ext>
                </a:extLst>
              </a:tr>
              <a:tr h="177953">
                <a:tc>
                  <a:txBody>
                    <a:bodyPr/>
                    <a:lstStyle/>
                    <a:p>
                      <a:pPr algn="ctr" fontAlgn="ctr"/>
                      <a:r>
                        <a:rPr lang="en-GB" sz="700" b="0" i="0" u="none" strike="noStrike">
                          <a:solidFill>
                            <a:srgbClr val="000000"/>
                          </a:solidFill>
                          <a:effectLst/>
                          <a:latin typeface="Arial" panose="020B0604020202020204" pitchFamily="34" charset="0"/>
                        </a:rPr>
                        <a:t>105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36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75</a:t>
                      </a:r>
                    </a:p>
                  </a:txBody>
                  <a:tcPr marL="0" marR="0" marT="0" marB="0" anchor="ctr">
                    <a:lnL>
                      <a:noFill/>
                    </a:lnL>
                    <a:lnR>
                      <a:noFill/>
                    </a:lnR>
                    <a:lnT>
                      <a:noFill/>
                    </a:lnT>
                    <a:lnB>
                      <a:noFill/>
                    </a:lnB>
                    <a:noFill/>
                  </a:tcPr>
                </a:tc>
                <a:tc>
                  <a:txBody>
                    <a:bodyPr/>
                    <a:lstStyle/>
                    <a:p>
                      <a:pPr algn="ctr" fontAlgn="ctr"/>
                      <a:r>
                        <a:rPr lang="en-GB" sz="700" b="0" i="0" u="none" strike="noStrike" dirty="0">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131</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dirty="0">
                          <a:solidFill>
                            <a:srgbClr val="000000"/>
                          </a:solidFill>
                          <a:effectLst/>
                          <a:latin typeface="Arial" panose="020B0604020202020204" pitchFamily="34" charset="0"/>
                        </a:rPr>
                        <a:t>121</a:t>
                      </a:r>
                    </a:p>
                  </a:txBody>
                  <a:tcPr marL="0" marR="0" marT="0" marB="0" anchor="ctr">
                    <a:lnL>
                      <a:noFill/>
                    </a:lnL>
                    <a:lnR>
                      <a:noFill/>
                    </a:lnR>
                    <a:lnT>
                      <a:noFill/>
                    </a:lnT>
                    <a:lnB>
                      <a:noFill/>
                    </a:lnB>
                    <a:solidFill>
                      <a:srgbClr val="2D6FF9"/>
                    </a:solidFill>
                  </a:tcPr>
                </a:tc>
                <a:extLst>
                  <a:ext uri="{0D108BD9-81ED-4DB2-BD59-A6C34878D82A}">
                    <a16:rowId xmlns:a16="http://schemas.microsoft.com/office/drawing/2014/main" val="1117394873"/>
                  </a:ext>
                </a:extLst>
              </a:tr>
              <a:tr h="177953">
                <a:tc>
                  <a:txBody>
                    <a:bodyPr/>
                    <a:lstStyle/>
                    <a:p>
                      <a:pPr algn="ctr" fontAlgn="ctr"/>
                      <a:r>
                        <a:rPr lang="en-GB" sz="700" b="0" i="0" u="none" strike="noStrike" dirty="0">
                          <a:solidFill>
                            <a:srgbClr val="000000"/>
                          </a:solidFill>
                          <a:effectLst/>
                          <a:latin typeface="Arial" panose="020B0604020202020204" pitchFamily="34" charset="0"/>
                        </a:rPr>
                        <a:t>126</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110</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121</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106</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87</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75</a:t>
                      </a:r>
                    </a:p>
                  </a:txBody>
                  <a:tcPr marL="0" marR="0" marT="0" marB="0" anchor="ctr">
                    <a:lnL>
                      <a:noFill/>
                    </a:lnL>
                    <a:lnR>
                      <a:noFill/>
                    </a:lnR>
                    <a:lnT>
                      <a:noFill/>
                    </a:lnT>
                    <a:lnB>
                      <a:noFill/>
                    </a:lnB>
                  </a:tcPr>
                </a:tc>
                <a:extLst>
                  <a:ext uri="{0D108BD9-81ED-4DB2-BD59-A6C34878D82A}">
                    <a16:rowId xmlns:a16="http://schemas.microsoft.com/office/drawing/2014/main" val="2075139264"/>
                  </a:ext>
                </a:extLst>
              </a:tr>
              <a:tr h="177953">
                <a:tc>
                  <a:txBody>
                    <a:bodyPr/>
                    <a:lstStyle/>
                    <a:p>
                      <a:pPr algn="ctr" fontAlgn="ctr"/>
                      <a:r>
                        <a:rPr lang="en-GB" sz="700" b="0" i="0" u="none" strike="noStrike">
                          <a:solidFill>
                            <a:srgbClr val="000000"/>
                          </a:solidFill>
                          <a:effectLst/>
                          <a:latin typeface="Arial" panose="020B0604020202020204" pitchFamily="34" charset="0"/>
                        </a:rPr>
                        <a:t>95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122</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dirty="0">
                          <a:solidFill>
                            <a:srgbClr val="000000"/>
                          </a:solidFill>
                          <a:effectLst/>
                          <a:latin typeface="Arial" panose="020B0604020202020204" pitchFamily="34" charset="0"/>
                        </a:rPr>
                        <a:t>145</a:t>
                      </a:r>
                    </a:p>
                  </a:txBody>
                  <a:tcPr marL="0" marR="0" marT="0" marB="0" anchor="ctr">
                    <a:lnL>
                      <a:noFill/>
                    </a:lnL>
                    <a:lnR>
                      <a:noFill/>
                    </a:lnR>
                    <a:lnT>
                      <a:noFill/>
                    </a:lnT>
                    <a:lnB>
                      <a:noFill/>
                    </a:lnB>
                    <a:solidFill>
                      <a:srgbClr val="2D6FF9"/>
                    </a:solidFill>
                  </a:tcPr>
                </a:tc>
                <a:extLst>
                  <a:ext uri="{0D108BD9-81ED-4DB2-BD59-A6C34878D82A}">
                    <a16:rowId xmlns:a16="http://schemas.microsoft.com/office/drawing/2014/main" val="3428661950"/>
                  </a:ext>
                </a:extLst>
              </a:tr>
              <a:tr h="177953">
                <a:tc>
                  <a:txBody>
                    <a:bodyPr/>
                    <a:lstStyle/>
                    <a:p>
                      <a:pPr algn="ctr" fontAlgn="ctr"/>
                      <a:r>
                        <a:rPr lang="en-GB" sz="700" b="0" i="0" u="none" strike="noStrike">
                          <a:solidFill>
                            <a:srgbClr val="000000"/>
                          </a:solidFill>
                          <a:effectLst/>
                          <a:latin typeface="Arial" panose="020B0604020202020204" pitchFamily="34" charset="0"/>
                        </a:rPr>
                        <a:t>68</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57</a:t>
                      </a:r>
                    </a:p>
                  </a:txBody>
                  <a:tcPr marL="0" marR="0" marT="0" marB="0" anchor="ctr">
                    <a:lnL>
                      <a:noFill/>
                    </a:lnL>
                    <a:lnR>
                      <a:noFill/>
                    </a:lnR>
                    <a:lnT>
                      <a:noFill/>
                    </a:lnT>
                    <a:lnB>
                      <a:noFill/>
                    </a:lnB>
                    <a:noFill/>
                  </a:tcPr>
                </a:tc>
                <a:tc>
                  <a:txBody>
                    <a:bodyPr/>
                    <a:lstStyle/>
                    <a:p>
                      <a:pPr algn="ctr" fontAlgn="ctr"/>
                      <a:r>
                        <a:rPr lang="en-GB" sz="700" b="0" i="0" u="none" strike="noStrike" dirty="0">
                          <a:solidFill>
                            <a:srgbClr val="000000"/>
                          </a:solidFill>
                          <a:effectLst/>
                          <a:latin typeface="Arial" panose="020B0604020202020204" pitchFamily="34" charset="0"/>
                        </a:rPr>
                        <a:t>118</a:t>
                      </a:r>
                    </a:p>
                  </a:txBody>
                  <a:tcPr marL="0" marR="0" marT="0" marB="0" anchor="ctr">
                    <a:lnL>
                      <a:noFill/>
                    </a:lnL>
                    <a:lnR>
                      <a:noFill/>
                    </a:lnR>
                    <a:lnT>
                      <a:noFill/>
                    </a:lnT>
                    <a:lnB>
                      <a:noFill/>
                    </a:lnB>
                    <a:noFill/>
                  </a:tcPr>
                </a:tc>
                <a:tc>
                  <a:txBody>
                    <a:bodyPr/>
                    <a:lstStyle/>
                    <a:p>
                      <a:pPr algn="ctr" fontAlgn="ctr"/>
                      <a:r>
                        <a:rPr lang="en-GB" sz="700" b="0" i="0" u="none" strike="noStrike" dirty="0">
                          <a:solidFill>
                            <a:srgbClr val="000000"/>
                          </a:solidFill>
                          <a:effectLst/>
                          <a:latin typeface="Arial" panose="020B0604020202020204" pitchFamily="34" charset="0"/>
                        </a:rPr>
                        <a:t>125</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98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extLst>
                  <a:ext uri="{0D108BD9-81ED-4DB2-BD59-A6C34878D82A}">
                    <a16:rowId xmlns:a16="http://schemas.microsoft.com/office/drawing/2014/main" val="3496130313"/>
                  </a:ext>
                </a:extLst>
              </a:tr>
              <a:tr h="177953">
                <a:tc>
                  <a:txBody>
                    <a:bodyPr/>
                    <a:lstStyle/>
                    <a:p>
                      <a:pPr algn="ctr" fontAlgn="ctr"/>
                      <a:r>
                        <a:rPr lang="en-GB" sz="700" b="0" i="0" u="none" strike="noStrike">
                          <a:solidFill>
                            <a:srgbClr val="000000"/>
                          </a:solidFill>
                          <a:effectLst/>
                          <a:latin typeface="Arial" panose="020B0604020202020204" pitchFamily="34" charset="0"/>
                        </a:rPr>
                        <a:t>117</a:t>
                      </a:r>
                    </a:p>
                  </a:txBody>
                  <a:tcPr marL="0" marR="0" marT="0" marB="0" anchor="ctr">
                    <a:lnL>
                      <a:noFill/>
                    </a:lnL>
                    <a:lnR>
                      <a:noFill/>
                    </a:lnR>
                    <a:lnT>
                      <a:noFill/>
                    </a:lnT>
                    <a:lnB>
                      <a:noFill/>
                    </a:lnB>
                    <a:solidFill>
                      <a:schemeClr val="bg1"/>
                    </a:solidFill>
                  </a:tcPr>
                </a:tc>
                <a:tc>
                  <a:txBody>
                    <a:bodyPr/>
                    <a:lstStyle/>
                    <a:p>
                      <a:pPr algn="ctr" fontAlgn="ctr"/>
                      <a:r>
                        <a:rPr lang="en-GB" sz="700" b="0" i="0" u="none" strike="noStrike">
                          <a:solidFill>
                            <a:srgbClr val="000000"/>
                          </a:solidFill>
                          <a:effectLst/>
                          <a:latin typeface="Arial" panose="020B0604020202020204" pitchFamily="34" charset="0"/>
                        </a:rPr>
                        <a:t>76</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106</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76</a:t>
                      </a:r>
                    </a:p>
                  </a:txBody>
                  <a:tcPr marL="0" marR="0" marT="0" marB="0" anchor="ctr">
                    <a:lnL>
                      <a:noFill/>
                    </a:lnL>
                    <a:lnR>
                      <a:noFill/>
                    </a:lnR>
                    <a:lnT>
                      <a:noFill/>
                    </a:lnT>
                    <a:lnB>
                      <a:noFill/>
                    </a:lnB>
                    <a:noFill/>
                  </a:tcPr>
                </a:tc>
                <a:tc>
                  <a:txBody>
                    <a:bodyPr/>
                    <a:lstStyle/>
                    <a:p>
                      <a:pPr algn="ctr" fontAlgn="ctr"/>
                      <a:r>
                        <a:rPr lang="en-GB" sz="700" b="0" i="0" u="none" strike="noStrike" dirty="0">
                          <a:solidFill>
                            <a:srgbClr val="000000"/>
                          </a:solidFill>
                          <a:effectLst/>
                          <a:latin typeface="Arial" panose="020B0604020202020204" pitchFamily="34" charset="0"/>
                        </a:rPr>
                        <a:t>143</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98</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71</a:t>
                      </a:r>
                    </a:p>
                  </a:txBody>
                  <a:tcPr marL="0" marR="0" marT="0" marB="0" anchor="ctr">
                    <a:lnL>
                      <a:noFill/>
                    </a:lnL>
                    <a:lnR>
                      <a:noFill/>
                    </a:lnR>
                    <a:lnT>
                      <a:noFill/>
                    </a:lnT>
                    <a:lnB>
                      <a:noFill/>
                    </a:lnB>
                  </a:tcPr>
                </a:tc>
                <a:extLst>
                  <a:ext uri="{0D108BD9-81ED-4DB2-BD59-A6C34878D82A}">
                    <a16:rowId xmlns:a16="http://schemas.microsoft.com/office/drawing/2014/main" val="4273051438"/>
                  </a:ext>
                </a:extLst>
              </a:tr>
            </a:tbl>
          </a:graphicData>
        </a:graphic>
      </p:graphicFrame>
    </p:spTree>
    <p:extLst>
      <p:ext uri="{BB962C8B-B14F-4D97-AF65-F5344CB8AC3E}">
        <p14:creationId xmlns:p14="http://schemas.microsoft.com/office/powerpoint/2010/main" val="8372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rgbClr val="2D6FF9"/>
                </a:solidFill>
              </a:rPr>
              <a:t>FMCG</a:t>
            </a:r>
            <a:r>
              <a:rPr lang="en-GB" sz="2000" dirty="0">
                <a:solidFill>
                  <a:schemeClr val="accent1"/>
                </a:solidFill>
              </a:rPr>
              <a:t> </a:t>
            </a:r>
            <a:r>
              <a:rPr lang="en-GB" sz="2000" dirty="0">
                <a:solidFill>
                  <a:schemeClr val="tx1"/>
                </a:solidFill>
              </a:rPr>
              <a:t>Essential Retail</a:t>
            </a:r>
          </a:p>
        </p:txBody>
      </p:sp>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8" name="Picture 2" descr="Tesco logo | Logok">
            <a:extLst>
              <a:ext uri="{FF2B5EF4-FFF2-40B4-BE49-F238E27FC236}">
                <a16:creationId xmlns:a16="http://schemas.microsoft.com/office/drawing/2014/main" id="{B8DB51F6-D0AB-4398-B4A5-E110DB0C4F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197692" y="482519"/>
            <a:ext cx="930472" cy="280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orrisons logo and symbol, meaning, history, PNG">
            <a:extLst>
              <a:ext uri="{FF2B5EF4-FFF2-40B4-BE49-F238E27FC236}">
                <a16:creationId xmlns:a16="http://schemas.microsoft.com/office/drawing/2014/main" id="{C449DF34-0F38-4F3C-AC37-903A19D7DE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865" y="3961433"/>
            <a:ext cx="902459" cy="507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ainsburys-logo - Future of Heat Conference 2021">
            <a:extLst>
              <a:ext uri="{FF2B5EF4-FFF2-40B4-BE49-F238E27FC236}">
                <a16:creationId xmlns:a16="http://schemas.microsoft.com/office/drawing/2014/main" id="{9379DE11-BAC4-4826-A669-DC3D65F239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203" b="32261"/>
          <a:stretch/>
        </p:blipFill>
        <p:spPr bwMode="auto">
          <a:xfrm>
            <a:off x="59665" y="1621838"/>
            <a:ext cx="1134387" cy="207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SDA logo and symbol, meaning, history, PNG">
            <a:extLst>
              <a:ext uri="{FF2B5EF4-FFF2-40B4-BE49-F238E27FC236}">
                <a16:creationId xmlns:a16="http://schemas.microsoft.com/office/drawing/2014/main" id="{6C543F8B-E40B-4975-BA7D-906739FD110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237" t="27339" r="16337" b="27693"/>
          <a:stretch/>
        </p:blipFill>
        <p:spPr bwMode="auto">
          <a:xfrm>
            <a:off x="197692" y="2653051"/>
            <a:ext cx="986632" cy="4386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69156" y="401466"/>
            <a:ext cx="7456560" cy="4804392"/>
          </a:xfrm>
          <a:prstGeom prst="rect">
            <a:avLst/>
          </a:prstGeom>
          <a:noFill/>
        </p:spPr>
        <p:txBody>
          <a:bodyPr wrap="square" lIns="0" rIns="0" rtlCol="0">
            <a:spAutoFit/>
          </a:bodyPr>
          <a:lstStyle/>
          <a:p>
            <a:pPr>
              <a:lnSpc>
                <a:spcPct val="110000"/>
              </a:lnSpc>
              <a:spcAft>
                <a:spcPts val="800"/>
              </a:spcAft>
            </a:pPr>
            <a:r>
              <a:rPr lang="en-GB" sz="900" b="1" dirty="0">
                <a:solidFill>
                  <a:srgbClr val="FF0000"/>
                </a:solidFill>
                <a:latin typeface="Georgia" panose="02040502050405020303" pitchFamily="18" charset="0"/>
              </a:rPr>
              <a:t>Tesco</a:t>
            </a:r>
            <a:r>
              <a:rPr lang="en-GB" sz="900" dirty="0">
                <a:effectLst/>
                <a:latin typeface="Georgia" panose="02040502050405020303" pitchFamily="18" charset="0"/>
                <a:ea typeface="Calibri" panose="020F0502020204030204" pitchFamily="34" charset="0"/>
                <a:cs typeface="Times New Roman" panose="02020603050405020304" pitchFamily="18" charset="0"/>
              </a:rPr>
              <a:t> is expanding it’s existing meal deal offering by introducing a new ‘premium meal deal’ for £5. The new range from the UK’s largest retailer will sit alongside the standard meal deal in shops, and is set to include a wider variety of items, with brands such as </a:t>
            </a:r>
            <a:r>
              <a:rPr lang="en-GB" sz="900" dirty="0" err="1">
                <a:effectLst/>
                <a:latin typeface="Georgia" panose="02040502050405020303" pitchFamily="18" charset="0"/>
                <a:ea typeface="Calibri" panose="020F0502020204030204" pitchFamily="34" charset="0"/>
                <a:cs typeface="Times New Roman" panose="02020603050405020304" pitchFamily="18" charset="0"/>
              </a:rPr>
              <a:t>itsu</a:t>
            </a:r>
            <a:r>
              <a:rPr lang="en-GB" sz="900" dirty="0">
                <a:effectLst/>
                <a:latin typeface="Georgia" panose="02040502050405020303" pitchFamily="18" charset="0"/>
                <a:ea typeface="Calibri" panose="020F0502020204030204" pitchFamily="34" charset="0"/>
                <a:cs typeface="Times New Roman" panose="02020603050405020304" pitchFamily="18" charset="0"/>
              </a:rPr>
              <a:t>, YO! Sushi, Pollen and Grace, and items from the Tesco Finest range. The premium meal deal is currently available in 1,200 Tesco stores around the UK for £5 per head with a Clubcard, or £5.50 without. “We know that our Tesco Meal Deal is hugely popular with our customers, and is a lunchtime staple for millions of people day in, day out,” Chief Customer Officer, at Tesco, Alessandra Bellini said. Bellini added: “Featuring a wide range of mains including new Finest and Wicked Kitchen sandwiches and salads, as well as options from </a:t>
            </a:r>
            <a:r>
              <a:rPr lang="en-GB" sz="900" dirty="0" err="1">
                <a:effectLst/>
                <a:latin typeface="Georgia" panose="02040502050405020303" pitchFamily="18" charset="0"/>
                <a:ea typeface="Calibri" panose="020F0502020204030204" pitchFamily="34" charset="0"/>
                <a:cs typeface="Times New Roman" panose="02020603050405020304" pitchFamily="18" charset="0"/>
              </a:rPr>
              <a:t>itsu</a:t>
            </a:r>
            <a:r>
              <a:rPr lang="en-GB" sz="900" dirty="0">
                <a:effectLst/>
                <a:latin typeface="Georgia" panose="02040502050405020303" pitchFamily="18" charset="0"/>
                <a:ea typeface="Calibri" panose="020F0502020204030204" pitchFamily="34" charset="0"/>
                <a:cs typeface="Times New Roman" panose="02020603050405020304" pitchFamily="18" charset="0"/>
              </a:rPr>
              <a:t>, YO! Sushi and Pollen &amp; Grace.</a:t>
            </a:r>
            <a:endParaRPr lang="en-GB" sz="900" dirty="0">
              <a:latin typeface="Georgia" panose="02040502050405020303" pitchFamily="18" charset="0"/>
              <a:ea typeface="Times New Roman" panose="02020603050405020304" pitchFamily="18" charset="0"/>
            </a:endParaRPr>
          </a:p>
          <a:p>
            <a:pPr fontAlgn="base">
              <a:lnSpc>
                <a:spcPct val="110000"/>
              </a:lnSpc>
            </a:pPr>
            <a:endParaRPr lang="en-GB" sz="900" dirty="0">
              <a:effectLst/>
              <a:latin typeface="Georgia" panose="02040502050405020303" pitchFamily="18" charset="0"/>
              <a:ea typeface="Times New Roman" panose="02020603050405020304" pitchFamily="18" charset="0"/>
            </a:endParaRPr>
          </a:p>
          <a:p>
            <a:pPr>
              <a:lnSpc>
                <a:spcPct val="110000"/>
              </a:lnSpc>
              <a:spcAft>
                <a:spcPts val="800"/>
              </a:spcAft>
            </a:pPr>
            <a:r>
              <a:rPr lang="en-GB" sz="900" b="1" dirty="0">
                <a:solidFill>
                  <a:srgbClr val="FFC000"/>
                </a:solidFill>
                <a:latin typeface="Georgia" panose="02040502050405020303" pitchFamily="18" charset="0"/>
              </a:rPr>
              <a:t>Sainsbury’s</a:t>
            </a:r>
            <a:r>
              <a:rPr lang="en-GB" sz="900" dirty="0">
                <a:effectLst/>
                <a:latin typeface="Georgia" panose="02040502050405020303" pitchFamily="18" charset="0"/>
                <a:ea typeface="Calibri" panose="020F0502020204030204" pitchFamily="34" charset="0"/>
                <a:cs typeface="Times New Roman" panose="02020603050405020304" pitchFamily="18" charset="0"/>
              </a:rPr>
              <a:t> has ramped up plans to ban plastic packaging in stores by introducing a new vacuum-packed alternative across its beef mince range, saving 450 tonnes of plastic annually. In a UK supermarket first, the new packaging will result in a minimum 55% reduction in plastic per product. Customers will be able to purchase beef mince in the revamped packaging both in-store and online from today, and the change will be across all of the big 4 grocer’s beef mince products, currently retailing from £1.99 for 500g.</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Times New Roman" panose="02020603050405020304" pitchFamily="18" charset="0"/>
              </a:rPr>
              <a:t>“We know our customers expect us to be reducing the use of plastic across our products and we’re constantly looking for new ways to innovate to meet our Plan for Better plastic reduction targets,” director of product and innovation at Sainsbury’s Claire Hughes said.</a:t>
            </a:r>
            <a:endParaRPr lang="en-GB" sz="900" dirty="0">
              <a:latin typeface="Georgia" panose="02040502050405020303" pitchFamily="18" charset="0"/>
              <a:ea typeface="Times New Roman" panose="02020603050405020304" pitchFamily="18" charset="0"/>
            </a:endParaRPr>
          </a:p>
          <a:p>
            <a:pPr fontAlgn="base">
              <a:lnSpc>
                <a:spcPct val="110000"/>
              </a:lnSpc>
            </a:pPr>
            <a:endParaRPr lang="en-GB" sz="900" dirty="0">
              <a:latin typeface="Georgia" panose="02040502050405020303" pitchFamily="18" charset="0"/>
            </a:endParaRPr>
          </a:p>
          <a:p>
            <a:pPr fontAlgn="base">
              <a:lnSpc>
                <a:spcPct val="110000"/>
              </a:lnSpc>
            </a:pPr>
            <a:r>
              <a:rPr lang="en-GB" sz="900" b="1" dirty="0">
                <a:solidFill>
                  <a:schemeClr val="accent2"/>
                </a:solidFill>
                <a:latin typeface="Georgia" panose="02040502050405020303" pitchFamily="18" charset="0"/>
              </a:rPr>
              <a:t>ASDA</a:t>
            </a:r>
            <a:r>
              <a:rPr lang="en-GB" sz="900" dirty="0">
                <a:effectLst/>
                <a:latin typeface="Georgia" panose="02040502050405020303" pitchFamily="18" charset="0"/>
                <a:ea typeface="Times New Roman" panose="02020603050405020304" pitchFamily="18" charset="0"/>
              </a:rPr>
              <a:t> has opened its 100th On The Move convenience store today in partnership with EG Group, marking a new milestone for both companies. Asda On the Move stores stock up to 2,500 products, including a selection of Asda’s premium ‘Extra Special’ range, and a more extensive range of fresh produce and chilled lines. They also feature EG-owned and operated foodservice brands and franchise partner offers such as Starbucks, KFC, Burger King, Greggs, Subway, and </a:t>
            </a:r>
            <a:r>
              <a:rPr lang="en-GB" sz="900" dirty="0" err="1">
                <a:effectLst/>
                <a:latin typeface="Georgia" panose="02040502050405020303" pitchFamily="18" charset="0"/>
                <a:ea typeface="Times New Roman" panose="02020603050405020304" pitchFamily="18" charset="0"/>
              </a:rPr>
              <a:t>others.“The</a:t>
            </a:r>
            <a:r>
              <a:rPr lang="en-GB" sz="900" dirty="0">
                <a:effectLst/>
                <a:latin typeface="Georgia" panose="02040502050405020303" pitchFamily="18" charset="0"/>
                <a:ea typeface="Times New Roman" panose="02020603050405020304" pitchFamily="18" charset="0"/>
              </a:rPr>
              <a:t> opening of the 100th Asda on the Move store is a milestone in our convenience journey to bring Asda’s great products to more customers through our partnership with EG Group,” senior director of wholesale and convenience at Asda, James Laws said. </a:t>
            </a:r>
          </a:p>
          <a:p>
            <a:pPr fontAlgn="base">
              <a:lnSpc>
                <a:spcPct val="110000"/>
              </a:lnSpc>
            </a:pPr>
            <a:endParaRPr lang="en-GB" sz="900" b="1" dirty="0">
              <a:solidFill>
                <a:schemeClr val="accent2"/>
              </a:solidFill>
              <a:latin typeface="Georgia" panose="02040502050405020303" pitchFamily="18" charset="0"/>
            </a:endParaRPr>
          </a:p>
          <a:p>
            <a:pPr algn="l" rtl="0" fontAlgn="base">
              <a:lnSpc>
                <a:spcPct val="110000"/>
              </a:lnSpc>
            </a:pPr>
            <a:endParaRPr lang="en-GB" sz="900" b="0" i="0" dirty="0">
              <a:solidFill>
                <a:srgbClr val="000000"/>
              </a:solidFill>
              <a:effectLst/>
              <a:latin typeface="Georgia" panose="02040502050405020303" pitchFamily="18" charset="0"/>
            </a:endParaRPr>
          </a:p>
          <a:p>
            <a:pPr>
              <a:lnSpc>
                <a:spcPct val="110000"/>
              </a:lnSpc>
              <a:spcAft>
                <a:spcPts val="800"/>
              </a:spcAft>
            </a:pPr>
            <a:r>
              <a:rPr lang="en-GB" sz="900" b="1" dirty="0">
                <a:solidFill>
                  <a:srgbClr val="92D050"/>
                </a:solidFill>
                <a:latin typeface="Georgia" panose="02040502050405020303" pitchFamily="18" charset="0"/>
              </a:rPr>
              <a:t>Morrisons</a:t>
            </a:r>
            <a:r>
              <a:rPr lang="en-GB" sz="900" dirty="0">
                <a:effectLst/>
                <a:latin typeface="Georgia" panose="02040502050405020303" pitchFamily="18" charset="0"/>
                <a:ea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Times New Roman" panose="02020603050405020304" pitchFamily="18" charset="0"/>
              </a:rPr>
              <a:t>is set to re-launch and re-brand its Savers range as it looks to help shoppers amid the cost-of-living crisis and attract more customers. New products will be added to the value offering in coming weeks with brand new blue and white packaging in a bid to draw more shoppers to the lower-priced products. This follows on from the supermarket giant’s price reduction across 820 products in January, with a further investment of £25 million last month across an additional 64 items. IPLC Europe partner, Paul Stainton told The Grocer: “I’m not surprised Morrisons is making this move. Despite its investment in price cuts, its value range is very bland and doesn’t really stand out.</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Times New Roman" panose="02020603050405020304" pitchFamily="18" charset="0"/>
              </a:rPr>
              <a:t>“They will be looking to have the same impact as Asda Essentials which has made a point of having very bright packaging so it stands out in store.”</a:t>
            </a:r>
          </a:p>
          <a:p>
            <a:pPr fontAlgn="base"/>
            <a:endParaRPr lang="en-GB" sz="900" dirty="0">
              <a:solidFill>
                <a:srgbClr val="333333"/>
              </a:solidFill>
              <a:effectLst/>
              <a:latin typeface="Montserra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90816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rgbClr val="2D6FF9"/>
                </a:solidFill>
              </a:rPr>
              <a:t>FMCG</a:t>
            </a:r>
            <a:r>
              <a:rPr lang="en-GB" sz="2000" dirty="0">
                <a:solidFill>
                  <a:schemeClr val="accent1"/>
                </a:solidFill>
              </a:rPr>
              <a:t> </a:t>
            </a:r>
            <a:r>
              <a:rPr lang="en-GB" sz="2000" dirty="0">
                <a:solidFill>
                  <a:schemeClr val="tx1"/>
                </a:solidFill>
              </a:rPr>
              <a:t>Essential Retail</a:t>
            </a:r>
          </a:p>
        </p:txBody>
      </p:sp>
      <p:sp>
        <p:nvSpPr>
          <p:cNvPr id="7" name="TextBox 6">
            <a:extLst>
              <a:ext uri="{FF2B5EF4-FFF2-40B4-BE49-F238E27FC236}">
                <a16:creationId xmlns:a16="http://schemas.microsoft.com/office/drawing/2014/main" id="{0B3248EB-22C5-49C4-AF65-54DC120F82DB}"/>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12" name="Picture 14" descr="Waitrose logo and symbol, meaning, history, PNG">
            <a:extLst>
              <a:ext uri="{FF2B5EF4-FFF2-40B4-BE49-F238E27FC236}">
                <a16:creationId xmlns:a16="http://schemas.microsoft.com/office/drawing/2014/main" id="{0FC765D7-DEEB-4F57-99F5-C05163A1BD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68" b="30277"/>
          <a:stretch/>
        </p:blipFill>
        <p:spPr bwMode="auto">
          <a:xfrm>
            <a:off x="0" y="598251"/>
            <a:ext cx="1296843" cy="313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F0297AD-6ADA-4C9F-8B49-4907297F2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350" y="3122264"/>
            <a:ext cx="650154" cy="65015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96844" y="393598"/>
            <a:ext cx="7195403" cy="4181145"/>
          </a:xfrm>
          <a:prstGeom prst="rect">
            <a:avLst/>
          </a:prstGeom>
          <a:noFill/>
        </p:spPr>
        <p:txBody>
          <a:bodyPr wrap="square" lIns="0" rIns="0" rtlCol="0">
            <a:spAutoFit/>
          </a:bodyPr>
          <a:lstStyle/>
          <a:p>
            <a:pPr algn="l"/>
            <a:endParaRPr lang="en-GB" sz="900" b="1" dirty="0">
              <a:solidFill>
                <a:srgbClr val="002060"/>
              </a:solidFill>
              <a:latin typeface="Georgia" panose="02040502050405020303" pitchFamily="18" charset="0"/>
            </a:endParaRPr>
          </a:p>
          <a:p>
            <a:pPr>
              <a:lnSpc>
                <a:spcPct val="110000"/>
              </a:lnSpc>
              <a:spcAft>
                <a:spcPts val="800"/>
              </a:spcAft>
            </a:pPr>
            <a:r>
              <a:rPr lang="en-GB" sz="900" b="1" dirty="0">
                <a:solidFill>
                  <a:schemeClr val="accent1">
                    <a:lumMod val="75000"/>
                  </a:schemeClr>
                </a:solidFill>
                <a:latin typeface="Georgia" panose="02040502050405020303" pitchFamily="18" charset="0"/>
              </a:rPr>
              <a:t>Waitrose</a:t>
            </a:r>
            <a:r>
              <a:rPr lang="en-GB" sz="900" dirty="0">
                <a:effectLst/>
                <a:latin typeface="Georgia" panose="02040502050405020303" pitchFamily="18" charset="0"/>
                <a:ea typeface="Calibri" panose="020F0502020204030204" pitchFamily="34" charset="0"/>
                <a:cs typeface="Times New Roman" panose="02020603050405020304" pitchFamily="18" charset="0"/>
              </a:rPr>
              <a:t> is investing £100 million to lower the prices of over 300 everyday products in a bid to help households save during the cost-of-living crisis. Across hundreds of own-brand products, nearly a quarter of prices will be cut by 20% or more. Almost a third of the upmarket retailers lowest priced 900 product own-brand range, ‘Essential Waitrose’ will see price drops of 14% on average. “We understand that getting value for money has never been more important for everyone. So we’re cutting the prices of hundreds of everyday favourites from carrots to butter, and tea and coffee, with many cut by 20% or more,” Waitrose executive director, James Bailey said. “This means our customers can enjoy greater value in every shop, and by lowering prices in our Essential range we’re making our lowest prices even lower.</a:t>
            </a:r>
          </a:p>
          <a:p>
            <a:pPr fontAlgn="base">
              <a:lnSpc>
                <a:spcPct val="110000"/>
              </a:lnSpc>
            </a:pPr>
            <a:endParaRPr lang="en-GB" sz="900" dirty="0">
              <a:effectLst/>
              <a:latin typeface="Georgia" panose="02040502050405020303" pitchFamily="18" charset="0"/>
              <a:ea typeface="Calibri" panose="020F0502020204030204" pitchFamily="34" charset="0"/>
            </a:endParaRPr>
          </a:p>
          <a:p>
            <a:pPr fontAlgn="base">
              <a:lnSpc>
                <a:spcPct val="110000"/>
              </a:lnSpc>
            </a:pPr>
            <a:endParaRPr lang="en-GB" sz="900" b="1" dirty="0">
              <a:solidFill>
                <a:srgbClr val="002060"/>
              </a:solidFill>
              <a:latin typeface="Georgia" panose="02040502050405020303" pitchFamily="18" charset="0"/>
            </a:endParaRPr>
          </a:p>
          <a:p>
            <a:pPr fontAlgn="base">
              <a:lnSpc>
                <a:spcPct val="110000"/>
              </a:lnSpc>
            </a:pPr>
            <a:r>
              <a:rPr lang="en-GB" sz="900" b="1" dirty="0">
                <a:solidFill>
                  <a:srgbClr val="002060"/>
                </a:solidFill>
                <a:latin typeface="Georgia" panose="02040502050405020303" pitchFamily="18" charset="0"/>
              </a:rPr>
              <a:t>Aldi</a:t>
            </a:r>
            <a:r>
              <a:rPr lang="en-GB" sz="900" dirty="0">
                <a:effectLst/>
                <a:latin typeface="Georgia" panose="02040502050405020303" pitchFamily="18" charset="0"/>
                <a:ea typeface="Calibri" panose="020F0502020204030204" pitchFamily="34" charset="0"/>
                <a:cs typeface="Times New Roman" panose="02020603050405020304" pitchFamily="18" charset="0"/>
              </a:rPr>
              <a:t> is set to invest over £400m as part of its hunt for new and refurbished sites across the UK. The discount grocer currently has more than 990 stores but looks to meet its current target of 1,200 sites across the UK in a bid to reach more shoppers. “Demand for Aldi has never been higher here are still some towns and areas that either don’t have access to an Aldi or have capacity for additional stores,” Aldi UK chief executive officer, Giles Hurley said. “To meet that demand, we need to open more stores and it’s our mission to keep driving our ambitious expansion plan to achieve that.”</a:t>
            </a:r>
          </a:p>
          <a:p>
            <a:pPr fontAlgn="base">
              <a:lnSpc>
                <a:spcPct val="110000"/>
              </a:lnSpc>
            </a:pPr>
            <a:endParaRPr lang="en-GB" sz="900" dirty="0">
              <a:effectLst/>
              <a:latin typeface="Georgia" panose="02040502050405020303" pitchFamily="18" charset="0"/>
              <a:ea typeface="Times New Roman" panose="02020603050405020304" pitchFamily="18" charset="0"/>
            </a:endParaRPr>
          </a:p>
          <a:p>
            <a:pPr algn="l" rtl="0" fontAlgn="base">
              <a:lnSpc>
                <a:spcPct val="110000"/>
              </a:lnSpc>
            </a:pPr>
            <a:endParaRPr lang="en-GB" sz="900" b="1" dirty="0">
              <a:solidFill>
                <a:srgbClr val="002060"/>
              </a:solidFill>
              <a:latin typeface="Georgia" panose="02040502050405020303" pitchFamily="18" charset="0"/>
            </a:endParaRPr>
          </a:p>
          <a:p>
            <a:pPr algn="l" fontAlgn="base">
              <a:lnSpc>
                <a:spcPct val="110000"/>
              </a:lnSpc>
            </a:pPr>
            <a:endParaRPr lang="en-GB" sz="900" b="1" dirty="0">
              <a:solidFill>
                <a:srgbClr val="0070C0"/>
              </a:solidFill>
              <a:latin typeface="Georgia" panose="02040502050405020303" pitchFamily="18" charset="0"/>
            </a:endParaRPr>
          </a:p>
          <a:p>
            <a:pPr>
              <a:lnSpc>
                <a:spcPct val="110000"/>
              </a:lnSpc>
              <a:spcAft>
                <a:spcPts val="800"/>
              </a:spcAft>
            </a:pPr>
            <a:r>
              <a:rPr lang="en-GB" sz="900" b="1" dirty="0">
                <a:solidFill>
                  <a:srgbClr val="0070C0"/>
                </a:solidFill>
                <a:latin typeface="Georgia" panose="02040502050405020303" pitchFamily="18" charset="0"/>
              </a:rPr>
              <a:t>Lidl’s</a:t>
            </a:r>
            <a:r>
              <a:rPr lang="en-GB" sz="900" dirty="0">
                <a:effectLst/>
                <a:latin typeface="Georgia" panose="02040502050405020303" pitchFamily="18" charset="0"/>
                <a:ea typeface="Calibri" panose="020F0502020204030204" pitchFamily="34" charset="0"/>
                <a:cs typeface="Times New Roman" panose="02020603050405020304" pitchFamily="18" charset="0"/>
              </a:rPr>
              <a:t> has become the first discount supermarket to partner with WWF in a bid to halve the environmental impact of the average UK shopping basket by 2030.WWF is working with UK supermarkets to address their environmental impacts in seven key areas including climate, deforestation and conversion of habitat, agricultural production, marine, diets, food waste and packaging. As well as setting science-based net-zero targets aligned with 1.5 degrees across all scopes, Lidl has also confirmed alignment to WWF’s joint retailers’ climate action focus on reducing supply chain emissions. </a:t>
            </a:r>
          </a:p>
          <a:p>
            <a:pPr>
              <a:lnSpc>
                <a:spcPct val="110000"/>
              </a:lnSpc>
              <a:spcAft>
                <a:spcPts val="800"/>
              </a:spcAft>
            </a:pPr>
            <a:r>
              <a:rPr lang="en-GB" sz="900" dirty="0">
                <a:effectLst/>
                <a:latin typeface="Georgia" panose="02040502050405020303" pitchFamily="18" charset="0"/>
                <a:ea typeface="Calibri" panose="020F0502020204030204" pitchFamily="34" charset="0"/>
                <a:cs typeface="Times New Roman" panose="02020603050405020304" pitchFamily="18" charset="0"/>
              </a:rPr>
              <a:t>“As the first UK discounter to work with WWF on this, we’re continuing to demonstrate that affordability and sustainability don’t have to be mutually exclusive, Lidl GB CEO, Ryan McDonnell said.</a:t>
            </a:r>
          </a:p>
          <a:p>
            <a:pPr algn="l" fontAlgn="base"/>
            <a:endParaRPr lang="en-GB" sz="900" b="1" dirty="0">
              <a:solidFill>
                <a:srgbClr val="0070C0"/>
              </a:solidFill>
              <a:latin typeface="Georgia" panose="02040502050405020303" pitchFamily="18" charset="0"/>
            </a:endParaRPr>
          </a:p>
        </p:txBody>
      </p:sp>
      <p:pic>
        <p:nvPicPr>
          <p:cNvPr id="13" name="Picture 8" descr="Aldi logo and symbol, meaning, history, PNG">
            <a:extLst>
              <a:ext uri="{FF2B5EF4-FFF2-40B4-BE49-F238E27FC236}">
                <a16:creationId xmlns:a16="http://schemas.microsoft.com/office/drawing/2014/main" id="{996A267D-933E-4614-ACD3-2C11E9A0F5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067" t="2987" r="27899" b="3010"/>
          <a:stretch/>
        </p:blipFill>
        <p:spPr bwMode="auto">
          <a:xfrm>
            <a:off x="375822" y="1900400"/>
            <a:ext cx="648020" cy="77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3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EA7CF-4B77-42FD-9CD6-C9DDBCF6CC20}"/>
              </a:ext>
            </a:extLst>
          </p:cNvPr>
          <p:cNvSpPr>
            <a:spLocks noGrp="1"/>
          </p:cNvSpPr>
          <p:nvPr>
            <p:ph type="title"/>
          </p:nvPr>
        </p:nvSpPr>
        <p:spPr>
          <a:xfrm>
            <a:off x="494500" y="0"/>
            <a:ext cx="8434800" cy="393600"/>
          </a:xfrm>
        </p:spPr>
        <p:txBody>
          <a:bodyPr/>
          <a:lstStyle/>
          <a:p>
            <a:r>
              <a:rPr lang="en-GB" sz="1800" dirty="0">
                <a:solidFill>
                  <a:srgbClr val="2D6FF9"/>
                </a:solidFill>
              </a:rPr>
              <a:t>FMCG</a:t>
            </a:r>
            <a:r>
              <a:rPr lang="en-GB" sz="1800" dirty="0">
                <a:solidFill>
                  <a:schemeClr val="accent1"/>
                </a:solidFill>
              </a:rPr>
              <a:t> </a:t>
            </a:r>
            <a:r>
              <a:rPr lang="en-GB" sz="1800" dirty="0">
                <a:solidFill>
                  <a:schemeClr val="tx1"/>
                </a:solidFill>
              </a:rPr>
              <a:t>Essential Retail</a:t>
            </a:r>
            <a:endParaRPr lang="en-GB" dirty="0"/>
          </a:p>
        </p:txBody>
      </p:sp>
      <p:pic>
        <p:nvPicPr>
          <p:cNvPr id="5" name="Picture 12" descr="The Co-operative brand - Wikipedia">
            <a:extLst>
              <a:ext uri="{FF2B5EF4-FFF2-40B4-BE49-F238E27FC236}">
                <a16:creationId xmlns:a16="http://schemas.microsoft.com/office/drawing/2014/main" id="{35B01E58-80F8-488D-B5CD-0AD4F5EF7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06" y="2170285"/>
            <a:ext cx="626199" cy="662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cado: Online Groceries, Supermarket Savings, M&amp;amp;S and more">
            <a:extLst>
              <a:ext uri="{FF2B5EF4-FFF2-40B4-BE49-F238E27FC236}">
                <a16:creationId xmlns:a16="http://schemas.microsoft.com/office/drawing/2014/main" id="{40B880C8-9ED6-404E-A514-FF1BE9A2F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14" y="3660535"/>
            <a:ext cx="1059240" cy="225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1C8D28-9A25-45DC-BEBB-E99EAF3CB2F7}"/>
              </a:ext>
            </a:extLst>
          </p:cNvPr>
          <p:cNvSpPr txBox="1"/>
          <p:nvPr/>
        </p:nvSpPr>
        <p:spPr>
          <a:xfrm>
            <a:off x="1181754" y="588997"/>
            <a:ext cx="7505108" cy="4723794"/>
          </a:xfrm>
          <a:prstGeom prst="rect">
            <a:avLst/>
          </a:prstGeom>
          <a:noFill/>
        </p:spPr>
        <p:txBody>
          <a:bodyPr wrap="square">
            <a:spAutoFit/>
          </a:bodyPr>
          <a:lstStyle/>
          <a:p>
            <a:pPr>
              <a:lnSpc>
                <a:spcPct val="110000"/>
              </a:lnSpc>
              <a:spcAft>
                <a:spcPts val="800"/>
              </a:spcAft>
            </a:pPr>
            <a:r>
              <a:rPr lang="en-GB" sz="900" b="1" dirty="0">
                <a:solidFill>
                  <a:srgbClr val="D20043"/>
                </a:solidFill>
                <a:latin typeface="Georgia" panose="02040502050405020303" pitchFamily="18" charset="0"/>
              </a:rPr>
              <a:t>Iceland</a:t>
            </a:r>
            <a:r>
              <a:rPr lang="en-GB" sz="900" dirty="0">
                <a:effectLst/>
                <a:latin typeface="Georgia" panose="02040502050405020303" pitchFamily="18" charset="0"/>
                <a:ea typeface="Calibri" panose="020F0502020204030204" pitchFamily="34" charset="0"/>
                <a:cs typeface="Times New Roman" panose="02020603050405020304" pitchFamily="18" charset="0"/>
              </a:rPr>
              <a:t> Foods has entered a 10-year partnership with Octopus Energy’s generation arm to be supplied with green power. The power, which will come from the Octopus-managed Breach solar farm in Cambridgeshire, will provide c.64 Gigawatt hours (GWh) of renewable energy every year to power 150 sites, which will cover 14% of Iceland’s electricity needs for its UK </a:t>
            </a:r>
            <a:r>
              <a:rPr lang="en-GB" sz="900" dirty="0" err="1">
                <a:effectLst/>
                <a:latin typeface="Georgia" panose="02040502050405020303" pitchFamily="18" charset="0"/>
                <a:ea typeface="Calibri" panose="020F0502020204030204" pitchFamily="34" charset="0"/>
                <a:cs typeface="Times New Roman" panose="02020603050405020304" pitchFamily="18" charset="0"/>
              </a:rPr>
              <a:t>stores.As</a:t>
            </a:r>
            <a:r>
              <a:rPr lang="en-GB" sz="900" dirty="0">
                <a:effectLst/>
                <a:latin typeface="Georgia" panose="02040502050405020303" pitchFamily="18" charset="0"/>
                <a:ea typeface="Calibri" panose="020F0502020204030204" pitchFamily="34" charset="0"/>
                <a:cs typeface="Times New Roman" panose="02020603050405020304" pitchFamily="18" charset="0"/>
              </a:rPr>
              <a:t> a result, the deal will reduce the frozen food retailers emissions by 23,000 tonnes of CO2, the equivalent of removing 12,000 petrol cars from the roads. “This partnership is an exciting step in our journey towards achieving net zero by 2040. It also gives us some clarity on our energy costs for the coming years – at a significant discount to the current wholesale price,” Iceland Foods CEO, Tarsem Dhaliwal said. </a:t>
            </a:r>
            <a:r>
              <a:rPr lang="en-GB" sz="900" dirty="0">
                <a:effectLst/>
                <a:latin typeface="Georgia" panose="02040502050405020303" pitchFamily="18" charset="0"/>
                <a:ea typeface="Calibri" panose="020F0502020204030204" pitchFamily="34" charset="0"/>
              </a:rPr>
              <a:t>“This helps to mitigate the impact of the volatility that has plagued the industry for the past 12 months.”</a:t>
            </a:r>
            <a:endParaRPr lang="en-GB" sz="900" b="1" dirty="0">
              <a:latin typeface="Georgia" panose="02040502050405020303" pitchFamily="18" charset="0"/>
            </a:endParaRPr>
          </a:p>
          <a:p>
            <a:pPr algn="l" rtl="0" fontAlgn="base">
              <a:lnSpc>
                <a:spcPct val="110000"/>
              </a:lnSpc>
            </a:pPr>
            <a:endParaRPr lang="en-GB" sz="900" b="1" dirty="0">
              <a:latin typeface="Georgia" panose="02040502050405020303" pitchFamily="18" charset="0"/>
            </a:endParaRPr>
          </a:p>
          <a:p>
            <a:pPr>
              <a:lnSpc>
                <a:spcPct val="110000"/>
              </a:lnSpc>
              <a:spcAft>
                <a:spcPts val="800"/>
              </a:spcAft>
            </a:pPr>
            <a:r>
              <a:rPr lang="en-GB" sz="900" b="1" dirty="0">
                <a:solidFill>
                  <a:srgbClr val="00B0F0"/>
                </a:solidFill>
                <a:latin typeface="Georgia" panose="02040502050405020303" pitchFamily="18" charset="0"/>
              </a:rPr>
              <a:t>Coop</a:t>
            </a:r>
            <a:r>
              <a:rPr lang="en-GB" sz="900" i="0" dirty="0">
                <a:solidFill>
                  <a:srgbClr val="282828"/>
                </a:solidFill>
                <a:effectLst/>
                <a:latin typeface="Georgia" panose="02040502050405020303" pitchFamily="18" charset="0"/>
              </a:rPr>
              <a:t> </a:t>
            </a:r>
            <a:r>
              <a:rPr lang="en-GB" sz="900" dirty="0">
                <a:effectLst/>
                <a:latin typeface="Georgia" panose="02040502050405020303" pitchFamily="18" charset="0"/>
                <a:ea typeface="Calibri" panose="020F0502020204030204" pitchFamily="34" charset="0"/>
                <a:cs typeface="Times New Roman" panose="02020603050405020304" pitchFamily="18" charset="0"/>
              </a:rPr>
              <a:t>has launched a ‘community fridge’ pilot in Greenacres, Manchester with the aim of fighting tackling food insecurity in local communities. A community fridge is a space that brings people together to eat, connect, learn new skills and reduce food waste. It is a site where local people can share food, including surplus from supermarkets, local food businesses, producers, households and gardens. Oldham council leader Amanda Chadderton and mayor of Greater Manchester Andy Burnham announced the project 1st March at the Greenacres Community Centre. The fridge will be run by community groups with the main purpose of saving fresh food from going to waste, more important than ever with current ongoing high costs of living and the climate crisis. “Our recent Greater Manchester Residents Survey found that 8 in 10 people say their cost of living has increased over the past month and around 70,000 more households are experiencing food insecurity compared to last spring,” mayor of Greater Manchester, Andy Burnham, said. He added: “People are clearly struggling and that’s why projects such as Community Fridges are so vital in providing a safety net for those who need it.</a:t>
            </a:r>
          </a:p>
          <a:p>
            <a:pPr algn="l">
              <a:lnSpc>
                <a:spcPct val="110000"/>
              </a:lnSpc>
            </a:pPr>
            <a:endParaRPr lang="en-GB" sz="900" dirty="0">
              <a:effectLst/>
              <a:latin typeface="Georgia" panose="02040502050405020303" pitchFamily="18" charset="0"/>
              <a:ea typeface="Times New Roman" panose="02020603050405020304" pitchFamily="18" charset="0"/>
            </a:endParaRPr>
          </a:p>
          <a:p>
            <a:pPr fontAlgn="base">
              <a:lnSpc>
                <a:spcPct val="110000"/>
              </a:lnSpc>
            </a:pPr>
            <a:endParaRPr lang="en-GB" sz="900" dirty="0">
              <a:solidFill>
                <a:srgbClr val="000000"/>
              </a:solidFill>
              <a:effectLst/>
              <a:latin typeface="Georgia" panose="02040502050405020303" pitchFamily="18" charset="0"/>
              <a:ea typeface="Calibri" panose="020F0502020204030204" pitchFamily="34" charset="0"/>
            </a:endParaRPr>
          </a:p>
          <a:p>
            <a:pPr>
              <a:lnSpc>
                <a:spcPct val="110000"/>
              </a:lnSpc>
              <a:spcAft>
                <a:spcPts val="800"/>
              </a:spcAft>
            </a:pPr>
            <a:r>
              <a:rPr lang="en-GB" sz="900" b="1" dirty="0">
                <a:solidFill>
                  <a:srgbClr val="7030A0"/>
                </a:solidFill>
                <a:latin typeface="Georgia" panose="02040502050405020303" pitchFamily="18" charset="0"/>
              </a:rPr>
              <a:t>Ocado</a:t>
            </a:r>
            <a:r>
              <a:rPr lang="en-GB" sz="900" dirty="0">
                <a:effectLst/>
                <a:latin typeface="Georgia" panose="02040502050405020303" pitchFamily="18" charset="0"/>
                <a:ea typeface="Calibri" panose="020F0502020204030204" pitchFamily="34" charset="0"/>
                <a:cs typeface="Times New Roman" panose="02020603050405020304" pitchFamily="18" charset="0"/>
              </a:rPr>
              <a:t> is set to launch its new Price Promise which looks to compare prices against over 10,000 like for like products at Tesco. This comes as the latest investment in value by the online-only supermarket to support its shoppers amid the cost-of-living crisis. The promise will compare prices and promotions on Tesco.com, including Clubcard deals. Alongside its range of over 700 own-label grocery lines and its collection of Everyday Savers, the Price Promise looks to offer customers lower prices on everyday staples. “At Ocado, everything we do starts with our customers and we know how important value is to them right now. We continue to support our customers by investing in price across branded and own-brand products,” Ocado Retail CEO, Hannah Gibson said.</a:t>
            </a:r>
          </a:p>
          <a:p>
            <a:pPr>
              <a:lnSpc>
                <a:spcPct val="107000"/>
              </a:lnSpc>
              <a:spcAft>
                <a:spcPts val="800"/>
              </a:spcAft>
            </a:pPr>
            <a:endParaRPr lang="en-GB" sz="900" dirty="0">
              <a:effectLst/>
              <a:latin typeface="Georgia" panose="02040502050405020303" pitchFamily="18" charset="0"/>
              <a:ea typeface="Times New Roman" panose="02020603050405020304" pitchFamily="18" charset="0"/>
            </a:endParaRPr>
          </a:p>
          <a:p>
            <a:endParaRPr lang="en-GB" sz="1050" b="1" dirty="0">
              <a:solidFill>
                <a:srgbClr val="00B0F0"/>
              </a:solidFill>
              <a:latin typeface="Montserrat" panose="00000500000000000000" pitchFamily="2" charset="0"/>
            </a:endParaRPr>
          </a:p>
        </p:txBody>
      </p:sp>
      <p:pic>
        <p:nvPicPr>
          <p:cNvPr id="11" name="Picture 18">
            <a:extLst>
              <a:ext uri="{FF2B5EF4-FFF2-40B4-BE49-F238E27FC236}">
                <a16:creationId xmlns:a16="http://schemas.microsoft.com/office/drawing/2014/main" id="{1177DC11-BB3B-4154-AE35-5212F50D5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259" y="669068"/>
            <a:ext cx="933495" cy="2114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1356B9-02CE-457E-BD3F-D9A81886B536}"/>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spTree>
    <p:extLst>
      <p:ext uri="{BB962C8B-B14F-4D97-AF65-F5344CB8AC3E}">
        <p14:creationId xmlns:p14="http://schemas.microsoft.com/office/powerpoint/2010/main" val="3792866024"/>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2023-03-15T00:00:00+00:00</PublicationDate>
    <DocumentAdded xmlns="cebd32e3-9ab6-41ee-b1af-b8405a8d4e68">2023-03-15T00:00:00+00:00</DocumentAdded>
    <TaxCatchAll xmlns="cebd32e3-9ab6-41ee-b1af-b8405a8d4e68">
      <Value>1495</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2023</TermName>
          <TermId xmlns="http://schemas.microsoft.com/office/infopath/2007/PartnerControls">b598d96a-031b-4e5a-ac03-a337278769d6</TermId>
        </TermInfo>
      </Terms>
    </j7c1b49d505545c2a69692ae734740bd>
    <DocumentSummary xmlns="cebd32e3-9ab6-41ee-b1af-b8405a8d4e68">February 2023 NielsenIQ Grocery Reports</DocumentSummary>
    <ContentStartDate xmlns="cebd32e3-9ab6-41ee-b1af-b8405a8d4e68" xsi:nil="true"/>
  </documentManagement>
</p:properties>
</file>

<file path=customXml/itemProps1.xml><?xml version="1.0" encoding="utf-8"?>
<ds:datastoreItem xmlns:ds="http://schemas.openxmlformats.org/officeDocument/2006/customXml" ds:itemID="{7625366A-49B6-41A1-935D-5074EEF2CE34}"/>
</file>

<file path=customXml/itemProps2.xml><?xml version="1.0" encoding="utf-8"?>
<ds:datastoreItem xmlns:ds="http://schemas.openxmlformats.org/officeDocument/2006/customXml" ds:itemID="{4DBFAB60-5EE4-4E0D-9400-01BCD2FFCC65}"/>
</file>

<file path=customXml/itemProps3.xml><?xml version="1.0" encoding="utf-8"?>
<ds:datastoreItem xmlns:ds="http://schemas.openxmlformats.org/officeDocument/2006/customXml" ds:itemID="{8750AC85-EF67-4785-809A-4EA6FD5C42A0}"/>
</file>

<file path=docProps/app.xml><?xml version="1.0" encoding="utf-8"?>
<Properties xmlns="http://schemas.openxmlformats.org/officeDocument/2006/extended-properties" xmlns:vt="http://schemas.openxmlformats.org/officeDocument/2006/docPropsVTypes">
  <TotalTime>2634</TotalTime>
  <Words>2027</Words>
  <Application>Microsoft Office PowerPoint</Application>
  <PresentationFormat>On-screen Show (16:9)</PresentationFormat>
  <Paragraphs>310</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Georgia</vt:lpstr>
      <vt:lpstr>Montserrat</vt:lpstr>
      <vt:lpstr>Arial</vt:lpstr>
      <vt:lpstr>Wingdings</vt:lpstr>
      <vt:lpstr>NIQ-presentation-template-v1</vt:lpstr>
      <vt:lpstr>FMCG Essential Retail – What you need to know!</vt:lpstr>
      <vt:lpstr>FMCG Essential Retail</vt:lpstr>
      <vt:lpstr>FMCG Essential Retail</vt:lpstr>
      <vt:lpstr>FMCG Essential Retail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February NIQ Essential Retail</dc:title>
  <dc:creator>KD-NBK-32</dc:creator>
  <cp:lastModifiedBy>Sally F Cowen</cp:lastModifiedBy>
  <cp:revision>20</cp:revision>
  <dcterms:modified xsi:type="dcterms:W3CDTF">2023-03-08T13:51:05Z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1495;#2023|b598d96a-031b-4e5a-ac03-a337278769d6</vt:lpwstr>
  </property>
</Properties>
</file>